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  <p:sldMasterId id="2147483685" r:id="rId4"/>
    <p:sldMasterId id="2147483687" r:id="rId5"/>
    <p:sldMasterId id="2147483699" r:id="rId6"/>
    <p:sldMasterId id="2147483704" r:id="rId7"/>
    <p:sldMasterId id="2147483716" r:id="rId8"/>
    <p:sldMasterId id="2147483718" r:id="rId9"/>
    <p:sldMasterId id="2147483730" r:id="rId10"/>
  </p:sldMasterIdLst>
  <p:notesMasterIdLst>
    <p:notesMasterId r:id="rId44"/>
  </p:notesMasterIdLst>
  <p:sldIdLst>
    <p:sldId id="259" r:id="rId11"/>
    <p:sldId id="256" r:id="rId12"/>
    <p:sldId id="257" r:id="rId13"/>
    <p:sldId id="258" r:id="rId14"/>
    <p:sldId id="261" r:id="rId15"/>
    <p:sldId id="262" r:id="rId16"/>
    <p:sldId id="263" r:id="rId17"/>
    <p:sldId id="264" r:id="rId18"/>
    <p:sldId id="266" r:id="rId19"/>
    <p:sldId id="271" r:id="rId20"/>
    <p:sldId id="290" r:id="rId21"/>
    <p:sldId id="291" r:id="rId22"/>
    <p:sldId id="273" r:id="rId23"/>
    <p:sldId id="272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1" r:id="rId34"/>
    <p:sldId id="284" r:id="rId35"/>
    <p:sldId id="286" r:id="rId36"/>
    <p:sldId id="287" r:id="rId37"/>
    <p:sldId id="288" r:id="rId38"/>
    <p:sldId id="285" r:id="rId39"/>
    <p:sldId id="289" r:id="rId40"/>
    <p:sldId id="269" r:id="rId41"/>
    <p:sldId id="268" r:id="rId42"/>
    <p:sldId id="26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E73ED-E6EE-46A8-87A3-BB465362D755}" type="datetimeFigureOut">
              <a:rPr lang="cs-CZ" smtClean="0"/>
              <a:t>12.10.2010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F657-0745-46C6-A95B-B32D814D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1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Sem kecy ohledně písku</a:t>
            </a:r>
            <a:r>
              <a:rPr lang="cs-CZ" baseline="0" dirty="0" smtClean="0"/>
              <a:t> a slunce a souše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F657-0745-46C6-A95B-B32D814D61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35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https://www.ipv6.cz/6to4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F657-0745-46C6-A95B-B32D814D616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5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aseline="0">
                <a:ln w="3175">
                  <a:noFill/>
                </a:ln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Title_bar_dark_RED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4117087"/>
            <a:ext cx="8439150" cy="123825"/>
          </a:xfrm>
          <a:prstGeom prst="rect">
            <a:avLst/>
          </a:prstGeom>
        </p:spPr>
      </p:pic>
      <p:pic>
        <p:nvPicPr>
          <p:cNvPr id="6" name="Picture 2" descr="W:\TRANSFER\MBupload\SERVER-new\Logo\BizTalk\BizTalk\BizTalk_h_rgb_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914400"/>
            <a:ext cx="2413000" cy="520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514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8" y="2729806"/>
            <a:ext cx="8040951" cy="1384994"/>
          </a:xfrm>
        </p:spPr>
        <p:txBody>
          <a:bodyPr anchor="b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rgbClr val="D7002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15" name="Picture 14" descr="Title_bar_dark_RED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4117087"/>
            <a:ext cx="8439150" cy="1238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yn-brand_rgb_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018192"/>
            <a:ext cx="3017520" cy="652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dyn-brand_rgb_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018192"/>
            <a:ext cx="3017520" cy="652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03680"/>
          </a:xfrm>
        </p:spPr>
        <p:txBody>
          <a:bodyPr/>
          <a:lstStyle>
            <a:lvl1pPr>
              <a:lnSpc>
                <a:spcPct val="90000"/>
              </a:lnSpc>
              <a:buSzPct val="13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800" kern="120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020768"/>
            <a:ext cx="7848600" cy="961416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81000" indent="-3810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defRPr lang="en-US" sz="6800" b="0" kern="1200" cap="all" spc="-300" baseline="0" dirty="0" smtClean="0">
                <a:ln w="3175">
                  <a:noFill/>
                </a:ln>
                <a:solidFill>
                  <a:srgbClr val="336699"/>
                </a:solidFill>
                <a:effectLst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Event Title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fj\Desktop\DVD_ART\Logos\Windows Server 2008\_Windows Server 2008 brand\Windows Server 2008 logo 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9933" y="6019800"/>
            <a:ext cx="3014506" cy="45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4D4D4D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4D4D4D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1079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"/>
            </a:scene3d>
            <a:sp3d extrusionH="88900"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000" b="1" i="1" u="none" strike="noStrike" kern="1200" cap="none" spc="-250" normalizeH="0" baseline="0" noProof="0" dirty="0" smtClean="0">
                <a:ln w="11430"/>
                <a:gradFill>
                  <a:gsLst>
                    <a:gs pos="0">
                      <a:srgbClr val="E26A28"/>
                    </a:gs>
                    <a:gs pos="62000">
                      <a:srgbClr val="E23828"/>
                    </a:gs>
                  </a:gsLst>
                  <a:lin ang="5400000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  <p:pic>
        <p:nvPicPr>
          <p:cNvPr id="8" name="Picture 2" descr="C:\Users\maryfj\Desktop\DVD_ART\Logos\Windows Server 2008\_Windows Server 2008 brand\Windows Server 2008 logo 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9933" y="6019800"/>
            <a:ext cx="3014506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buSzPct val="70000"/>
              <a:defRPr/>
            </a:lvl1pPr>
            <a:lvl2pPr>
              <a:lnSpc>
                <a:spcPct val="90000"/>
              </a:lnSpc>
              <a:buSzPct val="70000"/>
              <a:defRPr/>
            </a:lvl2pPr>
            <a:lvl3pPr>
              <a:lnSpc>
                <a:spcPct val="90000"/>
              </a:lnSpc>
              <a:buSzPct val="70000"/>
              <a:defRPr/>
            </a:lvl3pPr>
            <a:lvl4pPr>
              <a:lnSpc>
                <a:spcPct val="90000"/>
              </a:lnSpc>
              <a:buSzPct val="70000"/>
              <a:defRPr/>
            </a:lvl4pPr>
            <a:lvl5pPr>
              <a:lnSpc>
                <a:spcPct val="90000"/>
              </a:lnSpc>
              <a:buSzPct val="7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yfj\Desktop\DVD_ART\Logos\MICROSOFT\Microsoft corporate Logo Black MS generic bra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33400"/>
            <a:ext cx="985982" cy="162687"/>
          </a:xfrm>
          <a:prstGeom prst="rect">
            <a:avLst/>
          </a:prstGeom>
          <a:noFill/>
        </p:spPr>
      </p:pic>
      <p:pic>
        <p:nvPicPr>
          <p:cNvPr id="5" name="Picture 4" descr="C:\Users\maryfj\Desktop\DVD_34_Final adds\Windows Server 2008 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38400"/>
            <a:ext cx="5343218" cy="17899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 b="0"/>
            </a:lvl1pPr>
            <a:lvl2pPr>
              <a:lnSpc>
                <a:spcPct val="90000"/>
              </a:lnSpc>
              <a:defRPr b="0"/>
            </a:lvl2pPr>
            <a:lvl3pPr>
              <a:lnSpc>
                <a:spcPct val="90000"/>
              </a:lnSpc>
              <a:defRPr b="0"/>
            </a:lvl3pPr>
            <a:lvl4pPr>
              <a:lnSpc>
                <a:spcPct val="90000"/>
              </a:lnSpc>
              <a:defRPr b="0"/>
            </a:lvl4pPr>
            <a:lvl5pPr>
              <a:lnSpc>
                <a:spcPct val="90000"/>
              </a:lnSpc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bg1"/>
          </a:solidFill>
          <a:effectLst/>
          <a:latin typeface="Trebuchet MS" pitchFamily="34" charset="0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SzPct val="130000"/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Trebuchet MS" pitchFamily="34" charset="0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 typeface="Segoe" pitchFamily="34" charset="0"/>
        <a:buChar char="−"/>
        <a:defRPr sz="2800" kern="1200">
          <a:solidFill>
            <a:schemeClr val="bg1">
              <a:lumMod val="75000"/>
            </a:schemeClr>
          </a:solidFill>
          <a:latin typeface="Trebuchet MS" pitchFamily="34" charset="0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 typeface="Segoe" pitchFamily="34" charset="0"/>
        <a:buChar char="−"/>
        <a:defRPr sz="2400" kern="1200">
          <a:solidFill>
            <a:schemeClr val="bg1">
              <a:lumMod val="75000"/>
            </a:schemeClr>
          </a:solidFill>
          <a:latin typeface="Trebuchet MS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 typeface="Segoe" pitchFamily="34" charset="0"/>
        <a:buChar char="−"/>
        <a:defRPr sz="2400" kern="1200">
          <a:solidFill>
            <a:schemeClr val="bg1">
              <a:lumMod val="75000"/>
            </a:schemeClr>
          </a:solidFill>
          <a:latin typeface="Trebuchet MS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 typeface="Segoe" pitchFamily="34" charset="0"/>
        <a:buChar char="−"/>
        <a:defRPr sz="2400" kern="1200">
          <a:solidFill>
            <a:schemeClr val="bg1">
              <a:lumMod val="75000"/>
            </a:schemeClr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6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1" r:id="rId2"/>
    <p:sldLayoutId id="2147483702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solidFill>
            <a:schemeClr val="bg1"/>
          </a:solidFill>
          <a:effectLst/>
          <a:latin typeface="Trebuchet MS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>
          <a:ln w="3175">
            <a:noFill/>
          </a:ln>
          <a:gradFill flip="none" rotWithShape="1">
            <a:gsLst>
              <a:gs pos="0">
                <a:srgbClr val="DA2A00">
                  <a:shade val="30000"/>
                  <a:satMod val="115000"/>
                </a:srgbClr>
              </a:gs>
              <a:gs pos="30000">
                <a:srgbClr val="DA2A00">
                  <a:shade val="67500"/>
                  <a:satMod val="115000"/>
                </a:srgbClr>
              </a:gs>
              <a:gs pos="100000">
                <a:srgbClr val="FF5A3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Clr>
          <a:srgbClr val="FF3300"/>
        </a:buClr>
        <a:buSzPct val="80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Clr>
          <a:srgbClr val="FF3300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Clr>
          <a:srgbClr val="FF3300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FF3300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FF3300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DA2A00">
                  <a:shade val="30000"/>
                  <a:satMod val="115000"/>
                </a:srgbClr>
              </a:gs>
              <a:gs pos="30000">
                <a:srgbClr val="DA2A00">
                  <a:shade val="67500"/>
                  <a:satMod val="115000"/>
                </a:srgbClr>
              </a:gs>
              <a:gs pos="100000">
                <a:srgbClr val="FF5A3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v6actnow.org/info/what-is-ipv4/" TargetMode="Externa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isel@amccomp.cz" TargetMode="Externa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y36fG2Oba0" TargetMode="Externa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v6.cz/" TargetMode="External"/><Relationship Id="rId2" Type="http://schemas.openxmlformats.org/officeDocument/2006/relationships/hyperlink" Target="http://www.ripe.net/ipv6-address-types/ipv6-address-types.pdf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://www.ipv6actnow.org/info/what-is-ipv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světa 21.12.2012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511457"/>
          </a:xfrm>
        </p:spPr>
        <p:txBody>
          <a:bodyPr/>
          <a:lstStyle/>
          <a:p>
            <a:r>
              <a:rPr lang="cs-CZ" dirty="0" smtClean="0"/>
              <a:t>IPv4 adresy docházejí</a:t>
            </a:r>
          </a:p>
          <a:p>
            <a:r>
              <a:rPr lang="cs-CZ" dirty="0">
                <a:hlinkClick r:id="rId2"/>
              </a:rPr>
              <a:t>http://www.ipv6actnow.org/info/what-is-ipv4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Bojíte se? </a:t>
            </a:r>
          </a:p>
          <a:p>
            <a:r>
              <a:rPr lang="cs-CZ" dirty="0" smtClean="0"/>
              <a:t>Nebojte, známe řešení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3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Autokonfigurace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6813"/>
          </a:xfrm>
        </p:spPr>
        <p:txBody>
          <a:bodyPr/>
          <a:lstStyle/>
          <a:p>
            <a:r>
              <a:rPr lang="cs-CZ" dirty="0" smtClean="0"/>
              <a:t>Bez</a:t>
            </a:r>
            <a:r>
              <a:rPr lang="cs-CZ" dirty="0" smtClean="0"/>
              <a:t>stavová konfigurace</a:t>
            </a:r>
            <a:endParaRPr lang="cs-CZ" dirty="0" smtClean="0"/>
          </a:p>
          <a:p>
            <a:pPr lvl="1"/>
            <a:r>
              <a:rPr lang="cs-CZ" dirty="0" smtClean="0"/>
              <a:t>Neighbour Discovery</a:t>
            </a:r>
          </a:p>
          <a:p>
            <a:r>
              <a:rPr lang="cs-CZ" dirty="0" smtClean="0"/>
              <a:t>Stavová konfigurace</a:t>
            </a:r>
          </a:p>
          <a:p>
            <a:pPr lvl="1"/>
            <a:r>
              <a:rPr lang="cs-CZ" dirty="0" smtClean="0"/>
              <a:t>Neighbour Discovery</a:t>
            </a:r>
          </a:p>
          <a:p>
            <a:pPr lvl="1"/>
            <a:r>
              <a:rPr lang="cs-CZ" dirty="0" smtClean="0"/>
              <a:t>DHCPv6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538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Bezstavová konfigurace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81227"/>
          </a:xfrm>
        </p:spPr>
        <p:txBody>
          <a:bodyPr/>
          <a:lstStyle/>
          <a:p>
            <a:r>
              <a:rPr lang="cs-CZ" dirty="0" smtClean="0"/>
              <a:t>Klient zjistí local-link prefix a nastaví adresu</a:t>
            </a:r>
          </a:p>
          <a:p>
            <a:r>
              <a:rPr lang="cs-CZ" dirty="0" smtClean="0"/>
              <a:t>Klient zjistí globální prefixy a nastaví adresy</a:t>
            </a:r>
          </a:p>
          <a:p>
            <a:r>
              <a:rPr lang="cs-CZ" dirty="0" smtClean="0"/>
              <a:t>Klient zjistí routery a nastaví směrovací tabulky</a:t>
            </a:r>
          </a:p>
          <a:p>
            <a:endParaRPr lang="cs-CZ" dirty="0"/>
          </a:p>
          <a:p>
            <a:r>
              <a:rPr lang="cs-CZ" dirty="0" smtClean="0"/>
              <a:t>Neřeší DNS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8223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Stavová konfigurace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36517"/>
          </a:xfrm>
        </p:spPr>
        <p:txBody>
          <a:bodyPr/>
          <a:lstStyle/>
          <a:p>
            <a:r>
              <a:rPr lang="cs-CZ" dirty="0" smtClean="0"/>
              <a:t>Stejně jako u bezstávové konfigurace</a:t>
            </a:r>
          </a:p>
          <a:p>
            <a:r>
              <a:rPr lang="cs-CZ" dirty="0" smtClean="0"/>
              <a:t>Navíc: pokud v jsou v ND paketu obsaženy flagy M a O</a:t>
            </a:r>
          </a:p>
          <a:p>
            <a:pPr lvl="1"/>
            <a:r>
              <a:rPr lang="cs-CZ" dirty="0" smtClean="0"/>
              <a:t>M – Managed Address Configuration – klient získá další IP adresu z DHCPv6</a:t>
            </a:r>
          </a:p>
          <a:p>
            <a:pPr lvl="1"/>
            <a:r>
              <a:rPr lang="cs-CZ" dirty="0" smtClean="0"/>
              <a:t>O – Other Configuration – klient zjišťuje z DHCPv6 další konfiguraci (DNS apod.)</a:t>
            </a:r>
          </a:p>
          <a:p>
            <a:r>
              <a:rPr lang="cs-CZ" dirty="0" smtClean="0"/>
              <a:t>DHCPv6 samostatně nepřiděluje výchozí bránu ani adresy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6363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podpora IPv6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89858"/>
          </a:xfrm>
        </p:spPr>
        <p:txBody>
          <a:bodyPr/>
          <a:lstStyle/>
          <a:p>
            <a:r>
              <a:rPr lang="cs-CZ" dirty="0" smtClean="0"/>
              <a:t>IPv6 Host AAAA</a:t>
            </a:r>
          </a:p>
          <a:p>
            <a:pPr lvl="1"/>
            <a:r>
              <a:rPr lang="cs-CZ" dirty="0" smtClean="0"/>
              <a:t>zbytek záznamů (CNAME, MX, SRV, ...) se mapuje na hosty (A nebo AAAA)</a:t>
            </a:r>
          </a:p>
          <a:p>
            <a:r>
              <a:rPr lang="cs-CZ" smtClean="0"/>
              <a:t>Reverzní znamy (pointry - PTR) se uchovávají v zónách ip6.arpa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05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Adresy přiřazené hostitelům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/>
          <a:lstStyle/>
          <a:p>
            <a:r>
              <a:rPr lang="cs-CZ" dirty="0" smtClean="0"/>
              <a:t>Loopback</a:t>
            </a:r>
          </a:p>
          <a:p>
            <a:r>
              <a:rPr lang="cs-CZ" dirty="0" smtClean="0"/>
              <a:t>Link-local</a:t>
            </a:r>
          </a:p>
          <a:p>
            <a:r>
              <a:rPr lang="cs-CZ" dirty="0" smtClean="0"/>
              <a:t>Statická adresa</a:t>
            </a:r>
          </a:p>
          <a:p>
            <a:r>
              <a:rPr lang="cs-CZ" dirty="0" smtClean="0"/>
              <a:t>Dynamická získaná přes ND</a:t>
            </a:r>
          </a:p>
          <a:p>
            <a:r>
              <a:rPr lang="cs-CZ" dirty="0" smtClean="0"/>
              <a:t>Dynamická získaná z DHCPv6</a:t>
            </a:r>
          </a:p>
          <a:p>
            <a:r>
              <a:rPr lang="cs-CZ" dirty="0" smtClean="0"/>
              <a:t>Dynamická privátní </a:t>
            </a:r>
            <a:r>
              <a:rPr lang="cs-CZ" dirty="0"/>
              <a:t>získaná z </a:t>
            </a:r>
            <a:r>
              <a:rPr lang="cs-CZ" dirty="0" smtClean="0"/>
              <a:t>DHCPv6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673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Tunelování IPv6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31873"/>
          </a:xfrm>
        </p:spPr>
        <p:txBody>
          <a:bodyPr/>
          <a:lstStyle/>
          <a:p>
            <a:r>
              <a:rPr lang="cs-CZ" dirty="0" smtClean="0"/>
              <a:t>6to4</a:t>
            </a:r>
          </a:p>
          <a:p>
            <a:r>
              <a:rPr lang="cs-CZ" dirty="0" smtClean="0"/>
              <a:t>6over4</a:t>
            </a:r>
          </a:p>
          <a:p>
            <a:r>
              <a:rPr lang="cs-CZ" dirty="0" smtClean="0"/>
              <a:t>ISATAP</a:t>
            </a:r>
          </a:p>
          <a:p>
            <a:r>
              <a:rPr lang="cs-CZ" dirty="0" smtClean="0"/>
              <a:t>Teredo</a:t>
            </a:r>
            <a:endParaRPr lang="cs-CZ" dirty="0"/>
          </a:p>
          <a:p>
            <a:r>
              <a:rPr lang="cs-CZ" dirty="0" smtClean="0"/>
              <a:t>vlasntí nedokumentované řešení</a:t>
            </a:r>
          </a:p>
          <a:p>
            <a:pPr lvl="1"/>
            <a:r>
              <a:rPr lang="cs-CZ" dirty="0" smtClean="0"/>
              <a:t>PPTP, L2TP</a:t>
            </a:r>
          </a:p>
          <a:p>
            <a:pPr lvl="1"/>
            <a:r>
              <a:rPr lang="cs-CZ" dirty="0" smtClean="0"/>
              <a:t>OpenVPN</a:t>
            </a:r>
          </a:p>
          <a:p>
            <a:pPr lvl="1"/>
            <a:r>
              <a:rPr lang="cs-CZ" dirty="0" smtClean="0"/>
              <a:t>EoIP, IPIP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6502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6to4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511457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ropojení IPv6 sítí přes IPv4 internet</a:t>
            </a:r>
          </a:p>
          <a:p>
            <a:r>
              <a:rPr lang="cs-CZ" dirty="0" smtClean="0"/>
              <a:t>Využívá pro klienta síť delky prefixu 48 bitů</a:t>
            </a:r>
          </a:p>
          <a:p>
            <a:r>
              <a:rPr lang="cs-CZ" dirty="0"/>
              <a:t>V</a:t>
            </a:r>
            <a:r>
              <a:rPr lang="cs-CZ" dirty="0" smtClean="0"/>
              <a:t>yžaduje směrovač s veřejnou IPv4</a:t>
            </a:r>
          </a:p>
          <a:p>
            <a:r>
              <a:rPr lang="cs-CZ" dirty="0"/>
              <a:t>J</a:t>
            </a:r>
            <a:r>
              <a:rPr lang="cs-CZ" dirty="0" smtClean="0"/>
              <a:t>ednoduché a rychlé řešení</a:t>
            </a:r>
          </a:p>
        </p:txBody>
      </p:sp>
    </p:spTree>
    <p:extLst>
      <p:ext uri="{BB962C8B-B14F-4D97-AF65-F5344CB8AC3E}">
        <p14:creationId xmlns:p14="http://schemas.microsoft.com/office/powerpoint/2010/main" val="701366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6over4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41052"/>
          </a:xfrm>
        </p:spPr>
        <p:txBody>
          <a:bodyPr/>
          <a:lstStyle/>
          <a:p>
            <a:r>
              <a:rPr lang="cs-CZ" dirty="0" smtClean="0"/>
              <a:t>Tunelovací technologie určená pro jednotlivé hostitele v existující IPv4 síti</a:t>
            </a:r>
          </a:p>
          <a:p>
            <a:r>
              <a:rPr lang="cs-CZ" dirty="0" smtClean="0"/>
              <a:t>Hostile vytvoří tunelové spojení přes IPv4 s 6over4 routerem</a:t>
            </a:r>
          </a:p>
          <a:p>
            <a:r>
              <a:rPr lang="cs-CZ" dirty="0" smtClean="0"/>
              <a:t>6over4 router přidělu klientům Pv6 adresu z rosahu délky 64 bitů</a:t>
            </a:r>
          </a:p>
          <a:p>
            <a:r>
              <a:rPr lang="cs-CZ" dirty="0" smtClean="0"/>
              <a:t>Pro multicast vyžaduje multicastovou skupinu IPv4</a:t>
            </a:r>
          </a:p>
        </p:txBody>
      </p:sp>
    </p:spTree>
    <p:extLst>
      <p:ext uri="{BB962C8B-B14F-4D97-AF65-F5344CB8AC3E}">
        <p14:creationId xmlns:p14="http://schemas.microsoft.com/office/powerpoint/2010/main" val="32381332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ISATAP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r>
              <a:rPr lang="cs-CZ" dirty="0" smtClean="0"/>
              <a:t>Alternativa k 6over4</a:t>
            </a:r>
          </a:p>
          <a:p>
            <a:r>
              <a:rPr lang="cs-CZ" dirty="0" smtClean="0"/>
              <a:t>Nepodporuje multicast</a:t>
            </a:r>
          </a:p>
        </p:txBody>
      </p:sp>
    </p:spTree>
    <p:extLst>
      <p:ext uri="{BB962C8B-B14F-4D97-AF65-F5344CB8AC3E}">
        <p14:creationId xmlns:p14="http://schemas.microsoft.com/office/powerpoint/2010/main" val="22772452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Teredo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28083"/>
          </a:xfrm>
        </p:spPr>
        <p:txBody>
          <a:bodyPr/>
          <a:lstStyle/>
          <a:p>
            <a:r>
              <a:rPr lang="cs-CZ" dirty="0" smtClean="0"/>
              <a:t>Tunelovací technologie pro mobilní a domácí uživtalele</a:t>
            </a:r>
          </a:p>
          <a:p>
            <a:r>
              <a:rPr lang="cs-CZ" dirty="0" smtClean="0"/>
              <a:t>Méně efektivní, ale prochází přes nat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5997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Přejděte na IPv6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Poisel</a:t>
            </a:r>
          </a:p>
          <a:p>
            <a:r>
              <a:rPr lang="cs-CZ" dirty="0" smtClean="0"/>
              <a:t>MCP, MCTS, MCITP, MCT</a:t>
            </a:r>
          </a:p>
          <a:p>
            <a:r>
              <a:rPr lang="cs-CZ" dirty="0" smtClean="0">
                <a:hlinkClick r:id="rId2"/>
              </a:rPr>
              <a:t>poisel@amccomp.cz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316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řešení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58226"/>
          </a:xfrm>
        </p:spPr>
        <p:txBody>
          <a:bodyPr/>
          <a:lstStyle/>
          <a:p>
            <a:r>
              <a:rPr lang="cs-CZ" dirty="0" smtClean="0"/>
              <a:t>VPNv6 over VPNv4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Jednoduše dostupné na klientech a serverech</a:t>
            </a:r>
          </a:p>
          <a:p>
            <a:pPr lvl="1"/>
            <a:r>
              <a:rPr lang="cs-CZ" dirty="0" smtClean="0"/>
              <a:t>Jednoduše konfigurovatelné</a:t>
            </a:r>
          </a:p>
          <a:p>
            <a:pPr lvl="1"/>
            <a:r>
              <a:rPr lang="cs-CZ" dirty="0" smtClean="0"/>
              <a:t>Často prochází přes NAT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Nekompatibilní se systémy třetích stran</a:t>
            </a:r>
          </a:p>
          <a:p>
            <a:pPr lvl="1"/>
            <a:r>
              <a:rPr lang="cs-CZ" dirty="0" smtClean="0"/>
              <a:t>Velká režie při případném mnhohonásobném tunelování</a:t>
            </a:r>
          </a:p>
          <a:p>
            <a:pPr lvl="1"/>
            <a:r>
              <a:rPr lang="cs-CZ" dirty="0" smtClean="0"/>
              <a:t>Složitě konfigurovatelené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0778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vzít konektivitu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68587"/>
          </a:xfrm>
        </p:spPr>
        <p:txBody>
          <a:bodyPr/>
          <a:lstStyle/>
          <a:p>
            <a:r>
              <a:rPr lang="cs-CZ" dirty="0" smtClean="0"/>
              <a:t>Nativní</a:t>
            </a:r>
          </a:p>
          <a:p>
            <a:pPr lvl="1"/>
            <a:r>
              <a:rPr lang="cs-CZ" dirty="0" smtClean="0"/>
              <a:t>Přímo od ISP</a:t>
            </a:r>
          </a:p>
          <a:p>
            <a:pPr lvl="1"/>
            <a:r>
              <a:rPr lang="cs-CZ" dirty="0" smtClean="0"/>
              <a:t>Pátéře, serverhostingy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ADSL, CATV, WIFI</a:t>
            </a:r>
          </a:p>
          <a:p>
            <a:r>
              <a:rPr lang="cs-CZ" dirty="0" smtClean="0">
                <a:sym typeface="Wingdings" pitchFamily="2" charset="2"/>
              </a:rPr>
              <a:t>Tranzitní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Tunelovaná konektivita od poskytovatele IPv6 konektivity – Tunnel Broker</a:t>
            </a:r>
          </a:p>
        </p:txBody>
      </p:sp>
    </p:spTree>
    <p:extLst>
      <p:ext uri="{BB962C8B-B14F-4D97-AF65-F5344CB8AC3E}">
        <p14:creationId xmlns:p14="http://schemas.microsoft.com/office/powerpoint/2010/main" val="13228196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IPv6 v lokální síti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09945"/>
          </a:xfrm>
        </p:spPr>
        <p:txBody>
          <a:bodyPr/>
          <a:lstStyle/>
          <a:p>
            <a:r>
              <a:rPr lang="cs-CZ" dirty="0" smtClean="0"/>
              <a:t>Podpora OS</a:t>
            </a:r>
          </a:p>
          <a:p>
            <a:r>
              <a:rPr lang="cs-CZ" dirty="0" smtClean="0"/>
              <a:t>Získání konektivity</a:t>
            </a:r>
          </a:p>
          <a:p>
            <a:r>
              <a:rPr lang="cs-CZ" dirty="0" smtClean="0"/>
              <a:t>Přidělení IP adres</a:t>
            </a:r>
          </a:p>
          <a:p>
            <a:r>
              <a:rPr lang="cs-CZ" dirty="0" smtClean="0"/>
              <a:t>Síťové aplikace</a:t>
            </a:r>
          </a:p>
          <a:p>
            <a:r>
              <a:rPr lang="cs-CZ" dirty="0" smtClean="0"/>
              <a:t>Bezpečnost</a:t>
            </a:r>
          </a:p>
        </p:txBody>
      </p:sp>
    </p:spTree>
    <p:extLst>
      <p:ext uri="{BB962C8B-B14F-4D97-AF65-F5344CB8AC3E}">
        <p14:creationId xmlns:p14="http://schemas.microsoft.com/office/powerpoint/2010/main" val="2858547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OS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30361"/>
          </a:xfrm>
        </p:spPr>
        <p:txBody>
          <a:bodyPr/>
          <a:lstStyle/>
          <a:p>
            <a:r>
              <a:rPr lang="cs-CZ" dirty="0" smtClean="0"/>
              <a:t>Windows 2003 Server a Windows XP</a:t>
            </a:r>
          </a:p>
          <a:p>
            <a:pPr lvl="1"/>
            <a:r>
              <a:rPr lang="cs-CZ" dirty="0" smtClean="0"/>
              <a:t>Experimentální podpora postavena nad IPv4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vládne Ping + HTTP</a:t>
            </a:r>
          </a:p>
          <a:p>
            <a:r>
              <a:rPr lang="cs-CZ" dirty="0" smtClean="0"/>
              <a:t>Windows Server 2008, Windows Vista</a:t>
            </a:r>
          </a:p>
          <a:p>
            <a:pPr lvl="1"/>
            <a:r>
              <a:rPr lang="cs-CZ" dirty="0" smtClean="0"/>
              <a:t>99 % připravenost</a:t>
            </a:r>
          </a:p>
          <a:p>
            <a:pPr lvl="1"/>
            <a:r>
              <a:rPr lang="cs-CZ" dirty="0" smtClean="0"/>
              <a:t>IPv6 a IPv4 implementovány rovnocenně a nezávisle</a:t>
            </a:r>
          </a:p>
          <a:p>
            <a:pPr lvl="1"/>
            <a:r>
              <a:rPr lang="cs-CZ" dirty="0" smtClean="0"/>
              <a:t>Možnost odinstalovat IPv4 a využívat pouze IPv6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413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cs-CZ" dirty="0" smtClean="0"/>
              <a:t>Demo: Získání konektivity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69330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Přidělení IP adres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6813"/>
          </a:xfrm>
        </p:spPr>
        <p:txBody>
          <a:bodyPr/>
          <a:lstStyle/>
          <a:p>
            <a:r>
              <a:rPr lang="cs-CZ" dirty="0" smtClean="0"/>
              <a:t>Statická konfigurace serverů</a:t>
            </a:r>
          </a:p>
          <a:p>
            <a:pPr lvl="1"/>
            <a:r>
              <a:rPr lang="cs-CZ" dirty="0" smtClean="0"/>
              <a:t>Vypnutí autokonfigurace u serverů</a:t>
            </a:r>
          </a:p>
          <a:p>
            <a:r>
              <a:rPr lang="cs-CZ" dirty="0" smtClean="0"/>
              <a:t>Dynamická konfigurace klientů</a:t>
            </a:r>
          </a:p>
          <a:p>
            <a:pPr lvl="1"/>
            <a:r>
              <a:rPr lang="cs-CZ" dirty="0" smtClean="0"/>
              <a:t>RA, ND</a:t>
            </a:r>
          </a:p>
          <a:p>
            <a:pPr lvl="1"/>
            <a:r>
              <a:rPr lang="cs-CZ" dirty="0" smtClean="0"/>
              <a:t>DHCPv6</a:t>
            </a:r>
          </a:p>
        </p:txBody>
      </p:sp>
    </p:spTree>
    <p:extLst>
      <p:ext uri="{BB962C8B-B14F-4D97-AF65-F5344CB8AC3E}">
        <p14:creationId xmlns:p14="http://schemas.microsoft.com/office/powerpoint/2010/main" val="220228688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Demo: Přidělení IP adres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437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aplikace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cs-CZ" dirty="0" smtClean="0"/>
              <a:t>Microsoft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Exchange 2007 SP1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SQL 2005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IIS7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DNS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...</a:t>
            </a:r>
          </a:p>
          <a:p>
            <a:r>
              <a:rPr lang="cs-CZ" dirty="0" smtClean="0">
                <a:sym typeface="Wingdings" pitchFamily="2" charset="2"/>
              </a:rPr>
              <a:t>Aplikace třetích stran </a:t>
            </a:r>
          </a:p>
          <a:p>
            <a:r>
              <a:rPr lang="cs-CZ" dirty="0" smtClean="0">
                <a:sym typeface="Wingdings" pitchFamily="2" charset="2"/>
              </a:rPr>
              <a:t>Staré aplikace 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00523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Demo: IIS7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62907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80789"/>
          </a:xfrm>
        </p:spPr>
        <p:txBody>
          <a:bodyPr/>
          <a:lstStyle/>
          <a:p>
            <a:r>
              <a:rPr lang="cs-CZ" dirty="0" smtClean="0"/>
              <a:t>Firewall</a:t>
            </a:r>
          </a:p>
          <a:p>
            <a:pPr lvl="1"/>
            <a:r>
              <a:rPr lang="cs-CZ" dirty="0" smtClean="0"/>
              <a:t>Klienti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Síť  (RRAS, ISA, TMG, ... )</a:t>
            </a:r>
          </a:p>
          <a:p>
            <a:r>
              <a:rPr lang="cs-CZ" dirty="0" smtClean="0">
                <a:sym typeface="Wingdings" pitchFamily="2" charset="2"/>
              </a:rPr>
              <a:t>Automatická konfigurace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Rogue DHCP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Rogue ND, 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241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/>
          <a:lstStyle/>
          <a:p>
            <a:r>
              <a:rPr lang="cs-CZ" dirty="0" smtClean="0"/>
              <a:t>Novinky</a:t>
            </a:r>
            <a:r>
              <a:rPr lang="cs-CZ" dirty="0"/>
              <a:t>, změny a problémy oproti IPv4 </a:t>
            </a:r>
          </a:p>
          <a:p>
            <a:r>
              <a:rPr lang="cs-CZ" dirty="0" smtClean="0"/>
              <a:t>Tranzitní </a:t>
            </a:r>
            <a:r>
              <a:rPr lang="cs-CZ" dirty="0"/>
              <a:t>technologie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Kde </a:t>
            </a:r>
            <a:r>
              <a:rPr lang="cs-CZ" dirty="0"/>
              <a:t>vzít </a:t>
            </a:r>
            <a:r>
              <a:rPr lang="cs-CZ" dirty="0" smtClean="0"/>
              <a:t>konektivitu </a:t>
            </a:r>
            <a:endParaRPr lang="cs-CZ" dirty="0"/>
          </a:p>
          <a:p>
            <a:r>
              <a:rPr lang="cs-CZ" dirty="0" smtClean="0"/>
              <a:t>IPv6 v lokální síti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Demo: DNS, DHCP a IIS na lokální síti</a:t>
            </a:r>
            <a:endParaRPr lang="cs-CZ" dirty="0" smtClean="0"/>
          </a:p>
          <a:p>
            <a:r>
              <a:rPr lang="cs-CZ" dirty="0" smtClean="0"/>
              <a:t>Demo</a:t>
            </a:r>
            <a:r>
              <a:rPr lang="cs-CZ" dirty="0"/>
              <a:t>: Tranzitní konektivita a Firewall </a:t>
            </a:r>
            <a:endParaRPr lang="cs-CZ" dirty="0"/>
          </a:p>
          <a:p>
            <a:r>
              <a:rPr lang="cs-CZ" dirty="0" smtClean="0"/>
              <a:t>Demo</a:t>
            </a:r>
            <a:r>
              <a:rPr lang="cs-CZ" dirty="0" smtClean="0"/>
              <a:t>: MS RRAS, VPN a </a:t>
            </a:r>
            <a:r>
              <a:rPr lang="cs-CZ" dirty="0" smtClean="0"/>
              <a:t>NRP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758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Demo: RRAS a NRP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89934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972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Bye bye IPv4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28083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http://www.youtube.com/watch?v=_</a:t>
            </a:r>
            <a:r>
              <a:rPr lang="cs-CZ" dirty="0" smtClean="0">
                <a:hlinkClick r:id="rId2"/>
              </a:rPr>
              <a:t>y36fG2Oba0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781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38029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www.ripe.net/ipv6-address-types/ipv6-address-types.pdf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www.ipv6.cz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http://www.ipv6actnow.org/info/what-is-ipv4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16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cs-CZ" dirty="0" smtClean="0"/>
              <a:t>Novinky, změny, problémy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76692"/>
          </a:xfrm>
        </p:spPr>
        <p:txBody>
          <a:bodyPr/>
          <a:lstStyle/>
          <a:p>
            <a:r>
              <a:rPr lang="cs-CZ" dirty="0" smtClean="0"/>
              <a:t>Výhody použití IPv6</a:t>
            </a:r>
          </a:p>
          <a:p>
            <a:r>
              <a:rPr lang="cs-CZ" dirty="0" smtClean="0"/>
              <a:t>Rozdíly mezi IPv4 a IPv6</a:t>
            </a:r>
          </a:p>
          <a:p>
            <a:r>
              <a:rPr lang="cs-CZ" dirty="0" smtClean="0"/>
              <a:t>Adresní rozsah</a:t>
            </a:r>
          </a:p>
          <a:p>
            <a:r>
              <a:rPr lang="cs-CZ" dirty="0" smtClean="0"/>
              <a:t>Prefixy a typy adres</a:t>
            </a:r>
          </a:p>
          <a:p>
            <a:r>
              <a:rPr lang="cs-CZ" dirty="0" smtClean="0"/>
              <a:t>Autokonfigurace</a:t>
            </a:r>
          </a:p>
          <a:p>
            <a:r>
              <a:rPr lang="cs-CZ" dirty="0" smtClean="0"/>
              <a:t>Adresy přiřazené hostitelům</a:t>
            </a:r>
          </a:p>
          <a:p>
            <a:r>
              <a:rPr lang="cs-CZ" dirty="0" smtClean="0"/>
              <a:t>DNS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066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použití IPv6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511457"/>
          </a:xfrm>
        </p:spPr>
        <p:txBody>
          <a:bodyPr/>
          <a:lstStyle/>
          <a:p>
            <a:r>
              <a:rPr lang="cs-CZ" dirty="0" smtClean="0"/>
              <a:t>Velký adresní prostor</a:t>
            </a:r>
          </a:p>
          <a:p>
            <a:r>
              <a:rPr lang="cs-CZ" dirty="0" smtClean="0"/>
              <a:t>Hierarchický systém přidělování adres a třídní směrování</a:t>
            </a:r>
          </a:p>
          <a:p>
            <a:r>
              <a:rPr lang="cs-CZ" dirty="0" smtClean="0"/>
              <a:t>Vestavěná bezpečnost</a:t>
            </a:r>
          </a:p>
          <a:p>
            <a:r>
              <a:rPr lang="cs-CZ" dirty="0" smtClean="0"/>
              <a:t>Vylepšená podpora priorizace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090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použití IPv6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53801"/>
          </a:xfrm>
        </p:spPr>
        <p:txBody>
          <a:bodyPr/>
          <a:lstStyle/>
          <a:p>
            <a:r>
              <a:rPr lang="cs-CZ" dirty="0" smtClean="0"/>
              <a:t>Nekompatibilita starších aplikací</a:t>
            </a:r>
          </a:p>
          <a:p>
            <a:pPr lvl="1"/>
            <a:r>
              <a:rPr lang="cs-CZ" dirty="0" smtClean="0"/>
              <a:t>nákup nových nebo upgrade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pravy konfigurace, přeprogramování</a:t>
            </a:r>
          </a:p>
          <a:p>
            <a:pPr lvl="1"/>
            <a:r>
              <a:rPr lang="cs-CZ" dirty="0" smtClean="0"/>
              <a:t>překlady IPv6/IPv4</a:t>
            </a:r>
          </a:p>
          <a:p>
            <a:r>
              <a:rPr lang="cs-CZ" dirty="0" smtClean="0"/>
              <a:t>Až moc dynamická autokonfigurace</a:t>
            </a:r>
          </a:p>
          <a:p>
            <a:pPr lvl="1"/>
            <a:r>
              <a:rPr lang="cs-CZ" dirty="0" smtClean="0"/>
              <a:t>bezpečnostní politiky</a:t>
            </a:r>
          </a:p>
          <a:p>
            <a:pPr lvl="1"/>
            <a:r>
              <a:rPr lang="cs-CZ" dirty="0" smtClean="0"/>
              <a:t>nový hw (switchě, routery)</a:t>
            </a:r>
          </a:p>
          <a:p>
            <a:r>
              <a:rPr lang="cs-CZ" dirty="0" smtClean="0"/>
              <a:t>Anonymita</a:t>
            </a:r>
          </a:p>
          <a:p>
            <a:pPr lvl="1"/>
            <a:r>
              <a:rPr lang="cs-CZ" dirty="0" smtClean="0"/>
              <a:t>absence NATu</a:t>
            </a:r>
          </a:p>
          <a:p>
            <a:r>
              <a:rPr lang="cs-CZ" dirty="0" smtClean="0"/>
              <a:t>Nový vzhled IP adresy</a:t>
            </a:r>
          </a:p>
          <a:p>
            <a:pPr lvl="1"/>
            <a:r>
              <a:rPr lang="cs-CZ" dirty="0" smtClean="0"/>
              <a:t>nutnost rozumět hexadecimální soustavě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243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IPv4 a IPv6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727132"/>
              </p:ext>
            </p:extLst>
          </p:nvPr>
        </p:nvGraphicFramePr>
        <p:xfrm>
          <a:off x="381000" y="1412875"/>
          <a:ext cx="83820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IPv4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IPv6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adresy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 bit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128 bit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Podpora IPSec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Volitelně jako rozšíření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Broadcast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Broadcast adresa pro každý subnet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Nahrazuje</a:t>
                      </a:r>
                      <a:r>
                        <a:rPr lang="cs-CZ" baseline="0" dirty="0" smtClean="0"/>
                        <a:t> ho multicast v rámci jednoho subnetu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Konfigurace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Mauální</a:t>
                      </a:r>
                    </a:p>
                    <a:p>
                      <a:r>
                        <a:rPr lang="cs-CZ" dirty="0" smtClean="0"/>
                        <a:t>DHCP</a:t>
                      </a:r>
                    </a:p>
                    <a:p>
                      <a:r>
                        <a:rPr lang="cs-CZ" dirty="0" smtClean="0"/>
                        <a:t>APIPA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Manuální</a:t>
                      </a:r>
                    </a:p>
                    <a:p>
                      <a:r>
                        <a:rPr lang="cs-CZ" dirty="0" smtClean="0"/>
                        <a:t>NB</a:t>
                      </a:r>
                    </a:p>
                    <a:p>
                      <a:r>
                        <a:rPr lang="cs-CZ" dirty="0" smtClean="0"/>
                        <a:t>RA</a:t>
                      </a:r>
                    </a:p>
                    <a:p>
                      <a:r>
                        <a:rPr lang="cs-CZ" dirty="0" smtClean="0"/>
                        <a:t>DHCPv6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Host záznam</a:t>
                      </a:r>
                      <a:r>
                        <a:rPr lang="cs-CZ" baseline="0" dirty="0" smtClean="0"/>
                        <a:t>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Host</a:t>
                      </a:r>
                      <a:r>
                        <a:rPr lang="cs-CZ" baseline="0" dirty="0" smtClean="0"/>
                        <a:t> IPv6 AAAA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113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IPv6 adresa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r>
              <a:rPr lang="cs-CZ" dirty="0" smtClean="0"/>
              <a:t>Velikost 128 bit</a:t>
            </a:r>
          </a:p>
          <a:p>
            <a:r>
              <a:rPr lang="cs-CZ" dirty="0" smtClean="0"/>
              <a:t>Zápis hexadecimálně, oddělení dvojtečkou</a:t>
            </a:r>
          </a:p>
          <a:p>
            <a:pPr lvl="1"/>
            <a:r>
              <a:rPr lang="cs-CZ" dirty="0" smtClean="0"/>
              <a:t>2a01:430:2:11:161e:90aa:8b23:b729</a:t>
            </a:r>
          </a:p>
          <a:p>
            <a:r>
              <a:rPr lang="cs-CZ" dirty="0" smtClean="0"/>
              <a:t>Možnost zkracovat</a:t>
            </a:r>
          </a:p>
          <a:p>
            <a:pPr lvl="1"/>
            <a:r>
              <a:rPr lang="cs-CZ" dirty="0" smtClean="0"/>
              <a:t>2a01:430:0002:0001:0000:0000:0000:0019</a:t>
            </a:r>
          </a:p>
          <a:p>
            <a:pPr lvl="1"/>
            <a:r>
              <a:rPr lang="cs-CZ" dirty="0" smtClean="0"/>
              <a:t>2a01:430:2:1:0:0:0:19</a:t>
            </a:r>
          </a:p>
          <a:p>
            <a:pPr lvl="1"/>
            <a:r>
              <a:rPr lang="cs-CZ" dirty="0" smtClean="0"/>
              <a:t>2a01:430:2:1::19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8774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Adres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598094"/>
              </p:ext>
            </p:extLst>
          </p:nvPr>
        </p:nvGraphicFramePr>
        <p:xfrm>
          <a:off x="381000" y="1412875"/>
          <a:ext cx="83820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IPv6</a:t>
                      </a:r>
                      <a:r>
                        <a:rPr lang="cs-CZ" baseline="0" dirty="0" smtClean="0"/>
                        <a:t> rozsahy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ekvivalent IPv4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Link-local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platná na jednom subnetu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FE8::/10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APIPA</a:t>
                      </a:r>
                    </a:p>
                    <a:p>
                      <a:r>
                        <a:rPr lang="cs-CZ" dirty="0" smtClean="0"/>
                        <a:t>169.254.0.0/24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Site-local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Privátní rozsah adres, volně použitelný na lokální síti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FC00::/7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Privátní</a:t>
                      </a:r>
                      <a:r>
                        <a:rPr lang="cs-CZ" baseline="0" dirty="0" smtClean="0"/>
                        <a:t> rozsah</a:t>
                      </a:r>
                    </a:p>
                    <a:p>
                      <a:r>
                        <a:rPr lang="cs-CZ" baseline="0" dirty="0" smtClean="0"/>
                        <a:t>10.0.0.0/8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172.16.0.0/12</a:t>
                      </a:r>
                    </a:p>
                    <a:p>
                      <a:r>
                        <a:rPr lang="cs-CZ" baseline="0" dirty="0" smtClean="0"/>
                        <a:t>192.168.0.0/16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Global unicast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Veřejé</a:t>
                      </a:r>
                      <a:r>
                        <a:rPr lang="cs-CZ" baseline="0" dirty="0" smtClean="0"/>
                        <a:t> IP, unikátní v rámci internetu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2000::/3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Veřejné</a:t>
                      </a:r>
                      <a:r>
                        <a:rPr lang="cs-CZ" baseline="0" dirty="0" smtClean="0"/>
                        <a:t> IP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Multicast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Multicastové adresy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FF00::/8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224.0.0.0/4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Loopback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smyčka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::1/128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127.0.0.1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Nespecifikovaná</a:t>
                      </a:r>
                      <a:r>
                        <a:rPr lang="cs-CZ" baseline="0" dirty="0" smtClean="0"/>
                        <a:t> 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::/128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0.0.0.0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74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R-dark-red">
  <a:themeElements>
    <a:clrScheme name="7-00270 Server ID 2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A514"/>
      </a:accent1>
      <a:accent2>
        <a:srgbClr val="5082B9"/>
      </a:accent2>
      <a:accent3>
        <a:srgbClr val="64BE46"/>
      </a:accent3>
      <a:accent4>
        <a:srgbClr val="D70023"/>
      </a:accent4>
      <a:accent5>
        <a:srgbClr val="F3E207"/>
      </a:accent5>
      <a:accent6>
        <a:srgbClr val="691987"/>
      </a:accent6>
      <a:hlink>
        <a:srgbClr val="D70023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err="1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-396875">
          <a:lnSpc>
            <a:spcPct val="90000"/>
          </a:lnSpc>
          <a:spcBef>
            <a:spcPct val="20000"/>
          </a:spcBef>
          <a:buClr>
            <a:srgbClr val="777777"/>
          </a:buClr>
          <a:defRPr sz="2400" dirty="0" err="1" smtClean="0">
            <a:solidFill>
              <a:schemeClr val="bg1">
                <a:lumMod val="75000"/>
              </a:schemeClr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Dynamics Template Blu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Segoe - Segoe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Segoe - Segoe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Windows Server 2008 light - Trebuchet">
  <a:themeElements>
    <a:clrScheme name="Custom 28">
      <a:dk1>
        <a:srgbClr val="000000"/>
      </a:dk1>
      <a:lt1>
        <a:srgbClr val="FFFFFF"/>
      </a:lt1>
      <a:dk2>
        <a:srgbClr val="6A6A66"/>
      </a:dk2>
      <a:lt2>
        <a:srgbClr val="D0D0CA"/>
      </a:lt2>
      <a:accent1>
        <a:srgbClr val="FFC000"/>
      </a:accent1>
      <a:accent2>
        <a:srgbClr val="3886E4"/>
      </a:accent2>
      <a:accent3>
        <a:srgbClr val="D36235"/>
      </a:accent3>
      <a:accent4>
        <a:srgbClr val="52AD3D"/>
      </a:accent4>
      <a:accent5>
        <a:srgbClr val="FF9929"/>
      </a:accent5>
      <a:accent6>
        <a:srgbClr val="2C7C98"/>
      </a:accent6>
      <a:hlink>
        <a:srgbClr val="1C6DCE"/>
      </a:hlink>
      <a:folHlink>
        <a:srgbClr val="1C6DCE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Windows Embedded White Trebuchet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Trebuchet -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2_BizTalk Server dark red 4x3 Trebuchet</Template>
  <TotalTime>542</TotalTime>
  <Words>755</Words>
  <Application>Microsoft Office PowerPoint</Application>
  <PresentationFormat>On-screen Show (4:3)</PresentationFormat>
  <Paragraphs>227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SVR-dark-red</vt:lpstr>
      <vt:lpstr>White with Courier font for code slides</vt:lpstr>
      <vt:lpstr>Green Segoe 4-3 template-template_April-17-2007</vt:lpstr>
      <vt:lpstr>1_White with Courier font for code slides</vt:lpstr>
      <vt:lpstr>Dynamics Template Blue</vt:lpstr>
      <vt:lpstr>2_White with Courier font for code slides</vt:lpstr>
      <vt:lpstr>Windows Server 2008 light - Trebuchet</vt:lpstr>
      <vt:lpstr>3_White with Courier font for code slides</vt:lpstr>
      <vt:lpstr>Windows Embedded White Trebuchet</vt:lpstr>
      <vt:lpstr>4_White with Courier font for code slides</vt:lpstr>
      <vt:lpstr>Konec světa 21.12.2012</vt:lpstr>
      <vt:lpstr>Přejděte na IPv6</vt:lpstr>
      <vt:lpstr>Agenda</vt:lpstr>
      <vt:lpstr>Novinky, změny, problémy</vt:lpstr>
      <vt:lpstr>Výhody použití IPv6</vt:lpstr>
      <vt:lpstr>Nevýhody použití IPv6</vt:lpstr>
      <vt:lpstr>Rozdíly mezi IPv4 a IPv6</vt:lpstr>
      <vt:lpstr>IPv6 adresa</vt:lpstr>
      <vt:lpstr>Typy Adres</vt:lpstr>
      <vt:lpstr>Autokonfigurace</vt:lpstr>
      <vt:lpstr>Bezstavová konfigurace</vt:lpstr>
      <vt:lpstr>Stavová konfigurace</vt:lpstr>
      <vt:lpstr>DNS podpora IPv6</vt:lpstr>
      <vt:lpstr>Adresy přiřazené hostitelům</vt:lpstr>
      <vt:lpstr>Tunelování IPv6</vt:lpstr>
      <vt:lpstr>6to4</vt:lpstr>
      <vt:lpstr>6over4</vt:lpstr>
      <vt:lpstr>ISATAP</vt:lpstr>
      <vt:lpstr>Teredo</vt:lpstr>
      <vt:lpstr>Vlastní řešení</vt:lpstr>
      <vt:lpstr>Kde vzít konektivitu</vt:lpstr>
      <vt:lpstr>IPv6 v lokální síti</vt:lpstr>
      <vt:lpstr>Podpora OS</vt:lpstr>
      <vt:lpstr>Demo: Získání konektivity</vt:lpstr>
      <vt:lpstr>Přidělení IP adres</vt:lpstr>
      <vt:lpstr>Demo: Přidělení IP adres</vt:lpstr>
      <vt:lpstr>Síťové aplikace</vt:lpstr>
      <vt:lpstr>Demo: IIS7</vt:lpstr>
      <vt:lpstr>Bezpečnost</vt:lpstr>
      <vt:lpstr>Demo: RRAS a NRP</vt:lpstr>
      <vt:lpstr>Diskuze</vt:lpstr>
      <vt:lpstr>Bye bye IPv4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Poisel</dc:creator>
  <cp:lastModifiedBy>Martin Poisel</cp:lastModifiedBy>
  <cp:revision>86</cp:revision>
  <dcterms:created xsi:type="dcterms:W3CDTF">2010-10-10T17:17:07Z</dcterms:created>
  <dcterms:modified xsi:type="dcterms:W3CDTF">2010-10-12T13:43:50Z</dcterms:modified>
</cp:coreProperties>
</file>