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5" r:id="rId4"/>
    <p:sldId id="267" r:id="rId5"/>
    <p:sldId id="268" r:id="rId6"/>
    <p:sldId id="270" r:id="rId7"/>
    <p:sldId id="271" r:id="rId8"/>
    <p:sldId id="272" r:id="rId9"/>
    <p:sldId id="274" r:id="rId10"/>
    <p:sldId id="275" r:id="rId11"/>
    <p:sldId id="273" r:id="rId12"/>
    <p:sldId id="269" r:id="rId13"/>
  </p:sldIdLst>
  <p:sldSz cx="12192000" cy="6858000"/>
  <p:notesSz cx="6797675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Semibold" panose="020B0604020202020204" charset="0"/>
      <p:bold r:id="rId20"/>
      <p:boldItalic r:id="rId21"/>
    </p:embeddedFont>
    <p:embeddedFont>
      <p:font typeface="Crete Round" panose="02000503050000020004" charset="-18"/>
      <p:regular r:id="rId22"/>
      <p: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D4D4D"/>
    <a:srgbClr val="F03955"/>
    <a:srgbClr val="24BAC9"/>
    <a:srgbClr val="FFFFFF"/>
    <a:srgbClr val="59B89C"/>
    <a:srgbClr val="16727C"/>
    <a:srgbClr val="F3F8F9"/>
    <a:srgbClr val="E2F0F2"/>
    <a:srgbClr val="D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866" autoAdjust="0"/>
  </p:normalViewPr>
  <p:slideViewPr>
    <p:cSldViewPr snapToGrid="0">
      <p:cViewPr varScale="1">
        <p:scale>
          <a:sx n="102" d="100"/>
          <a:sy n="102" d="100"/>
        </p:scale>
        <p:origin x="126" y="7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6710-DE21-4F15-B22F-0ED68EE7B2E6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0AE9A-B2E2-40FE-835A-C4E2EEF04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B12BB-1C5C-4BF5-8AB4-956089B98A1A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D7994-B25D-490B-8E48-607365D22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59241" y="3299412"/>
            <a:ext cx="9722048" cy="156587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59241" y="4927073"/>
            <a:ext cx="9722047" cy="892359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 b="0">
                <a:solidFill>
                  <a:srgbClr val="4D4D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509442" y="0"/>
            <a:ext cx="568255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29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59241" y="4660900"/>
            <a:ext cx="4510217" cy="1206226"/>
          </a:xfrm>
        </p:spPr>
        <p:txBody>
          <a:bodyPr>
            <a:normAutofit/>
          </a:bodyPr>
          <a:lstStyle>
            <a:lvl1pPr marL="0" indent="0" algn="l">
              <a:lnSpc>
                <a:spcPts val="3360"/>
              </a:lnSpc>
              <a:spcBef>
                <a:spcPts val="0"/>
              </a:spcBef>
              <a:buNone/>
              <a:defRPr sz="2800" b="0">
                <a:solidFill>
                  <a:srgbClr val="4D4D4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509442" y="0"/>
            <a:ext cx="568255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66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and Simp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359243" y="4659961"/>
            <a:ext cx="4510216" cy="1207165"/>
          </a:xfrm>
        </p:spPr>
        <p:txBody>
          <a:bodyPr anchor="t">
            <a:norm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rgbClr val="99999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509442" y="0"/>
            <a:ext cx="568255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39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and Simp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359243" y="4659961"/>
            <a:ext cx="4510216" cy="1207165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509442" y="0"/>
            <a:ext cx="568255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8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359243" y="3505201"/>
            <a:ext cx="4510216" cy="2361925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509442" y="0"/>
            <a:ext cx="568255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58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183824" y="2359608"/>
            <a:ext cx="4875474" cy="36523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59242" y="2359607"/>
            <a:ext cx="4510217" cy="3652362"/>
          </a:xfrm>
        </p:spPr>
        <p:txBody>
          <a:bodyPr/>
          <a:lstStyle>
            <a:lvl1pPr>
              <a:buClr>
                <a:srgbClr val="24BAC9"/>
              </a:buClr>
              <a:defRPr sz="1600"/>
            </a:lvl1pPr>
            <a:lvl2pPr>
              <a:buClr>
                <a:srgbClr val="24BAC9"/>
              </a:buClr>
              <a:defRPr sz="1600"/>
            </a:lvl2pPr>
            <a:lvl3pPr>
              <a:buClr>
                <a:srgbClr val="24BAC9"/>
              </a:buClr>
              <a:defRPr sz="1600"/>
            </a:lvl3pPr>
            <a:lvl4pPr>
              <a:buClr>
                <a:srgbClr val="24BAC9"/>
              </a:buClr>
              <a:defRPr sz="1600"/>
            </a:lvl4pPr>
            <a:lvl5pPr>
              <a:buClr>
                <a:srgbClr val="24BAC9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9242" y="670944"/>
            <a:ext cx="9700055" cy="86297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59242" y="2359607"/>
            <a:ext cx="4510217" cy="3652362"/>
          </a:xfrm>
        </p:spPr>
        <p:txBody>
          <a:bodyPr/>
          <a:lstStyle>
            <a:lvl1pPr>
              <a:buClr>
                <a:srgbClr val="24BAC9"/>
              </a:buClr>
              <a:defRPr sz="1600"/>
            </a:lvl1pPr>
            <a:lvl2pPr>
              <a:buClr>
                <a:srgbClr val="24BAC9"/>
              </a:buClr>
              <a:defRPr sz="1600"/>
            </a:lvl2pPr>
            <a:lvl3pPr>
              <a:buClr>
                <a:srgbClr val="24BAC9"/>
              </a:buClr>
              <a:defRPr sz="1600"/>
            </a:lvl3pPr>
            <a:lvl4pPr>
              <a:buClr>
                <a:srgbClr val="24BAC9"/>
              </a:buClr>
              <a:defRPr sz="1600"/>
            </a:lvl4pPr>
            <a:lvl5pPr>
              <a:buClr>
                <a:srgbClr val="24BAC9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72200" y="2359606"/>
            <a:ext cx="4887097" cy="3652362"/>
          </a:xfrm>
        </p:spPr>
        <p:txBody>
          <a:bodyPr/>
          <a:lstStyle>
            <a:lvl1pPr>
              <a:buClr>
                <a:srgbClr val="24BAC9"/>
              </a:buClr>
              <a:defRPr sz="1600"/>
            </a:lvl1pPr>
            <a:lvl2pPr>
              <a:buClr>
                <a:srgbClr val="24BAC9"/>
              </a:buClr>
              <a:defRPr sz="1600"/>
            </a:lvl2pPr>
            <a:lvl3pPr>
              <a:buClr>
                <a:srgbClr val="24BAC9"/>
              </a:buClr>
              <a:defRPr sz="1600"/>
            </a:lvl3pPr>
            <a:lvl4pPr>
              <a:buClr>
                <a:srgbClr val="24BAC9"/>
              </a:buClr>
              <a:defRPr sz="1600"/>
            </a:lvl4pPr>
            <a:lvl5pPr>
              <a:buClr>
                <a:srgbClr val="24BAC9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9242" y="670944"/>
            <a:ext cx="9700055" cy="86297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1359242" y="2930548"/>
            <a:ext cx="4510217" cy="3018481"/>
          </a:xfrm>
        </p:spPr>
        <p:txBody>
          <a:bodyPr/>
          <a:lstStyle>
            <a:lvl1pPr>
              <a:buClr>
                <a:srgbClr val="24BAC9"/>
              </a:buClr>
              <a:defRPr sz="1600"/>
            </a:lvl1pPr>
            <a:lvl2pPr>
              <a:buClr>
                <a:srgbClr val="24BAC9"/>
              </a:buClr>
              <a:defRPr sz="1600"/>
            </a:lvl2pPr>
            <a:lvl3pPr>
              <a:buClr>
                <a:srgbClr val="24BAC9"/>
              </a:buClr>
              <a:defRPr sz="1600"/>
            </a:lvl3pPr>
            <a:lvl4pPr>
              <a:buClr>
                <a:srgbClr val="24BAC9"/>
              </a:buClr>
              <a:defRPr sz="1600"/>
            </a:lvl4pPr>
            <a:lvl5pPr>
              <a:buClr>
                <a:srgbClr val="24BAC9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59242" y="2359606"/>
            <a:ext cx="4510217" cy="395952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172200" y="2930548"/>
            <a:ext cx="4887097" cy="3018481"/>
          </a:xfrm>
        </p:spPr>
        <p:txBody>
          <a:bodyPr/>
          <a:lstStyle>
            <a:lvl1pPr>
              <a:buClr>
                <a:srgbClr val="24BAC9"/>
              </a:buClr>
              <a:defRPr sz="1600"/>
            </a:lvl1pPr>
            <a:lvl2pPr>
              <a:buClr>
                <a:srgbClr val="24BAC9"/>
              </a:buClr>
              <a:defRPr sz="1600"/>
            </a:lvl2pPr>
            <a:lvl3pPr>
              <a:buClr>
                <a:srgbClr val="24BAC9"/>
              </a:buClr>
              <a:defRPr sz="1600"/>
            </a:lvl3pPr>
            <a:lvl4pPr>
              <a:buClr>
                <a:srgbClr val="24BAC9"/>
              </a:buClr>
              <a:defRPr sz="1600"/>
            </a:lvl4pPr>
            <a:lvl5pPr>
              <a:buClr>
                <a:srgbClr val="24BAC9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>
          <a:xfrm>
            <a:off x="6172200" y="2359606"/>
            <a:ext cx="4887097" cy="395952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59242" y="670944"/>
            <a:ext cx="9700055" cy="86297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172200" y="2359606"/>
            <a:ext cx="4887097" cy="3652362"/>
          </a:xfrm>
        </p:spPr>
        <p:txBody>
          <a:bodyPr/>
          <a:lstStyle>
            <a:lvl1pPr>
              <a:buClr>
                <a:srgbClr val="24BAC9"/>
              </a:buClr>
              <a:defRPr sz="1600"/>
            </a:lvl1pPr>
            <a:lvl2pPr>
              <a:buClr>
                <a:srgbClr val="24BAC9"/>
              </a:buClr>
              <a:defRPr sz="1600"/>
            </a:lvl2pPr>
            <a:lvl3pPr>
              <a:buClr>
                <a:srgbClr val="24BAC9"/>
              </a:buClr>
              <a:defRPr sz="1600"/>
            </a:lvl3pPr>
            <a:lvl4pPr>
              <a:buClr>
                <a:srgbClr val="24BAC9"/>
              </a:buClr>
              <a:defRPr sz="1600"/>
            </a:lvl4pPr>
            <a:lvl5pPr>
              <a:buClr>
                <a:srgbClr val="24BAC9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59242" y="2359606"/>
            <a:ext cx="4510217" cy="3652362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9242" y="670944"/>
            <a:ext cx="9700055" cy="86297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59241" y="4294660"/>
            <a:ext cx="9722047" cy="89235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 b="0">
                <a:solidFill>
                  <a:srgbClr val="4D4D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8088" y="545430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D4D4D"/>
                </a:solidFill>
              </a:defRPr>
            </a:lvl1pPr>
          </a:lstStyle>
          <a:p>
            <a:r>
              <a:rPr lang="en-US"/>
              <a:t>Presented by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8338088" y="5651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BF7BC8-31AA-40A1-9590-899EAB30599F}" type="datetimeFigureOut">
              <a:rPr lang="en-US" smtClean="0"/>
              <a:pPr algn="r"/>
              <a:t>3/9/2018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59241" y="1777314"/>
            <a:ext cx="9722047" cy="2455563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2"/>
          <p:cNvSpPr>
            <a:spLocks noGrp="1"/>
          </p:cNvSpPr>
          <p:nvPr>
            <p:ph type="pic" idx="11"/>
          </p:nvPr>
        </p:nvSpPr>
        <p:spPr>
          <a:xfrm>
            <a:off x="6172200" y="2359606"/>
            <a:ext cx="4887097" cy="36523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9242" y="670944"/>
            <a:ext cx="9700055" cy="86297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59242" y="2359606"/>
            <a:ext cx="4510217" cy="3652362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7954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out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59242" y="5659395"/>
            <a:ext cx="9687699" cy="398505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idx="11"/>
          </p:nvPr>
        </p:nvSpPr>
        <p:spPr>
          <a:xfrm>
            <a:off x="1359241" y="1309817"/>
            <a:ext cx="9687700" cy="4337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34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>
          <a:xfrm>
            <a:off x="1359241" y="1576031"/>
            <a:ext cx="9687700" cy="4337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38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Sid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Half-Page Illust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6509442" y="0"/>
            <a:ext cx="5682558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359242" y="3438548"/>
            <a:ext cx="4510217" cy="3018481"/>
          </a:xfrm>
        </p:spPr>
        <p:txBody>
          <a:bodyPr/>
          <a:lstStyle>
            <a:lvl1pPr>
              <a:buClr>
                <a:srgbClr val="24BAC9"/>
              </a:buClr>
              <a:defRPr sz="1600"/>
            </a:lvl1pPr>
            <a:lvl2pPr>
              <a:buClr>
                <a:srgbClr val="24BAC9"/>
              </a:buClr>
              <a:defRPr sz="1600"/>
            </a:lvl2pPr>
            <a:lvl3pPr>
              <a:buClr>
                <a:srgbClr val="24BAC9"/>
              </a:buClr>
              <a:defRPr sz="1600"/>
            </a:lvl3pPr>
            <a:lvl4pPr>
              <a:buClr>
                <a:srgbClr val="24BAC9"/>
              </a:buClr>
              <a:defRPr sz="1600"/>
            </a:lvl4pPr>
            <a:lvl5pPr>
              <a:buClr>
                <a:srgbClr val="24BAC9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359242" y="2867606"/>
            <a:ext cx="4510217" cy="395952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9242" y="821641"/>
            <a:ext cx="4510217" cy="1870975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59241" y="3299412"/>
            <a:ext cx="9722048" cy="1565878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59241" y="4927073"/>
            <a:ext cx="9722047" cy="892359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 b="0">
                <a:solidFill>
                  <a:srgbClr val="4D4D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llust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169" y="1777314"/>
            <a:ext cx="4664883" cy="2455563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169" y="4294660"/>
            <a:ext cx="4664883" cy="171731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>
                <a:solidFill>
                  <a:srgbClr val="4D4D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183824" y="1777314"/>
            <a:ext cx="4875474" cy="42346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63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59241" y="4660900"/>
            <a:ext cx="4510217" cy="1206226"/>
          </a:xfrm>
        </p:spPr>
        <p:txBody>
          <a:bodyPr>
            <a:normAutofit/>
          </a:bodyPr>
          <a:lstStyle>
            <a:lvl1pPr marL="0" indent="0" algn="l">
              <a:lnSpc>
                <a:spcPts val="3360"/>
              </a:lnSpc>
              <a:spcBef>
                <a:spcPts val="0"/>
              </a:spcBef>
              <a:buNone/>
              <a:defRPr sz="2800" b="0">
                <a:solidFill>
                  <a:srgbClr val="4D4D4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Simp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359243" y="4659961"/>
            <a:ext cx="4510216" cy="1207165"/>
          </a:xfrm>
        </p:spPr>
        <p:txBody>
          <a:bodyPr anchor="t">
            <a:normAutofit/>
          </a:bodyPr>
          <a:lstStyle>
            <a:lvl1pPr marL="0" indent="0">
              <a:lnSpc>
                <a:spcPts val="2880"/>
              </a:lnSpc>
              <a:spcBef>
                <a:spcPts val="0"/>
              </a:spcBef>
              <a:buNone/>
              <a:defRPr sz="2400" b="0">
                <a:solidFill>
                  <a:srgbClr val="99999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and Simp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359243" y="4659961"/>
            <a:ext cx="4510216" cy="1207165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59241" y="2390540"/>
            <a:ext cx="4510217" cy="22055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359243" y="3505201"/>
            <a:ext cx="4510216" cy="2361925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4901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9240" y="643989"/>
            <a:ext cx="9994560" cy="952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240" y="2359607"/>
            <a:ext cx="9994560" cy="3817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9" r:id="rId3"/>
    <p:sldLayoutId id="2147483668" r:id="rId4"/>
    <p:sldLayoutId id="2147483654" r:id="rId5"/>
    <p:sldLayoutId id="2147483651" r:id="rId6"/>
    <p:sldLayoutId id="2147483663" r:id="rId7"/>
    <p:sldLayoutId id="2147483672" r:id="rId8"/>
    <p:sldLayoutId id="2147483666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5" r:id="rId15"/>
    <p:sldLayoutId id="2147483650" r:id="rId16"/>
    <p:sldLayoutId id="2147483652" r:id="rId17"/>
    <p:sldLayoutId id="2147483653" r:id="rId18"/>
    <p:sldLayoutId id="2147483656" r:id="rId19"/>
    <p:sldLayoutId id="2147483657" r:id="rId20"/>
    <p:sldLayoutId id="2147483658" r:id="rId21"/>
    <p:sldLayoutId id="2147483659" r:id="rId22"/>
    <p:sldLayoutId id="2147483664" r:id="rId23"/>
    <p:sldLayoutId id="2147483665" r:id="rId24"/>
    <p:sldLayoutId id="2147483660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24BAC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4BAC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4BAC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4BAC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24BAC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DevOps (</a:t>
            </a:r>
            <a:r>
              <a:rPr lang="en-US" dirty="0" err="1"/>
              <a:t>nejen</a:t>
            </a:r>
            <a:r>
              <a:rPr lang="en-US" dirty="0"/>
              <a:t>) pro </a:t>
            </a:r>
            <a:r>
              <a:rPr lang="en-US" dirty="0" err="1"/>
              <a:t>mobiln</a:t>
            </a:r>
            <a:r>
              <a:rPr lang="cs-CZ" dirty="0"/>
              <a:t>í aplikace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41" y="4927073"/>
            <a:ext cx="9722047" cy="1521228"/>
          </a:xfrm>
        </p:spPr>
        <p:txBody>
          <a:bodyPr>
            <a:normAutofit/>
          </a:bodyPr>
          <a:lstStyle/>
          <a:p>
            <a:r>
              <a:rPr lang="cs-CZ" dirty="0"/>
              <a:t>WUG</a:t>
            </a:r>
            <a:r>
              <a:rPr lang="en-US" dirty="0"/>
              <a:t>, Prague, 201</a:t>
            </a:r>
            <a:r>
              <a:rPr lang="cs-CZ" dirty="0"/>
              <a:t>8</a:t>
            </a:r>
            <a:endParaRPr lang="en-US" dirty="0"/>
          </a:p>
          <a:p>
            <a:r>
              <a:rPr lang="en-US" dirty="0"/>
              <a:t>Radek Voltr</a:t>
            </a:r>
          </a:p>
          <a:p>
            <a:r>
              <a:rPr lang="en-US" sz="1600" dirty="0"/>
              <a:t>CTO for Mobile @ Worklio, Certified </a:t>
            </a:r>
            <a:r>
              <a:rPr lang="en-US" sz="1600" dirty="0" err="1"/>
              <a:t>Xamarin</a:t>
            </a:r>
            <a:r>
              <a:rPr lang="en-US" sz="1600" dirty="0"/>
              <a:t> Developer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2" y="246537"/>
            <a:ext cx="1174263" cy="11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  <a:r>
              <a:rPr lang="cs-CZ" dirty="0"/>
              <a:t>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BE595-2789-4F74-9B70-720501B126F1}"/>
              </a:ext>
            </a:extLst>
          </p:cNvPr>
          <p:cNvSpPr txBox="1"/>
          <p:nvPr/>
        </p:nvSpPr>
        <p:spPr>
          <a:xfrm>
            <a:off x="3249164" y="2973273"/>
            <a:ext cx="5920210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+mj-lt"/>
              </a:rPr>
              <a:t>Mobiln</a:t>
            </a:r>
            <a:r>
              <a:rPr lang="cs-CZ" sz="6000" dirty="0">
                <a:latin typeface="+mj-lt"/>
              </a:rPr>
              <a:t>í aplikace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9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  <a:r>
              <a:rPr lang="cs-CZ" dirty="0"/>
              <a:t>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BE595-2789-4F74-9B70-720501B126F1}"/>
              </a:ext>
            </a:extLst>
          </p:cNvPr>
          <p:cNvSpPr txBox="1"/>
          <p:nvPr/>
        </p:nvSpPr>
        <p:spPr>
          <a:xfrm>
            <a:off x="3744491" y="2981740"/>
            <a:ext cx="4929555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sz="6000" dirty="0">
                <a:latin typeface="+mj-lt"/>
              </a:rPr>
              <a:t>Rozšiřitelnost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7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cs-CZ" dirty="0"/>
              <a:t>otázky</a:t>
            </a:r>
            <a:r>
              <a:rPr lang="en-US" dirty="0"/>
              <a:t> 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Radek Voltr</a:t>
            </a:r>
          </a:p>
          <a:p>
            <a:r>
              <a:rPr lang="en-US" dirty="0"/>
              <a:t>@</a:t>
            </a:r>
            <a:r>
              <a:rPr lang="en-US" dirty="0" err="1"/>
              <a:t>RVoltr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5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2" y="2359607"/>
            <a:ext cx="9700055" cy="3652362"/>
          </a:xfrm>
        </p:spPr>
        <p:txBody>
          <a:bodyPr>
            <a:normAutofit/>
          </a:bodyPr>
          <a:lstStyle/>
          <a:p>
            <a:r>
              <a:rPr lang="cs-CZ" sz="1800" dirty="0"/>
              <a:t>Univerzální </a:t>
            </a:r>
            <a:r>
              <a:rPr lang="cs-CZ" sz="1800" dirty="0" err="1"/>
              <a:t>DevOps</a:t>
            </a:r>
            <a:r>
              <a:rPr lang="cs-CZ" sz="1800" dirty="0"/>
              <a:t> nástroj</a:t>
            </a:r>
          </a:p>
          <a:p>
            <a:r>
              <a:rPr lang="cs-CZ" sz="1800" dirty="0"/>
              <a:t>Většina funkcí k disposici pro 5 uživatelů nebo pro MSDN uživatele</a:t>
            </a:r>
          </a:p>
          <a:p>
            <a:r>
              <a:rPr lang="cs-CZ" sz="1800" dirty="0"/>
              <a:t>Cloudové řešení s </a:t>
            </a:r>
            <a:r>
              <a:rPr lang="cs-CZ" sz="1800" dirty="0" err="1"/>
              <a:t>pay</a:t>
            </a:r>
            <a:r>
              <a:rPr lang="cs-CZ" sz="1800" dirty="0"/>
              <a:t>-as-</a:t>
            </a:r>
            <a:r>
              <a:rPr lang="cs-CZ" sz="1800" dirty="0" err="1"/>
              <a:t>you</a:t>
            </a:r>
            <a:r>
              <a:rPr lang="cs-CZ" sz="1800" dirty="0"/>
              <a:t>-go modelem</a:t>
            </a:r>
          </a:p>
          <a:p>
            <a:r>
              <a:rPr lang="cs-CZ" sz="1800" dirty="0"/>
              <a:t>Pokrývá většinu požadavků pro </a:t>
            </a:r>
            <a:r>
              <a:rPr lang="cs-CZ" sz="1800" dirty="0" err="1"/>
              <a:t>DevOps</a:t>
            </a:r>
            <a:r>
              <a:rPr lang="cs-CZ" sz="1800" dirty="0"/>
              <a:t> </a:t>
            </a:r>
            <a:r>
              <a:rPr lang="cs-CZ" sz="1800" dirty="0" err="1"/>
              <a:t>toolset</a:t>
            </a:r>
            <a:endParaRPr lang="cs-CZ" sz="1800" dirty="0"/>
          </a:p>
          <a:p>
            <a:r>
              <a:rPr lang="cs-CZ" dirty="0"/>
              <a:t>Vysoce rozšiřitelné řešení – API, </a:t>
            </a:r>
            <a:r>
              <a:rPr lang="cs-CZ" dirty="0" err="1"/>
              <a:t>cmdline</a:t>
            </a:r>
            <a:r>
              <a:rPr lang="cs-CZ" dirty="0"/>
              <a:t> </a:t>
            </a:r>
            <a:r>
              <a:rPr lang="cs-CZ" dirty="0" err="1"/>
              <a:t>utils</a:t>
            </a:r>
            <a:r>
              <a:rPr lang="cs-CZ" dirty="0"/>
              <a:t>, Marketplace</a:t>
            </a:r>
          </a:p>
          <a:p>
            <a:r>
              <a:rPr lang="cs-CZ" dirty="0"/>
              <a:t>Lze propojit s dalšími nástroji jako je např. </a:t>
            </a:r>
            <a:r>
              <a:rPr lang="cs-CZ" dirty="0" err="1"/>
              <a:t>AppCenter</a:t>
            </a:r>
            <a:r>
              <a:rPr lang="cs-CZ" dirty="0"/>
              <a:t> ale i nástroji jiných firem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Team Services</a:t>
            </a:r>
          </a:p>
        </p:txBody>
      </p:sp>
    </p:spTree>
    <p:extLst>
      <p:ext uri="{BB962C8B-B14F-4D97-AF65-F5344CB8AC3E}">
        <p14:creationId xmlns:p14="http://schemas.microsoft.com/office/powerpoint/2010/main" val="41553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2" y="1533922"/>
            <a:ext cx="9700055" cy="4997507"/>
          </a:xfrm>
        </p:spPr>
        <p:txBody>
          <a:bodyPr>
            <a:normAutofit fontScale="85000" lnSpcReduction="10000"/>
          </a:bodyPr>
          <a:lstStyle/>
          <a:p>
            <a:r>
              <a:rPr lang="cs-CZ" sz="1800" dirty="0"/>
              <a:t>Pro každý registrovaný účet</a:t>
            </a:r>
            <a:endParaRPr lang="en-US" sz="1800" dirty="0"/>
          </a:p>
          <a:p>
            <a:pPr lvl="1"/>
            <a:r>
              <a:rPr lang="cs-CZ" sz="1800" dirty="0"/>
              <a:t>5 basic uživatelů s plným přístupem k základním funkcím VSTS</a:t>
            </a:r>
          </a:p>
          <a:p>
            <a:pPr lvl="1"/>
            <a:r>
              <a:rPr lang="cs-CZ" sz="1800" dirty="0"/>
              <a:t>Neomezené množství Stakeholder uživatelů s přístupem na </a:t>
            </a:r>
            <a:r>
              <a:rPr lang="cs-CZ" sz="1800" dirty="0" err="1"/>
              <a:t>Work</a:t>
            </a:r>
            <a:r>
              <a:rPr lang="cs-CZ" sz="1800" dirty="0"/>
              <a:t> management</a:t>
            </a:r>
          </a:p>
          <a:p>
            <a:pPr lvl="1"/>
            <a:r>
              <a:rPr lang="cs-CZ" sz="1800" dirty="0"/>
              <a:t>Neomezené množství </a:t>
            </a:r>
            <a:r>
              <a:rPr lang="cs-CZ" sz="1800" dirty="0" err="1"/>
              <a:t>repozitářů</a:t>
            </a:r>
            <a:endParaRPr lang="cs-CZ" sz="1800" dirty="0"/>
          </a:p>
          <a:p>
            <a:pPr lvl="1"/>
            <a:r>
              <a:rPr lang="cs-CZ" sz="1800" dirty="0"/>
              <a:t>1 privátní </a:t>
            </a:r>
            <a:r>
              <a:rPr lang="cs-CZ" sz="1800" dirty="0" err="1"/>
              <a:t>pipeline</a:t>
            </a:r>
            <a:r>
              <a:rPr lang="cs-CZ" sz="1800" dirty="0"/>
              <a:t> umožňující provoz soukromého build agenta</a:t>
            </a:r>
          </a:p>
          <a:p>
            <a:pPr lvl="2"/>
            <a:r>
              <a:rPr lang="cs-CZ" sz="1800" dirty="0"/>
              <a:t>množství agentů je neomezené</a:t>
            </a:r>
          </a:p>
          <a:p>
            <a:pPr lvl="2"/>
            <a:r>
              <a:rPr lang="cs-CZ" sz="1800" dirty="0" err="1"/>
              <a:t>Pipeline</a:t>
            </a:r>
            <a:r>
              <a:rPr lang="cs-CZ" sz="1800" dirty="0"/>
              <a:t> určuje kolik jich může pracovat současně</a:t>
            </a:r>
          </a:p>
          <a:p>
            <a:pPr lvl="1"/>
            <a:r>
              <a:rPr lang="cs-CZ" sz="1800" dirty="0"/>
              <a:t>1 hostovaná </a:t>
            </a:r>
            <a:r>
              <a:rPr lang="cs-CZ" sz="1800" dirty="0" err="1"/>
              <a:t>pipeline</a:t>
            </a:r>
            <a:r>
              <a:rPr lang="cs-CZ" sz="1800" dirty="0"/>
              <a:t> umožňující provoz buildu na cloudu</a:t>
            </a:r>
          </a:p>
          <a:p>
            <a:pPr lvl="2"/>
            <a:r>
              <a:rPr lang="cs-CZ" sz="1800" dirty="0" err="1"/>
              <a:t>Hosted</a:t>
            </a:r>
            <a:r>
              <a:rPr lang="cs-CZ" sz="1800" dirty="0"/>
              <a:t> agenti k disposici na Windows, Linux a </a:t>
            </a:r>
            <a:r>
              <a:rPr lang="cs-CZ" sz="1800" dirty="0" err="1"/>
              <a:t>MacOSX</a:t>
            </a:r>
            <a:endParaRPr lang="cs-CZ" sz="1800" dirty="0"/>
          </a:p>
          <a:p>
            <a:pPr lvl="2"/>
            <a:r>
              <a:rPr lang="cs-CZ" sz="1800" dirty="0"/>
              <a:t>Free limit 4 hodiny měsíčně (kumulovaně) a </a:t>
            </a:r>
            <a:r>
              <a:rPr lang="cs-CZ" sz="1800" dirty="0" err="1"/>
              <a:t>max</a:t>
            </a:r>
            <a:r>
              <a:rPr lang="cs-CZ" sz="1800" dirty="0"/>
              <a:t> 30 minut na jeden </a:t>
            </a:r>
            <a:r>
              <a:rPr lang="cs-CZ" sz="1800" dirty="0" err="1"/>
              <a:t>job</a:t>
            </a:r>
            <a:endParaRPr lang="cs-CZ" sz="1800" dirty="0"/>
          </a:p>
          <a:p>
            <a:pPr lvl="1"/>
            <a:r>
              <a:rPr lang="cs-CZ" sz="1800" dirty="0"/>
              <a:t>20K </a:t>
            </a:r>
            <a:r>
              <a:rPr lang="cs-CZ" sz="1800" dirty="0" err="1"/>
              <a:t>Virtual</a:t>
            </a:r>
            <a:r>
              <a:rPr lang="cs-CZ" sz="1800" dirty="0"/>
              <a:t> User </a:t>
            </a:r>
            <a:r>
              <a:rPr lang="cs-CZ" sz="1800" dirty="0" err="1"/>
              <a:t>Minutes</a:t>
            </a:r>
            <a:r>
              <a:rPr lang="cs-CZ" sz="1800" dirty="0"/>
              <a:t> měsíčně pro zátěžové testy</a:t>
            </a:r>
          </a:p>
          <a:p>
            <a:r>
              <a:rPr lang="cs-CZ" dirty="0" err="1"/>
              <a:t>Visual</a:t>
            </a:r>
            <a:r>
              <a:rPr lang="cs-CZ" dirty="0"/>
              <a:t> Studio/MSDN </a:t>
            </a:r>
            <a:r>
              <a:rPr lang="cs-CZ" dirty="0" err="1"/>
              <a:t>Enterprise</a:t>
            </a:r>
            <a:r>
              <a:rPr lang="cs-CZ" dirty="0"/>
              <a:t> uživatelé mají navíc volný přístup jako Basic user a přístup na Test a </a:t>
            </a:r>
            <a:r>
              <a:rPr lang="cs-CZ" dirty="0" err="1"/>
              <a:t>Package</a:t>
            </a:r>
            <a:r>
              <a:rPr lang="cs-CZ" dirty="0"/>
              <a:t> Management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 disposici zdarma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2" y="1533922"/>
            <a:ext cx="9700055" cy="4997507"/>
          </a:xfrm>
        </p:spPr>
        <p:txBody>
          <a:bodyPr>
            <a:normAutofit/>
          </a:bodyPr>
          <a:lstStyle/>
          <a:p>
            <a:r>
              <a:rPr lang="en-US" sz="3200" dirty="0"/>
              <a:t>Work &amp; Dashboard</a:t>
            </a:r>
          </a:p>
          <a:p>
            <a:r>
              <a:rPr lang="cs-CZ" sz="3200" dirty="0" err="1"/>
              <a:t>Code</a:t>
            </a:r>
            <a:endParaRPr lang="cs-CZ" sz="3200" dirty="0"/>
          </a:p>
          <a:p>
            <a:r>
              <a:rPr lang="cs-CZ" sz="3200" dirty="0"/>
              <a:t>Build and </a:t>
            </a:r>
            <a:r>
              <a:rPr lang="cs-CZ" sz="3200" dirty="0" err="1"/>
              <a:t>Release</a:t>
            </a:r>
            <a:endParaRPr lang="cs-CZ" sz="3200" dirty="0"/>
          </a:p>
          <a:p>
            <a:r>
              <a:rPr lang="cs-CZ" sz="3200" dirty="0"/>
              <a:t>Test</a:t>
            </a:r>
          </a:p>
          <a:p>
            <a:r>
              <a:rPr lang="cs-CZ" sz="3200" dirty="0"/>
              <a:t>Wiki</a:t>
            </a:r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Funkce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  <a:r>
              <a:rPr lang="cs-CZ" dirty="0"/>
              <a:t>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BE595-2789-4F74-9B70-720501B126F1}"/>
              </a:ext>
            </a:extLst>
          </p:cNvPr>
          <p:cNvSpPr txBox="1"/>
          <p:nvPr/>
        </p:nvSpPr>
        <p:spPr>
          <a:xfrm>
            <a:off x="3401609" y="2957886"/>
            <a:ext cx="5681363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sz="6000" dirty="0">
                <a:latin typeface="+mj-lt"/>
              </a:rPr>
              <a:t>Worklio projekt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24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  <a:r>
              <a:rPr lang="cs-CZ" dirty="0"/>
              <a:t>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BE595-2789-4F74-9B70-720501B126F1}"/>
              </a:ext>
            </a:extLst>
          </p:cNvPr>
          <p:cNvSpPr txBox="1"/>
          <p:nvPr/>
        </p:nvSpPr>
        <p:spPr>
          <a:xfrm>
            <a:off x="2975851" y="2973789"/>
            <a:ext cx="6466835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sz="6000" dirty="0">
                <a:latin typeface="+mj-lt"/>
              </a:rPr>
              <a:t>Nový </a:t>
            </a:r>
            <a:r>
              <a:rPr lang="cs-CZ" sz="6000" dirty="0" err="1">
                <a:latin typeface="+mj-lt"/>
              </a:rPr>
              <a:t>agile</a:t>
            </a:r>
            <a:r>
              <a:rPr lang="cs-CZ" sz="6000" dirty="0">
                <a:latin typeface="+mj-lt"/>
              </a:rPr>
              <a:t> projekt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85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  <a:r>
              <a:rPr lang="cs-CZ" dirty="0"/>
              <a:t>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BE595-2789-4F74-9B70-720501B126F1}"/>
              </a:ext>
            </a:extLst>
          </p:cNvPr>
          <p:cNvSpPr txBox="1"/>
          <p:nvPr/>
        </p:nvSpPr>
        <p:spPr>
          <a:xfrm>
            <a:off x="1970768" y="2989692"/>
            <a:ext cx="8477001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sz="6000" dirty="0">
                <a:latin typeface="+mj-lt"/>
              </a:rPr>
              <a:t>Správa zdrojového kódu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90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  <a:r>
              <a:rPr lang="cs-CZ" dirty="0"/>
              <a:t>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BE595-2789-4F74-9B70-720501B126F1}"/>
              </a:ext>
            </a:extLst>
          </p:cNvPr>
          <p:cNvSpPr txBox="1"/>
          <p:nvPr/>
        </p:nvSpPr>
        <p:spPr>
          <a:xfrm>
            <a:off x="4918691" y="2997643"/>
            <a:ext cx="2581156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sz="6000" dirty="0">
                <a:latin typeface="+mj-lt"/>
              </a:rPr>
              <a:t>CI / CD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5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  <a:r>
              <a:rPr lang="cs-CZ" dirty="0"/>
              <a:t>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BE595-2789-4F74-9B70-720501B126F1}"/>
              </a:ext>
            </a:extLst>
          </p:cNvPr>
          <p:cNvSpPr txBox="1"/>
          <p:nvPr/>
        </p:nvSpPr>
        <p:spPr>
          <a:xfrm>
            <a:off x="3913608" y="2997643"/>
            <a:ext cx="4591321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cs-CZ" sz="6000" dirty="0" err="1">
                <a:latin typeface="+mj-lt"/>
              </a:rPr>
              <a:t>Load</a:t>
            </a:r>
            <a:r>
              <a:rPr lang="cs-CZ" sz="6000" dirty="0">
                <a:latin typeface="+mj-lt"/>
              </a:rPr>
              <a:t> Testing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8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4D4D4D"/>
      </a:dk1>
      <a:lt1>
        <a:srgbClr val="F0F0F0"/>
      </a:lt1>
      <a:dk2>
        <a:srgbClr val="2F2F2F"/>
      </a:dk2>
      <a:lt2>
        <a:srgbClr val="E9E9E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orklio theme fonts">
      <a:majorFont>
        <a:latin typeface="Crete Roun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klio_Pitch_Deck_April 2016_uni" id="{512E62CF-1D28-46B6-9479-F5554A354CE1}" vid="{93EC4A32-2B3D-4950-BF03-C94CDC9349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Worklio_simple_slideshow</Template>
  <TotalTime>786</TotalTime>
  <Words>239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 Semibold</vt:lpstr>
      <vt:lpstr>Crete Round</vt:lpstr>
      <vt:lpstr>Open Sans</vt:lpstr>
      <vt:lpstr>Office Theme</vt:lpstr>
      <vt:lpstr>DevOps (nejen) pro mobilní aplikace</vt:lpstr>
      <vt:lpstr>Visual Studio Team Services</vt:lpstr>
      <vt:lpstr>Co je k disposici zdarma ?</vt:lpstr>
      <vt:lpstr>Funkce</vt:lpstr>
      <vt:lpstr>Demo</vt:lpstr>
      <vt:lpstr>Demo</vt:lpstr>
      <vt:lpstr>Demo</vt:lpstr>
      <vt:lpstr>Demo</vt:lpstr>
      <vt:lpstr>Demo</vt:lpstr>
      <vt:lpstr>Demo</vt:lpstr>
      <vt:lpstr>Demo</vt:lpstr>
      <vt:lpstr>… otázky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Xamarin Forms</dc:title>
  <dc:creator>Radek Voltr</dc:creator>
  <cp:lastModifiedBy>Tomáš Holan</cp:lastModifiedBy>
  <cp:revision>45</cp:revision>
  <cp:lastPrinted>2016-03-03T01:38:35Z</cp:lastPrinted>
  <dcterms:created xsi:type="dcterms:W3CDTF">2016-09-16T08:53:48Z</dcterms:created>
  <dcterms:modified xsi:type="dcterms:W3CDTF">2018-03-09T15:59:51Z</dcterms:modified>
</cp:coreProperties>
</file>