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1"/>
  </p:notesMasterIdLst>
  <p:sldIdLst>
    <p:sldId id="261" r:id="rId3"/>
    <p:sldId id="262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8132"/>
    <a:srgbClr val="009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3" autoAdjust="0"/>
    <p:restoredTop sz="91041" autoAdjust="0"/>
  </p:normalViewPr>
  <p:slideViewPr>
    <p:cSldViewPr snapToGrid="0">
      <p:cViewPr varScale="1">
        <p:scale>
          <a:sx n="110" d="100"/>
          <a:sy n="110" d="100"/>
        </p:scale>
        <p:origin x="114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DCBB5-9E8F-4C3C-B3FF-42B5617116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86336-D277-4B30-A6AE-9563521DF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14919" y="2130428"/>
            <a:ext cx="10561669" cy="866527"/>
          </a:xfrm>
        </p:spPr>
        <p:txBody>
          <a:bodyPr>
            <a:normAutofit/>
          </a:bodyPr>
          <a:lstStyle>
            <a:lvl1pPr>
              <a:defRPr sz="5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14919" y="4052664"/>
            <a:ext cx="10561669" cy="196862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000" spc="-60" baseline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Kontaktní informace</a:t>
            </a:r>
          </a:p>
        </p:txBody>
      </p:sp>
      <p:grpSp>
        <p:nvGrpSpPr>
          <p:cNvPr id="16" name="Skupina 15"/>
          <p:cNvGrpSpPr/>
          <p:nvPr/>
        </p:nvGrpSpPr>
        <p:grpSpPr bwMode="gray">
          <a:xfrm>
            <a:off x="-3328" y="0"/>
            <a:ext cx="6096000" cy="151200"/>
            <a:chOff x="3203928" y="2491755"/>
            <a:chExt cx="2160000" cy="72000"/>
          </a:xfrm>
        </p:grpSpPr>
        <p:sp>
          <p:nvSpPr>
            <p:cNvPr id="17" name="Obdélník 16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8" name="Obdélník 17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  <p:sp>
        <p:nvSpPr>
          <p:cNvPr id="5" name="Zástupný symbol pro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814919" y="2997200"/>
            <a:ext cx="10562167" cy="863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cs-CZ" dirty="0"/>
              <a:t>Podtitul</a:t>
            </a:r>
          </a:p>
        </p:txBody>
      </p:sp>
    </p:spTree>
    <p:extLst>
      <p:ext uri="{BB962C8B-B14F-4D97-AF65-F5344CB8AC3E}">
        <p14:creationId xmlns:p14="http://schemas.microsoft.com/office/powerpoint/2010/main" val="321584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ředělov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14919" y="2130428"/>
            <a:ext cx="10561669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dirty="0"/>
              <a:t>Název sekce 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4919" y="4052664"/>
            <a:ext cx="10561669" cy="196862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spc="-6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 bwMode="gray">
          <a:xfrm>
            <a:off x="-3328" y="0"/>
            <a:ext cx="6096000" cy="151200"/>
            <a:chOff x="3203928" y="2491755"/>
            <a:chExt cx="2160000" cy="72000"/>
          </a:xfrm>
        </p:grpSpPr>
        <p:sp>
          <p:nvSpPr>
            <p:cNvPr id="17" name="Obdélník 16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8" name="Obdélník 17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965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4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4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4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5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4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4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4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98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2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653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3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9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20" y="4074177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79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0318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1" y="3429003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3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66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32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6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2řádkový +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spc="-60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09600" y="1772816"/>
            <a:ext cx="10972800" cy="446449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 i="1"/>
            </a:lvl5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4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4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4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67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3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7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22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5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3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45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975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3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1řádkový +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413792"/>
            <a:ext cx="10972800" cy="782960"/>
          </a:xfrm>
        </p:spPr>
        <p:txBody>
          <a:bodyPr>
            <a:normAutofit/>
          </a:bodyPr>
          <a:lstStyle>
            <a:lvl1pPr>
              <a:defRPr sz="4000" spc="-60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09600" y="1412776"/>
            <a:ext cx="10972800" cy="4824536"/>
          </a:xfrm>
        </p:spPr>
        <p:txBody>
          <a:bodyPr>
            <a:normAutofit/>
          </a:bodyPr>
          <a:lstStyle>
            <a:lvl1pPr>
              <a:defRPr sz="2800"/>
            </a:lvl1pPr>
            <a:lvl2pPr marL="628650" indent="-285750">
              <a:buFont typeface="Segoe UI" panose="020B0502040204020203" pitchFamily="34" charset="0"/>
              <a:buChar char="−"/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 i="1"/>
            </a:lvl5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4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4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4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14919" y="2130428"/>
            <a:ext cx="10561669" cy="1470025"/>
          </a:xfrm>
        </p:spPr>
        <p:txBody>
          <a:bodyPr>
            <a:normAutofit/>
          </a:bodyPr>
          <a:lstStyle>
            <a:lvl1pPr>
              <a:defRPr sz="4400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14919" y="4052664"/>
            <a:ext cx="10561669" cy="1968624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spc="-60" baseline="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Kontaktní informace</a:t>
            </a:r>
          </a:p>
        </p:txBody>
      </p:sp>
      <p:grpSp>
        <p:nvGrpSpPr>
          <p:cNvPr id="16" name="Skupina 15"/>
          <p:cNvGrpSpPr/>
          <p:nvPr/>
        </p:nvGrpSpPr>
        <p:grpSpPr bwMode="gray">
          <a:xfrm>
            <a:off x="-3328" y="0"/>
            <a:ext cx="6096000" cy="151200"/>
            <a:chOff x="3203928" y="2491755"/>
            <a:chExt cx="2160000" cy="72000"/>
          </a:xfrm>
        </p:grpSpPr>
        <p:sp>
          <p:nvSpPr>
            <p:cNvPr id="17" name="Obdélník 16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8" name="Obdélník 17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024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609600" y="1772816"/>
            <a:ext cx="5384800" cy="435334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97600" y="1772816"/>
            <a:ext cx="5384800" cy="435334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391477" y="6448254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4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53339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1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1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9" y="1535113"/>
            <a:ext cx="5389033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2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391477" y="6448254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31637" y="6448254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3392" y="6448254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0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973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1700808"/>
            <a:ext cx="3504000" cy="4383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8078400" y="1742827"/>
            <a:ext cx="3504000" cy="4383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16E3-E0DB-47A0-BDE6-AF5C7EC7EAB9}" type="slidenum">
              <a:rPr lang="en-US" smtClean="0">
                <a:solidFill>
                  <a:srgbClr val="1E326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E326C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344000" y="1700808"/>
            <a:ext cx="3504000" cy="4383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1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 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973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3504000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35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078400" y="1535113"/>
            <a:ext cx="3504000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8078400" y="2174875"/>
            <a:ext cx="35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16E3-E0DB-47A0-BDE6-AF5C7EC7EAB9}" type="slidenum">
              <a:rPr lang="en-US" smtClean="0">
                <a:solidFill>
                  <a:srgbClr val="1E326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E326C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344000" y="1535113"/>
            <a:ext cx="3504000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Porovnání 2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344000" y="2174875"/>
            <a:ext cx="35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3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ty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973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Nadpis snímku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3933056"/>
            <a:ext cx="5390389" cy="216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2012" y="1700811"/>
            <a:ext cx="5390389" cy="21602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16E3-E0DB-47A0-BDE6-AF5C7EC7EAB9}" type="slidenum">
              <a:rPr lang="en-US" smtClean="0">
                <a:solidFill>
                  <a:srgbClr val="1E326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E326C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192012" y="3933056"/>
            <a:ext cx="5328203" cy="215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23392" y="1700808"/>
            <a:ext cx="5376597" cy="216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0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413792"/>
            <a:ext cx="109728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Nadpis snímku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10972800" cy="45365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První úroveň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391477" y="6448254"/>
            <a:ext cx="12481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31637" y="6448254"/>
            <a:ext cx="6720747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23392" y="6448254"/>
            <a:ext cx="576064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1">
                <a:solidFill>
                  <a:schemeClr val="tx2"/>
                </a:solidFill>
              </a:defRPr>
            </a:lvl1pPr>
          </a:lstStyle>
          <a:p>
            <a:fld id="{31EF1479-3489-4788-BFA4-763D4DDB960F}" type="slidenum">
              <a:rPr lang="cs-CZ" smtClean="0">
                <a:solidFill>
                  <a:srgbClr val="1E326C"/>
                </a:solidFill>
              </a:rPr>
              <a:pPr/>
              <a:t>‹#›</a:t>
            </a:fld>
            <a:endParaRPr lang="cs-CZ" dirty="0">
              <a:solidFill>
                <a:srgbClr val="1E326C"/>
              </a:solidFill>
            </a:endParaRPr>
          </a:p>
        </p:txBody>
      </p:sp>
      <p:grpSp>
        <p:nvGrpSpPr>
          <p:cNvPr id="24" name="Skupina 23"/>
          <p:cNvGrpSpPr/>
          <p:nvPr userDrawn="1"/>
        </p:nvGrpSpPr>
        <p:grpSpPr bwMode="gray">
          <a:xfrm flipH="1">
            <a:off x="6096000" y="0"/>
            <a:ext cx="6096000" cy="151200"/>
            <a:chOff x="3203928" y="2491755"/>
            <a:chExt cx="2160000" cy="72000"/>
          </a:xfrm>
        </p:grpSpPr>
        <p:sp>
          <p:nvSpPr>
            <p:cNvPr id="25" name="Obdélník 24"/>
            <p:cNvSpPr/>
            <p:nvPr/>
          </p:nvSpPr>
          <p:spPr bwMode="gray">
            <a:xfrm>
              <a:off x="3923928" y="2491755"/>
              <a:ext cx="720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26" name="Obdélník 25"/>
            <p:cNvSpPr/>
            <p:nvPr/>
          </p:nvSpPr>
          <p:spPr bwMode="gray">
            <a:xfrm>
              <a:off x="3203928" y="2491755"/>
              <a:ext cx="720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  <p:sp>
          <p:nvSpPr>
            <p:cNvPr id="30" name="Obdélník 29"/>
            <p:cNvSpPr/>
            <p:nvPr/>
          </p:nvSpPr>
          <p:spPr bwMode="gray">
            <a:xfrm>
              <a:off x="4643928" y="2491755"/>
              <a:ext cx="720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56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60" baseline="0">
          <a:solidFill>
            <a:schemeClr val="tx2"/>
          </a:solidFill>
          <a:latin typeface="Segoe UI Semibold" panose="020B0702040204020203" pitchFamily="34" charset="0"/>
          <a:ea typeface="+mj-ea"/>
          <a:cs typeface="Segoe UI Semibold" panose="020B07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itchFamily="2" charset="2"/>
        <a:buChar char="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Arial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itchFamily="2" charset="2"/>
        <a:buChar char="§"/>
        <a:defRPr sz="2000" i="1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2D6312-1174-43C3-8D84-30BAF18C12F7}" type="datetimeFigureOut">
              <a:rPr lang="en-US" smtClean="0">
                <a:solidFill>
                  <a:srgbClr val="073E87"/>
                </a:solidFill>
              </a:rPr>
              <a:pPr/>
              <a:t>4/22/2017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6" y="6250167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2" y="62501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0363F8-C49E-41F4-88D7-9220C70C1C16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8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4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nástroje</a:t>
            </a:r>
            <a:r>
              <a:rPr lang="en-US" dirty="0"/>
              <a:t> pro </a:t>
            </a:r>
            <a:r>
              <a:rPr lang="en-US" dirty="0" err="1"/>
              <a:t>vysokou</a:t>
            </a:r>
            <a:r>
              <a:rPr lang="en-US" dirty="0"/>
              <a:t> </a:t>
            </a:r>
            <a:r>
              <a:rPr lang="en-US" dirty="0" err="1"/>
              <a:t>dostupnost</a:t>
            </a:r>
            <a:r>
              <a:rPr lang="en-US" dirty="0"/>
              <a:t> </a:t>
            </a:r>
            <a:r>
              <a:rPr lang="en-US" dirty="0" err="1"/>
              <a:t>aplikace</a:t>
            </a:r>
            <a:r>
              <a:rPr lang="en-US" dirty="0"/>
              <a:t> v Azure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Jiří Činčura</a:t>
            </a:r>
          </a:p>
          <a:p>
            <a:r>
              <a:rPr lang="cs-CZ" dirty="0"/>
              <a:t>@</a:t>
            </a:r>
            <a:r>
              <a:rPr lang="cs-CZ" dirty="0" err="1"/>
              <a:t>cincura_net</a:t>
            </a:r>
            <a:endParaRPr lang="cs-CZ" dirty="0"/>
          </a:p>
          <a:p>
            <a:r>
              <a:rPr lang="cs-CZ" dirty="0"/>
              <a:t>https://www.tabsoverspaces.com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6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High availability vs. disaster recovery</a:t>
            </a:r>
          </a:p>
          <a:p>
            <a:r>
              <a:rPr lang="cs-CZ" dirty="0"/>
              <a:t>High availability vs. scaling/performance</a:t>
            </a:r>
          </a:p>
          <a:p>
            <a:endParaRPr lang="cs-CZ" dirty="0"/>
          </a:p>
          <a:p>
            <a:r>
              <a:rPr lang="cs-CZ" dirty="0"/>
              <a:t>Fault tolerance</a:t>
            </a:r>
          </a:p>
          <a:p>
            <a:pPr lvl="1"/>
            <a:r>
              <a:rPr lang="cs-CZ" dirty="0"/>
              <a:t>Výpadky infrastruktury</a:t>
            </a:r>
          </a:p>
          <a:p>
            <a:pPr lvl="1"/>
            <a:r>
              <a:rPr lang="cs-CZ" dirty="0"/>
              <a:t>Problémy aplikace</a:t>
            </a:r>
          </a:p>
          <a:p>
            <a:pPr lvl="1"/>
            <a:r>
              <a:rPr lang="cs-CZ" dirty="0"/>
              <a:t>Disaster infrastruktury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Vysoká dostupnost</a:t>
            </a:r>
          </a:p>
        </p:txBody>
      </p:sp>
    </p:spTree>
    <p:extLst>
      <p:ext uri="{BB962C8B-B14F-4D97-AF65-F5344CB8AC3E}">
        <p14:creationId xmlns:p14="http://schemas.microsoft.com/office/powerpoint/2010/main" val="2889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96069" y="2666675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HA + DR</a:t>
            </a:r>
          </a:p>
          <a:p>
            <a:r>
              <a:rPr lang="cs-CZ" dirty="0"/>
              <a:t>Point in time recovery</a:t>
            </a:r>
          </a:p>
          <a:p>
            <a:r>
              <a:rPr lang="cs-CZ" dirty="0"/>
              <a:t>Recovery time</a:t>
            </a:r>
          </a:p>
          <a:p>
            <a:r>
              <a:rPr lang="cs-CZ" dirty="0"/>
              <a:t>„absolutní dostupnost“</a:t>
            </a:r>
          </a:p>
          <a:p>
            <a:r>
              <a:rPr lang="cs-CZ" dirty="0"/>
              <a:t>downtime window</a:t>
            </a:r>
          </a:p>
          <a:p>
            <a:r>
              <a:rPr lang="cs-CZ" dirty="0"/>
              <a:t>SLA</a:t>
            </a:r>
          </a:p>
          <a:p>
            <a:pPr lvl="1"/>
            <a:r>
              <a:rPr lang="cs-CZ" dirty="0"/>
              <a:t>99,95% = 21:54min/měsíc</a:t>
            </a:r>
          </a:p>
          <a:p>
            <a:pPr lvl="1"/>
            <a:r>
              <a:rPr lang="cs-CZ" dirty="0"/>
              <a:t>99,99% = 4:23min/měsíc</a:t>
            </a:r>
          </a:p>
          <a:p>
            <a:pPr lvl="1"/>
            <a:r>
              <a:rPr lang="cs-CZ" dirty="0"/>
              <a:t>99,90% = 43:49min/měsíc</a:t>
            </a:r>
          </a:p>
          <a:p>
            <a:pPr lvl="1"/>
            <a:r>
              <a:rPr lang="cs-CZ" dirty="0"/>
              <a:t>99,999% = 0:26min/měsíc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Vysoká dostupnost</a:t>
            </a:r>
          </a:p>
        </p:txBody>
      </p:sp>
    </p:spTree>
    <p:extLst>
      <p:ext uri="{BB962C8B-B14F-4D97-AF65-F5344CB8AC3E}">
        <p14:creationId xmlns:p14="http://schemas.microsoft.com/office/powerpoint/2010/main" val="245747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Loose coupling</a:t>
            </a:r>
          </a:p>
          <a:p>
            <a:pPr lvl="1"/>
            <a:r>
              <a:rPr lang="cs-CZ" dirty="0"/>
              <a:t>„D:\home\site“</a:t>
            </a:r>
          </a:p>
          <a:p>
            <a:r>
              <a:rPr lang="cs-CZ" dirty="0"/>
              <a:t>Azure Functions</a:t>
            </a:r>
          </a:p>
          <a:p>
            <a:r>
              <a:rPr lang="cs-CZ" dirty="0"/>
              <a:t>Azure WebJobs</a:t>
            </a:r>
          </a:p>
          <a:p>
            <a:pPr lvl="1"/>
            <a:r>
              <a:rPr lang="cs-CZ" dirty="0"/>
              <a:t>Fronty, asynchronní zpracování</a:t>
            </a:r>
          </a:p>
          <a:p>
            <a:r>
              <a:rPr lang="cs-CZ" dirty="0"/>
              <a:t>Instance</a:t>
            </a:r>
          </a:p>
          <a:p>
            <a:r>
              <a:rPr lang="cs-CZ" dirty="0"/>
              <a:t>RA-GRS</a:t>
            </a:r>
          </a:p>
          <a:p>
            <a:pPr lvl="1"/>
            <a:r>
              <a:rPr lang="cs-CZ" dirty="0"/>
              <a:t>Asynchronní replikace</a:t>
            </a:r>
          </a:p>
          <a:p>
            <a:r>
              <a:rPr lang="cs-CZ" dirty="0"/>
              <a:t>CDN, Traffic Manager, 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Vysoká dostupnost</a:t>
            </a:r>
          </a:p>
        </p:txBody>
      </p:sp>
    </p:spTree>
    <p:extLst>
      <p:ext uri="{BB962C8B-B14F-4D97-AF65-F5344CB8AC3E}">
        <p14:creationId xmlns:p14="http://schemas.microsoft.com/office/powerpoint/2010/main" val="3940562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Vysoká dostupnost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543908" y="2224101"/>
            <a:ext cx="4695093" cy="3983268"/>
          </a:xfrm>
          <a:prstGeom prst="triangle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Arrow: Up-Down 6"/>
          <p:cNvSpPr/>
          <p:nvPr/>
        </p:nvSpPr>
        <p:spPr>
          <a:xfrm>
            <a:off x="7731369" y="2690093"/>
            <a:ext cx="1195754" cy="3051284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2543907" y="3207688"/>
            <a:ext cx="46950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cs-CZ" dirty="0"/>
              <a:t>Registry</a:t>
            </a:r>
          </a:p>
          <a:p>
            <a:pPr algn="ctr">
              <a:lnSpc>
                <a:spcPct val="200000"/>
              </a:lnSpc>
            </a:pPr>
            <a:r>
              <a:rPr lang="cs-CZ" dirty="0"/>
              <a:t>Cache (L1, L2, L3)</a:t>
            </a:r>
          </a:p>
          <a:p>
            <a:pPr algn="ctr">
              <a:lnSpc>
                <a:spcPct val="200000"/>
              </a:lnSpc>
            </a:pPr>
            <a:r>
              <a:rPr lang="cs-CZ" dirty="0"/>
              <a:t>Main memory (RAM)</a:t>
            </a:r>
          </a:p>
          <a:p>
            <a:pPr algn="ctr">
              <a:lnSpc>
                <a:spcPct val="200000"/>
              </a:lnSpc>
            </a:pPr>
            <a:r>
              <a:rPr lang="cs-CZ" dirty="0"/>
              <a:t>HDD/SSD</a:t>
            </a:r>
          </a:p>
          <a:p>
            <a:pPr algn="ctr">
              <a:lnSpc>
                <a:spcPct val="200000"/>
              </a:lnSpc>
            </a:pPr>
            <a:r>
              <a:rPr lang="cs-CZ" dirty="0"/>
              <a:t>Tape, remote access, ...</a:t>
            </a:r>
          </a:p>
          <a:p>
            <a:pPr algn="ctr"/>
            <a:endParaRPr lang="cs-CZ" dirty="0"/>
          </a:p>
        </p:txBody>
      </p:sp>
      <p:sp>
        <p:nvSpPr>
          <p:cNvPr id="13" name="TextBox 12"/>
          <p:cNvSpPr txBox="1"/>
          <p:nvPr/>
        </p:nvSpPr>
        <p:spPr>
          <a:xfrm>
            <a:off x="7303164" y="2405512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Drahé, rychlé, malé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3163" y="5642000"/>
            <a:ext cx="223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Levné, pomalé, velké</a:t>
            </a:r>
          </a:p>
        </p:txBody>
      </p:sp>
    </p:spTree>
    <p:extLst>
      <p:ext uri="{BB962C8B-B14F-4D97-AF65-F5344CB8AC3E}">
        <p14:creationId xmlns:p14="http://schemas.microsoft.com/office/powerpoint/2010/main" val="381439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SQL Azure vs. DocumentDB</a:t>
            </a:r>
          </a:p>
          <a:p>
            <a:r>
              <a:rPr lang="cs-CZ" dirty="0"/>
              <a:t>SQL Azure vs. Table Storage</a:t>
            </a:r>
          </a:p>
          <a:p>
            <a:r>
              <a:rPr lang="cs-CZ" dirty="0"/>
              <a:t>Table Storage vs. Blobs</a:t>
            </a:r>
          </a:p>
          <a:p>
            <a:r>
              <a:rPr lang="cs-CZ"/>
              <a:t>...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Vysoká dostupnost</a:t>
            </a:r>
          </a:p>
        </p:txBody>
      </p:sp>
    </p:spTree>
    <p:extLst>
      <p:ext uri="{BB962C8B-B14F-4D97-AF65-F5344CB8AC3E}">
        <p14:creationId xmlns:p14="http://schemas.microsoft.com/office/powerpoint/2010/main" val="77594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34533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0" y="0"/>
            <a:ext cx="10363200" cy="6858003"/>
            <a:chOff x="1524000" y="0"/>
            <a:chExt cx="10363200" cy="6858003"/>
          </a:xfrm>
        </p:grpSpPr>
        <p:pic>
          <p:nvPicPr>
            <p:cNvPr id="3" name="Rectangle 2764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0" y="0"/>
              <a:ext cx="103632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Rectangle 276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24393" y="2359028"/>
              <a:ext cx="1719157" cy="4498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2103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pas 1  (3 barvy)">
  <a:themeElements>
    <a:clrScheme name="WUG">
      <a:dk1>
        <a:sysClr val="windowText" lastClr="000000"/>
      </a:dk1>
      <a:lt1>
        <a:sysClr val="window" lastClr="FFFFFF"/>
      </a:lt1>
      <a:dk2>
        <a:srgbClr val="163C7D"/>
      </a:dk2>
      <a:lt2>
        <a:srgbClr val="FFFFFF"/>
      </a:lt2>
      <a:accent1>
        <a:srgbClr val="5E98D1"/>
      </a:accent1>
      <a:accent2>
        <a:srgbClr val="FDCB00"/>
      </a:accent2>
      <a:accent3>
        <a:srgbClr val="ED7539"/>
      </a:accent3>
      <a:accent4>
        <a:srgbClr val="E50046"/>
      </a:accent4>
      <a:accent5>
        <a:srgbClr val="C8D400"/>
      </a:accent5>
      <a:accent6>
        <a:srgbClr val="EA5297"/>
      </a:accent6>
      <a:hlink>
        <a:srgbClr val="1E326C"/>
      </a:hlink>
      <a:folHlink>
        <a:srgbClr val="1E326C"/>
      </a:folHlink>
    </a:clrScheme>
    <a:fontScheme name="Gop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3050</TotalTime>
  <Words>173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Candara</vt:lpstr>
      <vt:lpstr>Segoe UI</vt:lpstr>
      <vt:lpstr>Segoe UI Semibold</vt:lpstr>
      <vt:lpstr>Symbol</vt:lpstr>
      <vt:lpstr>Wingdings</vt:lpstr>
      <vt:lpstr>Gopas 1  (3 barvy)</vt:lpstr>
      <vt:lpstr>Waveform</vt:lpstr>
      <vt:lpstr>Základní nástroje pro vysokou dostupnost aplikace v Azure</vt:lpstr>
      <vt:lpstr>Vysoká dostupnost</vt:lpstr>
      <vt:lpstr>Vysoká dostupnost</vt:lpstr>
      <vt:lpstr>Vysoká dostupnost</vt:lpstr>
      <vt:lpstr>Vysoká dostupnost</vt:lpstr>
      <vt:lpstr>Vysoká dostupnost</vt:lpstr>
      <vt:lpstr>Demo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nástroje pro vysokou dostupnost aplikace v Azure</dc:title>
  <dc:creator/>
  <cp:lastModifiedBy>David Gešvindr</cp:lastModifiedBy>
  <cp:revision>224</cp:revision>
  <dcterms:created xsi:type="dcterms:W3CDTF">2014-11-11T15:45:29Z</dcterms:created>
  <dcterms:modified xsi:type="dcterms:W3CDTF">2017-04-22T11:10:32Z</dcterms:modified>
</cp:coreProperties>
</file>