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61"/>
  </p:notesMasterIdLst>
  <p:sldIdLst>
    <p:sldId id="367" r:id="rId2"/>
    <p:sldId id="344" r:id="rId3"/>
    <p:sldId id="376" r:id="rId4"/>
    <p:sldId id="369" r:id="rId5"/>
    <p:sldId id="365" r:id="rId6"/>
    <p:sldId id="345" r:id="rId7"/>
    <p:sldId id="360" r:id="rId8"/>
    <p:sldId id="342" r:id="rId9"/>
    <p:sldId id="361" r:id="rId10"/>
    <p:sldId id="362" r:id="rId11"/>
    <p:sldId id="371" r:id="rId12"/>
    <p:sldId id="355" r:id="rId13"/>
    <p:sldId id="357" r:id="rId14"/>
    <p:sldId id="368" r:id="rId15"/>
    <p:sldId id="387" r:id="rId16"/>
    <p:sldId id="372" r:id="rId17"/>
    <p:sldId id="321" r:id="rId18"/>
    <p:sldId id="358" r:id="rId19"/>
    <p:sldId id="363" r:id="rId20"/>
    <p:sldId id="347" r:id="rId21"/>
    <p:sldId id="323" r:id="rId22"/>
    <p:sldId id="320" r:id="rId23"/>
    <p:sldId id="383" r:id="rId24"/>
    <p:sldId id="354" r:id="rId25"/>
    <p:sldId id="332" r:id="rId26"/>
    <p:sldId id="319" r:id="rId27"/>
    <p:sldId id="341" r:id="rId28"/>
    <p:sldId id="381" r:id="rId29"/>
    <p:sldId id="384" r:id="rId30"/>
    <p:sldId id="330" r:id="rId31"/>
    <p:sldId id="327" r:id="rId32"/>
    <p:sldId id="336" r:id="rId33"/>
    <p:sldId id="337" r:id="rId34"/>
    <p:sldId id="322" r:id="rId35"/>
    <p:sldId id="339" r:id="rId36"/>
    <p:sldId id="340" r:id="rId37"/>
    <p:sldId id="338" r:id="rId38"/>
    <p:sldId id="324" r:id="rId39"/>
    <p:sldId id="348" r:id="rId40"/>
    <p:sldId id="349" r:id="rId41"/>
    <p:sldId id="343" r:id="rId42"/>
    <p:sldId id="388" r:id="rId43"/>
    <p:sldId id="390" r:id="rId44"/>
    <p:sldId id="391" r:id="rId45"/>
    <p:sldId id="351" r:id="rId46"/>
    <p:sldId id="352" r:id="rId47"/>
    <p:sldId id="353" r:id="rId48"/>
    <p:sldId id="329" r:id="rId49"/>
    <p:sldId id="326" r:id="rId50"/>
    <p:sldId id="359" r:id="rId51"/>
    <p:sldId id="373" r:id="rId52"/>
    <p:sldId id="333" r:id="rId53"/>
    <p:sldId id="378" r:id="rId54"/>
    <p:sldId id="379" r:id="rId55"/>
    <p:sldId id="380" r:id="rId56"/>
    <p:sldId id="375" r:id="rId57"/>
    <p:sldId id="385" r:id="rId58"/>
    <p:sldId id="386" r:id="rId59"/>
    <p:sldId id="364" r:id="rId60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B66D31"/>
    <a:srgbClr val="71893F"/>
    <a:srgbClr val="209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700" autoAdjust="0"/>
  </p:normalViewPr>
  <p:slideViewPr>
    <p:cSldViewPr>
      <p:cViewPr varScale="1">
        <p:scale>
          <a:sx n="72" d="100"/>
          <a:sy n="72" d="100"/>
        </p:scale>
        <p:origin x="53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C3DD1-6B4C-423E-A696-BD4124EC33BC}" type="datetimeFigureOut">
              <a:rPr lang="cs-CZ" smtClean="0"/>
              <a:pPr/>
              <a:t>26.04.2018</a:t>
            </a:fld>
            <a:endParaRPr lang="cs-C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764F6-20DF-4459-862B-64827B1A39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8811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Editor je nastavený VIM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14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Editor je nastavený VIM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7016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82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764F6-20DF-4459-862B-64827B1A3974}" type="slidenum">
              <a:rPr lang="cs-CZ" smtClean="0"/>
              <a:pPr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023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435" y="3886200"/>
            <a:ext cx="9355765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F2F8-F70A-47D7-AD2D-4F12E71A0C18}" type="datetimeFigureOut">
              <a:rPr lang="cs-CZ" smtClean="0"/>
              <a:t>26.04.2018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90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F2F8-F70A-47D7-AD2D-4F12E71A0C18}" type="datetimeFigureOut">
              <a:rPr lang="cs-CZ" smtClean="0"/>
              <a:t>26.04.2018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41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F2F8-F70A-47D7-AD2D-4F12E71A0C18}" type="datetimeFigureOut">
              <a:rPr lang="cs-CZ" smtClean="0"/>
              <a:t>26.04.2018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04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F2F8-F70A-47D7-AD2D-4F12E71A0C18}" type="datetimeFigureOut">
              <a:rPr lang="cs-CZ" smtClean="0"/>
              <a:t>26.04.2018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5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3056980"/>
            <a:ext cx="10363200" cy="1362075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660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DEMO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424" y="1556793"/>
            <a:ext cx="10363200" cy="136815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spc="-130" baseline="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F2F8-F70A-47D7-AD2D-4F12E71A0C18}" type="datetimeFigureOut">
              <a:rPr lang="cs-CZ" smtClean="0"/>
              <a:t>26.04.2018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65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F2F8-F70A-47D7-AD2D-4F12E71A0C18}" type="datetimeFigureOut">
              <a:rPr lang="cs-CZ" smtClean="0"/>
              <a:t>26.04.2018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69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F2F8-F70A-47D7-AD2D-4F12E71A0C18}" type="datetimeFigureOut">
              <a:rPr lang="cs-CZ" smtClean="0"/>
              <a:t>26.04.2018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73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4400" kern="1200" spc="-300" baseline="0" dirty="0">
                <a:solidFill>
                  <a:srgbClr val="2097D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F2F8-F70A-47D7-AD2D-4F12E71A0C18}" type="datetimeFigureOut">
              <a:rPr lang="cs-CZ" smtClean="0"/>
              <a:t>26.04.2018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06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F2F8-F70A-47D7-AD2D-4F12E71A0C18}" type="datetimeFigureOut">
              <a:rPr lang="cs-CZ" smtClean="0"/>
              <a:t>26.04.2018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85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0" spc="-150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 spc="-12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F2F8-F70A-47D7-AD2D-4F12E71A0C18}" type="datetimeFigureOut">
              <a:rPr lang="cs-CZ" smtClean="0"/>
              <a:t>26.04.2018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27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 spc="-150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 spc="-12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F2F8-F70A-47D7-AD2D-4F12E71A0C18}" type="datetimeFigureOut">
              <a:rPr lang="cs-CZ" smtClean="0"/>
              <a:t>26.04.2018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42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8A939CA1-1C32-41FC-8226-238AA43A91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28048" y="3861048"/>
            <a:ext cx="5486400" cy="28289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6F2F8-F70A-47D7-AD2D-4F12E71A0C18}" type="datetimeFigureOut">
              <a:rPr lang="cs-CZ" smtClean="0"/>
              <a:t>26.04.2018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C7A3D-8FA7-4FB8-8281-63C0B465B8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87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spd="med">
    <p:fade/>
  </p:transition>
  <p:txStyles>
    <p:titleStyle>
      <a:lvl1pPr algn="l" defTabSz="914400" rtl="0" eaLnBrk="1" latinLnBrk="0" hangingPunct="1">
        <a:spcBef>
          <a:spcPct val="0"/>
        </a:spcBef>
        <a:buNone/>
        <a:defRPr sz="4400" b="0" kern="1200" spc="-300" baseline="0">
          <a:solidFill>
            <a:srgbClr val="2097D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spc="-200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spc="-190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spc="-180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 spc="-170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 spc="-130" baseline="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dpsoftware.com/git-cheatsheet.html" TargetMode="External"/><Relationship Id="rId2" Type="http://schemas.openxmlformats.org/officeDocument/2006/relationships/hyperlink" Target="https://git-scm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rklodato.github.io/visual-git-guide/index-en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-scm.com/docs/gi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-scm.com/docs/g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havel@havit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gitbranching.js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nsights.stackoverflow.com/survey/2018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zdrat.net/cenik/wadsl/od-2005-04-01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finance.cz/zpravy/finance/54931-kolik-stoji-pripojeni-k-internetu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9456" y="3200994"/>
            <a:ext cx="8782744" cy="2028206"/>
          </a:xfrm>
        </p:spPr>
        <p:txBody>
          <a:bodyPr>
            <a:normAutofit/>
          </a:bodyPr>
          <a:lstStyle/>
          <a:p>
            <a:r>
              <a:rPr lang="cs-CZ" dirty="0"/>
              <a:t>GIT skrz naskrz</a:t>
            </a:r>
          </a:p>
        </p:txBody>
      </p:sp>
      <p:sp>
        <p:nvSpPr>
          <p:cNvPr id="4" name="Subtitle 3"/>
          <p:cNvSpPr>
            <a:spLocks noGrp="1"/>
          </p:cNvSpPr>
          <p:nvPr>
            <p:ph type="body" idx="1"/>
          </p:nvPr>
        </p:nvSpPr>
        <p:spPr>
          <a:xfrm>
            <a:off x="1199456" y="1700808"/>
            <a:ext cx="8782744" cy="1368152"/>
          </a:xfrm>
        </p:spPr>
        <p:txBody>
          <a:bodyPr/>
          <a:lstStyle/>
          <a:p>
            <a:r>
              <a:rPr lang="cs-CZ" dirty="0"/>
              <a:t>Martin Havel</a:t>
            </a:r>
          </a:p>
          <a:p>
            <a:r>
              <a:rPr lang="cs-CZ" sz="2000" dirty="0"/>
              <a:t>Software </a:t>
            </a:r>
            <a:r>
              <a:rPr lang="cs-CZ" sz="2000" dirty="0" err="1"/>
              <a:t>engineer</a:t>
            </a:r>
            <a:r>
              <a:rPr lang="cs-CZ" sz="2000" dirty="0"/>
              <a:t>, HAVIT, s.r.o.</a:t>
            </a:r>
            <a:br>
              <a:rPr lang="cs-CZ" sz="2000" dirty="0"/>
            </a:br>
            <a:r>
              <a:rPr lang="cs-CZ" sz="2000" dirty="0"/>
              <a:t>havel@havit.cz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263351" y="203498"/>
            <a:ext cx="11665297" cy="11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8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1D95D-9676-45B4-9C23-B4B73F95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Distribuovaný systém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D0CBA3-5EA4-4F51-A348-08228A032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Vývojový diagram: magnetický disk 6">
            <a:extLst>
              <a:ext uri="{FF2B5EF4-FFF2-40B4-BE49-F238E27FC236}">
                <a16:creationId xmlns:a16="http://schemas.microsoft.com/office/drawing/2014/main" id="{3BCBE771-7894-4D9F-A955-C91D189275ED}"/>
              </a:ext>
            </a:extLst>
          </p:cNvPr>
          <p:cNvSpPr/>
          <p:nvPr/>
        </p:nvSpPr>
        <p:spPr>
          <a:xfrm>
            <a:off x="5447928" y="2026223"/>
            <a:ext cx="1152128" cy="576064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ývojový diagram: magnetický disk 5">
            <a:extLst>
              <a:ext uri="{FF2B5EF4-FFF2-40B4-BE49-F238E27FC236}">
                <a16:creationId xmlns:a16="http://schemas.microsoft.com/office/drawing/2014/main" id="{C36218D2-276A-42EB-A6F4-DBE8F9121E69}"/>
              </a:ext>
            </a:extLst>
          </p:cNvPr>
          <p:cNvSpPr/>
          <p:nvPr/>
        </p:nvSpPr>
        <p:spPr>
          <a:xfrm>
            <a:off x="5447928" y="1666183"/>
            <a:ext cx="1152128" cy="576064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Vývojový diagram: magnetický disk 7">
            <a:extLst>
              <a:ext uri="{FF2B5EF4-FFF2-40B4-BE49-F238E27FC236}">
                <a16:creationId xmlns:a16="http://schemas.microsoft.com/office/drawing/2014/main" id="{F610339C-10EA-4A56-B73C-FFB0EFD75E05}"/>
              </a:ext>
            </a:extLst>
          </p:cNvPr>
          <p:cNvSpPr/>
          <p:nvPr/>
        </p:nvSpPr>
        <p:spPr>
          <a:xfrm>
            <a:off x="3898346" y="3341178"/>
            <a:ext cx="1008112" cy="432048"/>
          </a:xfrm>
          <a:prstGeom prst="flowChartMagneticDis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ývojový diagram: magnetický disk 8">
            <a:extLst>
              <a:ext uri="{FF2B5EF4-FFF2-40B4-BE49-F238E27FC236}">
                <a16:creationId xmlns:a16="http://schemas.microsoft.com/office/drawing/2014/main" id="{2FA58FC9-2C25-4B48-8703-D14B3C8C7308}"/>
              </a:ext>
            </a:extLst>
          </p:cNvPr>
          <p:cNvSpPr/>
          <p:nvPr/>
        </p:nvSpPr>
        <p:spPr>
          <a:xfrm>
            <a:off x="3898346" y="3053146"/>
            <a:ext cx="1008112" cy="432048"/>
          </a:xfrm>
          <a:prstGeom prst="flowChartMagneticDis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ývojový diagram: magnetický disk 9">
            <a:extLst>
              <a:ext uri="{FF2B5EF4-FFF2-40B4-BE49-F238E27FC236}">
                <a16:creationId xmlns:a16="http://schemas.microsoft.com/office/drawing/2014/main" id="{63635A6C-41DE-42CD-B639-300DF355F308}"/>
              </a:ext>
            </a:extLst>
          </p:cNvPr>
          <p:cNvSpPr/>
          <p:nvPr/>
        </p:nvSpPr>
        <p:spPr>
          <a:xfrm>
            <a:off x="7054573" y="3373199"/>
            <a:ext cx="1008112" cy="432048"/>
          </a:xfrm>
          <a:prstGeom prst="flowChartMagneticDis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ývojový diagram: magnetický disk 10">
            <a:extLst>
              <a:ext uri="{FF2B5EF4-FFF2-40B4-BE49-F238E27FC236}">
                <a16:creationId xmlns:a16="http://schemas.microsoft.com/office/drawing/2014/main" id="{3F8F4DB4-160C-4E12-981A-5BB565A0DB25}"/>
              </a:ext>
            </a:extLst>
          </p:cNvPr>
          <p:cNvSpPr/>
          <p:nvPr/>
        </p:nvSpPr>
        <p:spPr>
          <a:xfrm>
            <a:off x="7054573" y="3085167"/>
            <a:ext cx="1008112" cy="432048"/>
          </a:xfrm>
          <a:prstGeom prst="flowChartMagneticDis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8EB53A5-897D-4389-9824-0A7D9E331960}"/>
              </a:ext>
            </a:extLst>
          </p:cNvPr>
          <p:cNvCxnSpPr/>
          <p:nvPr/>
        </p:nvCxnSpPr>
        <p:spPr>
          <a:xfrm flipH="1">
            <a:off x="4522457" y="2294553"/>
            <a:ext cx="864096" cy="648072"/>
          </a:xfrm>
          <a:prstGeom prst="straightConnector1">
            <a:avLst/>
          </a:prstGeom>
          <a:ln w="381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1AC5B15-686D-4312-B675-E35591CA9877}"/>
              </a:ext>
            </a:extLst>
          </p:cNvPr>
          <p:cNvSpPr txBox="1"/>
          <p:nvPr/>
        </p:nvSpPr>
        <p:spPr>
          <a:xfrm>
            <a:off x="5142982" y="258749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71893F"/>
                </a:solidFill>
              </a:rPr>
              <a:t>Main</a:t>
            </a:r>
            <a:r>
              <a:rPr lang="cs-CZ" dirty="0">
                <a:solidFill>
                  <a:srgbClr val="71893F"/>
                </a:solidFill>
              </a:rPr>
              <a:t> </a:t>
            </a:r>
            <a:r>
              <a:rPr lang="cs-CZ" dirty="0" err="1">
                <a:solidFill>
                  <a:srgbClr val="71893F"/>
                </a:solidFill>
              </a:rPr>
              <a:t>repository</a:t>
            </a:r>
            <a:endParaRPr lang="cs-CZ" dirty="0">
              <a:solidFill>
                <a:srgbClr val="71893F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AC90955-00AC-4260-8662-3052AE2E43F8}"/>
              </a:ext>
            </a:extLst>
          </p:cNvPr>
          <p:cNvSpPr txBox="1"/>
          <p:nvPr/>
        </p:nvSpPr>
        <p:spPr>
          <a:xfrm>
            <a:off x="2639145" y="2911534"/>
            <a:ext cx="1197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dirty="0" err="1">
                <a:solidFill>
                  <a:srgbClr val="146E98"/>
                </a:solidFill>
              </a:rPr>
              <a:t>Local</a:t>
            </a:r>
            <a:r>
              <a:rPr lang="cs-CZ" dirty="0">
                <a:solidFill>
                  <a:srgbClr val="146E98"/>
                </a:solidFill>
              </a:rPr>
              <a:t> </a:t>
            </a:r>
            <a:br>
              <a:rPr lang="cs-CZ" dirty="0">
                <a:solidFill>
                  <a:srgbClr val="146E98"/>
                </a:solidFill>
              </a:rPr>
            </a:br>
            <a:r>
              <a:rPr lang="cs-CZ" dirty="0" err="1">
                <a:solidFill>
                  <a:srgbClr val="146E98"/>
                </a:solidFill>
              </a:rPr>
              <a:t>repository</a:t>
            </a:r>
            <a:br>
              <a:rPr lang="cs-CZ" dirty="0">
                <a:solidFill>
                  <a:srgbClr val="146E98"/>
                </a:solidFill>
              </a:rPr>
            </a:br>
            <a:r>
              <a:rPr lang="cs-CZ" dirty="0">
                <a:solidFill>
                  <a:srgbClr val="146E98"/>
                </a:solidFill>
              </a:rPr>
              <a:t>#1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E29C409-EAF4-4CB4-BEA5-265B8C74B954}"/>
              </a:ext>
            </a:extLst>
          </p:cNvPr>
          <p:cNvSpPr txBox="1"/>
          <p:nvPr/>
        </p:nvSpPr>
        <p:spPr>
          <a:xfrm>
            <a:off x="8108884" y="2942625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146E98"/>
                </a:solidFill>
              </a:rPr>
              <a:t>Local</a:t>
            </a:r>
            <a:r>
              <a:rPr lang="cs-CZ" dirty="0">
                <a:solidFill>
                  <a:srgbClr val="146E98"/>
                </a:solidFill>
              </a:rPr>
              <a:t> </a:t>
            </a:r>
            <a:br>
              <a:rPr lang="cs-CZ" dirty="0">
                <a:solidFill>
                  <a:srgbClr val="146E98"/>
                </a:solidFill>
              </a:rPr>
            </a:br>
            <a:r>
              <a:rPr lang="cs-CZ" dirty="0" err="1">
                <a:solidFill>
                  <a:srgbClr val="146E98"/>
                </a:solidFill>
              </a:rPr>
              <a:t>repository</a:t>
            </a:r>
            <a:r>
              <a:rPr lang="cs-CZ" dirty="0">
                <a:solidFill>
                  <a:srgbClr val="146E98"/>
                </a:solidFill>
              </a:rPr>
              <a:t> </a:t>
            </a:r>
            <a:br>
              <a:rPr lang="cs-CZ" dirty="0">
                <a:solidFill>
                  <a:srgbClr val="146E98"/>
                </a:solidFill>
              </a:rPr>
            </a:br>
            <a:r>
              <a:rPr lang="cs-CZ" dirty="0">
                <a:solidFill>
                  <a:srgbClr val="146E98"/>
                </a:solidFill>
              </a:rPr>
              <a:t>#2</a:t>
            </a: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677DF5C3-654D-434C-AA4B-63A84D131573}"/>
              </a:ext>
            </a:extLst>
          </p:cNvPr>
          <p:cNvCxnSpPr>
            <a:cxnSpLocks/>
          </p:cNvCxnSpPr>
          <p:nvPr/>
        </p:nvCxnSpPr>
        <p:spPr>
          <a:xfrm flipH="1" flipV="1">
            <a:off x="6661431" y="2369380"/>
            <a:ext cx="792088" cy="652847"/>
          </a:xfrm>
          <a:prstGeom prst="straightConnector1">
            <a:avLst/>
          </a:prstGeom>
          <a:ln w="381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: ohnutý roh 20">
            <a:extLst>
              <a:ext uri="{FF2B5EF4-FFF2-40B4-BE49-F238E27FC236}">
                <a16:creationId xmlns:a16="http://schemas.microsoft.com/office/drawing/2014/main" id="{22545C81-0298-4946-B83F-F5C42BF9700C}"/>
              </a:ext>
            </a:extLst>
          </p:cNvPr>
          <p:cNvSpPr/>
          <p:nvPr/>
        </p:nvSpPr>
        <p:spPr>
          <a:xfrm>
            <a:off x="4042362" y="4594351"/>
            <a:ext cx="720080" cy="815662"/>
          </a:xfrm>
          <a:prstGeom prst="foldedCorner">
            <a:avLst>
              <a:gd name="adj" fmla="val 2625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: ohnutý roh 21">
            <a:extLst>
              <a:ext uri="{FF2B5EF4-FFF2-40B4-BE49-F238E27FC236}">
                <a16:creationId xmlns:a16="http://schemas.microsoft.com/office/drawing/2014/main" id="{D7DE2015-D48E-4AC2-BA3E-69082E1BFBF2}"/>
              </a:ext>
            </a:extLst>
          </p:cNvPr>
          <p:cNvSpPr/>
          <p:nvPr/>
        </p:nvSpPr>
        <p:spPr>
          <a:xfrm>
            <a:off x="7198589" y="4594351"/>
            <a:ext cx="720080" cy="815662"/>
          </a:xfrm>
          <a:prstGeom prst="foldedCorner">
            <a:avLst>
              <a:gd name="adj" fmla="val 2625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0478DAC-C1E2-4470-A0C4-9CC12A9DF9D4}"/>
              </a:ext>
            </a:extLst>
          </p:cNvPr>
          <p:cNvSpPr txBox="1"/>
          <p:nvPr/>
        </p:nvSpPr>
        <p:spPr>
          <a:xfrm>
            <a:off x="3613244" y="5579268"/>
            <a:ext cx="157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146E98"/>
                </a:solidFill>
              </a:rPr>
              <a:t>Working</a:t>
            </a:r>
            <a:r>
              <a:rPr lang="cs-CZ" dirty="0">
                <a:solidFill>
                  <a:srgbClr val="146E98"/>
                </a:solidFill>
              </a:rPr>
              <a:t> copy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862A6CC-47F2-49F4-B349-27B0B8CC27A8}"/>
              </a:ext>
            </a:extLst>
          </p:cNvPr>
          <p:cNvSpPr txBox="1"/>
          <p:nvPr/>
        </p:nvSpPr>
        <p:spPr>
          <a:xfrm>
            <a:off x="6769471" y="5579268"/>
            <a:ext cx="157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146E98"/>
                </a:solidFill>
              </a:rPr>
              <a:t>Working</a:t>
            </a:r>
            <a:r>
              <a:rPr lang="cs-CZ" dirty="0">
                <a:solidFill>
                  <a:srgbClr val="146E98"/>
                </a:solidFill>
              </a:rPr>
              <a:t> copy</a:t>
            </a: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1537C541-52BB-4094-9EBE-0AFC86418A6D}"/>
              </a:ext>
            </a:extLst>
          </p:cNvPr>
          <p:cNvCxnSpPr>
            <a:cxnSpLocks/>
          </p:cNvCxnSpPr>
          <p:nvPr/>
        </p:nvCxnSpPr>
        <p:spPr>
          <a:xfrm flipV="1">
            <a:off x="7594633" y="3863182"/>
            <a:ext cx="0" cy="591427"/>
          </a:xfrm>
          <a:prstGeom prst="straightConnector1">
            <a:avLst/>
          </a:prstGeom>
          <a:ln w="381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86B1248D-3498-4441-98BF-07734CB7AB15}"/>
              </a:ext>
            </a:extLst>
          </p:cNvPr>
          <p:cNvCxnSpPr>
            <a:cxnSpLocks/>
          </p:cNvCxnSpPr>
          <p:nvPr/>
        </p:nvCxnSpPr>
        <p:spPr>
          <a:xfrm flipV="1">
            <a:off x="4402401" y="3881397"/>
            <a:ext cx="0" cy="591427"/>
          </a:xfrm>
          <a:prstGeom prst="straightConnector1">
            <a:avLst/>
          </a:prstGeom>
          <a:ln w="381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D10C4A92-53C2-454B-A718-F2EEB81F3C3D}"/>
              </a:ext>
            </a:extLst>
          </p:cNvPr>
          <p:cNvCxnSpPr>
            <a:cxnSpLocks/>
          </p:cNvCxnSpPr>
          <p:nvPr/>
        </p:nvCxnSpPr>
        <p:spPr>
          <a:xfrm>
            <a:off x="5142982" y="3429000"/>
            <a:ext cx="1758457" cy="0"/>
          </a:xfrm>
          <a:prstGeom prst="straightConnector1">
            <a:avLst/>
          </a:prstGeom>
          <a:ln w="38100">
            <a:solidFill>
              <a:srgbClr val="0D4588">
                <a:alpha val="65882"/>
              </a:srgb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53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70DBC-A03A-4A28-8657-B76A4750B9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Jak GIT ukládá data?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841EA8-C9EC-4A0F-B50C-5D82FA66D5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059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6403A7-ED26-4800-9EB0-467C206B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Interní ukládání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BA532E-3F69-461D-A82F-99A6382EF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 typy objektů</a:t>
            </a:r>
          </a:p>
          <a:p>
            <a:pPr lvl="1"/>
            <a:r>
              <a:rPr lang="cs-CZ" dirty="0" err="1">
                <a:solidFill>
                  <a:schemeClr val="accent4">
                    <a:lumMod val="75000"/>
                  </a:schemeClr>
                </a:solidFill>
              </a:rPr>
              <a:t>Blob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cs-CZ" dirty="0" err="1">
                <a:solidFill>
                  <a:srgbClr val="0070C0"/>
                </a:solidFill>
              </a:rPr>
              <a:t>Tree</a:t>
            </a:r>
            <a:endParaRPr lang="cs-CZ" dirty="0">
              <a:solidFill>
                <a:srgbClr val="0070C0"/>
              </a:solidFill>
            </a:endParaRPr>
          </a:p>
          <a:p>
            <a:pPr lvl="1"/>
            <a:r>
              <a:rPr lang="cs-CZ" dirty="0" err="1">
                <a:solidFill>
                  <a:srgbClr val="00B050"/>
                </a:solidFill>
              </a:rPr>
              <a:t>Commit</a:t>
            </a:r>
            <a:endParaRPr lang="cs-CZ" dirty="0">
              <a:solidFill>
                <a:srgbClr val="00B050"/>
              </a:solidFill>
            </a:endParaRPr>
          </a:p>
          <a:p>
            <a:pPr lvl="1"/>
            <a:r>
              <a:rPr lang="cs-CZ" dirty="0">
                <a:solidFill>
                  <a:srgbClr val="FFC000"/>
                </a:solidFill>
              </a:rPr>
              <a:t>Tag</a:t>
            </a:r>
          </a:p>
          <a:p>
            <a:r>
              <a:rPr lang="cs-CZ" dirty="0"/>
              <a:t>Všechno má </a:t>
            </a:r>
            <a:r>
              <a:rPr lang="cs-CZ" dirty="0" err="1"/>
              <a:t>hash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8064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C25381-1BD2-4664-B801-6398294F4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Hash</a:t>
            </a:r>
            <a:r>
              <a:rPr lang="cs-CZ" dirty="0"/>
              <a:t> SHA1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E9EECD-229D-4318-9632-9EAEAFDB9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1 461 501 637 330 902 918 203 684 832 716 283 019 655 932 542 976 možností</a:t>
            </a:r>
          </a:p>
          <a:p>
            <a:r>
              <a:rPr lang="cs-CZ" dirty="0"/>
              <a:t>Z roku 1995</a:t>
            </a:r>
          </a:p>
          <a:p>
            <a:r>
              <a:rPr lang="cs-CZ" dirty="0"/>
              <a:t>vytváří otisk dlouhý </a:t>
            </a:r>
            <a:r>
              <a:rPr lang="cs-CZ" b="1" dirty="0"/>
              <a:t>160 bitů</a:t>
            </a:r>
            <a:r>
              <a:rPr lang="cs-CZ" dirty="0"/>
              <a:t>, </a:t>
            </a:r>
          </a:p>
          <a:p>
            <a:pPr lvl="1"/>
            <a:r>
              <a:rPr lang="cs-CZ" b="1" dirty="0"/>
              <a:t>40 hexadecimálních čísel </a:t>
            </a:r>
            <a:r>
              <a:rPr lang="cs-CZ" dirty="0"/>
              <a:t>či 40 znaků (0 - 9 a </a:t>
            </a:r>
            <a:r>
              <a:rPr lang="cs-CZ" dirty="0" err="1"/>
              <a:t>a</a:t>
            </a:r>
            <a:r>
              <a:rPr lang="cs-CZ" dirty="0"/>
              <a:t> - f)</a:t>
            </a:r>
          </a:p>
          <a:p>
            <a:r>
              <a:rPr lang="cs-CZ" dirty="0"/>
              <a:t>Došlo k prolomení 1. řádu</a:t>
            </a:r>
          </a:p>
        </p:txBody>
      </p:sp>
      <p:pic>
        <p:nvPicPr>
          <p:cNvPr id="4" name="Picture 2" descr="https://upload.wikimedia.org/wikipedia/commons/thumb/e/e2/SHA-1.svg/365px-SHA-1.svg.png">
            <a:extLst>
              <a:ext uri="{FF2B5EF4-FFF2-40B4-BE49-F238E27FC236}">
                <a16:creationId xmlns:a16="http://schemas.microsoft.com/office/drawing/2014/main" id="{7BB02966-204C-4EF2-A9D3-2AB274D52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940" y="2204864"/>
            <a:ext cx="34766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314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dirty="0"/>
              <a:t>Typy dat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C236E6B-A0B1-4D74-A8C6-8D65324EF8AC}"/>
              </a:ext>
            </a:extLst>
          </p:cNvPr>
          <p:cNvSpPr/>
          <p:nvPr/>
        </p:nvSpPr>
        <p:spPr>
          <a:xfrm>
            <a:off x="3057485" y="2453425"/>
            <a:ext cx="115212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650987b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66CD2061-A31D-4E04-96B2-4F831C2AFFFF}"/>
              </a:ext>
            </a:extLst>
          </p:cNvPr>
          <p:cNvGrpSpPr/>
          <p:nvPr/>
        </p:nvGrpSpPr>
        <p:grpSpPr>
          <a:xfrm>
            <a:off x="3057485" y="4560717"/>
            <a:ext cx="1428202" cy="1382830"/>
            <a:chOff x="539552" y="4592291"/>
            <a:chExt cx="1428202" cy="1382830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1FA67FC0-403B-4735-B0AF-4779C098713C}"/>
                </a:ext>
              </a:extLst>
            </p:cNvPr>
            <p:cNvSpPr/>
            <p:nvPr/>
          </p:nvSpPr>
          <p:spPr>
            <a:xfrm>
              <a:off x="539552" y="4592291"/>
              <a:ext cx="1152128" cy="36004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e54638d</a:t>
              </a: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65D94B18-ABE5-4919-86BC-E574B81019B1}"/>
                </a:ext>
              </a:extLst>
            </p:cNvPr>
            <p:cNvSpPr txBox="1"/>
            <p:nvPr/>
          </p:nvSpPr>
          <p:spPr>
            <a:xfrm>
              <a:off x="539552" y="5005625"/>
              <a:ext cx="1428202" cy="969496"/>
            </a:xfrm>
            <a:prstGeom prst="rect">
              <a:avLst/>
            </a:prstGeom>
            <a:noFill/>
          </p:spPr>
          <p:txBody>
            <a:bodyPr wrap="none" lIns="72000" tIns="0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tree </a:t>
              </a:r>
              <a:r>
                <a:rPr lang="en-US" sz="1200" dirty="0">
                  <a:solidFill>
                    <a:srgbClr val="146E98"/>
                  </a:solidFill>
                </a:rPr>
                <a:t>f234a</a:t>
              </a:r>
              <a:r>
                <a:rPr lang="cs-CZ" sz="1200" dirty="0">
                  <a:solidFill>
                    <a:srgbClr val="146E98"/>
                  </a:solidFill>
                </a:rPr>
                <a:t>d6</a:t>
              </a:r>
              <a:endParaRPr lang="en-US" sz="1200" dirty="0">
                <a:solidFill>
                  <a:srgbClr val="146E98"/>
                </a:solidFill>
              </a:endParaRPr>
            </a:p>
            <a:p>
              <a:r>
                <a:rPr lang="en-US" sz="1200" dirty="0">
                  <a:solidFill>
                    <a:srgbClr val="000000"/>
                  </a:solidFill>
                </a:rPr>
                <a:t>author Havel</a:t>
              </a:r>
              <a:r>
                <a:rPr lang="cs-CZ" sz="1200" dirty="0">
                  <a:solidFill>
                    <a:srgbClr val="000000"/>
                  </a:solidFill>
                </a:rPr>
                <a:t>…</a:t>
              </a:r>
              <a:endParaRPr lang="en-US" sz="1200" dirty="0">
                <a:solidFill>
                  <a:srgbClr val="000000"/>
                </a:solidFill>
              </a:endParaRPr>
            </a:p>
            <a:p>
              <a:r>
                <a:rPr lang="en-US" sz="1200" dirty="0">
                  <a:solidFill>
                    <a:srgbClr val="000000"/>
                  </a:solidFill>
                </a:rPr>
                <a:t>committer Havel</a:t>
              </a:r>
              <a:r>
                <a:rPr lang="cs-CZ" sz="1200" dirty="0">
                  <a:solidFill>
                    <a:srgbClr val="000000"/>
                  </a:solidFill>
                </a:rPr>
                <a:t>…</a:t>
              </a:r>
              <a:endParaRPr lang="en-US" sz="1200" dirty="0">
                <a:solidFill>
                  <a:srgbClr val="000000"/>
                </a:solidFill>
              </a:endParaRPr>
            </a:p>
            <a:p>
              <a:endParaRPr lang="en-US" sz="1200" dirty="0">
                <a:solidFill>
                  <a:srgbClr val="000000"/>
                </a:solidFill>
              </a:endParaRPr>
            </a:p>
            <a:p>
              <a:r>
                <a:rPr lang="en-US" sz="1200" dirty="0">
                  <a:solidFill>
                    <a:srgbClr val="000000"/>
                  </a:solidFill>
                </a:rPr>
                <a:t>First commit</a:t>
              </a:r>
              <a:endParaRPr lang="cs-CZ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1EF72F4-E4BF-415D-8CC4-5C293D34FE5C}"/>
              </a:ext>
            </a:extLst>
          </p:cNvPr>
          <p:cNvSpPr txBox="1"/>
          <p:nvPr/>
        </p:nvSpPr>
        <p:spPr>
          <a:xfrm>
            <a:off x="3057485" y="2845169"/>
            <a:ext cx="1428202" cy="1154162"/>
          </a:xfrm>
          <a:prstGeom prst="rect">
            <a:avLst/>
          </a:prstGeom>
          <a:noFill/>
        </p:spPr>
        <p:txBody>
          <a:bodyPr wrap="none" lIns="72000" tIns="0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tree </a:t>
            </a:r>
            <a:r>
              <a:rPr lang="en-US" sz="1200" dirty="0">
                <a:solidFill>
                  <a:srgbClr val="146E98"/>
                </a:solidFill>
              </a:rPr>
              <a:t>270017e</a:t>
            </a:r>
            <a:endParaRPr lang="cs-CZ" sz="1200" dirty="0">
              <a:solidFill>
                <a:srgbClr val="146E98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parent </a:t>
            </a:r>
            <a:r>
              <a:rPr lang="en-US" sz="1200" dirty="0">
                <a:solidFill>
                  <a:srgbClr val="71893F"/>
                </a:solidFill>
              </a:rPr>
              <a:t>e54638d</a:t>
            </a:r>
            <a:endParaRPr lang="cs-CZ" sz="1200" dirty="0">
              <a:solidFill>
                <a:srgbClr val="71893F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author Havel</a:t>
            </a:r>
            <a:r>
              <a:rPr lang="cs-CZ" sz="1200" dirty="0">
                <a:solidFill>
                  <a:srgbClr val="000000"/>
                </a:solidFill>
              </a:rPr>
              <a:t>…</a:t>
            </a:r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committer Havel</a:t>
            </a:r>
            <a:r>
              <a:rPr lang="cs-CZ" sz="1200" dirty="0">
                <a:solidFill>
                  <a:srgbClr val="000000"/>
                </a:solidFill>
              </a:rPr>
              <a:t>…</a:t>
            </a:r>
            <a:endParaRPr lang="en-US" sz="1200" dirty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Correct commit</a:t>
            </a:r>
            <a:endParaRPr lang="cs-CZ" sz="1200" dirty="0">
              <a:solidFill>
                <a:srgbClr val="000000"/>
              </a:solidFill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845856B3-DF11-47CD-8E91-13CCBDA72FA9}"/>
              </a:ext>
            </a:extLst>
          </p:cNvPr>
          <p:cNvSpPr txBox="1"/>
          <p:nvPr/>
        </p:nvSpPr>
        <p:spPr>
          <a:xfrm>
            <a:off x="3143672" y="119675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71893F"/>
                </a:solidFill>
              </a:rPr>
              <a:t>Commit</a:t>
            </a:r>
            <a:endParaRPr lang="cs-CZ" dirty="0">
              <a:solidFill>
                <a:srgbClr val="71893F"/>
              </a:solidFill>
            </a:endParaRP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2D36FCDF-1EA0-4332-A8F4-1FFFD20AAF46}"/>
              </a:ext>
            </a:extLst>
          </p:cNvPr>
          <p:cNvSpPr txBox="1"/>
          <p:nvPr/>
        </p:nvSpPr>
        <p:spPr>
          <a:xfrm>
            <a:off x="5855297" y="1145721"/>
            <a:ext cx="65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146E98"/>
                </a:solidFill>
              </a:rPr>
              <a:t>Tree</a:t>
            </a:r>
            <a:endParaRPr lang="cs-CZ" dirty="0">
              <a:solidFill>
                <a:srgbClr val="146E98"/>
              </a:solidFill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767A3ECE-CB50-4A80-8157-F02857F1202E}"/>
              </a:ext>
            </a:extLst>
          </p:cNvPr>
          <p:cNvSpPr txBox="1"/>
          <p:nvPr/>
        </p:nvSpPr>
        <p:spPr>
          <a:xfrm>
            <a:off x="9375443" y="114655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5C4776"/>
                </a:solidFill>
              </a:rPr>
              <a:t>Blob</a:t>
            </a:r>
            <a:endParaRPr lang="cs-CZ" dirty="0">
              <a:solidFill>
                <a:srgbClr val="5C4776"/>
              </a:solidFill>
            </a:endParaRPr>
          </a:p>
        </p:txBody>
      </p:sp>
      <p:grpSp>
        <p:nvGrpSpPr>
          <p:cNvPr id="48" name="Skupina 47">
            <a:extLst>
              <a:ext uri="{FF2B5EF4-FFF2-40B4-BE49-F238E27FC236}">
                <a16:creationId xmlns:a16="http://schemas.microsoft.com/office/drawing/2014/main" id="{5EC87272-7C31-49E2-9B29-99D06FA2F725}"/>
              </a:ext>
            </a:extLst>
          </p:cNvPr>
          <p:cNvGrpSpPr/>
          <p:nvPr/>
        </p:nvGrpSpPr>
        <p:grpSpPr>
          <a:xfrm>
            <a:off x="4858267" y="4618296"/>
            <a:ext cx="3021587" cy="806766"/>
            <a:chOff x="2362867" y="4987319"/>
            <a:chExt cx="3021587" cy="806766"/>
          </a:xfrm>
        </p:grpSpPr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5358DA18-8DA4-4F52-90B7-5EEBD404FAA1}"/>
                </a:ext>
              </a:extLst>
            </p:cNvPr>
            <p:cNvSpPr/>
            <p:nvPr/>
          </p:nvSpPr>
          <p:spPr>
            <a:xfrm>
              <a:off x="2362867" y="4987319"/>
              <a:ext cx="1152128" cy="3600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f234ad6</a:t>
              </a:r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8356F801-02AA-4BF3-93D0-1E58D05BAA42}"/>
                </a:ext>
              </a:extLst>
            </p:cNvPr>
            <p:cNvSpPr txBox="1"/>
            <p:nvPr/>
          </p:nvSpPr>
          <p:spPr>
            <a:xfrm>
              <a:off x="2362867" y="5378587"/>
              <a:ext cx="3021587" cy="415498"/>
            </a:xfrm>
            <a:prstGeom prst="rect">
              <a:avLst/>
            </a:prstGeom>
            <a:noFill/>
          </p:spPr>
          <p:txBody>
            <a:bodyPr wrap="none" lIns="72000" tIns="0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040000 tree </a:t>
              </a:r>
              <a:r>
                <a:rPr lang="en-US" sz="1200" dirty="0">
                  <a:solidFill>
                    <a:srgbClr val="146E98"/>
                  </a:solidFill>
                </a:rPr>
                <a:t>7e440e7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cs-CZ" sz="1200" dirty="0">
                  <a:solidFill>
                    <a:srgbClr val="000000"/>
                  </a:solidFill>
                </a:rPr>
                <a:t>   </a:t>
              </a:r>
              <a:r>
                <a:rPr lang="en-US" sz="1200" dirty="0" err="1">
                  <a:solidFill>
                    <a:srgbClr val="000000"/>
                  </a:solidFill>
                </a:rPr>
                <a:t>BasicCommands</a:t>
              </a:r>
              <a:endParaRPr lang="en-US" sz="1200" dirty="0">
                <a:solidFill>
                  <a:srgbClr val="000000"/>
                </a:solidFill>
              </a:endParaRPr>
            </a:p>
            <a:p>
              <a:r>
                <a:rPr lang="en-US" sz="1200" dirty="0">
                  <a:solidFill>
                    <a:srgbClr val="000000"/>
                  </a:solidFill>
                </a:rPr>
                <a:t>040000 tree </a:t>
              </a:r>
              <a:r>
                <a:rPr lang="en-US" sz="1200" dirty="0">
                  <a:solidFill>
                    <a:srgbClr val="146E98"/>
                  </a:solidFill>
                </a:rPr>
                <a:t>caba56b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cs-CZ" sz="1200" dirty="0">
                  <a:solidFill>
                    <a:srgbClr val="000000"/>
                  </a:solidFill>
                </a:rPr>
                <a:t>   </a:t>
              </a:r>
              <a:r>
                <a:rPr lang="en-US" sz="1200" dirty="0" err="1">
                  <a:solidFill>
                    <a:srgbClr val="000000"/>
                  </a:solidFill>
                </a:rPr>
                <a:t>RemoteCommads</a:t>
              </a:r>
              <a:endParaRPr lang="cs-CZ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04C402C6-0EE5-431C-B5B1-17C6F6E596A7}"/>
              </a:ext>
            </a:extLst>
          </p:cNvPr>
          <p:cNvGrpSpPr/>
          <p:nvPr/>
        </p:nvGrpSpPr>
        <p:grpSpPr>
          <a:xfrm>
            <a:off x="6180578" y="3619566"/>
            <a:ext cx="2519848" cy="806766"/>
            <a:chOff x="2362867" y="4987319"/>
            <a:chExt cx="2519848" cy="806766"/>
          </a:xfrm>
        </p:grpSpPr>
        <p:sp>
          <p:nvSpPr>
            <p:cNvPr id="50" name="Obdélník 49">
              <a:extLst>
                <a:ext uri="{FF2B5EF4-FFF2-40B4-BE49-F238E27FC236}">
                  <a16:creationId xmlns:a16="http://schemas.microsoft.com/office/drawing/2014/main" id="{01C39450-6867-4D45-BC1A-3F5C6E54248D}"/>
                </a:ext>
              </a:extLst>
            </p:cNvPr>
            <p:cNvSpPr/>
            <p:nvPr/>
          </p:nvSpPr>
          <p:spPr>
            <a:xfrm>
              <a:off x="2362867" y="4987319"/>
              <a:ext cx="1152128" cy="3600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caba56b</a:t>
              </a:r>
            </a:p>
          </p:txBody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8DF8472D-A1AE-49E2-B399-0E78D3FD9FE3}"/>
                </a:ext>
              </a:extLst>
            </p:cNvPr>
            <p:cNvSpPr txBox="1"/>
            <p:nvPr/>
          </p:nvSpPr>
          <p:spPr>
            <a:xfrm>
              <a:off x="2362867" y="5378587"/>
              <a:ext cx="2519848" cy="415498"/>
            </a:xfrm>
            <a:prstGeom prst="rect">
              <a:avLst/>
            </a:prstGeom>
            <a:noFill/>
          </p:spPr>
          <p:txBody>
            <a:bodyPr wrap="none" lIns="72000" tIns="0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100644 blob </a:t>
              </a:r>
              <a:r>
                <a:rPr lang="en-US" sz="1200" dirty="0">
                  <a:solidFill>
                    <a:srgbClr val="7030A0"/>
                  </a:solidFill>
                </a:rPr>
                <a:t>3814376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cs-CZ" sz="1200" dirty="0">
                  <a:solidFill>
                    <a:srgbClr val="000000"/>
                  </a:solidFill>
                </a:rPr>
                <a:t>   </a:t>
              </a:r>
              <a:r>
                <a:rPr lang="en-US" sz="1200" dirty="0">
                  <a:solidFill>
                    <a:srgbClr val="000000"/>
                  </a:solidFill>
                </a:rPr>
                <a:t>git-pull.txt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100644 blob </a:t>
              </a:r>
              <a:r>
                <a:rPr lang="en-US" sz="1200" dirty="0">
                  <a:solidFill>
                    <a:srgbClr val="7030A0"/>
                  </a:solidFill>
                </a:rPr>
                <a:t>6cd48f1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cs-CZ" sz="1200" dirty="0">
                  <a:solidFill>
                    <a:srgbClr val="000000"/>
                  </a:solidFill>
                </a:rPr>
                <a:t>   </a:t>
              </a:r>
              <a:r>
                <a:rPr lang="en-US" sz="1200" dirty="0">
                  <a:solidFill>
                    <a:srgbClr val="000000"/>
                  </a:solidFill>
                </a:rPr>
                <a:t>git-push.txt</a:t>
              </a:r>
              <a:endParaRPr lang="cs-CZ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635E982C-D0A3-4AEE-96E5-A5D6B6641E1C}"/>
              </a:ext>
            </a:extLst>
          </p:cNvPr>
          <p:cNvGrpSpPr/>
          <p:nvPr/>
        </p:nvGrpSpPr>
        <p:grpSpPr>
          <a:xfrm>
            <a:off x="6180578" y="5617027"/>
            <a:ext cx="2725032" cy="806766"/>
            <a:chOff x="2362867" y="4987319"/>
            <a:chExt cx="2725032" cy="806766"/>
          </a:xfrm>
        </p:grpSpPr>
        <p:sp>
          <p:nvSpPr>
            <p:cNvPr id="53" name="Obdélník 52">
              <a:extLst>
                <a:ext uri="{FF2B5EF4-FFF2-40B4-BE49-F238E27FC236}">
                  <a16:creationId xmlns:a16="http://schemas.microsoft.com/office/drawing/2014/main" id="{785B0462-7B5F-46FF-9685-DAD2E9C3049E}"/>
                </a:ext>
              </a:extLst>
            </p:cNvPr>
            <p:cNvSpPr/>
            <p:nvPr/>
          </p:nvSpPr>
          <p:spPr>
            <a:xfrm>
              <a:off x="2362867" y="4987319"/>
              <a:ext cx="1152128" cy="3600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7e440e7</a:t>
              </a:r>
            </a:p>
          </p:txBody>
        </p:sp>
        <p:sp>
          <p:nvSpPr>
            <p:cNvPr id="54" name="TextovéPole 53">
              <a:extLst>
                <a:ext uri="{FF2B5EF4-FFF2-40B4-BE49-F238E27FC236}">
                  <a16:creationId xmlns:a16="http://schemas.microsoft.com/office/drawing/2014/main" id="{369DB455-E294-4914-8062-0834B8BB3FC4}"/>
                </a:ext>
              </a:extLst>
            </p:cNvPr>
            <p:cNvSpPr txBox="1"/>
            <p:nvPr/>
          </p:nvSpPr>
          <p:spPr>
            <a:xfrm>
              <a:off x="2362867" y="5378587"/>
              <a:ext cx="2725032" cy="415498"/>
            </a:xfrm>
            <a:prstGeom prst="rect">
              <a:avLst/>
            </a:prstGeom>
            <a:noFill/>
          </p:spPr>
          <p:txBody>
            <a:bodyPr wrap="none" lIns="72000" tIns="0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100644 blob </a:t>
              </a:r>
              <a:r>
                <a:rPr lang="en-US" sz="1200" dirty="0">
                  <a:solidFill>
                    <a:srgbClr val="7030A0"/>
                  </a:solidFill>
                </a:rPr>
                <a:t>1b03b7c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cs-CZ" sz="1200" dirty="0">
                  <a:solidFill>
                    <a:srgbClr val="000000"/>
                  </a:solidFill>
                </a:rPr>
                <a:t>   </a:t>
              </a:r>
              <a:r>
                <a:rPr lang="en-US" sz="1200" dirty="0">
                  <a:solidFill>
                    <a:srgbClr val="000000"/>
                  </a:solidFill>
                </a:rPr>
                <a:t>git-add.txt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100644 blob </a:t>
              </a:r>
              <a:r>
                <a:rPr lang="en-US" sz="1200" dirty="0">
                  <a:solidFill>
                    <a:srgbClr val="7030A0"/>
                  </a:solidFill>
                </a:rPr>
                <a:t>1b03b7c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cs-CZ" sz="1200" dirty="0">
                  <a:solidFill>
                    <a:srgbClr val="000000"/>
                  </a:solidFill>
                </a:rPr>
                <a:t>   </a:t>
              </a:r>
              <a:r>
                <a:rPr lang="en-US" sz="1200" dirty="0">
                  <a:solidFill>
                    <a:srgbClr val="000000"/>
                  </a:solidFill>
                </a:rPr>
                <a:t>git-commit.txt</a:t>
              </a:r>
              <a:endParaRPr lang="cs-CZ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BB3BC5CB-C4DA-42A6-A7DA-37516DF1DE54}"/>
              </a:ext>
            </a:extLst>
          </p:cNvPr>
          <p:cNvGrpSpPr/>
          <p:nvPr/>
        </p:nvGrpSpPr>
        <p:grpSpPr>
          <a:xfrm>
            <a:off x="4858267" y="2620836"/>
            <a:ext cx="3021587" cy="806766"/>
            <a:chOff x="2362867" y="4987319"/>
            <a:chExt cx="3021587" cy="806766"/>
          </a:xfrm>
        </p:grpSpPr>
        <p:sp>
          <p:nvSpPr>
            <p:cNvPr id="56" name="Obdélník 55">
              <a:extLst>
                <a:ext uri="{FF2B5EF4-FFF2-40B4-BE49-F238E27FC236}">
                  <a16:creationId xmlns:a16="http://schemas.microsoft.com/office/drawing/2014/main" id="{BA5D9F87-FEC0-4EEA-AB93-574A5A2764AD}"/>
                </a:ext>
              </a:extLst>
            </p:cNvPr>
            <p:cNvSpPr/>
            <p:nvPr/>
          </p:nvSpPr>
          <p:spPr>
            <a:xfrm>
              <a:off x="2362867" y="4987319"/>
              <a:ext cx="1152128" cy="3600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270017e</a:t>
              </a:r>
            </a:p>
          </p:txBody>
        </p:sp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0EAF06CA-84C2-41F5-B284-2554770E2528}"/>
                </a:ext>
              </a:extLst>
            </p:cNvPr>
            <p:cNvSpPr txBox="1"/>
            <p:nvPr/>
          </p:nvSpPr>
          <p:spPr>
            <a:xfrm>
              <a:off x="2362867" y="5378587"/>
              <a:ext cx="3021587" cy="415498"/>
            </a:xfrm>
            <a:prstGeom prst="rect">
              <a:avLst/>
            </a:prstGeom>
            <a:noFill/>
          </p:spPr>
          <p:txBody>
            <a:bodyPr wrap="none" lIns="72000" tIns="0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040000 tree </a:t>
              </a:r>
              <a:r>
                <a:rPr lang="en-US" sz="1200" dirty="0">
                  <a:solidFill>
                    <a:srgbClr val="146E98"/>
                  </a:solidFill>
                </a:rPr>
                <a:t>97818f6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cs-CZ" sz="1200" dirty="0">
                  <a:solidFill>
                    <a:srgbClr val="000000"/>
                  </a:solidFill>
                </a:rPr>
                <a:t>   </a:t>
              </a:r>
              <a:r>
                <a:rPr lang="en-US" sz="1200" dirty="0" err="1">
                  <a:solidFill>
                    <a:srgbClr val="000000"/>
                  </a:solidFill>
                </a:rPr>
                <a:t>BasicCommands</a:t>
              </a:r>
              <a:endParaRPr lang="en-US" sz="1200" dirty="0">
                <a:solidFill>
                  <a:srgbClr val="000000"/>
                </a:solidFill>
              </a:endParaRPr>
            </a:p>
            <a:p>
              <a:r>
                <a:rPr lang="en-US" sz="1200" dirty="0">
                  <a:solidFill>
                    <a:srgbClr val="000000"/>
                  </a:solidFill>
                </a:rPr>
                <a:t>040000 tree </a:t>
              </a:r>
              <a:r>
                <a:rPr lang="en-US" sz="1200" dirty="0">
                  <a:solidFill>
                    <a:srgbClr val="146E98"/>
                  </a:solidFill>
                </a:rPr>
                <a:t>caba56b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cs-CZ" sz="1200" dirty="0">
                  <a:solidFill>
                    <a:srgbClr val="000000"/>
                  </a:solidFill>
                </a:rPr>
                <a:t>   </a:t>
              </a:r>
              <a:r>
                <a:rPr lang="en-US" sz="1200" dirty="0" err="1">
                  <a:solidFill>
                    <a:srgbClr val="000000"/>
                  </a:solidFill>
                </a:rPr>
                <a:t>RemoteCommads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8" name="Skupina 57">
            <a:extLst>
              <a:ext uri="{FF2B5EF4-FFF2-40B4-BE49-F238E27FC236}">
                <a16:creationId xmlns:a16="http://schemas.microsoft.com/office/drawing/2014/main" id="{A38E2E39-FA55-4FD7-B15E-60345977715A}"/>
              </a:ext>
            </a:extLst>
          </p:cNvPr>
          <p:cNvGrpSpPr/>
          <p:nvPr/>
        </p:nvGrpSpPr>
        <p:grpSpPr>
          <a:xfrm>
            <a:off x="6180579" y="1622106"/>
            <a:ext cx="2733047" cy="806766"/>
            <a:chOff x="2362867" y="4987319"/>
            <a:chExt cx="2733047" cy="806766"/>
          </a:xfrm>
        </p:grpSpPr>
        <p:sp>
          <p:nvSpPr>
            <p:cNvPr id="59" name="Obdélník 58">
              <a:extLst>
                <a:ext uri="{FF2B5EF4-FFF2-40B4-BE49-F238E27FC236}">
                  <a16:creationId xmlns:a16="http://schemas.microsoft.com/office/drawing/2014/main" id="{88B3D7D1-1C61-4A65-8C93-2DE2EAFF4456}"/>
                </a:ext>
              </a:extLst>
            </p:cNvPr>
            <p:cNvSpPr/>
            <p:nvPr/>
          </p:nvSpPr>
          <p:spPr>
            <a:xfrm>
              <a:off x="2362867" y="4987319"/>
              <a:ext cx="1152128" cy="36004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97818f6</a:t>
              </a:r>
            </a:p>
          </p:txBody>
        </p:sp>
        <p:sp>
          <p:nvSpPr>
            <p:cNvPr id="60" name="TextovéPole 59">
              <a:extLst>
                <a:ext uri="{FF2B5EF4-FFF2-40B4-BE49-F238E27FC236}">
                  <a16:creationId xmlns:a16="http://schemas.microsoft.com/office/drawing/2014/main" id="{237ECA09-4431-4E29-AF91-A7DA50D0BD94}"/>
                </a:ext>
              </a:extLst>
            </p:cNvPr>
            <p:cNvSpPr txBox="1"/>
            <p:nvPr/>
          </p:nvSpPr>
          <p:spPr>
            <a:xfrm>
              <a:off x="2362867" y="5378587"/>
              <a:ext cx="2733047" cy="415498"/>
            </a:xfrm>
            <a:prstGeom prst="rect">
              <a:avLst/>
            </a:prstGeom>
            <a:noFill/>
          </p:spPr>
          <p:txBody>
            <a:bodyPr wrap="none" lIns="72000" tIns="0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100644 blob </a:t>
              </a:r>
              <a:r>
                <a:rPr lang="en-US" sz="1200" dirty="0">
                  <a:solidFill>
                    <a:srgbClr val="7030A0"/>
                  </a:solidFill>
                </a:rPr>
                <a:t>1b03b7c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cs-CZ" sz="1200" dirty="0">
                  <a:solidFill>
                    <a:srgbClr val="000000"/>
                  </a:solidFill>
                </a:rPr>
                <a:t>   </a:t>
              </a:r>
              <a:r>
                <a:rPr lang="en-US" sz="1200" dirty="0">
                  <a:solidFill>
                    <a:srgbClr val="000000"/>
                  </a:solidFill>
                </a:rPr>
                <a:t>git-add.txt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100644 blob </a:t>
              </a:r>
              <a:r>
                <a:rPr lang="en-US" sz="1200" dirty="0">
                  <a:solidFill>
                    <a:srgbClr val="7030A0"/>
                  </a:solidFill>
                </a:rPr>
                <a:t>3962708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cs-CZ" sz="1200" dirty="0">
                  <a:solidFill>
                    <a:srgbClr val="000000"/>
                  </a:solidFill>
                </a:rPr>
                <a:t>   </a:t>
              </a:r>
              <a:r>
                <a:rPr lang="en-US" sz="1200" dirty="0">
                  <a:solidFill>
                    <a:srgbClr val="000000"/>
                  </a:solidFill>
                </a:rPr>
                <a:t>git-commit.txt</a:t>
              </a:r>
            </a:p>
          </p:txBody>
        </p:sp>
      </p:grpSp>
      <p:grpSp>
        <p:nvGrpSpPr>
          <p:cNvPr id="61" name="Skupina 60">
            <a:extLst>
              <a:ext uri="{FF2B5EF4-FFF2-40B4-BE49-F238E27FC236}">
                <a16:creationId xmlns:a16="http://schemas.microsoft.com/office/drawing/2014/main" id="{FC3EAA78-D53F-4AF6-9871-0EE0177A489A}"/>
              </a:ext>
            </a:extLst>
          </p:cNvPr>
          <p:cNvGrpSpPr/>
          <p:nvPr/>
        </p:nvGrpSpPr>
        <p:grpSpPr>
          <a:xfrm>
            <a:off x="9133358" y="5328873"/>
            <a:ext cx="2085434" cy="622100"/>
            <a:chOff x="2362867" y="4987319"/>
            <a:chExt cx="2085434" cy="622100"/>
          </a:xfrm>
        </p:grpSpPr>
        <p:sp>
          <p:nvSpPr>
            <p:cNvPr id="62" name="Obdélník 61">
              <a:extLst>
                <a:ext uri="{FF2B5EF4-FFF2-40B4-BE49-F238E27FC236}">
                  <a16:creationId xmlns:a16="http://schemas.microsoft.com/office/drawing/2014/main" id="{54C4FEA9-A539-44F9-AAB2-97B7189EF2C7}"/>
                </a:ext>
              </a:extLst>
            </p:cNvPr>
            <p:cNvSpPr/>
            <p:nvPr/>
          </p:nvSpPr>
          <p:spPr>
            <a:xfrm>
              <a:off x="2362867" y="4987319"/>
              <a:ext cx="1152128" cy="36004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1b03b7c</a:t>
              </a:r>
            </a:p>
          </p:txBody>
        </p:sp>
        <p:sp>
          <p:nvSpPr>
            <p:cNvPr id="63" name="TextovéPole 62">
              <a:extLst>
                <a:ext uri="{FF2B5EF4-FFF2-40B4-BE49-F238E27FC236}">
                  <a16:creationId xmlns:a16="http://schemas.microsoft.com/office/drawing/2014/main" id="{233AEDD2-3246-4FA1-A91F-3E1D5C645432}"/>
                </a:ext>
              </a:extLst>
            </p:cNvPr>
            <p:cNvSpPr txBox="1"/>
            <p:nvPr/>
          </p:nvSpPr>
          <p:spPr>
            <a:xfrm>
              <a:off x="2362867" y="5378587"/>
              <a:ext cx="2085434" cy="230832"/>
            </a:xfrm>
            <a:prstGeom prst="rect">
              <a:avLst/>
            </a:prstGeom>
            <a:noFill/>
          </p:spPr>
          <p:txBody>
            <a:bodyPr wrap="none" lIns="72000" tIns="0" rtlCol="0">
              <a:spAutoFit/>
            </a:bodyPr>
            <a:lstStyle/>
            <a:p>
              <a:r>
                <a:rPr lang="fr-FR" sz="1200" dirty="0">
                  <a:solidFill>
                    <a:srgbClr val="000000"/>
                  </a:solidFill>
                </a:rPr>
                <a:t>usage: git add [&lt;options&gt;]</a:t>
              </a:r>
              <a:r>
                <a:rPr lang="cs-CZ" sz="1200" dirty="0">
                  <a:solidFill>
                    <a:srgbClr val="000000"/>
                  </a:solidFill>
                </a:rPr>
                <a:t>…</a:t>
              </a:r>
            </a:p>
          </p:txBody>
        </p:sp>
      </p:grpSp>
      <p:grpSp>
        <p:nvGrpSpPr>
          <p:cNvPr id="64" name="Skupina 63">
            <a:extLst>
              <a:ext uri="{FF2B5EF4-FFF2-40B4-BE49-F238E27FC236}">
                <a16:creationId xmlns:a16="http://schemas.microsoft.com/office/drawing/2014/main" id="{B143F0FE-9D26-4396-81C9-5C99F8133AA5}"/>
              </a:ext>
            </a:extLst>
          </p:cNvPr>
          <p:cNvGrpSpPr/>
          <p:nvPr/>
        </p:nvGrpSpPr>
        <p:grpSpPr>
          <a:xfrm>
            <a:off x="9133358" y="4293605"/>
            <a:ext cx="2162378" cy="622100"/>
            <a:chOff x="2362867" y="4987319"/>
            <a:chExt cx="2162378" cy="622100"/>
          </a:xfrm>
        </p:grpSpPr>
        <p:sp>
          <p:nvSpPr>
            <p:cNvPr id="65" name="Obdélník 64">
              <a:extLst>
                <a:ext uri="{FF2B5EF4-FFF2-40B4-BE49-F238E27FC236}">
                  <a16:creationId xmlns:a16="http://schemas.microsoft.com/office/drawing/2014/main" id="{03F4C4A0-1140-495D-8B43-4D00CC9C11BA}"/>
                </a:ext>
              </a:extLst>
            </p:cNvPr>
            <p:cNvSpPr/>
            <p:nvPr/>
          </p:nvSpPr>
          <p:spPr>
            <a:xfrm>
              <a:off x="2362867" y="4987319"/>
              <a:ext cx="1152128" cy="36004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6cd48f1</a:t>
              </a:r>
            </a:p>
          </p:txBody>
        </p:sp>
        <p:sp>
          <p:nvSpPr>
            <p:cNvPr id="66" name="TextovéPole 65">
              <a:extLst>
                <a:ext uri="{FF2B5EF4-FFF2-40B4-BE49-F238E27FC236}">
                  <a16:creationId xmlns:a16="http://schemas.microsoft.com/office/drawing/2014/main" id="{2DF51210-9066-4721-9ACB-63F19E9D0F90}"/>
                </a:ext>
              </a:extLst>
            </p:cNvPr>
            <p:cNvSpPr txBox="1"/>
            <p:nvPr/>
          </p:nvSpPr>
          <p:spPr>
            <a:xfrm>
              <a:off x="2362867" y="5378587"/>
              <a:ext cx="2162378" cy="230832"/>
            </a:xfrm>
            <a:prstGeom prst="rect">
              <a:avLst/>
            </a:prstGeom>
            <a:noFill/>
          </p:spPr>
          <p:txBody>
            <a:bodyPr wrap="none" lIns="72000" tIns="0" rtlCol="0">
              <a:spAutoFit/>
            </a:bodyPr>
            <a:lstStyle/>
            <a:p>
              <a:r>
                <a:rPr lang="fr-FR" sz="1200" dirty="0">
                  <a:solidFill>
                    <a:srgbClr val="000000"/>
                  </a:solidFill>
                </a:rPr>
                <a:t>usage: git push [&lt;options&gt;]</a:t>
              </a:r>
              <a:r>
                <a:rPr lang="cs-CZ" sz="1200" dirty="0">
                  <a:solidFill>
                    <a:srgbClr val="000000"/>
                  </a:solidFill>
                </a:rPr>
                <a:t>…</a:t>
              </a:r>
            </a:p>
          </p:txBody>
        </p:sp>
      </p:grpSp>
      <p:grpSp>
        <p:nvGrpSpPr>
          <p:cNvPr id="67" name="Skupina 66">
            <a:extLst>
              <a:ext uri="{FF2B5EF4-FFF2-40B4-BE49-F238E27FC236}">
                <a16:creationId xmlns:a16="http://schemas.microsoft.com/office/drawing/2014/main" id="{399591E9-BD94-484E-AF77-F00CC61EFC5F}"/>
              </a:ext>
            </a:extLst>
          </p:cNvPr>
          <p:cNvGrpSpPr/>
          <p:nvPr/>
        </p:nvGrpSpPr>
        <p:grpSpPr>
          <a:xfrm>
            <a:off x="9133359" y="3258337"/>
            <a:ext cx="2067801" cy="622100"/>
            <a:chOff x="2362867" y="4987319"/>
            <a:chExt cx="2067801" cy="622100"/>
          </a:xfrm>
        </p:grpSpPr>
        <p:sp>
          <p:nvSpPr>
            <p:cNvPr id="68" name="Obdélník 67">
              <a:extLst>
                <a:ext uri="{FF2B5EF4-FFF2-40B4-BE49-F238E27FC236}">
                  <a16:creationId xmlns:a16="http://schemas.microsoft.com/office/drawing/2014/main" id="{2B5D5AC0-393D-48F1-A24A-288A0F974436}"/>
                </a:ext>
              </a:extLst>
            </p:cNvPr>
            <p:cNvSpPr/>
            <p:nvPr/>
          </p:nvSpPr>
          <p:spPr>
            <a:xfrm>
              <a:off x="2362867" y="4987319"/>
              <a:ext cx="1152128" cy="36004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3814376</a:t>
              </a:r>
            </a:p>
          </p:txBody>
        </p:sp>
        <p:sp>
          <p:nvSpPr>
            <p:cNvPr id="69" name="TextovéPole 68">
              <a:extLst>
                <a:ext uri="{FF2B5EF4-FFF2-40B4-BE49-F238E27FC236}">
                  <a16:creationId xmlns:a16="http://schemas.microsoft.com/office/drawing/2014/main" id="{E9CE4F67-BB13-4F28-A0E0-D9FDF211E86B}"/>
                </a:ext>
              </a:extLst>
            </p:cNvPr>
            <p:cNvSpPr txBox="1"/>
            <p:nvPr/>
          </p:nvSpPr>
          <p:spPr>
            <a:xfrm>
              <a:off x="2362867" y="5378587"/>
              <a:ext cx="2067801" cy="230832"/>
            </a:xfrm>
            <a:prstGeom prst="rect">
              <a:avLst/>
            </a:prstGeom>
            <a:noFill/>
          </p:spPr>
          <p:txBody>
            <a:bodyPr wrap="none" lIns="72000" tIns="0" rtlCol="0">
              <a:spAutoFit/>
            </a:bodyPr>
            <a:lstStyle/>
            <a:p>
              <a:r>
                <a:rPr lang="fr-FR" sz="1200" dirty="0">
                  <a:solidFill>
                    <a:srgbClr val="000000"/>
                  </a:solidFill>
                </a:rPr>
                <a:t>usage: git pull [&lt;options&gt;]</a:t>
              </a:r>
              <a:r>
                <a:rPr lang="cs-CZ" sz="1200" dirty="0">
                  <a:solidFill>
                    <a:srgbClr val="000000"/>
                  </a:solidFill>
                </a:rPr>
                <a:t>…</a:t>
              </a:r>
            </a:p>
          </p:txBody>
        </p:sp>
      </p:grpSp>
      <p:grpSp>
        <p:nvGrpSpPr>
          <p:cNvPr id="70" name="Skupina 69">
            <a:extLst>
              <a:ext uri="{FF2B5EF4-FFF2-40B4-BE49-F238E27FC236}">
                <a16:creationId xmlns:a16="http://schemas.microsoft.com/office/drawing/2014/main" id="{27B845A3-0FD2-416F-B9B6-109AA350520C}"/>
              </a:ext>
            </a:extLst>
          </p:cNvPr>
          <p:cNvGrpSpPr/>
          <p:nvPr/>
        </p:nvGrpSpPr>
        <p:grpSpPr>
          <a:xfrm>
            <a:off x="9122544" y="2223069"/>
            <a:ext cx="2325884" cy="622100"/>
            <a:chOff x="2362867" y="4987319"/>
            <a:chExt cx="2325884" cy="622100"/>
          </a:xfrm>
        </p:grpSpPr>
        <p:sp>
          <p:nvSpPr>
            <p:cNvPr id="71" name="Obdélník 70">
              <a:extLst>
                <a:ext uri="{FF2B5EF4-FFF2-40B4-BE49-F238E27FC236}">
                  <a16:creationId xmlns:a16="http://schemas.microsoft.com/office/drawing/2014/main" id="{AD7DBD6D-90C9-4E13-B4AC-A2EAD87B33D9}"/>
                </a:ext>
              </a:extLst>
            </p:cNvPr>
            <p:cNvSpPr/>
            <p:nvPr/>
          </p:nvSpPr>
          <p:spPr>
            <a:xfrm>
              <a:off x="2362867" y="4987319"/>
              <a:ext cx="1152128" cy="36004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3962708</a:t>
              </a:r>
            </a:p>
          </p:txBody>
        </p:sp>
        <p:sp>
          <p:nvSpPr>
            <p:cNvPr id="72" name="TextovéPole 71">
              <a:extLst>
                <a:ext uri="{FF2B5EF4-FFF2-40B4-BE49-F238E27FC236}">
                  <a16:creationId xmlns:a16="http://schemas.microsoft.com/office/drawing/2014/main" id="{6F327771-FF74-4B95-868E-C55A5E0231FD}"/>
                </a:ext>
              </a:extLst>
            </p:cNvPr>
            <p:cNvSpPr txBox="1"/>
            <p:nvPr/>
          </p:nvSpPr>
          <p:spPr>
            <a:xfrm>
              <a:off x="2362867" y="5378587"/>
              <a:ext cx="2325884" cy="230832"/>
            </a:xfrm>
            <a:prstGeom prst="rect">
              <a:avLst/>
            </a:prstGeom>
            <a:noFill/>
          </p:spPr>
          <p:txBody>
            <a:bodyPr wrap="none" lIns="72000" tIns="0" rtlCol="0">
              <a:spAutoFit/>
            </a:bodyPr>
            <a:lstStyle/>
            <a:p>
              <a:r>
                <a:rPr lang="fr-FR" sz="1200" dirty="0">
                  <a:solidFill>
                    <a:srgbClr val="000000"/>
                  </a:solidFill>
                </a:rPr>
                <a:t>usage: git commit [&lt;options&gt;]</a:t>
              </a:r>
              <a:r>
                <a:rPr lang="cs-CZ" sz="1200" dirty="0">
                  <a:solidFill>
                    <a:srgbClr val="000000"/>
                  </a:solidFill>
                </a:rPr>
                <a:t>…</a:t>
              </a:r>
            </a:p>
          </p:txBody>
        </p:sp>
      </p:grp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90E0CAC8-0CBA-48D8-A456-025A21D53631}"/>
              </a:ext>
            </a:extLst>
          </p:cNvPr>
          <p:cNvSpPr txBox="1"/>
          <p:nvPr/>
        </p:nvSpPr>
        <p:spPr>
          <a:xfrm>
            <a:off x="2769454" y="6263099"/>
            <a:ext cx="2343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* Všechny SHA-1 byly zkráceny</a:t>
            </a:r>
          </a:p>
        </p:txBody>
      </p:sp>
      <p:cxnSp>
        <p:nvCxnSpPr>
          <p:cNvPr id="75" name="Spojnice: pravoúhlá 74">
            <a:extLst>
              <a:ext uri="{FF2B5EF4-FFF2-40B4-BE49-F238E27FC236}">
                <a16:creationId xmlns:a16="http://schemas.microsoft.com/office/drawing/2014/main" id="{F30C1C8A-3B08-4294-8ADC-BEEC739E051A}"/>
              </a:ext>
            </a:extLst>
          </p:cNvPr>
          <p:cNvCxnSpPr>
            <a:cxnSpLocks/>
            <a:endCxn id="5" idx="0"/>
          </p:cNvCxnSpPr>
          <p:nvPr/>
        </p:nvCxnSpPr>
        <p:spPr>
          <a:xfrm rot="5400000">
            <a:off x="3227526" y="3534374"/>
            <a:ext cx="1432369" cy="620319"/>
          </a:xfrm>
          <a:prstGeom prst="bentConnector3">
            <a:avLst>
              <a:gd name="adj1" fmla="val 84745"/>
            </a:avLst>
          </a:prstGeom>
          <a:ln w="12700">
            <a:solidFill>
              <a:srgbClr val="71893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pojnice: pravoúhlá 76">
            <a:extLst>
              <a:ext uri="{FF2B5EF4-FFF2-40B4-BE49-F238E27FC236}">
                <a16:creationId xmlns:a16="http://schemas.microsoft.com/office/drawing/2014/main" id="{C789D4E0-1D58-44FC-AA94-62A13AFE54D4}"/>
              </a:ext>
            </a:extLst>
          </p:cNvPr>
          <p:cNvCxnSpPr>
            <a:cxnSpLocks/>
          </p:cNvCxnSpPr>
          <p:nvPr/>
        </p:nvCxnSpPr>
        <p:spPr>
          <a:xfrm flipV="1">
            <a:off x="4095904" y="2765038"/>
            <a:ext cx="762363" cy="167744"/>
          </a:xfrm>
          <a:prstGeom prst="bentConnector3">
            <a:avLst/>
          </a:prstGeom>
          <a:ln w="12700">
            <a:solidFill>
              <a:srgbClr val="146E98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pojnice: pravoúhlá 78">
            <a:extLst>
              <a:ext uri="{FF2B5EF4-FFF2-40B4-BE49-F238E27FC236}">
                <a16:creationId xmlns:a16="http://schemas.microsoft.com/office/drawing/2014/main" id="{2F022C6D-E4EE-432D-881B-EA9000F1D0EF}"/>
              </a:ext>
            </a:extLst>
          </p:cNvPr>
          <p:cNvCxnSpPr>
            <a:cxnSpLocks/>
          </p:cNvCxnSpPr>
          <p:nvPr/>
        </p:nvCxnSpPr>
        <p:spPr>
          <a:xfrm flipV="1">
            <a:off x="4051458" y="4798317"/>
            <a:ext cx="806808" cy="265985"/>
          </a:xfrm>
          <a:prstGeom prst="bentConnector3">
            <a:avLst/>
          </a:prstGeom>
          <a:ln w="12700">
            <a:solidFill>
              <a:srgbClr val="146E98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pojnice: pravoúhlá 80">
            <a:extLst>
              <a:ext uri="{FF2B5EF4-FFF2-40B4-BE49-F238E27FC236}">
                <a16:creationId xmlns:a16="http://schemas.microsoft.com/office/drawing/2014/main" id="{74DD91E9-6E4E-4E25-939E-82EC55AC147C}"/>
              </a:ext>
            </a:extLst>
          </p:cNvPr>
          <p:cNvCxnSpPr>
            <a:cxnSpLocks/>
            <a:endCxn id="50" idx="0"/>
          </p:cNvCxnSpPr>
          <p:nvPr/>
        </p:nvCxnSpPr>
        <p:spPr>
          <a:xfrm rot="16200000" flipH="1">
            <a:off x="6434789" y="3297714"/>
            <a:ext cx="329296" cy="314409"/>
          </a:xfrm>
          <a:prstGeom prst="bentConnector3">
            <a:avLst>
              <a:gd name="adj1" fmla="val 50000"/>
            </a:avLst>
          </a:prstGeom>
          <a:ln w="12700">
            <a:solidFill>
              <a:srgbClr val="146E98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pojnice: pravoúhlá 86">
            <a:extLst>
              <a:ext uri="{FF2B5EF4-FFF2-40B4-BE49-F238E27FC236}">
                <a16:creationId xmlns:a16="http://schemas.microsoft.com/office/drawing/2014/main" id="{5E2318D7-7CE2-4F54-A258-0C911DC32BAA}"/>
              </a:ext>
            </a:extLst>
          </p:cNvPr>
          <p:cNvCxnSpPr>
            <a:cxnSpLocks/>
            <a:endCxn id="50" idx="1"/>
          </p:cNvCxnSpPr>
          <p:nvPr/>
        </p:nvCxnSpPr>
        <p:spPr>
          <a:xfrm rot="16200000" flipV="1">
            <a:off x="5550461" y="4429704"/>
            <a:ext cx="1495696" cy="235461"/>
          </a:xfrm>
          <a:prstGeom prst="bentConnector4">
            <a:avLst>
              <a:gd name="adj1" fmla="val 53694"/>
              <a:gd name="adj2" fmla="val 197086"/>
            </a:avLst>
          </a:prstGeom>
          <a:ln w="12700">
            <a:solidFill>
              <a:srgbClr val="146E98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pojnice: pravoúhlá 88">
            <a:extLst>
              <a:ext uri="{FF2B5EF4-FFF2-40B4-BE49-F238E27FC236}">
                <a16:creationId xmlns:a16="http://schemas.microsoft.com/office/drawing/2014/main" id="{B0511597-F031-49DF-AA09-42D4692FD712}"/>
              </a:ext>
            </a:extLst>
          </p:cNvPr>
          <p:cNvCxnSpPr>
            <a:cxnSpLocks/>
            <a:endCxn id="53" idx="0"/>
          </p:cNvCxnSpPr>
          <p:nvPr/>
        </p:nvCxnSpPr>
        <p:spPr>
          <a:xfrm rot="16200000" flipH="1">
            <a:off x="6357602" y="5217988"/>
            <a:ext cx="514626" cy="283453"/>
          </a:xfrm>
          <a:prstGeom prst="bentConnector3">
            <a:avLst>
              <a:gd name="adj1" fmla="val 70822"/>
            </a:avLst>
          </a:prstGeom>
          <a:ln w="12700">
            <a:solidFill>
              <a:srgbClr val="146E98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pojnice: pravoúhlá 99">
            <a:extLst>
              <a:ext uri="{FF2B5EF4-FFF2-40B4-BE49-F238E27FC236}">
                <a16:creationId xmlns:a16="http://schemas.microsoft.com/office/drawing/2014/main" id="{3D7A0FAF-1A5F-4348-930E-C98788F61DC9}"/>
              </a:ext>
            </a:extLst>
          </p:cNvPr>
          <p:cNvCxnSpPr>
            <a:cxnSpLocks/>
            <a:endCxn id="62" idx="1"/>
          </p:cNvCxnSpPr>
          <p:nvPr/>
        </p:nvCxnSpPr>
        <p:spPr>
          <a:xfrm flipV="1">
            <a:off x="7761446" y="5508893"/>
            <a:ext cx="1371912" cy="603158"/>
          </a:xfrm>
          <a:prstGeom prst="bentConnector3">
            <a:avLst>
              <a:gd name="adj1" fmla="val -162"/>
            </a:avLst>
          </a:prstGeom>
          <a:ln w="12700">
            <a:solidFill>
              <a:srgbClr val="5C477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pojnice: pravoúhlá 101">
            <a:extLst>
              <a:ext uri="{FF2B5EF4-FFF2-40B4-BE49-F238E27FC236}">
                <a16:creationId xmlns:a16="http://schemas.microsoft.com/office/drawing/2014/main" id="{82969029-7E60-4F1E-B506-0CFC556E2D1F}"/>
              </a:ext>
            </a:extLst>
          </p:cNvPr>
          <p:cNvCxnSpPr>
            <a:cxnSpLocks/>
            <a:endCxn id="62" idx="1"/>
          </p:cNvCxnSpPr>
          <p:nvPr/>
        </p:nvCxnSpPr>
        <p:spPr>
          <a:xfrm flipV="1">
            <a:off x="7766208" y="5508893"/>
            <a:ext cx="1367150" cy="781752"/>
          </a:xfrm>
          <a:prstGeom prst="bentConnector3">
            <a:avLst>
              <a:gd name="adj1" fmla="val 5759"/>
            </a:avLst>
          </a:prstGeom>
          <a:ln w="12700">
            <a:solidFill>
              <a:srgbClr val="5C477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pojnice: pravoúhlá 106">
            <a:extLst>
              <a:ext uri="{FF2B5EF4-FFF2-40B4-BE49-F238E27FC236}">
                <a16:creationId xmlns:a16="http://schemas.microsoft.com/office/drawing/2014/main" id="{C046A371-7B58-4A6D-BFF0-E8943DF3B685}"/>
              </a:ext>
            </a:extLst>
          </p:cNvPr>
          <p:cNvCxnSpPr>
            <a:cxnSpLocks/>
            <a:endCxn id="59" idx="1"/>
          </p:cNvCxnSpPr>
          <p:nvPr/>
        </p:nvCxnSpPr>
        <p:spPr>
          <a:xfrm rot="16200000" flipV="1">
            <a:off x="5637581" y="2345124"/>
            <a:ext cx="1302406" cy="216411"/>
          </a:xfrm>
          <a:prstGeom prst="bentConnector4">
            <a:avLst>
              <a:gd name="adj1" fmla="val 46563"/>
              <a:gd name="adj2" fmla="val 205632"/>
            </a:avLst>
          </a:prstGeom>
          <a:ln w="12700">
            <a:solidFill>
              <a:srgbClr val="146E98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pojnice: pravoúhlá 122">
            <a:extLst>
              <a:ext uri="{FF2B5EF4-FFF2-40B4-BE49-F238E27FC236}">
                <a16:creationId xmlns:a16="http://schemas.microsoft.com/office/drawing/2014/main" id="{B2C694FD-19FC-4D90-9AD1-F37AD3C81BE2}"/>
              </a:ext>
            </a:extLst>
          </p:cNvPr>
          <p:cNvCxnSpPr>
            <a:cxnSpLocks/>
            <a:endCxn id="62" idx="3"/>
          </p:cNvCxnSpPr>
          <p:nvPr/>
        </p:nvCxnSpPr>
        <p:spPr>
          <a:xfrm rot="16200000" flipH="1">
            <a:off x="7358135" y="2581542"/>
            <a:ext cx="3392576" cy="2462125"/>
          </a:xfrm>
          <a:prstGeom prst="bentConnector4">
            <a:avLst>
              <a:gd name="adj1" fmla="val -7032"/>
              <a:gd name="adj2" fmla="val 150007"/>
            </a:avLst>
          </a:prstGeom>
          <a:ln w="12700">
            <a:solidFill>
              <a:srgbClr val="5C477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pojnice: pravoúhlá 125">
            <a:extLst>
              <a:ext uri="{FF2B5EF4-FFF2-40B4-BE49-F238E27FC236}">
                <a16:creationId xmlns:a16="http://schemas.microsoft.com/office/drawing/2014/main" id="{62831186-7436-4ACF-AF51-C80584894D82}"/>
              </a:ext>
            </a:extLst>
          </p:cNvPr>
          <p:cNvCxnSpPr>
            <a:cxnSpLocks/>
          </p:cNvCxnSpPr>
          <p:nvPr/>
        </p:nvCxnSpPr>
        <p:spPr>
          <a:xfrm>
            <a:off x="7806693" y="2294369"/>
            <a:ext cx="1351573" cy="115325"/>
          </a:xfrm>
          <a:prstGeom prst="bentConnector3">
            <a:avLst>
              <a:gd name="adj1" fmla="val -36"/>
            </a:avLst>
          </a:prstGeom>
          <a:ln w="12700">
            <a:solidFill>
              <a:srgbClr val="5C477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pojnice: pravoúhlá 154">
            <a:extLst>
              <a:ext uri="{FF2B5EF4-FFF2-40B4-BE49-F238E27FC236}">
                <a16:creationId xmlns:a16="http://schemas.microsoft.com/office/drawing/2014/main" id="{F060B984-62E7-4F29-A0B1-6644C8125FBB}"/>
              </a:ext>
            </a:extLst>
          </p:cNvPr>
          <p:cNvCxnSpPr>
            <a:endCxn id="65" idx="1"/>
          </p:cNvCxnSpPr>
          <p:nvPr/>
        </p:nvCxnSpPr>
        <p:spPr>
          <a:xfrm>
            <a:off x="7738006" y="4293605"/>
            <a:ext cx="1395353" cy="180020"/>
          </a:xfrm>
          <a:prstGeom prst="bentConnector3">
            <a:avLst>
              <a:gd name="adj1" fmla="val -2"/>
            </a:avLst>
          </a:prstGeom>
          <a:ln w="12700">
            <a:solidFill>
              <a:srgbClr val="5C477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pojnice: pravoúhlá 157">
            <a:extLst>
              <a:ext uri="{FF2B5EF4-FFF2-40B4-BE49-F238E27FC236}">
                <a16:creationId xmlns:a16="http://schemas.microsoft.com/office/drawing/2014/main" id="{9FDB23E6-9FE1-45BF-8AEE-C6C2B48D40A8}"/>
              </a:ext>
            </a:extLst>
          </p:cNvPr>
          <p:cNvCxnSpPr>
            <a:cxnSpLocks/>
            <a:endCxn id="68" idx="1"/>
          </p:cNvCxnSpPr>
          <p:nvPr/>
        </p:nvCxnSpPr>
        <p:spPr>
          <a:xfrm flipV="1">
            <a:off x="7770972" y="3438357"/>
            <a:ext cx="1362387" cy="666300"/>
          </a:xfrm>
          <a:prstGeom prst="bentConnector3">
            <a:avLst>
              <a:gd name="adj1" fmla="val -163"/>
            </a:avLst>
          </a:prstGeom>
          <a:ln w="12700">
            <a:solidFill>
              <a:srgbClr val="5C477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BC945F99-139F-4AE8-BA9D-ADA9C7DEE547}"/>
              </a:ext>
            </a:extLst>
          </p:cNvPr>
          <p:cNvSpPr txBox="1"/>
          <p:nvPr/>
        </p:nvSpPr>
        <p:spPr>
          <a:xfrm>
            <a:off x="896881" y="1196752"/>
            <a:ext cx="55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B66D31"/>
                </a:solidFill>
              </a:rPr>
              <a:t>Tag</a:t>
            </a:r>
          </a:p>
        </p:txBody>
      </p:sp>
      <p:grpSp>
        <p:nvGrpSpPr>
          <p:cNvPr id="76" name="Skupina 75">
            <a:extLst>
              <a:ext uri="{FF2B5EF4-FFF2-40B4-BE49-F238E27FC236}">
                <a16:creationId xmlns:a16="http://schemas.microsoft.com/office/drawing/2014/main" id="{72E389A5-D701-494F-B65D-595BC961DC50}"/>
              </a:ext>
            </a:extLst>
          </p:cNvPr>
          <p:cNvGrpSpPr/>
          <p:nvPr/>
        </p:nvGrpSpPr>
        <p:grpSpPr>
          <a:xfrm>
            <a:off x="777879" y="2779351"/>
            <a:ext cx="1351258" cy="1545430"/>
            <a:chOff x="2362867" y="4987319"/>
            <a:chExt cx="1351258" cy="1545430"/>
          </a:xfrm>
        </p:grpSpPr>
        <p:sp>
          <p:nvSpPr>
            <p:cNvPr id="78" name="Obdélník 77">
              <a:extLst>
                <a:ext uri="{FF2B5EF4-FFF2-40B4-BE49-F238E27FC236}">
                  <a16:creationId xmlns:a16="http://schemas.microsoft.com/office/drawing/2014/main" id="{602A5873-4621-4A18-9470-177BD5CFD332}"/>
                </a:ext>
              </a:extLst>
            </p:cNvPr>
            <p:cNvSpPr/>
            <p:nvPr/>
          </p:nvSpPr>
          <p:spPr>
            <a:xfrm>
              <a:off x="2362867" y="4987319"/>
              <a:ext cx="1152128" cy="36004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2354dad</a:t>
              </a:r>
            </a:p>
          </p:txBody>
        </p:sp>
        <p:sp>
          <p:nvSpPr>
            <p:cNvPr id="80" name="TextovéPole 79">
              <a:extLst>
                <a:ext uri="{FF2B5EF4-FFF2-40B4-BE49-F238E27FC236}">
                  <a16:creationId xmlns:a16="http://schemas.microsoft.com/office/drawing/2014/main" id="{7846E7FD-8026-4DB0-B9A1-404065E4BCAE}"/>
                </a:ext>
              </a:extLst>
            </p:cNvPr>
            <p:cNvSpPr txBox="1"/>
            <p:nvPr/>
          </p:nvSpPr>
          <p:spPr>
            <a:xfrm>
              <a:off x="2362867" y="5378587"/>
              <a:ext cx="1351258" cy="1154162"/>
            </a:xfrm>
            <a:prstGeom prst="rect">
              <a:avLst/>
            </a:prstGeom>
            <a:noFill/>
          </p:spPr>
          <p:txBody>
            <a:bodyPr wrap="none" lIns="72000" tIns="0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object </a:t>
              </a:r>
              <a:r>
                <a:rPr lang="cs-CZ" sz="1200" dirty="0">
                  <a:solidFill>
                    <a:srgbClr val="71893F"/>
                  </a:solidFill>
                </a:rPr>
                <a:t>650987b</a:t>
              </a:r>
              <a:endParaRPr lang="en-US" sz="1200" dirty="0">
                <a:solidFill>
                  <a:srgbClr val="71893F"/>
                </a:solidFill>
              </a:endParaRPr>
            </a:p>
            <a:p>
              <a:r>
                <a:rPr lang="en-US" sz="1200" dirty="0">
                  <a:solidFill>
                    <a:srgbClr val="000000"/>
                  </a:solidFill>
                </a:rPr>
                <a:t>type commit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tag tag2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tagger Havel</a:t>
              </a:r>
              <a:r>
                <a:rPr lang="cs-CZ" sz="1200" dirty="0">
                  <a:solidFill>
                    <a:srgbClr val="000000"/>
                  </a:solidFill>
                </a:rPr>
                <a:t>…</a:t>
              </a:r>
              <a:endParaRPr lang="en-US" sz="1200" dirty="0">
                <a:solidFill>
                  <a:srgbClr val="000000"/>
                </a:solidFill>
              </a:endParaRPr>
            </a:p>
            <a:p>
              <a:endParaRPr lang="en-US" sz="1200" dirty="0">
                <a:solidFill>
                  <a:srgbClr val="000000"/>
                </a:solidFill>
              </a:endParaRPr>
            </a:p>
            <a:p>
              <a:r>
                <a:rPr lang="en-US" sz="1200" dirty="0">
                  <a:solidFill>
                    <a:srgbClr val="000000"/>
                  </a:solidFill>
                </a:rPr>
                <a:t>message for tag2</a:t>
              </a:r>
            </a:p>
          </p:txBody>
        </p:sp>
      </p:grpSp>
      <p:sp>
        <p:nvSpPr>
          <p:cNvPr id="83" name="Obdélník 82">
            <a:extLst>
              <a:ext uri="{FF2B5EF4-FFF2-40B4-BE49-F238E27FC236}">
                <a16:creationId xmlns:a16="http://schemas.microsoft.com/office/drawing/2014/main" id="{9E420919-95B2-4F38-82F9-1795E3EECDFC}"/>
              </a:ext>
            </a:extLst>
          </p:cNvPr>
          <p:cNvSpPr/>
          <p:nvPr/>
        </p:nvSpPr>
        <p:spPr>
          <a:xfrm>
            <a:off x="877444" y="5009564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cs-CZ" dirty="0"/>
              <a:t>tag1</a:t>
            </a:r>
          </a:p>
        </p:txBody>
      </p:sp>
      <p:cxnSp>
        <p:nvCxnSpPr>
          <p:cNvPr id="85" name="Spojnice: pravoúhlá 84">
            <a:extLst>
              <a:ext uri="{FF2B5EF4-FFF2-40B4-BE49-F238E27FC236}">
                <a16:creationId xmlns:a16="http://schemas.microsoft.com/office/drawing/2014/main" id="{F8298AF3-D182-4500-A48D-7ECE86F43583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1785056" y="4740737"/>
            <a:ext cx="1272429" cy="457391"/>
          </a:xfrm>
          <a:prstGeom prst="bentConnector3">
            <a:avLst>
              <a:gd name="adj1" fmla="val 50000"/>
            </a:avLst>
          </a:prstGeom>
          <a:ln w="12700">
            <a:solidFill>
              <a:srgbClr val="71893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pojnice: pravoúhlá 85">
            <a:extLst>
              <a:ext uri="{FF2B5EF4-FFF2-40B4-BE49-F238E27FC236}">
                <a16:creationId xmlns:a16="http://schemas.microsoft.com/office/drawing/2014/main" id="{2D5CD290-D57F-4E73-B0BB-C68809DE27B1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1948062" y="2633445"/>
            <a:ext cx="1109423" cy="624892"/>
          </a:xfrm>
          <a:prstGeom prst="bentConnector3">
            <a:avLst>
              <a:gd name="adj1" fmla="val 50000"/>
            </a:avLst>
          </a:prstGeom>
          <a:ln w="12700">
            <a:solidFill>
              <a:srgbClr val="71893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bdélník 87">
            <a:extLst>
              <a:ext uri="{FF2B5EF4-FFF2-40B4-BE49-F238E27FC236}">
                <a16:creationId xmlns:a16="http://schemas.microsoft.com/office/drawing/2014/main" id="{6CB29B68-6CC7-4D5F-BDCB-0BCF48A5D6E6}"/>
              </a:ext>
            </a:extLst>
          </p:cNvPr>
          <p:cNvSpPr/>
          <p:nvPr/>
        </p:nvSpPr>
        <p:spPr>
          <a:xfrm>
            <a:off x="783581" y="1844251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cs-CZ" dirty="0"/>
              <a:t>tag2</a:t>
            </a:r>
          </a:p>
        </p:txBody>
      </p:sp>
      <p:cxnSp>
        <p:nvCxnSpPr>
          <p:cNvPr id="90" name="Spojnice: pravoúhlá 89">
            <a:extLst>
              <a:ext uri="{FF2B5EF4-FFF2-40B4-BE49-F238E27FC236}">
                <a16:creationId xmlns:a16="http://schemas.microsoft.com/office/drawing/2014/main" id="{BB837E0D-58FC-41A4-85B0-EC44B764C17E}"/>
              </a:ext>
            </a:extLst>
          </p:cNvPr>
          <p:cNvCxnSpPr>
            <a:cxnSpLocks/>
            <a:endCxn id="78" idx="0"/>
          </p:cNvCxnSpPr>
          <p:nvPr/>
        </p:nvCxnSpPr>
        <p:spPr>
          <a:xfrm rot="5400000">
            <a:off x="1126053" y="2252161"/>
            <a:ext cx="755080" cy="299300"/>
          </a:xfrm>
          <a:prstGeom prst="bentConnector3">
            <a:avLst>
              <a:gd name="adj1" fmla="val 50000"/>
            </a:avLst>
          </a:prstGeom>
          <a:ln w="12700">
            <a:solidFill>
              <a:srgbClr val="B66D3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58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83" grpId="0"/>
      <p:bldP spid="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BF41B-5E5F-4659-B9E4-AA4620F03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C22EFF-07A6-49D0-9CBB-DEC8AB02F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HEAD </a:t>
            </a:r>
            <a:r>
              <a:rPr lang="cs-CZ" dirty="0"/>
              <a:t>– stav </a:t>
            </a:r>
            <a:r>
              <a:rPr lang="cs-CZ" dirty="0" err="1"/>
              <a:t>workspace</a:t>
            </a:r>
            <a:endParaRPr lang="cs-CZ" dirty="0"/>
          </a:p>
          <a:p>
            <a:r>
              <a:rPr lang="cs-CZ" b="1" dirty="0"/>
              <a:t>master</a:t>
            </a:r>
            <a:r>
              <a:rPr lang="cs-CZ" dirty="0"/>
              <a:t> (&lt;</a:t>
            </a:r>
            <a:r>
              <a:rPr lang="cs-CZ" i="1" dirty="0" err="1"/>
              <a:t>branch</a:t>
            </a:r>
            <a:r>
              <a:rPr lang="cs-CZ" dirty="0"/>
              <a:t>&gt;) – hlavní větev</a:t>
            </a:r>
          </a:p>
          <a:p>
            <a:r>
              <a:rPr lang="cs-CZ" b="1" dirty="0" err="1"/>
              <a:t>origin</a:t>
            </a:r>
            <a:r>
              <a:rPr lang="cs-CZ" b="1" dirty="0"/>
              <a:t>/master</a:t>
            </a:r>
            <a:r>
              <a:rPr lang="cs-CZ" dirty="0"/>
              <a:t> (&lt;</a:t>
            </a:r>
            <a:r>
              <a:rPr lang="cs-CZ" i="1" dirty="0" err="1"/>
              <a:t>remote</a:t>
            </a:r>
            <a:r>
              <a:rPr lang="cs-CZ" dirty="0"/>
              <a:t>&gt;/&lt;</a:t>
            </a:r>
            <a:r>
              <a:rPr lang="cs-CZ" i="1" dirty="0" err="1"/>
              <a:t>branch</a:t>
            </a:r>
            <a:r>
              <a:rPr lang="cs-CZ" dirty="0"/>
              <a:t>&gt;) – vzdálená větev</a:t>
            </a:r>
          </a:p>
          <a:p>
            <a:r>
              <a:rPr lang="cs-CZ" dirty="0"/>
              <a:t>Kromě HEAD jsou to všechno jen konvence</a:t>
            </a:r>
          </a:p>
        </p:txBody>
      </p:sp>
    </p:spTree>
    <p:extLst>
      <p:ext uri="{BB962C8B-B14F-4D97-AF65-F5344CB8AC3E}">
        <p14:creationId xmlns:p14="http://schemas.microsoft.com/office/powerpoint/2010/main" val="546742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6BDBC-49F6-4EEE-A6AA-4599419CFD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Ovládání </a:t>
            </a:r>
            <a:r>
              <a:rPr lang="cs-CZ" dirty="0" err="1"/>
              <a:t>GITu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1189C4-0CCD-4FC3-9675-ACB952DAB9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5219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566545-0DD1-4F76-9D71-B2E584B5C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Bohatá dokumentace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68A8DF-0D0B-4444-B611-AED4F4150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„Man“ </a:t>
            </a:r>
            <a:r>
              <a:rPr lang="cs-CZ" dirty="0" err="1"/>
              <a:t>pages</a:t>
            </a:r>
            <a:r>
              <a:rPr lang="cs-CZ" dirty="0"/>
              <a:t> (</a:t>
            </a:r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 &lt;příkaz&gt;)</a:t>
            </a:r>
          </a:p>
          <a:p>
            <a:r>
              <a:rPr lang="cs-CZ" dirty="0"/>
              <a:t>Stručný návod  (</a:t>
            </a:r>
            <a:r>
              <a:rPr lang="cs-CZ" dirty="0" err="1"/>
              <a:t>git</a:t>
            </a:r>
            <a:r>
              <a:rPr lang="cs-CZ" dirty="0"/>
              <a:t> &lt;příkaz&gt; -h)</a:t>
            </a:r>
          </a:p>
          <a:p>
            <a:r>
              <a:rPr lang="cs-CZ" dirty="0"/>
              <a:t>Návody na </a:t>
            </a:r>
            <a:r>
              <a:rPr lang="cs-CZ" dirty="0">
                <a:hlinkClick r:id="rId2"/>
              </a:rPr>
              <a:t>https://git-scm.com</a:t>
            </a:r>
            <a:r>
              <a:rPr lang="cs-CZ" dirty="0"/>
              <a:t> v češtině! (díky CZ.NIC)</a:t>
            </a:r>
          </a:p>
          <a:p>
            <a:r>
              <a:rPr lang="cs-CZ" dirty="0"/>
              <a:t>Návodné texty u příkazů</a:t>
            </a:r>
          </a:p>
          <a:p>
            <a:r>
              <a:rPr lang="cs-CZ" dirty="0"/>
              <a:t>Hledat „</a:t>
            </a:r>
            <a:r>
              <a:rPr lang="cs-CZ" dirty="0" err="1"/>
              <a:t>git</a:t>
            </a:r>
            <a:r>
              <a:rPr lang="cs-CZ" dirty="0"/>
              <a:t>-příkaz“</a:t>
            </a:r>
          </a:p>
          <a:p>
            <a:r>
              <a:rPr lang="cs-CZ" dirty="0">
                <a:hlinkClick r:id="rId3"/>
              </a:rPr>
              <a:t>https://ndpsoftware.com/git-cheatsheet.html</a:t>
            </a:r>
            <a:endParaRPr lang="cs-CZ" dirty="0"/>
          </a:p>
          <a:p>
            <a:r>
              <a:rPr lang="cs-CZ" dirty="0">
                <a:hlinkClick r:id="rId4"/>
              </a:rPr>
              <a:t>https://marklodato.github.io/visual-git-guide/index-en.html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9593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D94C7-07EB-4EC0-9C8B-587F0EE7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příkazů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65DD75-F7F1-4B1A-BA98-D4510F340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Citace </a:t>
            </a:r>
            <a:r>
              <a:rPr lang="cs-CZ" dirty="0">
                <a:hlinkClick r:id="rId2"/>
              </a:rPr>
              <a:t>https://git-scm.com/docs/git</a:t>
            </a:r>
            <a:r>
              <a:rPr lang="cs-CZ" dirty="0"/>
              <a:t>: </a:t>
            </a:r>
          </a:p>
          <a:p>
            <a:pPr marL="0" indent="0">
              <a:buNone/>
            </a:pPr>
            <a:r>
              <a:rPr lang="cs-CZ" dirty="0"/>
              <a:t>„</a:t>
            </a:r>
            <a:r>
              <a:rPr lang="en-US" dirty="0"/>
              <a:t>git - the stupid content tracker</a:t>
            </a:r>
            <a:r>
              <a:rPr lang="cs-CZ" dirty="0"/>
              <a:t>“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Low</a:t>
            </a:r>
            <a:r>
              <a:rPr lang="cs-CZ" dirty="0"/>
              <a:t>-level </a:t>
            </a:r>
            <a:r>
              <a:rPr lang="cs-CZ" dirty="0" err="1"/>
              <a:t>commands</a:t>
            </a:r>
            <a:r>
              <a:rPr lang="cs-CZ" dirty="0"/>
              <a:t> (</a:t>
            </a:r>
            <a:r>
              <a:rPr lang="cs-CZ" dirty="0" err="1"/>
              <a:t>plumbing</a:t>
            </a:r>
            <a:r>
              <a:rPr lang="cs-CZ" dirty="0"/>
              <a:t>)</a:t>
            </a:r>
          </a:p>
          <a:p>
            <a:r>
              <a:rPr lang="cs-CZ" dirty="0" err="1"/>
              <a:t>High</a:t>
            </a:r>
            <a:r>
              <a:rPr lang="cs-CZ" dirty="0"/>
              <a:t>-level </a:t>
            </a:r>
            <a:r>
              <a:rPr lang="cs-CZ" dirty="0" err="1"/>
              <a:t>commands</a:t>
            </a:r>
            <a:r>
              <a:rPr lang="cs-CZ" dirty="0"/>
              <a:t> (</a:t>
            </a:r>
            <a:r>
              <a:rPr lang="cs-CZ" dirty="0" err="1"/>
              <a:t>porcelain</a:t>
            </a:r>
            <a:r>
              <a:rPr lang="cs-CZ" dirty="0"/>
              <a:t>)</a:t>
            </a:r>
          </a:p>
          <a:p>
            <a:r>
              <a:rPr lang="cs-CZ" dirty="0" err="1"/>
              <a:t>Tooling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227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D94C7-07EB-4EC0-9C8B-587F0EE7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příkazů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65DD75-F7F1-4B1A-BA98-D4510F340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Citace </a:t>
            </a:r>
            <a:r>
              <a:rPr lang="cs-CZ" dirty="0">
                <a:hlinkClick r:id="rId2"/>
              </a:rPr>
              <a:t>https://git-scm.com/docs/git</a:t>
            </a:r>
            <a:r>
              <a:rPr lang="cs-CZ" dirty="0"/>
              <a:t>: </a:t>
            </a:r>
          </a:p>
          <a:p>
            <a:pPr marL="0" indent="0">
              <a:buNone/>
            </a:pPr>
            <a:r>
              <a:rPr lang="cs-CZ" dirty="0"/>
              <a:t>„</a:t>
            </a:r>
            <a:r>
              <a:rPr lang="en-US" dirty="0"/>
              <a:t>git - the stupid content tracker</a:t>
            </a:r>
            <a:r>
              <a:rPr lang="cs-CZ" dirty="0"/>
              <a:t>“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Low</a:t>
            </a:r>
            <a:r>
              <a:rPr lang="cs-CZ" dirty="0"/>
              <a:t>-level </a:t>
            </a:r>
            <a:r>
              <a:rPr lang="cs-CZ" dirty="0" err="1"/>
              <a:t>commands</a:t>
            </a:r>
            <a:r>
              <a:rPr lang="cs-CZ" dirty="0"/>
              <a:t> (</a:t>
            </a:r>
            <a:r>
              <a:rPr lang="cs-CZ" dirty="0" err="1"/>
              <a:t>plumbing</a:t>
            </a:r>
            <a:r>
              <a:rPr lang="cs-CZ" dirty="0"/>
              <a:t>)</a:t>
            </a:r>
          </a:p>
          <a:p>
            <a:r>
              <a:rPr lang="cs-CZ" b="1" dirty="0" err="1"/>
              <a:t>High</a:t>
            </a:r>
            <a:r>
              <a:rPr lang="cs-CZ" b="1" dirty="0"/>
              <a:t>-level </a:t>
            </a:r>
            <a:r>
              <a:rPr lang="cs-CZ" b="1" dirty="0" err="1"/>
              <a:t>commands</a:t>
            </a:r>
            <a:r>
              <a:rPr lang="cs-CZ" b="1" dirty="0"/>
              <a:t> (</a:t>
            </a:r>
            <a:r>
              <a:rPr lang="cs-CZ" b="1" dirty="0" err="1"/>
              <a:t>porcelain</a:t>
            </a:r>
            <a:r>
              <a:rPr lang="cs-CZ" b="1" dirty="0"/>
              <a:t>)</a:t>
            </a:r>
          </a:p>
          <a:p>
            <a:r>
              <a:rPr lang="cs-CZ" dirty="0" err="1"/>
              <a:t>Tooling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71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473210-5FDB-4D23-B396-D5082B94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nás dnes čeká?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F834D6-6107-440C-8569-122E71695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to GIT</a:t>
            </a:r>
          </a:p>
          <a:p>
            <a:r>
              <a:rPr lang="cs-CZ" dirty="0"/>
              <a:t>Jak GIT ukládá data</a:t>
            </a:r>
          </a:p>
          <a:p>
            <a:r>
              <a:rPr lang="cs-CZ" dirty="0"/>
              <a:t>Ovládání </a:t>
            </a:r>
            <a:r>
              <a:rPr lang="cs-CZ" dirty="0" err="1"/>
              <a:t>GITu</a:t>
            </a:r>
            <a:endParaRPr lang="cs-CZ" dirty="0"/>
          </a:p>
          <a:p>
            <a:r>
              <a:rPr lang="cs-CZ" dirty="0"/>
              <a:t>Základní příkazy </a:t>
            </a:r>
            <a:r>
              <a:rPr lang="cs-CZ" dirty="0" err="1"/>
              <a:t>GITu</a:t>
            </a:r>
            <a:endParaRPr lang="cs-CZ" dirty="0"/>
          </a:p>
          <a:p>
            <a:r>
              <a:rPr lang="cs-CZ" dirty="0"/>
              <a:t>Pokročilejší techniky</a:t>
            </a:r>
          </a:p>
          <a:p>
            <a:r>
              <a:rPr lang="cs-CZ" dirty="0"/>
              <a:t>Řešení problémů</a:t>
            </a:r>
          </a:p>
          <a:p>
            <a:r>
              <a:rPr lang="cs-CZ" dirty="0"/>
              <a:t>Co se nevešlo</a:t>
            </a:r>
          </a:p>
        </p:txBody>
      </p:sp>
    </p:spTree>
    <p:extLst>
      <p:ext uri="{BB962C8B-B14F-4D97-AF65-F5344CB8AC3E}">
        <p14:creationId xmlns:p14="http://schemas.microsoft.com/office/powerpoint/2010/main" val="1775563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D630C2-9D56-4384-B031-EC9D53BF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Ovládání </a:t>
            </a:r>
            <a:r>
              <a:rPr lang="cs-CZ" dirty="0" err="1"/>
              <a:t>GITu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44AD44-0573-4248-BD78-26D019A66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Příkazová řádka nebo UI</a:t>
            </a:r>
            <a:endParaRPr lang="cs-CZ" dirty="0"/>
          </a:p>
          <a:p>
            <a:r>
              <a:rPr lang="cs-CZ" dirty="0"/>
              <a:t>Je GIT case sensitive?</a:t>
            </a:r>
          </a:p>
          <a:p>
            <a:pPr lvl="1"/>
            <a:r>
              <a:rPr lang="cs-CZ" dirty="0"/>
              <a:t>Něco ano, něco ne.</a:t>
            </a:r>
          </a:p>
          <a:p>
            <a:r>
              <a:rPr lang="cs-CZ" dirty="0"/>
              <a:t>Na čem to záleží?</a:t>
            </a:r>
          </a:p>
          <a:p>
            <a:pPr lvl="1"/>
            <a:r>
              <a:rPr lang="cs-CZ" dirty="0"/>
              <a:t>Na operačním (souborovém) systému.</a:t>
            </a:r>
          </a:p>
          <a:p>
            <a:r>
              <a:rPr lang="cs-CZ" dirty="0"/>
              <a:t>Třeba na Windows</a:t>
            </a:r>
            <a:r>
              <a:rPr lang="cs-CZ" dirty="0">
                <a:latin typeface="Consolas" panose="020B0609020204030204" pitchFamily="49" charset="0"/>
              </a:rPr>
              <a:t> </a:t>
            </a:r>
            <a:r>
              <a:rPr lang="cs-CZ" b="1" dirty="0">
                <a:latin typeface="Consolas" panose="020B0609020204030204" pitchFamily="49" charset="0"/>
              </a:rPr>
              <a:t>GIT </a:t>
            </a:r>
            <a:r>
              <a:rPr lang="cs-CZ" b="1" dirty="0" err="1">
                <a:latin typeface="Consolas" panose="020B0609020204030204" pitchFamily="49" charset="0"/>
              </a:rPr>
              <a:t>add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dirty="0"/>
              <a:t>projde,</a:t>
            </a:r>
            <a:r>
              <a:rPr lang="cs-CZ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ADD </a:t>
            </a:r>
            <a:r>
              <a:rPr lang="cs-CZ" dirty="0"/>
              <a:t>už ne.</a:t>
            </a:r>
          </a:p>
          <a:p>
            <a:r>
              <a:rPr lang="cs-CZ" dirty="0"/>
              <a:t>Takže nejlepší je ho brát jako case sensitive.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302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E3668B-FB38-4CD5-BE16-893130744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Parametry příkazů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84498A-89A4-4FAC-8526-FCF3EDFDB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Buď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commit</a:t>
            </a:r>
            <a:r>
              <a:rPr lang="cs-CZ" b="1" dirty="0">
                <a:latin typeface="Consolas" panose="020B0609020204030204" pitchFamily="49" charset="0"/>
              </a:rPr>
              <a:t>  --</a:t>
            </a:r>
            <a:r>
              <a:rPr lang="cs-CZ" b="1" dirty="0" err="1">
                <a:latin typeface="Consolas" panose="020B0609020204030204" pitchFamily="49" charset="0"/>
              </a:rPr>
              <a:t>all</a:t>
            </a:r>
            <a:r>
              <a:rPr lang="cs-CZ" b="1" dirty="0">
                <a:latin typeface="Consolas" panose="020B0609020204030204" pitchFamily="49" charset="0"/>
              </a:rPr>
              <a:t> --</a:t>
            </a:r>
            <a:r>
              <a:rPr lang="cs-CZ" b="1" dirty="0" err="1">
                <a:latin typeface="Consolas" panose="020B0609020204030204" pitchFamily="49" charset="0"/>
              </a:rPr>
              <a:t>message</a:t>
            </a:r>
            <a:r>
              <a:rPr lang="cs-CZ" b="1" dirty="0">
                <a:latin typeface="Consolas" panose="020B0609020204030204" pitchFamily="49" charset="0"/>
              </a:rPr>
              <a:t> "text </a:t>
            </a:r>
            <a:r>
              <a:rPr lang="cs-CZ" b="1" dirty="0" err="1">
                <a:latin typeface="Consolas" panose="020B0609020204030204" pitchFamily="49" charset="0"/>
              </a:rPr>
              <a:t>commitu</a:t>
            </a:r>
            <a:r>
              <a:rPr lang="cs-CZ" b="1" dirty="0">
                <a:latin typeface="Consolas" panose="020B0609020204030204" pitchFamily="49" charset="0"/>
              </a:rPr>
              <a:t>"</a:t>
            </a:r>
          </a:p>
          <a:p>
            <a:r>
              <a:rPr lang="cs-CZ" dirty="0"/>
              <a:t>nebo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commit</a:t>
            </a:r>
            <a:r>
              <a:rPr lang="cs-CZ" b="1" dirty="0">
                <a:latin typeface="Consolas" panose="020B0609020204030204" pitchFamily="49" charset="0"/>
              </a:rPr>
              <a:t> -a -m "text </a:t>
            </a:r>
            <a:r>
              <a:rPr lang="cs-CZ" b="1" dirty="0" err="1">
                <a:latin typeface="Consolas" panose="020B0609020204030204" pitchFamily="49" charset="0"/>
              </a:rPr>
              <a:t>commitu</a:t>
            </a:r>
            <a:r>
              <a:rPr lang="cs-CZ" b="1" dirty="0">
                <a:latin typeface="Consolas" panose="020B0609020204030204" pitchFamily="49" charset="0"/>
              </a:rPr>
              <a:t>"</a:t>
            </a:r>
          </a:p>
          <a:p>
            <a:r>
              <a:rPr lang="cs-CZ" dirty="0"/>
              <a:t>lze také zadat  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commit</a:t>
            </a:r>
            <a:r>
              <a:rPr lang="cs-CZ" b="1" dirty="0">
                <a:latin typeface="Consolas" panose="020B0609020204030204" pitchFamily="49" charset="0"/>
              </a:rPr>
              <a:t> -</a:t>
            </a:r>
            <a:r>
              <a:rPr lang="cs-CZ" b="1" dirty="0" err="1">
                <a:latin typeface="Consolas" panose="020B0609020204030204" pitchFamily="49" charset="0"/>
              </a:rPr>
              <a:t>am</a:t>
            </a:r>
            <a:r>
              <a:rPr lang="cs-CZ" b="1" dirty="0">
                <a:latin typeface="Consolas" panose="020B0609020204030204" pitchFamily="49" charset="0"/>
              </a:rPr>
              <a:t> "text </a:t>
            </a:r>
            <a:r>
              <a:rPr lang="cs-CZ" b="1" dirty="0" err="1">
                <a:latin typeface="Consolas" panose="020B0609020204030204" pitchFamily="49" charset="0"/>
              </a:rPr>
              <a:t>commitu</a:t>
            </a:r>
            <a:r>
              <a:rPr lang="cs-CZ" b="1" dirty="0">
                <a:latin typeface="Consolas" panose="020B0609020204030204" pitchFamily="49" charset="0"/>
              </a:rPr>
              <a:t>"</a:t>
            </a:r>
          </a:p>
          <a:p>
            <a:r>
              <a:rPr lang="cs-CZ" dirty="0"/>
              <a:t>ale ne</a:t>
            </a:r>
          </a:p>
          <a:p>
            <a:pPr lvl="1"/>
            <a:r>
              <a:rPr lang="cs-CZ" b="1" strike="sngStrike" dirty="0" err="1">
                <a:latin typeface="Consolas" panose="020B0609020204030204" pitchFamily="49" charset="0"/>
              </a:rPr>
              <a:t>git</a:t>
            </a:r>
            <a:r>
              <a:rPr lang="cs-CZ" b="1" strike="sngStrike" dirty="0">
                <a:latin typeface="Consolas" panose="020B0609020204030204" pitchFamily="49" charset="0"/>
              </a:rPr>
              <a:t> </a:t>
            </a:r>
            <a:r>
              <a:rPr lang="cs-CZ" b="1" strike="sngStrike" dirty="0" err="1">
                <a:latin typeface="Consolas" panose="020B0609020204030204" pitchFamily="49" charset="0"/>
              </a:rPr>
              <a:t>commit</a:t>
            </a:r>
            <a:r>
              <a:rPr lang="cs-CZ" b="1" strike="sngStrike" dirty="0">
                <a:latin typeface="Consolas" panose="020B0609020204030204" pitchFamily="49" charset="0"/>
              </a:rPr>
              <a:t> -</a:t>
            </a:r>
            <a:r>
              <a:rPr lang="cs-CZ" b="1" strike="sngStrike" dirty="0" err="1">
                <a:latin typeface="Consolas" panose="020B0609020204030204" pitchFamily="49" charset="0"/>
              </a:rPr>
              <a:t>ma</a:t>
            </a:r>
            <a:r>
              <a:rPr lang="cs-CZ" b="1" strike="sngStrike" dirty="0">
                <a:latin typeface="Consolas" panose="020B0609020204030204" pitchFamily="49" charset="0"/>
              </a:rPr>
              <a:t> "text </a:t>
            </a:r>
            <a:r>
              <a:rPr lang="cs-CZ" b="1" strike="sngStrike" dirty="0" err="1">
                <a:latin typeface="Consolas" panose="020B0609020204030204" pitchFamily="49" charset="0"/>
              </a:rPr>
              <a:t>commitu</a:t>
            </a:r>
            <a:r>
              <a:rPr lang="cs-CZ" b="1" strike="sngStrike" dirty="0">
                <a:latin typeface="Consolas" panose="020B0609020204030204" pitchFamily="49" charset="0"/>
              </a:rPr>
              <a:t>"</a:t>
            </a:r>
          </a:p>
          <a:p>
            <a:r>
              <a:rPr lang="cs-CZ" dirty="0">
                <a:latin typeface="Consolas" panose="020B0609020204030204" pitchFamily="49" charset="0"/>
              </a:rPr>
              <a:t>Proč?</a:t>
            </a:r>
          </a:p>
        </p:txBody>
      </p:sp>
    </p:spTree>
    <p:extLst>
      <p:ext uri="{BB962C8B-B14F-4D97-AF65-F5344CB8AC3E}">
        <p14:creationId xmlns:p14="http://schemas.microsoft.com/office/powerpoint/2010/main" val="2224082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A1491-3A03-4CC9-9E91-4E3C4FDF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nastavení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A11820-F723-4587-97E9-5BD5903C5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config</a:t>
            </a:r>
            <a:r>
              <a:rPr lang="cs-CZ" b="1" dirty="0">
                <a:latin typeface="Consolas" panose="020B0609020204030204" pitchFamily="49" charset="0"/>
              </a:rPr>
              <a:t> [--</a:t>
            </a:r>
            <a:r>
              <a:rPr lang="cs-CZ" b="1" dirty="0" err="1">
                <a:latin typeface="Consolas" panose="020B0609020204030204" pitchFamily="49" charset="0"/>
              </a:rPr>
              <a:t>global</a:t>
            </a:r>
            <a:r>
              <a:rPr lang="cs-CZ" b="1" dirty="0">
                <a:latin typeface="Consolas" panose="020B0609020204030204" pitchFamily="49" charset="0"/>
              </a:rPr>
              <a:t>] </a:t>
            </a:r>
            <a:r>
              <a:rPr lang="cs-CZ" b="1" dirty="0">
                <a:solidFill>
                  <a:srgbClr val="00B050"/>
                </a:solidFill>
                <a:latin typeface="Consolas" panose="020B0609020204030204" pitchFamily="49" charset="0"/>
              </a:rPr>
              <a:t>user</a:t>
            </a:r>
            <a:r>
              <a:rPr lang="cs-CZ" b="1" dirty="0">
                <a:latin typeface="Consolas" panose="020B0609020204030204" pitchFamily="49" charset="0"/>
              </a:rPr>
              <a:t>.</a:t>
            </a:r>
            <a:r>
              <a:rPr lang="cs-CZ" b="1" dirty="0">
                <a:solidFill>
                  <a:srgbClr val="C00000"/>
                </a:solidFill>
                <a:latin typeface="Consolas" panose="020B0609020204030204" pitchFamily="49" charset="0"/>
              </a:rPr>
              <a:t>name</a:t>
            </a:r>
            <a:r>
              <a:rPr lang="cs-CZ" b="1" dirty="0">
                <a:latin typeface="Consolas" panose="020B0609020204030204" pitchFamily="49" charset="0"/>
              </a:rPr>
              <a:t> "</a:t>
            </a:r>
            <a:r>
              <a:rPr lang="cs-CZ" b="1" dirty="0">
                <a:solidFill>
                  <a:schemeClr val="accent4"/>
                </a:solidFill>
                <a:latin typeface="Consolas" panose="020B0609020204030204" pitchFamily="49" charset="0"/>
              </a:rPr>
              <a:t>Martin Havel</a:t>
            </a:r>
            <a:r>
              <a:rPr lang="cs-CZ" b="1" dirty="0">
                <a:latin typeface="Consolas" panose="020B0609020204030204" pitchFamily="49" charset="0"/>
              </a:rPr>
              <a:t>"</a:t>
            </a:r>
          </a:p>
          <a:p>
            <a:pPr marL="0" indent="0">
              <a:buNone/>
            </a:pPr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config</a:t>
            </a:r>
            <a:r>
              <a:rPr lang="cs-CZ" b="1" dirty="0">
                <a:latin typeface="Consolas" panose="020B0609020204030204" pitchFamily="49" charset="0"/>
              </a:rPr>
              <a:t> [--</a:t>
            </a:r>
            <a:r>
              <a:rPr lang="cs-CZ" b="1" dirty="0" err="1">
                <a:latin typeface="Consolas" panose="020B0609020204030204" pitchFamily="49" charset="0"/>
              </a:rPr>
              <a:t>global</a:t>
            </a:r>
            <a:r>
              <a:rPr lang="cs-CZ" b="1" dirty="0">
                <a:latin typeface="Consolas" panose="020B0609020204030204" pitchFamily="49" charset="0"/>
              </a:rPr>
              <a:t>] </a:t>
            </a:r>
            <a:r>
              <a:rPr lang="cs-CZ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user</a:t>
            </a:r>
            <a:r>
              <a:rPr lang="cs-CZ" b="1" dirty="0" err="1">
                <a:latin typeface="Consolas" panose="020B0609020204030204" pitchFamily="49" charset="0"/>
              </a:rPr>
              <a:t>.</a:t>
            </a:r>
            <a:r>
              <a:rPr lang="cs-CZ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email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>
                <a:solidFill>
                  <a:schemeClr val="accent4"/>
                </a:solidFill>
                <a:latin typeface="Consolas" panose="020B0609020204030204" pitchFamily="49" charset="0"/>
                <a:hlinkClick r:id="rId3"/>
              </a:rPr>
              <a:t>havel@havit.cz</a:t>
            </a:r>
            <a:endParaRPr lang="cs-CZ" b="1" dirty="0">
              <a:solidFill>
                <a:schemeClr val="accent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cs-CZ" dirty="0">
              <a:latin typeface="Consolas" panose="020B0609020204030204" pitchFamily="49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234DFD5-8D32-493C-A6AF-5A6ED74481E5}"/>
              </a:ext>
            </a:extLst>
          </p:cNvPr>
          <p:cNvSpPr txBox="1"/>
          <p:nvPr/>
        </p:nvSpPr>
        <p:spPr>
          <a:xfrm>
            <a:off x="2639616" y="3284984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Obsah souboru .</a:t>
            </a:r>
            <a:r>
              <a:rPr lang="cs-CZ" sz="2400" dirty="0" err="1">
                <a:solidFill>
                  <a:srgbClr val="000000"/>
                </a:solidFill>
              </a:rPr>
              <a:t>git</a:t>
            </a:r>
            <a:r>
              <a:rPr lang="cs-CZ" sz="2400" dirty="0" err="1"/>
              <a:t>config</a:t>
            </a:r>
            <a:endParaRPr lang="cs-CZ" sz="2400" dirty="0"/>
          </a:p>
          <a:p>
            <a:r>
              <a:rPr lang="cs-CZ" sz="2400" dirty="0">
                <a:solidFill>
                  <a:srgbClr val="000000"/>
                </a:solidFill>
              </a:rPr>
              <a:t>[</a:t>
            </a:r>
            <a:r>
              <a:rPr lang="cs-CZ" sz="2400" dirty="0">
                <a:solidFill>
                  <a:srgbClr val="00B050"/>
                </a:solidFill>
              </a:rPr>
              <a:t>user</a:t>
            </a:r>
            <a:r>
              <a:rPr lang="cs-CZ" sz="2400" dirty="0">
                <a:solidFill>
                  <a:srgbClr val="000000"/>
                </a:solidFill>
              </a:rPr>
              <a:t>]</a:t>
            </a:r>
          </a:p>
          <a:p>
            <a:r>
              <a:rPr lang="cs-CZ" sz="2400" dirty="0">
                <a:solidFill>
                  <a:srgbClr val="000000"/>
                </a:solidFill>
              </a:rPr>
              <a:t>	</a:t>
            </a:r>
            <a:r>
              <a:rPr lang="cs-CZ" sz="2400" dirty="0" err="1">
                <a:solidFill>
                  <a:srgbClr val="C00000"/>
                </a:solidFill>
              </a:rPr>
              <a:t>name</a:t>
            </a:r>
            <a:r>
              <a:rPr lang="cs-CZ" sz="2400" dirty="0">
                <a:solidFill>
                  <a:srgbClr val="000000"/>
                </a:solidFill>
              </a:rPr>
              <a:t> = </a:t>
            </a:r>
            <a:r>
              <a:rPr lang="cs-CZ" sz="2400" dirty="0">
                <a:solidFill>
                  <a:schemeClr val="accent4"/>
                </a:solidFill>
              </a:rPr>
              <a:t>Havel, Martin</a:t>
            </a:r>
          </a:p>
          <a:p>
            <a:r>
              <a:rPr lang="cs-CZ" sz="2400" dirty="0">
                <a:solidFill>
                  <a:srgbClr val="000000"/>
                </a:solidFill>
              </a:rPr>
              <a:t>	</a:t>
            </a:r>
            <a:r>
              <a:rPr lang="cs-CZ" sz="2400" dirty="0">
                <a:solidFill>
                  <a:srgbClr val="C00000"/>
                </a:solidFill>
              </a:rPr>
              <a:t>email</a:t>
            </a:r>
            <a:r>
              <a:rPr lang="cs-CZ" sz="2400" dirty="0">
                <a:solidFill>
                  <a:srgbClr val="000000"/>
                </a:solidFill>
              </a:rPr>
              <a:t> = </a:t>
            </a:r>
            <a:r>
              <a:rPr lang="cs-CZ" sz="2400" dirty="0">
                <a:solidFill>
                  <a:schemeClr val="accent4"/>
                </a:solidFill>
              </a:rPr>
              <a:t>havel@havit.cz</a:t>
            </a:r>
          </a:p>
        </p:txBody>
      </p:sp>
    </p:spTree>
    <p:extLst>
      <p:ext uri="{BB962C8B-B14F-4D97-AF65-F5344CB8AC3E}">
        <p14:creationId xmlns:p14="http://schemas.microsoft.com/office/powerpoint/2010/main" val="1066951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C825D5-F16C-4A90-B53C-AAE447A279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Základní příkazy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6BC6F5-8CB5-49BA-ADFE-1846E91A28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650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A1491-3A03-4CC9-9E91-4E3C4FDF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nastavení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A11820-F723-4587-97E9-5BD5903C5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1600201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onsolas" panose="020B0609020204030204" pitchFamily="49" charset="0"/>
              </a:rPr>
              <a:t>git config </a:t>
            </a:r>
            <a:r>
              <a:rPr lang="cs-CZ" sz="2400" b="1" dirty="0">
                <a:latin typeface="Consolas" panose="020B0609020204030204" pitchFamily="49" charset="0"/>
              </a:rPr>
              <a:t>--</a:t>
            </a:r>
            <a:r>
              <a:rPr lang="cs-CZ" sz="2400" b="1" dirty="0" err="1">
                <a:latin typeface="Consolas" panose="020B0609020204030204" pitchFamily="49" charset="0"/>
              </a:rPr>
              <a:t>global</a:t>
            </a:r>
            <a:r>
              <a:rPr lang="cs-CZ" sz="2400" b="1" dirty="0">
                <a:latin typeface="Consolas" panose="020B0609020204030204" pitchFamily="49" charset="0"/>
              </a:rPr>
              <a:t> </a:t>
            </a:r>
            <a:r>
              <a:rPr lang="en-US" sz="2400" b="1" dirty="0" err="1">
                <a:latin typeface="Consolas" panose="020B0609020204030204" pitchFamily="49" charset="0"/>
              </a:rPr>
              <a:t>core.editor</a:t>
            </a:r>
            <a:r>
              <a:rPr lang="en-US" sz="2400" b="1" dirty="0">
                <a:latin typeface="Consolas" panose="020B0609020204030204" pitchFamily="49" charset="0"/>
              </a:rPr>
              <a:t> notepad</a:t>
            </a:r>
            <a:endParaRPr lang="cs-CZ" sz="2400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cs-CZ" sz="2400" b="1" dirty="0" err="1">
                <a:latin typeface="Consolas" panose="020B0609020204030204" pitchFamily="49" charset="0"/>
              </a:rPr>
              <a:t>git</a:t>
            </a:r>
            <a:r>
              <a:rPr lang="cs-CZ" sz="2400" b="1" dirty="0">
                <a:latin typeface="Consolas" panose="020B0609020204030204" pitchFamily="49" charset="0"/>
              </a:rPr>
              <a:t> </a:t>
            </a:r>
            <a:r>
              <a:rPr lang="cs-CZ" sz="2400" b="1" dirty="0" err="1">
                <a:latin typeface="Consolas" panose="020B0609020204030204" pitchFamily="49" charset="0"/>
              </a:rPr>
              <a:t>config</a:t>
            </a:r>
            <a:r>
              <a:rPr lang="cs-CZ" sz="2400" b="1" dirty="0">
                <a:latin typeface="Consolas" panose="020B0609020204030204" pitchFamily="49" charset="0"/>
              </a:rPr>
              <a:t> --</a:t>
            </a:r>
            <a:r>
              <a:rPr lang="cs-CZ" sz="2400" b="1" dirty="0" err="1">
                <a:latin typeface="Consolas" panose="020B0609020204030204" pitchFamily="49" charset="0"/>
              </a:rPr>
              <a:t>global</a:t>
            </a:r>
            <a:r>
              <a:rPr lang="cs-CZ" sz="2400" b="1" dirty="0">
                <a:latin typeface="Consolas" panose="020B0609020204030204" pitchFamily="49" charset="0"/>
              </a:rPr>
              <a:t> </a:t>
            </a:r>
            <a:r>
              <a:rPr lang="cs-CZ" sz="2400" b="1" dirty="0" err="1">
                <a:latin typeface="Consolas" panose="020B0609020204030204" pitchFamily="49" charset="0"/>
              </a:rPr>
              <a:t>alias.logf</a:t>
            </a:r>
            <a:r>
              <a:rPr lang="cs-CZ" sz="2400" b="1" dirty="0">
                <a:latin typeface="Consolas" panose="020B0609020204030204" pitchFamily="49" charset="0"/>
              </a:rPr>
              <a:t> "</a:t>
            </a:r>
            <a:r>
              <a:rPr lang="cs-CZ" sz="2400" b="1" dirty="0" err="1">
                <a:latin typeface="Consolas" panose="020B0609020204030204" pitchFamily="49" charset="0"/>
              </a:rPr>
              <a:t>git</a:t>
            </a:r>
            <a:r>
              <a:rPr lang="cs-CZ" sz="2400" b="1" dirty="0">
                <a:latin typeface="Consolas" panose="020B0609020204030204" pitchFamily="49" charset="0"/>
              </a:rPr>
              <a:t> log --</a:t>
            </a:r>
            <a:r>
              <a:rPr lang="cs-CZ" sz="2400" b="1" dirty="0" err="1">
                <a:latin typeface="Consolas" panose="020B0609020204030204" pitchFamily="49" charset="0"/>
              </a:rPr>
              <a:t>oneline</a:t>
            </a:r>
            <a:r>
              <a:rPr lang="cs-CZ" sz="2400" b="1" dirty="0">
                <a:latin typeface="Consolas" panose="020B0609020204030204" pitchFamily="49" charset="0"/>
              </a:rPr>
              <a:t> --</a:t>
            </a:r>
            <a:r>
              <a:rPr lang="cs-CZ" sz="2400" b="1" dirty="0" err="1">
                <a:latin typeface="Consolas" panose="020B0609020204030204" pitchFamily="49" charset="0"/>
              </a:rPr>
              <a:t>graph</a:t>
            </a:r>
            <a:r>
              <a:rPr lang="cs-CZ" sz="2400" b="1" dirty="0">
                <a:latin typeface="Consolas" panose="020B0609020204030204" pitchFamily="49" charset="0"/>
              </a:rPr>
              <a:t>" </a:t>
            </a:r>
          </a:p>
          <a:p>
            <a:pPr marL="0" indent="0">
              <a:buNone/>
            </a:pPr>
            <a:endParaRPr lang="cs-CZ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set LC_ALL=C.UTF-8</a:t>
            </a:r>
            <a:endParaRPr lang="cs-CZ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.</a:t>
            </a:r>
            <a:r>
              <a:rPr lang="cs-CZ" sz="2400" dirty="0" err="1"/>
              <a:t>gitignore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cs-CZ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cs-CZ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537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210FEB-651C-4BB3-B695-F105D3389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Inicializace lokálního </a:t>
            </a:r>
            <a:r>
              <a:rPr lang="cs-CZ" dirty="0" err="1"/>
              <a:t>repozitáře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5D7AF8-8201-4EBF-AE42-06E25CEB9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Inicializace prázdného </a:t>
            </a:r>
            <a:r>
              <a:rPr lang="cs-CZ" dirty="0" err="1"/>
              <a:t>repozitáře</a:t>
            </a:r>
            <a:endParaRPr lang="cs-CZ" dirty="0"/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init</a:t>
            </a:r>
            <a:endParaRPr lang="cs-CZ" b="1" dirty="0">
              <a:latin typeface="Consolas" panose="020B0609020204030204" pitchFamily="49" charset="0"/>
            </a:endParaRPr>
          </a:p>
          <a:p>
            <a:r>
              <a:rPr lang="cs-CZ" dirty="0"/>
              <a:t>Napojení na vzdálený server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clone</a:t>
            </a:r>
            <a:r>
              <a:rPr lang="cs-CZ" b="1" dirty="0">
                <a:latin typeface="Consolas" panose="020B0609020204030204" pitchFamily="49" charset="0"/>
              </a:rPr>
              <a:t> &lt;</a:t>
            </a:r>
            <a:r>
              <a:rPr lang="cs-CZ" b="1" dirty="0" err="1">
                <a:latin typeface="Consolas" panose="020B0609020204030204" pitchFamily="49" charset="0"/>
              </a:rPr>
              <a:t>url</a:t>
            </a:r>
            <a:r>
              <a:rPr lang="cs-CZ" b="1" dirty="0">
                <a:latin typeface="Consolas" panose="020B0609020204030204" pitchFamily="49" charset="0"/>
              </a:rPr>
              <a:t>&gt;</a:t>
            </a:r>
          </a:p>
          <a:p>
            <a:r>
              <a:rPr lang="cs-CZ" dirty="0"/>
              <a:t>Napojení exitujícího </a:t>
            </a:r>
            <a:r>
              <a:rPr lang="cs-CZ" dirty="0" err="1"/>
              <a:t>repozitáře</a:t>
            </a:r>
            <a:endParaRPr lang="cs-CZ" dirty="0"/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git remote add &lt;</a:t>
            </a:r>
            <a:r>
              <a:rPr lang="en-US" b="1" dirty="0" err="1">
                <a:latin typeface="Consolas" panose="020B0609020204030204" pitchFamily="49" charset="0"/>
              </a:rPr>
              <a:t>shortname</a:t>
            </a:r>
            <a:r>
              <a:rPr lang="en-US" b="1" dirty="0">
                <a:latin typeface="Consolas" panose="020B0609020204030204" pitchFamily="49" charset="0"/>
              </a:rPr>
              <a:t>&gt; &lt;</a:t>
            </a:r>
            <a:r>
              <a:rPr lang="en-US" b="1" dirty="0" err="1">
                <a:latin typeface="Consolas" panose="020B0609020204030204" pitchFamily="49" charset="0"/>
              </a:rPr>
              <a:t>url</a:t>
            </a:r>
            <a:r>
              <a:rPr lang="en-US" b="1" dirty="0">
                <a:latin typeface="Consolas" panose="020B0609020204030204" pitchFamily="49" charset="0"/>
              </a:rPr>
              <a:t>&gt;</a:t>
            </a:r>
            <a:endParaRPr lang="cs-CZ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976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Šipka: doleva 32">
            <a:extLst>
              <a:ext uri="{FF2B5EF4-FFF2-40B4-BE49-F238E27FC236}">
                <a16:creationId xmlns:a16="http://schemas.microsoft.com/office/drawing/2014/main" id="{F5325448-4D6D-4043-89C0-1D37A90EC456}"/>
              </a:ext>
            </a:extLst>
          </p:cNvPr>
          <p:cNvSpPr/>
          <p:nvPr/>
        </p:nvSpPr>
        <p:spPr>
          <a:xfrm>
            <a:off x="7899170" y="2760896"/>
            <a:ext cx="1783754" cy="504000"/>
          </a:xfrm>
          <a:prstGeom prst="leftArrow">
            <a:avLst/>
          </a:prstGeom>
          <a:gradFill>
            <a:gsLst>
              <a:gs pos="0">
                <a:srgbClr val="9BBB59"/>
              </a:gs>
              <a:gs pos="100000">
                <a:srgbClr val="8064A2"/>
              </a:gs>
            </a:gsLst>
            <a:lin ang="0" scaled="0"/>
          </a:gradFill>
          <a:ln w="6350"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Vývojový diagram: alternativní postup 1">
            <a:extLst>
              <a:ext uri="{FF2B5EF4-FFF2-40B4-BE49-F238E27FC236}">
                <a16:creationId xmlns:a16="http://schemas.microsoft.com/office/drawing/2014/main" id="{B55FFD98-1191-43BC-BCBA-EC30AFBE6FDB}"/>
              </a:ext>
            </a:extLst>
          </p:cNvPr>
          <p:cNvSpPr/>
          <p:nvPr/>
        </p:nvSpPr>
        <p:spPr>
          <a:xfrm>
            <a:off x="1840266" y="188640"/>
            <a:ext cx="1440000" cy="576000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stash</a:t>
            </a:r>
            <a:endParaRPr lang="cs-CZ" dirty="0"/>
          </a:p>
        </p:txBody>
      </p:sp>
      <p:sp>
        <p:nvSpPr>
          <p:cNvPr id="3" name="Vývojový diagram: alternativní postup 2">
            <a:extLst>
              <a:ext uri="{FF2B5EF4-FFF2-40B4-BE49-F238E27FC236}">
                <a16:creationId xmlns:a16="http://schemas.microsoft.com/office/drawing/2014/main" id="{3E9CFDF7-D3D0-4EE7-9DB5-213D3CD9C302}"/>
              </a:ext>
            </a:extLst>
          </p:cNvPr>
          <p:cNvSpPr/>
          <p:nvPr/>
        </p:nvSpPr>
        <p:spPr>
          <a:xfrm>
            <a:off x="3618884" y="188640"/>
            <a:ext cx="1440000" cy="576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workspace</a:t>
            </a:r>
            <a:endParaRPr lang="cs-CZ" dirty="0"/>
          </a:p>
        </p:txBody>
      </p:sp>
      <p:sp>
        <p:nvSpPr>
          <p:cNvPr id="4" name="Vývojový diagram: alternativní postup 3">
            <a:extLst>
              <a:ext uri="{FF2B5EF4-FFF2-40B4-BE49-F238E27FC236}">
                <a16:creationId xmlns:a16="http://schemas.microsoft.com/office/drawing/2014/main" id="{4C98C789-5F17-4D98-BF39-42BD2FBD80D7}"/>
              </a:ext>
            </a:extLst>
          </p:cNvPr>
          <p:cNvSpPr/>
          <p:nvPr/>
        </p:nvSpPr>
        <p:spPr>
          <a:xfrm>
            <a:off x="5397502" y="188640"/>
            <a:ext cx="1440000" cy="57600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Stage</a:t>
            </a:r>
            <a:r>
              <a:rPr lang="cs-CZ" dirty="0"/>
              <a:t> index</a:t>
            </a:r>
          </a:p>
        </p:txBody>
      </p:sp>
      <p:sp>
        <p:nvSpPr>
          <p:cNvPr id="5" name="Vývojový diagram: alternativní postup 4">
            <a:extLst>
              <a:ext uri="{FF2B5EF4-FFF2-40B4-BE49-F238E27FC236}">
                <a16:creationId xmlns:a16="http://schemas.microsoft.com/office/drawing/2014/main" id="{65962E46-548C-47B4-9140-9F5FB31B95D6}"/>
              </a:ext>
            </a:extLst>
          </p:cNvPr>
          <p:cNvSpPr/>
          <p:nvPr/>
        </p:nvSpPr>
        <p:spPr>
          <a:xfrm>
            <a:off x="7176120" y="188640"/>
            <a:ext cx="1440000" cy="576000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repository</a:t>
            </a:r>
            <a:endParaRPr lang="cs-CZ" dirty="0"/>
          </a:p>
        </p:txBody>
      </p:sp>
      <p:sp>
        <p:nvSpPr>
          <p:cNvPr id="6" name="Vývojový diagram: alternativní postup 5">
            <a:extLst>
              <a:ext uri="{FF2B5EF4-FFF2-40B4-BE49-F238E27FC236}">
                <a16:creationId xmlns:a16="http://schemas.microsoft.com/office/drawing/2014/main" id="{5E74898B-3982-4697-9CB2-AFA823AE5C18}"/>
              </a:ext>
            </a:extLst>
          </p:cNvPr>
          <p:cNvSpPr/>
          <p:nvPr/>
        </p:nvSpPr>
        <p:spPr>
          <a:xfrm>
            <a:off x="8954737" y="188640"/>
            <a:ext cx="1440000" cy="57600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repository</a:t>
            </a:r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94D9A1D-8ABB-4A84-8AA8-5926C3F2D53C}"/>
              </a:ext>
            </a:extLst>
          </p:cNvPr>
          <p:cNvCxnSpPr>
            <a:stCxn id="2" idx="2"/>
          </p:cNvCxnSpPr>
          <p:nvPr/>
        </p:nvCxnSpPr>
        <p:spPr>
          <a:xfrm>
            <a:off x="2560266" y="764640"/>
            <a:ext cx="7342" cy="576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23214898-BCD8-4F2F-90D6-E5B801DB19CB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4338884" y="764640"/>
            <a:ext cx="0" cy="576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A475AF02-3659-4247-A196-00A55A2A1680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117502" y="764640"/>
            <a:ext cx="0" cy="576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2CAF94B4-2AF9-463F-9EDA-DEF27FD7B30B}"/>
              </a:ext>
            </a:extLst>
          </p:cNvPr>
          <p:cNvCxnSpPr>
            <a:stCxn id="5" idx="2"/>
          </p:cNvCxnSpPr>
          <p:nvPr/>
        </p:nvCxnSpPr>
        <p:spPr>
          <a:xfrm>
            <a:off x="7896120" y="764640"/>
            <a:ext cx="80" cy="576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5FA8DBD7-8780-4EA6-8544-193FAEC5CFB7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9674738" y="764640"/>
            <a:ext cx="21663" cy="576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64119ABF-DD21-4B84-8EA5-39EDC694E668}"/>
              </a:ext>
            </a:extLst>
          </p:cNvPr>
          <p:cNvSpPr/>
          <p:nvPr/>
        </p:nvSpPr>
        <p:spPr>
          <a:xfrm>
            <a:off x="4321896" y="2098228"/>
            <a:ext cx="1785959" cy="504000"/>
          </a:xfrm>
          <a:prstGeom prst="rightArrow">
            <a:avLst/>
          </a:prstGeom>
          <a:gradFill>
            <a:gsLst>
              <a:gs pos="0">
                <a:srgbClr val="114788"/>
              </a:gs>
              <a:gs pos="100000">
                <a:srgbClr val="C0504D"/>
              </a:gs>
            </a:gsLst>
            <a:lin ang="0" scaled="0"/>
          </a:gradFill>
          <a:ln w="63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add</a:t>
            </a:r>
            <a:endParaRPr lang="cs-CZ" dirty="0"/>
          </a:p>
        </p:txBody>
      </p:sp>
      <p:sp>
        <p:nvSpPr>
          <p:cNvPr id="20" name="Šipka: doprava 19">
            <a:extLst>
              <a:ext uri="{FF2B5EF4-FFF2-40B4-BE49-F238E27FC236}">
                <a16:creationId xmlns:a16="http://schemas.microsoft.com/office/drawing/2014/main" id="{9543320A-C4C0-4434-B759-28EB654D7EEB}"/>
              </a:ext>
            </a:extLst>
          </p:cNvPr>
          <p:cNvSpPr/>
          <p:nvPr/>
        </p:nvSpPr>
        <p:spPr>
          <a:xfrm>
            <a:off x="4335214" y="1435129"/>
            <a:ext cx="3559386" cy="504000"/>
          </a:xfrm>
          <a:prstGeom prst="rightArrow">
            <a:avLst>
              <a:gd name="adj1" fmla="val 50000"/>
              <a:gd name="adj2" fmla="val 53423"/>
            </a:avLst>
          </a:prstGeom>
          <a:gradFill>
            <a:gsLst>
              <a:gs pos="0">
                <a:srgbClr val="114788"/>
              </a:gs>
              <a:gs pos="100000">
                <a:srgbClr val="9BBB59"/>
              </a:gs>
            </a:gsLst>
            <a:lin ang="0" scaled="0"/>
          </a:gradFill>
          <a:ln w="63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commit</a:t>
            </a:r>
            <a:r>
              <a:rPr lang="cs-CZ" dirty="0"/>
              <a:t> –a </a:t>
            </a:r>
            <a:r>
              <a:rPr lang="cs-CZ" baseline="30000" dirty="0"/>
              <a:t>*</a:t>
            </a:r>
          </a:p>
        </p:txBody>
      </p:sp>
      <p:sp>
        <p:nvSpPr>
          <p:cNvPr id="21" name="Šipka: doprava 20">
            <a:extLst>
              <a:ext uri="{FF2B5EF4-FFF2-40B4-BE49-F238E27FC236}">
                <a16:creationId xmlns:a16="http://schemas.microsoft.com/office/drawing/2014/main" id="{1579B6F4-91B0-41FF-99ED-70F84D13BC8F}"/>
              </a:ext>
            </a:extLst>
          </p:cNvPr>
          <p:cNvSpPr/>
          <p:nvPr/>
        </p:nvSpPr>
        <p:spPr>
          <a:xfrm>
            <a:off x="6107855" y="2103740"/>
            <a:ext cx="1784915" cy="504000"/>
          </a:xfrm>
          <a:prstGeom prst="rightArrow">
            <a:avLst/>
          </a:prstGeom>
          <a:gradFill>
            <a:gsLst>
              <a:gs pos="0">
                <a:srgbClr val="C0504D"/>
              </a:gs>
              <a:gs pos="100000">
                <a:srgbClr val="9BBB59"/>
              </a:gs>
            </a:gsLst>
            <a:lin ang="0" scaled="0"/>
          </a:gradFill>
          <a:ln w="6350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commit</a:t>
            </a:r>
            <a:endParaRPr lang="cs-CZ" dirty="0"/>
          </a:p>
        </p:txBody>
      </p:sp>
      <p:sp>
        <p:nvSpPr>
          <p:cNvPr id="22" name="Šipka: doprava 21">
            <a:extLst>
              <a:ext uri="{FF2B5EF4-FFF2-40B4-BE49-F238E27FC236}">
                <a16:creationId xmlns:a16="http://schemas.microsoft.com/office/drawing/2014/main" id="{6C80AC5F-4170-44DA-B524-685E15F3C5B1}"/>
              </a:ext>
            </a:extLst>
          </p:cNvPr>
          <p:cNvSpPr/>
          <p:nvPr/>
        </p:nvSpPr>
        <p:spPr>
          <a:xfrm>
            <a:off x="7892769" y="2132856"/>
            <a:ext cx="1780609" cy="504000"/>
          </a:xfrm>
          <a:prstGeom prst="rightArrow">
            <a:avLst/>
          </a:prstGeom>
          <a:gradFill>
            <a:gsLst>
              <a:gs pos="0">
                <a:srgbClr val="9BBB59"/>
              </a:gs>
              <a:gs pos="100000">
                <a:srgbClr val="8064A2"/>
              </a:gs>
            </a:gsLst>
            <a:lin ang="0" scaled="0"/>
          </a:gradFill>
          <a:ln w="6350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push</a:t>
            </a:r>
            <a:endParaRPr lang="cs-CZ" dirty="0"/>
          </a:p>
        </p:txBody>
      </p:sp>
      <p:sp>
        <p:nvSpPr>
          <p:cNvPr id="25" name="Šipka: doleva 24">
            <a:extLst>
              <a:ext uri="{FF2B5EF4-FFF2-40B4-BE49-F238E27FC236}">
                <a16:creationId xmlns:a16="http://schemas.microsoft.com/office/drawing/2014/main" id="{42FB4410-DEEE-4B5C-8B75-2C4BF3FF46E1}"/>
              </a:ext>
            </a:extLst>
          </p:cNvPr>
          <p:cNvSpPr/>
          <p:nvPr/>
        </p:nvSpPr>
        <p:spPr>
          <a:xfrm>
            <a:off x="7915792" y="3429056"/>
            <a:ext cx="1780609" cy="504000"/>
          </a:xfrm>
          <a:prstGeom prst="leftArrow">
            <a:avLst/>
          </a:prstGeom>
          <a:gradFill>
            <a:gsLst>
              <a:gs pos="0">
                <a:srgbClr val="9BBB59"/>
              </a:gs>
              <a:gs pos="100000">
                <a:srgbClr val="8064A2"/>
              </a:gs>
            </a:gsLst>
            <a:lin ang="0" scaled="0"/>
          </a:gradFill>
          <a:ln w="6350"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fetch</a:t>
            </a:r>
            <a:endParaRPr lang="cs-CZ" dirty="0"/>
          </a:p>
        </p:txBody>
      </p:sp>
      <p:sp>
        <p:nvSpPr>
          <p:cNvPr id="27" name="Šipka: doleva 26">
            <a:extLst>
              <a:ext uri="{FF2B5EF4-FFF2-40B4-BE49-F238E27FC236}">
                <a16:creationId xmlns:a16="http://schemas.microsoft.com/office/drawing/2014/main" id="{3269D3C3-9B33-466A-9949-66F542A54C81}"/>
              </a:ext>
            </a:extLst>
          </p:cNvPr>
          <p:cNvSpPr/>
          <p:nvPr/>
        </p:nvSpPr>
        <p:spPr>
          <a:xfrm>
            <a:off x="2568762" y="4262161"/>
            <a:ext cx="1761628" cy="504000"/>
          </a:xfrm>
          <a:prstGeom prst="leftArrow">
            <a:avLst/>
          </a:prstGeom>
          <a:gradFill>
            <a:gsLst>
              <a:gs pos="0">
                <a:srgbClr val="2097D0"/>
              </a:gs>
              <a:gs pos="100000">
                <a:srgbClr val="114788"/>
              </a:gs>
            </a:gsLst>
            <a:lin ang="0" scaled="0"/>
          </a:gradFill>
          <a:ln w="63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stash</a:t>
            </a:r>
            <a:endParaRPr lang="cs-CZ" dirty="0"/>
          </a:p>
        </p:txBody>
      </p:sp>
      <p:sp>
        <p:nvSpPr>
          <p:cNvPr id="28" name="Šipka: doprava 27">
            <a:extLst>
              <a:ext uri="{FF2B5EF4-FFF2-40B4-BE49-F238E27FC236}">
                <a16:creationId xmlns:a16="http://schemas.microsoft.com/office/drawing/2014/main" id="{267ADF68-415A-4BAF-BAEA-CCC33C35191F}"/>
              </a:ext>
            </a:extLst>
          </p:cNvPr>
          <p:cNvSpPr/>
          <p:nvPr/>
        </p:nvSpPr>
        <p:spPr>
          <a:xfrm>
            <a:off x="2553485" y="2457937"/>
            <a:ext cx="1768970" cy="504000"/>
          </a:xfrm>
          <a:prstGeom prst="rightArrow">
            <a:avLst/>
          </a:prstGeom>
          <a:gradFill>
            <a:gsLst>
              <a:gs pos="0">
                <a:srgbClr val="2097D0"/>
              </a:gs>
              <a:gs pos="100000">
                <a:srgbClr val="114788"/>
              </a:gs>
            </a:gsLst>
            <a:lin ang="0" scaled="0"/>
          </a:gradFill>
          <a:ln w="6350">
            <a:solidFill>
              <a:schemeClr val="bg2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stash</a:t>
            </a:r>
            <a:r>
              <a:rPr lang="cs-CZ" dirty="0"/>
              <a:t> pop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D5A6E052-FF16-47CD-88DF-659B7A11C3DD}"/>
              </a:ext>
            </a:extLst>
          </p:cNvPr>
          <p:cNvSpPr/>
          <p:nvPr/>
        </p:nvSpPr>
        <p:spPr>
          <a:xfrm>
            <a:off x="1797586" y="926852"/>
            <a:ext cx="1512000" cy="288000"/>
          </a:xfrm>
          <a:prstGeom prst="rect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stash</a:t>
            </a:r>
            <a:r>
              <a:rPr lang="cs-CZ" dirty="0"/>
              <a:t> list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4E855A6A-25BA-4AF7-A823-2F507BB9D197}"/>
              </a:ext>
            </a:extLst>
          </p:cNvPr>
          <p:cNvSpPr/>
          <p:nvPr/>
        </p:nvSpPr>
        <p:spPr>
          <a:xfrm>
            <a:off x="7125400" y="943516"/>
            <a:ext cx="1512000" cy="288000"/>
          </a:xfrm>
          <a:prstGeom prst="rect">
            <a:avLst/>
          </a:prstGeom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log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0E408B9-9E7F-4170-8EE0-2F4246E30E77}"/>
              </a:ext>
            </a:extLst>
          </p:cNvPr>
          <p:cNvSpPr/>
          <p:nvPr/>
        </p:nvSpPr>
        <p:spPr>
          <a:xfrm>
            <a:off x="3542588" y="943516"/>
            <a:ext cx="1617308" cy="491613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cs-CZ" dirty="0"/>
              <a:t>status [&lt;složka&gt;]</a:t>
            </a:r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6D21C031-9315-4BD5-B3E1-5A28A4D5F872}"/>
              </a:ext>
            </a:extLst>
          </p:cNvPr>
          <p:cNvSpPr/>
          <p:nvPr/>
        </p:nvSpPr>
        <p:spPr>
          <a:xfrm>
            <a:off x="4355873" y="4087525"/>
            <a:ext cx="1759034" cy="504000"/>
          </a:xfrm>
          <a:prstGeom prst="leftArrow">
            <a:avLst/>
          </a:prstGeom>
          <a:gradFill>
            <a:gsLst>
              <a:gs pos="0">
                <a:srgbClr val="114788"/>
              </a:gs>
              <a:gs pos="100000">
                <a:srgbClr val="C0504D"/>
              </a:gs>
            </a:gsLst>
            <a:lin ang="0" scaled="0"/>
          </a:gradFill>
          <a:ln w="63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checkout</a:t>
            </a:r>
            <a:endParaRPr lang="cs-CZ" dirty="0"/>
          </a:p>
        </p:txBody>
      </p:sp>
      <p:sp>
        <p:nvSpPr>
          <p:cNvPr id="11" name="Šipka: doleva 10">
            <a:extLst>
              <a:ext uri="{FF2B5EF4-FFF2-40B4-BE49-F238E27FC236}">
                <a16:creationId xmlns:a16="http://schemas.microsoft.com/office/drawing/2014/main" id="{27F18C5D-BCDB-4D3F-A919-64C4AB5A2D32}"/>
              </a:ext>
            </a:extLst>
          </p:cNvPr>
          <p:cNvSpPr/>
          <p:nvPr/>
        </p:nvSpPr>
        <p:spPr>
          <a:xfrm>
            <a:off x="6127702" y="4077128"/>
            <a:ext cx="1773262" cy="504000"/>
          </a:xfrm>
          <a:prstGeom prst="leftArrow">
            <a:avLst/>
          </a:prstGeom>
          <a:gradFill>
            <a:gsLst>
              <a:gs pos="0">
                <a:srgbClr val="C0504D"/>
              </a:gs>
              <a:gs pos="100000">
                <a:srgbClr val="9BBB59"/>
              </a:gs>
            </a:gsLst>
            <a:lin ang="0" scaled="0"/>
          </a:gradFill>
          <a:ln w="6350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reset HEAD</a:t>
            </a:r>
          </a:p>
        </p:txBody>
      </p:sp>
      <p:sp>
        <p:nvSpPr>
          <p:cNvPr id="31" name="Šipka: doleva 30">
            <a:extLst>
              <a:ext uri="{FF2B5EF4-FFF2-40B4-BE49-F238E27FC236}">
                <a16:creationId xmlns:a16="http://schemas.microsoft.com/office/drawing/2014/main" id="{F6C565AC-F03B-4590-AD38-F4960C23C149}"/>
              </a:ext>
            </a:extLst>
          </p:cNvPr>
          <p:cNvSpPr/>
          <p:nvPr/>
        </p:nvSpPr>
        <p:spPr>
          <a:xfrm>
            <a:off x="4356256" y="3424426"/>
            <a:ext cx="3536895" cy="504000"/>
          </a:xfrm>
          <a:prstGeom prst="leftArrow">
            <a:avLst/>
          </a:prstGeom>
          <a:gradFill>
            <a:gsLst>
              <a:gs pos="0">
                <a:srgbClr val="114788"/>
              </a:gs>
              <a:gs pos="100000">
                <a:srgbClr val="9BBB59"/>
              </a:gs>
            </a:gsLst>
            <a:lin ang="0" scaled="0"/>
          </a:gradFill>
          <a:ln w="6350"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checkout</a:t>
            </a:r>
            <a:r>
              <a:rPr lang="cs-CZ" dirty="0"/>
              <a:t> HEAD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AD8B769-A0AC-4F32-9B19-60B6FC81878B}"/>
              </a:ext>
            </a:extLst>
          </p:cNvPr>
          <p:cNvSpPr/>
          <p:nvPr/>
        </p:nvSpPr>
        <p:spPr>
          <a:xfrm>
            <a:off x="4338884" y="5718232"/>
            <a:ext cx="1757116" cy="252000"/>
          </a:xfrm>
          <a:prstGeom prst="rect">
            <a:avLst/>
          </a:prstGeom>
          <a:gradFill>
            <a:gsLst>
              <a:gs pos="0">
                <a:srgbClr val="114788"/>
              </a:gs>
              <a:gs pos="100000">
                <a:srgbClr val="C0504D"/>
              </a:gs>
            </a:gsLst>
            <a:lin ang="0" scaled="0"/>
          </a:gra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diff</a:t>
            </a:r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7620810-C3D4-455D-80FC-686B1094A232}"/>
              </a:ext>
            </a:extLst>
          </p:cNvPr>
          <p:cNvSpPr/>
          <p:nvPr/>
        </p:nvSpPr>
        <p:spPr>
          <a:xfrm>
            <a:off x="6114907" y="5713757"/>
            <a:ext cx="1781213" cy="252000"/>
          </a:xfrm>
          <a:prstGeom prst="rect">
            <a:avLst/>
          </a:prstGeom>
          <a:gradFill>
            <a:gsLst>
              <a:gs pos="0">
                <a:srgbClr val="C0504D"/>
              </a:gs>
              <a:gs pos="100000">
                <a:srgbClr val="9BBB59"/>
              </a:gs>
            </a:gsLst>
            <a:lin ang="0" scaled="0"/>
          </a:gra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diff</a:t>
            </a:r>
            <a:r>
              <a:rPr lang="cs-CZ" dirty="0"/>
              <a:t> --</a:t>
            </a:r>
            <a:r>
              <a:rPr lang="cs-CZ" dirty="0" err="1"/>
              <a:t>staged</a:t>
            </a:r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4BDEC71-D4B4-4F57-AB17-814CC3D348E9}"/>
              </a:ext>
            </a:extLst>
          </p:cNvPr>
          <p:cNvSpPr/>
          <p:nvPr/>
        </p:nvSpPr>
        <p:spPr>
          <a:xfrm>
            <a:off x="4345304" y="6129328"/>
            <a:ext cx="3544237" cy="252000"/>
          </a:xfrm>
          <a:prstGeom prst="rect">
            <a:avLst/>
          </a:prstGeom>
          <a:gradFill>
            <a:gsLst>
              <a:gs pos="0">
                <a:srgbClr val="114788"/>
              </a:gs>
              <a:gs pos="100000">
                <a:srgbClr val="9BBB59"/>
              </a:gs>
            </a:gsLst>
            <a:lin ang="0" scaled="0"/>
          </a:gra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diff</a:t>
            </a:r>
            <a:r>
              <a:rPr lang="cs-CZ" dirty="0"/>
              <a:t> (HEAD | &lt;složka&gt;)</a:t>
            </a:r>
          </a:p>
        </p:txBody>
      </p:sp>
      <p:sp>
        <p:nvSpPr>
          <p:cNvPr id="17" name="Šipka: doleva 16">
            <a:extLst>
              <a:ext uri="{FF2B5EF4-FFF2-40B4-BE49-F238E27FC236}">
                <a16:creationId xmlns:a16="http://schemas.microsoft.com/office/drawing/2014/main" id="{EB21EF05-000D-4D3E-B507-D3B32F3D268D}"/>
              </a:ext>
            </a:extLst>
          </p:cNvPr>
          <p:cNvSpPr/>
          <p:nvPr/>
        </p:nvSpPr>
        <p:spPr>
          <a:xfrm>
            <a:off x="4346820" y="4750624"/>
            <a:ext cx="3542721" cy="504000"/>
          </a:xfrm>
          <a:prstGeom prst="leftArrow">
            <a:avLst/>
          </a:prstGeom>
          <a:gradFill>
            <a:gsLst>
              <a:gs pos="0">
                <a:srgbClr val="114788"/>
              </a:gs>
              <a:gs pos="100000">
                <a:srgbClr val="9BBB59"/>
              </a:gs>
            </a:gsLst>
            <a:lin ang="0" scaled="0"/>
          </a:gra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reset (--hard | --</a:t>
            </a:r>
            <a:r>
              <a:rPr lang="cs-CZ" dirty="0" err="1"/>
              <a:t>merge</a:t>
            </a:r>
            <a:r>
              <a:rPr lang="cs-CZ" dirty="0"/>
              <a:t>)</a:t>
            </a:r>
          </a:p>
        </p:txBody>
      </p:sp>
      <p:sp>
        <p:nvSpPr>
          <p:cNvPr id="32" name="Šipka: doprava 31">
            <a:extLst>
              <a:ext uri="{FF2B5EF4-FFF2-40B4-BE49-F238E27FC236}">
                <a16:creationId xmlns:a16="http://schemas.microsoft.com/office/drawing/2014/main" id="{64604BD2-DBD7-4F4A-8526-52B67F9DC4A8}"/>
              </a:ext>
            </a:extLst>
          </p:cNvPr>
          <p:cNvSpPr/>
          <p:nvPr/>
        </p:nvSpPr>
        <p:spPr>
          <a:xfrm>
            <a:off x="2542923" y="3140640"/>
            <a:ext cx="1768970" cy="504000"/>
          </a:xfrm>
          <a:prstGeom prst="rightArrow">
            <a:avLst/>
          </a:prstGeom>
          <a:gradFill>
            <a:gsLst>
              <a:gs pos="0">
                <a:srgbClr val="2097D0"/>
              </a:gs>
              <a:gs pos="100000">
                <a:srgbClr val="114788"/>
              </a:gs>
            </a:gsLst>
            <a:lin ang="0" scaled="0"/>
          </a:gradFill>
          <a:ln w="6350">
            <a:solidFill>
              <a:schemeClr val="bg2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stash</a:t>
            </a:r>
            <a:r>
              <a:rPr lang="cs-CZ" dirty="0"/>
              <a:t> </a:t>
            </a:r>
            <a:r>
              <a:rPr lang="cs-CZ" dirty="0" err="1"/>
              <a:t>apply</a:t>
            </a:r>
            <a:r>
              <a:rPr lang="cs-CZ" dirty="0"/>
              <a:t> &lt;s&gt;</a:t>
            </a:r>
          </a:p>
        </p:txBody>
      </p:sp>
      <p:sp>
        <p:nvSpPr>
          <p:cNvPr id="26" name="Šipka: doleva 25">
            <a:extLst>
              <a:ext uri="{FF2B5EF4-FFF2-40B4-BE49-F238E27FC236}">
                <a16:creationId xmlns:a16="http://schemas.microsoft.com/office/drawing/2014/main" id="{B3469A69-7BB8-46AA-8B43-5A8D44062D6B}"/>
              </a:ext>
            </a:extLst>
          </p:cNvPr>
          <p:cNvSpPr/>
          <p:nvPr/>
        </p:nvSpPr>
        <p:spPr>
          <a:xfrm>
            <a:off x="4338885" y="2761327"/>
            <a:ext cx="5340369" cy="504000"/>
          </a:xfrm>
          <a:prstGeom prst="leftArrow">
            <a:avLst/>
          </a:prstGeom>
          <a:gradFill>
            <a:gsLst>
              <a:gs pos="0">
                <a:srgbClr val="114788"/>
              </a:gs>
              <a:gs pos="100000">
                <a:srgbClr val="8064A2"/>
              </a:gs>
            </a:gsLst>
            <a:lin ang="0" scaled="0"/>
          </a:gradFill>
          <a:ln w="6350">
            <a:solidFill>
              <a:srgbClr val="0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pull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52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  <p:bldP spid="3" grpId="0" animBg="1"/>
      <p:bldP spid="4" grpId="0" animBg="1"/>
      <p:bldP spid="5" grpId="0" animBg="1"/>
      <p:bldP spid="6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7" grpId="0" animBg="1"/>
      <p:bldP spid="9" grpId="0" animBg="1"/>
      <p:bldP spid="11" grpId="0" animBg="1"/>
      <p:bldP spid="31" grpId="0" animBg="1"/>
      <p:bldP spid="13" grpId="0" animBg="1"/>
      <p:bldP spid="14" grpId="0" animBg="1"/>
      <p:bldP spid="15" grpId="0" animBg="1"/>
      <p:bldP spid="17" grpId="0" animBg="1"/>
      <p:bldP spid="32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86A00B-6A12-48A4-9E84-AAF3327B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C57038-DC80-416B-88EB-D74839AA6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Přejmenování se projeví až při vložení do </a:t>
            </a:r>
            <a:r>
              <a:rPr lang="cs-CZ" dirty="0" err="1"/>
              <a:t>stage</a:t>
            </a:r>
            <a:endParaRPr lang="cs-CZ" dirty="0"/>
          </a:p>
          <a:p>
            <a:r>
              <a:rPr lang="cs-CZ" dirty="0"/>
              <a:t>Větve se obnovují do stejného adresáře</a:t>
            </a:r>
          </a:p>
          <a:p>
            <a:r>
              <a:rPr lang="cs-CZ" dirty="0" err="1"/>
              <a:t>Pull</a:t>
            </a:r>
            <a:r>
              <a:rPr lang="cs-CZ" dirty="0"/>
              <a:t> standardně provádí </a:t>
            </a:r>
            <a:r>
              <a:rPr lang="cs-CZ" dirty="0" err="1"/>
              <a:t>merge</a:t>
            </a:r>
            <a:r>
              <a:rPr lang="cs-CZ" dirty="0"/>
              <a:t> (lze přenastavit)</a:t>
            </a:r>
          </a:p>
          <a:p>
            <a:r>
              <a:rPr lang="cs-CZ" dirty="0"/>
              <a:t>GIT pracuje po řádcích</a:t>
            </a:r>
          </a:p>
        </p:txBody>
      </p:sp>
    </p:spTree>
    <p:extLst>
      <p:ext uri="{BB962C8B-B14F-4D97-AF65-F5344CB8AC3E}">
        <p14:creationId xmlns:p14="http://schemas.microsoft.com/office/powerpoint/2010/main" val="2146505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41854-794C-4B29-9901-D2879AAB1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tag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7C00C6-073D-4CB6-8D0B-3C8E97D8F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Přidání tagu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git tag &lt;</a:t>
            </a:r>
            <a:r>
              <a:rPr lang="en-US" b="1" dirty="0" err="1">
                <a:latin typeface="Consolas" panose="020B0609020204030204" pitchFamily="49" charset="0"/>
              </a:rPr>
              <a:t>tagname</a:t>
            </a:r>
            <a:r>
              <a:rPr lang="cs-CZ" b="1" dirty="0">
                <a:latin typeface="Consolas" panose="020B0609020204030204" pitchFamily="49" charset="0"/>
              </a:rPr>
              <a:t>&gt; </a:t>
            </a:r>
            <a:r>
              <a:rPr lang="cs-CZ" dirty="0"/>
              <a:t>- jednoduchý tag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git tag -a -m &lt;m</a:t>
            </a:r>
            <a:r>
              <a:rPr lang="cs-CZ" b="1" dirty="0">
                <a:latin typeface="Consolas" panose="020B0609020204030204" pitchFamily="49" charset="0"/>
              </a:rPr>
              <a:t>e</a:t>
            </a:r>
            <a:r>
              <a:rPr lang="en-US" b="1" dirty="0">
                <a:latin typeface="Consolas" panose="020B0609020204030204" pitchFamily="49" charset="0"/>
              </a:rPr>
              <a:t>s</a:t>
            </a:r>
            <a:r>
              <a:rPr lang="cs-CZ" b="1" dirty="0" err="1">
                <a:latin typeface="Consolas" panose="020B0609020204030204" pitchFamily="49" charset="0"/>
              </a:rPr>
              <a:t>sa</a:t>
            </a:r>
            <a:r>
              <a:rPr lang="en-US" b="1" dirty="0">
                <a:latin typeface="Consolas" panose="020B0609020204030204" pitchFamily="49" charset="0"/>
              </a:rPr>
              <a:t>g</a:t>
            </a:r>
            <a:r>
              <a:rPr lang="cs-CZ" b="1" dirty="0">
                <a:latin typeface="Consolas" panose="020B0609020204030204" pitchFamily="49" charset="0"/>
              </a:rPr>
              <a:t>e</a:t>
            </a:r>
            <a:r>
              <a:rPr lang="en-US" b="1" dirty="0">
                <a:latin typeface="Consolas" panose="020B0609020204030204" pitchFamily="49" charset="0"/>
              </a:rPr>
              <a:t>&gt; &lt;</a:t>
            </a:r>
            <a:r>
              <a:rPr lang="en-US" b="1" dirty="0" err="1">
                <a:latin typeface="Consolas" panose="020B0609020204030204" pitchFamily="49" charset="0"/>
              </a:rPr>
              <a:t>tagname</a:t>
            </a:r>
            <a:r>
              <a:rPr lang="en-US" b="1" dirty="0">
                <a:latin typeface="Consolas" panose="020B0609020204030204" pitchFamily="49" charset="0"/>
              </a:rPr>
              <a:t>&gt;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dirty="0"/>
              <a:t>- anotovaný tag</a:t>
            </a:r>
          </a:p>
          <a:p>
            <a:r>
              <a:rPr lang="cs-CZ" dirty="0"/>
              <a:t>Smazání tagu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tag -d &lt;</a:t>
            </a:r>
            <a:r>
              <a:rPr lang="cs-CZ" b="1" dirty="0" err="1">
                <a:latin typeface="Consolas" panose="020B0609020204030204" pitchFamily="49" charset="0"/>
              </a:rPr>
              <a:t>tagname</a:t>
            </a:r>
            <a:r>
              <a:rPr lang="cs-CZ" b="1" dirty="0">
                <a:latin typeface="Consolas" panose="020B0609020204030204" pitchFamily="49" charset="0"/>
              </a:rPr>
              <a:t>&gt;</a:t>
            </a:r>
          </a:p>
          <a:p>
            <a:r>
              <a:rPr lang="cs-CZ" dirty="0"/>
              <a:t>Zobrazení seznamu tagů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tag -l </a:t>
            </a:r>
          </a:p>
        </p:txBody>
      </p:sp>
    </p:spTree>
    <p:extLst>
      <p:ext uri="{BB962C8B-B14F-4D97-AF65-F5344CB8AC3E}">
        <p14:creationId xmlns:p14="http://schemas.microsoft.com/office/powerpoint/2010/main" val="1651290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E549B1-FF37-406D-9D23-B1E5FAFD7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Pokročilejší techniky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97973C3-E08A-499D-8029-0E5535B64A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329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6F31F3-B8FF-468B-BE8F-03E3E49C1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dirty="0"/>
              <a:t>Kdo říká, že umí s </a:t>
            </a:r>
            <a:r>
              <a:rPr lang="cs-CZ" dirty="0" err="1"/>
              <a:t>gitem</a:t>
            </a:r>
            <a:r>
              <a:rPr lang="cs-CZ" dirty="0"/>
              <a:t>, tak kecá.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76C3E3-5EF3-4A6C-BC72-9EB46B0BD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3432" y="1989138"/>
            <a:ext cx="9355765" cy="1752600"/>
          </a:xfrm>
        </p:spPr>
        <p:txBody>
          <a:bodyPr/>
          <a:lstStyle/>
          <a:p>
            <a:r>
              <a:rPr lang="cs-CZ" dirty="0"/>
              <a:t>Motto</a:t>
            </a:r>
          </a:p>
        </p:txBody>
      </p:sp>
    </p:spTree>
    <p:extLst>
      <p:ext uri="{BB962C8B-B14F-4D97-AF65-F5344CB8AC3E}">
        <p14:creationId xmlns:p14="http://schemas.microsoft.com/office/powerpoint/2010/main" val="4179156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4154D-5F7D-4283-91CB-4E44BC673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Větvení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A1C0D4-3EBD-4D5A-A038-843C56691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Vytvoření větve (název musí být bez mezer)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branch</a:t>
            </a:r>
            <a:r>
              <a:rPr lang="cs-CZ" b="1" dirty="0">
                <a:latin typeface="Consolas" panose="020B0609020204030204" pitchFamily="49" charset="0"/>
              </a:rPr>
              <a:t> &lt;větev&gt;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checkout</a:t>
            </a:r>
            <a:r>
              <a:rPr lang="cs-CZ" b="1" dirty="0">
                <a:latin typeface="Consolas" panose="020B0609020204030204" pitchFamily="49" charset="0"/>
              </a:rPr>
              <a:t> &lt;větev&gt;</a:t>
            </a:r>
          </a:p>
          <a:p>
            <a:r>
              <a:rPr lang="cs-CZ" dirty="0"/>
              <a:t>Alternativa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checkout</a:t>
            </a:r>
            <a:r>
              <a:rPr lang="cs-CZ" b="1" dirty="0">
                <a:latin typeface="Consolas" panose="020B0609020204030204" pitchFamily="49" charset="0"/>
              </a:rPr>
              <a:t> -b &lt;větev&gt;</a:t>
            </a:r>
          </a:p>
          <a:p>
            <a:r>
              <a:rPr lang="cs-CZ" dirty="0" err="1"/>
              <a:t>Commit</a:t>
            </a:r>
            <a:r>
              <a:rPr lang="cs-CZ" dirty="0"/>
              <a:t> jako obvykle</a:t>
            </a:r>
          </a:p>
          <a:p>
            <a:r>
              <a:rPr lang="cs-CZ" dirty="0"/>
              <a:t>Smazání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branch</a:t>
            </a:r>
            <a:r>
              <a:rPr lang="cs-CZ" b="1" dirty="0">
                <a:latin typeface="Consolas" panose="020B0609020204030204" pitchFamily="49" charset="0"/>
              </a:rPr>
              <a:t> –d &lt;větev&gt;</a:t>
            </a:r>
          </a:p>
        </p:txBody>
      </p:sp>
    </p:spTree>
    <p:extLst>
      <p:ext uri="{BB962C8B-B14F-4D97-AF65-F5344CB8AC3E}">
        <p14:creationId xmlns:p14="http://schemas.microsoft.com/office/powerpoint/2010/main" val="1661052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DD030-DC4D-4BB8-851F-1E551A55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merge</a:t>
            </a:r>
            <a:r>
              <a:rPr lang="cs-CZ" dirty="0"/>
              <a:t> (výchozí stav)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82F649F-EC49-4F3F-A5A7-2312B7ECD156}"/>
              </a:ext>
            </a:extLst>
          </p:cNvPr>
          <p:cNvSpPr txBox="1"/>
          <p:nvPr/>
        </p:nvSpPr>
        <p:spPr>
          <a:xfrm>
            <a:off x="2207569" y="6453336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Převzato z </a:t>
            </a:r>
            <a:r>
              <a:rPr lang="cs-CZ" dirty="0"/>
              <a:t>https://git-scm.com/book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D5682C2-64C6-442E-BE60-85BAE5719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s://git-scm.com/figures/18333fig0315-tn.png">
            <a:extLst>
              <a:ext uri="{FF2B5EF4-FFF2-40B4-BE49-F238E27FC236}">
                <a16:creationId xmlns:a16="http://schemas.microsoft.com/office/drawing/2014/main" id="{D20495CC-E5A7-48FB-82C8-F7898E6EE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257425"/>
            <a:ext cx="36957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527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git-scm.com/figures/18333fig0316-tn.png">
            <a:extLst>
              <a:ext uri="{FF2B5EF4-FFF2-40B4-BE49-F238E27FC236}">
                <a16:creationId xmlns:a16="http://schemas.microsoft.com/office/drawing/2014/main" id="{1AB22F71-B45D-4E6D-98A2-57ED83A03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1" y="1807817"/>
            <a:ext cx="3761443" cy="324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59DD030-DC4D-4BB8-851F-1E551A55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merge</a:t>
            </a:r>
            <a:r>
              <a:rPr lang="cs-CZ" dirty="0"/>
              <a:t> (průběh)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82F649F-EC49-4F3F-A5A7-2312B7ECD156}"/>
              </a:ext>
            </a:extLst>
          </p:cNvPr>
          <p:cNvSpPr txBox="1"/>
          <p:nvPr/>
        </p:nvSpPr>
        <p:spPr>
          <a:xfrm>
            <a:off x="2207569" y="6453336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Převzato z </a:t>
            </a:r>
            <a:r>
              <a:rPr lang="cs-CZ" dirty="0"/>
              <a:t>https://git-scm.com/book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D5682C2-64C6-442E-BE60-85BAE5719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088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DD030-DC4D-4BB8-851F-1E551A55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merge</a:t>
            </a:r>
            <a:r>
              <a:rPr lang="cs-CZ" dirty="0"/>
              <a:t> (konečný stav)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82F649F-EC49-4F3F-A5A7-2312B7ECD156}"/>
              </a:ext>
            </a:extLst>
          </p:cNvPr>
          <p:cNvSpPr txBox="1"/>
          <p:nvPr/>
        </p:nvSpPr>
        <p:spPr>
          <a:xfrm>
            <a:off x="2207569" y="6453336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Převzato z </a:t>
            </a:r>
            <a:r>
              <a:rPr lang="cs-CZ" dirty="0"/>
              <a:t>https://git-scm.com/book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D5682C2-64C6-442E-BE60-85BAE5719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2" descr="https://git-scm.com/figures/18333fig0317-tn.png">
            <a:extLst>
              <a:ext uri="{FF2B5EF4-FFF2-40B4-BE49-F238E27FC236}">
                <a16:creationId xmlns:a16="http://schemas.microsoft.com/office/drawing/2014/main" id="{F8D19A4C-BBB7-4C86-BAF2-DABB54E6E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34" y="2314574"/>
            <a:ext cx="4200525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529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DD030-DC4D-4BB8-851F-1E551A55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příklad </a:t>
            </a:r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merge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82F649F-EC49-4F3F-A5A7-2312B7ECD156}"/>
              </a:ext>
            </a:extLst>
          </p:cNvPr>
          <p:cNvSpPr txBox="1"/>
          <p:nvPr/>
        </p:nvSpPr>
        <p:spPr>
          <a:xfrm>
            <a:off x="2207569" y="6453336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Převzato z </a:t>
            </a:r>
            <a:r>
              <a:rPr lang="cs-CZ" dirty="0"/>
              <a:t>https://git-scm.com/book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33FDCEB-8E36-403F-831C-0B69628C7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45" y="2748602"/>
            <a:ext cx="4201111" cy="2229161"/>
          </a:xfrm>
        </p:spPr>
      </p:pic>
    </p:spTree>
    <p:extLst>
      <p:ext uri="{BB962C8B-B14F-4D97-AF65-F5344CB8AC3E}">
        <p14:creationId xmlns:p14="http://schemas.microsoft.com/office/powerpoint/2010/main" val="3726171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DD030-DC4D-4BB8-851F-1E551A55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merge</a:t>
            </a:r>
            <a:r>
              <a:rPr lang="cs-CZ" dirty="0"/>
              <a:t>  --ff  (fast-forward)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82F649F-EC49-4F3F-A5A7-2312B7ECD156}"/>
              </a:ext>
            </a:extLst>
          </p:cNvPr>
          <p:cNvSpPr txBox="1"/>
          <p:nvPr/>
        </p:nvSpPr>
        <p:spPr>
          <a:xfrm>
            <a:off x="2207569" y="6453336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Převzato z </a:t>
            </a:r>
            <a:r>
              <a:rPr lang="cs-CZ" dirty="0"/>
              <a:t>https://git-scm.com/book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221FC17-95A7-482B-87AC-7E7A7A02B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45" y="2748602"/>
            <a:ext cx="4201111" cy="2229161"/>
          </a:xfrm>
        </p:spPr>
      </p:pic>
    </p:spTree>
    <p:extLst>
      <p:ext uri="{BB962C8B-B14F-4D97-AF65-F5344CB8AC3E}">
        <p14:creationId xmlns:p14="http://schemas.microsoft.com/office/powerpoint/2010/main" val="1077943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DD030-DC4D-4BB8-851F-1E551A55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merge</a:t>
            </a:r>
            <a:r>
              <a:rPr lang="cs-CZ" dirty="0"/>
              <a:t> --no-ff  (no fast-forward)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82F649F-EC49-4F3F-A5A7-2312B7ECD156}"/>
              </a:ext>
            </a:extLst>
          </p:cNvPr>
          <p:cNvSpPr txBox="1"/>
          <p:nvPr/>
        </p:nvSpPr>
        <p:spPr>
          <a:xfrm>
            <a:off x="2207569" y="6453336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Převzato z </a:t>
            </a:r>
            <a:r>
              <a:rPr lang="cs-CZ" dirty="0"/>
              <a:t>https://git-scm.com/book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72F6568A-453D-4C97-B6B0-C4CC11F4E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45" y="2748602"/>
            <a:ext cx="4201111" cy="2229161"/>
          </a:xfrm>
        </p:spPr>
      </p:pic>
    </p:spTree>
    <p:extLst>
      <p:ext uri="{BB962C8B-B14F-4D97-AF65-F5344CB8AC3E}">
        <p14:creationId xmlns:p14="http://schemas.microsoft.com/office/powerpoint/2010/main" val="4113024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DD030-DC4D-4BB8-851F-1E551A55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merge</a:t>
            </a:r>
            <a:r>
              <a:rPr lang="cs-CZ" dirty="0"/>
              <a:t> </a:t>
            </a:r>
            <a:r>
              <a:rPr lang="cs-CZ" dirty="0" err="1"/>
              <a:t>vs</a:t>
            </a:r>
            <a:r>
              <a:rPr lang="cs-CZ" dirty="0"/>
              <a:t> </a:t>
            </a:r>
            <a:r>
              <a:rPr lang="cs-CZ" dirty="0" err="1"/>
              <a:t>rebase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82F649F-EC49-4F3F-A5A7-2312B7ECD156}"/>
              </a:ext>
            </a:extLst>
          </p:cNvPr>
          <p:cNvSpPr txBox="1"/>
          <p:nvPr/>
        </p:nvSpPr>
        <p:spPr>
          <a:xfrm>
            <a:off x="2207569" y="6453336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Převzato z </a:t>
            </a:r>
            <a:r>
              <a:rPr lang="cs-CZ" dirty="0"/>
              <a:t>https://git-scm.com/book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49590E2-4F60-43C9-A3E1-653080395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30" name="Picture 6" descr="https://git-scm.com/figures/18333fig0327-tn.png">
            <a:extLst>
              <a:ext uri="{FF2B5EF4-FFF2-40B4-BE49-F238E27FC236}">
                <a16:creationId xmlns:a16="http://schemas.microsoft.com/office/drawing/2014/main" id="{F401C10B-D267-40CA-BCA6-8508FDBFF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262189"/>
            <a:ext cx="29527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87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DD030-DC4D-4BB8-851F-1E551A55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merge</a:t>
            </a:r>
            <a:r>
              <a:rPr lang="cs-CZ" dirty="0"/>
              <a:t> </a:t>
            </a:r>
            <a:r>
              <a:rPr lang="cs-CZ" dirty="0" err="1"/>
              <a:t>vs</a:t>
            </a:r>
            <a:r>
              <a:rPr lang="cs-CZ" dirty="0"/>
              <a:t> </a:t>
            </a:r>
            <a:r>
              <a:rPr lang="cs-CZ" dirty="0" err="1"/>
              <a:t>rebase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82F649F-EC49-4F3F-A5A7-2312B7ECD156}"/>
              </a:ext>
            </a:extLst>
          </p:cNvPr>
          <p:cNvSpPr txBox="1"/>
          <p:nvPr/>
        </p:nvSpPr>
        <p:spPr>
          <a:xfrm>
            <a:off x="2207569" y="6453336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Převzato z </a:t>
            </a:r>
            <a:r>
              <a:rPr lang="cs-CZ" dirty="0"/>
              <a:t>https://git-scm.com/book</a:t>
            </a:r>
          </a:p>
        </p:txBody>
      </p:sp>
      <p:pic>
        <p:nvPicPr>
          <p:cNvPr id="2052" name="Picture 4" descr="https://git-scm.com/figures/18333fig0328-tn.png">
            <a:extLst>
              <a:ext uri="{FF2B5EF4-FFF2-40B4-BE49-F238E27FC236}">
                <a16:creationId xmlns:a16="http://schemas.microsoft.com/office/drawing/2014/main" id="{6BBD8C27-CA19-491E-817D-E6F589040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1410440"/>
            <a:ext cx="37147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git-scm.com/figures/18333fig0330-tn.png">
            <a:extLst>
              <a:ext uri="{FF2B5EF4-FFF2-40B4-BE49-F238E27FC236}">
                <a16:creationId xmlns:a16="http://schemas.microsoft.com/office/drawing/2014/main" id="{4E7DF32A-23BD-400E-BDDC-80B0D7B827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4304560"/>
            <a:ext cx="3714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E4F07D0-906E-4437-8C3F-5DF632405D6E}"/>
              </a:ext>
            </a:extLst>
          </p:cNvPr>
          <p:cNvSpPr txBox="1"/>
          <p:nvPr/>
        </p:nvSpPr>
        <p:spPr>
          <a:xfrm>
            <a:off x="2495601" y="169978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merge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DA86B8D-0729-4A3E-B0C9-05A2D08092CF}"/>
              </a:ext>
            </a:extLst>
          </p:cNvPr>
          <p:cNvSpPr txBox="1"/>
          <p:nvPr/>
        </p:nvSpPr>
        <p:spPr>
          <a:xfrm>
            <a:off x="2639617" y="407656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rebase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76906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rebase</a:t>
            </a:r>
            <a:r>
              <a:rPr lang="cs-CZ" dirty="0"/>
              <a:t>  </a:t>
            </a:r>
            <a:r>
              <a:rPr lang="cs-CZ" sz="3600" dirty="0"/>
              <a:t>x</a:t>
            </a:r>
            <a:r>
              <a:rPr lang="cs-CZ" dirty="0"/>
              <a:t>  </a:t>
            </a:r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merge</a:t>
            </a:r>
            <a:r>
              <a:rPr lang="cs-CZ" dirty="0"/>
              <a:t>  </a:t>
            </a:r>
            <a:r>
              <a:rPr lang="cs-CZ" sz="3600" dirty="0"/>
              <a:t>x</a:t>
            </a:r>
            <a:r>
              <a:rPr lang="cs-CZ" dirty="0"/>
              <a:t>  </a:t>
            </a:r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cherry-pick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Interactive</a:t>
            </a:r>
            <a:r>
              <a:rPr lang="cs-CZ" dirty="0"/>
              <a:t> demo</a:t>
            </a:r>
          </a:p>
          <a:p>
            <a:r>
              <a:rPr lang="cs-CZ" dirty="0">
                <a:hlinkClick r:id="rId2"/>
              </a:rPr>
              <a:t>https://learngitbranching.js.org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335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791A8-8D9E-47F5-8DA0-6B7A25F2F3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Co je to GIT?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784E04-67A4-4952-B600-0E882B77EA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9903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0C177A-5EC2-473D-A592-A2AEAC3C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adresace komitů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2824C5-FBC0-4970-86E9-B9DE318EB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Absolutně</a:t>
            </a:r>
          </a:p>
          <a:p>
            <a:pPr lvl="1"/>
            <a:r>
              <a:rPr lang="cs-CZ" dirty="0"/>
              <a:t>Identifikátory (SHA1)</a:t>
            </a:r>
          </a:p>
          <a:p>
            <a:pPr lvl="1"/>
            <a:r>
              <a:rPr lang="cs-CZ" dirty="0"/>
              <a:t>reference</a:t>
            </a:r>
          </a:p>
          <a:p>
            <a:pPr lvl="1"/>
            <a:r>
              <a:rPr lang="cs-CZ" dirty="0"/>
              <a:t>tagy</a:t>
            </a:r>
          </a:p>
          <a:p>
            <a:r>
              <a:rPr lang="cs-CZ" dirty="0"/>
              <a:t>Relativně</a:t>
            </a:r>
          </a:p>
          <a:p>
            <a:pPr lvl="1"/>
            <a:r>
              <a:rPr lang="cs-CZ" dirty="0" err="1"/>
              <a:t>kommity</a:t>
            </a:r>
            <a:r>
              <a:rPr lang="cs-CZ" dirty="0"/>
              <a:t> nadřazené absolutnímu</a:t>
            </a:r>
          </a:p>
        </p:txBody>
      </p:sp>
    </p:spTree>
    <p:extLst>
      <p:ext uri="{BB962C8B-B14F-4D97-AF65-F5344CB8AC3E}">
        <p14:creationId xmlns:p14="http://schemas.microsoft.com/office/powerpoint/2010/main" val="25019915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E818F-99E5-49A6-A8EA-09922A813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 mezi ~ a ^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B5E88C61-16F9-40CE-9AF5-6D0DC987BDB1}"/>
              </a:ext>
            </a:extLst>
          </p:cNvPr>
          <p:cNvSpPr/>
          <p:nvPr/>
        </p:nvSpPr>
        <p:spPr>
          <a:xfrm>
            <a:off x="6694909" y="5254541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1889BE3E-BBA6-416D-BD3F-996F60303113}"/>
              </a:ext>
            </a:extLst>
          </p:cNvPr>
          <p:cNvSpPr/>
          <p:nvPr/>
        </p:nvSpPr>
        <p:spPr>
          <a:xfrm>
            <a:off x="5110733" y="355237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360292C8-45B9-4C2C-A13E-CC86A8BECA87}"/>
              </a:ext>
            </a:extLst>
          </p:cNvPr>
          <p:cNvSpPr/>
          <p:nvPr/>
        </p:nvSpPr>
        <p:spPr>
          <a:xfrm>
            <a:off x="8328248" y="357189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924A760C-6D11-47E7-B507-2AE6F21FF0F7}"/>
              </a:ext>
            </a:extLst>
          </p:cNvPr>
          <p:cNvSpPr/>
          <p:nvPr/>
        </p:nvSpPr>
        <p:spPr>
          <a:xfrm>
            <a:off x="3598565" y="170080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B21FA214-E6C2-44C8-8449-B205903EC4CB}"/>
              </a:ext>
            </a:extLst>
          </p:cNvPr>
          <p:cNvSpPr/>
          <p:nvPr/>
        </p:nvSpPr>
        <p:spPr>
          <a:xfrm>
            <a:off x="6118845" y="170080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46FE6CC2-6642-494C-8E78-F5758E38C763}"/>
              </a:ext>
            </a:extLst>
          </p:cNvPr>
          <p:cNvSpPr/>
          <p:nvPr/>
        </p:nvSpPr>
        <p:spPr>
          <a:xfrm>
            <a:off x="8328248" y="1700808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87760D5-FB13-4DB5-A17A-8D89E1511F3E}"/>
              </a:ext>
            </a:extLst>
          </p:cNvPr>
          <p:cNvCxnSpPr>
            <a:cxnSpLocks/>
            <a:stCxn id="7" idx="5"/>
            <a:endCxn id="5" idx="1"/>
          </p:cNvCxnSpPr>
          <p:nvPr/>
        </p:nvCxnSpPr>
        <p:spPr>
          <a:xfrm>
            <a:off x="4090266" y="2192509"/>
            <a:ext cx="1104830" cy="1444232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DB8D6AB3-0D38-461E-8D3F-37398AE19138}"/>
              </a:ext>
            </a:extLst>
          </p:cNvPr>
          <p:cNvCxnSpPr>
            <a:cxnSpLocks/>
            <a:stCxn id="8" idx="4"/>
            <a:endCxn id="5" idx="7"/>
          </p:cNvCxnSpPr>
          <p:nvPr/>
        </p:nvCxnSpPr>
        <p:spPr>
          <a:xfrm flipH="1">
            <a:off x="5602435" y="2276873"/>
            <a:ext cx="804443" cy="1359869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C8F23CBB-001D-4D13-9E2D-9D5498A21161}"/>
              </a:ext>
            </a:extLst>
          </p:cNvPr>
          <p:cNvCxnSpPr>
            <a:cxnSpLocks/>
            <a:stCxn id="9" idx="4"/>
            <a:endCxn id="6" idx="0"/>
          </p:cNvCxnSpPr>
          <p:nvPr/>
        </p:nvCxnSpPr>
        <p:spPr>
          <a:xfrm>
            <a:off x="8616280" y="2276872"/>
            <a:ext cx="0" cy="1295018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25FE2EB5-28E1-4FC2-A451-C519BBCD7049}"/>
              </a:ext>
            </a:extLst>
          </p:cNvPr>
          <p:cNvCxnSpPr>
            <a:cxnSpLocks/>
            <a:stCxn id="5" idx="5"/>
            <a:endCxn id="4" idx="1"/>
          </p:cNvCxnSpPr>
          <p:nvPr/>
        </p:nvCxnSpPr>
        <p:spPr>
          <a:xfrm>
            <a:off x="5602434" y="4044080"/>
            <a:ext cx="1176838" cy="1294825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8DA49D88-893E-4507-95BC-FB1DE912AF7E}"/>
              </a:ext>
            </a:extLst>
          </p:cNvPr>
          <p:cNvCxnSpPr>
            <a:stCxn id="6" idx="3"/>
            <a:endCxn id="4" idx="7"/>
          </p:cNvCxnSpPr>
          <p:nvPr/>
        </p:nvCxnSpPr>
        <p:spPr>
          <a:xfrm flipH="1">
            <a:off x="7186611" y="4063592"/>
            <a:ext cx="1226001" cy="1275313"/>
          </a:xfrm>
          <a:prstGeom prst="line">
            <a:avLst/>
          </a:prstGeom>
          <a:ln w="19050"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C7736C46-68A7-4E4D-B693-485A047C695C}"/>
              </a:ext>
            </a:extLst>
          </p:cNvPr>
          <p:cNvSpPr txBox="1"/>
          <p:nvPr/>
        </p:nvSpPr>
        <p:spPr>
          <a:xfrm>
            <a:off x="7246116" y="535841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HEAD[^0]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5C58103B-615E-4F06-8274-AFF8C36DA363}"/>
              </a:ext>
            </a:extLst>
          </p:cNvPr>
          <p:cNvSpPr txBox="1"/>
          <p:nvPr/>
        </p:nvSpPr>
        <p:spPr>
          <a:xfrm>
            <a:off x="4027218" y="3651172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HEAD~1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F8CC87ED-BB2B-4652-9578-6998DFD7940F}"/>
              </a:ext>
            </a:extLst>
          </p:cNvPr>
          <p:cNvSpPr txBox="1"/>
          <p:nvPr/>
        </p:nvSpPr>
        <p:spPr>
          <a:xfrm>
            <a:off x="2480370" y="1792824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HEAD~2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CDDC00F6-10C5-47C0-A172-6FDD5811BCF7}"/>
              </a:ext>
            </a:extLst>
          </p:cNvPr>
          <p:cNvSpPr txBox="1"/>
          <p:nvPr/>
        </p:nvSpPr>
        <p:spPr>
          <a:xfrm>
            <a:off x="8904312" y="3675256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HEAD^2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F4EA5B85-7D07-4ED3-B1A2-158C07F14D88}"/>
              </a:ext>
            </a:extLst>
          </p:cNvPr>
          <p:cNvSpPr txBox="1"/>
          <p:nvPr/>
        </p:nvSpPr>
        <p:spPr>
          <a:xfrm>
            <a:off x="5689570" y="3651172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HEAD^[1]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E8AF4192-0318-4128-960A-E662968B1B16}"/>
              </a:ext>
            </a:extLst>
          </p:cNvPr>
          <p:cNvSpPr txBox="1"/>
          <p:nvPr/>
        </p:nvSpPr>
        <p:spPr>
          <a:xfrm>
            <a:off x="8904312" y="180417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HEAD^2^[1]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755FED23-A1A1-4EB5-8B58-05483CF9A932}"/>
              </a:ext>
            </a:extLst>
          </p:cNvPr>
          <p:cNvSpPr txBox="1"/>
          <p:nvPr/>
        </p:nvSpPr>
        <p:spPr>
          <a:xfrm>
            <a:off x="6684915" y="183098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HEAD^^2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717FFAE9-CFD2-4073-91F7-11C172510323}"/>
              </a:ext>
            </a:extLst>
          </p:cNvPr>
          <p:cNvSpPr txBox="1"/>
          <p:nvPr/>
        </p:nvSpPr>
        <p:spPr>
          <a:xfrm>
            <a:off x="4180605" y="1776843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HEAD^[1]^[1]</a:t>
            </a:r>
          </a:p>
        </p:txBody>
      </p:sp>
    </p:spTree>
    <p:extLst>
      <p:ext uri="{BB962C8B-B14F-4D97-AF65-F5344CB8AC3E}">
        <p14:creationId xmlns:p14="http://schemas.microsoft.com/office/powerpoint/2010/main" val="2251701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1052DF-A583-455A-BD46-26B7CC52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- -patch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F35328-48F0-455F-A12D-100F7C976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Vybírá se, jaká část souboru se vloží do </a:t>
            </a:r>
            <a:r>
              <a:rPr lang="cs-CZ" dirty="0" err="1"/>
              <a:t>stashe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17369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FB532D-A10A-43E2-853A-5C6B64470D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Řešení problémů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72E2F7-BDAC-4284-99A9-92BC4948B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989138"/>
            <a:ext cx="9355765" cy="1752600"/>
          </a:xfrm>
        </p:spPr>
        <p:txBody>
          <a:bodyPr/>
          <a:lstStyle/>
          <a:p>
            <a:r>
              <a:rPr lang="cs-CZ" dirty="0"/>
              <a:t>Další pokročilé techniky</a:t>
            </a:r>
          </a:p>
        </p:txBody>
      </p:sp>
    </p:spTree>
    <p:extLst>
      <p:ext uri="{BB962C8B-B14F-4D97-AF65-F5344CB8AC3E}">
        <p14:creationId xmlns:p14="http://schemas.microsoft.com/office/powerpoint/2010/main" val="2370868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378659-F521-472A-B3D1-46A38D8E2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commit</a:t>
            </a:r>
            <a:r>
              <a:rPr lang="cs-CZ" dirty="0"/>
              <a:t> - -</a:t>
            </a:r>
            <a:r>
              <a:rPr lang="cs-CZ" dirty="0" err="1"/>
              <a:t>amend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E668E6-143E-4D68-AD98-A51CB47C1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Přepíše poslední komit</a:t>
            </a:r>
          </a:p>
          <a:p>
            <a:pPr lvl="1"/>
            <a:r>
              <a:rPr lang="cs-CZ" dirty="0"/>
              <a:t>Mění se popis</a:t>
            </a:r>
          </a:p>
          <a:p>
            <a:pPr lvl="1"/>
            <a:r>
              <a:rPr lang="cs-CZ" dirty="0"/>
              <a:t>Přidává se, nebo mění soubor</a:t>
            </a:r>
          </a:p>
          <a:p>
            <a:r>
              <a:rPr lang="cs-CZ" dirty="0"/>
              <a:t>Nedá se odebrat soubor</a:t>
            </a:r>
          </a:p>
        </p:txBody>
      </p:sp>
    </p:spTree>
    <p:extLst>
      <p:ext uri="{BB962C8B-B14F-4D97-AF65-F5344CB8AC3E}">
        <p14:creationId xmlns:p14="http://schemas.microsoft.com/office/powerpoint/2010/main" val="17635834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4D23F-E2DE-4F3D-B372-A76FC06A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reset  </a:t>
            </a:r>
            <a:r>
              <a:rPr lang="cs-CZ" sz="3600" dirty="0"/>
              <a:t>x</a:t>
            </a:r>
            <a:r>
              <a:rPr lang="cs-CZ" dirty="0"/>
              <a:t>  </a:t>
            </a:r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checkout</a:t>
            </a:r>
            <a:r>
              <a:rPr lang="cs-CZ" dirty="0"/>
              <a:t>  </a:t>
            </a:r>
            <a:r>
              <a:rPr lang="cs-CZ" sz="3600" dirty="0"/>
              <a:t>x </a:t>
            </a:r>
            <a:r>
              <a:rPr lang="cs-CZ" dirty="0"/>
              <a:t> </a:t>
            </a:r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revert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B233D4-C06A-42E5-8AB5-E87443F53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Reset</a:t>
            </a:r>
          </a:p>
          <a:p>
            <a:pPr lvl="1"/>
            <a:r>
              <a:rPr lang="cs-CZ" dirty="0"/>
              <a:t>Vrátí zpět referenci</a:t>
            </a:r>
          </a:p>
          <a:p>
            <a:r>
              <a:rPr lang="cs-CZ" dirty="0" err="1"/>
              <a:t>Checkout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Přesune HEAD</a:t>
            </a:r>
          </a:p>
          <a:p>
            <a:r>
              <a:rPr lang="cs-CZ" dirty="0" err="1"/>
              <a:t>Revert</a:t>
            </a:r>
            <a:endParaRPr lang="cs-CZ" dirty="0"/>
          </a:p>
          <a:p>
            <a:pPr lvl="1"/>
            <a:r>
              <a:rPr lang="cs-CZ" dirty="0"/>
              <a:t>Vytvoří opačný komit</a:t>
            </a:r>
          </a:p>
        </p:txBody>
      </p:sp>
    </p:spTree>
    <p:extLst>
      <p:ext uri="{BB962C8B-B14F-4D97-AF65-F5344CB8AC3E}">
        <p14:creationId xmlns:p14="http://schemas.microsoft.com/office/powerpoint/2010/main" val="34467608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rebase</a:t>
            </a:r>
            <a:r>
              <a:rPr lang="cs-CZ" dirty="0"/>
              <a:t> </a:t>
            </a:r>
            <a:r>
              <a:rPr lang="cs-CZ" dirty="0" err="1"/>
              <a:t>interactive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Slučování komitů</a:t>
            </a:r>
          </a:p>
          <a:p>
            <a:r>
              <a:rPr lang="cs-CZ" dirty="0"/>
              <a:t>Rozdělování komitů</a:t>
            </a:r>
          </a:p>
          <a:p>
            <a:r>
              <a:rPr lang="cs-CZ" dirty="0"/>
              <a:t>Přehazování pořadí</a:t>
            </a:r>
          </a:p>
          <a:p>
            <a:r>
              <a:rPr lang="cs-CZ" dirty="0"/>
              <a:t>Změna popisu</a:t>
            </a:r>
          </a:p>
          <a:p>
            <a:r>
              <a:rPr lang="cs-CZ" dirty="0"/>
              <a:t>Úpravu komitů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1621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0F04EC-B4BA-49CF-8298-F89E81CD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Detached</a:t>
            </a:r>
            <a:r>
              <a:rPr lang="cs-CZ" dirty="0"/>
              <a:t> HEAD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0B7A5B-1428-4458-B287-9C7713A9B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Změní se příkazem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checkout</a:t>
            </a:r>
            <a:r>
              <a:rPr lang="cs-CZ" b="1" dirty="0">
                <a:latin typeface="Consolas" panose="020B0609020204030204" pitchFamily="49" charset="0"/>
              </a:rPr>
              <a:t> &lt;komit&gt;</a:t>
            </a:r>
          </a:p>
          <a:p>
            <a:r>
              <a:rPr lang="cs-CZ" dirty="0"/>
              <a:t>A vrátíme se příkazem 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checkout</a:t>
            </a:r>
            <a:r>
              <a:rPr lang="cs-CZ" b="1" dirty="0">
                <a:latin typeface="Consolas" panose="020B0609020204030204" pitchFamily="49" charset="0"/>
              </a:rPr>
              <a:t> [</a:t>
            </a:r>
            <a:r>
              <a:rPr lang="cs-CZ" b="1" dirty="0" err="1">
                <a:latin typeface="Consolas" panose="020B0609020204030204" pitchFamily="49" charset="0"/>
              </a:rPr>
              <a:t>master|HEAD</a:t>
            </a:r>
            <a:r>
              <a:rPr lang="cs-CZ" b="1" dirty="0">
                <a:latin typeface="Consolas" panose="020B0609020204030204" pitchFamily="49" charset="0"/>
              </a:rPr>
              <a:t>|&lt;</a:t>
            </a:r>
            <a:r>
              <a:rPr lang="cs-CZ" b="1" dirty="0" err="1">
                <a:latin typeface="Consolas" panose="020B0609020204030204" pitchFamily="49" charset="0"/>
              </a:rPr>
              <a:t>branch</a:t>
            </a:r>
            <a:r>
              <a:rPr lang="cs-CZ" b="1" dirty="0">
                <a:latin typeface="Consolas" panose="020B0609020204030204" pitchFamily="49" charset="0"/>
              </a:rPr>
              <a:t>&gt;]</a:t>
            </a:r>
          </a:p>
        </p:txBody>
      </p:sp>
    </p:spTree>
    <p:extLst>
      <p:ext uri="{BB962C8B-B14F-4D97-AF65-F5344CB8AC3E}">
        <p14:creationId xmlns:p14="http://schemas.microsoft.com/office/powerpoint/2010/main" val="19317949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DA5EF-8F01-427A-9B3F-64286408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Vyřešení konfliktů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DAEE5E-5D3C-41B9-9510-8F56AF807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Ručně</a:t>
            </a:r>
          </a:p>
          <a:p>
            <a:pPr lvl="1"/>
            <a:r>
              <a:rPr lang="cs-CZ" dirty="0"/>
              <a:t>Upravit soubor</a:t>
            </a:r>
          </a:p>
          <a:p>
            <a:pPr lvl="1"/>
            <a:r>
              <a:rPr lang="cs-CZ" dirty="0"/>
              <a:t>Přijmout příkazem </a:t>
            </a:r>
            <a:r>
              <a:rPr lang="cs-CZ" dirty="0" err="1"/>
              <a:t>add</a:t>
            </a:r>
            <a:endParaRPr lang="cs-CZ" dirty="0"/>
          </a:p>
          <a:p>
            <a:pPr lvl="2"/>
            <a:r>
              <a:rPr lang="cs-CZ" dirty="0" err="1"/>
              <a:t>git</a:t>
            </a:r>
            <a:r>
              <a:rPr lang="cs-CZ" dirty="0"/>
              <a:t> nehlídá obsah souboru</a:t>
            </a:r>
          </a:p>
          <a:p>
            <a:r>
              <a:rPr lang="cs-CZ" dirty="0"/>
              <a:t>Nástrojem</a:t>
            </a:r>
          </a:p>
        </p:txBody>
      </p:sp>
    </p:spTree>
    <p:extLst>
      <p:ext uri="{BB962C8B-B14F-4D97-AF65-F5344CB8AC3E}">
        <p14:creationId xmlns:p14="http://schemas.microsoft.com/office/powerpoint/2010/main" val="11168287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D896E-DB26-41ED-84F6-CF0EFC5FD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mergetool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27F895-CF8D-4E99-8515-21FB7D0B4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mergetool</a:t>
            </a:r>
            <a:endParaRPr lang="cs-CZ" b="1" dirty="0">
              <a:latin typeface="Consolas" panose="020B0609020204030204" pitchFamily="49" charset="0"/>
            </a:endParaRPr>
          </a:p>
          <a:p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mergetool</a:t>
            </a:r>
            <a:r>
              <a:rPr lang="cs-CZ" b="1" dirty="0">
                <a:latin typeface="Consolas" panose="020B0609020204030204" pitchFamily="49" charset="0"/>
              </a:rPr>
              <a:t> --</a:t>
            </a:r>
            <a:r>
              <a:rPr lang="cs-CZ" b="1" dirty="0" err="1">
                <a:latin typeface="Consolas" panose="020B0609020204030204" pitchFamily="49" charset="0"/>
              </a:rPr>
              <a:t>tool-help</a:t>
            </a:r>
            <a:endParaRPr lang="cs-CZ" b="1" dirty="0">
              <a:latin typeface="Consolas" panose="020B0609020204030204" pitchFamily="49" charset="0"/>
            </a:endParaRPr>
          </a:p>
          <a:p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mergetool</a:t>
            </a:r>
            <a:r>
              <a:rPr lang="cs-CZ" b="1" dirty="0">
                <a:latin typeface="Consolas" panose="020B0609020204030204" pitchFamily="49" charset="0"/>
              </a:rPr>
              <a:t> --</a:t>
            </a:r>
            <a:r>
              <a:rPr lang="cs-CZ" b="1" dirty="0" err="1">
                <a:latin typeface="Consolas" panose="020B0609020204030204" pitchFamily="49" charset="0"/>
              </a:rPr>
              <a:t>tool</a:t>
            </a:r>
            <a:r>
              <a:rPr lang="cs-CZ" b="1" dirty="0">
                <a:latin typeface="Consolas" panose="020B0609020204030204" pitchFamily="49" charset="0"/>
              </a:rPr>
              <a:t>=p4merge</a:t>
            </a:r>
          </a:p>
        </p:txBody>
      </p:sp>
    </p:spTree>
    <p:extLst>
      <p:ext uri="{BB962C8B-B14F-4D97-AF65-F5344CB8AC3E}">
        <p14:creationId xmlns:p14="http://schemas.microsoft.com/office/powerpoint/2010/main" val="3945126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E21883-1C58-4CAD-A66D-9682BAC0D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je populární </a:t>
            </a:r>
            <a:r>
              <a:rPr lang="cs-CZ" dirty="0" err="1"/>
              <a:t>verzovací</a:t>
            </a:r>
            <a:r>
              <a:rPr lang="cs-CZ" dirty="0"/>
              <a:t> systém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394B86-EEB6-409C-B638-C8D221353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6093296"/>
            <a:ext cx="10972800" cy="4525963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https://insights.stackoverflow.com/survey/2018/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25CBCE-C09F-444A-BB6C-2E11E9D5C7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7688" y="1268760"/>
            <a:ext cx="66484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56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23948-1496-4DEC-B85F-943B66CCA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clean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7E4813-76CC-44B0-BA21-079898159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clean</a:t>
            </a:r>
            <a:endParaRPr lang="cs-CZ" b="1" dirty="0">
              <a:latin typeface="Consolas" panose="020B0609020204030204" pitchFamily="49" charset="0"/>
            </a:endParaRPr>
          </a:p>
          <a:p>
            <a:pPr lvl="1"/>
            <a:r>
              <a:rPr lang="cs-CZ" dirty="0"/>
              <a:t>f 		</a:t>
            </a:r>
            <a:r>
              <a:rPr lang="en-US" dirty="0"/>
              <a:t>force</a:t>
            </a:r>
          </a:p>
          <a:p>
            <a:pPr lvl="1"/>
            <a:r>
              <a:rPr lang="cs-CZ" dirty="0"/>
              <a:t>d		</a:t>
            </a:r>
            <a:r>
              <a:rPr lang="en-US" dirty="0"/>
              <a:t>remove whole directories</a:t>
            </a:r>
          </a:p>
          <a:p>
            <a:pPr lvl="1"/>
            <a:r>
              <a:rPr lang="cs-CZ" dirty="0"/>
              <a:t>x		</a:t>
            </a:r>
            <a:r>
              <a:rPr lang="en-US" dirty="0"/>
              <a:t>remove ignored files, too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7693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F8D3C6-AF20-4B4B-B998-8BD3DF7E72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Čestná zmínka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0654483-1A5E-4F02-990E-AEC8E28DB2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972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F47E58-F3BA-4F72-866C-FCE7776C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blame</a:t>
            </a:r>
            <a:r>
              <a:rPr lang="cs-CZ" dirty="0"/>
              <a:t> [-M|-C]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379A8B-C65F-4394-AFF8-1995ACE28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Kdo změnil (přesunul/zkopíroval) jaký řádek</a:t>
            </a:r>
          </a:p>
          <a:p>
            <a:pPr lvl="1"/>
            <a:r>
              <a:rPr lang="cs-CZ" dirty="0"/>
              <a:t>C – dohledává zkopírované řádky</a:t>
            </a:r>
          </a:p>
          <a:p>
            <a:pPr lvl="1"/>
            <a:r>
              <a:rPr lang="cs-CZ" dirty="0"/>
              <a:t>M – dohledává přesunuté řádky</a:t>
            </a:r>
          </a:p>
          <a:p>
            <a:pPr lvl="1"/>
            <a:endParaRPr lang="cs-CZ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177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487052-7B58-4C43-9CCF-AC1BB6C1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Submodules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F037C0-34D2-432B-BFA2-3E6F436E6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Přidání </a:t>
            </a:r>
            <a:r>
              <a:rPr lang="cs-CZ" dirty="0" err="1"/>
              <a:t>submodulu</a:t>
            </a:r>
            <a:endParaRPr lang="cs-CZ" dirty="0"/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submodule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add</a:t>
            </a:r>
            <a:r>
              <a:rPr lang="cs-CZ" b="1" dirty="0">
                <a:latin typeface="Consolas" panose="020B0609020204030204" pitchFamily="49" charset="0"/>
              </a:rPr>
              <a:t> &lt;</a:t>
            </a:r>
            <a:r>
              <a:rPr lang="cs-CZ" b="1" dirty="0" err="1">
                <a:latin typeface="Consolas" panose="020B0609020204030204" pitchFamily="49" charset="0"/>
              </a:rPr>
              <a:t>repository</a:t>
            </a:r>
            <a:r>
              <a:rPr lang="cs-CZ" b="1" dirty="0">
                <a:latin typeface="Consolas" panose="020B0609020204030204" pitchFamily="49" charset="0"/>
              </a:rPr>
              <a:t>&gt;</a:t>
            </a:r>
          </a:p>
          <a:p>
            <a:r>
              <a:rPr lang="cs-CZ" dirty="0"/>
              <a:t>Inicializace </a:t>
            </a:r>
            <a:r>
              <a:rPr lang="cs-CZ" dirty="0" err="1"/>
              <a:t>submodulu</a:t>
            </a:r>
            <a:r>
              <a:rPr lang="cs-CZ" dirty="0"/>
              <a:t> (potřebná před aktualizací)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submodule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init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</a:p>
          <a:p>
            <a:r>
              <a:rPr lang="cs-CZ" dirty="0"/>
              <a:t>Aktualizace </a:t>
            </a:r>
            <a:r>
              <a:rPr lang="cs-CZ" dirty="0" err="1"/>
              <a:t>submodulu</a:t>
            </a:r>
            <a:endParaRPr lang="cs-CZ" dirty="0"/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submodule</a:t>
            </a:r>
            <a:r>
              <a:rPr lang="cs-CZ" b="1" dirty="0">
                <a:latin typeface="Consolas" panose="020B0609020204030204" pitchFamily="49" charset="0"/>
              </a:rPr>
              <a:t> update</a:t>
            </a:r>
            <a:r>
              <a:rPr lang="cs-CZ" dirty="0">
                <a:latin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82048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C54B67-5FF2-4C46-896F-36B49AC1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bisect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F24117-F1D1-4458-839A-53C0B7114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Hledání chyby metodou půlení intervalu</a:t>
            </a:r>
          </a:p>
        </p:txBody>
      </p:sp>
    </p:spTree>
    <p:extLst>
      <p:ext uri="{BB962C8B-B14F-4D97-AF65-F5344CB8AC3E}">
        <p14:creationId xmlns:p14="http://schemas.microsoft.com/office/powerpoint/2010/main" val="24114642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DFE8F0-0561-41A4-B76F-8366CBF1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git </a:t>
            </a:r>
            <a:r>
              <a:rPr lang="en-US" dirty="0" err="1"/>
              <a:t>rerere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3D064F-A457-4239-88CE-852C6CD81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Reuse recorded resolution of conflicted merges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25025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95BBD-03AC-4767-96A6-CC674366B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git</a:t>
            </a:r>
            <a:r>
              <a:rPr lang="cs-CZ" dirty="0"/>
              <a:t> </a:t>
            </a:r>
            <a:r>
              <a:rPr lang="cs-CZ" dirty="0" err="1"/>
              <a:t>filter-branch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AA45EA-299B-4509-A6A8-618A93526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Švýcarský nůž </a:t>
            </a:r>
          </a:p>
          <a:p>
            <a:r>
              <a:rPr lang="cs-CZ" dirty="0"/>
              <a:t>Ohromně mocný</a:t>
            </a:r>
          </a:p>
          <a:p>
            <a:r>
              <a:rPr lang="cs-CZ" dirty="0"/>
              <a:t>Ohromně nebezpečný</a:t>
            </a:r>
          </a:p>
          <a:p>
            <a:r>
              <a:rPr lang="cs-CZ" dirty="0"/>
              <a:t>Příklady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git filter-branch --tree-filter 'rm </a:t>
            </a:r>
            <a:r>
              <a:rPr lang="cs-CZ" b="1" dirty="0">
                <a:latin typeface="Consolas" panose="020B0609020204030204" pitchFamily="49" charset="0"/>
              </a:rPr>
              <a:t>&lt;</a:t>
            </a:r>
            <a:r>
              <a:rPr lang="en-US" b="1" dirty="0">
                <a:latin typeface="Consolas" panose="020B0609020204030204" pitchFamily="49" charset="0"/>
              </a:rPr>
              <a:t>filename</a:t>
            </a:r>
            <a:r>
              <a:rPr lang="cs-CZ" b="1" dirty="0">
                <a:latin typeface="Consolas" panose="020B0609020204030204" pitchFamily="49" charset="0"/>
              </a:rPr>
              <a:t>&gt;</a:t>
            </a:r>
            <a:r>
              <a:rPr lang="en-US" b="1" dirty="0">
                <a:latin typeface="Consolas" panose="020B0609020204030204" pitchFamily="49" charset="0"/>
              </a:rPr>
              <a:t>' HEAD</a:t>
            </a:r>
            <a:endParaRPr lang="cs-CZ" b="1" dirty="0">
              <a:latin typeface="Consolas" panose="020B0609020204030204" pitchFamily="49" charset="0"/>
            </a:endParaRP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r>
              <a:rPr lang="cs-CZ" b="1" dirty="0" err="1">
                <a:latin typeface="Consolas" panose="020B0609020204030204" pitchFamily="49" charset="0"/>
              </a:rPr>
              <a:t>filter-branch</a:t>
            </a:r>
            <a:r>
              <a:rPr lang="cs-CZ" b="1" dirty="0">
                <a:latin typeface="Consolas" panose="020B0609020204030204" pitchFamily="49" charset="0"/>
              </a:rPr>
              <a:t> -f --</a:t>
            </a:r>
            <a:r>
              <a:rPr lang="cs-CZ" b="1" dirty="0" err="1">
                <a:latin typeface="Consolas" panose="020B0609020204030204" pitchFamily="49" charset="0"/>
              </a:rPr>
              <a:t>msg-filter</a:t>
            </a:r>
            <a:r>
              <a:rPr lang="cs-CZ" b="1" dirty="0">
                <a:latin typeface="Consolas" panose="020B0609020204030204" pitchFamily="49" charset="0"/>
              </a:rPr>
              <a:t> </a:t>
            </a:r>
            <a:br>
              <a:rPr lang="cs-CZ" b="1" dirty="0">
                <a:latin typeface="Consolas" panose="020B0609020204030204" pitchFamily="49" charset="0"/>
              </a:rPr>
            </a:br>
            <a:r>
              <a:rPr lang="cs-CZ" b="1" dirty="0">
                <a:latin typeface="Consolas" panose="020B0609020204030204" pitchFamily="49" charset="0"/>
              </a:rPr>
              <a:t>"sed 's/^</a:t>
            </a:r>
            <a:r>
              <a:rPr lang="cs-CZ" b="1" dirty="0" err="1">
                <a:latin typeface="Consolas" panose="020B0609020204030204" pitchFamily="49" charset="0"/>
              </a:rPr>
              <a:t>git</a:t>
            </a:r>
            <a:r>
              <a:rPr lang="cs-CZ" b="1" dirty="0">
                <a:latin typeface="Consolas" panose="020B0609020204030204" pitchFamily="49" charset="0"/>
              </a:rPr>
              <a:t>-</a:t>
            </a:r>
            <a:r>
              <a:rPr lang="cs-CZ" b="1" dirty="0" err="1">
                <a:latin typeface="Consolas" panose="020B0609020204030204" pitchFamily="49" charset="0"/>
              </a:rPr>
              <a:t>tfs</a:t>
            </a:r>
            <a:r>
              <a:rPr lang="cs-CZ" b="1" dirty="0">
                <a:latin typeface="Consolas" panose="020B0609020204030204" pitchFamily="49" charset="0"/>
              </a:rPr>
              <a:t>-id:.*;C\([0-9]*\)$/</a:t>
            </a:r>
            <a:r>
              <a:rPr lang="cs-CZ" b="1" dirty="0" err="1">
                <a:latin typeface="Consolas" panose="020B0609020204030204" pitchFamily="49" charset="0"/>
              </a:rPr>
              <a:t>Changeset</a:t>
            </a:r>
            <a:r>
              <a:rPr lang="cs-CZ" b="1" dirty="0">
                <a:latin typeface="Consolas" panose="020B0609020204030204" pitchFamily="49" charset="0"/>
              </a:rPr>
              <a:t>:\1/g'" -- --</a:t>
            </a:r>
            <a:r>
              <a:rPr lang="cs-CZ" b="1" dirty="0" err="1">
                <a:latin typeface="Consolas" panose="020B0609020204030204" pitchFamily="49" charset="0"/>
              </a:rPr>
              <a:t>all</a:t>
            </a:r>
            <a:endParaRPr lang="cs-CZ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588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4AA9C2-A0EE-4BA6-959B-602A86EAC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Pull</a:t>
            </a:r>
            <a:r>
              <a:rPr lang="cs-CZ" dirty="0"/>
              <a:t> </a:t>
            </a:r>
            <a:r>
              <a:rPr lang="cs-CZ" dirty="0" err="1"/>
              <a:t>request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F8E55C-71D4-4434-992D-FF9A72F0D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Práce se odešle ke schválení</a:t>
            </a:r>
          </a:p>
          <a:p>
            <a:r>
              <a:rPr lang="cs-CZ" dirty="0"/>
              <a:t>Po schválení se integruje do vývojové větve</a:t>
            </a:r>
          </a:p>
        </p:txBody>
      </p:sp>
    </p:spTree>
    <p:extLst>
      <p:ext uri="{BB962C8B-B14F-4D97-AF65-F5344CB8AC3E}">
        <p14:creationId xmlns:p14="http://schemas.microsoft.com/office/powerpoint/2010/main" val="15249394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0F262F-F1A2-4821-9159-E8D847C0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Podepisování komitů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4271C7-F3EC-4DA5-ACE3-044B3F12B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Komity se dají podepisovat</a:t>
            </a:r>
          </a:p>
          <a:p>
            <a:r>
              <a:rPr lang="cs-CZ" dirty="0"/>
              <a:t>Návod najdete na internetu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22595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55571D-D06B-466E-AAA8-AD883C52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204864"/>
            <a:ext cx="10363200" cy="1362075"/>
          </a:xfrm>
        </p:spPr>
        <p:txBody>
          <a:bodyPr/>
          <a:lstStyle/>
          <a:p>
            <a:r>
              <a:rPr lang="cs-CZ" dirty="0"/>
              <a:t>A to je konec.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D62EF1D-1658-4D41-9D7B-7878DD2BC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7280" y="2636912"/>
            <a:ext cx="10363200" cy="1368152"/>
          </a:xfrm>
        </p:spPr>
        <p:txBody>
          <a:bodyPr/>
          <a:lstStyle/>
          <a:p>
            <a:r>
              <a:rPr lang="cs-CZ" dirty="0"/>
              <a:t>Nějaké dotazy?</a:t>
            </a:r>
          </a:p>
        </p:txBody>
      </p:sp>
    </p:spTree>
    <p:extLst>
      <p:ext uri="{BB962C8B-B14F-4D97-AF65-F5344CB8AC3E}">
        <p14:creationId xmlns:p14="http://schemas.microsoft.com/office/powerpoint/2010/main" val="239056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F188AF-C251-477C-BB55-F73E7D033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GIT?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4A2BA4-9AE9-45A2-BFA0-46950752E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Systém správy verzí </a:t>
            </a:r>
          </a:p>
          <a:p>
            <a:r>
              <a:rPr lang="cs-CZ" dirty="0"/>
              <a:t>Vytvořený </a:t>
            </a:r>
            <a:r>
              <a:rPr lang="cs-CZ" dirty="0" err="1"/>
              <a:t>Linusem</a:t>
            </a:r>
            <a:r>
              <a:rPr lang="cs-CZ" dirty="0"/>
              <a:t> </a:t>
            </a:r>
            <a:r>
              <a:rPr lang="cs-CZ" dirty="0" err="1"/>
              <a:t>Torvaldsem</a:t>
            </a:r>
            <a:r>
              <a:rPr lang="cs-CZ" dirty="0"/>
              <a:t> pro vývoj jádra Linuxu</a:t>
            </a:r>
          </a:p>
          <a:p>
            <a:pPr lvl="1"/>
            <a:r>
              <a:rPr lang="cs-CZ" dirty="0"/>
              <a:t>Poté, co se rozešel s  </a:t>
            </a:r>
            <a:r>
              <a:rPr lang="cs-CZ" dirty="0" err="1"/>
              <a:t>BitKeeper</a:t>
            </a:r>
            <a:endParaRPr lang="cs-CZ" dirty="0"/>
          </a:p>
          <a:p>
            <a:r>
              <a:rPr lang="cs-CZ" dirty="0"/>
              <a:t>Vyvíjeno od roku 2005 dodnes </a:t>
            </a:r>
          </a:p>
          <a:p>
            <a:r>
              <a:rPr lang="cs-CZ" dirty="0"/>
              <a:t>Základní vlastnosti</a:t>
            </a:r>
          </a:p>
          <a:p>
            <a:pPr lvl="1"/>
            <a:r>
              <a:rPr lang="cs-CZ" dirty="0"/>
              <a:t>Rychlý</a:t>
            </a:r>
          </a:p>
          <a:p>
            <a:pPr lvl="1"/>
            <a:r>
              <a:rPr lang="cs-CZ" dirty="0"/>
              <a:t>Bezpečný</a:t>
            </a:r>
          </a:p>
          <a:p>
            <a:pPr lvl="1"/>
            <a:r>
              <a:rPr lang="cs-CZ" dirty="0"/>
              <a:t>Jednoduché větvení</a:t>
            </a:r>
          </a:p>
          <a:p>
            <a:pPr lvl="1"/>
            <a:r>
              <a:rPr lang="cs-CZ" dirty="0"/>
              <a:t>Jednoduché slučování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32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6ED57-7A17-4542-A351-F2F4E7834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Ceník a rychlosti internetového připojení 2005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9F5F389-5573-4F1C-98A7-9C81D34FC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2491"/>
          <a:stretch/>
        </p:blipFill>
        <p:spPr>
          <a:xfrm>
            <a:off x="600998" y="1340768"/>
            <a:ext cx="7448550" cy="197857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064D579-F83B-4079-A2CB-306E0B45765E}"/>
              </a:ext>
            </a:extLst>
          </p:cNvPr>
          <p:cNvSpPr txBox="1"/>
          <p:nvPr/>
        </p:nvSpPr>
        <p:spPr>
          <a:xfrm>
            <a:off x="609600" y="5229200"/>
            <a:ext cx="8122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Převzato z </a:t>
            </a:r>
            <a:r>
              <a:rPr lang="cs-CZ" dirty="0">
                <a:hlinkClick r:id="rId3"/>
              </a:rPr>
              <a:t>http://www.bezdrat.net/cenik/wadsl/od-2005-04-01.html</a:t>
            </a:r>
            <a:r>
              <a:rPr lang="cs-CZ" dirty="0"/>
              <a:t> </a:t>
            </a:r>
          </a:p>
          <a:p>
            <a:r>
              <a:rPr lang="cs-CZ" dirty="0"/>
              <a:t>a </a:t>
            </a:r>
            <a:r>
              <a:rPr lang="cs-CZ" dirty="0">
                <a:hlinkClick r:id="rId4"/>
              </a:rPr>
              <a:t>https://www.finance.cz/zpravy/finance/54931-kolik-stoji-pripojeni-k-internetu/</a:t>
            </a:r>
            <a:endParaRPr lang="cs-CZ" dirty="0"/>
          </a:p>
          <a:p>
            <a:r>
              <a:rPr lang="cs-CZ" dirty="0"/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AC24A70-F808-4CC0-A84B-E49F959AB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998" y="3438854"/>
            <a:ext cx="38004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20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1D95D-9676-45B4-9C23-B4B73F95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Distribuovaný systém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D0CBA3-5EA4-4F51-A348-08228A032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Vývojový diagram: magnetický disk 6">
            <a:extLst>
              <a:ext uri="{FF2B5EF4-FFF2-40B4-BE49-F238E27FC236}">
                <a16:creationId xmlns:a16="http://schemas.microsoft.com/office/drawing/2014/main" id="{3BCBE771-7894-4D9F-A955-C91D189275ED}"/>
              </a:ext>
            </a:extLst>
          </p:cNvPr>
          <p:cNvSpPr/>
          <p:nvPr/>
        </p:nvSpPr>
        <p:spPr>
          <a:xfrm>
            <a:off x="5447928" y="2026223"/>
            <a:ext cx="1152128" cy="576064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ývojový diagram: magnetický disk 5">
            <a:extLst>
              <a:ext uri="{FF2B5EF4-FFF2-40B4-BE49-F238E27FC236}">
                <a16:creationId xmlns:a16="http://schemas.microsoft.com/office/drawing/2014/main" id="{C36218D2-276A-42EB-A6F4-DBE8F9121E69}"/>
              </a:ext>
            </a:extLst>
          </p:cNvPr>
          <p:cNvSpPr/>
          <p:nvPr/>
        </p:nvSpPr>
        <p:spPr>
          <a:xfrm>
            <a:off x="5447928" y="1666183"/>
            <a:ext cx="1152128" cy="576064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Vývojový diagram: magnetický disk 7">
            <a:extLst>
              <a:ext uri="{FF2B5EF4-FFF2-40B4-BE49-F238E27FC236}">
                <a16:creationId xmlns:a16="http://schemas.microsoft.com/office/drawing/2014/main" id="{F610339C-10EA-4A56-B73C-FFB0EFD75E05}"/>
              </a:ext>
            </a:extLst>
          </p:cNvPr>
          <p:cNvSpPr/>
          <p:nvPr/>
        </p:nvSpPr>
        <p:spPr>
          <a:xfrm>
            <a:off x="3898346" y="3341178"/>
            <a:ext cx="1008112" cy="432048"/>
          </a:xfrm>
          <a:prstGeom prst="flowChartMagneticDis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ývojový diagram: magnetický disk 8">
            <a:extLst>
              <a:ext uri="{FF2B5EF4-FFF2-40B4-BE49-F238E27FC236}">
                <a16:creationId xmlns:a16="http://schemas.microsoft.com/office/drawing/2014/main" id="{2FA58FC9-2C25-4B48-8703-D14B3C8C7308}"/>
              </a:ext>
            </a:extLst>
          </p:cNvPr>
          <p:cNvSpPr/>
          <p:nvPr/>
        </p:nvSpPr>
        <p:spPr>
          <a:xfrm>
            <a:off x="3898346" y="3053146"/>
            <a:ext cx="1008112" cy="432048"/>
          </a:xfrm>
          <a:prstGeom prst="flowChartMagneticDis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ývojový diagram: magnetický disk 9">
            <a:extLst>
              <a:ext uri="{FF2B5EF4-FFF2-40B4-BE49-F238E27FC236}">
                <a16:creationId xmlns:a16="http://schemas.microsoft.com/office/drawing/2014/main" id="{63635A6C-41DE-42CD-B639-300DF355F308}"/>
              </a:ext>
            </a:extLst>
          </p:cNvPr>
          <p:cNvSpPr/>
          <p:nvPr/>
        </p:nvSpPr>
        <p:spPr>
          <a:xfrm>
            <a:off x="7054573" y="3373199"/>
            <a:ext cx="1008112" cy="432048"/>
          </a:xfrm>
          <a:prstGeom prst="flowChartMagneticDis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ývojový diagram: magnetický disk 10">
            <a:extLst>
              <a:ext uri="{FF2B5EF4-FFF2-40B4-BE49-F238E27FC236}">
                <a16:creationId xmlns:a16="http://schemas.microsoft.com/office/drawing/2014/main" id="{3F8F4DB4-160C-4E12-981A-5BB565A0DB25}"/>
              </a:ext>
            </a:extLst>
          </p:cNvPr>
          <p:cNvSpPr/>
          <p:nvPr/>
        </p:nvSpPr>
        <p:spPr>
          <a:xfrm>
            <a:off x="7054573" y="3085167"/>
            <a:ext cx="1008112" cy="432048"/>
          </a:xfrm>
          <a:prstGeom prst="flowChartMagneticDis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8EB53A5-897D-4389-9824-0A7D9E331960}"/>
              </a:ext>
            </a:extLst>
          </p:cNvPr>
          <p:cNvCxnSpPr/>
          <p:nvPr/>
        </p:nvCxnSpPr>
        <p:spPr>
          <a:xfrm flipH="1">
            <a:off x="4522457" y="2294553"/>
            <a:ext cx="864096" cy="648072"/>
          </a:xfrm>
          <a:prstGeom prst="straightConnector1">
            <a:avLst/>
          </a:prstGeom>
          <a:ln w="381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1AC5B15-686D-4312-B675-E35591CA9877}"/>
              </a:ext>
            </a:extLst>
          </p:cNvPr>
          <p:cNvSpPr txBox="1"/>
          <p:nvPr/>
        </p:nvSpPr>
        <p:spPr>
          <a:xfrm>
            <a:off x="5142982" y="258749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71893F"/>
                </a:solidFill>
              </a:rPr>
              <a:t>Main</a:t>
            </a:r>
            <a:r>
              <a:rPr lang="cs-CZ" dirty="0">
                <a:solidFill>
                  <a:srgbClr val="71893F"/>
                </a:solidFill>
              </a:rPr>
              <a:t> </a:t>
            </a:r>
            <a:r>
              <a:rPr lang="cs-CZ" dirty="0" err="1">
                <a:solidFill>
                  <a:srgbClr val="71893F"/>
                </a:solidFill>
              </a:rPr>
              <a:t>repository</a:t>
            </a:r>
            <a:endParaRPr lang="cs-CZ" dirty="0">
              <a:solidFill>
                <a:srgbClr val="71893F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AC90955-00AC-4260-8662-3052AE2E43F8}"/>
              </a:ext>
            </a:extLst>
          </p:cNvPr>
          <p:cNvSpPr txBox="1"/>
          <p:nvPr/>
        </p:nvSpPr>
        <p:spPr>
          <a:xfrm>
            <a:off x="2639145" y="2911534"/>
            <a:ext cx="1197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dirty="0" err="1">
                <a:solidFill>
                  <a:srgbClr val="146E98"/>
                </a:solidFill>
              </a:rPr>
              <a:t>Local</a:t>
            </a:r>
            <a:r>
              <a:rPr lang="cs-CZ" dirty="0">
                <a:solidFill>
                  <a:srgbClr val="146E98"/>
                </a:solidFill>
              </a:rPr>
              <a:t> </a:t>
            </a:r>
            <a:br>
              <a:rPr lang="cs-CZ" dirty="0">
                <a:solidFill>
                  <a:srgbClr val="146E98"/>
                </a:solidFill>
              </a:rPr>
            </a:br>
            <a:r>
              <a:rPr lang="cs-CZ" dirty="0" err="1">
                <a:solidFill>
                  <a:srgbClr val="146E98"/>
                </a:solidFill>
              </a:rPr>
              <a:t>repository</a:t>
            </a:r>
            <a:br>
              <a:rPr lang="cs-CZ" dirty="0">
                <a:solidFill>
                  <a:srgbClr val="146E98"/>
                </a:solidFill>
              </a:rPr>
            </a:br>
            <a:r>
              <a:rPr lang="cs-CZ" dirty="0">
                <a:solidFill>
                  <a:srgbClr val="146E98"/>
                </a:solidFill>
              </a:rPr>
              <a:t>#1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E29C409-EAF4-4CB4-BEA5-265B8C74B954}"/>
              </a:ext>
            </a:extLst>
          </p:cNvPr>
          <p:cNvSpPr txBox="1"/>
          <p:nvPr/>
        </p:nvSpPr>
        <p:spPr>
          <a:xfrm>
            <a:off x="8108884" y="2942625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146E98"/>
                </a:solidFill>
              </a:rPr>
              <a:t>Local</a:t>
            </a:r>
            <a:r>
              <a:rPr lang="cs-CZ" dirty="0">
                <a:solidFill>
                  <a:srgbClr val="146E98"/>
                </a:solidFill>
              </a:rPr>
              <a:t> </a:t>
            </a:r>
            <a:br>
              <a:rPr lang="cs-CZ" dirty="0">
                <a:solidFill>
                  <a:srgbClr val="146E98"/>
                </a:solidFill>
              </a:rPr>
            </a:br>
            <a:r>
              <a:rPr lang="cs-CZ" dirty="0" err="1">
                <a:solidFill>
                  <a:srgbClr val="146E98"/>
                </a:solidFill>
              </a:rPr>
              <a:t>repository</a:t>
            </a:r>
            <a:r>
              <a:rPr lang="cs-CZ" dirty="0">
                <a:solidFill>
                  <a:srgbClr val="146E98"/>
                </a:solidFill>
              </a:rPr>
              <a:t> </a:t>
            </a:r>
            <a:br>
              <a:rPr lang="cs-CZ" dirty="0">
                <a:solidFill>
                  <a:srgbClr val="146E98"/>
                </a:solidFill>
              </a:rPr>
            </a:br>
            <a:r>
              <a:rPr lang="cs-CZ" dirty="0">
                <a:solidFill>
                  <a:srgbClr val="146E98"/>
                </a:solidFill>
              </a:rPr>
              <a:t>#2</a:t>
            </a: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677DF5C3-654D-434C-AA4B-63A84D131573}"/>
              </a:ext>
            </a:extLst>
          </p:cNvPr>
          <p:cNvCxnSpPr>
            <a:cxnSpLocks/>
          </p:cNvCxnSpPr>
          <p:nvPr/>
        </p:nvCxnSpPr>
        <p:spPr>
          <a:xfrm flipH="1" flipV="1">
            <a:off x="6661431" y="2369380"/>
            <a:ext cx="792088" cy="652847"/>
          </a:xfrm>
          <a:prstGeom prst="straightConnector1">
            <a:avLst/>
          </a:prstGeom>
          <a:ln w="381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: ohnutý roh 20">
            <a:extLst>
              <a:ext uri="{FF2B5EF4-FFF2-40B4-BE49-F238E27FC236}">
                <a16:creationId xmlns:a16="http://schemas.microsoft.com/office/drawing/2014/main" id="{22545C81-0298-4946-B83F-F5C42BF9700C}"/>
              </a:ext>
            </a:extLst>
          </p:cNvPr>
          <p:cNvSpPr/>
          <p:nvPr/>
        </p:nvSpPr>
        <p:spPr>
          <a:xfrm>
            <a:off x="4042362" y="4594351"/>
            <a:ext cx="720080" cy="815662"/>
          </a:xfrm>
          <a:prstGeom prst="foldedCorner">
            <a:avLst>
              <a:gd name="adj" fmla="val 2625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: ohnutý roh 21">
            <a:extLst>
              <a:ext uri="{FF2B5EF4-FFF2-40B4-BE49-F238E27FC236}">
                <a16:creationId xmlns:a16="http://schemas.microsoft.com/office/drawing/2014/main" id="{D7DE2015-D48E-4AC2-BA3E-69082E1BFBF2}"/>
              </a:ext>
            </a:extLst>
          </p:cNvPr>
          <p:cNvSpPr/>
          <p:nvPr/>
        </p:nvSpPr>
        <p:spPr>
          <a:xfrm>
            <a:off x="7198589" y="4594351"/>
            <a:ext cx="720080" cy="815662"/>
          </a:xfrm>
          <a:prstGeom prst="foldedCorner">
            <a:avLst>
              <a:gd name="adj" fmla="val 2625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0478DAC-C1E2-4470-A0C4-9CC12A9DF9D4}"/>
              </a:ext>
            </a:extLst>
          </p:cNvPr>
          <p:cNvSpPr txBox="1"/>
          <p:nvPr/>
        </p:nvSpPr>
        <p:spPr>
          <a:xfrm>
            <a:off x="3613244" y="5579268"/>
            <a:ext cx="157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146E98"/>
                </a:solidFill>
              </a:rPr>
              <a:t>Working</a:t>
            </a:r>
            <a:r>
              <a:rPr lang="cs-CZ" dirty="0">
                <a:solidFill>
                  <a:srgbClr val="146E98"/>
                </a:solidFill>
              </a:rPr>
              <a:t> copy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862A6CC-47F2-49F4-B349-27B0B8CC27A8}"/>
              </a:ext>
            </a:extLst>
          </p:cNvPr>
          <p:cNvSpPr txBox="1"/>
          <p:nvPr/>
        </p:nvSpPr>
        <p:spPr>
          <a:xfrm>
            <a:off x="6769471" y="5579268"/>
            <a:ext cx="157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146E98"/>
                </a:solidFill>
              </a:rPr>
              <a:t>Working</a:t>
            </a:r>
            <a:r>
              <a:rPr lang="cs-CZ" dirty="0">
                <a:solidFill>
                  <a:srgbClr val="146E98"/>
                </a:solidFill>
              </a:rPr>
              <a:t> copy</a:t>
            </a: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1537C541-52BB-4094-9EBE-0AFC86418A6D}"/>
              </a:ext>
            </a:extLst>
          </p:cNvPr>
          <p:cNvCxnSpPr>
            <a:cxnSpLocks/>
          </p:cNvCxnSpPr>
          <p:nvPr/>
        </p:nvCxnSpPr>
        <p:spPr>
          <a:xfrm flipV="1">
            <a:off x="7594633" y="3863182"/>
            <a:ext cx="0" cy="591427"/>
          </a:xfrm>
          <a:prstGeom prst="straightConnector1">
            <a:avLst/>
          </a:prstGeom>
          <a:ln w="381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86B1248D-3498-4441-98BF-07734CB7AB15}"/>
              </a:ext>
            </a:extLst>
          </p:cNvPr>
          <p:cNvCxnSpPr>
            <a:cxnSpLocks/>
          </p:cNvCxnSpPr>
          <p:nvPr/>
        </p:nvCxnSpPr>
        <p:spPr>
          <a:xfrm flipV="1">
            <a:off x="4402401" y="3881397"/>
            <a:ext cx="0" cy="591427"/>
          </a:xfrm>
          <a:prstGeom prst="straightConnector1">
            <a:avLst/>
          </a:prstGeom>
          <a:ln w="381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452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1D95D-9676-45B4-9C23-B4B73F95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Distribuovaný systém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D0CBA3-5EA4-4F51-A348-08228A032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Vývojový diagram: magnetický disk 7">
            <a:extLst>
              <a:ext uri="{FF2B5EF4-FFF2-40B4-BE49-F238E27FC236}">
                <a16:creationId xmlns:a16="http://schemas.microsoft.com/office/drawing/2014/main" id="{F610339C-10EA-4A56-B73C-FFB0EFD75E05}"/>
              </a:ext>
            </a:extLst>
          </p:cNvPr>
          <p:cNvSpPr/>
          <p:nvPr/>
        </p:nvSpPr>
        <p:spPr>
          <a:xfrm>
            <a:off x="3898346" y="3341178"/>
            <a:ext cx="1008112" cy="432048"/>
          </a:xfrm>
          <a:prstGeom prst="flowChartMagneticDis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ývojový diagram: magnetický disk 8">
            <a:extLst>
              <a:ext uri="{FF2B5EF4-FFF2-40B4-BE49-F238E27FC236}">
                <a16:creationId xmlns:a16="http://schemas.microsoft.com/office/drawing/2014/main" id="{2FA58FC9-2C25-4B48-8703-D14B3C8C7308}"/>
              </a:ext>
            </a:extLst>
          </p:cNvPr>
          <p:cNvSpPr/>
          <p:nvPr/>
        </p:nvSpPr>
        <p:spPr>
          <a:xfrm>
            <a:off x="3898346" y="3053146"/>
            <a:ext cx="1008112" cy="432048"/>
          </a:xfrm>
          <a:prstGeom prst="flowChartMagneticDis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ývojový diagram: magnetický disk 9">
            <a:extLst>
              <a:ext uri="{FF2B5EF4-FFF2-40B4-BE49-F238E27FC236}">
                <a16:creationId xmlns:a16="http://schemas.microsoft.com/office/drawing/2014/main" id="{63635A6C-41DE-42CD-B639-300DF355F308}"/>
              </a:ext>
            </a:extLst>
          </p:cNvPr>
          <p:cNvSpPr/>
          <p:nvPr/>
        </p:nvSpPr>
        <p:spPr>
          <a:xfrm>
            <a:off x="7054573" y="3373199"/>
            <a:ext cx="1008112" cy="432048"/>
          </a:xfrm>
          <a:prstGeom prst="flowChartMagneticDis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ývojový diagram: magnetický disk 10">
            <a:extLst>
              <a:ext uri="{FF2B5EF4-FFF2-40B4-BE49-F238E27FC236}">
                <a16:creationId xmlns:a16="http://schemas.microsoft.com/office/drawing/2014/main" id="{3F8F4DB4-160C-4E12-981A-5BB565A0DB25}"/>
              </a:ext>
            </a:extLst>
          </p:cNvPr>
          <p:cNvSpPr/>
          <p:nvPr/>
        </p:nvSpPr>
        <p:spPr>
          <a:xfrm>
            <a:off x="7054573" y="3085167"/>
            <a:ext cx="1008112" cy="432048"/>
          </a:xfrm>
          <a:prstGeom prst="flowChartMagneticDis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AC90955-00AC-4260-8662-3052AE2E43F8}"/>
              </a:ext>
            </a:extLst>
          </p:cNvPr>
          <p:cNvSpPr txBox="1"/>
          <p:nvPr/>
        </p:nvSpPr>
        <p:spPr>
          <a:xfrm>
            <a:off x="2639145" y="2911534"/>
            <a:ext cx="1197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dirty="0" err="1">
                <a:solidFill>
                  <a:srgbClr val="146E98"/>
                </a:solidFill>
              </a:rPr>
              <a:t>Local</a:t>
            </a:r>
            <a:r>
              <a:rPr lang="cs-CZ" dirty="0">
                <a:solidFill>
                  <a:srgbClr val="146E98"/>
                </a:solidFill>
              </a:rPr>
              <a:t> </a:t>
            </a:r>
            <a:br>
              <a:rPr lang="cs-CZ" dirty="0">
                <a:solidFill>
                  <a:srgbClr val="146E98"/>
                </a:solidFill>
              </a:rPr>
            </a:br>
            <a:r>
              <a:rPr lang="cs-CZ" dirty="0" err="1">
                <a:solidFill>
                  <a:srgbClr val="146E98"/>
                </a:solidFill>
              </a:rPr>
              <a:t>repository</a:t>
            </a:r>
            <a:br>
              <a:rPr lang="cs-CZ" dirty="0">
                <a:solidFill>
                  <a:srgbClr val="146E98"/>
                </a:solidFill>
              </a:rPr>
            </a:br>
            <a:r>
              <a:rPr lang="cs-CZ" dirty="0">
                <a:solidFill>
                  <a:srgbClr val="146E98"/>
                </a:solidFill>
              </a:rPr>
              <a:t>#1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E29C409-EAF4-4CB4-BEA5-265B8C74B954}"/>
              </a:ext>
            </a:extLst>
          </p:cNvPr>
          <p:cNvSpPr txBox="1"/>
          <p:nvPr/>
        </p:nvSpPr>
        <p:spPr>
          <a:xfrm>
            <a:off x="8108884" y="2942625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146E98"/>
                </a:solidFill>
              </a:rPr>
              <a:t>Local</a:t>
            </a:r>
            <a:r>
              <a:rPr lang="cs-CZ" dirty="0">
                <a:solidFill>
                  <a:srgbClr val="146E98"/>
                </a:solidFill>
              </a:rPr>
              <a:t> </a:t>
            </a:r>
            <a:br>
              <a:rPr lang="cs-CZ" dirty="0">
                <a:solidFill>
                  <a:srgbClr val="146E98"/>
                </a:solidFill>
              </a:rPr>
            </a:br>
            <a:r>
              <a:rPr lang="cs-CZ" dirty="0" err="1">
                <a:solidFill>
                  <a:srgbClr val="146E98"/>
                </a:solidFill>
              </a:rPr>
              <a:t>repository</a:t>
            </a:r>
            <a:r>
              <a:rPr lang="cs-CZ" dirty="0">
                <a:solidFill>
                  <a:srgbClr val="146E98"/>
                </a:solidFill>
              </a:rPr>
              <a:t> </a:t>
            </a:r>
            <a:br>
              <a:rPr lang="cs-CZ" dirty="0">
                <a:solidFill>
                  <a:srgbClr val="146E98"/>
                </a:solidFill>
              </a:rPr>
            </a:br>
            <a:r>
              <a:rPr lang="cs-CZ" dirty="0">
                <a:solidFill>
                  <a:srgbClr val="146E98"/>
                </a:solidFill>
              </a:rPr>
              <a:t>#2</a:t>
            </a:r>
          </a:p>
        </p:txBody>
      </p:sp>
      <p:sp>
        <p:nvSpPr>
          <p:cNvPr id="21" name="Obdélník: ohnutý roh 20">
            <a:extLst>
              <a:ext uri="{FF2B5EF4-FFF2-40B4-BE49-F238E27FC236}">
                <a16:creationId xmlns:a16="http://schemas.microsoft.com/office/drawing/2014/main" id="{22545C81-0298-4946-B83F-F5C42BF9700C}"/>
              </a:ext>
            </a:extLst>
          </p:cNvPr>
          <p:cNvSpPr/>
          <p:nvPr/>
        </p:nvSpPr>
        <p:spPr>
          <a:xfrm>
            <a:off x="4042362" y="4594351"/>
            <a:ext cx="720080" cy="815662"/>
          </a:xfrm>
          <a:prstGeom prst="foldedCorner">
            <a:avLst>
              <a:gd name="adj" fmla="val 2625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: ohnutý roh 21">
            <a:extLst>
              <a:ext uri="{FF2B5EF4-FFF2-40B4-BE49-F238E27FC236}">
                <a16:creationId xmlns:a16="http://schemas.microsoft.com/office/drawing/2014/main" id="{D7DE2015-D48E-4AC2-BA3E-69082E1BFBF2}"/>
              </a:ext>
            </a:extLst>
          </p:cNvPr>
          <p:cNvSpPr/>
          <p:nvPr/>
        </p:nvSpPr>
        <p:spPr>
          <a:xfrm>
            <a:off x="7198589" y="4594351"/>
            <a:ext cx="720080" cy="815662"/>
          </a:xfrm>
          <a:prstGeom prst="foldedCorner">
            <a:avLst>
              <a:gd name="adj" fmla="val 2625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0478DAC-C1E2-4470-A0C4-9CC12A9DF9D4}"/>
              </a:ext>
            </a:extLst>
          </p:cNvPr>
          <p:cNvSpPr txBox="1"/>
          <p:nvPr/>
        </p:nvSpPr>
        <p:spPr>
          <a:xfrm>
            <a:off x="3613244" y="5579268"/>
            <a:ext cx="157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146E98"/>
                </a:solidFill>
              </a:rPr>
              <a:t>Working</a:t>
            </a:r>
            <a:r>
              <a:rPr lang="cs-CZ" dirty="0">
                <a:solidFill>
                  <a:srgbClr val="146E98"/>
                </a:solidFill>
              </a:rPr>
              <a:t> copy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862A6CC-47F2-49F4-B349-27B0B8CC27A8}"/>
              </a:ext>
            </a:extLst>
          </p:cNvPr>
          <p:cNvSpPr txBox="1"/>
          <p:nvPr/>
        </p:nvSpPr>
        <p:spPr>
          <a:xfrm>
            <a:off x="6769471" y="5579268"/>
            <a:ext cx="157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146E98"/>
                </a:solidFill>
              </a:rPr>
              <a:t>Working</a:t>
            </a:r>
            <a:r>
              <a:rPr lang="cs-CZ" dirty="0">
                <a:solidFill>
                  <a:srgbClr val="146E98"/>
                </a:solidFill>
              </a:rPr>
              <a:t> copy</a:t>
            </a: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1537C541-52BB-4094-9EBE-0AFC86418A6D}"/>
              </a:ext>
            </a:extLst>
          </p:cNvPr>
          <p:cNvCxnSpPr>
            <a:cxnSpLocks/>
          </p:cNvCxnSpPr>
          <p:nvPr/>
        </p:nvCxnSpPr>
        <p:spPr>
          <a:xfrm flipV="1">
            <a:off x="7594633" y="3863182"/>
            <a:ext cx="0" cy="591427"/>
          </a:xfrm>
          <a:prstGeom prst="straightConnector1">
            <a:avLst/>
          </a:prstGeom>
          <a:ln w="381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86B1248D-3498-4441-98BF-07734CB7AB15}"/>
              </a:ext>
            </a:extLst>
          </p:cNvPr>
          <p:cNvCxnSpPr>
            <a:cxnSpLocks/>
          </p:cNvCxnSpPr>
          <p:nvPr/>
        </p:nvCxnSpPr>
        <p:spPr>
          <a:xfrm flipV="1">
            <a:off x="4402401" y="3881397"/>
            <a:ext cx="0" cy="591427"/>
          </a:xfrm>
          <a:prstGeom prst="straightConnector1">
            <a:avLst/>
          </a:prstGeom>
          <a:ln w="381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D10C4A92-53C2-454B-A718-F2EEB81F3C3D}"/>
              </a:ext>
            </a:extLst>
          </p:cNvPr>
          <p:cNvCxnSpPr>
            <a:cxnSpLocks/>
          </p:cNvCxnSpPr>
          <p:nvPr/>
        </p:nvCxnSpPr>
        <p:spPr>
          <a:xfrm>
            <a:off x="5142982" y="3429000"/>
            <a:ext cx="1758457" cy="0"/>
          </a:xfrm>
          <a:prstGeom prst="straightConnector1">
            <a:avLst/>
          </a:prstGeom>
          <a:ln w="38100">
            <a:solidFill>
              <a:srgbClr val="0D4588">
                <a:alpha val="65882"/>
              </a:srgb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4325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HAVIT">
      <a:dk1>
        <a:srgbClr val="2097D0"/>
      </a:dk1>
      <a:lt1>
        <a:sysClr val="window" lastClr="FFFFFF"/>
      </a:lt1>
      <a:dk2>
        <a:srgbClr val="114788"/>
      </a:dk2>
      <a:lt2>
        <a:srgbClr val="EEECE1"/>
      </a:lt2>
      <a:accent1>
        <a:srgbClr val="114788"/>
      </a:accent1>
      <a:accent2>
        <a:srgbClr val="C0504D"/>
      </a:accent2>
      <a:accent3>
        <a:srgbClr val="9BBB59"/>
      </a:accent3>
      <a:accent4>
        <a:srgbClr val="8064A2"/>
      </a:accent4>
      <a:accent5>
        <a:srgbClr val="2097D0"/>
      </a:accent5>
      <a:accent6>
        <a:srgbClr val="F79646"/>
      </a:accent6>
      <a:hlink>
        <a:srgbClr val="114788"/>
      </a:hlink>
      <a:folHlink>
        <a:srgbClr val="1147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-2018" id="{253A6229-E2C9-1444-ADE3-CD648D821594}" vid="{47D302CE-6188-FD42-A2DC-D6BA7CF71C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gab-2018</Template>
  <TotalTime>2596</TotalTime>
  <Words>1346</Words>
  <Application>Microsoft Office PowerPoint</Application>
  <PresentationFormat>Širokoúhlá obrazovka</PresentationFormat>
  <Paragraphs>348</Paragraphs>
  <Slides>59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4" baseType="lpstr">
      <vt:lpstr>Arial</vt:lpstr>
      <vt:lpstr>Calibri</vt:lpstr>
      <vt:lpstr>Consolas</vt:lpstr>
      <vt:lpstr>Wingdings</vt:lpstr>
      <vt:lpstr>Motiv Office</vt:lpstr>
      <vt:lpstr>GIT skrz naskrz</vt:lpstr>
      <vt:lpstr>Co nás dnes čeká?</vt:lpstr>
      <vt:lpstr>Kdo říká, že umí s gitem, tak kecá.</vt:lpstr>
      <vt:lpstr>Co je to GIT?</vt:lpstr>
      <vt:lpstr>git je populární verzovací systém</vt:lpstr>
      <vt:lpstr>Co je to GIT?</vt:lpstr>
      <vt:lpstr>Ceník a rychlosti internetového připojení 2005</vt:lpstr>
      <vt:lpstr>Distribuovaný systém</vt:lpstr>
      <vt:lpstr>Distribuovaný systém</vt:lpstr>
      <vt:lpstr>Distribuovaný systém</vt:lpstr>
      <vt:lpstr>Jak GIT ukládá data?</vt:lpstr>
      <vt:lpstr>Interní ukládání</vt:lpstr>
      <vt:lpstr>Hash SHA1</vt:lpstr>
      <vt:lpstr>Typy dat</vt:lpstr>
      <vt:lpstr>Reference</vt:lpstr>
      <vt:lpstr>Ovládání GITu</vt:lpstr>
      <vt:lpstr>Bohatá dokumentace</vt:lpstr>
      <vt:lpstr>Struktura příkazů</vt:lpstr>
      <vt:lpstr>Struktura příkazů</vt:lpstr>
      <vt:lpstr>Ovládání GITu</vt:lpstr>
      <vt:lpstr>Parametry příkazů</vt:lpstr>
      <vt:lpstr>Úvodní nastavení</vt:lpstr>
      <vt:lpstr>Základní příkazy</vt:lpstr>
      <vt:lpstr>Další nastavení</vt:lpstr>
      <vt:lpstr>Inicializace lokálního repozitáře</vt:lpstr>
      <vt:lpstr>Prezentace aplikace PowerPoint</vt:lpstr>
      <vt:lpstr>Poznámky</vt:lpstr>
      <vt:lpstr>git tag</vt:lpstr>
      <vt:lpstr>Pokročilejší techniky</vt:lpstr>
      <vt:lpstr>Větvení</vt:lpstr>
      <vt:lpstr>git merge (výchozí stav)</vt:lpstr>
      <vt:lpstr>git merge (průběh)</vt:lpstr>
      <vt:lpstr>git merge (konečný stav)</vt:lpstr>
      <vt:lpstr>Další příklad git merge</vt:lpstr>
      <vt:lpstr>git merge  --ff  (fast-forward)</vt:lpstr>
      <vt:lpstr>git merge --no-ff  (no fast-forward)</vt:lpstr>
      <vt:lpstr>git merge vs rebase</vt:lpstr>
      <vt:lpstr>git merge vs rebase</vt:lpstr>
      <vt:lpstr>git rebase  x  git merge  x  git cherry-pick</vt:lpstr>
      <vt:lpstr>adresace komitů</vt:lpstr>
      <vt:lpstr>Rozdíl mezi ~ a ^</vt:lpstr>
      <vt:lpstr>git add - -patch</vt:lpstr>
      <vt:lpstr>Řešení problémů</vt:lpstr>
      <vt:lpstr>git commit - -amend</vt:lpstr>
      <vt:lpstr>git reset  x  git checkout  x  git revert</vt:lpstr>
      <vt:lpstr>git rebase interactive</vt:lpstr>
      <vt:lpstr>Detached HEAD</vt:lpstr>
      <vt:lpstr>Vyřešení konfliktů</vt:lpstr>
      <vt:lpstr>git mergetool</vt:lpstr>
      <vt:lpstr>git clean</vt:lpstr>
      <vt:lpstr>Čestná zmínka</vt:lpstr>
      <vt:lpstr>git blame [-M|-C]</vt:lpstr>
      <vt:lpstr>Submodules</vt:lpstr>
      <vt:lpstr>git bisect</vt:lpstr>
      <vt:lpstr>git rerere</vt:lpstr>
      <vt:lpstr>git filter-branch</vt:lpstr>
      <vt:lpstr>Pull request</vt:lpstr>
      <vt:lpstr>Podepisování komitů</vt:lpstr>
      <vt:lpstr>A to je konec.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Seznámení s GITem</dc:title>
  <dc:creator>Havel, Martin</dc:creator>
  <dc:description>Gopas TechEd 2011</dc:description>
  <cp:lastModifiedBy>Havel, Martin</cp:lastModifiedBy>
  <cp:revision>52</cp:revision>
  <dcterms:created xsi:type="dcterms:W3CDTF">2018-04-11T08:42:25Z</dcterms:created>
  <dcterms:modified xsi:type="dcterms:W3CDTF">2018-04-26T13:52:23Z</dcterms:modified>
</cp:coreProperties>
</file>