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  <p:sldMasterId id="2147483670" r:id="rId2"/>
    <p:sldMasterId id="2147483672" r:id="rId3"/>
    <p:sldMasterId id="2147483681" r:id="rId4"/>
    <p:sldMasterId id="2147483694" r:id="rId5"/>
  </p:sldMasterIdLst>
  <p:notesMasterIdLst>
    <p:notesMasterId r:id="rId20"/>
  </p:notesMasterIdLst>
  <p:sldIdLst>
    <p:sldId id="258" r:id="rId6"/>
    <p:sldId id="284" r:id="rId7"/>
    <p:sldId id="271" r:id="rId8"/>
    <p:sldId id="273" r:id="rId9"/>
    <p:sldId id="272" r:id="rId10"/>
    <p:sldId id="277" r:id="rId11"/>
    <p:sldId id="275" r:id="rId12"/>
    <p:sldId id="274" r:id="rId13"/>
    <p:sldId id="276" r:id="rId14"/>
    <p:sldId id="279" r:id="rId15"/>
    <p:sldId id="281" r:id="rId16"/>
    <p:sldId id="283" r:id="rId17"/>
    <p:sldId id="278" r:id="rId18"/>
    <p:sldId id="265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D00"/>
    <a:srgbClr val="FFD500"/>
    <a:srgbClr val="E5A228"/>
    <a:srgbClr val="67C3EF"/>
    <a:srgbClr val="2F7088"/>
    <a:srgbClr val="E84E0F"/>
    <a:srgbClr val="F27021"/>
    <a:srgbClr val="8B90C0"/>
    <a:srgbClr val="6395B0"/>
    <a:srgbClr val="7DB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5"/>
    <p:restoredTop sz="96327"/>
  </p:normalViewPr>
  <p:slideViewPr>
    <p:cSldViewPr snapToGrid="0" snapToObjects="1">
      <p:cViewPr varScale="1">
        <p:scale>
          <a:sx n="159" d="100"/>
          <a:sy n="159" d="100"/>
        </p:scale>
        <p:origin x="78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2" d="100"/>
          <a:sy n="132" d="100"/>
        </p:scale>
        <p:origin x="496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C0CEE9-478E-4774-BA4A-388EBEE9B60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0B2FDD-1C36-4F67-917E-09B2ED28ED5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Součástí Power BI i Excelu</a:t>
          </a:r>
          <a:endParaRPr lang="en-US"/>
        </a:p>
      </dgm:t>
    </dgm:pt>
    <dgm:pt modelId="{BFB4DA64-DFB4-43A2-AE67-4D8C8F1D2C72}" type="parTrans" cxnId="{7A9CE271-EDF8-4D23-87AE-9782E3B154BB}">
      <dgm:prSet/>
      <dgm:spPr/>
      <dgm:t>
        <a:bodyPr/>
        <a:lstStyle/>
        <a:p>
          <a:endParaRPr lang="en-US"/>
        </a:p>
      </dgm:t>
    </dgm:pt>
    <dgm:pt modelId="{EF64C24C-5EE6-4203-B826-0C247168D831}" type="sibTrans" cxnId="{7A9CE271-EDF8-4D23-87AE-9782E3B154BB}">
      <dgm:prSet/>
      <dgm:spPr/>
      <dgm:t>
        <a:bodyPr/>
        <a:lstStyle/>
        <a:p>
          <a:endParaRPr lang="en-US"/>
        </a:p>
      </dgm:t>
    </dgm:pt>
    <dgm:pt modelId="{11A236A1-B3E3-4DB1-8F81-B117593432C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Umožňuje se připojit k datům z externích zdrojů</a:t>
          </a:r>
          <a:endParaRPr lang="en-US" dirty="0"/>
        </a:p>
      </dgm:t>
    </dgm:pt>
    <dgm:pt modelId="{30ADC4C9-A10E-41FE-BF71-22FB943293B4}" type="parTrans" cxnId="{E8575854-78B3-4D20-AEF7-1D39928E3C64}">
      <dgm:prSet/>
      <dgm:spPr/>
      <dgm:t>
        <a:bodyPr/>
        <a:lstStyle/>
        <a:p>
          <a:endParaRPr lang="en-US"/>
        </a:p>
      </dgm:t>
    </dgm:pt>
    <dgm:pt modelId="{A0368808-404D-4D66-AC9A-11A4C70D7A27}" type="sibTrans" cxnId="{E8575854-78B3-4D20-AEF7-1D39928E3C64}">
      <dgm:prSet/>
      <dgm:spPr/>
      <dgm:t>
        <a:bodyPr/>
        <a:lstStyle/>
        <a:p>
          <a:endParaRPr lang="en-US"/>
        </a:p>
      </dgm:t>
    </dgm:pt>
    <dgm:pt modelId="{B596CBAF-D0EB-45E9-AABA-0D54FA6EB92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Intuitivní, pro základní operace není potřeba psát kód</a:t>
          </a:r>
          <a:endParaRPr lang="en-US" dirty="0"/>
        </a:p>
      </dgm:t>
    </dgm:pt>
    <dgm:pt modelId="{8F9871CB-A9A3-4B1A-9735-F3D533703F86}" type="parTrans" cxnId="{ED60340E-5B44-488A-BF98-C49FACF015AC}">
      <dgm:prSet/>
      <dgm:spPr/>
      <dgm:t>
        <a:bodyPr/>
        <a:lstStyle/>
        <a:p>
          <a:endParaRPr lang="en-US"/>
        </a:p>
      </dgm:t>
    </dgm:pt>
    <dgm:pt modelId="{F20CF1CF-6734-45AD-BDB9-A2472477EA4F}" type="sibTrans" cxnId="{ED60340E-5B44-488A-BF98-C49FACF015AC}">
      <dgm:prSet/>
      <dgm:spPr/>
      <dgm:t>
        <a:bodyPr/>
        <a:lstStyle/>
        <a:p>
          <a:endParaRPr lang="en-US"/>
        </a:p>
      </dgm:t>
    </dgm:pt>
    <dgm:pt modelId="{D05105B8-6491-4193-9CD2-31D4F0B520D3}" type="pres">
      <dgm:prSet presAssocID="{8FC0CEE9-478E-4774-BA4A-388EBEE9B60D}" presName="root" presStyleCnt="0">
        <dgm:presLayoutVars>
          <dgm:dir/>
          <dgm:resizeHandles val="exact"/>
        </dgm:presLayoutVars>
      </dgm:prSet>
      <dgm:spPr/>
    </dgm:pt>
    <dgm:pt modelId="{0A3B8753-41D2-456C-8E72-A4731066099D}" type="pres">
      <dgm:prSet presAssocID="{970B2FDD-1C36-4F67-917E-09B2ED28ED58}" presName="compNode" presStyleCnt="0"/>
      <dgm:spPr/>
    </dgm:pt>
    <dgm:pt modelId="{3CBD54D8-FFE4-4780-8649-9B5F949B31EE}" type="pres">
      <dgm:prSet presAssocID="{970B2FDD-1C36-4F67-917E-09B2ED28ED5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4CFAD481-198C-42D0-A8B8-402C1D75A66F}" type="pres">
      <dgm:prSet presAssocID="{970B2FDD-1C36-4F67-917E-09B2ED28ED58}" presName="spaceRect" presStyleCnt="0"/>
      <dgm:spPr/>
    </dgm:pt>
    <dgm:pt modelId="{67368CF7-7D04-4256-83B2-8961A5004AF0}" type="pres">
      <dgm:prSet presAssocID="{970B2FDD-1C36-4F67-917E-09B2ED28ED58}" presName="textRect" presStyleLbl="revTx" presStyleIdx="0" presStyleCnt="3">
        <dgm:presLayoutVars>
          <dgm:chMax val="1"/>
          <dgm:chPref val="1"/>
        </dgm:presLayoutVars>
      </dgm:prSet>
      <dgm:spPr/>
    </dgm:pt>
    <dgm:pt modelId="{B67E1414-7385-4C4E-94BC-6FB1409C982B}" type="pres">
      <dgm:prSet presAssocID="{EF64C24C-5EE6-4203-B826-0C247168D831}" presName="sibTrans" presStyleCnt="0"/>
      <dgm:spPr/>
    </dgm:pt>
    <dgm:pt modelId="{6BC648FA-BE3D-4F71-86F3-4E24AC08B927}" type="pres">
      <dgm:prSet presAssocID="{11A236A1-B3E3-4DB1-8F81-B117593432C4}" presName="compNode" presStyleCnt="0"/>
      <dgm:spPr/>
    </dgm:pt>
    <dgm:pt modelId="{4520B21D-1CC3-48D3-8BF4-357040D2B753}" type="pres">
      <dgm:prSet presAssocID="{11A236A1-B3E3-4DB1-8F81-B117593432C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k"/>
        </a:ext>
      </dgm:extLst>
    </dgm:pt>
    <dgm:pt modelId="{45633BF9-6646-4D77-B483-BF7682053C3B}" type="pres">
      <dgm:prSet presAssocID="{11A236A1-B3E3-4DB1-8F81-B117593432C4}" presName="spaceRect" presStyleCnt="0"/>
      <dgm:spPr/>
    </dgm:pt>
    <dgm:pt modelId="{2F9F356B-37F0-40F7-A137-EE28E9D8CD63}" type="pres">
      <dgm:prSet presAssocID="{11A236A1-B3E3-4DB1-8F81-B117593432C4}" presName="textRect" presStyleLbl="revTx" presStyleIdx="1" presStyleCnt="3">
        <dgm:presLayoutVars>
          <dgm:chMax val="1"/>
          <dgm:chPref val="1"/>
        </dgm:presLayoutVars>
      </dgm:prSet>
      <dgm:spPr/>
    </dgm:pt>
    <dgm:pt modelId="{A1A5C672-DA42-4236-8347-A51BC961D531}" type="pres">
      <dgm:prSet presAssocID="{A0368808-404D-4D66-AC9A-11A4C70D7A27}" presName="sibTrans" presStyleCnt="0"/>
      <dgm:spPr/>
    </dgm:pt>
    <dgm:pt modelId="{E49B05B9-6EB3-46CC-B64C-F8E02EEA089C}" type="pres">
      <dgm:prSet presAssocID="{B596CBAF-D0EB-45E9-AABA-0D54FA6EB921}" presName="compNode" presStyleCnt="0"/>
      <dgm:spPr/>
    </dgm:pt>
    <dgm:pt modelId="{219A070D-EC4D-4430-98C3-209A0C3552E0}" type="pres">
      <dgm:prSet presAssocID="{B596CBAF-D0EB-45E9-AABA-0D54FA6EB92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 female with solid fill"/>
        </a:ext>
      </dgm:extLst>
    </dgm:pt>
    <dgm:pt modelId="{1B7F87DE-9275-484E-A9DA-0C49C2EAE56E}" type="pres">
      <dgm:prSet presAssocID="{B596CBAF-D0EB-45E9-AABA-0D54FA6EB921}" presName="spaceRect" presStyleCnt="0"/>
      <dgm:spPr/>
    </dgm:pt>
    <dgm:pt modelId="{1EA4ACB7-B723-4458-AFA6-B0F6CDCAC01C}" type="pres">
      <dgm:prSet presAssocID="{B596CBAF-D0EB-45E9-AABA-0D54FA6EB92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C5B19806-C9DC-4EE2-88FF-F0BFC0CAB9C5}" type="presOf" srcId="{970B2FDD-1C36-4F67-917E-09B2ED28ED58}" destId="{67368CF7-7D04-4256-83B2-8961A5004AF0}" srcOrd="0" destOrd="0" presId="urn:microsoft.com/office/officeart/2018/2/layout/IconLabelList"/>
    <dgm:cxn modelId="{ED60340E-5B44-488A-BF98-C49FACF015AC}" srcId="{8FC0CEE9-478E-4774-BA4A-388EBEE9B60D}" destId="{B596CBAF-D0EB-45E9-AABA-0D54FA6EB921}" srcOrd="2" destOrd="0" parTransId="{8F9871CB-A9A3-4B1A-9735-F3D533703F86}" sibTransId="{F20CF1CF-6734-45AD-BDB9-A2472477EA4F}"/>
    <dgm:cxn modelId="{BB953E15-7EED-4AFD-8E86-1841955E74DB}" type="presOf" srcId="{8FC0CEE9-478E-4774-BA4A-388EBEE9B60D}" destId="{D05105B8-6491-4193-9CD2-31D4F0B520D3}" srcOrd="0" destOrd="0" presId="urn:microsoft.com/office/officeart/2018/2/layout/IconLabelList"/>
    <dgm:cxn modelId="{7A9CE271-EDF8-4D23-87AE-9782E3B154BB}" srcId="{8FC0CEE9-478E-4774-BA4A-388EBEE9B60D}" destId="{970B2FDD-1C36-4F67-917E-09B2ED28ED58}" srcOrd="0" destOrd="0" parTransId="{BFB4DA64-DFB4-43A2-AE67-4D8C8F1D2C72}" sibTransId="{EF64C24C-5EE6-4203-B826-0C247168D831}"/>
    <dgm:cxn modelId="{E8575854-78B3-4D20-AEF7-1D39928E3C64}" srcId="{8FC0CEE9-478E-4774-BA4A-388EBEE9B60D}" destId="{11A236A1-B3E3-4DB1-8F81-B117593432C4}" srcOrd="1" destOrd="0" parTransId="{30ADC4C9-A10E-41FE-BF71-22FB943293B4}" sibTransId="{A0368808-404D-4D66-AC9A-11A4C70D7A27}"/>
    <dgm:cxn modelId="{BA8942AF-407F-4A64-BDEA-F1FBDAF8861A}" type="presOf" srcId="{11A236A1-B3E3-4DB1-8F81-B117593432C4}" destId="{2F9F356B-37F0-40F7-A137-EE28E9D8CD63}" srcOrd="0" destOrd="0" presId="urn:microsoft.com/office/officeart/2018/2/layout/IconLabelList"/>
    <dgm:cxn modelId="{AAD5BFEC-96FA-47CB-B022-6DEC95C1D74F}" type="presOf" srcId="{B596CBAF-D0EB-45E9-AABA-0D54FA6EB921}" destId="{1EA4ACB7-B723-4458-AFA6-B0F6CDCAC01C}" srcOrd="0" destOrd="0" presId="urn:microsoft.com/office/officeart/2018/2/layout/IconLabelList"/>
    <dgm:cxn modelId="{FA4BFAF3-AA34-45B1-9790-419D8C5FD861}" type="presParOf" srcId="{D05105B8-6491-4193-9CD2-31D4F0B520D3}" destId="{0A3B8753-41D2-456C-8E72-A4731066099D}" srcOrd="0" destOrd="0" presId="urn:microsoft.com/office/officeart/2018/2/layout/IconLabelList"/>
    <dgm:cxn modelId="{59BE9F81-70A5-4567-B58A-772CD5CCD0F1}" type="presParOf" srcId="{0A3B8753-41D2-456C-8E72-A4731066099D}" destId="{3CBD54D8-FFE4-4780-8649-9B5F949B31EE}" srcOrd="0" destOrd="0" presId="urn:microsoft.com/office/officeart/2018/2/layout/IconLabelList"/>
    <dgm:cxn modelId="{C931EE55-6699-4F45-86CC-18F1D67A2D76}" type="presParOf" srcId="{0A3B8753-41D2-456C-8E72-A4731066099D}" destId="{4CFAD481-198C-42D0-A8B8-402C1D75A66F}" srcOrd="1" destOrd="0" presId="urn:microsoft.com/office/officeart/2018/2/layout/IconLabelList"/>
    <dgm:cxn modelId="{F46D6B7A-80D1-4B6C-85AF-4C998B82F436}" type="presParOf" srcId="{0A3B8753-41D2-456C-8E72-A4731066099D}" destId="{67368CF7-7D04-4256-83B2-8961A5004AF0}" srcOrd="2" destOrd="0" presId="urn:microsoft.com/office/officeart/2018/2/layout/IconLabelList"/>
    <dgm:cxn modelId="{3D13B7B3-5192-4F42-AA3E-251FEE2FC5D0}" type="presParOf" srcId="{D05105B8-6491-4193-9CD2-31D4F0B520D3}" destId="{B67E1414-7385-4C4E-94BC-6FB1409C982B}" srcOrd="1" destOrd="0" presId="urn:microsoft.com/office/officeart/2018/2/layout/IconLabelList"/>
    <dgm:cxn modelId="{33591113-3E75-464A-B017-9CA09E479796}" type="presParOf" srcId="{D05105B8-6491-4193-9CD2-31D4F0B520D3}" destId="{6BC648FA-BE3D-4F71-86F3-4E24AC08B927}" srcOrd="2" destOrd="0" presId="urn:microsoft.com/office/officeart/2018/2/layout/IconLabelList"/>
    <dgm:cxn modelId="{61BEA121-F484-4E30-8C60-E1E56A52CBE1}" type="presParOf" srcId="{6BC648FA-BE3D-4F71-86F3-4E24AC08B927}" destId="{4520B21D-1CC3-48D3-8BF4-357040D2B753}" srcOrd="0" destOrd="0" presId="urn:microsoft.com/office/officeart/2018/2/layout/IconLabelList"/>
    <dgm:cxn modelId="{F4441F8C-6B86-4A96-85BF-7278E0ADEFC3}" type="presParOf" srcId="{6BC648FA-BE3D-4F71-86F3-4E24AC08B927}" destId="{45633BF9-6646-4D77-B483-BF7682053C3B}" srcOrd="1" destOrd="0" presId="urn:microsoft.com/office/officeart/2018/2/layout/IconLabelList"/>
    <dgm:cxn modelId="{19F16C3F-B911-4414-AA37-A564C9D8FA38}" type="presParOf" srcId="{6BC648FA-BE3D-4F71-86F3-4E24AC08B927}" destId="{2F9F356B-37F0-40F7-A137-EE28E9D8CD63}" srcOrd="2" destOrd="0" presId="urn:microsoft.com/office/officeart/2018/2/layout/IconLabelList"/>
    <dgm:cxn modelId="{17B218D9-4EA5-4BFA-BE27-C403A936695F}" type="presParOf" srcId="{D05105B8-6491-4193-9CD2-31D4F0B520D3}" destId="{A1A5C672-DA42-4236-8347-A51BC961D531}" srcOrd="3" destOrd="0" presId="urn:microsoft.com/office/officeart/2018/2/layout/IconLabelList"/>
    <dgm:cxn modelId="{D0925811-4D18-4126-9C9B-55D554D46508}" type="presParOf" srcId="{D05105B8-6491-4193-9CD2-31D4F0B520D3}" destId="{E49B05B9-6EB3-46CC-B64C-F8E02EEA089C}" srcOrd="4" destOrd="0" presId="urn:microsoft.com/office/officeart/2018/2/layout/IconLabelList"/>
    <dgm:cxn modelId="{383711A6-5D37-4518-A145-B6154A4475EE}" type="presParOf" srcId="{E49B05B9-6EB3-46CC-B64C-F8E02EEA089C}" destId="{219A070D-EC4D-4430-98C3-209A0C3552E0}" srcOrd="0" destOrd="0" presId="urn:microsoft.com/office/officeart/2018/2/layout/IconLabelList"/>
    <dgm:cxn modelId="{663BF1FB-53B3-40B8-9A18-EEC318CB318E}" type="presParOf" srcId="{E49B05B9-6EB3-46CC-B64C-F8E02EEA089C}" destId="{1B7F87DE-9275-484E-A9DA-0C49C2EAE56E}" srcOrd="1" destOrd="0" presId="urn:microsoft.com/office/officeart/2018/2/layout/IconLabelList"/>
    <dgm:cxn modelId="{AEF76043-189B-4DFE-9194-21685A668531}" type="presParOf" srcId="{E49B05B9-6EB3-46CC-B64C-F8E02EEA089C}" destId="{1EA4ACB7-B723-4458-AFA6-B0F6CDCAC01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BA1857-F1CF-4FBD-B374-3B05D265A41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86F458E-588F-4353-90B2-2723A92FE47C}">
      <dgm:prSet/>
      <dgm:spPr/>
      <dgm:t>
        <a:bodyPr/>
        <a:lstStyle/>
        <a:p>
          <a:r>
            <a:rPr lang="cs-CZ" dirty="0"/>
            <a:t>Record (záznam)</a:t>
          </a:r>
          <a:endParaRPr lang="en-US" dirty="0"/>
        </a:p>
      </dgm:t>
    </dgm:pt>
    <dgm:pt modelId="{A85859F2-42F6-4E0F-AA33-264BD56ADBBE}" type="parTrans" cxnId="{003FF808-3AC2-4D8E-A01B-366C30B98FDF}">
      <dgm:prSet/>
      <dgm:spPr/>
      <dgm:t>
        <a:bodyPr/>
        <a:lstStyle/>
        <a:p>
          <a:endParaRPr lang="en-US"/>
        </a:p>
      </dgm:t>
    </dgm:pt>
    <dgm:pt modelId="{A568AF30-A7B4-4263-835D-9EAE97A30B85}" type="sibTrans" cxnId="{003FF808-3AC2-4D8E-A01B-366C30B98FDF}">
      <dgm:prSet/>
      <dgm:spPr/>
      <dgm:t>
        <a:bodyPr/>
        <a:lstStyle/>
        <a:p>
          <a:endParaRPr lang="en-US"/>
        </a:p>
      </dgm:t>
    </dgm:pt>
    <dgm:pt modelId="{F2E37082-79A6-426D-9321-3214356044E7}">
      <dgm:prSet/>
      <dgm:spPr/>
      <dgm:t>
        <a:bodyPr/>
        <a:lstStyle/>
        <a:p>
          <a:r>
            <a:rPr lang="cs-CZ" dirty="0"/>
            <a:t>Table (tabulka)</a:t>
          </a:r>
          <a:endParaRPr lang="en-US" dirty="0"/>
        </a:p>
      </dgm:t>
    </dgm:pt>
    <dgm:pt modelId="{12D999E8-AFD4-4BD4-AE31-918B7DC821EB}" type="parTrans" cxnId="{18FEFE50-EFF3-47A0-9DD1-B86039AA7DFF}">
      <dgm:prSet/>
      <dgm:spPr/>
      <dgm:t>
        <a:bodyPr/>
        <a:lstStyle/>
        <a:p>
          <a:endParaRPr lang="en-US"/>
        </a:p>
      </dgm:t>
    </dgm:pt>
    <dgm:pt modelId="{A880E2EC-7CBE-4D6A-955C-3E312865D363}" type="sibTrans" cxnId="{18FEFE50-EFF3-47A0-9DD1-B86039AA7DFF}">
      <dgm:prSet/>
      <dgm:spPr/>
      <dgm:t>
        <a:bodyPr/>
        <a:lstStyle/>
        <a:p>
          <a:endParaRPr lang="en-US"/>
        </a:p>
      </dgm:t>
    </dgm:pt>
    <dgm:pt modelId="{7B655FC1-1F31-4675-9EEC-EAEC5C95A4FC}">
      <dgm:prSet/>
      <dgm:spPr/>
      <dgm:t>
        <a:bodyPr/>
        <a:lstStyle/>
        <a:p>
          <a:r>
            <a:rPr lang="cs-CZ"/>
            <a:t>List (seznam)</a:t>
          </a:r>
          <a:endParaRPr lang="en-US"/>
        </a:p>
      </dgm:t>
    </dgm:pt>
    <dgm:pt modelId="{61330A46-3988-459F-9F1F-CC602B0E15B0}" type="parTrans" cxnId="{F24AECB5-DC34-4FC5-84EF-BC7D444AABFE}">
      <dgm:prSet/>
      <dgm:spPr/>
      <dgm:t>
        <a:bodyPr/>
        <a:lstStyle/>
        <a:p>
          <a:endParaRPr lang="en-US"/>
        </a:p>
      </dgm:t>
    </dgm:pt>
    <dgm:pt modelId="{2134A3B3-C2E3-441D-AB7F-E0FD9CAA8350}" type="sibTrans" cxnId="{F24AECB5-DC34-4FC5-84EF-BC7D444AABFE}">
      <dgm:prSet/>
      <dgm:spPr/>
      <dgm:t>
        <a:bodyPr/>
        <a:lstStyle/>
        <a:p>
          <a:endParaRPr lang="en-US"/>
        </a:p>
      </dgm:t>
    </dgm:pt>
    <dgm:pt modelId="{A38D2550-D674-40E3-9B1F-FD2A4EF61153}">
      <dgm:prSet/>
      <dgm:spPr/>
      <dgm:t>
        <a:bodyPr/>
        <a:lstStyle/>
        <a:p>
          <a:r>
            <a:rPr lang="cs-CZ" dirty="0"/>
            <a:t>Funkce</a:t>
          </a:r>
          <a:endParaRPr lang="en-US" dirty="0"/>
        </a:p>
      </dgm:t>
    </dgm:pt>
    <dgm:pt modelId="{B164F696-8E9F-479A-A89F-33344C6EFCB3}" type="parTrans" cxnId="{159F67F8-C774-4AF6-9BD8-9279C3A2DEC3}">
      <dgm:prSet/>
      <dgm:spPr/>
      <dgm:t>
        <a:bodyPr/>
        <a:lstStyle/>
        <a:p>
          <a:endParaRPr lang="en-US"/>
        </a:p>
      </dgm:t>
    </dgm:pt>
    <dgm:pt modelId="{D7C84C10-6839-41C0-95FC-C7D4C7E1AFD5}" type="sibTrans" cxnId="{159F67F8-C774-4AF6-9BD8-9279C3A2DEC3}">
      <dgm:prSet/>
      <dgm:spPr/>
      <dgm:t>
        <a:bodyPr/>
        <a:lstStyle/>
        <a:p>
          <a:endParaRPr lang="en-US"/>
        </a:p>
      </dgm:t>
    </dgm:pt>
    <dgm:pt modelId="{0D86D166-638D-47BE-8B4A-77FE33E50A6D}">
      <dgm:prSet/>
      <dgm:spPr/>
      <dgm:t>
        <a:bodyPr/>
        <a:lstStyle/>
        <a:p>
          <a:r>
            <a:rPr lang="cs-CZ"/>
            <a:t>Klasické datové typy</a:t>
          </a:r>
          <a:endParaRPr lang="en-US"/>
        </a:p>
      </dgm:t>
    </dgm:pt>
    <dgm:pt modelId="{5D31CFEB-266E-49E0-91DF-9505D1D2D0C9}" type="parTrans" cxnId="{C3C70712-397F-4F95-BA06-190072EC72B3}">
      <dgm:prSet/>
      <dgm:spPr/>
      <dgm:t>
        <a:bodyPr/>
        <a:lstStyle/>
        <a:p>
          <a:endParaRPr lang="en-US"/>
        </a:p>
      </dgm:t>
    </dgm:pt>
    <dgm:pt modelId="{F3FC85EE-2364-4F9C-B8D2-58A1271555D5}" type="sibTrans" cxnId="{C3C70712-397F-4F95-BA06-190072EC72B3}">
      <dgm:prSet/>
      <dgm:spPr/>
      <dgm:t>
        <a:bodyPr/>
        <a:lstStyle/>
        <a:p>
          <a:endParaRPr lang="en-US"/>
        </a:p>
      </dgm:t>
    </dgm:pt>
    <dgm:pt modelId="{6227DAB6-2804-48AA-8966-A5A443B679BF}" type="pres">
      <dgm:prSet presAssocID="{D1BA1857-F1CF-4FBD-B374-3B05D265A411}" presName="root" presStyleCnt="0">
        <dgm:presLayoutVars>
          <dgm:dir/>
          <dgm:resizeHandles val="exact"/>
        </dgm:presLayoutVars>
      </dgm:prSet>
      <dgm:spPr/>
    </dgm:pt>
    <dgm:pt modelId="{E92E98CC-9281-4EFD-A165-2E8DE0C66833}" type="pres">
      <dgm:prSet presAssocID="{C86F458E-588F-4353-90B2-2723A92FE47C}" presName="compNode" presStyleCnt="0"/>
      <dgm:spPr/>
    </dgm:pt>
    <dgm:pt modelId="{44D23185-4673-434C-AFFD-2AA07C2CF414}" type="pres">
      <dgm:prSet presAssocID="{C86F458E-588F-4353-90B2-2723A92FE47C}" presName="bgRect" presStyleLbl="bgShp" presStyleIdx="0" presStyleCnt="5"/>
      <dgm:spPr>
        <a:solidFill>
          <a:schemeClr val="accent1"/>
        </a:solidFill>
      </dgm:spPr>
    </dgm:pt>
    <dgm:pt modelId="{EA21F743-BC05-4B00-8469-F32F5B8BCE1A}" type="pres">
      <dgm:prSet presAssocID="{C86F458E-588F-4353-90B2-2723A92FE47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 with solid fill"/>
        </a:ext>
      </dgm:extLst>
    </dgm:pt>
    <dgm:pt modelId="{74589CB0-26B5-4404-A4AF-258049577B19}" type="pres">
      <dgm:prSet presAssocID="{C86F458E-588F-4353-90B2-2723A92FE47C}" presName="spaceRect" presStyleCnt="0"/>
      <dgm:spPr/>
    </dgm:pt>
    <dgm:pt modelId="{3290F707-B6CF-4C13-852F-373F0EE4B6F3}" type="pres">
      <dgm:prSet presAssocID="{C86F458E-588F-4353-90B2-2723A92FE47C}" presName="parTx" presStyleLbl="revTx" presStyleIdx="0" presStyleCnt="5">
        <dgm:presLayoutVars>
          <dgm:chMax val="0"/>
          <dgm:chPref val="0"/>
        </dgm:presLayoutVars>
      </dgm:prSet>
      <dgm:spPr/>
    </dgm:pt>
    <dgm:pt modelId="{B134DB3F-B295-4C43-A045-05382C22862F}" type="pres">
      <dgm:prSet presAssocID="{A568AF30-A7B4-4263-835D-9EAE97A30B85}" presName="sibTrans" presStyleCnt="0"/>
      <dgm:spPr/>
    </dgm:pt>
    <dgm:pt modelId="{A3820D26-297B-4255-B49E-803AAB727272}" type="pres">
      <dgm:prSet presAssocID="{F2E37082-79A6-426D-9321-3214356044E7}" presName="compNode" presStyleCnt="0"/>
      <dgm:spPr/>
    </dgm:pt>
    <dgm:pt modelId="{351E6884-F3BC-4D82-9D35-CAF944EAC07F}" type="pres">
      <dgm:prSet presAssocID="{F2E37082-79A6-426D-9321-3214356044E7}" presName="bgRect" presStyleLbl="bgShp" presStyleIdx="1" presStyleCnt="5"/>
      <dgm:spPr>
        <a:solidFill>
          <a:schemeClr val="accent1"/>
        </a:solidFill>
      </dgm:spPr>
    </dgm:pt>
    <dgm:pt modelId="{C21EA3D2-6BCD-46D1-BCA5-CA9CF4EBF6A6}" type="pres">
      <dgm:prSet presAssocID="{F2E37082-79A6-426D-9321-3214356044E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0D95E2CF-E418-48C8-A90D-906757E71C24}" type="pres">
      <dgm:prSet presAssocID="{F2E37082-79A6-426D-9321-3214356044E7}" presName="spaceRect" presStyleCnt="0"/>
      <dgm:spPr/>
    </dgm:pt>
    <dgm:pt modelId="{3C9DA653-8507-430D-8183-E9E8F9D7F16A}" type="pres">
      <dgm:prSet presAssocID="{F2E37082-79A6-426D-9321-3214356044E7}" presName="parTx" presStyleLbl="revTx" presStyleIdx="1" presStyleCnt="5">
        <dgm:presLayoutVars>
          <dgm:chMax val="0"/>
          <dgm:chPref val="0"/>
        </dgm:presLayoutVars>
      </dgm:prSet>
      <dgm:spPr/>
    </dgm:pt>
    <dgm:pt modelId="{5BFA8E1C-68BB-42FE-9FFC-0ECFDE4497F3}" type="pres">
      <dgm:prSet presAssocID="{A880E2EC-7CBE-4D6A-955C-3E312865D363}" presName="sibTrans" presStyleCnt="0"/>
      <dgm:spPr/>
    </dgm:pt>
    <dgm:pt modelId="{C91F2EE9-A285-44B8-A767-E0CD1B810E4E}" type="pres">
      <dgm:prSet presAssocID="{7B655FC1-1F31-4675-9EEC-EAEC5C95A4FC}" presName="compNode" presStyleCnt="0"/>
      <dgm:spPr/>
    </dgm:pt>
    <dgm:pt modelId="{01E9772D-8F10-49EA-B36A-A5840BC6044B}" type="pres">
      <dgm:prSet presAssocID="{7B655FC1-1F31-4675-9EEC-EAEC5C95A4FC}" presName="bgRect" presStyleLbl="bgShp" presStyleIdx="2" presStyleCnt="5"/>
      <dgm:spPr>
        <a:solidFill>
          <a:schemeClr val="accent1"/>
        </a:solidFill>
      </dgm:spPr>
    </dgm:pt>
    <dgm:pt modelId="{6DCE7FE5-F0B6-4007-BA31-86B59453F329}" type="pres">
      <dgm:prSet presAssocID="{7B655FC1-1F31-4675-9EEC-EAEC5C95A4F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mburger Menu Icon with solid fill"/>
        </a:ext>
      </dgm:extLst>
    </dgm:pt>
    <dgm:pt modelId="{7F4249A0-52C2-4893-B531-FC4C292CE324}" type="pres">
      <dgm:prSet presAssocID="{7B655FC1-1F31-4675-9EEC-EAEC5C95A4FC}" presName="spaceRect" presStyleCnt="0"/>
      <dgm:spPr/>
    </dgm:pt>
    <dgm:pt modelId="{DAF49D95-B6E8-4C09-8237-D2FA7EDA2B94}" type="pres">
      <dgm:prSet presAssocID="{7B655FC1-1F31-4675-9EEC-EAEC5C95A4FC}" presName="parTx" presStyleLbl="revTx" presStyleIdx="2" presStyleCnt="5">
        <dgm:presLayoutVars>
          <dgm:chMax val="0"/>
          <dgm:chPref val="0"/>
        </dgm:presLayoutVars>
      </dgm:prSet>
      <dgm:spPr/>
    </dgm:pt>
    <dgm:pt modelId="{EFFF856F-8E53-49F0-B254-DFAB9472B39E}" type="pres">
      <dgm:prSet presAssocID="{2134A3B3-C2E3-441D-AB7F-E0FD9CAA8350}" presName="sibTrans" presStyleCnt="0"/>
      <dgm:spPr/>
    </dgm:pt>
    <dgm:pt modelId="{B013DA9F-B4BB-4725-95EB-3C36CA83F20D}" type="pres">
      <dgm:prSet presAssocID="{A38D2550-D674-40E3-9B1F-FD2A4EF61153}" presName="compNode" presStyleCnt="0"/>
      <dgm:spPr/>
    </dgm:pt>
    <dgm:pt modelId="{16006536-3AAA-4829-A08E-8888A78A07FA}" type="pres">
      <dgm:prSet presAssocID="{A38D2550-D674-40E3-9B1F-FD2A4EF61153}" presName="bgRect" presStyleLbl="bgShp" presStyleIdx="3" presStyleCnt="5"/>
      <dgm:spPr>
        <a:solidFill>
          <a:schemeClr val="accent1"/>
        </a:solidFill>
      </dgm:spPr>
    </dgm:pt>
    <dgm:pt modelId="{AFA8D071-0690-43AF-9BF0-DD1F2C2B6FB1}" type="pres">
      <dgm:prSet presAssocID="{A38D2550-D674-40E3-9B1F-FD2A4EF6115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12D03382-15CA-47CF-9393-8E113B18B9A3}" type="pres">
      <dgm:prSet presAssocID="{A38D2550-D674-40E3-9B1F-FD2A4EF61153}" presName="spaceRect" presStyleCnt="0"/>
      <dgm:spPr/>
    </dgm:pt>
    <dgm:pt modelId="{BE9F347B-00C0-4E04-8ECD-38FCCD0F75E8}" type="pres">
      <dgm:prSet presAssocID="{A38D2550-D674-40E3-9B1F-FD2A4EF61153}" presName="parTx" presStyleLbl="revTx" presStyleIdx="3" presStyleCnt="5">
        <dgm:presLayoutVars>
          <dgm:chMax val="0"/>
          <dgm:chPref val="0"/>
        </dgm:presLayoutVars>
      </dgm:prSet>
      <dgm:spPr/>
    </dgm:pt>
    <dgm:pt modelId="{F3082C7D-74F8-417F-94B9-E3A00485A00B}" type="pres">
      <dgm:prSet presAssocID="{D7C84C10-6839-41C0-95FC-C7D4C7E1AFD5}" presName="sibTrans" presStyleCnt="0"/>
      <dgm:spPr/>
    </dgm:pt>
    <dgm:pt modelId="{704EDFA6-7D40-421F-9D1F-AE18463E3BDD}" type="pres">
      <dgm:prSet presAssocID="{0D86D166-638D-47BE-8B4A-77FE33E50A6D}" presName="compNode" presStyleCnt="0"/>
      <dgm:spPr/>
    </dgm:pt>
    <dgm:pt modelId="{15BA8597-DE08-4F05-832F-8ED614D1D478}" type="pres">
      <dgm:prSet presAssocID="{0D86D166-638D-47BE-8B4A-77FE33E50A6D}" presName="bgRect" presStyleLbl="bgShp" presStyleIdx="4" presStyleCnt="5"/>
      <dgm:spPr>
        <a:solidFill>
          <a:schemeClr val="accent1"/>
        </a:solidFill>
      </dgm:spPr>
    </dgm:pt>
    <dgm:pt modelId="{5A393769-021D-4716-9A64-CE95636E9062}" type="pres">
      <dgm:prSet presAssocID="{0D86D166-638D-47BE-8B4A-77FE33E50A6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895C871-F467-4363-8CB0-A299CF5F2AC2}" type="pres">
      <dgm:prSet presAssocID="{0D86D166-638D-47BE-8B4A-77FE33E50A6D}" presName="spaceRect" presStyleCnt="0"/>
      <dgm:spPr/>
    </dgm:pt>
    <dgm:pt modelId="{EA35DFBB-90E6-4C35-97A7-A1CFB77148AD}" type="pres">
      <dgm:prSet presAssocID="{0D86D166-638D-47BE-8B4A-77FE33E50A6D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003FF808-3AC2-4D8E-A01B-366C30B98FDF}" srcId="{D1BA1857-F1CF-4FBD-B374-3B05D265A411}" destId="{C86F458E-588F-4353-90B2-2723A92FE47C}" srcOrd="0" destOrd="0" parTransId="{A85859F2-42F6-4E0F-AA33-264BD56ADBBE}" sibTransId="{A568AF30-A7B4-4263-835D-9EAE97A30B85}"/>
    <dgm:cxn modelId="{C3C70712-397F-4F95-BA06-190072EC72B3}" srcId="{D1BA1857-F1CF-4FBD-B374-3B05D265A411}" destId="{0D86D166-638D-47BE-8B4A-77FE33E50A6D}" srcOrd="4" destOrd="0" parTransId="{5D31CFEB-266E-49E0-91DF-9505D1D2D0C9}" sibTransId="{F3FC85EE-2364-4F9C-B8D2-58A1271555D5}"/>
    <dgm:cxn modelId="{31479F37-76FB-4B47-8AF7-CFC582D3E3CD}" type="presOf" srcId="{C86F458E-588F-4353-90B2-2723A92FE47C}" destId="{3290F707-B6CF-4C13-852F-373F0EE4B6F3}" srcOrd="0" destOrd="0" presId="urn:microsoft.com/office/officeart/2018/2/layout/IconVerticalSolidList"/>
    <dgm:cxn modelId="{EFD07A4F-8B18-484E-B233-FE51D2519774}" type="presOf" srcId="{A38D2550-D674-40E3-9B1F-FD2A4EF61153}" destId="{BE9F347B-00C0-4E04-8ECD-38FCCD0F75E8}" srcOrd="0" destOrd="0" presId="urn:microsoft.com/office/officeart/2018/2/layout/IconVerticalSolidList"/>
    <dgm:cxn modelId="{18FEFE50-EFF3-47A0-9DD1-B86039AA7DFF}" srcId="{D1BA1857-F1CF-4FBD-B374-3B05D265A411}" destId="{F2E37082-79A6-426D-9321-3214356044E7}" srcOrd="1" destOrd="0" parTransId="{12D999E8-AFD4-4BD4-AE31-918B7DC821EB}" sibTransId="{A880E2EC-7CBE-4D6A-955C-3E312865D363}"/>
    <dgm:cxn modelId="{62703571-2F76-46E4-8731-B3719FAF1AE6}" type="presOf" srcId="{0D86D166-638D-47BE-8B4A-77FE33E50A6D}" destId="{EA35DFBB-90E6-4C35-97A7-A1CFB77148AD}" srcOrd="0" destOrd="0" presId="urn:microsoft.com/office/officeart/2018/2/layout/IconVerticalSolidList"/>
    <dgm:cxn modelId="{2AD55C9C-37F6-4C1B-B82B-A937991E8A7E}" type="presOf" srcId="{D1BA1857-F1CF-4FBD-B374-3B05D265A411}" destId="{6227DAB6-2804-48AA-8966-A5A443B679BF}" srcOrd="0" destOrd="0" presId="urn:microsoft.com/office/officeart/2018/2/layout/IconVerticalSolidList"/>
    <dgm:cxn modelId="{984E2FA7-3515-44C7-B7B9-6273C0E42788}" type="presOf" srcId="{7B655FC1-1F31-4675-9EEC-EAEC5C95A4FC}" destId="{DAF49D95-B6E8-4C09-8237-D2FA7EDA2B94}" srcOrd="0" destOrd="0" presId="urn:microsoft.com/office/officeart/2018/2/layout/IconVerticalSolidList"/>
    <dgm:cxn modelId="{F24AECB5-DC34-4FC5-84EF-BC7D444AABFE}" srcId="{D1BA1857-F1CF-4FBD-B374-3B05D265A411}" destId="{7B655FC1-1F31-4675-9EEC-EAEC5C95A4FC}" srcOrd="2" destOrd="0" parTransId="{61330A46-3988-459F-9F1F-CC602B0E15B0}" sibTransId="{2134A3B3-C2E3-441D-AB7F-E0FD9CAA8350}"/>
    <dgm:cxn modelId="{0AEBBECA-F2AA-476D-A7C8-D162EC032FC3}" type="presOf" srcId="{F2E37082-79A6-426D-9321-3214356044E7}" destId="{3C9DA653-8507-430D-8183-E9E8F9D7F16A}" srcOrd="0" destOrd="0" presId="urn:microsoft.com/office/officeart/2018/2/layout/IconVerticalSolidList"/>
    <dgm:cxn modelId="{159F67F8-C774-4AF6-9BD8-9279C3A2DEC3}" srcId="{D1BA1857-F1CF-4FBD-B374-3B05D265A411}" destId="{A38D2550-D674-40E3-9B1F-FD2A4EF61153}" srcOrd="3" destOrd="0" parTransId="{B164F696-8E9F-479A-A89F-33344C6EFCB3}" sibTransId="{D7C84C10-6839-41C0-95FC-C7D4C7E1AFD5}"/>
    <dgm:cxn modelId="{86AF814E-A245-4786-936C-54EF6E1AC837}" type="presParOf" srcId="{6227DAB6-2804-48AA-8966-A5A443B679BF}" destId="{E92E98CC-9281-4EFD-A165-2E8DE0C66833}" srcOrd="0" destOrd="0" presId="urn:microsoft.com/office/officeart/2018/2/layout/IconVerticalSolidList"/>
    <dgm:cxn modelId="{D0152498-A8DD-4C6E-ADDA-5B463431FB24}" type="presParOf" srcId="{E92E98CC-9281-4EFD-A165-2E8DE0C66833}" destId="{44D23185-4673-434C-AFFD-2AA07C2CF414}" srcOrd="0" destOrd="0" presId="urn:microsoft.com/office/officeart/2018/2/layout/IconVerticalSolidList"/>
    <dgm:cxn modelId="{9336C4FA-98B7-450E-B1CE-603A22739F9C}" type="presParOf" srcId="{E92E98CC-9281-4EFD-A165-2E8DE0C66833}" destId="{EA21F743-BC05-4B00-8469-F32F5B8BCE1A}" srcOrd="1" destOrd="0" presId="urn:microsoft.com/office/officeart/2018/2/layout/IconVerticalSolidList"/>
    <dgm:cxn modelId="{7E89A2F1-5499-4693-8B28-9F6BA96655DA}" type="presParOf" srcId="{E92E98CC-9281-4EFD-A165-2E8DE0C66833}" destId="{74589CB0-26B5-4404-A4AF-258049577B19}" srcOrd="2" destOrd="0" presId="urn:microsoft.com/office/officeart/2018/2/layout/IconVerticalSolidList"/>
    <dgm:cxn modelId="{95B937B6-8E42-4FF5-A1C3-FE7315CA4ACA}" type="presParOf" srcId="{E92E98CC-9281-4EFD-A165-2E8DE0C66833}" destId="{3290F707-B6CF-4C13-852F-373F0EE4B6F3}" srcOrd="3" destOrd="0" presId="urn:microsoft.com/office/officeart/2018/2/layout/IconVerticalSolidList"/>
    <dgm:cxn modelId="{BD9ADF18-AFCB-40DA-9A32-EA972C4E06DC}" type="presParOf" srcId="{6227DAB6-2804-48AA-8966-A5A443B679BF}" destId="{B134DB3F-B295-4C43-A045-05382C22862F}" srcOrd="1" destOrd="0" presId="urn:microsoft.com/office/officeart/2018/2/layout/IconVerticalSolidList"/>
    <dgm:cxn modelId="{6D51C6DF-1911-4C78-BEA4-18B498944024}" type="presParOf" srcId="{6227DAB6-2804-48AA-8966-A5A443B679BF}" destId="{A3820D26-297B-4255-B49E-803AAB727272}" srcOrd="2" destOrd="0" presId="urn:microsoft.com/office/officeart/2018/2/layout/IconVerticalSolidList"/>
    <dgm:cxn modelId="{55AD1F81-DB74-4E7D-BDDC-C4ED12C4B0DB}" type="presParOf" srcId="{A3820D26-297B-4255-B49E-803AAB727272}" destId="{351E6884-F3BC-4D82-9D35-CAF944EAC07F}" srcOrd="0" destOrd="0" presId="urn:microsoft.com/office/officeart/2018/2/layout/IconVerticalSolidList"/>
    <dgm:cxn modelId="{9C8EA9B8-4486-4BDB-9EC2-8C9B2D6A8713}" type="presParOf" srcId="{A3820D26-297B-4255-B49E-803AAB727272}" destId="{C21EA3D2-6BCD-46D1-BCA5-CA9CF4EBF6A6}" srcOrd="1" destOrd="0" presId="urn:microsoft.com/office/officeart/2018/2/layout/IconVerticalSolidList"/>
    <dgm:cxn modelId="{31E0B9F6-6E1B-486D-AB64-0F221ECE1A4E}" type="presParOf" srcId="{A3820D26-297B-4255-B49E-803AAB727272}" destId="{0D95E2CF-E418-48C8-A90D-906757E71C24}" srcOrd="2" destOrd="0" presId="urn:microsoft.com/office/officeart/2018/2/layout/IconVerticalSolidList"/>
    <dgm:cxn modelId="{046B6A75-9532-4578-8F14-7F54FCBE0610}" type="presParOf" srcId="{A3820D26-297B-4255-B49E-803AAB727272}" destId="{3C9DA653-8507-430D-8183-E9E8F9D7F16A}" srcOrd="3" destOrd="0" presId="urn:microsoft.com/office/officeart/2018/2/layout/IconVerticalSolidList"/>
    <dgm:cxn modelId="{59D9686E-0045-48C5-8535-0A635BF1F981}" type="presParOf" srcId="{6227DAB6-2804-48AA-8966-A5A443B679BF}" destId="{5BFA8E1C-68BB-42FE-9FFC-0ECFDE4497F3}" srcOrd="3" destOrd="0" presId="urn:microsoft.com/office/officeart/2018/2/layout/IconVerticalSolidList"/>
    <dgm:cxn modelId="{3B80A747-4164-4584-A0A8-B1768D183F0D}" type="presParOf" srcId="{6227DAB6-2804-48AA-8966-A5A443B679BF}" destId="{C91F2EE9-A285-44B8-A767-E0CD1B810E4E}" srcOrd="4" destOrd="0" presId="urn:microsoft.com/office/officeart/2018/2/layout/IconVerticalSolidList"/>
    <dgm:cxn modelId="{693A23F8-1E97-4C08-9030-251604C511B3}" type="presParOf" srcId="{C91F2EE9-A285-44B8-A767-E0CD1B810E4E}" destId="{01E9772D-8F10-49EA-B36A-A5840BC6044B}" srcOrd="0" destOrd="0" presId="urn:microsoft.com/office/officeart/2018/2/layout/IconVerticalSolidList"/>
    <dgm:cxn modelId="{F96E3EAF-B29D-4BE0-AB1A-FE6C9001D4AB}" type="presParOf" srcId="{C91F2EE9-A285-44B8-A767-E0CD1B810E4E}" destId="{6DCE7FE5-F0B6-4007-BA31-86B59453F329}" srcOrd="1" destOrd="0" presId="urn:microsoft.com/office/officeart/2018/2/layout/IconVerticalSolidList"/>
    <dgm:cxn modelId="{22540F13-DB98-4490-B2AA-633219135036}" type="presParOf" srcId="{C91F2EE9-A285-44B8-A767-E0CD1B810E4E}" destId="{7F4249A0-52C2-4893-B531-FC4C292CE324}" srcOrd="2" destOrd="0" presId="urn:microsoft.com/office/officeart/2018/2/layout/IconVerticalSolidList"/>
    <dgm:cxn modelId="{A4BCB046-6E4A-46B7-8C28-F46176CFDA7F}" type="presParOf" srcId="{C91F2EE9-A285-44B8-A767-E0CD1B810E4E}" destId="{DAF49D95-B6E8-4C09-8237-D2FA7EDA2B94}" srcOrd="3" destOrd="0" presId="urn:microsoft.com/office/officeart/2018/2/layout/IconVerticalSolidList"/>
    <dgm:cxn modelId="{25220853-1C98-4D9B-ABE3-4BD5133C6BA2}" type="presParOf" srcId="{6227DAB6-2804-48AA-8966-A5A443B679BF}" destId="{EFFF856F-8E53-49F0-B254-DFAB9472B39E}" srcOrd="5" destOrd="0" presId="urn:microsoft.com/office/officeart/2018/2/layout/IconVerticalSolidList"/>
    <dgm:cxn modelId="{67B7C026-1FF4-426C-ABD8-B33E5955639F}" type="presParOf" srcId="{6227DAB6-2804-48AA-8966-A5A443B679BF}" destId="{B013DA9F-B4BB-4725-95EB-3C36CA83F20D}" srcOrd="6" destOrd="0" presId="urn:microsoft.com/office/officeart/2018/2/layout/IconVerticalSolidList"/>
    <dgm:cxn modelId="{CBB1D9C1-2A60-466A-B28F-DC6ECFE1FA64}" type="presParOf" srcId="{B013DA9F-B4BB-4725-95EB-3C36CA83F20D}" destId="{16006536-3AAA-4829-A08E-8888A78A07FA}" srcOrd="0" destOrd="0" presId="urn:microsoft.com/office/officeart/2018/2/layout/IconVerticalSolidList"/>
    <dgm:cxn modelId="{69714EF4-CD1A-40FD-BD50-3F4AC44800BB}" type="presParOf" srcId="{B013DA9F-B4BB-4725-95EB-3C36CA83F20D}" destId="{AFA8D071-0690-43AF-9BF0-DD1F2C2B6FB1}" srcOrd="1" destOrd="0" presId="urn:microsoft.com/office/officeart/2018/2/layout/IconVerticalSolidList"/>
    <dgm:cxn modelId="{A0657A6A-0108-4D3C-ACB1-DAEB5B7F49D0}" type="presParOf" srcId="{B013DA9F-B4BB-4725-95EB-3C36CA83F20D}" destId="{12D03382-15CA-47CF-9393-8E113B18B9A3}" srcOrd="2" destOrd="0" presId="urn:microsoft.com/office/officeart/2018/2/layout/IconVerticalSolidList"/>
    <dgm:cxn modelId="{F8A2D0F1-4CD4-48EA-950B-54E89DB1A865}" type="presParOf" srcId="{B013DA9F-B4BB-4725-95EB-3C36CA83F20D}" destId="{BE9F347B-00C0-4E04-8ECD-38FCCD0F75E8}" srcOrd="3" destOrd="0" presId="urn:microsoft.com/office/officeart/2018/2/layout/IconVerticalSolidList"/>
    <dgm:cxn modelId="{414F22C0-7A52-43B2-95D5-54B7BBDE451D}" type="presParOf" srcId="{6227DAB6-2804-48AA-8966-A5A443B679BF}" destId="{F3082C7D-74F8-417F-94B9-E3A00485A00B}" srcOrd="7" destOrd="0" presId="urn:microsoft.com/office/officeart/2018/2/layout/IconVerticalSolidList"/>
    <dgm:cxn modelId="{EEF64B38-49A8-40EB-8855-879CE9274FFB}" type="presParOf" srcId="{6227DAB6-2804-48AA-8966-A5A443B679BF}" destId="{704EDFA6-7D40-421F-9D1F-AE18463E3BDD}" srcOrd="8" destOrd="0" presId="urn:microsoft.com/office/officeart/2018/2/layout/IconVerticalSolidList"/>
    <dgm:cxn modelId="{BE3CF69C-0BFB-4E7D-8D5F-E15E72C8E08C}" type="presParOf" srcId="{704EDFA6-7D40-421F-9D1F-AE18463E3BDD}" destId="{15BA8597-DE08-4F05-832F-8ED614D1D478}" srcOrd="0" destOrd="0" presId="urn:microsoft.com/office/officeart/2018/2/layout/IconVerticalSolidList"/>
    <dgm:cxn modelId="{DD9EF3A0-40FD-4B06-975E-1EFD30C8FAFC}" type="presParOf" srcId="{704EDFA6-7D40-421F-9D1F-AE18463E3BDD}" destId="{5A393769-021D-4716-9A64-CE95636E9062}" srcOrd="1" destOrd="0" presId="urn:microsoft.com/office/officeart/2018/2/layout/IconVerticalSolidList"/>
    <dgm:cxn modelId="{7612CFE4-48D2-4A78-98D2-56A6BD83D97D}" type="presParOf" srcId="{704EDFA6-7D40-421F-9D1F-AE18463E3BDD}" destId="{9895C871-F467-4363-8CB0-A299CF5F2AC2}" srcOrd="2" destOrd="0" presId="urn:microsoft.com/office/officeart/2018/2/layout/IconVerticalSolidList"/>
    <dgm:cxn modelId="{84D20FED-0617-4E1C-B6DD-D8CDA742B377}" type="presParOf" srcId="{704EDFA6-7D40-421F-9D1F-AE18463E3BDD}" destId="{EA35DFBB-90E6-4C35-97A7-A1CFB77148A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BD54D8-FFE4-4780-8649-9B5F949B31EE}">
      <dsp:nvSpPr>
        <dsp:cNvPr id="0" name=""/>
        <dsp:cNvSpPr/>
      </dsp:nvSpPr>
      <dsp:spPr>
        <a:xfrm>
          <a:off x="959850" y="1132841"/>
          <a:ext cx="1454962" cy="14549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68CF7-7D04-4256-83B2-8961A5004AF0}">
      <dsp:nvSpPr>
        <dsp:cNvPr id="0" name=""/>
        <dsp:cNvSpPr/>
      </dsp:nvSpPr>
      <dsp:spPr>
        <a:xfrm>
          <a:off x="70706" y="2971694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Součástí Power BI i Excelu</a:t>
          </a:r>
          <a:endParaRPr lang="en-US" sz="1800" kern="1200"/>
        </a:p>
      </dsp:txBody>
      <dsp:txXfrm>
        <a:off x="70706" y="2971694"/>
        <a:ext cx="3233249" cy="720000"/>
      </dsp:txXfrm>
    </dsp:sp>
    <dsp:sp modelId="{4520B21D-1CC3-48D3-8BF4-357040D2B753}">
      <dsp:nvSpPr>
        <dsp:cNvPr id="0" name=""/>
        <dsp:cNvSpPr/>
      </dsp:nvSpPr>
      <dsp:spPr>
        <a:xfrm>
          <a:off x="4758918" y="1132841"/>
          <a:ext cx="1454962" cy="14549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9F356B-37F0-40F7-A137-EE28E9D8CD63}">
      <dsp:nvSpPr>
        <dsp:cNvPr id="0" name=""/>
        <dsp:cNvSpPr/>
      </dsp:nvSpPr>
      <dsp:spPr>
        <a:xfrm>
          <a:off x="3869775" y="2971694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Umožňuje se připojit k datům z externích zdrojů</a:t>
          </a:r>
          <a:endParaRPr lang="en-US" sz="1800" kern="1200" dirty="0"/>
        </a:p>
      </dsp:txBody>
      <dsp:txXfrm>
        <a:off x="3869775" y="2971694"/>
        <a:ext cx="3233249" cy="720000"/>
      </dsp:txXfrm>
    </dsp:sp>
    <dsp:sp modelId="{219A070D-EC4D-4430-98C3-209A0C3552E0}">
      <dsp:nvSpPr>
        <dsp:cNvPr id="0" name=""/>
        <dsp:cNvSpPr/>
      </dsp:nvSpPr>
      <dsp:spPr>
        <a:xfrm>
          <a:off x="8557987" y="1132841"/>
          <a:ext cx="1454962" cy="14549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A4ACB7-B723-4458-AFA6-B0F6CDCAC01C}">
      <dsp:nvSpPr>
        <dsp:cNvPr id="0" name=""/>
        <dsp:cNvSpPr/>
      </dsp:nvSpPr>
      <dsp:spPr>
        <a:xfrm>
          <a:off x="7668843" y="2971694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Intuitivní, pro základní operace není potřeba psát kód</a:t>
          </a:r>
          <a:endParaRPr lang="en-US" sz="1800" kern="1200" dirty="0"/>
        </a:p>
      </dsp:txBody>
      <dsp:txXfrm>
        <a:off x="7668843" y="2971694"/>
        <a:ext cx="3233249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23185-4673-434C-AFFD-2AA07C2CF414}">
      <dsp:nvSpPr>
        <dsp:cNvPr id="0" name=""/>
        <dsp:cNvSpPr/>
      </dsp:nvSpPr>
      <dsp:spPr>
        <a:xfrm>
          <a:off x="0" y="3487"/>
          <a:ext cx="10972800" cy="74284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21F743-BC05-4B00-8469-F32F5B8BCE1A}">
      <dsp:nvSpPr>
        <dsp:cNvPr id="0" name=""/>
        <dsp:cNvSpPr/>
      </dsp:nvSpPr>
      <dsp:spPr>
        <a:xfrm>
          <a:off x="224710" y="170627"/>
          <a:ext cx="408565" cy="4085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0F707-B6CF-4C13-852F-373F0EE4B6F3}">
      <dsp:nvSpPr>
        <dsp:cNvPr id="0" name=""/>
        <dsp:cNvSpPr/>
      </dsp:nvSpPr>
      <dsp:spPr>
        <a:xfrm>
          <a:off x="857986" y="3487"/>
          <a:ext cx="10114813" cy="742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18" tIns="78618" rIns="78618" bIns="7861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Record (záznam)</a:t>
          </a:r>
          <a:endParaRPr lang="en-US" sz="1900" kern="1200" dirty="0"/>
        </a:p>
      </dsp:txBody>
      <dsp:txXfrm>
        <a:off x="857986" y="3487"/>
        <a:ext cx="10114813" cy="742845"/>
      </dsp:txXfrm>
    </dsp:sp>
    <dsp:sp modelId="{351E6884-F3BC-4D82-9D35-CAF944EAC07F}">
      <dsp:nvSpPr>
        <dsp:cNvPr id="0" name=""/>
        <dsp:cNvSpPr/>
      </dsp:nvSpPr>
      <dsp:spPr>
        <a:xfrm>
          <a:off x="0" y="932044"/>
          <a:ext cx="10972800" cy="74284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1EA3D2-6BCD-46D1-BCA5-CA9CF4EBF6A6}">
      <dsp:nvSpPr>
        <dsp:cNvPr id="0" name=""/>
        <dsp:cNvSpPr/>
      </dsp:nvSpPr>
      <dsp:spPr>
        <a:xfrm>
          <a:off x="224710" y="1099185"/>
          <a:ext cx="408565" cy="4085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9DA653-8507-430D-8183-E9E8F9D7F16A}">
      <dsp:nvSpPr>
        <dsp:cNvPr id="0" name=""/>
        <dsp:cNvSpPr/>
      </dsp:nvSpPr>
      <dsp:spPr>
        <a:xfrm>
          <a:off x="857986" y="932044"/>
          <a:ext cx="10114813" cy="742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18" tIns="78618" rIns="78618" bIns="7861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Table (tabulka)</a:t>
          </a:r>
          <a:endParaRPr lang="en-US" sz="1900" kern="1200" dirty="0"/>
        </a:p>
      </dsp:txBody>
      <dsp:txXfrm>
        <a:off x="857986" y="932044"/>
        <a:ext cx="10114813" cy="742845"/>
      </dsp:txXfrm>
    </dsp:sp>
    <dsp:sp modelId="{01E9772D-8F10-49EA-B36A-A5840BC6044B}">
      <dsp:nvSpPr>
        <dsp:cNvPr id="0" name=""/>
        <dsp:cNvSpPr/>
      </dsp:nvSpPr>
      <dsp:spPr>
        <a:xfrm>
          <a:off x="0" y="1860602"/>
          <a:ext cx="10972800" cy="74284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E7FE5-F0B6-4007-BA31-86B59453F329}">
      <dsp:nvSpPr>
        <dsp:cNvPr id="0" name=""/>
        <dsp:cNvSpPr/>
      </dsp:nvSpPr>
      <dsp:spPr>
        <a:xfrm>
          <a:off x="224710" y="2027742"/>
          <a:ext cx="408565" cy="4085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49D95-B6E8-4C09-8237-D2FA7EDA2B94}">
      <dsp:nvSpPr>
        <dsp:cNvPr id="0" name=""/>
        <dsp:cNvSpPr/>
      </dsp:nvSpPr>
      <dsp:spPr>
        <a:xfrm>
          <a:off x="857986" y="1860602"/>
          <a:ext cx="10114813" cy="742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18" tIns="78618" rIns="78618" bIns="7861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List (seznam)</a:t>
          </a:r>
          <a:endParaRPr lang="en-US" sz="1900" kern="1200"/>
        </a:p>
      </dsp:txBody>
      <dsp:txXfrm>
        <a:off x="857986" y="1860602"/>
        <a:ext cx="10114813" cy="742845"/>
      </dsp:txXfrm>
    </dsp:sp>
    <dsp:sp modelId="{16006536-3AAA-4829-A08E-8888A78A07FA}">
      <dsp:nvSpPr>
        <dsp:cNvPr id="0" name=""/>
        <dsp:cNvSpPr/>
      </dsp:nvSpPr>
      <dsp:spPr>
        <a:xfrm>
          <a:off x="0" y="2789159"/>
          <a:ext cx="10972800" cy="74284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A8D071-0690-43AF-9BF0-DD1F2C2B6FB1}">
      <dsp:nvSpPr>
        <dsp:cNvPr id="0" name=""/>
        <dsp:cNvSpPr/>
      </dsp:nvSpPr>
      <dsp:spPr>
        <a:xfrm>
          <a:off x="224710" y="2956299"/>
          <a:ext cx="408565" cy="40856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9F347B-00C0-4E04-8ECD-38FCCD0F75E8}">
      <dsp:nvSpPr>
        <dsp:cNvPr id="0" name=""/>
        <dsp:cNvSpPr/>
      </dsp:nvSpPr>
      <dsp:spPr>
        <a:xfrm>
          <a:off x="857986" y="2789159"/>
          <a:ext cx="10114813" cy="742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18" tIns="78618" rIns="78618" bIns="7861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Funkce</a:t>
          </a:r>
          <a:endParaRPr lang="en-US" sz="1900" kern="1200" dirty="0"/>
        </a:p>
      </dsp:txBody>
      <dsp:txXfrm>
        <a:off x="857986" y="2789159"/>
        <a:ext cx="10114813" cy="742845"/>
      </dsp:txXfrm>
    </dsp:sp>
    <dsp:sp modelId="{15BA8597-DE08-4F05-832F-8ED614D1D478}">
      <dsp:nvSpPr>
        <dsp:cNvPr id="0" name=""/>
        <dsp:cNvSpPr/>
      </dsp:nvSpPr>
      <dsp:spPr>
        <a:xfrm>
          <a:off x="0" y="3717716"/>
          <a:ext cx="10972800" cy="74284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393769-021D-4716-9A64-CE95636E9062}">
      <dsp:nvSpPr>
        <dsp:cNvPr id="0" name=""/>
        <dsp:cNvSpPr/>
      </dsp:nvSpPr>
      <dsp:spPr>
        <a:xfrm>
          <a:off x="224710" y="3884856"/>
          <a:ext cx="408565" cy="40856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5DFBB-90E6-4C35-97A7-A1CFB77148AD}">
      <dsp:nvSpPr>
        <dsp:cNvPr id="0" name=""/>
        <dsp:cNvSpPr/>
      </dsp:nvSpPr>
      <dsp:spPr>
        <a:xfrm>
          <a:off x="857986" y="3717716"/>
          <a:ext cx="10114813" cy="742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18" tIns="78618" rIns="78618" bIns="7861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Klasické datové typy</a:t>
          </a:r>
          <a:endParaRPr lang="en-US" sz="1900" kern="1200"/>
        </a:p>
      </dsp:txBody>
      <dsp:txXfrm>
        <a:off x="857986" y="3717716"/>
        <a:ext cx="10114813" cy="742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B9D51-57F8-6E41-B6D9-FA2FE49A7D8A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01E45-BC6D-6747-8345-664612F8D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183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F0EBD-D0EB-B048-8A01-A1910AFF0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880" y="1122363"/>
            <a:ext cx="10810240" cy="15494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6CD00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85FD60-4086-3249-A7CB-57EA58FF0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880" y="2900363"/>
            <a:ext cx="10810240" cy="23574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96221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217072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713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00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2666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95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776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063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44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311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633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775C1-6309-5142-AFED-3FD620F9B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879" y="565484"/>
            <a:ext cx="10820401" cy="123168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891A7-49D1-F148-9A1C-50A3F390EDB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90880" y="1825625"/>
            <a:ext cx="10820400" cy="435133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708383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614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943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F0EBD-D0EB-B048-8A01-A1910AFF0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880" y="1122363"/>
            <a:ext cx="10810240" cy="15494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6CD00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85FD60-4086-3249-A7CB-57EA58FF0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880" y="2900363"/>
            <a:ext cx="10810240" cy="23574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7904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06473734-39B7-4155-8E4A-8F2DBDF25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880" y="1122363"/>
            <a:ext cx="10800080" cy="15494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rgbClr val="F6CD00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0F8D92D1-4899-41C1-B3BB-FF241481F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880" y="2900363"/>
            <a:ext cx="10800080" cy="235743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4525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22244844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1796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9509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10201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2263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80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06473734-39B7-4155-8E4A-8F2DBDF25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880" y="1122363"/>
            <a:ext cx="10800080" cy="15494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rgbClr val="F6CD00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0F8D92D1-4899-41C1-B3BB-FF241481F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880" y="2900363"/>
            <a:ext cx="10800080" cy="235743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6027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0139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727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9425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09776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7847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7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3677C-8682-AB4C-98DB-055A1B171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7516"/>
            <a:ext cx="11277600" cy="121965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D8F6FB-1EB8-3046-87D1-46D53FB23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97171"/>
            <a:ext cx="5638800" cy="435133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31AC93-C5C0-064E-B62F-93C057206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797171"/>
            <a:ext cx="5638800" cy="435133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75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88B91-1D35-C14F-9903-A8554463E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880" y="577516"/>
            <a:ext cx="10810240" cy="121965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86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330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</p:spTree>
    <p:extLst>
      <p:ext uri="{BB962C8B-B14F-4D97-AF65-F5344CB8AC3E}">
        <p14:creationId xmlns:p14="http://schemas.microsoft.com/office/powerpoint/2010/main" val="210837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12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C0E4A988-7F82-2F45-8A13-684688C5D8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8885" y="5223076"/>
            <a:ext cx="7371452" cy="124788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67414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8A6F9E5-A195-2241-BAE7-48CCB866B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720" y="471608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594585-F1E2-F140-946F-FBA20DAD8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72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6" name="Obrázek 5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29915BCB-7D52-A443-B362-3F8C75B8C7A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273320" y="6485017"/>
            <a:ext cx="946243" cy="206232"/>
          </a:xfrm>
          <a:prstGeom prst="rect">
            <a:avLst/>
          </a:prstGeom>
        </p:spPr>
      </p:pic>
      <p:pic>
        <p:nvPicPr>
          <p:cNvPr id="8" name="Obrázek 7" descr="Obsah obrázku černá, tma&#10;&#10;Popis byl vytvořen automaticky">
            <a:extLst>
              <a:ext uri="{FF2B5EF4-FFF2-40B4-BE49-F238E27FC236}">
                <a16:creationId xmlns:a16="http://schemas.microsoft.com/office/drawing/2014/main" id="{B632EF9C-0A88-BF46-9E78-63D56E7EB089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28014" y="6216691"/>
            <a:ext cx="1383052" cy="4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70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F6CD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>
          <a:tab pos="0" algn="l"/>
        </a:tabLst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293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973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pic>
        <p:nvPicPr>
          <p:cNvPr id="4" name="Obrázek 16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4ACE2D49-AA38-EAD5-1065-86644C108299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2273320" y="6485017"/>
            <a:ext cx="946243" cy="206232"/>
          </a:xfrm>
          <a:prstGeom prst="rect">
            <a:avLst/>
          </a:prstGeom>
        </p:spPr>
      </p:pic>
      <p:sp>
        <p:nvSpPr>
          <p:cNvPr id="5" name="Obdélník 5">
            <a:extLst>
              <a:ext uri="{FF2B5EF4-FFF2-40B4-BE49-F238E27FC236}">
                <a16:creationId xmlns:a16="http://schemas.microsoft.com/office/drawing/2014/main" id="{46F9052E-D533-8003-80A4-F839D3B8BE2A}"/>
              </a:ext>
            </a:extLst>
          </p:cNvPr>
          <p:cNvSpPr/>
          <p:nvPr userDrawn="1"/>
        </p:nvSpPr>
        <p:spPr>
          <a:xfrm>
            <a:off x="7755940" y="4312913"/>
            <a:ext cx="4353582" cy="245365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Video</a:t>
            </a:r>
          </a:p>
        </p:txBody>
      </p:sp>
      <p:pic>
        <p:nvPicPr>
          <p:cNvPr id="6" name="Obrázek 8" descr="Obsah obrázku černá, tma&#10;&#10;Popis byl vytvořen automaticky">
            <a:extLst>
              <a:ext uri="{FF2B5EF4-FFF2-40B4-BE49-F238E27FC236}">
                <a16:creationId xmlns:a16="http://schemas.microsoft.com/office/drawing/2014/main" id="{0CB2AE83-F64F-0D34-192A-E84C1E425F0B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628014" y="6216691"/>
            <a:ext cx="1383052" cy="4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41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69" r:id="rId13"/>
    <p:sldLayoutId id="2147483651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pic>
        <p:nvPicPr>
          <p:cNvPr id="4" name="Obrázek 5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EB4132B9-CA84-48C5-90DD-6D4C648EFD7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273320" y="6485017"/>
            <a:ext cx="946243" cy="206232"/>
          </a:xfrm>
          <a:prstGeom prst="rect">
            <a:avLst/>
          </a:prstGeom>
        </p:spPr>
      </p:pic>
      <p:pic>
        <p:nvPicPr>
          <p:cNvPr id="5" name="Obrázek 7" descr="Obsah obrázku černá, tma&#10;&#10;Popis byl vytvořen automaticky">
            <a:extLst>
              <a:ext uri="{FF2B5EF4-FFF2-40B4-BE49-F238E27FC236}">
                <a16:creationId xmlns:a16="http://schemas.microsoft.com/office/drawing/2014/main" id="{5DEE0674-BD16-026E-2BFB-1722A50C1478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28014" y="6216691"/>
            <a:ext cx="1383052" cy="4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2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CF9B-F984-FB40-B995-410431808720}"/>
              </a:ext>
            </a:extLst>
          </p:cNvPr>
          <p:cNvSpPr txBox="1">
            <a:spLocks/>
          </p:cNvSpPr>
          <p:nvPr/>
        </p:nvSpPr>
        <p:spPr>
          <a:xfrm>
            <a:off x="814918" y="2130426"/>
            <a:ext cx="10561669" cy="14700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1" kern="1200">
                <a:solidFill>
                  <a:srgbClr val="00347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4400" b="1" kern="1200" spc="-60" baseline="0" dirty="0">
                <a:solidFill>
                  <a:schemeClr val="tx2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rPr>
              <a:t>Power Query – Když GUI nestačí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509F81-A9C5-F848-91BB-05639184E077}"/>
              </a:ext>
            </a:extLst>
          </p:cNvPr>
          <p:cNvSpPr txBox="1">
            <a:spLocks/>
          </p:cNvSpPr>
          <p:nvPr/>
        </p:nvSpPr>
        <p:spPr>
          <a:xfrm>
            <a:off x="814918" y="4052664"/>
            <a:ext cx="6189731" cy="1968624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54AAD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cs-CZ" sz="2400" b="1" kern="1200" spc="-60" baseline="0" dirty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WUG 26.11.2024 PRAHA</a:t>
            </a:r>
          </a:p>
        </p:txBody>
      </p:sp>
      <p:pic>
        <p:nvPicPr>
          <p:cNvPr id="6" name="Picture 5" descr="Linkedin">
            <a:extLst>
              <a:ext uri="{FF2B5EF4-FFF2-40B4-BE49-F238E27FC236}">
                <a16:creationId xmlns:a16="http://schemas.microsoft.com/office/drawing/2014/main" id="{A47EBF4F-7D90-26F5-39EA-462CEE9F31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7134" y="4052664"/>
            <a:ext cx="1974834" cy="197483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D43DCB6-03FE-CF97-9B74-671C83BE5593}"/>
              </a:ext>
            </a:extLst>
          </p:cNvPr>
          <p:cNvSpPr txBox="1"/>
          <p:nvPr/>
        </p:nvSpPr>
        <p:spPr>
          <a:xfrm>
            <a:off x="709522" y="4052664"/>
            <a:ext cx="60945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Vojtěch Šíma</a:t>
            </a:r>
          </a:p>
          <a:p>
            <a:r>
              <a:rPr lang="cs-CZ" dirty="0"/>
              <a:t>Power BI Guy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465C8E-6F91-52BF-45D5-7F835B118589}"/>
              </a:ext>
            </a:extLst>
          </p:cNvPr>
          <p:cNvSpPr txBox="1"/>
          <p:nvPr/>
        </p:nvSpPr>
        <p:spPr>
          <a:xfrm>
            <a:off x="7508995" y="3663669"/>
            <a:ext cx="12680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LinkedIn</a:t>
            </a:r>
            <a:endParaRPr lang="cs-CZ" dirty="0"/>
          </a:p>
        </p:txBody>
      </p:sp>
      <p:pic>
        <p:nvPicPr>
          <p:cNvPr id="7" name="Picture 6" descr="A qr code with a few squares&#10;&#10;Description automatically generated">
            <a:extLst>
              <a:ext uri="{FF2B5EF4-FFF2-40B4-BE49-F238E27FC236}">
                <a16:creationId xmlns:a16="http://schemas.microsoft.com/office/drawing/2014/main" id="{3F7FDF50-462C-D4F0-B46C-1DCB794FA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1105" y="4094235"/>
            <a:ext cx="1885482" cy="18854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6A79DB-F9C8-81D1-BD16-9331E4B0F686}"/>
              </a:ext>
            </a:extLst>
          </p:cNvPr>
          <p:cNvSpPr txBox="1"/>
          <p:nvPr/>
        </p:nvSpPr>
        <p:spPr>
          <a:xfrm>
            <a:off x="9799825" y="3662677"/>
            <a:ext cx="12680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Blog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294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6AE207C-F7CC-959D-1386-509F587874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D8EC5-2A10-DD54-934C-ACE75ABA0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Datové typy dotazů</a:t>
            </a:r>
            <a:endParaRPr lang="en-US" dirty="0"/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E75A710A-C6B6-1B72-0DAE-AFF9EAFF4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164746"/>
              </p:ext>
            </p:extLst>
          </p:nvPr>
        </p:nvGraphicFramePr>
        <p:xfrm>
          <a:off x="609600" y="1773238"/>
          <a:ext cx="10972800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3983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59CE1A4-5B1F-8807-63E8-AD41FE1262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56A4A-5D3C-61BF-D804-FE98CB79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Datové typy a zápis (literály)</a:t>
            </a:r>
            <a:endParaRPr lang="en-US" dirty="0"/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A3DEB126-93C7-27D0-D33E-C3214190C1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661062B-BC80-CB1C-D31B-C6AA9E262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222" y="1797171"/>
            <a:ext cx="5414756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26389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857552F-AF56-8454-3DAD-63B27DD82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2140F-1E33-4CC7-96EB-2113841F4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Best practices transformací a jazyka 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EE9D4-F83F-0004-95D4-8FAECF0FC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97171"/>
            <a:ext cx="11231592" cy="4351338"/>
          </a:xfrm>
        </p:spPr>
        <p:txBody>
          <a:bodyPr>
            <a:normAutofit/>
          </a:bodyPr>
          <a:lstStyle/>
          <a:p>
            <a:r>
              <a:rPr lang="cs-CZ" dirty="0"/>
              <a:t>Čím </a:t>
            </a:r>
            <a:r>
              <a:rPr lang="cs-CZ" b="1" dirty="0"/>
              <a:t>blíže</a:t>
            </a:r>
            <a:r>
              <a:rPr lang="cs-CZ" dirty="0"/>
              <a:t> ke </a:t>
            </a:r>
            <a:r>
              <a:rPr lang="cs-CZ" b="1" dirty="0"/>
              <a:t>zdroji</a:t>
            </a:r>
            <a:r>
              <a:rPr lang="cs-CZ" dirty="0"/>
              <a:t>, tím lépe</a:t>
            </a:r>
          </a:p>
          <a:p>
            <a:r>
              <a:rPr lang="cs-CZ" b="1" dirty="0"/>
              <a:t>Nahrávám</a:t>
            </a:r>
            <a:r>
              <a:rPr lang="cs-CZ" dirty="0"/>
              <a:t> jen ty </a:t>
            </a:r>
            <a:r>
              <a:rPr lang="cs-CZ" b="1" dirty="0"/>
              <a:t>data</a:t>
            </a:r>
            <a:r>
              <a:rPr lang="cs-CZ" dirty="0"/>
              <a:t>, které opravdu </a:t>
            </a:r>
            <a:r>
              <a:rPr lang="cs-CZ" b="1" dirty="0"/>
              <a:t>potřebuji</a:t>
            </a:r>
          </a:p>
          <a:p>
            <a:r>
              <a:rPr lang="cs-CZ" dirty="0"/>
              <a:t>Nepoužívat </a:t>
            </a:r>
            <a:r>
              <a:rPr lang="cs-CZ" b="1" dirty="0"/>
              <a:t>statické hodnoty</a:t>
            </a:r>
            <a:r>
              <a:rPr lang="cs-CZ" dirty="0"/>
              <a:t>, myslet na budoucí podobu zdroje</a:t>
            </a:r>
          </a:p>
          <a:p>
            <a:r>
              <a:rPr lang="cs-CZ" dirty="0"/>
              <a:t>Kombinování </a:t>
            </a:r>
            <a:r>
              <a:rPr lang="cs-CZ" b="1" dirty="0"/>
              <a:t>stejných</a:t>
            </a:r>
            <a:r>
              <a:rPr lang="cs-CZ" dirty="0"/>
              <a:t> transformací do </a:t>
            </a:r>
            <a:r>
              <a:rPr lang="cs-CZ" b="1" dirty="0"/>
              <a:t>jednoho kroku</a:t>
            </a:r>
          </a:p>
          <a:p>
            <a:r>
              <a:rPr lang="cs-CZ" b="1" dirty="0"/>
              <a:t>Pojmenovávání kroků </a:t>
            </a:r>
            <a:r>
              <a:rPr lang="cs-CZ" dirty="0"/>
              <a:t>podle toho, jaký je jejich </a:t>
            </a:r>
            <a:r>
              <a:rPr lang="cs-CZ" b="1" dirty="0"/>
              <a:t>účel</a:t>
            </a:r>
          </a:p>
          <a:p>
            <a:r>
              <a:rPr lang="cs-CZ" dirty="0"/>
              <a:t>Názvy proměnných</a:t>
            </a:r>
            <a:r>
              <a:rPr lang="cs-CZ" b="1" dirty="0"/>
              <a:t> bez mezer </a:t>
            </a:r>
            <a:r>
              <a:rPr lang="cs-CZ" dirty="0"/>
              <a:t>a speciálních znaků</a:t>
            </a:r>
          </a:p>
          <a:p>
            <a:r>
              <a:rPr lang="cs-CZ" b="1" dirty="0"/>
              <a:t>Vytváření vlastních funkcí </a:t>
            </a:r>
            <a:r>
              <a:rPr lang="cs-CZ" dirty="0"/>
              <a:t>či proměnných pro </a:t>
            </a:r>
            <a:r>
              <a:rPr lang="cs-CZ" b="1" dirty="0"/>
              <a:t>opakující</a:t>
            </a:r>
            <a:r>
              <a:rPr lang="cs-CZ" dirty="0"/>
              <a:t> se </a:t>
            </a:r>
            <a:r>
              <a:rPr lang="cs-CZ" b="1" dirty="0"/>
              <a:t>akce</a:t>
            </a:r>
            <a:r>
              <a:rPr lang="cs-CZ" dirty="0"/>
              <a:t> či hodnoty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6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2E833-663D-618F-73D3-00231D0F1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 scénáře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5E19B-EC01-8D2F-A0F0-421ECFE24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Scénář #1</a:t>
            </a:r>
          </a:p>
          <a:p>
            <a:pPr lvl="1"/>
            <a:r>
              <a:rPr lang="cs-CZ" dirty="0"/>
              <a:t>Zdroj Sharepoint Excel soubor s různými listy, které chci kombinovat</a:t>
            </a:r>
          </a:p>
          <a:p>
            <a:pPr lvl="1"/>
            <a:r>
              <a:rPr lang="cs-CZ" dirty="0"/>
              <a:t>Každý list potřebuje očistit, všechny mají stejné chyby</a:t>
            </a:r>
          </a:p>
          <a:p>
            <a:pPr lvl="1"/>
            <a:r>
              <a:rPr lang="cs-CZ" dirty="0"/>
              <a:t>Výsledek je jedna tabulka se všemi listy připojenými „pod sebou“</a:t>
            </a:r>
          </a:p>
          <a:p>
            <a:r>
              <a:rPr lang="cs-CZ" dirty="0"/>
              <a:t>Scénář #2</a:t>
            </a:r>
          </a:p>
          <a:p>
            <a:pPr lvl="1"/>
            <a:r>
              <a:rPr lang="cs-CZ" dirty="0"/>
              <a:t>JIRA REST API stránkovaný zdroj</a:t>
            </a:r>
          </a:p>
          <a:p>
            <a:r>
              <a:rPr lang="cs-CZ" dirty="0"/>
              <a:t>Scénář #3 ochutnávka</a:t>
            </a:r>
          </a:p>
          <a:p>
            <a:pPr lvl="1"/>
            <a:r>
              <a:rPr lang="cs-CZ" dirty="0"/>
              <a:t>Power BI REST API Activity Events</a:t>
            </a:r>
          </a:p>
          <a:p>
            <a:pPr lvl="1"/>
            <a:r>
              <a:rPr lang="cs-CZ" dirty="0"/>
              <a:t>Token Based stránkovaný zdroj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709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36DA26B9-2AF6-6441-90B8-53C03D56031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3610" y="5518799"/>
            <a:ext cx="7371452" cy="49381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Děkuji za pozornost.</a:t>
            </a:r>
          </a:p>
        </p:txBody>
      </p:sp>
      <p:pic>
        <p:nvPicPr>
          <p:cNvPr id="3" name="Picture 2" descr="Linkedin">
            <a:extLst>
              <a:ext uri="{FF2B5EF4-FFF2-40B4-BE49-F238E27FC236}">
                <a16:creationId xmlns:a16="http://schemas.microsoft.com/office/drawing/2014/main" id="{7ADF5A89-D285-BFB2-1099-59C80DD3D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7134" y="4052664"/>
            <a:ext cx="1974834" cy="19748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506647-4531-7108-E9D5-09DAE70F5FD9}"/>
              </a:ext>
            </a:extLst>
          </p:cNvPr>
          <p:cNvSpPr txBox="1"/>
          <p:nvPr/>
        </p:nvSpPr>
        <p:spPr>
          <a:xfrm>
            <a:off x="7508995" y="3663669"/>
            <a:ext cx="12680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LinkedIn</a:t>
            </a:r>
            <a:endParaRPr lang="cs-CZ" dirty="0"/>
          </a:p>
        </p:txBody>
      </p:sp>
      <p:pic>
        <p:nvPicPr>
          <p:cNvPr id="6" name="Picture 5" descr="A qr code with a few squares&#10;&#10;Description automatically generated">
            <a:extLst>
              <a:ext uri="{FF2B5EF4-FFF2-40B4-BE49-F238E27FC236}">
                <a16:creationId xmlns:a16="http://schemas.microsoft.com/office/drawing/2014/main" id="{517B1561-411B-CA4D-4FA6-66324E71FE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1105" y="4094235"/>
            <a:ext cx="1885482" cy="18854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543443-9C72-C59D-19A8-16D9DC15F0DC}"/>
              </a:ext>
            </a:extLst>
          </p:cNvPr>
          <p:cNvSpPr txBox="1"/>
          <p:nvPr/>
        </p:nvSpPr>
        <p:spPr>
          <a:xfrm>
            <a:off x="9799825" y="3662677"/>
            <a:ext cx="12680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Blog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120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2E833-663D-618F-73D3-00231D0F1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dneska (ne)dozvíte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5E19B-EC01-8D2F-A0F0-421ECFE24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Něco málo o </a:t>
            </a:r>
            <a:r>
              <a:rPr lang="cs-CZ" b="1" dirty="0"/>
              <a:t>Power Query </a:t>
            </a:r>
          </a:p>
          <a:p>
            <a:r>
              <a:rPr lang="cs-CZ" b="1" dirty="0"/>
              <a:t>Princip</a:t>
            </a:r>
            <a:r>
              <a:rPr lang="cs-CZ" dirty="0"/>
              <a:t> transformací (</a:t>
            </a:r>
            <a:r>
              <a:rPr lang="cs-CZ" b="1" dirty="0"/>
              <a:t>kroků</a:t>
            </a:r>
            <a:r>
              <a:rPr lang="cs-CZ" dirty="0"/>
              <a:t>)</a:t>
            </a:r>
          </a:p>
          <a:p>
            <a:r>
              <a:rPr lang="cs-CZ" dirty="0"/>
              <a:t>Základy a představení </a:t>
            </a:r>
            <a:r>
              <a:rPr lang="cs-CZ" b="1" dirty="0"/>
              <a:t>jazyka M</a:t>
            </a:r>
          </a:p>
          <a:p>
            <a:r>
              <a:rPr lang="cs-CZ" dirty="0"/>
              <a:t>Různé </a:t>
            </a:r>
            <a:r>
              <a:rPr lang="cs-CZ" b="1" dirty="0"/>
              <a:t>scénáře</a:t>
            </a:r>
            <a:r>
              <a:rPr lang="cs-CZ" dirty="0"/>
              <a:t>, kdy dokážete </a:t>
            </a:r>
            <a:r>
              <a:rPr lang="cs-CZ" b="1" dirty="0"/>
              <a:t>využít</a:t>
            </a:r>
            <a:r>
              <a:rPr lang="cs-CZ" dirty="0"/>
              <a:t> psaní </a:t>
            </a:r>
            <a:r>
              <a:rPr lang="cs-CZ" b="1" dirty="0"/>
              <a:t>„Mka“</a:t>
            </a:r>
          </a:p>
          <a:p>
            <a:r>
              <a:rPr lang="cs-CZ" dirty="0"/>
              <a:t>Pokročilejší techniky </a:t>
            </a:r>
            <a:r>
              <a:rPr lang="cs-CZ" b="1" dirty="0"/>
              <a:t>Mka</a:t>
            </a:r>
          </a:p>
          <a:p>
            <a:r>
              <a:rPr lang="cs-CZ" dirty="0"/>
              <a:t>Představení práce s </a:t>
            </a:r>
            <a:r>
              <a:rPr lang="cs-CZ" b="1" dirty="0"/>
              <a:t>REST API </a:t>
            </a:r>
            <a:r>
              <a:rPr lang="cs-CZ" dirty="0"/>
              <a:t>v Power Query</a:t>
            </a:r>
          </a:p>
          <a:p>
            <a:r>
              <a:rPr lang="cs-CZ" strike="sngStrike" dirty="0"/>
              <a:t>Detailní tutoriál, jak být </a:t>
            </a:r>
            <a:r>
              <a:rPr lang="cs-CZ" b="1" strike="sngStrike" dirty="0"/>
              <a:t>10x M Developer</a:t>
            </a:r>
          </a:p>
        </p:txBody>
      </p:sp>
    </p:spTree>
    <p:extLst>
      <p:ext uri="{BB962C8B-B14F-4D97-AF65-F5344CB8AC3E}">
        <p14:creationId xmlns:p14="http://schemas.microsoft.com/office/powerpoint/2010/main" val="117378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B9E00-FF80-9ED4-D77C-AD033F6FE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782960"/>
          </a:xfrm>
        </p:spPr>
        <p:txBody>
          <a:bodyPr anchor="ctr">
            <a:normAutofit/>
          </a:bodyPr>
          <a:lstStyle/>
          <a:p>
            <a:r>
              <a:rPr lang="cs-CZ" dirty="0"/>
              <a:t>Power Query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AAFA5C44-70BB-5540-F061-32D7B1B468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148538"/>
              </p:ext>
            </p:extLst>
          </p:nvPr>
        </p:nvGraphicFramePr>
        <p:xfrm>
          <a:off x="609600" y="1412776"/>
          <a:ext cx="109728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0081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B9E00-FF80-9ED4-D77C-AD033F6FE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Princip transformací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8B05F8-78ED-8A9C-9D29-15E6458EF4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Každý transformační klik vytváří </a:t>
            </a:r>
            <a:r>
              <a:rPr lang="cs-CZ" b="1" dirty="0"/>
              <a:t>„Krok“</a:t>
            </a:r>
          </a:p>
          <a:p>
            <a:r>
              <a:rPr lang="cs-CZ" dirty="0"/>
              <a:t>Kroky zpravidla referencují předchozí krok</a:t>
            </a:r>
          </a:p>
          <a:p>
            <a:r>
              <a:rPr lang="cs-CZ" dirty="0"/>
              <a:t>Absence Zpět (Ctrl+Z)</a:t>
            </a:r>
          </a:p>
          <a:p>
            <a:r>
              <a:rPr lang="cs-CZ" dirty="0"/>
              <a:t>Transformace se překládají do </a:t>
            </a:r>
            <a:r>
              <a:rPr lang="cs-CZ" b="1" dirty="0"/>
              <a:t>jazyka M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243D2A-021E-4A5C-28FA-8B693E6DB75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57200" y="1797171"/>
            <a:ext cx="5638800" cy="31852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9040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2E833-663D-618F-73D3-00231D0F1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dobré rozumět základům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5E19B-EC01-8D2F-A0F0-421ECFE24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Snadněji </a:t>
            </a:r>
            <a:r>
              <a:rPr lang="cs-CZ" b="1" dirty="0"/>
              <a:t>porozumíte</a:t>
            </a:r>
            <a:r>
              <a:rPr lang="cs-CZ" dirty="0"/>
              <a:t> i naklikaným krokům a dokážete je rychle </a:t>
            </a:r>
            <a:r>
              <a:rPr lang="cs-CZ" b="1" dirty="0"/>
              <a:t>editovat</a:t>
            </a:r>
          </a:p>
          <a:p>
            <a:r>
              <a:rPr lang="cs-CZ" dirty="0"/>
              <a:t>Dokážete vytvořit např. nový sloupeček </a:t>
            </a:r>
            <a:r>
              <a:rPr lang="cs-CZ" b="1" dirty="0"/>
              <a:t>s vlastní logikou</a:t>
            </a:r>
          </a:p>
          <a:p>
            <a:r>
              <a:rPr lang="cs-CZ" dirty="0"/>
              <a:t>Budete schopni lépe </a:t>
            </a:r>
            <a:r>
              <a:rPr lang="cs-CZ" b="1" dirty="0"/>
              <a:t>čistit</a:t>
            </a:r>
            <a:r>
              <a:rPr lang="cs-CZ" dirty="0"/>
              <a:t> </a:t>
            </a:r>
            <a:r>
              <a:rPr lang="cs-CZ" b="1" dirty="0"/>
              <a:t>data</a:t>
            </a:r>
            <a:r>
              <a:rPr lang="cs-CZ" dirty="0"/>
              <a:t> při neobvyklých </a:t>
            </a:r>
            <a:r>
              <a:rPr lang="cs-CZ" b="1" dirty="0"/>
              <a:t>chybách</a:t>
            </a:r>
            <a:r>
              <a:rPr lang="cs-CZ" dirty="0"/>
              <a:t> v datech</a:t>
            </a:r>
          </a:p>
          <a:p>
            <a:pPr lvl="1"/>
            <a:r>
              <a:rPr lang="cs-CZ" dirty="0"/>
              <a:t>Odstranění písmen/číslic z čísla/textu</a:t>
            </a:r>
          </a:p>
          <a:p>
            <a:pPr lvl="1"/>
            <a:r>
              <a:rPr lang="cs-CZ" dirty="0"/>
              <a:t>Narovnání nesrovnalostech skrz Evropský a Americký formát data</a:t>
            </a:r>
          </a:p>
          <a:p>
            <a:r>
              <a:rPr lang="cs-CZ" dirty="0"/>
              <a:t>Vytvoříte snadno </a:t>
            </a:r>
            <a:r>
              <a:rPr lang="cs-CZ" b="1" dirty="0"/>
              <a:t>dynamický kalendář </a:t>
            </a:r>
            <a:r>
              <a:rPr lang="cs-CZ" dirty="0"/>
              <a:t>pro váš datový model</a:t>
            </a:r>
          </a:p>
        </p:txBody>
      </p:sp>
    </p:spTree>
    <p:extLst>
      <p:ext uri="{BB962C8B-B14F-4D97-AF65-F5344CB8AC3E}">
        <p14:creationId xmlns:p14="http://schemas.microsoft.com/office/powerpoint/2010/main" val="21926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2E833-663D-618F-73D3-00231D0F1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dobré rozumět i víc než základům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5E19B-EC01-8D2F-A0F0-421ECFE24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Dovedete si poradit s velmi špatně </a:t>
            </a:r>
            <a:r>
              <a:rPr lang="cs-CZ" b="1" dirty="0"/>
              <a:t>struktorovanými</a:t>
            </a:r>
            <a:r>
              <a:rPr lang="cs-CZ" dirty="0"/>
              <a:t> zdroji dat</a:t>
            </a:r>
          </a:p>
          <a:p>
            <a:r>
              <a:rPr lang="cs-CZ" b="1" dirty="0"/>
              <a:t>Usnadníte</a:t>
            </a:r>
            <a:r>
              <a:rPr lang="cs-CZ" dirty="0"/>
              <a:t> si práci s akcemi, které se opakují, pomocí </a:t>
            </a:r>
            <a:r>
              <a:rPr lang="cs-CZ" b="1" dirty="0"/>
              <a:t>vlastních funkcí</a:t>
            </a:r>
          </a:p>
          <a:p>
            <a:r>
              <a:rPr lang="cs-CZ" dirty="0"/>
              <a:t>Dokážete </a:t>
            </a:r>
            <a:r>
              <a:rPr lang="cs-CZ" b="1" dirty="0"/>
              <a:t>generovat data </a:t>
            </a:r>
            <a:r>
              <a:rPr lang="cs-CZ" dirty="0"/>
              <a:t>s pokročilou logikou skrz </a:t>
            </a:r>
            <a:r>
              <a:rPr lang="cs-CZ" b="1" dirty="0"/>
              <a:t>smyčky</a:t>
            </a:r>
            <a:r>
              <a:rPr lang="cs-CZ" dirty="0"/>
              <a:t> či </a:t>
            </a:r>
            <a:r>
              <a:rPr lang="cs-CZ" b="1" dirty="0"/>
              <a:t>rekurzivní funkce</a:t>
            </a:r>
          </a:p>
          <a:p>
            <a:r>
              <a:rPr lang="cs-CZ" dirty="0"/>
              <a:t>Budete si schopni napsat </a:t>
            </a:r>
            <a:r>
              <a:rPr lang="cs-CZ" b="1" dirty="0"/>
              <a:t>vlastní konektor</a:t>
            </a:r>
            <a:r>
              <a:rPr lang="cs-CZ" dirty="0"/>
              <a:t>, který není v základní nabídce</a:t>
            </a:r>
          </a:p>
          <a:p>
            <a:pPr lvl="1"/>
            <a:r>
              <a:rPr lang="cs-CZ" dirty="0"/>
              <a:t>Například </a:t>
            </a:r>
            <a:r>
              <a:rPr lang="cs-CZ" b="1" dirty="0"/>
              <a:t>Power BI REST API </a:t>
            </a:r>
            <a:r>
              <a:rPr lang="cs-CZ" dirty="0"/>
              <a:t>či jiné API nebo webové rozhraní s daty</a:t>
            </a:r>
          </a:p>
          <a:p>
            <a:r>
              <a:rPr lang="cs-CZ" dirty="0"/>
              <a:t>Obecně zvládnete </a:t>
            </a:r>
            <a:r>
              <a:rPr lang="cs-CZ" b="1" dirty="0"/>
              <a:t>vyřešit mnohem více projektů </a:t>
            </a:r>
            <a:r>
              <a:rPr lang="cs-CZ" dirty="0"/>
              <a:t>se špatně definovanými daty</a:t>
            </a:r>
          </a:p>
        </p:txBody>
      </p:sp>
    </p:spTree>
    <p:extLst>
      <p:ext uri="{BB962C8B-B14F-4D97-AF65-F5344CB8AC3E}">
        <p14:creationId xmlns:p14="http://schemas.microsoft.com/office/powerpoint/2010/main" val="5791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C12FF-72B2-67EF-FE56-077F9BCA2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 M (Power Query formula language)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C3A20-A5AF-A054-E367-FFA6A7346A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Jazyk vzorců (formula)</a:t>
            </a:r>
          </a:p>
          <a:p>
            <a:r>
              <a:rPr lang="cs-CZ" dirty="0"/>
              <a:t>Citlivý na velká a malá písmena</a:t>
            </a:r>
          </a:p>
          <a:p>
            <a:r>
              <a:rPr lang="cs-CZ" dirty="0"/>
              <a:t>Primárně určen na práci s daty</a:t>
            </a:r>
          </a:p>
          <a:p>
            <a:r>
              <a:rPr lang="cs-CZ" dirty="0"/>
              <a:t>Jednoduchý syntax</a:t>
            </a:r>
          </a:p>
          <a:p>
            <a:r>
              <a:rPr lang="cs-CZ" dirty="0"/>
              <a:t>Obrovské množství „built-in“ funkcí</a:t>
            </a:r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2339CAB-0199-C833-B701-CD54C168D0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1797171"/>
            <a:ext cx="5638800" cy="2454625"/>
          </a:xfrm>
        </p:spPr>
      </p:pic>
    </p:spTree>
    <p:extLst>
      <p:ext uri="{BB962C8B-B14F-4D97-AF65-F5344CB8AC3E}">
        <p14:creationId xmlns:p14="http://schemas.microsoft.com/office/powerpoint/2010/main" val="114297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C12FF-72B2-67EF-FE56-077F9BCA2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 – Princip psaní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C3A20-A5AF-A054-E367-FFA6A7346A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let, in </a:t>
            </a:r>
            <a:r>
              <a:rPr lang="cs-CZ" dirty="0"/>
              <a:t>párové výrazy</a:t>
            </a:r>
          </a:p>
          <a:p>
            <a:r>
              <a:rPr lang="cs-CZ" b="1" dirty="0"/>
              <a:t>let</a:t>
            </a:r>
            <a:r>
              <a:rPr lang="cs-CZ" dirty="0"/>
              <a:t> umožňuje začít definovat proměnné</a:t>
            </a:r>
          </a:p>
          <a:p>
            <a:r>
              <a:rPr lang="cs-CZ" b="1" dirty="0"/>
              <a:t>in</a:t>
            </a:r>
            <a:r>
              <a:rPr lang="cs-CZ" dirty="0"/>
              <a:t> vrací výslednou hodnotu</a:t>
            </a:r>
          </a:p>
          <a:p>
            <a:r>
              <a:rPr lang="cs-CZ" dirty="0"/>
              <a:t>Jeden krok = jedna proměnná (zpravidla)</a:t>
            </a:r>
          </a:p>
          <a:p>
            <a:r>
              <a:rPr lang="cs-CZ" dirty="0"/>
              <a:t>Výsledek je sekvence proměnných, které na sebe navazují</a:t>
            </a:r>
          </a:p>
          <a:p>
            <a:endParaRPr lang="cs-CZ" dirty="0"/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2339CAB-0199-C833-B701-CD54C168D0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1797171"/>
            <a:ext cx="5638800" cy="2454625"/>
          </a:xfrm>
        </p:spPr>
      </p:pic>
    </p:spTree>
    <p:extLst>
      <p:ext uri="{BB962C8B-B14F-4D97-AF65-F5344CB8AC3E}">
        <p14:creationId xmlns:p14="http://schemas.microsoft.com/office/powerpoint/2010/main" val="1757034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C12FF-72B2-67EF-FE56-077F9BCA2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sekvence proměnných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8A0A98-B150-5936-8B30-87477EBDC8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36999" y="1733575"/>
            <a:ext cx="1914792" cy="269904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2CB8D60-7065-1DE1-1EF2-10FA77322B9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973694" y="1733575"/>
            <a:ext cx="1933845" cy="271756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3514349-8FBA-479F-7537-30C0779501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42" y="1746682"/>
            <a:ext cx="4814324" cy="270547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56C7D89-065F-DB4D-7E02-82DACD15F734}"/>
              </a:ext>
            </a:extLst>
          </p:cNvPr>
          <p:cNvSpPr txBox="1"/>
          <p:nvPr/>
        </p:nvSpPr>
        <p:spPr>
          <a:xfrm>
            <a:off x="344354" y="1694570"/>
            <a:ext cx="500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spc="-60" dirty="0">
                <a:solidFill>
                  <a:schemeClr val="tx2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rPr>
              <a:t>1</a:t>
            </a:r>
            <a:endParaRPr lang="en-US" sz="4000" b="1" spc="-60" dirty="0">
              <a:solidFill>
                <a:schemeClr val="tx2"/>
              </a:solidFill>
              <a:latin typeface="Segoe UI Semibold" panose="020B0702040204020203" pitchFamily="34" charset="0"/>
              <a:ea typeface="+mj-ea"/>
              <a:cs typeface="Segoe UI Semibold" panose="020B070204020402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1E8F54-F682-2B0D-70CB-43B99DFD1CB8}"/>
              </a:ext>
            </a:extLst>
          </p:cNvPr>
          <p:cNvSpPr txBox="1"/>
          <p:nvPr/>
        </p:nvSpPr>
        <p:spPr>
          <a:xfrm>
            <a:off x="344354" y="2391535"/>
            <a:ext cx="500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spc="-60" dirty="0">
                <a:solidFill>
                  <a:schemeClr val="tx2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rPr>
              <a:t>2</a:t>
            </a:r>
            <a:endParaRPr lang="en-US" sz="4000" b="1" spc="-60" dirty="0">
              <a:solidFill>
                <a:schemeClr val="tx2"/>
              </a:solidFill>
              <a:latin typeface="Segoe UI Semibold" panose="020B0702040204020203" pitchFamily="34" charset="0"/>
              <a:ea typeface="+mj-ea"/>
              <a:cs typeface="Segoe UI Semibold" panose="020B070204020402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AF3083-2B7E-C7DD-D0CA-6EA7EE7FE446}"/>
              </a:ext>
            </a:extLst>
          </p:cNvPr>
          <p:cNvSpPr txBox="1"/>
          <p:nvPr/>
        </p:nvSpPr>
        <p:spPr>
          <a:xfrm>
            <a:off x="1742540" y="1733575"/>
            <a:ext cx="500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F6CD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</a:t>
            </a:r>
            <a:endParaRPr lang="en-US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0942F45-30AF-3AFB-9A69-C14117F73367}"/>
              </a:ext>
            </a:extLst>
          </p:cNvPr>
          <p:cNvSpPr txBox="1"/>
          <p:nvPr/>
        </p:nvSpPr>
        <p:spPr>
          <a:xfrm>
            <a:off x="2918947" y="1707510"/>
            <a:ext cx="500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spc="-60" dirty="0">
                <a:solidFill>
                  <a:schemeClr val="tx2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rPr>
              <a:t>4</a:t>
            </a:r>
            <a:endParaRPr lang="en-US" sz="4000" b="1" spc="-60" dirty="0">
              <a:solidFill>
                <a:schemeClr val="tx2"/>
              </a:solidFill>
              <a:latin typeface="Segoe UI Semibold" panose="020B0702040204020203" pitchFamily="34" charset="0"/>
              <a:ea typeface="+mj-ea"/>
              <a:cs typeface="Segoe UI Semibold" panose="020B070204020402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9F0BA7-DF82-AFA9-93A9-8A21646FF430}"/>
              </a:ext>
            </a:extLst>
          </p:cNvPr>
          <p:cNvSpPr txBox="1"/>
          <p:nvPr/>
        </p:nvSpPr>
        <p:spPr>
          <a:xfrm>
            <a:off x="4842134" y="1683649"/>
            <a:ext cx="500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spc="-60" dirty="0">
                <a:solidFill>
                  <a:schemeClr val="tx2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rPr>
              <a:t>5</a:t>
            </a:r>
            <a:endParaRPr lang="en-US" sz="4000" b="1" spc="-60" dirty="0">
              <a:solidFill>
                <a:schemeClr val="tx2"/>
              </a:solidFill>
              <a:latin typeface="Segoe UI Semibold" panose="020B0702040204020203" pitchFamily="34" charset="0"/>
              <a:ea typeface="+mj-ea"/>
              <a:cs typeface="Segoe UI Semibold" panose="020B070204020402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7A3B459-40AC-C675-3A13-3ECDE0EDF37D}"/>
              </a:ext>
            </a:extLst>
          </p:cNvPr>
          <p:cNvSpPr txBox="1"/>
          <p:nvPr/>
        </p:nvSpPr>
        <p:spPr>
          <a:xfrm>
            <a:off x="6765320" y="1656912"/>
            <a:ext cx="1403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spc="-60" dirty="0">
                <a:solidFill>
                  <a:schemeClr val="tx2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rPr>
              <a:t>6,7</a:t>
            </a:r>
            <a:endParaRPr lang="en-US" sz="4000" b="1" spc="-60" dirty="0">
              <a:solidFill>
                <a:schemeClr val="tx2"/>
              </a:solidFill>
              <a:latin typeface="Segoe UI Semibold" panose="020B0702040204020203" pitchFamily="34" charset="0"/>
              <a:ea typeface="+mj-ea"/>
              <a:cs typeface="Segoe UI Semibold" panose="020B0702040204020203" pitchFamily="34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847D2CF5-03ED-A027-330C-CBC25293A7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8493" y="1830465"/>
            <a:ext cx="923191" cy="41425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ED7DF97-B36A-1463-74BA-C50A7929AE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1505" y="2586998"/>
            <a:ext cx="947151" cy="36623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858D78F-560D-AC9B-60AD-8A36143A4C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62773" y="1733575"/>
            <a:ext cx="1133633" cy="2200582"/>
          </a:xfrm>
          <a:prstGeom prst="rect">
            <a:avLst/>
          </a:prstGeom>
        </p:spPr>
      </p:pic>
      <p:pic>
        <p:nvPicPr>
          <p:cNvPr id="3" name="Content Placeholder 5">
            <a:extLst>
              <a:ext uri="{FF2B5EF4-FFF2-40B4-BE49-F238E27FC236}">
                <a16:creationId xmlns:a16="http://schemas.microsoft.com/office/drawing/2014/main" id="{30B56E85-AE8F-2E85-8C87-CEF9AA9823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9713" y="4431344"/>
            <a:ext cx="4623981" cy="201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0282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bez videa">
  <a:themeElements>
    <a:clrScheme name="Vlastní 1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CE0F68"/>
      </a:accent1>
      <a:accent2>
        <a:srgbClr val="FFED00"/>
      </a:accent2>
      <a:accent3>
        <a:srgbClr val="CE0F68"/>
      </a:accent3>
      <a:accent4>
        <a:srgbClr val="FFFFFF"/>
      </a:accent4>
      <a:accent5>
        <a:srgbClr val="003AEB"/>
      </a:accent5>
      <a:accent6>
        <a:srgbClr val="CE0F68"/>
      </a:accent6>
      <a:hlink>
        <a:srgbClr val="009FE3"/>
      </a:hlink>
      <a:folHlink>
        <a:srgbClr val="0069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429E77D7-1194-0747-9090-86047B052E88}" vid="{B784ADB2-31B0-C244-BEE7-E1E7F12F22FD}"/>
    </a:ext>
  </a:extLst>
</a:theme>
</file>

<file path=ppt/theme/theme2.xml><?xml version="1.0" encoding="utf-8"?>
<a:theme xmlns:a="http://schemas.openxmlformats.org/drawingml/2006/main" name="Hlavní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429E77D7-1194-0747-9090-86047B052E88}" vid="{FB819014-3DDF-0949-B42C-2B673F9310A2}"/>
    </a:ext>
  </a:extLst>
</a:theme>
</file>

<file path=ppt/theme/theme3.xml><?xml version="1.0" encoding="utf-8"?>
<a:theme xmlns:a="http://schemas.openxmlformats.org/drawingml/2006/main" name="Rozloučení">
  <a:themeElements>
    <a:clrScheme name="PB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CD00"/>
      </a:accent1>
      <a:accent2>
        <a:srgbClr val="F6CD00"/>
      </a:accent2>
      <a:accent3>
        <a:srgbClr val="F6CD00"/>
      </a:accent3>
      <a:accent4>
        <a:srgbClr val="FFC000"/>
      </a:accent4>
      <a:accent5>
        <a:srgbClr val="F6CD00"/>
      </a:accent5>
      <a:accent6>
        <a:srgbClr val="F6CD00"/>
      </a:accent6>
      <a:hlink>
        <a:srgbClr val="0563C1"/>
      </a:hlink>
      <a:folHlink>
        <a:srgbClr val="DD321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429E77D7-1194-0747-9090-86047B052E88}" vid="{56264C38-4A76-3942-8678-6F91B8A3F7DC}"/>
    </a:ext>
  </a:extLst>
</a:theme>
</file>

<file path=ppt/theme/theme4.xml><?xml version="1.0" encoding="utf-8"?>
<a:theme xmlns:a="http://schemas.openxmlformats.org/drawingml/2006/main" name="SQL_SERVER_BOOTCAMP_2024_PPT_THEME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SQL_SERVER_BOOTCAMP_2024_PPT_THEME" id="{5C3264F0-5716-4924-A9B3-70DE4CC12F29}" vid="{07D795B6-AE07-4A58-AA51-DC7E10D19F96}"/>
    </a:ext>
  </a:extLst>
</a:theme>
</file>

<file path=ppt/theme/theme5.xml><?xml version="1.0" encoding="utf-8"?>
<a:theme xmlns:a="http://schemas.openxmlformats.org/drawingml/2006/main" name="1_SQL_SERVER_BOOTCAMP_2024_PPT_THEME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SQL_SERVER_BOOTCAMP_2024_PPT_THEME" id="{5C3264F0-5716-4924-A9B3-70DE4CC12F29}" vid="{07D795B6-AE07-4A58-AA51-DC7E10D19F96}"/>
    </a:ext>
  </a:extLst>
</a:theme>
</file>

<file path=ppt/theme/theme6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 videem</Template>
  <TotalTime>624</TotalTime>
  <Words>483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Segoe UI</vt:lpstr>
      <vt:lpstr>Segoe UI Semibold</vt:lpstr>
      <vt:lpstr>Wingdings</vt:lpstr>
      <vt:lpstr>Prezentace bez videa</vt:lpstr>
      <vt:lpstr>Hlavní slide</vt:lpstr>
      <vt:lpstr>Rozloučení</vt:lpstr>
      <vt:lpstr>SQL_SERVER_BOOTCAMP_2024_PPT_THEME</vt:lpstr>
      <vt:lpstr>1_SQL_SERVER_BOOTCAMP_2024_PPT_THEME</vt:lpstr>
      <vt:lpstr>PowerPoint Presentation</vt:lpstr>
      <vt:lpstr>Co se dneska (ne)dozvíte</vt:lpstr>
      <vt:lpstr>Power Query</vt:lpstr>
      <vt:lpstr>Princip transformací</vt:lpstr>
      <vt:lpstr>Proč je dobré rozumět základům</vt:lpstr>
      <vt:lpstr>Proč je dobré rozumět i víc než základům</vt:lpstr>
      <vt:lpstr>Jazyk M (Power Query formula language)</vt:lpstr>
      <vt:lpstr>M – Princip psaní</vt:lpstr>
      <vt:lpstr>Ukázka sekvence proměnných</vt:lpstr>
      <vt:lpstr>Datové typy dotazů</vt:lpstr>
      <vt:lpstr>Datové typy a zápis (literály)</vt:lpstr>
      <vt:lpstr>Best practices transformací a jazyka M</vt:lpstr>
      <vt:lpstr>Demo scénáře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Susserova</dc:creator>
  <cp:lastModifiedBy>Vojtech Sima</cp:lastModifiedBy>
  <cp:revision>23</cp:revision>
  <dcterms:created xsi:type="dcterms:W3CDTF">2024-02-01T11:38:26Z</dcterms:created>
  <dcterms:modified xsi:type="dcterms:W3CDTF">2024-12-04T11:10:35Z</dcterms:modified>
</cp:coreProperties>
</file>