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4.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1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14.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8.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8" r:id="rId4"/>
    <p:sldMasterId id="2147483782" r:id="rId5"/>
    <p:sldMasterId id="2147483800" r:id="rId6"/>
    <p:sldMasterId id="2147483820" r:id="rId7"/>
    <p:sldMasterId id="2147483857" r:id="rId8"/>
  </p:sldMasterIdLst>
  <p:notesMasterIdLst>
    <p:notesMasterId r:id="rId71"/>
  </p:notesMasterIdLst>
  <p:sldIdLst>
    <p:sldId id="256" r:id="rId9"/>
    <p:sldId id="361" r:id="rId10"/>
    <p:sldId id="362" r:id="rId11"/>
    <p:sldId id="364" r:id="rId12"/>
    <p:sldId id="367" r:id="rId13"/>
    <p:sldId id="368" r:id="rId14"/>
    <p:sldId id="370" r:id="rId15"/>
    <p:sldId id="371" r:id="rId16"/>
    <p:sldId id="372" r:id="rId17"/>
    <p:sldId id="375" r:id="rId18"/>
    <p:sldId id="376" r:id="rId19"/>
    <p:sldId id="369" r:id="rId20"/>
    <p:sldId id="310" r:id="rId21"/>
    <p:sldId id="311" r:id="rId22"/>
    <p:sldId id="312" r:id="rId23"/>
    <p:sldId id="313" r:id="rId24"/>
    <p:sldId id="314" r:id="rId25"/>
    <p:sldId id="315" r:id="rId26"/>
    <p:sldId id="316" r:id="rId27"/>
    <p:sldId id="317" r:id="rId28"/>
    <p:sldId id="322" r:id="rId29"/>
    <p:sldId id="323" r:id="rId30"/>
    <p:sldId id="325" r:id="rId31"/>
    <p:sldId id="329" r:id="rId32"/>
    <p:sldId id="330" r:id="rId33"/>
    <p:sldId id="339" r:id="rId34"/>
    <p:sldId id="342" r:id="rId35"/>
    <p:sldId id="346" r:id="rId36"/>
    <p:sldId id="351" r:id="rId37"/>
    <p:sldId id="357" r:id="rId38"/>
    <p:sldId id="281" r:id="rId39"/>
    <p:sldId id="282" r:id="rId40"/>
    <p:sldId id="285" r:id="rId41"/>
    <p:sldId id="286" r:id="rId42"/>
    <p:sldId id="287" r:id="rId43"/>
    <p:sldId id="288" r:id="rId44"/>
    <p:sldId id="289" r:id="rId45"/>
    <p:sldId id="290" r:id="rId46"/>
    <p:sldId id="291" r:id="rId47"/>
    <p:sldId id="292" r:id="rId48"/>
    <p:sldId id="301" r:id="rId49"/>
    <p:sldId id="303" r:id="rId50"/>
    <p:sldId id="304" r:id="rId51"/>
    <p:sldId id="305" r:id="rId52"/>
    <p:sldId id="306" r:id="rId53"/>
    <p:sldId id="308" r:id="rId54"/>
    <p:sldId id="258" r:id="rId55"/>
    <p:sldId id="261" r:id="rId56"/>
    <p:sldId id="262" r:id="rId57"/>
    <p:sldId id="263" r:id="rId58"/>
    <p:sldId id="264" r:id="rId59"/>
    <p:sldId id="265" r:id="rId60"/>
    <p:sldId id="266" r:id="rId61"/>
    <p:sldId id="267" r:id="rId62"/>
    <p:sldId id="268" r:id="rId63"/>
    <p:sldId id="269" r:id="rId64"/>
    <p:sldId id="271" r:id="rId65"/>
    <p:sldId id="272" r:id="rId66"/>
    <p:sldId id="273" r:id="rId67"/>
    <p:sldId id="276" r:id="rId68"/>
    <p:sldId id="280" r:id="rId69"/>
    <p:sldId id="260" r:id="rId70"/>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75907" autoAdjust="0"/>
  </p:normalViewPr>
  <p:slideViewPr>
    <p:cSldViewPr snapToGrid="0">
      <p:cViewPr varScale="1">
        <p:scale>
          <a:sx n="60" d="100"/>
          <a:sy n="60" d="100"/>
        </p:scale>
        <p:origin x="26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slide" Target="slides/slide60.xml"/><Relationship Id="rId7" Type="http://schemas.openxmlformats.org/officeDocument/2006/relationships/slideMaster" Target="slideMasters/slideMaster4.xml"/><Relationship Id="rId71"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61" Type="http://schemas.openxmlformats.org/officeDocument/2006/relationships/slide" Target="slides/slide53.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5515D4-2497-4461-8DBF-F01F0CC3D4FC}" type="datetimeFigureOut">
              <a:rPr lang="cs-CZ" smtClean="0"/>
              <a:t>25. 4. 2015</a:t>
            </a:fld>
            <a:endParaRPr lang="cs-C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A85632-8E17-423E-8B25-CC138832A1F6}" type="slidenum">
              <a:rPr lang="cs-CZ" smtClean="0"/>
              <a:t>‹#›</a:t>
            </a:fld>
            <a:endParaRPr lang="cs-CZ"/>
          </a:p>
        </p:txBody>
      </p:sp>
    </p:spTree>
    <p:extLst>
      <p:ext uri="{BB962C8B-B14F-4D97-AF65-F5344CB8AC3E}">
        <p14:creationId xmlns:p14="http://schemas.microsoft.com/office/powerpoint/2010/main" val="25207190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Slide Objectives:</a:t>
            </a:r>
          </a:p>
          <a:p>
            <a:pPr marL="171450" indent="-171450">
              <a:buFont typeface="Arial" pitchFamily="34" charset="0"/>
              <a:buChar char="•"/>
            </a:pPr>
            <a:r>
              <a:rPr lang="en-US" dirty="0" smtClean="0"/>
              <a:t>Describe the various computing patterns that</a:t>
            </a:r>
            <a:r>
              <a:rPr lang="en-US" baseline="0" dirty="0" smtClean="0"/>
              <a:t> are good for Cloud Computing</a:t>
            </a:r>
          </a:p>
          <a:p>
            <a:pPr marL="0" indent="0">
              <a:buFont typeface="Arial" pitchFamily="34" charset="0"/>
              <a:buNone/>
            </a:pPr>
            <a:endParaRPr lang="en-US" baseline="0" dirty="0" smtClean="0"/>
          </a:p>
          <a:p>
            <a:pPr marL="0" indent="0">
              <a:buFont typeface="Arial" pitchFamily="34" charset="0"/>
              <a:buNone/>
            </a:pPr>
            <a:r>
              <a:rPr lang="en-US" b="1" baseline="0" dirty="0" smtClean="0"/>
              <a:t>Speaking Points:</a:t>
            </a:r>
          </a:p>
          <a:p>
            <a:pPr marL="171450" indent="-171450">
              <a:buFont typeface="Arial" pitchFamily="34" charset="0"/>
              <a:buChar char="•"/>
            </a:pPr>
            <a:r>
              <a:rPr lang="en-US" dirty="0" smtClean="0"/>
              <a:t>There</a:t>
            </a:r>
            <a:r>
              <a:rPr lang="en-US" baseline="0" dirty="0" smtClean="0"/>
              <a:t> are numerous terms and definitions floating around in the industry for “the cloud”, “cloud computing”, “cloud services”, etc.</a:t>
            </a:r>
          </a:p>
          <a:p>
            <a:pPr marL="171450" indent="-171450">
              <a:buFont typeface="Arial" pitchFamily="34" charset="0"/>
              <a:buChar char="•"/>
            </a:pPr>
            <a:r>
              <a:rPr lang="en-US" baseline="0" dirty="0" smtClean="0"/>
              <a:t>Microsoft thinks of the cloud as simply an approach to computing that enables applications to be delivered at scale for a variety of workloads and client devices.</a:t>
            </a:r>
            <a:endParaRPr lang="en-US" dirty="0" smtClean="0"/>
          </a:p>
          <a:p>
            <a:pPr marL="171450" indent="-171450">
              <a:buFont typeface="Arial" pitchFamily="34" charset="0"/>
              <a:buChar char="•"/>
            </a:pPr>
            <a:r>
              <a:rPr lang="en-US" dirty="0" smtClean="0"/>
              <a:t>The cloud can help deliver IT as a standardized service…freeing you up to focus on your business</a:t>
            </a:r>
          </a:p>
          <a:p>
            <a:pPr marL="285750" indent="-285750">
              <a:buFont typeface="Arial" panose="020B0604020202020204" pitchFamily="34" charset="0"/>
              <a:buChar char="•"/>
            </a:pPr>
            <a:r>
              <a:rPr lang="en-US" dirty="0" smtClean="0"/>
              <a:t>Cover the workloads</a:t>
            </a:r>
            <a:r>
              <a:rPr lang="en-US" baseline="0" dirty="0" smtClean="0"/>
              <a:t> in the slide</a:t>
            </a:r>
            <a:endParaRPr lang="en-US" dirty="0"/>
          </a:p>
        </p:txBody>
      </p:sp>
      <p:sp>
        <p:nvSpPr>
          <p:cNvPr id="4" name="Slide Number Placeholder 3"/>
          <p:cNvSpPr>
            <a:spLocks noGrp="1"/>
          </p:cNvSpPr>
          <p:nvPr>
            <p:ph type="sldNum" sz="quarter" idx="10"/>
          </p:nvPr>
        </p:nvSpPr>
        <p:spPr/>
        <p:txBody>
          <a:bodyPr/>
          <a:lstStyle/>
          <a:p>
            <a:fld id="{82AABF77-E2E4-44CA-BA5C-65E132CF08D8}"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3359589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smtClean="0"/>
              <a:t>Z internetu se nedá přistupovat na konkrétní VM, stejně tak nemohou VM komunikovat mezi sebou uvnitř datacentra (jsou odděleny firewally).</a:t>
            </a:r>
          </a:p>
          <a:p>
            <a:endParaRPr lang="cs-CZ" smtClean="0"/>
          </a:p>
          <a:p>
            <a:pPr marL="0" marR="0" indent="0" algn="l" defTabSz="1218987" rtl="0" eaLnBrk="1" fontAlgn="auto" latinLnBrk="0" hangingPunct="1">
              <a:lnSpc>
                <a:spcPct val="100000"/>
              </a:lnSpc>
              <a:spcBef>
                <a:spcPts val="0"/>
              </a:spcBef>
              <a:spcAft>
                <a:spcPts val="0"/>
              </a:spcAft>
              <a:buClrTx/>
              <a:buSzTx/>
              <a:buFontTx/>
              <a:buNone/>
              <a:tabLst/>
              <a:defRPr/>
            </a:pPr>
            <a:r>
              <a:rPr lang="cs-CZ" smtClean="0"/>
              <a:t>DDoS Resilience, Network Isolation, TLS-protected internal network traffic, Automatic Configuration, Monitoring, Incident detection, Recovery...</a:t>
            </a:r>
          </a:p>
        </p:txBody>
      </p:sp>
      <p:sp>
        <p:nvSpPr>
          <p:cNvPr id="4" name="Slide Number Placeholder 3"/>
          <p:cNvSpPr>
            <a:spLocks noGrp="1"/>
          </p:cNvSpPr>
          <p:nvPr>
            <p:ph type="sldNum" sz="quarter" idx="10"/>
          </p:nvPr>
        </p:nvSpPr>
        <p:spPr/>
        <p:txBody>
          <a:bodyPr/>
          <a:lstStyle/>
          <a:p>
            <a:fld id="{82AABF77-E2E4-44CA-BA5C-65E132CF08D8}"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30541222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smtClean="0"/>
              <a:t>Dělení</a:t>
            </a:r>
            <a:r>
              <a:rPr lang="cs-CZ" baseline="0" smtClean="0"/>
              <a:t> jednotlivých služeb není úplně jednoduché, protože se často prolínají a navazují na sebe. Když tvořím web, potřebuji hosting a databázi, ale taky třeba traffic manager, CDN, storage...; když vyrábím appku, tak použiji Mobile Services, ale taky třeba WebAPI, storage...</a:t>
            </a:r>
          </a:p>
        </p:txBody>
      </p:sp>
      <p:sp>
        <p:nvSpPr>
          <p:cNvPr id="4" name="Slide Number Placeholder 3"/>
          <p:cNvSpPr>
            <a:spLocks noGrp="1"/>
          </p:cNvSpPr>
          <p:nvPr>
            <p:ph type="sldNum" sz="quarter" idx="10"/>
          </p:nvPr>
        </p:nvSpPr>
        <p:spPr/>
        <p:txBody>
          <a:bodyPr/>
          <a:lstStyle/>
          <a:p>
            <a:fld id="{91733D27-B4FB-4088-B77E-42454FE0F198}" type="slidenum">
              <a:rPr lang="cs-CZ" smtClean="0">
                <a:solidFill>
                  <a:prstClr val="black"/>
                </a:solidFill>
              </a:rPr>
              <a:pPr/>
              <a:t>12</a:t>
            </a:fld>
            <a:endParaRPr lang="cs-CZ">
              <a:solidFill>
                <a:prstClr val="black"/>
              </a:solidFill>
            </a:endParaRPr>
          </a:p>
        </p:txBody>
      </p:sp>
    </p:spTree>
    <p:extLst>
      <p:ext uri="{BB962C8B-B14F-4D97-AF65-F5344CB8AC3E}">
        <p14:creationId xmlns:p14="http://schemas.microsoft.com/office/powerpoint/2010/main" val="37026140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10E035-3DF4-4A15-9272-486F21423BC9}"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41063590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52CFDC-D2D5-4B9F-BA75-89F771E01AEB}"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24997126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2AABF77-E2E4-44CA-BA5C-65E132CF08D8}"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41873091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2AABF77-E2E4-44CA-BA5C-65E132CF08D8}"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17763821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52CFDC-D2D5-4B9F-BA75-89F771E01AEB}"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38540793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D207A-07DF-40AD-A916-9872E089CE7A}"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18040397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DBE8C940-8264-4194-91DD-D4094E7B637D}" type="slidenum">
              <a:rPr lang="en-US" smtClean="0">
                <a:solidFill>
                  <a:prstClr val="black"/>
                </a:solidFill>
              </a:rPr>
              <a:pPr>
                <a:defRPr/>
              </a:pPr>
              <a:t>19</a:t>
            </a:fld>
            <a:endParaRPr lang="en-US" dirty="0">
              <a:solidFill>
                <a:prstClr val="black"/>
              </a:solidFill>
            </a:endParaRPr>
          </a:p>
        </p:txBody>
      </p:sp>
    </p:spTree>
    <p:extLst>
      <p:ext uri="{BB962C8B-B14F-4D97-AF65-F5344CB8AC3E}">
        <p14:creationId xmlns:p14="http://schemas.microsoft.com/office/powerpoint/2010/main" val="31477131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2665729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94919F-9FC7-4638-A41A-3D980986B2E8}"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202490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41693936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52CFDC-D2D5-4B9F-BA75-89F771E01AEB}"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15235560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System Center Marketing</a:t>
            </a:r>
          </a:p>
        </p:txBody>
      </p:sp>
      <p:sp>
        <p:nvSpPr>
          <p:cNvPr id="5" name="Footer Placeholder 4"/>
          <p:cNvSpPr>
            <a:spLocks noGrp="1"/>
          </p:cNvSpPr>
          <p:nvPr>
            <p:ph type="ftr" sz="quarter" idx="11"/>
          </p:nvPr>
        </p:nvSpPr>
        <p:spPr/>
        <p:txBody>
          <a:bodyPr/>
          <a:lstStyle/>
          <a:p>
            <a:pPr defTabSz="1006515"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1006515"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5A4072DC-4D4A-44A6-9718-D6EFA394B02B}" type="datetime1">
              <a:rPr lang="en-US" smtClean="0">
                <a:solidFill>
                  <a:prstClr val="black"/>
                </a:solidFill>
              </a:rPr>
              <a:pPr/>
              <a:t>4/25/2015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40763908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8E61914A-E40F-4166-9511-F6C6396EF3DD}" type="datetime1">
              <a:rPr lang="en-US" smtClean="0">
                <a:solidFill>
                  <a:prstClr val="black"/>
                </a:solidFill>
              </a:rPr>
              <a:pPr/>
              <a:t>4/25/2015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21589828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33787194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C5E3E7-B4CE-4603-A26B-38C84EDE5061}"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11804975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Date Placeholder 7"/>
          <p:cNvSpPr>
            <a:spLocks noGrp="1"/>
          </p:cNvSpPr>
          <p:nvPr>
            <p:ph type="dt" idx="10"/>
          </p:nvPr>
        </p:nvSpPr>
        <p:spPr/>
        <p:txBody>
          <a:bodyPr/>
          <a:lstStyle/>
          <a:p>
            <a:fld id="{87C38E33-D67D-4F8E-BA7F-2E4DE2DC3B8E}" type="datetime8">
              <a:rPr lang="en-US" smtClean="0">
                <a:solidFill>
                  <a:prstClr val="black"/>
                </a:solidFill>
              </a:rPr>
              <a:pPr/>
              <a:t>4/25/2015 9:29 AM</a:t>
            </a:fld>
            <a:endParaRPr lang="en-US" dirty="0">
              <a:solidFill>
                <a:prstClr val="black"/>
              </a:solidFill>
            </a:endParaRPr>
          </a:p>
        </p:txBody>
      </p:sp>
      <p:sp>
        <p:nvSpPr>
          <p:cNvPr id="9" name="Footer Placeholder 8"/>
          <p:cNvSpPr>
            <a:spLocks noGrp="1"/>
          </p:cNvSpPr>
          <p:nvPr>
            <p:ph type="ftr" sz="quarter" idx="11"/>
          </p:nvPr>
        </p:nvSpPr>
        <p:spPr/>
        <p:txBody>
          <a:bodyPr/>
          <a:lstStyle/>
          <a:p>
            <a:pPr defTabSz="93292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0" name="Slide Number Placeholder 9"/>
          <p:cNvSpPr>
            <a:spLocks noGrp="1"/>
          </p:cNvSpPr>
          <p:nvPr>
            <p:ph type="sldNum" sz="quarter" idx="12"/>
          </p:nvPr>
        </p:nvSpPr>
        <p:spPr/>
        <p:txBody>
          <a:bodyPr/>
          <a:lstStyle/>
          <a:p>
            <a:fld id="{B4008EB6-D09E-4580-8CD6-DDB14511944F}" type="slidenum">
              <a:rPr lang="en-US" smtClean="0">
                <a:solidFill>
                  <a:prstClr val="black"/>
                </a:solidFill>
              </a:rPr>
              <a:pPr/>
              <a:t>28</a:t>
            </a:fld>
            <a:endParaRPr lang="en-US" dirty="0">
              <a:solidFill>
                <a:prstClr val="black"/>
              </a:solidFill>
            </a:endParaRPr>
          </a:p>
        </p:txBody>
      </p:sp>
      <p:sp>
        <p:nvSpPr>
          <p:cNvPr id="11" name="Header Placeholder 10"/>
          <p:cNvSpPr>
            <a:spLocks noGrp="1"/>
          </p:cNvSpPr>
          <p:nvPr>
            <p:ph type="hdr" sz="quarter" idx="13"/>
          </p:nvPr>
        </p:nvSpPr>
        <p:spPr/>
        <p:txBody>
          <a:bodyPr/>
          <a:lstStyle/>
          <a:p>
            <a:r>
              <a:rPr lang="en-US" smtClean="0">
                <a:solidFill>
                  <a:prstClr val="black"/>
                </a:solidFill>
              </a:rPr>
              <a:t>TechEd 2013</a:t>
            </a:r>
            <a:endParaRPr lang="en-US" dirty="0">
              <a:solidFill>
                <a:prstClr val="black"/>
              </a:solidFill>
            </a:endParaRPr>
          </a:p>
        </p:txBody>
      </p:sp>
    </p:spTree>
    <p:extLst>
      <p:ext uri="{BB962C8B-B14F-4D97-AF65-F5344CB8AC3E}">
        <p14:creationId xmlns:p14="http://schemas.microsoft.com/office/powerpoint/2010/main" val="24260488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spcAft>
                <a:spcPts val="600"/>
              </a:spcAft>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18269D8A-B09A-4BAD-8E2F-54EE9DD79BDF}"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39648176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D581EC0-6C77-47EF-A5F1-48F7DF3073C0}"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23080212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D581EC0-6C77-47EF-A5F1-48F7DF3073C0}"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23066123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smtClean="0"/>
              <a:t>Vertikální </a:t>
            </a:r>
          </a:p>
          <a:p>
            <a:pPr marL="285750" indent="-285750">
              <a:buFontTx/>
              <a:buChar char="-"/>
            </a:pPr>
            <a:r>
              <a:rPr lang="cs-CZ" smtClean="0"/>
              <a:t>navýšení odpovídajících vlastností zdroje</a:t>
            </a:r>
          </a:p>
          <a:p>
            <a:pPr marL="285750" indent="-285750">
              <a:buFontTx/>
              <a:buChar char="-"/>
            </a:pPr>
            <a:r>
              <a:rPr lang="cs-CZ" smtClean="0"/>
              <a:t>workload jde na tu jednu výkonnější jednotku (je v jendom boxu)</a:t>
            </a:r>
          </a:p>
          <a:p>
            <a:endParaRPr lang="cs-CZ" smtClean="0"/>
          </a:p>
          <a:p>
            <a:r>
              <a:rPr lang="cs-CZ" smtClean="0"/>
              <a:t>Horizontální</a:t>
            </a:r>
            <a:r>
              <a:rPr lang="cs-CZ" baseline="0" smtClean="0"/>
              <a:t> </a:t>
            </a:r>
          </a:p>
          <a:p>
            <a:pPr marL="285750" indent="-285750">
              <a:buFontTx/>
              <a:buChar char="-"/>
            </a:pPr>
            <a:r>
              <a:rPr lang="cs-CZ" baseline="0" smtClean="0"/>
              <a:t>více zdrojů stejného typu</a:t>
            </a:r>
          </a:p>
          <a:p>
            <a:pPr marL="285750" indent="-285750">
              <a:buFontTx/>
              <a:buChar char="-"/>
            </a:pPr>
            <a:r>
              <a:rPr lang="cs-CZ" baseline="0" smtClean="0"/>
              <a:t>workload se mezi ně rozděluje</a:t>
            </a:r>
          </a:p>
          <a:p>
            <a:pPr marL="285750" indent="-285750">
              <a:buFontTx/>
              <a:buChar char="-"/>
            </a:pPr>
            <a:r>
              <a:rPr lang="cs-CZ" baseline="0" smtClean="0"/>
              <a:t>aby to bylo možné, je potřeba minimalizovat závislosti a zredukovat sdílené zdroje</a:t>
            </a:r>
          </a:p>
          <a:p>
            <a:pPr marL="285750" indent="-285750">
              <a:buFontTx/>
              <a:buChar char="-"/>
            </a:pPr>
            <a:r>
              <a:rPr lang="cs-CZ" baseline="0" smtClean="0"/>
              <a:t>homogenní, stateless uzly</a:t>
            </a:r>
          </a:p>
        </p:txBody>
      </p:sp>
      <p:sp>
        <p:nvSpPr>
          <p:cNvPr id="4" name="Slide Number Placeholder 3"/>
          <p:cNvSpPr>
            <a:spLocks noGrp="1"/>
          </p:cNvSpPr>
          <p:nvPr>
            <p:ph type="sldNum" sz="quarter" idx="10"/>
          </p:nvPr>
        </p:nvSpPr>
        <p:spPr/>
        <p:txBody>
          <a:bodyPr/>
          <a:lstStyle/>
          <a:p>
            <a:fld id="{82AABF77-E2E4-44CA-BA5C-65E132CF08D8}"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28781975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we want to show (similar to this slide):</a:t>
            </a:r>
          </a:p>
          <a:p>
            <a:pPr marL="342900" indent="-342900">
              <a:buAutoNum type="arabicPeriod"/>
            </a:pPr>
            <a:r>
              <a:rPr lang="en-US" dirty="0" smtClean="0"/>
              <a:t>Keep steps 1,2 </a:t>
            </a:r>
          </a:p>
          <a:p>
            <a:pPr marL="342900" indent="-342900">
              <a:buAutoNum type="arabicPeriod"/>
            </a:pPr>
            <a:r>
              <a:rPr lang="en-US" dirty="0" smtClean="0"/>
              <a:t>Replace 3 with Deploy to staging slot (appropriate icon) </a:t>
            </a:r>
          </a:p>
          <a:p>
            <a:pPr marL="342900" indent="-342900">
              <a:buAutoNum type="arabicPeriod"/>
            </a:pPr>
            <a:r>
              <a:rPr lang="en-US" dirty="0" smtClean="0"/>
              <a:t>Put build after the deploy to slot </a:t>
            </a:r>
          </a:p>
          <a:p>
            <a:pPr marL="342900" indent="-342900">
              <a:buAutoNum type="arabicPeriod"/>
            </a:pPr>
            <a:r>
              <a:rPr lang="en-US" dirty="0" smtClean="0"/>
              <a:t>Keep test </a:t>
            </a:r>
          </a:p>
          <a:p>
            <a:pPr marL="342900" indent="-342900">
              <a:buAutoNum type="arabicPeriod"/>
            </a:pPr>
            <a:r>
              <a:rPr lang="en-US" dirty="0" smtClean="0"/>
              <a:t>Add new step for “swap”</a:t>
            </a:r>
          </a:p>
          <a:p>
            <a:pPr marL="342900" indent="-342900">
              <a:buAutoNum type="arabicPeriod"/>
            </a:pPr>
            <a:r>
              <a:rPr lang="en-US" dirty="0" smtClean="0"/>
              <a:t>Keep the monitor and improve</a:t>
            </a:r>
          </a:p>
          <a:p>
            <a:endParaRPr lang="en-US" dirty="0"/>
          </a:p>
        </p:txBody>
      </p:sp>
      <p:sp>
        <p:nvSpPr>
          <p:cNvPr id="4" name="Slide Number Placeholder 3"/>
          <p:cNvSpPr>
            <a:spLocks noGrp="1"/>
          </p:cNvSpPr>
          <p:nvPr>
            <p:ph type="sldNum" sz="quarter" idx="10"/>
          </p:nvPr>
        </p:nvSpPr>
        <p:spPr/>
        <p:txBody>
          <a:bodyPr/>
          <a:lstStyle/>
          <a:p>
            <a:fld id="{6D581EC0-6C77-47EF-A5F1-48F7DF3073C0}"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7995314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we want to show:</a:t>
            </a:r>
          </a:p>
          <a:p>
            <a:pPr marL="342900" indent="-342900">
              <a:buAutoNum type="arabicPeriod"/>
            </a:pPr>
            <a:r>
              <a:rPr lang="en-US" dirty="0" smtClean="0"/>
              <a:t>Move developer up-front</a:t>
            </a:r>
          </a:p>
          <a:p>
            <a:pPr marL="342900" indent="-342900">
              <a:buAutoNum type="arabicPeriod"/>
            </a:pPr>
            <a:r>
              <a:rPr lang="en-US" dirty="0" smtClean="0"/>
              <a:t>Show the gallery icons </a:t>
            </a:r>
          </a:p>
          <a:p>
            <a:pPr marL="342900" indent="-342900">
              <a:buAutoNum type="arabicPeriod"/>
            </a:pPr>
            <a:r>
              <a:rPr lang="en-US" dirty="0" smtClean="0"/>
              <a:t>Developer picks an app</a:t>
            </a:r>
          </a:p>
          <a:p>
            <a:pPr marL="342900" indent="-342900">
              <a:buAutoNum type="arabicPeriod"/>
            </a:pPr>
            <a:r>
              <a:rPr lang="en-US" dirty="0" smtClean="0"/>
              <a:t>Deploy to the cloud</a:t>
            </a:r>
          </a:p>
          <a:p>
            <a:pPr marL="342900" indent="-342900">
              <a:buAutoNum type="arabicPeriod"/>
            </a:pPr>
            <a:r>
              <a:rPr lang="en-US" dirty="0" smtClean="0"/>
              <a:t>Scale to multiple data centers</a:t>
            </a:r>
          </a:p>
          <a:p>
            <a:endParaRPr lang="en-US" dirty="0"/>
          </a:p>
        </p:txBody>
      </p:sp>
      <p:sp>
        <p:nvSpPr>
          <p:cNvPr id="4" name="Slide Number Placeholder 3"/>
          <p:cNvSpPr>
            <a:spLocks noGrp="1"/>
          </p:cNvSpPr>
          <p:nvPr>
            <p:ph type="sldNum" sz="quarter" idx="10"/>
          </p:nvPr>
        </p:nvSpPr>
        <p:spPr/>
        <p:txBody>
          <a:bodyPr/>
          <a:lstStyle/>
          <a:p>
            <a:fld id="{6D581EC0-6C77-47EF-A5F1-48F7DF3073C0}"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27601676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we want to show:</a:t>
            </a:r>
          </a:p>
          <a:p>
            <a:pPr marL="342900" indent="-342900">
              <a:buAutoNum type="arabicPeriod"/>
            </a:pPr>
            <a:r>
              <a:rPr lang="en-US" dirty="0" smtClean="0"/>
              <a:t>Show a website in the middle </a:t>
            </a:r>
          </a:p>
          <a:p>
            <a:pPr marL="342900" indent="-342900">
              <a:buAutoNum type="arabicPeriod"/>
            </a:pPr>
            <a:r>
              <a:rPr lang="en-US" dirty="0" smtClean="0"/>
              <a:t>Try to convey that we are looking at the code now (perhaps a code window) </a:t>
            </a:r>
          </a:p>
          <a:p>
            <a:pPr marL="342900" indent="-342900">
              <a:buAutoNum type="arabicPeriod"/>
            </a:pPr>
            <a:r>
              <a:rPr lang="en-US" dirty="0" smtClean="0"/>
              <a:t>Show that we have graphs for memory, CPU, errors (basically geeky </a:t>
            </a:r>
            <a:r>
              <a:rPr lang="en-US" dirty="0" err="1" smtClean="0"/>
              <a:t>dev</a:t>
            </a:r>
            <a:r>
              <a:rPr lang="en-US" dirty="0" smtClean="0"/>
              <a:t> stuff)</a:t>
            </a:r>
          </a:p>
          <a:p>
            <a:endParaRPr lang="en-US" dirty="0"/>
          </a:p>
        </p:txBody>
      </p:sp>
      <p:sp>
        <p:nvSpPr>
          <p:cNvPr id="4" name="Slide Number Placeholder 3"/>
          <p:cNvSpPr>
            <a:spLocks noGrp="1"/>
          </p:cNvSpPr>
          <p:nvPr>
            <p:ph type="sldNum" sz="quarter" idx="10"/>
          </p:nvPr>
        </p:nvSpPr>
        <p:spPr/>
        <p:txBody>
          <a:bodyPr/>
          <a:lstStyle/>
          <a:p>
            <a:fld id="{6D581EC0-6C77-47EF-A5F1-48F7DF3073C0}"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6963403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chemeClr val="bg1"/>
                </a:solidFill>
              </a:rPr>
              <a:t>What we want to show:</a:t>
            </a:r>
          </a:p>
          <a:p>
            <a:pPr marL="342900" indent="-342900">
              <a:buAutoNum type="arabicPeriod"/>
            </a:pPr>
            <a:r>
              <a:rPr lang="en-US" dirty="0" smtClean="0">
                <a:solidFill>
                  <a:schemeClr val="bg1"/>
                </a:solidFill>
              </a:rPr>
              <a:t>One Website is monitored from many places </a:t>
            </a:r>
          </a:p>
          <a:p>
            <a:pPr marL="342900" indent="-342900">
              <a:buAutoNum type="arabicPeriod"/>
            </a:pPr>
            <a:r>
              <a:rPr lang="en-US" dirty="0" smtClean="0">
                <a:solidFill>
                  <a:schemeClr val="bg1"/>
                </a:solidFill>
              </a:rPr>
              <a:t>Something goes wrong </a:t>
            </a:r>
          </a:p>
          <a:p>
            <a:pPr marL="342900" indent="-342900">
              <a:buAutoNum type="arabicPeriod"/>
            </a:pPr>
            <a:r>
              <a:rPr lang="en-US" dirty="0" smtClean="0">
                <a:solidFill>
                  <a:schemeClr val="bg1"/>
                </a:solidFill>
              </a:rPr>
              <a:t>Developer gets an email </a:t>
            </a:r>
          </a:p>
          <a:p>
            <a:endParaRPr lang="en-US" dirty="0"/>
          </a:p>
        </p:txBody>
      </p:sp>
      <p:sp>
        <p:nvSpPr>
          <p:cNvPr id="4" name="Slide Number Placeholder 3"/>
          <p:cNvSpPr>
            <a:spLocks noGrp="1"/>
          </p:cNvSpPr>
          <p:nvPr>
            <p:ph type="sldNum" sz="quarter" idx="10"/>
          </p:nvPr>
        </p:nvSpPr>
        <p:spPr/>
        <p:txBody>
          <a:bodyPr/>
          <a:lstStyle/>
          <a:p>
            <a:fld id="{6D581EC0-6C77-47EF-A5F1-48F7DF3073C0}"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21433450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we want to show:</a:t>
            </a:r>
          </a:p>
          <a:p>
            <a:pPr marL="342900" indent="-342900">
              <a:buAutoNum type="arabicPeriod"/>
            </a:pPr>
            <a:r>
              <a:rPr lang="en-US" dirty="0" smtClean="0"/>
              <a:t>Move developer up-front</a:t>
            </a:r>
          </a:p>
          <a:p>
            <a:pPr marL="342900" indent="-342900">
              <a:buAutoNum type="arabicPeriod"/>
            </a:pPr>
            <a:r>
              <a:rPr lang="en-US" dirty="0" smtClean="0"/>
              <a:t>Using Ibiza</a:t>
            </a:r>
          </a:p>
          <a:p>
            <a:pPr marL="342900" indent="-342900">
              <a:buAutoNum type="arabicPeriod"/>
            </a:pPr>
            <a:r>
              <a:rPr lang="en-US" dirty="0" smtClean="0"/>
              <a:t>Can schedule a backup </a:t>
            </a:r>
          </a:p>
          <a:p>
            <a:pPr marL="342900" indent="-342900">
              <a:buAutoNum type="arabicPeriod"/>
            </a:pPr>
            <a:r>
              <a:rPr lang="en-US" dirty="0" smtClean="0"/>
              <a:t>Data moves to an Azure storage </a:t>
            </a:r>
          </a:p>
          <a:p>
            <a:pPr marL="342900" indent="-342900">
              <a:buAutoNum type="arabicPeriod"/>
            </a:pPr>
            <a:r>
              <a:rPr lang="en-US" dirty="0" smtClean="0"/>
              <a:t>Can initiate a restore</a:t>
            </a:r>
          </a:p>
          <a:p>
            <a:pPr marL="342900" indent="-342900">
              <a:buAutoNum type="arabicPeriod"/>
            </a:pPr>
            <a:r>
              <a:rPr lang="en-US" dirty="0" smtClean="0"/>
              <a:t>Data moves from Azure storage back to site  </a:t>
            </a:r>
          </a:p>
          <a:p>
            <a:endParaRPr lang="en-US" dirty="0"/>
          </a:p>
        </p:txBody>
      </p:sp>
      <p:sp>
        <p:nvSpPr>
          <p:cNvPr id="4" name="Slide Number Placeholder 3"/>
          <p:cNvSpPr>
            <a:spLocks noGrp="1"/>
          </p:cNvSpPr>
          <p:nvPr>
            <p:ph type="sldNum" sz="quarter" idx="10"/>
          </p:nvPr>
        </p:nvSpPr>
        <p:spPr/>
        <p:txBody>
          <a:bodyPr/>
          <a:lstStyle/>
          <a:p>
            <a:fld id="{6D581EC0-6C77-47EF-A5F1-48F7DF3073C0}"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31700560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we want to show:</a:t>
            </a:r>
          </a:p>
          <a:p>
            <a:pPr marL="342900" indent="-342900">
              <a:buAutoNum type="arabicPeriod"/>
            </a:pPr>
            <a:r>
              <a:rPr lang="en-US" dirty="0" smtClean="0"/>
              <a:t>Developer pushes a new version of the code to a test slot </a:t>
            </a:r>
          </a:p>
          <a:p>
            <a:pPr marL="342900" indent="-342900">
              <a:buAutoNum type="arabicPeriod"/>
            </a:pPr>
            <a:r>
              <a:rPr lang="en-US" dirty="0" smtClean="0"/>
              <a:t>20% of traffic goes to that slot </a:t>
            </a:r>
          </a:p>
          <a:p>
            <a:pPr marL="342900" indent="-342900">
              <a:buAutoNum type="arabicPeriod"/>
            </a:pPr>
            <a:r>
              <a:rPr lang="en-US" dirty="0" smtClean="0"/>
              <a:t>Things are green so the % keeps going up </a:t>
            </a:r>
          </a:p>
          <a:p>
            <a:pPr marL="342900" indent="-342900">
              <a:buAutoNum type="arabicPeriod"/>
            </a:pPr>
            <a:r>
              <a:rPr lang="en-US" dirty="0" smtClean="0"/>
              <a:t>Something breaks, % goes back to 100 on the old version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D581EC0-6C77-47EF-A5F1-48F7DF3073C0}"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10385122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4/25/2015</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48</a:t>
            </a:fld>
            <a:endParaRPr lang="en-US" dirty="0">
              <a:solidFill>
                <a:prstClr val="black"/>
              </a:solidFill>
            </a:endParaRPr>
          </a:p>
        </p:txBody>
      </p:sp>
    </p:spTree>
    <p:extLst>
      <p:ext uri="{BB962C8B-B14F-4D97-AF65-F5344CB8AC3E}">
        <p14:creationId xmlns:p14="http://schemas.microsoft.com/office/powerpoint/2010/main" val="23255491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4/25/2015</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50</a:t>
            </a:fld>
            <a:endParaRPr lang="en-US" dirty="0">
              <a:solidFill>
                <a:prstClr val="black"/>
              </a:solidFill>
            </a:endParaRPr>
          </a:p>
        </p:txBody>
      </p:sp>
    </p:spTree>
    <p:extLst>
      <p:ext uri="{BB962C8B-B14F-4D97-AF65-F5344CB8AC3E}">
        <p14:creationId xmlns:p14="http://schemas.microsoft.com/office/powerpoint/2010/main" val="24194809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4/25/2015</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51</a:t>
            </a:fld>
            <a:endParaRPr lang="en-US" dirty="0">
              <a:solidFill>
                <a:prstClr val="black"/>
              </a:solidFill>
            </a:endParaRPr>
          </a:p>
        </p:txBody>
      </p:sp>
    </p:spTree>
    <p:extLst>
      <p:ext uri="{BB962C8B-B14F-4D97-AF65-F5344CB8AC3E}">
        <p14:creationId xmlns:p14="http://schemas.microsoft.com/office/powerpoint/2010/main" val="27572517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4/25/2015</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52</a:t>
            </a:fld>
            <a:endParaRPr lang="en-US" dirty="0">
              <a:solidFill>
                <a:prstClr val="black"/>
              </a:solidFill>
            </a:endParaRPr>
          </a:p>
        </p:txBody>
      </p:sp>
    </p:spTree>
    <p:extLst>
      <p:ext uri="{BB962C8B-B14F-4D97-AF65-F5344CB8AC3E}">
        <p14:creationId xmlns:p14="http://schemas.microsoft.com/office/powerpoint/2010/main" val="28920136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http://azure.microsoft.com/en-us/regions/</a:t>
            </a:r>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50655"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50655"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491AE8CF-25C5-47D8-B770-9703DC946C25}" type="datetime8">
              <a:rPr lang="en-US" smtClean="0">
                <a:solidFill>
                  <a:prstClr val="black"/>
                </a:solidFill>
              </a:rPr>
              <a:pPr/>
              <a:t>4/25/2015 9:29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37943449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4/25/2015</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53</a:t>
            </a:fld>
            <a:endParaRPr lang="en-US" dirty="0">
              <a:solidFill>
                <a:prstClr val="black"/>
              </a:solidFill>
            </a:endParaRPr>
          </a:p>
        </p:txBody>
      </p:sp>
    </p:spTree>
    <p:extLst>
      <p:ext uri="{BB962C8B-B14F-4D97-AF65-F5344CB8AC3E}">
        <p14:creationId xmlns:p14="http://schemas.microsoft.com/office/powerpoint/2010/main" val="11339040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4/25/2015</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55</a:t>
            </a:fld>
            <a:endParaRPr lang="en-US" dirty="0">
              <a:solidFill>
                <a:prstClr val="black"/>
              </a:solidFill>
            </a:endParaRPr>
          </a:p>
        </p:txBody>
      </p:sp>
    </p:spTree>
    <p:extLst>
      <p:ext uri="{BB962C8B-B14F-4D97-AF65-F5344CB8AC3E}">
        <p14:creationId xmlns:p14="http://schemas.microsoft.com/office/powerpoint/2010/main" val="38824125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4/25/2015</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56</a:t>
            </a:fld>
            <a:endParaRPr lang="en-US" dirty="0">
              <a:solidFill>
                <a:prstClr val="black"/>
              </a:solidFill>
            </a:endParaRPr>
          </a:p>
        </p:txBody>
      </p:sp>
    </p:spTree>
    <p:extLst>
      <p:ext uri="{BB962C8B-B14F-4D97-AF65-F5344CB8AC3E}">
        <p14:creationId xmlns:p14="http://schemas.microsoft.com/office/powerpoint/2010/main" val="24847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4/25/2015</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57</a:t>
            </a:fld>
            <a:endParaRPr lang="en-US" dirty="0">
              <a:solidFill>
                <a:prstClr val="black"/>
              </a:solidFill>
            </a:endParaRPr>
          </a:p>
        </p:txBody>
      </p:sp>
    </p:spTree>
    <p:extLst>
      <p:ext uri="{BB962C8B-B14F-4D97-AF65-F5344CB8AC3E}">
        <p14:creationId xmlns:p14="http://schemas.microsoft.com/office/powerpoint/2010/main" val="27146425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4/25/2015</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60</a:t>
            </a:fld>
            <a:endParaRPr lang="en-US" dirty="0">
              <a:solidFill>
                <a:prstClr val="black"/>
              </a:solidFill>
            </a:endParaRPr>
          </a:p>
        </p:txBody>
      </p:sp>
    </p:spTree>
    <p:extLst>
      <p:ext uri="{BB962C8B-B14F-4D97-AF65-F5344CB8AC3E}">
        <p14:creationId xmlns:p14="http://schemas.microsoft.com/office/powerpoint/2010/main" val="36212901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4/25/2015</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61</a:t>
            </a:fld>
            <a:endParaRPr lang="en-US" dirty="0">
              <a:solidFill>
                <a:prstClr val="black"/>
              </a:solidFill>
            </a:endParaRPr>
          </a:p>
        </p:txBody>
      </p:sp>
    </p:spTree>
    <p:extLst>
      <p:ext uri="{BB962C8B-B14F-4D97-AF65-F5344CB8AC3E}">
        <p14:creationId xmlns:p14="http://schemas.microsoft.com/office/powerpoint/2010/main" val="24924564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smtClean="0"/>
              <a:t>Speaking Points:</a:t>
            </a:r>
          </a:p>
          <a:p>
            <a:pPr marL="171450" indent="-171450">
              <a:buFont typeface="Arial" pitchFamily="34" charset="0"/>
              <a:buChar char="•"/>
            </a:pPr>
            <a:r>
              <a:rPr lang="en-US" sz="1100" dirty="0" smtClean="0"/>
              <a:t>The third aspect</a:t>
            </a:r>
            <a:r>
              <a:rPr lang="en-US" sz="1100" baseline="0" dirty="0" smtClean="0"/>
              <a:t> of Windows Azure Virtual Machines that is important to understand is ….</a:t>
            </a:r>
            <a:endParaRPr lang="en-US" sz="1100" dirty="0" smtClean="0"/>
          </a:p>
          <a:p>
            <a:pPr marL="171450" indent="-171450">
              <a:buFont typeface="Arial" pitchFamily="34" charset="0"/>
              <a:buChar char="•"/>
            </a:pPr>
            <a:r>
              <a:rPr lang="en-US" sz="1100" dirty="0" smtClean="0"/>
              <a:t>Another thing that is nice</a:t>
            </a:r>
            <a:r>
              <a:rPr lang="en-US" sz="1100" baseline="0" dirty="0" smtClean="0"/>
              <a:t> about the Windows Azure Storage solution is that we have support for </a:t>
            </a:r>
            <a:r>
              <a:rPr lang="en-US" sz="1100" dirty="0" smtClean="0"/>
              <a:t>Continuous storage geo-replication</a:t>
            </a:r>
          </a:p>
          <a:p>
            <a:pPr marL="171450" indent="-171450">
              <a:buFont typeface="Arial" pitchFamily="34" charset="0"/>
              <a:buChar char="•"/>
            </a:pPr>
            <a:r>
              <a:rPr lang="en-US" sz="1100" dirty="0" smtClean="0"/>
              <a:t>What this means is that whenever you save something in the storage system, in the background we can automatically replicate the</a:t>
            </a:r>
            <a:r>
              <a:rPr lang="en-US" sz="1100" baseline="0" dirty="0" smtClean="0"/>
              <a:t> data to </a:t>
            </a:r>
            <a:r>
              <a:rPr lang="en-US" sz="1100" dirty="0" smtClean="0"/>
              <a:t>another</a:t>
            </a:r>
            <a:r>
              <a:rPr lang="en-US" sz="1100" baseline="0" dirty="0" smtClean="0"/>
              <a:t> datacenter</a:t>
            </a:r>
          </a:p>
          <a:p>
            <a:pPr marL="171450" indent="-171450">
              <a:buFont typeface="Arial" pitchFamily="34" charset="0"/>
              <a:buChar char="•"/>
            </a:pPr>
            <a:r>
              <a:rPr lang="en-US" sz="1100" baseline="0" dirty="0" smtClean="0"/>
              <a:t>We guarantee that these data centers are several hundred miles (500) apart so that in the case of a natural disaster or a complete data center failure you can be ensured that a copy of your data exists somewhere else.  </a:t>
            </a:r>
          </a:p>
          <a:p>
            <a:pPr marL="171450" indent="-171450">
              <a:buFont typeface="Arial" pitchFamily="34" charset="0"/>
              <a:buChar char="•"/>
            </a:pPr>
            <a:r>
              <a:rPr lang="en-US" sz="1100" baseline="0" dirty="0" smtClean="0"/>
              <a:t>You don’t have to set anything up to enable it. It’s automatically enabled by default.</a:t>
            </a:r>
          </a:p>
          <a:p>
            <a:pPr marL="171450" indent="-171450">
              <a:buFont typeface="Arial" pitchFamily="34" charset="0"/>
              <a:buChar char="•"/>
            </a:pPr>
            <a:r>
              <a:rPr lang="en-US" sz="1100" baseline="0" dirty="0" smtClean="0"/>
              <a:t>You can turn it off if there are policy reasons why you wouldn’t want it enabled.  </a:t>
            </a:r>
          </a:p>
          <a:p>
            <a:pPr marL="171450" indent="-171450">
              <a:buFont typeface="Arial" pitchFamily="34" charset="0"/>
              <a:buChar char="•"/>
            </a:pPr>
            <a:r>
              <a:rPr lang="en-US" sz="1100" baseline="0" dirty="0" smtClean="0"/>
              <a:t>The end result is that you can deliver more robust solutions with even greater integrity</a:t>
            </a:r>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3213770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smtClean="0"/>
              <a:t> auto</a:t>
            </a:r>
          </a:p>
          <a:p>
            <a:r>
              <a:rPr lang="cs-CZ" smtClean="0"/>
              <a:t>+ vysoká dostupnost (load-balancing)</a:t>
            </a:r>
          </a:p>
          <a:p>
            <a:r>
              <a:rPr lang="cs-CZ" smtClean="0"/>
              <a:t>+ spolehlivost (replikace)</a:t>
            </a:r>
            <a:endParaRPr lang="cs-CZ"/>
          </a:p>
        </p:txBody>
      </p:sp>
      <p:sp>
        <p:nvSpPr>
          <p:cNvPr id="4" name="Slide Number Placeholder 3"/>
          <p:cNvSpPr>
            <a:spLocks noGrp="1"/>
          </p:cNvSpPr>
          <p:nvPr>
            <p:ph type="sldNum" sz="quarter" idx="10"/>
          </p:nvPr>
        </p:nvSpPr>
        <p:spPr/>
        <p:txBody>
          <a:bodyPr/>
          <a:lstStyle/>
          <a:p>
            <a:fld id="{91733D27-B4FB-4088-B77E-42454FE0F198}" type="slidenum">
              <a:rPr lang="cs-CZ" smtClean="0">
                <a:solidFill>
                  <a:prstClr val="black"/>
                </a:solidFill>
              </a:rPr>
              <a:pPr/>
              <a:t>7</a:t>
            </a:fld>
            <a:endParaRPr lang="cs-CZ">
              <a:solidFill>
                <a:prstClr val="black"/>
              </a:solidFill>
            </a:endParaRPr>
          </a:p>
        </p:txBody>
      </p:sp>
    </p:spTree>
    <p:extLst>
      <p:ext uri="{BB962C8B-B14F-4D97-AF65-F5344CB8AC3E}">
        <p14:creationId xmlns:p14="http://schemas.microsoft.com/office/powerpoint/2010/main" val="23964143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smtClean="0"/>
              <a:t>https://manage.windowsazure.com</a:t>
            </a:r>
          </a:p>
          <a:p>
            <a:r>
              <a:rPr lang="cs-CZ" smtClean="0"/>
              <a:t>http://azure.microsoft.com/en-us/documentation/articles/install-configure-powershell/</a:t>
            </a:r>
          </a:p>
          <a:p>
            <a:r>
              <a:rPr lang="cs-CZ" smtClean="0"/>
              <a:t>http://www.nuget.org/packages/microsoft.windowsazure.management.libraries</a:t>
            </a:r>
          </a:p>
          <a:p>
            <a:endParaRPr lang="cs-CZ" smtClean="0"/>
          </a:p>
          <a:p>
            <a:r>
              <a:rPr lang="cs-CZ" smtClean="0"/>
              <a:t>PowerShell dokumentace: http://msdn.microsoft.com/en-us/library/azure/jj554330.aspx</a:t>
            </a:r>
            <a:endParaRPr lang="cs-CZ"/>
          </a:p>
        </p:txBody>
      </p:sp>
      <p:sp>
        <p:nvSpPr>
          <p:cNvPr id="4" name="Slide Number Placeholder 3"/>
          <p:cNvSpPr>
            <a:spLocks noGrp="1"/>
          </p:cNvSpPr>
          <p:nvPr>
            <p:ph type="sldNum" sz="quarter" idx="10"/>
          </p:nvPr>
        </p:nvSpPr>
        <p:spPr/>
        <p:txBody>
          <a:bodyPr/>
          <a:lstStyle/>
          <a:p>
            <a:fld id="{91733D27-B4FB-4088-B77E-42454FE0F198}" type="slidenum">
              <a:rPr lang="cs-CZ" smtClean="0">
                <a:solidFill>
                  <a:prstClr val="black"/>
                </a:solidFill>
              </a:rPr>
              <a:pPr/>
              <a:t>8</a:t>
            </a:fld>
            <a:endParaRPr lang="cs-CZ">
              <a:solidFill>
                <a:prstClr val="black"/>
              </a:solidFill>
            </a:endParaRPr>
          </a:p>
        </p:txBody>
      </p:sp>
    </p:spTree>
    <p:extLst>
      <p:ext uri="{BB962C8B-B14F-4D97-AF65-F5344CB8AC3E}">
        <p14:creationId xmlns:p14="http://schemas.microsoft.com/office/powerpoint/2010/main" val="11876535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smtClean="0"/>
              <a:t>http://azure.microsoft.com/en-us/downloads/</a:t>
            </a:r>
            <a:endParaRPr lang="cs-CZ"/>
          </a:p>
        </p:txBody>
      </p:sp>
      <p:sp>
        <p:nvSpPr>
          <p:cNvPr id="4" name="Slide Number Placeholder 3"/>
          <p:cNvSpPr>
            <a:spLocks noGrp="1"/>
          </p:cNvSpPr>
          <p:nvPr>
            <p:ph type="sldNum" sz="quarter" idx="10"/>
          </p:nvPr>
        </p:nvSpPr>
        <p:spPr/>
        <p:txBody>
          <a:bodyPr/>
          <a:lstStyle/>
          <a:p>
            <a:fld id="{91733D27-B4FB-4088-B77E-42454FE0F198}" type="slidenum">
              <a:rPr lang="cs-CZ" smtClean="0">
                <a:solidFill>
                  <a:prstClr val="black"/>
                </a:solidFill>
              </a:rPr>
              <a:pPr/>
              <a:t>9</a:t>
            </a:fld>
            <a:endParaRPr lang="cs-CZ">
              <a:solidFill>
                <a:prstClr val="black"/>
              </a:solidFill>
            </a:endParaRPr>
          </a:p>
        </p:txBody>
      </p:sp>
    </p:spTree>
    <p:extLst>
      <p:ext uri="{BB962C8B-B14F-4D97-AF65-F5344CB8AC3E}">
        <p14:creationId xmlns:p14="http://schemas.microsoft.com/office/powerpoint/2010/main" val="24576028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sz="1600" b="0" i="0" u="none" strike="noStrike" kern="1200" baseline="0" smtClean="0">
                <a:solidFill>
                  <a:schemeClr val="tx1"/>
                </a:solidFill>
                <a:latin typeface="Segoe UI" pitchFamily="34" charset="0"/>
                <a:ea typeface="+mn-ea"/>
                <a:cs typeface="+mn-cs"/>
              </a:rPr>
              <a:t>Každé datacentrum je napojeno na dva nezávislé zdroje elektrické energie, má k dispozici záložní baterie a dieselové generátory. Microsoft má také smlouvy o alternativních dodávkách paliva. Samozřejmostí je klimatizace, která zajišťuje správnou teplotu a vlhkost, a ochrana před zemětřesením tam, kde to má geograficky smysl. </a:t>
            </a:r>
          </a:p>
          <a:p>
            <a:endParaRPr lang="cs-CZ" sz="1600" b="0" i="0" u="none" strike="noStrike" kern="1200" baseline="0" smtClean="0">
              <a:solidFill>
                <a:schemeClr val="tx1"/>
              </a:solidFill>
              <a:latin typeface="Segoe UI" pitchFamily="34" charset="0"/>
              <a:ea typeface="+mn-ea"/>
              <a:cs typeface="+mn-cs"/>
            </a:endParaRPr>
          </a:p>
          <a:p>
            <a:pPr marL="0" marR="0" indent="0" algn="l" defTabSz="1218987" rtl="0" eaLnBrk="1" fontAlgn="auto" latinLnBrk="0" hangingPunct="1">
              <a:lnSpc>
                <a:spcPct val="100000"/>
              </a:lnSpc>
              <a:spcBef>
                <a:spcPts val="0"/>
              </a:spcBef>
              <a:spcAft>
                <a:spcPts val="0"/>
              </a:spcAft>
              <a:buClrTx/>
              <a:buSzTx/>
              <a:buFontTx/>
              <a:buNone/>
              <a:tabLst/>
              <a:defRPr/>
            </a:pPr>
            <a:r>
              <a:rPr lang="cs-CZ" sz="1600" b="0" i="0" u="none" strike="noStrike" kern="1200" baseline="0" smtClean="0">
                <a:solidFill>
                  <a:schemeClr val="tx1"/>
                </a:solidFill>
                <a:latin typeface="Segoe UI" pitchFamily="34" charset="0"/>
                <a:ea typeface="+mn-ea"/>
                <a:cs typeface="+mn-cs"/>
              </a:rPr>
              <a:t>Každá osoba vystupuje v systému pod jedinečným uživatelským jménem a všechny přístupy je tak možné spojit s konkrétním uživatelem. Na rozdíl od obecných účtů (např. „administrátor“) je tímto způsobem vynucována odpovědnost. Každé oprávnění k přístupu musí mít platné obchodní zdůvodnění schválené nadřízeným a je pravidelně revidováno.</a:t>
            </a:r>
          </a:p>
        </p:txBody>
      </p:sp>
      <p:sp>
        <p:nvSpPr>
          <p:cNvPr id="4" name="Slide Number Placeholder 3"/>
          <p:cNvSpPr>
            <a:spLocks noGrp="1"/>
          </p:cNvSpPr>
          <p:nvPr>
            <p:ph type="sldNum" sz="quarter" idx="10"/>
          </p:nvPr>
        </p:nvSpPr>
        <p:spPr/>
        <p:txBody>
          <a:bodyPr/>
          <a:lstStyle/>
          <a:p>
            <a:fld id="{82AABF77-E2E4-44CA-BA5C-65E132CF08D8}"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14751819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9.jpg"/><Relationship Id="rId4" Type="http://schemas.openxmlformats.org/officeDocument/2006/relationships/image" Target="../media/image8.jp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0.jp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3.xml"/><Relationship Id="rId5" Type="http://schemas.openxmlformats.org/officeDocument/2006/relationships/image" Target="../media/image15.png"/><Relationship Id="rId4" Type="http://schemas.microsoft.com/office/2007/relationships/hdphoto" Target="../media/hdphoto1.wdp"/></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16.emf"/><Relationship Id="rId4" Type="http://schemas.openxmlformats.org/officeDocument/2006/relationships/oleObject" Target="../embeddings/oleObject1.bin"/></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4.xml"/><Relationship Id="rId4" Type="http://schemas.openxmlformats.org/officeDocument/2006/relationships/image" Target="../media/image19.wmf"/></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20.png"/><Relationship Id="rId1" Type="http://schemas.openxmlformats.org/officeDocument/2006/relationships/slideMaster" Target="../slideMasters/slideMaster4.xml"/><Relationship Id="rId4" Type="http://schemas.openxmlformats.org/officeDocument/2006/relationships/image" Target="../media/image18.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4.xml"/><Relationship Id="rId4" Type="http://schemas.openxmlformats.org/officeDocument/2006/relationships/image" Target="../media/image23.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Master" Target="../slideMasters/slideMaster4.xml"/><Relationship Id="rId4" Type="http://schemas.openxmlformats.org/officeDocument/2006/relationships/image" Target="../media/image23.png"/></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bwMode="gray">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380"/>
            <a:ext cx="12192000" cy="6856620"/>
          </a:xfrm>
          <a:prstGeom prst="rect">
            <a:avLst/>
          </a:prstGeom>
        </p:spPr>
      </p:pic>
      <p:pic>
        <p:nvPicPr>
          <p:cNvPr id="4"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62269" y="474236"/>
            <a:ext cx="1775509" cy="380393"/>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59976" y="440492"/>
            <a:ext cx="2871471" cy="1318654"/>
          </a:xfrm>
          <a:prstGeom prst="rect">
            <a:avLst/>
          </a:prstGeom>
        </p:spPr>
      </p:pic>
    </p:spTree>
    <p:extLst>
      <p:ext uri="{BB962C8B-B14F-4D97-AF65-F5344CB8AC3E}">
        <p14:creationId xmlns:p14="http://schemas.microsoft.com/office/powerpoint/2010/main" val="1161717588"/>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59976" y="440492"/>
            <a:ext cx="2871471" cy="1318654"/>
          </a:xfrm>
          <a:prstGeom prst="rect">
            <a:avLst/>
          </a:prstGeom>
        </p:spPr>
      </p:pic>
      <p:sp>
        <p:nvSpPr>
          <p:cNvPr id="2" name="Title 1"/>
          <p:cNvSpPr>
            <a:spLocks noGrp="1"/>
          </p:cNvSpPr>
          <p:nvPr>
            <p:ph type="title" hasCustomPrompt="1"/>
          </p:nvPr>
        </p:nvSpPr>
        <p:spPr>
          <a:xfrm>
            <a:off x="269239" y="2084172"/>
            <a:ext cx="11653523" cy="1796217"/>
          </a:xfrm>
          <a:noFill/>
        </p:spPr>
        <p:txBody>
          <a:bodyPr tIns="91440" bIns="91440" anchor="t" anchorCtr="0"/>
          <a:lstStyle>
            <a:lvl1pPr algn="l" defTabSz="914367" rtl="0" eaLnBrk="1" latinLnBrk="0" hangingPunct="1">
              <a:lnSpc>
                <a:spcPct val="90000"/>
              </a:lnSpc>
              <a:spcBef>
                <a:spcPct val="0"/>
              </a:spcBef>
              <a:buNone/>
              <a:defRPr lang="en-US" sz="8627" b="0" kern="1200" cap="none" spc="-98" baseline="0" dirty="0">
                <a:ln w="3175">
                  <a:noFill/>
                </a:ln>
                <a:gradFill>
                  <a:gsLst>
                    <a:gs pos="83448">
                      <a:schemeClr val="tx1"/>
                    </a:gs>
                    <a:gs pos="53000">
                      <a:schemeClr val="tx1"/>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2534994068"/>
      </p:ext>
    </p:extLst>
  </p:cSld>
  <p:clrMapOvr>
    <a:masterClrMapping/>
  </p:clrMapOvr>
  <p:transition>
    <p:fade/>
  </p:transition>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4" name="Rectangle 3"/>
          <p:cNvSpPr/>
          <p:nvPr userDrawn="1"/>
        </p:nvSpPr>
        <p:spPr>
          <a:xfrm>
            <a:off x="1" y="0"/>
            <a:ext cx="12192000" cy="6858000"/>
          </a:xfrm>
          <a:prstGeom prst="rect">
            <a:avLst/>
          </a:prstGeom>
          <a:solidFill>
            <a:srgbClr val="1D43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srgbClr val="FFFFFF"/>
              </a:solidFill>
            </a:endParaRPr>
          </a:p>
        </p:txBody>
      </p:sp>
      <p:sp>
        <p:nvSpPr>
          <p:cNvPr id="2" name="Title 1"/>
          <p:cNvSpPr>
            <a:spLocks noGrp="1"/>
          </p:cNvSpPr>
          <p:nvPr>
            <p:ph type="ctrTitle"/>
          </p:nvPr>
        </p:nvSpPr>
        <p:spPr>
          <a:xfrm>
            <a:off x="606176" y="1122363"/>
            <a:ext cx="11034445" cy="2387600"/>
          </a:xfrm>
        </p:spPr>
        <p:txBody>
          <a:bodyPr anchor="b"/>
          <a:lstStyle>
            <a:lvl1pPr algn="l">
              <a:defRPr sz="5998"/>
            </a:lvl1pPr>
          </a:lstStyle>
          <a:p>
            <a:r>
              <a:rPr lang="en-US" dirty="0" smtClean="0"/>
              <a:t>Click to edit Master title style</a:t>
            </a:r>
            <a:endParaRPr lang="en-US" dirty="0"/>
          </a:p>
        </p:txBody>
      </p:sp>
      <p:sp>
        <p:nvSpPr>
          <p:cNvPr id="3" name="Subtitle 2"/>
          <p:cNvSpPr>
            <a:spLocks noGrp="1"/>
          </p:cNvSpPr>
          <p:nvPr>
            <p:ph type="subTitle" idx="1"/>
          </p:nvPr>
        </p:nvSpPr>
        <p:spPr>
          <a:xfrm>
            <a:off x="606176" y="3602038"/>
            <a:ext cx="11034445" cy="1655762"/>
          </a:xfrm>
        </p:spPr>
        <p:txBody>
          <a:bodyPr>
            <a:normAutofit/>
          </a:bodyPr>
          <a:lstStyle>
            <a:lvl1pPr marL="0" indent="0" algn="l">
              <a:buNone/>
              <a:defRPr sz="3599">
                <a:solidFill>
                  <a:schemeClr val="tx1"/>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dirty="0" smtClean="0"/>
              <a:t>Click to edit Master subtitle style</a:t>
            </a:r>
            <a:endParaRPr lang="en-US" dirty="0"/>
          </a:p>
        </p:txBody>
      </p:sp>
    </p:spTree>
    <p:extLst>
      <p:ext uri="{BB962C8B-B14F-4D97-AF65-F5344CB8AC3E}">
        <p14:creationId xmlns:p14="http://schemas.microsoft.com/office/powerpoint/2010/main" val="1793173301"/>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sp>
        <p:nvSpPr>
          <p:cNvPr id="4" name="Rectangle 3"/>
          <p:cNvSpPr/>
          <p:nvPr userDrawn="1"/>
        </p:nvSpPr>
        <p:spPr>
          <a:xfrm>
            <a:off x="1" y="0"/>
            <a:ext cx="121920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srgbClr val="FFFFFF"/>
              </a:solidFill>
            </a:endParaRPr>
          </a:p>
        </p:txBody>
      </p:sp>
      <p:sp>
        <p:nvSpPr>
          <p:cNvPr id="2" name="Title 1"/>
          <p:cNvSpPr>
            <a:spLocks noGrp="1"/>
          </p:cNvSpPr>
          <p:nvPr>
            <p:ph type="ctrTitle" hasCustomPrompt="1"/>
          </p:nvPr>
        </p:nvSpPr>
        <p:spPr>
          <a:xfrm>
            <a:off x="606176" y="2235200"/>
            <a:ext cx="11034445" cy="2387600"/>
          </a:xfrm>
        </p:spPr>
        <p:txBody>
          <a:bodyPr anchor="b">
            <a:normAutofit/>
          </a:bodyPr>
          <a:lstStyle>
            <a:lvl1pPr algn="l">
              <a:defRPr sz="13796"/>
            </a:lvl1pPr>
          </a:lstStyle>
          <a:p>
            <a:r>
              <a:rPr lang="en-US" dirty="0" smtClean="0"/>
              <a:t>Video</a:t>
            </a:r>
            <a:endParaRPr lang="en-US" dirty="0"/>
          </a:p>
        </p:txBody>
      </p:sp>
    </p:spTree>
    <p:extLst>
      <p:ext uri="{BB962C8B-B14F-4D97-AF65-F5344CB8AC3E}">
        <p14:creationId xmlns:p14="http://schemas.microsoft.com/office/powerpoint/2010/main" val="3568694831"/>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6176" y="1534345"/>
            <a:ext cx="11034445" cy="1007888"/>
          </a:xfrm>
        </p:spPr>
        <p:txBody>
          <a:bodyPr anchor="b"/>
          <a:lstStyle>
            <a:lvl1pPr algn="l">
              <a:defRPr sz="5998">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06176" y="2853732"/>
            <a:ext cx="11034445" cy="2404068"/>
          </a:xfrm>
        </p:spPr>
        <p:txBody>
          <a:bodyPr>
            <a:normAutofit/>
          </a:bodyPr>
          <a:lstStyle>
            <a:lvl1pPr marL="0" indent="0" algn="l">
              <a:buNone/>
              <a:defRPr sz="35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dirty="0" smtClean="0"/>
              <a:t>Click to edit Master subtitle style</a:t>
            </a:r>
            <a:endParaRPr lang="en-US" dirty="0"/>
          </a:p>
        </p:txBody>
      </p:sp>
    </p:spTree>
    <p:extLst>
      <p:ext uri="{BB962C8B-B14F-4D97-AF65-F5344CB8AC3E}">
        <p14:creationId xmlns:p14="http://schemas.microsoft.com/office/powerpoint/2010/main" val="3973789193"/>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6176" y="2816939"/>
            <a:ext cx="11034445" cy="2387600"/>
          </a:xfrm>
        </p:spPr>
        <p:txBody>
          <a:bodyPr anchor="b">
            <a:noAutofit/>
          </a:bodyPr>
          <a:lstStyle>
            <a:lvl1pPr algn="l">
              <a:defRPr sz="23893">
                <a:solidFill>
                  <a:schemeClr val="bg1"/>
                </a:solidFill>
              </a:defRPr>
            </a:lvl1pPr>
          </a:lstStyle>
          <a:p>
            <a:r>
              <a:rPr lang="en-US" dirty="0" smtClean="0"/>
              <a:t>web</a:t>
            </a:r>
            <a:endParaRPr lang="en-US" dirty="0"/>
          </a:p>
        </p:txBody>
      </p:sp>
    </p:spTree>
    <p:extLst>
      <p:ext uri="{BB962C8B-B14F-4D97-AF65-F5344CB8AC3E}">
        <p14:creationId xmlns:p14="http://schemas.microsoft.com/office/powerpoint/2010/main" val="1549778221"/>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US"/>
          </a:p>
        </p:txBody>
      </p:sp>
      <p:sp>
        <p:nvSpPr>
          <p:cNvPr id="3" name="Content Placeholder 2"/>
          <p:cNvSpPr>
            <a:spLocks noGrp="1"/>
          </p:cNvSpPr>
          <p:nvPr>
            <p:ph idx="1"/>
          </p:nvPr>
        </p:nvSpPr>
        <p:spPr>
          <a:xfrm>
            <a:off x="560799" y="1482811"/>
            <a:ext cx="11079822" cy="49420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02344192"/>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560799" y="2111604"/>
            <a:ext cx="11079822" cy="434935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13" hasCustomPrompt="1"/>
          </p:nvPr>
        </p:nvSpPr>
        <p:spPr>
          <a:xfrm>
            <a:off x="560388" y="1534096"/>
            <a:ext cx="11080750" cy="437594"/>
          </a:xfrm>
        </p:spPr>
        <p:txBody>
          <a:bodyPr>
            <a:normAutofit/>
          </a:bodyPr>
          <a:lstStyle>
            <a:lvl1pPr marL="0" indent="0">
              <a:buFontTx/>
              <a:buNone/>
              <a:defRPr sz="1999" cap="all" baseline="0"/>
            </a:lvl1pPr>
            <a:lvl5pPr>
              <a:defRPr/>
            </a:lvl5pPr>
          </a:lstStyle>
          <a:p>
            <a:pPr lvl="0"/>
            <a:r>
              <a:rPr lang="en-US" dirty="0" smtClean="0"/>
              <a:t>Secondary refining headline</a:t>
            </a:r>
            <a:endParaRPr lang="en-US" dirty="0"/>
          </a:p>
        </p:txBody>
      </p:sp>
    </p:spTree>
    <p:extLst>
      <p:ext uri="{BB962C8B-B14F-4D97-AF65-F5344CB8AC3E}">
        <p14:creationId xmlns:p14="http://schemas.microsoft.com/office/powerpoint/2010/main" val="3682663306"/>
      </p:ext>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67677009"/>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560799" y="416497"/>
            <a:ext cx="11079822" cy="922110"/>
          </a:xfrm>
        </p:spPr>
        <p:txBody>
          <a:bodyPr>
            <a:normAutofit/>
          </a:bodyPr>
          <a:lstStyle>
            <a:lvl1pPr>
              <a:defRPr sz="4399"/>
            </a:lvl1pPr>
          </a:lstStyle>
          <a:p>
            <a:r>
              <a:rPr lang="en-US" smtClean="0"/>
              <a:t>Click to edit Master title style</a:t>
            </a:r>
            <a:endParaRPr lang="en-US"/>
          </a:p>
        </p:txBody>
      </p:sp>
    </p:spTree>
    <p:extLst>
      <p:ext uri="{BB962C8B-B14F-4D97-AF65-F5344CB8AC3E}">
        <p14:creationId xmlns:p14="http://schemas.microsoft.com/office/powerpoint/2010/main" val="2218930534"/>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7972396"/>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652841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69240" y="1189176"/>
            <a:ext cx="11655840" cy="2018835"/>
          </a:xfrm>
        </p:spPr>
        <p:txBody>
          <a:bodyPr/>
          <a:lstStyle>
            <a:lvl1pPr marL="0" indent="0">
              <a:buNone/>
              <a:defRPr/>
            </a:lvl1pPr>
            <a:lvl2pPr marL="28012" indent="0">
              <a:buNone/>
              <a:defRPr sz="1961"/>
            </a:lvl2pPr>
            <a:lvl3pPr marL="219428" indent="0">
              <a:buNone/>
              <a:defRPr sz="1961"/>
            </a:lvl3pPr>
            <a:lvl4pPr marL="466868" indent="0">
              <a:buNone/>
              <a:defRPr sz="1765"/>
            </a:lvl4pPr>
            <a:lvl5pPr marL="725201" indent="0">
              <a:buNone/>
              <a:defRPr sz="1765"/>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75335025"/>
      </p:ext>
    </p:extLst>
  </p:cSld>
  <p:clrMapOvr>
    <a:masterClrMapping/>
  </p:clrMapOvr>
  <p:transition>
    <p:fade/>
  </p:transition>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blank" preserve="1">
  <p:cSld name="2_Blank">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919"/>
            <a:ext cx="12192000" cy="6852165"/>
          </a:xfrm>
          <a:prstGeom prst="rect">
            <a:avLst/>
          </a:prstGeom>
        </p:spPr>
      </p:pic>
      <p:sp>
        <p:nvSpPr>
          <p:cNvPr id="3" name="Rectangle 2"/>
          <p:cNvSpPr/>
          <p:nvPr userDrawn="1"/>
        </p:nvSpPr>
        <p:spPr>
          <a:xfrm>
            <a:off x="1" y="0"/>
            <a:ext cx="12192000" cy="6858000"/>
          </a:xfrm>
          <a:prstGeom prst="rect">
            <a:avLst/>
          </a:prstGeom>
          <a:gradFill flip="none" rotWithShape="1">
            <a:gsLst>
              <a:gs pos="100000">
                <a:srgbClr val="000000">
                  <a:alpha val="48000"/>
                </a:srgbClr>
              </a:gs>
              <a:gs pos="0">
                <a:srgbClr val="000000">
                  <a:lumMod val="100000"/>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srgbClr val="FFFFFF"/>
              </a:solidFill>
            </a:endParaRPr>
          </a:p>
        </p:txBody>
      </p:sp>
    </p:spTree>
    <p:extLst>
      <p:ext uri="{BB962C8B-B14F-4D97-AF65-F5344CB8AC3E}">
        <p14:creationId xmlns:p14="http://schemas.microsoft.com/office/powerpoint/2010/main" val="1193530188"/>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60799" y="457201"/>
            <a:ext cx="4211227" cy="1936679"/>
          </a:xfrm>
        </p:spPr>
        <p:txBody>
          <a:bodyPr anchor="b">
            <a:noAutofit/>
          </a:bodyPr>
          <a:lstStyle>
            <a:lvl1pPr>
              <a:defRPr sz="3999"/>
            </a:lvl1pPr>
          </a:lstStyle>
          <a:p>
            <a:r>
              <a:rPr lang="en-US" smtClean="0"/>
              <a:t>Click to edit Master title style</a:t>
            </a:r>
            <a:endParaRPr lang="en-US"/>
          </a:p>
        </p:txBody>
      </p:sp>
      <p:sp>
        <p:nvSpPr>
          <p:cNvPr id="3" name="Content Placeholder 2"/>
          <p:cNvSpPr>
            <a:spLocks noGrp="1"/>
          </p:cNvSpPr>
          <p:nvPr>
            <p:ph idx="1"/>
          </p:nvPr>
        </p:nvSpPr>
        <p:spPr>
          <a:xfrm>
            <a:off x="5183188" y="987427"/>
            <a:ext cx="6457432" cy="4873625"/>
          </a:xfrm>
        </p:spPr>
        <p:txBody>
          <a:bodyPr/>
          <a:lstStyle>
            <a:lvl1pPr>
              <a:defRPr sz="3199">
                <a:latin typeface="+mj-lt"/>
              </a:defRPr>
            </a:lvl1pPr>
            <a:lvl2pPr>
              <a:defRPr sz="2799">
                <a:latin typeface="+mj-lt"/>
              </a:defRPr>
            </a:lvl2pPr>
            <a:lvl3pPr>
              <a:defRPr sz="2399">
                <a:latin typeface="+mj-lt"/>
              </a:defRPr>
            </a:lvl3pPr>
            <a:lvl4pPr>
              <a:defRPr sz="1999">
                <a:latin typeface="+mj-lt"/>
              </a:defRPr>
            </a:lvl4pPr>
            <a:lvl5pPr>
              <a:defRPr sz="1999">
                <a:latin typeface="+mj-lt"/>
              </a:defRPr>
            </a:lvl5pPr>
            <a:lvl6pPr>
              <a:defRPr sz="1999"/>
            </a:lvl6pPr>
            <a:lvl7pPr>
              <a:defRPr sz="1999"/>
            </a:lvl7pPr>
            <a:lvl8pPr>
              <a:defRPr sz="1999"/>
            </a:lvl8pPr>
            <a:lvl9pPr>
              <a:defRPr sz="199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60799" y="2604072"/>
            <a:ext cx="4211227" cy="3264917"/>
          </a:xfrm>
        </p:spPr>
        <p:txBody>
          <a:bodyPr>
            <a:normAutofit/>
          </a:bodyPr>
          <a:lstStyle>
            <a:lvl1pPr marL="0" indent="0">
              <a:buNone/>
              <a:defRPr sz="1999"/>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dirty="0" smtClean="0"/>
              <a:t>Click to edit Master text styles</a:t>
            </a:r>
          </a:p>
        </p:txBody>
      </p:sp>
      <p:sp>
        <p:nvSpPr>
          <p:cNvPr id="7" name="Slide Number Placeholder 6"/>
          <p:cNvSpPr>
            <a:spLocks noGrp="1"/>
          </p:cNvSpPr>
          <p:nvPr>
            <p:ph type="sldNum" sz="quarter" idx="12"/>
          </p:nvPr>
        </p:nvSpPr>
        <p:spPr>
          <a:xfrm>
            <a:off x="8897420" y="6256218"/>
            <a:ext cx="2743200" cy="365125"/>
          </a:xfrm>
          <a:prstGeom prst="rect">
            <a:avLst/>
          </a:prstGeom>
        </p:spPr>
        <p:txBody>
          <a:bodyPr/>
          <a:lstStyle/>
          <a:p>
            <a:fld id="{0A164282-434E-41D4-9582-783D542A7B68}" type="slidenum">
              <a:rPr lang="en-US" smtClean="0"/>
              <a:pPr/>
              <a:t>‹#›</a:t>
            </a:fld>
            <a:endParaRPr lang="en-US"/>
          </a:p>
        </p:txBody>
      </p:sp>
    </p:spTree>
    <p:extLst>
      <p:ext uri="{BB962C8B-B14F-4D97-AF65-F5344CB8AC3E}">
        <p14:creationId xmlns:p14="http://schemas.microsoft.com/office/powerpoint/2010/main" val="3912259"/>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userDrawn="1">
  <p:cSld name="1_Title Slide 3">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122602" y="193596"/>
            <a:ext cx="9860610" cy="720807"/>
          </a:xfrm>
          <a:noFill/>
        </p:spPr>
        <p:txBody>
          <a:bodyPr lIns="143407" tIns="89629" rIns="143407" bIns="89629" anchor="t" anchorCtr="0">
            <a:normAutofit/>
          </a:bodyPr>
          <a:lstStyle>
            <a:lvl1pPr>
              <a:defRPr sz="3999" spc="-98" baseline="0">
                <a:solidFill>
                  <a:srgbClr val="00B0F0"/>
                </a:solidFill>
              </a:defRPr>
            </a:lvl1pPr>
          </a:lstStyle>
          <a:p>
            <a:r>
              <a:rPr lang="en-US" dirty="0" smtClean="0"/>
              <a:t>Presentation title</a:t>
            </a:r>
            <a:endParaRPr lang="en-US" dirty="0"/>
          </a:p>
        </p:txBody>
      </p:sp>
      <p:grpSp>
        <p:nvGrpSpPr>
          <p:cNvPr id="28" name="Group 27"/>
          <p:cNvGrpSpPr/>
          <p:nvPr userDrawn="1"/>
        </p:nvGrpSpPr>
        <p:grpSpPr>
          <a:xfrm>
            <a:off x="278570" y="1101812"/>
            <a:ext cx="11619406" cy="5375191"/>
            <a:chOff x="269233" y="1101809"/>
            <a:chExt cx="11616380" cy="5375191"/>
          </a:xfrm>
        </p:grpSpPr>
        <p:sp>
          <p:nvSpPr>
            <p:cNvPr id="3" name="Rectangle 2"/>
            <p:cNvSpPr/>
            <p:nvPr userDrawn="1"/>
          </p:nvSpPr>
          <p:spPr>
            <a:xfrm>
              <a:off x="269233" y="1101809"/>
              <a:ext cx="11616379" cy="5375189"/>
            </a:xfrm>
            <a:prstGeom prst="rect">
              <a:avLst/>
            </a:prstGeom>
            <a:noFill/>
            <a:ln w="12700">
              <a:solidFill>
                <a:srgbClr val="0069B8">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defTabSz="914126"/>
              <a:endParaRPr lang="en-US" sz="1200" dirty="0" err="1">
                <a:solidFill>
                  <a:srgbClr val="FFFFFF"/>
                </a:solidFill>
              </a:endParaRPr>
            </a:p>
          </p:txBody>
        </p:sp>
        <p:grpSp>
          <p:nvGrpSpPr>
            <p:cNvPr id="27" name="Group 26"/>
            <p:cNvGrpSpPr/>
            <p:nvPr userDrawn="1"/>
          </p:nvGrpSpPr>
          <p:grpSpPr>
            <a:xfrm>
              <a:off x="276440" y="1101810"/>
              <a:ext cx="11609172" cy="5375190"/>
              <a:chOff x="276440" y="1101810"/>
              <a:chExt cx="11609172" cy="4572000"/>
            </a:xfrm>
          </p:grpSpPr>
          <p:cxnSp>
            <p:nvCxnSpPr>
              <p:cNvPr id="6" name="Straight Connector 5"/>
              <p:cNvCxnSpPr/>
              <p:nvPr userDrawn="1"/>
            </p:nvCxnSpPr>
            <p:spPr>
              <a:xfrm>
                <a:off x="1437357" y="1101810"/>
                <a:ext cx="0" cy="4572000"/>
              </a:xfrm>
              <a:prstGeom prst="line">
                <a:avLst/>
              </a:prstGeom>
              <a:ln>
                <a:solidFill>
                  <a:srgbClr val="0069B8">
                    <a:alpha val="25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2598274" y="1101810"/>
                <a:ext cx="0" cy="4572000"/>
              </a:xfrm>
              <a:prstGeom prst="line">
                <a:avLst/>
              </a:prstGeom>
              <a:ln>
                <a:solidFill>
                  <a:srgbClr val="0069B8">
                    <a:alpha val="25000"/>
                  </a:srgb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759191" y="1101810"/>
                <a:ext cx="0" cy="4572000"/>
              </a:xfrm>
              <a:prstGeom prst="line">
                <a:avLst/>
              </a:prstGeom>
              <a:ln>
                <a:solidFill>
                  <a:srgbClr val="0069B8">
                    <a:alpha val="25000"/>
                  </a:srgb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4920108" y="1101810"/>
                <a:ext cx="0" cy="4572000"/>
              </a:xfrm>
              <a:prstGeom prst="line">
                <a:avLst/>
              </a:prstGeom>
              <a:ln>
                <a:solidFill>
                  <a:srgbClr val="0069B8">
                    <a:alpha val="25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6081025" y="1101810"/>
                <a:ext cx="0" cy="4572000"/>
              </a:xfrm>
              <a:prstGeom prst="line">
                <a:avLst/>
              </a:prstGeom>
              <a:ln>
                <a:solidFill>
                  <a:srgbClr val="0069B8">
                    <a:alpha val="25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7241942" y="1101810"/>
                <a:ext cx="0" cy="4572000"/>
              </a:xfrm>
              <a:prstGeom prst="line">
                <a:avLst/>
              </a:prstGeom>
              <a:ln>
                <a:solidFill>
                  <a:srgbClr val="0069B8">
                    <a:alpha val="25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8402859" y="1101810"/>
                <a:ext cx="0" cy="4572000"/>
              </a:xfrm>
              <a:prstGeom prst="line">
                <a:avLst/>
              </a:prstGeom>
              <a:ln>
                <a:solidFill>
                  <a:srgbClr val="0069B8">
                    <a:alpha val="25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9563776" y="1101810"/>
                <a:ext cx="0" cy="4572000"/>
              </a:xfrm>
              <a:prstGeom prst="line">
                <a:avLst/>
              </a:prstGeom>
              <a:ln>
                <a:solidFill>
                  <a:srgbClr val="0069B8">
                    <a:alpha val="2500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10724693" y="1101810"/>
                <a:ext cx="0" cy="4572000"/>
              </a:xfrm>
              <a:prstGeom prst="line">
                <a:avLst/>
              </a:prstGeom>
              <a:ln>
                <a:solidFill>
                  <a:srgbClr val="0069B8">
                    <a:alpha val="25000"/>
                  </a:srgb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11885612" y="1101810"/>
                <a:ext cx="0" cy="4572000"/>
              </a:xfrm>
              <a:prstGeom prst="line">
                <a:avLst/>
              </a:prstGeom>
              <a:ln>
                <a:solidFill>
                  <a:srgbClr val="0069B8">
                    <a:alpha val="25000"/>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276440" y="1101810"/>
                <a:ext cx="0" cy="4572000"/>
              </a:xfrm>
              <a:prstGeom prst="line">
                <a:avLst/>
              </a:prstGeom>
              <a:ln>
                <a:solidFill>
                  <a:srgbClr val="0069B8">
                    <a:alpha val="25000"/>
                  </a:srgbClr>
                </a:solidFill>
              </a:ln>
            </p:spPr>
            <p:style>
              <a:lnRef idx="1">
                <a:schemeClr val="accent1"/>
              </a:lnRef>
              <a:fillRef idx="0">
                <a:schemeClr val="accent1"/>
              </a:fillRef>
              <a:effectRef idx="0">
                <a:schemeClr val="accent1"/>
              </a:effectRef>
              <a:fontRef idx="minor">
                <a:schemeClr val="tx1"/>
              </a:fontRef>
            </p:style>
          </p:cxnSp>
        </p:grpSp>
        <p:cxnSp>
          <p:nvCxnSpPr>
            <p:cNvPr id="20" name="Straight Connector 19"/>
            <p:cNvCxnSpPr/>
            <p:nvPr userDrawn="1"/>
          </p:nvCxnSpPr>
          <p:spPr>
            <a:xfrm flipH="1">
              <a:off x="269233" y="1101810"/>
              <a:ext cx="11616380" cy="0"/>
            </a:xfrm>
            <a:prstGeom prst="line">
              <a:avLst/>
            </a:prstGeom>
            <a:ln>
              <a:solidFill>
                <a:srgbClr val="0069B8">
                  <a:alpha val="25000"/>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H="1">
              <a:off x="269233" y="2176848"/>
              <a:ext cx="11616380" cy="0"/>
            </a:xfrm>
            <a:prstGeom prst="line">
              <a:avLst/>
            </a:prstGeom>
            <a:ln>
              <a:solidFill>
                <a:srgbClr val="0069B8">
                  <a:alpha val="25000"/>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H="1">
              <a:off x="269233" y="3251886"/>
              <a:ext cx="11616380" cy="0"/>
            </a:xfrm>
            <a:prstGeom prst="line">
              <a:avLst/>
            </a:prstGeom>
            <a:ln>
              <a:solidFill>
                <a:srgbClr val="0069B8">
                  <a:alpha val="25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H="1">
              <a:off x="269233" y="4326924"/>
              <a:ext cx="11616380" cy="0"/>
            </a:xfrm>
            <a:prstGeom prst="line">
              <a:avLst/>
            </a:prstGeom>
            <a:ln>
              <a:solidFill>
                <a:srgbClr val="0069B8">
                  <a:alpha val="25000"/>
                </a:srgb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flipH="1">
              <a:off x="269233" y="5401962"/>
              <a:ext cx="11616380" cy="0"/>
            </a:xfrm>
            <a:prstGeom prst="line">
              <a:avLst/>
            </a:prstGeom>
            <a:ln>
              <a:solidFill>
                <a:srgbClr val="0069B8">
                  <a:alpha val="25000"/>
                </a:srgb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flipH="1">
              <a:off x="269233" y="6477000"/>
              <a:ext cx="11616380" cy="0"/>
            </a:xfrm>
            <a:prstGeom prst="line">
              <a:avLst/>
            </a:prstGeom>
            <a:ln w="38100">
              <a:solidFill>
                <a:srgbClr val="0069B8">
                  <a:alpha val="25000"/>
                </a:srgb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480074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userDrawn="1">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1487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4"/>
            <a:ext cx="11653523" cy="1796217"/>
          </a:xfrm>
          <a:noFill/>
        </p:spPr>
        <p:txBody>
          <a:bodyPr tIns="91440" bIns="91440" anchor="t" anchorCtr="0"/>
          <a:lstStyle>
            <a:lvl1pPr>
              <a:defRPr sz="8624" spc="-98" baseline="0">
                <a:gradFill>
                  <a:gsLst>
                    <a:gs pos="91241">
                      <a:schemeClr val="tx1"/>
                    </a:gs>
                    <a:gs pos="57000">
                      <a:schemeClr val="tx1"/>
                    </a:gs>
                    <a:gs pos="1800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72087650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620297" y="353094"/>
            <a:ext cx="10989093" cy="826002"/>
          </a:xfrm>
          <a:prstGeom prst="rect">
            <a:avLst/>
          </a:prstGeom>
        </p:spPr>
        <p:txBody>
          <a:bodyPr/>
          <a:lstStyle>
            <a:lvl1pPr>
              <a:defRPr>
                <a:solidFill>
                  <a:srgbClr val="008272"/>
                </a:solidFill>
                <a:latin typeface="Segoe UI Light" panose="020B0502040204020203" pitchFamily="34" charset="0"/>
                <a:cs typeface="Segoe UI Light" panose="020B0502040204020203" pitchFamily="34" charset="0"/>
              </a:defRPr>
            </a:lvl1pPr>
          </a:lstStyle>
          <a:p>
            <a:r>
              <a:rPr lang="en-US" dirty="0" smtClean="0"/>
              <a:t>Click to edit title</a:t>
            </a:r>
            <a:endParaRPr lang="en-US" dirty="0"/>
          </a:p>
        </p:txBody>
      </p:sp>
      <p:sp>
        <p:nvSpPr>
          <p:cNvPr id="12" name="Content Placeholder 11"/>
          <p:cNvSpPr>
            <a:spLocks noGrp="1"/>
          </p:cNvSpPr>
          <p:nvPr>
            <p:ph sz="quarter" idx="10"/>
          </p:nvPr>
        </p:nvSpPr>
        <p:spPr>
          <a:xfrm>
            <a:off x="620298" y="1612373"/>
            <a:ext cx="10989093" cy="4703762"/>
          </a:xfrm>
          <a:prstGeom prst="rect">
            <a:avLst/>
          </a:prstGeom>
        </p:spPr>
        <p:txBody>
          <a:bodyPr/>
          <a:lstStyle>
            <a:lvl1pPr marL="0" indent="0">
              <a:buNone/>
              <a:defRPr>
                <a:solidFill>
                  <a:schemeClr val="tx1">
                    <a:lumMod val="75000"/>
                    <a:lumOff val="25000"/>
                  </a:schemeClr>
                </a:solidFill>
                <a:latin typeface="Segoe UI Light" panose="020B0502040204020203" pitchFamily="34" charset="0"/>
                <a:cs typeface="Segoe UI Light" panose="020B0502040204020203" pitchFamily="34" charset="0"/>
              </a:defRPr>
            </a:lvl1pPr>
            <a:lvl2pPr marL="457063" indent="0">
              <a:buNone/>
              <a:defRPr>
                <a:solidFill>
                  <a:schemeClr val="tx1">
                    <a:lumMod val="75000"/>
                    <a:lumOff val="25000"/>
                  </a:schemeClr>
                </a:solidFill>
                <a:latin typeface="Segoe UI Light" panose="020B0502040204020203" pitchFamily="34" charset="0"/>
                <a:cs typeface="Segoe UI Light" panose="020B0502040204020203" pitchFamily="34" charset="0"/>
              </a:defRPr>
            </a:lvl2pPr>
            <a:lvl3pPr marL="914126" indent="0">
              <a:buNone/>
              <a:defRPr>
                <a:solidFill>
                  <a:schemeClr val="tx1">
                    <a:lumMod val="75000"/>
                    <a:lumOff val="25000"/>
                  </a:schemeClr>
                </a:solidFill>
                <a:latin typeface="Segoe UI Light" panose="020B0502040204020203" pitchFamily="34" charset="0"/>
                <a:cs typeface="Segoe UI Light" panose="020B0502040204020203" pitchFamily="34" charset="0"/>
              </a:defRPr>
            </a:lvl3pPr>
            <a:lvl4pPr marL="1371189" indent="0">
              <a:buNone/>
              <a:defRPr>
                <a:solidFill>
                  <a:schemeClr val="tx1">
                    <a:lumMod val="75000"/>
                    <a:lumOff val="25000"/>
                  </a:schemeClr>
                </a:solidFill>
                <a:latin typeface="Segoe UI Light" panose="020B0502040204020203" pitchFamily="34" charset="0"/>
                <a:cs typeface="Segoe UI Light" panose="020B0502040204020203" pitchFamily="34" charset="0"/>
              </a:defRPr>
            </a:lvl4pPr>
            <a:lvl5pPr marL="1828251" indent="0">
              <a:buNone/>
              <a:defRPr>
                <a:solidFill>
                  <a:schemeClr val="tx1">
                    <a:lumMod val="75000"/>
                    <a:lumOff val="25000"/>
                  </a:schemeClr>
                </a:solidFill>
                <a:latin typeface="Segoe UI Light" panose="020B0502040204020203" pitchFamily="34" charset="0"/>
                <a:cs typeface="Segoe UI Light" panose="020B0502040204020203"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81538782"/>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620296" y="353094"/>
            <a:ext cx="10989093" cy="826002"/>
          </a:xfrm>
          <a:prstGeom prst="rect">
            <a:avLst/>
          </a:prstGeom>
        </p:spPr>
        <p:txBody>
          <a:bodyPr/>
          <a:lstStyle>
            <a:lvl1pPr>
              <a:defRPr>
                <a:solidFill>
                  <a:srgbClr val="008272"/>
                </a:solidFill>
                <a:latin typeface="Segoe UI Light" panose="020B0502040204020203" pitchFamily="34" charset="0"/>
                <a:cs typeface="Segoe UI Light" panose="020B0502040204020203" pitchFamily="34" charset="0"/>
              </a:defRPr>
            </a:lvl1pPr>
          </a:lstStyle>
          <a:p>
            <a:r>
              <a:rPr lang="en-US" dirty="0" smtClean="0"/>
              <a:t>Click to edit title</a:t>
            </a:r>
            <a:endParaRPr lang="en-US" dirty="0"/>
          </a:p>
        </p:txBody>
      </p:sp>
    </p:spTree>
    <p:extLst>
      <p:ext uri="{BB962C8B-B14F-4D97-AF65-F5344CB8AC3E}">
        <p14:creationId xmlns:p14="http://schemas.microsoft.com/office/powerpoint/2010/main" val="3153035120"/>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69239" y="1189178"/>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0"/>
            </a:lvl2pPr>
            <a:lvl3pPr marL="224022" indent="0">
              <a:buNone/>
              <a:defRPr/>
            </a:lvl3pPr>
            <a:lvl4pPr marL="448044" indent="0">
              <a:buNone/>
              <a:defRPr/>
            </a:lvl4pPr>
            <a:lvl5pPr marL="672066"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37425646"/>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69240" y="1189176"/>
            <a:ext cx="11655840" cy="2018835"/>
          </a:xfrm>
        </p:spPr>
        <p:txBody>
          <a:bodyPr/>
          <a:lstStyle>
            <a:lvl1pPr marL="0" indent="0">
              <a:buNone/>
              <a:defRPr>
                <a:gradFill>
                  <a:gsLst>
                    <a:gs pos="2920">
                      <a:schemeClr val="tx1"/>
                    </a:gs>
                    <a:gs pos="100000">
                      <a:schemeClr val="tx1"/>
                    </a:gs>
                  </a:gsLst>
                  <a:lin ang="5400000" scaled="0"/>
                </a:gradFill>
              </a:defRPr>
            </a:lvl1pPr>
            <a:lvl2pPr marL="28012" indent="0">
              <a:buNone/>
              <a:defRPr sz="1961"/>
            </a:lvl2pPr>
            <a:lvl3pPr marL="219428" indent="0">
              <a:buNone/>
              <a:defRPr sz="1961"/>
            </a:lvl3pPr>
            <a:lvl4pPr marL="466868" indent="0">
              <a:buNone/>
              <a:defRPr sz="1765"/>
            </a:lvl4pPr>
            <a:lvl5pPr marL="725201" indent="0">
              <a:buNone/>
              <a:defRPr sz="1765"/>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62482278"/>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184808"/>
          </a:xfrm>
        </p:spPr>
        <p:txBody>
          <a:bodyPr>
            <a:spAutoFit/>
          </a:bodyPr>
          <a:lstStyle>
            <a:lvl3pPr>
              <a:defRPr sz="2353"/>
            </a:lvl3pPr>
            <a:lvl4pPr>
              <a:defRPr sz="1961"/>
            </a:lvl4pPr>
            <a:lvl5pPr>
              <a:defRPr sz="1961"/>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75984442"/>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2-color bulleted">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184808"/>
          </a:xfrm>
        </p:spPr>
        <p:txBody>
          <a:bodyPr>
            <a:spAutoFit/>
          </a:bodyPr>
          <a:lstStyle>
            <a:lvl1pPr>
              <a:buClr>
                <a:schemeClr val="tx2"/>
              </a:buClr>
              <a:defRPr>
                <a:gradFill>
                  <a:gsLst>
                    <a:gs pos="0">
                      <a:schemeClr val="tx1"/>
                    </a:gs>
                    <a:gs pos="100000">
                      <a:schemeClr val="tx1"/>
                    </a:gs>
                  </a:gsLst>
                  <a:lin ang="5400000" scaled="0"/>
                </a:gradFill>
              </a:defRPr>
            </a:lvl1pPr>
            <a:lvl3pPr>
              <a:defRPr sz="2353"/>
            </a:lvl3pPr>
            <a:lvl4pPr>
              <a:defRPr sz="1961"/>
            </a:lvl4pPr>
            <a:lvl5pPr>
              <a:defRPr sz="1961"/>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55930519"/>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69241" y="1189176"/>
            <a:ext cx="5378548" cy="2489784"/>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544214" y="1189176"/>
            <a:ext cx="5378548" cy="2489784"/>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27392469"/>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 2-color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69241" y="1189176"/>
            <a:ext cx="5378548" cy="2486578"/>
          </a:xfrm>
        </p:spPr>
        <p:txBody>
          <a:bodyPr wrap="square">
            <a:spAutoFit/>
          </a:bodyPr>
          <a:lstStyle>
            <a:lvl1pPr marL="0" indent="0">
              <a:spcBef>
                <a:spcPts val="1200"/>
              </a:spcBef>
              <a:buClr>
                <a:schemeClr val="tx1"/>
              </a:buClr>
              <a:buFont typeface="Wingdings" pitchFamily="2" charset="2"/>
              <a:buNone/>
              <a:defRPr sz="3529">
                <a:solidFill>
                  <a:schemeClr val="tx1"/>
                </a:soli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544214" y="1189176"/>
            <a:ext cx="5378548" cy="2486578"/>
          </a:xfrm>
        </p:spPr>
        <p:txBody>
          <a:bodyPr wrap="square">
            <a:spAutoFit/>
          </a:bodyPr>
          <a:lstStyle>
            <a:lvl1pPr marL="0" indent="0">
              <a:spcBef>
                <a:spcPts val="1200"/>
              </a:spcBef>
              <a:buClr>
                <a:schemeClr val="tx1"/>
              </a:buClr>
              <a:buFont typeface="Wingdings" pitchFamily="2" charset="2"/>
              <a:buNone/>
              <a:defRPr sz="3529">
                <a:solidFill>
                  <a:schemeClr val="tx1"/>
                </a:soli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54179594"/>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69241" y="1189176"/>
            <a:ext cx="5378548" cy="2552967"/>
          </a:xfrm>
        </p:spPr>
        <p:txBody>
          <a:bodyPr wrap="square">
            <a:spAutoFit/>
          </a:bodyPr>
          <a:lstStyle>
            <a:lvl1pPr marL="281677" indent="-281677">
              <a:spcBef>
                <a:spcPts val="1200"/>
              </a:spcBef>
              <a:buClr>
                <a:schemeClr val="tx1"/>
              </a:buClr>
              <a:buFontTx/>
              <a:buBlip>
                <a:blip r:embed="rId2"/>
              </a:buBlip>
              <a:defRPr sz="3529"/>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544214" y="1189176"/>
            <a:ext cx="5378548" cy="2552967"/>
          </a:xfrm>
        </p:spPr>
        <p:txBody>
          <a:bodyPr wrap="square">
            <a:spAutoFit/>
          </a:bodyPr>
          <a:lstStyle>
            <a:lvl1pPr marL="281677" indent="-281677">
              <a:spcBef>
                <a:spcPts val="1200"/>
              </a:spcBef>
              <a:buClr>
                <a:schemeClr val="tx1"/>
              </a:buClr>
              <a:buFontTx/>
              <a:buBlip>
                <a:blip r:embed="rId2"/>
              </a:buBlip>
              <a:defRPr sz="3529"/>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6634093"/>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 2-color Bullet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69241" y="1189176"/>
            <a:ext cx="5378548" cy="2552967"/>
          </a:xfrm>
        </p:spPr>
        <p:txBody>
          <a:bodyPr wrap="square">
            <a:spAutoFit/>
          </a:bodyPr>
          <a:lstStyle>
            <a:lvl1pPr marL="281677" indent="-281677">
              <a:spcBef>
                <a:spcPts val="1200"/>
              </a:spcBef>
              <a:buClr>
                <a:schemeClr val="tx2"/>
              </a:buClr>
              <a:buFontTx/>
              <a:buBlip>
                <a:blip r:embed="rId2"/>
              </a:buBlip>
              <a:defRPr sz="3529">
                <a:solidFill>
                  <a:schemeClr val="tx1"/>
                </a:soli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544214" y="1189176"/>
            <a:ext cx="5378548" cy="2552967"/>
          </a:xfrm>
        </p:spPr>
        <p:txBody>
          <a:bodyPr wrap="square">
            <a:spAutoFit/>
          </a:bodyPr>
          <a:lstStyle>
            <a:lvl1pPr marL="281677" indent="-281677">
              <a:spcBef>
                <a:spcPts val="1200"/>
              </a:spcBef>
              <a:buClr>
                <a:schemeClr val="tx2"/>
              </a:buClr>
              <a:buFontTx/>
              <a:buBlip>
                <a:blip r:embed="rId2"/>
              </a:buBlip>
              <a:defRPr sz="3529">
                <a:solidFill>
                  <a:schemeClr val="tx1"/>
                </a:soli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66145451"/>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25843249"/>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hoto Layout">
    <p:bg bwMode="gray">
      <p:bgPr>
        <a:solidFill>
          <a:srgbClr val="002050"/>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15937" r="3431" b="2608"/>
          <a:stretch/>
        </p:blipFill>
        <p:spPr>
          <a:xfrm>
            <a:off x="1" y="-7783"/>
            <a:ext cx="12221569" cy="6873565"/>
          </a:xfrm>
          <a:prstGeom prst="rect">
            <a:avLst/>
          </a:prstGeom>
        </p:spPr>
      </p:pic>
      <p:sp>
        <p:nvSpPr>
          <p:cNvPr id="19" name="Dark gradation top"/>
          <p:cNvSpPr/>
          <p:nvPr userDrawn="1"/>
        </p:nvSpPr>
        <p:spPr bwMode="gray">
          <a:xfrm>
            <a:off x="0" y="-7783"/>
            <a:ext cx="12106223" cy="6568608"/>
          </a:xfrm>
          <a:prstGeom prst="rect">
            <a:avLst/>
          </a:prstGeom>
          <a:gradFill flip="none" rotWithShape="1">
            <a:gsLst>
              <a:gs pos="0">
                <a:srgbClr val="000000">
                  <a:alpha val="70000"/>
                </a:srgbClr>
              </a:gs>
              <a:gs pos="40000">
                <a:srgbClr val="000000">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9996" y="440492"/>
            <a:ext cx="2871471" cy="1318654"/>
          </a:xfrm>
          <a:prstGeom prst="rect">
            <a:avLst/>
          </a:prstGeom>
        </p:spPr>
      </p:pic>
      <p:sp>
        <p:nvSpPr>
          <p:cNvPr id="18" name="Rectangle 17"/>
          <p:cNvSpPr/>
          <p:nvPr userDrawn="1"/>
        </p:nvSpPr>
        <p:spPr bwMode="gray">
          <a:xfrm>
            <a:off x="269240" y="2084172"/>
            <a:ext cx="5901462" cy="3586208"/>
          </a:xfrm>
          <a:prstGeom prst="rect">
            <a:avLst/>
          </a:prstGeom>
          <a:solidFill>
            <a:schemeClr val="bg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7683" y="2084171"/>
            <a:ext cx="5903019" cy="2062069"/>
          </a:xfrm>
          <a:noFill/>
        </p:spPr>
        <p:txBody>
          <a:bodyPr vert="horz" wrap="square" lIns="146304" tIns="91440" rIns="146304" bIns="91440" rtlCol="0" anchor="t" anchorCtr="0">
            <a:noAutofit/>
          </a:bodyPr>
          <a:lstStyle>
            <a:lvl1pPr>
              <a:defRPr lang="en-US" sz="5882" spc="-98"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69240" y="4146242"/>
            <a:ext cx="5901462" cy="1524136"/>
          </a:xfrm>
        </p:spPr>
        <p:txBody>
          <a:bodyPr tIns="109728" bIns="109728">
            <a:noAutofit/>
          </a:bodyPr>
          <a:lstStyle>
            <a:lvl1pPr marL="0" indent="0">
              <a:spcBef>
                <a:spcPts val="0"/>
              </a:spcBef>
              <a:buNone/>
              <a:defRPr sz="3137">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1" name="MS logo white"/>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gray">
          <a:xfrm>
            <a:off x="449322" y="6061766"/>
            <a:ext cx="1522404" cy="326167"/>
          </a:xfrm>
          <a:prstGeom prst="rect">
            <a:avLst/>
          </a:prstGeom>
        </p:spPr>
      </p:pic>
    </p:spTree>
    <p:extLst>
      <p:ext uri="{BB962C8B-B14F-4D97-AF65-F5344CB8AC3E}">
        <p14:creationId xmlns:p14="http://schemas.microsoft.com/office/powerpoint/2010/main" val="35705462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77021" y="1187621"/>
            <a:ext cx="11655840" cy="899665"/>
          </a:xfrm>
        </p:spPr>
        <p:txBody>
          <a:bodyPr/>
          <a:lstStyle>
            <a:lvl1pPr>
              <a:defRPr sz="7058" baseline="0"/>
            </a:lvl1pPr>
          </a:lstStyle>
          <a:p>
            <a:r>
              <a:rPr lang="en-US" smtClean="0"/>
              <a:t>Click to edit Master title style</a:t>
            </a:r>
            <a:endParaRPr lang="en-US" dirty="0"/>
          </a:p>
        </p:txBody>
      </p:sp>
    </p:spTree>
    <p:extLst>
      <p:ext uri="{BB962C8B-B14F-4D97-AF65-F5344CB8AC3E}">
        <p14:creationId xmlns:p14="http://schemas.microsoft.com/office/powerpoint/2010/main" val="3187338656"/>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071684" y="2084173"/>
            <a:ext cx="8058229" cy="1793104"/>
          </a:xfrm>
        </p:spPr>
        <p:txBody>
          <a:bodyPr/>
          <a:lstStyle>
            <a:lvl1pPr>
              <a:defRPr sz="5882" baseline="0"/>
            </a:lvl1pPr>
          </a:lstStyle>
          <a:p>
            <a:r>
              <a:rPr lang="en-US" smtClean="0"/>
              <a:t>Click to edit Master title style</a:t>
            </a:r>
            <a:endParaRPr lang="en-US" dirty="0"/>
          </a:p>
        </p:txBody>
      </p:sp>
    </p:spTree>
    <p:extLst>
      <p:ext uri="{BB962C8B-B14F-4D97-AF65-F5344CB8AC3E}">
        <p14:creationId xmlns:p14="http://schemas.microsoft.com/office/powerpoint/2010/main" val="3749946360"/>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act Layout_Accent Color 1">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71684" y="2084173"/>
            <a:ext cx="8058229" cy="1793104"/>
          </a:xfrm>
        </p:spPr>
        <p:txBody>
          <a:bodyPr/>
          <a:lstStyle>
            <a:lvl1pPr>
              <a:defRPr sz="5882" baseline="0"/>
            </a:lvl1pPr>
          </a:lstStyle>
          <a:p>
            <a:r>
              <a:rPr lang="en-US" smtClean="0"/>
              <a:t>Click to edit Master title style</a:t>
            </a:r>
            <a:endParaRPr lang="en-US" dirty="0"/>
          </a:p>
        </p:txBody>
      </p:sp>
    </p:spTree>
    <p:extLst>
      <p:ext uri="{BB962C8B-B14F-4D97-AF65-F5344CB8AC3E}">
        <p14:creationId xmlns:p14="http://schemas.microsoft.com/office/powerpoint/2010/main" val="603246190"/>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65664" y="1178349"/>
            <a:ext cx="9860672" cy="899665"/>
          </a:xfrm>
        </p:spPr>
        <p:txBody>
          <a:bodyPr/>
          <a:lstStyle>
            <a:lvl1pPr marL="228766" indent="-228766">
              <a:defRPr sz="5882" baseline="0"/>
            </a:lvl1pPr>
          </a:lstStyle>
          <a:p>
            <a:r>
              <a:rPr lang="en-US" dirty="0" smtClean="0"/>
              <a:t>“Sample quote goes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647788" y="5025984"/>
            <a:ext cx="5378549" cy="1050156"/>
          </a:xfrm>
        </p:spPr>
        <p:txBody>
          <a:bodyPr/>
          <a:lstStyle>
            <a:lvl1pPr marL="0" indent="0">
              <a:spcBef>
                <a:spcPts val="0"/>
              </a:spcBef>
              <a:buNone/>
              <a:defRPr sz="3137" baseline="0">
                <a:latin typeface="+mj-lt"/>
              </a:defRPr>
            </a:lvl1pPr>
          </a:lstStyle>
          <a:p>
            <a:pPr lvl="0"/>
            <a:r>
              <a:rPr lang="en-US" dirty="0" smtClean="0"/>
              <a:t>Author Name</a:t>
            </a:r>
          </a:p>
          <a:p>
            <a:pPr lvl="0"/>
            <a:r>
              <a:rPr lang="en-US" dirty="0" smtClean="0"/>
              <a:t>Title</a:t>
            </a:r>
          </a:p>
        </p:txBody>
      </p:sp>
    </p:spTree>
    <p:extLst>
      <p:ext uri="{BB962C8B-B14F-4D97-AF65-F5344CB8AC3E}">
        <p14:creationId xmlns:p14="http://schemas.microsoft.com/office/powerpoint/2010/main" val="3516660858"/>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Layout_Accent Color 2">
    <p:bg>
      <p:bgPr>
        <a:solidFill>
          <a:schemeClr val="bg2"/>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65664" y="2084173"/>
            <a:ext cx="9860672" cy="899665"/>
          </a:xfrm>
        </p:spPr>
        <p:txBody>
          <a:bodyPr/>
          <a:lstStyle>
            <a:lvl1pPr marL="277008" indent="-277008">
              <a:tabLst>
                <a:tab pos="277008" algn="l"/>
              </a:tabLst>
              <a:defRPr sz="5882" baseline="0"/>
            </a:lvl1pPr>
          </a:lstStyle>
          <a:p>
            <a:r>
              <a:rPr lang="en-US" dirty="0" smtClean="0"/>
              <a:t>“	Add a quote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647788" y="4773813"/>
            <a:ext cx="5378549" cy="1050156"/>
          </a:xfrm>
        </p:spPr>
        <p:txBody>
          <a:bodyPr/>
          <a:lstStyle>
            <a:lvl1pPr marL="0" indent="0">
              <a:spcBef>
                <a:spcPts val="0"/>
              </a:spcBef>
              <a:buNone/>
              <a:defRPr sz="3137" baseline="0">
                <a:latin typeface="+mj-lt"/>
              </a:defRPr>
            </a:lvl1pPr>
          </a:lstStyle>
          <a:p>
            <a:pPr lvl="0"/>
            <a:r>
              <a:rPr lang="en-US" dirty="0" smtClean="0"/>
              <a:t>Author’s Name</a:t>
            </a:r>
          </a:p>
          <a:p>
            <a:pPr lvl="0"/>
            <a:r>
              <a:rPr lang="en-US" dirty="0" smtClean="0"/>
              <a:t>Title</a:t>
            </a:r>
          </a:p>
        </p:txBody>
      </p:sp>
    </p:spTree>
    <p:extLst>
      <p:ext uri="{BB962C8B-B14F-4D97-AF65-F5344CB8AC3E}">
        <p14:creationId xmlns:p14="http://schemas.microsoft.com/office/powerpoint/2010/main" val="2263506676"/>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ig Idea &amp; 3 Points">
    <p:bg>
      <p:bgPr>
        <a:solidFill>
          <a:schemeClr val="bg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77021" y="2383023"/>
            <a:ext cx="11653523" cy="914360"/>
          </a:xfrm>
        </p:spPr>
        <p:txBody>
          <a:bodyPr/>
          <a:lstStyle>
            <a:lvl1pPr marL="0" indent="0">
              <a:buNone/>
              <a:defRPr sz="5294">
                <a:gradFill>
                  <a:gsLst>
                    <a:gs pos="3333">
                      <a:schemeClr val="tx1"/>
                    </a:gs>
                    <a:gs pos="3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smtClean="0"/>
              <a:t>Click to edit Master text styles</a:t>
            </a:r>
          </a:p>
        </p:txBody>
      </p:sp>
      <p:sp>
        <p:nvSpPr>
          <p:cNvPr id="4" name="Title 1"/>
          <p:cNvSpPr>
            <a:spLocks noGrp="1"/>
          </p:cNvSpPr>
          <p:nvPr>
            <p:ph type="title"/>
          </p:nvPr>
        </p:nvSpPr>
        <p:spPr>
          <a:xfrm>
            <a:off x="277021" y="1187621"/>
            <a:ext cx="11655840" cy="899665"/>
          </a:xfrm>
        </p:spPr>
        <p:txBody>
          <a:bodyPr/>
          <a:lstStyle>
            <a:lvl1pPr>
              <a:defRPr sz="7058" baseline="0">
                <a:gradFill>
                  <a:gsLst>
                    <a:gs pos="1250">
                      <a:schemeClr val="tx1"/>
                    </a:gs>
                    <a:gs pos="100000">
                      <a:schemeClr val="tx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3210610208"/>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50-50 Right Photo Layout_02">
    <p:bg bwMode="auto">
      <p:bgPr>
        <a:solidFill>
          <a:schemeClr val="bg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9996" y="440492"/>
            <a:ext cx="2871471" cy="1318654"/>
          </a:xfrm>
          <a:prstGeom prst="rect">
            <a:avLst/>
          </a:prstGeom>
        </p:spPr>
      </p:pic>
      <p:sp>
        <p:nvSpPr>
          <p:cNvPr id="4" name="Title 1"/>
          <p:cNvSpPr>
            <a:spLocks noGrp="1"/>
          </p:cNvSpPr>
          <p:nvPr>
            <p:ph type="title" hasCustomPrompt="1"/>
          </p:nvPr>
        </p:nvSpPr>
        <p:spPr bwMode="invGray">
          <a:xfrm>
            <a:off x="269240" y="2095970"/>
            <a:ext cx="5378549" cy="2677859"/>
          </a:xfrm>
          <a:noFill/>
        </p:spPr>
        <p:txBody>
          <a:bodyPr vert="horz" wrap="square" lIns="146304" tIns="91440" rIns="146304" bIns="91440" rtlCol="0" anchor="t" anchorCtr="0">
            <a:noAutofit/>
          </a:bodyPr>
          <a:lstStyle>
            <a:lvl1pPr>
              <a:defRPr lang="en-US" sz="5882" spc="-98" baseline="0" dirty="0">
                <a:gradFill>
                  <a:gsLst>
                    <a:gs pos="5833">
                      <a:srgbClr val="FFFFFF"/>
                    </a:gs>
                    <a:gs pos="18000">
                      <a:srgbClr val="FFFFFF"/>
                    </a:gs>
                  </a:gsLst>
                  <a:lin ang="5400000" scaled="0"/>
                </a:gradFill>
              </a:defRPr>
            </a:lvl1pPr>
          </a:lstStyle>
          <a:p>
            <a:pPr lvl="0"/>
            <a:r>
              <a:rPr lang="en-US" dirty="0" smtClean="0"/>
              <a:t>Section title</a:t>
            </a:r>
            <a:endParaRPr lang="en-US" dirty="0"/>
          </a:p>
        </p:txBody>
      </p:sp>
      <p:sp>
        <p:nvSpPr>
          <p:cNvPr id="6" name="Text Placeholder 2"/>
          <p:cNvSpPr>
            <a:spLocks noGrp="1"/>
          </p:cNvSpPr>
          <p:nvPr>
            <p:ph type="body" sz="quarter" idx="14" hasCustomPrompt="1"/>
          </p:nvPr>
        </p:nvSpPr>
        <p:spPr bwMode="invGray">
          <a:xfrm>
            <a:off x="270841" y="4773829"/>
            <a:ext cx="5377215" cy="896551"/>
          </a:xfrm>
        </p:spPr>
        <p:txBody>
          <a:bodyPr tIns="109728" bIns="109728">
            <a:noAutofit/>
          </a:bodyPr>
          <a:lstStyle>
            <a:lvl1pPr marL="0" indent="0">
              <a:spcBef>
                <a:spcPts val="0"/>
              </a:spcBef>
              <a:buNone/>
              <a:defRPr sz="3137">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0"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48213" y="6061766"/>
            <a:ext cx="1522404" cy="326167"/>
          </a:xfrm>
          <a:prstGeom prst="rect">
            <a:avLst/>
          </a:prstGeom>
        </p:spPr>
      </p:pic>
      <p:pic>
        <p:nvPicPr>
          <p:cNvPr id="8" name="Picture Placeholder 4"/>
          <p:cNvPicPr>
            <a:picLocks noChangeAspect="1"/>
          </p:cNvPicPr>
          <p:nvPr userDrawn="1"/>
        </p:nvPicPr>
        <p:blipFill rotWithShape="1">
          <a:blip r:embed="rId4">
            <a:extLst>
              <a:ext uri="{28A0092B-C50C-407E-A947-70E740481C1C}">
                <a14:useLocalDpi xmlns:a14="http://schemas.microsoft.com/office/drawing/2010/main" val="0"/>
              </a:ext>
            </a:extLst>
          </a:blip>
          <a:srcRect l="23279" r="17893"/>
          <a:stretch/>
        </p:blipFill>
        <p:spPr>
          <a:xfrm>
            <a:off x="6170701" y="0"/>
            <a:ext cx="6050868" cy="6858000"/>
          </a:xfrm>
          <a:prstGeom prst="rect">
            <a:avLst/>
          </a:prstGeom>
        </p:spPr>
      </p:pic>
      <p:pic>
        <p:nvPicPr>
          <p:cNvPr id="9" name="Picture Placeholder 4"/>
          <p:cNvPicPr>
            <a:picLocks noChangeAspect="1"/>
          </p:cNvPicPr>
          <p:nvPr userDrawn="1"/>
        </p:nvPicPr>
        <p:blipFill rotWithShape="1">
          <a:blip r:embed="rId5">
            <a:extLst>
              <a:ext uri="{28A0092B-C50C-407E-A947-70E740481C1C}">
                <a14:useLocalDpi xmlns:a14="http://schemas.microsoft.com/office/drawing/2010/main" val="0"/>
              </a:ext>
            </a:extLst>
          </a:blip>
          <a:srcRect l="-503" t="26090" r="67" b="-1"/>
          <a:stretch/>
        </p:blipFill>
        <p:spPr>
          <a:xfrm>
            <a:off x="6146999" y="-7783"/>
            <a:ext cx="6074570" cy="6873565"/>
          </a:xfrm>
          <a:prstGeom prst="rect">
            <a:avLst/>
          </a:prstGeom>
        </p:spPr>
      </p:pic>
    </p:spTree>
    <p:extLst>
      <p:ext uri="{BB962C8B-B14F-4D97-AF65-F5344CB8AC3E}">
        <p14:creationId xmlns:p14="http://schemas.microsoft.com/office/powerpoint/2010/main" val="4117149694"/>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50-50 Right Photo Layout_03">
    <p:bg bwMode="auto">
      <p:bgPr>
        <a:solidFill>
          <a:schemeClr val="bg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9996" y="440492"/>
            <a:ext cx="2871471" cy="1318654"/>
          </a:xfrm>
          <a:prstGeom prst="rect">
            <a:avLst/>
          </a:prstGeom>
        </p:spPr>
      </p:pic>
      <p:sp>
        <p:nvSpPr>
          <p:cNvPr id="4" name="Title 1"/>
          <p:cNvSpPr>
            <a:spLocks noGrp="1"/>
          </p:cNvSpPr>
          <p:nvPr>
            <p:ph type="title" hasCustomPrompt="1"/>
          </p:nvPr>
        </p:nvSpPr>
        <p:spPr bwMode="invGray">
          <a:xfrm>
            <a:off x="269240" y="2095970"/>
            <a:ext cx="5378549" cy="2677859"/>
          </a:xfrm>
          <a:noFill/>
        </p:spPr>
        <p:txBody>
          <a:bodyPr vert="horz" wrap="square" lIns="146304" tIns="91440" rIns="146304" bIns="91440" rtlCol="0" anchor="t" anchorCtr="0">
            <a:noAutofit/>
          </a:bodyPr>
          <a:lstStyle>
            <a:lvl1pPr>
              <a:defRPr lang="en-US" sz="5882" spc="-98" baseline="0" dirty="0">
                <a:gradFill>
                  <a:gsLst>
                    <a:gs pos="5833">
                      <a:srgbClr val="FFFFFF"/>
                    </a:gs>
                    <a:gs pos="18000">
                      <a:srgbClr val="FFFFFF"/>
                    </a:gs>
                  </a:gsLst>
                  <a:lin ang="5400000" scaled="0"/>
                </a:gradFill>
              </a:defRPr>
            </a:lvl1pPr>
          </a:lstStyle>
          <a:p>
            <a:pPr lvl="0"/>
            <a:r>
              <a:rPr lang="en-US" dirty="0" smtClean="0"/>
              <a:t>Section title</a:t>
            </a:r>
            <a:endParaRPr lang="en-US" dirty="0"/>
          </a:p>
        </p:txBody>
      </p:sp>
      <p:sp>
        <p:nvSpPr>
          <p:cNvPr id="6" name="Text Placeholder 2"/>
          <p:cNvSpPr>
            <a:spLocks noGrp="1"/>
          </p:cNvSpPr>
          <p:nvPr>
            <p:ph type="body" sz="quarter" idx="14" hasCustomPrompt="1"/>
          </p:nvPr>
        </p:nvSpPr>
        <p:spPr bwMode="invGray">
          <a:xfrm>
            <a:off x="270841" y="4773829"/>
            <a:ext cx="5377215" cy="896551"/>
          </a:xfrm>
        </p:spPr>
        <p:txBody>
          <a:bodyPr tIns="109728" bIns="109728">
            <a:noAutofit/>
          </a:bodyPr>
          <a:lstStyle>
            <a:lvl1pPr marL="0" indent="0">
              <a:spcBef>
                <a:spcPts val="0"/>
              </a:spcBef>
              <a:buNone/>
              <a:defRPr sz="3137">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0"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48213" y="6061766"/>
            <a:ext cx="1522404" cy="326167"/>
          </a:xfrm>
          <a:prstGeom prst="rect">
            <a:avLst/>
          </a:prstGeom>
        </p:spPr>
      </p:pic>
      <p:pic>
        <p:nvPicPr>
          <p:cNvPr id="8" name="Picture Placeholder 4"/>
          <p:cNvPicPr>
            <a:picLocks noChangeAspect="1"/>
          </p:cNvPicPr>
          <p:nvPr userDrawn="1"/>
        </p:nvPicPr>
        <p:blipFill rotWithShape="1">
          <a:blip r:embed="rId4">
            <a:extLst>
              <a:ext uri="{28A0092B-C50C-407E-A947-70E740481C1C}">
                <a14:useLocalDpi xmlns:a14="http://schemas.microsoft.com/office/drawing/2010/main" val="0"/>
              </a:ext>
            </a:extLst>
          </a:blip>
          <a:srcRect l="1536" t="114" r="36245" b="-114"/>
          <a:stretch/>
        </p:blipFill>
        <p:spPr>
          <a:xfrm>
            <a:off x="6170701" y="1"/>
            <a:ext cx="6050868" cy="6857999"/>
          </a:xfrm>
          <a:prstGeom prst="rect">
            <a:avLst/>
          </a:prstGeom>
        </p:spPr>
      </p:pic>
    </p:spTree>
    <p:extLst>
      <p:ext uri="{BB962C8B-B14F-4D97-AF65-F5344CB8AC3E}">
        <p14:creationId xmlns:p14="http://schemas.microsoft.com/office/powerpoint/2010/main" val="2883901496"/>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0192337"/>
      </p:ext>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7070981"/>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1">
    <p:bg bwMode="auto">
      <p:bgPr>
        <a:solidFill>
          <a:schemeClr val="bg2"/>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9996" y="440492"/>
            <a:ext cx="2871471" cy="1318654"/>
          </a:xfrm>
          <a:prstGeom prst="rect">
            <a:avLst/>
          </a:prstGeom>
        </p:spPr>
      </p:pic>
      <p:sp>
        <p:nvSpPr>
          <p:cNvPr id="5" name="Text Placeholder 4"/>
          <p:cNvSpPr>
            <a:spLocks noGrp="1"/>
          </p:cNvSpPr>
          <p:nvPr>
            <p:ph type="body" sz="quarter" idx="12" hasCustomPrompt="1"/>
          </p:nvPr>
        </p:nvSpPr>
        <p:spPr>
          <a:xfrm>
            <a:off x="271104" y="3877271"/>
            <a:ext cx="6273418" cy="1794661"/>
          </a:xfrm>
          <a:noFill/>
        </p:spPr>
        <p:txBody>
          <a:bodyPr lIns="146304" tIns="109728" rIns="146304" bIns="109728">
            <a:noAutofit/>
          </a:bodyPr>
          <a:lstStyle>
            <a:lvl1pPr marL="0" indent="0">
              <a:spcBef>
                <a:spcPts val="0"/>
              </a:spcBef>
              <a:buNone/>
              <a:defRPr sz="3529"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69303" y="2075840"/>
            <a:ext cx="8067760" cy="1801436"/>
          </a:xfrm>
          <a:noFill/>
        </p:spPr>
        <p:txBody>
          <a:bodyPr lIns="146304" tIns="91440" rIns="146304" bIns="91440" anchor="t" anchorCtr="0"/>
          <a:lstStyle>
            <a:lvl1pPr>
              <a:defRPr sz="5882" spc="-98"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8"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49322" y="6061766"/>
            <a:ext cx="1522404" cy="326167"/>
          </a:xfrm>
          <a:prstGeom prst="rect">
            <a:avLst/>
          </a:prstGeom>
        </p:spPr>
      </p:pic>
    </p:spTree>
    <p:extLst>
      <p:ext uri="{BB962C8B-B14F-4D97-AF65-F5344CB8AC3E}">
        <p14:creationId xmlns:p14="http://schemas.microsoft.com/office/powerpoint/2010/main" val="28619982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7886139"/>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6341748"/>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Wingdings" panose="05000000000000000000" pitchFamily="2" charset="2"/>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Wingdings" panose="05000000000000000000" pitchFamily="2" charset="2"/>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Wingdings" panose="05000000000000000000" pitchFamily="2" charset="2"/>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Wingdings" panose="05000000000000000000" pitchFamily="2" charset="2"/>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Wingdings" panose="05000000000000000000" pitchFamily="2" charset="2"/>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37272502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ck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Wingdings" panose="05000000000000000000" pitchFamily="2" charset="2"/>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Wingdings" panose="05000000000000000000" pitchFamily="2" charset="2"/>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Wingdings" panose="05000000000000000000" pitchFamily="2" charset="2"/>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Wingdings" panose="05000000000000000000" pitchFamily="2" charset="2"/>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Wingdings" panose="05000000000000000000" pitchFamily="2" charset="2"/>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7071971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6175" y="1122363"/>
            <a:ext cx="11034445" cy="2387600"/>
          </a:xfrm>
        </p:spPr>
        <p:txBody>
          <a:bodyPr anchor="b"/>
          <a:lstStyle>
            <a:lvl1pPr algn="l">
              <a:defRPr sz="6000"/>
            </a:lvl1pPr>
          </a:lstStyle>
          <a:p>
            <a:r>
              <a:rPr lang="en-US" dirty="0" smtClean="0"/>
              <a:t>Click to edit Master title style</a:t>
            </a:r>
            <a:endParaRPr lang="en-US" dirty="0"/>
          </a:p>
        </p:txBody>
      </p:sp>
      <p:sp>
        <p:nvSpPr>
          <p:cNvPr id="3" name="Subtitle 2"/>
          <p:cNvSpPr>
            <a:spLocks noGrp="1"/>
          </p:cNvSpPr>
          <p:nvPr>
            <p:ph type="subTitle" idx="1"/>
          </p:nvPr>
        </p:nvSpPr>
        <p:spPr>
          <a:xfrm>
            <a:off x="606175" y="3602038"/>
            <a:ext cx="11034445" cy="1655762"/>
          </a:xfrm>
        </p:spPr>
        <p:txBody>
          <a:bodyPr>
            <a:normAutofit/>
          </a:bodyPr>
          <a:lstStyle>
            <a:lvl1pPr marL="0" indent="0" algn="l">
              <a:buNone/>
              <a:defRPr sz="3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Tree>
    <p:extLst>
      <p:ext uri="{BB962C8B-B14F-4D97-AF65-F5344CB8AC3E}">
        <p14:creationId xmlns:p14="http://schemas.microsoft.com/office/powerpoint/2010/main" val="3857223610"/>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1D43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ctrTitle"/>
          </p:nvPr>
        </p:nvSpPr>
        <p:spPr>
          <a:xfrm>
            <a:off x="606175" y="1122363"/>
            <a:ext cx="11034445" cy="2387600"/>
          </a:xfrm>
        </p:spPr>
        <p:txBody>
          <a:bodyPr anchor="b"/>
          <a:lstStyle>
            <a:lvl1pPr algn="l">
              <a:defRPr sz="6000"/>
            </a:lvl1pPr>
          </a:lstStyle>
          <a:p>
            <a:r>
              <a:rPr lang="en-US" dirty="0" smtClean="0"/>
              <a:t>Click to edit Master title style</a:t>
            </a:r>
            <a:endParaRPr lang="en-US" dirty="0"/>
          </a:p>
        </p:txBody>
      </p:sp>
      <p:sp>
        <p:nvSpPr>
          <p:cNvPr id="3" name="Subtitle 2"/>
          <p:cNvSpPr>
            <a:spLocks noGrp="1"/>
          </p:cNvSpPr>
          <p:nvPr>
            <p:ph type="subTitle" idx="1"/>
          </p:nvPr>
        </p:nvSpPr>
        <p:spPr>
          <a:xfrm>
            <a:off x="606175" y="3602038"/>
            <a:ext cx="11034445" cy="1655762"/>
          </a:xfrm>
        </p:spPr>
        <p:txBody>
          <a:bodyPr>
            <a:normAutofit/>
          </a:bodyPr>
          <a:lstStyle>
            <a:lvl1pPr marL="0" indent="0" algn="l">
              <a:buNone/>
              <a:defRPr sz="3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Tree>
    <p:extLst>
      <p:ext uri="{BB962C8B-B14F-4D97-AF65-F5344CB8AC3E}">
        <p14:creationId xmlns:p14="http://schemas.microsoft.com/office/powerpoint/2010/main" val="4265437508"/>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ctrTitle" hasCustomPrompt="1"/>
          </p:nvPr>
        </p:nvSpPr>
        <p:spPr>
          <a:xfrm>
            <a:off x="606175" y="2235200"/>
            <a:ext cx="11034445" cy="2387600"/>
          </a:xfrm>
        </p:spPr>
        <p:txBody>
          <a:bodyPr anchor="b">
            <a:normAutofit/>
          </a:bodyPr>
          <a:lstStyle>
            <a:lvl1pPr algn="l">
              <a:defRPr sz="13800"/>
            </a:lvl1pPr>
          </a:lstStyle>
          <a:p>
            <a:r>
              <a:rPr lang="en-US" dirty="0" smtClean="0"/>
              <a:t>Video</a:t>
            </a:r>
            <a:endParaRPr lang="en-US" dirty="0"/>
          </a:p>
        </p:txBody>
      </p:sp>
    </p:spTree>
    <p:extLst>
      <p:ext uri="{BB962C8B-B14F-4D97-AF65-F5344CB8AC3E}">
        <p14:creationId xmlns:p14="http://schemas.microsoft.com/office/powerpoint/2010/main" val="1304481250"/>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2_Title Slide">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6175" y="1534345"/>
            <a:ext cx="11034445" cy="1007888"/>
          </a:xfrm>
        </p:spPr>
        <p:txBody>
          <a:bodyPr anchor="b"/>
          <a:lstStyle>
            <a:lvl1pPr algn="l">
              <a:defRPr sz="600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06175" y="2853732"/>
            <a:ext cx="11034445" cy="2404068"/>
          </a:xfrm>
        </p:spPr>
        <p:txBody>
          <a:bodyPr>
            <a:normAutofit/>
          </a:bodyPr>
          <a:lstStyle>
            <a:lvl1pPr marL="0" indent="0" algn="l">
              <a:buNone/>
              <a:defRPr sz="3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Tree>
    <p:extLst>
      <p:ext uri="{BB962C8B-B14F-4D97-AF65-F5344CB8AC3E}">
        <p14:creationId xmlns:p14="http://schemas.microsoft.com/office/powerpoint/2010/main" val="1926036778"/>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6175" y="2816939"/>
            <a:ext cx="11034445" cy="2387600"/>
          </a:xfrm>
        </p:spPr>
        <p:txBody>
          <a:bodyPr anchor="b">
            <a:noAutofit/>
          </a:bodyPr>
          <a:lstStyle>
            <a:lvl1pPr algn="l">
              <a:defRPr sz="23900">
                <a:solidFill>
                  <a:schemeClr val="bg1"/>
                </a:solidFill>
              </a:defRPr>
            </a:lvl1pPr>
          </a:lstStyle>
          <a:p>
            <a:r>
              <a:rPr lang="en-US" dirty="0" smtClean="0"/>
              <a:t>web</a:t>
            </a:r>
            <a:endParaRPr lang="en-US" dirty="0"/>
          </a:p>
        </p:txBody>
      </p:sp>
    </p:spTree>
    <p:extLst>
      <p:ext uri="{BB962C8B-B14F-4D97-AF65-F5344CB8AC3E}">
        <p14:creationId xmlns:p14="http://schemas.microsoft.com/office/powerpoint/2010/main" val="2348173394"/>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a:xfrm>
            <a:off x="8897420" y="6256216"/>
            <a:ext cx="2743200" cy="365125"/>
          </a:xfrm>
          <a:prstGeom prst="rect">
            <a:avLst/>
          </a:prstGeom>
        </p:spPr>
        <p:txBody>
          <a:bodyPr/>
          <a:lstStyle/>
          <a:p>
            <a:fld id="{0A164282-434E-41D4-9582-783D542A7B68}" type="slidenum">
              <a:rPr lang="en-US" smtClean="0"/>
              <a:pPr/>
              <a:t>‹#›</a:t>
            </a:fld>
            <a:endParaRPr lang="en-US"/>
          </a:p>
        </p:txBody>
      </p:sp>
    </p:spTree>
    <p:extLst>
      <p:ext uri="{BB962C8B-B14F-4D97-AF65-F5344CB8AC3E}">
        <p14:creationId xmlns:p14="http://schemas.microsoft.com/office/powerpoint/2010/main" val="36576779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9996" y="440492"/>
            <a:ext cx="2871471" cy="1318654"/>
          </a:xfrm>
          <a:prstGeom prst="rect">
            <a:avLst/>
          </a:prstGeom>
        </p:spPr>
      </p:pic>
      <p:sp>
        <p:nvSpPr>
          <p:cNvPr id="3" name="Rectangle 2"/>
          <p:cNvSpPr/>
          <p:nvPr userDrawn="1"/>
        </p:nvSpPr>
        <p:spPr bwMode="auto">
          <a:xfrm>
            <a:off x="269239" y="2084172"/>
            <a:ext cx="8067823" cy="3586208"/>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69302" y="2084187"/>
            <a:ext cx="8067761" cy="1793090"/>
          </a:xfrm>
          <a:noFill/>
        </p:spPr>
        <p:txBody>
          <a:bodyPr lIns="146304" tIns="91440" rIns="146304" bIns="91440" anchor="t" anchorCtr="0"/>
          <a:lstStyle>
            <a:lvl1pPr>
              <a:defRPr sz="5882" spc="-98"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69301" y="3878574"/>
            <a:ext cx="8067762" cy="1792326"/>
          </a:xfrm>
          <a:noFill/>
        </p:spPr>
        <p:txBody>
          <a:bodyPr lIns="146304" tIns="109728" rIns="146304" bIns="109728">
            <a:noAutofit/>
          </a:bodyPr>
          <a:lstStyle>
            <a:lvl1pPr marL="0" indent="0">
              <a:spcBef>
                <a:spcPts val="0"/>
              </a:spcBef>
              <a:buNone/>
              <a:defRPr sz="3529" spc="0" baseline="0">
                <a:gradFill>
                  <a:gsLst>
                    <a:gs pos="2917">
                      <a:srgbClr val="FFFFFF"/>
                    </a:gs>
                    <a:gs pos="30000">
                      <a:srgbClr val="FFFFFF"/>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invGray">
          <a:xfrm>
            <a:off x="449322" y="6061766"/>
            <a:ext cx="1522404" cy="326167"/>
          </a:xfrm>
          <a:prstGeom prst="rect">
            <a:avLst/>
          </a:prstGeom>
        </p:spPr>
      </p:pic>
    </p:spTree>
    <p:extLst>
      <p:ext uri="{BB962C8B-B14F-4D97-AF65-F5344CB8AC3E}">
        <p14:creationId xmlns:p14="http://schemas.microsoft.com/office/powerpoint/2010/main" val="35015704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560798" y="2111604"/>
            <a:ext cx="11079822" cy="398097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a:xfrm>
            <a:off x="8897420" y="6256216"/>
            <a:ext cx="2743200" cy="365125"/>
          </a:xfrm>
          <a:prstGeom prst="rect">
            <a:avLst/>
          </a:prstGeom>
        </p:spPr>
        <p:txBody>
          <a:bodyPr/>
          <a:lstStyle/>
          <a:p>
            <a:fld id="{0A164282-434E-41D4-9582-783D542A7B68}" type="slidenum">
              <a:rPr lang="en-US" smtClean="0"/>
              <a:pPr/>
              <a:t>‹#›</a:t>
            </a:fld>
            <a:endParaRPr lang="en-US"/>
          </a:p>
        </p:txBody>
      </p:sp>
      <p:sp>
        <p:nvSpPr>
          <p:cNvPr id="5" name="Text Placeholder 4"/>
          <p:cNvSpPr>
            <a:spLocks noGrp="1"/>
          </p:cNvSpPr>
          <p:nvPr>
            <p:ph type="body" sz="quarter" idx="13" hasCustomPrompt="1"/>
          </p:nvPr>
        </p:nvSpPr>
        <p:spPr>
          <a:xfrm>
            <a:off x="560388" y="1534096"/>
            <a:ext cx="11080750" cy="437594"/>
          </a:xfrm>
        </p:spPr>
        <p:txBody>
          <a:bodyPr>
            <a:normAutofit/>
          </a:bodyPr>
          <a:lstStyle>
            <a:lvl1pPr marL="0" indent="0">
              <a:buFontTx/>
              <a:buNone/>
              <a:defRPr sz="2000" cap="all" baseline="0"/>
            </a:lvl1pPr>
            <a:lvl5pPr>
              <a:defRPr/>
            </a:lvl5pPr>
          </a:lstStyle>
          <a:p>
            <a:pPr lvl="0"/>
            <a:r>
              <a:rPr lang="en-US" dirty="0" smtClean="0"/>
              <a:t>Secondary refining headline</a:t>
            </a:r>
            <a:endParaRPr lang="en-US" dirty="0"/>
          </a:p>
        </p:txBody>
      </p:sp>
    </p:spTree>
    <p:extLst>
      <p:ext uri="{BB962C8B-B14F-4D97-AF65-F5344CB8AC3E}">
        <p14:creationId xmlns:p14="http://schemas.microsoft.com/office/powerpoint/2010/main" val="1691203931"/>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a:xfrm>
            <a:off x="8897420" y="6256216"/>
            <a:ext cx="2743200" cy="365125"/>
          </a:xfrm>
          <a:prstGeom prst="rect">
            <a:avLst/>
          </a:prstGeom>
        </p:spPr>
        <p:txBody>
          <a:bodyPr/>
          <a:lstStyle/>
          <a:p>
            <a:fld id="{0A164282-434E-41D4-9582-783D542A7B68}" type="slidenum">
              <a:rPr lang="en-US" smtClean="0"/>
              <a:pPr/>
              <a:t>‹#›</a:t>
            </a:fld>
            <a:endParaRPr lang="en-US"/>
          </a:p>
        </p:txBody>
      </p:sp>
    </p:spTree>
    <p:extLst>
      <p:ext uri="{BB962C8B-B14F-4D97-AF65-F5344CB8AC3E}">
        <p14:creationId xmlns:p14="http://schemas.microsoft.com/office/powerpoint/2010/main" val="127256757"/>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560798" y="416497"/>
            <a:ext cx="11079822" cy="922110"/>
          </a:xfrm>
        </p:spPr>
        <p:txBody>
          <a:bodyPr>
            <a:normAutofit/>
          </a:bodyPr>
          <a:lstStyle>
            <a:lvl1pPr>
              <a:defRPr sz="4400"/>
            </a:lvl1pPr>
          </a:lstStyle>
          <a:p>
            <a:r>
              <a:rPr lang="en-US" smtClean="0"/>
              <a:t>Click to edit Master title style</a:t>
            </a:r>
            <a:endParaRPr lang="en-US"/>
          </a:p>
        </p:txBody>
      </p:sp>
      <p:sp>
        <p:nvSpPr>
          <p:cNvPr id="5" name="Slide Number Placeholder 4"/>
          <p:cNvSpPr>
            <a:spLocks noGrp="1"/>
          </p:cNvSpPr>
          <p:nvPr>
            <p:ph type="sldNum" sz="quarter" idx="12"/>
          </p:nvPr>
        </p:nvSpPr>
        <p:spPr>
          <a:xfrm>
            <a:off x="8897420" y="6256216"/>
            <a:ext cx="2743200" cy="365125"/>
          </a:xfrm>
          <a:prstGeom prst="rect">
            <a:avLst/>
          </a:prstGeom>
        </p:spPr>
        <p:txBody>
          <a:bodyPr/>
          <a:lstStyle/>
          <a:p>
            <a:fld id="{0A164282-434E-41D4-9582-783D542A7B68}" type="slidenum">
              <a:rPr lang="en-US" smtClean="0"/>
              <a:pPr/>
              <a:t>‹#›</a:t>
            </a:fld>
            <a:endParaRPr lang="en-US"/>
          </a:p>
        </p:txBody>
      </p:sp>
    </p:spTree>
    <p:extLst>
      <p:ext uri="{BB962C8B-B14F-4D97-AF65-F5344CB8AC3E}">
        <p14:creationId xmlns:p14="http://schemas.microsoft.com/office/powerpoint/2010/main" val="2489944976"/>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903414" y="6256216"/>
            <a:ext cx="2743200" cy="365125"/>
          </a:xfrm>
          <a:prstGeom prst="rect">
            <a:avLst/>
          </a:prstGeom>
        </p:spPr>
        <p:txBody>
          <a:bodyPr/>
          <a:lstStyle/>
          <a:p>
            <a:fld id="{0A164282-434E-41D4-9582-783D542A7B68}" type="slidenum">
              <a:rPr lang="en-US" smtClean="0"/>
              <a:pPr/>
              <a:t>‹#›</a:t>
            </a:fld>
            <a:endParaRPr lang="en-US"/>
          </a:p>
        </p:txBody>
      </p:sp>
    </p:spTree>
    <p:extLst>
      <p:ext uri="{BB962C8B-B14F-4D97-AF65-F5344CB8AC3E}">
        <p14:creationId xmlns:p14="http://schemas.microsoft.com/office/powerpoint/2010/main" val="2285176832"/>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9171947"/>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917"/>
            <a:ext cx="12192000" cy="6852165"/>
          </a:xfrm>
          <a:prstGeom prst="rect">
            <a:avLst/>
          </a:prstGeom>
        </p:spPr>
      </p:pic>
      <p:sp>
        <p:nvSpPr>
          <p:cNvPr id="3" name="Rectangle 2"/>
          <p:cNvSpPr/>
          <p:nvPr userDrawn="1"/>
        </p:nvSpPr>
        <p:spPr>
          <a:xfrm>
            <a:off x="0" y="0"/>
            <a:ext cx="12192000" cy="6858000"/>
          </a:xfrm>
          <a:prstGeom prst="rect">
            <a:avLst/>
          </a:prstGeom>
          <a:gradFill flip="none" rotWithShape="1">
            <a:gsLst>
              <a:gs pos="100000">
                <a:srgbClr val="000000">
                  <a:alpha val="48000"/>
                </a:srgbClr>
              </a:gs>
              <a:gs pos="0">
                <a:srgbClr val="000000">
                  <a:lumMod val="100000"/>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464414645"/>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60798" y="457199"/>
            <a:ext cx="4211227" cy="1936679"/>
          </a:xfrm>
        </p:spPr>
        <p:txBody>
          <a:bodyPr anchor="b">
            <a:noAutofit/>
          </a:bodyPr>
          <a:lstStyle>
            <a:lvl1pPr>
              <a:defRPr sz="40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457432" cy="4873625"/>
          </a:xfrm>
        </p:spPr>
        <p:txBody>
          <a:bodyPr/>
          <a:lstStyle>
            <a:lvl1pPr>
              <a:defRPr sz="3200">
                <a:latin typeface="+mj-lt"/>
              </a:defRPr>
            </a:lvl1pPr>
            <a:lvl2pPr>
              <a:defRPr sz="2800">
                <a:latin typeface="+mj-lt"/>
              </a:defRPr>
            </a:lvl2pPr>
            <a:lvl3pPr>
              <a:defRPr sz="2400">
                <a:latin typeface="+mj-lt"/>
              </a:defRPr>
            </a:lvl3pPr>
            <a:lvl4pPr>
              <a:defRPr sz="2000">
                <a:latin typeface="+mj-lt"/>
              </a:defRPr>
            </a:lvl4pPr>
            <a:lvl5pPr>
              <a:defRPr sz="2000">
                <a:latin typeface="+mj-lt"/>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60798" y="2604070"/>
            <a:ext cx="4211227" cy="326491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Click to edit Master text styles</a:t>
            </a:r>
          </a:p>
        </p:txBody>
      </p:sp>
      <p:sp>
        <p:nvSpPr>
          <p:cNvPr id="7" name="Slide Number Placeholder 6"/>
          <p:cNvSpPr>
            <a:spLocks noGrp="1"/>
          </p:cNvSpPr>
          <p:nvPr>
            <p:ph type="sldNum" sz="quarter" idx="12"/>
          </p:nvPr>
        </p:nvSpPr>
        <p:spPr>
          <a:xfrm>
            <a:off x="8897420" y="6256216"/>
            <a:ext cx="2743200" cy="365125"/>
          </a:xfrm>
          <a:prstGeom prst="rect">
            <a:avLst/>
          </a:prstGeom>
        </p:spPr>
        <p:txBody>
          <a:bodyPr/>
          <a:lstStyle/>
          <a:p>
            <a:fld id="{0A164282-434E-41D4-9582-783D542A7B68}" type="slidenum">
              <a:rPr lang="en-US" smtClean="0"/>
              <a:pPr/>
              <a:t>‹#›</a:t>
            </a:fld>
            <a:endParaRPr lang="en-US"/>
          </a:p>
        </p:txBody>
      </p:sp>
    </p:spTree>
    <p:extLst>
      <p:ext uri="{BB962C8B-B14F-4D97-AF65-F5344CB8AC3E}">
        <p14:creationId xmlns:p14="http://schemas.microsoft.com/office/powerpoint/2010/main" val="4011612516"/>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Title Slide 3">
    <p:bg>
      <p:bgPr>
        <a:solidFill>
          <a:srgbClr val="002060"/>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122602" y="193594"/>
            <a:ext cx="9860610" cy="720807"/>
          </a:xfrm>
          <a:noFill/>
        </p:spPr>
        <p:txBody>
          <a:bodyPr lIns="143407" tIns="89629" rIns="143407" bIns="89629" anchor="t" anchorCtr="0">
            <a:normAutofit/>
          </a:bodyPr>
          <a:lstStyle>
            <a:lvl1pPr>
              <a:defRPr sz="4000" spc="-98" baseline="0">
                <a:solidFill>
                  <a:srgbClr val="00B0F0"/>
                </a:solidFill>
              </a:defRPr>
            </a:lvl1pPr>
          </a:lstStyle>
          <a:p>
            <a:r>
              <a:rPr lang="en-US" dirty="0" smtClean="0"/>
              <a:t>Presentation title</a:t>
            </a:r>
            <a:endParaRPr lang="en-US" dirty="0"/>
          </a:p>
        </p:txBody>
      </p:sp>
    </p:spTree>
    <p:extLst>
      <p:ext uri="{BB962C8B-B14F-4D97-AF65-F5344CB8AC3E}">
        <p14:creationId xmlns:p14="http://schemas.microsoft.com/office/powerpoint/2010/main" val="28208561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itle Slide_Color  2">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269239" y="5670380"/>
            <a:ext cx="11653523" cy="896552"/>
          </a:xfrm>
        </p:spPr>
        <p:txBody>
          <a:bodyPr lIns="182880" tIns="146304" rIns="182880" bIns="146304" anchor="b">
            <a:noAutofit/>
          </a:bodyPr>
          <a:lstStyle>
            <a:lvl1pPr>
              <a:defRPr sz="1961" baseline="0">
                <a:latin typeface="+mn-lt"/>
              </a:defRPr>
            </a:lvl1pPr>
          </a:lstStyle>
          <a:p>
            <a:pPr lvl="0"/>
            <a:r>
              <a:rPr lang="en-US" dirty="0" smtClean="0"/>
              <a:t>Click to edit Master text styles</a:t>
            </a:r>
            <a:endParaRPr lang="en-US" dirty="0"/>
          </a:p>
        </p:txBody>
      </p:sp>
      <p:sp>
        <p:nvSpPr>
          <p:cNvPr id="2" name="Title 1"/>
          <p:cNvSpPr>
            <a:spLocks noGrp="1"/>
          </p:cNvSpPr>
          <p:nvPr>
            <p:ph type="title"/>
          </p:nvPr>
        </p:nvSpPr>
        <p:spPr>
          <a:xfrm>
            <a:off x="269239" y="2084173"/>
            <a:ext cx="11653522" cy="894996"/>
          </a:xfrm>
        </p:spPr>
        <p:txBody>
          <a:bodyPr/>
          <a:lstStyle>
            <a:lvl1pPr>
              <a:defRPr sz="5294"/>
            </a:lvl1pPr>
          </a:lstStyle>
          <a:p>
            <a:r>
              <a:rPr lang="en-US" dirty="0" smtClean="0"/>
              <a:t>Click to edit Master title style</a:t>
            </a:r>
            <a:endParaRPr lang="en-US" dirty="0"/>
          </a:p>
        </p:txBody>
      </p:sp>
    </p:spTree>
    <p:extLst>
      <p:ext uri="{BB962C8B-B14F-4D97-AF65-F5344CB8AC3E}">
        <p14:creationId xmlns:p14="http://schemas.microsoft.com/office/powerpoint/2010/main" val="2044775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4431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mo slide">
    <p:bg bwMode="auto">
      <p:bgPr>
        <a:solidFill>
          <a:schemeClr val="bg2"/>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59976" y="440492"/>
            <a:ext cx="2871471" cy="1318654"/>
          </a:xfrm>
          <a:prstGeom prst="rect">
            <a:avLst/>
          </a:prstGeom>
        </p:spPr>
      </p:pic>
      <p:sp>
        <p:nvSpPr>
          <p:cNvPr id="4" name="Rectangle 3"/>
          <p:cNvSpPr/>
          <p:nvPr userDrawn="1"/>
        </p:nvSpPr>
        <p:spPr bwMode="auto">
          <a:xfrm>
            <a:off x="269302" y="1187644"/>
            <a:ext cx="8067761" cy="26896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1" y="1186356"/>
            <a:ext cx="8067822" cy="2697988"/>
          </a:xfrm>
          <a:noFill/>
        </p:spPr>
        <p:txBody>
          <a:bodyPr tIns="91440" bIns="91440" anchor="t" anchorCtr="0"/>
          <a:lstStyle>
            <a:lvl1pPr>
              <a:defRPr sz="7058" spc="-98"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69239" y="3877277"/>
            <a:ext cx="8067813" cy="1793881"/>
          </a:xfrm>
          <a:noFill/>
        </p:spPr>
        <p:txBody>
          <a:bodyPr lIns="182880" tIns="146304" rIns="182880" bIns="146304">
            <a:noAutofit/>
          </a:bodyPr>
          <a:lstStyle>
            <a:lvl1pPr marL="0" indent="0">
              <a:spcBef>
                <a:spcPts val="0"/>
              </a:spcBef>
              <a:buNone/>
              <a:defRPr sz="3529" spc="0" baseline="0">
                <a:gradFill>
                  <a:gsLst>
                    <a:gs pos="0">
                      <a:srgbClr val="FFFFFF"/>
                    </a:gs>
                    <a:gs pos="100000">
                      <a:srgbClr val="FFFFFF"/>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3353051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Logo on Background">
    <p:bg>
      <p:bgPr>
        <a:solidFill>
          <a:schemeClr val="tx2">
            <a:lumMod val="50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Text Box 3"/>
          <p:cNvSpPr txBox="1">
            <a:spLocks noChangeArrowheads="1"/>
          </p:cNvSpPr>
          <p:nvPr userDrawn="1"/>
        </p:nvSpPr>
        <p:spPr bwMode="blackWhite">
          <a:xfrm>
            <a:off x="450202" y="5503176"/>
            <a:ext cx="8639369" cy="711824"/>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defTabSz="913924" eaLnBrk="0" hangingPunct="0"/>
            <a:r>
              <a:rPr lang="en-US" sz="686" dirty="0">
                <a:gradFill>
                  <a:gsLst>
                    <a:gs pos="0">
                      <a:srgbClr val="FFFFFF"/>
                    </a:gs>
                    <a:gs pos="100000">
                      <a:srgbClr val="FFFFFF"/>
                    </a:gs>
                  </a:gsLst>
                  <a:lin ang="5400000" scaled="0"/>
                </a:gradFill>
                <a:cs typeface="Segoe UI" pitchFamily="34" charset="0"/>
              </a:rPr>
              <a:t>© 2014 Microsoft Corporation. All rights reserved. Microsoft, Windows, Windows Vista and other product names are or may be registered trademarks and/or trademarks in the U.S. and/or other countries.</a:t>
            </a:r>
          </a:p>
          <a:p>
            <a:pPr defTabSz="913924" eaLnBrk="0" hangingPunct="0"/>
            <a:r>
              <a:rPr lang="en-US" sz="686"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667916" y="2968090"/>
            <a:ext cx="3223861" cy="690695"/>
          </a:xfrm>
          <a:prstGeom prst="rect">
            <a:avLst/>
          </a:prstGeom>
        </p:spPr>
      </p:pic>
    </p:spTree>
    <p:extLst>
      <p:ext uri="{BB962C8B-B14F-4D97-AF65-F5344CB8AC3E}">
        <p14:creationId xmlns:p14="http://schemas.microsoft.com/office/powerpoint/2010/main" val="3061145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560798" y="416497"/>
            <a:ext cx="11079822" cy="922110"/>
          </a:xfrm>
        </p:spPr>
        <p:txBody>
          <a:bodyPr>
            <a:normAutofit/>
          </a:bodyPr>
          <a:lstStyle>
            <a:lvl1pPr>
              <a:defRPr sz="4400"/>
            </a:lvl1pPr>
          </a:lstStyle>
          <a:p>
            <a:r>
              <a:rPr lang="en-US" smtClean="0"/>
              <a:t>Click to edit Master title style</a:t>
            </a:r>
            <a:endParaRPr lang="en-US"/>
          </a:p>
        </p:txBody>
      </p:sp>
      <p:sp>
        <p:nvSpPr>
          <p:cNvPr id="5" name="Slide Number Placeholder 4"/>
          <p:cNvSpPr>
            <a:spLocks noGrp="1"/>
          </p:cNvSpPr>
          <p:nvPr>
            <p:ph type="sldNum" sz="quarter" idx="12"/>
          </p:nvPr>
        </p:nvSpPr>
        <p:spPr>
          <a:xfrm>
            <a:off x="8897420" y="6256216"/>
            <a:ext cx="2743200" cy="365125"/>
          </a:xfrm>
          <a:prstGeom prst="rect">
            <a:avLst/>
          </a:prstGeom>
        </p:spPr>
        <p:txBody>
          <a:bodyPr/>
          <a:lstStyle/>
          <a:p>
            <a:fld id="{0A164282-434E-41D4-9582-783D542A7B68}" type="slidenum">
              <a:rPr lang="en-US" smtClean="0"/>
              <a:pPr/>
              <a:t>‹#›</a:t>
            </a:fld>
            <a:endParaRPr lang="en-US"/>
          </a:p>
        </p:txBody>
      </p:sp>
    </p:spTree>
    <p:extLst>
      <p:ext uri="{BB962C8B-B14F-4D97-AF65-F5344CB8AC3E}">
        <p14:creationId xmlns:p14="http://schemas.microsoft.com/office/powerpoint/2010/main" val="3736298407"/>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519258" y="1447803"/>
            <a:ext cx="11151918" cy="2004395"/>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885646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8401843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685404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Black Layout - 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258" y="1447803"/>
            <a:ext cx="11151918" cy="200439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619011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WALKIN - Prints in GRAYSCAL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Text Placeholder 5"/>
          <p:cNvSpPr>
            <a:spLocks noGrp="1"/>
          </p:cNvSpPr>
          <p:nvPr userDrawn="1">
            <p:ph type="body" sz="quarter" idx="10" hasCustomPrompt="1"/>
          </p:nvPr>
        </p:nvSpPr>
        <p:spPr>
          <a:xfrm>
            <a:off x="512898" y="2892712"/>
            <a:ext cx="11231365" cy="1223348"/>
          </a:xfrm>
        </p:spPr>
        <p:txBody>
          <a:bodyPr/>
          <a:lstStyle>
            <a:lvl1pPr marL="0" indent="0">
              <a:buNone/>
              <a:defRPr lang="en-US" sz="8833" i="0" kern="1200" spc="-100" baseline="0" dirty="0" smtClean="0">
                <a:solidFill>
                  <a:schemeClr val="tx1">
                    <a:alpha val="99000"/>
                  </a:schemeClr>
                </a:solidFill>
                <a:latin typeface="Segoe UI Light" pitchFamily="34" charset="0"/>
                <a:ea typeface="+mn-ea"/>
                <a:cs typeface="+mn-cs"/>
              </a:defRPr>
            </a:lvl1pPr>
          </a:lstStyle>
          <a:p>
            <a:pPr marL="0" lvl="0" indent="0" algn="l" defTabSz="913753" rtl="0" eaLnBrk="1" latinLnBrk="0" hangingPunct="1">
              <a:lnSpc>
                <a:spcPct val="90000"/>
              </a:lnSpc>
              <a:spcBef>
                <a:spcPct val="20000"/>
              </a:spcBef>
              <a:buSzPct val="90000"/>
              <a:buFont typeface="Arial" pitchFamily="34" charset="0"/>
              <a:buNone/>
            </a:pPr>
            <a:r>
              <a:rPr lang="en-US" dirty="0" smtClean="0"/>
              <a:t>Click to edit title style</a:t>
            </a:r>
          </a:p>
        </p:txBody>
      </p:sp>
      <p:sp>
        <p:nvSpPr>
          <p:cNvPr id="25" name="Text Placeholder 8"/>
          <p:cNvSpPr>
            <a:spLocks noGrp="1"/>
          </p:cNvSpPr>
          <p:nvPr userDrawn="1">
            <p:ph type="body" sz="quarter" idx="11" hasCustomPrompt="1"/>
          </p:nvPr>
        </p:nvSpPr>
        <p:spPr>
          <a:xfrm>
            <a:off x="512905" y="4343400"/>
            <a:ext cx="7515594" cy="438646"/>
          </a:xfrm>
        </p:spPr>
        <p:txBody>
          <a:bodyPr/>
          <a:lstStyle>
            <a:lvl1pPr marL="0" indent="0">
              <a:buNone/>
              <a:defRPr lang="en-US" sz="3167" kern="1200" spc="-100" baseline="0" dirty="0">
                <a:solidFill>
                  <a:schemeClr val="tx1">
                    <a:alpha val="99000"/>
                  </a:schemeClr>
                </a:solidFill>
                <a:latin typeface="+mj-lt"/>
                <a:ea typeface="+mn-ea"/>
                <a:cs typeface="+mn-cs"/>
              </a:defRPr>
            </a:lvl1pPr>
          </a:lstStyle>
          <a:p>
            <a:pPr marL="0" lvl="0" indent="0" algn="l" defTabSz="913753" rtl="0" eaLnBrk="1" latinLnBrk="0" hangingPunct="1">
              <a:lnSpc>
                <a:spcPct val="90000"/>
              </a:lnSpc>
              <a:spcBef>
                <a:spcPct val="20000"/>
              </a:spcBef>
              <a:buSzPct val="90000"/>
              <a:buFont typeface="Arial" pitchFamily="34" charset="0"/>
              <a:buNone/>
            </a:pPr>
            <a:r>
              <a:rPr lang="en-US" dirty="0" smtClean="0"/>
              <a:t>Speaker Name</a:t>
            </a:r>
            <a:endParaRPr lang="en-US" dirty="0"/>
          </a:p>
        </p:txBody>
      </p:sp>
      <p:pic>
        <p:nvPicPr>
          <p:cNvPr id="26" name="Picture 25" descr="Microsoft logo and tagline"/>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p:blipFill>
        <p:spPr bwMode="black">
          <a:xfrm>
            <a:off x="534849" y="6364651"/>
            <a:ext cx="1596068" cy="268366"/>
          </a:xfrm>
          <a:prstGeom prst="rect">
            <a:avLst/>
          </a:prstGeom>
          <a:noFill/>
          <a:ln>
            <a:noFill/>
          </a:ln>
        </p:spPr>
      </p:pic>
      <p:pic>
        <p:nvPicPr>
          <p:cNvPr id="3" name="Picture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80912" y="238184"/>
            <a:ext cx="3050463" cy="902903"/>
          </a:xfrm>
          <a:prstGeom prst="rect">
            <a:avLst/>
          </a:prstGeom>
        </p:spPr>
      </p:pic>
    </p:spTree>
    <p:extLst>
      <p:ext uri="{BB962C8B-B14F-4D97-AF65-F5344CB8AC3E}">
        <p14:creationId xmlns:p14="http://schemas.microsoft.com/office/powerpoint/2010/main" val="38984631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6176" y="2678967"/>
            <a:ext cx="11034445" cy="830997"/>
          </a:xfrm>
        </p:spPr>
        <p:txBody>
          <a:bodyPr anchor="b"/>
          <a:lstStyle>
            <a:lvl1pPr algn="l">
              <a:defRPr sz="6000"/>
            </a:lvl1pPr>
          </a:lstStyle>
          <a:p>
            <a:r>
              <a:rPr lang="en-US" dirty="0" smtClean="0"/>
              <a:t>Click to edit Master title style</a:t>
            </a:r>
            <a:endParaRPr lang="en-US" dirty="0"/>
          </a:p>
        </p:txBody>
      </p:sp>
      <p:sp>
        <p:nvSpPr>
          <p:cNvPr id="3" name="Subtitle 2"/>
          <p:cNvSpPr>
            <a:spLocks noGrp="1"/>
          </p:cNvSpPr>
          <p:nvPr>
            <p:ph type="subTitle" idx="1"/>
          </p:nvPr>
        </p:nvSpPr>
        <p:spPr>
          <a:xfrm>
            <a:off x="606176" y="3602038"/>
            <a:ext cx="11034445" cy="1655762"/>
          </a:xfrm>
        </p:spPr>
        <p:txBody>
          <a:bodyPr>
            <a:normAutofit/>
          </a:bodyPr>
          <a:lstStyle>
            <a:lvl1pPr marL="0" indent="0" algn="l">
              <a:buNone/>
              <a:defRPr sz="3600">
                <a:solidFill>
                  <a:schemeClr val="tx1"/>
                </a:solidFill>
              </a:defRPr>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dirty="0" smtClean="0"/>
              <a:t>Click to edit Master subtitle style</a:t>
            </a:r>
            <a:endParaRPr lang="en-US" dirty="0"/>
          </a:p>
        </p:txBody>
      </p:sp>
    </p:spTree>
    <p:extLst>
      <p:ext uri="{BB962C8B-B14F-4D97-AF65-F5344CB8AC3E}">
        <p14:creationId xmlns:p14="http://schemas.microsoft.com/office/powerpoint/2010/main" val="36305631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34887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itle &amp;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69240" y="1189176"/>
            <a:ext cx="11655840" cy="1699931"/>
          </a:xfrm>
        </p:spPr>
        <p:txBody>
          <a:bodyPr/>
          <a:lstStyle>
            <a:lvl1pPr marL="0" indent="0">
              <a:buNone/>
              <a:defRPr/>
            </a:lvl1pPr>
            <a:lvl2pPr marL="28012" indent="0">
              <a:buNone/>
              <a:defRPr sz="1961"/>
            </a:lvl2pPr>
            <a:lvl3pPr marL="219427" indent="0">
              <a:buNone/>
              <a:defRPr sz="1961"/>
            </a:lvl3pPr>
            <a:lvl4pPr marL="466865" indent="0">
              <a:buNone/>
              <a:defRPr sz="1765"/>
            </a:lvl4pPr>
            <a:lvl5pPr marL="725197" indent="0">
              <a:buNone/>
              <a:defRPr sz="1765"/>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94664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bg2"/>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59976" y="440492"/>
            <a:ext cx="2871471" cy="1318654"/>
          </a:xfrm>
          <a:prstGeom prst="rect">
            <a:avLst/>
          </a:prstGeom>
        </p:spPr>
      </p:pic>
      <p:sp>
        <p:nvSpPr>
          <p:cNvPr id="4" name="Rectangle 3"/>
          <p:cNvSpPr/>
          <p:nvPr userDrawn="1"/>
        </p:nvSpPr>
        <p:spPr bwMode="auto">
          <a:xfrm>
            <a:off x="269302" y="1187644"/>
            <a:ext cx="8067761" cy="26896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1" y="1186356"/>
            <a:ext cx="8067822" cy="2697988"/>
          </a:xfrm>
          <a:noFill/>
        </p:spPr>
        <p:txBody>
          <a:bodyPr tIns="91440" bIns="91440" anchor="t" anchorCtr="0"/>
          <a:lstStyle>
            <a:lvl1pPr>
              <a:defRPr sz="7058" spc="-98"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40726739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LIGHT BLUE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31953" y="914401"/>
            <a:ext cx="11372579" cy="1246549"/>
          </a:xfrm>
        </p:spPr>
        <p:txBody>
          <a:bodyPr/>
          <a:lstStyle>
            <a:lvl1pPr>
              <a:spcBef>
                <a:spcPts val="3600"/>
              </a:spcBef>
              <a:defRPr lang="en-US" sz="2400" kern="4000" spc="-100" baseline="0" dirty="0" smtClean="0">
                <a:solidFill>
                  <a:srgbClr val="595959"/>
                </a:solidFill>
                <a:latin typeface="Segoe UI Light" pitchFamily="34" charset="0"/>
                <a:ea typeface="+mn-ea"/>
                <a:cs typeface="+mn-cs"/>
              </a:defRPr>
            </a:lvl1pPr>
            <a:lvl2pPr>
              <a:defRPr sz="1800"/>
            </a:lvl2pPr>
            <a:lvl3pPr>
              <a:defRPr sz="1400"/>
            </a:lvl3pPr>
            <a:lvl4pPr>
              <a:defRPr sz="1100"/>
            </a:lvl4pPr>
            <a:lvl5pPr>
              <a:defRPr sz="11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Slide Number Placeholder 2"/>
          <p:cNvSpPr>
            <a:spLocks noGrp="1"/>
          </p:cNvSpPr>
          <p:nvPr>
            <p:ph type="sldNum" sz="quarter" idx="11"/>
          </p:nvPr>
        </p:nvSpPr>
        <p:spPr>
          <a:xfrm>
            <a:off x="8610600" y="6356351"/>
            <a:ext cx="2743200" cy="365125"/>
          </a:xfrm>
          <a:prstGeom prst="rect">
            <a:avLst/>
          </a:prstGeom>
        </p:spPr>
        <p:txBody>
          <a:bodyPr/>
          <a:lstStyle/>
          <a:p>
            <a:pPr defTabSz="913498"/>
            <a:fld id="{4CED8391-71CF-4FD3-A093-40D26DE2D47C}" type="slidenum">
              <a:rPr lang="en-US" sz="1667" smtClean="0">
                <a:solidFill>
                  <a:srgbClr val="FFFFFF"/>
                </a:solidFill>
              </a:rPr>
              <a:pPr defTabSz="913498"/>
              <a:t>‹#›</a:t>
            </a:fld>
            <a:endParaRPr lang="en-US" sz="1667">
              <a:solidFill>
                <a:srgbClr val="FFFFFF"/>
              </a:solidFill>
            </a:endParaRPr>
          </a:p>
        </p:txBody>
      </p:sp>
    </p:spTree>
    <p:extLst>
      <p:ext uri="{BB962C8B-B14F-4D97-AF65-F5344CB8AC3E}">
        <p14:creationId xmlns:p14="http://schemas.microsoft.com/office/powerpoint/2010/main" val="8854453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itle &amp; Content Bulleted Text Light">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68928" y="291103"/>
            <a:ext cx="11653834" cy="787235"/>
          </a:xfrm>
        </p:spPr>
        <p:txBody>
          <a:bodyPr/>
          <a:lstStyle>
            <a:lvl1pPr>
              <a:defRPr sz="5684">
                <a:gradFill>
                  <a:gsLst>
                    <a:gs pos="6195">
                      <a:schemeClr val="tx1"/>
                    </a:gs>
                    <a:gs pos="26000">
                      <a:schemeClr val="tx1"/>
                    </a:gs>
                  </a:gsLst>
                  <a:lin ang="5400000" scaled="0"/>
                </a:gradFill>
              </a:defRPr>
            </a:lvl1pPr>
          </a:lstStyle>
          <a:p>
            <a:r>
              <a:rPr lang="en-US" smtClean="0"/>
              <a:t>Click to edit Master title style</a:t>
            </a:r>
            <a:endParaRPr lang="en-US" dirty="0"/>
          </a:p>
        </p:txBody>
      </p:sp>
      <p:sp>
        <p:nvSpPr>
          <p:cNvPr id="4" name="Content Placeholder 3"/>
          <p:cNvSpPr>
            <a:spLocks noGrp="1"/>
          </p:cNvSpPr>
          <p:nvPr>
            <p:ph sz="quarter" idx="10"/>
          </p:nvPr>
        </p:nvSpPr>
        <p:spPr>
          <a:xfrm>
            <a:off x="269239" y="1663940"/>
            <a:ext cx="10757098" cy="1680802"/>
          </a:xfrm>
        </p:spPr>
        <p:txBody>
          <a:bodyPr/>
          <a:lstStyle>
            <a:lvl1pPr>
              <a:defRPr sz="2549">
                <a:gradFill>
                  <a:gsLst>
                    <a:gs pos="1250">
                      <a:schemeClr val="tx1"/>
                    </a:gs>
                    <a:gs pos="100000">
                      <a:schemeClr val="tx1"/>
                    </a:gs>
                  </a:gsLst>
                  <a:lin ang="5400000" scaled="0"/>
                </a:gradFill>
                <a:latin typeface="+mn-lt"/>
              </a:defRPr>
            </a:lvl1pPr>
            <a:lvl2pPr>
              <a:defRPr sz="2352"/>
            </a:lvl2pPr>
            <a:lvl3pPr>
              <a:defRPr sz="1961"/>
            </a:lvl3pPr>
            <a:lvl4pPr>
              <a:defRPr sz="1765"/>
            </a:lvl4pPr>
            <a:lvl5pPr>
              <a:defRPr sz="1765"/>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088290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44pt Title Only">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nvPr>
        </p:nvGraphicFramePr>
        <p:xfrm>
          <a:off x="1558" y="1558"/>
          <a:ext cx="1556" cy="1556"/>
        </p:xfrm>
        <a:graphic>
          <a:graphicData uri="http://schemas.openxmlformats.org/presentationml/2006/ole">
            <mc:AlternateContent xmlns:mc="http://schemas.openxmlformats.org/markup-compatibility/2006">
              <mc:Choice xmlns:v="urn:schemas-microsoft-com:vml" Requires="v">
                <p:oleObj spid="_x0000_s1032"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58" y="1558"/>
                        <a:ext cx="1556" cy="1556"/>
                      </a:xfrm>
                      <a:prstGeom prst="rect">
                        <a:avLst/>
                      </a:prstGeom>
                    </p:spPr>
                  </p:pic>
                </p:oleObj>
              </mc:Fallback>
            </mc:AlternateContent>
          </a:graphicData>
        </a:graphic>
      </p:graphicFrame>
      <p:sp>
        <p:nvSpPr>
          <p:cNvPr id="3" name="Footer Placeholder 2"/>
          <p:cNvSpPr>
            <a:spLocks noGrp="1"/>
          </p:cNvSpPr>
          <p:nvPr>
            <p:ph type="ftr" sz="quarter" idx="10"/>
          </p:nvPr>
        </p:nvSpPr>
        <p:spPr>
          <a:xfrm>
            <a:off x="269240" y="6437244"/>
            <a:ext cx="3859607" cy="134483"/>
          </a:xfrm>
          <a:prstGeom prst="rect">
            <a:avLst/>
          </a:prstGeom>
        </p:spPr>
        <p:txBody>
          <a:bodyPr/>
          <a:lstStyle/>
          <a:p>
            <a:pPr defTabSz="913498"/>
            <a:r>
              <a:rPr lang="en-US" sz="1667" smtClean="0">
                <a:solidFill>
                  <a:srgbClr val="FFFFFF"/>
                </a:solidFill>
              </a:rPr>
              <a:t>Microsoft Confidential</a:t>
            </a:r>
            <a:endParaRPr lang="en-US" sz="1667">
              <a:solidFill>
                <a:srgbClr val="FFFFFF"/>
              </a:solidFill>
            </a:endParaRPr>
          </a:p>
        </p:txBody>
      </p:sp>
      <p:sp>
        <p:nvSpPr>
          <p:cNvPr id="4" name="Slide Number Placeholder 3"/>
          <p:cNvSpPr>
            <a:spLocks noGrp="1"/>
          </p:cNvSpPr>
          <p:nvPr>
            <p:ph type="sldNum" sz="quarter" idx="11"/>
          </p:nvPr>
        </p:nvSpPr>
        <p:spPr>
          <a:xfrm>
            <a:off x="11367167" y="6437244"/>
            <a:ext cx="555596" cy="134483"/>
          </a:xfrm>
          <a:prstGeom prst="rect">
            <a:avLst/>
          </a:prstGeom>
        </p:spPr>
        <p:txBody>
          <a:bodyPr/>
          <a:lstStyle/>
          <a:p>
            <a:pPr defTabSz="913498"/>
            <a:fld id="{27258FFF-F925-446B-8502-81C933981705}" type="slidenum">
              <a:rPr lang="en-US" sz="1667" smtClean="0">
                <a:solidFill>
                  <a:srgbClr val="FFFFFF"/>
                </a:solidFill>
              </a:rPr>
              <a:pPr defTabSz="913498"/>
              <a:t>‹#›</a:t>
            </a:fld>
            <a:endParaRPr lang="en-US" sz="1667">
              <a:solidFill>
                <a:srgbClr val="FFFFFF"/>
              </a:solidFill>
            </a:endParaRPr>
          </a:p>
        </p:txBody>
      </p:sp>
      <p:sp>
        <p:nvSpPr>
          <p:cNvPr id="7" name="Title 1"/>
          <p:cNvSpPr>
            <a:spLocks noGrp="1"/>
          </p:cNvSpPr>
          <p:nvPr>
            <p:ph type="title" hasCustomPrompt="1"/>
          </p:nvPr>
        </p:nvSpPr>
        <p:spPr>
          <a:xfrm>
            <a:off x="573712" y="259793"/>
            <a:ext cx="11005512" cy="800219"/>
          </a:xfrm>
        </p:spPr>
        <p:txBody>
          <a:bodyPr lIns="0" tIns="91440" rIns="146304" bIns="91440"/>
          <a:lstStyle>
            <a:lvl1pPr>
              <a:lnSpc>
                <a:spcPts val="4803"/>
              </a:lnSpc>
              <a:defRPr sz="4313" baseline="0">
                <a:solidFill>
                  <a:schemeClr val="accent1"/>
                </a:solidFill>
              </a:defRPr>
            </a:lvl1pPr>
          </a:lstStyle>
          <a:p>
            <a:r>
              <a:rPr lang="en-US" dirty="0" err="1" smtClean="0"/>
              <a:t>Lorem</a:t>
            </a:r>
            <a:r>
              <a:rPr lang="en-US" dirty="0" smtClean="0"/>
              <a:t> </a:t>
            </a:r>
            <a:r>
              <a:rPr lang="en-US" dirty="0" err="1" smtClean="0"/>
              <a:t>ipsum</a:t>
            </a:r>
            <a:r>
              <a:rPr lang="en-US" dirty="0" smtClean="0"/>
              <a:t> dolor sit.</a:t>
            </a:r>
            <a:endParaRPr lang="en-US" dirty="0"/>
          </a:p>
        </p:txBody>
      </p:sp>
    </p:spTree>
    <p:extLst>
      <p:ext uri="{BB962C8B-B14F-4D97-AF65-F5344CB8AC3E}">
        <p14:creationId xmlns:p14="http://schemas.microsoft.com/office/powerpoint/2010/main" val="23652013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36pt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1" y="259793"/>
            <a:ext cx="8964248" cy="1075884"/>
          </a:xfrm>
        </p:spPr>
        <p:txBody>
          <a:bodyPr vert="horz" wrap="square" lIns="146304" tIns="91440" rIns="146304" bIns="91440" rtlCol="0" anchor="t">
            <a:noAutofit/>
          </a:bodyPr>
          <a:lstStyle>
            <a:lvl1pPr>
              <a:defRPr lang="en-US" sz="4706">
                <a:solidFill>
                  <a:srgbClr val="505050"/>
                </a:solidFill>
              </a:defRPr>
            </a:lvl1pPr>
          </a:lstStyle>
          <a:p>
            <a:pPr marL="0" lvl="0">
              <a:lnSpc>
                <a:spcPts val="3529"/>
              </a:lnSpc>
              <a:spcBef>
                <a:spcPts val="847"/>
              </a:spcBef>
            </a:pPr>
            <a:r>
              <a:rPr lang="en-US" dirty="0" err="1" smtClean="0"/>
              <a:t>Lorem</a:t>
            </a:r>
            <a:r>
              <a:rPr lang="en-US" dirty="0" smtClean="0"/>
              <a:t> </a:t>
            </a:r>
            <a:r>
              <a:rPr lang="en-US" dirty="0" err="1" smtClean="0"/>
              <a:t>Ipsum</a:t>
            </a:r>
            <a:r>
              <a:rPr lang="en-US" dirty="0" smtClean="0"/>
              <a:t> Dolor Sit.</a:t>
            </a:r>
            <a:endParaRPr lang="en-US" dirty="0"/>
          </a:p>
        </p:txBody>
      </p:sp>
    </p:spTree>
    <p:extLst>
      <p:ext uri="{BB962C8B-B14F-4D97-AF65-F5344CB8AC3E}">
        <p14:creationId xmlns:p14="http://schemas.microsoft.com/office/powerpoint/2010/main" val="10492966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accent2"/>
        </a:solidFill>
        <a:effectLst/>
      </p:bgPr>
    </p:bg>
    <p:spTree>
      <p:nvGrpSpPr>
        <p:cNvPr id="1" name=""/>
        <p:cNvGrpSpPr/>
        <p:nvPr/>
      </p:nvGrpSpPr>
      <p:grpSpPr>
        <a:xfrm>
          <a:off x="0" y="0"/>
          <a:ext cx="0" cy="0"/>
          <a:chOff x="0" y="0"/>
          <a:chExt cx="0" cy="0"/>
        </a:xfrm>
      </p:grpSpPr>
      <p:pic>
        <p:nvPicPr>
          <p:cNvPr id="2" name="Picture 1" descr="VS_PowerPoint_16x9-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0272" cy="6858000"/>
          </a:xfrm>
          <a:prstGeom prst="rect">
            <a:avLst/>
          </a:prstGeom>
        </p:spPr>
      </p:pic>
      <p:sp>
        <p:nvSpPr>
          <p:cNvPr id="5" name="Text Placeholder 4"/>
          <p:cNvSpPr>
            <a:spLocks noGrp="1"/>
          </p:cNvSpPr>
          <p:nvPr>
            <p:ph type="body" sz="quarter" idx="12" hasCustomPrompt="1"/>
          </p:nvPr>
        </p:nvSpPr>
        <p:spPr>
          <a:xfrm>
            <a:off x="271106" y="5491380"/>
            <a:ext cx="7171398" cy="1794661"/>
          </a:xfrm>
          <a:noFill/>
        </p:spPr>
        <p:txBody>
          <a:bodyPr lIns="146260" tIns="109696" rIns="146260" bIns="109696">
            <a:noAutofit/>
          </a:bodyPr>
          <a:lstStyle>
            <a:lvl1pPr marL="0" indent="0">
              <a:spcBef>
                <a:spcPts val="0"/>
              </a:spcBef>
              <a:buNone/>
              <a:defRPr sz="2941"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69304" y="3689946"/>
            <a:ext cx="7171398" cy="1801436"/>
          </a:xfrm>
          <a:noFill/>
        </p:spPr>
        <p:txBody>
          <a:bodyPr lIns="146260" tIns="91413" rIns="146260" bIns="91413" anchor="t" anchorCtr="0"/>
          <a:lstStyle>
            <a:lvl1pPr>
              <a:defRPr sz="4901" spc="-98"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invGray">
          <a:xfrm>
            <a:off x="9963420" y="6380924"/>
            <a:ext cx="986068" cy="191269"/>
          </a:xfrm>
          <a:prstGeom prst="rect">
            <a:avLst/>
          </a:prstGeom>
          <a:noFill/>
        </p:spPr>
      </p:pic>
      <p:pic>
        <p:nvPicPr>
          <p:cNvPr id="8" name="Picture 7" descr="VS_Wht_rgb.wmf"/>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48585" y="2084173"/>
            <a:ext cx="2689618" cy="474706"/>
          </a:xfrm>
          <a:prstGeom prst="rect">
            <a:avLst/>
          </a:prstGeom>
        </p:spPr>
      </p:pic>
    </p:spTree>
    <p:extLst>
      <p:ext uri="{BB962C8B-B14F-4D97-AF65-F5344CB8AC3E}">
        <p14:creationId xmlns:p14="http://schemas.microsoft.com/office/powerpoint/2010/main" val="19441355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3">
    <p:bg>
      <p:bgPr>
        <a:solidFill>
          <a:schemeClr val="accent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0271" cy="6858000"/>
          </a:xfrm>
          <a:prstGeom prst="rect">
            <a:avLst/>
          </a:prstGeom>
        </p:spPr>
      </p:pic>
      <p:sp>
        <p:nvSpPr>
          <p:cNvPr id="5" name="Text Placeholder 4"/>
          <p:cNvSpPr>
            <a:spLocks noGrp="1"/>
          </p:cNvSpPr>
          <p:nvPr>
            <p:ph type="body" sz="quarter" idx="12" hasCustomPrompt="1"/>
          </p:nvPr>
        </p:nvSpPr>
        <p:spPr>
          <a:xfrm>
            <a:off x="271106" y="5491380"/>
            <a:ext cx="7171398" cy="1794661"/>
          </a:xfrm>
          <a:noFill/>
        </p:spPr>
        <p:txBody>
          <a:bodyPr lIns="146260" tIns="109696" rIns="146260" bIns="109696">
            <a:noAutofit/>
          </a:bodyPr>
          <a:lstStyle>
            <a:lvl1pPr marL="0" indent="0">
              <a:spcBef>
                <a:spcPts val="0"/>
              </a:spcBef>
              <a:buNone/>
              <a:defRPr sz="2941"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69304" y="3689946"/>
            <a:ext cx="7171398" cy="1801436"/>
          </a:xfrm>
          <a:noFill/>
        </p:spPr>
        <p:txBody>
          <a:bodyPr lIns="146260" tIns="91413" rIns="146260" bIns="91413" anchor="t" anchorCtr="0"/>
          <a:lstStyle>
            <a:lvl1pPr>
              <a:defRPr sz="4901" spc="-98"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8" name="Picture 7" descr="VS_Wht_rgb.wmf"/>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8585" y="2084173"/>
            <a:ext cx="2689618" cy="474706"/>
          </a:xfrm>
          <a:prstGeom prst="rect">
            <a:avLst/>
          </a:prstGeom>
        </p:spPr>
      </p:pic>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invGray">
          <a:xfrm>
            <a:off x="9963420" y="6380924"/>
            <a:ext cx="986068" cy="191269"/>
          </a:xfrm>
          <a:prstGeom prst="rect">
            <a:avLst/>
          </a:prstGeom>
          <a:noFill/>
        </p:spPr>
      </p:pic>
    </p:spTree>
    <p:extLst>
      <p:ext uri="{BB962C8B-B14F-4D97-AF65-F5344CB8AC3E}">
        <p14:creationId xmlns:p14="http://schemas.microsoft.com/office/powerpoint/2010/main" val="16831955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Title Slide 3">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0271" cy="6857999"/>
          </a:xfrm>
          <a:prstGeom prst="rect">
            <a:avLst/>
          </a:prstGeom>
        </p:spPr>
      </p:pic>
      <p:pic>
        <p:nvPicPr>
          <p:cNvPr id="7" name="Picture 6" descr="VS_Purp526_rgb.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5976" y="1886811"/>
            <a:ext cx="3154184" cy="883460"/>
          </a:xfrm>
          <a:prstGeom prst="rect">
            <a:avLst/>
          </a:prstGeom>
        </p:spPr>
      </p:pic>
      <p:pic>
        <p:nvPicPr>
          <p:cNvPr id="10" name="Picture 9" descr="MSFT_logo_rgb_C-Gray.png"/>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9927692" y="6308982"/>
            <a:ext cx="1229852" cy="345606"/>
          </a:xfrm>
          <a:prstGeom prst="rect">
            <a:avLst/>
          </a:prstGeom>
        </p:spPr>
      </p:pic>
      <p:sp>
        <p:nvSpPr>
          <p:cNvPr id="5" name="Text Placeholder 4"/>
          <p:cNvSpPr>
            <a:spLocks noGrp="1"/>
          </p:cNvSpPr>
          <p:nvPr>
            <p:ph type="body" sz="quarter" idx="12" hasCustomPrompt="1"/>
          </p:nvPr>
        </p:nvSpPr>
        <p:spPr>
          <a:xfrm>
            <a:off x="271106" y="5491380"/>
            <a:ext cx="7171398" cy="1366621"/>
          </a:xfrm>
          <a:noFill/>
        </p:spPr>
        <p:txBody>
          <a:bodyPr lIns="146260" tIns="109696" rIns="146260" bIns="109696">
            <a:noAutofit/>
          </a:bodyPr>
          <a:lstStyle>
            <a:lvl1pPr marL="0" indent="0">
              <a:spcBef>
                <a:spcPts val="0"/>
              </a:spcBef>
              <a:buNone/>
              <a:defRPr sz="2941" spc="0" baseline="0">
                <a:solidFill>
                  <a:schemeClr val="tx1">
                    <a:lumMod val="50000"/>
                  </a:schemeClr>
                </a:solidFill>
                <a:latin typeface="+mj-lt"/>
              </a:defRPr>
            </a:lvl1pPr>
          </a:lstStyle>
          <a:p>
            <a:pPr lvl="0"/>
            <a:r>
              <a:rPr lang="en-US" dirty="0" smtClean="0"/>
              <a:t>Speaker Name</a:t>
            </a:r>
          </a:p>
        </p:txBody>
      </p:sp>
      <p:sp>
        <p:nvSpPr>
          <p:cNvPr id="9" name="Title 1"/>
          <p:cNvSpPr>
            <a:spLocks noGrp="1"/>
          </p:cNvSpPr>
          <p:nvPr>
            <p:ph type="title" hasCustomPrompt="1"/>
          </p:nvPr>
        </p:nvSpPr>
        <p:spPr>
          <a:xfrm>
            <a:off x="269304" y="3689946"/>
            <a:ext cx="7171398" cy="1801436"/>
          </a:xfrm>
          <a:noFill/>
        </p:spPr>
        <p:txBody>
          <a:bodyPr lIns="146260" tIns="91413" rIns="146260" bIns="91413" anchor="t" anchorCtr="0"/>
          <a:lstStyle>
            <a:lvl1pPr>
              <a:defRPr sz="4901" spc="-98" baseline="0">
                <a:solidFill>
                  <a:schemeClr val="accent2"/>
                </a:solidFill>
              </a:defRPr>
            </a:lvl1pPr>
          </a:lstStyle>
          <a:p>
            <a:r>
              <a:rPr lang="en-US" dirty="0" smtClean="0"/>
              <a:t>Presentation title</a:t>
            </a:r>
            <a:endParaRPr lang="en-US" dirty="0"/>
          </a:p>
        </p:txBody>
      </p:sp>
    </p:spTree>
    <p:extLst>
      <p:ext uri="{BB962C8B-B14F-4D97-AF65-F5344CB8AC3E}">
        <p14:creationId xmlns:p14="http://schemas.microsoft.com/office/powerpoint/2010/main" val="14207827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_Title Slide 3">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0270" cy="6857999"/>
          </a:xfrm>
          <a:prstGeom prst="rect">
            <a:avLst/>
          </a:prstGeom>
        </p:spPr>
      </p:pic>
      <p:pic>
        <p:nvPicPr>
          <p:cNvPr id="7" name="Picture 6" descr="VS_Purp526_rgb.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5976" y="1886811"/>
            <a:ext cx="3154184" cy="883460"/>
          </a:xfrm>
          <a:prstGeom prst="rect">
            <a:avLst/>
          </a:prstGeom>
        </p:spPr>
      </p:pic>
      <p:sp>
        <p:nvSpPr>
          <p:cNvPr id="5" name="Text Placeholder 4"/>
          <p:cNvSpPr>
            <a:spLocks noGrp="1"/>
          </p:cNvSpPr>
          <p:nvPr>
            <p:ph type="body" sz="quarter" idx="12" hasCustomPrompt="1"/>
          </p:nvPr>
        </p:nvSpPr>
        <p:spPr>
          <a:xfrm>
            <a:off x="271106" y="5491380"/>
            <a:ext cx="7171398" cy="1366621"/>
          </a:xfrm>
          <a:noFill/>
        </p:spPr>
        <p:txBody>
          <a:bodyPr lIns="146260" tIns="109696" rIns="146260" bIns="109696">
            <a:noAutofit/>
          </a:bodyPr>
          <a:lstStyle>
            <a:lvl1pPr marL="0" indent="0">
              <a:spcBef>
                <a:spcPts val="0"/>
              </a:spcBef>
              <a:buNone/>
              <a:defRPr sz="2941" spc="0" baseline="0">
                <a:solidFill>
                  <a:schemeClr val="tx1">
                    <a:lumMod val="50000"/>
                  </a:schemeClr>
                </a:solidFill>
                <a:latin typeface="+mj-lt"/>
              </a:defRPr>
            </a:lvl1pPr>
          </a:lstStyle>
          <a:p>
            <a:pPr lvl="0"/>
            <a:r>
              <a:rPr lang="en-US" dirty="0" smtClean="0"/>
              <a:t>Speaker Name</a:t>
            </a:r>
          </a:p>
        </p:txBody>
      </p:sp>
      <p:sp>
        <p:nvSpPr>
          <p:cNvPr id="9" name="Title 1"/>
          <p:cNvSpPr>
            <a:spLocks noGrp="1"/>
          </p:cNvSpPr>
          <p:nvPr>
            <p:ph type="title" hasCustomPrompt="1"/>
          </p:nvPr>
        </p:nvSpPr>
        <p:spPr>
          <a:xfrm>
            <a:off x="269304" y="3689946"/>
            <a:ext cx="7171398" cy="1801436"/>
          </a:xfrm>
          <a:noFill/>
        </p:spPr>
        <p:txBody>
          <a:bodyPr lIns="146260" tIns="91413" rIns="146260" bIns="91413" anchor="t" anchorCtr="0"/>
          <a:lstStyle>
            <a:lvl1pPr>
              <a:defRPr sz="4901" spc="-98" baseline="0">
                <a:solidFill>
                  <a:schemeClr val="accent2"/>
                </a:solidFill>
              </a:defRPr>
            </a:lvl1pPr>
          </a:lstStyle>
          <a:p>
            <a:r>
              <a:rPr lang="en-US" dirty="0" smtClean="0"/>
              <a:t>Presentation title</a:t>
            </a:r>
            <a:endParaRPr lang="en-US" dirty="0"/>
          </a:p>
        </p:txBody>
      </p:sp>
      <p:pic>
        <p:nvPicPr>
          <p:cNvPr id="8" name="Picture 7" descr="MSFT_logo_rgb_C-Gray.png"/>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9927692" y="6308982"/>
            <a:ext cx="1229852" cy="345606"/>
          </a:xfrm>
          <a:prstGeom prst="rect">
            <a:avLst/>
          </a:prstGeom>
        </p:spPr>
      </p:pic>
    </p:spTree>
    <p:extLst>
      <p:ext uri="{BB962C8B-B14F-4D97-AF65-F5344CB8AC3E}">
        <p14:creationId xmlns:p14="http://schemas.microsoft.com/office/powerpoint/2010/main" val="17830359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Section Title Accent Color 2">
    <p:bg>
      <p:bgPr>
        <a:solidFill>
          <a:schemeClr val="accent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0271" cy="6858000"/>
          </a:xfrm>
          <a:prstGeom prst="rect">
            <a:avLst/>
          </a:prstGeom>
        </p:spPr>
      </p:pic>
      <p:sp>
        <p:nvSpPr>
          <p:cNvPr id="2" name="Title 1"/>
          <p:cNvSpPr>
            <a:spLocks noGrp="1"/>
          </p:cNvSpPr>
          <p:nvPr>
            <p:ph type="title" hasCustomPrompt="1"/>
          </p:nvPr>
        </p:nvSpPr>
        <p:spPr>
          <a:xfrm>
            <a:off x="269239" y="268966"/>
            <a:ext cx="7171398" cy="1796217"/>
          </a:xfrm>
          <a:noFill/>
        </p:spPr>
        <p:txBody>
          <a:bodyPr tIns="91413" bIns="91413" anchor="t" anchorCtr="0"/>
          <a:lstStyle>
            <a:lvl1pPr>
              <a:defRPr sz="8626" spc="-98"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2087630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Section Title Accent Color 2">
    <p:bg>
      <p:bgPr>
        <a:solidFill>
          <a:schemeClr val="accent2"/>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0271" cy="6857999"/>
          </a:xfrm>
          <a:prstGeom prst="rect">
            <a:avLst/>
          </a:prstGeom>
        </p:spPr>
      </p:pic>
      <p:sp>
        <p:nvSpPr>
          <p:cNvPr id="2" name="Title 1"/>
          <p:cNvSpPr>
            <a:spLocks noGrp="1"/>
          </p:cNvSpPr>
          <p:nvPr>
            <p:ph type="title" hasCustomPrompt="1"/>
          </p:nvPr>
        </p:nvSpPr>
        <p:spPr>
          <a:xfrm>
            <a:off x="269239" y="268966"/>
            <a:ext cx="7171398" cy="1796217"/>
          </a:xfrm>
          <a:noFill/>
        </p:spPr>
        <p:txBody>
          <a:bodyPr tIns="91413" bIns="91413" anchor="t" anchorCtr="0"/>
          <a:lstStyle>
            <a:lvl1pPr>
              <a:defRPr sz="8626" spc="-98"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2231392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59976" y="440492"/>
            <a:ext cx="2871471" cy="1318654"/>
          </a:xfrm>
          <a:prstGeom prst="rect">
            <a:avLst/>
          </a:prstGeom>
        </p:spPr>
      </p:pic>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87586">
                      <a:srgbClr val="FFFFFF"/>
                    </a:gs>
                    <a:gs pos="52000">
                      <a:srgbClr val="FFFFFF"/>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113179633"/>
      </p:ext>
    </p:extLst>
  </p:cSld>
  <p:clrMapOvr>
    <a:masterClrMapping/>
  </p:clrMapOvr>
  <p:transition>
    <p:fade/>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_Section Title Accent Color 2">
    <p:bg>
      <p:bgPr>
        <a:solidFill>
          <a:schemeClr val="accent2"/>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0271" cy="6857999"/>
          </a:xfrm>
          <a:prstGeom prst="rect">
            <a:avLst/>
          </a:prstGeom>
        </p:spPr>
      </p:pic>
      <p:sp>
        <p:nvSpPr>
          <p:cNvPr id="2" name="Title 1"/>
          <p:cNvSpPr>
            <a:spLocks noGrp="1"/>
          </p:cNvSpPr>
          <p:nvPr>
            <p:ph type="title" hasCustomPrompt="1"/>
          </p:nvPr>
        </p:nvSpPr>
        <p:spPr>
          <a:xfrm>
            <a:off x="269239" y="268966"/>
            <a:ext cx="7171398" cy="1796217"/>
          </a:xfrm>
          <a:noFill/>
        </p:spPr>
        <p:txBody>
          <a:bodyPr tIns="91413" bIns="91413" anchor="t" anchorCtr="0"/>
          <a:lstStyle>
            <a:lvl1pPr>
              <a:defRPr sz="8626" spc="-98"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3930343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8_Section Title Accent Color 2">
    <p:bg>
      <p:bgPr>
        <a:solidFill>
          <a:schemeClr val="accent2"/>
        </a:solidFill>
        <a:effectLst/>
      </p:bgPr>
    </p:bg>
    <p:spTree>
      <p:nvGrpSpPr>
        <p:cNvPr id="1" name=""/>
        <p:cNvGrpSpPr/>
        <p:nvPr/>
      </p:nvGrpSpPr>
      <p:grpSpPr>
        <a:xfrm>
          <a:off x="0" y="0"/>
          <a:ext cx="0" cy="0"/>
          <a:chOff x="0" y="0"/>
          <a:chExt cx="0" cy="0"/>
        </a:xfrm>
      </p:grpSpPr>
      <p:pic>
        <p:nvPicPr>
          <p:cNvPr id="3" name="Picture 2" descr="demo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83358" cy="6858000"/>
          </a:xfrm>
          <a:prstGeom prst="rect">
            <a:avLst/>
          </a:prstGeom>
        </p:spPr>
      </p:pic>
      <p:sp>
        <p:nvSpPr>
          <p:cNvPr id="2" name="Title 1"/>
          <p:cNvSpPr>
            <a:spLocks noGrp="1"/>
          </p:cNvSpPr>
          <p:nvPr>
            <p:ph type="title" hasCustomPrompt="1"/>
          </p:nvPr>
        </p:nvSpPr>
        <p:spPr>
          <a:xfrm>
            <a:off x="269240" y="268966"/>
            <a:ext cx="4653096" cy="4401047"/>
          </a:xfrm>
          <a:noFill/>
        </p:spPr>
        <p:txBody>
          <a:bodyPr tIns="91413" bIns="91413" anchor="t" anchorCtr="0"/>
          <a:lstStyle>
            <a:lvl1pPr>
              <a:defRPr sz="8626" spc="-98" baseline="0">
                <a:gradFill>
                  <a:gsLst>
                    <a:gs pos="100000">
                      <a:schemeClr val="tx1"/>
                    </a:gs>
                    <a:gs pos="0">
                      <a:schemeClr val="tx1"/>
                    </a:gs>
                  </a:gsLst>
                  <a:lin ang="5400000" scaled="0"/>
                </a:gradFill>
              </a:defRPr>
            </a:lvl1pPr>
          </a:lstStyle>
          <a:p>
            <a:r>
              <a:rPr lang="en-US" dirty="0" smtClean="0"/>
              <a:t>Demo</a:t>
            </a:r>
            <a:endParaRPr lang="en-US" dirty="0"/>
          </a:p>
        </p:txBody>
      </p:sp>
    </p:spTree>
    <p:extLst>
      <p:ext uri="{BB962C8B-B14F-4D97-AF65-F5344CB8AC3E}">
        <p14:creationId xmlns:p14="http://schemas.microsoft.com/office/powerpoint/2010/main" val="23676892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6_Section Title Accent Color 2">
    <p:bg>
      <p:bgPr>
        <a:solidFill>
          <a:schemeClr val="accent2"/>
        </a:solidFill>
        <a:effectLst/>
      </p:bgPr>
    </p:bg>
    <p:spTree>
      <p:nvGrpSpPr>
        <p:cNvPr id="1" name=""/>
        <p:cNvGrpSpPr/>
        <p:nvPr/>
      </p:nvGrpSpPr>
      <p:grpSpPr>
        <a:xfrm>
          <a:off x="0" y="0"/>
          <a:ext cx="0" cy="0"/>
          <a:chOff x="0" y="0"/>
          <a:chExt cx="0" cy="0"/>
        </a:xfrm>
      </p:grpSpPr>
      <p:pic>
        <p:nvPicPr>
          <p:cNvPr id="4" name="Picture 3" descr="announcing.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12192000" cy="6855863"/>
          </a:xfrm>
          <a:prstGeom prst="rect">
            <a:avLst/>
          </a:prstGeom>
        </p:spPr>
      </p:pic>
      <p:sp>
        <p:nvSpPr>
          <p:cNvPr id="2" name="Title 1"/>
          <p:cNvSpPr>
            <a:spLocks noGrp="1"/>
          </p:cNvSpPr>
          <p:nvPr>
            <p:ph type="title" hasCustomPrompt="1"/>
          </p:nvPr>
        </p:nvSpPr>
        <p:spPr>
          <a:xfrm>
            <a:off x="269239" y="268966"/>
            <a:ext cx="7171398" cy="1796217"/>
          </a:xfrm>
          <a:noFill/>
        </p:spPr>
        <p:txBody>
          <a:bodyPr tIns="91413" bIns="91413" anchor="t" anchorCtr="0"/>
          <a:lstStyle>
            <a:lvl1pPr>
              <a:defRPr sz="8626" spc="-98" baseline="0">
                <a:gradFill>
                  <a:gsLst>
                    <a:gs pos="100000">
                      <a:schemeClr val="tx1"/>
                    </a:gs>
                    <a:gs pos="0">
                      <a:schemeClr val="tx1"/>
                    </a:gs>
                  </a:gsLst>
                  <a:lin ang="5400000" scaled="0"/>
                </a:gradFill>
              </a:defRPr>
            </a:lvl1pPr>
          </a:lstStyle>
          <a:p>
            <a:r>
              <a:rPr lang="en-US" dirty="0" smtClean="0"/>
              <a:t>Announcing</a:t>
            </a:r>
            <a:endParaRPr lang="en-US" dirty="0"/>
          </a:p>
        </p:txBody>
      </p:sp>
    </p:spTree>
    <p:extLst>
      <p:ext uri="{BB962C8B-B14F-4D97-AF65-F5344CB8AC3E}">
        <p14:creationId xmlns:p14="http://schemas.microsoft.com/office/powerpoint/2010/main" val="402646640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7_Section Title Accent Color 2">
    <p:bg>
      <p:bgPr>
        <a:solidFill>
          <a:schemeClr val="accent2"/>
        </a:solidFill>
        <a:effectLst/>
      </p:bgPr>
    </p:bg>
    <p:spTree>
      <p:nvGrpSpPr>
        <p:cNvPr id="1" name=""/>
        <p:cNvGrpSpPr/>
        <p:nvPr/>
      </p:nvGrpSpPr>
      <p:grpSpPr>
        <a:xfrm>
          <a:off x="0" y="0"/>
          <a:ext cx="0" cy="0"/>
          <a:chOff x="0" y="0"/>
          <a:chExt cx="0" cy="0"/>
        </a:xfrm>
      </p:grpSpPr>
      <p:pic>
        <p:nvPicPr>
          <p:cNvPr id="3" name="Picture 2" descr="vide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83358" cy="6858000"/>
          </a:xfrm>
          <a:prstGeom prst="rect">
            <a:avLst/>
          </a:prstGeom>
        </p:spPr>
      </p:pic>
      <p:sp>
        <p:nvSpPr>
          <p:cNvPr id="2" name="Title 1"/>
          <p:cNvSpPr>
            <a:spLocks noGrp="1"/>
          </p:cNvSpPr>
          <p:nvPr>
            <p:ph type="title" hasCustomPrompt="1"/>
          </p:nvPr>
        </p:nvSpPr>
        <p:spPr>
          <a:xfrm>
            <a:off x="269239" y="268966"/>
            <a:ext cx="7171398" cy="1796217"/>
          </a:xfrm>
          <a:noFill/>
        </p:spPr>
        <p:txBody>
          <a:bodyPr tIns="91413" bIns="91413" anchor="t" anchorCtr="0"/>
          <a:lstStyle>
            <a:lvl1pPr>
              <a:defRPr sz="8626" spc="-98" baseline="0">
                <a:gradFill>
                  <a:gsLst>
                    <a:gs pos="100000">
                      <a:schemeClr val="tx1"/>
                    </a:gs>
                    <a:gs pos="0">
                      <a:schemeClr val="tx1"/>
                    </a:gs>
                  </a:gsLst>
                  <a:lin ang="5400000" scaled="0"/>
                </a:gradFill>
              </a:defRPr>
            </a:lvl1pPr>
          </a:lstStyle>
          <a:p>
            <a:r>
              <a:rPr lang="en-US" dirty="0" smtClean="0"/>
              <a:t>Video</a:t>
            </a:r>
            <a:endParaRPr lang="en-US" dirty="0"/>
          </a:p>
        </p:txBody>
      </p:sp>
    </p:spTree>
    <p:extLst>
      <p:ext uri="{BB962C8B-B14F-4D97-AF65-F5344CB8AC3E}">
        <p14:creationId xmlns:p14="http://schemas.microsoft.com/office/powerpoint/2010/main" val="16412431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69239" y="1189178"/>
            <a:ext cx="11653523" cy="2012278"/>
          </a:xfrm>
        </p:spPr>
        <p:txBody>
          <a:bodyPr/>
          <a:lstStyle>
            <a:lvl1pPr marL="0" indent="0">
              <a:buNone/>
              <a:defRPr>
                <a:solidFill>
                  <a:schemeClr val="accent2"/>
                </a:solidFill>
              </a:defRPr>
            </a:lvl1pPr>
            <a:lvl2pPr marL="0" indent="0">
              <a:buFontTx/>
              <a:buNone/>
              <a:defRPr sz="1961"/>
            </a:lvl2pPr>
            <a:lvl3pPr marL="224029" indent="0">
              <a:buNone/>
              <a:defRPr/>
            </a:lvl3pPr>
            <a:lvl4pPr marL="448058" indent="0">
              <a:buNone/>
              <a:defRPr/>
            </a:lvl4pPr>
            <a:lvl5pPr marL="672087" indent="0">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928473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69239" y="1189178"/>
            <a:ext cx="11653523" cy="2012278"/>
          </a:xfrm>
        </p:spPr>
        <p:txBody>
          <a:bodyPr/>
          <a:lstStyle>
            <a:lvl1pPr marL="0" indent="0">
              <a:buNone/>
              <a:defRPr>
                <a:solidFill>
                  <a:schemeClr val="tx2"/>
                </a:solidFill>
              </a:defRPr>
            </a:lvl1pPr>
            <a:lvl2pPr marL="0" indent="0">
              <a:buFontTx/>
              <a:buNone/>
              <a:defRPr sz="1961"/>
            </a:lvl2pPr>
            <a:lvl3pPr marL="224029" indent="0">
              <a:buNone/>
              <a:defRPr/>
            </a:lvl3pPr>
            <a:lvl4pPr marL="448058" indent="0">
              <a:buNone/>
              <a:defRPr/>
            </a:lvl4pPr>
            <a:lvl5pPr marL="672087" indent="0">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785992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80"/>
            <a:ext cx="11653523" cy="2079990"/>
          </a:xfrm>
        </p:spPr>
        <p:txBody>
          <a:bodyPr>
            <a:spAutoFit/>
          </a:bodyPr>
          <a:lstStyle>
            <a:lvl1pPr>
              <a:defRPr>
                <a:solidFill>
                  <a:schemeClr val="accent2"/>
                </a:solidFill>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62471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80"/>
            <a:ext cx="11653523" cy="2079990"/>
          </a:xfrm>
        </p:spPr>
        <p:txBody>
          <a:bodyPr>
            <a:spAutoFit/>
          </a:bodyPr>
          <a:lstStyle>
            <a:lvl1pPr>
              <a:defRPr>
                <a:gradFill>
                  <a:gsLst>
                    <a:gs pos="1250">
                      <a:schemeClr val="tx2"/>
                    </a:gs>
                    <a:gs pos="99000">
                      <a:schemeClr val="tx2"/>
                    </a:gs>
                  </a:gsLst>
                  <a:lin ang="5400000" scaled="0"/>
                </a:gradFill>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439935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69244" y="1189176"/>
            <a:ext cx="5378548" cy="2420188"/>
          </a:xfrm>
        </p:spPr>
        <p:txBody>
          <a:bodyPr wrap="square">
            <a:spAutoFit/>
          </a:bodyPr>
          <a:lstStyle>
            <a:lvl1pPr marL="0" indent="0">
              <a:spcBef>
                <a:spcPts val="1200"/>
              </a:spcBef>
              <a:buClr>
                <a:schemeClr val="tx1"/>
              </a:buClr>
              <a:buFont typeface="Wingdings" pitchFamily="2" charset="2"/>
              <a:buNone/>
              <a:defRPr sz="3529">
                <a:solidFill>
                  <a:schemeClr val="accent2"/>
                </a:solidFill>
              </a:defRPr>
            </a:lvl1pPr>
            <a:lvl2pPr marL="0" indent="0">
              <a:buNone/>
              <a:defRPr sz="1961"/>
            </a:lvl2pPr>
            <a:lvl3pPr marL="227141" indent="0">
              <a:buNone/>
              <a:tabLst/>
              <a:defRPr sz="1961"/>
            </a:lvl3pPr>
            <a:lvl4pPr marL="451169" indent="0">
              <a:buNone/>
              <a:defRPr/>
            </a:lvl4pPr>
            <a:lvl5pPr marL="672087"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544218" y="1189176"/>
            <a:ext cx="5378548" cy="2420188"/>
          </a:xfrm>
        </p:spPr>
        <p:txBody>
          <a:bodyPr wrap="square">
            <a:spAutoFit/>
          </a:bodyPr>
          <a:lstStyle>
            <a:lvl1pPr marL="0" indent="0">
              <a:spcBef>
                <a:spcPts val="1200"/>
              </a:spcBef>
              <a:buClr>
                <a:schemeClr val="tx1"/>
              </a:buClr>
              <a:buFont typeface="Wingdings" pitchFamily="2" charset="2"/>
              <a:buNone/>
              <a:defRPr sz="3529">
                <a:solidFill>
                  <a:srgbClr val="68217A"/>
                </a:solidFill>
              </a:defRPr>
            </a:lvl1pPr>
            <a:lvl2pPr marL="0" indent="0">
              <a:buNone/>
              <a:defRPr sz="1961"/>
            </a:lvl2pPr>
            <a:lvl3pPr marL="227141" indent="0">
              <a:buNone/>
              <a:tabLst/>
              <a:defRPr sz="1961"/>
            </a:lvl3pPr>
            <a:lvl4pPr marL="451169" indent="0">
              <a:buNone/>
              <a:defRPr/>
            </a:lvl4pPr>
            <a:lvl5pPr marL="672087"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501470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69244" y="1189176"/>
            <a:ext cx="5378548" cy="2420188"/>
          </a:xfrm>
        </p:spPr>
        <p:txBody>
          <a:bodyPr wrap="square">
            <a:spAutoFit/>
          </a:bodyPr>
          <a:lstStyle>
            <a:lvl1pPr marL="0" indent="0">
              <a:spcBef>
                <a:spcPts val="1200"/>
              </a:spcBef>
              <a:buClr>
                <a:schemeClr val="tx1"/>
              </a:buClr>
              <a:buFont typeface="Wingdings" pitchFamily="2" charset="2"/>
              <a:buNone/>
              <a:defRPr sz="3529">
                <a:solidFill>
                  <a:schemeClr val="tx2"/>
                </a:solidFill>
              </a:defRPr>
            </a:lvl1pPr>
            <a:lvl2pPr marL="0" indent="0">
              <a:buNone/>
              <a:defRPr sz="1961"/>
            </a:lvl2pPr>
            <a:lvl3pPr marL="227141" indent="0">
              <a:buNone/>
              <a:tabLst/>
              <a:defRPr sz="1961"/>
            </a:lvl3pPr>
            <a:lvl4pPr marL="451169" indent="0">
              <a:buNone/>
              <a:defRPr/>
            </a:lvl4pPr>
            <a:lvl5pPr marL="672087"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544218" y="1189176"/>
            <a:ext cx="5378548" cy="2420188"/>
          </a:xfrm>
        </p:spPr>
        <p:txBody>
          <a:bodyPr wrap="square">
            <a:spAutoFit/>
          </a:bodyPr>
          <a:lstStyle>
            <a:lvl1pPr marL="0" indent="0">
              <a:spcBef>
                <a:spcPts val="1200"/>
              </a:spcBef>
              <a:buClr>
                <a:schemeClr val="tx1"/>
              </a:buClr>
              <a:buFont typeface="Wingdings" pitchFamily="2" charset="2"/>
              <a:buNone/>
              <a:defRPr sz="3529">
                <a:solidFill>
                  <a:schemeClr val="tx2"/>
                </a:solidFill>
              </a:defRPr>
            </a:lvl1pPr>
            <a:lvl2pPr marL="0" indent="0">
              <a:buNone/>
              <a:defRPr sz="1961"/>
            </a:lvl2pPr>
            <a:lvl3pPr marL="227141" indent="0">
              <a:buNone/>
              <a:tabLst/>
              <a:defRPr sz="1961"/>
            </a:lvl3pPr>
            <a:lvl4pPr marL="451169" indent="0">
              <a:buNone/>
              <a:defRPr/>
            </a:lvl4pPr>
            <a:lvl5pPr marL="672087"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730657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59976" y="440492"/>
            <a:ext cx="2871471" cy="1318654"/>
          </a:xfrm>
          <a:prstGeom prst="rect">
            <a:avLst/>
          </a:prstGeom>
        </p:spPr>
      </p:pic>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87586">
                      <a:srgbClr val="FFFFFF"/>
                    </a:gs>
                    <a:gs pos="52000">
                      <a:srgbClr val="FFFFFF"/>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278554084"/>
      </p:ext>
    </p:extLst>
  </p:cSld>
  <p:clrMapOvr>
    <a:masterClrMapping/>
  </p:clrMapOvr>
  <p:transition>
    <p:fade/>
  </p:transition>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69244" y="1189179"/>
            <a:ext cx="5378548" cy="2486578"/>
          </a:xfrm>
        </p:spPr>
        <p:txBody>
          <a:bodyPr wrap="square">
            <a:spAutoFit/>
          </a:bodyPr>
          <a:lstStyle>
            <a:lvl1pPr marL="281594" indent="-281594">
              <a:spcBef>
                <a:spcPts val="1200"/>
              </a:spcBef>
              <a:buClr>
                <a:schemeClr val="tx1"/>
              </a:buClr>
              <a:buFont typeface="Arial" pitchFamily="34" charset="0"/>
              <a:buChar char="•"/>
              <a:defRPr sz="3529">
                <a:solidFill>
                  <a:srgbClr val="68217A"/>
                </a:solidFill>
              </a:defRPr>
            </a:lvl1pPr>
            <a:lvl2pPr marL="520546" indent="-228533">
              <a:defRPr sz="2352"/>
            </a:lvl2pPr>
            <a:lvl3pPr marL="685598" indent="-165052">
              <a:tabLst/>
              <a:defRPr sz="1961"/>
            </a:lvl3pPr>
            <a:lvl4pPr marL="863344" indent="-177748">
              <a:defRPr/>
            </a:lvl4pPr>
            <a:lvl5pPr marL="1028396" indent="-165052">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544218" y="1189179"/>
            <a:ext cx="5378548" cy="2486578"/>
          </a:xfrm>
        </p:spPr>
        <p:txBody>
          <a:bodyPr wrap="square">
            <a:spAutoFit/>
          </a:bodyPr>
          <a:lstStyle>
            <a:lvl1pPr marL="281594" indent="-281594">
              <a:spcBef>
                <a:spcPts val="1200"/>
              </a:spcBef>
              <a:buClr>
                <a:schemeClr val="tx1"/>
              </a:buClr>
              <a:buFont typeface="Arial" pitchFamily="34" charset="0"/>
              <a:buChar char="•"/>
              <a:defRPr sz="3529">
                <a:solidFill>
                  <a:srgbClr val="68217A"/>
                </a:solidFill>
              </a:defRPr>
            </a:lvl1pPr>
            <a:lvl2pPr marL="520546" indent="-228533">
              <a:defRPr sz="2352"/>
            </a:lvl2pPr>
            <a:lvl3pPr marL="685598" indent="-165052">
              <a:tabLst/>
              <a:defRPr sz="1961"/>
            </a:lvl3pPr>
            <a:lvl4pPr marL="863344" indent="-177748">
              <a:defRPr/>
            </a:lvl4pPr>
            <a:lvl5pPr marL="1028396" indent="-165052">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184203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69244" y="1189179"/>
            <a:ext cx="5378548" cy="2486578"/>
          </a:xfrm>
        </p:spPr>
        <p:txBody>
          <a:bodyPr wrap="square">
            <a:spAutoFit/>
          </a:bodyPr>
          <a:lstStyle>
            <a:lvl1pPr marL="281594" indent="-281594">
              <a:spcBef>
                <a:spcPts val="1200"/>
              </a:spcBef>
              <a:buClr>
                <a:schemeClr val="tx2"/>
              </a:buClr>
              <a:buFont typeface="Arial" pitchFamily="34" charset="0"/>
              <a:buChar char="•"/>
              <a:defRPr sz="3529">
                <a:gradFill>
                  <a:gsLst>
                    <a:gs pos="1250">
                      <a:schemeClr val="tx2"/>
                    </a:gs>
                    <a:gs pos="99000">
                      <a:schemeClr val="tx2"/>
                    </a:gs>
                  </a:gsLst>
                  <a:lin ang="5400000" scaled="0"/>
                </a:gradFill>
              </a:defRPr>
            </a:lvl1pPr>
            <a:lvl2pPr marL="520546" indent="-228533">
              <a:defRPr sz="2352"/>
            </a:lvl2pPr>
            <a:lvl3pPr marL="685598" indent="-165052">
              <a:tabLst/>
              <a:defRPr sz="1961"/>
            </a:lvl3pPr>
            <a:lvl4pPr marL="863344" indent="-177748">
              <a:defRPr/>
            </a:lvl4pPr>
            <a:lvl5pPr marL="1028396" indent="-165052">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544218" y="1189179"/>
            <a:ext cx="5378548" cy="2486578"/>
          </a:xfrm>
        </p:spPr>
        <p:txBody>
          <a:bodyPr wrap="square">
            <a:spAutoFit/>
          </a:bodyPr>
          <a:lstStyle>
            <a:lvl1pPr marL="281594" indent="-281594">
              <a:spcBef>
                <a:spcPts val="1200"/>
              </a:spcBef>
              <a:buClr>
                <a:schemeClr val="tx2"/>
              </a:buClr>
              <a:buFont typeface="Arial" pitchFamily="34" charset="0"/>
              <a:buChar char="•"/>
              <a:defRPr sz="3529">
                <a:gradFill>
                  <a:gsLst>
                    <a:gs pos="1250">
                      <a:schemeClr val="tx2"/>
                    </a:gs>
                    <a:gs pos="99000">
                      <a:schemeClr val="tx2"/>
                    </a:gs>
                  </a:gsLst>
                  <a:lin ang="5400000" scaled="0"/>
                </a:gradFill>
              </a:defRPr>
            </a:lvl1pPr>
            <a:lvl2pPr marL="520546" indent="-228533">
              <a:defRPr sz="2352"/>
            </a:lvl2pPr>
            <a:lvl3pPr marL="685598" indent="-165052">
              <a:tabLst/>
              <a:defRPr sz="1961"/>
            </a:lvl3pPr>
            <a:lvl4pPr marL="863344" indent="-177748">
              <a:defRPr/>
            </a:lvl4pPr>
            <a:lvl5pPr marL="1028396" indent="-165052">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987726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wo Column Content Til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8" name="Text Placeholder 3"/>
          <p:cNvSpPr>
            <a:spLocks noGrp="1"/>
          </p:cNvSpPr>
          <p:nvPr>
            <p:ph type="body" sz="quarter" idx="10"/>
          </p:nvPr>
        </p:nvSpPr>
        <p:spPr>
          <a:xfrm>
            <a:off x="269242" y="2082616"/>
            <a:ext cx="5826762" cy="3586208"/>
          </a:xfrm>
          <a:solidFill>
            <a:schemeClr val="accent1"/>
          </a:solidFill>
        </p:spPr>
        <p:txBody>
          <a:bodyPr wrap="square" tIns="146304" bIns="146304">
            <a:noAutofit/>
          </a:bodyPr>
          <a:lstStyle>
            <a:lvl1pPr marL="0" indent="0">
              <a:spcBef>
                <a:spcPts val="1200"/>
              </a:spcBef>
              <a:buClr>
                <a:schemeClr val="tx1"/>
              </a:buClr>
              <a:buFont typeface="Wingdings" pitchFamily="2" charset="2"/>
              <a:buNone/>
              <a:defRPr sz="3922">
                <a:solidFill>
                  <a:schemeClr val="bg1"/>
                </a:solidFill>
              </a:defRPr>
            </a:lvl1pPr>
            <a:lvl2pPr marL="0" indent="0">
              <a:spcBef>
                <a:spcPts val="1059"/>
              </a:spcBef>
              <a:buNone/>
              <a:defRPr sz="1961">
                <a:solidFill>
                  <a:schemeClr val="bg1"/>
                </a:solidFill>
              </a:defRPr>
            </a:lvl2pPr>
            <a:lvl3pPr marL="227141" indent="0">
              <a:buNone/>
              <a:tabLst/>
              <a:defRPr sz="1961">
                <a:solidFill>
                  <a:schemeClr val="bg1"/>
                </a:solidFill>
              </a:defRPr>
            </a:lvl3pPr>
            <a:lvl4pPr marL="451169" indent="0">
              <a:buNone/>
              <a:defRPr>
                <a:solidFill>
                  <a:schemeClr val="bg1"/>
                </a:solidFill>
              </a:defRPr>
            </a:lvl4pPr>
            <a:lvl5pPr marL="672087" indent="0">
              <a:buNone/>
              <a:tabLst/>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3"/>
          <p:cNvSpPr>
            <a:spLocks noGrp="1"/>
          </p:cNvSpPr>
          <p:nvPr>
            <p:ph type="body" sz="quarter" idx="11"/>
          </p:nvPr>
        </p:nvSpPr>
        <p:spPr>
          <a:xfrm>
            <a:off x="6094582" y="2082616"/>
            <a:ext cx="5826762" cy="3586208"/>
          </a:xfrm>
          <a:solidFill>
            <a:schemeClr val="accent4"/>
          </a:solidFill>
        </p:spPr>
        <p:txBody>
          <a:bodyPr wrap="square" tIns="146304" bIns="146304">
            <a:noAutofit/>
          </a:bodyPr>
          <a:lstStyle>
            <a:lvl1pPr marL="0" indent="0">
              <a:spcBef>
                <a:spcPts val="1200"/>
              </a:spcBef>
              <a:buClr>
                <a:schemeClr val="tx1"/>
              </a:buClr>
              <a:buFont typeface="Wingdings" pitchFamily="2" charset="2"/>
              <a:buNone/>
              <a:defRPr sz="3922">
                <a:solidFill>
                  <a:srgbClr val="FFFFFF"/>
                </a:solidFill>
              </a:defRPr>
            </a:lvl1pPr>
            <a:lvl2pPr marL="0" indent="0">
              <a:spcBef>
                <a:spcPts val="1059"/>
              </a:spcBef>
              <a:buNone/>
              <a:defRPr sz="1961">
                <a:solidFill>
                  <a:srgbClr val="FFFFFF"/>
                </a:solidFill>
              </a:defRPr>
            </a:lvl2pPr>
            <a:lvl3pPr marL="227141" indent="0">
              <a:buNone/>
              <a:tabLst/>
              <a:defRPr sz="1961">
                <a:solidFill>
                  <a:srgbClr val="FFFFFF"/>
                </a:solidFill>
              </a:defRPr>
            </a:lvl3pPr>
            <a:lvl4pPr marL="451169" indent="0">
              <a:buNone/>
              <a:defRPr>
                <a:solidFill>
                  <a:srgbClr val="FFFFFF"/>
                </a:solidFill>
              </a:defRPr>
            </a:lvl4pPr>
            <a:lvl5pPr marL="672087" indent="0">
              <a:buNone/>
              <a:tabLst/>
              <a:defRPr>
                <a:solidFill>
                  <a:srgbClr val="FFFFFF"/>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30572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hree Column Content Til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8" name="Text Placeholder 3"/>
          <p:cNvSpPr>
            <a:spLocks noGrp="1"/>
          </p:cNvSpPr>
          <p:nvPr>
            <p:ph type="body" sz="quarter" idx="10"/>
          </p:nvPr>
        </p:nvSpPr>
        <p:spPr>
          <a:xfrm>
            <a:off x="269242" y="2082616"/>
            <a:ext cx="3836698" cy="3586208"/>
          </a:xfrm>
          <a:solidFill>
            <a:schemeClr val="accent2"/>
          </a:solidFill>
        </p:spPr>
        <p:txBody>
          <a:bodyPr wrap="square" tIns="146304" bIns="146304">
            <a:noAutofit/>
          </a:bodyPr>
          <a:lstStyle>
            <a:lvl1pPr marL="0" indent="0">
              <a:spcBef>
                <a:spcPts val="1200"/>
              </a:spcBef>
              <a:buClr>
                <a:schemeClr val="tx1"/>
              </a:buClr>
              <a:buFont typeface="Wingdings" pitchFamily="2" charset="2"/>
              <a:buNone/>
              <a:defRPr sz="3922">
                <a:solidFill>
                  <a:schemeClr val="bg1"/>
                </a:solidFill>
              </a:defRPr>
            </a:lvl1pPr>
            <a:lvl2pPr marL="0" indent="0">
              <a:spcBef>
                <a:spcPts val="1059"/>
              </a:spcBef>
              <a:buNone/>
              <a:defRPr sz="1961">
                <a:solidFill>
                  <a:schemeClr val="bg1"/>
                </a:solidFill>
              </a:defRPr>
            </a:lvl2pPr>
            <a:lvl3pPr marL="227141" indent="0">
              <a:buNone/>
              <a:tabLst/>
              <a:defRPr sz="1961">
                <a:solidFill>
                  <a:schemeClr val="bg1"/>
                </a:solidFill>
              </a:defRPr>
            </a:lvl3pPr>
            <a:lvl4pPr marL="451169" indent="0">
              <a:buNone/>
              <a:defRPr>
                <a:solidFill>
                  <a:schemeClr val="bg1"/>
                </a:solidFill>
              </a:defRPr>
            </a:lvl4pPr>
            <a:lvl5pPr marL="672087" indent="0">
              <a:buNone/>
              <a:tabLst/>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4158259" y="2082616"/>
            <a:ext cx="3836698" cy="3586208"/>
          </a:xfrm>
          <a:solidFill>
            <a:schemeClr val="accent3"/>
          </a:solidFill>
          <a:ln>
            <a:noFill/>
          </a:ln>
        </p:spPr>
        <p:txBody>
          <a:bodyPr wrap="square" tIns="146304" bIns="146304">
            <a:noAutofit/>
          </a:bodyPr>
          <a:lstStyle>
            <a:lvl1pPr marL="0" indent="0">
              <a:spcBef>
                <a:spcPts val="1200"/>
              </a:spcBef>
              <a:buClr>
                <a:schemeClr val="tx1"/>
              </a:buClr>
              <a:buFont typeface="Wingdings" pitchFamily="2" charset="2"/>
              <a:buNone/>
              <a:defRPr sz="3922">
                <a:solidFill>
                  <a:schemeClr val="tx1"/>
                </a:solidFill>
              </a:defRPr>
            </a:lvl1pPr>
            <a:lvl2pPr marL="0" indent="0">
              <a:spcBef>
                <a:spcPts val="1059"/>
              </a:spcBef>
              <a:buNone/>
              <a:defRPr sz="1961">
                <a:solidFill>
                  <a:schemeClr val="tx1"/>
                </a:solidFill>
              </a:defRPr>
            </a:lvl2pPr>
            <a:lvl3pPr marL="227141" indent="0">
              <a:buNone/>
              <a:tabLst/>
              <a:defRPr sz="1961">
                <a:solidFill>
                  <a:schemeClr val="tx1"/>
                </a:solidFill>
              </a:defRPr>
            </a:lvl3pPr>
            <a:lvl4pPr marL="451169" indent="0">
              <a:buNone/>
              <a:defRPr>
                <a:solidFill>
                  <a:schemeClr val="tx1"/>
                </a:solidFill>
              </a:defRPr>
            </a:lvl4pPr>
            <a:lvl5pPr marL="672087" indent="0">
              <a:buNone/>
              <a:tabLst/>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3"/>
          <p:cNvSpPr>
            <a:spLocks noGrp="1"/>
          </p:cNvSpPr>
          <p:nvPr>
            <p:ph type="body" sz="quarter" idx="12"/>
          </p:nvPr>
        </p:nvSpPr>
        <p:spPr>
          <a:xfrm>
            <a:off x="8044356" y="2082616"/>
            <a:ext cx="3881519" cy="3586208"/>
          </a:xfrm>
          <a:solidFill>
            <a:schemeClr val="accent1"/>
          </a:solidFill>
        </p:spPr>
        <p:txBody>
          <a:bodyPr wrap="square" tIns="146304" bIns="146304">
            <a:noAutofit/>
          </a:bodyPr>
          <a:lstStyle>
            <a:lvl1pPr marL="0" indent="0">
              <a:spcBef>
                <a:spcPts val="1200"/>
              </a:spcBef>
              <a:buClr>
                <a:schemeClr val="tx1"/>
              </a:buClr>
              <a:buFont typeface="Wingdings" pitchFamily="2" charset="2"/>
              <a:buNone/>
              <a:defRPr sz="3922">
                <a:solidFill>
                  <a:schemeClr val="bg1"/>
                </a:solidFill>
              </a:defRPr>
            </a:lvl1pPr>
            <a:lvl2pPr marL="0" indent="0">
              <a:spcBef>
                <a:spcPts val="1059"/>
              </a:spcBef>
              <a:buNone/>
              <a:defRPr sz="1961">
                <a:solidFill>
                  <a:schemeClr val="bg1"/>
                </a:solidFill>
              </a:defRPr>
            </a:lvl2pPr>
            <a:lvl3pPr marL="227141" indent="0">
              <a:buNone/>
              <a:tabLst/>
              <a:defRPr sz="1961">
                <a:solidFill>
                  <a:schemeClr val="bg1"/>
                </a:solidFill>
              </a:defRPr>
            </a:lvl3pPr>
            <a:lvl4pPr marL="451169" indent="0">
              <a:buNone/>
              <a:defRPr>
                <a:solidFill>
                  <a:schemeClr val="bg1"/>
                </a:solidFill>
              </a:defRPr>
            </a:lvl4pPr>
            <a:lvl5pPr marL="672087" indent="0">
              <a:buNone/>
              <a:tabLst/>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722253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ntent Tile + Image">
    <p:spTree>
      <p:nvGrpSpPr>
        <p:cNvPr id="1" name=""/>
        <p:cNvGrpSpPr/>
        <p:nvPr/>
      </p:nvGrpSpPr>
      <p:grpSpPr>
        <a:xfrm>
          <a:off x="0" y="0"/>
          <a:ext cx="0" cy="0"/>
          <a:chOff x="0" y="0"/>
          <a:chExt cx="0" cy="0"/>
        </a:xfrm>
      </p:grpSpPr>
      <p:sp>
        <p:nvSpPr>
          <p:cNvPr id="7" name="Picture Placeholder 3"/>
          <p:cNvSpPr>
            <a:spLocks noGrp="1"/>
          </p:cNvSpPr>
          <p:nvPr>
            <p:ph type="pic" sz="quarter" idx="14"/>
          </p:nvPr>
        </p:nvSpPr>
        <p:spPr>
          <a:xfrm>
            <a:off x="4087920" y="2080712"/>
            <a:ext cx="7837953" cy="727837"/>
          </a:xfrm>
        </p:spPr>
        <p:txBody>
          <a:bodyPr/>
          <a:lstStyle/>
          <a:p>
            <a:endParaRPr lang="en-US" dirty="0"/>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8" name="Text Placeholder 3"/>
          <p:cNvSpPr>
            <a:spLocks noGrp="1"/>
          </p:cNvSpPr>
          <p:nvPr>
            <p:ph type="body" sz="quarter" idx="10"/>
          </p:nvPr>
        </p:nvSpPr>
        <p:spPr>
          <a:xfrm>
            <a:off x="269242" y="2082616"/>
            <a:ext cx="3836698" cy="3586208"/>
          </a:xfrm>
          <a:solidFill>
            <a:schemeClr val="accent2"/>
          </a:solidFill>
        </p:spPr>
        <p:txBody>
          <a:bodyPr wrap="square" tIns="146304" bIns="146304">
            <a:noAutofit/>
          </a:bodyPr>
          <a:lstStyle>
            <a:lvl1pPr marL="0" indent="0">
              <a:spcBef>
                <a:spcPts val="1200"/>
              </a:spcBef>
              <a:buClr>
                <a:schemeClr val="tx1"/>
              </a:buClr>
              <a:buFont typeface="Wingdings" pitchFamily="2" charset="2"/>
              <a:buNone/>
              <a:defRPr sz="3922">
                <a:solidFill>
                  <a:schemeClr val="bg1"/>
                </a:solidFill>
              </a:defRPr>
            </a:lvl1pPr>
            <a:lvl2pPr marL="0" indent="0">
              <a:spcBef>
                <a:spcPts val="1059"/>
              </a:spcBef>
              <a:buNone/>
              <a:defRPr sz="1961">
                <a:solidFill>
                  <a:schemeClr val="bg1"/>
                </a:solidFill>
              </a:defRPr>
            </a:lvl2pPr>
            <a:lvl3pPr marL="227141" indent="0">
              <a:buNone/>
              <a:tabLst/>
              <a:defRPr sz="1961">
                <a:solidFill>
                  <a:schemeClr val="bg1"/>
                </a:solidFill>
              </a:defRPr>
            </a:lvl3pPr>
            <a:lvl4pPr marL="451169" indent="0">
              <a:buNone/>
              <a:defRPr>
                <a:solidFill>
                  <a:schemeClr val="bg1"/>
                </a:solidFill>
              </a:defRPr>
            </a:lvl4pPr>
            <a:lvl5pPr marL="672087" indent="0">
              <a:buNone/>
              <a:tabLst/>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57993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321698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Emphasis Content">
    <p:bg>
      <p:bgPr>
        <a:solidFill>
          <a:schemeClr val="accent2"/>
        </a:solidFill>
        <a:effectLst/>
      </p:bgPr>
    </p:bg>
    <p:spTree>
      <p:nvGrpSpPr>
        <p:cNvPr id="1" name=""/>
        <p:cNvGrpSpPr/>
        <p:nvPr/>
      </p:nvGrpSpPr>
      <p:grpSpPr>
        <a:xfrm>
          <a:off x="0" y="0"/>
          <a:ext cx="0" cy="0"/>
          <a:chOff x="0" y="0"/>
          <a:chExt cx="0" cy="0"/>
        </a:xfrm>
      </p:grpSpPr>
      <p:sp>
        <p:nvSpPr>
          <p:cNvPr id="5" name="Text Placeholder 3"/>
          <p:cNvSpPr>
            <a:spLocks noGrp="1"/>
          </p:cNvSpPr>
          <p:nvPr>
            <p:ph type="body" sz="quarter" idx="10"/>
          </p:nvPr>
        </p:nvSpPr>
        <p:spPr>
          <a:xfrm>
            <a:off x="269243" y="2082616"/>
            <a:ext cx="11653523" cy="1326724"/>
          </a:xfrm>
        </p:spPr>
        <p:txBody>
          <a:bodyPr wrap="square">
            <a:spAutoFit/>
          </a:bodyPr>
          <a:lstStyle>
            <a:lvl1pPr marL="0" indent="0">
              <a:spcBef>
                <a:spcPts val="1200"/>
              </a:spcBef>
              <a:buClr>
                <a:schemeClr val="tx1"/>
              </a:buClr>
              <a:buFont typeface="Wingdings" pitchFamily="2" charset="2"/>
              <a:buNone/>
              <a:defRPr sz="5294">
                <a:solidFill>
                  <a:schemeClr val="tx1"/>
                </a:solidFill>
              </a:defRPr>
            </a:lvl1pPr>
            <a:lvl2pPr marL="0" indent="0">
              <a:spcBef>
                <a:spcPts val="1059"/>
              </a:spcBef>
              <a:buNone/>
              <a:defRPr sz="1961">
                <a:solidFill>
                  <a:schemeClr val="tx1"/>
                </a:solidFill>
              </a:defRPr>
            </a:lvl2pPr>
            <a:lvl3pPr marL="227141" indent="0">
              <a:buNone/>
              <a:tabLst/>
              <a:defRPr sz="1961">
                <a:solidFill>
                  <a:schemeClr val="tx1"/>
                </a:solidFill>
              </a:defRPr>
            </a:lvl3pPr>
            <a:lvl4pPr marL="451169" indent="0">
              <a:buNone/>
              <a:defRPr>
                <a:solidFill>
                  <a:schemeClr val="tx1"/>
                </a:solidFill>
              </a:defRPr>
            </a:lvl4pPr>
            <a:lvl5pPr marL="672087" indent="0">
              <a:buNone/>
              <a:tabLst/>
              <a:defRPr>
                <a:solidFill>
                  <a:schemeClr val="tx1"/>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18348809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Emphasis Content One Tile">
    <p:bg>
      <p:bgPr>
        <a:solidFill>
          <a:schemeClr val="accent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8044356" y="2082616"/>
            <a:ext cx="3881519" cy="3586208"/>
          </a:xfrm>
          <a:solidFill>
            <a:schemeClr val="accent3"/>
          </a:solidFill>
        </p:spPr>
        <p:txBody>
          <a:bodyPr wrap="square" tIns="146304" bIns="146304">
            <a:noAutofit/>
          </a:bodyPr>
          <a:lstStyle>
            <a:lvl1pPr marL="0" indent="0">
              <a:spcBef>
                <a:spcPts val="1200"/>
              </a:spcBef>
              <a:buClr>
                <a:schemeClr val="tx1"/>
              </a:buClr>
              <a:buFont typeface="Wingdings" pitchFamily="2" charset="2"/>
              <a:buNone/>
              <a:defRPr sz="3922">
                <a:solidFill>
                  <a:schemeClr val="bg1"/>
                </a:solidFill>
              </a:defRPr>
            </a:lvl1pPr>
            <a:lvl2pPr marL="0" indent="0">
              <a:spcBef>
                <a:spcPts val="1059"/>
              </a:spcBef>
              <a:buNone/>
              <a:defRPr sz="1961">
                <a:solidFill>
                  <a:schemeClr val="bg1"/>
                </a:solidFill>
              </a:defRPr>
            </a:lvl2pPr>
            <a:lvl3pPr marL="227141" indent="0">
              <a:buNone/>
              <a:tabLst/>
              <a:defRPr sz="1961">
                <a:solidFill>
                  <a:schemeClr val="bg1"/>
                </a:solidFill>
              </a:defRPr>
            </a:lvl3pPr>
            <a:lvl4pPr marL="451169" indent="0">
              <a:buNone/>
              <a:defRPr>
                <a:solidFill>
                  <a:schemeClr val="bg1"/>
                </a:solidFill>
              </a:defRPr>
            </a:lvl4pPr>
            <a:lvl5pPr marL="672087" indent="0">
              <a:buNone/>
              <a:tabLst/>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3"/>
          <p:cNvSpPr>
            <a:spLocks noGrp="1"/>
          </p:cNvSpPr>
          <p:nvPr>
            <p:ph type="body" sz="quarter" idx="10"/>
          </p:nvPr>
        </p:nvSpPr>
        <p:spPr>
          <a:xfrm>
            <a:off x="269243" y="2082616"/>
            <a:ext cx="7171398" cy="2988969"/>
          </a:xfrm>
        </p:spPr>
        <p:txBody>
          <a:bodyPr wrap="square">
            <a:spAutoFit/>
          </a:bodyPr>
          <a:lstStyle>
            <a:lvl1pPr marL="0" indent="0">
              <a:spcBef>
                <a:spcPts val="1200"/>
              </a:spcBef>
              <a:buClr>
                <a:schemeClr val="tx1"/>
              </a:buClr>
              <a:buFont typeface="Wingdings" pitchFamily="2" charset="2"/>
              <a:buNone/>
              <a:defRPr sz="5294">
                <a:solidFill>
                  <a:schemeClr val="tx1"/>
                </a:solidFill>
              </a:defRPr>
            </a:lvl1pPr>
            <a:lvl2pPr marL="0" indent="0">
              <a:spcBef>
                <a:spcPts val="1059"/>
              </a:spcBef>
              <a:buNone/>
              <a:defRPr sz="1961">
                <a:solidFill>
                  <a:schemeClr val="tx1"/>
                </a:solidFill>
              </a:defRPr>
            </a:lvl2pPr>
            <a:lvl3pPr marL="227141" indent="0">
              <a:buNone/>
              <a:tabLst/>
              <a:defRPr sz="1961">
                <a:solidFill>
                  <a:schemeClr val="tx1"/>
                </a:solidFill>
              </a:defRPr>
            </a:lvl3pPr>
            <a:lvl4pPr marL="451169" indent="0">
              <a:buNone/>
              <a:defRPr>
                <a:solidFill>
                  <a:schemeClr val="tx1"/>
                </a:solidFill>
              </a:defRPr>
            </a:lvl4pPr>
            <a:lvl5pPr marL="672087" indent="0">
              <a:buNone/>
              <a:tabLst/>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302851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Four Content Tile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4" y="1189176"/>
            <a:ext cx="5378548" cy="2988969"/>
          </a:xfrm>
        </p:spPr>
        <p:txBody>
          <a:bodyPr wrap="square">
            <a:spAutoFit/>
          </a:bodyPr>
          <a:lstStyle>
            <a:lvl1pPr marL="0" indent="0">
              <a:spcBef>
                <a:spcPts val="1200"/>
              </a:spcBef>
              <a:buClr>
                <a:schemeClr val="tx1"/>
              </a:buClr>
              <a:buFont typeface="Wingdings" pitchFamily="2" charset="2"/>
              <a:buNone/>
              <a:defRPr sz="5294">
                <a:solidFill>
                  <a:schemeClr val="accent2"/>
                </a:solidFill>
              </a:defRPr>
            </a:lvl1pPr>
            <a:lvl2pPr marL="0" indent="0">
              <a:spcBef>
                <a:spcPts val="1059"/>
              </a:spcBef>
              <a:buNone/>
              <a:defRPr sz="1961"/>
            </a:lvl2pPr>
            <a:lvl3pPr marL="227141" indent="0">
              <a:buNone/>
              <a:tabLst/>
              <a:defRPr sz="1961"/>
            </a:lvl3pPr>
            <a:lvl4pPr marL="451169" indent="0">
              <a:buNone/>
              <a:defRPr/>
            </a:lvl4pPr>
            <a:lvl5pPr marL="672087"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3"/>
          <p:cNvSpPr>
            <a:spLocks noGrp="1"/>
          </p:cNvSpPr>
          <p:nvPr>
            <p:ph type="body" sz="quarter" idx="11"/>
          </p:nvPr>
        </p:nvSpPr>
        <p:spPr>
          <a:xfrm>
            <a:off x="6541100" y="1176724"/>
            <a:ext cx="2644453" cy="2644828"/>
          </a:xfrm>
          <a:solidFill>
            <a:srgbClr val="55C5E9"/>
          </a:solidFill>
        </p:spPr>
        <p:txBody>
          <a:bodyPr wrap="square" tIns="146304" bIns="146304">
            <a:noAutofit/>
          </a:bodyPr>
          <a:lstStyle>
            <a:lvl1pPr marL="0" indent="0">
              <a:spcBef>
                <a:spcPts val="1200"/>
              </a:spcBef>
              <a:buClr>
                <a:schemeClr val="tx1"/>
              </a:buClr>
              <a:buFont typeface="Wingdings" pitchFamily="2" charset="2"/>
              <a:buNone/>
              <a:defRPr sz="3922">
                <a:solidFill>
                  <a:schemeClr val="tx1"/>
                </a:solidFill>
              </a:defRPr>
            </a:lvl1pPr>
            <a:lvl2pPr marL="0" indent="0">
              <a:spcBef>
                <a:spcPts val="1059"/>
              </a:spcBef>
              <a:buNone/>
              <a:defRPr sz="1961">
                <a:solidFill>
                  <a:schemeClr val="tx1"/>
                </a:solidFill>
              </a:defRPr>
            </a:lvl2pPr>
            <a:lvl3pPr marL="227141" indent="0">
              <a:buNone/>
              <a:tabLst/>
              <a:defRPr sz="1961">
                <a:solidFill>
                  <a:schemeClr val="bg1"/>
                </a:solidFill>
              </a:defRPr>
            </a:lvl3pPr>
            <a:lvl4pPr marL="451169" indent="0">
              <a:buNone/>
              <a:defRPr>
                <a:solidFill>
                  <a:schemeClr val="bg1"/>
                </a:solidFill>
              </a:defRPr>
            </a:lvl4pPr>
            <a:lvl5pPr marL="672087" indent="0">
              <a:buNone/>
              <a:tabLst/>
              <a:defRPr>
                <a:solidFill>
                  <a:schemeClr val="bg1"/>
                </a:solidFill>
              </a:defRPr>
            </a:lvl5pPr>
          </a:lstStyle>
          <a:p>
            <a:pPr lvl="0"/>
            <a:r>
              <a:rPr lang="en-US" dirty="0" smtClean="0"/>
              <a:t>Click to edit Master text styles</a:t>
            </a:r>
          </a:p>
          <a:p>
            <a:pPr lvl="1"/>
            <a:r>
              <a:rPr lang="en-US" dirty="0" smtClean="0"/>
              <a:t>Second level</a:t>
            </a:r>
          </a:p>
        </p:txBody>
      </p:sp>
      <p:sp>
        <p:nvSpPr>
          <p:cNvPr id="7" name="Text Placeholder 3"/>
          <p:cNvSpPr>
            <a:spLocks noGrp="1"/>
          </p:cNvSpPr>
          <p:nvPr>
            <p:ph type="body" sz="quarter" idx="12"/>
          </p:nvPr>
        </p:nvSpPr>
        <p:spPr>
          <a:xfrm>
            <a:off x="9238156" y="1176724"/>
            <a:ext cx="2689274" cy="2644828"/>
          </a:xfrm>
          <a:solidFill>
            <a:schemeClr val="accent2"/>
          </a:solidFill>
        </p:spPr>
        <p:txBody>
          <a:bodyPr wrap="square" tIns="146304" bIns="146304">
            <a:noAutofit/>
          </a:bodyPr>
          <a:lstStyle>
            <a:lvl1pPr marL="0" indent="0">
              <a:spcBef>
                <a:spcPts val="1200"/>
              </a:spcBef>
              <a:buClr>
                <a:schemeClr val="tx1"/>
              </a:buClr>
              <a:buFont typeface="Wingdings" pitchFamily="2" charset="2"/>
              <a:buNone/>
              <a:defRPr sz="3922">
                <a:solidFill>
                  <a:schemeClr val="bg1"/>
                </a:solidFill>
              </a:defRPr>
            </a:lvl1pPr>
            <a:lvl2pPr marL="0" indent="0">
              <a:spcBef>
                <a:spcPts val="1059"/>
              </a:spcBef>
              <a:buNone/>
              <a:defRPr sz="1961">
                <a:solidFill>
                  <a:schemeClr val="bg1"/>
                </a:solidFill>
              </a:defRPr>
            </a:lvl2pPr>
            <a:lvl3pPr marL="227141" indent="0">
              <a:buNone/>
              <a:tabLst/>
              <a:defRPr sz="1961">
                <a:solidFill>
                  <a:schemeClr val="bg1"/>
                </a:solidFill>
              </a:defRPr>
            </a:lvl3pPr>
            <a:lvl4pPr marL="451169" indent="0">
              <a:buNone/>
              <a:defRPr>
                <a:solidFill>
                  <a:schemeClr val="bg1"/>
                </a:solidFill>
              </a:defRPr>
            </a:lvl4pPr>
            <a:lvl5pPr marL="672087" indent="0">
              <a:buNone/>
              <a:tabLst/>
              <a:defRPr>
                <a:solidFill>
                  <a:schemeClr val="bg1"/>
                </a:solidFill>
              </a:defRPr>
            </a:lvl5pPr>
          </a:lstStyle>
          <a:p>
            <a:pPr lvl="0"/>
            <a:r>
              <a:rPr lang="en-US" dirty="0" smtClean="0"/>
              <a:t>Click to edit Master text styles</a:t>
            </a:r>
          </a:p>
          <a:p>
            <a:pPr lvl="1"/>
            <a:r>
              <a:rPr lang="en-US" dirty="0" smtClean="0"/>
              <a:t>Second level</a:t>
            </a:r>
          </a:p>
        </p:txBody>
      </p:sp>
      <p:sp>
        <p:nvSpPr>
          <p:cNvPr id="8" name="Text Placeholder 3"/>
          <p:cNvSpPr>
            <a:spLocks noGrp="1"/>
          </p:cNvSpPr>
          <p:nvPr>
            <p:ph type="body" sz="quarter" idx="13"/>
          </p:nvPr>
        </p:nvSpPr>
        <p:spPr>
          <a:xfrm>
            <a:off x="6541100" y="3867938"/>
            <a:ext cx="2644453" cy="2689656"/>
          </a:xfrm>
          <a:solidFill>
            <a:schemeClr val="accent1"/>
          </a:solidFill>
        </p:spPr>
        <p:txBody>
          <a:bodyPr wrap="square" tIns="146304" bIns="146304">
            <a:noAutofit/>
          </a:bodyPr>
          <a:lstStyle>
            <a:lvl1pPr marL="0" indent="0">
              <a:spcBef>
                <a:spcPts val="1200"/>
              </a:spcBef>
              <a:buClr>
                <a:schemeClr val="tx1"/>
              </a:buClr>
              <a:buFont typeface="Wingdings" pitchFamily="2" charset="2"/>
              <a:buNone/>
              <a:defRPr sz="3922">
                <a:solidFill>
                  <a:schemeClr val="bg1"/>
                </a:solidFill>
              </a:defRPr>
            </a:lvl1pPr>
            <a:lvl2pPr marL="0" indent="0">
              <a:spcBef>
                <a:spcPts val="1059"/>
              </a:spcBef>
              <a:buNone/>
              <a:defRPr sz="1961">
                <a:solidFill>
                  <a:schemeClr val="bg1"/>
                </a:solidFill>
              </a:defRPr>
            </a:lvl2pPr>
            <a:lvl3pPr marL="227141" indent="0">
              <a:buNone/>
              <a:tabLst/>
              <a:defRPr sz="1961">
                <a:solidFill>
                  <a:schemeClr val="bg1"/>
                </a:solidFill>
              </a:defRPr>
            </a:lvl3pPr>
            <a:lvl4pPr marL="451169" indent="0">
              <a:buNone/>
              <a:defRPr>
                <a:solidFill>
                  <a:schemeClr val="bg1"/>
                </a:solidFill>
              </a:defRPr>
            </a:lvl4pPr>
            <a:lvl5pPr marL="672087" indent="0">
              <a:buNone/>
              <a:tabLst/>
              <a:defRPr>
                <a:solidFill>
                  <a:schemeClr val="bg1"/>
                </a:solidFill>
              </a:defRPr>
            </a:lvl5pPr>
          </a:lstStyle>
          <a:p>
            <a:pPr lvl="0"/>
            <a:r>
              <a:rPr lang="en-US" dirty="0" smtClean="0"/>
              <a:t>Click to edit Master text styles</a:t>
            </a:r>
          </a:p>
          <a:p>
            <a:pPr lvl="1"/>
            <a:r>
              <a:rPr lang="en-US" dirty="0" smtClean="0"/>
              <a:t>Second level</a:t>
            </a:r>
          </a:p>
        </p:txBody>
      </p:sp>
      <p:sp>
        <p:nvSpPr>
          <p:cNvPr id="9" name="Text Placeholder 3"/>
          <p:cNvSpPr>
            <a:spLocks noGrp="1"/>
          </p:cNvSpPr>
          <p:nvPr>
            <p:ph type="body" sz="quarter" idx="14"/>
          </p:nvPr>
        </p:nvSpPr>
        <p:spPr>
          <a:xfrm>
            <a:off x="9238156" y="3867938"/>
            <a:ext cx="2689274" cy="2689656"/>
          </a:xfrm>
          <a:solidFill>
            <a:schemeClr val="accent5"/>
          </a:solidFill>
        </p:spPr>
        <p:txBody>
          <a:bodyPr wrap="square" tIns="146304" bIns="146304">
            <a:noAutofit/>
          </a:bodyPr>
          <a:lstStyle>
            <a:lvl1pPr marL="0" indent="0">
              <a:spcBef>
                <a:spcPts val="1200"/>
              </a:spcBef>
              <a:buClr>
                <a:schemeClr val="tx1"/>
              </a:buClr>
              <a:buFont typeface="Wingdings" pitchFamily="2" charset="2"/>
              <a:buNone/>
              <a:defRPr sz="3922">
                <a:solidFill>
                  <a:schemeClr val="bg1"/>
                </a:solidFill>
              </a:defRPr>
            </a:lvl1pPr>
            <a:lvl2pPr marL="0" indent="0">
              <a:spcBef>
                <a:spcPts val="1059"/>
              </a:spcBef>
              <a:buNone/>
              <a:defRPr sz="1961">
                <a:solidFill>
                  <a:schemeClr val="bg1"/>
                </a:solidFill>
              </a:defRPr>
            </a:lvl2pPr>
            <a:lvl3pPr marL="227141" indent="0">
              <a:buNone/>
              <a:tabLst/>
              <a:defRPr sz="1961">
                <a:solidFill>
                  <a:schemeClr val="bg1"/>
                </a:solidFill>
              </a:defRPr>
            </a:lvl3pPr>
            <a:lvl4pPr marL="451169" indent="0">
              <a:buNone/>
              <a:defRPr>
                <a:solidFill>
                  <a:schemeClr val="bg1"/>
                </a:solidFill>
              </a:defRPr>
            </a:lvl4pPr>
            <a:lvl5pPr marL="672087" indent="0">
              <a:buNone/>
              <a:tabLst/>
              <a:defRPr>
                <a:solidFill>
                  <a:schemeClr val="bg1"/>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28342187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4_Section Title Accent Color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5"/>
            <a:ext cx="11653523" cy="1796217"/>
          </a:xfrm>
          <a:noFill/>
        </p:spPr>
        <p:txBody>
          <a:bodyPr tIns="91413" bIns="91413" anchor="t" anchorCtr="0"/>
          <a:lstStyle>
            <a:lvl1pPr>
              <a:defRPr sz="8626" spc="-98"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0315917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59976" y="440492"/>
            <a:ext cx="2871471" cy="1318654"/>
          </a:xfrm>
          <a:prstGeom prst="rect">
            <a:avLst/>
          </a:prstGeom>
        </p:spPr>
      </p:pic>
      <p:sp>
        <p:nvSpPr>
          <p:cNvPr id="2" name="Title 1"/>
          <p:cNvSpPr>
            <a:spLocks noGrp="1"/>
          </p:cNvSpPr>
          <p:nvPr>
            <p:ph type="title" hasCustomPrompt="1"/>
          </p:nvPr>
        </p:nvSpPr>
        <p:spPr>
          <a:xfrm>
            <a:off x="269239" y="2084172"/>
            <a:ext cx="11653523" cy="1796217"/>
          </a:xfrm>
          <a:noFill/>
        </p:spPr>
        <p:txBody>
          <a:bodyPr tIns="91440" bIns="91440" anchor="t" anchorCtr="0"/>
          <a:lstStyle>
            <a:lvl1pPr algn="l" defTabSz="914367" rtl="0" eaLnBrk="1" latinLnBrk="0" hangingPunct="1">
              <a:lnSpc>
                <a:spcPct val="90000"/>
              </a:lnSpc>
              <a:spcBef>
                <a:spcPct val="0"/>
              </a:spcBef>
              <a:buNone/>
              <a:defRPr lang="en-US" sz="8627" b="0" kern="1200" cap="none" spc="-98" baseline="0" dirty="0">
                <a:ln w="3175">
                  <a:noFill/>
                </a:ln>
                <a:gradFill>
                  <a:gsLst>
                    <a:gs pos="84828">
                      <a:srgbClr val="FFFFFF"/>
                    </a:gs>
                    <a:gs pos="59000">
                      <a:srgbClr val="FFFFFF"/>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2050271588"/>
      </p:ext>
    </p:extLst>
  </p:cSld>
  <p:clrMapOvr>
    <a:masterClrMapping/>
  </p:clrMapOvr>
  <p:transition>
    <p:fade/>
  </p:transition>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5"/>
            <a:ext cx="11653523" cy="1796217"/>
          </a:xfrm>
          <a:noFill/>
        </p:spPr>
        <p:txBody>
          <a:bodyPr tIns="91413" bIns="91413" anchor="t" anchorCtr="0"/>
          <a:lstStyle>
            <a:lvl1pPr>
              <a:defRPr sz="8626" spc="-98"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5057801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5"/>
            <a:ext cx="11653523" cy="1796217"/>
          </a:xfrm>
          <a:noFill/>
        </p:spPr>
        <p:txBody>
          <a:bodyPr tIns="91413" bIns="91413" anchor="t" anchorCtr="0"/>
          <a:lstStyle>
            <a:lvl1pPr>
              <a:defRPr sz="8626" spc="-98" baseline="0">
                <a:solidFill>
                  <a:schemeClr val="bg1"/>
                </a:solidFill>
              </a:defRPr>
            </a:lvl1pPr>
          </a:lstStyle>
          <a:p>
            <a:r>
              <a:rPr lang="en-US" dirty="0" smtClean="0"/>
              <a:t>Section title</a:t>
            </a:r>
            <a:endParaRPr lang="en-US" dirty="0"/>
          </a:p>
        </p:txBody>
      </p:sp>
    </p:spTree>
    <p:extLst>
      <p:ext uri="{BB962C8B-B14F-4D97-AF65-F5344CB8AC3E}">
        <p14:creationId xmlns:p14="http://schemas.microsoft.com/office/powerpoint/2010/main" val="17066615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64668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29400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845099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67546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4"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0" tIns="45710" rIns="45710" bIns="45710" numCol="1" spcCol="0" rtlCol="0" fromWordArt="0" anchor="ctr" anchorCtr="0" forceAA="0" compatLnSpc="1">
            <a:prstTxWarp prst="textNoShape">
              <a:avLst/>
            </a:prstTxWarp>
            <a:noAutofit/>
          </a:bodyPr>
          <a:lstStyle/>
          <a:p>
            <a:pPr algn="ctr" defTabSz="913829" fontAlgn="base">
              <a:spcBef>
                <a:spcPct val="0"/>
              </a:spcBef>
              <a:spcAft>
                <a:spcPct val="0"/>
              </a:spcAft>
            </a:pPr>
            <a:endParaRPr lang="en-US" sz="1765"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42" y="1197325"/>
            <a:ext cx="11653522" cy="1983040"/>
          </a:xfrm>
        </p:spPr>
        <p:txBody>
          <a:bodyPr/>
          <a:lstStyle>
            <a:lvl1pPr marL="0" indent="0">
              <a:buNone/>
              <a:defRPr sz="3235">
                <a:gradFill>
                  <a:gsLst>
                    <a:gs pos="1250">
                      <a:srgbClr val="000000"/>
                    </a:gs>
                    <a:gs pos="100000">
                      <a:srgbClr val="000000"/>
                    </a:gs>
                  </a:gsLst>
                  <a:lin ang="5400000" scaled="0"/>
                </a:gradFill>
                <a:latin typeface="Segoe UI" pitchFamily="34" charset="0"/>
                <a:cs typeface="Segoe UI" pitchFamily="34" charset="0"/>
              </a:defRPr>
            </a:lvl1pPr>
            <a:lvl2pPr marL="339624" indent="0">
              <a:buNone/>
              <a:defRPr>
                <a:gradFill>
                  <a:gsLst>
                    <a:gs pos="1250">
                      <a:srgbClr val="000000"/>
                    </a:gs>
                    <a:gs pos="100000">
                      <a:srgbClr val="000000"/>
                    </a:gs>
                  </a:gsLst>
                  <a:lin ang="5400000" scaled="0"/>
                </a:gradFill>
                <a:latin typeface="Segoe UI" pitchFamily="34" charset="0"/>
                <a:cs typeface="Segoe UI" pitchFamily="34" charset="0"/>
              </a:defRPr>
            </a:lvl2pPr>
            <a:lvl3pPr marL="572920" indent="0">
              <a:buNone/>
              <a:defRPr>
                <a:gradFill>
                  <a:gsLst>
                    <a:gs pos="1250">
                      <a:srgbClr val="000000"/>
                    </a:gs>
                    <a:gs pos="100000">
                      <a:srgbClr val="000000"/>
                    </a:gs>
                  </a:gsLst>
                  <a:lin ang="5400000" scaled="0"/>
                </a:gradFill>
                <a:latin typeface="Segoe UI" pitchFamily="34" charset="0"/>
                <a:cs typeface="Segoe UI" pitchFamily="34" charset="0"/>
              </a:defRPr>
            </a:lvl3pPr>
            <a:lvl4pPr marL="798277" indent="0">
              <a:buNone/>
              <a:defRPr>
                <a:gradFill>
                  <a:gsLst>
                    <a:gs pos="1250">
                      <a:srgbClr val="000000"/>
                    </a:gs>
                    <a:gs pos="100000">
                      <a:srgbClr val="000000"/>
                    </a:gs>
                  </a:gsLst>
                  <a:lin ang="5400000" scaled="0"/>
                </a:gradFill>
                <a:latin typeface="Segoe UI" pitchFamily="34" charset="0"/>
                <a:cs typeface="Segoe UI" pitchFamily="34" charset="0"/>
              </a:defRPr>
            </a:lvl4pPr>
            <a:lvl5pPr marL="1029983" indent="0">
              <a:buNone/>
              <a:defRPr>
                <a:gradFill>
                  <a:gsLst>
                    <a:gs pos="1250">
                      <a:srgbClr val="000000"/>
                    </a:gs>
                    <a:gs pos="100000">
                      <a:srgbClr val="000000"/>
                    </a:gs>
                  </a:gsLst>
                  <a:lin ang="5400000" scaled="0"/>
                </a:gradFill>
                <a:latin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157778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8"/>
            <a:ext cx="11653523" cy="2396047"/>
          </a:xfrm>
          <a:prstGeom prst="rect">
            <a:avLst/>
          </a:prstGeom>
        </p:spPr>
        <p:txBody>
          <a:bodyPr/>
          <a:lstStyle>
            <a:lvl1pPr marL="284704" indent="-284704">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074" indent="-275370">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4777" indent="-284704">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8807" indent="-224029">
              <a:buClr>
                <a:schemeClr val="tx1"/>
              </a:buClr>
              <a:buSzPct val="90000"/>
              <a:buFont typeface="Arial" pitchFamily="34" charset="0"/>
              <a:buChar char="•"/>
              <a:defRPr sz="2352">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2837" indent="-224029">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12" tIns="77705" rIns="155412" bIns="77705"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0353696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footer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63113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6176" y="1122363"/>
            <a:ext cx="11034445" cy="2387600"/>
          </a:xfrm>
        </p:spPr>
        <p:txBody>
          <a:bodyPr anchor="b"/>
          <a:lstStyle>
            <a:lvl1pPr algn="l">
              <a:defRPr sz="5998"/>
            </a:lvl1pPr>
          </a:lstStyle>
          <a:p>
            <a:r>
              <a:rPr lang="en-US" dirty="0" smtClean="0"/>
              <a:t>Click to edit Master title style</a:t>
            </a:r>
            <a:endParaRPr lang="en-US" dirty="0"/>
          </a:p>
        </p:txBody>
      </p:sp>
      <p:sp>
        <p:nvSpPr>
          <p:cNvPr id="3" name="Subtitle 2"/>
          <p:cNvSpPr>
            <a:spLocks noGrp="1"/>
          </p:cNvSpPr>
          <p:nvPr>
            <p:ph type="subTitle" idx="1"/>
          </p:nvPr>
        </p:nvSpPr>
        <p:spPr>
          <a:xfrm>
            <a:off x="606176" y="3602038"/>
            <a:ext cx="11034445" cy="1655762"/>
          </a:xfrm>
        </p:spPr>
        <p:txBody>
          <a:bodyPr>
            <a:normAutofit/>
          </a:bodyPr>
          <a:lstStyle>
            <a:lvl1pPr marL="0" indent="0" algn="l">
              <a:buNone/>
              <a:defRPr sz="3599">
                <a:solidFill>
                  <a:schemeClr val="tx1"/>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dirty="0" smtClean="0"/>
              <a:t>Click to edit Master subtitle style</a:t>
            </a:r>
            <a:endParaRPr lang="en-US" dirty="0"/>
          </a:p>
        </p:txBody>
      </p:sp>
    </p:spTree>
    <p:extLst>
      <p:ext uri="{BB962C8B-B14F-4D97-AF65-F5344CB8AC3E}">
        <p14:creationId xmlns:p14="http://schemas.microsoft.com/office/powerpoint/2010/main" val="197041743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image" Target="../media/image11.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19" Type="http://schemas.openxmlformats.org/officeDocument/2006/relationships/theme" Target="../theme/theme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3.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18" Type="http://schemas.openxmlformats.org/officeDocument/2006/relationships/slideLayout" Target="../slideLayouts/slideLayout81.xml"/><Relationship Id="rId26" Type="http://schemas.openxmlformats.org/officeDocument/2006/relationships/slideLayout" Target="../slideLayouts/slideLayout89.xml"/><Relationship Id="rId3" Type="http://schemas.openxmlformats.org/officeDocument/2006/relationships/slideLayout" Target="../slideLayouts/slideLayout66.xml"/><Relationship Id="rId21" Type="http://schemas.openxmlformats.org/officeDocument/2006/relationships/slideLayout" Target="../slideLayouts/slideLayout84.xml"/><Relationship Id="rId34" Type="http://schemas.openxmlformats.org/officeDocument/2006/relationships/slideLayout" Target="../slideLayouts/slideLayout97.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5" Type="http://schemas.openxmlformats.org/officeDocument/2006/relationships/slideLayout" Target="../slideLayouts/slideLayout88.xml"/><Relationship Id="rId33" Type="http://schemas.openxmlformats.org/officeDocument/2006/relationships/slideLayout" Target="../slideLayouts/slideLayout96.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20" Type="http://schemas.openxmlformats.org/officeDocument/2006/relationships/slideLayout" Target="../slideLayouts/slideLayout83.xml"/><Relationship Id="rId29" Type="http://schemas.openxmlformats.org/officeDocument/2006/relationships/slideLayout" Target="../slideLayouts/slideLayout92.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24" Type="http://schemas.openxmlformats.org/officeDocument/2006/relationships/slideLayout" Target="../slideLayouts/slideLayout87.xml"/><Relationship Id="rId32" Type="http://schemas.openxmlformats.org/officeDocument/2006/relationships/slideLayout" Target="../slideLayouts/slideLayout95.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23" Type="http://schemas.openxmlformats.org/officeDocument/2006/relationships/slideLayout" Target="../slideLayouts/slideLayout86.xml"/><Relationship Id="rId28" Type="http://schemas.openxmlformats.org/officeDocument/2006/relationships/slideLayout" Target="../slideLayouts/slideLayout91.xml"/><Relationship Id="rId36" Type="http://schemas.openxmlformats.org/officeDocument/2006/relationships/theme" Target="../theme/theme4.xml"/><Relationship Id="rId10" Type="http://schemas.openxmlformats.org/officeDocument/2006/relationships/slideLayout" Target="../slideLayouts/slideLayout73.xml"/><Relationship Id="rId19" Type="http://schemas.openxmlformats.org/officeDocument/2006/relationships/slideLayout" Target="../slideLayouts/slideLayout82.xml"/><Relationship Id="rId31" Type="http://schemas.openxmlformats.org/officeDocument/2006/relationships/slideLayout" Target="../slideLayouts/slideLayout94.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 Id="rId22" Type="http://schemas.openxmlformats.org/officeDocument/2006/relationships/slideLayout" Target="../slideLayouts/slideLayout85.xml"/><Relationship Id="rId27" Type="http://schemas.openxmlformats.org/officeDocument/2006/relationships/slideLayout" Target="../slideLayouts/slideLayout90.xml"/><Relationship Id="rId30" Type="http://schemas.openxmlformats.org/officeDocument/2006/relationships/slideLayout" Target="../slideLayouts/slideLayout93.xml"/><Relationship Id="rId35" Type="http://schemas.openxmlformats.org/officeDocument/2006/relationships/slideLayout" Target="../slideLayouts/slideLayout9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18" Type="http://schemas.openxmlformats.org/officeDocument/2006/relationships/slideLayout" Target="../slideLayouts/slideLayout11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20" Type="http://schemas.openxmlformats.org/officeDocument/2006/relationships/theme" Target="../theme/theme5.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10" Type="http://schemas.openxmlformats.org/officeDocument/2006/relationships/slideLayout" Target="../slideLayouts/slideLayout108.xml"/><Relationship Id="rId19" Type="http://schemas.openxmlformats.org/officeDocument/2006/relationships/slideLayout" Target="../slideLayouts/slideLayout117.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69241" y="1189178"/>
            <a:ext cx="11653521" cy="2184808"/>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p:nvPicPr>
        <p:blipFill>
          <a:blip r:embed="rId35" cstate="email">
            <a:extLst>
              <a:ext uri="{28A0092B-C50C-407E-A947-70E740481C1C}">
                <a14:useLocalDpi xmlns:a14="http://schemas.microsoft.com/office/drawing/2010/main" val="0"/>
              </a:ext>
            </a:extLst>
          </a:blip>
          <a:stretch>
            <a:fillRect/>
          </a:stretch>
        </p:blipFill>
        <p:spPr>
          <a:xfrm rot="5400000">
            <a:off x="10325051" y="1906413"/>
            <a:ext cx="4214127" cy="401304"/>
          </a:xfrm>
          <a:prstGeom prst="rect">
            <a:avLst/>
          </a:prstGeom>
        </p:spPr>
      </p:pic>
    </p:spTree>
    <p:extLst>
      <p:ext uri="{BB962C8B-B14F-4D97-AF65-F5344CB8AC3E}">
        <p14:creationId xmlns:p14="http://schemas.microsoft.com/office/powerpoint/2010/main" val="1855758793"/>
      </p:ext>
    </p:extLst>
  </p:cSld>
  <p:clrMap bg1="dk1" tx1="lt1" bg2="dk2" tx2="lt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 id="2147483765" r:id="rId17"/>
    <p:sldLayoutId id="2147483766" r:id="rId18"/>
    <p:sldLayoutId id="2147483767" r:id="rId19"/>
    <p:sldLayoutId id="2147483768" r:id="rId20"/>
    <p:sldLayoutId id="2147483769" r:id="rId21"/>
    <p:sldLayoutId id="2147483770" r:id="rId22"/>
    <p:sldLayoutId id="2147483771" r:id="rId23"/>
    <p:sldLayoutId id="2147483772" r:id="rId24"/>
    <p:sldLayoutId id="2147483773" r:id="rId25"/>
    <p:sldLayoutId id="2147483774" r:id="rId26"/>
    <p:sldLayoutId id="2147483775" r:id="rId27"/>
    <p:sldLayoutId id="2147483776" r:id="rId28"/>
    <p:sldLayoutId id="2147483777" r:id="rId29"/>
    <p:sldLayoutId id="2147483778" r:id="rId30"/>
    <p:sldLayoutId id="2147483779" r:id="rId31"/>
    <p:sldLayoutId id="2147483780" r:id="rId32"/>
    <p:sldLayoutId id="2147483781" r:id="rId33"/>
  </p:sldLayoutIdLst>
  <p:transition>
    <p:fade/>
  </p:transition>
  <p:timing>
    <p:tnLst>
      <p:par>
        <p:cTn id="1" dur="indefinite" restart="never" nodeType="tmRoot"/>
      </p:par>
    </p:tnLst>
  </p:timing>
  <p:txStyles>
    <p:titleStyle>
      <a:lvl1pPr algn="l" defTabSz="914367" rtl="0" eaLnBrk="1" latinLnBrk="0" hangingPunct="1">
        <a:lnSpc>
          <a:spcPct val="90000"/>
        </a:lnSpc>
        <a:spcBef>
          <a:spcPct val="0"/>
        </a:spcBef>
        <a:buNone/>
        <a:defRPr lang="en-US" sz="529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
          <a:schemeClr val="tx1"/>
        </a:buClr>
        <a:buSzPct val="100000"/>
        <a:buFontTx/>
        <a:buBlip>
          <a:blip r:embed="rId36"/>
        </a:buBlip>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
          <a:schemeClr val="tx1"/>
        </a:buClr>
        <a:buSzPct val="100000"/>
        <a:buFontTx/>
        <a:buBlip>
          <a:blip r:embed="rId36"/>
        </a:buBlip>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
          <a:schemeClr val="tx1"/>
        </a:buClr>
        <a:buSzPct val="100000"/>
        <a:buFontTx/>
        <a:buBlip>
          <a:blip r:embed="rId36"/>
        </a:buBlip>
        <a:tabLst/>
        <a:defRPr sz="2353"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
          <a:schemeClr val="tx1"/>
        </a:buClr>
        <a:buSzPct val="100000"/>
        <a:buFontTx/>
        <a:buBlip>
          <a:blip r:embed="rId36"/>
        </a:buBlip>
        <a:tabLst/>
        <a:defRPr sz="1961"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
          <a:schemeClr val="tx1"/>
        </a:buClr>
        <a:buSzPct val="100000"/>
        <a:buFontTx/>
        <a:buBlip>
          <a:blip r:embed="rId36"/>
        </a:buBlip>
        <a:tabLst/>
        <a:defRPr sz="1961"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1D4380"/>
        </a:solidFill>
        <a:effectLst/>
      </p:bgPr>
    </p:bg>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0" cstate="print">
            <a:extLst>
              <a:ext uri="{28A0092B-C50C-407E-A947-70E740481C1C}">
                <a14:useLocalDpi xmlns:a14="http://schemas.microsoft.com/office/drawing/2010/main" val="0"/>
              </a:ext>
            </a:extLst>
          </a:blip>
          <a:srcRect r="3957" b="4063"/>
          <a:stretch/>
        </p:blipFill>
        <p:spPr>
          <a:xfrm>
            <a:off x="10947" y="973"/>
            <a:ext cx="12170106" cy="6857027"/>
          </a:xfrm>
          <a:prstGeom prst="rect">
            <a:avLst/>
          </a:prstGeom>
        </p:spPr>
      </p:pic>
      <p:sp>
        <p:nvSpPr>
          <p:cNvPr id="2" name="Title Placeholder 1"/>
          <p:cNvSpPr>
            <a:spLocks noGrp="1"/>
          </p:cNvSpPr>
          <p:nvPr>
            <p:ph type="title"/>
          </p:nvPr>
        </p:nvSpPr>
        <p:spPr>
          <a:xfrm>
            <a:off x="560798" y="342355"/>
            <a:ext cx="11079822" cy="957600"/>
          </a:xfrm>
          <a:prstGeom prst="rect">
            <a:avLst/>
          </a:prstGeom>
        </p:spPr>
        <p:txBody>
          <a:bodyPr vert="horz" lIns="91440" tIns="45720" rIns="91440" bIns="45720" rtlCol="0" anchor="t">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60798" y="1482812"/>
            <a:ext cx="11079822" cy="4419734"/>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Slide Number Placeholder 17"/>
          <p:cNvSpPr>
            <a:spLocks noGrp="1"/>
          </p:cNvSpPr>
          <p:nvPr>
            <p:ph type="sldNum" sz="quarter" idx="4"/>
          </p:nvPr>
        </p:nvSpPr>
        <p:spPr>
          <a:xfrm>
            <a:off x="8897420" y="6274158"/>
            <a:ext cx="2743200" cy="365125"/>
          </a:xfrm>
          <a:prstGeom prst="rect">
            <a:avLst/>
          </a:prstGeom>
        </p:spPr>
        <p:txBody>
          <a:bodyPr vert="horz" lIns="91440" tIns="45720" rIns="91440" bIns="45720" rtlCol="0" anchor="ctr"/>
          <a:lstStyle>
            <a:lvl1pPr algn="r">
              <a:defRPr sz="2000">
                <a:solidFill>
                  <a:srgbClr val="289FD7"/>
                </a:solidFill>
                <a:latin typeface="+mj-lt"/>
              </a:defRPr>
            </a:lvl1pPr>
          </a:lstStyle>
          <a:p>
            <a:fld id="{0D099E2A-118A-4377-8F98-2DF40BCBA9FE}" type="slidenum">
              <a:rPr lang="en-US" smtClean="0"/>
              <a:pPr/>
              <a:t>‹#›</a:t>
            </a:fld>
            <a:endParaRPr lang="en-US"/>
          </a:p>
        </p:txBody>
      </p:sp>
    </p:spTree>
    <p:extLst>
      <p:ext uri="{BB962C8B-B14F-4D97-AF65-F5344CB8AC3E}">
        <p14:creationId xmlns:p14="http://schemas.microsoft.com/office/powerpoint/2010/main" val="1187464389"/>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 id="2147483797" r:id="rId15"/>
    <p:sldLayoutId id="2147483798" r:id="rId16"/>
    <p:sldLayoutId id="2147483799" r:id="rId17"/>
    <p:sldLayoutId id="2147483730" r:id="rId18"/>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5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191919"/>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258" y="228609"/>
            <a:ext cx="11151918" cy="757131"/>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19254" y="1447802"/>
            <a:ext cx="11151916" cy="2000548"/>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31121972"/>
      </p:ext>
    </p:extLst>
  </p:cSld>
  <p:clrMap bg1="dk1" tx1="lt1" bg2="dk2" tx2="lt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8" r:id="rId6"/>
    <p:sldLayoutId id="2147483809" r:id="rId7"/>
    <p:sldLayoutId id="2147483812" r:id="rId8"/>
    <p:sldLayoutId id="2147483813" r:id="rId9"/>
    <p:sldLayoutId id="2147483814" r:id="rId10"/>
    <p:sldLayoutId id="2147483815" r:id="rId11"/>
    <p:sldLayoutId id="2147483816" r:id="rId12"/>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txStyles>
    <p:titleStyle>
      <a:lvl1pPr algn="l" defTabSz="913544" rtl="0" eaLnBrk="1" latinLnBrk="0" hangingPunct="1">
        <a:lnSpc>
          <a:spcPct val="90000"/>
        </a:lnSpc>
        <a:spcBef>
          <a:spcPct val="0"/>
        </a:spcBef>
        <a:buNone/>
        <a:defRPr lang="en-US" sz="5500" b="0" kern="1200" cap="none" spc="-100"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Arial" charset="0"/>
        </a:defRPr>
      </a:lvl1pPr>
    </p:titleStyle>
    <p:bodyStyle>
      <a:lvl1pPr marL="345761" indent="-345761" algn="l" defTabSz="913544" rtl="0" eaLnBrk="1" latinLnBrk="0" hangingPunct="1">
        <a:lnSpc>
          <a:spcPct val="90000"/>
        </a:lnSpc>
        <a:spcBef>
          <a:spcPct val="20000"/>
        </a:spcBef>
        <a:buSzPct val="90000"/>
        <a:buFont typeface="Arial" pitchFamily="34" charset="0"/>
        <a:buChar char="•"/>
        <a:defRPr sz="3167"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629676" indent="-283906" algn="l" defTabSz="913544" rtl="0" eaLnBrk="1" latinLnBrk="0" hangingPunct="1">
        <a:lnSpc>
          <a:spcPct val="90000"/>
        </a:lnSpc>
        <a:spcBef>
          <a:spcPct val="20000"/>
        </a:spcBef>
        <a:buSzPct val="90000"/>
        <a:buFont typeface="Arial" pitchFamily="34" charset="0"/>
        <a:buChar char="•"/>
        <a:tabLst>
          <a:tab pos="629676" algn="l"/>
        </a:tabLst>
        <a:defRPr sz="2833"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913582" indent="-283906" algn="l" defTabSz="913544" rtl="0" eaLnBrk="1" latinLnBrk="0" hangingPunct="1">
        <a:lnSpc>
          <a:spcPct val="90000"/>
        </a:lnSpc>
        <a:spcBef>
          <a:spcPct val="20000"/>
        </a:spcBef>
        <a:buSzPct val="90000"/>
        <a:buFont typeface="Arial" pitchFamily="34" charset="0"/>
        <a:buChar char="•"/>
        <a:defRPr sz="2417"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481401" indent="-223639" algn="l" defTabSz="913544" rtl="0" eaLnBrk="1" latinLnBrk="0" hangingPunct="1">
        <a:lnSpc>
          <a:spcPct val="90000"/>
        </a:lnSpc>
        <a:spcBef>
          <a:spcPct val="20000"/>
        </a:spcBef>
        <a:buSzPct val="90000"/>
        <a:buFont typeface="Arial" pitchFamily="34" charset="0"/>
        <a:buChar char="•"/>
        <a:tabLst>
          <a:tab pos="913582"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711385" indent="-229983" algn="l" defTabSz="913544" rtl="0" eaLnBrk="1" latinLnBrk="0" hangingPunct="1">
        <a:lnSpc>
          <a:spcPct val="90000"/>
        </a:lnSpc>
        <a:spcBef>
          <a:spcPct val="20000"/>
        </a:spcBef>
        <a:buSzPct val="90000"/>
        <a:buFont typeface="Arial" pitchFamily="34" charset="0"/>
        <a:buChar char="•"/>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2255" indent="-228386" algn="l" defTabSz="91354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025" indent="-228386" algn="l" defTabSz="91354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5798" indent="-228386" algn="l" defTabSz="91354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2575" indent="-228386" algn="l" defTabSz="91354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544" rtl="0" eaLnBrk="1" latinLnBrk="0" hangingPunct="1">
        <a:defRPr sz="1833" kern="1200">
          <a:solidFill>
            <a:schemeClr val="tx1"/>
          </a:solidFill>
          <a:latin typeface="+mn-lt"/>
          <a:ea typeface="+mn-ea"/>
          <a:cs typeface="+mn-cs"/>
        </a:defRPr>
      </a:lvl1pPr>
      <a:lvl2pPr marL="456774" algn="l" defTabSz="913544" rtl="0" eaLnBrk="1" latinLnBrk="0" hangingPunct="1">
        <a:defRPr sz="1833" kern="1200">
          <a:solidFill>
            <a:schemeClr val="tx1"/>
          </a:solidFill>
          <a:latin typeface="+mn-lt"/>
          <a:ea typeface="+mn-ea"/>
          <a:cs typeface="+mn-cs"/>
        </a:defRPr>
      </a:lvl2pPr>
      <a:lvl3pPr marL="913544" algn="l" defTabSz="913544" rtl="0" eaLnBrk="1" latinLnBrk="0" hangingPunct="1">
        <a:defRPr sz="1833" kern="1200">
          <a:solidFill>
            <a:schemeClr val="tx1"/>
          </a:solidFill>
          <a:latin typeface="+mn-lt"/>
          <a:ea typeface="+mn-ea"/>
          <a:cs typeface="+mn-cs"/>
        </a:defRPr>
      </a:lvl3pPr>
      <a:lvl4pPr marL="1370322" algn="l" defTabSz="913544" rtl="0" eaLnBrk="1" latinLnBrk="0" hangingPunct="1">
        <a:defRPr sz="1833" kern="1200">
          <a:solidFill>
            <a:schemeClr val="tx1"/>
          </a:solidFill>
          <a:latin typeface="+mn-lt"/>
          <a:ea typeface="+mn-ea"/>
          <a:cs typeface="+mn-cs"/>
        </a:defRPr>
      </a:lvl4pPr>
      <a:lvl5pPr marL="1827094" algn="l" defTabSz="913544" rtl="0" eaLnBrk="1" latinLnBrk="0" hangingPunct="1">
        <a:defRPr sz="1833" kern="1200">
          <a:solidFill>
            <a:schemeClr val="tx1"/>
          </a:solidFill>
          <a:latin typeface="+mn-lt"/>
          <a:ea typeface="+mn-ea"/>
          <a:cs typeface="+mn-cs"/>
        </a:defRPr>
      </a:lvl5pPr>
      <a:lvl6pPr marL="2283866" algn="l" defTabSz="913544" rtl="0" eaLnBrk="1" latinLnBrk="0" hangingPunct="1">
        <a:defRPr sz="1833" kern="1200">
          <a:solidFill>
            <a:schemeClr val="tx1"/>
          </a:solidFill>
          <a:latin typeface="+mn-lt"/>
          <a:ea typeface="+mn-ea"/>
          <a:cs typeface="+mn-cs"/>
        </a:defRPr>
      </a:lvl6pPr>
      <a:lvl7pPr marL="2740640" algn="l" defTabSz="913544" rtl="0" eaLnBrk="1" latinLnBrk="0" hangingPunct="1">
        <a:defRPr sz="1833" kern="1200">
          <a:solidFill>
            <a:schemeClr val="tx1"/>
          </a:solidFill>
          <a:latin typeface="+mn-lt"/>
          <a:ea typeface="+mn-ea"/>
          <a:cs typeface="+mn-cs"/>
        </a:defRPr>
      </a:lvl7pPr>
      <a:lvl8pPr marL="3197412" algn="l" defTabSz="913544" rtl="0" eaLnBrk="1" latinLnBrk="0" hangingPunct="1">
        <a:defRPr sz="1833" kern="1200">
          <a:solidFill>
            <a:schemeClr val="tx1"/>
          </a:solidFill>
          <a:latin typeface="+mn-lt"/>
          <a:ea typeface="+mn-ea"/>
          <a:cs typeface="+mn-cs"/>
        </a:defRPr>
      </a:lvl8pPr>
      <a:lvl9pPr marL="3654185" algn="l" defTabSz="913544" rtl="0" eaLnBrk="1" latinLnBrk="0" hangingPunct="1">
        <a:defRPr sz="183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3" y="289514"/>
            <a:ext cx="11655840" cy="899665"/>
          </a:xfrm>
          <a:prstGeom prst="rect">
            <a:avLst/>
          </a:prstGeom>
        </p:spPr>
        <p:txBody>
          <a:bodyPr vert="horz" wrap="square" lIns="146260" tIns="91413" rIns="146260" bIns="91413" rtlCol="0" anchor="t">
            <a:no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269241" y="1189181"/>
            <a:ext cx="11653521" cy="2079990"/>
          </a:xfrm>
          <a:prstGeom prst="rect">
            <a:avLst/>
          </a:prstGeom>
        </p:spPr>
        <p:txBody>
          <a:bodyPr vert="horz" wrap="square" lIns="146260" tIns="91413" rIns="146260" bIns="91413"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84916106"/>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 id="2147483833" r:id="rId13"/>
    <p:sldLayoutId id="2147483834" r:id="rId14"/>
    <p:sldLayoutId id="2147483835" r:id="rId15"/>
    <p:sldLayoutId id="2147483836" r:id="rId16"/>
    <p:sldLayoutId id="2147483837" r:id="rId17"/>
    <p:sldLayoutId id="2147483838" r:id="rId18"/>
    <p:sldLayoutId id="2147483839" r:id="rId19"/>
    <p:sldLayoutId id="2147483840" r:id="rId20"/>
    <p:sldLayoutId id="2147483841" r:id="rId21"/>
    <p:sldLayoutId id="2147483842" r:id="rId22"/>
    <p:sldLayoutId id="2147483843" r:id="rId23"/>
    <p:sldLayoutId id="2147483844" r:id="rId24"/>
    <p:sldLayoutId id="2147483845" r:id="rId25"/>
    <p:sldLayoutId id="2147483846" r:id="rId26"/>
    <p:sldLayoutId id="2147483847" r:id="rId27"/>
    <p:sldLayoutId id="2147483848" r:id="rId28"/>
    <p:sldLayoutId id="2147483849" r:id="rId29"/>
    <p:sldLayoutId id="2147483850" r:id="rId30"/>
    <p:sldLayoutId id="2147483851" r:id="rId31"/>
    <p:sldLayoutId id="2147483852" r:id="rId32"/>
    <p:sldLayoutId id="2147483853" r:id="rId33"/>
    <p:sldLayoutId id="2147483854" r:id="rId34"/>
    <p:sldLayoutId id="2147483856" r:id="rId35"/>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txStyles>
    <p:titleStyle>
      <a:lvl1pPr algn="l" defTabSz="914093" rtl="0" eaLnBrk="1" latinLnBrk="0" hangingPunct="1">
        <a:lnSpc>
          <a:spcPct val="90000"/>
        </a:lnSpc>
        <a:spcBef>
          <a:spcPct val="0"/>
        </a:spcBef>
        <a:buNone/>
        <a:defRPr lang="en-US" sz="529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045" marR="0" indent="-336045" algn="l" defTabSz="914093" rtl="0" eaLnBrk="1" fontAlgn="auto" latinLnBrk="0" hangingPunct="1">
        <a:lnSpc>
          <a:spcPct val="90000"/>
        </a:lnSpc>
        <a:spcBef>
          <a:spcPct val="20000"/>
        </a:spcBef>
        <a:spcAft>
          <a:spcPts val="0"/>
        </a:spcAft>
        <a:buClrTx/>
        <a:buSzPct val="90000"/>
        <a:buFont typeface="Arial" pitchFamily="34" charset="0"/>
        <a:buChar char="•"/>
        <a:tabLst/>
        <a:defRPr sz="3922" kern="1200" spc="0" baseline="0">
          <a:gradFill>
            <a:gsLst>
              <a:gs pos="1250">
                <a:schemeClr val="tx1"/>
              </a:gs>
              <a:gs pos="100000">
                <a:schemeClr val="tx1"/>
              </a:gs>
            </a:gsLst>
            <a:lin ang="5400000" scaled="0"/>
          </a:gradFill>
          <a:latin typeface="+mj-lt"/>
          <a:ea typeface="+mn-ea"/>
          <a:cs typeface="+mn-cs"/>
        </a:defRPr>
      </a:lvl1pPr>
      <a:lvl2pPr marL="572520" marR="0" indent="-236476" algn="l" defTabSz="914093" rtl="0" eaLnBrk="1" fontAlgn="auto" latinLnBrk="0" hangingPunct="1">
        <a:lnSpc>
          <a:spcPct val="90000"/>
        </a:lnSpc>
        <a:spcBef>
          <a:spcPct val="20000"/>
        </a:spcBef>
        <a:spcAft>
          <a:spcPts val="0"/>
        </a:spcAft>
        <a:buClrTx/>
        <a:buSzPct val="90000"/>
        <a:buFont typeface="Arial" pitchFamily="34" charset="0"/>
        <a:buChar char="•"/>
        <a:tabLst/>
        <a:defRPr sz="2352" kern="1200" spc="0" baseline="0">
          <a:gradFill>
            <a:gsLst>
              <a:gs pos="1250">
                <a:schemeClr val="tx1"/>
              </a:gs>
              <a:gs pos="100000">
                <a:schemeClr val="tx1"/>
              </a:gs>
            </a:gsLst>
            <a:lin ang="5400000" scaled="0"/>
          </a:gradFill>
          <a:latin typeface="+mn-lt"/>
          <a:ea typeface="+mn-ea"/>
          <a:cs typeface="+mn-cs"/>
        </a:defRPr>
      </a:lvl2pPr>
      <a:lvl3pPr marL="784104" marR="0" indent="-224029" algn="l" defTabSz="914093"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131" marR="0" indent="-224029" algn="l" defTabSz="914093"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160" marR="0" indent="-224029" algn="l" defTabSz="914093"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3754" indent="-228523" algn="l" defTabSz="914093"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0802" indent="-228523" algn="l" defTabSz="914093"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7849" indent="-228523" algn="l" defTabSz="914093"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4895" indent="-228523" algn="l" defTabSz="914093"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093" rtl="0" eaLnBrk="1" latinLnBrk="0" hangingPunct="1">
        <a:defRPr sz="1765" kern="1200">
          <a:solidFill>
            <a:schemeClr val="tx1"/>
          </a:solidFill>
          <a:latin typeface="+mn-lt"/>
          <a:ea typeface="+mn-ea"/>
          <a:cs typeface="+mn-cs"/>
        </a:defRPr>
      </a:lvl1pPr>
      <a:lvl2pPr marL="457048" algn="l" defTabSz="914093" rtl="0" eaLnBrk="1" latinLnBrk="0" hangingPunct="1">
        <a:defRPr sz="1765" kern="1200">
          <a:solidFill>
            <a:schemeClr val="tx1"/>
          </a:solidFill>
          <a:latin typeface="+mn-lt"/>
          <a:ea typeface="+mn-ea"/>
          <a:cs typeface="+mn-cs"/>
        </a:defRPr>
      </a:lvl2pPr>
      <a:lvl3pPr marL="914093" algn="l" defTabSz="914093" rtl="0" eaLnBrk="1" latinLnBrk="0" hangingPunct="1">
        <a:defRPr sz="1765" kern="1200">
          <a:solidFill>
            <a:schemeClr val="tx1"/>
          </a:solidFill>
          <a:latin typeface="+mn-lt"/>
          <a:ea typeface="+mn-ea"/>
          <a:cs typeface="+mn-cs"/>
        </a:defRPr>
      </a:lvl3pPr>
      <a:lvl4pPr marL="1371139" algn="l" defTabSz="914093" rtl="0" eaLnBrk="1" latinLnBrk="0" hangingPunct="1">
        <a:defRPr sz="1765" kern="1200">
          <a:solidFill>
            <a:schemeClr val="tx1"/>
          </a:solidFill>
          <a:latin typeface="+mn-lt"/>
          <a:ea typeface="+mn-ea"/>
          <a:cs typeface="+mn-cs"/>
        </a:defRPr>
      </a:lvl4pPr>
      <a:lvl5pPr marL="1828186" algn="l" defTabSz="914093" rtl="0" eaLnBrk="1" latinLnBrk="0" hangingPunct="1">
        <a:defRPr sz="1765" kern="1200">
          <a:solidFill>
            <a:schemeClr val="tx1"/>
          </a:solidFill>
          <a:latin typeface="+mn-lt"/>
          <a:ea typeface="+mn-ea"/>
          <a:cs typeface="+mn-cs"/>
        </a:defRPr>
      </a:lvl5pPr>
      <a:lvl6pPr marL="2285232" algn="l" defTabSz="914093" rtl="0" eaLnBrk="1" latinLnBrk="0" hangingPunct="1">
        <a:defRPr sz="1765" kern="1200">
          <a:solidFill>
            <a:schemeClr val="tx1"/>
          </a:solidFill>
          <a:latin typeface="+mn-lt"/>
          <a:ea typeface="+mn-ea"/>
          <a:cs typeface="+mn-cs"/>
        </a:defRPr>
      </a:lvl6pPr>
      <a:lvl7pPr marL="2742279" algn="l" defTabSz="914093" rtl="0" eaLnBrk="1" latinLnBrk="0" hangingPunct="1">
        <a:defRPr sz="1765" kern="1200">
          <a:solidFill>
            <a:schemeClr val="tx1"/>
          </a:solidFill>
          <a:latin typeface="+mn-lt"/>
          <a:ea typeface="+mn-ea"/>
          <a:cs typeface="+mn-cs"/>
        </a:defRPr>
      </a:lvl7pPr>
      <a:lvl8pPr marL="3199325" algn="l" defTabSz="914093" rtl="0" eaLnBrk="1" latinLnBrk="0" hangingPunct="1">
        <a:defRPr sz="1765" kern="1200">
          <a:solidFill>
            <a:schemeClr val="tx1"/>
          </a:solidFill>
          <a:latin typeface="+mn-lt"/>
          <a:ea typeface="+mn-ea"/>
          <a:cs typeface="+mn-cs"/>
        </a:defRPr>
      </a:lvl8pPr>
      <a:lvl9pPr marL="3656371" algn="l" defTabSz="914093" rtl="0" eaLnBrk="1" latinLnBrk="0" hangingPunct="1">
        <a:defRPr sz="176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1D438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60799" y="342355"/>
            <a:ext cx="11079822" cy="957600"/>
          </a:xfrm>
          <a:prstGeom prst="rect">
            <a:avLst/>
          </a:prstGeom>
        </p:spPr>
        <p:txBody>
          <a:bodyPr vert="horz" lIns="91440" tIns="45720" rIns="91440" bIns="45720" rtlCol="0" anchor="t">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60799" y="1482812"/>
            <a:ext cx="11079822" cy="4419734"/>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Slide Number Placeholder 17"/>
          <p:cNvSpPr>
            <a:spLocks noGrp="1"/>
          </p:cNvSpPr>
          <p:nvPr>
            <p:ph type="sldNum" sz="quarter" idx="4"/>
          </p:nvPr>
        </p:nvSpPr>
        <p:spPr>
          <a:xfrm>
            <a:off x="8897420" y="6274160"/>
            <a:ext cx="2743200" cy="365125"/>
          </a:xfrm>
          <a:prstGeom prst="rect">
            <a:avLst/>
          </a:prstGeom>
        </p:spPr>
        <p:txBody>
          <a:bodyPr vert="horz" lIns="91440" tIns="45720" rIns="91440" bIns="45720" rtlCol="0" anchor="ctr"/>
          <a:lstStyle>
            <a:lvl1pPr algn="r">
              <a:defRPr sz="1999">
                <a:solidFill>
                  <a:srgbClr val="289FD7"/>
                </a:solidFill>
                <a:latin typeface="+mj-lt"/>
              </a:defRPr>
            </a:lvl1pPr>
          </a:lstStyle>
          <a:p>
            <a:pPr defTabSz="914126"/>
            <a:fld id="{0D099E2A-118A-4377-8F98-2DF40BCBA9FE}" type="slidenum">
              <a:rPr lang="en-US" smtClean="0"/>
              <a:pPr defTabSz="914126"/>
              <a:t>‹#›</a:t>
            </a:fld>
            <a:endParaRPr lang="en-US"/>
          </a:p>
        </p:txBody>
      </p:sp>
    </p:spTree>
    <p:extLst>
      <p:ext uri="{BB962C8B-B14F-4D97-AF65-F5344CB8AC3E}">
        <p14:creationId xmlns:p14="http://schemas.microsoft.com/office/powerpoint/2010/main" val="2870111558"/>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 id="2147483869" r:id="rId12"/>
    <p:sldLayoutId id="2147483870" r:id="rId13"/>
    <p:sldLayoutId id="2147483871" r:id="rId14"/>
    <p:sldLayoutId id="2147483873" r:id="rId15"/>
    <p:sldLayoutId id="2147483874" r:id="rId16"/>
    <p:sldLayoutId id="2147483875" r:id="rId17"/>
    <p:sldLayoutId id="2147483876" r:id="rId18"/>
    <p:sldLayoutId id="2147483877" r:id="rId19"/>
  </p:sldLayoutIdLst>
  <p:timing>
    <p:tnLst>
      <p:par>
        <p:cTn id="1" dur="indefinite" restart="never" nodeType="tmRoot"/>
      </p:par>
    </p:tnLst>
  </p:timing>
  <p:hf hdr="0" ftr="0" dt="0"/>
  <p:txStyles>
    <p:titleStyle>
      <a:lvl1pPr algn="l" defTabSz="914126" rtl="0" eaLnBrk="1" latinLnBrk="0" hangingPunct="1">
        <a:lnSpc>
          <a:spcPct val="90000"/>
        </a:lnSpc>
        <a:spcBef>
          <a:spcPct val="0"/>
        </a:spcBef>
        <a:buNone/>
        <a:defRPr sz="5398" kern="1200">
          <a:solidFill>
            <a:schemeClr val="bg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3599" kern="1200">
          <a:solidFill>
            <a:schemeClr val="bg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3199" kern="1200">
          <a:solidFill>
            <a:schemeClr val="bg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2799" kern="1200">
          <a:solidFill>
            <a:schemeClr val="bg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2399" kern="1200">
          <a:solidFill>
            <a:schemeClr val="bg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2399" kern="1200">
          <a:solidFill>
            <a:schemeClr val="bg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mailto:janpos@microsoft.com" TargetMode="Externa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104.xml"/></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104.xml"/></Relationships>
</file>

<file path=ppt/slides/_rels/slide12.xml.rels><?xml version="1.0" encoding="UTF-8" standalone="yes"?>
<Relationships xmlns="http://schemas.openxmlformats.org/package/2006/relationships"><Relationship Id="rId8" Type="http://schemas.openxmlformats.org/officeDocument/2006/relationships/image" Target="../media/image49.emf"/><Relationship Id="rId13" Type="http://schemas.openxmlformats.org/officeDocument/2006/relationships/image" Target="../media/image54.emf"/><Relationship Id="rId18" Type="http://schemas.openxmlformats.org/officeDocument/2006/relationships/image" Target="../media/image59.emf"/><Relationship Id="rId26" Type="http://schemas.openxmlformats.org/officeDocument/2006/relationships/image" Target="../media/image67.png"/><Relationship Id="rId3" Type="http://schemas.openxmlformats.org/officeDocument/2006/relationships/image" Target="../media/image44.emf"/><Relationship Id="rId21" Type="http://schemas.openxmlformats.org/officeDocument/2006/relationships/image" Target="../media/image62.emf"/><Relationship Id="rId7" Type="http://schemas.openxmlformats.org/officeDocument/2006/relationships/image" Target="../media/image48.emf"/><Relationship Id="rId12" Type="http://schemas.openxmlformats.org/officeDocument/2006/relationships/image" Target="../media/image53.emf"/><Relationship Id="rId17" Type="http://schemas.openxmlformats.org/officeDocument/2006/relationships/image" Target="../media/image58.emf"/><Relationship Id="rId25" Type="http://schemas.openxmlformats.org/officeDocument/2006/relationships/image" Target="../media/image66.png"/><Relationship Id="rId2" Type="http://schemas.openxmlformats.org/officeDocument/2006/relationships/notesSlide" Target="../notesSlides/notesSlide11.xml"/><Relationship Id="rId16" Type="http://schemas.openxmlformats.org/officeDocument/2006/relationships/image" Target="../media/image57.emf"/><Relationship Id="rId20" Type="http://schemas.openxmlformats.org/officeDocument/2006/relationships/image" Target="../media/image61.png"/><Relationship Id="rId1" Type="http://schemas.openxmlformats.org/officeDocument/2006/relationships/slideLayout" Target="../slideLayouts/slideLayout104.xml"/><Relationship Id="rId6" Type="http://schemas.openxmlformats.org/officeDocument/2006/relationships/image" Target="../media/image47.emf"/><Relationship Id="rId11" Type="http://schemas.openxmlformats.org/officeDocument/2006/relationships/image" Target="../media/image52.emf"/><Relationship Id="rId24" Type="http://schemas.openxmlformats.org/officeDocument/2006/relationships/image" Target="../media/image65.png"/><Relationship Id="rId5" Type="http://schemas.openxmlformats.org/officeDocument/2006/relationships/image" Target="../media/image46.emf"/><Relationship Id="rId15" Type="http://schemas.openxmlformats.org/officeDocument/2006/relationships/image" Target="../media/image56.emf"/><Relationship Id="rId23" Type="http://schemas.openxmlformats.org/officeDocument/2006/relationships/image" Target="../media/image64.png"/><Relationship Id="rId10" Type="http://schemas.openxmlformats.org/officeDocument/2006/relationships/image" Target="../media/image51.emf"/><Relationship Id="rId19" Type="http://schemas.openxmlformats.org/officeDocument/2006/relationships/image" Target="../media/image60.emf"/><Relationship Id="rId4" Type="http://schemas.openxmlformats.org/officeDocument/2006/relationships/image" Target="../media/image45.emf"/><Relationship Id="rId9" Type="http://schemas.openxmlformats.org/officeDocument/2006/relationships/image" Target="../media/image50.emf"/><Relationship Id="rId14" Type="http://schemas.openxmlformats.org/officeDocument/2006/relationships/image" Target="../media/image55.emf"/><Relationship Id="rId22" Type="http://schemas.openxmlformats.org/officeDocument/2006/relationships/image" Target="../media/image63.emf"/><Relationship Id="rId27" Type="http://schemas.openxmlformats.org/officeDocument/2006/relationships/image" Target="../media/image68.png"/></Relationships>
</file>

<file path=ppt/slides/_rels/slide13.xml.rels><?xml version="1.0" encoding="UTF-8" standalone="yes"?>
<Relationships xmlns="http://schemas.openxmlformats.org/package/2006/relationships"><Relationship Id="rId8" Type="http://schemas.openxmlformats.org/officeDocument/2006/relationships/image" Target="../media/image74.emf"/><Relationship Id="rId3" Type="http://schemas.openxmlformats.org/officeDocument/2006/relationships/image" Target="../media/image69.png"/><Relationship Id="rId7" Type="http://schemas.openxmlformats.org/officeDocument/2006/relationships/image" Target="../media/image73.emf"/><Relationship Id="rId12" Type="http://schemas.openxmlformats.org/officeDocument/2006/relationships/image" Target="../media/image78.png"/><Relationship Id="rId2" Type="http://schemas.openxmlformats.org/officeDocument/2006/relationships/notesSlide" Target="../notesSlides/notesSlide12.xml"/><Relationship Id="rId1" Type="http://schemas.openxmlformats.org/officeDocument/2006/relationships/slideLayout" Target="../slideLayouts/slideLayout53.xml"/><Relationship Id="rId6" Type="http://schemas.openxmlformats.org/officeDocument/2006/relationships/image" Target="../media/image72.emf"/><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s>
</file>

<file path=ppt/slides/_rels/slide14.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slideLayout" Target="../slideLayouts/slideLayout57.xml"/><Relationship Id="rId7" Type="http://schemas.openxmlformats.org/officeDocument/2006/relationships/image" Target="../media/image81.emf"/><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80.emf"/><Relationship Id="rId5" Type="http://schemas.openxmlformats.org/officeDocument/2006/relationships/image" Target="../media/image79.emf"/><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tags" Target="../tags/tag5.xml"/><Relationship Id="rId7" Type="http://schemas.openxmlformats.org/officeDocument/2006/relationships/image" Target="../media/image16.emf"/><Relationship Id="rId2" Type="http://schemas.openxmlformats.org/officeDocument/2006/relationships/tags" Target="../tags/tag4.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notesSlide" Target="../notesSlides/notesSlide14.xml"/><Relationship Id="rId4" Type="http://schemas.openxmlformats.org/officeDocument/2006/relationships/slideLayout" Target="../slideLayouts/slideLayout53.xml"/></Relationships>
</file>

<file path=ppt/slides/_rels/slide16.xml.rels><?xml version="1.0" encoding="UTF-8" standalone="yes"?>
<Relationships xmlns="http://schemas.openxmlformats.org/package/2006/relationships"><Relationship Id="rId3" Type="http://schemas.openxmlformats.org/officeDocument/2006/relationships/tags" Target="../tags/tag7.xml"/><Relationship Id="rId7" Type="http://schemas.openxmlformats.org/officeDocument/2006/relationships/image" Target="../media/image16.emf"/><Relationship Id="rId2" Type="http://schemas.openxmlformats.org/officeDocument/2006/relationships/tags" Target="../tags/tag6.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notesSlide" Target="../notesSlides/notesSlide15.xml"/><Relationship Id="rId4" Type="http://schemas.openxmlformats.org/officeDocument/2006/relationships/slideLayout" Target="../slideLayouts/slideLayout53.xml"/></Relationships>
</file>

<file path=ppt/slides/_rels/slide17.xml.rels><?xml version="1.0" encoding="UTF-8" standalone="yes"?>
<Relationships xmlns="http://schemas.openxmlformats.org/package/2006/relationships"><Relationship Id="rId8" Type="http://schemas.openxmlformats.org/officeDocument/2006/relationships/image" Target="../media/image86.emf"/><Relationship Id="rId3" Type="http://schemas.openxmlformats.org/officeDocument/2006/relationships/image" Target="../media/image69.png"/><Relationship Id="rId7" Type="http://schemas.openxmlformats.org/officeDocument/2006/relationships/image" Target="../media/image85.emf"/><Relationship Id="rId2" Type="http://schemas.openxmlformats.org/officeDocument/2006/relationships/notesSlide" Target="../notesSlides/notesSlide16.xml"/><Relationship Id="rId1" Type="http://schemas.openxmlformats.org/officeDocument/2006/relationships/slideLayout" Target="../slideLayouts/slideLayout53.xml"/><Relationship Id="rId6" Type="http://schemas.openxmlformats.org/officeDocument/2006/relationships/image" Target="../media/image84.emf"/><Relationship Id="rId5" Type="http://schemas.openxmlformats.org/officeDocument/2006/relationships/image" Target="../media/image83.emf"/><Relationship Id="rId10" Type="http://schemas.openxmlformats.org/officeDocument/2006/relationships/image" Target="../media/image88.png"/><Relationship Id="rId4" Type="http://schemas.openxmlformats.org/officeDocument/2006/relationships/image" Target="../media/image82.emf"/><Relationship Id="rId9" Type="http://schemas.openxmlformats.org/officeDocument/2006/relationships/image" Target="../media/image87.emf"/></Relationships>
</file>

<file path=ppt/slides/_rels/slide18.xml.rels><?xml version="1.0" encoding="UTF-8" standalone="yes"?>
<Relationships xmlns="http://schemas.openxmlformats.org/package/2006/relationships"><Relationship Id="rId8" Type="http://schemas.openxmlformats.org/officeDocument/2006/relationships/image" Target="../media/image94.png"/><Relationship Id="rId13" Type="http://schemas.microsoft.com/office/2007/relationships/hdphoto" Target="../media/hdphoto3.wdp"/><Relationship Id="rId18" Type="http://schemas.openxmlformats.org/officeDocument/2006/relationships/image" Target="../media/image103.png"/><Relationship Id="rId3" Type="http://schemas.openxmlformats.org/officeDocument/2006/relationships/image" Target="../media/image89.png"/><Relationship Id="rId7" Type="http://schemas.openxmlformats.org/officeDocument/2006/relationships/image" Target="../media/image93.png"/><Relationship Id="rId12" Type="http://schemas.openxmlformats.org/officeDocument/2006/relationships/image" Target="../media/image98.png"/><Relationship Id="rId17" Type="http://schemas.openxmlformats.org/officeDocument/2006/relationships/image" Target="../media/image102.emf"/><Relationship Id="rId2" Type="http://schemas.openxmlformats.org/officeDocument/2006/relationships/notesSlide" Target="../notesSlides/notesSlide17.xml"/><Relationship Id="rId16" Type="http://schemas.openxmlformats.org/officeDocument/2006/relationships/image" Target="../media/image101.emf"/><Relationship Id="rId20" Type="http://schemas.openxmlformats.org/officeDocument/2006/relationships/image" Target="../media/image69.png"/><Relationship Id="rId1" Type="http://schemas.openxmlformats.org/officeDocument/2006/relationships/slideLayout" Target="../slideLayouts/slideLayout54.xml"/><Relationship Id="rId6" Type="http://schemas.openxmlformats.org/officeDocument/2006/relationships/image" Target="../media/image92.emf"/><Relationship Id="rId11" Type="http://schemas.openxmlformats.org/officeDocument/2006/relationships/image" Target="../media/image97.emf"/><Relationship Id="rId5" Type="http://schemas.openxmlformats.org/officeDocument/2006/relationships/image" Target="../media/image91.png"/><Relationship Id="rId15" Type="http://schemas.openxmlformats.org/officeDocument/2006/relationships/image" Target="../media/image100.emf"/><Relationship Id="rId10" Type="http://schemas.openxmlformats.org/officeDocument/2006/relationships/image" Target="../media/image96.png"/><Relationship Id="rId19" Type="http://schemas.microsoft.com/office/2007/relationships/hdphoto" Target="../media/hdphoto4.wdp"/><Relationship Id="rId4" Type="http://schemas.openxmlformats.org/officeDocument/2006/relationships/image" Target="../media/image90.png"/><Relationship Id="rId9" Type="http://schemas.openxmlformats.org/officeDocument/2006/relationships/image" Target="../media/image95.png"/><Relationship Id="rId14" Type="http://schemas.openxmlformats.org/officeDocument/2006/relationships/image" Target="../media/image99.emf"/></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8.xml"/><Relationship Id="rId1" Type="http://schemas.openxmlformats.org/officeDocument/2006/relationships/slideLayout" Target="../slideLayouts/slideLayout53.xml"/><Relationship Id="rId6" Type="http://schemas.openxmlformats.org/officeDocument/2006/relationships/hyperlink" Target="http://blogs.msdn.com/b/windowsazurestorage/archive/2011/11/20/windows-azure-storage-a-highly-available-cloud-storage-service-with-strong-consistency.aspx" TargetMode="External"/><Relationship Id="rId5" Type="http://schemas.openxmlformats.org/officeDocument/2006/relationships/image" Target="../media/image105.png"/><Relationship Id="rId4" Type="http://schemas.openxmlformats.org/officeDocument/2006/relationships/image" Target="../media/image10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8.xml"/></Relationships>
</file>

<file path=ppt/slides/_rels/slide2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9.xml"/><Relationship Id="rId1" Type="http://schemas.openxmlformats.org/officeDocument/2006/relationships/slideLayout" Target="../slideLayouts/slideLayout58.xml"/><Relationship Id="rId4" Type="http://schemas.openxmlformats.org/officeDocument/2006/relationships/image" Target="../media/image106.png"/></Relationships>
</file>

<file path=ppt/slides/_rels/slide2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0.xml"/><Relationship Id="rId1" Type="http://schemas.openxmlformats.org/officeDocument/2006/relationships/slideLayout" Target="../slideLayouts/slideLayout53.xml"/></Relationships>
</file>

<file path=ppt/slides/_rels/slide2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1.xml"/><Relationship Id="rId1" Type="http://schemas.openxmlformats.org/officeDocument/2006/relationships/slideLayout" Target="../slideLayouts/slideLayout52.xml"/></Relationships>
</file>

<file path=ppt/slides/_rels/slide23.xml.rels><?xml version="1.0" encoding="UTF-8" standalone="yes"?>
<Relationships xmlns="http://schemas.openxmlformats.org/package/2006/relationships"><Relationship Id="rId8" Type="http://schemas.openxmlformats.org/officeDocument/2006/relationships/image" Target="../media/image112.emf"/><Relationship Id="rId3" Type="http://schemas.openxmlformats.org/officeDocument/2006/relationships/image" Target="../media/image107.emf"/><Relationship Id="rId7" Type="http://schemas.openxmlformats.org/officeDocument/2006/relationships/image" Target="../media/image111.emf"/><Relationship Id="rId2" Type="http://schemas.openxmlformats.org/officeDocument/2006/relationships/notesSlide" Target="../notesSlides/notesSlide22.xml"/><Relationship Id="rId1" Type="http://schemas.openxmlformats.org/officeDocument/2006/relationships/slideLayout" Target="../slideLayouts/slideLayout53.xml"/><Relationship Id="rId6" Type="http://schemas.openxmlformats.org/officeDocument/2006/relationships/image" Target="../media/image110.emf"/><Relationship Id="rId11" Type="http://schemas.openxmlformats.org/officeDocument/2006/relationships/image" Target="../media/image115.png"/><Relationship Id="rId5" Type="http://schemas.openxmlformats.org/officeDocument/2006/relationships/image" Target="../media/image109.emf"/><Relationship Id="rId10" Type="http://schemas.openxmlformats.org/officeDocument/2006/relationships/image" Target="../media/image114.emf"/><Relationship Id="rId4" Type="http://schemas.openxmlformats.org/officeDocument/2006/relationships/image" Target="../media/image108.emf"/><Relationship Id="rId9" Type="http://schemas.openxmlformats.org/officeDocument/2006/relationships/image" Target="../media/image11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9.png"/><Relationship Id="rId2" Type="http://schemas.openxmlformats.org/officeDocument/2006/relationships/image" Target="../media/image115.png"/><Relationship Id="rId1" Type="http://schemas.openxmlformats.org/officeDocument/2006/relationships/slideLayout" Target="../slideLayouts/slideLayout52.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2.xml"/><Relationship Id="rId7" Type="http://schemas.openxmlformats.org/officeDocument/2006/relationships/image" Target="../media/image115.png"/><Relationship Id="rId2" Type="http://schemas.openxmlformats.org/officeDocument/2006/relationships/tags" Target="../tags/tag8.xml"/><Relationship Id="rId1" Type="http://schemas.openxmlformats.org/officeDocument/2006/relationships/vmlDrawing" Target="../drawings/vmlDrawing4.vml"/><Relationship Id="rId6" Type="http://schemas.openxmlformats.org/officeDocument/2006/relationships/image" Target="../media/image16.emf"/><Relationship Id="rId5" Type="http://schemas.openxmlformats.org/officeDocument/2006/relationships/oleObject" Target="../embeddings/oleObject4.bin"/><Relationship Id="rId4"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0.png"/><Relationship Id="rId7" Type="http://schemas.openxmlformats.org/officeDocument/2006/relationships/image" Target="../media/image124.png"/><Relationship Id="rId2" Type="http://schemas.openxmlformats.org/officeDocument/2006/relationships/notesSlide" Target="../notesSlides/notesSlide24.xml"/><Relationship Id="rId1" Type="http://schemas.openxmlformats.org/officeDocument/2006/relationships/slideLayout" Target="../slideLayouts/slideLayout53.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 Id="rId9" Type="http://schemas.openxmlformats.org/officeDocument/2006/relationships/image" Target="../media/image126.png"/></Relationships>
</file>

<file path=ppt/slides/_rels/slide2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5.xml"/><Relationship Id="rId1" Type="http://schemas.openxmlformats.org/officeDocument/2006/relationships/slideLayout" Target="../slideLayouts/slideLayout52.xml"/><Relationship Id="rId4" Type="http://schemas.openxmlformats.org/officeDocument/2006/relationships/image" Target="../media/image127.png"/></Relationships>
</file>

<file path=ppt/slides/_rels/slide28.xml.rels><?xml version="1.0" encoding="UTF-8" standalone="yes"?>
<Relationships xmlns="http://schemas.openxmlformats.org/package/2006/relationships"><Relationship Id="rId8" Type="http://schemas.openxmlformats.org/officeDocument/2006/relationships/image" Target="../media/image133.jpeg"/><Relationship Id="rId13" Type="http://schemas.openxmlformats.org/officeDocument/2006/relationships/image" Target="../media/image138.png"/><Relationship Id="rId3" Type="http://schemas.openxmlformats.org/officeDocument/2006/relationships/image" Target="../media/image128.jpeg"/><Relationship Id="rId7" Type="http://schemas.openxmlformats.org/officeDocument/2006/relationships/image" Target="../media/image132.jpeg"/><Relationship Id="rId12" Type="http://schemas.openxmlformats.org/officeDocument/2006/relationships/image" Target="../media/image137.png"/><Relationship Id="rId2" Type="http://schemas.openxmlformats.org/officeDocument/2006/relationships/notesSlide" Target="../notesSlides/notesSlide26.xml"/><Relationship Id="rId1" Type="http://schemas.openxmlformats.org/officeDocument/2006/relationships/slideLayout" Target="../slideLayouts/slideLayout53.xml"/><Relationship Id="rId6" Type="http://schemas.openxmlformats.org/officeDocument/2006/relationships/image" Target="../media/image131.jpeg"/><Relationship Id="rId11" Type="http://schemas.openxmlformats.org/officeDocument/2006/relationships/image" Target="../media/image136.png"/><Relationship Id="rId5" Type="http://schemas.openxmlformats.org/officeDocument/2006/relationships/image" Target="../media/image130.jpeg"/><Relationship Id="rId10" Type="http://schemas.openxmlformats.org/officeDocument/2006/relationships/image" Target="../media/image135.jpeg"/><Relationship Id="rId4" Type="http://schemas.openxmlformats.org/officeDocument/2006/relationships/image" Target="../media/image129.jpeg"/><Relationship Id="rId9" Type="http://schemas.openxmlformats.org/officeDocument/2006/relationships/image" Target="../media/image134.jpeg"/><Relationship Id="rId14" Type="http://schemas.openxmlformats.org/officeDocument/2006/relationships/image" Target="../media/image126.png"/></Relationships>
</file>

<file path=ppt/slides/_rels/slide2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27.xml"/><Relationship Id="rId1" Type="http://schemas.openxmlformats.org/officeDocument/2006/relationships/slideLayout" Target="../slideLayouts/slideLayout6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4.xml"/></Relationships>
</file>

<file path=ppt/slides/_rels/slide30.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140.png"/><Relationship Id="rId7" Type="http://schemas.openxmlformats.org/officeDocument/2006/relationships/image" Target="../media/image144.png"/><Relationship Id="rId2" Type="http://schemas.openxmlformats.org/officeDocument/2006/relationships/image" Target="../media/image139.png"/><Relationship Id="rId1" Type="http://schemas.openxmlformats.org/officeDocument/2006/relationships/slideLayout" Target="../slideLayouts/slideLayout53.xml"/><Relationship Id="rId6" Type="http://schemas.openxmlformats.org/officeDocument/2006/relationships/image" Target="../media/image143.png"/><Relationship Id="rId11" Type="http://schemas.openxmlformats.org/officeDocument/2006/relationships/image" Target="../media/image148.png"/><Relationship Id="rId5" Type="http://schemas.openxmlformats.org/officeDocument/2006/relationships/image" Target="../media/image142.png"/><Relationship Id="rId10" Type="http://schemas.openxmlformats.org/officeDocument/2006/relationships/image" Target="../media/image147.png"/><Relationship Id="rId4" Type="http://schemas.openxmlformats.org/officeDocument/2006/relationships/image" Target="../media/image141.png"/><Relationship Id="rId9" Type="http://schemas.openxmlformats.org/officeDocument/2006/relationships/image" Target="../media/image146.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8" Type="http://schemas.openxmlformats.org/officeDocument/2006/relationships/image" Target="../media/image154.emf"/><Relationship Id="rId13" Type="http://schemas.openxmlformats.org/officeDocument/2006/relationships/image" Target="../media/image159.emf"/><Relationship Id="rId3" Type="http://schemas.openxmlformats.org/officeDocument/2006/relationships/image" Target="../media/image149.emf"/><Relationship Id="rId7" Type="http://schemas.openxmlformats.org/officeDocument/2006/relationships/image" Target="../media/image153.emf"/><Relationship Id="rId12" Type="http://schemas.openxmlformats.org/officeDocument/2006/relationships/image" Target="../media/image158.png"/><Relationship Id="rId17" Type="http://schemas.openxmlformats.org/officeDocument/2006/relationships/image" Target="../media/image163.emf"/><Relationship Id="rId2" Type="http://schemas.openxmlformats.org/officeDocument/2006/relationships/notesSlide" Target="../notesSlides/notesSlide29.xml"/><Relationship Id="rId16" Type="http://schemas.openxmlformats.org/officeDocument/2006/relationships/image" Target="../media/image162.emf"/><Relationship Id="rId1" Type="http://schemas.openxmlformats.org/officeDocument/2006/relationships/slideLayout" Target="../slideLayouts/slideLayout45.xml"/><Relationship Id="rId6" Type="http://schemas.openxmlformats.org/officeDocument/2006/relationships/image" Target="../media/image152.emf"/><Relationship Id="rId11" Type="http://schemas.openxmlformats.org/officeDocument/2006/relationships/image" Target="../media/image157.emf"/><Relationship Id="rId5" Type="http://schemas.openxmlformats.org/officeDocument/2006/relationships/image" Target="../media/image151.emf"/><Relationship Id="rId15" Type="http://schemas.openxmlformats.org/officeDocument/2006/relationships/image" Target="../media/image161.emf"/><Relationship Id="rId10" Type="http://schemas.openxmlformats.org/officeDocument/2006/relationships/image" Target="../media/image156.emf"/><Relationship Id="rId4" Type="http://schemas.openxmlformats.org/officeDocument/2006/relationships/image" Target="../media/image150.emf"/><Relationship Id="rId9" Type="http://schemas.openxmlformats.org/officeDocument/2006/relationships/image" Target="../media/image155.emf"/><Relationship Id="rId14" Type="http://schemas.openxmlformats.org/officeDocument/2006/relationships/image" Target="../media/image160.emf"/></Relationships>
</file>

<file path=ppt/slides/_rels/slide33.xml.rels><?xml version="1.0" encoding="UTF-8" standalone="yes"?>
<Relationships xmlns="http://schemas.openxmlformats.org/package/2006/relationships"><Relationship Id="rId8" Type="http://schemas.openxmlformats.org/officeDocument/2006/relationships/image" Target="../media/image169.emf"/><Relationship Id="rId13" Type="http://schemas.openxmlformats.org/officeDocument/2006/relationships/image" Target="../media/image174.emf"/><Relationship Id="rId18" Type="http://schemas.openxmlformats.org/officeDocument/2006/relationships/image" Target="../media/image179.emf"/><Relationship Id="rId3" Type="http://schemas.openxmlformats.org/officeDocument/2006/relationships/image" Target="../media/image164.emf"/><Relationship Id="rId7" Type="http://schemas.openxmlformats.org/officeDocument/2006/relationships/image" Target="../media/image168.emf"/><Relationship Id="rId12" Type="http://schemas.openxmlformats.org/officeDocument/2006/relationships/image" Target="../media/image173.emf"/><Relationship Id="rId17" Type="http://schemas.openxmlformats.org/officeDocument/2006/relationships/image" Target="../media/image178.emf"/><Relationship Id="rId2" Type="http://schemas.openxmlformats.org/officeDocument/2006/relationships/notesSlide" Target="../notesSlides/notesSlide30.xml"/><Relationship Id="rId16" Type="http://schemas.openxmlformats.org/officeDocument/2006/relationships/image" Target="../media/image177.emf"/><Relationship Id="rId1" Type="http://schemas.openxmlformats.org/officeDocument/2006/relationships/slideLayout" Target="../slideLayouts/slideLayout41.xml"/><Relationship Id="rId6" Type="http://schemas.openxmlformats.org/officeDocument/2006/relationships/image" Target="../media/image167.emf"/><Relationship Id="rId11" Type="http://schemas.openxmlformats.org/officeDocument/2006/relationships/image" Target="../media/image172.emf"/><Relationship Id="rId5" Type="http://schemas.openxmlformats.org/officeDocument/2006/relationships/image" Target="../media/image166.emf"/><Relationship Id="rId15" Type="http://schemas.openxmlformats.org/officeDocument/2006/relationships/image" Target="../media/image176.emf"/><Relationship Id="rId10" Type="http://schemas.openxmlformats.org/officeDocument/2006/relationships/image" Target="../media/image171.emf"/><Relationship Id="rId4" Type="http://schemas.openxmlformats.org/officeDocument/2006/relationships/image" Target="../media/image165.emf"/><Relationship Id="rId9" Type="http://schemas.openxmlformats.org/officeDocument/2006/relationships/image" Target="../media/image170.emf"/><Relationship Id="rId14" Type="http://schemas.openxmlformats.org/officeDocument/2006/relationships/image" Target="../media/image175.emf"/></Relationships>
</file>

<file path=ppt/slides/_rels/slide34.xml.rels><?xml version="1.0" encoding="UTF-8" standalone="yes"?>
<Relationships xmlns="http://schemas.openxmlformats.org/package/2006/relationships"><Relationship Id="rId8" Type="http://schemas.openxmlformats.org/officeDocument/2006/relationships/image" Target="../media/image154.emf"/><Relationship Id="rId13" Type="http://schemas.openxmlformats.org/officeDocument/2006/relationships/image" Target="../media/image158.png"/><Relationship Id="rId3" Type="http://schemas.openxmlformats.org/officeDocument/2006/relationships/image" Target="../media/image149.emf"/><Relationship Id="rId7" Type="http://schemas.openxmlformats.org/officeDocument/2006/relationships/image" Target="../media/image153.emf"/><Relationship Id="rId12" Type="http://schemas.openxmlformats.org/officeDocument/2006/relationships/image" Target="../media/image157.emf"/><Relationship Id="rId17" Type="http://schemas.openxmlformats.org/officeDocument/2006/relationships/image" Target="../media/image163.emf"/><Relationship Id="rId2" Type="http://schemas.openxmlformats.org/officeDocument/2006/relationships/image" Target="../media/image180.emf"/><Relationship Id="rId16" Type="http://schemas.openxmlformats.org/officeDocument/2006/relationships/image" Target="../media/image156.emf"/><Relationship Id="rId1" Type="http://schemas.openxmlformats.org/officeDocument/2006/relationships/slideLayout" Target="../slideLayouts/slideLayout45.xml"/><Relationship Id="rId6" Type="http://schemas.openxmlformats.org/officeDocument/2006/relationships/image" Target="../media/image150.emf"/><Relationship Id="rId11" Type="http://schemas.openxmlformats.org/officeDocument/2006/relationships/image" Target="../media/image162.emf"/><Relationship Id="rId5" Type="http://schemas.openxmlformats.org/officeDocument/2006/relationships/image" Target="../media/image152.emf"/><Relationship Id="rId15" Type="http://schemas.openxmlformats.org/officeDocument/2006/relationships/image" Target="../media/image161.emf"/><Relationship Id="rId10" Type="http://schemas.openxmlformats.org/officeDocument/2006/relationships/image" Target="../media/image159.emf"/><Relationship Id="rId4" Type="http://schemas.openxmlformats.org/officeDocument/2006/relationships/image" Target="../media/image151.emf"/><Relationship Id="rId9" Type="http://schemas.openxmlformats.org/officeDocument/2006/relationships/image" Target="../media/image155.emf"/><Relationship Id="rId14" Type="http://schemas.openxmlformats.org/officeDocument/2006/relationships/image" Target="../media/image160.emf"/></Relationships>
</file>

<file path=ppt/slides/_rels/slide35.xml.rels><?xml version="1.0" encoding="UTF-8" standalone="yes"?>
<Relationships xmlns="http://schemas.openxmlformats.org/package/2006/relationships"><Relationship Id="rId8" Type="http://schemas.openxmlformats.org/officeDocument/2006/relationships/image" Target="../media/image159.emf"/><Relationship Id="rId13" Type="http://schemas.openxmlformats.org/officeDocument/2006/relationships/image" Target="../media/image161.emf"/><Relationship Id="rId3" Type="http://schemas.openxmlformats.org/officeDocument/2006/relationships/image" Target="../media/image149.emf"/><Relationship Id="rId7" Type="http://schemas.openxmlformats.org/officeDocument/2006/relationships/image" Target="../media/image155.emf"/><Relationship Id="rId12" Type="http://schemas.openxmlformats.org/officeDocument/2006/relationships/image" Target="../media/image160.emf"/><Relationship Id="rId17" Type="http://schemas.openxmlformats.org/officeDocument/2006/relationships/image" Target="../media/image163.emf"/><Relationship Id="rId2" Type="http://schemas.openxmlformats.org/officeDocument/2006/relationships/image" Target="../media/image180.emf"/><Relationship Id="rId16" Type="http://schemas.openxmlformats.org/officeDocument/2006/relationships/image" Target="../media/image156.emf"/><Relationship Id="rId1" Type="http://schemas.openxmlformats.org/officeDocument/2006/relationships/slideLayout" Target="../slideLayouts/slideLayout45.xml"/><Relationship Id="rId6" Type="http://schemas.openxmlformats.org/officeDocument/2006/relationships/image" Target="../media/image150.emf"/><Relationship Id="rId11" Type="http://schemas.openxmlformats.org/officeDocument/2006/relationships/image" Target="../media/image158.png"/><Relationship Id="rId5" Type="http://schemas.openxmlformats.org/officeDocument/2006/relationships/image" Target="../media/image152.emf"/><Relationship Id="rId15" Type="http://schemas.openxmlformats.org/officeDocument/2006/relationships/image" Target="../media/image154.emf"/><Relationship Id="rId10" Type="http://schemas.openxmlformats.org/officeDocument/2006/relationships/image" Target="../media/image157.emf"/><Relationship Id="rId4" Type="http://schemas.openxmlformats.org/officeDocument/2006/relationships/image" Target="../media/image151.emf"/><Relationship Id="rId9" Type="http://schemas.openxmlformats.org/officeDocument/2006/relationships/image" Target="../media/image162.emf"/><Relationship Id="rId14" Type="http://schemas.openxmlformats.org/officeDocument/2006/relationships/image" Target="../media/image153.emf"/></Relationships>
</file>

<file path=ppt/slides/_rels/slide36.xml.rels><?xml version="1.0" encoding="UTF-8" standalone="yes"?>
<Relationships xmlns="http://schemas.openxmlformats.org/package/2006/relationships"><Relationship Id="rId8" Type="http://schemas.openxmlformats.org/officeDocument/2006/relationships/image" Target="../media/image152.emf"/><Relationship Id="rId13" Type="http://schemas.openxmlformats.org/officeDocument/2006/relationships/image" Target="../media/image162.emf"/><Relationship Id="rId3" Type="http://schemas.openxmlformats.org/officeDocument/2006/relationships/image" Target="../media/image153.emf"/><Relationship Id="rId7" Type="http://schemas.openxmlformats.org/officeDocument/2006/relationships/image" Target="../media/image151.emf"/><Relationship Id="rId12" Type="http://schemas.openxmlformats.org/officeDocument/2006/relationships/image" Target="../media/image159.emf"/><Relationship Id="rId17" Type="http://schemas.openxmlformats.org/officeDocument/2006/relationships/image" Target="../media/image163.emf"/><Relationship Id="rId2" Type="http://schemas.openxmlformats.org/officeDocument/2006/relationships/image" Target="../media/image150.emf"/><Relationship Id="rId16" Type="http://schemas.openxmlformats.org/officeDocument/2006/relationships/image" Target="../media/image156.emf"/><Relationship Id="rId1" Type="http://schemas.openxmlformats.org/officeDocument/2006/relationships/slideLayout" Target="../slideLayouts/slideLayout45.xml"/><Relationship Id="rId6" Type="http://schemas.openxmlformats.org/officeDocument/2006/relationships/image" Target="../media/image149.emf"/><Relationship Id="rId11" Type="http://schemas.openxmlformats.org/officeDocument/2006/relationships/image" Target="../media/image158.png"/><Relationship Id="rId5" Type="http://schemas.openxmlformats.org/officeDocument/2006/relationships/image" Target="../media/image180.emf"/><Relationship Id="rId15" Type="http://schemas.openxmlformats.org/officeDocument/2006/relationships/image" Target="../media/image161.emf"/><Relationship Id="rId10" Type="http://schemas.openxmlformats.org/officeDocument/2006/relationships/image" Target="../media/image157.emf"/><Relationship Id="rId4" Type="http://schemas.openxmlformats.org/officeDocument/2006/relationships/image" Target="../media/image154.emf"/><Relationship Id="rId9" Type="http://schemas.openxmlformats.org/officeDocument/2006/relationships/image" Target="../media/image155.emf"/><Relationship Id="rId14" Type="http://schemas.openxmlformats.org/officeDocument/2006/relationships/image" Target="../media/image160.emf"/></Relationships>
</file>

<file path=ppt/slides/_rels/slide37.xml.rels><?xml version="1.0" encoding="UTF-8" standalone="yes"?>
<Relationships xmlns="http://schemas.openxmlformats.org/package/2006/relationships"><Relationship Id="rId8" Type="http://schemas.openxmlformats.org/officeDocument/2006/relationships/image" Target="../media/image149.emf"/><Relationship Id="rId13" Type="http://schemas.openxmlformats.org/officeDocument/2006/relationships/image" Target="../media/image183.emf"/><Relationship Id="rId18" Type="http://schemas.openxmlformats.org/officeDocument/2006/relationships/image" Target="../media/image185.emf"/><Relationship Id="rId3" Type="http://schemas.openxmlformats.org/officeDocument/2006/relationships/image" Target="../media/image181.emf"/><Relationship Id="rId21" Type="http://schemas.openxmlformats.org/officeDocument/2006/relationships/image" Target="../media/image159.emf"/><Relationship Id="rId7" Type="http://schemas.openxmlformats.org/officeDocument/2006/relationships/image" Target="../media/image182.emf"/><Relationship Id="rId12" Type="http://schemas.openxmlformats.org/officeDocument/2006/relationships/image" Target="../media/image158.png"/><Relationship Id="rId17" Type="http://schemas.openxmlformats.org/officeDocument/2006/relationships/image" Target="../media/image163.emf"/><Relationship Id="rId2" Type="http://schemas.openxmlformats.org/officeDocument/2006/relationships/notesSlide" Target="../notesSlides/notesSlide31.xml"/><Relationship Id="rId16" Type="http://schemas.openxmlformats.org/officeDocument/2006/relationships/image" Target="../media/image184.emf"/><Relationship Id="rId20" Type="http://schemas.openxmlformats.org/officeDocument/2006/relationships/image" Target="../media/image187.emf"/><Relationship Id="rId1" Type="http://schemas.openxmlformats.org/officeDocument/2006/relationships/slideLayout" Target="../slideLayouts/slideLayout45.xml"/><Relationship Id="rId6" Type="http://schemas.openxmlformats.org/officeDocument/2006/relationships/image" Target="../media/image150.emf"/><Relationship Id="rId11" Type="http://schemas.openxmlformats.org/officeDocument/2006/relationships/image" Target="../media/image157.emf"/><Relationship Id="rId5" Type="http://schemas.openxmlformats.org/officeDocument/2006/relationships/image" Target="../media/image180.emf"/><Relationship Id="rId15" Type="http://schemas.openxmlformats.org/officeDocument/2006/relationships/image" Target="../media/image154.emf"/><Relationship Id="rId23" Type="http://schemas.openxmlformats.org/officeDocument/2006/relationships/image" Target="../media/image160.emf"/><Relationship Id="rId10" Type="http://schemas.openxmlformats.org/officeDocument/2006/relationships/image" Target="../media/image155.emf"/><Relationship Id="rId19" Type="http://schemas.openxmlformats.org/officeDocument/2006/relationships/image" Target="../media/image186.emf"/><Relationship Id="rId4" Type="http://schemas.openxmlformats.org/officeDocument/2006/relationships/image" Target="../media/image156.emf"/><Relationship Id="rId9" Type="http://schemas.openxmlformats.org/officeDocument/2006/relationships/image" Target="../media/image151.emf"/><Relationship Id="rId14" Type="http://schemas.openxmlformats.org/officeDocument/2006/relationships/image" Target="../media/image153.emf"/><Relationship Id="rId22" Type="http://schemas.openxmlformats.org/officeDocument/2006/relationships/image" Target="../media/image162.emf"/></Relationships>
</file>

<file path=ppt/slides/_rels/slide38.xml.rels><?xml version="1.0" encoding="UTF-8" standalone="yes"?>
<Relationships xmlns="http://schemas.openxmlformats.org/package/2006/relationships"><Relationship Id="rId3" Type="http://schemas.openxmlformats.org/officeDocument/2006/relationships/image" Target="../media/image188.emf"/><Relationship Id="rId2" Type="http://schemas.openxmlformats.org/officeDocument/2006/relationships/notesSlide" Target="../notesSlides/notesSlide32.xml"/><Relationship Id="rId1" Type="http://schemas.openxmlformats.org/officeDocument/2006/relationships/slideLayout" Target="../slideLayouts/slideLayout41.xml"/></Relationships>
</file>

<file path=ppt/slides/_rels/slide39.xml.rels><?xml version="1.0" encoding="UTF-8" standalone="yes"?>
<Relationships xmlns="http://schemas.openxmlformats.org/package/2006/relationships"><Relationship Id="rId8" Type="http://schemas.openxmlformats.org/officeDocument/2006/relationships/image" Target="../media/image194.emf"/><Relationship Id="rId3" Type="http://schemas.openxmlformats.org/officeDocument/2006/relationships/image" Target="../media/image189.emf"/><Relationship Id="rId7" Type="http://schemas.openxmlformats.org/officeDocument/2006/relationships/image" Target="../media/image193.emf"/><Relationship Id="rId2" Type="http://schemas.openxmlformats.org/officeDocument/2006/relationships/notesSlide" Target="../notesSlides/notesSlide33.xml"/><Relationship Id="rId1" Type="http://schemas.openxmlformats.org/officeDocument/2006/relationships/slideLayout" Target="../slideLayouts/slideLayout41.xml"/><Relationship Id="rId6" Type="http://schemas.openxmlformats.org/officeDocument/2006/relationships/image" Target="../media/image192.emf"/><Relationship Id="rId5" Type="http://schemas.openxmlformats.org/officeDocument/2006/relationships/image" Target="../media/image191.emf"/><Relationship Id="rId4" Type="http://schemas.openxmlformats.org/officeDocument/2006/relationships/image" Target="../media/image190.e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4.xml"/></Relationships>
</file>

<file path=ppt/slides/_rels/slide40.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41.xml"/><Relationship Id="rId5" Type="http://schemas.openxmlformats.org/officeDocument/2006/relationships/image" Target="../media/image198.png"/><Relationship Id="rId4" Type="http://schemas.openxmlformats.org/officeDocument/2006/relationships/image" Target="../media/image197.png"/></Relationships>
</file>

<file path=ppt/slides/_rels/slide41.xml.rels><?xml version="1.0" encoding="UTF-8" standalone="yes"?>
<Relationships xmlns="http://schemas.openxmlformats.org/package/2006/relationships"><Relationship Id="rId8" Type="http://schemas.openxmlformats.org/officeDocument/2006/relationships/image" Target="../media/image151.emf"/><Relationship Id="rId13" Type="http://schemas.openxmlformats.org/officeDocument/2006/relationships/image" Target="../media/image160.emf"/><Relationship Id="rId18" Type="http://schemas.openxmlformats.org/officeDocument/2006/relationships/image" Target="../media/image163.emf"/><Relationship Id="rId3" Type="http://schemas.openxmlformats.org/officeDocument/2006/relationships/image" Target="../media/image150.emf"/><Relationship Id="rId21" Type="http://schemas.openxmlformats.org/officeDocument/2006/relationships/image" Target="../media/image204.emf"/><Relationship Id="rId7" Type="http://schemas.openxmlformats.org/officeDocument/2006/relationships/image" Target="../media/image159.emf"/><Relationship Id="rId12" Type="http://schemas.openxmlformats.org/officeDocument/2006/relationships/image" Target="../media/image158.png"/><Relationship Id="rId17" Type="http://schemas.openxmlformats.org/officeDocument/2006/relationships/image" Target="../media/image201.emf"/><Relationship Id="rId2" Type="http://schemas.openxmlformats.org/officeDocument/2006/relationships/notesSlide" Target="../notesSlides/notesSlide34.xml"/><Relationship Id="rId16" Type="http://schemas.openxmlformats.org/officeDocument/2006/relationships/image" Target="../media/image200.emf"/><Relationship Id="rId20" Type="http://schemas.openxmlformats.org/officeDocument/2006/relationships/image" Target="../media/image203.emf"/><Relationship Id="rId1" Type="http://schemas.openxmlformats.org/officeDocument/2006/relationships/slideLayout" Target="../slideLayouts/slideLayout45.xml"/><Relationship Id="rId6" Type="http://schemas.openxmlformats.org/officeDocument/2006/relationships/image" Target="../media/image156.emf"/><Relationship Id="rId11" Type="http://schemas.openxmlformats.org/officeDocument/2006/relationships/image" Target="../media/image157.emf"/><Relationship Id="rId5" Type="http://schemas.openxmlformats.org/officeDocument/2006/relationships/image" Target="../media/image181.emf"/><Relationship Id="rId15" Type="http://schemas.openxmlformats.org/officeDocument/2006/relationships/image" Target="../media/image199.emf"/><Relationship Id="rId23" Type="http://schemas.openxmlformats.org/officeDocument/2006/relationships/image" Target="../media/image154.emf"/><Relationship Id="rId10" Type="http://schemas.openxmlformats.org/officeDocument/2006/relationships/image" Target="../media/image162.emf"/><Relationship Id="rId19" Type="http://schemas.openxmlformats.org/officeDocument/2006/relationships/image" Target="../media/image202.emf"/><Relationship Id="rId4" Type="http://schemas.openxmlformats.org/officeDocument/2006/relationships/image" Target="../media/image149.emf"/><Relationship Id="rId9" Type="http://schemas.openxmlformats.org/officeDocument/2006/relationships/image" Target="../media/image155.emf"/><Relationship Id="rId14" Type="http://schemas.openxmlformats.org/officeDocument/2006/relationships/image" Target="../media/image183.emf"/><Relationship Id="rId22" Type="http://schemas.openxmlformats.org/officeDocument/2006/relationships/image" Target="../media/image153.emf"/></Relationships>
</file>

<file path=ppt/slides/_rels/slide42.xml.rels><?xml version="1.0" encoding="UTF-8" standalone="yes"?>
<Relationships xmlns="http://schemas.openxmlformats.org/package/2006/relationships"><Relationship Id="rId8" Type="http://schemas.openxmlformats.org/officeDocument/2006/relationships/image" Target="../media/image159.emf"/><Relationship Id="rId13" Type="http://schemas.openxmlformats.org/officeDocument/2006/relationships/image" Target="../media/image160.emf"/><Relationship Id="rId18" Type="http://schemas.openxmlformats.org/officeDocument/2006/relationships/image" Target="../media/image163.emf"/><Relationship Id="rId3" Type="http://schemas.openxmlformats.org/officeDocument/2006/relationships/image" Target="../media/image149.emf"/><Relationship Id="rId7" Type="http://schemas.openxmlformats.org/officeDocument/2006/relationships/image" Target="../media/image155.emf"/><Relationship Id="rId12" Type="http://schemas.openxmlformats.org/officeDocument/2006/relationships/image" Target="../media/image205.emf"/><Relationship Id="rId17" Type="http://schemas.openxmlformats.org/officeDocument/2006/relationships/image" Target="../media/image156.emf"/><Relationship Id="rId2" Type="http://schemas.openxmlformats.org/officeDocument/2006/relationships/image" Target="../media/image180.emf"/><Relationship Id="rId16" Type="http://schemas.openxmlformats.org/officeDocument/2006/relationships/image" Target="../media/image154.emf"/><Relationship Id="rId1" Type="http://schemas.openxmlformats.org/officeDocument/2006/relationships/slideLayout" Target="../slideLayouts/slideLayout45.xml"/><Relationship Id="rId6" Type="http://schemas.openxmlformats.org/officeDocument/2006/relationships/image" Target="../media/image150.emf"/><Relationship Id="rId11" Type="http://schemas.openxmlformats.org/officeDocument/2006/relationships/image" Target="../media/image158.png"/><Relationship Id="rId5" Type="http://schemas.openxmlformats.org/officeDocument/2006/relationships/image" Target="../media/image152.emf"/><Relationship Id="rId15" Type="http://schemas.openxmlformats.org/officeDocument/2006/relationships/image" Target="../media/image153.emf"/><Relationship Id="rId10" Type="http://schemas.openxmlformats.org/officeDocument/2006/relationships/image" Target="../media/image157.emf"/><Relationship Id="rId4" Type="http://schemas.openxmlformats.org/officeDocument/2006/relationships/image" Target="../media/image151.emf"/><Relationship Id="rId9" Type="http://schemas.openxmlformats.org/officeDocument/2006/relationships/image" Target="../media/image162.emf"/><Relationship Id="rId14" Type="http://schemas.openxmlformats.org/officeDocument/2006/relationships/image" Target="../media/image161.emf"/></Relationships>
</file>

<file path=ppt/slides/_rels/slide43.xml.rels><?xml version="1.0" encoding="UTF-8" standalone="yes"?>
<Relationships xmlns="http://schemas.openxmlformats.org/package/2006/relationships"><Relationship Id="rId8" Type="http://schemas.openxmlformats.org/officeDocument/2006/relationships/image" Target="../media/image149.emf"/><Relationship Id="rId13" Type="http://schemas.openxmlformats.org/officeDocument/2006/relationships/image" Target="../media/image157.emf"/><Relationship Id="rId18" Type="http://schemas.openxmlformats.org/officeDocument/2006/relationships/image" Target="../media/image207.emf"/><Relationship Id="rId3" Type="http://schemas.openxmlformats.org/officeDocument/2006/relationships/image" Target="../media/image152.emf"/><Relationship Id="rId21" Type="http://schemas.openxmlformats.org/officeDocument/2006/relationships/image" Target="../media/image163.emf"/><Relationship Id="rId7" Type="http://schemas.openxmlformats.org/officeDocument/2006/relationships/image" Target="../media/image180.emf"/><Relationship Id="rId12" Type="http://schemas.openxmlformats.org/officeDocument/2006/relationships/image" Target="../media/image162.emf"/><Relationship Id="rId17" Type="http://schemas.openxmlformats.org/officeDocument/2006/relationships/image" Target="../media/image161.emf"/><Relationship Id="rId2" Type="http://schemas.openxmlformats.org/officeDocument/2006/relationships/image" Target="../media/image206.emf"/><Relationship Id="rId16" Type="http://schemas.openxmlformats.org/officeDocument/2006/relationships/image" Target="../media/image160.emf"/><Relationship Id="rId20" Type="http://schemas.openxmlformats.org/officeDocument/2006/relationships/image" Target="../media/image156.emf"/><Relationship Id="rId1" Type="http://schemas.openxmlformats.org/officeDocument/2006/relationships/slideLayout" Target="../slideLayouts/slideLayout45.xml"/><Relationship Id="rId6" Type="http://schemas.openxmlformats.org/officeDocument/2006/relationships/image" Target="../media/image154.emf"/><Relationship Id="rId11" Type="http://schemas.openxmlformats.org/officeDocument/2006/relationships/image" Target="../media/image159.emf"/><Relationship Id="rId5" Type="http://schemas.openxmlformats.org/officeDocument/2006/relationships/image" Target="../media/image153.emf"/><Relationship Id="rId15" Type="http://schemas.openxmlformats.org/officeDocument/2006/relationships/image" Target="../media/image205.emf"/><Relationship Id="rId10" Type="http://schemas.openxmlformats.org/officeDocument/2006/relationships/image" Target="../media/image155.emf"/><Relationship Id="rId19" Type="http://schemas.openxmlformats.org/officeDocument/2006/relationships/image" Target="../media/image208.emf"/><Relationship Id="rId4" Type="http://schemas.openxmlformats.org/officeDocument/2006/relationships/image" Target="../media/image150.emf"/><Relationship Id="rId9" Type="http://schemas.openxmlformats.org/officeDocument/2006/relationships/image" Target="../media/image151.emf"/><Relationship Id="rId14" Type="http://schemas.openxmlformats.org/officeDocument/2006/relationships/image" Target="../media/image158.png"/></Relationships>
</file>

<file path=ppt/slides/_rels/slide44.xml.rels><?xml version="1.0" encoding="UTF-8" standalone="yes"?>
<Relationships xmlns="http://schemas.openxmlformats.org/package/2006/relationships"><Relationship Id="rId8" Type="http://schemas.openxmlformats.org/officeDocument/2006/relationships/image" Target="../media/image205.emf"/><Relationship Id="rId13" Type="http://schemas.openxmlformats.org/officeDocument/2006/relationships/image" Target="../media/image162.emf"/><Relationship Id="rId18" Type="http://schemas.openxmlformats.org/officeDocument/2006/relationships/image" Target="../media/image211.emf"/><Relationship Id="rId3" Type="http://schemas.openxmlformats.org/officeDocument/2006/relationships/image" Target="../media/image153.emf"/><Relationship Id="rId21" Type="http://schemas.openxmlformats.org/officeDocument/2006/relationships/image" Target="../media/image208.emf"/><Relationship Id="rId7" Type="http://schemas.openxmlformats.org/officeDocument/2006/relationships/image" Target="../media/image209.emf"/><Relationship Id="rId12" Type="http://schemas.openxmlformats.org/officeDocument/2006/relationships/image" Target="../media/image159.emf"/><Relationship Id="rId17" Type="http://schemas.openxmlformats.org/officeDocument/2006/relationships/image" Target="../media/image161.emf"/><Relationship Id="rId2" Type="http://schemas.openxmlformats.org/officeDocument/2006/relationships/image" Target="../media/image206.emf"/><Relationship Id="rId16" Type="http://schemas.openxmlformats.org/officeDocument/2006/relationships/image" Target="../media/image160.emf"/><Relationship Id="rId20" Type="http://schemas.openxmlformats.org/officeDocument/2006/relationships/image" Target="../media/image207.emf"/><Relationship Id="rId1" Type="http://schemas.openxmlformats.org/officeDocument/2006/relationships/slideLayout" Target="../slideLayouts/slideLayout45.xml"/><Relationship Id="rId6" Type="http://schemas.openxmlformats.org/officeDocument/2006/relationships/image" Target="../media/image150.emf"/><Relationship Id="rId11" Type="http://schemas.openxmlformats.org/officeDocument/2006/relationships/image" Target="../media/image155.emf"/><Relationship Id="rId5" Type="http://schemas.openxmlformats.org/officeDocument/2006/relationships/image" Target="../media/image149.emf"/><Relationship Id="rId15" Type="http://schemas.openxmlformats.org/officeDocument/2006/relationships/image" Target="../media/image158.png"/><Relationship Id="rId23" Type="http://schemas.openxmlformats.org/officeDocument/2006/relationships/image" Target="../media/image163.emf"/><Relationship Id="rId10" Type="http://schemas.openxmlformats.org/officeDocument/2006/relationships/image" Target="../media/image180.emf"/><Relationship Id="rId19" Type="http://schemas.openxmlformats.org/officeDocument/2006/relationships/image" Target="../media/image212.emf"/><Relationship Id="rId4" Type="http://schemas.openxmlformats.org/officeDocument/2006/relationships/image" Target="../media/image154.emf"/><Relationship Id="rId9" Type="http://schemas.openxmlformats.org/officeDocument/2006/relationships/image" Target="../media/image210.emf"/><Relationship Id="rId14" Type="http://schemas.openxmlformats.org/officeDocument/2006/relationships/image" Target="../media/image157.emf"/><Relationship Id="rId22" Type="http://schemas.openxmlformats.org/officeDocument/2006/relationships/image" Target="../media/image156.emf"/></Relationships>
</file>

<file path=ppt/slides/_rels/slide45.xml.rels><?xml version="1.0" encoding="UTF-8" standalone="yes"?>
<Relationships xmlns="http://schemas.openxmlformats.org/package/2006/relationships"><Relationship Id="rId8" Type="http://schemas.openxmlformats.org/officeDocument/2006/relationships/image" Target="../media/image153.emf"/><Relationship Id="rId13" Type="http://schemas.openxmlformats.org/officeDocument/2006/relationships/image" Target="../media/image157.emf"/><Relationship Id="rId18" Type="http://schemas.openxmlformats.org/officeDocument/2006/relationships/image" Target="../media/image212.emf"/><Relationship Id="rId3" Type="http://schemas.openxmlformats.org/officeDocument/2006/relationships/image" Target="../media/image206.emf"/><Relationship Id="rId21" Type="http://schemas.openxmlformats.org/officeDocument/2006/relationships/image" Target="../media/image163.emf"/><Relationship Id="rId7" Type="http://schemas.openxmlformats.org/officeDocument/2006/relationships/image" Target="../media/image154.emf"/><Relationship Id="rId12" Type="http://schemas.openxmlformats.org/officeDocument/2006/relationships/image" Target="../media/image162.emf"/><Relationship Id="rId17" Type="http://schemas.openxmlformats.org/officeDocument/2006/relationships/image" Target="../media/image211.emf"/><Relationship Id="rId2" Type="http://schemas.openxmlformats.org/officeDocument/2006/relationships/image" Target="../media/image149.emf"/><Relationship Id="rId16" Type="http://schemas.openxmlformats.org/officeDocument/2006/relationships/image" Target="../media/image161.emf"/><Relationship Id="rId20" Type="http://schemas.openxmlformats.org/officeDocument/2006/relationships/image" Target="../media/image156.emf"/><Relationship Id="rId1" Type="http://schemas.openxmlformats.org/officeDocument/2006/relationships/slideLayout" Target="../slideLayouts/slideLayout45.xml"/><Relationship Id="rId6" Type="http://schemas.openxmlformats.org/officeDocument/2006/relationships/image" Target="../media/image210.emf"/><Relationship Id="rId11" Type="http://schemas.openxmlformats.org/officeDocument/2006/relationships/image" Target="../media/image159.emf"/><Relationship Id="rId5" Type="http://schemas.openxmlformats.org/officeDocument/2006/relationships/image" Target="../media/image209.emf"/><Relationship Id="rId15" Type="http://schemas.openxmlformats.org/officeDocument/2006/relationships/image" Target="../media/image160.emf"/><Relationship Id="rId10" Type="http://schemas.openxmlformats.org/officeDocument/2006/relationships/image" Target="../media/image155.emf"/><Relationship Id="rId19" Type="http://schemas.openxmlformats.org/officeDocument/2006/relationships/image" Target="../media/image207.emf"/><Relationship Id="rId4" Type="http://schemas.openxmlformats.org/officeDocument/2006/relationships/image" Target="../media/image150.emf"/><Relationship Id="rId9" Type="http://schemas.openxmlformats.org/officeDocument/2006/relationships/image" Target="../media/image180.emf"/><Relationship Id="rId14" Type="http://schemas.openxmlformats.org/officeDocument/2006/relationships/image" Target="../media/image158.png"/></Relationships>
</file>

<file path=ppt/slides/_rels/slide46.xml.rels><?xml version="1.0" encoding="UTF-8" standalone="yes"?>
<Relationships xmlns="http://schemas.openxmlformats.org/package/2006/relationships"><Relationship Id="rId8" Type="http://schemas.openxmlformats.org/officeDocument/2006/relationships/image" Target="../media/image154.emf"/><Relationship Id="rId13" Type="http://schemas.openxmlformats.org/officeDocument/2006/relationships/image" Target="../media/image159.emf"/><Relationship Id="rId18" Type="http://schemas.openxmlformats.org/officeDocument/2006/relationships/image" Target="../media/image160.emf"/><Relationship Id="rId3" Type="http://schemas.openxmlformats.org/officeDocument/2006/relationships/image" Target="../media/image156.emf"/><Relationship Id="rId21" Type="http://schemas.openxmlformats.org/officeDocument/2006/relationships/image" Target="../media/image213.emf"/><Relationship Id="rId7" Type="http://schemas.openxmlformats.org/officeDocument/2006/relationships/image" Target="../media/image153.emf"/><Relationship Id="rId12" Type="http://schemas.openxmlformats.org/officeDocument/2006/relationships/image" Target="../media/image155.emf"/><Relationship Id="rId17" Type="http://schemas.openxmlformats.org/officeDocument/2006/relationships/image" Target="../media/image205.emf"/><Relationship Id="rId2" Type="http://schemas.openxmlformats.org/officeDocument/2006/relationships/notesSlide" Target="../notesSlides/notesSlide35.xml"/><Relationship Id="rId16" Type="http://schemas.openxmlformats.org/officeDocument/2006/relationships/image" Target="../media/image158.png"/><Relationship Id="rId20" Type="http://schemas.openxmlformats.org/officeDocument/2006/relationships/image" Target="../media/image163.emf"/><Relationship Id="rId1" Type="http://schemas.openxmlformats.org/officeDocument/2006/relationships/slideLayout" Target="../slideLayouts/slideLayout45.xml"/><Relationship Id="rId6" Type="http://schemas.openxmlformats.org/officeDocument/2006/relationships/image" Target="../media/image150.emf"/><Relationship Id="rId11" Type="http://schemas.openxmlformats.org/officeDocument/2006/relationships/image" Target="../media/image151.emf"/><Relationship Id="rId24" Type="http://schemas.openxmlformats.org/officeDocument/2006/relationships/image" Target="../media/image215.emf"/><Relationship Id="rId5" Type="http://schemas.openxmlformats.org/officeDocument/2006/relationships/image" Target="../media/image152.emf"/><Relationship Id="rId15" Type="http://schemas.openxmlformats.org/officeDocument/2006/relationships/image" Target="../media/image157.emf"/><Relationship Id="rId23" Type="http://schemas.openxmlformats.org/officeDocument/2006/relationships/image" Target="../media/image214.emf"/><Relationship Id="rId10" Type="http://schemas.openxmlformats.org/officeDocument/2006/relationships/image" Target="../media/image149.emf"/><Relationship Id="rId19" Type="http://schemas.openxmlformats.org/officeDocument/2006/relationships/image" Target="../media/image161.emf"/><Relationship Id="rId4" Type="http://schemas.openxmlformats.org/officeDocument/2006/relationships/image" Target="../media/image206.emf"/><Relationship Id="rId9" Type="http://schemas.openxmlformats.org/officeDocument/2006/relationships/image" Target="../media/image180.emf"/><Relationship Id="rId14" Type="http://schemas.openxmlformats.org/officeDocument/2006/relationships/image" Target="../media/image162.emf"/><Relationship Id="rId22" Type="http://schemas.openxmlformats.org/officeDocument/2006/relationships/image" Target="../media/image200.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image" Target="../media/image2.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10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60.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4.xml"/></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10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hyperlink" Target="http://azure.microsoft.com/en-us/downloads/" TargetMode="External"/><Relationship Id="rId2" Type="http://schemas.openxmlformats.org/officeDocument/2006/relationships/notesSlide" Target="../notesSlides/notesSlide8.xml"/><Relationship Id="rId1" Type="http://schemas.openxmlformats.org/officeDocument/2006/relationships/slideLayout" Target="../slideLayouts/slideLayout104.xml"/><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6448" y="1680210"/>
            <a:ext cx="10993582" cy="1325880"/>
          </a:xfrm>
        </p:spPr>
        <p:txBody>
          <a:bodyPr>
            <a:normAutofit/>
          </a:bodyPr>
          <a:lstStyle/>
          <a:p>
            <a:r>
              <a:rPr lang="cs-CZ" dirty="0" smtClean="0"/>
              <a:t>Představení Azure Služeb</a:t>
            </a:r>
            <a:endParaRPr lang="cs-CZ" dirty="0"/>
          </a:p>
        </p:txBody>
      </p:sp>
      <p:sp>
        <p:nvSpPr>
          <p:cNvPr id="3" name="Subtitle 2"/>
          <p:cNvSpPr>
            <a:spLocks noGrp="1"/>
          </p:cNvSpPr>
          <p:nvPr>
            <p:ph type="subTitle" idx="1"/>
          </p:nvPr>
        </p:nvSpPr>
        <p:spPr>
          <a:xfrm>
            <a:off x="6082838" y="4896562"/>
            <a:ext cx="4718512" cy="937260"/>
          </a:xfrm>
        </p:spPr>
        <p:txBody>
          <a:bodyPr>
            <a:normAutofit fontScale="47500" lnSpcReduction="20000"/>
          </a:bodyPr>
          <a:lstStyle/>
          <a:p>
            <a:r>
              <a:rPr lang="cs-CZ" dirty="0" smtClean="0"/>
              <a:t>Jan Pospíšil – Senior Technology Evangelist</a:t>
            </a:r>
          </a:p>
          <a:p>
            <a:r>
              <a:rPr lang="cs-CZ" dirty="0" smtClean="0">
                <a:hlinkClick r:id="rId2"/>
              </a:rPr>
              <a:t>janpos@microsoft.com</a:t>
            </a:r>
            <a:endParaRPr lang="cs-CZ" dirty="0" smtClean="0"/>
          </a:p>
          <a:p>
            <a:r>
              <a:rPr lang="cs-CZ" dirty="0" smtClean="0"/>
              <a:t>@pospanet</a:t>
            </a:r>
            <a:endParaRPr lang="cs-CZ"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0758" y="4679102"/>
            <a:ext cx="3730336" cy="1372180"/>
          </a:xfrm>
          <a:prstGeom prst="rect">
            <a:avLst/>
          </a:prstGeom>
        </p:spPr>
      </p:pic>
    </p:spTree>
    <p:extLst>
      <p:ext uri="{BB962C8B-B14F-4D97-AF65-F5344CB8AC3E}">
        <p14:creationId xmlns:p14="http://schemas.microsoft.com/office/powerpoint/2010/main" val="35497740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Fyzické zabezpečení</a:t>
            </a:r>
            <a:endParaRPr lang="cs-CZ"/>
          </a:p>
        </p:txBody>
      </p:sp>
      <p:pic>
        <p:nvPicPr>
          <p:cNvPr id="5" name="Picture 4" descr="\\MAGNUM\Projects\Microsoft\Cloud Power FY12\Design\ICONS_PNG\Private_Cloud.png"/>
          <p:cNvPicPr>
            <a:picLocks noChangeAspect="1" noChangeArrowheads="1"/>
          </p:cNvPicPr>
          <p:nvPr/>
        </p:nvPicPr>
        <p:blipFill>
          <a:blip r:embed="rId3" cstate="print">
            <a:biLevel thresh="25000"/>
          </a:blip>
          <a:srcRect/>
          <a:stretch>
            <a:fillRect/>
          </a:stretch>
        </p:blipFill>
        <p:spPr bwMode="auto">
          <a:xfrm>
            <a:off x="560799" y="1390784"/>
            <a:ext cx="3733798" cy="3733798"/>
          </a:xfrm>
          <a:prstGeom prst="rect">
            <a:avLst/>
          </a:prstGeom>
          <a:noFill/>
        </p:spPr>
      </p:pic>
      <p:sp>
        <p:nvSpPr>
          <p:cNvPr id="6" name="Text Placeholder 2"/>
          <p:cNvSpPr txBox="1">
            <a:spLocks/>
          </p:cNvSpPr>
          <p:nvPr/>
        </p:nvSpPr>
        <p:spPr>
          <a:xfrm>
            <a:off x="4533902" y="2094288"/>
            <a:ext cx="7658098" cy="2326791"/>
          </a:xfrm>
          <a:prstGeom prst="rect">
            <a:avLst/>
          </a:prstGeom>
        </p:spPr>
        <p:txBody>
          <a:bodyPr vert="horz" wrap="square" lIns="0" tIns="0" rIns="0" bIns="0" rtlCol="0">
            <a:spAutoFit/>
          </a:bodyPr>
          <a:lstStyle>
            <a:lvl1pPr marL="0"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sz="4000" kern="1200" spc="-70" baseline="0">
                <a:solidFill>
                  <a:schemeClr val="tx1">
                    <a:alpha val="99000"/>
                  </a:schemeClr>
                </a:solidFill>
                <a:latin typeface="+mj-lt"/>
                <a:ea typeface="+mn-ea"/>
                <a:cs typeface="+mn-cs"/>
              </a:defRPr>
            </a:lvl1pPr>
            <a:lvl2pPr marL="284162"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lang="en-US" sz="2400" kern="1200" spc="0" baseline="0" dirty="0" smtClean="0">
                <a:solidFill>
                  <a:schemeClr val="tx1">
                    <a:alpha val="99000"/>
                  </a:schemeClr>
                </a:solidFill>
                <a:latin typeface="+mn-lt"/>
                <a:ea typeface="+mn-ea"/>
                <a:cs typeface="+mn-cs"/>
              </a:defRPr>
            </a:lvl2pPr>
            <a:lvl3pPr marL="517525"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sz="2400" kern="1200" spc="0" baseline="0">
                <a:solidFill>
                  <a:schemeClr val="tx1">
                    <a:alpha val="99000"/>
                  </a:schemeClr>
                </a:solidFill>
                <a:latin typeface="+mn-lt"/>
                <a:ea typeface="+mn-ea"/>
                <a:cs typeface="+mn-cs"/>
              </a:defRPr>
            </a:lvl3pPr>
            <a:lvl4pPr marL="741362"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sz="2000" kern="1200" spc="0" baseline="0">
                <a:solidFill>
                  <a:schemeClr val="tx1">
                    <a:alpha val="99000"/>
                  </a:schemeClr>
                </a:solidFill>
                <a:latin typeface="+mn-lt"/>
                <a:ea typeface="+mn-ea"/>
                <a:cs typeface="+mn-cs"/>
              </a:defRPr>
            </a:lvl4pPr>
            <a:lvl5pPr marL="914400"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sz="2000" kern="1200" spc="0" baseline="0">
                <a:solidFill>
                  <a:schemeClr val="tx1">
                    <a:alpha val="99000"/>
                  </a:schemeClr>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cs-CZ" sz="3600">
                <a:solidFill>
                  <a:srgbClr val="FFFFFF">
                    <a:alpha val="99000"/>
                  </a:srgbClr>
                </a:solidFill>
              </a:rPr>
              <a:t>Omezený přístup, ochranka 24/7</a:t>
            </a:r>
          </a:p>
          <a:p>
            <a:r>
              <a:rPr lang="cs-CZ" sz="3600">
                <a:solidFill>
                  <a:srgbClr val="FFFFFF">
                    <a:alpha val="99000"/>
                  </a:srgbClr>
                </a:solidFill>
              </a:rPr>
              <a:t>Pohybové senzory, biometrické snímače</a:t>
            </a:r>
          </a:p>
          <a:p>
            <a:r>
              <a:rPr lang="cs-CZ" sz="3600">
                <a:solidFill>
                  <a:srgbClr val="FFFFFF">
                    <a:alpha val="99000"/>
                  </a:srgbClr>
                </a:solidFill>
              </a:rPr>
              <a:t>Vícefaktorová autentizace</a:t>
            </a:r>
          </a:p>
          <a:p>
            <a:r>
              <a:rPr lang="cs-CZ" sz="3600">
                <a:solidFill>
                  <a:srgbClr val="FFFFFF">
                    <a:alpha val="99000"/>
                  </a:srgbClr>
                </a:solidFill>
              </a:rPr>
              <a:t>Nezávislé zdroje energie</a:t>
            </a:r>
          </a:p>
        </p:txBody>
      </p:sp>
    </p:spTree>
    <p:extLst>
      <p:ext uri="{BB962C8B-B14F-4D97-AF65-F5344CB8AC3E}">
        <p14:creationId xmlns:p14="http://schemas.microsoft.com/office/powerpoint/2010/main" val="6219468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Bezpečnost infrastruktury</a:t>
            </a:r>
            <a:endParaRPr lang="cs-CZ"/>
          </a:p>
        </p:txBody>
      </p:sp>
      <p:sp>
        <p:nvSpPr>
          <p:cNvPr id="7" name="Text Placeholder 2"/>
          <p:cNvSpPr txBox="1">
            <a:spLocks/>
          </p:cNvSpPr>
          <p:nvPr/>
        </p:nvSpPr>
        <p:spPr>
          <a:xfrm>
            <a:off x="4548188" y="2007048"/>
            <a:ext cx="7807325" cy="2936188"/>
          </a:xfrm>
          <a:prstGeom prst="rect">
            <a:avLst/>
          </a:prstGeom>
        </p:spPr>
        <p:txBody>
          <a:bodyPr vert="horz" wrap="square" lIns="0" tIns="0" rIns="0" bIns="0" rtlCol="0">
            <a:spAutoFit/>
          </a:bodyPr>
          <a:lstStyle>
            <a:lvl1pPr marL="0"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sz="4000" kern="1200" spc="-70" baseline="0">
                <a:solidFill>
                  <a:schemeClr val="tx1">
                    <a:alpha val="99000"/>
                  </a:schemeClr>
                </a:solidFill>
                <a:latin typeface="+mj-lt"/>
                <a:ea typeface="+mn-ea"/>
                <a:cs typeface="+mn-cs"/>
              </a:defRPr>
            </a:lvl1pPr>
            <a:lvl2pPr marL="284162"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lang="en-US" sz="2400" kern="1200" spc="0" baseline="0" dirty="0" smtClean="0">
                <a:solidFill>
                  <a:schemeClr val="tx1">
                    <a:alpha val="99000"/>
                  </a:schemeClr>
                </a:solidFill>
                <a:latin typeface="+mn-lt"/>
                <a:ea typeface="+mn-ea"/>
                <a:cs typeface="+mn-cs"/>
              </a:defRPr>
            </a:lvl2pPr>
            <a:lvl3pPr marL="517525"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sz="2400" kern="1200" spc="0" baseline="0">
                <a:solidFill>
                  <a:schemeClr val="tx1">
                    <a:alpha val="99000"/>
                  </a:schemeClr>
                </a:solidFill>
                <a:latin typeface="+mn-lt"/>
                <a:ea typeface="+mn-ea"/>
                <a:cs typeface="+mn-cs"/>
              </a:defRPr>
            </a:lvl3pPr>
            <a:lvl4pPr marL="741362"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sz="2000" kern="1200" spc="0" baseline="0">
                <a:solidFill>
                  <a:schemeClr val="tx1">
                    <a:alpha val="99000"/>
                  </a:schemeClr>
                </a:solidFill>
                <a:latin typeface="+mn-lt"/>
                <a:ea typeface="+mn-ea"/>
                <a:cs typeface="+mn-cs"/>
              </a:defRPr>
            </a:lvl4pPr>
            <a:lvl5pPr marL="914400"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sz="2000" kern="1200" spc="0" baseline="0">
                <a:solidFill>
                  <a:schemeClr val="tx1">
                    <a:alpha val="99000"/>
                  </a:schemeClr>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cs-CZ" sz="3600">
                <a:solidFill>
                  <a:srgbClr val="FFFFFF">
                    <a:alpha val="99000"/>
                  </a:srgbClr>
                </a:solidFill>
              </a:rPr>
              <a:t>Oddělené síťové segmenty</a:t>
            </a:r>
          </a:p>
          <a:p>
            <a:r>
              <a:rPr lang="cs-CZ" sz="3600">
                <a:solidFill>
                  <a:srgbClr val="FFFFFF">
                    <a:alpha val="99000"/>
                  </a:srgbClr>
                </a:solidFill>
              </a:rPr>
              <a:t>Interní firewall</a:t>
            </a:r>
          </a:p>
          <a:p>
            <a:r>
              <a:rPr lang="cs-CZ" sz="3600">
                <a:solidFill>
                  <a:srgbClr val="FFFFFF">
                    <a:alpha val="99000"/>
                  </a:srgbClr>
                </a:solidFill>
              </a:rPr>
              <a:t>Interní TLS</a:t>
            </a:r>
          </a:p>
          <a:p>
            <a:r>
              <a:rPr lang="cs-CZ" sz="3600">
                <a:solidFill>
                  <a:srgbClr val="FFFFFF">
                    <a:alpha val="99000"/>
                  </a:srgbClr>
                </a:solidFill>
              </a:rPr>
              <a:t>Monitoring a detekce incidentů</a:t>
            </a:r>
          </a:p>
          <a:p>
            <a:r>
              <a:rPr lang="cs-CZ" sz="3600">
                <a:solidFill>
                  <a:srgbClr val="FFFFFF">
                    <a:alpha val="99000"/>
                  </a:srgbClr>
                </a:solidFill>
              </a:rPr>
              <a:t>Automatická konfigurace a recovery</a:t>
            </a:r>
          </a:p>
        </p:txBody>
      </p:sp>
      <p:pic>
        <p:nvPicPr>
          <p:cNvPr id="8" name="Picture 5" descr="\\MAGNUM\Projects\Microsoft\Cloud Power FY12\Design\ICONS_PNG\Layer-79.png"/>
          <p:cNvPicPr>
            <a:picLocks noChangeAspect="1" noChangeArrowheads="1"/>
          </p:cNvPicPr>
          <p:nvPr/>
        </p:nvPicPr>
        <p:blipFill>
          <a:blip r:embed="rId3" cstate="print">
            <a:biLevel thresh="25000"/>
          </a:blip>
          <a:srcRect/>
          <a:stretch>
            <a:fillRect/>
          </a:stretch>
        </p:blipFill>
        <p:spPr bwMode="auto">
          <a:xfrm>
            <a:off x="1310099" y="2007048"/>
            <a:ext cx="2824970" cy="2824970"/>
          </a:xfrm>
          <a:prstGeom prst="rect">
            <a:avLst/>
          </a:prstGeom>
          <a:noFill/>
        </p:spPr>
      </p:pic>
    </p:spTree>
    <p:extLst>
      <p:ext uri="{BB962C8B-B14F-4D97-AF65-F5344CB8AC3E}">
        <p14:creationId xmlns:p14="http://schemas.microsoft.com/office/powerpoint/2010/main" val="251875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cs-CZ" smtClean="0"/>
              <a:t>Služby Microsoft Azure</a:t>
            </a:r>
            <a:endParaRPr lang="cs-CZ"/>
          </a:p>
        </p:txBody>
      </p:sp>
      <p:grpSp>
        <p:nvGrpSpPr>
          <p:cNvPr id="11" name="Group 10"/>
          <p:cNvGrpSpPr/>
          <p:nvPr/>
        </p:nvGrpSpPr>
        <p:grpSpPr>
          <a:xfrm>
            <a:off x="433388" y="1299955"/>
            <a:ext cx="1819274" cy="754512"/>
            <a:chOff x="709613" y="2558021"/>
            <a:chExt cx="1819274" cy="754512"/>
          </a:xfrm>
        </p:grpSpPr>
        <p:sp>
          <p:nvSpPr>
            <p:cNvPr id="10" name="Rectangle 9"/>
            <p:cNvSpPr/>
            <p:nvPr/>
          </p:nvSpPr>
          <p:spPr>
            <a:xfrm>
              <a:off x="709613" y="2558021"/>
              <a:ext cx="230981" cy="7545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FFFFFF"/>
                </a:solidFill>
              </a:endParaRPr>
            </a:p>
          </p:txBody>
        </p:sp>
        <p:grpSp>
          <p:nvGrpSpPr>
            <p:cNvPr id="9" name="Group 8"/>
            <p:cNvGrpSpPr/>
            <p:nvPr/>
          </p:nvGrpSpPr>
          <p:grpSpPr>
            <a:xfrm>
              <a:off x="747712" y="2558021"/>
              <a:ext cx="1781175" cy="754512"/>
              <a:chOff x="642937" y="2714755"/>
              <a:chExt cx="1781175" cy="754512"/>
            </a:xfrm>
          </p:grpSpPr>
          <p:sp>
            <p:nvSpPr>
              <p:cNvPr id="7" name="Rectangle 6"/>
              <p:cNvSpPr/>
              <p:nvPr/>
            </p:nvSpPr>
            <p:spPr>
              <a:xfrm>
                <a:off x="642937" y="2714755"/>
                <a:ext cx="1781175" cy="754512"/>
              </a:xfrm>
              <a:prstGeom prst="rect">
                <a:avLst/>
              </a:prstGeom>
              <a:solidFill>
                <a:srgbClr val="1B3C72"/>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648000" rtlCol="0" anchor="ctr"/>
              <a:lstStyle/>
              <a:p>
                <a:r>
                  <a:rPr lang="cs-CZ" sz="1600" smtClean="0">
                    <a:solidFill>
                      <a:srgbClr val="FFFFFF"/>
                    </a:solidFill>
                    <a:latin typeface="Segoe UI Light"/>
                  </a:rPr>
                  <a:t>Virtual Machines</a:t>
                </a:r>
                <a:endParaRPr lang="cs-CZ" sz="1600">
                  <a:solidFill>
                    <a:srgbClr val="FFFFFF"/>
                  </a:solidFill>
                  <a:latin typeface="Segoe UI Light"/>
                </a:endParaRPr>
              </a:p>
            </p:txBody>
          </p:sp>
          <p:pic>
            <p:nvPicPr>
              <p:cNvPr id="8" name="Picture 46"/>
              <p:cNvPicPr>
                <a:picLocks noChangeAspect="1"/>
              </p:cNvPicPr>
              <p:nvPr/>
            </p:nvPicPr>
            <p:blipFill>
              <a:blip r:embed="rId3">
                <a:biLevel thresh="50000"/>
                <a:extLst>
                  <a:ext uri="{28A0092B-C50C-407E-A947-70E740481C1C}">
                    <a14:useLocalDpi xmlns:a14="http://schemas.microsoft.com/office/drawing/2010/main" val="0"/>
                  </a:ext>
                </a:extLst>
              </a:blip>
              <a:srcRect/>
              <a:stretch>
                <a:fillRect/>
              </a:stretch>
            </p:blipFill>
            <p:spPr bwMode="auto">
              <a:xfrm>
                <a:off x="739531" y="2882119"/>
                <a:ext cx="442896" cy="419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8" name="Group 17"/>
          <p:cNvGrpSpPr/>
          <p:nvPr/>
        </p:nvGrpSpPr>
        <p:grpSpPr>
          <a:xfrm>
            <a:off x="2322925" y="1299955"/>
            <a:ext cx="1819274" cy="754512"/>
            <a:chOff x="2542000" y="2434105"/>
            <a:chExt cx="1819274" cy="754512"/>
          </a:xfrm>
        </p:grpSpPr>
        <p:grpSp>
          <p:nvGrpSpPr>
            <p:cNvPr id="12" name="Group 11"/>
            <p:cNvGrpSpPr/>
            <p:nvPr/>
          </p:nvGrpSpPr>
          <p:grpSpPr>
            <a:xfrm>
              <a:off x="2542000" y="2434105"/>
              <a:ext cx="1819274" cy="754512"/>
              <a:chOff x="709613" y="2558021"/>
              <a:chExt cx="1819274" cy="754512"/>
            </a:xfrm>
          </p:grpSpPr>
          <p:sp>
            <p:nvSpPr>
              <p:cNvPr id="13" name="Rectangle 12"/>
              <p:cNvSpPr/>
              <p:nvPr/>
            </p:nvSpPr>
            <p:spPr>
              <a:xfrm>
                <a:off x="709613" y="2558021"/>
                <a:ext cx="230981" cy="7545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FFFFFF"/>
                  </a:solidFill>
                </a:endParaRPr>
              </a:p>
            </p:txBody>
          </p:sp>
          <p:sp>
            <p:nvSpPr>
              <p:cNvPr id="15" name="Rectangle 14"/>
              <p:cNvSpPr/>
              <p:nvPr/>
            </p:nvSpPr>
            <p:spPr>
              <a:xfrm>
                <a:off x="747712" y="2558021"/>
                <a:ext cx="1781175" cy="754512"/>
              </a:xfrm>
              <a:prstGeom prst="rect">
                <a:avLst/>
              </a:prstGeom>
              <a:solidFill>
                <a:srgbClr val="1B3C72"/>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648000" rtlCol="0" anchor="ctr"/>
              <a:lstStyle/>
              <a:p>
                <a:r>
                  <a:rPr lang="cs-CZ" sz="1600" smtClean="0">
                    <a:solidFill>
                      <a:srgbClr val="FFFFFF"/>
                    </a:solidFill>
                    <a:latin typeface="Segoe UI Light"/>
                  </a:rPr>
                  <a:t>Web Sites</a:t>
                </a:r>
                <a:endParaRPr lang="cs-CZ" sz="1600">
                  <a:solidFill>
                    <a:srgbClr val="FFFFFF"/>
                  </a:solidFill>
                  <a:latin typeface="Segoe UI Light"/>
                </a:endParaRPr>
              </a:p>
            </p:txBody>
          </p:sp>
        </p:grpSp>
        <p:pic>
          <p:nvPicPr>
            <p:cNvPr id="17" name="Picture 11"/>
            <p:cNvPicPr>
              <a:picLocks noChangeAspect="1"/>
            </p:cNvPicPr>
            <p:nvPr/>
          </p:nvPicPr>
          <p:blipFill>
            <a:blip r:embed="rId4">
              <a:biLevel thresh="50000"/>
              <a:extLst>
                <a:ext uri="{28A0092B-C50C-407E-A947-70E740481C1C}">
                  <a14:useLocalDpi xmlns:a14="http://schemas.microsoft.com/office/drawing/2010/main" val="0"/>
                </a:ext>
              </a:extLst>
            </a:blip>
            <a:srcRect/>
            <a:stretch>
              <a:fillRect/>
            </a:stretch>
          </p:blipFill>
          <p:spPr bwMode="auto">
            <a:xfrm>
              <a:off x="2657490" y="2574643"/>
              <a:ext cx="461196" cy="473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2" name="Group 31"/>
          <p:cNvGrpSpPr/>
          <p:nvPr/>
        </p:nvGrpSpPr>
        <p:grpSpPr>
          <a:xfrm>
            <a:off x="6109839" y="1299955"/>
            <a:ext cx="1819274" cy="754512"/>
            <a:chOff x="6532975" y="2434105"/>
            <a:chExt cx="1819274" cy="754512"/>
          </a:xfrm>
        </p:grpSpPr>
        <p:grpSp>
          <p:nvGrpSpPr>
            <p:cNvPr id="25" name="Group 24"/>
            <p:cNvGrpSpPr/>
            <p:nvPr/>
          </p:nvGrpSpPr>
          <p:grpSpPr>
            <a:xfrm>
              <a:off x="6532975" y="2434105"/>
              <a:ext cx="1819274" cy="754512"/>
              <a:chOff x="709613" y="2558021"/>
              <a:chExt cx="1819274" cy="754512"/>
            </a:xfrm>
          </p:grpSpPr>
          <p:sp>
            <p:nvSpPr>
              <p:cNvPr id="27" name="Rectangle 26"/>
              <p:cNvSpPr/>
              <p:nvPr/>
            </p:nvSpPr>
            <p:spPr>
              <a:xfrm>
                <a:off x="709613" y="2558021"/>
                <a:ext cx="230981" cy="7545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FFFFFF"/>
                  </a:solidFill>
                </a:endParaRPr>
              </a:p>
            </p:txBody>
          </p:sp>
          <p:sp>
            <p:nvSpPr>
              <p:cNvPr id="28" name="Rectangle 27"/>
              <p:cNvSpPr/>
              <p:nvPr/>
            </p:nvSpPr>
            <p:spPr>
              <a:xfrm>
                <a:off x="747712" y="2558021"/>
                <a:ext cx="1781175" cy="754512"/>
              </a:xfrm>
              <a:prstGeom prst="rect">
                <a:avLst/>
              </a:prstGeom>
              <a:solidFill>
                <a:srgbClr val="1B3C72"/>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648000" rtlCol="0" anchor="ctr"/>
              <a:lstStyle/>
              <a:p>
                <a:r>
                  <a:rPr lang="cs-CZ" sz="1600" smtClean="0">
                    <a:solidFill>
                      <a:srgbClr val="FFFFFF"/>
                    </a:solidFill>
                    <a:latin typeface="Segoe UI Light"/>
                  </a:rPr>
                  <a:t>Cloud Services</a:t>
                </a:r>
                <a:endParaRPr lang="cs-CZ" sz="1600">
                  <a:solidFill>
                    <a:srgbClr val="FFFFFF"/>
                  </a:solidFill>
                  <a:latin typeface="Segoe UI Light"/>
                </a:endParaRPr>
              </a:p>
            </p:txBody>
          </p:sp>
        </p:grpSp>
        <p:pic>
          <p:nvPicPr>
            <p:cNvPr id="29" name="Picture 20"/>
            <p:cNvPicPr>
              <a:picLocks noChangeAspect="1"/>
            </p:cNvPicPr>
            <p:nvPr/>
          </p:nvPicPr>
          <p:blipFill>
            <a:blip r:embed="rId5">
              <a:biLevel thresh="50000"/>
              <a:extLst>
                <a:ext uri="{28A0092B-C50C-407E-A947-70E740481C1C}">
                  <a14:useLocalDpi xmlns:a14="http://schemas.microsoft.com/office/drawing/2010/main" val="0"/>
                </a:ext>
              </a:extLst>
            </a:blip>
            <a:srcRect/>
            <a:stretch>
              <a:fillRect/>
            </a:stretch>
          </p:blipFill>
          <p:spPr bwMode="auto">
            <a:xfrm>
              <a:off x="6648072" y="2585869"/>
              <a:ext cx="517520" cy="450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1" name="Group 30"/>
          <p:cNvGrpSpPr/>
          <p:nvPr/>
        </p:nvGrpSpPr>
        <p:grpSpPr>
          <a:xfrm>
            <a:off x="4217606" y="1299955"/>
            <a:ext cx="1819274" cy="754512"/>
            <a:chOff x="4570825" y="2434105"/>
            <a:chExt cx="1819274" cy="754512"/>
          </a:xfrm>
        </p:grpSpPr>
        <p:grpSp>
          <p:nvGrpSpPr>
            <p:cNvPr id="20" name="Group 19"/>
            <p:cNvGrpSpPr/>
            <p:nvPr/>
          </p:nvGrpSpPr>
          <p:grpSpPr>
            <a:xfrm>
              <a:off x="4570825" y="2434105"/>
              <a:ext cx="1819274" cy="754512"/>
              <a:chOff x="709613" y="2558021"/>
              <a:chExt cx="1819274" cy="754512"/>
            </a:xfrm>
          </p:grpSpPr>
          <p:sp>
            <p:nvSpPr>
              <p:cNvPr id="22" name="Rectangle 21"/>
              <p:cNvSpPr/>
              <p:nvPr/>
            </p:nvSpPr>
            <p:spPr>
              <a:xfrm>
                <a:off x="709613" y="2558021"/>
                <a:ext cx="230981" cy="7545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FFFFFF"/>
                  </a:solidFill>
                </a:endParaRPr>
              </a:p>
            </p:txBody>
          </p:sp>
          <p:sp>
            <p:nvSpPr>
              <p:cNvPr id="23" name="Rectangle 22"/>
              <p:cNvSpPr/>
              <p:nvPr/>
            </p:nvSpPr>
            <p:spPr>
              <a:xfrm>
                <a:off x="747712" y="2558021"/>
                <a:ext cx="1781175" cy="754512"/>
              </a:xfrm>
              <a:prstGeom prst="rect">
                <a:avLst/>
              </a:prstGeom>
              <a:solidFill>
                <a:srgbClr val="1B3C72"/>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648000" rtlCol="0" anchor="ctr"/>
              <a:lstStyle/>
              <a:p>
                <a:r>
                  <a:rPr lang="cs-CZ" sz="1600" smtClean="0">
                    <a:solidFill>
                      <a:srgbClr val="FFFFFF"/>
                    </a:solidFill>
                    <a:latin typeface="Segoe UI Light"/>
                  </a:rPr>
                  <a:t>Mobile Services</a:t>
                </a:r>
                <a:endParaRPr lang="cs-CZ" sz="1600">
                  <a:solidFill>
                    <a:srgbClr val="FFFFFF"/>
                  </a:solidFill>
                  <a:latin typeface="Segoe UI Light"/>
                </a:endParaRPr>
              </a:p>
            </p:txBody>
          </p:sp>
        </p:grpSp>
        <p:pic>
          <p:nvPicPr>
            <p:cNvPr id="30" name="Picture 73"/>
            <p:cNvPicPr>
              <a:picLocks noChangeAspect="1"/>
            </p:cNvPicPr>
            <p:nvPr/>
          </p:nvPicPr>
          <p:blipFill>
            <a:blip r:embed="rId6">
              <a:biLevel thresh="50000"/>
              <a:extLst>
                <a:ext uri="{28A0092B-C50C-407E-A947-70E740481C1C}">
                  <a14:useLocalDpi xmlns:a14="http://schemas.microsoft.com/office/drawing/2010/main" val="0"/>
                </a:ext>
              </a:extLst>
            </a:blip>
            <a:srcRect/>
            <a:stretch>
              <a:fillRect/>
            </a:stretch>
          </p:blipFill>
          <p:spPr bwMode="auto">
            <a:xfrm>
              <a:off x="4716074" y="2539151"/>
              <a:ext cx="325459" cy="544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2" name="Group 61"/>
          <p:cNvGrpSpPr/>
          <p:nvPr/>
        </p:nvGrpSpPr>
        <p:grpSpPr>
          <a:xfrm>
            <a:off x="435972" y="2251284"/>
            <a:ext cx="1819274" cy="754512"/>
            <a:chOff x="503651" y="2433430"/>
            <a:chExt cx="1819274" cy="754512"/>
          </a:xfrm>
        </p:grpSpPr>
        <p:grpSp>
          <p:nvGrpSpPr>
            <p:cNvPr id="33" name="Group 32"/>
            <p:cNvGrpSpPr/>
            <p:nvPr/>
          </p:nvGrpSpPr>
          <p:grpSpPr>
            <a:xfrm>
              <a:off x="503651" y="2433430"/>
              <a:ext cx="1819274" cy="754512"/>
              <a:chOff x="709613" y="2558021"/>
              <a:chExt cx="1819274" cy="754512"/>
            </a:xfrm>
          </p:grpSpPr>
          <p:sp>
            <p:nvSpPr>
              <p:cNvPr id="34" name="Rectangle 33"/>
              <p:cNvSpPr/>
              <p:nvPr/>
            </p:nvSpPr>
            <p:spPr>
              <a:xfrm>
                <a:off x="709613" y="2558021"/>
                <a:ext cx="230981" cy="75451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FFFFFF"/>
                  </a:solidFill>
                </a:endParaRPr>
              </a:p>
            </p:txBody>
          </p:sp>
          <p:sp>
            <p:nvSpPr>
              <p:cNvPr id="36" name="Rectangle 35"/>
              <p:cNvSpPr/>
              <p:nvPr/>
            </p:nvSpPr>
            <p:spPr>
              <a:xfrm>
                <a:off x="747712" y="2558021"/>
                <a:ext cx="1781175" cy="754512"/>
              </a:xfrm>
              <a:prstGeom prst="rect">
                <a:avLst/>
              </a:prstGeom>
              <a:solidFill>
                <a:srgbClr val="1B3C72"/>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648000" rtlCol="0" anchor="ctr"/>
              <a:lstStyle/>
              <a:p>
                <a:r>
                  <a:rPr lang="cs-CZ" sz="1600" smtClean="0">
                    <a:solidFill>
                      <a:srgbClr val="FFFFFF"/>
                    </a:solidFill>
                    <a:latin typeface="Segoe UI Light"/>
                  </a:rPr>
                  <a:t>Storage</a:t>
                </a:r>
                <a:endParaRPr lang="cs-CZ" sz="1600">
                  <a:solidFill>
                    <a:srgbClr val="FFFFFF"/>
                  </a:solidFill>
                  <a:latin typeface="Segoe UI Light"/>
                </a:endParaRPr>
              </a:p>
            </p:txBody>
          </p:sp>
        </p:grpSp>
        <p:pic>
          <p:nvPicPr>
            <p:cNvPr id="53" name="Picture 5"/>
            <p:cNvPicPr>
              <a:picLocks noChangeAspect="1"/>
            </p:cNvPicPr>
            <p:nvPr/>
          </p:nvPicPr>
          <p:blipFill>
            <a:blip r:embed="rId7">
              <a:biLevel thresh="50000"/>
              <a:extLst>
                <a:ext uri="{28A0092B-C50C-407E-A947-70E740481C1C}">
                  <a14:useLocalDpi xmlns:a14="http://schemas.microsoft.com/office/drawing/2010/main" val="0"/>
                </a:ext>
              </a:extLst>
            </a:blip>
            <a:srcRect/>
            <a:stretch>
              <a:fillRect/>
            </a:stretch>
          </p:blipFill>
          <p:spPr bwMode="auto">
            <a:xfrm>
              <a:off x="588179" y="2600755"/>
              <a:ext cx="502883" cy="43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1" name="Group 60"/>
          <p:cNvGrpSpPr/>
          <p:nvPr/>
        </p:nvGrpSpPr>
        <p:grpSpPr>
          <a:xfrm>
            <a:off x="2337437" y="2260809"/>
            <a:ext cx="1819274" cy="754512"/>
            <a:chOff x="2513822" y="2442955"/>
            <a:chExt cx="1819274" cy="754512"/>
          </a:xfrm>
        </p:grpSpPr>
        <p:grpSp>
          <p:nvGrpSpPr>
            <p:cNvPr id="38" name="Group 37"/>
            <p:cNvGrpSpPr/>
            <p:nvPr/>
          </p:nvGrpSpPr>
          <p:grpSpPr>
            <a:xfrm>
              <a:off x="2513822" y="2442955"/>
              <a:ext cx="1819274" cy="754512"/>
              <a:chOff x="709613" y="2558021"/>
              <a:chExt cx="1819274" cy="754512"/>
            </a:xfrm>
          </p:grpSpPr>
          <p:sp>
            <p:nvSpPr>
              <p:cNvPr id="39" name="Rectangle 38"/>
              <p:cNvSpPr/>
              <p:nvPr/>
            </p:nvSpPr>
            <p:spPr>
              <a:xfrm>
                <a:off x="709613" y="2558021"/>
                <a:ext cx="230981" cy="75451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FFFFFF"/>
                  </a:solidFill>
                </a:endParaRPr>
              </a:p>
            </p:txBody>
          </p:sp>
          <p:sp>
            <p:nvSpPr>
              <p:cNvPr id="40" name="Rectangle 39"/>
              <p:cNvSpPr/>
              <p:nvPr/>
            </p:nvSpPr>
            <p:spPr>
              <a:xfrm>
                <a:off x="747712" y="2558021"/>
                <a:ext cx="1781175" cy="754512"/>
              </a:xfrm>
              <a:prstGeom prst="rect">
                <a:avLst/>
              </a:prstGeom>
              <a:solidFill>
                <a:srgbClr val="1B3C72"/>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648000" rtlCol="0" anchor="ctr"/>
              <a:lstStyle/>
              <a:p>
                <a:r>
                  <a:rPr lang="cs-CZ" sz="1600" smtClean="0">
                    <a:solidFill>
                      <a:srgbClr val="FFFFFF"/>
                    </a:solidFill>
                    <a:latin typeface="Segoe UI Light"/>
                  </a:rPr>
                  <a:t>SQL Database</a:t>
                </a:r>
                <a:endParaRPr lang="cs-CZ" sz="1600">
                  <a:solidFill>
                    <a:srgbClr val="FFFFFF"/>
                  </a:solidFill>
                  <a:latin typeface="Segoe UI Light"/>
                </a:endParaRPr>
              </a:p>
            </p:txBody>
          </p:sp>
        </p:grpSp>
        <p:pic>
          <p:nvPicPr>
            <p:cNvPr id="54" name="Picture 3"/>
            <p:cNvPicPr>
              <a:picLocks noChangeAspect="1"/>
            </p:cNvPicPr>
            <p:nvPr/>
          </p:nvPicPr>
          <p:blipFill>
            <a:blip r:embed="rId8">
              <a:biLevel thresh="50000"/>
              <a:extLst>
                <a:ext uri="{28A0092B-C50C-407E-A947-70E740481C1C}">
                  <a14:useLocalDpi xmlns:a14="http://schemas.microsoft.com/office/drawing/2010/main" val="0"/>
                </a:ext>
              </a:extLst>
            </a:blip>
            <a:srcRect/>
            <a:stretch>
              <a:fillRect/>
            </a:stretch>
          </p:blipFill>
          <p:spPr bwMode="auto">
            <a:xfrm>
              <a:off x="2689306" y="2628540"/>
              <a:ext cx="406270" cy="42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0" name="Group 59"/>
          <p:cNvGrpSpPr/>
          <p:nvPr/>
        </p:nvGrpSpPr>
        <p:grpSpPr>
          <a:xfrm>
            <a:off x="4217606" y="2251282"/>
            <a:ext cx="1819274" cy="754512"/>
            <a:chOff x="4611283" y="2433430"/>
            <a:chExt cx="1819274" cy="754512"/>
          </a:xfrm>
        </p:grpSpPr>
        <p:grpSp>
          <p:nvGrpSpPr>
            <p:cNvPr id="41" name="Group 40"/>
            <p:cNvGrpSpPr/>
            <p:nvPr/>
          </p:nvGrpSpPr>
          <p:grpSpPr>
            <a:xfrm>
              <a:off x="4611283" y="2433430"/>
              <a:ext cx="1819274" cy="754512"/>
              <a:chOff x="709613" y="2558021"/>
              <a:chExt cx="1819274" cy="754512"/>
            </a:xfrm>
          </p:grpSpPr>
          <p:sp>
            <p:nvSpPr>
              <p:cNvPr id="42" name="Rectangle 41"/>
              <p:cNvSpPr/>
              <p:nvPr/>
            </p:nvSpPr>
            <p:spPr>
              <a:xfrm>
                <a:off x="709613" y="2558021"/>
                <a:ext cx="230981" cy="75451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FFFFFF"/>
                  </a:solidFill>
                </a:endParaRPr>
              </a:p>
            </p:txBody>
          </p:sp>
          <p:sp>
            <p:nvSpPr>
              <p:cNvPr id="43" name="Rectangle 42"/>
              <p:cNvSpPr/>
              <p:nvPr/>
            </p:nvSpPr>
            <p:spPr>
              <a:xfrm>
                <a:off x="747712" y="2558021"/>
                <a:ext cx="1781175" cy="754512"/>
              </a:xfrm>
              <a:prstGeom prst="rect">
                <a:avLst/>
              </a:prstGeom>
              <a:solidFill>
                <a:srgbClr val="1B3C72"/>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648000" rtlCol="0" anchor="ctr"/>
              <a:lstStyle/>
              <a:p>
                <a:r>
                  <a:rPr lang="cs-CZ" sz="1600" smtClean="0">
                    <a:solidFill>
                      <a:srgbClr val="FFFFFF"/>
                    </a:solidFill>
                    <a:latin typeface="Segoe UI Light"/>
                  </a:rPr>
                  <a:t>HDInsight</a:t>
                </a:r>
                <a:endParaRPr lang="cs-CZ" sz="1600">
                  <a:solidFill>
                    <a:srgbClr val="FFFFFF"/>
                  </a:solidFill>
                  <a:latin typeface="Segoe UI Light"/>
                </a:endParaRPr>
              </a:p>
            </p:txBody>
          </p:sp>
        </p:grpSp>
        <p:pic>
          <p:nvPicPr>
            <p:cNvPr id="55" name="Picture 2"/>
            <p:cNvPicPr>
              <a:picLocks noChangeAspect="1"/>
            </p:cNvPicPr>
            <p:nvPr/>
          </p:nvPicPr>
          <p:blipFill>
            <a:blip r:embed="rId9">
              <a:biLevel thresh="50000"/>
              <a:extLst>
                <a:ext uri="{28A0092B-C50C-407E-A947-70E740481C1C}">
                  <a14:useLocalDpi xmlns:a14="http://schemas.microsoft.com/office/drawing/2010/main" val="0"/>
                </a:ext>
              </a:extLst>
            </a:blip>
            <a:srcRect/>
            <a:stretch>
              <a:fillRect/>
            </a:stretch>
          </p:blipFill>
          <p:spPr bwMode="auto">
            <a:xfrm>
              <a:off x="4758470" y="2584501"/>
              <a:ext cx="445775" cy="452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9" name="Group 58"/>
          <p:cNvGrpSpPr/>
          <p:nvPr/>
        </p:nvGrpSpPr>
        <p:grpSpPr>
          <a:xfrm>
            <a:off x="6109839" y="2251284"/>
            <a:ext cx="1819274" cy="754512"/>
            <a:chOff x="6708744" y="2433430"/>
            <a:chExt cx="1819274" cy="754512"/>
          </a:xfrm>
        </p:grpSpPr>
        <p:grpSp>
          <p:nvGrpSpPr>
            <p:cNvPr id="47" name="Group 46"/>
            <p:cNvGrpSpPr/>
            <p:nvPr/>
          </p:nvGrpSpPr>
          <p:grpSpPr>
            <a:xfrm>
              <a:off x="6708744" y="2433430"/>
              <a:ext cx="1819274" cy="754512"/>
              <a:chOff x="709613" y="2558021"/>
              <a:chExt cx="1819274" cy="754512"/>
            </a:xfrm>
          </p:grpSpPr>
          <p:sp>
            <p:nvSpPr>
              <p:cNvPr id="48" name="Rectangle 47"/>
              <p:cNvSpPr/>
              <p:nvPr/>
            </p:nvSpPr>
            <p:spPr>
              <a:xfrm>
                <a:off x="709613" y="2558021"/>
                <a:ext cx="230981" cy="75451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FFFFFF"/>
                  </a:solidFill>
                </a:endParaRPr>
              </a:p>
            </p:txBody>
          </p:sp>
          <p:sp>
            <p:nvSpPr>
              <p:cNvPr id="49" name="Rectangle 48"/>
              <p:cNvSpPr/>
              <p:nvPr/>
            </p:nvSpPr>
            <p:spPr>
              <a:xfrm>
                <a:off x="747712" y="2558021"/>
                <a:ext cx="1781175" cy="754512"/>
              </a:xfrm>
              <a:prstGeom prst="rect">
                <a:avLst/>
              </a:prstGeom>
              <a:solidFill>
                <a:srgbClr val="1B3C72"/>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648000" rtlCol="0" anchor="ctr"/>
              <a:lstStyle/>
              <a:p>
                <a:r>
                  <a:rPr lang="cs-CZ" sz="1600" smtClean="0">
                    <a:solidFill>
                      <a:srgbClr val="FFFFFF"/>
                    </a:solidFill>
                    <a:latin typeface="Segoe UI Light"/>
                  </a:rPr>
                  <a:t>Backup and Recovery</a:t>
                </a:r>
                <a:endParaRPr lang="cs-CZ" sz="1600">
                  <a:solidFill>
                    <a:srgbClr val="FFFFFF"/>
                  </a:solidFill>
                  <a:latin typeface="Segoe UI Light"/>
                </a:endParaRPr>
              </a:p>
            </p:txBody>
          </p:sp>
        </p:grpSp>
        <p:pic>
          <p:nvPicPr>
            <p:cNvPr id="56" name="Picture 14"/>
            <p:cNvPicPr>
              <a:picLocks noChangeAspect="1"/>
            </p:cNvPicPr>
            <p:nvPr/>
          </p:nvPicPr>
          <p:blipFill>
            <a:blip r:embed="rId10">
              <a:biLevel thresh="50000"/>
              <a:extLst>
                <a:ext uri="{28A0092B-C50C-407E-A947-70E740481C1C}">
                  <a14:useLocalDpi xmlns:a14="http://schemas.microsoft.com/office/drawing/2010/main" val="0"/>
                </a:ext>
              </a:extLst>
            </a:blip>
            <a:srcRect/>
            <a:stretch>
              <a:fillRect/>
            </a:stretch>
          </p:blipFill>
          <p:spPr bwMode="auto">
            <a:xfrm>
              <a:off x="6868634" y="2650857"/>
              <a:ext cx="366367" cy="319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8" name="Group 57"/>
          <p:cNvGrpSpPr/>
          <p:nvPr/>
        </p:nvGrpSpPr>
        <p:grpSpPr>
          <a:xfrm>
            <a:off x="8014142" y="2251284"/>
            <a:ext cx="1819274" cy="754512"/>
            <a:chOff x="8823294" y="2433430"/>
            <a:chExt cx="1819274" cy="754512"/>
          </a:xfrm>
        </p:grpSpPr>
        <p:grpSp>
          <p:nvGrpSpPr>
            <p:cNvPr id="50" name="Group 49"/>
            <p:cNvGrpSpPr/>
            <p:nvPr/>
          </p:nvGrpSpPr>
          <p:grpSpPr>
            <a:xfrm>
              <a:off x="8823294" y="2433430"/>
              <a:ext cx="1819274" cy="754512"/>
              <a:chOff x="709613" y="2558021"/>
              <a:chExt cx="1819274" cy="754512"/>
            </a:xfrm>
          </p:grpSpPr>
          <p:sp>
            <p:nvSpPr>
              <p:cNvPr id="51" name="Rectangle 50"/>
              <p:cNvSpPr/>
              <p:nvPr/>
            </p:nvSpPr>
            <p:spPr>
              <a:xfrm>
                <a:off x="709613" y="2558021"/>
                <a:ext cx="230981" cy="75451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FFFFFF"/>
                  </a:solidFill>
                </a:endParaRPr>
              </a:p>
            </p:txBody>
          </p:sp>
          <p:sp>
            <p:nvSpPr>
              <p:cNvPr id="52" name="Rectangle 51"/>
              <p:cNvSpPr/>
              <p:nvPr/>
            </p:nvSpPr>
            <p:spPr>
              <a:xfrm>
                <a:off x="747712" y="2558021"/>
                <a:ext cx="1781175" cy="754512"/>
              </a:xfrm>
              <a:prstGeom prst="rect">
                <a:avLst/>
              </a:prstGeom>
              <a:solidFill>
                <a:srgbClr val="1B3C72"/>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648000" rtlCol="0" anchor="ctr"/>
              <a:lstStyle/>
              <a:p>
                <a:r>
                  <a:rPr lang="cs-CZ" sz="1600" smtClean="0">
                    <a:solidFill>
                      <a:srgbClr val="FFFFFF"/>
                    </a:solidFill>
                    <a:latin typeface="Segoe UI Light"/>
                  </a:rPr>
                  <a:t>Cache</a:t>
                </a:r>
                <a:endParaRPr lang="cs-CZ" sz="1600">
                  <a:solidFill>
                    <a:srgbClr val="FFFFFF"/>
                  </a:solidFill>
                  <a:latin typeface="Segoe UI Light"/>
                </a:endParaRPr>
              </a:p>
            </p:txBody>
          </p:sp>
        </p:grpSp>
        <p:pic>
          <p:nvPicPr>
            <p:cNvPr id="57" name="Picture 6"/>
            <p:cNvPicPr>
              <a:picLocks noChangeAspect="1"/>
            </p:cNvPicPr>
            <p:nvPr/>
          </p:nvPicPr>
          <p:blipFill>
            <a:blip r:embed="rId11">
              <a:biLevel thresh="50000"/>
              <a:extLst>
                <a:ext uri="{28A0092B-C50C-407E-A947-70E740481C1C}">
                  <a14:useLocalDpi xmlns:a14="http://schemas.microsoft.com/office/drawing/2010/main" val="0"/>
                </a:ext>
              </a:extLst>
            </a:blip>
            <a:srcRect/>
            <a:stretch>
              <a:fillRect/>
            </a:stretch>
          </p:blipFill>
          <p:spPr bwMode="auto">
            <a:xfrm>
              <a:off x="9016620" y="2638420"/>
              <a:ext cx="332931" cy="363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3" name="Group 92"/>
          <p:cNvGrpSpPr/>
          <p:nvPr/>
        </p:nvGrpSpPr>
        <p:grpSpPr>
          <a:xfrm>
            <a:off x="435972" y="3270007"/>
            <a:ext cx="1819274" cy="754512"/>
            <a:chOff x="435972" y="3270007"/>
            <a:chExt cx="1819274" cy="754512"/>
          </a:xfrm>
        </p:grpSpPr>
        <p:grpSp>
          <p:nvGrpSpPr>
            <p:cNvPr id="64" name="Group 63"/>
            <p:cNvGrpSpPr/>
            <p:nvPr/>
          </p:nvGrpSpPr>
          <p:grpSpPr>
            <a:xfrm>
              <a:off x="435972" y="3270007"/>
              <a:ext cx="1819274" cy="754512"/>
              <a:chOff x="709613" y="2558021"/>
              <a:chExt cx="1819274" cy="754512"/>
            </a:xfrm>
          </p:grpSpPr>
          <p:sp>
            <p:nvSpPr>
              <p:cNvPr id="66" name="Rectangle 65"/>
              <p:cNvSpPr/>
              <p:nvPr/>
            </p:nvSpPr>
            <p:spPr>
              <a:xfrm>
                <a:off x="709613" y="2558021"/>
                <a:ext cx="230981" cy="7545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FFFFFF"/>
                  </a:solidFill>
                </a:endParaRPr>
              </a:p>
            </p:txBody>
          </p:sp>
          <p:sp>
            <p:nvSpPr>
              <p:cNvPr id="67" name="Rectangle 66"/>
              <p:cNvSpPr/>
              <p:nvPr/>
            </p:nvSpPr>
            <p:spPr>
              <a:xfrm>
                <a:off x="747712" y="2558021"/>
                <a:ext cx="1781175" cy="754512"/>
              </a:xfrm>
              <a:prstGeom prst="rect">
                <a:avLst/>
              </a:prstGeom>
              <a:solidFill>
                <a:srgbClr val="1B3C72"/>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648000" rtlCol="0" anchor="ctr"/>
              <a:lstStyle/>
              <a:p>
                <a:r>
                  <a:rPr lang="cs-CZ" sz="1600" smtClean="0">
                    <a:solidFill>
                      <a:srgbClr val="FFFFFF"/>
                    </a:solidFill>
                    <a:latin typeface="Segoe UI Light"/>
                  </a:rPr>
                  <a:t>Notification Hubs</a:t>
                </a:r>
                <a:endParaRPr lang="cs-CZ" sz="1600">
                  <a:solidFill>
                    <a:srgbClr val="FFFFFF"/>
                  </a:solidFill>
                  <a:latin typeface="Segoe UI Light"/>
                </a:endParaRPr>
              </a:p>
            </p:txBody>
          </p:sp>
        </p:grpSp>
        <p:pic>
          <p:nvPicPr>
            <p:cNvPr id="92" name="Picture 13"/>
            <p:cNvPicPr>
              <a:picLocks noChangeAspect="1"/>
            </p:cNvPicPr>
            <p:nvPr/>
          </p:nvPicPr>
          <p:blipFill>
            <a:blip r:embed="rId12">
              <a:biLevel thresh="50000"/>
              <a:extLst>
                <a:ext uri="{28A0092B-C50C-407E-A947-70E740481C1C}">
                  <a14:useLocalDpi xmlns:a14="http://schemas.microsoft.com/office/drawing/2010/main" val="0"/>
                </a:ext>
              </a:extLst>
            </a:blip>
            <a:srcRect/>
            <a:stretch>
              <a:fillRect/>
            </a:stretch>
          </p:blipFill>
          <p:spPr bwMode="auto">
            <a:xfrm>
              <a:off x="591414" y="3470077"/>
              <a:ext cx="361054" cy="362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5" name="Group 104"/>
          <p:cNvGrpSpPr/>
          <p:nvPr/>
        </p:nvGrpSpPr>
        <p:grpSpPr>
          <a:xfrm>
            <a:off x="2322925" y="3263866"/>
            <a:ext cx="1819274" cy="754512"/>
            <a:chOff x="2322925" y="3263866"/>
            <a:chExt cx="1819274" cy="754512"/>
          </a:xfrm>
        </p:grpSpPr>
        <p:grpSp>
          <p:nvGrpSpPr>
            <p:cNvPr id="68" name="Group 67"/>
            <p:cNvGrpSpPr/>
            <p:nvPr/>
          </p:nvGrpSpPr>
          <p:grpSpPr>
            <a:xfrm>
              <a:off x="2322925" y="3263866"/>
              <a:ext cx="1819274" cy="754512"/>
              <a:chOff x="709613" y="2558021"/>
              <a:chExt cx="1819274" cy="754512"/>
            </a:xfrm>
          </p:grpSpPr>
          <p:sp>
            <p:nvSpPr>
              <p:cNvPr id="69" name="Rectangle 68"/>
              <p:cNvSpPr/>
              <p:nvPr/>
            </p:nvSpPr>
            <p:spPr>
              <a:xfrm>
                <a:off x="709613" y="2558021"/>
                <a:ext cx="230981" cy="7545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FFFFFF"/>
                  </a:solidFill>
                </a:endParaRPr>
              </a:p>
            </p:txBody>
          </p:sp>
          <p:sp>
            <p:nvSpPr>
              <p:cNvPr id="70" name="Rectangle 69"/>
              <p:cNvSpPr/>
              <p:nvPr/>
            </p:nvSpPr>
            <p:spPr>
              <a:xfrm>
                <a:off x="747712" y="2558021"/>
                <a:ext cx="1781175" cy="754512"/>
              </a:xfrm>
              <a:prstGeom prst="rect">
                <a:avLst/>
              </a:prstGeom>
              <a:solidFill>
                <a:srgbClr val="1B3C72"/>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648000" rtlCol="0" anchor="ctr"/>
              <a:lstStyle/>
              <a:p>
                <a:r>
                  <a:rPr lang="cs-CZ" sz="1600" smtClean="0">
                    <a:solidFill>
                      <a:srgbClr val="FFFFFF"/>
                    </a:solidFill>
                    <a:latin typeface="Segoe UI Light"/>
                  </a:rPr>
                  <a:t>Service Bus</a:t>
                </a:r>
                <a:endParaRPr lang="cs-CZ" sz="1600">
                  <a:solidFill>
                    <a:srgbClr val="FFFFFF"/>
                  </a:solidFill>
                  <a:latin typeface="Segoe UI Light"/>
                </a:endParaRPr>
              </a:p>
            </p:txBody>
          </p:sp>
        </p:grpSp>
        <p:pic>
          <p:nvPicPr>
            <p:cNvPr id="94" name="Picture 8"/>
            <p:cNvPicPr>
              <a:picLocks noChangeAspect="1"/>
            </p:cNvPicPr>
            <p:nvPr/>
          </p:nvPicPr>
          <p:blipFill>
            <a:blip r:embed="rId13">
              <a:biLevel thresh="50000"/>
              <a:extLst>
                <a:ext uri="{28A0092B-C50C-407E-A947-70E740481C1C}">
                  <a14:useLocalDpi xmlns:a14="http://schemas.microsoft.com/office/drawing/2010/main" val="0"/>
                </a:ext>
              </a:extLst>
            </a:blip>
            <a:srcRect/>
            <a:stretch>
              <a:fillRect/>
            </a:stretch>
          </p:blipFill>
          <p:spPr bwMode="auto">
            <a:xfrm>
              <a:off x="2473400" y="3435047"/>
              <a:ext cx="388023" cy="462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7" name="Group 106"/>
          <p:cNvGrpSpPr/>
          <p:nvPr/>
        </p:nvGrpSpPr>
        <p:grpSpPr>
          <a:xfrm>
            <a:off x="6109839" y="3273843"/>
            <a:ext cx="1819274" cy="754512"/>
            <a:chOff x="6109839" y="3273843"/>
            <a:chExt cx="1819274" cy="754512"/>
          </a:xfrm>
        </p:grpSpPr>
        <p:grpSp>
          <p:nvGrpSpPr>
            <p:cNvPr id="74" name="Group 73"/>
            <p:cNvGrpSpPr/>
            <p:nvPr/>
          </p:nvGrpSpPr>
          <p:grpSpPr>
            <a:xfrm>
              <a:off x="6109839" y="3273843"/>
              <a:ext cx="1819274" cy="754512"/>
              <a:chOff x="709613" y="2558021"/>
              <a:chExt cx="1819274" cy="754512"/>
            </a:xfrm>
          </p:grpSpPr>
          <p:sp>
            <p:nvSpPr>
              <p:cNvPr id="75" name="Rectangle 74"/>
              <p:cNvSpPr/>
              <p:nvPr/>
            </p:nvSpPr>
            <p:spPr>
              <a:xfrm>
                <a:off x="709613" y="2558021"/>
                <a:ext cx="230981" cy="7545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FFFFFF"/>
                  </a:solidFill>
                </a:endParaRPr>
              </a:p>
            </p:txBody>
          </p:sp>
          <p:sp>
            <p:nvSpPr>
              <p:cNvPr id="76" name="Rectangle 75"/>
              <p:cNvSpPr/>
              <p:nvPr/>
            </p:nvSpPr>
            <p:spPr>
              <a:xfrm>
                <a:off x="747712" y="2558021"/>
                <a:ext cx="1781175" cy="754512"/>
              </a:xfrm>
              <a:prstGeom prst="rect">
                <a:avLst/>
              </a:prstGeom>
              <a:solidFill>
                <a:srgbClr val="1B3C72"/>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648000" rtlCol="0" anchor="ctr"/>
              <a:lstStyle/>
              <a:p>
                <a:r>
                  <a:rPr lang="cs-CZ" sz="1600" smtClean="0">
                    <a:solidFill>
                      <a:srgbClr val="FFFFFF"/>
                    </a:solidFill>
                    <a:latin typeface="Segoe UI Light"/>
                  </a:rPr>
                  <a:t>Media Services</a:t>
                </a:r>
                <a:endParaRPr lang="cs-CZ" sz="1600">
                  <a:solidFill>
                    <a:srgbClr val="FFFFFF"/>
                  </a:solidFill>
                  <a:latin typeface="Segoe UI Light"/>
                </a:endParaRPr>
              </a:p>
            </p:txBody>
          </p:sp>
        </p:grpSp>
        <p:pic>
          <p:nvPicPr>
            <p:cNvPr id="95" name="Picture 14"/>
            <p:cNvPicPr>
              <a:picLocks noChangeAspect="1"/>
            </p:cNvPicPr>
            <p:nvPr/>
          </p:nvPicPr>
          <p:blipFill>
            <a:blip r:embed="rId14">
              <a:biLevel thresh="50000"/>
              <a:extLst>
                <a:ext uri="{28A0092B-C50C-407E-A947-70E740481C1C}">
                  <a14:useLocalDpi xmlns:a14="http://schemas.microsoft.com/office/drawing/2010/main" val="0"/>
                </a:ext>
              </a:extLst>
            </a:blip>
            <a:srcRect/>
            <a:stretch>
              <a:fillRect/>
            </a:stretch>
          </p:blipFill>
          <p:spPr bwMode="auto">
            <a:xfrm>
              <a:off x="6239658" y="3423739"/>
              <a:ext cx="426508" cy="48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8" name="Group 107"/>
          <p:cNvGrpSpPr/>
          <p:nvPr/>
        </p:nvGrpSpPr>
        <p:grpSpPr>
          <a:xfrm>
            <a:off x="8014142" y="3270007"/>
            <a:ext cx="1819274" cy="754512"/>
            <a:chOff x="8014142" y="3270007"/>
            <a:chExt cx="1819274" cy="754512"/>
          </a:xfrm>
        </p:grpSpPr>
        <p:grpSp>
          <p:nvGrpSpPr>
            <p:cNvPr id="77" name="Group 76"/>
            <p:cNvGrpSpPr/>
            <p:nvPr/>
          </p:nvGrpSpPr>
          <p:grpSpPr>
            <a:xfrm>
              <a:off x="8014142" y="3270007"/>
              <a:ext cx="1819274" cy="754512"/>
              <a:chOff x="709613" y="2558021"/>
              <a:chExt cx="1819274" cy="754512"/>
            </a:xfrm>
          </p:grpSpPr>
          <p:sp>
            <p:nvSpPr>
              <p:cNvPr id="78" name="Rectangle 77"/>
              <p:cNvSpPr/>
              <p:nvPr/>
            </p:nvSpPr>
            <p:spPr>
              <a:xfrm>
                <a:off x="709613" y="2558021"/>
                <a:ext cx="230981" cy="7545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FFFFFF"/>
                  </a:solidFill>
                </a:endParaRPr>
              </a:p>
            </p:txBody>
          </p:sp>
          <p:sp>
            <p:nvSpPr>
              <p:cNvPr id="79" name="Rectangle 78"/>
              <p:cNvSpPr/>
              <p:nvPr/>
            </p:nvSpPr>
            <p:spPr>
              <a:xfrm>
                <a:off x="747712" y="2558021"/>
                <a:ext cx="1781175" cy="754512"/>
              </a:xfrm>
              <a:prstGeom prst="rect">
                <a:avLst/>
              </a:prstGeom>
              <a:solidFill>
                <a:srgbClr val="1B3C72"/>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648000" rtlCol="0" anchor="ctr"/>
              <a:lstStyle/>
              <a:p>
                <a:r>
                  <a:rPr lang="cs-CZ" sz="1600" smtClean="0">
                    <a:solidFill>
                      <a:srgbClr val="FFFFFF"/>
                    </a:solidFill>
                    <a:latin typeface="Segoe UI Light"/>
                  </a:rPr>
                  <a:t>BizTalk Services</a:t>
                </a:r>
                <a:endParaRPr lang="cs-CZ" sz="1600">
                  <a:solidFill>
                    <a:srgbClr val="FFFFFF"/>
                  </a:solidFill>
                  <a:latin typeface="Segoe UI Light"/>
                </a:endParaRPr>
              </a:p>
            </p:txBody>
          </p:sp>
        </p:grpSp>
        <p:pic>
          <p:nvPicPr>
            <p:cNvPr id="96" name="Picture 2"/>
            <p:cNvPicPr>
              <a:picLocks noChangeAspect="1"/>
            </p:cNvPicPr>
            <p:nvPr/>
          </p:nvPicPr>
          <p:blipFill>
            <a:blip r:embed="rId15">
              <a:biLevel thresh="50000"/>
              <a:extLst>
                <a:ext uri="{28A0092B-C50C-407E-A947-70E740481C1C}">
                  <a14:useLocalDpi xmlns:a14="http://schemas.microsoft.com/office/drawing/2010/main" val="0"/>
                </a:ext>
              </a:extLst>
            </a:blip>
            <a:srcRect/>
            <a:stretch>
              <a:fillRect/>
            </a:stretch>
          </p:blipFill>
          <p:spPr bwMode="auto">
            <a:xfrm>
              <a:off x="8162393" y="3451608"/>
              <a:ext cx="423080" cy="429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9" name="Group 108"/>
          <p:cNvGrpSpPr/>
          <p:nvPr/>
        </p:nvGrpSpPr>
        <p:grpSpPr>
          <a:xfrm>
            <a:off x="430407" y="4129848"/>
            <a:ext cx="1819274" cy="754512"/>
            <a:chOff x="9915997" y="3279984"/>
            <a:chExt cx="1819274" cy="754512"/>
          </a:xfrm>
        </p:grpSpPr>
        <p:grpSp>
          <p:nvGrpSpPr>
            <p:cNvPr id="80" name="Group 79"/>
            <p:cNvGrpSpPr/>
            <p:nvPr/>
          </p:nvGrpSpPr>
          <p:grpSpPr>
            <a:xfrm>
              <a:off x="9915997" y="3279984"/>
              <a:ext cx="1819274" cy="754512"/>
              <a:chOff x="709613" y="2558021"/>
              <a:chExt cx="1819274" cy="754512"/>
            </a:xfrm>
          </p:grpSpPr>
          <p:sp>
            <p:nvSpPr>
              <p:cNvPr id="81" name="Rectangle 80"/>
              <p:cNvSpPr/>
              <p:nvPr/>
            </p:nvSpPr>
            <p:spPr>
              <a:xfrm>
                <a:off x="709613" y="2558021"/>
                <a:ext cx="230981" cy="7545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FFFFFF"/>
                  </a:solidFill>
                </a:endParaRPr>
              </a:p>
            </p:txBody>
          </p:sp>
          <p:sp>
            <p:nvSpPr>
              <p:cNvPr id="82" name="Rectangle 81"/>
              <p:cNvSpPr/>
              <p:nvPr/>
            </p:nvSpPr>
            <p:spPr>
              <a:xfrm>
                <a:off x="747712" y="2558021"/>
                <a:ext cx="1781175" cy="754512"/>
              </a:xfrm>
              <a:prstGeom prst="rect">
                <a:avLst/>
              </a:prstGeom>
              <a:solidFill>
                <a:srgbClr val="1B3C72"/>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648000" rtlCol="0" anchor="ctr"/>
              <a:lstStyle/>
              <a:p>
                <a:r>
                  <a:rPr lang="cs-CZ" sz="1600" smtClean="0">
                    <a:solidFill>
                      <a:srgbClr val="FFFFFF"/>
                    </a:solidFill>
                    <a:latin typeface="Segoe UI Light"/>
                  </a:rPr>
                  <a:t>Active Directory</a:t>
                </a:r>
                <a:endParaRPr lang="cs-CZ" sz="1600">
                  <a:solidFill>
                    <a:srgbClr val="FFFFFF"/>
                  </a:solidFill>
                  <a:latin typeface="Segoe UI Light"/>
                </a:endParaRPr>
              </a:p>
            </p:txBody>
          </p:sp>
        </p:grpSp>
        <p:pic>
          <p:nvPicPr>
            <p:cNvPr id="97" name="Picture 4"/>
            <p:cNvPicPr>
              <a:picLocks noChangeAspect="1"/>
            </p:cNvPicPr>
            <p:nvPr/>
          </p:nvPicPr>
          <p:blipFill>
            <a:blip r:embed="rId16">
              <a:biLevel thresh="50000"/>
              <a:extLst>
                <a:ext uri="{28A0092B-C50C-407E-A947-70E740481C1C}">
                  <a14:useLocalDpi xmlns:a14="http://schemas.microsoft.com/office/drawing/2010/main" val="0"/>
                </a:ext>
              </a:extLst>
            </a:blip>
            <a:srcRect/>
            <a:stretch>
              <a:fillRect/>
            </a:stretch>
          </p:blipFill>
          <p:spPr bwMode="auto">
            <a:xfrm>
              <a:off x="10068575" y="3408646"/>
              <a:ext cx="469534" cy="484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0" name="Group 109"/>
          <p:cNvGrpSpPr/>
          <p:nvPr/>
        </p:nvGrpSpPr>
        <p:grpSpPr>
          <a:xfrm>
            <a:off x="2325621" y="4129848"/>
            <a:ext cx="1819274" cy="754512"/>
            <a:chOff x="433388" y="4128245"/>
            <a:chExt cx="1819274" cy="754512"/>
          </a:xfrm>
        </p:grpSpPr>
        <p:grpSp>
          <p:nvGrpSpPr>
            <p:cNvPr id="83" name="Group 82"/>
            <p:cNvGrpSpPr/>
            <p:nvPr/>
          </p:nvGrpSpPr>
          <p:grpSpPr>
            <a:xfrm>
              <a:off x="433388" y="4128245"/>
              <a:ext cx="1819274" cy="754512"/>
              <a:chOff x="709613" y="2558021"/>
              <a:chExt cx="1819274" cy="754512"/>
            </a:xfrm>
          </p:grpSpPr>
          <p:sp>
            <p:nvSpPr>
              <p:cNvPr id="84" name="Rectangle 83"/>
              <p:cNvSpPr/>
              <p:nvPr/>
            </p:nvSpPr>
            <p:spPr>
              <a:xfrm>
                <a:off x="709613" y="2558021"/>
                <a:ext cx="230981" cy="7545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FFFFFF"/>
                  </a:solidFill>
                </a:endParaRPr>
              </a:p>
            </p:txBody>
          </p:sp>
          <p:sp>
            <p:nvSpPr>
              <p:cNvPr id="85" name="Rectangle 84"/>
              <p:cNvSpPr/>
              <p:nvPr/>
            </p:nvSpPr>
            <p:spPr>
              <a:xfrm>
                <a:off x="747712" y="2558021"/>
                <a:ext cx="1781175" cy="754512"/>
              </a:xfrm>
              <a:prstGeom prst="rect">
                <a:avLst/>
              </a:prstGeom>
              <a:solidFill>
                <a:srgbClr val="1B3C72"/>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648000" rtlCol="0" anchor="ctr"/>
              <a:lstStyle/>
              <a:p>
                <a:r>
                  <a:rPr lang="cs-CZ" sz="1600" smtClean="0">
                    <a:solidFill>
                      <a:srgbClr val="FFFFFF"/>
                    </a:solidFill>
                    <a:latin typeface="Segoe UI Light"/>
                  </a:rPr>
                  <a:t>Scheduler</a:t>
                </a:r>
                <a:endParaRPr lang="cs-CZ" sz="1600">
                  <a:solidFill>
                    <a:srgbClr val="FFFFFF"/>
                  </a:solidFill>
                  <a:latin typeface="Segoe UI Light"/>
                </a:endParaRPr>
              </a:p>
            </p:txBody>
          </p:sp>
        </p:grpSp>
        <p:pic>
          <p:nvPicPr>
            <p:cNvPr id="98" name="Picture 15"/>
            <p:cNvPicPr>
              <a:picLocks noChangeAspect="1"/>
            </p:cNvPicPr>
            <p:nvPr/>
          </p:nvPicPr>
          <p:blipFill>
            <a:blip r:embed="rId17">
              <a:biLevel thresh="50000"/>
              <a:extLst>
                <a:ext uri="{28A0092B-C50C-407E-A947-70E740481C1C}">
                  <a14:useLocalDpi xmlns:a14="http://schemas.microsoft.com/office/drawing/2010/main" val="0"/>
                </a:ext>
              </a:extLst>
            </a:blip>
            <a:srcRect/>
            <a:stretch>
              <a:fillRect/>
            </a:stretch>
          </p:blipFill>
          <p:spPr bwMode="auto">
            <a:xfrm>
              <a:off x="591414" y="4268814"/>
              <a:ext cx="359858" cy="473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1" name="Group 110"/>
          <p:cNvGrpSpPr/>
          <p:nvPr/>
        </p:nvGrpSpPr>
        <p:grpSpPr>
          <a:xfrm>
            <a:off x="4215158" y="4129848"/>
            <a:ext cx="1819274" cy="754512"/>
            <a:chOff x="2322925" y="4128245"/>
            <a:chExt cx="1819274" cy="754512"/>
          </a:xfrm>
        </p:grpSpPr>
        <p:grpSp>
          <p:nvGrpSpPr>
            <p:cNvPr id="86" name="Group 85"/>
            <p:cNvGrpSpPr/>
            <p:nvPr/>
          </p:nvGrpSpPr>
          <p:grpSpPr>
            <a:xfrm>
              <a:off x="2322925" y="4128245"/>
              <a:ext cx="1819274" cy="754512"/>
              <a:chOff x="709613" y="2558021"/>
              <a:chExt cx="1819274" cy="754512"/>
            </a:xfrm>
          </p:grpSpPr>
          <p:sp>
            <p:nvSpPr>
              <p:cNvPr id="87" name="Rectangle 86"/>
              <p:cNvSpPr/>
              <p:nvPr/>
            </p:nvSpPr>
            <p:spPr>
              <a:xfrm>
                <a:off x="709613" y="2558021"/>
                <a:ext cx="230981" cy="7545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FFFFFF"/>
                  </a:solidFill>
                </a:endParaRPr>
              </a:p>
            </p:txBody>
          </p:sp>
          <p:sp>
            <p:nvSpPr>
              <p:cNvPr id="88" name="Rectangle 87"/>
              <p:cNvSpPr/>
              <p:nvPr/>
            </p:nvSpPr>
            <p:spPr>
              <a:xfrm>
                <a:off x="747712" y="2558021"/>
                <a:ext cx="1781175" cy="754512"/>
              </a:xfrm>
              <a:prstGeom prst="rect">
                <a:avLst/>
              </a:prstGeom>
              <a:solidFill>
                <a:srgbClr val="1B3C72"/>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648000" rtlCol="0" anchor="ctr"/>
              <a:lstStyle/>
              <a:p>
                <a:r>
                  <a:rPr lang="cs-CZ" sz="1600" smtClean="0">
                    <a:solidFill>
                      <a:srgbClr val="FFFFFF"/>
                    </a:solidFill>
                    <a:latin typeface="Segoe UI Light"/>
                  </a:rPr>
                  <a:t>CDN</a:t>
                </a:r>
                <a:endParaRPr lang="cs-CZ" sz="1600">
                  <a:solidFill>
                    <a:srgbClr val="FFFFFF"/>
                  </a:solidFill>
                  <a:latin typeface="Segoe UI Light"/>
                </a:endParaRPr>
              </a:p>
            </p:txBody>
          </p:sp>
        </p:grpSp>
        <p:pic>
          <p:nvPicPr>
            <p:cNvPr id="99" name="Picture 7"/>
            <p:cNvPicPr>
              <a:picLocks noChangeAspect="1"/>
            </p:cNvPicPr>
            <p:nvPr/>
          </p:nvPicPr>
          <p:blipFill>
            <a:blip r:embed="rId18">
              <a:biLevel thresh="50000"/>
              <a:extLst>
                <a:ext uri="{28A0092B-C50C-407E-A947-70E740481C1C}">
                  <a14:useLocalDpi xmlns:a14="http://schemas.microsoft.com/office/drawing/2010/main" val="0"/>
                </a:ext>
              </a:extLst>
            </a:blip>
            <a:srcRect/>
            <a:stretch>
              <a:fillRect/>
            </a:stretch>
          </p:blipFill>
          <p:spPr bwMode="auto">
            <a:xfrm>
              <a:off x="2435114" y="4315706"/>
              <a:ext cx="497114" cy="36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2" name="Group 111"/>
          <p:cNvGrpSpPr/>
          <p:nvPr/>
        </p:nvGrpSpPr>
        <p:grpSpPr>
          <a:xfrm>
            <a:off x="6109839" y="4129848"/>
            <a:ext cx="1819274" cy="754512"/>
            <a:chOff x="4217606" y="4128245"/>
            <a:chExt cx="1819274" cy="754512"/>
          </a:xfrm>
        </p:grpSpPr>
        <p:grpSp>
          <p:nvGrpSpPr>
            <p:cNvPr id="89" name="Group 88"/>
            <p:cNvGrpSpPr/>
            <p:nvPr/>
          </p:nvGrpSpPr>
          <p:grpSpPr>
            <a:xfrm>
              <a:off x="4217606" y="4128245"/>
              <a:ext cx="1819274" cy="754512"/>
              <a:chOff x="709613" y="2558021"/>
              <a:chExt cx="1819274" cy="754512"/>
            </a:xfrm>
          </p:grpSpPr>
          <p:sp>
            <p:nvSpPr>
              <p:cNvPr id="90" name="Rectangle 89"/>
              <p:cNvSpPr/>
              <p:nvPr/>
            </p:nvSpPr>
            <p:spPr>
              <a:xfrm>
                <a:off x="709613" y="2558021"/>
                <a:ext cx="230981" cy="7545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FFFFFF"/>
                  </a:solidFill>
                </a:endParaRPr>
              </a:p>
            </p:txBody>
          </p:sp>
          <p:sp>
            <p:nvSpPr>
              <p:cNvPr id="91" name="Rectangle 90"/>
              <p:cNvSpPr/>
              <p:nvPr/>
            </p:nvSpPr>
            <p:spPr>
              <a:xfrm>
                <a:off x="747712" y="2558021"/>
                <a:ext cx="1781175" cy="754512"/>
              </a:xfrm>
              <a:prstGeom prst="rect">
                <a:avLst/>
              </a:prstGeom>
              <a:solidFill>
                <a:srgbClr val="1B3C72"/>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432000" rtlCol="0" anchor="ctr"/>
              <a:lstStyle/>
              <a:p>
                <a:r>
                  <a:rPr lang="cs-CZ" sz="1600" smtClean="0">
                    <a:solidFill>
                      <a:srgbClr val="FFFFFF"/>
                    </a:solidFill>
                    <a:latin typeface="Segoe UI Light"/>
                  </a:rPr>
                  <a:t>Multi-Factor Authentication</a:t>
                </a:r>
                <a:endParaRPr lang="cs-CZ" sz="1600">
                  <a:solidFill>
                    <a:srgbClr val="FFFFFF"/>
                  </a:solidFill>
                  <a:latin typeface="Segoe UI Light"/>
                </a:endParaRPr>
              </a:p>
            </p:txBody>
          </p:sp>
        </p:grpSp>
        <p:pic>
          <p:nvPicPr>
            <p:cNvPr id="100" name="Picture 3"/>
            <p:cNvPicPr>
              <a:picLocks noChangeAspect="1"/>
            </p:cNvPicPr>
            <p:nvPr/>
          </p:nvPicPr>
          <p:blipFill>
            <a:blip r:embed="rId19">
              <a:biLevel thresh="50000"/>
              <a:extLst>
                <a:ext uri="{28A0092B-C50C-407E-A947-70E740481C1C}">
                  <a14:useLocalDpi xmlns:a14="http://schemas.microsoft.com/office/drawing/2010/main" val="0"/>
                </a:ext>
              </a:extLst>
            </a:blip>
            <a:srcRect/>
            <a:stretch>
              <a:fillRect/>
            </a:stretch>
          </p:blipFill>
          <p:spPr bwMode="auto">
            <a:xfrm>
              <a:off x="4407573" y="4294473"/>
              <a:ext cx="232842" cy="447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6" name="Group 105"/>
          <p:cNvGrpSpPr/>
          <p:nvPr/>
        </p:nvGrpSpPr>
        <p:grpSpPr>
          <a:xfrm>
            <a:off x="4217606" y="3273843"/>
            <a:ext cx="1819274" cy="754512"/>
            <a:chOff x="4217606" y="3273843"/>
            <a:chExt cx="1819274" cy="754512"/>
          </a:xfrm>
        </p:grpSpPr>
        <p:grpSp>
          <p:nvGrpSpPr>
            <p:cNvPr id="71" name="Group 70"/>
            <p:cNvGrpSpPr/>
            <p:nvPr/>
          </p:nvGrpSpPr>
          <p:grpSpPr>
            <a:xfrm>
              <a:off x="4217606" y="3273843"/>
              <a:ext cx="1819274" cy="754512"/>
              <a:chOff x="709613" y="2558021"/>
              <a:chExt cx="1819274" cy="754512"/>
            </a:xfrm>
          </p:grpSpPr>
          <p:sp>
            <p:nvSpPr>
              <p:cNvPr id="72" name="Rectangle 71"/>
              <p:cNvSpPr/>
              <p:nvPr/>
            </p:nvSpPr>
            <p:spPr>
              <a:xfrm>
                <a:off x="709613" y="2558021"/>
                <a:ext cx="230981" cy="7545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FFFFFF"/>
                  </a:solidFill>
                </a:endParaRPr>
              </a:p>
            </p:txBody>
          </p:sp>
          <p:sp>
            <p:nvSpPr>
              <p:cNvPr id="73" name="Rectangle 72"/>
              <p:cNvSpPr/>
              <p:nvPr/>
            </p:nvSpPr>
            <p:spPr>
              <a:xfrm>
                <a:off x="747712" y="2558021"/>
                <a:ext cx="1781175" cy="754512"/>
              </a:xfrm>
              <a:prstGeom prst="rect">
                <a:avLst/>
              </a:prstGeom>
              <a:solidFill>
                <a:srgbClr val="1B3C72"/>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576000" rtlCol="0" anchor="ctr"/>
              <a:lstStyle/>
              <a:p>
                <a:r>
                  <a:rPr lang="cs-CZ" sz="1600" smtClean="0">
                    <a:solidFill>
                      <a:srgbClr val="FFFFFF"/>
                    </a:solidFill>
                    <a:latin typeface="Segoe UI Light"/>
                  </a:rPr>
                  <a:t>Visual Studio Online</a:t>
                </a:r>
                <a:endParaRPr lang="cs-CZ" sz="1600">
                  <a:solidFill>
                    <a:srgbClr val="FFFFFF"/>
                  </a:solidFill>
                  <a:latin typeface="Segoe UI Light"/>
                </a:endParaRPr>
              </a:p>
            </p:txBody>
          </p:sp>
        </p:grpSp>
        <p:pic>
          <p:nvPicPr>
            <p:cNvPr id="101" name="Picture 100"/>
            <p:cNvPicPr>
              <a:picLocks noChangeAspect="1"/>
            </p:cNvPicPr>
            <p:nvPr/>
          </p:nvPicPr>
          <p:blipFill>
            <a:blip r:embed="rId20" cstate="print">
              <a:biLevel thresh="25000"/>
              <a:extLst>
                <a:ext uri="{28A0092B-C50C-407E-A947-70E740481C1C}">
                  <a14:useLocalDpi xmlns:a14="http://schemas.microsoft.com/office/drawing/2010/main" val="0"/>
                </a:ext>
              </a:extLst>
            </a:blip>
            <a:stretch>
              <a:fillRect/>
            </a:stretch>
          </p:blipFill>
          <p:spPr>
            <a:xfrm>
              <a:off x="4369433" y="3489362"/>
              <a:ext cx="323470" cy="323470"/>
            </a:xfrm>
            <a:prstGeom prst="rect">
              <a:avLst/>
            </a:prstGeom>
          </p:spPr>
        </p:pic>
      </p:grpSp>
      <p:grpSp>
        <p:nvGrpSpPr>
          <p:cNvPr id="122" name="Group 121"/>
          <p:cNvGrpSpPr/>
          <p:nvPr/>
        </p:nvGrpSpPr>
        <p:grpSpPr>
          <a:xfrm>
            <a:off x="433206" y="5147420"/>
            <a:ext cx="1819274" cy="754512"/>
            <a:chOff x="433206" y="5147420"/>
            <a:chExt cx="1819274" cy="754512"/>
          </a:xfrm>
        </p:grpSpPr>
        <p:grpSp>
          <p:nvGrpSpPr>
            <p:cNvPr id="102" name="Group 101"/>
            <p:cNvGrpSpPr/>
            <p:nvPr/>
          </p:nvGrpSpPr>
          <p:grpSpPr>
            <a:xfrm>
              <a:off x="433206" y="5147420"/>
              <a:ext cx="1819274" cy="754512"/>
              <a:chOff x="709613" y="2558021"/>
              <a:chExt cx="1819274" cy="754512"/>
            </a:xfrm>
          </p:grpSpPr>
          <p:sp>
            <p:nvSpPr>
              <p:cNvPr id="103" name="Rectangle 102"/>
              <p:cNvSpPr/>
              <p:nvPr/>
            </p:nvSpPr>
            <p:spPr>
              <a:xfrm>
                <a:off x="709613" y="2558021"/>
                <a:ext cx="230981" cy="754512"/>
              </a:xfrm>
              <a:prstGeom prst="rect">
                <a:avLst/>
              </a:prstGeom>
              <a:solidFill>
                <a:srgbClr val="C198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FFFFFF"/>
                  </a:solidFill>
                </a:endParaRPr>
              </a:p>
            </p:txBody>
          </p:sp>
          <p:sp>
            <p:nvSpPr>
              <p:cNvPr id="104" name="Rectangle 103"/>
              <p:cNvSpPr/>
              <p:nvPr/>
            </p:nvSpPr>
            <p:spPr>
              <a:xfrm>
                <a:off x="747712" y="2558021"/>
                <a:ext cx="1781175" cy="754512"/>
              </a:xfrm>
              <a:prstGeom prst="rect">
                <a:avLst/>
              </a:prstGeom>
              <a:solidFill>
                <a:srgbClr val="1B3C72"/>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648000" rtlCol="0" anchor="ctr"/>
              <a:lstStyle/>
              <a:p>
                <a:r>
                  <a:rPr lang="cs-CZ" sz="1600" smtClean="0">
                    <a:solidFill>
                      <a:srgbClr val="FFFFFF"/>
                    </a:solidFill>
                    <a:latin typeface="Segoe UI Light"/>
                  </a:rPr>
                  <a:t>Virtual Network</a:t>
                </a:r>
                <a:endParaRPr lang="cs-CZ" sz="1600">
                  <a:solidFill>
                    <a:srgbClr val="FFFFFF"/>
                  </a:solidFill>
                  <a:latin typeface="Segoe UI Light"/>
                </a:endParaRPr>
              </a:p>
            </p:txBody>
          </p:sp>
        </p:grpSp>
        <p:pic>
          <p:nvPicPr>
            <p:cNvPr id="119" name="Picture 17"/>
            <p:cNvPicPr>
              <a:picLocks noChangeAspect="1"/>
            </p:cNvPicPr>
            <p:nvPr/>
          </p:nvPicPr>
          <p:blipFill>
            <a:blip r:embed="rId21">
              <a:biLevel thresh="50000"/>
              <a:extLst>
                <a:ext uri="{28A0092B-C50C-407E-A947-70E740481C1C}">
                  <a14:useLocalDpi xmlns:a14="http://schemas.microsoft.com/office/drawing/2010/main" val="0"/>
                </a:ext>
              </a:extLst>
            </a:blip>
            <a:srcRect/>
            <a:stretch>
              <a:fillRect/>
            </a:stretch>
          </p:blipFill>
          <p:spPr bwMode="auto">
            <a:xfrm>
              <a:off x="543247" y="5371302"/>
              <a:ext cx="456191" cy="306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3" name="Group 122"/>
          <p:cNvGrpSpPr/>
          <p:nvPr/>
        </p:nvGrpSpPr>
        <p:grpSpPr>
          <a:xfrm>
            <a:off x="2322925" y="5147420"/>
            <a:ext cx="1819274" cy="754512"/>
            <a:chOff x="2322925" y="5147420"/>
            <a:chExt cx="1819274" cy="754512"/>
          </a:xfrm>
        </p:grpSpPr>
        <p:grpSp>
          <p:nvGrpSpPr>
            <p:cNvPr id="113" name="Group 112"/>
            <p:cNvGrpSpPr/>
            <p:nvPr/>
          </p:nvGrpSpPr>
          <p:grpSpPr>
            <a:xfrm>
              <a:off x="2322925" y="5147420"/>
              <a:ext cx="1819274" cy="754512"/>
              <a:chOff x="709613" y="2558021"/>
              <a:chExt cx="1819274" cy="754512"/>
            </a:xfrm>
          </p:grpSpPr>
          <p:sp>
            <p:nvSpPr>
              <p:cNvPr id="114" name="Rectangle 113"/>
              <p:cNvSpPr/>
              <p:nvPr/>
            </p:nvSpPr>
            <p:spPr>
              <a:xfrm>
                <a:off x="709613" y="2558021"/>
                <a:ext cx="230981" cy="754512"/>
              </a:xfrm>
              <a:prstGeom prst="rect">
                <a:avLst/>
              </a:prstGeom>
              <a:solidFill>
                <a:srgbClr val="C198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FFFFFF"/>
                  </a:solidFill>
                </a:endParaRPr>
              </a:p>
            </p:txBody>
          </p:sp>
          <p:sp>
            <p:nvSpPr>
              <p:cNvPr id="115" name="Rectangle 114"/>
              <p:cNvSpPr/>
              <p:nvPr/>
            </p:nvSpPr>
            <p:spPr>
              <a:xfrm>
                <a:off x="747712" y="2558021"/>
                <a:ext cx="1781175" cy="754512"/>
              </a:xfrm>
              <a:prstGeom prst="rect">
                <a:avLst/>
              </a:prstGeom>
              <a:solidFill>
                <a:srgbClr val="1B3C72"/>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648000" rtlCol="0" anchor="ctr"/>
              <a:lstStyle/>
              <a:p>
                <a:r>
                  <a:rPr lang="cs-CZ" sz="1600" smtClean="0">
                    <a:solidFill>
                      <a:srgbClr val="FFFFFF"/>
                    </a:solidFill>
                    <a:latin typeface="Segoe UI Light"/>
                  </a:rPr>
                  <a:t>Traffic Manager</a:t>
                </a:r>
                <a:endParaRPr lang="cs-CZ" sz="1600">
                  <a:solidFill>
                    <a:srgbClr val="FFFFFF"/>
                  </a:solidFill>
                  <a:latin typeface="Segoe UI Light"/>
                </a:endParaRPr>
              </a:p>
            </p:txBody>
          </p:sp>
        </p:grpSp>
        <p:pic>
          <p:nvPicPr>
            <p:cNvPr id="120" name="Picture 26"/>
            <p:cNvPicPr>
              <a:picLocks noChangeAspect="1"/>
            </p:cNvPicPr>
            <p:nvPr/>
          </p:nvPicPr>
          <p:blipFill>
            <a:blip r:embed="rId22">
              <a:biLevel thresh="50000"/>
              <a:extLst>
                <a:ext uri="{28A0092B-C50C-407E-A947-70E740481C1C}">
                  <a14:useLocalDpi xmlns:a14="http://schemas.microsoft.com/office/drawing/2010/main" val="0"/>
                </a:ext>
              </a:extLst>
            </a:blip>
            <a:srcRect/>
            <a:stretch>
              <a:fillRect/>
            </a:stretch>
          </p:blipFill>
          <p:spPr bwMode="auto">
            <a:xfrm>
              <a:off x="2452927" y="5292018"/>
              <a:ext cx="440121" cy="46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4" name="Group 123"/>
          <p:cNvGrpSpPr/>
          <p:nvPr/>
        </p:nvGrpSpPr>
        <p:grpSpPr>
          <a:xfrm>
            <a:off x="4217606" y="5147420"/>
            <a:ext cx="1819274" cy="754512"/>
            <a:chOff x="4217606" y="5147420"/>
            <a:chExt cx="1819274" cy="754512"/>
          </a:xfrm>
        </p:grpSpPr>
        <p:grpSp>
          <p:nvGrpSpPr>
            <p:cNvPr id="116" name="Group 115"/>
            <p:cNvGrpSpPr/>
            <p:nvPr/>
          </p:nvGrpSpPr>
          <p:grpSpPr>
            <a:xfrm>
              <a:off x="4217606" y="5147420"/>
              <a:ext cx="1819274" cy="754512"/>
              <a:chOff x="709613" y="2558021"/>
              <a:chExt cx="1819274" cy="754512"/>
            </a:xfrm>
          </p:grpSpPr>
          <p:sp>
            <p:nvSpPr>
              <p:cNvPr id="117" name="Rectangle 116"/>
              <p:cNvSpPr/>
              <p:nvPr/>
            </p:nvSpPr>
            <p:spPr>
              <a:xfrm>
                <a:off x="709613" y="2558021"/>
                <a:ext cx="230981" cy="754512"/>
              </a:xfrm>
              <a:prstGeom prst="rect">
                <a:avLst/>
              </a:prstGeom>
              <a:solidFill>
                <a:srgbClr val="C198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FFFFFF"/>
                  </a:solidFill>
                </a:endParaRPr>
              </a:p>
            </p:txBody>
          </p:sp>
          <p:sp>
            <p:nvSpPr>
              <p:cNvPr id="118" name="Rectangle 117"/>
              <p:cNvSpPr/>
              <p:nvPr/>
            </p:nvSpPr>
            <p:spPr>
              <a:xfrm>
                <a:off x="747712" y="2558021"/>
                <a:ext cx="1781175" cy="754512"/>
              </a:xfrm>
              <a:prstGeom prst="rect">
                <a:avLst/>
              </a:prstGeom>
              <a:solidFill>
                <a:srgbClr val="1B3C72"/>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540000" rtlCol="0" anchor="ctr"/>
              <a:lstStyle/>
              <a:p>
                <a:r>
                  <a:rPr lang="cs-CZ" sz="1600" smtClean="0">
                    <a:solidFill>
                      <a:srgbClr val="FFFFFF"/>
                    </a:solidFill>
                    <a:latin typeface="Segoe UI Light"/>
                  </a:rPr>
                  <a:t>ExpressRoute</a:t>
                </a:r>
                <a:endParaRPr lang="cs-CZ" sz="1600">
                  <a:solidFill>
                    <a:srgbClr val="FFFFFF"/>
                  </a:solidFill>
                  <a:latin typeface="Segoe UI Light"/>
                </a:endParaRPr>
              </a:p>
            </p:txBody>
          </p:sp>
        </p:grpSp>
        <p:pic>
          <p:nvPicPr>
            <p:cNvPr id="121" name="Picture 1"/>
            <p:cNvPicPr>
              <a:picLocks noChangeAspect="1"/>
            </p:cNvPicPr>
            <p:nvPr/>
          </p:nvPicPr>
          <p:blipFill>
            <a:blip r:embed="rId23" cstate="print">
              <a:biLevel thresh="25000"/>
              <a:extLst>
                <a:ext uri="{28A0092B-C50C-407E-A947-70E740481C1C}">
                  <a14:useLocalDpi xmlns:a14="http://schemas.microsoft.com/office/drawing/2010/main" val="0"/>
                </a:ext>
              </a:extLst>
            </a:blip>
            <a:srcRect/>
            <a:stretch>
              <a:fillRect/>
            </a:stretch>
          </p:blipFill>
          <p:spPr bwMode="auto">
            <a:xfrm>
              <a:off x="4303000" y="5304874"/>
              <a:ext cx="441988" cy="439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5" name="TextBox 124"/>
          <p:cNvSpPr txBox="1"/>
          <p:nvPr/>
        </p:nvSpPr>
        <p:spPr>
          <a:xfrm rot="16200000">
            <a:off x="-131865" y="1546405"/>
            <a:ext cx="761747" cy="261610"/>
          </a:xfrm>
          <a:prstGeom prst="rect">
            <a:avLst/>
          </a:prstGeom>
          <a:noFill/>
        </p:spPr>
        <p:txBody>
          <a:bodyPr wrap="none" rtlCol="0">
            <a:spAutoFit/>
          </a:bodyPr>
          <a:lstStyle/>
          <a:p>
            <a:r>
              <a:rPr lang="cs-CZ" sz="1100" smtClean="0">
                <a:solidFill>
                  <a:srgbClr val="00B0F0"/>
                </a:solidFill>
                <a:latin typeface="Segoe UI Light"/>
              </a:rPr>
              <a:t>Compute</a:t>
            </a:r>
            <a:endParaRPr lang="cs-CZ" sz="1100">
              <a:solidFill>
                <a:srgbClr val="00B0F0"/>
              </a:solidFill>
              <a:latin typeface="Segoe UI Light"/>
            </a:endParaRPr>
          </a:p>
        </p:txBody>
      </p:sp>
      <p:sp>
        <p:nvSpPr>
          <p:cNvPr id="126" name="TextBox 125"/>
          <p:cNvSpPr txBox="1"/>
          <p:nvPr/>
        </p:nvSpPr>
        <p:spPr>
          <a:xfrm rot="16200000">
            <a:off x="14882" y="2529783"/>
            <a:ext cx="458780" cy="261610"/>
          </a:xfrm>
          <a:prstGeom prst="rect">
            <a:avLst/>
          </a:prstGeom>
          <a:noFill/>
        </p:spPr>
        <p:txBody>
          <a:bodyPr wrap="none" rtlCol="0">
            <a:spAutoFit/>
          </a:bodyPr>
          <a:lstStyle/>
          <a:p>
            <a:r>
              <a:rPr lang="cs-CZ" sz="1100" smtClean="0">
                <a:solidFill>
                  <a:srgbClr val="92D050"/>
                </a:solidFill>
                <a:latin typeface="Segoe UI Light"/>
              </a:rPr>
              <a:t>Data</a:t>
            </a:r>
            <a:endParaRPr lang="cs-CZ" sz="1100">
              <a:solidFill>
                <a:srgbClr val="92D050"/>
              </a:solidFill>
              <a:latin typeface="Segoe UI Light"/>
            </a:endParaRPr>
          </a:p>
        </p:txBody>
      </p:sp>
      <p:sp>
        <p:nvSpPr>
          <p:cNvPr id="127" name="TextBox 126"/>
          <p:cNvSpPr txBox="1"/>
          <p:nvPr/>
        </p:nvSpPr>
        <p:spPr>
          <a:xfrm rot="16200000">
            <a:off x="-221375" y="3937272"/>
            <a:ext cx="920445" cy="261610"/>
          </a:xfrm>
          <a:prstGeom prst="rect">
            <a:avLst/>
          </a:prstGeom>
          <a:noFill/>
        </p:spPr>
        <p:txBody>
          <a:bodyPr wrap="none" rtlCol="0">
            <a:spAutoFit/>
          </a:bodyPr>
          <a:lstStyle/>
          <a:p>
            <a:r>
              <a:rPr lang="cs-CZ" sz="1100" smtClean="0">
                <a:solidFill>
                  <a:srgbClr val="ED7D31"/>
                </a:solidFill>
                <a:latin typeface="Segoe UI Light"/>
              </a:rPr>
              <a:t>App services</a:t>
            </a:r>
            <a:endParaRPr lang="cs-CZ" sz="1100">
              <a:solidFill>
                <a:srgbClr val="ED7D31"/>
              </a:solidFill>
              <a:latin typeface="Segoe UI Light"/>
            </a:endParaRPr>
          </a:p>
        </p:txBody>
      </p:sp>
      <p:sp>
        <p:nvSpPr>
          <p:cNvPr id="128" name="TextBox 127"/>
          <p:cNvSpPr txBox="1"/>
          <p:nvPr/>
        </p:nvSpPr>
        <p:spPr>
          <a:xfrm rot="16200000">
            <a:off x="-104311" y="5393868"/>
            <a:ext cx="679994" cy="261610"/>
          </a:xfrm>
          <a:prstGeom prst="rect">
            <a:avLst/>
          </a:prstGeom>
          <a:noFill/>
        </p:spPr>
        <p:txBody>
          <a:bodyPr wrap="none" rtlCol="0">
            <a:spAutoFit/>
          </a:bodyPr>
          <a:lstStyle/>
          <a:p>
            <a:r>
              <a:rPr lang="cs-CZ" sz="1100" smtClean="0">
                <a:solidFill>
                  <a:srgbClr val="C198E0"/>
                </a:solidFill>
                <a:latin typeface="Segoe UI Light"/>
              </a:rPr>
              <a:t>Network</a:t>
            </a:r>
            <a:endParaRPr lang="cs-CZ" sz="1100">
              <a:solidFill>
                <a:srgbClr val="C198E0"/>
              </a:solidFill>
              <a:latin typeface="Segoe UI Light"/>
            </a:endParaRPr>
          </a:p>
        </p:txBody>
      </p:sp>
      <p:grpSp>
        <p:nvGrpSpPr>
          <p:cNvPr id="2" name="Group 1"/>
          <p:cNvGrpSpPr/>
          <p:nvPr/>
        </p:nvGrpSpPr>
        <p:grpSpPr>
          <a:xfrm>
            <a:off x="8016861" y="4125412"/>
            <a:ext cx="1819274" cy="754512"/>
            <a:chOff x="8016861" y="4125412"/>
            <a:chExt cx="1819274" cy="754512"/>
          </a:xfrm>
        </p:grpSpPr>
        <p:grpSp>
          <p:nvGrpSpPr>
            <p:cNvPr id="131" name="Group 130"/>
            <p:cNvGrpSpPr/>
            <p:nvPr/>
          </p:nvGrpSpPr>
          <p:grpSpPr>
            <a:xfrm>
              <a:off x="8016861" y="4125412"/>
              <a:ext cx="1819274" cy="754512"/>
              <a:chOff x="709613" y="2558021"/>
              <a:chExt cx="1819274" cy="754512"/>
            </a:xfrm>
          </p:grpSpPr>
          <p:sp>
            <p:nvSpPr>
              <p:cNvPr id="133" name="Rectangle 132"/>
              <p:cNvSpPr/>
              <p:nvPr/>
            </p:nvSpPr>
            <p:spPr>
              <a:xfrm>
                <a:off x="709613" y="2558021"/>
                <a:ext cx="230981" cy="7545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FFFFFF"/>
                  </a:solidFill>
                </a:endParaRPr>
              </a:p>
            </p:txBody>
          </p:sp>
          <p:sp>
            <p:nvSpPr>
              <p:cNvPr id="134" name="Rectangle 133"/>
              <p:cNvSpPr/>
              <p:nvPr/>
            </p:nvSpPr>
            <p:spPr>
              <a:xfrm>
                <a:off x="747712" y="2558021"/>
                <a:ext cx="1781175" cy="754512"/>
              </a:xfrm>
              <a:prstGeom prst="rect">
                <a:avLst/>
              </a:prstGeom>
              <a:solidFill>
                <a:srgbClr val="1B3C72"/>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540000" rtlCol="0" anchor="ctr"/>
              <a:lstStyle/>
              <a:p>
                <a:r>
                  <a:rPr lang="cs-CZ" sz="1600" smtClean="0">
                    <a:solidFill>
                      <a:srgbClr val="FFFFFF"/>
                    </a:solidFill>
                    <a:latin typeface="Segoe UI Light"/>
                  </a:rPr>
                  <a:t>API Management</a:t>
                </a:r>
                <a:endParaRPr lang="cs-CZ" sz="1600">
                  <a:solidFill>
                    <a:srgbClr val="FFFFFF"/>
                  </a:solidFill>
                  <a:latin typeface="Segoe UI Light"/>
                </a:endParaRPr>
              </a:p>
            </p:txBody>
          </p:sp>
        </p:grpSp>
        <p:pic>
          <p:nvPicPr>
            <p:cNvPr id="129" name="Picture 128"/>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8171719" y="4376176"/>
              <a:ext cx="357938" cy="304248"/>
            </a:xfrm>
            <a:prstGeom prst="rect">
              <a:avLst/>
            </a:prstGeom>
          </p:spPr>
        </p:pic>
      </p:grpSp>
      <p:grpSp>
        <p:nvGrpSpPr>
          <p:cNvPr id="136" name="Group 135"/>
          <p:cNvGrpSpPr/>
          <p:nvPr/>
        </p:nvGrpSpPr>
        <p:grpSpPr>
          <a:xfrm>
            <a:off x="9974030" y="2251282"/>
            <a:ext cx="1819274" cy="343988"/>
            <a:chOff x="709613" y="2558021"/>
            <a:chExt cx="1819274" cy="754512"/>
          </a:xfrm>
        </p:grpSpPr>
        <p:sp>
          <p:nvSpPr>
            <p:cNvPr id="138" name="Rectangle 137"/>
            <p:cNvSpPr/>
            <p:nvPr/>
          </p:nvSpPr>
          <p:spPr>
            <a:xfrm>
              <a:off x="709613" y="2558021"/>
              <a:ext cx="230981" cy="75451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solidFill>
                  <a:srgbClr val="92D050"/>
                </a:solidFill>
              </a:endParaRPr>
            </a:p>
          </p:txBody>
        </p:sp>
        <p:sp>
          <p:nvSpPr>
            <p:cNvPr id="139" name="Rectangle 138"/>
            <p:cNvSpPr/>
            <p:nvPr/>
          </p:nvSpPr>
          <p:spPr>
            <a:xfrm>
              <a:off x="747712" y="2558021"/>
              <a:ext cx="1781175" cy="754512"/>
            </a:xfrm>
            <a:prstGeom prst="rect">
              <a:avLst/>
            </a:prstGeom>
            <a:solidFill>
              <a:srgbClr val="1B3C72"/>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r>
                <a:rPr lang="cs-CZ" sz="1400" smtClean="0">
                  <a:solidFill>
                    <a:srgbClr val="92D050"/>
                  </a:solidFill>
                  <a:latin typeface="Segoe UI Light"/>
                </a:rPr>
                <a:t>DocumentDB</a:t>
              </a:r>
              <a:endParaRPr lang="cs-CZ" sz="1400">
                <a:solidFill>
                  <a:srgbClr val="92D050"/>
                </a:solidFill>
                <a:latin typeface="Segoe UI Light"/>
              </a:endParaRPr>
            </a:p>
          </p:txBody>
        </p:sp>
      </p:grpSp>
      <p:grpSp>
        <p:nvGrpSpPr>
          <p:cNvPr id="140" name="Group 139"/>
          <p:cNvGrpSpPr/>
          <p:nvPr/>
        </p:nvGrpSpPr>
        <p:grpSpPr>
          <a:xfrm>
            <a:off x="8014142" y="5404984"/>
            <a:ext cx="1819274" cy="343988"/>
            <a:chOff x="709613" y="2558021"/>
            <a:chExt cx="1819274" cy="754512"/>
          </a:xfrm>
        </p:grpSpPr>
        <p:sp>
          <p:nvSpPr>
            <p:cNvPr id="141" name="Rectangle 140"/>
            <p:cNvSpPr/>
            <p:nvPr/>
          </p:nvSpPr>
          <p:spPr>
            <a:xfrm>
              <a:off x="709613" y="2558021"/>
              <a:ext cx="230981" cy="7545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solidFill>
                  <a:srgbClr val="92D050"/>
                </a:solidFill>
              </a:endParaRPr>
            </a:p>
          </p:txBody>
        </p:sp>
        <p:sp>
          <p:nvSpPr>
            <p:cNvPr id="142" name="Rectangle 141"/>
            <p:cNvSpPr/>
            <p:nvPr/>
          </p:nvSpPr>
          <p:spPr>
            <a:xfrm>
              <a:off x="747712" y="2558021"/>
              <a:ext cx="1781175" cy="754512"/>
            </a:xfrm>
            <a:prstGeom prst="rect">
              <a:avLst/>
            </a:prstGeom>
            <a:solidFill>
              <a:srgbClr val="1B3C72"/>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r>
                <a:rPr lang="cs-CZ" sz="1400" smtClean="0">
                  <a:solidFill>
                    <a:srgbClr val="92D050"/>
                  </a:solidFill>
                  <a:latin typeface="Segoe UI Light"/>
                </a:rPr>
                <a:t>Search</a:t>
              </a:r>
              <a:endParaRPr lang="cs-CZ" sz="1400">
                <a:solidFill>
                  <a:srgbClr val="92D050"/>
                </a:solidFill>
                <a:latin typeface="Segoe UI Light"/>
              </a:endParaRPr>
            </a:p>
          </p:txBody>
        </p:sp>
      </p:grpSp>
      <p:grpSp>
        <p:nvGrpSpPr>
          <p:cNvPr id="143" name="Group 142"/>
          <p:cNvGrpSpPr/>
          <p:nvPr/>
        </p:nvGrpSpPr>
        <p:grpSpPr>
          <a:xfrm>
            <a:off x="9974030" y="2658746"/>
            <a:ext cx="1819274" cy="343988"/>
            <a:chOff x="709613" y="2558021"/>
            <a:chExt cx="1819274" cy="754512"/>
          </a:xfrm>
        </p:grpSpPr>
        <p:sp>
          <p:nvSpPr>
            <p:cNvPr id="144" name="Rectangle 143"/>
            <p:cNvSpPr/>
            <p:nvPr/>
          </p:nvSpPr>
          <p:spPr>
            <a:xfrm>
              <a:off x="709613" y="2558021"/>
              <a:ext cx="230981" cy="75451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solidFill>
                  <a:srgbClr val="92D050"/>
                </a:solidFill>
              </a:endParaRPr>
            </a:p>
          </p:txBody>
        </p:sp>
        <p:sp>
          <p:nvSpPr>
            <p:cNvPr id="145" name="Rectangle 144"/>
            <p:cNvSpPr/>
            <p:nvPr/>
          </p:nvSpPr>
          <p:spPr>
            <a:xfrm>
              <a:off x="747712" y="2558021"/>
              <a:ext cx="1781175" cy="754512"/>
            </a:xfrm>
            <a:prstGeom prst="rect">
              <a:avLst/>
            </a:prstGeom>
            <a:solidFill>
              <a:srgbClr val="1B3C72"/>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r>
                <a:rPr lang="cs-CZ" sz="1400" smtClean="0">
                  <a:solidFill>
                    <a:srgbClr val="92D050"/>
                  </a:solidFill>
                  <a:latin typeface="Segoe UI Light"/>
                </a:rPr>
                <a:t>Files</a:t>
              </a:r>
              <a:endParaRPr lang="cs-CZ" sz="1400">
                <a:solidFill>
                  <a:srgbClr val="92D050"/>
                </a:solidFill>
                <a:latin typeface="Segoe UI Light"/>
              </a:endParaRPr>
            </a:p>
          </p:txBody>
        </p:sp>
      </p:grpSp>
      <p:grpSp>
        <p:nvGrpSpPr>
          <p:cNvPr id="130" name="Group 129"/>
          <p:cNvGrpSpPr/>
          <p:nvPr/>
        </p:nvGrpSpPr>
        <p:grpSpPr>
          <a:xfrm>
            <a:off x="9974030" y="4979993"/>
            <a:ext cx="1819274" cy="343988"/>
            <a:chOff x="709613" y="2558021"/>
            <a:chExt cx="1819274" cy="754512"/>
          </a:xfrm>
        </p:grpSpPr>
        <p:sp>
          <p:nvSpPr>
            <p:cNvPr id="132" name="Rectangle 131"/>
            <p:cNvSpPr/>
            <p:nvPr/>
          </p:nvSpPr>
          <p:spPr>
            <a:xfrm>
              <a:off x="709613" y="2558021"/>
              <a:ext cx="230981" cy="7545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solidFill>
                  <a:srgbClr val="92D050"/>
                </a:solidFill>
              </a:endParaRPr>
            </a:p>
          </p:txBody>
        </p:sp>
        <p:sp>
          <p:nvSpPr>
            <p:cNvPr id="135" name="Rectangle 134"/>
            <p:cNvSpPr/>
            <p:nvPr/>
          </p:nvSpPr>
          <p:spPr>
            <a:xfrm>
              <a:off x="747712" y="2558021"/>
              <a:ext cx="1781175" cy="754512"/>
            </a:xfrm>
            <a:prstGeom prst="rect">
              <a:avLst/>
            </a:prstGeom>
            <a:solidFill>
              <a:srgbClr val="1B3C72"/>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r>
                <a:rPr lang="cs-CZ" sz="1400" smtClean="0">
                  <a:solidFill>
                    <a:srgbClr val="92D050"/>
                  </a:solidFill>
                  <a:latin typeface="Segoe UI Light"/>
                </a:rPr>
                <a:t>Machine Learning</a:t>
              </a:r>
              <a:endParaRPr lang="cs-CZ" sz="1400">
                <a:solidFill>
                  <a:srgbClr val="92D050"/>
                </a:solidFill>
                <a:latin typeface="Segoe UI Light"/>
              </a:endParaRPr>
            </a:p>
          </p:txBody>
        </p:sp>
      </p:grpSp>
      <p:grpSp>
        <p:nvGrpSpPr>
          <p:cNvPr id="4" name="Group 3"/>
          <p:cNvGrpSpPr/>
          <p:nvPr/>
        </p:nvGrpSpPr>
        <p:grpSpPr>
          <a:xfrm>
            <a:off x="9980241" y="3270831"/>
            <a:ext cx="1819274" cy="754512"/>
            <a:chOff x="8306669" y="5679787"/>
            <a:chExt cx="1819274" cy="754512"/>
          </a:xfrm>
        </p:grpSpPr>
        <p:grpSp>
          <p:nvGrpSpPr>
            <p:cNvPr id="155" name="Group 154"/>
            <p:cNvGrpSpPr/>
            <p:nvPr/>
          </p:nvGrpSpPr>
          <p:grpSpPr>
            <a:xfrm>
              <a:off x="8306669" y="5679787"/>
              <a:ext cx="1819274" cy="754512"/>
              <a:chOff x="709613" y="2558021"/>
              <a:chExt cx="1819274" cy="754512"/>
            </a:xfrm>
          </p:grpSpPr>
          <p:sp>
            <p:nvSpPr>
              <p:cNvPr id="157" name="Rectangle 156"/>
              <p:cNvSpPr/>
              <p:nvPr/>
            </p:nvSpPr>
            <p:spPr>
              <a:xfrm>
                <a:off x="709613" y="2558021"/>
                <a:ext cx="230981" cy="7545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FFFFFF"/>
                  </a:solidFill>
                </a:endParaRPr>
              </a:p>
            </p:txBody>
          </p:sp>
          <p:sp>
            <p:nvSpPr>
              <p:cNvPr id="158" name="Rectangle 157"/>
              <p:cNvSpPr/>
              <p:nvPr/>
            </p:nvSpPr>
            <p:spPr>
              <a:xfrm>
                <a:off x="747712" y="2558021"/>
                <a:ext cx="1781175" cy="754512"/>
              </a:xfrm>
              <a:prstGeom prst="rect">
                <a:avLst/>
              </a:prstGeom>
              <a:solidFill>
                <a:srgbClr val="1B3C72"/>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648000" rtlCol="0" anchor="ctr"/>
              <a:lstStyle/>
              <a:p>
                <a:r>
                  <a:rPr lang="cs-CZ" sz="1600" smtClean="0">
                    <a:solidFill>
                      <a:srgbClr val="FFFFFF"/>
                    </a:solidFill>
                    <a:latin typeface="Segoe UI Light"/>
                  </a:rPr>
                  <a:t>Automation</a:t>
                </a:r>
                <a:endParaRPr lang="cs-CZ" sz="1600">
                  <a:solidFill>
                    <a:srgbClr val="FFFFFF"/>
                  </a:solidFill>
                  <a:latin typeface="Segoe UI Light"/>
                </a:endParaRPr>
              </a:p>
            </p:txBody>
          </p:sp>
        </p:grpSp>
        <p:pic>
          <p:nvPicPr>
            <p:cNvPr id="137" name="Picture 136"/>
            <p:cNvPicPr>
              <a:picLocks noChangeAspect="1"/>
            </p:cNvPicPr>
            <p:nvPr/>
          </p:nvPicPr>
          <p:blipFill rotWithShape="1">
            <a:blip r:embed="rId25">
              <a:extLst>
                <a:ext uri="{28A0092B-C50C-407E-A947-70E740481C1C}">
                  <a14:useLocalDpi xmlns:a14="http://schemas.microsoft.com/office/drawing/2010/main" val="0"/>
                </a:ext>
              </a:extLst>
            </a:blip>
            <a:srcRect l="49371"/>
            <a:stretch/>
          </p:blipFill>
          <p:spPr>
            <a:xfrm>
              <a:off x="8479527" y="5860311"/>
              <a:ext cx="377942" cy="373246"/>
            </a:xfrm>
            <a:prstGeom prst="rect">
              <a:avLst/>
            </a:prstGeom>
          </p:spPr>
        </p:pic>
      </p:grpSp>
      <p:grpSp>
        <p:nvGrpSpPr>
          <p:cNvPr id="159" name="Group 158"/>
          <p:cNvGrpSpPr/>
          <p:nvPr/>
        </p:nvGrpSpPr>
        <p:grpSpPr>
          <a:xfrm>
            <a:off x="9974030" y="5400494"/>
            <a:ext cx="1819274" cy="343988"/>
            <a:chOff x="709613" y="2558021"/>
            <a:chExt cx="1819274" cy="754512"/>
          </a:xfrm>
        </p:grpSpPr>
        <p:sp>
          <p:nvSpPr>
            <p:cNvPr id="160" name="Rectangle 159"/>
            <p:cNvSpPr/>
            <p:nvPr/>
          </p:nvSpPr>
          <p:spPr>
            <a:xfrm>
              <a:off x="709613" y="2558021"/>
              <a:ext cx="230981" cy="7545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solidFill>
                  <a:srgbClr val="92D050"/>
                </a:solidFill>
              </a:endParaRPr>
            </a:p>
          </p:txBody>
        </p:sp>
        <p:sp>
          <p:nvSpPr>
            <p:cNvPr id="161" name="Rectangle 160"/>
            <p:cNvSpPr/>
            <p:nvPr/>
          </p:nvSpPr>
          <p:spPr>
            <a:xfrm>
              <a:off x="747712" y="2558021"/>
              <a:ext cx="1781175" cy="754512"/>
            </a:xfrm>
            <a:prstGeom prst="rect">
              <a:avLst/>
            </a:prstGeom>
            <a:solidFill>
              <a:srgbClr val="1B3C72"/>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r>
                <a:rPr lang="cs-CZ" sz="1400" smtClean="0">
                  <a:solidFill>
                    <a:srgbClr val="92D050"/>
                  </a:solidFill>
                  <a:latin typeface="Segoe UI Light"/>
                </a:rPr>
                <a:t>Data Factory</a:t>
              </a:r>
              <a:endParaRPr lang="cs-CZ" sz="1400">
                <a:solidFill>
                  <a:srgbClr val="92D050"/>
                </a:solidFill>
                <a:latin typeface="Segoe UI Light"/>
              </a:endParaRPr>
            </a:p>
          </p:txBody>
        </p:sp>
      </p:grpSp>
      <p:grpSp>
        <p:nvGrpSpPr>
          <p:cNvPr id="162" name="Group 161"/>
          <p:cNvGrpSpPr/>
          <p:nvPr/>
        </p:nvGrpSpPr>
        <p:grpSpPr>
          <a:xfrm>
            <a:off x="8014142" y="4984793"/>
            <a:ext cx="1819274" cy="343988"/>
            <a:chOff x="709613" y="2558021"/>
            <a:chExt cx="1819274" cy="754512"/>
          </a:xfrm>
        </p:grpSpPr>
        <p:sp>
          <p:nvSpPr>
            <p:cNvPr id="163" name="Rectangle 162"/>
            <p:cNvSpPr/>
            <p:nvPr/>
          </p:nvSpPr>
          <p:spPr>
            <a:xfrm>
              <a:off x="709613" y="2558021"/>
              <a:ext cx="230981" cy="7545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solidFill>
                  <a:srgbClr val="92D050"/>
                </a:solidFill>
              </a:endParaRPr>
            </a:p>
          </p:txBody>
        </p:sp>
        <p:sp>
          <p:nvSpPr>
            <p:cNvPr id="164" name="Rectangle 163"/>
            <p:cNvSpPr/>
            <p:nvPr/>
          </p:nvSpPr>
          <p:spPr>
            <a:xfrm>
              <a:off x="747712" y="2558021"/>
              <a:ext cx="1781175" cy="754512"/>
            </a:xfrm>
            <a:prstGeom prst="rect">
              <a:avLst/>
            </a:prstGeom>
            <a:solidFill>
              <a:srgbClr val="1B3C72"/>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r>
                <a:rPr lang="cs-CZ" sz="1400" smtClean="0">
                  <a:solidFill>
                    <a:srgbClr val="92D050"/>
                  </a:solidFill>
                  <a:latin typeface="Segoe UI Light"/>
                </a:rPr>
                <a:t>Batch</a:t>
              </a:r>
              <a:endParaRPr lang="cs-CZ" sz="1400">
                <a:solidFill>
                  <a:srgbClr val="92D050"/>
                </a:solidFill>
                <a:latin typeface="Segoe UI Light"/>
              </a:endParaRPr>
            </a:p>
          </p:txBody>
        </p:sp>
      </p:grpSp>
      <p:grpSp>
        <p:nvGrpSpPr>
          <p:cNvPr id="19" name="Group 18"/>
          <p:cNvGrpSpPr/>
          <p:nvPr/>
        </p:nvGrpSpPr>
        <p:grpSpPr>
          <a:xfrm>
            <a:off x="8014142" y="1299954"/>
            <a:ext cx="1819274" cy="754512"/>
            <a:chOff x="8014142" y="1299954"/>
            <a:chExt cx="1819274" cy="754512"/>
          </a:xfrm>
        </p:grpSpPr>
        <p:grpSp>
          <p:nvGrpSpPr>
            <p:cNvPr id="147" name="Group 146"/>
            <p:cNvGrpSpPr/>
            <p:nvPr/>
          </p:nvGrpSpPr>
          <p:grpSpPr>
            <a:xfrm>
              <a:off x="8014142" y="1299954"/>
              <a:ext cx="1819274" cy="754512"/>
              <a:chOff x="709613" y="2558021"/>
              <a:chExt cx="1819274" cy="754512"/>
            </a:xfrm>
          </p:grpSpPr>
          <p:sp>
            <p:nvSpPr>
              <p:cNvPr id="149" name="Rectangle 148"/>
              <p:cNvSpPr/>
              <p:nvPr/>
            </p:nvSpPr>
            <p:spPr>
              <a:xfrm>
                <a:off x="709613" y="2558021"/>
                <a:ext cx="230981" cy="7545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FFFFFF"/>
                  </a:solidFill>
                </a:endParaRPr>
              </a:p>
            </p:txBody>
          </p:sp>
          <p:sp>
            <p:nvSpPr>
              <p:cNvPr id="150" name="Rectangle 149"/>
              <p:cNvSpPr/>
              <p:nvPr/>
            </p:nvSpPr>
            <p:spPr>
              <a:xfrm>
                <a:off x="747712" y="2558021"/>
                <a:ext cx="1781175" cy="754512"/>
              </a:xfrm>
              <a:prstGeom prst="rect">
                <a:avLst/>
              </a:prstGeom>
              <a:solidFill>
                <a:srgbClr val="1B3C72"/>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648000" rtlCol="0" anchor="ctr"/>
              <a:lstStyle/>
              <a:p>
                <a:r>
                  <a:rPr lang="cs-CZ" sz="1600" smtClean="0">
                    <a:solidFill>
                      <a:srgbClr val="FFFFFF"/>
                    </a:solidFill>
                    <a:latin typeface="Segoe UI Light"/>
                  </a:rPr>
                  <a:t>RemoteApp</a:t>
                </a:r>
                <a:endParaRPr lang="cs-CZ" sz="1600">
                  <a:solidFill>
                    <a:srgbClr val="FFFFFF"/>
                  </a:solidFill>
                  <a:latin typeface="Segoe UI Light"/>
                </a:endParaRPr>
              </a:p>
            </p:txBody>
          </p:sp>
        </p:grpSp>
        <p:pic>
          <p:nvPicPr>
            <p:cNvPr id="6" name="Picture 5"/>
            <p:cNvPicPr>
              <a:picLocks noChangeAspect="1"/>
            </p:cNvPicPr>
            <p:nvPr/>
          </p:nvPicPr>
          <p:blipFill>
            <a:blip r:embed="rId26"/>
            <a:stretch>
              <a:fillRect/>
            </a:stretch>
          </p:blipFill>
          <p:spPr>
            <a:xfrm>
              <a:off x="8171719" y="1463119"/>
              <a:ext cx="446451" cy="439582"/>
            </a:xfrm>
            <a:prstGeom prst="rect">
              <a:avLst/>
            </a:prstGeom>
          </p:spPr>
        </p:pic>
      </p:grpSp>
      <p:grpSp>
        <p:nvGrpSpPr>
          <p:cNvPr id="16" name="Group 15"/>
          <p:cNvGrpSpPr/>
          <p:nvPr/>
        </p:nvGrpSpPr>
        <p:grpSpPr>
          <a:xfrm>
            <a:off x="9974030" y="4125412"/>
            <a:ext cx="1819274" cy="754512"/>
            <a:chOff x="10202444" y="1721721"/>
            <a:chExt cx="1819274" cy="754512"/>
          </a:xfrm>
        </p:grpSpPr>
        <p:grpSp>
          <p:nvGrpSpPr>
            <p:cNvPr id="152" name="Group 151"/>
            <p:cNvGrpSpPr/>
            <p:nvPr/>
          </p:nvGrpSpPr>
          <p:grpSpPr>
            <a:xfrm>
              <a:off x="10202444" y="1721721"/>
              <a:ext cx="1819274" cy="754512"/>
              <a:chOff x="709613" y="2558021"/>
              <a:chExt cx="1819274" cy="754512"/>
            </a:xfrm>
          </p:grpSpPr>
          <p:sp>
            <p:nvSpPr>
              <p:cNvPr id="154" name="Rectangle 153"/>
              <p:cNvSpPr/>
              <p:nvPr/>
            </p:nvSpPr>
            <p:spPr>
              <a:xfrm>
                <a:off x="709613" y="2558021"/>
                <a:ext cx="230981" cy="7545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FFFFFF"/>
                  </a:solidFill>
                </a:endParaRPr>
              </a:p>
            </p:txBody>
          </p:sp>
          <p:sp>
            <p:nvSpPr>
              <p:cNvPr id="156" name="Rectangle 155"/>
              <p:cNvSpPr/>
              <p:nvPr/>
            </p:nvSpPr>
            <p:spPr>
              <a:xfrm>
                <a:off x="747712" y="2558021"/>
                <a:ext cx="1781175" cy="754512"/>
              </a:xfrm>
              <a:prstGeom prst="rect">
                <a:avLst/>
              </a:prstGeom>
              <a:solidFill>
                <a:srgbClr val="1B3C72"/>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648000" rtlCol="0" anchor="ctr"/>
              <a:lstStyle/>
              <a:p>
                <a:r>
                  <a:rPr lang="cs-CZ" sz="1600" smtClean="0">
                    <a:solidFill>
                      <a:srgbClr val="FFFFFF"/>
                    </a:solidFill>
                    <a:latin typeface="Segoe UI Light"/>
                  </a:rPr>
                  <a:t>Event Hubs</a:t>
                </a:r>
                <a:endParaRPr lang="cs-CZ" sz="1600">
                  <a:solidFill>
                    <a:srgbClr val="FFFFFF"/>
                  </a:solidFill>
                  <a:latin typeface="Segoe UI Light"/>
                </a:endParaRPr>
              </a:p>
            </p:txBody>
          </p:sp>
        </p:grpSp>
        <p:pic>
          <p:nvPicPr>
            <p:cNvPr id="14" name="Picture 13"/>
            <p:cNvPicPr>
              <a:picLocks noChangeAspect="1"/>
            </p:cNvPicPr>
            <p:nvPr/>
          </p:nvPicPr>
          <p:blipFill>
            <a:blip r:embed="rId27"/>
            <a:stretch>
              <a:fillRect/>
            </a:stretch>
          </p:blipFill>
          <p:spPr>
            <a:xfrm>
              <a:off x="10371356" y="1913928"/>
              <a:ext cx="377203" cy="391954"/>
            </a:xfrm>
            <a:prstGeom prst="rect">
              <a:avLst/>
            </a:prstGeom>
          </p:spPr>
        </p:pic>
      </p:grpSp>
      <p:grpSp>
        <p:nvGrpSpPr>
          <p:cNvPr id="165" name="Group 164"/>
          <p:cNvGrpSpPr/>
          <p:nvPr/>
        </p:nvGrpSpPr>
        <p:grpSpPr>
          <a:xfrm>
            <a:off x="8014142" y="5827546"/>
            <a:ext cx="1819274" cy="343988"/>
            <a:chOff x="709613" y="2558021"/>
            <a:chExt cx="1819274" cy="754512"/>
          </a:xfrm>
        </p:grpSpPr>
        <p:sp>
          <p:nvSpPr>
            <p:cNvPr id="166" name="Rectangle 165"/>
            <p:cNvSpPr/>
            <p:nvPr/>
          </p:nvSpPr>
          <p:spPr>
            <a:xfrm>
              <a:off x="709613" y="2558021"/>
              <a:ext cx="230981" cy="7545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92D050"/>
                </a:solidFill>
              </a:endParaRPr>
            </a:p>
          </p:txBody>
        </p:sp>
        <p:sp>
          <p:nvSpPr>
            <p:cNvPr id="167" name="Rectangle 166"/>
            <p:cNvSpPr/>
            <p:nvPr/>
          </p:nvSpPr>
          <p:spPr>
            <a:xfrm>
              <a:off x="747712" y="2558021"/>
              <a:ext cx="1781175" cy="754512"/>
            </a:xfrm>
            <a:prstGeom prst="rect">
              <a:avLst/>
            </a:prstGeom>
            <a:solidFill>
              <a:srgbClr val="1B3C72"/>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r>
                <a:rPr lang="cs-CZ" sz="1400" smtClean="0">
                  <a:solidFill>
                    <a:srgbClr val="92D050"/>
                  </a:solidFill>
                  <a:latin typeface="Segoe UI Light"/>
                </a:rPr>
                <a:t>Operational Insights</a:t>
              </a:r>
              <a:endParaRPr lang="cs-CZ" sz="1400">
                <a:solidFill>
                  <a:srgbClr val="92D050"/>
                </a:solidFill>
                <a:latin typeface="Segoe UI Light"/>
              </a:endParaRPr>
            </a:p>
          </p:txBody>
        </p:sp>
      </p:grpSp>
      <p:grpSp>
        <p:nvGrpSpPr>
          <p:cNvPr id="168" name="Group 167"/>
          <p:cNvGrpSpPr/>
          <p:nvPr/>
        </p:nvGrpSpPr>
        <p:grpSpPr>
          <a:xfrm>
            <a:off x="9974030" y="5827546"/>
            <a:ext cx="1819274" cy="343988"/>
            <a:chOff x="709613" y="2558021"/>
            <a:chExt cx="1819274" cy="754512"/>
          </a:xfrm>
        </p:grpSpPr>
        <p:sp>
          <p:nvSpPr>
            <p:cNvPr id="169" name="Rectangle 168"/>
            <p:cNvSpPr/>
            <p:nvPr/>
          </p:nvSpPr>
          <p:spPr>
            <a:xfrm>
              <a:off x="709613" y="2558021"/>
              <a:ext cx="230981" cy="7545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solidFill>
                  <a:srgbClr val="92D050"/>
                </a:solidFill>
              </a:endParaRPr>
            </a:p>
          </p:txBody>
        </p:sp>
        <p:sp>
          <p:nvSpPr>
            <p:cNvPr id="170" name="Rectangle 169"/>
            <p:cNvSpPr/>
            <p:nvPr/>
          </p:nvSpPr>
          <p:spPr>
            <a:xfrm>
              <a:off x="747712" y="2558021"/>
              <a:ext cx="1781175" cy="754512"/>
            </a:xfrm>
            <a:prstGeom prst="rect">
              <a:avLst/>
            </a:prstGeom>
            <a:solidFill>
              <a:srgbClr val="1B3C72"/>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r>
                <a:rPr lang="cs-CZ" sz="1400" smtClean="0">
                  <a:solidFill>
                    <a:srgbClr val="92D050"/>
                  </a:solidFill>
                  <a:latin typeface="Segoe UI Light"/>
                </a:rPr>
                <a:t>Stream Analytics</a:t>
              </a:r>
              <a:endParaRPr lang="cs-CZ" sz="1400">
                <a:solidFill>
                  <a:srgbClr val="92D050"/>
                </a:solidFill>
                <a:latin typeface="Segoe UI Light"/>
              </a:endParaRPr>
            </a:p>
          </p:txBody>
        </p:sp>
      </p:grpSp>
      <p:grpSp>
        <p:nvGrpSpPr>
          <p:cNvPr id="171" name="Group 170"/>
          <p:cNvGrpSpPr/>
          <p:nvPr/>
        </p:nvGrpSpPr>
        <p:grpSpPr>
          <a:xfrm>
            <a:off x="8014142" y="6250108"/>
            <a:ext cx="1819274" cy="343988"/>
            <a:chOff x="709613" y="2558021"/>
            <a:chExt cx="1819274" cy="754512"/>
          </a:xfrm>
        </p:grpSpPr>
        <p:sp>
          <p:nvSpPr>
            <p:cNvPr id="172" name="Rectangle 171"/>
            <p:cNvSpPr/>
            <p:nvPr/>
          </p:nvSpPr>
          <p:spPr>
            <a:xfrm>
              <a:off x="709613" y="2558021"/>
              <a:ext cx="230981" cy="7545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solidFill>
                  <a:srgbClr val="92D050"/>
                </a:solidFill>
              </a:endParaRPr>
            </a:p>
          </p:txBody>
        </p:sp>
        <p:sp>
          <p:nvSpPr>
            <p:cNvPr id="173" name="Rectangle 172"/>
            <p:cNvSpPr/>
            <p:nvPr/>
          </p:nvSpPr>
          <p:spPr>
            <a:xfrm>
              <a:off x="747712" y="2558021"/>
              <a:ext cx="1781175" cy="754512"/>
            </a:xfrm>
            <a:prstGeom prst="rect">
              <a:avLst/>
            </a:prstGeom>
            <a:solidFill>
              <a:srgbClr val="1B3C72"/>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r>
                <a:rPr lang="cs-CZ" sz="1400" smtClean="0">
                  <a:solidFill>
                    <a:srgbClr val="92D050"/>
                  </a:solidFill>
                  <a:latin typeface="Segoe UI Light"/>
                </a:rPr>
                <a:t>Key Vault</a:t>
              </a:r>
              <a:endParaRPr lang="cs-CZ" sz="1400">
                <a:solidFill>
                  <a:srgbClr val="92D050"/>
                </a:solidFill>
                <a:latin typeface="Segoe UI Light"/>
              </a:endParaRPr>
            </a:p>
          </p:txBody>
        </p:sp>
      </p:grpSp>
    </p:spTree>
    <p:extLst>
      <p:ext uri="{BB962C8B-B14F-4D97-AF65-F5344CB8AC3E}">
        <p14:creationId xmlns:p14="http://schemas.microsoft.com/office/powerpoint/2010/main" val="23443839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clrChange>
              <a:clrFrom>
                <a:srgbClr val="00AEEF"/>
              </a:clrFrom>
              <a:clrTo>
                <a:srgbClr val="00AEEF">
                  <a:alpha val="0"/>
                </a:srgbClr>
              </a:clrTo>
            </a:clrChange>
          </a:blip>
          <a:stretch>
            <a:fillRect/>
          </a:stretch>
        </p:blipFill>
        <p:spPr>
          <a:xfrm>
            <a:off x="216542" y="119309"/>
            <a:ext cx="11734158" cy="962038"/>
          </a:xfrm>
          <a:prstGeom prst="rect">
            <a:avLst/>
          </a:prstGeom>
        </p:spPr>
      </p:pic>
      <p:grpSp>
        <p:nvGrpSpPr>
          <p:cNvPr id="53" name="Group 52"/>
          <p:cNvGrpSpPr/>
          <p:nvPr/>
        </p:nvGrpSpPr>
        <p:grpSpPr>
          <a:xfrm>
            <a:off x="8099658" y="1407969"/>
            <a:ext cx="3582888" cy="5167553"/>
            <a:chOff x="6075135" y="828676"/>
            <a:chExt cx="2687866" cy="3876674"/>
          </a:xfrm>
        </p:grpSpPr>
        <p:sp>
          <p:nvSpPr>
            <p:cNvPr id="5" name="Rectangle 4"/>
            <p:cNvSpPr/>
            <p:nvPr/>
          </p:nvSpPr>
          <p:spPr bwMode="auto">
            <a:xfrm>
              <a:off x="6075135" y="828676"/>
              <a:ext cx="2687866" cy="752474"/>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243777" tIns="60944" rIns="121888" bIns="60944" numCol="1" rtlCol="0" anchor="ctr" anchorCtr="0" compatLnSpc="1">
              <a:prstTxWarp prst="textNoShape">
                <a:avLst/>
              </a:prstTxWarp>
            </a:bodyPr>
            <a:lstStyle/>
            <a:p>
              <a:pPr algn="ctr" defTabSz="913498">
                <a:lnSpc>
                  <a:spcPct val="90000"/>
                </a:lnSpc>
                <a:buSzPct val="90000"/>
                <a:defRPr/>
              </a:pPr>
              <a:r>
                <a:rPr lang="en-US" sz="2933" kern="0" dirty="0">
                  <a:gradFill>
                    <a:gsLst>
                      <a:gs pos="85000">
                        <a:srgbClr val="FFFFFF"/>
                      </a:gs>
                      <a:gs pos="0">
                        <a:srgbClr val="FFFFFF"/>
                      </a:gs>
                    </a:gsLst>
                    <a:lin ang="5400000" scaled="0"/>
                  </a:gradFill>
                  <a:latin typeface="Segoe UI Light" pitchFamily="34" charset="0"/>
                  <a:ea typeface="Segoe UI" pitchFamily="34" charset="0"/>
                  <a:cs typeface="Segoe UI" pitchFamily="34" charset="0"/>
                </a:rPr>
                <a:t>New Disk Persisted in Storage</a:t>
              </a:r>
            </a:p>
          </p:txBody>
        </p:sp>
        <p:sp>
          <p:nvSpPr>
            <p:cNvPr id="9" name="Rectangle 8"/>
            <p:cNvSpPr/>
            <p:nvPr/>
          </p:nvSpPr>
          <p:spPr bwMode="auto">
            <a:xfrm>
              <a:off x="6079210" y="1581150"/>
              <a:ext cx="2683791" cy="3124200"/>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121883" tIns="60941" rIns="121883" bIns="60941" numCol="1" rtlCol="0" anchor="ctr" anchorCtr="0" compatLnSpc="1">
              <a:prstTxWarp prst="textNoShape">
                <a:avLst/>
              </a:prstTxWarp>
            </a:bodyPr>
            <a:lstStyle/>
            <a:p>
              <a:pPr algn="ctr" defTabSz="1218242" fontAlgn="base">
                <a:spcBef>
                  <a:spcPct val="0"/>
                </a:spcBef>
                <a:spcAft>
                  <a:spcPct val="0"/>
                </a:spcAft>
              </a:pPr>
              <a:endParaRPr lang="en-US" sz="2933" dirty="0">
                <a:gradFill>
                  <a:gsLst>
                    <a:gs pos="0">
                      <a:srgbClr val="FFFFFF"/>
                    </a:gs>
                    <a:gs pos="100000">
                      <a:srgbClr val="FFFFFF"/>
                    </a:gs>
                  </a:gsLst>
                  <a:lin ang="5400000" scaled="0"/>
                </a:gradFill>
              </a:endParaRPr>
            </a:p>
          </p:txBody>
        </p:sp>
        <p:sp>
          <p:nvSpPr>
            <p:cNvPr id="46" name="Freeform 128"/>
            <p:cNvSpPr>
              <a:spLocks noChangeAspect="1"/>
            </p:cNvSpPr>
            <p:nvPr/>
          </p:nvSpPr>
          <p:spPr bwMode="black">
            <a:xfrm>
              <a:off x="6172200" y="2469747"/>
              <a:ext cx="2438400" cy="1347007"/>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rgbClr val="FFFFFF"/>
            </a:solidFill>
            <a:ln>
              <a:noFill/>
            </a:ln>
            <a:extLst/>
          </p:spPr>
          <p:txBody>
            <a:bodyPr vert="horz" wrap="square" lIns="121888" tIns="60944" rIns="121888" bIns="60944" numCol="1" anchor="t" anchorCtr="0" compatLnSpc="1">
              <a:prstTxWarp prst="textNoShape">
                <a:avLst/>
              </a:prstTxWarp>
            </a:bodyPr>
            <a:lstStyle/>
            <a:p>
              <a:pPr defTabSz="913498"/>
              <a:endParaRPr lang="en-US" sz="3199" dirty="0">
                <a:solidFill>
                  <a:srgbClr val="FFFFFF"/>
                </a:solidFill>
              </a:endParaRPr>
            </a:p>
          </p:txBody>
        </p:sp>
        <p:sp>
          <p:nvSpPr>
            <p:cNvPr id="51" name="TextBox 50"/>
            <p:cNvSpPr txBox="1"/>
            <p:nvPr/>
          </p:nvSpPr>
          <p:spPr>
            <a:xfrm>
              <a:off x="6232386" y="3836252"/>
              <a:ext cx="2341770" cy="293168"/>
            </a:xfrm>
            <a:prstGeom prst="rect">
              <a:avLst/>
            </a:prstGeom>
            <a:noFill/>
            <a:ln w="9525" cap="flat" cmpd="sng" algn="ctr">
              <a:noFill/>
              <a:prstDash val="solid"/>
              <a:headEnd type="none" w="med" len="med"/>
              <a:tailEnd type="none" w="med" len="med"/>
            </a:ln>
            <a:effectLst/>
          </p:spPr>
          <p:txBody>
            <a:bodyPr vert="horz" wrap="square" lIns="0" tIns="0" rIns="0" bIns="0" numCol="1" rtlCol="0" anchor="ctr" anchorCtr="0" compatLnSpc="1">
              <a:prstTxWarp prst="textNoShape">
                <a:avLst/>
              </a:prstTxWarp>
              <a:noAutofit/>
            </a:bodyPr>
            <a:lstStyle>
              <a:defPPr>
                <a:defRPr lang="en-US"/>
              </a:defPPr>
              <a:lvl1pPr lvl="0">
                <a:lnSpc>
                  <a:spcPct val="90000"/>
                </a:lnSpc>
                <a:buSzPct val="90000"/>
                <a:defRPr sz="2200" kern="0">
                  <a:gradFill>
                    <a:gsLst>
                      <a:gs pos="85000">
                        <a:srgbClr val="FFFFFF"/>
                      </a:gs>
                      <a:gs pos="0">
                        <a:srgbClr val="FFFFFF"/>
                      </a:gs>
                    </a:gsLst>
                    <a:lin ang="5400000" scaled="0"/>
                  </a:gradFill>
                  <a:latin typeface="Segoe UI Light" pitchFamily="34" charset="0"/>
                  <a:ea typeface="Segoe UI" pitchFamily="34" charset="0"/>
                  <a:cs typeface="Segoe UI" pitchFamily="34" charset="0"/>
                </a:defRPr>
              </a:lvl1pPr>
            </a:lstStyle>
            <a:p>
              <a:pPr defTabSz="913498"/>
              <a:r>
                <a:rPr lang="en-US" sz="2133" dirty="0">
                  <a:ln w="0"/>
                  <a:solidFill>
                    <a:srgbClr val="00AEEF"/>
                  </a:solidFill>
                  <a:effectLst>
                    <a:outerShdw blurRad="38100" dist="25400" dir="5400000" algn="ctr" rotWithShape="0">
                      <a:srgbClr val="6E747A">
                        <a:alpha val="43000"/>
                      </a:srgbClr>
                    </a:outerShdw>
                  </a:effectLst>
                  <a:latin typeface="Segoe UI"/>
                </a:rPr>
                <a:t>Cloud</a:t>
              </a:r>
            </a:p>
          </p:txBody>
        </p:sp>
      </p:grpSp>
      <p:sp>
        <p:nvSpPr>
          <p:cNvPr id="4" name="Rectangle 3"/>
          <p:cNvSpPr/>
          <p:nvPr/>
        </p:nvSpPr>
        <p:spPr bwMode="auto">
          <a:xfrm>
            <a:off x="4310362" y="1407970"/>
            <a:ext cx="3582888" cy="1003037"/>
          </a:xfrm>
          <a:prstGeom prst="rect">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243777" tIns="60944" rIns="121888" bIns="60944" numCol="1" rtlCol="0" anchor="ctr" anchorCtr="0" compatLnSpc="1">
            <a:prstTxWarp prst="textNoShape">
              <a:avLst/>
            </a:prstTxWarp>
          </a:bodyPr>
          <a:lstStyle/>
          <a:p>
            <a:pPr algn="ctr" defTabSz="913498">
              <a:lnSpc>
                <a:spcPct val="90000"/>
              </a:lnSpc>
              <a:buSzPct val="90000"/>
              <a:defRPr/>
            </a:pPr>
            <a:r>
              <a:rPr lang="en-US" sz="2933" kern="0" dirty="0">
                <a:gradFill>
                  <a:gsLst>
                    <a:gs pos="85000">
                      <a:srgbClr val="FFFFFF"/>
                    </a:gs>
                    <a:gs pos="0">
                      <a:srgbClr val="FFFFFF"/>
                    </a:gs>
                  </a:gsLst>
                  <a:lin ang="5400000" scaled="0"/>
                </a:gradFill>
                <a:latin typeface="Segoe UI Light" pitchFamily="34" charset="0"/>
                <a:ea typeface="Segoe UI" pitchFamily="34" charset="0"/>
                <a:cs typeface="Segoe UI" pitchFamily="34" charset="0"/>
              </a:rPr>
              <a:t>Select Image </a:t>
            </a:r>
            <a:br>
              <a:rPr lang="en-US" sz="2933" kern="0" dirty="0">
                <a:gradFill>
                  <a:gsLst>
                    <a:gs pos="85000">
                      <a:srgbClr val="FFFFFF"/>
                    </a:gs>
                    <a:gs pos="0">
                      <a:srgbClr val="FFFFFF"/>
                    </a:gs>
                  </a:gsLst>
                  <a:lin ang="5400000" scaled="0"/>
                </a:gradFill>
                <a:latin typeface="Segoe UI Light" pitchFamily="34" charset="0"/>
                <a:ea typeface="Segoe UI" pitchFamily="34" charset="0"/>
                <a:cs typeface="Segoe UI" pitchFamily="34" charset="0"/>
              </a:rPr>
            </a:br>
            <a:r>
              <a:rPr lang="en-US" sz="2933" kern="0" dirty="0">
                <a:gradFill>
                  <a:gsLst>
                    <a:gs pos="85000">
                      <a:srgbClr val="FFFFFF"/>
                    </a:gs>
                    <a:gs pos="0">
                      <a:srgbClr val="FFFFFF"/>
                    </a:gs>
                  </a:gsLst>
                  <a:lin ang="5400000" scaled="0"/>
                </a:gradFill>
                <a:latin typeface="Segoe UI Light" pitchFamily="34" charset="0"/>
                <a:ea typeface="Segoe UI" pitchFamily="34" charset="0"/>
                <a:cs typeface="Segoe UI" pitchFamily="34" charset="0"/>
              </a:rPr>
              <a:t>and VM Size</a:t>
            </a:r>
          </a:p>
        </p:txBody>
      </p:sp>
      <p:sp>
        <p:nvSpPr>
          <p:cNvPr id="8" name="Rectangle 7"/>
          <p:cNvSpPr/>
          <p:nvPr/>
        </p:nvSpPr>
        <p:spPr bwMode="auto">
          <a:xfrm>
            <a:off x="4309990" y="2411007"/>
            <a:ext cx="3577456" cy="4164515"/>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121883" tIns="60941" rIns="121883" bIns="60941" numCol="1" rtlCol="0" anchor="ctr" anchorCtr="0" compatLnSpc="1">
            <a:prstTxWarp prst="textNoShape">
              <a:avLst/>
            </a:prstTxWarp>
          </a:bodyPr>
          <a:lstStyle/>
          <a:p>
            <a:pPr algn="ctr" defTabSz="1218242" fontAlgn="base">
              <a:spcBef>
                <a:spcPct val="0"/>
              </a:spcBef>
              <a:spcAft>
                <a:spcPct val="0"/>
              </a:spcAft>
            </a:pPr>
            <a:endParaRPr lang="en-US" sz="2933" dirty="0">
              <a:gradFill>
                <a:gsLst>
                  <a:gs pos="0">
                    <a:srgbClr val="FFFFFF"/>
                  </a:gs>
                  <a:gs pos="100000">
                    <a:srgbClr val="FFFFFF"/>
                  </a:gs>
                </a:gsLst>
                <a:lin ang="5400000" scaled="0"/>
              </a:gradFill>
            </a:endParaRPr>
          </a:p>
        </p:txBody>
      </p:sp>
      <p:grpSp>
        <p:nvGrpSpPr>
          <p:cNvPr id="44" name="Group 43"/>
          <p:cNvGrpSpPr/>
          <p:nvPr/>
        </p:nvGrpSpPr>
        <p:grpSpPr>
          <a:xfrm>
            <a:off x="509457" y="1407969"/>
            <a:ext cx="3582888" cy="5167553"/>
            <a:chOff x="381001" y="828676"/>
            <a:chExt cx="2687866" cy="3876674"/>
          </a:xfrm>
        </p:grpSpPr>
        <p:sp>
          <p:nvSpPr>
            <p:cNvPr id="3" name="Rectangle 2"/>
            <p:cNvSpPr/>
            <p:nvPr/>
          </p:nvSpPr>
          <p:spPr bwMode="auto">
            <a:xfrm>
              <a:off x="381001" y="828676"/>
              <a:ext cx="2687866" cy="752474"/>
            </a:xfrm>
            <a:prstGeom prst="rect">
              <a:avLst/>
            </a:prstGeom>
            <a:solidFill>
              <a:schemeClr val="accent3"/>
            </a:solidFill>
            <a:ln w="9525" cap="flat" cmpd="sng" algn="ctr">
              <a:noFill/>
              <a:prstDash val="solid"/>
              <a:headEnd type="none" w="med" len="med"/>
              <a:tailEnd type="none" w="med" len="med"/>
            </a:ln>
            <a:effectLst/>
          </p:spPr>
          <p:txBody>
            <a:bodyPr vert="horz" wrap="square" lIns="243777" tIns="60944" rIns="121888" bIns="60944" numCol="1" rtlCol="0" anchor="ctr" anchorCtr="0" compatLnSpc="1">
              <a:prstTxWarp prst="textNoShape">
                <a:avLst/>
              </a:prstTxWarp>
            </a:bodyPr>
            <a:lstStyle/>
            <a:p>
              <a:pPr algn="ctr" defTabSz="913498">
                <a:lnSpc>
                  <a:spcPct val="90000"/>
                </a:lnSpc>
                <a:buSzPct val="90000"/>
                <a:defRPr/>
              </a:pPr>
              <a:r>
                <a:rPr lang="en-US" sz="2933" kern="0" dirty="0">
                  <a:gradFill>
                    <a:gsLst>
                      <a:gs pos="85000">
                        <a:srgbClr val="FFFFFF"/>
                      </a:gs>
                      <a:gs pos="0">
                        <a:srgbClr val="FFFFFF"/>
                      </a:gs>
                    </a:gsLst>
                    <a:lin ang="5400000" scaled="0"/>
                  </a:gradFill>
                  <a:latin typeface="Segoe UI Light" pitchFamily="34" charset="0"/>
                  <a:ea typeface="Segoe UI" pitchFamily="34" charset="0"/>
                  <a:cs typeface="Segoe UI" pitchFamily="34" charset="0"/>
                </a:rPr>
                <a:t>Getting Started</a:t>
              </a:r>
            </a:p>
          </p:txBody>
        </p:sp>
        <p:sp>
          <p:nvSpPr>
            <p:cNvPr id="7" name="Rectangle 6"/>
            <p:cNvSpPr/>
            <p:nvPr/>
          </p:nvSpPr>
          <p:spPr bwMode="auto">
            <a:xfrm>
              <a:off x="385076" y="1581150"/>
              <a:ext cx="2683791" cy="3124200"/>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121883" tIns="60941" rIns="121883" bIns="60941" numCol="1" rtlCol="0" anchor="ctr" anchorCtr="0" compatLnSpc="1">
              <a:prstTxWarp prst="textNoShape">
                <a:avLst/>
              </a:prstTxWarp>
            </a:bodyPr>
            <a:lstStyle/>
            <a:p>
              <a:pPr algn="ctr" defTabSz="1218242" fontAlgn="base">
                <a:spcBef>
                  <a:spcPct val="0"/>
                </a:spcBef>
                <a:spcAft>
                  <a:spcPct val="0"/>
                </a:spcAft>
              </a:pPr>
              <a:endParaRPr lang="en-US" sz="2933" dirty="0">
                <a:gradFill>
                  <a:gsLst>
                    <a:gs pos="0">
                      <a:srgbClr val="FFFFFF"/>
                    </a:gs>
                    <a:gs pos="100000">
                      <a:srgbClr val="FFFFFF"/>
                    </a:gs>
                  </a:gsLst>
                  <a:lin ang="5400000" scaled="0"/>
                </a:gradFill>
              </a:endParaRPr>
            </a:p>
          </p:txBody>
        </p:sp>
        <p:grpSp>
          <p:nvGrpSpPr>
            <p:cNvPr id="43" name="Group 42"/>
            <p:cNvGrpSpPr/>
            <p:nvPr/>
          </p:nvGrpSpPr>
          <p:grpSpPr>
            <a:xfrm>
              <a:off x="469671" y="1675058"/>
              <a:ext cx="2514600" cy="818903"/>
              <a:chOff x="469671" y="1675058"/>
              <a:chExt cx="2514600" cy="818903"/>
            </a:xfrm>
          </p:grpSpPr>
          <p:grpSp>
            <p:nvGrpSpPr>
              <p:cNvPr id="32" name="Group 31"/>
              <p:cNvGrpSpPr/>
              <p:nvPr/>
            </p:nvGrpSpPr>
            <p:grpSpPr>
              <a:xfrm>
                <a:off x="1420483" y="1675058"/>
                <a:ext cx="612976" cy="515692"/>
                <a:chOff x="1447800" y="1796832"/>
                <a:chExt cx="990599" cy="833383"/>
              </a:xfrm>
            </p:grpSpPr>
            <p:pic>
              <p:nvPicPr>
                <p:cNvPr id="6147" name="Picture 3"/>
                <p:cNvPicPr>
                  <a:picLocks noChangeAspect="1" noChangeArrowheads="1"/>
                </p:cNvPicPr>
                <p:nvPr/>
              </p:nvPicPr>
              <p:blipFill rotWithShape="1">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1447800" y="1796832"/>
                  <a:ext cx="990599" cy="833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Freeform 10"/>
                <p:cNvSpPr>
                  <a:spLocks noEditPoints="1"/>
                </p:cNvSpPr>
                <p:nvPr/>
              </p:nvSpPr>
              <p:spPr bwMode="black">
                <a:xfrm>
                  <a:off x="1639899" y="1962150"/>
                  <a:ext cx="606400" cy="362999"/>
                </a:xfrm>
                <a:custGeom>
                  <a:avLst/>
                  <a:gdLst>
                    <a:gd name="T0" fmla="*/ 401 w 672"/>
                    <a:gd name="T1" fmla="*/ 114 h 402"/>
                    <a:gd name="T2" fmla="*/ 545 w 672"/>
                    <a:gd name="T3" fmla="*/ 258 h 402"/>
                    <a:gd name="T4" fmla="*/ 401 w 672"/>
                    <a:gd name="T5" fmla="*/ 402 h 402"/>
                    <a:gd name="T6" fmla="*/ 401 w 672"/>
                    <a:gd name="T7" fmla="*/ 402 h 402"/>
                    <a:gd name="T8" fmla="*/ 401 w 672"/>
                    <a:gd name="T9" fmla="*/ 402 h 402"/>
                    <a:gd name="T10" fmla="*/ 96 w 672"/>
                    <a:gd name="T11" fmla="*/ 402 h 402"/>
                    <a:gd name="T12" fmla="*/ 96 w 672"/>
                    <a:gd name="T13" fmla="*/ 402 h 402"/>
                    <a:gd name="T14" fmla="*/ 90 w 672"/>
                    <a:gd name="T15" fmla="*/ 402 h 402"/>
                    <a:gd name="T16" fmla="*/ 90 w 672"/>
                    <a:gd name="T17" fmla="*/ 402 h 402"/>
                    <a:gd name="T18" fmla="*/ 89 w 672"/>
                    <a:gd name="T19" fmla="*/ 402 h 402"/>
                    <a:gd name="T20" fmla="*/ 0 w 672"/>
                    <a:gd name="T21" fmla="*/ 314 h 402"/>
                    <a:gd name="T22" fmla="*/ 89 w 672"/>
                    <a:gd name="T23" fmla="*/ 225 h 402"/>
                    <a:gd name="T24" fmla="*/ 124 w 672"/>
                    <a:gd name="T25" fmla="*/ 233 h 402"/>
                    <a:gd name="T26" fmla="*/ 226 w 672"/>
                    <a:gd name="T27" fmla="*/ 171 h 402"/>
                    <a:gd name="T28" fmla="*/ 278 w 672"/>
                    <a:gd name="T29" fmla="*/ 184 h 402"/>
                    <a:gd name="T30" fmla="*/ 401 w 672"/>
                    <a:gd name="T31" fmla="*/ 114 h 402"/>
                    <a:gd name="T32" fmla="*/ 544 w 672"/>
                    <a:gd name="T33" fmla="*/ 0 h 402"/>
                    <a:gd name="T34" fmla="*/ 672 w 672"/>
                    <a:gd name="T35" fmla="*/ 128 h 402"/>
                    <a:gd name="T36" fmla="*/ 557 w 672"/>
                    <a:gd name="T37" fmla="*/ 255 h 402"/>
                    <a:gd name="T38" fmla="*/ 557 w 672"/>
                    <a:gd name="T39" fmla="*/ 253 h 402"/>
                    <a:gd name="T40" fmla="*/ 403 w 672"/>
                    <a:gd name="T41" fmla="*/ 100 h 402"/>
                    <a:gd name="T42" fmla="*/ 273 w 672"/>
                    <a:gd name="T43" fmla="*/ 171 h 402"/>
                    <a:gd name="T44" fmla="*/ 229 w 672"/>
                    <a:gd name="T45" fmla="*/ 159 h 402"/>
                    <a:gd name="T46" fmla="*/ 192 w 672"/>
                    <a:gd name="T47" fmla="*/ 168 h 402"/>
                    <a:gd name="T48" fmla="*/ 265 w 672"/>
                    <a:gd name="T49" fmla="*/ 104 h 402"/>
                    <a:gd name="T50" fmla="*/ 295 w 672"/>
                    <a:gd name="T51" fmla="*/ 111 h 402"/>
                    <a:gd name="T52" fmla="*/ 387 w 672"/>
                    <a:gd name="T53" fmla="*/ 53 h 402"/>
                    <a:gd name="T54" fmla="*/ 433 w 672"/>
                    <a:gd name="T55" fmla="*/ 65 h 402"/>
                    <a:gd name="T56" fmla="*/ 544 w 672"/>
                    <a:gd name="T57" fmla="*/ 0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72" h="402">
                      <a:moveTo>
                        <a:pt x="401" y="114"/>
                      </a:moveTo>
                      <a:cubicBezTo>
                        <a:pt x="481" y="114"/>
                        <a:pt x="545" y="178"/>
                        <a:pt x="545" y="258"/>
                      </a:cubicBezTo>
                      <a:cubicBezTo>
                        <a:pt x="545" y="338"/>
                        <a:pt x="481" y="402"/>
                        <a:pt x="401" y="402"/>
                      </a:cubicBezTo>
                      <a:cubicBezTo>
                        <a:pt x="401" y="402"/>
                        <a:pt x="401" y="402"/>
                        <a:pt x="401" y="402"/>
                      </a:cubicBezTo>
                      <a:cubicBezTo>
                        <a:pt x="401" y="402"/>
                        <a:pt x="401" y="402"/>
                        <a:pt x="401" y="402"/>
                      </a:cubicBezTo>
                      <a:cubicBezTo>
                        <a:pt x="96" y="402"/>
                        <a:pt x="96" y="402"/>
                        <a:pt x="96" y="402"/>
                      </a:cubicBezTo>
                      <a:cubicBezTo>
                        <a:pt x="96" y="402"/>
                        <a:pt x="96" y="402"/>
                        <a:pt x="96" y="402"/>
                      </a:cubicBezTo>
                      <a:cubicBezTo>
                        <a:pt x="90" y="402"/>
                        <a:pt x="90" y="402"/>
                        <a:pt x="90" y="402"/>
                      </a:cubicBezTo>
                      <a:cubicBezTo>
                        <a:pt x="90" y="402"/>
                        <a:pt x="90" y="402"/>
                        <a:pt x="90" y="402"/>
                      </a:cubicBezTo>
                      <a:cubicBezTo>
                        <a:pt x="90" y="402"/>
                        <a:pt x="89" y="402"/>
                        <a:pt x="89" y="402"/>
                      </a:cubicBezTo>
                      <a:cubicBezTo>
                        <a:pt x="40" y="402"/>
                        <a:pt x="0" y="363"/>
                        <a:pt x="0" y="314"/>
                      </a:cubicBezTo>
                      <a:cubicBezTo>
                        <a:pt x="0" y="265"/>
                        <a:pt x="40" y="225"/>
                        <a:pt x="89" y="225"/>
                      </a:cubicBezTo>
                      <a:cubicBezTo>
                        <a:pt x="102" y="225"/>
                        <a:pt x="114" y="228"/>
                        <a:pt x="124" y="233"/>
                      </a:cubicBezTo>
                      <a:cubicBezTo>
                        <a:pt x="143" y="196"/>
                        <a:pt x="181" y="171"/>
                        <a:pt x="226" y="171"/>
                      </a:cubicBezTo>
                      <a:cubicBezTo>
                        <a:pt x="244" y="171"/>
                        <a:pt x="262" y="176"/>
                        <a:pt x="278" y="184"/>
                      </a:cubicBezTo>
                      <a:cubicBezTo>
                        <a:pt x="303" y="142"/>
                        <a:pt x="349" y="114"/>
                        <a:pt x="401" y="114"/>
                      </a:cubicBezTo>
                      <a:close/>
                      <a:moveTo>
                        <a:pt x="544" y="0"/>
                      </a:moveTo>
                      <a:cubicBezTo>
                        <a:pt x="615" y="0"/>
                        <a:pt x="672" y="57"/>
                        <a:pt x="672" y="128"/>
                      </a:cubicBezTo>
                      <a:cubicBezTo>
                        <a:pt x="672" y="194"/>
                        <a:pt x="622" y="249"/>
                        <a:pt x="557" y="255"/>
                      </a:cubicBezTo>
                      <a:cubicBezTo>
                        <a:pt x="557" y="253"/>
                        <a:pt x="557" y="253"/>
                        <a:pt x="557" y="253"/>
                      </a:cubicBezTo>
                      <a:cubicBezTo>
                        <a:pt x="557" y="168"/>
                        <a:pt x="488" y="100"/>
                        <a:pt x="403" y="100"/>
                      </a:cubicBezTo>
                      <a:cubicBezTo>
                        <a:pt x="348" y="100"/>
                        <a:pt x="300" y="128"/>
                        <a:pt x="273" y="171"/>
                      </a:cubicBezTo>
                      <a:cubicBezTo>
                        <a:pt x="260" y="163"/>
                        <a:pt x="245" y="159"/>
                        <a:pt x="229" y="159"/>
                      </a:cubicBezTo>
                      <a:cubicBezTo>
                        <a:pt x="216" y="159"/>
                        <a:pt x="203" y="162"/>
                        <a:pt x="192" y="168"/>
                      </a:cubicBezTo>
                      <a:cubicBezTo>
                        <a:pt x="196" y="132"/>
                        <a:pt x="227" y="104"/>
                        <a:pt x="265" y="104"/>
                      </a:cubicBezTo>
                      <a:cubicBezTo>
                        <a:pt x="275" y="104"/>
                        <a:pt x="286" y="106"/>
                        <a:pt x="295" y="111"/>
                      </a:cubicBezTo>
                      <a:cubicBezTo>
                        <a:pt x="311" y="77"/>
                        <a:pt x="346" y="53"/>
                        <a:pt x="387" y="53"/>
                      </a:cubicBezTo>
                      <a:cubicBezTo>
                        <a:pt x="403" y="53"/>
                        <a:pt x="419" y="57"/>
                        <a:pt x="433" y="65"/>
                      </a:cubicBezTo>
                      <a:cubicBezTo>
                        <a:pt x="455" y="26"/>
                        <a:pt x="496" y="0"/>
                        <a:pt x="544" y="0"/>
                      </a:cubicBezTo>
                      <a:close/>
                    </a:path>
                  </a:pathLst>
                </a:custGeom>
                <a:ln/>
                <a:extLst/>
              </p:spPr>
              <p:style>
                <a:lnRef idx="2">
                  <a:schemeClr val="accent3">
                    <a:shade val="50000"/>
                  </a:schemeClr>
                </a:lnRef>
                <a:fillRef idx="1">
                  <a:schemeClr val="accent3"/>
                </a:fillRef>
                <a:effectRef idx="0">
                  <a:schemeClr val="accent3"/>
                </a:effectRef>
                <a:fontRef idx="minor">
                  <a:schemeClr val="lt1"/>
                </a:fontRef>
              </p:style>
              <p:txBody>
                <a:bodyPr vert="horz" wrap="square" lIns="121888" tIns="60944" rIns="121888" bIns="60944" numCol="1" anchor="t" anchorCtr="0" compatLnSpc="1">
                  <a:prstTxWarp prst="textNoShape">
                    <a:avLst/>
                  </a:prstTxWarp>
                </a:bodyPr>
                <a:lstStyle/>
                <a:p>
                  <a:pPr defTabSz="913498"/>
                  <a:endParaRPr lang="en-US" sz="3199" dirty="0">
                    <a:solidFill>
                      <a:srgbClr val="FFFFFF"/>
                    </a:solidFill>
                  </a:endParaRPr>
                </a:p>
              </p:txBody>
            </p:sp>
          </p:grpSp>
          <p:sp>
            <p:nvSpPr>
              <p:cNvPr id="38" name="TextBox 37"/>
              <p:cNvSpPr txBox="1"/>
              <p:nvPr/>
            </p:nvSpPr>
            <p:spPr>
              <a:xfrm>
                <a:off x="469671" y="2200793"/>
                <a:ext cx="2514600" cy="293168"/>
              </a:xfrm>
              <a:prstGeom prst="rect">
                <a:avLst/>
              </a:prstGeom>
              <a:noFill/>
              <a:ln w="9525" cap="flat" cmpd="sng" algn="ctr">
                <a:noFill/>
                <a:prstDash val="solid"/>
                <a:headEnd type="none" w="med" len="med"/>
                <a:tailEnd type="none" w="med" len="med"/>
              </a:ln>
              <a:effectLst/>
            </p:spPr>
            <p:txBody>
              <a:bodyPr vert="horz" wrap="square" lIns="0" tIns="0" rIns="0" bIns="0" numCol="1" rtlCol="0" anchor="ctr" anchorCtr="0" compatLnSpc="1">
                <a:prstTxWarp prst="textNoShape">
                  <a:avLst/>
                </a:prstTxWarp>
                <a:noAutofit/>
              </a:bodyPr>
              <a:lstStyle>
                <a:defPPr>
                  <a:defRPr lang="en-US"/>
                </a:defPPr>
                <a:lvl1pPr lvl="0">
                  <a:lnSpc>
                    <a:spcPct val="90000"/>
                  </a:lnSpc>
                  <a:buSzPct val="90000"/>
                  <a:defRPr sz="2200" kern="0">
                    <a:gradFill>
                      <a:gsLst>
                        <a:gs pos="85000">
                          <a:srgbClr val="FFFFFF"/>
                        </a:gs>
                        <a:gs pos="0">
                          <a:srgbClr val="FFFFFF"/>
                        </a:gs>
                      </a:gsLst>
                      <a:lin ang="5400000" scaled="0"/>
                    </a:gradFill>
                    <a:latin typeface="Segoe UI Light" pitchFamily="34" charset="0"/>
                    <a:ea typeface="Segoe UI" pitchFamily="34" charset="0"/>
                    <a:cs typeface="Segoe UI" pitchFamily="34" charset="0"/>
                  </a:defRPr>
                </a:lvl1pPr>
              </a:lstStyle>
              <a:p>
                <a:pPr algn="ctr" defTabSz="913498"/>
                <a:r>
                  <a:rPr lang="en-US" sz="2133" dirty="0">
                    <a:solidFill>
                      <a:srgbClr val="FF8A00">
                        <a:lumMod val="75000"/>
                        <a:alpha val="99000"/>
                      </a:srgbClr>
                    </a:solidFill>
                    <a:latin typeface="Segoe UI"/>
                  </a:rPr>
                  <a:t>Management Portal</a:t>
                </a:r>
              </a:p>
            </p:txBody>
          </p:sp>
        </p:grpSp>
        <p:grpSp>
          <p:nvGrpSpPr>
            <p:cNvPr id="37" name="Group 36"/>
            <p:cNvGrpSpPr/>
            <p:nvPr/>
          </p:nvGrpSpPr>
          <p:grpSpPr>
            <a:xfrm>
              <a:off x="486561" y="2802831"/>
              <a:ext cx="2514600" cy="822285"/>
              <a:chOff x="486561" y="2842012"/>
              <a:chExt cx="2514600" cy="822285"/>
            </a:xfrm>
          </p:grpSpPr>
          <p:sp>
            <p:nvSpPr>
              <p:cNvPr id="35" name="Rectangle 34"/>
              <p:cNvSpPr/>
              <p:nvPr/>
            </p:nvSpPr>
            <p:spPr bwMode="auto">
              <a:xfrm>
                <a:off x="1503570" y="2842012"/>
                <a:ext cx="446804" cy="446804"/>
              </a:xfrm>
              <a:prstGeom prst="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0" rIns="0" bIns="0" numCol="1" rtlCol="0" anchor="ctr" anchorCtr="0" compatLnSpc="1">
                <a:prstTxWarp prst="textNoShape">
                  <a:avLst/>
                </a:prstTxWarp>
              </a:bodyPr>
              <a:lstStyle/>
              <a:p>
                <a:pPr algn="ctr" defTabSz="1218242" fontAlgn="base">
                  <a:spcBef>
                    <a:spcPct val="0"/>
                  </a:spcBef>
                  <a:spcAft>
                    <a:spcPct val="0"/>
                  </a:spcAft>
                </a:pPr>
                <a:r>
                  <a:rPr lang="en-US" sz="3732" dirty="0">
                    <a:solidFill>
                      <a:srgbClr val="FF0097">
                        <a:lumMod val="20000"/>
                        <a:lumOff val="80000"/>
                      </a:srgbClr>
                    </a:solidFill>
                  </a:rPr>
                  <a:t>&gt;_</a:t>
                </a:r>
              </a:p>
            </p:txBody>
          </p:sp>
          <p:sp>
            <p:nvSpPr>
              <p:cNvPr id="40" name="TextBox 39"/>
              <p:cNvSpPr txBox="1"/>
              <p:nvPr/>
            </p:nvSpPr>
            <p:spPr>
              <a:xfrm>
                <a:off x="486561" y="3371129"/>
                <a:ext cx="2514600" cy="293168"/>
              </a:xfrm>
              <a:prstGeom prst="rect">
                <a:avLst/>
              </a:prstGeom>
              <a:noFill/>
              <a:ln w="9525" cap="flat" cmpd="sng" algn="ctr">
                <a:noFill/>
                <a:prstDash val="solid"/>
                <a:headEnd type="none" w="med" len="med"/>
                <a:tailEnd type="none" w="med" len="med"/>
              </a:ln>
              <a:effectLst/>
            </p:spPr>
            <p:txBody>
              <a:bodyPr vert="horz" wrap="square" lIns="0" tIns="0" rIns="0" bIns="0" numCol="1" rtlCol="0" anchor="ctr" anchorCtr="0" compatLnSpc="1">
                <a:prstTxWarp prst="textNoShape">
                  <a:avLst/>
                </a:prstTxWarp>
                <a:noAutofit/>
              </a:bodyPr>
              <a:lstStyle>
                <a:defPPr>
                  <a:defRPr lang="en-US"/>
                </a:defPPr>
                <a:lvl1pPr lvl="0">
                  <a:lnSpc>
                    <a:spcPct val="90000"/>
                  </a:lnSpc>
                  <a:buSzPct val="90000"/>
                  <a:defRPr sz="2200" kern="0">
                    <a:gradFill>
                      <a:gsLst>
                        <a:gs pos="85000">
                          <a:srgbClr val="FFFFFF"/>
                        </a:gs>
                        <a:gs pos="0">
                          <a:srgbClr val="FFFFFF"/>
                        </a:gs>
                      </a:gsLst>
                      <a:lin ang="5400000" scaled="0"/>
                    </a:gradFill>
                    <a:latin typeface="Segoe UI Light" pitchFamily="34" charset="0"/>
                    <a:ea typeface="Segoe UI" pitchFamily="34" charset="0"/>
                    <a:cs typeface="Segoe UI" pitchFamily="34" charset="0"/>
                  </a:defRPr>
                </a:lvl1pPr>
              </a:lstStyle>
              <a:p>
                <a:pPr algn="ctr" defTabSz="913498"/>
                <a:r>
                  <a:rPr lang="en-US" sz="2133" dirty="0">
                    <a:solidFill>
                      <a:srgbClr val="FF8A00">
                        <a:lumMod val="75000"/>
                        <a:alpha val="99000"/>
                      </a:srgbClr>
                    </a:solidFill>
                    <a:latin typeface="Segoe UI"/>
                  </a:rPr>
                  <a:t>Scripting </a:t>
                </a:r>
              </a:p>
              <a:p>
                <a:pPr algn="ctr" defTabSz="913498"/>
                <a:r>
                  <a:rPr lang="en-US" sz="1600" dirty="0">
                    <a:solidFill>
                      <a:srgbClr val="FF8A00">
                        <a:lumMod val="75000"/>
                        <a:alpha val="99000"/>
                      </a:srgbClr>
                    </a:solidFill>
                    <a:latin typeface="Segoe UI"/>
                  </a:rPr>
                  <a:t>(Windows, Linux and Mac) </a:t>
                </a:r>
              </a:p>
            </p:txBody>
          </p:sp>
        </p:grpSp>
        <p:grpSp>
          <p:nvGrpSpPr>
            <p:cNvPr id="39" name="Group 38"/>
            <p:cNvGrpSpPr/>
            <p:nvPr/>
          </p:nvGrpSpPr>
          <p:grpSpPr>
            <a:xfrm>
              <a:off x="490300" y="3933987"/>
              <a:ext cx="2514600" cy="723863"/>
              <a:chOff x="490300" y="3933987"/>
              <a:chExt cx="2514600" cy="723863"/>
            </a:xfrm>
          </p:grpSpPr>
          <p:sp>
            <p:nvSpPr>
              <p:cNvPr id="41" name="Freeform 87"/>
              <p:cNvSpPr>
                <a:spLocks noEditPoints="1"/>
              </p:cNvSpPr>
              <p:nvPr/>
            </p:nvSpPr>
            <p:spPr bwMode="black">
              <a:xfrm>
                <a:off x="1507374" y="3933987"/>
                <a:ext cx="480452" cy="390866"/>
              </a:xfrm>
              <a:custGeom>
                <a:avLst/>
                <a:gdLst>
                  <a:gd name="T0" fmla="*/ 478 w 667"/>
                  <a:gd name="T1" fmla="*/ 242 h 543"/>
                  <a:gd name="T2" fmla="*/ 398 w 667"/>
                  <a:gd name="T3" fmla="*/ 228 h 543"/>
                  <a:gd name="T4" fmla="*/ 420 w 667"/>
                  <a:gd name="T5" fmla="*/ 150 h 543"/>
                  <a:gd name="T6" fmla="*/ 382 w 667"/>
                  <a:gd name="T7" fmla="*/ 107 h 543"/>
                  <a:gd name="T8" fmla="*/ 312 w 667"/>
                  <a:gd name="T9" fmla="*/ 149 h 543"/>
                  <a:gd name="T10" fmla="*/ 278 w 667"/>
                  <a:gd name="T11" fmla="*/ 64 h 543"/>
                  <a:gd name="T12" fmla="*/ 220 w 667"/>
                  <a:gd name="T13" fmla="*/ 54 h 543"/>
                  <a:gd name="T14" fmla="*/ 192 w 667"/>
                  <a:gd name="T15" fmla="*/ 142 h 543"/>
                  <a:gd name="T16" fmla="*/ 120 w 667"/>
                  <a:gd name="T17" fmla="*/ 105 h 543"/>
                  <a:gd name="T18" fmla="*/ 70 w 667"/>
                  <a:gd name="T19" fmla="*/ 135 h 543"/>
                  <a:gd name="T20" fmla="*/ 98 w 667"/>
                  <a:gd name="T21" fmla="*/ 212 h 543"/>
                  <a:gd name="T22" fmla="*/ 20 w 667"/>
                  <a:gd name="T23" fmla="*/ 232 h 543"/>
                  <a:gd name="T24" fmla="*/ 0 w 667"/>
                  <a:gd name="T25" fmla="*/ 287 h 543"/>
                  <a:gd name="T26" fmla="*/ 72 w 667"/>
                  <a:gd name="T27" fmla="*/ 327 h 543"/>
                  <a:gd name="T28" fmla="*/ 23 w 667"/>
                  <a:gd name="T29" fmla="*/ 393 h 543"/>
                  <a:gd name="T30" fmla="*/ 45 w 667"/>
                  <a:gd name="T31" fmla="*/ 448 h 543"/>
                  <a:gd name="T32" fmla="*/ 125 w 667"/>
                  <a:gd name="T33" fmla="*/ 431 h 543"/>
                  <a:gd name="T34" fmla="*/ 132 w 667"/>
                  <a:gd name="T35" fmla="*/ 513 h 543"/>
                  <a:gd name="T36" fmla="*/ 182 w 667"/>
                  <a:gd name="T37" fmla="*/ 541 h 543"/>
                  <a:gd name="T38" fmla="*/ 233 w 667"/>
                  <a:gd name="T39" fmla="*/ 478 h 543"/>
                  <a:gd name="T40" fmla="*/ 253 w 667"/>
                  <a:gd name="T41" fmla="*/ 478 h 543"/>
                  <a:gd name="T42" fmla="*/ 305 w 667"/>
                  <a:gd name="T43" fmla="*/ 541 h 543"/>
                  <a:gd name="T44" fmla="*/ 355 w 667"/>
                  <a:gd name="T45" fmla="*/ 513 h 543"/>
                  <a:gd name="T46" fmla="*/ 362 w 667"/>
                  <a:gd name="T47" fmla="*/ 431 h 543"/>
                  <a:gd name="T48" fmla="*/ 442 w 667"/>
                  <a:gd name="T49" fmla="*/ 448 h 543"/>
                  <a:gd name="T50" fmla="*/ 463 w 667"/>
                  <a:gd name="T51" fmla="*/ 393 h 543"/>
                  <a:gd name="T52" fmla="*/ 415 w 667"/>
                  <a:gd name="T53" fmla="*/ 327 h 543"/>
                  <a:gd name="T54" fmla="*/ 487 w 667"/>
                  <a:gd name="T55" fmla="*/ 287 h 543"/>
                  <a:gd name="T56" fmla="*/ 312 w 667"/>
                  <a:gd name="T57" fmla="*/ 375 h 543"/>
                  <a:gd name="T58" fmla="*/ 175 w 667"/>
                  <a:gd name="T59" fmla="*/ 375 h 543"/>
                  <a:gd name="T60" fmla="*/ 175 w 667"/>
                  <a:gd name="T61" fmla="*/ 238 h 543"/>
                  <a:gd name="T62" fmla="*/ 312 w 667"/>
                  <a:gd name="T63" fmla="*/ 238 h 543"/>
                  <a:gd name="T64" fmla="*/ 198 w 667"/>
                  <a:gd name="T65" fmla="*/ 306 h 543"/>
                  <a:gd name="T66" fmla="*/ 288 w 667"/>
                  <a:gd name="T67" fmla="*/ 306 h 543"/>
                  <a:gd name="T68" fmla="*/ 198 w 667"/>
                  <a:gd name="T69" fmla="*/ 306 h 543"/>
                  <a:gd name="T70" fmla="*/ 638 w 667"/>
                  <a:gd name="T71" fmla="*/ 133 h 543"/>
                  <a:gd name="T72" fmla="*/ 662 w 667"/>
                  <a:gd name="T73" fmla="*/ 92 h 543"/>
                  <a:gd name="T74" fmla="*/ 665 w 667"/>
                  <a:gd name="T75" fmla="*/ 77 h 543"/>
                  <a:gd name="T76" fmla="*/ 642 w 667"/>
                  <a:gd name="T77" fmla="*/ 52 h 543"/>
                  <a:gd name="T78" fmla="*/ 605 w 667"/>
                  <a:gd name="T79" fmla="*/ 62 h 543"/>
                  <a:gd name="T80" fmla="*/ 566 w 667"/>
                  <a:gd name="T81" fmla="*/ 10 h 543"/>
                  <a:gd name="T82" fmla="*/ 531 w 667"/>
                  <a:gd name="T83" fmla="*/ 0 h 543"/>
                  <a:gd name="T84" fmla="*/ 511 w 667"/>
                  <a:gd name="T85" fmla="*/ 45 h 543"/>
                  <a:gd name="T86" fmla="*/ 446 w 667"/>
                  <a:gd name="T87" fmla="*/ 52 h 543"/>
                  <a:gd name="T88" fmla="*/ 432 w 667"/>
                  <a:gd name="T89" fmla="*/ 57 h 543"/>
                  <a:gd name="T90" fmla="*/ 419 w 667"/>
                  <a:gd name="T91" fmla="*/ 83 h 543"/>
                  <a:gd name="T92" fmla="*/ 451 w 667"/>
                  <a:gd name="T93" fmla="*/ 117 h 543"/>
                  <a:gd name="T94" fmla="*/ 451 w 667"/>
                  <a:gd name="T95" fmla="*/ 152 h 543"/>
                  <a:gd name="T96" fmla="*/ 419 w 667"/>
                  <a:gd name="T97" fmla="*/ 185 h 543"/>
                  <a:gd name="T98" fmla="*/ 432 w 667"/>
                  <a:gd name="T99" fmla="*/ 210 h 543"/>
                  <a:gd name="T100" fmla="*/ 446 w 667"/>
                  <a:gd name="T101" fmla="*/ 217 h 543"/>
                  <a:gd name="T102" fmla="*/ 511 w 667"/>
                  <a:gd name="T103" fmla="*/ 222 h 543"/>
                  <a:gd name="T104" fmla="*/ 531 w 667"/>
                  <a:gd name="T105" fmla="*/ 267 h 543"/>
                  <a:gd name="T106" fmla="*/ 566 w 667"/>
                  <a:gd name="T107" fmla="*/ 258 h 543"/>
                  <a:gd name="T108" fmla="*/ 605 w 667"/>
                  <a:gd name="T109" fmla="*/ 205 h 543"/>
                  <a:gd name="T110" fmla="*/ 642 w 667"/>
                  <a:gd name="T111" fmla="*/ 217 h 543"/>
                  <a:gd name="T112" fmla="*/ 665 w 667"/>
                  <a:gd name="T113" fmla="*/ 190 h 543"/>
                  <a:gd name="T114" fmla="*/ 662 w 667"/>
                  <a:gd name="T115" fmla="*/ 177 h 543"/>
                  <a:gd name="T116" fmla="*/ 635 w 667"/>
                  <a:gd name="T117" fmla="*/ 152 h 543"/>
                  <a:gd name="T118" fmla="*/ 543 w 667"/>
                  <a:gd name="T119" fmla="*/ 170 h 543"/>
                  <a:gd name="T120" fmla="*/ 543 w 667"/>
                  <a:gd name="T121" fmla="*/ 97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67" h="543">
                    <a:moveTo>
                      <a:pt x="487" y="287"/>
                    </a:moveTo>
                    <a:cubicBezTo>
                      <a:pt x="478" y="242"/>
                      <a:pt x="478" y="242"/>
                      <a:pt x="478" y="242"/>
                    </a:cubicBezTo>
                    <a:cubicBezTo>
                      <a:pt x="477" y="237"/>
                      <a:pt x="473" y="233"/>
                      <a:pt x="467" y="232"/>
                    </a:cubicBezTo>
                    <a:cubicBezTo>
                      <a:pt x="398" y="228"/>
                      <a:pt x="398" y="228"/>
                      <a:pt x="398" y="228"/>
                    </a:cubicBezTo>
                    <a:cubicBezTo>
                      <a:pt x="395" y="223"/>
                      <a:pt x="392" y="217"/>
                      <a:pt x="388" y="212"/>
                    </a:cubicBezTo>
                    <a:cubicBezTo>
                      <a:pt x="420" y="150"/>
                      <a:pt x="420" y="150"/>
                      <a:pt x="420" y="150"/>
                    </a:cubicBezTo>
                    <a:cubicBezTo>
                      <a:pt x="423" y="145"/>
                      <a:pt x="422" y="139"/>
                      <a:pt x="417" y="135"/>
                    </a:cubicBezTo>
                    <a:cubicBezTo>
                      <a:pt x="382" y="107"/>
                      <a:pt x="382" y="107"/>
                      <a:pt x="382" y="107"/>
                    </a:cubicBezTo>
                    <a:cubicBezTo>
                      <a:pt x="378" y="102"/>
                      <a:pt x="372" y="102"/>
                      <a:pt x="367" y="105"/>
                    </a:cubicBezTo>
                    <a:cubicBezTo>
                      <a:pt x="312" y="149"/>
                      <a:pt x="312" y="149"/>
                      <a:pt x="312" y="149"/>
                    </a:cubicBezTo>
                    <a:cubicBezTo>
                      <a:pt x="307" y="145"/>
                      <a:pt x="302" y="144"/>
                      <a:pt x="295" y="142"/>
                    </a:cubicBezTo>
                    <a:cubicBezTo>
                      <a:pt x="278" y="64"/>
                      <a:pt x="278" y="64"/>
                      <a:pt x="278" y="64"/>
                    </a:cubicBezTo>
                    <a:cubicBezTo>
                      <a:pt x="277" y="59"/>
                      <a:pt x="272" y="54"/>
                      <a:pt x="267" y="54"/>
                    </a:cubicBezTo>
                    <a:cubicBezTo>
                      <a:pt x="220" y="54"/>
                      <a:pt x="220" y="54"/>
                      <a:pt x="220" y="54"/>
                    </a:cubicBezTo>
                    <a:cubicBezTo>
                      <a:pt x="215" y="54"/>
                      <a:pt x="210" y="59"/>
                      <a:pt x="208" y="64"/>
                    </a:cubicBezTo>
                    <a:cubicBezTo>
                      <a:pt x="192" y="142"/>
                      <a:pt x="192" y="142"/>
                      <a:pt x="192" y="142"/>
                    </a:cubicBezTo>
                    <a:cubicBezTo>
                      <a:pt x="185" y="144"/>
                      <a:pt x="180" y="145"/>
                      <a:pt x="175" y="149"/>
                    </a:cubicBezTo>
                    <a:cubicBezTo>
                      <a:pt x="120" y="105"/>
                      <a:pt x="120" y="105"/>
                      <a:pt x="120" y="105"/>
                    </a:cubicBezTo>
                    <a:cubicBezTo>
                      <a:pt x="115" y="102"/>
                      <a:pt x="108" y="102"/>
                      <a:pt x="105" y="105"/>
                    </a:cubicBezTo>
                    <a:cubicBezTo>
                      <a:pt x="70" y="135"/>
                      <a:pt x="70" y="135"/>
                      <a:pt x="70" y="135"/>
                    </a:cubicBezTo>
                    <a:cubicBezTo>
                      <a:pt x="65" y="139"/>
                      <a:pt x="65" y="145"/>
                      <a:pt x="67" y="150"/>
                    </a:cubicBezTo>
                    <a:cubicBezTo>
                      <a:pt x="98" y="212"/>
                      <a:pt x="98" y="212"/>
                      <a:pt x="98" y="212"/>
                    </a:cubicBezTo>
                    <a:cubicBezTo>
                      <a:pt x="95" y="217"/>
                      <a:pt x="92" y="223"/>
                      <a:pt x="88" y="228"/>
                    </a:cubicBezTo>
                    <a:cubicBezTo>
                      <a:pt x="20" y="232"/>
                      <a:pt x="20" y="232"/>
                      <a:pt x="20" y="232"/>
                    </a:cubicBezTo>
                    <a:cubicBezTo>
                      <a:pt x="13" y="232"/>
                      <a:pt x="10" y="237"/>
                      <a:pt x="8" y="242"/>
                    </a:cubicBezTo>
                    <a:cubicBezTo>
                      <a:pt x="0" y="287"/>
                      <a:pt x="0" y="287"/>
                      <a:pt x="0" y="287"/>
                    </a:cubicBezTo>
                    <a:cubicBezTo>
                      <a:pt x="0" y="292"/>
                      <a:pt x="2" y="298"/>
                      <a:pt x="7" y="300"/>
                    </a:cubicBezTo>
                    <a:cubicBezTo>
                      <a:pt x="72" y="327"/>
                      <a:pt x="72" y="327"/>
                      <a:pt x="72" y="327"/>
                    </a:cubicBezTo>
                    <a:cubicBezTo>
                      <a:pt x="73" y="333"/>
                      <a:pt x="73" y="340"/>
                      <a:pt x="75" y="347"/>
                    </a:cubicBezTo>
                    <a:cubicBezTo>
                      <a:pt x="23" y="393"/>
                      <a:pt x="23" y="393"/>
                      <a:pt x="23" y="393"/>
                    </a:cubicBezTo>
                    <a:cubicBezTo>
                      <a:pt x="20" y="397"/>
                      <a:pt x="18" y="403"/>
                      <a:pt x="22" y="408"/>
                    </a:cubicBezTo>
                    <a:cubicBezTo>
                      <a:pt x="45" y="448"/>
                      <a:pt x="45" y="448"/>
                      <a:pt x="45" y="448"/>
                    </a:cubicBezTo>
                    <a:cubicBezTo>
                      <a:pt x="47" y="451"/>
                      <a:pt x="53" y="455"/>
                      <a:pt x="58" y="453"/>
                    </a:cubicBezTo>
                    <a:cubicBezTo>
                      <a:pt x="125" y="431"/>
                      <a:pt x="125" y="431"/>
                      <a:pt x="125" y="431"/>
                    </a:cubicBezTo>
                    <a:cubicBezTo>
                      <a:pt x="130" y="436"/>
                      <a:pt x="135" y="441"/>
                      <a:pt x="140" y="445"/>
                    </a:cubicBezTo>
                    <a:cubicBezTo>
                      <a:pt x="132" y="513"/>
                      <a:pt x="132" y="513"/>
                      <a:pt x="132" y="513"/>
                    </a:cubicBezTo>
                    <a:cubicBezTo>
                      <a:pt x="130" y="520"/>
                      <a:pt x="133" y="525"/>
                      <a:pt x="138" y="526"/>
                    </a:cubicBezTo>
                    <a:cubicBezTo>
                      <a:pt x="182" y="541"/>
                      <a:pt x="182" y="541"/>
                      <a:pt x="182" y="541"/>
                    </a:cubicBezTo>
                    <a:cubicBezTo>
                      <a:pt x="187" y="543"/>
                      <a:pt x="193" y="541"/>
                      <a:pt x="197" y="538"/>
                    </a:cubicBezTo>
                    <a:cubicBezTo>
                      <a:pt x="233" y="478"/>
                      <a:pt x="233" y="478"/>
                      <a:pt x="233" y="478"/>
                    </a:cubicBezTo>
                    <a:cubicBezTo>
                      <a:pt x="237" y="478"/>
                      <a:pt x="240" y="480"/>
                      <a:pt x="243" y="480"/>
                    </a:cubicBezTo>
                    <a:cubicBezTo>
                      <a:pt x="247" y="480"/>
                      <a:pt x="250" y="478"/>
                      <a:pt x="253" y="478"/>
                    </a:cubicBezTo>
                    <a:cubicBezTo>
                      <a:pt x="290" y="538"/>
                      <a:pt x="290" y="538"/>
                      <a:pt x="290" y="538"/>
                    </a:cubicBezTo>
                    <a:cubicBezTo>
                      <a:pt x="293" y="541"/>
                      <a:pt x="300" y="543"/>
                      <a:pt x="305" y="541"/>
                    </a:cubicBezTo>
                    <a:cubicBezTo>
                      <a:pt x="348" y="526"/>
                      <a:pt x="348" y="526"/>
                      <a:pt x="348" y="526"/>
                    </a:cubicBezTo>
                    <a:cubicBezTo>
                      <a:pt x="353" y="525"/>
                      <a:pt x="357" y="520"/>
                      <a:pt x="355" y="513"/>
                    </a:cubicBezTo>
                    <a:cubicBezTo>
                      <a:pt x="347" y="445"/>
                      <a:pt x="347" y="445"/>
                      <a:pt x="347" y="445"/>
                    </a:cubicBezTo>
                    <a:cubicBezTo>
                      <a:pt x="352" y="440"/>
                      <a:pt x="357" y="436"/>
                      <a:pt x="362" y="431"/>
                    </a:cubicBezTo>
                    <a:cubicBezTo>
                      <a:pt x="428" y="453"/>
                      <a:pt x="428" y="453"/>
                      <a:pt x="428" y="453"/>
                    </a:cubicBezTo>
                    <a:cubicBezTo>
                      <a:pt x="433" y="455"/>
                      <a:pt x="440" y="451"/>
                      <a:pt x="442" y="448"/>
                    </a:cubicBezTo>
                    <a:cubicBezTo>
                      <a:pt x="465" y="408"/>
                      <a:pt x="465" y="408"/>
                      <a:pt x="465" y="408"/>
                    </a:cubicBezTo>
                    <a:cubicBezTo>
                      <a:pt x="468" y="403"/>
                      <a:pt x="467" y="397"/>
                      <a:pt x="463" y="393"/>
                    </a:cubicBezTo>
                    <a:cubicBezTo>
                      <a:pt x="412" y="347"/>
                      <a:pt x="412" y="347"/>
                      <a:pt x="412" y="347"/>
                    </a:cubicBezTo>
                    <a:cubicBezTo>
                      <a:pt x="413" y="340"/>
                      <a:pt x="413" y="333"/>
                      <a:pt x="415" y="327"/>
                    </a:cubicBezTo>
                    <a:cubicBezTo>
                      <a:pt x="480" y="300"/>
                      <a:pt x="480" y="300"/>
                      <a:pt x="480" y="300"/>
                    </a:cubicBezTo>
                    <a:cubicBezTo>
                      <a:pt x="485" y="298"/>
                      <a:pt x="487" y="293"/>
                      <a:pt x="487" y="287"/>
                    </a:cubicBezTo>
                    <a:close/>
                    <a:moveTo>
                      <a:pt x="340" y="307"/>
                    </a:moveTo>
                    <a:cubicBezTo>
                      <a:pt x="340" y="333"/>
                      <a:pt x="328" y="357"/>
                      <a:pt x="312" y="375"/>
                    </a:cubicBezTo>
                    <a:cubicBezTo>
                      <a:pt x="293" y="392"/>
                      <a:pt x="270" y="403"/>
                      <a:pt x="243" y="403"/>
                    </a:cubicBezTo>
                    <a:cubicBezTo>
                      <a:pt x="217" y="403"/>
                      <a:pt x="193" y="392"/>
                      <a:pt x="175" y="375"/>
                    </a:cubicBezTo>
                    <a:cubicBezTo>
                      <a:pt x="158" y="357"/>
                      <a:pt x="147" y="333"/>
                      <a:pt x="147" y="307"/>
                    </a:cubicBezTo>
                    <a:cubicBezTo>
                      <a:pt x="147" y="280"/>
                      <a:pt x="158" y="255"/>
                      <a:pt x="175" y="238"/>
                    </a:cubicBezTo>
                    <a:cubicBezTo>
                      <a:pt x="193" y="220"/>
                      <a:pt x="217" y="210"/>
                      <a:pt x="243" y="210"/>
                    </a:cubicBezTo>
                    <a:cubicBezTo>
                      <a:pt x="270" y="210"/>
                      <a:pt x="293" y="220"/>
                      <a:pt x="312" y="238"/>
                    </a:cubicBezTo>
                    <a:cubicBezTo>
                      <a:pt x="328" y="255"/>
                      <a:pt x="340" y="280"/>
                      <a:pt x="340" y="307"/>
                    </a:cubicBezTo>
                    <a:close/>
                    <a:moveTo>
                      <a:pt x="198" y="306"/>
                    </a:moveTo>
                    <a:cubicBezTo>
                      <a:pt x="198" y="281"/>
                      <a:pt x="218" y="261"/>
                      <a:pt x="243" y="261"/>
                    </a:cubicBezTo>
                    <a:cubicBezTo>
                      <a:pt x="268" y="261"/>
                      <a:pt x="288" y="281"/>
                      <a:pt x="288" y="306"/>
                    </a:cubicBezTo>
                    <a:cubicBezTo>
                      <a:pt x="288" y="331"/>
                      <a:pt x="268" y="351"/>
                      <a:pt x="243" y="351"/>
                    </a:cubicBezTo>
                    <a:cubicBezTo>
                      <a:pt x="218" y="351"/>
                      <a:pt x="198" y="331"/>
                      <a:pt x="198" y="306"/>
                    </a:cubicBezTo>
                    <a:close/>
                    <a:moveTo>
                      <a:pt x="635" y="152"/>
                    </a:moveTo>
                    <a:cubicBezTo>
                      <a:pt x="637" y="147"/>
                      <a:pt x="638" y="140"/>
                      <a:pt x="638" y="133"/>
                    </a:cubicBezTo>
                    <a:cubicBezTo>
                      <a:pt x="638" y="128"/>
                      <a:pt x="637" y="122"/>
                      <a:pt x="635" y="117"/>
                    </a:cubicBezTo>
                    <a:cubicBezTo>
                      <a:pt x="662" y="92"/>
                      <a:pt x="662" y="92"/>
                      <a:pt x="662" y="92"/>
                    </a:cubicBezTo>
                    <a:cubicBezTo>
                      <a:pt x="665" y="90"/>
                      <a:pt x="665" y="87"/>
                      <a:pt x="665" y="83"/>
                    </a:cubicBezTo>
                    <a:cubicBezTo>
                      <a:pt x="665" y="82"/>
                      <a:pt x="665" y="78"/>
                      <a:pt x="665" y="77"/>
                    </a:cubicBezTo>
                    <a:cubicBezTo>
                      <a:pt x="654" y="57"/>
                      <a:pt x="654" y="57"/>
                      <a:pt x="654" y="57"/>
                    </a:cubicBezTo>
                    <a:cubicBezTo>
                      <a:pt x="650" y="53"/>
                      <a:pt x="647" y="52"/>
                      <a:pt x="642" y="52"/>
                    </a:cubicBezTo>
                    <a:cubicBezTo>
                      <a:pt x="642" y="52"/>
                      <a:pt x="640" y="52"/>
                      <a:pt x="638" y="52"/>
                    </a:cubicBezTo>
                    <a:cubicBezTo>
                      <a:pt x="605" y="62"/>
                      <a:pt x="605" y="62"/>
                      <a:pt x="605" y="62"/>
                    </a:cubicBezTo>
                    <a:cubicBezTo>
                      <a:pt x="595" y="55"/>
                      <a:pt x="585" y="49"/>
                      <a:pt x="573" y="45"/>
                    </a:cubicBezTo>
                    <a:cubicBezTo>
                      <a:pt x="566" y="10"/>
                      <a:pt x="566" y="10"/>
                      <a:pt x="566" y="10"/>
                    </a:cubicBezTo>
                    <a:cubicBezTo>
                      <a:pt x="565" y="5"/>
                      <a:pt x="560" y="0"/>
                      <a:pt x="555" y="0"/>
                    </a:cubicBezTo>
                    <a:cubicBezTo>
                      <a:pt x="531" y="0"/>
                      <a:pt x="531" y="0"/>
                      <a:pt x="531" y="0"/>
                    </a:cubicBezTo>
                    <a:cubicBezTo>
                      <a:pt x="524" y="0"/>
                      <a:pt x="521" y="5"/>
                      <a:pt x="519" y="10"/>
                    </a:cubicBezTo>
                    <a:cubicBezTo>
                      <a:pt x="511" y="45"/>
                      <a:pt x="511" y="45"/>
                      <a:pt x="511" y="45"/>
                    </a:cubicBezTo>
                    <a:cubicBezTo>
                      <a:pt x="499" y="49"/>
                      <a:pt x="489" y="55"/>
                      <a:pt x="481" y="63"/>
                    </a:cubicBezTo>
                    <a:cubicBezTo>
                      <a:pt x="446" y="52"/>
                      <a:pt x="446" y="52"/>
                      <a:pt x="446" y="52"/>
                    </a:cubicBezTo>
                    <a:cubicBezTo>
                      <a:pt x="444" y="52"/>
                      <a:pt x="444" y="52"/>
                      <a:pt x="442" y="52"/>
                    </a:cubicBezTo>
                    <a:cubicBezTo>
                      <a:pt x="439" y="52"/>
                      <a:pt x="434" y="53"/>
                      <a:pt x="432" y="57"/>
                    </a:cubicBezTo>
                    <a:cubicBezTo>
                      <a:pt x="421" y="77"/>
                      <a:pt x="421" y="77"/>
                      <a:pt x="421" y="77"/>
                    </a:cubicBezTo>
                    <a:cubicBezTo>
                      <a:pt x="419" y="78"/>
                      <a:pt x="419" y="82"/>
                      <a:pt x="419" y="83"/>
                    </a:cubicBezTo>
                    <a:cubicBezTo>
                      <a:pt x="419" y="87"/>
                      <a:pt x="421" y="90"/>
                      <a:pt x="422" y="92"/>
                    </a:cubicBezTo>
                    <a:cubicBezTo>
                      <a:pt x="451" y="117"/>
                      <a:pt x="451" y="117"/>
                      <a:pt x="451" y="117"/>
                    </a:cubicBezTo>
                    <a:cubicBezTo>
                      <a:pt x="449" y="122"/>
                      <a:pt x="447" y="128"/>
                      <a:pt x="447" y="133"/>
                    </a:cubicBezTo>
                    <a:cubicBezTo>
                      <a:pt x="447" y="140"/>
                      <a:pt x="449" y="145"/>
                      <a:pt x="451" y="152"/>
                    </a:cubicBezTo>
                    <a:cubicBezTo>
                      <a:pt x="422" y="177"/>
                      <a:pt x="422" y="177"/>
                      <a:pt x="422" y="177"/>
                    </a:cubicBezTo>
                    <a:cubicBezTo>
                      <a:pt x="421" y="178"/>
                      <a:pt x="419" y="182"/>
                      <a:pt x="419" y="185"/>
                    </a:cubicBezTo>
                    <a:cubicBezTo>
                      <a:pt x="419" y="187"/>
                      <a:pt x="419" y="188"/>
                      <a:pt x="421" y="190"/>
                    </a:cubicBezTo>
                    <a:cubicBezTo>
                      <a:pt x="432" y="210"/>
                      <a:pt x="432" y="210"/>
                      <a:pt x="432" y="210"/>
                    </a:cubicBezTo>
                    <a:cubicBezTo>
                      <a:pt x="434" y="215"/>
                      <a:pt x="439" y="217"/>
                      <a:pt x="442" y="217"/>
                    </a:cubicBezTo>
                    <a:cubicBezTo>
                      <a:pt x="444" y="217"/>
                      <a:pt x="444" y="217"/>
                      <a:pt x="446" y="217"/>
                    </a:cubicBezTo>
                    <a:cubicBezTo>
                      <a:pt x="481" y="205"/>
                      <a:pt x="481" y="205"/>
                      <a:pt x="481" y="205"/>
                    </a:cubicBezTo>
                    <a:cubicBezTo>
                      <a:pt x="489" y="212"/>
                      <a:pt x="499" y="218"/>
                      <a:pt x="511" y="222"/>
                    </a:cubicBezTo>
                    <a:cubicBezTo>
                      <a:pt x="519" y="258"/>
                      <a:pt x="519" y="258"/>
                      <a:pt x="519" y="258"/>
                    </a:cubicBezTo>
                    <a:cubicBezTo>
                      <a:pt x="521" y="263"/>
                      <a:pt x="524" y="267"/>
                      <a:pt x="531" y="267"/>
                    </a:cubicBezTo>
                    <a:cubicBezTo>
                      <a:pt x="555" y="267"/>
                      <a:pt x="555" y="267"/>
                      <a:pt x="555" y="267"/>
                    </a:cubicBezTo>
                    <a:cubicBezTo>
                      <a:pt x="560" y="267"/>
                      <a:pt x="565" y="263"/>
                      <a:pt x="566" y="258"/>
                    </a:cubicBezTo>
                    <a:cubicBezTo>
                      <a:pt x="573" y="223"/>
                      <a:pt x="573" y="223"/>
                      <a:pt x="573" y="223"/>
                    </a:cubicBezTo>
                    <a:cubicBezTo>
                      <a:pt x="585" y="218"/>
                      <a:pt x="595" y="213"/>
                      <a:pt x="605" y="205"/>
                    </a:cubicBezTo>
                    <a:cubicBezTo>
                      <a:pt x="638" y="217"/>
                      <a:pt x="638" y="217"/>
                      <a:pt x="638" y="217"/>
                    </a:cubicBezTo>
                    <a:cubicBezTo>
                      <a:pt x="640" y="217"/>
                      <a:pt x="642" y="217"/>
                      <a:pt x="642" y="217"/>
                    </a:cubicBezTo>
                    <a:cubicBezTo>
                      <a:pt x="647" y="217"/>
                      <a:pt x="650" y="215"/>
                      <a:pt x="654" y="210"/>
                    </a:cubicBezTo>
                    <a:cubicBezTo>
                      <a:pt x="665" y="190"/>
                      <a:pt x="665" y="190"/>
                      <a:pt x="665" y="190"/>
                    </a:cubicBezTo>
                    <a:cubicBezTo>
                      <a:pt x="665" y="188"/>
                      <a:pt x="667" y="187"/>
                      <a:pt x="665" y="185"/>
                    </a:cubicBezTo>
                    <a:cubicBezTo>
                      <a:pt x="667" y="182"/>
                      <a:pt x="665" y="178"/>
                      <a:pt x="662" y="177"/>
                    </a:cubicBezTo>
                    <a:cubicBezTo>
                      <a:pt x="635" y="152"/>
                      <a:pt x="635" y="152"/>
                      <a:pt x="635" y="152"/>
                    </a:cubicBezTo>
                    <a:cubicBezTo>
                      <a:pt x="635" y="152"/>
                      <a:pt x="635" y="152"/>
                      <a:pt x="635" y="152"/>
                    </a:cubicBezTo>
                    <a:close/>
                    <a:moveTo>
                      <a:pt x="580" y="133"/>
                    </a:moveTo>
                    <a:cubicBezTo>
                      <a:pt x="580" y="153"/>
                      <a:pt x="563" y="170"/>
                      <a:pt x="543" y="170"/>
                    </a:cubicBezTo>
                    <a:cubicBezTo>
                      <a:pt x="523" y="170"/>
                      <a:pt x="506" y="153"/>
                      <a:pt x="506" y="133"/>
                    </a:cubicBezTo>
                    <a:cubicBezTo>
                      <a:pt x="506" y="113"/>
                      <a:pt x="523" y="97"/>
                      <a:pt x="543" y="97"/>
                    </a:cubicBezTo>
                    <a:cubicBezTo>
                      <a:pt x="563" y="97"/>
                      <a:pt x="580" y="113"/>
                      <a:pt x="580" y="133"/>
                    </a:cubicBezTo>
                    <a:close/>
                  </a:path>
                </a:pathLst>
              </a:custGeom>
              <a:ln/>
              <a:extLst/>
            </p:spPr>
            <p:style>
              <a:lnRef idx="1">
                <a:schemeClr val="accent3"/>
              </a:lnRef>
              <a:fillRef idx="3">
                <a:schemeClr val="accent3"/>
              </a:fillRef>
              <a:effectRef idx="2">
                <a:schemeClr val="accent3"/>
              </a:effectRef>
              <a:fontRef idx="minor">
                <a:schemeClr val="lt1"/>
              </a:fontRef>
            </p:style>
            <p:txBody>
              <a:bodyPr vert="horz" wrap="square" lIns="121888" tIns="60944" rIns="121888" bIns="60944" numCol="1" anchor="t" anchorCtr="0" compatLnSpc="1">
                <a:prstTxWarp prst="textNoShape">
                  <a:avLst/>
                </a:prstTxWarp>
              </a:bodyPr>
              <a:lstStyle/>
              <a:p>
                <a:pPr defTabSz="913498"/>
                <a:endParaRPr lang="en-US" sz="3199" dirty="0">
                  <a:solidFill>
                    <a:srgbClr val="FFFFFF"/>
                  </a:solidFill>
                </a:endParaRPr>
              </a:p>
            </p:txBody>
          </p:sp>
          <p:sp>
            <p:nvSpPr>
              <p:cNvPr id="42" name="TextBox 41"/>
              <p:cNvSpPr txBox="1"/>
              <p:nvPr/>
            </p:nvSpPr>
            <p:spPr>
              <a:xfrm>
                <a:off x="490300" y="4364682"/>
                <a:ext cx="2514600" cy="293168"/>
              </a:xfrm>
              <a:prstGeom prst="rect">
                <a:avLst/>
              </a:prstGeom>
              <a:noFill/>
              <a:ln w="9525" cap="flat" cmpd="sng" algn="ctr">
                <a:noFill/>
                <a:prstDash val="solid"/>
                <a:headEnd type="none" w="med" len="med"/>
                <a:tailEnd type="none" w="med" len="med"/>
              </a:ln>
              <a:effectLst/>
            </p:spPr>
            <p:txBody>
              <a:bodyPr vert="horz" wrap="square" lIns="0" tIns="0" rIns="0" bIns="0" numCol="1" rtlCol="0" anchor="ctr" anchorCtr="0" compatLnSpc="1">
                <a:prstTxWarp prst="textNoShape">
                  <a:avLst/>
                </a:prstTxWarp>
                <a:noAutofit/>
              </a:bodyPr>
              <a:lstStyle>
                <a:defPPr>
                  <a:defRPr lang="en-US"/>
                </a:defPPr>
                <a:lvl1pPr lvl="0">
                  <a:lnSpc>
                    <a:spcPct val="90000"/>
                  </a:lnSpc>
                  <a:buSzPct val="90000"/>
                  <a:defRPr sz="2200" kern="0">
                    <a:gradFill>
                      <a:gsLst>
                        <a:gs pos="85000">
                          <a:srgbClr val="FFFFFF"/>
                        </a:gs>
                        <a:gs pos="0">
                          <a:srgbClr val="FFFFFF"/>
                        </a:gs>
                      </a:gsLst>
                      <a:lin ang="5400000" scaled="0"/>
                    </a:gradFill>
                    <a:latin typeface="Segoe UI Light" pitchFamily="34" charset="0"/>
                    <a:ea typeface="Segoe UI" pitchFamily="34" charset="0"/>
                    <a:cs typeface="Segoe UI" pitchFamily="34" charset="0"/>
                  </a:defRPr>
                </a:lvl1pPr>
              </a:lstStyle>
              <a:p>
                <a:pPr algn="ctr" defTabSz="913498"/>
                <a:r>
                  <a:rPr lang="en-US" sz="2133" dirty="0">
                    <a:solidFill>
                      <a:srgbClr val="FF8A00">
                        <a:lumMod val="75000"/>
                        <a:alpha val="99000"/>
                      </a:srgbClr>
                    </a:solidFill>
                    <a:latin typeface="Segoe UI"/>
                  </a:rPr>
                  <a:t>REST API</a:t>
                </a:r>
              </a:p>
            </p:txBody>
          </p:sp>
        </p:grpSp>
      </p:grpSp>
      <p:grpSp>
        <p:nvGrpSpPr>
          <p:cNvPr id="52" name="Group 51"/>
          <p:cNvGrpSpPr/>
          <p:nvPr/>
        </p:nvGrpSpPr>
        <p:grpSpPr>
          <a:xfrm>
            <a:off x="8229052" y="3122025"/>
            <a:ext cx="3373275" cy="1876617"/>
            <a:chOff x="6172200" y="2114550"/>
            <a:chExt cx="2530615" cy="1407829"/>
          </a:xfrm>
        </p:grpSpPr>
        <p:sp>
          <p:nvSpPr>
            <p:cNvPr id="47" name="TextBox 46"/>
            <p:cNvSpPr txBox="1"/>
            <p:nvPr/>
          </p:nvSpPr>
          <p:spPr>
            <a:xfrm>
              <a:off x="6172200" y="2114550"/>
              <a:ext cx="2530615" cy="293168"/>
            </a:xfrm>
            <a:prstGeom prst="rect">
              <a:avLst/>
            </a:prstGeom>
            <a:noFill/>
            <a:ln w="9525" cap="flat" cmpd="sng" algn="ctr">
              <a:noFill/>
              <a:prstDash val="solid"/>
              <a:headEnd type="none" w="med" len="med"/>
              <a:tailEnd type="none" w="med" len="med"/>
            </a:ln>
            <a:effectLst/>
          </p:spPr>
          <p:txBody>
            <a:bodyPr vert="horz" wrap="square" lIns="0" tIns="0" rIns="0" bIns="0" numCol="1" rtlCol="0" anchor="ctr" anchorCtr="0" compatLnSpc="1">
              <a:prstTxWarp prst="textNoShape">
                <a:avLst/>
              </a:prstTxWarp>
              <a:noAutofit/>
            </a:bodyPr>
            <a:lstStyle>
              <a:defPPr>
                <a:defRPr lang="en-US"/>
              </a:defPPr>
              <a:lvl1pPr lvl="0">
                <a:lnSpc>
                  <a:spcPct val="90000"/>
                </a:lnSpc>
                <a:buSzPct val="90000"/>
                <a:defRPr sz="2200" kern="0">
                  <a:gradFill>
                    <a:gsLst>
                      <a:gs pos="85000">
                        <a:srgbClr val="FFFFFF"/>
                      </a:gs>
                      <a:gs pos="0">
                        <a:srgbClr val="FFFFFF"/>
                      </a:gs>
                    </a:gsLst>
                    <a:lin ang="5400000" scaled="0"/>
                  </a:gradFill>
                  <a:latin typeface="Segoe UI Light" pitchFamily="34" charset="0"/>
                  <a:ea typeface="Segoe UI" pitchFamily="34" charset="0"/>
                  <a:cs typeface="Segoe UI" pitchFamily="34" charset="0"/>
                </a:defRPr>
              </a:lvl1pPr>
            </a:lstStyle>
            <a:p>
              <a:pPr algn="ctr" defTabSz="913498"/>
              <a:r>
                <a:rPr lang="en-US" sz="2133" dirty="0">
                  <a:solidFill>
                    <a:srgbClr val="000000">
                      <a:alpha val="99000"/>
                    </a:srgbClr>
                  </a:solidFill>
                  <a:latin typeface="Segoe UI"/>
                </a:rPr>
                <a:t>Boot VM from New Disk</a:t>
              </a:r>
            </a:p>
          </p:txBody>
        </p:sp>
        <p:sp>
          <p:nvSpPr>
            <p:cNvPr id="50" name="Right Arrow 49"/>
            <p:cNvSpPr/>
            <p:nvPr/>
          </p:nvSpPr>
          <p:spPr bwMode="auto">
            <a:xfrm>
              <a:off x="7259543" y="3093089"/>
              <a:ext cx="445847" cy="429290"/>
            </a:xfrm>
            <a:prstGeom prst="rightArrow">
              <a:avLst/>
            </a:prstGeom>
            <a:solidFill>
              <a:schemeClr val="tx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24" tIns="45712" rIns="91424" bIns="45712" numCol="1" rtlCol="0" anchor="ctr" anchorCtr="0" compatLnSpc="1">
              <a:prstTxWarp prst="textNoShape">
                <a:avLst/>
              </a:prstTxWarp>
            </a:bodyPr>
            <a:lstStyle/>
            <a:p>
              <a:pPr algn="ctr" defTabSz="913804" fontAlgn="base">
                <a:spcBef>
                  <a:spcPts val="200"/>
                </a:spcBef>
                <a:spcAft>
                  <a:spcPct val="0"/>
                </a:spcAft>
              </a:pPr>
              <a:endParaRPr lang="en-US" sz="2799" dirty="0">
                <a:ln>
                  <a:solidFill>
                    <a:srgbClr val="000000">
                      <a:alpha val="0"/>
                    </a:srgbClr>
                  </a:solidFill>
                </a:ln>
                <a:solidFill>
                  <a:srgbClr val="000000"/>
                </a:solidFill>
              </a:endParaRPr>
            </a:p>
          </p:txBody>
        </p:sp>
      </p:grpSp>
      <p:sp>
        <p:nvSpPr>
          <p:cNvPr id="30" name="TextBox 29"/>
          <p:cNvSpPr txBox="1"/>
          <p:nvPr/>
        </p:nvSpPr>
        <p:spPr>
          <a:xfrm>
            <a:off x="5107660" y="2732194"/>
            <a:ext cx="2515270" cy="369204"/>
          </a:xfrm>
          <a:prstGeom prst="rect">
            <a:avLst/>
          </a:prstGeom>
          <a:noFill/>
        </p:spPr>
        <p:txBody>
          <a:bodyPr wrap="square" lIns="0" tIns="0" rIns="0" bIns="0" rtlCol="0">
            <a:spAutoFit/>
          </a:bodyPr>
          <a:lstStyle/>
          <a:p>
            <a:pPr defTabSz="913498">
              <a:lnSpc>
                <a:spcPct val="90000"/>
              </a:lnSpc>
              <a:spcBef>
                <a:spcPct val="20000"/>
              </a:spcBef>
              <a:buSzPct val="80000"/>
            </a:pPr>
            <a:r>
              <a:rPr lang="en-US" sz="2666" dirty="0">
                <a:gradFill>
                  <a:gsLst>
                    <a:gs pos="0">
                      <a:srgbClr val="292929">
                        <a:lumMod val="90000"/>
                        <a:lumOff val="10000"/>
                      </a:srgbClr>
                    </a:gs>
                    <a:gs pos="86000">
                      <a:srgbClr val="292929">
                        <a:lumMod val="90000"/>
                        <a:lumOff val="10000"/>
                      </a:srgbClr>
                    </a:gs>
                  </a:gsLst>
                  <a:lin ang="5400000" scaled="0"/>
                </a:gradFill>
              </a:rPr>
              <a:t>Windows Server</a:t>
            </a:r>
          </a:p>
        </p:txBody>
      </p:sp>
      <p:pic>
        <p:nvPicPr>
          <p:cNvPr id="6148" name="Picture 4" descr="https://windows.azure-test.net/Content/VirtualMachines/Images/Linux_12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5202" y="3354933"/>
            <a:ext cx="729158" cy="729159"/>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p:cNvSpPr txBox="1"/>
          <p:nvPr/>
        </p:nvSpPr>
        <p:spPr>
          <a:xfrm>
            <a:off x="5136341" y="3627769"/>
            <a:ext cx="2515270" cy="369204"/>
          </a:xfrm>
          <a:prstGeom prst="rect">
            <a:avLst/>
          </a:prstGeom>
          <a:noFill/>
        </p:spPr>
        <p:txBody>
          <a:bodyPr wrap="square" lIns="0" tIns="0" rIns="0" bIns="0" rtlCol="0">
            <a:spAutoFit/>
          </a:bodyPr>
          <a:lstStyle/>
          <a:p>
            <a:pPr defTabSz="913498">
              <a:lnSpc>
                <a:spcPct val="90000"/>
              </a:lnSpc>
              <a:spcBef>
                <a:spcPct val="20000"/>
              </a:spcBef>
              <a:buSzPct val="80000"/>
            </a:pPr>
            <a:r>
              <a:rPr lang="en-US" sz="2666" dirty="0">
                <a:gradFill>
                  <a:gsLst>
                    <a:gs pos="0">
                      <a:srgbClr val="292929">
                        <a:lumMod val="90000"/>
                        <a:lumOff val="10000"/>
                      </a:srgbClr>
                    </a:gs>
                    <a:gs pos="86000">
                      <a:srgbClr val="292929">
                        <a:lumMod val="90000"/>
                        <a:lumOff val="10000"/>
                      </a:srgbClr>
                    </a:gs>
                  </a:gsLst>
                  <a:lin ang="5400000" scaled="0"/>
                </a:gradFill>
              </a:rPr>
              <a:t>Linux</a:t>
            </a:r>
          </a:p>
        </p:txBody>
      </p:sp>
      <p:sp>
        <p:nvSpPr>
          <p:cNvPr id="33" name="TextBox 32"/>
          <p:cNvSpPr txBox="1"/>
          <p:nvPr/>
        </p:nvSpPr>
        <p:spPr>
          <a:xfrm>
            <a:off x="5151111" y="6080661"/>
            <a:ext cx="2720242" cy="369204"/>
          </a:xfrm>
          <a:prstGeom prst="rect">
            <a:avLst/>
          </a:prstGeom>
          <a:noFill/>
        </p:spPr>
        <p:txBody>
          <a:bodyPr wrap="square" lIns="0" tIns="0" rIns="0" bIns="0" rtlCol="0">
            <a:spAutoFit/>
          </a:bodyPr>
          <a:lstStyle/>
          <a:p>
            <a:pPr defTabSz="913498">
              <a:lnSpc>
                <a:spcPct val="90000"/>
              </a:lnSpc>
              <a:spcBef>
                <a:spcPct val="20000"/>
              </a:spcBef>
              <a:buSzPct val="80000"/>
            </a:pPr>
            <a:r>
              <a:rPr lang="en-US" sz="2666" dirty="0">
                <a:gradFill>
                  <a:gsLst>
                    <a:gs pos="0">
                      <a:srgbClr val="292929">
                        <a:lumMod val="90000"/>
                        <a:lumOff val="10000"/>
                      </a:srgbClr>
                    </a:gs>
                    <a:gs pos="86000">
                      <a:srgbClr val="292929">
                        <a:lumMod val="90000"/>
                        <a:lumOff val="10000"/>
                      </a:srgbClr>
                    </a:gs>
                  </a:gsLst>
                  <a:lin ang="5400000" scaled="0"/>
                </a:gradFill>
              </a:rPr>
              <a:t>Cores &amp; RAM</a:t>
            </a:r>
          </a:p>
        </p:txBody>
      </p:sp>
      <p:sp>
        <p:nvSpPr>
          <p:cNvPr id="61" name="Freeform 6"/>
          <p:cNvSpPr>
            <a:spLocks noEditPoints="1"/>
          </p:cNvSpPr>
          <p:nvPr/>
        </p:nvSpPr>
        <p:spPr bwMode="auto">
          <a:xfrm>
            <a:off x="4681927" y="6121415"/>
            <a:ext cx="181751" cy="308222"/>
          </a:xfrm>
          <a:custGeom>
            <a:avLst/>
            <a:gdLst>
              <a:gd name="T0" fmla="*/ 192 w 221"/>
              <a:gd name="T1" fmla="*/ 0 h 374"/>
              <a:gd name="T2" fmla="*/ 192 w 221"/>
              <a:gd name="T3" fmla="*/ 0 h 374"/>
              <a:gd name="T4" fmla="*/ 221 w 221"/>
              <a:gd name="T5" fmla="*/ 29 h 374"/>
              <a:gd name="T6" fmla="*/ 221 w 221"/>
              <a:gd name="T7" fmla="*/ 345 h 374"/>
              <a:gd name="T8" fmla="*/ 192 w 221"/>
              <a:gd name="T9" fmla="*/ 374 h 374"/>
              <a:gd name="T10" fmla="*/ 29 w 221"/>
              <a:gd name="T11" fmla="*/ 374 h 374"/>
              <a:gd name="T12" fmla="*/ 0 w 221"/>
              <a:gd name="T13" fmla="*/ 345 h 374"/>
              <a:gd name="T14" fmla="*/ 0 w 221"/>
              <a:gd name="T15" fmla="*/ 29 h 374"/>
              <a:gd name="T16" fmla="*/ 29 w 221"/>
              <a:gd name="T17" fmla="*/ 0 h 374"/>
              <a:gd name="T18" fmla="*/ 192 w 221"/>
              <a:gd name="T19" fmla="*/ 0 h 374"/>
              <a:gd name="T20" fmla="*/ 181 w 221"/>
              <a:gd name="T21" fmla="*/ 311 h 374"/>
              <a:gd name="T22" fmla="*/ 49 w 221"/>
              <a:gd name="T23" fmla="*/ 311 h 374"/>
              <a:gd name="T24" fmla="*/ 38 w 221"/>
              <a:gd name="T25" fmla="*/ 299 h 374"/>
              <a:gd name="T26" fmla="*/ 49 w 221"/>
              <a:gd name="T27" fmla="*/ 288 h 374"/>
              <a:gd name="T28" fmla="*/ 181 w 221"/>
              <a:gd name="T29" fmla="*/ 288 h 374"/>
              <a:gd name="T30" fmla="*/ 193 w 221"/>
              <a:gd name="T31" fmla="*/ 299 h 374"/>
              <a:gd name="T32" fmla="*/ 181 w 221"/>
              <a:gd name="T33" fmla="*/ 311 h 374"/>
              <a:gd name="T34" fmla="*/ 181 w 221"/>
              <a:gd name="T35" fmla="*/ 258 h 374"/>
              <a:gd name="T36" fmla="*/ 49 w 221"/>
              <a:gd name="T37" fmla="*/ 258 h 374"/>
              <a:gd name="T38" fmla="*/ 38 w 221"/>
              <a:gd name="T39" fmla="*/ 246 h 374"/>
              <a:gd name="T40" fmla="*/ 49 w 221"/>
              <a:gd name="T41" fmla="*/ 235 h 374"/>
              <a:gd name="T42" fmla="*/ 181 w 221"/>
              <a:gd name="T43" fmla="*/ 235 h 374"/>
              <a:gd name="T44" fmla="*/ 193 w 221"/>
              <a:gd name="T45" fmla="*/ 246 h 374"/>
              <a:gd name="T46" fmla="*/ 181 w 221"/>
              <a:gd name="T47" fmla="*/ 258 h 374"/>
              <a:gd name="T48" fmla="*/ 177 w 221"/>
              <a:gd name="T49" fmla="*/ 194 h 374"/>
              <a:gd name="T50" fmla="*/ 161 w 221"/>
              <a:gd name="T51" fmla="*/ 178 h 374"/>
              <a:gd name="T52" fmla="*/ 177 w 221"/>
              <a:gd name="T53" fmla="*/ 162 h 374"/>
              <a:gd name="T54" fmla="*/ 193 w 221"/>
              <a:gd name="T55" fmla="*/ 178 h 374"/>
              <a:gd name="T56" fmla="*/ 177 w 221"/>
              <a:gd name="T57" fmla="*/ 19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1" h="374">
                <a:moveTo>
                  <a:pt x="192" y="0"/>
                </a:moveTo>
                <a:cubicBezTo>
                  <a:pt x="192" y="0"/>
                  <a:pt x="192" y="0"/>
                  <a:pt x="192" y="0"/>
                </a:cubicBezTo>
                <a:cubicBezTo>
                  <a:pt x="208" y="0"/>
                  <a:pt x="221" y="13"/>
                  <a:pt x="221" y="29"/>
                </a:cubicBezTo>
                <a:cubicBezTo>
                  <a:pt x="221" y="29"/>
                  <a:pt x="221" y="29"/>
                  <a:pt x="221" y="345"/>
                </a:cubicBezTo>
                <a:cubicBezTo>
                  <a:pt x="221" y="361"/>
                  <a:pt x="208" y="374"/>
                  <a:pt x="192" y="374"/>
                </a:cubicBezTo>
                <a:cubicBezTo>
                  <a:pt x="192" y="374"/>
                  <a:pt x="192" y="374"/>
                  <a:pt x="29" y="374"/>
                </a:cubicBezTo>
                <a:cubicBezTo>
                  <a:pt x="12" y="374"/>
                  <a:pt x="0" y="361"/>
                  <a:pt x="0" y="345"/>
                </a:cubicBezTo>
                <a:cubicBezTo>
                  <a:pt x="0" y="345"/>
                  <a:pt x="0" y="345"/>
                  <a:pt x="0" y="29"/>
                </a:cubicBezTo>
                <a:cubicBezTo>
                  <a:pt x="0" y="13"/>
                  <a:pt x="12" y="0"/>
                  <a:pt x="29" y="0"/>
                </a:cubicBezTo>
                <a:lnTo>
                  <a:pt x="192" y="0"/>
                </a:lnTo>
                <a:close/>
                <a:moveTo>
                  <a:pt x="181" y="311"/>
                </a:moveTo>
                <a:cubicBezTo>
                  <a:pt x="49" y="311"/>
                  <a:pt x="49" y="311"/>
                  <a:pt x="49" y="311"/>
                </a:cubicBezTo>
                <a:cubicBezTo>
                  <a:pt x="43" y="311"/>
                  <a:pt x="38" y="306"/>
                  <a:pt x="38" y="299"/>
                </a:cubicBezTo>
                <a:cubicBezTo>
                  <a:pt x="38" y="293"/>
                  <a:pt x="43" y="288"/>
                  <a:pt x="49" y="288"/>
                </a:cubicBezTo>
                <a:cubicBezTo>
                  <a:pt x="181" y="288"/>
                  <a:pt x="181" y="288"/>
                  <a:pt x="181" y="288"/>
                </a:cubicBezTo>
                <a:cubicBezTo>
                  <a:pt x="188" y="288"/>
                  <a:pt x="193" y="293"/>
                  <a:pt x="193" y="299"/>
                </a:cubicBezTo>
                <a:cubicBezTo>
                  <a:pt x="193" y="306"/>
                  <a:pt x="188" y="311"/>
                  <a:pt x="181" y="311"/>
                </a:cubicBezTo>
                <a:close/>
                <a:moveTo>
                  <a:pt x="181" y="258"/>
                </a:moveTo>
                <a:cubicBezTo>
                  <a:pt x="49" y="258"/>
                  <a:pt x="49" y="258"/>
                  <a:pt x="49" y="258"/>
                </a:cubicBezTo>
                <a:cubicBezTo>
                  <a:pt x="43" y="258"/>
                  <a:pt x="38" y="253"/>
                  <a:pt x="38" y="246"/>
                </a:cubicBezTo>
                <a:cubicBezTo>
                  <a:pt x="38" y="240"/>
                  <a:pt x="43" y="235"/>
                  <a:pt x="49" y="235"/>
                </a:cubicBezTo>
                <a:cubicBezTo>
                  <a:pt x="181" y="235"/>
                  <a:pt x="181" y="235"/>
                  <a:pt x="181" y="235"/>
                </a:cubicBezTo>
                <a:cubicBezTo>
                  <a:pt x="188" y="235"/>
                  <a:pt x="193" y="240"/>
                  <a:pt x="193" y="246"/>
                </a:cubicBezTo>
                <a:cubicBezTo>
                  <a:pt x="193" y="253"/>
                  <a:pt x="188" y="258"/>
                  <a:pt x="181" y="258"/>
                </a:cubicBezTo>
                <a:close/>
                <a:moveTo>
                  <a:pt x="177" y="194"/>
                </a:moveTo>
                <a:cubicBezTo>
                  <a:pt x="168" y="194"/>
                  <a:pt x="161" y="187"/>
                  <a:pt x="161" y="178"/>
                </a:cubicBezTo>
                <a:cubicBezTo>
                  <a:pt x="161" y="170"/>
                  <a:pt x="168" y="162"/>
                  <a:pt x="177" y="162"/>
                </a:cubicBezTo>
                <a:cubicBezTo>
                  <a:pt x="186" y="162"/>
                  <a:pt x="193" y="170"/>
                  <a:pt x="193" y="178"/>
                </a:cubicBezTo>
                <a:cubicBezTo>
                  <a:pt x="193" y="187"/>
                  <a:pt x="186" y="194"/>
                  <a:pt x="177" y="194"/>
                </a:cubicBezTo>
                <a:close/>
              </a:path>
            </a:pathLst>
          </a:custGeom>
          <a:solidFill>
            <a:srgbClr val="595959"/>
          </a:solidFill>
          <a:ln>
            <a:noFill/>
          </a:ln>
        </p:spPr>
        <p:txBody>
          <a:bodyPr vert="horz" wrap="square" lIns="91428" tIns="45715" rIns="91428" bIns="45715" numCol="1" anchor="t" anchorCtr="0" compatLnSpc="1">
            <a:prstTxWarp prst="textNoShape">
              <a:avLst/>
            </a:prstTxWarp>
          </a:bodyPr>
          <a:lstStyle/>
          <a:p>
            <a:pPr defTabSz="913460"/>
            <a:endParaRPr lang="en-US" sz="1866" dirty="0">
              <a:solidFill>
                <a:srgbClr val="292929"/>
              </a:solidFill>
            </a:endParaRPr>
          </a:p>
        </p:txBody>
      </p:sp>
      <p:pic>
        <p:nvPicPr>
          <p:cNvPr id="10" name="Picture 9"/>
          <p:cNvPicPr>
            <a:picLocks noChangeAspect="1"/>
          </p:cNvPicPr>
          <p:nvPr/>
        </p:nvPicPr>
        <p:blipFill>
          <a:blip r:embed="rId6">
            <a:lum bright="-40000" contrast="-40000"/>
          </a:blip>
          <a:stretch>
            <a:fillRect/>
          </a:stretch>
        </p:blipFill>
        <p:spPr>
          <a:xfrm>
            <a:off x="8694616" y="4240927"/>
            <a:ext cx="828179" cy="1008218"/>
          </a:xfrm>
          <a:prstGeom prst="rect">
            <a:avLst/>
          </a:prstGeom>
        </p:spPr>
      </p:pic>
      <p:pic>
        <p:nvPicPr>
          <p:cNvPr id="11" name="Picture 10"/>
          <p:cNvPicPr>
            <a:picLocks noChangeAspect="1"/>
          </p:cNvPicPr>
          <p:nvPr/>
        </p:nvPicPr>
        <p:blipFill>
          <a:blip r:embed="rId7">
            <a:lum bright="-40000" contrast="-40000"/>
          </a:blip>
          <a:stretch>
            <a:fillRect/>
          </a:stretch>
        </p:blipFill>
        <p:spPr>
          <a:xfrm>
            <a:off x="10428443" y="4362690"/>
            <a:ext cx="918253" cy="839093"/>
          </a:xfrm>
          <a:prstGeom prst="rect">
            <a:avLst/>
          </a:prstGeom>
        </p:spPr>
      </p:pic>
      <p:pic>
        <p:nvPicPr>
          <p:cNvPr id="14" name="Picture 13"/>
          <p:cNvPicPr>
            <a:picLocks noChangeAspect="1"/>
          </p:cNvPicPr>
          <p:nvPr/>
        </p:nvPicPr>
        <p:blipFill rotWithShape="1">
          <a:blip r:embed="rId8">
            <a:duotone>
              <a:prstClr val="black"/>
              <a:schemeClr val="accent1">
                <a:lumMod val="75000"/>
                <a:tint val="45000"/>
                <a:satMod val="400000"/>
              </a:schemeClr>
            </a:duotone>
            <a:lum bright="-40000" contrast="-20000"/>
          </a:blip>
          <a:srcRect r="82617"/>
          <a:stretch/>
        </p:blipFill>
        <p:spPr>
          <a:xfrm>
            <a:off x="4365203" y="2564200"/>
            <a:ext cx="785908" cy="672780"/>
          </a:xfrm>
          <a:prstGeom prst="rect">
            <a:avLst/>
          </a:prstGeom>
        </p:spPr>
      </p:pic>
      <p:sp>
        <p:nvSpPr>
          <p:cNvPr id="48" name="Oval 47"/>
          <p:cNvSpPr/>
          <p:nvPr/>
        </p:nvSpPr>
        <p:spPr bwMode="auto">
          <a:xfrm>
            <a:off x="132992" y="19202"/>
            <a:ext cx="1244898" cy="1162253"/>
          </a:xfrm>
          <a:prstGeom prst="ellipse">
            <a:avLst/>
          </a:prstGeom>
          <a:noFill/>
          <a:ln w="7620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6200" tIns="38100" rIns="38100" bIns="76200" numCol="1" spcCol="0" rtlCol="0" fromWordArt="0" anchor="b" anchorCtr="0" forceAA="0" compatLnSpc="1">
            <a:prstTxWarp prst="textNoShape">
              <a:avLst/>
            </a:prstTxWarp>
            <a:noAutofit/>
          </a:bodyPr>
          <a:lstStyle/>
          <a:p>
            <a:pPr algn="ctr" defTabSz="761719" fontAlgn="base">
              <a:spcBef>
                <a:spcPct val="0"/>
              </a:spcBef>
              <a:spcAft>
                <a:spcPct val="0"/>
              </a:spcAft>
            </a:pPr>
            <a:endParaRPr lang="el-GR" sz="1667" spc="-42"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62" name="Group 61"/>
          <p:cNvGrpSpPr/>
          <p:nvPr/>
        </p:nvGrpSpPr>
        <p:grpSpPr>
          <a:xfrm>
            <a:off x="4479237" y="4493264"/>
            <a:ext cx="1216277" cy="1098423"/>
            <a:chOff x="3220141" y="1786284"/>
            <a:chExt cx="1459532" cy="1318108"/>
          </a:xfrm>
        </p:grpSpPr>
        <p:pic>
          <p:nvPicPr>
            <p:cNvPr id="63" name="Picture 62"/>
            <p:cNvPicPr>
              <a:picLocks noChangeAspect="1"/>
            </p:cNvPicPr>
            <p:nvPr/>
          </p:nvPicPr>
          <p:blipFill>
            <a:blip r:embed="rId9"/>
            <a:stretch>
              <a:fillRect/>
            </a:stretch>
          </p:blipFill>
          <p:spPr>
            <a:xfrm>
              <a:off x="3282866" y="1786284"/>
              <a:ext cx="1318108" cy="1318108"/>
            </a:xfrm>
            <a:prstGeom prst="rect">
              <a:avLst/>
            </a:prstGeom>
          </p:spPr>
        </p:pic>
        <p:sp>
          <p:nvSpPr>
            <p:cNvPr id="64" name="Rectangle 63"/>
            <p:cNvSpPr/>
            <p:nvPr/>
          </p:nvSpPr>
          <p:spPr>
            <a:xfrm>
              <a:off x="3220141" y="2840892"/>
              <a:ext cx="1459532" cy="249299"/>
            </a:xfrm>
            <a:prstGeom prst="rect">
              <a:avLst/>
            </a:prstGeom>
          </p:spPr>
          <p:txBody>
            <a:bodyPr wrap="square">
              <a:spAutoFit/>
            </a:bodyPr>
            <a:lstStyle/>
            <a:p>
              <a:pPr algn="ctr" defTabSz="913498"/>
              <a:r>
                <a:rPr lang="en-US" sz="750" dirty="0">
                  <a:solidFill>
                    <a:srgbClr val="000000"/>
                  </a:solidFill>
                  <a:latin typeface="Segoe UI Light"/>
                </a:rPr>
                <a:t>Ubuntu Server 14.04 LTS</a:t>
              </a:r>
            </a:p>
          </p:txBody>
        </p:sp>
      </p:grpSp>
      <p:grpSp>
        <p:nvGrpSpPr>
          <p:cNvPr id="65" name="Group 64"/>
          <p:cNvGrpSpPr/>
          <p:nvPr/>
        </p:nvGrpSpPr>
        <p:grpSpPr>
          <a:xfrm>
            <a:off x="6561998" y="4585194"/>
            <a:ext cx="1334130" cy="1103143"/>
            <a:chOff x="3149429" y="3224402"/>
            <a:chExt cx="1600956" cy="1323771"/>
          </a:xfrm>
        </p:grpSpPr>
        <p:pic>
          <p:nvPicPr>
            <p:cNvPr id="66" name="Picture 65"/>
            <p:cNvPicPr>
              <a:picLocks noChangeAspect="1"/>
            </p:cNvPicPr>
            <p:nvPr/>
          </p:nvPicPr>
          <p:blipFill>
            <a:blip r:embed="rId10"/>
            <a:stretch>
              <a:fillRect/>
            </a:stretch>
          </p:blipFill>
          <p:spPr>
            <a:xfrm>
              <a:off x="3282866" y="3224402"/>
              <a:ext cx="1320942" cy="1320942"/>
            </a:xfrm>
            <a:prstGeom prst="rect">
              <a:avLst/>
            </a:prstGeom>
          </p:spPr>
        </p:pic>
        <p:sp>
          <p:nvSpPr>
            <p:cNvPr id="67" name="Rectangle 66"/>
            <p:cNvSpPr/>
            <p:nvPr/>
          </p:nvSpPr>
          <p:spPr>
            <a:xfrm>
              <a:off x="3149429" y="4298874"/>
              <a:ext cx="1600956" cy="249299"/>
            </a:xfrm>
            <a:prstGeom prst="rect">
              <a:avLst/>
            </a:prstGeom>
          </p:spPr>
          <p:txBody>
            <a:bodyPr wrap="square">
              <a:spAutoFit/>
            </a:bodyPr>
            <a:lstStyle/>
            <a:p>
              <a:pPr algn="ctr" defTabSz="913498"/>
              <a:r>
                <a:rPr lang="en-US" altLang="zh-CN" sz="750" dirty="0">
                  <a:solidFill>
                    <a:srgbClr val="000000"/>
                  </a:solidFill>
                  <a:latin typeface="Segoe UI Light"/>
                </a:rPr>
                <a:t>Oracle Database 11g R2</a:t>
              </a:r>
              <a:endParaRPr lang="en-US" sz="750" dirty="0">
                <a:solidFill>
                  <a:srgbClr val="000000"/>
                </a:solidFill>
                <a:latin typeface="Segoe UI Light"/>
              </a:endParaRPr>
            </a:p>
          </p:txBody>
        </p:sp>
      </p:grpSp>
      <p:grpSp>
        <p:nvGrpSpPr>
          <p:cNvPr id="68" name="Group 67"/>
          <p:cNvGrpSpPr/>
          <p:nvPr/>
        </p:nvGrpSpPr>
        <p:grpSpPr>
          <a:xfrm>
            <a:off x="5149018" y="4910322"/>
            <a:ext cx="1334130" cy="1117846"/>
            <a:chOff x="1689897" y="4674341"/>
            <a:chExt cx="1600956" cy="1341415"/>
          </a:xfrm>
        </p:grpSpPr>
        <p:pic>
          <p:nvPicPr>
            <p:cNvPr id="69" name="Picture 68"/>
            <p:cNvPicPr>
              <a:picLocks noChangeAspect="1"/>
            </p:cNvPicPr>
            <p:nvPr/>
          </p:nvPicPr>
          <p:blipFill>
            <a:blip r:embed="rId11"/>
            <a:stretch>
              <a:fillRect/>
            </a:stretch>
          </p:blipFill>
          <p:spPr>
            <a:xfrm>
              <a:off x="1859674" y="4674341"/>
              <a:ext cx="1316736" cy="1316736"/>
            </a:xfrm>
            <a:prstGeom prst="rect">
              <a:avLst/>
            </a:prstGeom>
          </p:spPr>
        </p:pic>
        <p:sp>
          <p:nvSpPr>
            <p:cNvPr id="70" name="Rectangle 69"/>
            <p:cNvSpPr/>
            <p:nvPr/>
          </p:nvSpPr>
          <p:spPr>
            <a:xfrm>
              <a:off x="1689897" y="5627958"/>
              <a:ext cx="1600956" cy="387798"/>
            </a:xfrm>
            <a:prstGeom prst="rect">
              <a:avLst/>
            </a:prstGeom>
          </p:spPr>
          <p:txBody>
            <a:bodyPr wrap="square">
              <a:spAutoFit/>
            </a:bodyPr>
            <a:lstStyle/>
            <a:p>
              <a:pPr algn="ctr" defTabSz="913498"/>
              <a:r>
                <a:rPr lang="en-US" sz="750" dirty="0">
                  <a:solidFill>
                    <a:srgbClr val="000000"/>
                  </a:solidFill>
                  <a:latin typeface="Segoe UI Light"/>
                </a:rPr>
                <a:t>SAP HA</a:t>
              </a:r>
              <a:r>
                <a:rPr lang="en-US" altLang="zh-CN" sz="750" dirty="0">
                  <a:solidFill>
                    <a:srgbClr val="000000"/>
                  </a:solidFill>
                  <a:latin typeface="Segoe UI Light"/>
                </a:rPr>
                <a:t>NA </a:t>
              </a:r>
            </a:p>
            <a:p>
              <a:pPr algn="ctr" defTabSz="913498"/>
              <a:r>
                <a:rPr lang="en-US" altLang="zh-CN" sz="750" dirty="0">
                  <a:solidFill>
                    <a:srgbClr val="000000"/>
                  </a:solidFill>
                  <a:latin typeface="Segoe UI Light"/>
                </a:rPr>
                <a:t>Developer Edition</a:t>
              </a:r>
              <a:endParaRPr lang="en-US" sz="750" dirty="0">
                <a:solidFill>
                  <a:srgbClr val="000000"/>
                </a:solidFill>
                <a:latin typeface="Segoe UI Light"/>
              </a:endParaRPr>
            </a:p>
          </p:txBody>
        </p:sp>
      </p:grpSp>
      <p:grpSp>
        <p:nvGrpSpPr>
          <p:cNvPr id="49" name="Group 48"/>
          <p:cNvGrpSpPr/>
          <p:nvPr/>
        </p:nvGrpSpPr>
        <p:grpSpPr>
          <a:xfrm>
            <a:off x="5698230" y="4114170"/>
            <a:ext cx="1334130" cy="1098423"/>
            <a:chOff x="1689897" y="1786284"/>
            <a:chExt cx="1600956" cy="1318108"/>
          </a:xfrm>
        </p:grpSpPr>
        <p:pic>
          <p:nvPicPr>
            <p:cNvPr id="55" name="Picture 54"/>
            <p:cNvPicPr>
              <a:picLocks noChangeAspect="1"/>
            </p:cNvPicPr>
            <p:nvPr/>
          </p:nvPicPr>
          <p:blipFill>
            <a:blip r:embed="rId12"/>
            <a:stretch>
              <a:fillRect/>
            </a:stretch>
          </p:blipFill>
          <p:spPr>
            <a:xfrm>
              <a:off x="1831321" y="1786284"/>
              <a:ext cx="1318108" cy="1318108"/>
            </a:xfrm>
            <a:prstGeom prst="rect">
              <a:avLst/>
            </a:prstGeom>
          </p:spPr>
        </p:pic>
        <p:sp>
          <p:nvSpPr>
            <p:cNvPr id="56" name="Rectangle 55"/>
            <p:cNvSpPr/>
            <p:nvPr/>
          </p:nvSpPr>
          <p:spPr>
            <a:xfrm>
              <a:off x="1689897" y="2852091"/>
              <a:ext cx="1600956" cy="249299"/>
            </a:xfrm>
            <a:prstGeom prst="rect">
              <a:avLst/>
            </a:prstGeom>
          </p:spPr>
          <p:txBody>
            <a:bodyPr wrap="square">
              <a:spAutoFit/>
            </a:bodyPr>
            <a:lstStyle/>
            <a:p>
              <a:pPr algn="ctr" defTabSz="913498"/>
              <a:r>
                <a:rPr lang="pt-BR" sz="750" dirty="0">
                  <a:solidFill>
                    <a:srgbClr val="000000"/>
                  </a:solidFill>
                  <a:latin typeface="Segoe UI Light"/>
                </a:rPr>
                <a:t>Windows Server 2012 R2</a:t>
              </a:r>
              <a:endParaRPr lang="en-US" sz="750" dirty="0">
                <a:solidFill>
                  <a:srgbClr val="000000"/>
                </a:solidFill>
                <a:latin typeface="Segoe UI Light"/>
              </a:endParaRPr>
            </a:p>
          </p:txBody>
        </p:sp>
      </p:grpSp>
    </p:spTree>
    <p:extLst>
      <p:ext uri="{BB962C8B-B14F-4D97-AF65-F5344CB8AC3E}">
        <p14:creationId xmlns:p14="http://schemas.microsoft.com/office/powerpoint/2010/main" val="5112240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a:xfrm>
            <a:off x="587265" y="4478492"/>
            <a:ext cx="11034445" cy="2033645"/>
          </a:xfrm>
        </p:spPr>
        <p:txBody>
          <a:bodyPr>
            <a:noAutofit/>
          </a:bodyPr>
          <a:lstStyle/>
          <a:p>
            <a:r>
              <a:rPr lang="en-US" sz="4000" dirty="0">
                <a:solidFill>
                  <a:srgbClr val="92D050"/>
                </a:solidFill>
                <a:latin typeface="+mj-lt"/>
                <a:sym typeface="Wingdings" panose="05000000000000000000" pitchFamily="2" charset="2"/>
              </a:rPr>
              <a:t> </a:t>
            </a:r>
            <a:r>
              <a:rPr lang="en-US" altLang="zh-CN" sz="4000" dirty="0">
                <a:latin typeface="+mj-lt"/>
                <a:sym typeface="Wingdings" panose="05000000000000000000" pitchFamily="2" charset="2"/>
              </a:rPr>
              <a:t>Focus on your application</a:t>
            </a:r>
          </a:p>
          <a:p>
            <a:r>
              <a:rPr lang="en-US" sz="4000" dirty="0">
                <a:solidFill>
                  <a:srgbClr val="92D050"/>
                </a:solidFill>
                <a:latin typeface="+mj-lt"/>
                <a:sym typeface="Wingdings" panose="05000000000000000000" pitchFamily="2" charset="2"/>
              </a:rPr>
              <a:t> </a:t>
            </a:r>
            <a:r>
              <a:rPr lang="en-US" sz="4000" dirty="0">
                <a:latin typeface="+mj-lt"/>
                <a:sym typeface="Wingdings" panose="05000000000000000000" pitchFamily="2" charset="2"/>
              </a:rPr>
              <a:t>Scalability, availability and reliability</a:t>
            </a:r>
            <a:endParaRPr lang="en-US" sz="4000" dirty="0">
              <a:latin typeface="+mj-lt"/>
            </a:endParaRPr>
          </a:p>
          <a:p>
            <a:r>
              <a:rPr lang="en-US" sz="4000" dirty="0">
                <a:solidFill>
                  <a:srgbClr val="92D050"/>
                </a:solidFill>
                <a:latin typeface="+mj-lt"/>
                <a:sym typeface="Wingdings" panose="05000000000000000000" pitchFamily="2" charset="2"/>
              </a:rPr>
              <a:t> </a:t>
            </a:r>
            <a:r>
              <a:rPr lang="en-US" sz="4000" dirty="0">
                <a:latin typeface="+mj-lt"/>
                <a:sym typeface="Wingdings" panose="05000000000000000000" pitchFamily="2" charset="2"/>
              </a:rPr>
              <a:t>Monitoring and diagnostics</a:t>
            </a:r>
            <a:endParaRPr lang="en-US" sz="4000" dirty="0">
              <a:latin typeface="+mj-lt"/>
            </a:endParaRPr>
          </a:p>
        </p:txBody>
      </p:sp>
      <p:sp>
        <p:nvSpPr>
          <p:cNvPr id="9" name="Rectangle 8"/>
          <p:cNvSpPr/>
          <p:nvPr/>
        </p:nvSpPr>
        <p:spPr>
          <a:xfrm>
            <a:off x="2726271" y="1662330"/>
            <a:ext cx="6780944" cy="2499866"/>
          </a:xfrm>
          <a:prstGeom prst="rect">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76170" tIns="38086" rIns="76170" bIns="38086" numCol="1" spcCol="0" rtlCol="0" anchor="ctr" anchorCtr="0" compatLnSpc="1">
            <a:prstTxWarp prst="textNoShape">
              <a:avLst/>
            </a:prstTxWarp>
          </a:bodyPr>
          <a:lstStyle/>
          <a:p>
            <a:pPr algn="ctr" defTabSz="761460" fontAlgn="base">
              <a:spcBef>
                <a:spcPct val="0"/>
              </a:spcBef>
              <a:spcAft>
                <a:spcPct val="0"/>
              </a:spcAft>
            </a:pPr>
            <a:endParaRPr lang="en-US" sz="1833" dirty="0">
              <a:gradFill>
                <a:gsLst>
                  <a:gs pos="0">
                    <a:srgbClr val="FFFFFF"/>
                  </a:gs>
                  <a:gs pos="100000">
                    <a:srgbClr val="FFFFFF"/>
                  </a:gs>
                </a:gsLst>
                <a:lin ang="5400000" scaled="0"/>
              </a:gradFill>
            </a:endParaRPr>
          </a:p>
        </p:txBody>
      </p:sp>
      <p:sp>
        <p:nvSpPr>
          <p:cNvPr id="10" name="Content Placeholder 2"/>
          <p:cNvSpPr txBox="1">
            <a:spLocks/>
          </p:cNvSpPr>
          <p:nvPr>
            <p:custDataLst>
              <p:tags r:id="rId1"/>
            </p:custDataLst>
          </p:nvPr>
        </p:nvSpPr>
        <p:spPr>
          <a:xfrm>
            <a:off x="1440891" y="1662330"/>
            <a:ext cx="9296400" cy="512897"/>
          </a:xfrm>
          <a:prstGeom prst="rect">
            <a:avLst/>
          </a:prstGeom>
        </p:spPr>
        <p:txBody>
          <a:bodyPr vert="horz" wrap="square" lIns="0" tIns="0" rIns="0" bIns="0" rtlCol="0">
            <a:spAutoFit/>
          </a:bodyPr>
          <a:lstStyle>
            <a:lvl1pPr marL="0" indent="0" algn="l" defTabSz="914363" rtl="0" eaLnBrk="1" latinLnBrk="0" hangingPunct="1">
              <a:lnSpc>
                <a:spcPct val="100000"/>
              </a:lnSpc>
              <a:spcBef>
                <a:spcPts val="1200"/>
              </a:spcBef>
              <a:buSzPct val="80000"/>
              <a:buFontTx/>
              <a:buNone/>
              <a:defRPr sz="3200" kern="1200">
                <a:ln>
                  <a:solidFill>
                    <a:schemeClr val="bg1">
                      <a:alpha val="0"/>
                    </a:schemeClr>
                  </a:solidFill>
                </a:ln>
                <a:gradFill>
                  <a:gsLst>
                    <a:gs pos="0">
                      <a:srgbClr val="595959"/>
                    </a:gs>
                    <a:gs pos="86000">
                      <a:srgbClr val="595959"/>
                    </a:gs>
                  </a:gsLst>
                  <a:lin ang="5400000" scaled="0"/>
                </a:gradFill>
                <a:latin typeface="+mn-lt"/>
                <a:ea typeface="+mn-ea"/>
                <a:cs typeface="+mn-cs"/>
              </a:defRPr>
            </a:lvl1pPr>
            <a:lvl2pPr marL="460375" indent="0" algn="l" defTabSz="914363" rtl="0" eaLnBrk="1" latinLnBrk="0" hangingPunct="1">
              <a:lnSpc>
                <a:spcPct val="100000"/>
              </a:lnSpc>
              <a:spcBef>
                <a:spcPts val="300"/>
              </a:spcBef>
              <a:buSzPct val="80000"/>
              <a:buFontTx/>
              <a:buNone/>
              <a:defRPr sz="2800" kern="1200">
                <a:ln>
                  <a:solidFill>
                    <a:schemeClr val="bg1">
                      <a:alpha val="0"/>
                    </a:schemeClr>
                  </a:solidFill>
                </a:ln>
                <a:gradFill>
                  <a:gsLst>
                    <a:gs pos="0">
                      <a:srgbClr val="595959"/>
                    </a:gs>
                    <a:gs pos="86000">
                      <a:srgbClr val="595959"/>
                    </a:gs>
                  </a:gsLst>
                  <a:lin ang="5400000" scaled="0"/>
                </a:gradFill>
                <a:latin typeface="+mn-lt"/>
                <a:ea typeface="+mn-ea"/>
                <a:cs typeface="+mn-cs"/>
              </a:defRPr>
            </a:lvl2pPr>
            <a:lvl3pPr marL="914400" indent="0" algn="l" defTabSz="914363" rtl="0" eaLnBrk="1" latinLnBrk="0" hangingPunct="1">
              <a:lnSpc>
                <a:spcPct val="100000"/>
              </a:lnSpc>
              <a:spcBef>
                <a:spcPts val="300"/>
              </a:spcBef>
              <a:buSzPct val="80000"/>
              <a:buFontTx/>
              <a:buNone/>
              <a:defRPr sz="2400" kern="1200">
                <a:ln>
                  <a:solidFill>
                    <a:schemeClr val="bg1">
                      <a:alpha val="0"/>
                    </a:schemeClr>
                  </a:solidFill>
                </a:ln>
                <a:gradFill>
                  <a:gsLst>
                    <a:gs pos="0">
                      <a:srgbClr val="595959"/>
                    </a:gs>
                    <a:gs pos="86000">
                      <a:srgbClr val="595959"/>
                    </a:gs>
                  </a:gsLst>
                  <a:lin ang="5400000" scaled="0"/>
                </a:gradFill>
                <a:latin typeface="+mn-lt"/>
                <a:ea typeface="+mn-ea"/>
                <a:cs typeface="+mn-cs"/>
              </a:defRPr>
            </a:lvl3pPr>
            <a:lvl4pPr marL="1370013" indent="0" algn="l" defTabSz="914363" rtl="0" eaLnBrk="1" latinLnBrk="0" hangingPunct="1">
              <a:lnSpc>
                <a:spcPct val="100000"/>
              </a:lnSpc>
              <a:spcBef>
                <a:spcPts val="300"/>
              </a:spcBef>
              <a:buSzPct val="80000"/>
              <a:buFontTx/>
              <a:buNone/>
              <a:defRPr sz="2000" kern="1200">
                <a:ln>
                  <a:solidFill>
                    <a:schemeClr val="bg1">
                      <a:alpha val="0"/>
                    </a:schemeClr>
                  </a:solidFill>
                </a:ln>
                <a:gradFill>
                  <a:gsLst>
                    <a:gs pos="0">
                      <a:srgbClr val="595959"/>
                    </a:gs>
                    <a:gs pos="86000">
                      <a:srgbClr val="595959"/>
                    </a:gs>
                  </a:gsLst>
                  <a:lin ang="5400000" scaled="0"/>
                </a:gradFill>
                <a:latin typeface="+mn-lt"/>
                <a:ea typeface="+mn-ea"/>
                <a:cs typeface="+mn-cs"/>
              </a:defRPr>
            </a:lvl4pPr>
            <a:lvl5pPr marL="1836738" indent="0" algn="l" defTabSz="914363" rtl="0" eaLnBrk="1" latinLnBrk="0" hangingPunct="1">
              <a:lnSpc>
                <a:spcPct val="100000"/>
              </a:lnSpc>
              <a:spcBef>
                <a:spcPts val="300"/>
              </a:spcBef>
              <a:buSzPct val="80000"/>
              <a:buFontTx/>
              <a:buNone/>
              <a:defRPr sz="2000" kern="1200">
                <a:ln>
                  <a:solidFill>
                    <a:schemeClr val="bg1">
                      <a:alpha val="0"/>
                    </a:schemeClr>
                  </a:solidFill>
                </a:ln>
                <a:gradFill>
                  <a:gsLst>
                    <a:gs pos="0">
                      <a:srgbClr val="595959"/>
                    </a:gs>
                    <a:gs pos="86000">
                      <a:srgbClr val="595959"/>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3333" dirty="0">
                <a:ln>
                  <a:solidFill>
                    <a:srgbClr val="000000">
                      <a:alpha val="0"/>
                    </a:srgbClr>
                  </a:solidFill>
                </a:ln>
                <a:solidFill>
                  <a:srgbClr val="000000">
                    <a:alpha val="99000"/>
                  </a:srgbClr>
                </a:solidFill>
                <a:latin typeface="Segoe UI Light" pitchFamily="34" charset="0"/>
              </a:rPr>
              <a:t>A container of related service roles</a:t>
            </a:r>
            <a:endParaRPr lang="en-US" sz="2667" dirty="0">
              <a:ln>
                <a:solidFill>
                  <a:srgbClr val="000000">
                    <a:alpha val="0"/>
                  </a:srgbClr>
                </a:solidFill>
              </a:ln>
              <a:solidFill>
                <a:srgbClr val="000000">
                  <a:alpha val="99000"/>
                </a:srgbClr>
              </a:solidFill>
              <a:latin typeface="Segoe UI Light" pitchFamily="34" charset="0"/>
            </a:endParaRPr>
          </a:p>
        </p:txBody>
      </p:sp>
      <p:pic>
        <p:nvPicPr>
          <p:cNvPr id="11" name="Picture 2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02713" y="2494945"/>
            <a:ext cx="1089786" cy="918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676826" y="2489912"/>
            <a:ext cx="1089786" cy="916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50940" y="2494944"/>
            <a:ext cx="1089786" cy="916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7823375" y="2636484"/>
            <a:ext cx="607888" cy="488023"/>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defTabSz="913498"/>
            <a:endParaRPr lang="en-US" sz="1667">
              <a:solidFill>
                <a:srgbClr val="FFFFFF"/>
              </a:solidFill>
            </a:endParaRPr>
          </a:p>
        </p:txBody>
      </p:sp>
      <p:pic>
        <p:nvPicPr>
          <p:cNvPr id="15" name="Picture 47"/>
          <p:cNvPicPr>
            <a:picLocks noChangeAspect="1"/>
          </p:cNvPicPr>
          <p:nvPr/>
        </p:nvPicPr>
        <p:blipFill rotWithShape="1">
          <a:blip r:embed="rId7">
            <a:clrChange>
              <a:clrFrom>
                <a:srgbClr val="000000"/>
              </a:clrFrom>
              <a:clrTo>
                <a:srgbClr val="000000">
                  <a:alpha val="0"/>
                </a:srgbClr>
              </a:clrTo>
            </a:clrChange>
            <a:extLst>
              <a:ext uri="{28A0092B-C50C-407E-A947-70E740481C1C}">
                <a14:useLocalDpi xmlns:a14="http://schemas.microsoft.com/office/drawing/2010/main" val="0"/>
              </a:ext>
            </a:extLst>
          </a:blip>
          <a:srcRect l="21314" r="16415" b="20506"/>
          <a:stretch/>
        </p:blipFill>
        <p:spPr bwMode="auto">
          <a:xfrm>
            <a:off x="7804543" y="2522544"/>
            <a:ext cx="650697" cy="663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Content Placeholder 2"/>
          <p:cNvSpPr txBox="1">
            <a:spLocks/>
          </p:cNvSpPr>
          <p:nvPr>
            <p:custDataLst>
              <p:tags r:id="rId2"/>
            </p:custDataLst>
          </p:nvPr>
        </p:nvSpPr>
        <p:spPr>
          <a:xfrm>
            <a:off x="3528646" y="3430601"/>
            <a:ext cx="5141888" cy="359009"/>
          </a:xfrm>
          <a:prstGeom prst="rect">
            <a:avLst/>
          </a:prstGeom>
        </p:spPr>
        <p:txBody>
          <a:bodyPr vert="horz" wrap="square" lIns="0" tIns="0" rIns="0" bIns="0" rtlCol="0">
            <a:spAutoFit/>
          </a:bodyPr>
          <a:lstStyle>
            <a:lvl1pPr marL="0" indent="0" algn="l" defTabSz="914363" rtl="0" eaLnBrk="1" latinLnBrk="0" hangingPunct="1">
              <a:lnSpc>
                <a:spcPct val="100000"/>
              </a:lnSpc>
              <a:spcBef>
                <a:spcPts val="1200"/>
              </a:spcBef>
              <a:buSzPct val="80000"/>
              <a:buFontTx/>
              <a:buNone/>
              <a:defRPr sz="3200" kern="1200">
                <a:ln>
                  <a:solidFill>
                    <a:schemeClr val="bg1">
                      <a:alpha val="0"/>
                    </a:schemeClr>
                  </a:solidFill>
                </a:ln>
                <a:gradFill>
                  <a:gsLst>
                    <a:gs pos="0">
                      <a:srgbClr val="595959"/>
                    </a:gs>
                    <a:gs pos="86000">
                      <a:srgbClr val="595959"/>
                    </a:gs>
                  </a:gsLst>
                  <a:lin ang="5400000" scaled="0"/>
                </a:gradFill>
                <a:latin typeface="+mn-lt"/>
                <a:ea typeface="+mn-ea"/>
                <a:cs typeface="+mn-cs"/>
              </a:defRPr>
            </a:lvl1pPr>
            <a:lvl2pPr marL="460375" indent="0" algn="l" defTabSz="914363" rtl="0" eaLnBrk="1" latinLnBrk="0" hangingPunct="1">
              <a:lnSpc>
                <a:spcPct val="100000"/>
              </a:lnSpc>
              <a:spcBef>
                <a:spcPts val="300"/>
              </a:spcBef>
              <a:buSzPct val="80000"/>
              <a:buFontTx/>
              <a:buNone/>
              <a:defRPr sz="2800" kern="1200">
                <a:ln>
                  <a:solidFill>
                    <a:schemeClr val="bg1">
                      <a:alpha val="0"/>
                    </a:schemeClr>
                  </a:solidFill>
                </a:ln>
                <a:gradFill>
                  <a:gsLst>
                    <a:gs pos="0">
                      <a:srgbClr val="595959"/>
                    </a:gs>
                    <a:gs pos="86000">
                      <a:srgbClr val="595959"/>
                    </a:gs>
                  </a:gsLst>
                  <a:lin ang="5400000" scaled="0"/>
                </a:gradFill>
                <a:latin typeface="+mn-lt"/>
                <a:ea typeface="+mn-ea"/>
                <a:cs typeface="+mn-cs"/>
              </a:defRPr>
            </a:lvl2pPr>
            <a:lvl3pPr marL="914400" indent="0" algn="l" defTabSz="914363" rtl="0" eaLnBrk="1" latinLnBrk="0" hangingPunct="1">
              <a:lnSpc>
                <a:spcPct val="100000"/>
              </a:lnSpc>
              <a:spcBef>
                <a:spcPts val="300"/>
              </a:spcBef>
              <a:buSzPct val="80000"/>
              <a:buFontTx/>
              <a:buNone/>
              <a:defRPr sz="2400" kern="1200">
                <a:ln>
                  <a:solidFill>
                    <a:schemeClr val="bg1">
                      <a:alpha val="0"/>
                    </a:schemeClr>
                  </a:solidFill>
                </a:ln>
                <a:gradFill>
                  <a:gsLst>
                    <a:gs pos="0">
                      <a:srgbClr val="595959"/>
                    </a:gs>
                    <a:gs pos="86000">
                      <a:srgbClr val="595959"/>
                    </a:gs>
                  </a:gsLst>
                  <a:lin ang="5400000" scaled="0"/>
                </a:gradFill>
                <a:latin typeface="+mn-lt"/>
                <a:ea typeface="+mn-ea"/>
                <a:cs typeface="+mn-cs"/>
              </a:defRPr>
            </a:lvl3pPr>
            <a:lvl4pPr marL="1370013" indent="0" algn="l" defTabSz="914363" rtl="0" eaLnBrk="1" latinLnBrk="0" hangingPunct="1">
              <a:lnSpc>
                <a:spcPct val="100000"/>
              </a:lnSpc>
              <a:spcBef>
                <a:spcPts val="300"/>
              </a:spcBef>
              <a:buSzPct val="80000"/>
              <a:buFontTx/>
              <a:buNone/>
              <a:defRPr sz="2000" kern="1200">
                <a:ln>
                  <a:solidFill>
                    <a:schemeClr val="bg1">
                      <a:alpha val="0"/>
                    </a:schemeClr>
                  </a:solidFill>
                </a:ln>
                <a:gradFill>
                  <a:gsLst>
                    <a:gs pos="0">
                      <a:srgbClr val="595959"/>
                    </a:gs>
                    <a:gs pos="86000">
                      <a:srgbClr val="595959"/>
                    </a:gs>
                  </a:gsLst>
                  <a:lin ang="5400000" scaled="0"/>
                </a:gradFill>
                <a:latin typeface="+mn-lt"/>
                <a:ea typeface="+mn-ea"/>
                <a:cs typeface="+mn-cs"/>
              </a:defRPr>
            </a:lvl4pPr>
            <a:lvl5pPr marL="1836738" indent="0" algn="l" defTabSz="914363" rtl="0" eaLnBrk="1" latinLnBrk="0" hangingPunct="1">
              <a:lnSpc>
                <a:spcPct val="100000"/>
              </a:lnSpc>
              <a:spcBef>
                <a:spcPts val="300"/>
              </a:spcBef>
              <a:buSzPct val="80000"/>
              <a:buFontTx/>
              <a:buNone/>
              <a:defRPr sz="2000" kern="1200">
                <a:ln>
                  <a:solidFill>
                    <a:schemeClr val="bg1">
                      <a:alpha val="0"/>
                    </a:schemeClr>
                  </a:solidFill>
                </a:ln>
                <a:gradFill>
                  <a:gsLst>
                    <a:gs pos="0">
                      <a:srgbClr val="595959"/>
                    </a:gs>
                    <a:gs pos="86000">
                      <a:srgbClr val="595959"/>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CN" sz="2333" dirty="0">
                <a:ln>
                  <a:solidFill>
                    <a:srgbClr val="000000">
                      <a:alpha val="0"/>
                    </a:srgbClr>
                  </a:solidFill>
                </a:ln>
                <a:solidFill>
                  <a:srgbClr val="000000">
                    <a:alpha val="99000"/>
                  </a:srgbClr>
                </a:solidFill>
                <a:latin typeface="Segoe UI Light" pitchFamily="34" charset="0"/>
              </a:rPr>
              <a:t>Web Roles       Worker Roles          VMs</a:t>
            </a:r>
            <a:endParaRPr lang="en-US" sz="1667" dirty="0">
              <a:ln>
                <a:solidFill>
                  <a:srgbClr val="000000">
                    <a:alpha val="0"/>
                  </a:srgbClr>
                </a:solidFill>
              </a:ln>
              <a:solidFill>
                <a:srgbClr val="000000">
                  <a:alpha val="99000"/>
                </a:srgbClr>
              </a:solidFill>
              <a:latin typeface="Segoe UI Light" pitchFamily="34" charset="0"/>
            </a:endParaRPr>
          </a:p>
        </p:txBody>
      </p:sp>
      <p:pic>
        <p:nvPicPr>
          <p:cNvPr id="18" name="Picture 17"/>
          <p:cNvPicPr>
            <a:picLocks noChangeAspect="1"/>
          </p:cNvPicPr>
          <p:nvPr/>
        </p:nvPicPr>
        <p:blipFill>
          <a:blip r:embed="rId8">
            <a:clrChange>
              <a:clrFrom>
                <a:srgbClr val="00AEEF"/>
              </a:clrFrom>
              <a:clrTo>
                <a:srgbClr val="00AEEF">
                  <a:alpha val="0"/>
                </a:srgbClr>
              </a:clrTo>
            </a:clrChange>
          </a:blip>
          <a:stretch>
            <a:fillRect/>
          </a:stretch>
        </p:blipFill>
        <p:spPr>
          <a:xfrm>
            <a:off x="216542" y="119309"/>
            <a:ext cx="11734158" cy="962038"/>
          </a:xfrm>
          <a:prstGeom prst="rect">
            <a:avLst/>
          </a:prstGeom>
        </p:spPr>
      </p:pic>
      <p:sp>
        <p:nvSpPr>
          <p:cNvPr id="8" name="Oval 7"/>
          <p:cNvSpPr/>
          <p:nvPr/>
        </p:nvSpPr>
        <p:spPr bwMode="auto">
          <a:xfrm>
            <a:off x="1132302" y="24117"/>
            <a:ext cx="1244898" cy="1162253"/>
          </a:xfrm>
          <a:prstGeom prst="ellipse">
            <a:avLst/>
          </a:prstGeom>
          <a:noFill/>
          <a:ln w="7620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6200" tIns="38100" rIns="38100" bIns="76200" numCol="1" spcCol="0" rtlCol="0" fromWordArt="0" anchor="b" anchorCtr="0" forceAA="0" compatLnSpc="1">
            <a:prstTxWarp prst="textNoShape">
              <a:avLst/>
            </a:prstTxWarp>
            <a:noAutofit/>
          </a:bodyPr>
          <a:lstStyle/>
          <a:p>
            <a:pPr algn="ctr" defTabSz="761719" fontAlgn="base">
              <a:spcBef>
                <a:spcPct val="0"/>
              </a:spcBef>
              <a:spcAft>
                <a:spcPct val="0"/>
              </a:spcAft>
            </a:pPr>
            <a:endParaRPr lang="el-GR" sz="1667" spc="-42"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0544644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520701" y="1446181"/>
            <a:ext cx="11149012" cy="4821271"/>
          </a:xfrm>
          <a:prstGeom prst="rect">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63" fontAlgn="base">
              <a:spcBef>
                <a:spcPct val="0"/>
              </a:spcBef>
              <a:spcAft>
                <a:spcPct val="0"/>
              </a:spcAft>
            </a:pPr>
            <a:endParaRPr lang="en-US" sz="2200" dirty="0">
              <a:gradFill>
                <a:gsLst>
                  <a:gs pos="0">
                    <a:srgbClr val="FFFFFF"/>
                  </a:gs>
                  <a:gs pos="100000">
                    <a:srgbClr val="FFFFFF"/>
                  </a:gs>
                </a:gsLst>
                <a:lin ang="5400000" scaled="0"/>
              </a:gradFill>
            </a:endParaRPr>
          </a:p>
        </p:txBody>
      </p:sp>
      <p:graphicFrame>
        <p:nvGraphicFramePr>
          <p:cNvPr id="6" name="Object 5" hidden="1"/>
          <p:cNvGraphicFramePr>
            <a:graphicFrameLocks noChangeAspect="1"/>
          </p:cNvGraphicFramePr>
          <p:nvPr>
            <p:custDataLst>
              <p:tags r:id="rId2"/>
            </p:custDataLst>
            <p:extLst/>
          </p:nvPr>
        </p:nvGraphicFramePr>
        <p:xfrm>
          <a:off x="1588" y="0"/>
          <a:ext cx="158750" cy="158750"/>
        </p:xfrm>
        <a:graphic>
          <a:graphicData uri="http://schemas.openxmlformats.org/presentationml/2006/ole">
            <mc:AlternateContent xmlns:mc="http://schemas.openxmlformats.org/markup-compatibility/2006">
              <mc:Choice xmlns:v="urn:schemas-microsoft-com:vml" Requires="v">
                <p:oleObj spid="_x0000_s2056"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0"/>
                        <a:ext cx="158750" cy="158750"/>
                      </a:xfrm>
                      <a:prstGeom prst="rect">
                        <a:avLst/>
                      </a:prstGeom>
                    </p:spPr>
                  </p:pic>
                </p:oleObj>
              </mc:Fallback>
            </mc:AlternateContent>
          </a:graphicData>
        </a:graphic>
      </p:graphicFrame>
      <p:sp>
        <p:nvSpPr>
          <p:cNvPr id="4" name="Title 3"/>
          <p:cNvSpPr>
            <a:spLocks noGrp="1"/>
          </p:cNvSpPr>
          <p:nvPr>
            <p:ph type="title"/>
          </p:nvPr>
        </p:nvSpPr>
        <p:spPr/>
        <p:txBody>
          <a:bodyPr>
            <a:normAutofit/>
          </a:bodyPr>
          <a:lstStyle/>
          <a:p>
            <a:r>
              <a:rPr lang="en-US" dirty="0" smtClean="0">
                <a:solidFill>
                  <a:schemeClr val="tx1"/>
                </a:solidFill>
              </a:rPr>
              <a:t>Web </a:t>
            </a:r>
            <a:r>
              <a:rPr lang="en-US" altLang="zh-CN" dirty="0" smtClean="0">
                <a:solidFill>
                  <a:schemeClr val="tx1"/>
                </a:solidFill>
              </a:rPr>
              <a:t>Role</a:t>
            </a:r>
            <a:endParaRPr lang="en-US" dirty="0">
              <a:solidFill>
                <a:schemeClr val="tx1"/>
              </a:solidFill>
            </a:endParaRPr>
          </a:p>
        </p:txBody>
      </p:sp>
      <p:sp>
        <p:nvSpPr>
          <p:cNvPr id="3" name="Content Placeholder 2"/>
          <p:cNvSpPr>
            <a:spLocks noGrp="1"/>
          </p:cNvSpPr>
          <p:nvPr>
            <p:ph sz="quarter" idx="4294967295"/>
            <p:custDataLst>
              <p:tags r:id="rId3"/>
            </p:custDataLst>
          </p:nvPr>
        </p:nvSpPr>
        <p:spPr>
          <a:xfrm>
            <a:off x="1036638" y="1771874"/>
            <a:ext cx="11155362" cy="3937296"/>
          </a:xfrm>
        </p:spPr>
        <p:txBody>
          <a:bodyPr/>
          <a:lstStyle/>
          <a:p>
            <a:r>
              <a:rPr lang="en-US" dirty="0">
                <a:solidFill>
                  <a:schemeClr val="tx1"/>
                </a:solidFill>
                <a:latin typeface="Segoe UI Light" pitchFamily="34" charset="0"/>
              </a:rPr>
              <a:t>All features of a worker role + IIS 7, 7.5 or IIS 8.0*</a:t>
            </a:r>
          </a:p>
          <a:p>
            <a:r>
              <a:rPr lang="en-US" dirty="0">
                <a:solidFill>
                  <a:schemeClr val="tx1"/>
                </a:solidFill>
                <a:latin typeface="Segoe UI Light" pitchFamily="34" charset="0"/>
              </a:rPr>
              <a:t>ASP.NET 3.5 SP1, 4.0 or 4.5* – 64bit</a:t>
            </a:r>
          </a:p>
          <a:p>
            <a:r>
              <a:rPr lang="en-US" dirty="0">
                <a:solidFill>
                  <a:schemeClr val="tx1"/>
                </a:solidFill>
                <a:latin typeface="Segoe UI Light" pitchFamily="34" charset="0"/>
              </a:rPr>
              <a:t>Hosts</a:t>
            </a:r>
          </a:p>
          <a:p>
            <a:pPr marL="913823" lvl="3" indent="-285739">
              <a:buFont typeface="Wingdings" panose="05000000000000000000" pitchFamily="2" charset="2"/>
              <a:buChar char="Ø"/>
            </a:pPr>
            <a:r>
              <a:rPr lang="en-US" dirty="0">
                <a:solidFill>
                  <a:schemeClr val="tx1"/>
                </a:solidFill>
              </a:rPr>
              <a:t>Webforms or MVC</a:t>
            </a:r>
          </a:p>
          <a:p>
            <a:pPr marL="913823" lvl="3" indent="-285739">
              <a:buFont typeface="Wingdings" panose="05000000000000000000" pitchFamily="2" charset="2"/>
              <a:buChar char="Ø"/>
            </a:pPr>
            <a:r>
              <a:rPr lang="en-US" dirty="0">
                <a:solidFill>
                  <a:schemeClr val="tx1"/>
                </a:solidFill>
              </a:rPr>
              <a:t>FastCGI applications (e.g. PHP)</a:t>
            </a:r>
          </a:p>
          <a:p>
            <a:pPr marL="913823" lvl="3" indent="-285739">
              <a:buFont typeface="Wingdings" panose="05000000000000000000" pitchFamily="2" charset="2"/>
              <a:buChar char="Ø"/>
            </a:pPr>
            <a:r>
              <a:rPr lang="en-US" dirty="0">
                <a:solidFill>
                  <a:schemeClr val="tx1"/>
                </a:solidFill>
              </a:rPr>
              <a:t>Multiple Websites</a:t>
            </a:r>
          </a:p>
          <a:p>
            <a:r>
              <a:rPr lang="en-US" dirty="0">
                <a:solidFill>
                  <a:schemeClr val="tx1"/>
                </a:solidFill>
                <a:latin typeface="Segoe UI Light" pitchFamily="34" charset="0"/>
              </a:rPr>
              <a:t>Http(s)</a:t>
            </a:r>
          </a:p>
          <a:p>
            <a:r>
              <a:rPr lang="en-US" dirty="0">
                <a:solidFill>
                  <a:schemeClr val="tx1"/>
                </a:solidFill>
                <a:latin typeface="Segoe UI Light" pitchFamily="34" charset="0"/>
              </a:rPr>
              <a:t>Web/Worker Hybrid</a:t>
            </a:r>
          </a:p>
          <a:p>
            <a:pPr marL="913823" lvl="3" indent="-285739">
              <a:buFont typeface="Wingdings" panose="05000000000000000000" pitchFamily="2" charset="2"/>
              <a:buChar char="Ø"/>
            </a:pPr>
            <a:r>
              <a:rPr lang="en-US" dirty="0">
                <a:solidFill>
                  <a:schemeClr val="tx1"/>
                </a:solidFill>
              </a:rPr>
              <a:t>Can optionally implement </a:t>
            </a:r>
            <a:r>
              <a:rPr lang="en-US" dirty="0" err="1">
                <a:solidFill>
                  <a:schemeClr val="tx1"/>
                </a:solidFill>
              </a:rPr>
              <a:t>RoleEntryPoint</a:t>
            </a:r>
            <a:r>
              <a:rPr lang="en-US" dirty="0">
                <a:solidFill>
                  <a:schemeClr val="tx1"/>
                </a:solidFill>
              </a:rPr>
              <a:t>                       *with Windows Server 2012</a:t>
            </a:r>
          </a:p>
        </p:txBody>
      </p:sp>
      <p:sp>
        <p:nvSpPr>
          <p:cNvPr id="10" name="Freeform 62"/>
          <p:cNvSpPr>
            <a:spLocks noEditPoints="1"/>
          </p:cNvSpPr>
          <p:nvPr/>
        </p:nvSpPr>
        <p:spPr bwMode="black">
          <a:xfrm>
            <a:off x="8411071" y="2593300"/>
            <a:ext cx="2294722" cy="2294126"/>
          </a:xfrm>
          <a:custGeom>
            <a:avLst/>
            <a:gdLst>
              <a:gd name="T0" fmla="*/ 189 w 189"/>
              <a:gd name="T1" fmla="*/ 94 h 189"/>
              <a:gd name="T2" fmla="*/ 0 w 189"/>
              <a:gd name="T3" fmla="*/ 94 h 189"/>
              <a:gd name="T4" fmla="*/ 129 w 189"/>
              <a:gd name="T5" fmla="*/ 172 h 189"/>
              <a:gd name="T6" fmla="*/ 124 w 189"/>
              <a:gd name="T7" fmla="*/ 123 h 189"/>
              <a:gd name="T8" fmla="*/ 123 w 189"/>
              <a:gd name="T9" fmla="*/ 84 h 189"/>
              <a:gd name="T10" fmla="*/ 140 w 189"/>
              <a:gd name="T11" fmla="*/ 85 h 189"/>
              <a:gd name="T12" fmla="*/ 152 w 189"/>
              <a:gd name="T13" fmla="*/ 89 h 189"/>
              <a:gd name="T14" fmla="*/ 158 w 189"/>
              <a:gd name="T15" fmla="*/ 84 h 189"/>
              <a:gd name="T16" fmla="*/ 152 w 189"/>
              <a:gd name="T17" fmla="*/ 82 h 189"/>
              <a:gd name="T18" fmla="*/ 146 w 189"/>
              <a:gd name="T19" fmla="*/ 78 h 189"/>
              <a:gd name="T20" fmla="*/ 139 w 189"/>
              <a:gd name="T21" fmla="*/ 74 h 189"/>
              <a:gd name="T22" fmla="*/ 128 w 189"/>
              <a:gd name="T23" fmla="*/ 80 h 189"/>
              <a:gd name="T24" fmla="*/ 121 w 189"/>
              <a:gd name="T25" fmla="*/ 72 h 189"/>
              <a:gd name="T26" fmla="*/ 132 w 189"/>
              <a:gd name="T27" fmla="*/ 59 h 189"/>
              <a:gd name="T28" fmla="*/ 140 w 189"/>
              <a:gd name="T29" fmla="*/ 57 h 189"/>
              <a:gd name="T30" fmla="*/ 149 w 189"/>
              <a:gd name="T31" fmla="*/ 52 h 189"/>
              <a:gd name="T32" fmla="*/ 148 w 189"/>
              <a:gd name="T33" fmla="*/ 44 h 189"/>
              <a:gd name="T34" fmla="*/ 144 w 189"/>
              <a:gd name="T35" fmla="*/ 46 h 189"/>
              <a:gd name="T36" fmla="*/ 138 w 189"/>
              <a:gd name="T37" fmla="*/ 48 h 189"/>
              <a:gd name="T38" fmla="*/ 147 w 189"/>
              <a:gd name="T39" fmla="*/ 28 h 189"/>
              <a:gd name="T40" fmla="*/ 108 w 189"/>
              <a:gd name="T41" fmla="*/ 11 h 189"/>
              <a:gd name="T42" fmla="*/ 90 w 189"/>
              <a:gd name="T43" fmla="*/ 43 h 189"/>
              <a:gd name="T44" fmla="*/ 78 w 189"/>
              <a:gd name="T45" fmla="*/ 21 h 189"/>
              <a:gd name="T46" fmla="*/ 69 w 189"/>
              <a:gd name="T47" fmla="*/ 13 h 189"/>
              <a:gd name="T48" fmla="*/ 60 w 189"/>
              <a:gd name="T49" fmla="*/ 23 h 189"/>
              <a:gd name="T50" fmla="*/ 72 w 189"/>
              <a:gd name="T51" fmla="*/ 43 h 189"/>
              <a:gd name="T52" fmla="*/ 59 w 189"/>
              <a:gd name="T53" fmla="*/ 31 h 189"/>
              <a:gd name="T54" fmla="*/ 44 w 189"/>
              <a:gd name="T55" fmla="*/ 49 h 189"/>
              <a:gd name="T56" fmla="*/ 57 w 189"/>
              <a:gd name="T57" fmla="*/ 47 h 189"/>
              <a:gd name="T58" fmla="*/ 73 w 189"/>
              <a:gd name="T59" fmla="*/ 70 h 189"/>
              <a:gd name="T60" fmla="*/ 47 w 189"/>
              <a:gd name="T61" fmla="*/ 100 h 189"/>
              <a:gd name="T62" fmla="*/ 31 w 189"/>
              <a:gd name="T63" fmla="*/ 97 h 189"/>
              <a:gd name="T64" fmla="*/ 40 w 189"/>
              <a:gd name="T65" fmla="*/ 103 h 189"/>
              <a:gd name="T66" fmla="*/ 42 w 189"/>
              <a:gd name="T67" fmla="*/ 116 h 189"/>
              <a:gd name="T68" fmla="*/ 81 w 189"/>
              <a:gd name="T69" fmla="*/ 132 h 189"/>
              <a:gd name="T70" fmla="*/ 67 w 189"/>
              <a:gd name="T71" fmla="*/ 175 h 189"/>
              <a:gd name="T72" fmla="*/ 129 w 189"/>
              <a:gd name="T73" fmla="*/ 172 h 189"/>
              <a:gd name="T74" fmla="*/ 172 w 189"/>
              <a:gd name="T75" fmla="*/ 115 h 189"/>
              <a:gd name="T76" fmla="*/ 172 w 189"/>
              <a:gd name="T77" fmla="*/ 118 h 189"/>
              <a:gd name="T78" fmla="*/ 177 w 189"/>
              <a:gd name="T79" fmla="*/ 114 h 189"/>
              <a:gd name="T80" fmla="*/ 156 w 189"/>
              <a:gd name="T81" fmla="*/ 152 h 189"/>
              <a:gd name="T82" fmla="*/ 52 w 189"/>
              <a:gd name="T83" fmla="*/ 168 h 189"/>
              <a:gd name="T84" fmla="*/ 47 w 189"/>
              <a:gd name="T85" fmla="*/ 126 h 189"/>
              <a:gd name="T86" fmla="*/ 42 w 189"/>
              <a:gd name="T87" fmla="*/ 121 h 189"/>
              <a:gd name="T88" fmla="*/ 20 w 189"/>
              <a:gd name="T89" fmla="*/ 103 h 189"/>
              <a:gd name="T90" fmla="*/ 9 w 189"/>
              <a:gd name="T91" fmla="*/ 94 h 189"/>
              <a:gd name="T92" fmla="*/ 108 w 189"/>
              <a:gd name="T93" fmla="*/ 41 h 189"/>
              <a:gd name="T94" fmla="*/ 108 w 189"/>
              <a:gd name="T95" fmla="*/ 41 h 189"/>
              <a:gd name="T96" fmla="*/ 129 w 189"/>
              <a:gd name="T97" fmla="*/ 58 h 189"/>
              <a:gd name="T98" fmla="*/ 125 w 189"/>
              <a:gd name="T99" fmla="*/ 49 h 189"/>
              <a:gd name="T100" fmla="*/ 160 w 189"/>
              <a:gd name="T101" fmla="*/ 69 h 189"/>
              <a:gd name="T102" fmla="*/ 158 w 189"/>
              <a:gd name="T103" fmla="*/ 77 h 189"/>
              <a:gd name="T104" fmla="*/ 59 w 189"/>
              <a:gd name="T105" fmla="*/ 106 h 189"/>
              <a:gd name="T106" fmla="*/ 46 w 189"/>
              <a:gd name="T107" fmla="*/ 102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9" h="189">
                <a:moveTo>
                  <a:pt x="94" y="0"/>
                </a:moveTo>
                <a:cubicBezTo>
                  <a:pt x="146" y="0"/>
                  <a:pt x="189" y="42"/>
                  <a:pt x="189" y="94"/>
                </a:cubicBezTo>
                <a:cubicBezTo>
                  <a:pt x="189" y="147"/>
                  <a:pt x="146" y="189"/>
                  <a:pt x="94" y="189"/>
                </a:cubicBezTo>
                <a:cubicBezTo>
                  <a:pt x="42" y="189"/>
                  <a:pt x="0" y="147"/>
                  <a:pt x="0" y="94"/>
                </a:cubicBezTo>
                <a:cubicBezTo>
                  <a:pt x="0" y="42"/>
                  <a:pt x="42" y="0"/>
                  <a:pt x="94" y="0"/>
                </a:cubicBezTo>
                <a:close/>
                <a:moveTo>
                  <a:pt x="129" y="172"/>
                </a:moveTo>
                <a:cubicBezTo>
                  <a:pt x="126" y="156"/>
                  <a:pt x="135" y="129"/>
                  <a:pt x="130" y="124"/>
                </a:cubicBezTo>
                <a:cubicBezTo>
                  <a:pt x="128" y="123"/>
                  <a:pt x="126" y="122"/>
                  <a:pt x="124" y="123"/>
                </a:cubicBezTo>
                <a:cubicBezTo>
                  <a:pt x="120" y="124"/>
                  <a:pt x="116" y="126"/>
                  <a:pt x="113" y="125"/>
                </a:cubicBezTo>
                <a:cubicBezTo>
                  <a:pt x="96" y="117"/>
                  <a:pt x="106" y="90"/>
                  <a:pt x="123" y="84"/>
                </a:cubicBezTo>
                <a:cubicBezTo>
                  <a:pt x="126" y="83"/>
                  <a:pt x="129" y="83"/>
                  <a:pt x="132" y="83"/>
                </a:cubicBezTo>
                <a:cubicBezTo>
                  <a:pt x="137" y="82"/>
                  <a:pt x="140" y="82"/>
                  <a:pt x="140" y="85"/>
                </a:cubicBezTo>
                <a:cubicBezTo>
                  <a:pt x="140" y="89"/>
                  <a:pt x="148" y="92"/>
                  <a:pt x="150" y="92"/>
                </a:cubicBezTo>
                <a:cubicBezTo>
                  <a:pt x="151" y="92"/>
                  <a:pt x="151" y="89"/>
                  <a:pt x="152" y="89"/>
                </a:cubicBezTo>
                <a:cubicBezTo>
                  <a:pt x="159" y="89"/>
                  <a:pt x="164" y="93"/>
                  <a:pt x="165" y="90"/>
                </a:cubicBezTo>
                <a:cubicBezTo>
                  <a:pt x="167" y="80"/>
                  <a:pt x="166" y="85"/>
                  <a:pt x="158" y="84"/>
                </a:cubicBezTo>
                <a:cubicBezTo>
                  <a:pt x="155" y="83"/>
                  <a:pt x="157" y="78"/>
                  <a:pt x="154" y="78"/>
                </a:cubicBezTo>
                <a:cubicBezTo>
                  <a:pt x="152" y="77"/>
                  <a:pt x="155" y="84"/>
                  <a:pt x="152" y="82"/>
                </a:cubicBezTo>
                <a:cubicBezTo>
                  <a:pt x="148" y="79"/>
                  <a:pt x="146" y="72"/>
                  <a:pt x="142" y="71"/>
                </a:cubicBezTo>
                <a:cubicBezTo>
                  <a:pt x="137" y="70"/>
                  <a:pt x="145" y="75"/>
                  <a:pt x="146" y="78"/>
                </a:cubicBezTo>
                <a:cubicBezTo>
                  <a:pt x="147" y="81"/>
                  <a:pt x="143" y="85"/>
                  <a:pt x="141" y="82"/>
                </a:cubicBezTo>
                <a:cubicBezTo>
                  <a:pt x="140" y="81"/>
                  <a:pt x="145" y="78"/>
                  <a:pt x="139" y="74"/>
                </a:cubicBezTo>
                <a:cubicBezTo>
                  <a:pt x="138" y="72"/>
                  <a:pt x="135" y="72"/>
                  <a:pt x="133" y="74"/>
                </a:cubicBezTo>
                <a:cubicBezTo>
                  <a:pt x="130" y="77"/>
                  <a:pt x="129" y="80"/>
                  <a:pt x="128" y="80"/>
                </a:cubicBezTo>
                <a:cubicBezTo>
                  <a:pt x="125" y="82"/>
                  <a:pt x="123" y="82"/>
                  <a:pt x="120" y="81"/>
                </a:cubicBezTo>
                <a:cubicBezTo>
                  <a:pt x="116" y="80"/>
                  <a:pt x="117" y="71"/>
                  <a:pt x="121" y="72"/>
                </a:cubicBezTo>
                <a:cubicBezTo>
                  <a:pt x="133" y="75"/>
                  <a:pt x="122" y="68"/>
                  <a:pt x="125" y="66"/>
                </a:cubicBezTo>
                <a:cubicBezTo>
                  <a:pt x="126" y="65"/>
                  <a:pt x="130" y="62"/>
                  <a:pt x="132" y="59"/>
                </a:cubicBezTo>
                <a:cubicBezTo>
                  <a:pt x="134" y="57"/>
                  <a:pt x="133" y="51"/>
                  <a:pt x="137" y="52"/>
                </a:cubicBezTo>
                <a:cubicBezTo>
                  <a:pt x="139" y="52"/>
                  <a:pt x="138" y="56"/>
                  <a:pt x="140" y="57"/>
                </a:cubicBezTo>
                <a:cubicBezTo>
                  <a:pt x="141" y="58"/>
                  <a:pt x="144" y="57"/>
                  <a:pt x="146" y="57"/>
                </a:cubicBezTo>
                <a:cubicBezTo>
                  <a:pt x="149" y="57"/>
                  <a:pt x="149" y="55"/>
                  <a:pt x="149" y="52"/>
                </a:cubicBezTo>
                <a:cubicBezTo>
                  <a:pt x="149" y="48"/>
                  <a:pt x="156" y="49"/>
                  <a:pt x="156" y="47"/>
                </a:cubicBezTo>
                <a:cubicBezTo>
                  <a:pt x="155" y="44"/>
                  <a:pt x="148" y="48"/>
                  <a:pt x="148" y="44"/>
                </a:cubicBezTo>
                <a:cubicBezTo>
                  <a:pt x="148" y="39"/>
                  <a:pt x="154" y="38"/>
                  <a:pt x="150" y="37"/>
                </a:cubicBezTo>
                <a:cubicBezTo>
                  <a:pt x="147" y="36"/>
                  <a:pt x="143" y="39"/>
                  <a:pt x="144" y="46"/>
                </a:cubicBezTo>
                <a:cubicBezTo>
                  <a:pt x="145" y="53"/>
                  <a:pt x="146" y="56"/>
                  <a:pt x="141" y="54"/>
                </a:cubicBezTo>
                <a:cubicBezTo>
                  <a:pt x="137" y="51"/>
                  <a:pt x="142" y="46"/>
                  <a:pt x="138" y="48"/>
                </a:cubicBezTo>
                <a:cubicBezTo>
                  <a:pt x="135" y="50"/>
                  <a:pt x="133" y="51"/>
                  <a:pt x="133" y="46"/>
                </a:cubicBezTo>
                <a:cubicBezTo>
                  <a:pt x="133" y="42"/>
                  <a:pt x="141" y="30"/>
                  <a:pt x="147" y="28"/>
                </a:cubicBezTo>
                <a:cubicBezTo>
                  <a:pt x="136" y="19"/>
                  <a:pt x="123" y="13"/>
                  <a:pt x="108" y="11"/>
                </a:cubicBezTo>
                <a:cubicBezTo>
                  <a:pt x="108" y="11"/>
                  <a:pt x="108" y="11"/>
                  <a:pt x="108" y="11"/>
                </a:cubicBezTo>
                <a:cubicBezTo>
                  <a:pt x="108" y="19"/>
                  <a:pt x="108" y="24"/>
                  <a:pt x="107" y="28"/>
                </a:cubicBezTo>
                <a:cubicBezTo>
                  <a:pt x="107" y="33"/>
                  <a:pt x="92" y="34"/>
                  <a:pt x="90" y="43"/>
                </a:cubicBezTo>
                <a:cubicBezTo>
                  <a:pt x="88" y="51"/>
                  <a:pt x="85" y="46"/>
                  <a:pt x="80" y="40"/>
                </a:cubicBezTo>
                <a:cubicBezTo>
                  <a:pt x="75" y="34"/>
                  <a:pt x="81" y="26"/>
                  <a:pt x="78" y="21"/>
                </a:cubicBezTo>
                <a:cubicBezTo>
                  <a:pt x="76" y="16"/>
                  <a:pt x="67" y="23"/>
                  <a:pt x="67" y="18"/>
                </a:cubicBezTo>
                <a:cubicBezTo>
                  <a:pt x="67" y="16"/>
                  <a:pt x="69" y="14"/>
                  <a:pt x="69" y="13"/>
                </a:cubicBezTo>
                <a:cubicBezTo>
                  <a:pt x="68" y="14"/>
                  <a:pt x="67" y="14"/>
                  <a:pt x="66" y="14"/>
                </a:cubicBezTo>
                <a:cubicBezTo>
                  <a:pt x="63" y="16"/>
                  <a:pt x="61" y="22"/>
                  <a:pt x="60" y="23"/>
                </a:cubicBezTo>
                <a:cubicBezTo>
                  <a:pt x="57" y="27"/>
                  <a:pt x="64" y="26"/>
                  <a:pt x="67" y="30"/>
                </a:cubicBezTo>
                <a:cubicBezTo>
                  <a:pt x="71" y="36"/>
                  <a:pt x="74" y="40"/>
                  <a:pt x="72" y="43"/>
                </a:cubicBezTo>
                <a:cubicBezTo>
                  <a:pt x="71" y="46"/>
                  <a:pt x="59" y="43"/>
                  <a:pt x="61" y="38"/>
                </a:cubicBezTo>
                <a:cubicBezTo>
                  <a:pt x="64" y="33"/>
                  <a:pt x="62" y="32"/>
                  <a:pt x="59" y="31"/>
                </a:cubicBezTo>
                <a:cubicBezTo>
                  <a:pt x="56" y="31"/>
                  <a:pt x="56" y="35"/>
                  <a:pt x="56" y="40"/>
                </a:cubicBezTo>
                <a:cubicBezTo>
                  <a:pt x="56" y="44"/>
                  <a:pt x="48" y="45"/>
                  <a:pt x="44" y="49"/>
                </a:cubicBezTo>
                <a:cubicBezTo>
                  <a:pt x="40" y="54"/>
                  <a:pt x="47" y="58"/>
                  <a:pt x="53" y="60"/>
                </a:cubicBezTo>
                <a:cubicBezTo>
                  <a:pt x="59" y="62"/>
                  <a:pt x="55" y="52"/>
                  <a:pt x="57" y="47"/>
                </a:cubicBezTo>
                <a:cubicBezTo>
                  <a:pt x="59" y="40"/>
                  <a:pt x="66" y="46"/>
                  <a:pt x="71" y="52"/>
                </a:cubicBezTo>
                <a:cubicBezTo>
                  <a:pt x="75" y="58"/>
                  <a:pt x="82" y="66"/>
                  <a:pt x="73" y="70"/>
                </a:cubicBezTo>
                <a:cubicBezTo>
                  <a:pt x="58" y="76"/>
                  <a:pt x="52" y="83"/>
                  <a:pt x="49" y="89"/>
                </a:cubicBezTo>
                <a:cubicBezTo>
                  <a:pt x="46" y="95"/>
                  <a:pt x="49" y="98"/>
                  <a:pt x="47" y="100"/>
                </a:cubicBezTo>
                <a:cubicBezTo>
                  <a:pt x="45" y="102"/>
                  <a:pt x="45" y="99"/>
                  <a:pt x="43" y="94"/>
                </a:cubicBezTo>
                <a:cubicBezTo>
                  <a:pt x="41" y="91"/>
                  <a:pt x="34" y="91"/>
                  <a:pt x="31" y="97"/>
                </a:cubicBezTo>
                <a:cubicBezTo>
                  <a:pt x="29" y="98"/>
                  <a:pt x="29" y="101"/>
                  <a:pt x="29" y="104"/>
                </a:cubicBezTo>
                <a:cubicBezTo>
                  <a:pt x="29" y="114"/>
                  <a:pt x="36" y="101"/>
                  <a:pt x="40" y="103"/>
                </a:cubicBezTo>
                <a:cubicBezTo>
                  <a:pt x="45" y="104"/>
                  <a:pt x="36" y="105"/>
                  <a:pt x="37" y="109"/>
                </a:cubicBezTo>
                <a:cubicBezTo>
                  <a:pt x="38" y="113"/>
                  <a:pt x="44" y="107"/>
                  <a:pt x="42" y="116"/>
                </a:cubicBezTo>
                <a:cubicBezTo>
                  <a:pt x="41" y="121"/>
                  <a:pt x="49" y="117"/>
                  <a:pt x="54" y="115"/>
                </a:cubicBezTo>
                <a:cubicBezTo>
                  <a:pt x="65" y="111"/>
                  <a:pt x="73" y="129"/>
                  <a:pt x="81" y="132"/>
                </a:cubicBezTo>
                <a:cubicBezTo>
                  <a:pt x="90" y="135"/>
                  <a:pt x="93" y="137"/>
                  <a:pt x="91" y="141"/>
                </a:cubicBezTo>
                <a:cubicBezTo>
                  <a:pt x="85" y="153"/>
                  <a:pt x="73" y="161"/>
                  <a:pt x="67" y="175"/>
                </a:cubicBezTo>
                <a:cubicBezTo>
                  <a:pt x="75" y="178"/>
                  <a:pt x="85" y="179"/>
                  <a:pt x="94" y="179"/>
                </a:cubicBezTo>
                <a:cubicBezTo>
                  <a:pt x="107" y="179"/>
                  <a:pt x="118" y="177"/>
                  <a:pt x="129" y="172"/>
                </a:cubicBezTo>
                <a:close/>
                <a:moveTo>
                  <a:pt x="177" y="114"/>
                </a:moveTo>
                <a:cubicBezTo>
                  <a:pt x="175" y="114"/>
                  <a:pt x="173" y="115"/>
                  <a:pt x="172" y="115"/>
                </a:cubicBezTo>
                <a:cubicBezTo>
                  <a:pt x="167" y="113"/>
                  <a:pt x="170" y="93"/>
                  <a:pt x="163" y="94"/>
                </a:cubicBezTo>
                <a:cubicBezTo>
                  <a:pt x="160" y="95"/>
                  <a:pt x="165" y="110"/>
                  <a:pt x="172" y="118"/>
                </a:cubicBezTo>
                <a:cubicBezTo>
                  <a:pt x="173" y="119"/>
                  <a:pt x="174" y="118"/>
                  <a:pt x="176" y="118"/>
                </a:cubicBezTo>
                <a:cubicBezTo>
                  <a:pt x="176" y="117"/>
                  <a:pt x="177" y="115"/>
                  <a:pt x="177" y="114"/>
                </a:cubicBezTo>
                <a:close/>
                <a:moveTo>
                  <a:pt x="172" y="128"/>
                </a:moveTo>
                <a:cubicBezTo>
                  <a:pt x="164" y="126"/>
                  <a:pt x="158" y="144"/>
                  <a:pt x="156" y="152"/>
                </a:cubicBezTo>
                <a:cubicBezTo>
                  <a:pt x="163" y="145"/>
                  <a:pt x="168" y="137"/>
                  <a:pt x="172" y="128"/>
                </a:cubicBezTo>
                <a:close/>
                <a:moveTo>
                  <a:pt x="52" y="168"/>
                </a:moveTo>
                <a:cubicBezTo>
                  <a:pt x="53" y="160"/>
                  <a:pt x="54" y="151"/>
                  <a:pt x="52" y="150"/>
                </a:cubicBezTo>
                <a:cubicBezTo>
                  <a:pt x="45" y="144"/>
                  <a:pt x="40" y="135"/>
                  <a:pt x="47" y="126"/>
                </a:cubicBezTo>
                <a:cubicBezTo>
                  <a:pt x="48" y="125"/>
                  <a:pt x="49" y="124"/>
                  <a:pt x="49" y="122"/>
                </a:cubicBezTo>
                <a:cubicBezTo>
                  <a:pt x="50" y="119"/>
                  <a:pt x="47" y="121"/>
                  <a:pt x="42" y="121"/>
                </a:cubicBezTo>
                <a:cubicBezTo>
                  <a:pt x="37" y="121"/>
                  <a:pt x="41" y="113"/>
                  <a:pt x="31" y="112"/>
                </a:cubicBezTo>
                <a:cubicBezTo>
                  <a:pt x="21" y="111"/>
                  <a:pt x="21" y="109"/>
                  <a:pt x="20" y="103"/>
                </a:cubicBezTo>
                <a:cubicBezTo>
                  <a:pt x="20" y="97"/>
                  <a:pt x="14" y="91"/>
                  <a:pt x="9" y="90"/>
                </a:cubicBezTo>
                <a:cubicBezTo>
                  <a:pt x="9" y="91"/>
                  <a:pt x="9" y="93"/>
                  <a:pt x="9" y="94"/>
                </a:cubicBezTo>
                <a:cubicBezTo>
                  <a:pt x="9" y="126"/>
                  <a:pt x="27" y="154"/>
                  <a:pt x="52" y="168"/>
                </a:cubicBezTo>
                <a:close/>
                <a:moveTo>
                  <a:pt x="108" y="41"/>
                </a:moveTo>
                <a:cubicBezTo>
                  <a:pt x="112" y="43"/>
                  <a:pt x="116" y="40"/>
                  <a:pt x="115" y="37"/>
                </a:cubicBezTo>
                <a:cubicBezTo>
                  <a:pt x="112" y="32"/>
                  <a:pt x="103" y="35"/>
                  <a:pt x="108" y="41"/>
                </a:cubicBezTo>
                <a:close/>
                <a:moveTo>
                  <a:pt x="125" y="49"/>
                </a:moveTo>
                <a:cubicBezTo>
                  <a:pt x="128" y="49"/>
                  <a:pt x="130" y="55"/>
                  <a:pt x="129" y="58"/>
                </a:cubicBezTo>
                <a:cubicBezTo>
                  <a:pt x="127" y="64"/>
                  <a:pt x="122" y="60"/>
                  <a:pt x="121" y="56"/>
                </a:cubicBezTo>
                <a:cubicBezTo>
                  <a:pt x="121" y="52"/>
                  <a:pt x="122" y="49"/>
                  <a:pt x="125" y="49"/>
                </a:cubicBezTo>
                <a:close/>
                <a:moveTo>
                  <a:pt x="158" y="77"/>
                </a:moveTo>
                <a:cubicBezTo>
                  <a:pt x="155" y="74"/>
                  <a:pt x="156" y="70"/>
                  <a:pt x="160" y="69"/>
                </a:cubicBezTo>
                <a:cubicBezTo>
                  <a:pt x="167" y="68"/>
                  <a:pt x="176" y="75"/>
                  <a:pt x="170" y="77"/>
                </a:cubicBezTo>
                <a:cubicBezTo>
                  <a:pt x="167" y="78"/>
                  <a:pt x="162" y="78"/>
                  <a:pt x="158" y="77"/>
                </a:cubicBezTo>
                <a:close/>
                <a:moveTo>
                  <a:pt x="46" y="102"/>
                </a:moveTo>
                <a:cubicBezTo>
                  <a:pt x="49" y="102"/>
                  <a:pt x="57" y="104"/>
                  <a:pt x="59" y="106"/>
                </a:cubicBezTo>
                <a:cubicBezTo>
                  <a:pt x="61" y="109"/>
                  <a:pt x="53" y="108"/>
                  <a:pt x="48" y="106"/>
                </a:cubicBezTo>
                <a:cubicBezTo>
                  <a:pt x="45" y="105"/>
                  <a:pt x="43" y="103"/>
                  <a:pt x="46" y="102"/>
                </a:cubicBezTo>
                <a:close/>
              </a:path>
            </a:pathLst>
          </a:custGeom>
          <a:solidFill>
            <a:srgbClr val="FFFFFF"/>
          </a:solidFill>
          <a:ln>
            <a:noFill/>
          </a:ln>
        </p:spPr>
        <p:txBody>
          <a:bodyPr vert="horz" wrap="square" lIns="82305" tIns="41153" rIns="82305" bIns="41153" numCol="1" anchor="t" anchorCtr="0" compatLnSpc="1">
            <a:prstTxWarp prst="textNoShape">
              <a:avLst/>
            </a:prstTxWarp>
          </a:bodyPr>
          <a:lstStyle/>
          <a:p>
            <a:pPr defTabSz="913498"/>
            <a:endParaRPr lang="en-US" sz="1600" dirty="0">
              <a:solidFill>
                <a:srgbClr val="FFFFFF"/>
              </a:solidFill>
            </a:endParaRPr>
          </a:p>
        </p:txBody>
      </p:sp>
    </p:spTree>
    <p:extLst>
      <p:ext uri="{BB962C8B-B14F-4D97-AF65-F5344CB8AC3E}">
        <p14:creationId xmlns:p14="http://schemas.microsoft.com/office/powerpoint/2010/main" val="20602835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520701" y="1446181"/>
            <a:ext cx="11149012" cy="4821271"/>
          </a:xfrm>
          <a:prstGeom prst="rect">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63" fontAlgn="base">
              <a:spcBef>
                <a:spcPct val="0"/>
              </a:spcBef>
              <a:spcAft>
                <a:spcPct val="0"/>
              </a:spcAft>
            </a:pPr>
            <a:endParaRPr lang="en-US" sz="2200" dirty="0">
              <a:gradFill>
                <a:gsLst>
                  <a:gs pos="0">
                    <a:srgbClr val="FFFFFF"/>
                  </a:gs>
                  <a:gs pos="100000">
                    <a:srgbClr val="FFFFFF"/>
                  </a:gs>
                </a:gsLst>
                <a:lin ang="5400000" scaled="0"/>
              </a:gradFill>
            </a:endParaRPr>
          </a:p>
        </p:txBody>
      </p:sp>
      <p:graphicFrame>
        <p:nvGraphicFramePr>
          <p:cNvPr id="4" name="Object 3" hidden="1"/>
          <p:cNvGraphicFramePr>
            <a:graphicFrameLocks noChangeAspect="1"/>
          </p:cNvGraphicFramePr>
          <p:nvPr>
            <p:custDataLst>
              <p:tags r:id="rId2"/>
            </p:custDataLst>
            <p:extLst/>
          </p:nvPr>
        </p:nvGraphicFramePr>
        <p:xfrm>
          <a:off x="1588" y="0"/>
          <a:ext cx="158750" cy="158750"/>
        </p:xfrm>
        <a:graphic>
          <a:graphicData uri="http://schemas.openxmlformats.org/presentationml/2006/ole">
            <mc:AlternateContent xmlns:mc="http://schemas.openxmlformats.org/markup-compatibility/2006">
              <mc:Choice xmlns:v="urn:schemas-microsoft-com:vml" Requires="v">
                <p:oleObj spid="_x0000_s3080"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0"/>
                        <a:ext cx="158750" cy="158750"/>
                      </a:xfrm>
                      <a:prstGeom prst="rect">
                        <a:avLst/>
                      </a:prstGeom>
                    </p:spPr>
                  </p:pic>
                </p:oleObj>
              </mc:Fallback>
            </mc:AlternateContent>
          </a:graphicData>
        </a:graphic>
      </p:graphicFrame>
      <p:sp>
        <p:nvSpPr>
          <p:cNvPr id="5" name="Title 4"/>
          <p:cNvSpPr>
            <a:spLocks noGrp="1"/>
          </p:cNvSpPr>
          <p:nvPr>
            <p:ph type="title"/>
          </p:nvPr>
        </p:nvSpPr>
        <p:spPr/>
        <p:txBody>
          <a:bodyPr>
            <a:normAutofit/>
          </a:bodyPr>
          <a:lstStyle/>
          <a:p>
            <a:r>
              <a:rPr lang="en-US" altLang="zh-CN" dirty="0" smtClean="0">
                <a:solidFill>
                  <a:schemeClr val="tx1"/>
                </a:solidFill>
              </a:rPr>
              <a:t>Worker Role Patterns</a:t>
            </a:r>
            <a:endParaRPr lang="en-US" dirty="0">
              <a:solidFill>
                <a:schemeClr val="tx1"/>
              </a:solidFill>
            </a:endParaRPr>
          </a:p>
        </p:txBody>
      </p:sp>
      <p:sp>
        <p:nvSpPr>
          <p:cNvPr id="3" name="Content Placeholder 2"/>
          <p:cNvSpPr>
            <a:spLocks noGrp="1"/>
          </p:cNvSpPr>
          <p:nvPr>
            <p:ph sz="quarter" idx="4294967295"/>
            <p:custDataLst>
              <p:tags r:id="rId3"/>
            </p:custDataLst>
          </p:nvPr>
        </p:nvSpPr>
        <p:spPr>
          <a:xfrm>
            <a:off x="929543" y="1747265"/>
            <a:ext cx="11156950" cy="4219297"/>
          </a:xfrm>
        </p:spPr>
        <p:txBody>
          <a:bodyPr/>
          <a:lstStyle/>
          <a:p>
            <a:r>
              <a:rPr lang="en-US" dirty="0">
                <a:solidFill>
                  <a:schemeClr val="tx1">
                    <a:alpha val="99000"/>
                  </a:schemeClr>
                </a:solidFill>
                <a:latin typeface="Segoe UI Light" pitchFamily="34" charset="0"/>
              </a:rPr>
              <a:t>Queue Polling Worker</a:t>
            </a:r>
          </a:p>
          <a:p>
            <a:pPr marL="851724" lvl="3"/>
            <a:r>
              <a:rPr lang="en-US" dirty="0">
                <a:solidFill>
                  <a:schemeClr val="accent6">
                    <a:lumMod val="20000"/>
                    <a:lumOff val="80000"/>
                    <a:alpha val="99000"/>
                  </a:schemeClr>
                </a:solidFill>
              </a:rPr>
              <a:t>Poll and Pop Messages within while(true) loop</a:t>
            </a:r>
          </a:p>
          <a:p>
            <a:pPr marL="851724" lvl="3"/>
            <a:r>
              <a:rPr lang="en-US" dirty="0">
                <a:solidFill>
                  <a:schemeClr val="accent6">
                    <a:lumMod val="20000"/>
                    <a:lumOff val="80000"/>
                    <a:alpha val="99000"/>
                  </a:schemeClr>
                </a:solidFill>
              </a:rPr>
              <a:t>E.g. Map/Reduce pattern, background image processing</a:t>
            </a:r>
          </a:p>
          <a:p>
            <a:r>
              <a:rPr lang="en-US" dirty="0">
                <a:solidFill>
                  <a:schemeClr val="tx1">
                    <a:alpha val="99000"/>
                  </a:schemeClr>
                </a:solidFill>
                <a:latin typeface="Segoe UI Light" pitchFamily="34" charset="0"/>
              </a:rPr>
              <a:t>Listening Worker Role</a:t>
            </a:r>
          </a:p>
          <a:p>
            <a:pPr marL="851724" lvl="3"/>
            <a:r>
              <a:rPr lang="en-US" dirty="0">
                <a:solidFill>
                  <a:schemeClr val="accent6">
                    <a:lumMod val="20000"/>
                    <a:lumOff val="80000"/>
                    <a:alpha val="99000"/>
                  </a:schemeClr>
                </a:solidFill>
              </a:rPr>
              <a:t>Create TcpListener or WCF Service Host</a:t>
            </a:r>
          </a:p>
          <a:p>
            <a:pPr marL="851724" lvl="3"/>
            <a:r>
              <a:rPr lang="en-US" dirty="0">
                <a:solidFill>
                  <a:schemeClr val="accent6">
                    <a:lumMod val="20000"/>
                    <a:lumOff val="80000"/>
                    <a:alpha val="99000"/>
                  </a:schemeClr>
                </a:solidFill>
              </a:rPr>
              <a:t>E.g. Run a .NET SMTP server or WCF Service</a:t>
            </a:r>
          </a:p>
          <a:p>
            <a:r>
              <a:rPr lang="en-US" dirty="0">
                <a:solidFill>
                  <a:schemeClr val="tx1">
                    <a:alpha val="99000"/>
                  </a:schemeClr>
                </a:solidFill>
                <a:latin typeface="Segoe UI Light" pitchFamily="34" charset="0"/>
              </a:rPr>
              <a:t>External Process Worker Role</a:t>
            </a:r>
          </a:p>
          <a:p>
            <a:pPr marL="851724" lvl="3"/>
            <a:r>
              <a:rPr lang="en-US" dirty="0">
                <a:solidFill>
                  <a:schemeClr val="accent6">
                    <a:lumMod val="20000"/>
                    <a:lumOff val="80000"/>
                    <a:alpha val="99000"/>
                  </a:schemeClr>
                </a:solidFill>
              </a:rPr>
              <a:t>OnStart or Run method executes Process.Start()</a:t>
            </a:r>
          </a:p>
          <a:p>
            <a:pPr marL="851724" lvl="3"/>
            <a:r>
              <a:rPr lang="en-US" dirty="0">
                <a:solidFill>
                  <a:schemeClr val="accent6">
                    <a:lumMod val="20000"/>
                    <a:lumOff val="80000"/>
                    <a:alpha val="99000"/>
                  </a:schemeClr>
                </a:solidFill>
              </a:rPr>
              <a:t>Startup Task installs or executes background/foreground process</a:t>
            </a:r>
          </a:p>
          <a:p>
            <a:pPr marL="851724" lvl="3"/>
            <a:r>
              <a:rPr lang="en-US" dirty="0">
                <a:solidFill>
                  <a:schemeClr val="accent6">
                    <a:lumMod val="20000"/>
                    <a:lumOff val="80000"/>
                    <a:alpha val="99000"/>
                  </a:schemeClr>
                </a:solidFill>
              </a:rPr>
              <a:t>Custom Role Entry Point (executable or .Net assembly)</a:t>
            </a:r>
          </a:p>
          <a:p>
            <a:pPr marL="851724" lvl="3"/>
            <a:r>
              <a:rPr lang="en-US" dirty="0">
                <a:solidFill>
                  <a:schemeClr val="accent6">
                    <a:lumMod val="20000"/>
                    <a:lumOff val="80000"/>
                    <a:alpha val="99000"/>
                  </a:schemeClr>
                </a:solidFill>
              </a:rPr>
              <a:t>E.g. Run a database server, web server, distributed cache</a:t>
            </a:r>
          </a:p>
        </p:txBody>
      </p:sp>
      <p:grpSp>
        <p:nvGrpSpPr>
          <p:cNvPr id="10" name="Group 9"/>
          <p:cNvGrpSpPr/>
          <p:nvPr/>
        </p:nvGrpSpPr>
        <p:grpSpPr bwMode="black">
          <a:xfrm>
            <a:off x="8307037" y="2503358"/>
            <a:ext cx="2731340" cy="2222065"/>
            <a:chOff x="5184775" y="225425"/>
            <a:chExt cx="1500188" cy="1220788"/>
          </a:xfrm>
          <a:solidFill>
            <a:srgbClr val="FFFFFF"/>
          </a:solidFill>
        </p:grpSpPr>
        <p:sp>
          <p:nvSpPr>
            <p:cNvPr id="11" name="Freeform 86"/>
            <p:cNvSpPr>
              <a:spLocks noEditPoints="1"/>
            </p:cNvSpPr>
            <p:nvPr/>
          </p:nvSpPr>
          <p:spPr bwMode="black">
            <a:xfrm>
              <a:off x="5184775" y="344488"/>
              <a:ext cx="1095375" cy="1101725"/>
            </a:xfrm>
            <a:custGeom>
              <a:avLst/>
              <a:gdLst>
                <a:gd name="T0" fmla="*/ 287 w 292"/>
                <a:gd name="T1" fmla="*/ 113 h 294"/>
                <a:gd name="T2" fmla="*/ 239 w 292"/>
                <a:gd name="T3" fmla="*/ 105 h 294"/>
                <a:gd name="T4" fmla="*/ 252 w 292"/>
                <a:gd name="T5" fmla="*/ 58 h 294"/>
                <a:gd name="T6" fmla="*/ 229 w 292"/>
                <a:gd name="T7" fmla="*/ 32 h 294"/>
                <a:gd name="T8" fmla="*/ 187 w 292"/>
                <a:gd name="T9" fmla="*/ 57 h 294"/>
                <a:gd name="T10" fmla="*/ 167 w 292"/>
                <a:gd name="T11" fmla="*/ 6 h 294"/>
                <a:gd name="T12" fmla="*/ 132 w 292"/>
                <a:gd name="T13" fmla="*/ 0 h 294"/>
                <a:gd name="T14" fmla="*/ 115 w 292"/>
                <a:gd name="T15" fmla="*/ 53 h 294"/>
                <a:gd name="T16" fmla="*/ 72 w 292"/>
                <a:gd name="T17" fmla="*/ 31 h 294"/>
                <a:gd name="T18" fmla="*/ 42 w 292"/>
                <a:gd name="T19" fmla="*/ 49 h 294"/>
                <a:gd name="T20" fmla="*/ 59 w 292"/>
                <a:gd name="T21" fmla="*/ 95 h 294"/>
                <a:gd name="T22" fmla="*/ 12 w 292"/>
                <a:gd name="T23" fmla="*/ 107 h 294"/>
                <a:gd name="T24" fmla="*/ 0 w 292"/>
                <a:gd name="T25" fmla="*/ 140 h 294"/>
                <a:gd name="T26" fmla="*/ 43 w 292"/>
                <a:gd name="T27" fmla="*/ 164 h 294"/>
                <a:gd name="T28" fmla="*/ 14 w 292"/>
                <a:gd name="T29" fmla="*/ 204 h 294"/>
                <a:gd name="T30" fmla="*/ 27 w 292"/>
                <a:gd name="T31" fmla="*/ 237 h 294"/>
                <a:gd name="T32" fmla="*/ 75 w 292"/>
                <a:gd name="T33" fmla="*/ 227 h 294"/>
                <a:gd name="T34" fmla="*/ 79 w 292"/>
                <a:gd name="T35" fmla="*/ 276 h 294"/>
                <a:gd name="T36" fmla="*/ 109 w 292"/>
                <a:gd name="T37" fmla="*/ 293 h 294"/>
                <a:gd name="T38" fmla="*/ 140 w 292"/>
                <a:gd name="T39" fmla="*/ 255 h 294"/>
                <a:gd name="T40" fmla="*/ 152 w 292"/>
                <a:gd name="T41" fmla="*/ 255 h 294"/>
                <a:gd name="T42" fmla="*/ 183 w 292"/>
                <a:gd name="T43" fmla="*/ 293 h 294"/>
                <a:gd name="T44" fmla="*/ 213 w 292"/>
                <a:gd name="T45" fmla="*/ 276 h 294"/>
                <a:gd name="T46" fmla="*/ 217 w 292"/>
                <a:gd name="T47" fmla="*/ 227 h 294"/>
                <a:gd name="T48" fmla="*/ 265 w 292"/>
                <a:gd name="T49" fmla="*/ 237 h 294"/>
                <a:gd name="T50" fmla="*/ 278 w 292"/>
                <a:gd name="T51" fmla="*/ 204 h 294"/>
                <a:gd name="T52" fmla="*/ 249 w 292"/>
                <a:gd name="T53" fmla="*/ 164 h 294"/>
                <a:gd name="T54" fmla="*/ 292 w 292"/>
                <a:gd name="T55" fmla="*/ 140 h 294"/>
                <a:gd name="T56" fmla="*/ 187 w 292"/>
                <a:gd name="T57" fmla="*/ 193 h 294"/>
                <a:gd name="T58" fmla="*/ 105 w 292"/>
                <a:gd name="T59" fmla="*/ 193 h 294"/>
                <a:gd name="T60" fmla="*/ 105 w 292"/>
                <a:gd name="T61" fmla="*/ 111 h 294"/>
                <a:gd name="T62" fmla="*/ 187 w 292"/>
                <a:gd name="T63" fmla="*/ 11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2" h="294">
                  <a:moveTo>
                    <a:pt x="292" y="140"/>
                  </a:moveTo>
                  <a:cubicBezTo>
                    <a:pt x="287" y="113"/>
                    <a:pt x="287" y="113"/>
                    <a:pt x="287" y="113"/>
                  </a:cubicBezTo>
                  <a:cubicBezTo>
                    <a:pt x="286" y="110"/>
                    <a:pt x="284" y="108"/>
                    <a:pt x="280" y="107"/>
                  </a:cubicBezTo>
                  <a:cubicBezTo>
                    <a:pt x="239" y="105"/>
                    <a:pt x="239" y="105"/>
                    <a:pt x="239" y="105"/>
                  </a:cubicBezTo>
                  <a:cubicBezTo>
                    <a:pt x="237" y="102"/>
                    <a:pt x="235" y="98"/>
                    <a:pt x="233" y="95"/>
                  </a:cubicBezTo>
                  <a:cubicBezTo>
                    <a:pt x="252" y="58"/>
                    <a:pt x="252" y="58"/>
                    <a:pt x="252" y="58"/>
                  </a:cubicBezTo>
                  <a:cubicBezTo>
                    <a:pt x="254" y="55"/>
                    <a:pt x="253" y="51"/>
                    <a:pt x="250" y="49"/>
                  </a:cubicBezTo>
                  <a:cubicBezTo>
                    <a:pt x="229" y="32"/>
                    <a:pt x="229" y="32"/>
                    <a:pt x="229" y="32"/>
                  </a:cubicBezTo>
                  <a:cubicBezTo>
                    <a:pt x="227" y="29"/>
                    <a:pt x="223" y="29"/>
                    <a:pt x="220" y="31"/>
                  </a:cubicBezTo>
                  <a:cubicBezTo>
                    <a:pt x="187" y="57"/>
                    <a:pt x="187" y="57"/>
                    <a:pt x="187" y="57"/>
                  </a:cubicBezTo>
                  <a:cubicBezTo>
                    <a:pt x="184" y="55"/>
                    <a:pt x="181" y="54"/>
                    <a:pt x="177" y="53"/>
                  </a:cubicBezTo>
                  <a:cubicBezTo>
                    <a:pt x="167" y="6"/>
                    <a:pt x="167" y="6"/>
                    <a:pt x="167" y="6"/>
                  </a:cubicBezTo>
                  <a:cubicBezTo>
                    <a:pt x="166" y="3"/>
                    <a:pt x="163" y="0"/>
                    <a:pt x="160" y="0"/>
                  </a:cubicBezTo>
                  <a:cubicBezTo>
                    <a:pt x="132" y="0"/>
                    <a:pt x="132" y="0"/>
                    <a:pt x="132" y="0"/>
                  </a:cubicBezTo>
                  <a:cubicBezTo>
                    <a:pt x="129" y="0"/>
                    <a:pt x="126" y="3"/>
                    <a:pt x="125" y="6"/>
                  </a:cubicBezTo>
                  <a:cubicBezTo>
                    <a:pt x="115" y="53"/>
                    <a:pt x="115" y="53"/>
                    <a:pt x="115" y="53"/>
                  </a:cubicBezTo>
                  <a:cubicBezTo>
                    <a:pt x="111" y="54"/>
                    <a:pt x="108" y="55"/>
                    <a:pt x="105" y="57"/>
                  </a:cubicBezTo>
                  <a:cubicBezTo>
                    <a:pt x="72" y="31"/>
                    <a:pt x="72" y="31"/>
                    <a:pt x="72" y="31"/>
                  </a:cubicBezTo>
                  <a:cubicBezTo>
                    <a:pt x="69" y="29"/>
                    <a:pt x="65" y="29"/>
                    <a:pt x="63" y="31"/>
                  </a:cubicBezTo>
                  <a:cubicBezTo>
                    <a:pt x="42" y="49"/>
                    <a:pt x="42" y="49"/>
                    <a:pt x="42" y="49"/>
                  </a:cubicBezTo>
                  <a:cubicBezTo>
                    <a:pt x="39" y="51"/>
                    <a:pt x="39" y="55"/>
                    <a:pt x="40" y="58"/>
                  </a:cubicBezTo>
                  <a:cubicBezTo>
                    <a:pt x="59" y="95"/>
                    <a:pt x="59" y="95"/>
                    <a:pt x="59" y="95"/>
                  </a:cubicBezTo>
                  <a:cubicBezTo>
                    <a:pt x="57" y="98"/>
                    <a:pt x="55" y="102"/>
                    <a:pt x="53" y="105"/>
                  </a:cubicBezTo>
                  <a:cubicBezTo>
                    <a:pt x="12" y="107"/>
                    <a:pt x="12" y="107"/>
                    <a:pt x="12" y="107"/>
                  </a:cubicBezTo>
                  <a:cubicBezTo>
                    <a:pt x="8" y="107"/>
                    <a:pt x="6" y="110"/>
                    <a:pt x="5" y="113"/>
                  </a:cubicBezTo>
                  <a:cubicBezTo>
                    <a:pt x="0" y="140"/>
                    <a:pt x="0" y="140"/>
                    <a:pt x="0" y="140"/>
                  </a:cubicBezTo>
                  <a:cubicBezTo>
                    <a:pt x="0" y="143"/>
                    <a:pt x="1" y="147"/>
                    <a:pt x="4" y="148"/>
                  </a:cubicBezTo>
                  <a:cubicBezTo>
                    <a:pt x="43" y="164"/>
                    <a:pt x="43" y="164"/>
                    <a:pt x="43" y="164"/>
                  </a:cubicBezTo>
                  <a:cubicBezTo>
                    <a:pt x="44" y="168"/>
                    <a:pt x="44" y="172"/>
                    <a:pt x="45" y="176"/>
                  </a:cubicBezTo>
                  <a:cubicBezTo>
                    <a:pt x="14" y="204"/>
                    <a:pt x="14" y="204"/>
                    <a:pt x="14" y="204"/>
                  </a:cubicBezTo>
                  <a:cubicBezTo>
                    <a:pt x="12" y="206"/>
                    <a:pt x="11" y="210"/>
                    <a:pt x="13" y="213"/>
                  </a:cubicBezTo>
                  <a:cubicBezTo>
                    <a:pt x="27" y="237"/>
                    <a:pt x="27" y="237"/>
                    <a:pt x="27" y="237"/>
                  </a:cubicBezTo>
                  <a:cubicBezTo>
                    <a:pt x="28" y="239"/>
                    <a:pt x="32" y="241"/>
                    <a:pt x="35" y="240"/>
                  </a:cubicBezTo>
                  <a:cubicBezTo>
                    <a:pt x="75" y="227"/>
                    <a:pt x="75" y="227"/>
                    <a:pt x="75" y="227"/>
                  </a:cubicBezTo>
                  <a:cubicBezTo>
                    <a:pt x="78" y="230"/>
                    <a:pt x="81" y="233"/>
                    <a:pt x="84" y="235"/>
                  </a:cubicBezTo>
                  <a:cubicBezTo>
                    <a:pt x="79" y="276"/>
                    <a:pt x="79" y="276"/>
                    <a:pt x="79" y="276"/>
                  </a:cubicBezTo>
                  <a:cubicBezTo>
                    <a:pt x="78" y="280"/>
                    <a:pt x="80" y="283"/>
                    <a:pt x="83" y="284"/>
                  </a:cubicBezTo>
                  <a:cubicBezTo>
                    <a:pt x="109" y="293"/>
                    <a:pt x="109" y="293"/>
                    <a:pt x="109" y="293"/>
                  </a:cubicBezTo>
                  <a:cubicBezTo>
                    <a:pt x="112" y="294"/>
                    <a:pt x="116" y="293"/>
                    <a:pt x="118" y="291"/>
                  </a:cubicBezTo>
                  <a:cubicBezTo>
                    <a:pt x="140" y="255"/>
                    <a:pt x="140" y="255"/>
                    <a:pt x="140" y="255"/>
                  </a:cubicBezTo>
                  <a:cubicBezTo>
                    <a:pt x="142" y="255"/>
                    <a:pt x="144" y="256"/>
                    <a:pt x="146" y="256"/>
                  </a:cubicBezTo>
                  <a:cubicBezTo>
                    <a:pt x="148" y="256"/>
                    <a:pt x="150" y="255"/>
                    <a:pt x="152" y="255"/>
                  </a:cubicBezTo>
                  <a:cubicBezTo>
                    <a:pt x="174" y="291"/>
                    <a:pt x="174" y="291"/>
                    <a:pt x="174" y="291"/>
                  </a:cubicBezTo>
                  <a:cubicBezTo>
                    <a:pt x="176" y="293"/>
                    <a:pt x="180" y="294"/>
                    <a:pt x="183" y="293"/>
                  </a:cubicBezTo>
                  <a:cubicBezTo>
                    <a:pt x="209" y="284"/>
                    <a:pt x="209" y="284"/>
                    <a:pt x="209" y="284"/>
                  </a:cubicBezTo>
                  <a:cubicBezTo>
                    <a:pt x="212" y="283"/>
                    <a:pt x="214" y="280"/>
                    <a:pt x="213" y="276"/>
                  </a:cubicBezTo>
                  <a:cubicBezTo>
                    <a:pt x="208" y="235"/>
                    <a:pt x="208" y="235"/>
                    <a:pt x="208" y="235"/>
                  </a:cubicBezTo>
                  <a:cubicBezTo>
                    <a:pt x="211" y="232"/>
                    <a:pt x="214" y="230"/>
                    <a:pt x="217" y="227"/>
                  </a:cubicBezTo>
                  <a:cubicBezTo>
                    <a:pt x="257" y="240"/>
                    <a:pt x="257" y="240"/>
                    <a:pt x="257" y="240"/>
                  </a:cubicBezTo>
                  <a:cubicBezTo>
                    <a:pt x="260" y="241"/>
                    <a:pt x="264" y="239"/>
                    <a:pt x="265" y="237"/>
                  </a:cubicBezTo>
                  <a:cubicBezTo>
                    <a:pt x="279" y="213"/>
                    <a:pt x="279" y="213"/>
                    <a:pt x="279" y="213"/>
                  </a:cubicBezTo>
                  <a:cubicBezTo>
                    <a:pt x="281" y="210"/>
                    <a:pt x="280" y="206"/>
                    <a:pt x="278" y="204"/>
                  </a:cubicBezTo>
                  <a:cubicBezTo>
                    <a:pt x="247" y="176"/>
                    <a:pt x="247" y="176"/>
                    <a:pt x="247" y="176"/>
                  </a:cubicBezTo>
                  <a:cubicBezTo>
                    <a:pt x="248" y="172"/>
                    <a:pt x="248" y="168"/>
                    <a:pt x="249" y="164"/>
                  </a:cubicBezTo>
                  <a:cubicBezTo>
                    <a:pt x="288" y="148"/>
                    <a:pt x="288" y="148"/>
                    <a:pt x="288" y="148"/>
                  </a:cubicBezTo>
                  <a:cubicBezTo>
                    <a:pt x="291" y="147"/>
                    <a:pt x="292" y="144"/>
                    <a:pt x="292" y="140"/>
                  </a:cubicBezTo>
                  <a:close/>
                  <a:moveTo>
                    <a:pt x="204" y="152"/>
                  </a:moveTo>
                  <a:cubicBezTo>
                    <a:pt x="204" y="168"/>
                    <a:pt x="197" y="182"/>
                    <a:pt x="187" y="193"/>
                  </a:cubicBezTo>
                  <a:cubicBezTo>
                    <a:pt x="176" y="203"/>
                    <a:pt x="162" y="210"/>
                    <a:pt x="146" y="210"/>
                  </a:cubicBezTo>
                  <a:cubicBezTo>
                    <a:pt x="130" y="210"/>
                    <a:pt x="116" y="203"/>
                    <a:pt x="105" y="193"/>
                  </a:cubicBezTo>
                  <a:cubicBezTo>
                    <a:pt x="95" y="182"/>
                    <a:pt x="88" y="168"/>
                    <a:pt x="88" y="152"/>
                  </a:cubicBezTo>
                  <a:cubicBezTo>
                    <a:pt x="88" y="136"/>
                    <a:pt x="95" y="121"/>
                    <a:pt x="105" y="111"/>
                  </a:cubicBezTo>
                  <a:cubicBezTo>
                    <a:pt x="116" y="100"/>
                    <a:pt x="130" y="94"/>
                    <a:pt x="146" y="94"/>
                  </a:cubicBezTo>
                  <a:cubicBezTo>
                    <a:pt x="162" y="94"/>
                    <a:pt x="176" y="100"/>
                    <a:pt x="187" y="111"/>
                  </a:cubicBezTo>
                  <a:cubicBezTo>
                    <a:pt x="197" y="121"/>
                    <a:pt x="204" y="136"/>
                    <a:pt x="204" y="1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498"/>
              <a:endParaRPr lang="en-US" sz="1600" dirty="0">
                <a:solidFill>
                  <a:srgbClr val="FFFFFF"/>
                </a:solidFill>
              </a:endParaRPr>
            </a:p>
          </p:txBody>
        </p:sp>
        <p:sp>
          <p:nvSpPr>
            <p:cNvPr id="12" name="Oval 87"/>
            <p:cNvSpPr>
              <a:spLocks noChangeArrowheads="1"/>
            </p:cNvSpPr>
            <p:nvPr/>
          </p:nvSpPr>
          <p:spPr bwMode="black">
            <a:xfrm>
              <a:off x="5630863" y="812800"/>
              <a:ext cx="203200" cy="2032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498"/>
              <a:endParaRPr lang="en-US" sz="1600" dirty="0">
                <a:solidFill>
                  <a:srgbClr val="FFFFFF"/>
                </a:solidFill>
              </a:endParaRPr>
            </a:p>
          </p:txBody>
        </p:sp>
        <p:sp>
          <p:nvSpPr>
            <p:cNvPr id="13" name="Freeform 88"/>
            <p:cNvSpPr>
              <a:spLocks noEditPoints="1"/>
            </p:cNvSpPr>
            <p:nvPr/>
          </p:nvSpPr>
          <p:spPr bwMode="black">
            <a:xfrm>
              <a:off x="6129338" y="225425"/>
              <a:ext cx="555625" cy="598488"/>
            </a:xfrm>
            <a:custGeom>
              <a:avLst/>
              <a:gdLst>
                <a:gd name="T0" fmla="*/ 129 w 148"/>
                <a:gd name="T1" fmla="*/ 91 h 160"/>
                <a:gd name="T2" fmla="*/ 131 w 148"/>
                <a:gd name="T3" fmla="*/ 80 h 160"/>
                <a:gd name="T4" fmla="*/ 129 w 148"/>
                <a:gd name="T5" fmla="*/ 70 h 160"/>
                <a:gd name="T6" fmla="*/ 145 w 148"/>
                <a:gd name="T7" fmla="*/ 55 h 160"/>
                <a:gd name="T8" fmla="*/ 147 w 148"/>
                <a:gd name="T9" fmla="*/ 50 h 160"/>
                <a:gd name="T10" fmla="*/ 147 w 148"/>
                <a:gd name="T11" fmla="*/ 46 h 160"/>
                <a:gd name="T12" fmla="*/ 140 w 148"/>
                <a:gd name="T13" fmla="*/ 34 h 160"/>
                <a:gd name="T14" fmla="*/ 133 w 148"/>
                <a:gd name="T15" fmla="*/ 31 h 160"/>
                <a:gd name="T16" fmla="*/ 131 w 148"/>
                <a:gd name="T17" fmla="*/ 31 h 160"/>
                <a:gd name="T18" fmla="*/ 111 w 148"/>
                <a:gd name="T19" fmla="*/ 37 h 160"/>
                <a:gd name="T20" fmla="*/ 92 w 148"/>
                <a:gd name="T21" fmla="*/ 27 h 160"/>
                <a:gd name="T22" fmla="*/ 88 w 148"/>
                <a:gd name="T23" fmla="*/ 6 h 160"/>
                <a:gd name="T24" fmla="*/ 81 w 148"/>
                <a:gd name="T25" fmla="*/ 0 h 160"/>
                <a:gd name="T26" fmla="*/ 67 w 148"/>
                <a:gd name="T27" fmla="*/ 0 h 160"/>
                <a:gd name="T28" fmla="*/ 60 w 148"/>
                <a:gd name="T29" fmla="*/ 6 h 160"/>
                <a:gd name="T30" fmla="*/ 55 w 148"/>
                <a:gd name="T31" fmla="*/ 27 h 160"/>
                <a:gd name="T32" fmla="*/ 37 w 148"/>
                <a:gd name="T33" fmla="*/ 38 h 160"/>
                <a:gd name="T34" fmla="*/ 16 w 148"/>
                <a:gd name="T35" fmla="*/ 31 h 160"/>
                <a:gd name="T36" fmla="*/ 14 w 148"/>
                <a:gd name="T37" fmla="*/ 31 h 160"/>
                <a:gd name="T38" fmla="*/ 8 w 148"/>
                <a:gd name="T39" fmla="*/ 34 h 160"/>
                <a:gd name="T40" fmla="*/ 1 w 148"/>
                <a:gd name="T41" fmla="*/ 46 h 160"/>
                <a:gd name="T42" fmla="*/ 0 w 148"/>
                <a:gd name="T43" fmla="*/ 50 h 160"/>
                <a:gd name="T44" fmla="*/ 2 w 148"/>
                <a:gd name="T45" fmla="*/ 55 h 160"/>
                <a:gd name="T46" fmla="*/ 19 w 148"/>
                <a:gd name="T47" fmla="*/ 70 h 160"/>
                <a:gd name="T48" fmla="*/ 17 w 148"/>
                <a:gd name="T49" fmla="*/ 80 h 160"/>
                <a:gd name="T50" fmla="*/ 19 w 148"/>
                <a:gd name="T51" fmla="*/ 91 h 160"/>
                <a:gd name="T52" fmla="*/ 2 w 148"/>
                <a:gd name="T53" fmla="*/ 106 h 160"/>
                <a:gd name="T54" fmla="*/ 0 w 148"/>
                <a:gd name="T55" fmla="*/ 111 h 160"/>
                <a:gd name="T56" fmla="*/ 1 w 148"/>
                <a:gd name="T57" fmla="*/ 114 h 160"/>
                <a:gd name="T58" fmla="*/ 8 w 148"/>
                <a:gd name="T59" fmla="*/ 126 h 160"/>
                <a:gd name="T60" fmla="*/ 14 w 148"/>
                <a:gd name="T61" fmla="*/ 130 h 160"/>
                <a:gd name="T62" fmla="*/ 16 w 148"/>
                <a:gd name="T63" fmla="*/ 130 h 160"/>
                <a:gd name="T64" fmla="*/ 37 w 148"/>
                <a:gd name="T65" fmla="*/ 123 h 160"/>
                <a:gd name="T66" fmla="*/ 55 w 148"/>
                <a:gd name="T67" fmla="*/ 133 h 160"/>
                <a:gd name="T68" fmla="*/ 60 w 148"/>
                <a:gd name="T69" fmla="*/ 155 h 160"/>
                <a:gd name="T70" fmla="*/ 67 w 148"/>
                <a:gd name="T71" fmla="*/ 160 h 160"/>
                <a:gd name="T72" fmla="*/ 81 w 148"/>
                <a:gd name="T73" fmla="*/ 160 h 160"/>
                <a:gd name="T74" fmla="*/ 88 w 148"/>
                <a:gd name="T75" fmla="*/ 155 h 160"/>
                <a:gd name="T76" fmla="*/ 92 w 148"/>
                <a:gd name="T77" fmla="*/ 134 h 160"/>
                <a:gd name="T78" fmla="*/ 111 w 148"/>
                <a:gd name="T79" fmla="*/ 123 h 160"/>
                <a:gd name="T80" fmla="*/ 131 w 148"/>
                <a:gd name="T81" fmla="*/ 130 h 160"/>
                <a:gd name="T82" fmla="*/ 133 w 148"/>
                <a:gd name="T83" fmla="*/ 130 h 160"/>
                <a:gd name="T84" fmla="*/ 140 w 148"/>
                <a:gd name="T85" fmla="*/ 126 h 160"/>
                <a:gd name="T86" fmla="*/ 147 w 148"/>
                <a:gd name="T87" fmla="*/ 114 h 160"/>
                <a:gd name="T88" fmla="*/ 147 w 148"/>
                <a:gd name="T89" fmla="*/ 111 h 160"/>
                <a:gd name="T90" fmla="*/ 145 w 148"/>
                <a:gd name="T91" fmla="*/ 106 h 160"/>
                <a:gd name="T92" fmla="*/ 129 w 148"/>
                <a:gd name="T93" fmla="*/ 91 h 160"/>
                <a:gd name="T94" fmla="*/ 96 w 148"/>
                <a:gd name="T95" fmla="*/ 80 h 160"/>
                <a:gd name="T96" fmla="*/ 74 w 148"/>
                <a:gd name="T97" fmla="*/ 102 h 160"/>
                <a:gd name="T98" fmla="*/ 52 w 148"/>
                <a:gd name="T99" fmla="*/ 80 h 160"/>
                <a:gd name="T100" fmla="*/ 74 w 148"/>
                <a:gd name="T101" fmla="*/ 58 h 160"/>
                <a:gd name="T102" fmla="*/ 96 w 148"/>
                <a:gd name="T103"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8" h="160">
                  <a:moveTo>
                    <a:pt x="129" y="91"/>
                  </a:moveTo>
                  <a:cubicBezTo>
                    <a:pt x="130" y="88"/>
                    <a:pt x="131" y="84"/>
                    <a:pt x="131" y="80"/>
                  </a:cubicBezTo>
                  <a:cubicBezTo>
                    <a:pt x="131" y="77"/>
                    <a:pt x="130" y="73"/>
                    <a:pt x="129" y="70"/>
                  </a:cubicBezTo>
                  <a:cubicBezTo>
                    <a:pt x="145" y="55"/>
                    <a:pt x="145" y="55"/>
                    <a:pt x="145" y="55"/>
                  </a:cubicBezTo>
                  <a:cubicBezTo>
                    <a:pt x="147" y="54"/>
                    <a:pt x="147" y="52"/>
                    <a:pt x="147" y="50"/>
                  </a:cubicBezTo>
                  <a:cubicBezTo>
                    <a:pt x="147" y="49"/>
                    <a:pt x="147" y="47"/>
                    <a:pt x="147" y="46"/>
                  </a:cubicBezTo>
                  <a:cubicBezTo>
                    <a:pt x="140" y="34"/>
                    <a:pt x="140" y="34"/>
                    <a:pt x="140" y="34"/>
                  </a:cubicBezTo>
                  <a:cubicBezTo>
                    <a:pt x="138" y="32"/>
                    <a:pt x="136" y="31"/>
                    <a:pt x="133" y="31"/>
                  </a:cubicBezTo>
                  <a:cubicBezTo>
                    <a:pt x="133" y="31"/>
                    <a:pt x="132" y="31"/>
                    <a:pt x="131" y="31"/>
                  </a:cubicBezTo>
                  <a:cubicBezTo>
                    <a:pt x="111" y="37"/>
                    <a:pt x="111" y="37"/>
                    <a:pt x="111" y="37"/>
                  </a:cubicBezTo>
                  <a:cubicBezTo>
                    <a:pt x="105" y="33"/>
                    <a:pt x="99" y="29"/>
                    <a:pt x="92" y="27"/>
                  </a:cubicBezTo>
                  <a:cubicBezTo>
                    <a:pt x="88" y="6"/>
                    <a:pt x="88" y="6"/>
                    <a:pt x="88" y="6"/>
                  </a:cubicBezTo>
                  <a:cubicBezTo>
                    <a:pt x="87" y="3"/>
                    <a:pt x="84" y="0"/>
                    <a:pt x="81" y="0"/>
                  </a:cubicBezTo>
                  <a:cubicBezTo>
                    <a:pt x="67" y="0"/>
                    <a:pt x="67" y="0"/>
                    <a:pt x="67" y="0"/>
                  </a:cubicBezTo>
                  <a:cubicBezTo>
                    <a:pt x="63" y="0"/>
                    <a:pt x="61" y="3"/>
                    <a:pt x="60" y="6"/>
                  </a:cubicBezTo>
                  <a:cubicBezTo>
                    <a:pt x="55" y="27"/>
                    <a:pt x="55" y="27"/>
                    <a:pt x="55" y="27"/>
                  </a:cubicBezTo>
                  <a:cubicBezTo>
                    <a:pt x="48" y="29"/>
                    <a:pt x="42" y="33"/>
                    <a:pt x="37" y="38"/>
                  </a:cubicBezTo>
                  <a:cubicBezTo>
                    <a:pt x="16" y="31"/>
                    <a:pt x="16" y="31"/>
                    <a:pt x="16" y="31"/>
                  </a:cubicBezTo>
                  <a:cubicBezTo>
                    <a:pt x="15" y="31"/>
                    <a:pt x="15" y="31"/>
                    <a:pt x="14" y="31"/>
                  </a:cubicBezTo>
                  <a:cubicBezTo>
                    <a:pt x="12" y="31"/>
                    <a:pt x="9" y="32"/>
                    <a:pt x="8" y="34"/>
                  </a:cubicBezTo>
                  <a:cubicBezTo>
                    <a:pt x="1" y="46"/>
                    <a:pt x="1" y="46"/>
                    <a:pt x="1" y="46"/>
                  </a:cubicBezTo>
                  <a:cubicBezTo>
                    <a:pt x="0" y="47"/>
                    <a:pt x="0" y="49"/>
                    <a:pt x="0" y="50"/>
                  </a:cubicBezTo>
                  <a:cubicBezTo>
                    <a:pt x="0" y="52"/>
                    <a:pt x="1" y="54"/>
                    <a:pt x="2" y="55"/>
                  </a:cubicBezTo>
                  <a:cubicBezTo>
                    <a:pt x="19" y="70"/>
                    <a:pt x="19" y="70"/>
                    <a:pt x="19" y="70"/>
                  </a:cubicBezTo>
                  <a:cubicBezTo>
                    <a:pt x="18" y="73"/>
                    <a:pt x="17" y="77"/>
                    <a:pt x="17" y="80"/>
                  </a:cubicBezTo>
                  <a:cubicBezTo>
                    <a:pt x="17" y="84"/>
                    <a:pt x="18" y="87"/>
                    <a:pt x="19" y="91"/>
                  </a:cubicBezTo>
                  <a:cubicBezTo>
                    <a:pt x="2" y="106"/>
                    <a:pt x="2" y="106"/>
                    <a:pt x="2" y="106"/>
                  </a:cubicBezTo>
                  <a:cubicBezTo>
                    <a:pt x="1" y="107"/>
                    <a:pt x="0" y="109"/>
                    <a:pt x="0" y="111"/>
                  </a:cubicBezTo>
                  <a:cubicBezTo>
                    <a:pt x="0" y="112"/>
                    <a:pt x="0" y="113"/>
                    <a:pt x="1" y="114"/>
                  </a:cubicBezTo>
                  <a:cubicBezTo>
                    <a:pt x="8" y="126"/>
                    <a:pt x="8" y="126"/>
                    <a:pt x="8" y="126"/>
                  </a:cubicBezTo>
                  <a:cubicBezTo>
                    <a:pt x="9" y="129"/>
                    <a:pt x="12" y="130"/>
                    <a:pt x="14" y="130"/>
                  </a:cubicBezTo>
                  <a:cubicBezTo>
                    <a:pt x="15" y="130"/>
                    <a:pt x="15" y="130"/>
                    <a:pt x="16" y="130"/>
                  </a:cubicBezTo>
                  <a:cubicBezTo>
                    <a:pt x="37" y="123"/>
                    <a:pt x="37" y="123"/>
                    <a:pt x="37" y="123"/>
                  </a:cubicBezTo>
                  <a:cubicBezTo>
                    <a:pt x="42" y="127"/>
                    <a:pt x="48" y="131"/>
                    <a:pt x="55" y="133"/>
                  </a:cubicBezTo>
                  <a:cubicBezTo>
                    <a:pt x="60" y="155"/>
                    <a:pt x="60" y="155"/>
                    <a:pt x="60" y="155"/>
                  </a:cubicBezTo>
                  <a:cubicBezTo>
                    <a:pt x="61" y="158"/>
                    <a:pt x="63" y="160"/>
                    <a:pt x="67" y="160"/>
                  </a:cubicBezTo>
                  <a:cubicBezTo>
                    <a:pt x="81" y="160"/>
                    <a:pt x="81" y="160"/>
                    <a:pt x="81" y="160"/>
                  </a:cubicBezTo>
                  <a:cubicBezTo>
                    <a:pt x="84" y="160"/>
                    <a:pt x="87" y="158"/>
                    <a:pt x="88" y="155"/>
                  </a:cubicBezTo>
                  <a:cubicBezTo>
                    <a:pt x="92" y="134"/>
                    <a:pt x="92" y="134"/>
                    <a:pt x="92" y="134"/>
                  </a:cubicBezTo>
                  <a:cubicBezTo>
                    <a:pt x="99" y="131"/>
                    <a:pt x="105" y="128"/>
                    <a:pt x="111" y="123"/>
                  </a:cubicBezTo>
                  <a:cubicBezTo>
                    <a:pt x="131" y="130"/>
                    <a:pt x="131" y="130"/>
                    <a:pt x="131" y="130"/>
                  </a:cubicBezTo>
                  <a:cubicBezTo>
                    <a:pt x="132" y="130"/>
                    <a:pt x="133" y="130"/>
                    <a:pt x="133" y="130"/>
                  </a:cubicBezTo>
                  <a:cubicBezTo>
                    <a:pt x="136" y="130"/>
                    <a:pt x="138" y="129"/>
                    <a:pt x="140" y="126"/>
                  </a:cubicBezTo>
                  <a:cubicBezTo>
                    <a:pt x="147" y="114"/>
                    <a:pt x="147" y="114"/>
                    <a:pt x="147" y="114"/>
                  </a:cubicBezTo>
                  <a:cubicBezTo>
                    <a:pt x="147" y="113"/>
                    <a:pt x="148" y="112"/>
                    <a:pt x="147" y="111"/>
                  </a:cubicBezTo>
                  <a:cubicBezTo>
                    <a:pt x="148" y="109"/>
                    <a:pt x="147" y="107"/>
                    <a:pt x="145" y="106"/>
                  </a:cubicBezTo>
                  <a:lnTo>
                    <a:pt x="129" y="91"/>
                  </a:lnTo>
                  <a:close/>
                  <a:moveTo>
                    <a:pt x="96" y="80"/>
                  </a:moveTo>
                  <a:cubicBezTo>
                    <a:pt x="96" y="92"/>
                    <a:pt x="86" y="102"/>
                    <a:pt x="74" y="102"/>
                  </a:cubicBezTo>
                  <a:cubicBezTo>
                    <a:pt x="62" y="102"/>
                    <a:pt x="52" y="92"/>
                    <a:pt x="52" y="80"/>
                  </a:cubicBezTo>
                  <a:cubicBezTo>
                    <a:pt x="52" y="68"/>
                    <a:pt x="62" y="58"/>
                    <a:pt x="74" y="58"/>
                  </a:cubicBezTo>
                  <a:cubicBezTo>
                    <a:pt x="86" y="58"/>
                    <a:pt x="96" y="68"/>
                    <a:pt x="96"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498"/>
              <a:endParaRPr lang="en-US" sz="1600" dirty="0">
                <a:solidFill>
                  <a:srgbClr val="FFFFFF"/>
                </a:solidFill>
              </a:endParaRPr>
            </a:p>
          </p:txBody>
        </p:sp>
      </p:grpSp>
    </p:spTree>
    <p:extLst>
      <p:ext uri="{BB962C8B-B14F-4D97-AF65-F5344CB8AC3E}">
        <p14:creationId xmlns:p14="http://schemas.microsoft.com/office/powerpoint/2010/main" val="16463256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3">
            <a:clrChange>
              <a:clrFrom>
                <a:srgbClr val="00AEEF"/>
              </a:clrFrom>
              <a:clrTo>
                <a:srgbClr val="00AEEF">
                  <a:alpha val="0"/>
                </a:srgbClr>
              </a:clrTo>
            </a:clrChange>
          </a:blip>
          <a:stretch>
            <a:fillRect/>
          </a:stretch>
        </p:blipFill>
        <p:spPr>
          <a:xfrm>
            <a:off x="216542" y="119309"/>
            <a:ext cx="11734158" cy="962038"/>
          </a:xfrm>
          <a:prstGeom prst="rect">
            <a:avLst/>
          </a:prstGeom>
        </p:spPr>
      </p:pic>
      <p:sp>
        <p:nvSpPr>
          <p:cNvPr id="6" name="Subtitle 5"/>
          <p:cNvSpPr>
            <a:spLocks noGrp="1"/>
          </p:cNvSpPr>
          <p:nvPr>
            <p:ph type="subTitle" idx="4294967295"/>
          </p:nvPr>
        </p:nvSpPr>
        <p:spPr>
          <a:xfrm>
            <a:off x="979052" y="1600233"/>
            <a:ext cx="11187906" cy="4417218"/>
          </a:xfrm>
        </p:spPr>
        <p:txBody>
          <a:bodyPr numCol="2">
            <a:noAutofit/>
          </a:bodyPr>
          <a:lstStyle/>
          <a:p>
            <a:pPr marL="571477" indent="-571477">
              <a:buFont typeface="Wingdings" panose="05000000000000000000" pitchFamily="2" charset="2"/>
              <a:buChar char="à"/>
            </a:pPr>
            <a:r>
              <a:rPr lang="en-US" sz="4000" dirty="0">
                <a:solidFill>
                  <a:schemeClr val="tx1"/>
                </a:solidFill>
                <a:latin typeface="+mj-lt"/>
                <a:sym typeface="Wingdings" panose="05000000000000000000" pitchFamily="2" charset="2"/>
              </a:rPr>
              <a:t>Fast creation (&lt;1’)</a:t>
            </a:r>
          </a:p>
          <a:p>
            <a:pPr marL="571477" indent="-571477">
              <a:buFont typeface="Wingdings" panose="05000000000000000000" pitchFamily="2" charset="2"/>
              <a:buChar char="à"/>
            </a:pPr>
            <a:r>
              <a:rPr lang="en-US" sz="4000" dirty="0">
                <a:solidFill>
                  <a:schemeClr val="tx1"/>
                </a:solidFill>
                <a:latin typeface="+mj-lt"/>
                <a:sym typeface="Wingdings" panose="05000000000000000000" pitchFamily="2" charset="2"/>
              </a:rPr>
              <a:t>Language Support</a:t>
            </a:r>
          </a:p>
          <a:p>
            <a:pPr marL="571477" indent="-571477">
              <a:buFont typeface="Wingdings" panose="05000000000000000000" pitchFamily="2" charset="2"/>
              <a:buChar char="à"/>
            </a:pPr>
            <a:r>
              <a:rPr lang="en-US" sz="4000" dirty="0">
                <a:solidFill>
                  <a:schemeClr val="tx1"/>
                </a:solidFill>
                <a:latin typeface="+mj-lt"/>
                <a:sym typeface="Wingdings" panose="05000000000000000000" pitchFamily="2" charset="2"/>
              </a:rPr>
              <a:t>Deployment (Staged)</a:t>
            </a:r>
          </a:p>
          <a:p>
            <a:pPr marL="571477" indent="-571477">
              <a:buFont typeface="Wingdings" panose="05000000000000000000" pitchFamily="2" charset="2"/>
              <a:buChar char="à"/>
            </a:pPr>
            <a:r>
              <a:rPr lang="en-US" sz="4000" dirty="0">
                <a:solidFill>
                  <a:schemeClr val="tx1"/>
                </a:solidFill>
                <a:latin typeface="+mj-lt"/>
                <a:sym typeface="Wingdings" panose="05000000000000000000" pitchFamily="2" charset="2"/>
              </a:rPr>
              <a:t>Source Control Integration</a:t>
            </a:r>
          </a:p>
          <a:p>
            <a:pPr marL="571477" indent="-571477">
              <a:buFont typeface="Wingdings" panose="05000000000000000000" pitchFamily="2" charset="2"/>
              <a:buChar char="à"/>
            </a:pPr>
            <a:r>
              <a:rPr lang="en-US" sz="4000" dirty="0">
                <a:solidFill>
                  <a:schemeClr val="tx1"/>
                </a:solidFill>
                <a:latin typeface="+mj-lt"/>
                <a:sym typeface="Wingdings" panose="05000000000000000000" pitchFamily="2" charset="2"/>
              </a:rPr>
              <a:t>Scale</a:t>
            </a:r>
          </a:p>
          <a:p>
            <a:pPr marL="571477" indent="-571477">
              <a:buFont typeface="Wingdings" panose="05000000000000000000" pitchFamily="2" charset="2"/>
              <a:buChar char="à"/>
            </a:pPr>
            <a:r>
              <a:rPr lang="en-US" sz="4000" dirty="0">
                <a:solidFill>
                  <a:schemeClr val="tx1"/>
                </a:solidFill>
                <a:latin typeface="+mj-lt"/>
                <a:sym typeface="Wingdings" panose="05000000000000000000" pitchFamily="2" charset="2"/>
              </a:rPr>
              <a:t>Web Jobs</a:t>
            </a:r>
          </a:p>
          <a:p>
            <a:pPr marL="571477" indent="-571477">
              <a:buFont typeface="Wingdings" panose="05000000000000000000" pitchFamily="2" charset="2"/>
              <a:buChar char="à"/>
            </a:pPr>
            <a:r>
              <a:rPr lang="en-US" sz="4000" dirty="0">
                <a:solidFill>
                  <a:schemeClr val="tx1"/>
                </a:solidFill>
                <a:latin typeface="+mj-lt"/>
                <a:sym typeface="Wingdings" panose="05000000000000000000" pitchFamily="2" charset="2"/>
              </a:rPr>
              <a:t>Site Slots</a:t>
            </a:r>
          </a:p>
          <a:p>
            <a:pPr marL="571477" indent="-571477">
              <a:buFont typeface="Wingdings" panose="05000000000000000000" pitchFamily="2" charset="2"/>
              <a:buChar char="à"/>
            </a:pPr>
            <a:r>
              <a:rPr lang="en-US" sz="4000" dirty="0">
                <a:solidFill>
                  <a:schemeClr val="tx1"/>
                </a:solidFill>
                <a:latin typeface="+mj-lt"/>
                <a:sym typeface="Wingdings" panose="05000000000000000000" pitchFamily="2" charset="2"/>
              </a:rPr>
              <a:t>Traffic Manager</a:t>
            </a:r>
          </a:p>
          <a:p>
            <a:pPr marL="571477" indent="-571477">
              <a:buFont typeface="Wingdings" panose="05000000000000000000" pitchFamily="2" charset="2"/>
              <a:buChar char="à"/>
            </a:pPr>
            <a:r>
              <a:rPr lang="en-US" sz="4000" dirty="0">
                <a:solidFill>
                  <a:schemeClr val="tx1"/>
                </a:solidFill>
                <a:latin typeface="+mj-lt"/>
                <a:sym typeface="Wingdings" panose="05000000000000000000" pitchFamily="2" charset="2"/>
              </a:rPr>
              <a:t>Backup</a:t>
            </a:r>
          </a:p>
          <a:p>
            <a:pPr marL="571477" indent="-571477">
              <a:buFont typeface="Wingdings" panose="05000000000000000000" pitchFamily="2" charset="2"/>
              <a:buChar char="à"/>
            </a:pPr>
            <a:r>
              <a:rPr lang="en-US" sz="4000" dirty="0">
                <a:solidFill>
                  <a:schemeClr val="tx1"/>
                </a:solidFill>
                <a:latin typeface="+mj-lt"/>
                <a:sym typeface="Wingdings" panose="05000000000000000000" pitchFamily="2" charset="2"/>
              </a:rPr>
              <a:t>Hybrid Connections</a:t>
            </a:r>
          </a:p>
          <a:p>
            <a:pPr marL="571477" indent="-571477">
              <a:buFont typeface="Wingdings" panose="05000000000000000000" pitchFamily="2" charset="2"/>
              <a:buChar char="à"/>
            </a:pPr>
            <a:r>
              <a:rPr lang="en-US" sz="4000" dirty="0" err="1">
                <a:solidFill>
                  <a:schemeClr val="tx1"/>
                </a:solidFill>
                <a:latin typeface="+mj-lt"/>
                <a:sym typeface="Wingdings" panose="05000000000000000000" pitchFamily="2" charset="2"/>
              </a:rPr>
              <a:t>Redis</a:t>
            </a:r>
            <a:r>
              <a:rPr lang="en-US" sz="4000" dirty="0">
                <a:solidFill>
                  <a:schemeClr val="tx1"/>
                </a:solidFill>
                <a:latin typeface="+mj-lt"/>
                <a:sym typeface="Wingdings" panose="05000000000000000000" pitchFamily="2" charset="2"/>
              </a:rPr>
              <a:t> Cache</a:t>
            </a:r>
            <a:endParaRPr lang="en-US" sz="4000" dirty="0">
              <a:solidFill>
                <a:schemeClr val="tx1"/>
              </a:solidFill>
              <a:latin typeface="+mj-lt"/>
            </a:endParaRPr>
          </a:p>
        </p:txBody>
      </p:sp>
      <p:grpSp>
        <p:nvGrpSpPr>
          <p:cNvPr id="7" name="Group 6"/>
          <p:cNvGrpSpPr/>
          <p:nvPr/>
        </p:nvGrpSpPr>
        <p:grpSpPr>
          <a:xfrm>
            <a:off x="979052" y="5745182"/>
            <a:ext cx="8748803" cy="1113513"/>
            <a:chOff x="704438" y="2991238"/>
            <a:chExt cx="10498564" cy="1336216"/>
          </a:xfrm>
        </p:grpSpPr>
        <p:grpSp>
          <p:nvGrpSpPr>
            <p:cNvPr id="8" name="Group 7"/>
            <p:cNvGrpSpPr/>
            <p:nvPr/>
          </p:nvGrpSpPr>
          <p:grpSpPr>
            <a:xfrm>
              <a:off x="5692095" y="3005203"/>
              <a:ext cx="1021818" cy="1023481"/>
              <a:chOff x="5692095" y="3005203"/>
              <a:chExt cx="1021818" cy="1023481"/>
            </a:xfrm>
          </p:grpSpPr>
          <p:pic>
            <p:nvPicPr>
              <p:cNvPr id="27" name="Picture 26"/>
              <p:cNvPicPr>
                <a:picLocks noChangeAspect="1"/>
              </p:cNvPicPr>
              <p:nvPr/>
            </p:nvPicPr>
            <p:blipFill>
              <a:blip r:embed="rId4">
                <a:biLevel thresh="25000"/>
              </a:blip>
              <a:stretch>
                <a:fillRect/>
              </a:stretch>
            </p:blipFill>
            <p:spPr>
              <a:xfrm>
                <a:off x="5857719" y="3005203"/>
                <a:ext cx="576373" cy="572607"/>
              </a:xfrm>
              <a:prstGeom prst="rect">
                <a:avLst/>
              </a:prstGeom>
            </p:spPr>
          </p:pic>
          <p:sp>
            <p:nvSpPr>
              <p:cNvPr id="28" name="TextBox 27"/>
              <p:cNvSpPr txBox="1"/>
              <p:nvPr/>
            </p:nvSpPr>
            <p:spPr>
              <a:xfrm>
                <a:off x="5692095" y="3610030"/>
                <a:ext cx="1021818" cy="418654"/>
              </a:xfrm>
              <a:prstGeom prst="rect">
                <a:avLst/>
              </a:prstGeom>
              <a:noFill/>
            </p:spPr>
            <p:txBody>
              <a:bodyPr wrap="none" rtlCol="0">
                <a:spAutoFit/>
              </a:bodyPr>
              <a:lstStyle/>
              <a:p>
                <a:pPr defTabSz="913498"/>
                <a:r>
                  <a:rPr lang="en-US" sz="1667" dirty="0" err="1">
                    <a:solidFill>
                      <a:prstClr val="white"/>
                    </a:solidFill>
                  </a:rPr>
                  <a:t>GitHub</a:t>
                </a:r>
                <a:endParaRPr lang="en-US" sz="1667" dirty="0">
                  <a:solidFill>
                    <a:prstClr val="white"/>
                  </a:solidFill>
                </a:endParaRPr>
              </a:p>
            </p:txBody>
          </p:sp>
        </p:grpSp>
        <p:grpSp>
          <p:nvGrpSpPr>
            <p:cNvPr id="9" name="Group 8"/>
            <p:cNvGrpSpPr/>
            <p:nvPr/>
          </p:nvGrpSpPr>
          <p:grpSpPr>
            <a:xfrm>
              <a:off x="704438" y="3033136"/>
              <a:ext cx="1683000" cy="1294318"/>
              <a:chOff x="704438" y="3033136"/>
              <a:chExt cx="1683000" cy="1294318"/>
            </a:xfrm>
          </p:grpSpPr>
          <p:pic>
            <p:nvPicPr>
              <p:cNvPr id="25" name="Picture 24"/>
              <p:cNvPicPr>
                <a:picLocks noChangeAspect="1"/>
              </p:cNvPicPr>
              <p:nvPr/>
            </p:nvPicPr>
            <p:blipFill>
              <a:blip r:embed="rId5">
                <a:biLevel thresh="25000"/>
              </a:blip>
              <a:stretch>
                <a:fillRect/>
              </a:stretch>
            </p:blipFill>
            <p:spPr>
              <a:xfrm>
                <a:off x="1193419" y="3033136"/>
                <a:ext cx="520141" cy="516741"/>
              </a:xfrm>
              <a:prstGeom prst="rect">
                <a:avLst/>
              </a:prstGeom>
            </p:spPr>
          </p:pic>
          <p:sp>
            <p:nvSpPr>
              <p:cNvPr id="26" name="TextBox 25"/>
              <p:cNvSpPr txBox="1"/>
              <p:nvPr/>
            </p:nvSpPr>
            <p:spPr>
              <a:xfrm>
                <a:off x="704438" y="3600947"/>
                <a:ext cx="1683000" cy="726507"/>
              </a:xfrm>
              <a:prstGeom prst="rect">
                <a:avLst/>
              </a:prstGeom>
              <a:noFill/>
            </p:spPr>
            <p:txBody>
              <a:bodyPr wrap="none" rtlCol="0">
                <a:spAutoFit/>
              </a:bodyPr>
              <a:lstStyle/>
              <a:p>
                <a:pPr defTabSz="913498"/>
                <a:r>
                  <a:rPr lang="en-US" sz="1667" dirty="0">
                    <a:solidFill>
                      <a:prstClr val="white"/>
                    </a:solidFill>
                  </a:rPr>
                  <a:t>Visual Studio</a:t>
                </a:r>
              </a:p>
              <a:p>
                <a:pPr algn="ctr" defTabSz="913498"/>
                <a:r>
                  <a:rPr lang="en-US" sz="1667" dirty="0">
                    <a:solidFill>
                      <a:prstClr val="white"/>
                    </a:solidFill>
                  </a:rPr>
                  <a:t>Online</a:t>
                </a:r>
              </a:p>
            </p:txBody>
          </p:sp>
        </p:grpSp>
        <p:grpSp>
          <p:nvGrpSpPr>
            <p:cNvPr id="10" name="Group 9"/>
            <p:cNvGrpSpPr/>
            <p:nvPr/>
          </p:nvGrpSpPr>
          <p:grpSpPr>
            <a:xfrm>
              <a:off x="4494470" y="2991238"/>
              <a:ext cx="608000" cy="1034484"/>
              <a:chOff x="4494470" y="2991238"/>
              <a:chExt cx="608000" cy="1034484"/>
            </a:xfrm>
          </p:grpSpPr>
          <p:pic>
            <p:nvPicPr>
              <p:cNvPr id="23" name="Picture 22"/>
              <p:cNvPicPr>
                <a:picLocks noChangeAspect="1"/>
              </p:cNvPicPr>
              <p:nvPr/>
            </p:nvPicPr>
            <p:blipFill>
              <a:blip r:embed="rId6">
                <a:biLevel thresh="25000"/>
              </a:blip>
              <a:stretch>
                <a:fillRect/>
              </a:stretch>
            </p:blipFill>
            <p:spPr>
              <a:xfrm>
                <a:off x="4494470" y="2991238"/>
                <a:ext cx="604489" cy="600537"/>
              </a:xfrm>
              <a:prstGeom prst="rect">
                <a:avLst/>
              </a:prstGeom>
            </p:spPr>
          </p:pic>
          <p:sp>
            <p:nvSpPr>
              <p:cNvPr id="24" name="TextBox 23"/>
              <p:cNvSpPr txBox="1"/>
              <p:nvPr/>
            </p:nvSpPr>
            <p:spPr>
              <a:xfrm>
                <a:off x="4557706" y="3607068"/>
                <a:ext cx="544764" cy="418654"/>
              </a:xfrm>
              <a:prstGeom prst="rect">
                <a:avLst/>
              </a:prstGeom>
              <a:noFill/>
            </p:spPr>
            <p:txBody>
              <a:bodyPr wrap="none" rtlCol="0">
                <a:spAutoFit/>
              </a:bodyPr>
              <a:lstStyle/>
              <a:p>
                <a:pPr defTabSz="913498"/>
                <a:r>
                  <a:rPr lang="en-US" sz="1667" dirty="0" err="1">
                    <a:solidFill>
                      <a:prstClr val="white"/>
                    </a:solidFill>
                  </a:rPr>
                  <a:t>Git</a:t>
                </a:r>
                <a:endParaRPr lang="en-US" sz="1667" dirty="0">
                  <a:solidFill>
                    <a:prstClr val="white"/>
                  </a:solidFill>
                </a:endParaRPr>
              </a:p>
            </p:txBody>
          </p:sp>
        </p:grpSp>
        <p:grpSp>
          <p:nvGrpSpPr>
            <p:cNvPr id="11" name="Group 10"/>
            <p:cNvGrpSpPr/>
            <p:nvPr/>
          </p:nvGrpSpPr>
          <p:grpSpPr>
            <a:xfrm>
              <a:off x="7192859" y="3019169"/>
              <a:ext cx="1268654" cy="1009515"/>
              <a:chOff x="7192859" y="3019169"/>
              <a:chExt cx="1268654" cy="1009515"/>
            </a:xfrm>
          </p:grpSpPr>
          <p:pic>
            <p:nvPicPr>
              <p:cNvPr id="21" name="Picture 20"/>
              <p:cNvPicPr>
                <a:picLocks noChangeAspect="1"/>
              </p:cNvPicPr>
              <p:nvPr/>
            </p:nvPicPr>
            <p:blipFill>
              <a:blip r:embed="rId7">
                <a:biLevel thresh="25000"/>
              </a:blip>
              <a:stretch>
                <a:fillRect/>
              </a:stretch>
            </p:blipFill>
            <p:spPr>
              <a:xfrm>
                <a:off x="7519991" y="3019169"/>
                <a:ext cx="477968" cy="544674"/>
              </a:xfrm>
              <a:prstGeom prst="rect">
                <a:avLst/>
              </a:prstGeom>
            </p:spPr>
          </p:pic>
          <p:sp>
            <p:nvSpPr>
              <p:cNvPr id="22" name="TextBox 21"/>
              <p:cNvSpPr txBox="1"/>
              <p:nvPr/>
            </p:nvSpPr>
            <p:spPr>
              <a:xfrm>
                <a:off x="7192859" y="3610030"/>
                <a:ext cx="1268654" cy="418654"/>
              </a:xfrm>
              <a:prstGeom prst="rect">
                <a:avLst/>
              </a:prstGeom>
              <a:noFill/>
            </p:spPr>
            <p:txBody>
              <a:bodyPr wrap="none" rtlCol="0">
                <a:spAutoFit/>
              </a:bodyPr>
              <a:lstStyle/>
              <a:p>
                <a:pPr defTabSz="913498"/>
                <a:r>
                  <a:rPr lang="en-US" sz="1667" dirty="0" err="1">
                    <a:solidFill>
                      <a:prstClr val="white"/>
                    </a:solidFill>
                  </a:rPr>
                  <a:t>BitBucket</a:t>
                </a:r>
                <a:endParaRPr lang="en-US" sz="1667" dirty="0">
                  <a:solidFill>
                    <a:prstClr val="white"/>
                  </a:solidFill>
                </a:endParaRPr>
              </a:p>
            </p:txBody>
          </p:sp>
        </p:grpSp>
        <p:grpSp>
          <p:nvGrpSpPr>
            <p:cNvPr id="12" name="Group 11"/>
            <p:cNvGrpSpPr/>
            <p:nvPr/>
          </p:nvGrpSpPr>
          <p:grpSpPr>
            <a:xfrm>
              <a:off x="2798555" y="3075034"/>
              <a:ext cx="1275734" cy="944054"/>
              <a:chOff x="2798555" y="3075034"/>
              <a:chExt cx="1275734" cy="944054"/>
            </a:xfrm>
          </p:grpSpPr>
          <p:pic>
            <p:nvPicPr>
              <p:cNvPr id="19" name="Picture 18"/>
              <p:cNvPicPr>
                <a:picLocks noChangeAspect="1"/>
              </p:cNvPicPr>
              <p:nvPr/>
            </p:nvPicPr>
            <p:blipFill>
              <a:blip r:embed="rId8">
                <a:biLevel thresh="25000"/>
              </a:blip>
              <a:stretch>
                <a:fillRect/>
              </a:stretch>
            </p:blipFill>
            <p:spPr>
              <a:xfrm>
                <a:off x="3082617" y="3075034"/>
                <a:ext cx="562315" cy="432945"/>
              </a:xfrm>
              <a:prstGeom prst="rect">
                <a:avLst/>
              </a:prstGeom>
            </p:spPr>
          </p:pic>
          <p:sp>
            <p:nvSpPr>
              <p:cNvPr id="20" name="TextBox 19"/>
              <p:cNvSpPr txBox="1"/>
              <p:nvPr/>
            </p:nvSpPr>
            <p:spPr>
              <a:xfrm>
                <a:off x="2798555" y="3600434"/>
                <a:ext cx="1275734" cy="418654"/>
              </a:xfrm>
              <a:prstGeom prst="rect">
                <a:avLst/>
              </a:prstGeom>
              <a:noFill/>
            </p:spPr>
            <p:txBody>
              <a:bodyPr wrap="none" rtlCol="0">
                <a:spAutoFit/>
              </a:bodyPr>
              <a:lstStyle/>
              <a:p>
                <a:pPr defTabSz="913498"/>
                <a:r>
                  <a:rPr lang="en-US" sz="1667" dirty="0" err="1">
                    <a:solidFill>
                      <a:prstClr val="white"/>
                    </a:solidFill>
                  </a:rPr>
                  <a:t>CodePlex</a:t>
                </a:r>
                <a:endParaRPr lang="en-US" sz="1667" dirty="0">
                  <a:solidFill>
                    <a:prstClr val="white"/>
                  </a:solidFill>
                </a:endParaRPr>
              </a:p>
            </p:txBody>
          </p:sp>
        </p:grpSp>
        <p:grpSp>
          <p:nvGrpSpPr>
            <p:cNvPr id="13" name="Group 12"/>
            <p:cNvGrpSpPr/>
            <p:nvPr/>
          </p:nvGrpSpPr>
          <p:grpSpPr>
            <a:xfrm>
              <a:off x="8918233" y="3012187"/>
              <a:ext cx="1198020" cy="1020762"/>
              <a:chOff x="8918233" y="3012187"/>
              <a:chExt cx="1198020" cy="1020762"/>
            </a:xfrm>
          </p:grpSpPr>
          <p:pic>
            <p:nvPicPr>
              <p:cNvPr id="17" name="Picture 16"/>
              <p:cNvPicPr>
                <a:picLocks noChangeAspect="1"/>
              </p:cNvPicPr>
              <p:nvPr/>
            </p:nvPicPr>
            <p:blipFill>
              <a:blip r:embed="rId9">
                <a:biLevel thresh="25000"/>
              </a:blip>
              <a:stretch>
                <a:fillRect/>
              </a:stretch>
            </p:blipFill>
            <p:spPr>
              <a:xfrm>
                <a:off x="9148635" y="3012187"/>
                <a:ext cx="604489" cy="558639"/>
              </a:xfrm>
              <a:prstGeom prst="rect">
                <a:avLst/>
              </a:prstGeom>
            </p:spPr>
          </p:pic>
          <p:sp>
            <p:nvSpPr>
              <p:cNvPr id="18" name="Rectangle 17"/>
              <p:cNvSpPr/>
              <p:nvPr/>
            </p:nvSpPr>
            <p:spPr>
              <a:xfrm>
                <a:off x="8918233" y="3614295"/>
                <a:ext cx="1198020" cy="418654"/>
              </a:xfrm>
              <a:prstGeom prst="rect">
                <a:avLst/>
              </a:prstGeom>
            </p:spPr>
            <p:txBody>
              <a:bodyPr wrap="none">
                <a:spAutoFit/>
              </a:bodyPr>
              <a:lstStyle/>
              <a:p>
                <a:pPr defTabSz="913498"/>
                <a:r>
                  <a:rPr lang="en-US" sz="1667" dirty="0" err="1">
                    <a:solidFill>
                      <a:prstClr val="white"/>
                    </a:solidFill>
                  </a:rPr>
                  <a:t>DropBox</a:t>
                </a:r>
                <a:endParaRPr lang="en-US" sz="1667" dirty="0">
                  <a:solidFill>
                    <a:prstClr val="white"/>
                  </a:solidFill>
                </a:endParaRPr>
              </a:p>
            </p:txBody>
          </p:sp>
        </p:grpSp>
        <p:grpSp>
          <p:nvGrpSpPr>
            <p:cNvPr id="14" name="Group 13"/>
            <p:cNvGrpSpPr/>
            <p:nvPr/>
          </p:nvGrpSpPr>
          <p:grpSpPr>
            <a:xfrm>
              <a:off x="10575675" y="3010480"/>
              <a:ext cx="627327" cy="1015242"/>
              <a:chOff x="10575675" y="3010480"/>
              <a:chExt cx="627327" cy="1015242"/>
            </a:xfrm>
          </p:grpSpPr>
          <p:pic>
            <p:nvPicPr>
              <p:cNvPr id="15" name="Picture 14"/>
              <p:cNvPicPr>
                <a:picLocks noChangeAspect="1"/>
              </p:cNvPicPr>
              <p:nvPr/>
            </p:nvPicPr>
            <p:blipFill>
              <a:blip r:embed="rId10">
                <a:biLevel thresh="25000"/>
                <a:extLst>
                  <a:ext uri="{28A0092B-C50C-407E-A947-70E740481C1C}">
                    <a14:useLocalDpi xmlns:a14="http://schemas.microsoft.com/office/drawing/2010/main" val="0"/>
                  </a:ext>
                </a:extLst>
              </a:blip>
              <a:stretch>
                <a:fillRect/>
              </a:stretch>
            </p:blipFill>
            <p:spPr>
              <a:xfrm>
                <a:off x="10626081" y="3010480"/>
                <a:ext cx="447737" cy="562053"/>
              </a:xfrm>
              <a:prstGeom prst="rect">
                <a:avLst/>
              </a:prstGeom>
            </p:spPr>
          </p:pic>
          <p:sp>
            <p:nvSpPr>
              <p:cNvPr id="16" name="TextBox 15"/>
              <p:cNvSpPr txBox="1"/>
              <p:nvPr/>
            </p:nvSpPr>
            <p:spPr>
              <a:xfrm>
                <a:off x="10575675" y="3607068"/>
                <a:ext cx="627327" cy="418654"/>
              </a:xfrm>
              <a:prstGeom prst="rect">
                <a:avLst/>
              </a:prstGeom>
              <a:noFill/>
            </p:spPr>
            <p:txBody>
              <a:bodyPr wrap="none" rtlCol="0">
                <a:spAutoFit/>
              </a:bodyPr>
              <a:lstStyle/>
              <a:p>
                <a:pPr defTabSz="913498"/>
                <a:r>
                  <a:rPr lang="en-US" sz="1667" dirty="0">
                    <a:solidFill>
                      <a:prstClr val="white"/>
                    </a:solidFill>
                  </a:rPr>
                  <a:t>FTP</a:t>
                </a:r>
              </a:p>
            </p:txBody>
          </p:sp>
        </p:grpSp>
      </p:grpSp>
      <p:sp>
        <p:nvSpPr>
          <p:cNvPr id="30" name="Oval 29"/>
          <p:cNvSpPr/>
          <p:nvPr/>
        </p:nvSpPr>
        <p:spPr bwMode="auto">
          <a:xfrm>
            <a:off x="2146465" y="8823"/>
            <a:ext cx="1244898" cy="1162253"/>
          </a:xfrm>
          <a:prstGeom prst="ellipse">
            <a:avLst/>
          </a:prstGeom>
          <a:noFill/>
          <a:ln w="7620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6200" tIns="38100" rIns="38100" bIns="76200" numCol="1" spcCol="0" rtlCol="0" fromWordArt="0" anchor="b" anchorCtr="0" forceAA="0" compatLnSpc="1">
            <a:prstTxWarp prst="textNoShape">
              <a:avLst/>
            </a:prstTxWarp>
            <a:noAutofit/>
          </a:bodyPr>
          <a:lstStyle/>
          <a:p>
            <a:pPr algn="ctr" defTabSz="761719" fontAlgn="base">
              <a:spcBef>
                <a:spcPct val="0"/>
              </a:spcBef>
              <a:spcAft>
                <a:spcPct val="0"/>
              </a:spcAft>
            </a:pPr>
            <a:endParaRPr lang="el-GR" sz="1667" spc="-42"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8186730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10411856" y="4859184"/>
            <a:ext cx="1523906" cy="1704500"/>
          </a:xfrm>
          <a:prstGeom prst="rect">
            <a:avLst/>
          </a:prstGeom>
          <a:solidFill>
            <a:srgbClr val="86C4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65"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4" name="TextBox 3"/>
          <p:cNvSpPr txBox="1"/>
          <p:nvPr/>
        </p:nvSpPr>
        <p:spPr>
          <a:xfrm>
            <a:off x="4841019" y="4972124"/>
            <a:ext cx="5378490" cy="159309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lIns="179285" tIns="143428" rIns="179285" bIns="143428" rtlCol="0">
            <a:spAutoFit/>
          </a:bodyPr>
          <a:lstStyle/>
          <a:p>
            <a:pPr defTabSz="913498" fontAlgn="base">
              <a:lnSpc>
                <a:spcPct val="90000"/>
              </a:lnSpc>
              <a:spcBef>
                <a:spcPct val="0"/>
              </a:spcBef>
              <a:spcAft>
                <a:spcPct val="0"/>
              </a:spcAft>
              <a:tabLst>
                <a:tab pos="896350" algn="l"/>
              </a:tabLst>
            </a:pPr>
            <a:r>
              <a:rPr lang="en-US" sz="2353" dirty="0">
                <a:gradFill>
                  <a:gsLst>
                    <a:gs pos="0">
                      <a:srgbClr val="FFFFFF"/>
                    </a:gs>
                    <a:gs pos="100000">
                      <a:srgbClr val="FFFFFF"/>
                    </a:gs>
                  </a:gsLst>
                  <a:lin ang="5400000" scaled="0"/>
                </a:gradFill>
                <a:ea typeface="Segoe UI" pitchFamily="34" charset="0"/>
                <a:cs typeface="Segoe UI" pitchFamily="34" charset="0"/>
              </a:rPr>
              <a:t>Push Notifications</a:t>
            </a:r>
          </a:p>
          <a:p>
            <a:pPr defTabSz="913498" fontAlgn="base">
              <a:lnSpc>
                <a:spcPct val="90000"/>
              </a:lnSpc>
              <a:spcBef>
                <a:spcPct val="0"/>
              </a:spcBef>
              <a:spcAft>
                <a:spcPct val="0"/>
              </a:spcAft>
              <a:tabLst>
                <a:tab pos="896350" algn="l"/>
              </a:tabLst>
            </a:pPr>
            <a:endParaRPr lang="en-US" sz="2353" dirty="0">
              <a:gradFill>
                <a:gsLst>
                  <a:gs pos="0">
                    <a:srgbClr val="FFFFFF"/>
                  </a:gs>
                  <a:gs pos="100000">
                    <a:srgbClr val="FFFFFF"/>
                  </a:gs>
                </a:gsLst>
                <a:lin ang="5400000" scaled="0"/>
              </a:gradFill>
              <a:ea typeface="Segoe UI" pitchFamily="34" charset="0"/>
              <a:cs typeface="Segoe UI" pitchFamily="34" charset="0"/>
            </a:endParaRPr>
          </a:p>
          <a:p>
            <a:pPr defTabSz="913498" fontAlgn="base">
              <a:lnSpc>
                <a:spcPct val="90000"/>
              </a:lnSpc>
              <a:spcBef>
                <a:spcPct val="0"/>
              </a:spcBef>
              <a:spcAft>
                <a:spcPct val="0"/>
              </a:spcAft>
              <a:tabLst>
                <a:tab pos="896350" algn="l"/>
              </a:tabLst>
            </a:pPr>
            <a:endParaRPr lang="en-US" sz="2353" dirty="0">
              <a:gradFill>
                <a:gsLst>
                  <a:gs pos="0">
                    <a:srgbClr val="FFFFFF"/>
                  </a:gs>
                  <a:gs pos="100000">
                    <a:srgbClr val="FFFFFF"/>
                  </a:gs>
                </a:gsLst>
                <a:lin ang="5400000" scaled="0"/>
              </a:gradFill>
              <a:ea typeface="Segoe UI" pitchFamily="34" charset="0"/>
              <a:cs typeface="Segoe UI" pitchFamily="34" charset="0"/>
            </a:endParaRPr>
          </a:p>
          <a:p>
            <a:pPr defTabSz="913498" fontAlgn="base">
              <a:lnSpc>
                <a:spcPct val="90000"/>
              </a:lnSpc>
              <a:spcBef>
                <a:spcPct val="0"/>
              </a:spcBef>
              <a:spcAft>
                <a:spcPct val="0"/>
              </a:spcAft>
              <a:tabLst>
                <a:tab pos="896350" algn="l"/>
              </a:tabLs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Box 4"/>
          <p:cNvSpPr txBox="1"/>
          <p:nvPr/>
        </p:nvSpPr>
        <p:spPr>
          <a:xfrm>
            <a:off x="4841019" y="1483008"/>
            <a:ext cx="5378490" cy="159309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lIns="179285" tIns="143428" rIns="179285" bIns="143428" rtlCol="0">
            <a:spAutoFit/>
          </a:bodyPr>
          <a:lstStyle/>
          <a:p>
            <a:pPr defTabSz="913498" fontAlgn="base">
              <a:lnSpc>
                <a:spcPct val="90000"/>
              </a:lnSpc>
              <a:spcBef>
                <a:spcPct val="0"/>
              </a:spcBef>
              <a:spcAft>
                <a:spcPct val="0"/>
              </a:spcAft>
              <a:tabLst>
                <a:tab pos="896350" algn="l"/>
              </a:tabLst>
            </a:pPr>
            <a:r>
              <a:rPr lang="en-US" sz="2353" dirty="0">
                <a:gradFill>
                  <a:gsLst>
                    <a:gs pos="0">
                      <a:srgbClr val="FFFFFF"/>
                    </a:gs>
                    <a:gs pos="100000">
                      <a:srgbClr val="FFFFFF"/>
                    </a:gs>
                  </a:gsLst>
                  <a:lin ang="5400000" scaled="0"/>
                </a:gradFill>
                <a:ea typeface="Segoe UI" pitchFamily="34" charset="0"/>
                <a:cs typeface="Segoe UI" pitchFamily="34" charset="0"/>
              </a:rPr>
              <a:t>Store Data in the Cloud</a:t>
            </a:r>
          </a:p>
          <a:p>
            <a:pPr defTabSz="913498" fontAlgn="base">
              <a:lnSpc>
                <a:spcPct val="90000"/>
              </a:lnSpc>
              <a:spcBef>
                <a:spcPct val="0"/>
              </a:spcBef>
              <a:spcAft>
                <a:spcPct val="0"/>
              </a:spcAft>
              <a:tabLst>
                <a:tab pos="896350" algn="l"/>
              </a:tabLst>
            </a:pPr>
            <a:endParaRPr lang="en-US" sz="2353" dirty="0">
              <a:gradFill>
                <a:gsLst>
                  <a:gs pos="0">
                    <a:srgbClr val="FFFFFF"/>
                  </a:gs>
                  <a:gs pos="100000">
                    <a:srgbClr val="FFFFFF"/>
                  </a:gs>
                </a:gsLst>
                <a:lin ang="5400000" scaled="0"/>
              </a:gradFill>
              <a:ea typeface="Segoe UI" pitchFamily="34" charset="0"/>
              <a:cs typeface="Segoe UI" pitchFamily="34" charset="0"/>
            </a:endParaRPr>
          </a:p>
          <a:p>
            <a:pPr defTabSz="913498" fontAlgn="base">
              <a:lnSpc>
                <a:spcPct val="90000"/>
              </a:lnSpc>
              <a:spcBef>
                <a:spcPct val="0"/>
              </a:spcBef>
              <a:spcAft>
                <a:spcPct val="0"/>
              </a:spcAft>
              <a:tabLst>
                <a:tab pos="896350" algn="l"/>
              </a:tabLst>
            </a:pPr>
            <a:endParaRPr lang="en-US" sz="2353" dirty="0">
              <a:gradFill>
                <a:gsLst>
                  <a:gs pos="0">
                    <a:srgbClr val="FFFFFF"/>
                  </a:gs>
                  <a:gs pos="100000">
                    <a:srgbClr val="FFFFFF"/>
                  </a:gs>
                </a:gsLst>
                <a:lin ang="5400000" scaled="0"/>
              </a:gradFill>
              <a:ea typeface="Segoe UI" pitchFamily="34" charset="0"/>
              <a:cs typeface="Segoe UI" pitchFamily="34" charset="0"/>
            </a:endParaRPr>
          </a:p>
          <a:p>
            <a:pPr defTabSz="913498" fontAlgn="base">
              <a:lnSpc>
                <a:spcPct val="90000"/>
              </a:lnSpc>
              <a:spcBef>
                <a:spcPct val="0"/>
              </a:spcBef>
              <a:spcAft>
                <a:spcPct val="0"/>
              </a:spcAft>
              <a:tabLst>
                <a:tab pos="896350" algn="l"/>
              </a:tabLs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6" name="TextBox 5"/>
          <p:cNvSpPr txBox="1"/>
          <p:nvPr/>
        </p:nvSpPr>
        <p:spPr>
          <a:xfrm>
            <a:off x="4841019" y="3225391"/>
            <a:ext cx="5378490" cy="159309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lIns="179285" tIns="143428" rIns="179285" bIns="143428" rtlCol="0">
            <a:spAutoFit/>
          </a:bodyPr>
          <a:lstStyle/>
          <a:p>
            <a:pPr defTabSz="913498" fontAlgn="base">
              <a:lnSpc>
                <a:spcPct val="90000"/>
              </a:lnSpc>
              <a:spcBef>
                <a:spcPct val="0"/>
              </a:spcBef>
              <a:spcAft>
                <a:spcPct val="0"/>
              </a:spcAft>
              <a:tabLst>
                <a:tab pos="896350" algn="l"/>
              </a:tabLst>
            </a:pPr>
            <a:r>
              <a:rPr lang="en-US" sz="2353" dirty="0">
                <a:gradFill>
                  <a:gsLst>
                    <a:gs pos="0">
                      <a:srgbClr val="FFFFFF"/>
                    </a:gs>
                    <a:gs pos="100000">
                      <a:srgbClr val="FFFFFF"/>
                    </a:gs>
                  </a:gsLst>
                  <a:lin ang="5400000" scaled="0"/>
                </a:gradFill>
                <a:ea typeface="Segoe UI" pitchFamily="34" charset="0"/>
                <a:cs typeface="Segoe UI" pitchFamily="34" charset="0"/>
              </a:rPr>
              <a:t>User Authentication</a:t>
            </a:r>
          </a:p>
          <a:p>
            <a:pPr defTabSz="913498" fontAlgn="base">
              <a:lnSpc>
                <a:spcPct val="90000"/>
              </a:lnSpc>
              <a:spcBef>
                <a:spcPct val="0"/>
              </a:spcBef>
              <a:spcAft>
                <a:spcPct val="0"/>
              </a:spcAft>
              <a:tabLst>
                <a:tab pos="896350" algn="l"/>
              </a:tabLst>
            </a:pPr>
            <a:endParaRPr lang="en-US" sz="2353" dirty="0">
              <a:gradFill>
                <a:gsLst>
                  <a:gs pos="0">
                    <a:srgbClr val="FFFFFF"/>
                  </a:gs>
                  <a:gs pos="100000">
                    <a:srgbClr val="FFFFFF"/>
                  </a:gs>
                </a:gsLst>
                <a:lin ang="5400000" scaled="0"/>
              </a:gradFill>
              <a:ea typeface="Segoe UI" pitchFamily="34" charset="0"/>
              <a:cs typeface="Segoe UI" pitchFamily="34" charset="0"/>
            </a:endParaRPr>
          </a:p>
          <a:p>
            <a:pPr defTabSz="913498" fontAlgn="base">
              <a:lnSpc>
                <a:spcPct val="90000"/>
              </a:lnSpc>
              <a:spcBef>
                <a:spcPct val="0"/>
              </a:spcBef>
              <a:spcAft>
                <a:spcPct val="0"/>
              </a:spcAft>
              <a:tabLst>
                <a:tab pos="896350" algn="l"/>
              </a:tabLst>
            </a:pPr>
            <a:endParaRPr lang="en-US" sz="2353" dirty="0">
              <a:gradFill>
                <a:gsLst>
                  <a:gs pos="0">
                    <a:srgbClr val="FFFFFF"/>
                  </a:gs>
                  <a:gs pos="100000">
                    <a:srgbClr val="FFFFFF"/>
                  </a:gs>
                </a:gsLst>
                <a:lin ang="5400000" scaled="0"/>
              </a:gradFill>
              <a:ea typeface="Segoe UI" pitchFamily="34" charset="0"/>
              <a:cs typeface="Segoe UI" pitchFamily="34" charset="0"/>
            </a:endParaRPr>
          </a:p>
          <a:p>
            <a:pPr defTabSz="913498" fontAlgn="base">
              <a:lnSpc>
                <a:spcPct val="90000"/>
              </a:lnSpc>
              <a:spcBef>
                <a:spcPct val="0"/>
              </a:spcBef>
              <a:spcAft>
                <a:spcPct val="0"/>
              </a:spcAft>
              <a:tabLst>
                <a:tab pos="896350" algn="l"/>
              </a:tabLs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p:nvSpPr>
        <p:spPr bwMode="auto">
          <a:xfrm>
            <a:off x="266924" y="1471283"/>
            <a:ext cx="2858184" cy="5092403"/>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defTabSz="914065"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8" name="TextBox 7"/>
          <p:cNvSpPr txBox="1"/>
          <p:nvPr/>
        </p:nvSpPr>
        <p:spPr>
          <a:xfrm>
            <a:off x="1402223" y="2032781"/>
            <a:ext cx="2061755" cy="3954891"/>
          </a:xfrm>
          <a:prstGeom prst="rect">
            <a:avLst/>
          </a:prstGeom>
          <a:noFill/>
        </p:spPr>
        <p:txBody>
          <a:bodyPr wrap="square" lIns="179285" tIns="143428" rIns="179285" bIns="143428" rtlCol="0">
            <a:spAutoFit/>
          </a:bodyPr>
          <a:lstStyle/>
          <a:p>
            <a:pPr defTabSz="914213">
              <a:lnSpc>
                <a:spcPct val="90000"/>
              </a:lnSpc>
              <a:spcBef>
                <a:spcPts val="588"/>
              </a:spcBef>
            </a:pPr>
            <a:endParaRPr lang="en-US" sz="1568" dirty="0">
              <a:solidFill>
                <a:srgbClr val="FFFFFF"/>
              </a:solidFill>
            </a:endParaRPr>
          </a:p>
          <a:p>
            <a:pPr defTabSz="914213">
              <a:lnSpc>
                <a:spcPct val="90000"/>
              </a:lnSpc>
              <a:spcBef>
                <a:spcPts val="588"/>
              </a:spcBef>
            </a:pPr>
            <a:r>
              <a:rPr lang="en-US" sz="1568" dirty="0">
                <a:solidFill>
                  <a:srgbClr val="FFFFFF"/>
                </a:solidFill>
              </a:rPr>
              <a:t>Windows Store </a:t>
            </a:r>
          </a:p>
          <a:p>
            <a:pPr defTabSz="914213">
              <a:lnSpc>
                <a:spcPct val="90000"/>
              </a:lnSpc>
              <a:spcBef>
                <a:spcPts val="588"/>
              </a:spcBef>
            </a:pPr>
            <a:r>
              <a:rPr lang="en-US" sz="1568" dirty="0" err="1">
                <a:solidFill>
                  <a:srgbClr val="FFFFFF"/>
                </a:solidFill>
              </a:rPr>
              <a:t>iOS</a:t>
            </a:r>
            <a:endParaRPr lang="en-US" sz="1568" dirty="0">
              <a:solidFill>
                <a:srgbClr val="FFFFFF"/>
              </a:solidFill>
            </a:endParaRPr>
          </a:p>
          <a:p>
            <a:pPr defTabSz="914213">
              <a:lnSpc>
                <a:spcPct val="90000"/>
              </a:lnSpc>
              <a:spcBef>
                <a:spcPts val="588"/>
              </a:spcBef>
            </a:pPr>
            <a:r>
              <a:rPr lang="en-US" sz="1568" dirty="0">
                <a:solidFill>
                  <a:srgbClr val="FFFFFF"/>
                </a:solidFill>
              </a:rPr>
              <a:t>Android </a:t>
            </a:r>
          </a:p>
          <a:p>
            <a:pPr defTabSz="914213">
              <a:lnSpc>
                <a:spcPct val="90000"/>
              </a:lnSpc>
              <a:spcBef>
                <a:spcPts val="588"/>
              </a:spcBef>
            </a:pPr>
            <a:r>
              <a:rPr lang="en-US" sz="1568" dirty="0" err="1">
                <a:solidFill>
                  <a:srgbClr val="FFFFFF"/>
                </a:solidFill>
              </a:rPr>
              <a:t>Xamarin</a:t>
            </a:r>
            <a:endParaRPr lang="en-US" sz="1568" dirty="0">
              <a:solidFill>
                <a:srgbClr val="FFFFFF"/>
              </a:solidFill>
            </a:endParaRPr>
          </a:p>
          <a:p>
            <a:pPr defTabSz="914213">
              <a:lnSpc>
                <a:spcPct val="90000"/>
              </a:lnSpc>
              <a:spcBef>
                <a:spcPts val="588"/>
              </a:spcBef>
            </a:pPr>
            <a:r>
              <a:rPr lang="en-US" sz="1568" dirty="0" err="1">
                <a:solidFill>
                  <a:srgbClr val="FFFFFF"/>
                </a:solidFill>
              </a:rPr>
              <a:t>Sencha</a:t>
            </a:r>
            <a:endParaRPr lang="en-US" sz="1372" dirty="0">
              <a:solidFill>
                <a:srgbClr val="FFFFFF"/>
              </a:solidFill>
            </a:endParaRPr>
          </a:p>
          <a:p>
            <a:pPr defTabSz="914213">
              <a:lnSpc>
                <a:spcPct val="90000"/>
              </a:lnSpc>
              <a:spcBef>
                <a:spcPts val="588"/>
              </a:spcBef>
            </a:pPr>
            <a:endParaRPr lang="en-US" sz="1372" dirty="0">
              <a:solidFill>
                <a:srgbClr val="FFFFFF"/>
              </a:solidFill>
            </a:endParaRPr>
          </a:p>
          <a:p>
            <a:pPr defTabSz="914213">
              <a:lnSpc>
                <a:spcPct val="90000"/>
              </a:lnSpc>
              <a:spcBef>
                <a:spcPts val="588"/>
              </a:spcBef>
            </a:pPr>
            <a:endParaRPr lang="en-US" sz="1372" dirty="0">
              <a:solidFill>
                <a:srgbClr val="FFFFFF"/>
              </a:solidFill>
            </a:endParaRPr>
          </a:p>
          <a:p>
            <a:pPr defTabSz="914213">
              <a:lnSpc>
                <a:spcPct val="90000"/>
              </a:lnSpc>
              <a:spcBef>
                <a:spcPts val="588"/>
              </a:spcBef>
            </a:pPr>
            <a:r>
              <a:rPr lang="en-US" sz="1568" dirty="0">
                <a:solidFill>
                  <a:srgbClr val="FFFFFF"/>
                </a:solidFill>
              </a:rPr>
              <a:t>Windows Phone</a:t>
            </a:r>
          </a:p>
          <a:p>
            <a:pPr defTabSz="914213">
              <a:lnSpc>
                <a:spcPct val="90000"/>
              </a:lnSpc>
              <a:spcBef>
                <a:spcPts val="588"/>
              </a:spcBef>
            </a:pPr>
            <a:r>
              <a:rPr lang="en-US" sz="1568" dirty="0">
                <a:solidFill>
                  <a:srgbClr val="FFFFFF"/>
                </a:solidFill>
              </a:rPr>
              <a:t>iOS</a:t>
            </a:r>
          </a:p>
          <a:p>
            <a:pPr defTabSz="914213">
              <a:lnSpc>
                <a:spcPct val="90000"/>
              </a:lnSpc>
              <a:spcBef>
                <a:spcPts val="588"/>
              </a:spcBef>
            </a:pPr>
            <a:r>
              <a:rPr lang="en-US" sz="1568" dirty="0">
                <a:solidFill>
                  <a:srgbClr val="FFFFFF"/>
                </a:solidFill>
              </a:rPr>
              <a:t>Android</a:t>
            </a:r>
          </a:p>
          <a:p>
            <a:pPr defTabSz="914213">
              <a:lnSpc>
                <a:spcPct val="90000"/>
              </a:lnSpc>
              <a:spcBef>
                <a:spcPts val="588"/>
              </a:spcBef>
            </a:pPr>
            <a:r>
              <a:rPr lang="en-US" sz="1568" dirty="0">
                <a:solidFill>
                  <a:srgbClr val="FFFFFF"/>
                </a:solidFill>
              </a:rPr>
              <a:t>HTML 5/JS</a:t>
            </a:r>
          </a:p>
          <a:p>
            <a:pPr defTabSz="914213">
              <a:lnSpc>
                <a:spcPct val="90000"/>
              </a:lnSpc>
              <a:spcBef>
                <a:spcPts val="588"/>
              </a:spcBef>
            </a:pPr>
            <a:endParaRPr lang="en-US" sz="1372" dirty="0">
              <a:solidFill>
                <a:srgbClr val="FFFFFF"/>
              </a:solidFill>
            </a:endParaRPr>
          </a:p>
        </p:txBody>
      </p:sp>
      <p:sp>
        <p:nvSpPr>
          <p:cNvPr id="9" name="TextBox 8"/>
          <p:cNvSpPr txBox="1"/>
          <p:nvPr/>
        </p:nvSpPr>
        <p:spPr>
          <a:xfrm>
            <a:off x="358876" y="1472718"/>
            <a:ext cx="2766231" cy="724135"/>
          </a:xfrm>
          <a:prstGeom prst="rect">
            <a:avLst/>
          </a:prstGeom>
          <a:noFill/>
        </p:spPr>
        <p:txBody>
          <a:bodyPr wrap="square" lIns="179285" tIns="143428" rIns="179285" bIns="143428" rtlCol="0">
            <a:spAutoFit/>
          </a:bodyPr>
          <a:lstStyle/>
          <a:p>
            <a:pPr algn="ctr" defTabSz="914213">
              <a:lnSpc>
                <a:spcPct val="90000"/>
              </a:lnSpc>
            </a:pPr>
            <a:r>
              <a:rPr lang="en-US" sz="3137" dirty="0">
                <a:solidFill>
                  <a:srgbClr val="FFFFFF"/>
                </a:solidFill>
              </a:rPr>
              <a:t>SDKs</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0302" y="2174019"/>
            <a:ext cx="637458" cy="478093"/>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78578" y="2144134"/>
            <a:ext cx="637458" cy="478093"/>
          </a:xfrm>
          <a:prstGeom prst="rect">
            <a:avLst/>
          </a:prstGeom>
        </p:spPr>
      </p:pic>
      <p:sp>
        <p:nvSpPr>
          <p:cNvPr id="12" name="Freeform 11"/>
          <p:cNvSpPr>
            <a:spLocks noChangeAspect="1" noEditPoints="1"/>
          </p:cNvSpPr>
          <p:nvPr/>
        </p:nvSpPr>
        <p:spPr bwMode="gray">
          <a:xfrm>
            <a:off x="6118675" y="3786132"/>
            <a:ext cx="604817" cy="514959"/>
          </a:xfrm>
          <a:custGeom>
            <a:avLst/>
            <a:gdLst>
              <a:gd name="T0" fmla="*/ 344 w 414"/>
              <a:gd name="T1" fmla="*/ 55 h 353"/>
              <a:gd name="T2" fmla="*/ 296 w 414"/>
              <a:gd name="T3" fmla="*/ 9 h 353"/>
              <a:gd name="T4" fmla="*/ 206 w 414"/>
              <a:gd name="T5" fmla="*/ 45 h 353"/>
              <a:gd name="T6" fmla="*/ 0 w 414"/>
              <a:gd name="T7" fmla="*/ 174 h 353"/>
              <a:gd name="T8" fmla="*/ 158 w 414"/>
              <a:gd name="T9" fmla="*/ 278 h 353"/>
              <a:gd name="T10" fmla="*/ 160 w 414"/>
              <a:gd name="T11" fmla="*/ 278 h 353"/>
              <a:gd name="T12" fmla="*/ 160 w 414"/>
              <a:gd name="T13" fmla="*/ 332 h 353"/>
              <a:gd name="T14" fmla="*/ 133 w 414"/>
              <a:gd name="T15" fmla="*/ 337 h 353"/>
              <a:gd name="T16" fmla="*/ 128 w 414"/>
              <a:gd name="T17" fmla="*/ 347 h 353"/>
              <a:gd name="T18" fmla="*/ 137 w 414"/>
              <a:gd name="T19" fmla="*/ 352 h 353"/>
              <a:gd name="T20" fmla="*/ 137 w 414"/>
              <a:gd name="T21" fmla="*/ 352 h 353"/>
              <a:gd name="T22" fmla="*/ 176 w 414"/>
              <a:gd name="T23" fmla="*/ 346 h 353"/>
              <a:gd name="T24" fmla="*/ 215 w 414"/>
              <a:gd name="T25" fmla="*/ 352 h 353"/>
              <a:gd name="T26" fmla="*/ 218 w 414"/>
              <a:gd name="T27" fmla="*/ 352 h 353"/>
              <a:gd name="T28" fmla="*/ 224 w 414"/>
              <a:gd name="T29" fmla="*/ 347 h 353"/>
              <a:gd name="T30" fmla="*/ 245 w 414"/>
              <a:gd name="T31" fmla="*/ 352 h 353"/>
              <a:gd name="T32" fmla="*/ 248 w 414"/>
              <a:gd name="T33" fmla="*/ 352 h 353"/>
              <a:gd name="T34" fmla="*/ 255 w 414"/>
              <a:gd name="T35" fmla="*/ 347 h 353"/>
              <a:gd name="T36" fmla="*/ 250 w 414"/>
              <a:gd name="T37" fmla="*/ 337 h 353"/>
              <a:gd name="T38" fmla="*/ 207 w 414"/>
              <a:gd name="T39" fmla="*/ 331 h 353"/>
              <a:gd name="T40" fmla="*/ 207 w 414"/>
              <a:gd name="T41" fmla="*/ 271 h 353"/>
              <a:gd name="T42" fmla="*/ 343 w 414"/>
              <a:gd name="T43" fmla="*/ 112 h 353"/>
              <a:gd name="T44" fmla="*/ 414 w 414"/>
              <a:gd name="T45" fmla="*/ 83 h 353"/>
              <a:gd name="T46" fmla="*/ 344 w 414"/>
              <a:gd name="T47" fmla="*/ 55 h 353"/>
              <a:gd name="T48" fmla="*/ 192 w 414"/>
              <a:gd name="T49" fmla="*/ 332 h 353"/>
              <a:gd name="T50" fmla="*/ 192 w 414"/>
              <a:gd name="T51" fmla="*/ 332 h 353"/>
              <a:gd name="T52" fmla="*/ 191 w 414"/>
              <a:gd name="T53" fmla="*/ 332 h 353"/>
              <a:gd name="T54" fmla="*/ 176 w 414"/>
              <a:gd name="T55" fmla="*/ 331 h 353"/>
              <a:gd name="T56" fmla="*/ 175 w 414"/>
              <a:gd name="T57" fmla="*/ 331 h 353"/>
              <a:gd name="T58" fmla="*/ 175 w 414"/>
              <a:gd name="T59" fmla="*/ 277 h 353"/>
              <a:gd name="T60" fmla="*/ 192 w 414"/>
              <a:gd name="T61" fmla="*/ 275 h 353"/>
              <a:gd name="T62" fmla="*/ 192 w 414"/>
              <a:gd name="T63" fmla="*/ 332 h 353"/>
              <a:gd name="T64" fmla="*/ 286 w 414"/>
              <a:gd name="T65" fmla="*/ 82 h 353"/>
              <a:gd name="T66" fmla="*/ 271 w 414"/>
              <a:gd name="T67" fmla="*/ 67 h 353"/>
              <a:gd name="T68" fmla="*/ 286 w 414"/>
              <a:gd name="T69" fmla="*/ 52 h 353"/>
              <a:gd name="T70" fmla="*/ 301 w 414"/>
              <a:gd name="T71" fmla="*/ 67 h 353"/>
              <a:gd name="T72" fmla="*/ 286 w 414"/>
              <a:gd name="T73" fmla="*/ 82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14" h="353">
                <a:moveTo>
                  <a:pt x="344" y="55"/>
                </a:moveTo>
                <a:cubicBezTo>
                  <a:pt x="336" y="33"/>
                  <a:pt x="319" y="16"/>
                  <a:pt x="296" y="9"/>
                </a:cubicBezTo>
                <a:cubicBezTo>
                  <a:pt x="263" y="0"/>
                  <a:pt x="228" y="11"/>
                  <a:pt x="206" y="45"/>
                </a:cubicBezTo>
                <a:cubicBezTo>
                  <a:pt x="145" y="140"/>
                  <a:pt x="71" y="200"/>
                  <a:pt x="0" y="174"/>
                </a:cubicBezTo>
                <a:cubicBezTo>
                  <a:pt x="0" y="174"/>
                  <a:pt x="50" y="278"/>
                  <a:pt x="158" y="278"/>
                </a:cubicBezTo>
                <a:cubicBezTo>
                  <a:pt x="159" y="278"/>
                  <a:pt x="160" y="278"/>
                  <a:pt x="160" y="278"/>
                </a:cubicBezTo>
                <a:cubicBezTo>
                  <a:pt x="160" y="332"/>
                  <a:pt x="160" y="332"/>
                  <a:pt x="160" y="332"/>
                </a:cubicBezTo>
                <a:cubicBezTo>
                  <a:pt x="150" y="333"/>
                  <a:pt x="140" y="335"/>
                  <a:pt x="133" y="337"/>
                </a:cubicBezTo>
                <a:cubicBezTo>
                  <a:pt x="129" y="339"/>
                  <a:pt x="127" y="343"/>
                  <a:pt x="128" y="347"/>
                </a:cubicBezTo>
                <a:cubicBezTo>
                  <a:pt x="129" y="351"/>
                  <a:pt x="134" y="353"/>
                  <a:pt x="137" y="352"/>
                </a:cubicBezTo>
                <a:cubicBezTo>
                  <a:pt x="137" y="352"/>
                  <a:pt x="137" y="352"/>
                  <a:pt x="137" y="352"/>
                </a:cubicBezTo>
                <a:cubicBezTo>
                  <a:pt x="147" y="348"/>
                  <a:pt x="161" y="346"/>
                  <a:pt x="176" y="346"/>
                </a:cubicBezTo>
                <a:cubicBezTo>
                  <a:pt x="192" y="346"/>
                  <a:pt x="206" y="348"/>
                  <a:pt x="215" y="352"/>
                </a:cubicBezTo>
                <a:cubicBezTo>
                  <a:pt x="216" y="352"/>
                  <a:pt x="217" y="352"/>
                  <a:pt x="218" y="352"/>
                </a:cubicBezTo>
                <a:cubicBezTo>
                  <a:pt x="221" y="352"/>
                  <a:pt x="223" y="350"/>
                  <a:pt x="224" y="347"/>
                </a:cubicBezTo>
                <a:cubicBezTo>
                  <a:pt x="232" y="348"/>
                  <a:pt x="240" y="350"/>
                  <a:pt x="245" y="352"/>
                </a:cubicBezTo>
                <a:cubicBezTo>
                  <a:pt x="246" y="352"/>
                  <a:pt x="247" y="352"/>
                  <a:pt x="248" y="352"/>
                </a:cubicBezTo>
                <a:cubicBezTo>
                  <a:pt x="251" y="352"/>
                  <a:pt x="254" y="350"/>
                  <a:pt x="255" y="347"/>
                </a:cubicBezTo>
                <a:cubicBezTo>
                  <a:pt x="256" y="343"/>
                  <a:pt x="254" y="339"/>
                  <a:pt x="250" y="337"/>
                </a:cubicBezTo>
                <a:cubicBezTo>
                  <a:pt x="239" y="334"/>
                  <a:pt x="224" y="331"/>
                  <a:pt x="207" y="331"/>
                </a:cubicBezTo>
                <a:cubicBezTo>
                  <a:pt x="207" y="271"/>
                  <a:pt x="207" y="271"/>
                  <a:pt x="207" y="271"/>
                </a:cubicBezTo>
                <a:cubicBezTo>
                  <a:pt x="283" y="251"/>
                  <a:pt x="323" y="185"/>
                  <a:pt x="343" y="112"/>
                </a:cubicBezTo>
                <a:cubicBezTo>
                  <a:pt x="414" y="83"/>
                  <a:pt x="414" y="83"/>
                  <a:pt x="414" y="83"/>
                </a:cubicBezTo>
                <a:lnTo>
                  <a:pt x="344" y="55"/>
                </a:lnTo>
                <a:close/>
                <a:moveTo>
                  <a:pt x="192" y="332"/>
                </a:moveTo>
                <a:cubicBezTo>
                  <a:pt x="192" y="332"/>
                  <a:pt x="192" y="332"/>
                  <a:pt x="192" y="332"/>
                </a:cubicBezTo>
                <a:cubicBezTo>
                  <a:pt x="192" y="332"/>
                  <a:pt x="192" y="332"/>
                  <a:pt x="191" y="332"/>
                </a:cubicBezTo>
                <a:cubicBezTo>
                  <a:pt x="187" y="331"/>
                  <a:pt x="181" y="331"/>
                  <a:pt x="176" y="331"/>
                </a:cubicBezTo>
                <a:cubicBezTo>
                  <a:pt x="176" y="331"/>
                  <a:pt x="176" y="331"/>
                  <a:pt x="175" y="331"/>
                </a:cubicBezTo>
                <a:cubicBezTo>
                  <a:pt x="175" y="277"/>
                  <a:pt x="175" y="277"/>
                  <a:pt x="175" y="277"/>
                </a:cubicBezTo>
                <a:cubicBezTo>
                  <a:pt x="181" y="276"/>
                  <a:pt x="187" y="276"/>
                  <a:pt x="192" y="275"/>
                </a:cubicBezTo>
                <a:lnTo>
                  <a:pt x="192" y="332"/>
                </a:lnTo>
                <a:close/>
                <a:moveTo>
                  <a:pt x="286" y="82"/>
                </a:moveTo>
                <a:cubicBezTo>
                  <a:pt x="278" y="82"/>
                  <a:pt x="271" y="75"/>
                  <a:pt x="271" y="67"/>
                </a:cubicBezTo>
                <a:cubicBezTo>
                  <a:pt x="271" y="59"/>
                  <a:pt x="278" y="52"/>
                  <a:pt x="286" y="52"/>
                </a:cubicBezTo>
                <a:cubicBezTo>
                  <a:pt x="294" y="52"/>
                  <a:pt x="301" y="59"/>
                  <a:pt x="301" y="67"/>
                </a:cubicBezTo>
                <a:cubicBezTo>
                  <a:pt x="301" y="75"/>
                  <a:pt x="294" y="82"/>
                  <a:pt x="286" y="82"/>
                </a:cubicBezTo>
                <a:close/>
              </a:path>
            </a:pathLst>
          </a:custGeom>
          <a:solidFill>
            <a:srgbClr val="FFFFFF"/>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80684" tIns="40342" rIns="80684" bIns="40342" numCol="1" rtlCol="0" anchor="ctr" anchorCtr="0" compatLnSpc="1">
            <a:prstTxWarp prst="textNoShape">
              <a:avLst/>
            </a:prstTxWarp>
          </a:bodyPr>
          <a:lstStyle/>
          <a:p>
            <a:pPr defTabSz="726118"/>
            <a:endParaRPr lang="en-US" sz="1568" spc="-120" dirty="0">
              <a:solidFill>
                <a:srgbClr val="505050"/>
              </a:solidFill>
              <a:latin typeface="Segoe Light" pitchFamily="34" charset="0"/>
            </a:endParaRPr>
          </a:p>
        </p:txBody>
      </p:sp>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930661" y="5241048"/>
            <a:ext cx="896425" cy="1044802"/>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16322" y="3822872"/>
            <a:ext cx="317857" cy="478218"/>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gray">
          <a:xfrm>
            <a:off x="5109945" y="3823463"/>
            <a:ext cx="479377" cy="477627"/>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53627" y="2084377"/>
            <a:ext cx="764949" cy="573712"/>
          </a:xfrm>
          <a:prstGeom prst="rect">
            <a:avLst/>
          </a:prstGeom>
        </p:spPr>
      </p:pic>
      <p:grpSp>
        <p:nvGrpSpPr>
          <p:cNvPr id="17" name="Group 16"/>
          <p:cNvGrpSpPr/>
          <p:nvPr/>
        </p:nvGrpSpPr>
        <p:grpSpPr bwMode="gray">
          <a:xfrm>
            <a:off x="7350981" y="3852882"/>
            <a:ext cx="526052" cy="350950"/>
            <a:chOff x="8672460" y="-1818199"/>
            <a:chExt cx="1811337" cy="1203325"/>
          </a:xfrm>
        </p:grpSpPr>
        <p:sp>
          <p:nvSpPr>
            <p:cNvPr id="18" name="Freeform 11"/>
            <p:cNvSpPr>
              <a:spLocks/>
            </p:cNvSpPr>
            <p:nvPr/>
          </p:nvSpPr>
          <p:spPr bwMode="gray">
            <a:xfrm>
              <a:off x="8845497" y="-1576899"/>
              <a:ext cx="1592262" cy="808038"/>
            </a:xfrm>
            <a:custGeom>
              <a:avLst/>
              <a:gdLst>
                <a:gd name="T0" fmla="*/ 363 w 422"/>
                <a:gd name="T1" fmla="*/ 1 h 213"/>
                <a:gd name="T2" fmla="*/ 346 w 422"/>
                <a:gd name="T3" fmla="*/ 0 h 213"/>
                <a:gd name="T4" fmla="*/ 346 w 422"/>
                <a:gd name="T5" fmla="*/ 0 h 213"/>
                <a:gd name="T6" fmla="*/ 346 w 422"/>
                <a:gd name="T7" fmla="*/ 0 h 213"/>
                <a:gd name="T8" fmla="*/ 346 w 422"/>
                <a:gd name="T9" fmla="*/ 0 h 213"/>
                <a:gd name="T10" fmla="*/ 185 w 422"/>
                <a:gd name="T11" fmla="*/ 98 h 213"/>
                <a:gd name="T12" fmla="*/ 164 w 422"/>
                <a:gd name="T13" fmla="*/ 105 h 213"/>
                <a:gd name="T14" fmla="*/ 141 w 422"/>
                <a:gd name="T15" fmla="*/ 96 h 213"/>
                <a:gd name="T16" fmla="*/ 14 w 422"/>
                <a:gd name="T17" fmla="*/ 2 h 213"/>
                <a:gd name="T18" fmla="*/ 14 w 422"/>
                <a:gd name="T19" fmla="*/ 2 h 213"/>
                <a:gd name="T20" fmla="*/ 0 w 422"/>
                <a:gd name="T21" fmla="*/ 1 h 213"/>
                <a:gd name="T22" fmla="*/ 1 w 422"/>
                <a:gd name="T23" fmla="*/ 100 h 213"/>
                <a:gd name="T24" fmla="*/ 40 w 422"/>
                <a:gd name="T25" fmla="*/ 98 h 213"/>
                <a:gd name="T26" fmla="*/ 181 w 422"/>
                <a:gd name="T27" fmla="*/ 149 h 213"/>
                <a:gd name="T28" fmla="*/ 335 w 422"/>
                <a:gd name="T29" fmla="*/ 211 h 213"/>
                <a:gd name="T30" fmla="*/ 362 w 422"/>
                <a:gd name="T31" fmla="*/ 213 h 213"/>
                <a:gd name="T32" fmla="*/ 362 w 422"/>
                <a:gd name="T33" fmla="*/ 169 h 213"/>
                <a:gd name="T34" fmla="*/ 421 w 422"/>
                <a:gd name="T35" fmla="*/ 114 h 213"/>
                <a:gd name="T36" fmla="*/ 420 w 422"/>
                <a:gd name="T37" fmla="*/ 111 h 213"/>
                <a:gd name="T38" fmla="*/ 418 w 422"/>
                <a:gd name="T39" fmla="*/ 115 h 213"/>
                <a:gd name="T40" fmla="*/ 362 w 422"/>
                <a:gd name="T41" fmla="*/ 155 h 213"/>
                <a:gd name="T42" fmla="*/ 363 w 422"/>
                <a:gd name="T43" fmla="*/ 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2" h="213">
                  <a:moveTo>
                    <a:pt x="363" y="1"/>
                  </a:moveTo>
                  <a:cubicBezTo>
                    <a:pt x="363" y="1"/>
                    <a:pt x="346" y="0"/>
                    <a:pt x="346" y="0"/>
                  </a:cubicBezTo>
                  <a:cubicBezTo>
                    <a:pt x="346" y="0"/>
                    <a:pt x="346" y="0"/>
                    <a:pt x="346" y="0"/>
                  </a:cubicBezTo>
                  <a:cubicBezTo>
                    <a:pt x="346" y="0"/>
                    <a:pt x="346" y="0"/>
                    <a:pt x="346" y="0"/>
                  </a:cubicBezTo>
                  <a:cubicBezTo>
                    <a:pt x="346" y="0"/>
                    <a:pt x="346" y="0"/>
                    <a:pt x="346" y="0"/>
                  </a:cubicBezTo>
                  <a:cubicBezTo>
                    <a:pt x="299" y="29"/>
                    <a:pt x="203" y="87"/>
                    <a:pt x="185" y="98"/>
                  </a:cubicBezTo>
                  <a:cubicBezTo>
                    <a:pt x="182" y="100"/>
                    <a:pt x="173" y="105"/>
                    <a:pt x="164" y="105"/>
                  </a:cubicBezTo>
                  <a:cubicBezTo>
                    <a:pt x="154" y="105"/>
                    <a:pt x="147" y="101"/>
                    <a:pt x="141" y="96"/>
                  </a:cubicBezTo>
                  <a:cubicBezTo>
                    <a:pt x="126" y="86"/>
                    <a:pt x="59" y="35"/>
                    <a:pt x="14" y="2"/>
                  </a:cubicBezTo>
                  <a:cubicBezTo>
                    <a:pt x="14" y="2"/>
                    <a:pt x="14" y="2"/>
                    <a:pt x="14" y="2"/>
                  </a:cubicBezTo>
                  <a:cubicBezTo>
                    <a:pt x="14" y="2"/>
                    <a:pt x="0" y="1"/>
                    <a:pt x="0" y="1"/>
                  </a:cubicBezTo>
                  <a:cubicBezTo>
                    <a:pt x="0" y="28"/>
                    <a:pt x="0" y="65"/>
                    <a:pt x="1" y="100"/>
                  </a:cubicBezTo>
                  <a:cubicBezTo>
                    <a:pt x="12" y="98"/>
                    <a:pt x="26" y="97"/>
                    <a:pt x="40" y="98"/>
                  </a:cubicBezTo>
                  <a:cubicBezTo>
                    <a:pt x="91" y="101"/>
                    <a:pt x="139" y="125"/>
                    <a:pt x="181" y="149"/>
                  </a:cubicBezTo>
                  <a:cubicBezTo>
                    <a:pt x="222" y="172"/>
                    <a:pt x="273" y="200"/>
                    <a:pt x="335" y="211"/>
                  </a:cubicBezTo>
                  <a:cubicBezTo>
                    <a:pt x="344" y="212"/>
                    <a:pt x="353" y="213"/>
                    <a:pt x="362" y="213"/>
                  </a:cubicBezTo>
                  <a:cubicBezTo>
                    <a:pt x="362" y="169"/>
                    <a:pt x="362" y="169"/>
                    <a:pt x="362" y="169"/>
                  </a:cubicBezTo>
                  <a:cubicBezTo>
                    <a:pt x="412" y="159"/>
                    <a:pt x="419" y="127"/>
                    <a:pt x="421" y="114"/>
                  </a:cubicBezTo>
                  <a:cubicBezTo>
                    <a:pt x="421" y="113"/>
                    <a:pt x="422" y="111"/>
                    <a:pt x="420" y="111"/>
                  </a:cubicBezTo>
                  <a:cubicBezTo>
                    <a:pt x="418" y="111"/>
                    <a:pt x="418" y="114"/>
                    <a:pt x="418" y="115"/>
                  </a:cubicBezTo>
                  <a:cubicBezTo>
                    <a:pt x="416" y="122"/>
                    <a:pt x="411" y="148"/>
                    <a:pt x="362" y="155"/>
                  </a:cubicBezTo>
                  <a:lnTo>
                    <a:pt x="363" y="1"/>
                  </a:lnTo>
                  <a:close/>
                </a:path>
              </a:pathLst>
            </a:custGeom>
            <a:solidFill>
              <a:srgbClr val="FFFFFF"/>
            </a:solidFill>
            <a:ln>
              <a:noFill/>
              <a:headEnd type="none" w="med" len="med"/>
              <a:tailEnd type="none" w="med" len="med"/>
            </a:ln>
            <a:extLst>
              <a:ext uri="{91240B29-F687-4f45-9708-019B960494DF}">
                <a14:hiddenLine xmlns:a14="http://schemas.microsoft.com/office/drawing/2010/main" xmlns="" w="9525">
                  <a:solidFill>
                    <a:srgbClr val="000000"/>
                  </a:solidFill>
                  <a:round/>
                  <a:headEnd/>
                  <a:tailEnd/>
                </a14:hiddenLine>
              </a:ext>
            </a:extLst>
          </p:spPr>
          <p:style>
            <a:lnRef idx="2">
              <a:schemeClr val="accent3">
                <a:shade val="50000"/>
              </a:schemeClr>
            </a:lnRef>
            <a:fillRef idx="1">
              <a:schemeClr val="accent3"/>
            </a:fillRef>
            <a:effectRef idx="0">
              <a:schemeClr val="accent3"/>
            </a:effectRef>
            <a:fontRef idx="minor">
              <a:schemeClr val="lt1"/>
            </a:fontRef>
          </p:style>
          <p:txBody>
            <a:bodyPr vert="horz" wrap="square" lIns="89639" tIns="44819" rIns="89639" bIns="44819" numCol="1" rtlCol="0" anchor="ctr" anchorCtr="0" compatLnSpc="1">
              <a:prstTxWarp prst="textNoShape">
                <a:avLst/>
              </a:prstTxWarp>
            </a:bodyPr>
            <a:lstStyle/>
            <a:p>
              <a:pPr defTabSz="726118"/>
              <a:endParaRPr lang="en-US" sz="882" spc="-120" dirty="0">
                <a:solidFill>
                  <a:srgbClr val="505050">
                    <a:lumMod val="50000"/>
                  </a:srgbClr>
                </a:solidFill>
                <a:latin typeface="Segoe Light" pitchFamily="34" charset="0"/>
              </a:endParaRPr>
            </a:p>
          </p:txBody>
        </p:sp>
        <p:sp>
          <p:nvSpPr>
            <p:cNvPr id="19" name="Freeform 12"/>
            <p:cNvSpPr>
              <a:spLocks noEditPoints="1"/>
            </p:cNvSpPr>
            <p:nvPr/>
          </p:nvSpPr>
          <p:spPr bwMode="gray">
            <a:xfrm>
              <a:off x="8672460" y="-1156212"/>
              <a:ext cx="1811337" cy="541338"/>
            </a:xfrm>
            <a:custGeom>
              <a:avLst/>
              <a:gdLst>
                <a:gd name="T0" fmla="*/ 480 w 480"/>
                <a:gd name="T1" fmla="*/ 81 h 143"/>
                <a:gd name="T2" fmla="*/ 478 w 480"/>
                <a:gd name="T3" fmla="*/ 81 h 143"/>
                <a:gd name="T4" fmla="*/ 430 w 480"/>
                <a:gd name="T5" fmla="*/ 106 h 143"/>
                <a:gd name="T6" fmla="*/ 390 w 480"/>
                <a:gd name="T7" fmla="*/ 107 h 143"/>
                <a:gd name="T8" fmla="*/ 242 w 480"/>
                <a:gd name="T9" fmla="*/ 62 h 143"/>
                <a:gd name="T10" fmla="*/ 74 w 480"/>
                <a:gd name="T11" fmla="*/ 1 h 143"/>
                <a:gd name="T12" fmla="*/ 11 w 480"/>
                <a:gd name="T13" fmla="*/ 19 h 143"/>
                <a:gd name="T14" fmla="*/ 0 w 480"/>
                <a:gd name="T15" fmla="*/ 53 h 143"/>
                <a:gd name="T16" fmla="*/ 34 w 480"/>
                <a:gd name="T17" fmla="*/ 89 h 143"/>
                <a:gd name="T18" fmla="*/ 47 w 480"/>
                <a:gd name="T19" fmla="*/ 90 h 143"/>
                <a:gd name="T20" fmla="*/ 47 w 480"/>
                <a:gd name="T21" fmla="*/ 102 h 143"/>
                <a:gd name="T22" fmla="*/ 59 w 480"/>
                <a:gd name="T23" fmla="*/ 117 h 143"/>
                <a:gd name="T24" fmla="*/ 375 w 480"/>
                <a:gd name="T25" fmla="*/ 143 h 143"/>
                <a:gd name="T26" fmla="*/ 396 w 480"/>
                <a:gd name="T27" fmla="*/ 139 h 143"/>
                <a:gd name="T28" fmla="*/ 408 w 480"/>
                <a:gd name="T29" fmla="*/ 123 h 143"/>
                <a:gd name="T30" fmla="*/ 408 w 480"/>
                <a:gd name="T31" fmla="*/ 115 h 143"/>
                <a:gd name="T32" fmla="*/ 454 w 480"/>
                <a:gd name="T33" fmla="*/ 105 h 143"/>
                <a:gd name="T34" fmla="*/ 480 w 480"/>
                <a:gd name="T35" fmla="*/ 82 h 143"/>
                <a:gd name="T36" fmla="*/ 480 w 480"/>
                <a:gd name="T37" fmla="*/ 81 h 143"/>
                <a:gd name="T38" fmla="*/ 47 w 480"/>
                <a:gd name="T39" fmla="*/ 73 h 143"/>
                <a:gd name="T40" fmla="*/ 11 w 480"/>
                <a:gd name="T41" fmla="*/ 51 h 143"/>
                <a:gd name="T42" fmla="*/ 21 w 480"/>
                <a:gd name="T43" fmla="*/ 26 h 143"/>
                <a:gd name="T44" fmla="*/ 47 w 480"/>
                <a:gd name="T45" fmla="*/ 18 h 143"/>
                <a:gd name="T46" fmla="*/ 47 w 480"/>
                <a:gd name="T47" fmla="*/ 7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0" h="143">
                  <a:moveTo>
                    <a:pt x="480" y="81"/>
                  </a:moveTo>
                  <a:cubicBezTo>
                    <a:pt x="479" y="80"/>
                    <a:pt x="478" y="81"/>
                    <a:pt x="478" y="81"/>
                  </a:cubicBezTo>
                  <a:cubicBezTo>
                    <a:pt x="463" y="97"/>
                    <a:pt x="443" y="103"/>
                    <a:pt x="430" y="106"/>
                  </a:cubicBezTo>
                  <a:cubicBezTo>
                    <a:pt x="420" y="108"/>
                    <a:pt x="408" y="108"/>
                    <a:pt x="390" y="107"/>
                  </a:cubicBezTo>
                  <a:cubicBezTo>
                    <a:pt x="350" y="103"/>
                    <a:pt x="301" y="91"/>
                    <a:pt x="242" y="62"/>
                  </a:cubicBezTo>
                  <a:cubicBezTo>
                    <a:pt x="169" y="25"/>
                    <a:pt x="119" y="3"/>
                    <a:pt x="74" y="1"/>
                  </a:cubicBezTo>
                  <a:cubicBezTo>
                    <a:pt x="54" y="0"/>
                    <a:pt x="26" y="1"/>
                    <a:pt x="11" y="19"/>
                  </a:cubicBezTo>
                  <a:cubicBezTo>
                    <a:pt x="3" y="27"/>
                    <a:pt x="0" y="40"/>
                    <a:pt x="0" y="53"/>
                  </a:cubicBezTo>
                  <a:cubicBezTo>
                    <a:pt x="1" y="80"/>
                    <a:pt x="23" y="88"/>
                    <a:pt x="34" y="89"/>
                  </a:cubicBezTo>
                  <a:cubicBezTo>
                    <a:pt x="38" y="90"/>
                    <a:pt x="43" y="91"/>
                    <a:pt x="47" y="90"/>
                  </a:cubicBezTo>
                  <a:cubicBezTo>
                    <a:pt x="47" y="97"/>
                    <a:pt x="47" y="101"/>
                    <a:pt x="47" y="102"/>
                  </a:cubicBezTo>
                  <a:cubicBezTo>
                    <a:pt x="47" y="112"/>
                    <a:pt x="50" y="116"/>
                    <a:pt x="59" y="117"/>
                  </a:cubicBezTo>
                  <a:cubicBezTo>
                    <a:pt x="68" y="117"/>
                    <a:pt x="371" y="143"/>
                    <a:pt x="375" y="143"/>
                  </a:cubicBezTo>
                  <a:cubicBezTo>
                    <a:pt x="380" y="143"/>
                    <a:pt x="391" y="142"/>
                    <a:pt x="396" y="139"/>
                  </a:cubicBezTo>
                  <a:cubicBezTo>
                    <a:pt x="401" y="136"/>
                    <a:pt x="408" y="133"/>
                    <a:pt x="408" y="123"/>
                  </a:cubicBezTo>
                  <a:cubicBezTo>
                    <a:pt x="408" y="115"/>
                    <a:pt x="408" y="115"/>
                    <a:pt x="408" y="115"/>
                  </a:cubicBezTo>
                  <a:cubicBezTo>
                    <a:pt x="425" y="115"/>
                    <a:pt x="441" y="111"/>
                    <a:pt x="454" y="105"/>
                  </a:cubicBezTo>
                  <a:cubicBezTo>
                    <a:pt x="464" y="100"/>
                    <a:pt x="473" y="92"/>
                    <a:pt x="480" y="82"/>
                  </a:cubicBezTo>
                  <a:cubicBezTo>
                    <a:pt x="480" y="82"/>
                    <a:pt x="480" y="81"/>
                    <a:pt x="480" y="81"/>
                  </a:cubicBezTo>
                  <a:close/>
                  <a:moveTo>
                    <a:pt x="47" y="73"/>
                  </a:moveTo>
                  <a:cubicBezTo>
                    <a:pt x="31" y="73"/>
                    <a:pt x="12" y="69"/>
                    <a:pt x="11" y="51"/>
                  </a:cubicBezTo>
                  <a:cubicBezTo>
                    <a:pt x="10" y="41"/>
                    <a:pt x="13" y="33"/>
                    <a:pt x="21" y="26"/>
                  </a:cubicBezTo>
                  <a:cubicBezTo>
                    <a:pt x="29" y="20"/>
                    <a:pt x="37" y="19"/>
                    <a:pt x="47" y="18"/>
                  </a:cubicBezTo>
                  <a:cubicBezTo>
                    <a:pt x="47" y="39"/>
                    <a:pt x="47" y="58"/>
                    <a:pt x="47" y="73"/>
                  </a:cubicBezTo>
                  <a:close/>
                </a:path>
              </a:pathLst>
            </a:custGeom>
            <a:solidFill>
              <a:srgbClr val="FFFFFF"/>
            </a:solidFill>
            <a:ln>
              <a:noFill/>
              <a:headEnd type="none" w="med" len="med"/>
              <a:tailEnd type="none" w="med" len="med"/>
            </a:ln>
            <a:extLst>
              <a:ext uri="{91240B29-F687-4f45-9708-019B960494DF}">
                <a14:hiddenLine xmlns:a14="http://schemas.microsoft.com/office/drawing/2010/main" xmlns="" w="9525">
                  <a:solidFill>
                    <a:srgbClr val="000000"/>
                  </a:solidFill>
                  <a:round/>
                  <a:headEnd/>
                  <a:tailEnd/>
                </a14:hiddenLine>
              </a:ext>
            </a:extLst>
          </p:spPr>
          <p:style>
            <a:lnRef idx="2">
              <a:schemeClr val="accent3">
                <a:shade val="50000"/>
              </a:schemeClr>
            </a:lnRef>
            <a:fillRef idx="1">
              <a:schemeClr val="accent3"/>
            </a:fillRef>
            <a:effectRef idx="0">
              <a:schemeClr val="accent3"/>
            </a:effectRef>
            <a:fontRef idx="minor">
              <a:schemeClr val="lt1"/>
            </a:fontRef>
          </p:style>
          <p:txBody>
            <a:bodyPr vert="horz" wrap="square" lIns="89639" tIns="44819" rIns="89639" bIns="44819" numCol="1" rtlCol="0" anchor="ctr" anchorCtr="0" compatLnSpc="1">
              <a:prstTxWarp prst="textNoShape">
                <a:avLst/>
              </a:prstTxWarp>
            </a:bodyPr>
            <a:lstStyle/>
            <a:p>
              <a:pPr defTabSz="726118"/>
              <a:endParaRPr lang="en-US" sz="882" spc="-120" dirty="0">
                <a:solidFill>
                  <a:srgbClr val="505050">
                    <a:lumMod val="50000"/>
                  </a:srgbClr>
                </a:solidFill>
                <a:latin typeface="Segoe Light" pitchFamily="34" charset="0"/>
              </a:endParaRPr>
            </a:p>
          </p:txBody>
        </p:sp>
        <p:sp>
          <p:nvSpPr>
            <p:cNvPr id="20" name="Freeform 13"/>
            <p:cNvSpPr>
              <a:spLocks/>
            </p:cNvSpPr>
            <p:nvPr/>
          </p:nvSpPr>
          <p:spPr bwMode="gray">
            <a:xfrm>
              <a:off x="8845497" y="-1818199"/>
              <a:ext cx="1370012" cy="560388"/>
            </a:xfrm>
            <a:custGeom>
              <a:avLst/>
              <a:gdLst>
                <a:gd name="T0" fmla="*/ 137 w 363"/>
                <a:gd name="T1" fmla="*/ 138 h 148"/>
                <a:gd name="T2" fmla="*/ 163 w 363"/>
                <a:gd name="T3" fmla="*/ 148 h 148"/>
                <a:gd name="T4" fmla="*/ 189 w 363"/>
                <a:gd name="T5" fmla="*/ 140 h 148"/>
                <a:gd name="T6" fmla="*/ 363 w 363"/>
                <a:gd name="T7" fmla="*/ 32 h 148"/>
                <a:gd name="T8" fmla="*/ 363 w 363"/>
                <a:gd name="T9" fmla="*/ 19 h 148"/>
                <a:gd name="T10" fmla="*/ 348 w 363"/>
                <a:gd name="T11" fmla="*/ 3 h 148"/>
                <a:gd name="T12" fmla="*/ 335 w 363"/>
                <a:gd name="T13" fmla="*/ 0 h 148"/>
                <a:gd name="T14" fmla="*/ 330 w 363"/>
                <a:gd name="T15" fmla="*/ 0 h 148"/>
                <a:gd name="T16" fmla="*/ 13 w 363"/>
                <a:gd name="T17" fmla="*/ 14 h 148"/>
                <a:gd name="T18" fmla="*/ 0 w 363"/>
                <a:gd name="T19" fmla="*/ 27 h 148"/>
                <a:gd name="T20" fmla="*/ 0 w 363"/>
                <a:gd name="T21" fmla="*/ 38 h 148"/>
                <a:gd name="T22" fmla="*/ 137 w 363"/>
                <a:gd name="T23" fmla="*/ 13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3" h="148">
                  <a:moveTo>
                    <a:pt x="137" y="138"/>
                  </a:moveTo>
                  <a:cubicBezTo>
                    <a:pt x="146" y="145"/>
                    <a:pt x="154" y="148"/>
                    <a:pt x="163" y="148"/>
                  </a:cubicBezTo>
                  <a:cubicBezTo>
                    <a:pt x="172" y="148"/>
                    <a:pt x="181" y="145"/>
                    <a:pt x="189" y="140"/>
                  </a:cubicBezTo>
                  <a:cubicBezTo>
                    <a:pt x="202" y="132"/>
                    <a:pt x="312" y="64"/>
                    <a:pt x="363" y="32"/>
                  </a:cubicBezTo>
                  <a:cubicBezTo>
                    <a:pt x="363" y="19"/>
                    <a:pt x="363" y="19"/>
                    <a:pt x="363" y="19"/>
                  </a:cubicBezTo>
                  <a:cubicBezTo>
                    <a:pt x="363" y="9"/>
                    <a:pt x="355" y="5"/>
                    <a:pt x="348" y="3"/>
                  </a:cubicBezTo>
                  <a:cubicBezTo>
                    <a:pt x="344" y="1"/>
                    <a:pt x="339" y="1"/>
                    <a:pt x="335" y="0"/>
                  </a:cubicBezTo>
                  <a:cubicBezTo>
                    <a:pt x="334" y="0"/>
                    <a:pt x="332" y="0"/>
                    <a:pt x="330" y="0"/>
                  </a:cubicBezTo>
                  <a:cubicBezTo>
                    <a:pt x="328" y="0"/>
                    <a:pt x="22" y="14"/>
                    <a:pt x="13" y="14"/>
                  </a:cubicBezTo>
                  <a:cubicBezTo>
                    <a:pt x="4" y="14"/>
                    <a:pt x="0" y="18"/>
                    <a:pt x="0" y="27"/>
                  </a:cubicBezTo>
                  <a:cubicBezTo>
                    <a:pt x="0" y="28"/>
                    <a:pt x="0" y="30"/>
                    <a:pt x="0" y="38"/>
                  </a:cubicBezTo>
                  <a:cubicBezTo>
                    <a:pt x="40" y="66"/>
                    <a:pt x="126" y="130"/>
                    <a:pt x="137" y="138"/>
                  </a:cubicBezTo>
                  <a:close/>
                </a:path>
              </a:pathLst>
            </a:custGeom>
            <a:solidFill>
              <a:srgbClr val="FFFFFF"/>
            </a:solidFill>
            <a:ln>
              <a:noFill/>
              <a:headEnd type="none" w="med" len="med"/>
              <a:tailEnd type="none" w="med" len="med"/>
            </a:ln>
            <a:extLst>
              <a:ext uri="{91240B29-F687-4f45-9708-019B960494DF}">
                <a14:hiddenLine xmlns:a14="http://schemas.microsoft.com/office/drawing/2010/main" xmlns="" w="9525">
                  <a:solidFill>
                    <a:srgbClr val="000000"/>
                  </a:solidFill>
                  <a:round/>
                  <a:headEnd/>
                  <a:tailEnd/>
                </a14:hiddenLine>
              </a:ext>
            </a:extLst>
          </p:spPr>
          <p:style>
            <a:lnRef idx="2">
              <a:schemeClr val="accent3">
                <a:shade val="50000"/>
              </a:schemeClr>
            </a:lnRef>
            <a:fillRef idx="1">
              <a:schemeClr val="accent3"/>
            </a:fillRef>
            <a:effectRef idx="0">
              <a:schemeClr val="accent3"/>
            </a:effectRef>
            <a:fontRef idx="minor">
              <a:schemeClr val="lt1"/>
            </a:fontRef>
          </p:style>
          <p:txBody>
            <a:bodyPr vert="horz" wrap="square" lIns="89639" tIns="44819" rIns="89639" bIns="44819" numCol="1" rtlCol="0" anchor="ctr" anchorCtr="0" compatLnSpc="1">
              <a:prstTxWarp prst="textNoShape">
                <a:avLst/>
              </a:prstTxWarp>
            </a:bodyPr>
            <a:lstStyle/>
            <a:p>
              <a:pPr defTabSz="726118"/>
              <a:endParaRPr lang="en-US" sz="882" spc="-120" dirty="0">
                <a:solidFill>
                  <a:srgbClr val="505050">
                    <a:lumMod val="50000"/>
                  </a:srgbClr>
                </a:solidFill>
                <a:latin typeface="Segoe Light" pitchFamily="34" charset="0"/>
              </a:endParaRPr>
            </a:p>
          </p:txBody>
        </p:sp>
      </p:grpSp>
      <p:pic>
        <p:nvPicPr>
          <p:cNvPr id="21" name="Picture 2" descr="\\MAGNUM\Projects\Microsoft\Cloud Power FY12\Design\ICONS_PNG\Devices.png"/>
          <p:cNvPicPr>
            <a:picLocks noChangeAspect="1" noChangeArrowheads="1"/>
          </p:cNvPicPr>
          <p:nvPr/>
        </p:nvPicPr>
        <p:blipFill>
          <a:blip r:embed="rId9" cstate="print">
            <a:lum bright="100000"/>
          </a:blip>
          <a:srcRect l="2000" t="50000" r="46000" b="4000"/>
          <a:stretch>
            <a:fillRect/>
          </a:stretch>
        </p:blipFill>
        <p:spPr bwMode="auto">
          <a:xfrm>
            <a:off x="324869" y="2413065"/>
            <a:ext cx="1089660" cy="963930"/>
          </a:xfrm>
          <a:prstGeom prst="rect">
            <a:avLst/>
          </a:prstGeom>
          <a:noFill/>
          <a:ln>
            <a:noFill/>
          </a:ln>
        </p:spPr>
      </p:pic>
      <p:pic>
        <p:nvPicPr>
          <p:cNvPr id="22" name="Picture 2" descr="\\MAGNUM\Projects\Microsoft\Cloud Power FY12\Design\ICONS_PNG\Devices.png"/>
          <p:cNvPicPr>
            <a:picLocks noChangeAspect="1" noChangeArrowheads="1"/>
          </p:cNvPicPr>
          <p:nvPr/>
        </p:nvPicPr>
        <p:blipFill>
          <a:blip r:embed="rId9" cstate="print">
            <a:lum bright="100000"/>
          </a:blip>
          <a:srcRect l="56000" t="50000" r="10000" b="4000"/>
          <a:stretch>
            <a:fillRect/>
          </a:stretch>
        </p:blipFill>
        <p:spPr bwMode="auto">
          <a:xfrm>
            <a:off x="481079" y="4439810"/>
            <a:ext cx="777240" cy="1051560"/>
          </a:xfrm>
          <a:prstGeom prst="rect">
            <a:avLst/>
          </a:prstGeom>
          <a:noFill/>
          <a:ln>
            <a:noFill/>
          </a:ln>
        </p:spPr>
      </p:pic>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25667" y="5509973"/>
            <a:ext cx="390654" cy="590668"/>
          </a:xfrm>
          <a:prstGeom prst="rect">
            <a:avLst/>
          </a:prstGeom>
        </p:spPr>
      </p:pic>
      <p:sp>
        <p:nvSpPr>
          <p:cNvPr id="24" name="Rectangle 23"/>
          <p:cNvSpPr/>
          <p:nvPr/>
        </p:nvSpPr>
        <p:spPr bwMode="auto">
          <a:xfrm>
            <a:off x="10398793" y="1456887"/>
            <a:ext cx="1523906" cy="3302339"/>
          </a:xfrm>
          <a:prstGeom prst="rect">
            <a:avLst/>
          </a:prstGeom>
          <a:solidFill>
            <a:srgbClr val="7FBA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65"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25" name="TextBox 24"/>
          <p:cNvSpPr txBox="1"/>
          <p:nvPr/>
        </p:nvSpPr>
        <p:spPr>
          <a:xfrm>
            <a:off x="10258041" y="2771189"/>
            <a:ext cx="1922237" cy="912905"/>
          </a:xfrm>
          <a:prstGeom prst="rect">
            <a:avLst/>
          </a:prstGeom>
          <a:noFill/>
        </p:spPr>
        <p:txBody>
          <a:bodyPr wrap="square" lIns="179285" tIns="143428" rIns="179285" bIns="143428" rtlCol="0">
            <a:spAutoFit/>
          </a:bodyPr>
          <a:lstStyle/>
          <a:p>
            <a:pPr defTabSz="914213">
              <a:lnSpc>
                <a:spcPct val="90000"/>
              </a:lnSpc>
            </a:pPr>
            <a:r>
              <a:rPr lang="en-US" sz="1500" dirty="0">
                <a:solidFill>
                  <a:srgbClr val="FFFFFF"/>
                </a:solidFill>
              </a:rPr>
              <a:t>Node.js Express</a:t>
            </a:r>
          </a:p>
          <a:p>
            <a:pPr defTabSz="914213">
              <a:lnSpc>
                <a:spcPct val="90000"/>
              </a:lnSpc>
            </a:pPr>
            <a:endParaRPr lang="en-US" sz="1500" dirty="0">
              <a:solidFill>
                <a:srgbClr val="FFFFFF"/>
              </a:solidFill>
            </a:endParaRPr>
          </a:p>
          <a:p>
            <a:pPr defTabSz="914213">
              <a:lnSpc>
                <a:spcPct val="90000"/>
              </a:lnSpc>
            </a:pPr>
            <a:r>
              <a:rPr lang="en-US" sz="1500" dirty="0">
                <a:solidFill>
                  <a:srgbClr val="FFFFFF"/>
                </a:solidFill>
              </a:rPr>
              <a:t>.NET Web API</a:t>
            </a:r>
          </a:p>
        </p:txBody>
      </p:sp>
      <p:pic>
        <p:nvPicPr>
          <p:cNvPr id="26" name="Picture 2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667717" y="1636170"/>
            <a:ext cx="986057" cy="739543"/>
          </a:xfrm>
          <a:prstGeom prst="rect">
            <a:avLst/>
          </a:prstGeom>
        </p:spPr>
      </p:pic>
      <p:sp>
        <p:nvSpPr>
          <p:cNvPr id="27" name="Rectangle 26"/>
          <p:cNvSpPr/>
          <p:nvPr/>
        </p:nvSpPr>
        <p:spPr bwMode="auto">
          <a:xfrm rot="16200000">
            <a:off x="1039943" y="3625251"/>
            <a:ext cx="5092402" cy="784465"/>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defTabSz="914065"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28" name="TextBox 27"/>
          <p:cNvSpPr txBox="1"/>
          <p:nvPr/>
        </p:nvSpPr>
        <p:spPr>
          <a:xfrm rot="16200000">
            <a:off x="1729807" y="3441701"/>
            <a:ext cx="3764943" cy="724135"/>
          </a:xfrm>
          <a:prstGeom prst="rect">
            <a:avLst/>
          </a:prstGeom>
          <a:noFill/>
        </p:spPr>
        <p:txBody>
          <a:bodyPr wrap="square" lIns="179285" tIns="143428" rIns="179285" bIns="143428" rtlCol="0">
            <a:spAutoFit/>
          </a:bodyPr>
          <a:lstStyle/>
          <a:p>
            <a:pPr algn="ctr" defTabSz="914213">
              <a:lnSpc>
                <a:spcPct val="90000"/>
              </a:lnSpc>
            </a:pPr>
            <a:r>
              <a:rPr lang="en-US" sz="3137" dirty="0">
                <a:solidFill>
                  <a:srgbClr val="FFFFFF"/>
                </a:solidFill>
              </a:rPr>
              <a:t>REST API</a:t>
            </a:r>
          </a:p>
        </p:txBody>
      </p:sp>
      <p:pic>
        <p:nvPicPr>
          <p:cNvPr id="29" name="Picture 28"/>
          <p:cNvPicPr>
            <a:picLocks noChangeAspect="1"/>
          </p:cNvPicPr>
          <p:nvPr/>
        </p:nvPicPr>
        <p:blipFill>
          <a:blip r:embed="rId11"/>
          <a:stretch>
            <a:fillRect/>
          </a:stretch>
        </p:blipFill>
        <p:spPr>
          <a:xfrm>
            <a:off x="9323094" y="3755764"/>
            <a:ext cx="537855" cy="571471"/>
          </a:xfrm>
          <a:prstGeom prst="rect">
            <a:avLst/>
          </a:prstGeom>
        </p:spPr>
      </p:pic>
      <p:sp>
        <p:nvSpPr>
          <p:cNvPr id="30" name="TextBox 29"/>
          <p:cNvSpPr txBox="1"/>
          <p:nvPr/>
        </p:nvSpPr>
        <p:spPr>
          <a:xfrm>
            <a:off x="4841020" y="4486804"/>
            <a:ext cx="986056" cy="438929"/>
          </a:xfrm>
          <a:prstGeom prst="rect">
            <a:avLst/>
          </a:prstGeom>
          <a:noFill/>
        </p:spPr>
        <p:txBody>
          <a:bodyPr wrap="square" lIns="179285" tIns="143428" rIns="179285" bIns="143428" rtlCol="0">
            <a:spAutoFit/>
          </a:bodyPr>
          <a:lstStyle/>
          <a:p>
            <a:pPr defTabSz="914213">
              <a:lnSpc>
                <a:spcPct val="90000"/>
              </a:lnSpc>
            </a:pPr>
            <a:r>
              <a:rPr lang="en-US" sz="1078" dirty="0">
                <a:solidFill>
                  <a:srgbClr val="FFFFFF"/>
                </a:solidFill>
              </a:rPr>
              <a:t>Facebook</a:t>
            </a:r>
          </a:p>
        </p:txBody>
      </p:sp>
      <p:sp>
        <p:nvSpPr>
          <p:cNvPr id="31" name="TextBox 30"/>
          <p:cNvSpPr txBox="1"/>
          <p:nvPr/>
        </p:nvSpPr>
        <p:spPr>
          <a:xfrm>
            <a:off x="6006359" y="4486804"/>
            <a:ext cx="896415" cy="438929"/>
          </a:xfrm>
          <a:prstGeom prst="rect">
            <a:avLst/>
          </a:prstGeom>
          <a:noFill/>
        </p:spPr>
        <p:txBody>
          <a:bodyPr wrap="square" lIns="179285" tIns="143428" rIns="179285" bIns="143428" rtlCol="0">
            <a:spAutoFit/>
          </a:bodyPr>
          <a:lstStyle/>
          <a:p>
            <a:pPr defTabSz="914213">
              <a:lnSpc>
                <a:spcPct val="90000"/>
              </a:lnSpc>
            </a:pPr>
            <a:r>
              <a:rPr lang="en-US" sz="1078" dirty="0">
                <a:solidFill>
                  <a:srgbClr val="FFFFFF"/>
                </a:solidFill>
              </a:rPr>
              <a:t>Twitter</a:t>
            </a:r>
          </a:p>
        </p:txBody>
      </p:sp>
      <p:sp>
        <p:nvSpPr>
          <p:cNvPr id="32" name="TextBox 31"/>
          <p:cNvSpPr txBox="1"/>
          <p:nvPr/>
        </p:nvSpPr>
        <p:spPr>
          <a:xfrm>
            <a:off x="7171698" y="4486804"/>
            <a:ext cx="986057" cy="438929"/>
          </a:xfrm>
          <a:prstGeom prst="rect">
            <a:avLst/>
          </a:prstGeom>
          <a:noFill/>
        </p:spPr>
        <p:txBody>
          <a:bodyPr wrap="square" lIns="179285" tIns="143428" rIns="179285" bIns="143428" rtlCol="0">
            <a:spAutoFit/>
          </a:bodyPr>
          <a:lstStyle/>
          <a:p>
            <a:pPr defTabSz="914213">
              <a:lnSpc>
                <a:spcPct val="90000"/>
              </a:lnSpc>
            </a:pPr>
            <a:r>
              <a:rPr lang="en-US" sz="1078" dirty="0">
                <a:solidFill>
                  <a:srgbClr val="FFFFFF"/>
                </a:solidFill>
              </a:rPr>
              <a:t>Microsoft</a:t>
            </a:r>
          </a:p>
        </p:txBody>
      </p:sp>
      <p:sp>
        <p:nvSpPr>
          <p:cNvPr id="33" name="TextBox 32"/>
          <p:cNvSpPr txBox="1"/>
          <p:nvPr/>
        </p:nvSpPr>
        <p:spPr>
          <a:xfrm>
            <a:off x="8247396" y="4486804"/>
            <a:ext cx="806774" cy="438929"/>
          </a:xfrm>
          <a:prstGeom prst="rect">
            <a:avLst/>
          </a:prstGeom>
          <a:noFill/>
        </p:spPr>
        <p:txBody>
          <a:bodyPr wrap="square" lIns="179285" tIns="143428" rIns="179285" bIns="143428" rtlCol="0">
            <a:spAutoFit/>
          </a:bodyPr>
          <a:lstStyle/>
          <a:p>
            <a:pPr defTabSz="914213">
              <a:lnSpc>
                <a:spcPct val="90000"/>
              </a:lnSpc>
            </a:pPr>
            <a:r>
              <a:rPr lang="en-US" sz="1078" dirty="0">
                <a:solidFill>
                  <a:srgbClr val="FFFFFF"/>
                </a:solidFill>
              </a:rPr>
              <a:t>Google</a:t>
            </a:r>
          </a:p>
        </p:txBody>
      </p:sp>
      <p:sp>
        <p:nvSpPr>
          <p:cNvPr id="34" name="TextBox 33"/>
          <p:cNvSpPr txBox="1"/>
          <p:nvPr/>
        </p:nvSpPr>
        <p:spPr>
          <a:xfrm>
            <a:off x="9143813" y="4337448"/>
            <a:ext cx="986056" cy="588201"/>
          </a:xfrm>
          <a:prstGeom prst="rect">
            <a:avLst/>
          </a:prstGeom>
          <a:noFill/>
        </p:spPr>
        <p:txBody>
          <a:bodyPr wrap="square" lIns="179285" tIns="143428" rIns="179285" bIns="143428" rtlCol="0">
            <a:spAutoFit/>
          </a:bodyPr>
          <a:lstStyle/>
          <a:p>
            <a:pPr algn="ctr" defTabSz="914213">
              <a:lnSpc>
                <a:spcPct val="90000"/>
              </a:lnSpc>
            </a:pPr>
            <a:r>
              <a:rPr lang="en-US" sz="1078" dirty="0">
                <a:solidFill>
                  <a:srgbClr val="FFFFFF"/>
                </a:solidFill>
              </a:rPr>
              <a:t>Active Directory</a:t>
            </a:r>
          </a:p>
        </p:txBody>
      </p:sp>
      <p:sp>
        <p:nvSpPr>
          <p:cNvPr id="35" name="TextBox 34"/>
          <p:cNvSpPr txBox="1"/>
          <p:nvPr/>
        </p:nvSpPr>
        <p:spPr>
          <a:xfrm>
            <a:off x="5020302" y="2711869"/>
            <a:ext cx="717132" cy="438929"/>
          </a:xfrm>
          <a:prstGeom prst="rect">
            <a:avLst/>
          </a:prstGeom>
          <a:noFill/>
        </p:spPr>
        <p:txBody>
          <a:bodyPr wrap="square" lIns="179285" tIns="143428" rIns="179285" bIns="143428" rtlCol="0">
            <a:spAutoFit/>
          </a:bodyPr>
          <a:lstStyle/>
          <a:p>
            <a:pPr algn="ctr" defTabSz="914213">
              <a:lnSpc>
                <a:spcPct val="90000"/>
              </a:lnSpc>
            </a:pPr>
            <a:r>
              <a:rPr lang="en-US" sz="1078" dirty="0">
                <a:solidFill>
                  <a:srgbClr val="FFFFFF"/>
                </a:solidFill>
              </a:rPr>
              <a:t>SQL</a:t>
            </a:r>
          </a:p>
        </p:txBody>
      </p:sp>
      <p:sp>
        <p:nvSpPr>
          <p:cNvPr id="36" name="TextBox 35"/>
          <p:cNvSpPr txBox="1"/>
          <p:nvPr/>
        </p:nvSpPr>
        <p:spPr>
          <a:xfrm>
            <a:off x="5888938" y="2622227"/>
            <a:ext cx="896415" cy="588201"/>
          </a:xfrm>
          <a:prstGeom prst="rect">
            <a:avLst/>
          </a:prstGeom>
          <a:noFill/>
        </p:spPr>
        <p:txBody>
          <a:bodyPr wrap="square" lIns="179285" tIns="143428" rIns="179285" bIns="143428" rtlCol="0">
            <a:spAutoFit/>
          </a:bodyPr>
          <a:lstStyle/>
          <a:p>
            <a:pPr algn="ctr" defTabSz="914213">
              <a:lnSpc>
                <a:spcPct val="90000"/>
              </a:lnSpc>
            </a:pPr>
            <a:r>
              <a:rPr lang="en-US" sz="1078" dirty="0">
                <a:solidFill>
                  <a:srgbClr val="FFFFFF"/>
                </a:solidFill>
              </a:rPr>
              <a:t>Table Storage</a:t>
            </a:r>
          </a:p>
        </p:txBody>
      </p:sp>
      <p:sp>
        <p:nvSpPr>
          <p:cNvPr id="37" name="TextBox 36"/>
          <p:cNvSpPr txBox="1"/>
          <p:nvPr/>
        </p:nvSpPr>
        <p:spPr>
          <a:xfrm>
            <a:off x="6911803" y="2622227"/>
            <a:ext cx="896416" cy="588201"/>
          </a:xfrm>
          <a:prstGeom prst="rect">
            <a:avLst/>
          </a:prstGeom>
          <a:noFill/>
        </p:spPr>
        <p:txBody>
          <a:bodyPr wrap="square" lIns="179285" tIns="143428" rIns="179285" bIns="143428" rtlCol="0">
            <a:spAutoFit/>
          </a:bodyPr>
          <a:lstStyle/>
          <a:p>
            <a:pPr algn="ctr" defTabSz="914213">
              <a:lnSpc>
                <a:spcPct val="90000"/>
              </a:lnSpc>
            </a:pPr>
            <a:r>
              <a:rPr lang="en-US" sz="1078" dirty="0">
                <a:solidFill>
                  <a:srgbClr val="FFFFFF"/>
                </a:solidFill>
              </a:rPr>
              <a:t>Blob Storage</a:t>
            </a:r>
          </a:p>
        </p:txBody>
      </p:sp>
      <p:sp>
        <p:nvSpPr>
          <p:cNvPr id="38" name="TextBox 37"/>
          <p:cNvSpPr txBox="1"/>
          <p:nvPr/>
        </p:nvSpPr>
        <p:spPr>
          <a:xfrm>
            <a:off x="5020303" y="6084181"/>
            <a:ext cx="896416" cy="588201"/>
          </a:xfrm>
          <a:prstGeom prst="rect">
            <a:avLst/>
          </a:prstGeom>
          <a:noFill/>
        </p:spPr>
        <p:txBody>
          <a:bodyPr wrap="square" lIns="179285" tIns="143428" rIns="179285" bIns="143428" rtlCol="0">
            <a:spAutoFit/>
          </a:bodyPr>
          <a:lstStyle/>
          <a:p>
            <a:pPr defTabSz="914213">
              <a:lnSpc>
                <a:spcPct val="90000"/>
              </a:lnSpc>
            </a:pPr>
            <a:r>
              <a:rPr lang="en-US" sz="1078" dirty="0">
                <a:solidFill>
                  <a:srgbClr val="FFFFFF"/>
                </a:solidFill>
              </a:rPr>
              <a:t>WNS &amp;  MPNS</a:t>
            </a:r>
          </a:p>
        </p:txBody>
      </p:sp>
      <p:sp>
        <p:nvSpPr>
          <p:cNvPr id="39" name="TextBox 38"/>
          <p:cNvSpPr txBox="1"/>
          <p:nvPr/>
        </p:nvSpPr>
        <p:spPr>
          <a:xfrm>
            <a:off x="6454566" y="6233535"/>
            <a:ext cx="806774" cy="438929"/>
          </a:xfrm>
          <a:prstGeom prst="rect">
            <a:avLst/>
          </a:prstGeom>
          <a:noFill/>
        </p:spPr>
        <p:txBody>
          <a:bodyPr wrap="square" lIns="179285" tIns="143428" rIns="179285" bIns="143428" rtlCol="0">
            <a:spAutoFit/>
          </a:bodyPr>
          <a:lstStyle/>
          <a:p>
            <a:pPr algn="ctr" defTabSz="914213">
              <a:lnSpc>
                <a:spcPct val="90000"/>
              </a:lnSpc>
            </a:pPr>
            <a:r>
              <a:rPr lang="en-US" sz="1078" dirty="0">
                <a:solidFill>
                  <a:srgbClr val="FFFFFF"/>
                </a:solidFill>
              </a:rPr>
              <a:t>APNS</a:t>
            </a:r>
          </a:p>
        </p:txBody>
      </p:sp>
      <p:sp>
        <p:nvSpPr>
          <p:cNvPr id="40" name="TextBox 39"/>
          <p:cNvSpPr txBox="1"/>
          <p:nvPr/>
        </p:nvSpPr>
        <p:spPr>
          <a:xfrm>
            <a:off x="7888831" y="6233535"/>
            <a:ext cx="806774" cy="438929"/>
          </a:xfrm>
          <a:prstGeom prst="rect">
            <a:avLst/>
          </a:prstGeom>
          <a:noFill/>
        </p:spPr>
        <p:txBody>
          <a:bodyPr wrap="square" lIns="179285" tIns="143428" rIns="179285" bIns="143428" rtlCol="0">
            <a:spAutoFit/>
          </a:bodyPr>
          <a:lstStyle/>
          <a:p>
            <a:pPr algn="ctr" defTabSz="914213">
              <a:lnSpc>
                <a:spcPct val="90000"/>
              </a:lnSpc>
            </a:pPr>
            <a:r>
              <a:rPr lang="en-US" sz="1078" dirty="0">
                <a:solidFill>
                  <a:srgbClr val="FFFFFF"/>
                </a:solidFill>
              </a:rPr>
              <a:t>GCM</a:t>
            </a:r>
          </a:p>
        </p:txBody>
      </p:sp>
      <p:pic>
        <p:nvPicPr>
          <p:cNvPr id="41" name="Picture 40" descr="mongodb white.png"/>
          <p:cNvPicPr>
            <a:picLocks noChangeAspect="1"/>
          </p:cNvPicPr>
          <p:nvPr/>
        </p:nvPicPr>
        <p:blipFill>
          <a:blip r:embed="rId12" cstate="print">
            <a:clrChange>
              <a:clrFrom>
                <a:srgbClr val="89D1E5"/>
              </a:clrFrom>
              <a:clrTo>
                <a:srgbClr val="89D1E5">
                  <a:alpha val="0"/>
                </a:srgbClr>
              </a:clrTo>
            </a:clrChange>
            <a:extLst>
              <a:ext uri="{BEBA8EAE-BF5A-486C-A8C5-ECC9F3942E4B}">
                <a14:imgProps xmlns:a14="http://schemas.microsoft.com/office/drawing/2010/main">
                  <a14:imgLayer r:embed="rId13">
                    <a14:imgEffect>
                      <a14:backgroundRemoval t="9885" b="100000" l="9885" r="89885">
                        <a14:foregroundMark x1="56782" y1="41379" x2="56782" y2="41379"/>
                        <a14:foregroundMark x1="48046" y1="90575" x2="48046" y2="90575"/>
                        <a14:foregroundMark x1="50575" y1="86207" x2="50575" y2="86207"/>
                      </a14:backgroundRemoval>
                    </a14:imgEffect>
                  </a14:imgLayer>
                </a14:imgProps>
              </a:ext>
              <a:ext uri="{28A0092B-C50C-407E-A947-70E740481C1C}">
                <a14:useLocalDpi xmlns:a14="http://schemas.microsoft.com/office/drawing/2010/main" val="0"/>
              </a:ext>
            </a:extLst>
          </a:blip>
          <a:stretch>
            <a:fillRect/>
          </a:stretch>
        </p:blipFill>
        <p:spPr>
          <a:xfrm>
            <a:off x="7963117" y="1994737"/>
            <a:ext cx="747394" cy="747394"/>
          </a:xfrm>
          <a:prstGeom prst="rect">
            <a:avLst/>
          </a:prstGeom>
        </p:spPr>
      </p:pic>
      <p:sp>
        <p:nvSpPr>
          <p:cNvPr id="42" name="TextBox 41"/>
          <p:cNvSpPr txBox="1"/>
          <p:nvPr/>
        </p:nvSpPr>
        <p:spPr>
          <a:xfrm>
            <a:off x="7903738" y="2622227"/>
            <a:ext cx="896416" cy="588201"/>
          </a:xfrm>
          <a:prstGeom prst="rect">
            <a:avLst/>
          </a:prstGeom>
          <a:noFill/>
        </p:spPr>
        <p:txBody>
          <a:bodyPr wrap="square" lIns="179285" tIns="143428" rIns="179285" bIns="143428" rtlCol="0">
            <a:spAutoFit/>
          </a:bodyPr>
          <a:lstStyle/>
          <a:p>
            <a:pPr algn="ctr" defTabSz="914213">
              <a:lnSpc>
                <a:spcPct val="90000"/>
              </a:lnSpc>
            </a:pPr>
            <a:r>
              <a:rPr lang="en-US" sz="1078" dirty="0">
                <a:solidFill>
                  <a:srgbClr val="FFFFFF"/>
                </a:solidFill>
              </a:rPr>
              <a:t>Mongo DB</a:t>
            </a:r>
          </a:p>
        </p:txBody>
      </p:sp>
      <p:pic>
        <p:nvPicPr>
          <p:cNvPr id="43" name="Picture 4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616445" y="5509974"/>
            <a:ext cx="465612" cy="570252"/>
          </a:xfrm>
          <a:prstGeom prst="rect">
            <a:avLst/>
          </a:prstGeom>
        </p:spPr>
      </p:pic>
      <p:grpSp>
        <p:nvGrpSpPr>
          <p:cNvPr id="44" name="Group 43"/>
          <p:cNvGrpSpPr>
            <a:grpSpLocks noChangeAspect="1"/>
          </p:cNvGrpSpPr>
          <p:nvPr/>
        </p:nvGrpSpPr>
        <p:grpSpPr>
          <a:xfrm>
            <a:off x="9259592" y="5509974"/>
            <a:ext cx="554352" cy="582676"/>
            <a:chOff x="3856037" y="3040062"/>
            <a:chExt cx="1739900" cy="1828800"/>
          </a:xfrm>
        </p:grpSpPr>
        <p:pic>
          <p:nvPicPr>
            <p:cNvPr id="45" name="Picture 44"/>
            <p:cNvPicPr>
              <a:picLocks noChangeAspect="1"/>
            </p:cNvPicPr>
            <p:nvPr/>
          </p:nvPicPr>
          <p:blipFill>
            <a:blip r:embed="rId15"/>
            <a:stretch>
              <a:fillRect/>
            </a:stretch>
          </p:blipFill>
          <p:spPr>
            <a:xfrm>
              <a:off x="3856037" y="3040062"/>
              <a:ext cx="1739900" cy="609600"/>
            </a:xfrm>
            <a:prstGeom prst="rect">
              <a:avLst/>
            </a:prstGeom>
          </p:spPr>
        </p:pic>
        <p:pic>
          <p:nvPicPr>
            <p:cNvPr id="46" name="Picture 45"/>
            <p:cNvPicPr>
              <a:picLocks noChangeAspect="1"/>
            </p:cNvPicPr>
            <p:nvPr/>
          </p:nvPicPr>
          <p:blipFill>
            <a:blip r:embed="rId16"/>
            <a:stretch>
              <a:fillRect/>
            </a:stretch>
          </p:blipFill>
          <p:spPr>
            <a:xfrm>
              <a:off x="3856037" y="3840162"/>
              <a:ext cx="1739900" cy="1028700"/>
            </a:xfrm>
            <a:prstGeom prst="rect">
              <a:avLst/>
            </a:prstGeom>
          </p:spPr>
        </p:pic>
      </p:grpSp>
      <p:sp>
        <p:nvSpPr>
          <p:cNvPr id="47" name="TextBox 46"/>
          <p:cNvSpPr txBox="1"/>
          <p:nvPr/>
        </p:nvSpPr>
        <p:spPr>
          <a:xfrm>
            <a:off x="8964527" y="6084181"/>
            <a:ext cx="1165340" cy="588201"/>
          </a:xfrm>
          <a:prstGeom prst="rect">
            <a:avLst/>
          </a:prstGeom>
          <a:noFill/>
        </p:spPr>
        <p:txBody>
          <a:bodyPr wrap="square" lIns="179285" tIns="143428" rIns="179285" bIns="143428" rtlCol="0">
            <a:spAutoFit/>
          </a:bodyPr>
          <a:lstStyle/>
          <a:p>
            <a:pPr algn="ctr" defTabSz="914213">
              <a:lnSpc>
                <a:spcPct val="90000"/>
              </a:lnSpc>
            </a:pPr>
            <a:r>
              <a:rPr lang="en-US" sz="1078" dirty="0">
                <a:solidFill>
                  <a:srgbClr val="FFFFFF"/>
                </a:solidFill>
              </a:rPr>
              <a:t>Notification Hubs</a:t>
            </a:r>
          </a:p>
        </p:txBody>
      </p:sp>
      <p:sp>
        <p:nvSpPr>
          <p:cNvPr id="48" name="TextBox 47"/>
          <p:cNvSpPr txBox="1"/>
          <p:nvPr/>
        </p:nvSpPr>
        <p:spPr>
          <a:xfrm>
            <a:off x="10422650" y="5676015"/>
            <a:ext cx="1523906" cy="751450"/>
          </a:xfrm>
          <a:prstGeom prst="rect">
            <a:avLst/>
          </a:prstGeom>
          <a:noFill/>
        </p:spPr>
        <p:txBody>
          <a:bodyPr wrap="square" lIns="179285" tIns="143428" rIns="179285" bIns="143428" rtlCol="0">
            <a:spAutoFit/>
          </a:bodyPr>
          <a:lstStyle/>
          <a:p>
            <a:pPr algn="ctr" defTabSz="914213">
              <a:lnSpc>
                <a:spcPct val="90000"/>
              </a:lnSpc>
            </a:pPr>
            <a:r>
              <a:rPr lang="en-US" sz="1667" dirty="0">
                <a:solidFill>
                  <a:srgbClr val="FFFFFF"/>
                </a:solidFill>
              </a:rPr>
              <a:t>Source Control</a:t>
            </a:r>
          </a:p>
        </p:txBody>
      </p:sp>
      <p:pic>
        <p:nvPicPr>
          <p:cNvPr id="49" name="Picture 48"/>
          <p:cNvPicPr>
            <a:picLocks noChangeAspect="1"/>
          </p:cNvPicPr>
          <p:nvPr/>
        </p:nvPicPr>
        <p:blipFill rotWithShape="1">
          <a:blip r:embed="rId17"/>
          <a:srcRect l="42384" t="37099" r="40671" b="36199"/>
          <a:stretch/>
        </p:blipFill>
        <p:spPr>
          <a:xfrm>
            <a:off x="10757360" y="4917389"/>
            <a:ext cx="810740" cy="842290"/>
          </a:xfrm>
          <a:prstGeom prst="rect">
            <a:avLst/>
          </a:prstGeom>
        </p:spPr>
      </p:pic>
      <p:sp>
        <p:nvSpPr>
          <p:cNvPr id="50" name="Left Brace 49"/>
          <p:cNvSpPr/>
          <p:nvPr/>
        </p:nvSpPr>
        <p:spPr>
          <a:xfrm>
            <a:off x="4278002" y="1349830"/>
            <a:ext cx="435617" cy="5322716"/>
          </a:xfrm>
          <a:prstGeom prst="leftBrace">
            <a:avLst>
              <a:gd name="adj1" fmla="val 8333"/>
              <a:gd name="adj2" fmla="val 49580"/>
            </a:avLst>
          </a:prstGeom>
          <a:ln w="28575">
            <a:solidFill>
              <a:srgbClr val="00B0F0"/>
            </a:solidFill>
            <a:headEnd type="none"/>
            <a:tailEnd type="none"/>
          </a:ln>
        </p:spPr>
        <p:style>
          <a:lnRef idx="1">
            <a:schemeClr val="accent3"/>
          </a:lnRef>
          <a:fillRef idx="0">
            <a:schemeClr val="accent3"/>
          </a:fillRef>
          <a:effectRef idx="0">
            <a:schemeClr val="accent3"/>
          </a:effectRef>
          <a:fontRef idx="minor">
            <a:schemeClr val="tx1"/>
          </a:fontRef>
        </p:style>
        <p:txBody>
          <a:bodyPr rtlCol="0" anchor="ctr"/>
          <a:lstStyle/>
          <a:p>
            <a:pPr algn="ctr" defTabSz="914213"/>
            <a:endParaRPr lang="en-US" sz="1765" dirty="0">
              <a:solidFill>
                <a:srgbClr val="505050"/>
              </a:solidFill>
            </a:endParaRPr>
          </a:p>
        </p:txBody>
      </p:sp>
      <p:cxnSp>
        <p:nvCxnSpPr>
          <p:cNvPr id="52" name="Straight Connector 51"/>
          <p:cNvCxnSpPr>
            <a:stCxn id="50" idx="0"/>
          </p:cNvCxnSpPr>
          <p:nvPr/>
        </p:nvCxnSpPr>
        <p:spPr>
          <a:xfrm>
            <a:off x="4713620" y="1349830"/>
            <a:ext cx="7336867" cy="0"/>
          </a:xfrm>
          <a:prstGeom prst="line">
            <a:avLst/>
          </a:prstGeom>
          <a:ln w="28575">
            <a:solidFill>
              <a:srgbClr val="00B0F0"/>
            </a:solidFill>
          </a:ln>
        </p:spPr>
        <p:style>
          <a:lnRef idx="1">
            <a:schemeClr val="accent3"/>
          </a:lnRef>
          <a:fillRef idx="0">
            <a:schemeClr val="accent3"/>
          </a:fillRef>
          <a:effectRef idx="0">
            <a:schemeClr val="accent3"/>
          </a:effectRef>
          <a:fontRef idx="minor">
            <a:schemeClr val="tx1"/>
          </a:fontRef>
        </p:style>
      </p:cxnSp>
      <p:cxnSp>
        <p:nvCxnSpPr>
          <p:cNvPr id="53" name="Straight Connector 52"/>
          <p:cNvCxnSpPr/>
          <p:nvPr/>
        </p:nvCxnSpPr>
        <p:spPr>
          <a:xfrm>
            <a:off x="4709647" y="6672546"/>
            <a:ext cx="7336867" cy="0"/>
          </a:xfrm>
          <a:prstGeom prst="line">
            <a:avLst/>
          </a:prstGeom>
          <a:ln w="28575">
            <a:solidFill>
              <a:srgbClr val="00B0F0"/>
            </a:solidFill>
          </a:ln>
        </p:spPr>
        <p:style>
          <a:lnRef idx="1">
            <a:schemeClr val="accent3"/>
          </a:lnRef>
          <a:fillRef idx="0">
            <a:schemeClr val="accent3"/>
          </a:fillRef>
          <a:effectRef idx="0">
            <a:schemeClr val="accent3"/>
          </a:effectRef>
          <a:fontRef idx="minor">
            <a:schemeClr val="tx1"/>
          </a:fontRef>
        </p:style>
      </p:cxnSp>
      <p:cxnSp>
        <p:nvCxnSpPr>
          <p:cNvPr id="54" name="Straight Connector 53"/>
          <p:cNvCxnSpPr/>
          <p:nvPr/>
        </p:nvCxnSpPr>
        <p:spPr>
          <a:xfrm flipV="1">
            <a:off x="12050486" y="1349830"/>
            <a:ext cx="0" cy="5322716"/>
          </a:xfrm>
          <a:prstGeom prst="line">
            <a:avLst/>
          </a:prstGeom>
          <a:ln w="28575">
            <a:solidFill>
              <a:srgbClr val="00B0F0"/>
            </a:solidFill>
          </a:ln>
        </p:spPr>
        <p:style>
          <a:lnRef idx="1">
            <a:schemeClr val="accent3"/>
          </a:lnRef>
          <a:fillRef idx="0">
            <a:schemeClr val="accent3"/>
          </a:fillRef>
          <a:effectRef idx="0">
            <a:schemeClr val="accent3"/>
          </a:effectRef>
          <a:fontRef idx="minor">
            <a:schemeClr val="tx1"/>
          </a:fontRef>
        </p:style>
      </p:cxnSp>
      <p:pic>
        <p:nvPicPr>
          <p:cNvPr id="55" name="Picture 54"/>
          <p:cNvPicPr>
            <a:picLocks noChangeAspect="1"/>
          </p:cNvPicPr>
          <p:nvPr/>
        </p:nvPicPr>
        <p:blipFill>
          <a:blip r:embed="rId18">
            <a:biLevel thresh="25000"/>
            <a:extLst>
              <a:ext uri="{BEBA8EAE-BF5A-486C-A8C5-ECC9F3942E4B}">
                <a14:imgProps xmlns:a14="http://schemas.microsoft.com/office/drawing/2010/main">
                  <a14:imgLayer r:embed="rId19">
                    <a14:imgEffect>
                      <a14:saturation sat="0"/>
                    </a14:imgEffect>
                  </a14:imgLayer>
                </a14:imgProps>
              </a:ext>
              <a:ext uri="{28A0092B-C50C-407E-A947-70E740481C1C}">
                <a14:useLocalDpi xmlns:a14="http://schemas.microsoft.com/office/drawing/2010/main" val="0"/>
              </a:ext>
            </a:extLst>
          </a:blip>
          <a:stretch>
            <a:fillRect/>
          </a:stretch>
        </p:blipFill>
        <p:spPr>
          <a:xfrm>
            <a:off x="9158025" y="2212216"/>
            <a:ext cx="476250" cy="476250"/>
          </a:xfrm>
          <a:prstGeom prst="rect">
            <a:avLst/>
          </a:prstGeom>
        </p:spPr>
      </p:pic>
      <p:sp>
        <p:nvSpPr>
          <p:cNvPr id="56" name="TextBox 55"/>
          <p:cNvSpPr txBox="1"/>
          <p:nvPr/>
        </p:nvSpPr>
        <p:spPr>
          <a:xfrm>
            <a:off x="8717269" y="2630944"/>
            <a:ext cx="1372436" cy="576737"/>
          </a:xfrm>
          <a:prstGeom prst="rect">
            <a:avLst/>
          </a:prstGeom>
          <a:noFill/>
        </p:spPr>
        <p:txBody>
          <a:bodyPr wrap="square" lIns="175761" tIns="140609" rIns="175761" bIns="140609" rtlCol="0">
            <a:spAutoFit/>
          </a:bodyPr>
          <a:lstStyle/>
          <a:p>
            <a:pPr algn="ctr" defTabSz="896203">
              <a:lnSpc>
                <a:spcPct val="90000"/>
              </a:lnSpc>
              <a:defRPr/>
            </a:pPr>
            <a:r>
              <a:rPr lang="en-US" sz="1057" kern="0" dirty="0">
                <a:solidFill>
                  <a:srgbClr val="FFFFFF"/>
                </a:solidFill>
              </a:rPr>
              <a:t>Hybrid Connections</a:t>
            </a:r>
          </a:p>
        </p:txBody>
      </p:sp>
      <p:pic>
        <p:nvPicPr>
          <p:cNvPr id="59" name="Picture 58"/>
          <p:cNvPicPr>
            <a:picLocks noChangeAspect="1"/>
          </p:cNvPicPr>
          <p:nvPr/>
        </p:nvPicPr>
        <p:blipFill>
          <a:blip r:embed="rId20">
            <a:clrChange>
              <a:clrFrom>
                <a:srgbClr val="00AEEF"/>
              </a:clrFrom>
              <a:clrTo>
                <a:srgbClr val="00AEEF">
                  <a:alpha val="0"/>
                </a:srgbClr>
              </a:clrTo>
            </a:clrChange>
          </a:blip>
          <a:stretch>
            <a:fillRect/>
          </a:stretch>
        </p:blipFill>
        <p:spPr>
          <a:xfrm>
            <a:off x="216542" y="119309"/>
            <a:ext cx="11734158" cy="962038"/>
          </a:xfrm>
          <a:prstGeom prst="rect">
            <a:avLst/>
          </a:prstGeom>
        </p:spPr>
      </p:pic>
      <p:sp>
        <p:nvSpPr>
          <p:cNvPr id="58" name="Oval 57"/>
          <p:cNvSpPr/>
          <p:nvPr/>
        </p:nvSpPr>
        <p:spPr bwMode="auto">
          <a:xfrm>
            <a:off x="3146318" y="20575"/>
            <a:ext cx="1244898" cy="1162253"/>
          </a:xfrm>
          <a:prstGeom prst="ellipse">
            <a:avLst/>
          </a:prstGeom>
          <a:noFill/>
          <a:ln w="7620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6200" tIns="38100" rIns="38100" bIns="76200" numCol="1" spcCol="0" rtlCol="0" fromWordArt="0" anchor="b" anchorCtr="0" forceAA="0" compatLnSpc="1">
            <a:prstTxWarp prst="textNoShape">
              <a:avLst/>
            </a:prstTxWarp>
            <a:noAutofit/>
          </a:bodyPr>
          <a:lstStyle/>
          <a:p>
            <a:pPr algn="ctr" defTabSz="761719" fontAlgn="base">
              <a:spcBef>
                <a:spcPct val="0"/>
              </a:spcBef>
              <a:spcAft>
                <a:spcPct val="0"/>
              </a:spcAft>
            </a:pPr>
            <a:endParaRPr lang="el-GR" sz="1667" spc="-42"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1622707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 name="Picture 119"/>
          <p:cNvPicPr>
            <a:picLocks noChangeAspect="1"/>
          </p:cNvPicPr>
          <p:nvPr/>
        </p:nvPicPr>
        <p:blipFill>
          <a:blip r:embed="rId3">
            <a:clrChange>
              <a:clrFrom>
                <a:srgbClr val="00AEEF"/>
              </a:clrFrom>
              <a:clrTo>
                <a:srgbClr val="00AEEF">
                  <a:alpha val="0"/>
                </a:srgbClr>
              </a:clrTo>
            </a:clrChange>
          </a:blip>
          <a:stretch>
            <a:fillRect/>
          </a:stretch>
        </p:blipFill>
        <p:spPr>
          <a:xfrm>
            <a:off x="216542" y="119309"/>
            <a:ext cx="11734158" cy="962038"/>
          </a:xfrm>
          <a:prstGeom prst="rect">
            <a:avLst/>
          </a:prstGeom>
        </p:spPr>
      </p:pic>
      <p:pic>
        <p:nvPicPr>
          <p:cNvPr id="72" name="Picture 13" descr="internet cloud 75 opac"/>
          <p:cNvPicPr>
            <a:picLocks noChangeAspect="1" noChangeArrowheads="1"/>
          </p:cNvPicPr>
          <p:nvPr/>
        </p:nvPicPr>
        <p:blipFill>
          <a:blip r:embed="rId4"/>
          <a:srcRect/>
          <a:stretch>
            <a:fillRect/>
          </a:stretch>
        </p:blipFill>
        <p:spPr bwMode="auto">
          <a:xfrm>
            <a:off x="1590" y="4724400"/>
            <a:ext cx="5180251" cy="2362200"/>
          </a:xfrm>
          <a:prstGeom prst="rect">
            <a:avLst/>
          </a:prstGeom>
          <a:noFill/>
          <a:effectLst/>
        </p:spPr>
      </p:pic>
      <p:sp>
        <p:nvSpPr>
          <p:cNvPr id="77" name="Rectangle 76"/>
          <p:cNvSpPr/>
          <p:nvPr/>
        </p:nvSpPr>
        <p:spPr bwMode="auto">
          <a:xfrm>
            <a:off x="509457" y="5521785"/>
            <a:ext cx="1693967" cy="327950"/>
          </a:xfrm>
          <a:prstGeom prst="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ctr" anchorCtr="0" compatLnSpc="1">
            <a:prstTxWarp prst="textNoShape">
              <a:avLst/>
            </a:prstTxWarp>
            <a:noAutofit/>
          </a:bodyPr>
          <a:lstStyle/>
          <a:p>
            <a:pPr defTabSz="913498"/>
            <a:endParaRPr lang="en-US" sz="1000" dirty="0">
              <a:solidFill>
                <a:srgbClr val="FFFFFF"/>
              </a:solidFill>
              <a:latin typeface="Arial" charset="0"/>
            </a:endParaRPr>
          </a:p>
        </p:txBody>
      </p:sp>
      <p:pic>
        <p:nvPicPr>
          <p:cNvPr id="78" name="Picture 45" descr="Server"/>
          <p:cNvPicPr>
            <a:picLocks noChangeAspect="1" noChangeArrowheads="1"/>
          </p:cNvPicPr>
          <p:nvPr/>
        </p:nvPicPr>
        <p:blipFill>
          <a:blip r:embed="rId5" cstate="print"/>
          <a:srcRect/>
          <a:stretch>
            <a:fillRect/>
          </a:stretch>
        </p:blipFill>
        <p:spPr bwMode="auto">
          <a:xfrm>
            <a:off x="684310" y="6128512"/>
            <a:ext cx="474308" cy="524717"/>
          </a:xfrm>
          <a:prstGeom prst="rect">
            <a:avLst/>
          </a:prstGeom>
          <a:noFill/>
        </p:spPr>
      </p:pic>
      <p:pic>
        <p:nvPicPr>
          <p:cNvPr id="79" name="Picture 45" descr="Server"/>
          <p:cNvPicPr>
            <a:picLocks noChangeAspect="1" noChangeArrowheads="1"/>
          </p:cNvPicPr>
          <p:nvPr/>
        </p:nvPicPr>
        <p:blipFill>
          <a:blip r:embed="rId5" cstate="print"/>
          <a:srcRect/>
          <a:stretch>
            <a:fillRect/>
          </a:stretch>
        </p:blipFill>
        <p:spPr bwMode="auto">
          <a:xfrm>
            <a:off x="3361872" y="6128512"/>
            <a:ext cx="474308" cy="524717"/>
          </a:xfrm>
          <a:prstGeom prst="rect">
            <a:avLst/>
          </a:prstGeom>
          <a:noFill/>
        </p:spPr>
      </p:pic>
      <p:sp>
        <p:nvSpPr>
          <p:cNvPr id="80" name="TextBox 79"/>
          <p:cNvSpPr txBox="1"/>
          <p:nvPr/>
        </p:nvSpPr>
        <p:spPr>
          <a:xfrm>
            <a:off x="2924719" y="6210483"/>
            <a:ext cx="312906" cy="261610"/>
          </a:xfrm>
          <a:prstGeom prst="rect">
            <a:avLst/>
          </a:prstGeom>
          <a:noFill/>
        </p:spPr>
        <p:txBody>
          <a:bodyPr wrap="none" rtlCol="0">
            <a:spAutoFit/>
          </a:bodyPr>
          <a:lstStyle/>
          <a:p>
            <a:pPr defTabSz="913498"/>
            <a:r>
              <a:rPr lang="en-US" sz="1100" b="1" dirty="0">
                <a:solidFill>
                  <a:srgbClr val="FFFFFF"/>
                </a:solidFill>
              </a:rPr>
              <a:t>…</a:t>
            </a:r>
          </a:p>
        </p:txBody>
      </p:sp>
      <p:sp>
        <p:nvSpPr>
          <p:cNvPr id="81" name="Rectangle 80"/>
          <p:cNvSpPr/>
          <p:nvPr/>
        </p:nvSpPr>
        <p:spPr bwMode="auto">
          <a:xfrm>
            <a:off x="520391" y="5882551"/>
            <a:ext cx="3442579" cy="204969"/>
          </a:xfrm>
          <a:prstGeom prst="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ctr" anchorCtr="0" compatLnSpc="1">
            <a:prstTxWarp prst="textNoShape">
              <a:avLst/>
            </a:prstTxWarp>
            <a:noAutofit/>
          </a:bodyPr>
          <a:lstStyle/>
          <a:p>
            <a:pPr algn="ctr" defTabSz="914363" fontAlgn="base">
              <a:spcBef>
                <a:spcPct val="0"/>
              </a:spcBef>
              <a:spcAft>
                <a:spcPct val="0"/>
              </a:spcAft>
            </a:pPr>
            <a:endParaRPr lang="en-US" sz="1000" dirty="0">
              <a:solidFill>
                <a:srgbClr val="FFFFFF"/>
              </a:solidFill>
              <a:latin typeface="Arial" charset="0"/>
            </a:endParaRPr>
          </a:p>
        </p:txBody>
      </p:sp>
      <p:sp>
        <p:nvSpPr>
          <p:cNvPr id="82" name="TextBox 81"/>
          <p:cNvSpPr txBox="1"/>
          <p:nvPr/>
        </p:nvSpPr>
        <p:spPr>
          <a:xfrm>
            <a:off x="1559167" y="5868948"/>
            <a:ext cx="1424389" cy="230832"/>
          </a:xfrm>
          <a:prstGeom prst="rect">
            <a:avLst/>
          </a:prstGeom>
          <a:noFill/>
        </p:spPr>
        <p:txBody>
          <a:bodyPr wrap="square" rtlCol="0">
            <a:spAutoFit/>
          </a:bodyPr>
          <a:lstStyle/>
          <a:p>
            <a:pPr algn="ctr" defTabSz="913498"/>
            <a:r>
              <a:rPr lang="en-US" sz="900" b="1" dirty="0">
                <a:solidFill>
                  <a:srgbClr val="FFFFFF"/>
                </a:solidFill>
              </a:rPr>
              <a:t>Fabric</a:t>
            </a:r>
          </a:p>
        </p:txBody>
      </p:sp>
      <p:pic>
        <p:nvPicPr>
          <p:cNvPr id="85" name="Picture 84" descr="Server"/>
          <p:cNvPicPr>
            <a:picLocks noChangeAspect="1" noChangeArrowheads="1"/>
          </p:cNvPicPr>
          <p:nvPr/>
        </p:nvPicPr>
        <p:blipFill>
          <a:blip r:embed="rId5" cstate="print"/>
          <a:srcRect/>
          <a:stretch>
            <a:fillRect/>
          </a:stretch>
        </p:blipFill>
        <p:spPr bwMode="auto">
          <a:xfrm>
            <a:off x="1285395" y="6128512"/>
            <a:ext cx="474308" cy="524717"/>
          </a:xfrm>
          <a:prstGeom prst="rect">
            <a:avLst/>
          </a:prstGeom>
          <a:noFill/>
        </p:spPr>
      </p:pic>
      <p:pic>
        <p:nvPicPr>
          <p:cNvPr id="87" name="Picture 86" descr="Server"/>
          <p:cNvPicPr>
            <a:picLocks noChangeAspect="1" noChangeArrowheads="1"/>
          </p:cNvPicPr>
          <p:nvPr/>
        </p:nvPicPr>
        <p:blipFill>
          <a:blip r:embed="rId5" cstate="print"/>
          <a:srcRect/>
          <a:stretch>
            <a:fillRect/>
          </a:stretch>
        </p:blipFill>
        <p:spPr bwMode="auto">
          <a:xfrm>
            <a:off x="1886480" y="6128512"/>
            <a:ext cx="474308" cy="524717"/>
          </a:xfrm>
          <a:prstGeom prst="rect">
            <a:avLst/>
          </a:prstGeom>
          <a:noFill/>
        </p:spPr>
      </p:pic>
      <p:pic>
        <p:nvPicPr>
          <p:cNvPr id="88" name="Picture 87" descr="Server"/>
          <p:cNvPicPr>
            <a:picLocks noChangeAspect="1" noChangeArrowheads="1"/>
          </p:cNvPicPr>
          <p:nvPr/>
        </p:nvPicPr>
        <p:blipFill>
          <a:blip r:embed="rId5" cstate="print"/>
          <a:srcRect/>
          <a:stretch>
            <a:fillRect/>
          </a:stretch>
        </p:blipFill>
        <p:spPr bwMode="auto">
          <a:xfrm>
            <a:off x="2487566" y="6128512"/>
            <a:ext cx="474308" cy="524717"/>
          </a:xfrm>
          <a:prstGeom prst="rect">
            <a:avLst/>
          </a:prstGeom>
          <a:noFill/>
        </p:spPr>
      </p:pic>
      <p:sp>
        <p:nvSpPr>
          <p:cNvPr id="89" name="TextBox 88"/>
          <p:cNvSpPr txBox="1"/>
          <p:nvPr/>
        </p:nvSpPr>
        <p:spPr>
          <a:xfrm>
            <a:off x="523036" y="5562133"/>
            <a:ext cx="1673164" cy="230832"/>
          </a:xfrm>
          <a:prstGeom prst="rect">
            <a:avLst/>
          </a:prstGeom>
          <a:noFill/>
        </p:spPr>
        <p:txBody>
          <a:bodyPr wrap="square" rtlCol="0">
            <a:spAutoFit/>
          </a:bodyPr>
          <a:lstStyle/>
          <a:p>
            <a:pPr algn="ctr" defTabSz="913498"/>
            <a:r>
              <a:rPr lang="en-US" sz="900" b="1" dirty="0">
                <a:solidFill>
                  <a:srgbClr val="FFFFFF"/>
                </a:solidFill>
              </a:rPr>
              <a:t> Compute</a:t>
            </a:r>
          </a:p>
        </p:txBody>
      </p:sp>
      <p:sp>
        <p:nvSpPr>
          <p:cNvPr id="90" name="Can 89"/>
          <p:cNvSpPr/>
          <p:nvPr/>
        </p:nvSpPr>
        <p:spPr bwMode="auto">
          <a:xfrm>
            <a:off x="2316345" y="5467152"/>
            <a:ext cx="1639324" cy="379879"/>
          </a:xfrm>
          <a:prstGeom prst="can">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ctr" anchorCtr="0" compatLnSpc="1">
            <a:prstTxWarp prst="textNoShape">
              <a:avLst/>
            </a:prstTxWarp>
            <a:noAutofit/>
          </a:bodyPr>
          <a:lstStyle/>
          <a:p>
            <a:pPr defTabSz="913498"/>
            <a:endParaRPr lang="en-US" sz="1000" dirty="0">
              <a:solidFill>
                <a:srgbClr val="FFFFFF"/>
              </a:solidFill>
              <a:latin typeface="Arial" charset="0"/>
            </a:endParaRPr>
          </a:p>
        </p:txBody>
      </p:sp>
      <p:sp>
        <p:nvSpPr>
          <p:cNvPr id="91" name="TextBox 90"/>
          <p:cNvSpPr txBox="1"/>
          <p:nvPr/>
        </p:nvSpPr>
        <p:spPr>
          <a:xfrm>
            <a:off x="2316345" y="5556160"/>
            <a:ext cx="1639324" cy="230832"/>
          </a:xfrm>
          <a:prstGeom prst="rect">
            <a:avLst/>
          </a:prstGeom>
          <a:noFill/>
        </p:spPr>
        <p:txBody>
          <a:bodyPr wrap="square" rtlCol="0">
            <a:spAutoFit/>
          </a:bodyPr>
          <a:lstStyle/>
          <a:p>
            <a:pPr algn="ctr" defTabSz="913498"/>
            <a:r>
              <a:rPr lang="en-US" sz="900" b="1" dirty="0">
                <a:solidFill>
                  <a:srgbClr val="FFFFFF"/>
                </a:solidFill>
              </a:rPr>
              <a:t>Storage</a:t>
            </a:r>
          </a:p>
        </p:txBody>
      </p:sp>
      <p:sp>
        <p:nvSpPr>
          <p:cNvPr id="93" name="Freeform 92"/>
          <p:cNvSpPr/>
          <p:nvPr/>
        </p:nvSpPr>
        <p:spPr bwMode="auto">
          <a:xfrm flipH="1">
            <a:off x="2024909" y="5196596"/>
            <a:ext cx="1122995" cy="270677"/>
          </a:xfrm>
          <a:custGeom>
            <a:avLst/>
            <a:gdLst>
              <a:gd name="connsiteX0" fmla="*/ 1270000 w 1270000"/>
              <a:gd name="connsiteY0" fmla="*/ 182880 h 694944"/>
              <a:gd name="connsiteX1" fmla="*/ 197104 w 1270000"/>
              <a:gd name="connsiteY1" fmla="*/ 85344 h 694944"/>
              <a:gd name="connsiteX2" fmla="*/ 87376 w 1270000"/>
              <a:gd name="connsiteY2" fmla="*/ 694944 h 694944"/>
            </a:gdLst>
            <a:ahLst/>
            <a:cxnLst>
              <a:cxn ang="0">
                <a:pos x="connsiteX0" y="connsiteY0"/>
              </a:cxn>
              <a:cxn ang="0">
                <a:pos x="connsiteX1" y="connsiteY1"/>
              </a:cxn>
              <a:cxn ang="0">
                <a:pos x="connsiteX2" y="connsiteY2"/>
              </a:cxn>
            </a:cxnLst>
            <a:rect l="l" t="t" r="r" b="b"/>
            <a:pathLst>
              <a:path w="1270000" h="694944">
                <a:moveTo>
                  <a:pt x="1270000" y="182880"/>
                </a:moveTo>
                <a:cubicBezTo>
                  <a:pt x="832104" y="91440"/>
                  <a:pt x="394208" y="0"/>
                  <a:pt x="197104" y="85344"/>
                </a:cubicBezTo>
                <a:cubicBezTo>
                  <a:pt x="0" y="170688"/>
                  <a:pt x="43688" y="432816"/>
                  <a:pt x="87376" y="694944"/>
                </a:cubicBezTo>
              </a:path>
            </a:pathLst>
          </a:custGeom>
          <a:noFill/>
          <a:ln w="19050" cap="flat" cmpd="sng" algn="ctr">
            <a:solidFill>
              <a:schemeClr val="tx1"/>
            </a:solidFill>
            <a:prstDash val="solid"/>
            <a:round/>
            <a:headEnd type="none" w="med" len="med"/>
            <a:tailEnd type="stealth" w="lg" len="lg"/>
          </a:ln>
          <a:effectLst/>
        </p:spPr>
        <p:txBody>
          <a:bodyPr vert="horz" wrap="square" lIns="91440" tIns="45720" rIns="91440" bIns="45720" numCol="1" rtlCol="0" anchor="ctr" anchorCtr="0" compatLnSpc="1">
            <a:prstTxWarp prst="textNoShape">
              <a:avLst/>
            </a:prstTxWarp>
            <a:noAutofit/>
          </a:bodyPr>
          <a:lstStyle/>
          <a:p>
            <a:pPr algn="ctr" defTabSz="914363" fontAlgn="base">
              <a:spcBef>
                <a:spcPct val="0"/>
              </a:spcBef>
              <a:spcAft>
                <a:spcPct val="0"/>
              </a:spcAft>
            </a:pPr>
            <a:endParaRPr lang="en-US" sz="1000" dirty="0">
              <a:solidFill>
                <a:srgbClr val="FFFFFF"/>
              </a:solidFill>
              <a:latin typeface="Arial" charset="0"/>
            </a:endParaRPr>
          </a:p>
        </p:txBody>
      </p:sp>
      <p:sp>
        <p:nvSpPr>
          <p:cNvPr id="94" name="Oval 106"/>
          <p:cNvSpPr>
            <a:spLocks noChangeArrowheads="1"/>
          </p:cNvSpPr>
          <p:nvPr/>
        </p:nvSpPr>
        <p:spPr bwMode="auto">
          <a:xfrm>
            <a:off x="626030" y="5065417"/>
            <a:ext cx="1516906" cy="457007"/>
          </a:xfrm>
          <a:prstGeom prst="ellipse">
            <a:avLst/>
          </a:prstGeom>
          <a:ln>
            <a:headEnd/>
            <a:tailEnd/>
          </a:ln>
        </p:spPr>
        <p:style>
          <a:lnRef idx="0">
            <a:schemeClr val="accent5"/>
          </a:lnRef>
          <a:fillRef idx="3">
            <a:schemeClr val="accent5"/>
          </a:fillRef>
          <a:effectRef idx="3">
            <a:schemeClr val="accent5"/>
          </a:effectRef>
          <a:fontRef idx="minor">
            <a:schemeClr val="lt1"/>
          </a:fontRef>
        </p:style>
        <p:txBody>
          <a:bodyPr>
            <a:noAutofit/>
          </a:bodyPr>
          <a:lstStyle/>
          <a:p>
            <a:pPr defTabSz="913498" eaLnBrk="0" hangingPunct="0"/>
            <a:endParaRPr lang="en-US" sz="1000" dirty="0">
              <a:solidFill>
                <a:srgbClr val="FFFFFF"/>
              </a:solidFill>
            </a:endParaRPr>
          </a:p>
        </p:txBody>
      </p:sp>
      <p:sp>
        <p:nvSpPr>
          <p:cNvPr id="104" name="Text Box 27"/>
          <p:cNvSpPr txBox="1">
            <a:spLocks noChangeArrowheads="1"/>
          </p:cNvSpPr>
          <p:nvPr/>
        </p:nvSpPr>
        <p:spPr bwMode="auto">
          <a:xfrm>
            <a:off x="667404" y="5169445"/>
            <a:ext cx="1398880" cy="230832"/>
          </a:xfrm>
          <a:prstGeom prst="rect">
            <a:avLst/>
          </a:prstGeom>
          <a:noFill/>
          <a:ln w="19050" algn="ctr">
            <a:noFill/>
            <a:miter lim="800000"/>
            <a:headEnd/>
            <a:tailEnd/>
          </a:ln>
          <a:effectLst/>
        </p:spPr>
        <p:txBody>
          <a:bodyPr wrap="square">
            <a:spAutoFit/>
          </a:bodyPr>
          <a:lstStyle/>
          <a:p>
            <a:pPr algn="ctr" defTabSz="913498"/>
            <a:r>
              <a:rPr lang="en-US" sz="900" b="1" i="1" dirty="0">
                <a:solidFill>
                  <a:srgbClr val="FFFFFF"/>
                </a:solidFill>
              </a:rPr>
              <a:t>Application</a:t>
            </a:r>
          </a:p>
        </p:txBody>
      </p:sp>
      <p:grpSp>
        <p:nvGrpSpPr>
          <p:cNvPr id="2" name="Group 134"/>
          <p:cNvGrpSpPr/>
          <p:nvPr/>
        </p:nvGrpSpPr>
        <p:grpSpPr>
          <a:xfrm>
            <a:off x="2067730" y="1447800"/>
            <a:ext cx="10012441" cy="4517448"/>
            <a:chOff x="1967620" y="1447800"/>
            <a:chExt cx="6747784" cy="4517448"/>
          </a:xfrm>
        </p:grpSpPr>
        <p:grpSp>
          <p:nvGrpSpPr>
            <p:cNvPr id="3" name="Group 128"/>
            <p:cNvGrpSpPr/>
            <p:nvPr/>
          </p:nvGrpSpPr>
          <p:grpSpPr>
            <a:xfrm>
              <a:off x="1967620" y="1447800"/>
              <a:ext cx="6747784" cy="4517448"/>
              <a:chOff x="1967620" y="1447800"/>
              <a:chExt cx="6747784" cy="4517448"/>
            </a:xfrm>
          </p:grpSpPr>
          <p:sp>
            <p:nvSpPr>
              <p:cNvPr id="76" name="Oval 75"/>
              <p:cNvSpPr/>
              <p:nvPr/>
            </p:nvSpPr>
            <p:spPr bwMode="auto">
              <a:xfrm>
                <a:off x="2133600" y="1447800"/>
                <a:ext cx="6581804" cy="3276600"/>
              </a:xfrm>
              <a:prstGeom prst="ellipse">
                <a:avLst/>
              </a:prstGeom>
              <a:gradFill>
                <a:gsLst>
                  <a:gs pos="0">
                    <a:schemeClr val="tx1">
                      <a:lumMod val="50000"/>
                    </a:schemeClr>
                  </a:gs>
                  <a:gs pos="35000">
                    <a:schemeClr val="bg1">
                      <a:lumMod val="65000"/>
                      <a:lumOff val="35000"/>
                    </a:schemeClr>
                  </a:gs>
                  <a:gs pos="100000">
                    <a:schemeClr val="tx1">
                      <a:lumMod val="85000"/>
                    </a:schemeClr>
                  </a:gs>
                </a:gsLst>
              </a:grad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none" lIns="91440" tIns="45720" rIns="91440" bIns="45720" numCol="1" rtlCol="0" anchor="ctr" anchorCtr="0" compatLnSpc="1">
                <a:prstTxWarp prst="textNoShape">
                  <a:avLst/>
                </a:prstTxWarp>
                <a:noAutofit/>
              </a:bodyPr>
              <a:lstStyle/>
              <a:p>
                <a:pPr defTabSz="914363"/>
                <a:endParaRPr lang="en-US" sz="2000" dirty="0">
                  <a:solidFill>
                    <a:srgbClr val="000000"/>
                  </a:solidFill>
                </a:endParaRPr>
              </a:p>
            </p:txBody>
          </p:sp>
          <p:cxnSp>
            <p:nvCxnSpPr>
              <p:cNvPr id="62" name="Straight Connector 61"/>
              <p:cNvCxnSpPr>
                <a:stCxn id="109" idx="2"/>
                <a:endCxn id="76" idx="2"/>
              </p:cNvCxnSpPr>
              <p:nvPr/>
            </p:nvCxnSpPr>
            <p:spPr bwMode="auto">
              <a:xfrm flipV="1">
                <a:off x="1967620" y="3086100"/>
                <a:ext cx="165980" cy="2574348"/>
              </a:xfrm>
              <a:prstGeom prst="line">
                <a:avLst/>
              </a:prstGeom>
              <a:noFill/>
              <a:ln w="6350" cap="flat" cmpd="sng" algn="ctr">
                <a:solidFill>
                  <a:schemeClr val="tx2">
                    <a:lumMod val="50000"/>
                  </a:schemeClr>
                </a:solidFill>
                <a:prstDash val="solid"/>
                <a:round/>
                <a:headEnd type="none" w="med" len="med"/>
                <a:tailEnd type="none" w="med" len="med"/>
              </a:ln>
              <a:effectLst/>
            </p:spPr>
          </p:cxnSp>
          <p:sp>
            <p:nvSpPr>
              <p:cNvPr id="109" name="Oval 108"/>
              <p:cNvSpPr/>
              <p:nvPr/>
            </p:nvSpPr>
            <p:spPr bwMode="auto">
              <a:xfrm>
                <a:off x="1967620" y="5355648"/>
                <a:ext cx="1524000" cy="609600"/>
              </a:xfrm>
              <a:prstGeom prst="ellipse">
                <a:avLst/>
              </a:prstGeom>
              <a:solidFill>
                <a:schemeClr val="accent2">
                  <a:lumMod val="50000"/>
                  <a:alpha val="30000"/>
                </a:schemeClr>
              </a:solidFill>
              <a:ln>
                <a:noFill/>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w="165100" prst="coolSlant"/>
              </a:sp3d>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noAutofit/>
              </a:bodyPr>
              <a:lstStyle/>
              <a:p>
                <a:pPr defTabSz="913498"/>
                <a:endParaRPr lang="en-US" sz="2000" dirty="0">
                  <a:solidFill>
                    <a:srgbClr val="000000"/>
                  </a:solidFill>
                </a:endParaRPr>
              </a:p>
            </p:txBody>
          </p:sp>
          <p:cxnSp>
            <p:nvCxnSpPr>
              <p:cNvPr id="59" name="Straight Connector 58"/>
              <p:cNvCxnSpPr>
                <a:stCxn id="109" idx="5"/>
              </p:cNvCxnSpPr>
              <p:nvPr/>
            </p:nvCxnSpPr>
            <p:spPr bwMode="auto">
              <a:xfrm rot="5400000" flipH="1" flipV="1">
                <a:off x="4681965" y="3103916"/>
                <a:ext cx="1358526" cy="4185587"/>
              </a:xfrm>
              <a:prstGeom prst="line">
                <a:avLst/>
              </a:prstGeom>
              <a:noFill/>
              <a:ln w="6350" cap="flat" cmpd="sng" algn="ctr">
                <a:solidFill>
                  <a:schemeClr val="tx2">
                    <a:lumMod val="50000"/>
                  </a:schemeClr>
                </a:solidFill>
                <a:prstDash val="solid"/>
                <a:round/>
                <a:headEnd type="none" w="med" len="med"/>
                <a:tailEnd type="none" w="med" len="med"/>
              </a:ln>
              <a:effectLst/>
            </p:spPr>
          </p:cxnSp>
        </p:grpSp>
        <p:sp>
          <p:nvSpPr>
            <p:cNvPr id="131" name="Can 130"/>
            <p:cNvSpPr/>
            <p:nvPr/>
          </p:nvSpPr>
          <p:spPr>
            <a:xfrm>
              <a:off x="2895600" y="1981200"/>
              <a:ext cx="5105400" cy="2209800"/>
            </a:xfrm>
            <a:prstGeom prst="can">
              <a:avLst/>
            </a:prstGeom>
            <a:ln>
              <a:headEnd type="none" w="lg" len="lg"/>
              <a:tailEnd type="stealth" w="lg" len="lg"/>
            </a:ln>
          </p:spPr>
          <p:style>
            <a:lnRef idx="0">
              <a:schemeClr val="accent5"/>
            </a:lnRef>
            <a:fillRef idx="3">
              <a:schemeClr val="accent5"/>
            </a:fillRef>
            <a:effectRef idx="3">
              <a:schemeClr val="accent5"/>
            </a:effectRef>
            <a:fontRef idx="minor">
              <a:schemeClr val="lt1"/>
            </a:fontRef>
          </p:style>
          <p:txBody>
            <a:bodyPr wrap="none" rtlCol="0" anchor="ctr">
              <a:noAutofit/>
            </a:bodyPr>
            <a:lstStyle/>
            <a:p>
              <a:pPr algn="ctr" defTabSz="913498"/>
              <a:endParaRPr lang="en-US" sz="2000" dirty="0">
                <a:solidFill>
                  <a:srgbClr val="FFFFFF"/>
                </a:solidFill>
                <a:latin typeface="Arial" charset="0"/>
              </a:endParaRPr>
            </a:p>
          </p:txBody>
        </p:sp>
      </p:grpSp>
      <p:grpSp>
        <p:nvGrpSpPr>
          <p:cNvPr id="4" name="Group 129"/>
          <p:cNvGrpSpPr/>
          <p:nvPr/>
        </p:nvGrpSpPr>
        <p:grpSpPr>
          <a:xfrm>
            <a:off x="3544634" y="2590820"/>
            <a:ext cx="1809291" cy="1314459"/>
            <a:chOff x="3143240" y="2586030"/>
            <a:chExt cx="1357322" cy="1314459"/>
          </a:xfrm>
        </p:grpSpPr>
        <p:sp>
          <p:nvSpPr>
            <p:cNvPr id="74" name="TextBox 73"/>
            <p:cNvSpPr txBox="1"/>
            <p:nvPr/>
          </p:nvSpPr>
          <p:spPr>
            <a:xfrm>
              <a:off x="3143240" y="2586030"/>
              <a:ext cx="1214446" cy="400110"/>
            </a:xfrm>
            <a:prstGeom prst="rect">
              <a:avLst/>
            </a:prstGeom>
            <a:noFill/>
          </p:spPr>
          <p:txBody>
            <a:bodyPr wrap="square" rtlCol="0">
              <a:spAutoFit/>
            </a:bodyPr>
            <a:lstStyle/>
            <a:p>
              <a:pPr algn="ctr" defTabSz="913498"/>
              <a:r>
                <a:rPr lang="en-US" sz="2000" b="1" dirty="0">
                  <a:solidFill>
                    <a:srgbClr val="FFFFFF"/>
                  </a:solidFill>
                </a:rPr>
                <a:t>Blobs</a:t>
              </a:r>
            </a:p>
          </p:txBody>
        </p:sp>
        <p:grpSp>
          <p:nvGrpSpPr>
            <p:cNvPr id="5" name="Group 126"/>
            <p:cNvGrpSpPr/>
            <p:nvPr/>
          </p:nvGrpSpPr>
          <p:grpSpPr>
            <a:xfrm>
              <a:off x="3143240" y="3086096"/>
              <a:ext cx="1357322" cy="814393"/>
              <a:chOff x="285720" y="1142984"/>
              <a:chExt cx="2500330" cy="1500198"/>
            </a:xfrm>
          </p:grpSpPr>
          <p:sp>
            <p:nvSpPr>
              <p:cNvPr id="36" name="Flowchart: Display 35"/>
              <p:cNvSpPr/>
              <p:nvPr/>
            </p:nvSpPr>
            <p:spPr bwMode="auto">
              <a:xfrm rot="5400000">
                <a:off x="321439" y="1678769"/>
                <a:ext cx="357190" cy="285752"/>
              </a:xfrm>
              <a:prstGeom prst="flowChartDisplay">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ctr" anchorCtr="0" compatLnSpc="1">
                <a:prstTxWarp prst="textNoShape">
                  <a:avLst/>
                </a:prstTxWarp>
                <a:noAutofit/>
              </a:bodyPr>
              <a:lstStyle/>
              <a:p>
                <a:pPr algn="ctr" defTabSz="913498"/>
                <a:endParaRPr lang="en-US" sz="2400" dirty="0">
                  <a:solidFill>
                    <a:srgbClr val="FFFFFF"/>
                  </a:solidFill>
                  <a:latin typeface="Arial" charset="0"/>
                </a:endParaRPr>
              </a:p>
            </p:txBody>
          </p:sp>
          <p:cxnSp>
            <p:nvCxnSpPr>
              <p:cNvPr id="40" name="Straight Connector 39"/>
              <p:cNvCxnSpPr>
                <a:endCxn id="65" idx="0"/>
              </p:cNvCxnSpPr>
              <p:nvPr/>
            </p:nvCxnSpPr>
            <p:spPr bwMode="auto">
              <a:xfrm rot="10800000" flipV="1">
                <a:off x="714348" y="1142984"/>
                <a:ext cx="642942" cy="428628"/>
              </a:xfrm>
              <a:prstGeom prst="line">
                <a:avLst/>
              </a:prstGeom>
              <a:noFill/>
              <a:ln w="19050" cap="flat" cmpd="sng" algn="ctr">
                <a:solidFill>
                  <a:schemeClr val="tx1"/>
                </a:solidFill>
                <a:prstDash val="solid"/>
                <a:round/>
                <a:headEnd type="none" w="med" len="med"/>
                <a:tailEnd type="none" w="med" len="med"/>
              </a:ln>
              <a:effectLst/>
            </p:spPr>
          </p:cxnSp>
          <p:cxnSp>
            <p:nvCxnSpPr>
              <p:cNvPr id="44" name="Straight Connector 43"/>
              <p:cNvCxnSpPr>
                <a:endCxn id="83" idx="0"/>
              </p:cNvCxnSpPr>
              <p:nvPr/>
            </p:nvCxnSpPr>
            <p:spPr bwMode="auto">
              <a:xfrm rot="16200000" flipH="1">
                <a:off x="892943" y="1607331"/>
                <a:ext cx="1000132" cy="71438"/>
              </a:xfrm>
              <a:prstGeom prst="line">
                <a:avLst/>
              </a:prstGeom>
              <a:noFill/>
              <a:ln w="19050" cap="flat" cmpd="sng" algn="ctr">
                <a:solidFill>
                  <a:schemeClr val="tx1"/>
                </a:solidFill>
                <a:prstDash val="solid"/>
                <a:round/>
                <a:headEnd type="none" w="med" len="med"/>
                <a:tailEnd type="none" w="med" len="med"/>
              </a:ln>
              <a:effectLst/>
            </p:spPr>
          </p:cxnSp>
          <p:cxnSp>
            <p:nvCxnSpPr>
              <p:cNvPr id="61" name="Straight Connector 60"/>
              <p:cNvCxnSpPr>
                <a:endCxn id="71" idx="0"/>
              </p:cNvCxnSpPr>
              <p:nvPr/>
            </p:nvCxnSpPr>
            <p:spPr bwMode="auto">
              <a:xfrm>
                <a:off x="1357290" y="1142984"/>
                <a:ext cx="857256" cy="428628"/>
              </a:xfrm>
              <a:prstGeom prst="line">
                <a:avLst/>
              </a:prstGeom>
              <a:noFill/>
              <a:ln w="19050" cap="flat" cmpd="sng" algn="ctr">
                <a:solidFill>
                  <a:schemeClr val="tx1"/>
                </a:solidFill>
                <a:prstDash val="solid"/>
                <a:round/>
                <a:headEnd type="none" w="med" len="med"/>
                <a:tailEnd type="none" w="med" len="med"/>
              </a:ln>
              <a:effectLst/>
            </p:spPr>
          </p:cxnSp>
          <p:sp>
            <p:nvSpPr>
              <p:cNvPr id="65" name="Rounded Rectangle 64"/>
              <p:cNvSpPr/>
              <p:nvPr/>
            </p:nvSpPr>
            <p:spPr bwMode="auto">
              <a:xfrm>
                <a:off x="285720" y="1571612"/>
                <a:ext cx="857256" cy="500066"/>
              </a:xfrm>
              <a:prstGeom prst="roundRect">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algn="ctr" defTabSz="914363" fontAlgn="base">
                  <a:spcBef>
                    <a:spcPct val="0"/>
                  </a:spcBef>
                  <a:spcAft>
                    <a:spcPct val="0"/>
                  </a:spcAft>
                </a:pPr>
                <a:endParaRPr lang="en-US" sz="2400" dirty="0">
                  <a:solidFill>
                    <a:srgbClr val="FFFFFF"/>
                  </a:solidFill>
                  <a:latin typeface="Arial" charset="0"/>
                </a:endParaRPr>
              </a:p>
            </p:txBody>
          </p:sp>
          <p:sp>
            <p:nvSpPr>
              <p:cNvPr id="69" name="Flowchart: Display 68"/>
              <p:cNvSpPr/>
              <p:nvPr/>
            </p:nvSpPr>
            <p:spPr bwMode="auto">
              <a:xfrm rot="5400000">
                <a:off x="678629" y="1678769"/>
                <a:ext cx="357190" cy="285752"/>
              </a:xfrm>
              <a:prstGeom prst="flowChartDisplay">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ctr" anchorCtr="0" compatLnSpc="1">
                <a:prstTxWarp prst="textNoShape">
                  <a:avLst/>
                </a:prstTxWarp>
                <a:noAutofit/>
              </a:bodyPr>
              <a:lstStyle/>
              <a:p>
                <a:pPr algn="ctr" defTabSz="913498"/>
                <a:endParaRPr lang="en-US" sz="2400" dirty="0">
                  <a:solidFill>
                    <a:srgbClr val="FFFFFF"/>
                  </a:solidFill>
                  <a:latin typeface="Arial" charset="0"/>
                </a:endParaRPr>
              </a:p>
            </p:txBody>
          </p:sp>
          <p:sp>
            <p:nvSpPr>
              <p:cNvPr id="70" name="Flowchart: Display 69"/>
              <p:cNvSpPr/>
              <p:nvPr/>
            </p:nvSpPr>
            <p:spPr bwMode="auto">
              <a:xfrm rot="5400000">
                <a:off x="1678761" y="1678769"/>
                <a:ext cx="357190" cy="285752"/>
              </a:xfrm>
              <a:prstGeom prst="flowChartDisplay">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ctr" anchorCtr="0" compatLnSpc="1">
                <a:prstTxWarp prst="textNoShape">
                  <a:avLst/>
                </a:prstTxWarp>
                <a:noAutofit/>
              </a:bodyPr>
              <a:lstStyle/>
              <a:p>
                <a:pPr algn="ctr" defTabSz="913498"/>
                <a:endParaRPr lang="en-US" sz="2400" dirty="0">
                  <a:solidFill>
                    <a:srgbClr val="FFFFFF"/>
                  </a:solidFill>
                  <a:latin typeface="Arial" charset="0"/>
                </a:endParaRPr>
              </a:p>
            </p:txBody>
          </p:sp>
          <p:sp>
            <p:nvSpPr>
              <p:cNvPr id="71" name="Rounded Rectangle 70"/>
              <p:cNvSpPr/>
              <p:nvPr/>
            </p:nvSpPr>
            <p:spPr bwMode="auto">
              <a:xfrm>
                <a:off x="1643042" y="1571612"/>
                <a:ext cx="1143008" cy="500066"/>
              </a:xfrm>
              <a:prstGeom prst="roundRect">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algn="ctr" defTabSz="914363" fontAlgn="base">
                  <a:spcBef>
                    <a:spcPct val="0"/>
                  </a:spcBef>
                  <a:spcAft>
                    <a:spcPct val="0"/>
                  </a:spcAft>
                </a:pPr>
                <a:endParaRPr lang="en-US" sz="2400" dirty="0">
                  <a:solidFill>
                    <a:srgbClr val="FFFFFF"/>
                  </a:solidFill>
                  <a:latin typeface="Arial" charset="0"/>
                </a:endParaRPr>
              </a:p>
            </p:txBody>
          </p:sp>
          <p:sp>
            <p:nvSpPr>
              <p:cNvPr id="75" name="Flowchart: Display 74"/>
              <p:cNvSpPr/>
              <p:nvPr/>
            </p:nvSpPr>
            <p:spPr bwMode="auto">
              <a:xfrm rot="5400000">
                <a:off x="2035951" y="1678769"/>
                <a:ext cx="357190" cy="285752"/>
              </a:xfrm>
              <a:prstGeom prst="flowChartDisplay">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ctr" anchorCtr="0" compatLnSpc="1">
                <a:prstTxWarp prst="textNoShape">
                  <a:avLst/>
                </a:prstTxWarp>
                <a:noAutofit/>
              </a:bodyPr>
              <a:lstStyle/>
              <a:p>
                <a:pPr algn="ctr" defTabSz="913498"/>
                <a:endParaRPr lang="en-US" sz="2400" dirty="0">
                  <a:solidFill>
                    <a:srgbClr val="FFFFFF"/>
                  </a:solidFill>
                  <a:latin typeface="Arial" charset="0"/>
                </a:endParaRPr>
              </a:p>
            </p:txBody>
          </p:sp>
          <p:sp>
            <p:nvSpPr>
              <p:cNvPr id="83" name="Rounded Rectangle 82"/>
              <p:cNvSpPr/>
              <p:nvPr/>
            </p:nvSpPr>
            <p:spPr bwMode="auto">
              <a:xfrm>
                <a:off x="1142976" y="2143116"/>
                <a:ext cx="571504" cy="500066"/>
              </a:xfrm>
              <a:prstGeom prst="roundRect">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algn="ctr" defTabSz="914363" fontAlgn="base">
                  <a:spcBef>
                    <a:spcPct val="0"/>
                  </a:spcBef>
                  <a:spcAft>
                    <a:spcPct val="0"/>
                  </a:spcAft>
                </a:pPr>
                <a:endParaRPr lang="en-US" sz="2400" dirty="0">
                  <a:solidFill>
                    <a:srgbClr val="FFFFFF"/>
                  </a:solidFill>
                  <a:latin typeface="Arial" charset="0"/>
                </a:endParaRPr>
              </a:p>
            </p:txBody>
          </p:sp>
          <p:sp>
            <p:nvSpPr>
              <p:cNvPr id="84" name="Flowchart: Display 83"/>
              <p:cNvSpPr/>
              <p:nvPr/>
            </p:nvSpPr>
            <p:spPr bwMode="auto">
              <a:xfrm rot="5400000">
                <a:off x="1250133" y="2250273"/>
                <a:ext cx="357190" cy="285752"/>
              </a:xfrm>
              <a:prstGeom prst="flowChartDisplay">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ctr" anchorCtr="0" compatLnSpc="1">
                <a:prstTxWarp prst="textNoShape">
                  <a:avLst/>
                </a:prstTxWarp>
                <a:noAutofit/>
              </a:bodyPr>
              <a:lstStyle/>
              <a:p>
                <a:pPr algn="ctr" defTabSz="913498"/>
                <a:endParaRPr lang="en-US" sz="2400" dirty="0">
                  <a:solidFill>
                    <a:srgbClr val="FFFFFF"/>
                  </a:solidFill>
                  <a:latin typeface="Arial" charset="0"/>
                </a:endParaRPr>
              </a:p>
            </p:txBody>
          </p:sp>
          <p:sp>
            <p:nvSpPr>
              <p:cNvPr id="86" name="Flowchart: Display 85"/>
              <p:cNvSpPr/>
              <p:nvPr/>
            </p:nvSpPr>
            <p:spPr bwMode="auto">
              <a:xfrm rot="5400000">
                <a:off x="2393141" y="1678769"/>
                <a:ext cx="357190" cy="285752"/>
              </a:xfrm>
              <a:prstGeom prst="flowChartDisplay">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ctr" anchorCtr="0" compatLnSpc="1">
                <a:prstTxWarp prst="textNoShape">
                  <a:avLst/>
                </a:prstTxWarp>
                <a:noAutofit/>
              </a:bodyPr>
              <a:lstStyle/>
              <a:p>
                <a:pPr algn="ctr" defTabSz="913498"/>
                <a:endParaRPr lang="en-US" sz="2400" dirty="0">
                  <a:solidFill>
                    <a:srgbClr val="FFFFFF"/>
                  </a:solidFill>
                  <a:latin typeface="Arial" charset="0"/>
                </a:endParaRPr>
              </a:p>
            </p:txBody>
          </p:sp>
        </p:grpSp>
      </p:grpSp>
      <p:grpSp>
        <p:nvGrpSpPr>
          <p:cNvPr id="6" name="Group 132"/>
          <p:cNvGrpSpPr/>
          <p:nvPr/>
        </p:nvGrpSpPr>
        <p:grpSpPr>
          <a:xfrm>
            <a:off x="7327480" y="2590800"/>
            <a:ext cx="1714066" cy="1214446"/>
            <a:chOff x="6477000" y="2590800"/>
            <a:chExt cx="1285884" cy="1214446"/>
          </a:xfrm>
        </p:grpSpPr>
        <p:sp>
          <p:nvSpPr>
            <p:cNvPr id="30" name="TextBox 29"/>
            <p:cNvSpPr txBox="1"/>
            <p:nvPr/>
          </p:nvSpPr>
          <p:spPr>
            <a:xfrm>
              <a:off x="6477000" y="2590800"/>
              <a:ext cx="1285884" cy="400110"/>
            </a:xfrm>
            <a:prstGeom prst="rect">
              <a:avLst/>
            </a:prstGeom>
            <a:noFill/>
          </p:spPr>
          <p:txBody>
            <a:bodyPr wrap="square" rtlCol="0">
              <a:spAutoFit/>
            </a:bodyPr>
            <a:lstStyle/>
            <a:p>
              <a:pPr algn="ctr" defTabSz="913498"/>
              <a:r>
                <a:rPr lang="en-US" sz="2000" b="1" dirty="0">
                  <a:solidFill>
                    <a:srgbClr val="FFFFFF"/>
                  </a:solidFill>
                </a:rPr>
                <a:t>Queues</a:t>
              </a:r>
            </a:p>
          </p:txBody>
        </p:sp>
        <p:sp>
          <p:nvSpPr>
            <p:cNvPr id="92" name="Rectangle 91"/>
            <p:cNvSpPr/>
            <p:nvPr/>
          </p:nvSpPr>
          <p:spPr bwMode="auto">
            <a:xfrm>
              <a:off x="6548438" y="3090866"/>
              <a:ext cx="285752" cy="714380"/>
            </a:xfrm>
            <a:prstGeom prst="rect">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algn="ctr" defTabSz="914363" fontAlgn="base">
                <a:spcBef>
                  <a:spcPct val="0"/>
                </a:spcBef>
                <a:spcAft>
                  <a:spcPct val="0"/>
                </a:spcAft>
              </a:pPr>
              <a:endParaRPr lang="en-US" sz="2400" dirty="0">
                <a:solidFill>
                  <a:srgbClr val="FFFFFF"/>
                </a:solidFill>
                <a:latin typeface="Arial" charset="0"/>
              </a:endParaRPr>
            </a:p>
          </p:txBody>
        </p:sp>
        <p:sp>
          <p:nvSpPr>
            <p:cNvPr id="95" name="Rounded Rectangle 94"/>
            <p:cNvSpPr/>
            <p:nvPr/>
          </p:nvSpPr>
          <p:spPr bwMode="auto">
            <a:xfrm>
              <a:off x="6619876" y="3376618"/>
              <a:ext cx="142876" cy="142876"/>
            </a:xfrm>
            <a:prstGeom prst="round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ctr" anchorCtr="0" compatLnSpc="1">
              <a:prstTxWarp prst="textNoShape">
                <a:avLst/>
              </a:prstTxWarp>
              <a:noAutofit/>
            </a:bodyPr>
            <a:lstStyle/>
            <a:p>
              <a:pPr algn="ctr" defTabSz="913498"/>
              <a:endParaRPr lang="en-US" sz="2400" dirty="0">
                <a:solidFill>
                  <a:srgbClr val="FFFFFF"/>
                </a:solidFill>
                <a:latin typeface="Arial" charset="0"/>
              </a:endParaRPr>
            </a:p>
          </p:txBody>
        </p:sp>
        <p:sp>
          <p:nvSpPr>
            <p:cNvPr id="96" name="Rounded Rectangle 95"/>
            <p:cNvSpPr/>
            <p:nvPr/>
          </p:nvSpPr>
          <p:spPr bwMode="auto">
            <a:xfrm>
              <a:off x="6619876" y="3590932"/>
              <a:ext cx="142876" cy="142876"/>
            </a:xfrm>
            <a:prstGeom prst="round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ctr" anchorCtr="0" compatLnSpc="1">
              <a:prstTxWarp prst="textNoShape">
                <a:avLst/>
              </a:prstTxWarp>
              <a:noAutofit/>
            </a:bodyPr>
            <a:lstStyle/>
            <a:p>
              <a:pPr algn="ctr" defTabSz="913498"/>
              <a:endParaRPr lang="en-US" sz="2400" dirty="0">
                <a:solidFill>
                  <a:srgbClr val="FFFFFF"/>
                </a:solidFill>
                <a:latin typeface="Arial" charset="0"/>
              </a:endParaRPr>
            </a:p>
          </p:txBody>
        </p:sp>
        <p:sp>
          <p:nvSpPr>
            <p:cNvPr id="97" name="Rectangle 96"/>
            <p:cNvSpPr/>
            <p:nvPr/>
          </p:nvSpPr>
          <p:spPr bwMode="auto">
            <a:xfrm>
              <a:off x="6977066" y="3090866"/>
              <a:ext cx="285752" cy="714380"/>
            </a:xfrm>
            <a:prstGeom prst="rect">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algn="ctr" defTabSz="914363" fontAlgn="base">
                <a:spcBef>
                  <a:spcPct val="0"/>
                </a:spcBef>
                <a:spcAft>
                  <a:spcPct val="0"/>
                </a:spcAft>
              </a:pPr>
              <a:endParaRPr lang="en-US" sz="2400" dirty="0">
                <a:solidFill>
                  <a:srgbClr val="FFFFFF"/>
                </a:solidFill>
                <a:latin typeface="Arial" charset="0"/>
              </a:endParaRPr>
            </a:p>
          </p:txBody>
        </p:sp>
        <p:sp>
          <p:nvSpPr>
            <p:cNvPr id="98" name="Rounded Rectangle 97"/>
            <p:cNvSpPr/>
            <p:nvPr/>
          </p:nvSpPr>
          <p:spPr bwMode="auto">
            <a:xfrm>
              <a:off x="7048504" y="3376618"/>
              <a:ext cx="142876" cy="142876"/>
            </a:xfrm>
            <a:prstGeom prst="round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ctr" anchorCtr="0" compatLnSpc="1">
              <a:prstTxWarp prst="textNoShape">
                <a:avLst/>
              </a:prstTxWarp>
              <a:noAutofit/>
            </a:bodyPr>
            <a:lstStyle/>
            <a:p>
              <a:pPr algn="ctr" defTabSz="913498"/>
              <a:endParaRPr lang="en-US" sz="2400" dirty="0">
                <a:solidFill>
                  <a:srgbClr val="FFFFFF"/>
                </a:solidFill>
                <a:latin typeface="Arial" charset="0"/>
              </a:endParaRPr>
            </a:p>
          </p:txBody>
        </p:sp>
        <p:sp>
          <p:nvSpPr>
            <p:cNvPr id="99" name="Rounded Rectangle 98"/>
            <p:cNvSpPr/>
            <p:nvPr/>
          </p:nvSpPr>
          <p:spPr bwMode="auto">
            <a:xfrm>
              <a:off x="7048504" y="3590932"/>
              <a:ext cx="142876" cy="142876"/>
            </a:xfrm>
            <a:prstGeom prst="round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ctr" anchorCtr="0" compatLnSpc="1">
              <a:prstTxWarp prst="textNoShape">
                <a:avLst/>
              </a:prstTxWarp>
              <a:noAutofit/>
            </a:bodyPr>
            <a:lstStyle/>
            <a:p>
              <a:pPr algn="ctr" defTabSz="913498"/>
              <a:endParaRPr lang="en-US" sz="2400" dirty="0">
                <a:solidFill>
                  <a:srgbClr val="FFFFFF"/>
                </a:solidFill>
                <a:latin typeface="Arial" charset="0"/>
              </a:endParaRPr>
            </a:p>
          </p:txBody>
        </p:sp>
        <p:sp>
          <p:nvSpPr>
            <p:cNvPr id="100" name="Rectangle 99"/>
            <p:cNvSpPr/>
            <p:nvPr/>
          </p:nvSpPr>
          <p:spPr bwMode="auto">
            <a:xfrm>
              <a:off x="7405694" y="3090866"/>
              <a:ext cx="285752" cy="714380"/>
            </a:xfrm>
            <a:prstGeom prst="rect">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algn="ctr" defTabSz="914363" fontAlgn="base">
                <a:spcBef>
                  <a:spcPct val="0"/>
                </a:spcBef>
                <a:spcAft>
                  <a:spcPct val="0"/>
                </a:spcAft>
              </a:pPr>
              <a:endParaRPr lang="en-US" sz="2400" dirty="0">
                <a:solidFill>
                  <a:srgbClr val="FFFFFF"/>
                </a:solidFill>
                <a:latin typeface="Arial" charset="0"/>
              </a:endParaRPr>
            </a:p>
          </p:txBody>
        </p:sp>
        <p:sp>
          <p:nvSpPr>
            <p:cNvPr id="101" name="Rounded Rectangle 100"/>
            <p:cNvSpPr/>
            <p:nvPr/>
          </p:nvSpPr>
          <p:spPr bwMode="auto">
            <a:xfrm>
              <a:off x="7048504" y="3162304"/>
              <a:ext cx="142876" cy="142876"/>
            </a:xfrm>
            <a:prstGeom prst="round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ctr" anchorCtr="0" compatLnSpc="1">
              <a:prstTxWarp prst="textNoShape">
                <a:avLst/>
              </a:prstTxWarp>
              <a:noAutofit/>
            </a:bodyPr>
            <a:lstStyle/>
            <a:p>
              <a:pPr algn="ctr" defTabSz="913498"/>
              <a:endParaRPr lang="en-US" sz="2400" dirty="0">
                <a:solidFill>
                  <a:srgbClr val="FFFFFF"/>
                </a:solidFill>
                <a:latin typeface="Arial" charset="0"/>
              </a:endParaRPr>
            </a:p>
          </p:txBody>
        </p:sp>
        <p:sp>
          <p:nvSpPr>
            <p:cNvPr id="102" name="Rounded Rectangle 101"/>
            <p:cNvSpPr/>
            <p:nvPr/>
          </p:nvSpPr>
          <p:spPr bwMode="auto">
            <a:xfrm>
              <a:off x="7477132" y="3590932"/>
              <a:ext cx="142876" cy="142876"/>
            </a:xfrm>
            <a:prstGeom prst="round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ctr" anchorCtr="0" compatLnSpc="1">
              <a:prstTxWarp prst="textNoShape">
                <a:avLst/>
              </a:prstTxWarp>
              <a:noAutofit/>
            </a:bodyPr>
            <a:lstStyle/>
            <a:p>
              <a:pPr algn="ctr" defTabSz="913498"/>
              <a:endParaRPr lang="en-US" sz="2400" dirty="0">
                <a:solidFill>
                  <a:srgbClr val="FFFFFF"/>
                </a:solidFill>
                <a:latin typeface="Arial" charset="0"/>
              </a:endParaRPr>
            </a:p>
          </p:txBody>
        </p:sp>
      </p:grpSp>
      <p:grpSp>
        <p:nvGrpSpPr>
          <p:cNvPr id="7" name="Group 133"/>
          <p:cNvGrpSpPr/>
          <p:nvPr/>
        </p:nvGrpSpPr>
        <p:grpSpPr>
          <a:xfrm>
            <a:off x="571858" y="2209800"/>
            <a:ext cx="2640912" cy="838200"/>
            <a:chOff x="914400" y="2209800"/>
            <a:chExt cx="1981200" cy="838200"/>
          </a:xfrm>
        </p:grpSpPr>
        <p:sp>
          <p:nvSpPr>
            <p:cNvPr id="127" name="Freeform 126"/>
            <p:cNvSpPr/>
            <p:nvPr/>
          </p:nvSpPr>
          <p:spPr bwMode="auto">
            <a:xfrm>
              <a:off x="914400" y="2591050"/>
              <a:ext cx="1981200" cy="456950"/>
            </a:xfrm>
            <a:custGeom>
              <a:avLst/>
              <a:gdLst>
                <a:gd name="connsiteX0" fmla="*/ 0 w 1146048"/>
                <a:gd name="connsiteY0" fmla="*/ 308864 h 308864"/>
                <a:gd name="connsiteX1" fmla="*/ 633984 w 1146048"/>
                <a:gd name="connsiteY1" fmla="*/ 28448 h 308864"/>
                <a:gd name="connsiteX2" fmla="*/ 1146048 w 1146048"/>
                <a:gd name="connsiteY2" fmla="*/ 138176 h 308864"/>
                <a:gd name="connsiteX0" fmla="*/ 0 w 1146048"/>
                <a:gd name="connsiteY0" fmla="*/ 131064 h 131064"/>
                <a:gd name="connsiteX1" fmla="*/ 633984 w 1146048"/>
                <a:gd name="connsiteY1" fmla="*/ 3048 h 131064"/>
                <a:gd name="connsiteX2" fmla="*/ 1146048 w 1146048"/>
                <a:gd name="connsiteY2" fmla="*/ 112776 h 131064"/>
                <a:gd name="connsiteX0" fmla="*/ 0 w 1146048"/>
                <a:gd name="connsiteY0" fmla="*/ 131064 h 131064"/>
                <a:gd name="connsiteX1" fmla="*/ 481584 w 1146048"/>
                <a:gd name="connsiteY1" fmla="*/ 3048 h 131064"/>
                <a:gd name="connsiteX2" fmla="*/ 1146048 w 1146048"/>
                <a:gd name="connsiteY2" fmla="*/ 112776 h 131064"/>
                <a:gd name="connsiteX0" fmla="*/ 0 w 1146048"/>
                <a:gd name="connsiteY0" fmla="*/ 159828 h 159828"/>
                <a:gd name="connsiteX1" fmla="*/ 520232 w 1146048"/>
                <a:gd name="connsiteY1" fmla="*/ 3048 h 159828"/>
                <a:gd name="connsiteX2" fmla="*/ 1146048 w 1146048"/>
                <a:gd name="connsiteY2" fmla="*/ 141540 h 159828"/>
              </a:gdLst>
              <a:ahLst/>
              <a:cxnLst>
                <a:cxn ang="0">
                  <a:pos x="connsiteX0" y="connsiteY0"/>
                </a:cxn>
                <a:cxn ang="0">
                  <a:pos x="connsiteX1" y="connsiteY1"/>
                </a:cxn>
                <a:cxn ang="0">
                  <a:pos x="connsiteX2" y="connsiteY2"/>
                </a:cxn>
              </a:cxnLst>
              <a:rect l="l" t="t" r="r" b="b"/>
              <a:pathLst>
                <a:path w="1146048" h="159828">
                  <a:moveTo>
                    <a:pt x="0" y="159828"/>
                  </a:moveTo>
                  <a:cubicBezTo>
                    <a:pt x="221488" y="33844"/>
                    <a:pt x="329224" y="6096"/>
                    <a:pt x="520232" y="3048"/>
                  </a:cubicBezTo>
                  <a:cubicBezTo>
                    <a:pt x="711240" y="0"/>
                    <a:pt x="985520" y="72452"/>
                    <a:pt x="1146048" y="141540"/>
                  </a:cubicBezTo>
                </a:path>
              </a:pathLst>
            </a:custGeom>
            <a:noFill/>
            <a:ln w="19050" cap="flat" cmpd="sng" algn="ctr">
              <a:solidFill>
                <a:schemeClr val="tx1"/>
              </a:solidFill>
              <a:prstDash val="solid"/>
              <a:round/>
              <a:headEnd type="none" w="med" len="med"/>
              <a:tailEnd type="stealth" w="lg" len="lg"/>
            </a:ln>
            <a:effectLst/>
          </p:spPr>
          <p:txBody>
            <a:bodyPr vert="horz" wrap="none" lIns="91440" tIns="45720" rIns="91440" bIns="45720" numCol="1" rtlCol="0" anchor="ctr" anchorCtr="0" compatLnSpc="1">
              <a:prstTxWarp prst="textNoShape">
                <a:avLst/>
              </a:prstTxWarp>
              <a:noAutofit/>
            </a:bodyPr>
            <a:lstStyle/>
            <a:p>
              <a:pPr algn="ctr" defTabSz="914363" fontAlgn="base">
                <a:spcBef>
                  <a:spcPct val="0"/>
                </a:spcBef>
                <a:spcAft>
                  <a:spcPct val="0"/>
                </a:spcAft>
              </a:pPr>
              <a:endParaRPr lang="en-US" sz="2400" dirty="0">
                <a:solidFill>
                  <a:srgbClr val="FFFFFF"/>
                </a:solidFill>
                <a:latin typeface="Arial" charset="0"/>
              </a:endParaRPr>
            </a:p>
          </p:txBody>
        </p:sp>
        <p:sp>
          <p:nvSpPr>
            <p:cNvPr id="128" name="TextBox 127"/>
            <p:cNvSpPr txBox="1"/>
            <p:nvPr/>
          </p:nvSpPr>
          <p:spPr>
            <a:xfrm>
              <a:off x="1219200" y="2209800"/>
              <a:ext cx="1152532" cy="400110"/>
            </a:xfrm>
            <a:prstGeom prst="rect">
              <a:avLst/>
            </a:prstGeom>
            <a:noFill/>
          </p:spPr>
          <p:txBody>
            <a:bodyPr wrap="square" rtlCol="0">
              <a:spAutoFit/>
            </a:bodyPr>
            <a:lstStyle/>
            <a:p>
              <a:pPr algn="ctr" defTabSz="913498"/>
              <a:r>
                <a:rPr lang="en-US" sz="2000" b="1" i="1" dirty="0">
                  <a:solidFill>
                    <a:srgbClr val="FFFFFF"/>
                  </a:solidFill>
                </a:rPr>
                <a:t>REST</a:t>
              </a:r>
            </a:p>
          </p:txBody>
        </p:sp>
      </p:grpSp>
      <p:grpSp>
        <p:nvGrpSpPr>
          <p:cNvPr id="8" name="Group 161"/>
          <p:cNvGrpSpPr/>
          <p:nvPr/>
        </p:nvGrpSpPr>
        <p:grpSpPr>
          <a:xfrm>
            <a:off x="5593734" y="2590801"/>
            <a:ext cx="1517266" cy="1339814"/>
            <a:chOff x="4876800" y="2590800"/>
            <a:chExt cx="1138246" cy="1339814"/>
          </a:xfrm>
        </p:grpSpPr>
        <p:sp>
          <p:nvSpPr>
            <p:cNvPr id="31" name="TextBox 30"/>
            <p:cNvSpPr txBox="1"/>
            <p:nvPr/>
          </p:nvSpPr>
          <p:spPr>
            <a:xfrm>
              <a:off x="4876800" y="2590800"/>
              <a:ext cx="1138246" cy="400110"/>
            </a:xfrm>
            <a:prstGeom prst="rect">
              <a:avLst/>
            </a:prstGeom>
            <a:noFill/>
          </p:spPr>
          <p:txBody>
            <a:bodyPr wrap="square" rtlCol="0">
              <a:spAutoFit/>
            </a:bodyPr>
            <a:lstStyle/>
            <a:p>
              <a:pPr algn="ctr" defTabSz="913498"/>
              <a:r>
                <a:rPr lang="en-US" sz="2000" b="1" dirty="0">
                  <a:solidFill>
                    <a:srgbClr val="FFFFFF"/>
                  </a:solidFill>
                </a:rPr>
                <a:t>Tables</a:t>
              </a:r>
            </a:p>
          </p:txBody>
        </p:sp>
        <p:grpSp>
          <p:nvGrpSpPr>
            <p:cNvPr id="9" name="Group 160"/>
            <p:cNvGrpSpPr/>
            <p:nvPr/>
          </p:nvGrpSpPr>
          <p:grpSpPr>
            <a:xfrm>
              <a:off x="5083629" y="3140034"/>
              <a:ext cx="711278" cy="685795"/>
              <a:chOff x="7315183" y="5257805"/>
              <a:chExt cx="579120" cy="558372"/>
            </a:xfrm>
          </p:grpSpPr>
          <p:cxnSp>
            <p:nvCxnSpPr>
              <p:cNvPr id="139" name="Straight Connector 138"/>
              <p:cNvCxnSpPr>
                <a:stCxn id="145" idx="0"/>
                <a:endCxn id="144" idx="2"/>
              </p:cNvCxnSpPr>
              <p:nvPr/>
            </p:nvCxnSpPr>
            <p:spPr bwMode="auto">
              <a:xfrm rot="16200000" flipV="1">
                <a:off x="7627974" y="5383418"/>
                <a:ext cx="55922" cy="102382"/>
              </a:xfrm>
              <a:prstGeom prst="line">
                <a:avLst/>
              </a:prstGeom>
              <a:noFill/>
              <a:ln w="6350" cap="flat" cmpd="sng" algn="ctr">
                <a:solidFill>
                  <a:schemeClr val="tx1"/>
                </a:solidFill>
                <a:prstDash val="solid"/>
                <a:round/>
                <a:headEnd type="none" w="med" len="med"/>
                <a:tailEnd type="none" w="med" len="med"/>
              </a:ln>
              <a:effectLst/>
            </p:spPr>
          </p:cxnSp>
          <p:cxnSp>
            <p:nvCxnSpPr>
              <p:cNvPr id="140" name="Straight Connector 139"/>
              <p:cNvCxnSpPr>
                <a:stCxn id="146" idx="0"/>
                <a:endCxn id="145" idx="2"/>
              </p:cNvCxnSpPr>
              <p:nvPr/>
            </p:nvCxnSpPr>
            <p:spPr bwMode="auto">
              <a:xfrm rot="16200000" flipV="1">
                <a:off x="7730356" y="5588183"/>
                <a:ext cx="55922" cy="102382"/>
              </a:xfrm>
              <a:prstGeom prst="line">
                <a:avLst/>
              </a:prstGeom>
              <a:noFill/>
              <a:ln w="6350" cap="flat" cmpd="sng" algn="ctr">
                <a:solidFill>
                  <a:schemeClr val="tx1"/>
                </a:solidFill>
                <a:prstDash val="solid"/>
                <a:round/>
                <a:headEnd type="none" w="med" len="med"/>
                <a:tailEnd type="none" w="med" len="med"/>
              </a:ln>
              <a:effectLst/>
            </p:spPr>
          </p:cxnSp>
          <p:cxnSp>
            <p:nvCxnSpPr>
              <p:cNvPr id="141" name="Straight Connector 140"/>
              <p:cNvCxnSpPr>
                <a:stCxn id="144" idx="2"/>
                <a:endCxn id="147" idx="0"/>
              </p:cNvCxnSpPr>
              <p:nvPr/>
            </p:nvCxnSpPr>
            <p:spPr bwMode="auto">
              <a:xfrm rot="5400000">
                <a:off x="7525592" y="5383417"/>
                <a:ext cx="55922" cy="102382"/>
              </a:xfrm>
              <a:prstGeom prst="line">
                <a:avLst/>
              </a:prstGeom>
              <a:noFill/>
              <a:ln w="6350" cap="flat" cmpd="sng" algn="ctr">
                <a:solidFill>
                  <a:schemeClr val="tx1"/>
                </a:solidFill>
                <a:prstDash val="solid"/>
                <a:round/>
                <a:headEnd type="none" w="med" len="med"/>
                <a:tailEnd type="none" w="med" len="med"/>
              </a:ln>
              <a:effectLst/>
            </p:spPr>
          </p:cxnSp>
          <p:cxnSp>
            <p:nvCxnSpPr>
              <p:cNvPr id="142" name="Straight Connector 141"/>
              <p:cNvCxnSpPr/>
              <p:nvPr/>
            </p:nvCxnSpPr>
            <p:spPr bwMode="auto">
              <a:xfrm rot="16200000" flipV="1">
                <a:off x="7525881" y="5582991"/>
                <a:ext cx="55922" cy="102382"/>
              </a:xfrm>
              <a:prstGeom prst="line">
                <a:avLst/>
              </a:prstGeom>
              <a:noFill/>
              <a:ln w="6350" cap="flat" cmpd="sng" algn="ctr">
                <a:solidFill>
                  <a:schemeClr val="tx1"/>
                </a:solidFill>
                <a:prstDash val="solid"/>
                <a:round/>
                <a:headEnd type="none" w="med" len="med"/>
                <a:tailEnd type="none" w="med" len="med"/>
              </a:ln>
              <a:effectLst/>
            </p:spPr>
          </p:cxnSp>
          <p:cxnSp>
            <p:nvCxnSpPr>
              <p:cNvPr id="143" name="Straight Connector 142"/>
              <p:cNvCxnSpPr/>
              <p:nvPr/>
            </p:nvCxnSpPr>
            <p:spPr bwMode="auto">
              <a:xfrm rot="5400000">
                <a:off x="7423499" y="5582990"/>
                <a:ext cx="55922" cy="102382"/>
              </a:xfrm>
              <a:prstGeom prst="line">
                <a:avLst/>
              </a:prstGeom>
              <a:noFill/>
              <a:ln w="6350" cap="flat" cmpd="sng" algn="ctr">
                <a:solidFill>
                  <a:schemeClr val="tx1"/>
                </a:solidFill>
                <a:prstDash val="solid"/>
                <a:round/>
                <a:headEnd type="none" w="med" len="med"/>
                <a:tailEnd type="none" w="med" len="med"/>
              </a:ln>
              <a:effectLst/>
            </p:spPr>
          </p:cxnSp>
          <p:sp>
            <p:nvSpPr>
              <p:cNvPr id="144" name="Rectangle 143"/>
              <p:cNvSpPr/>
              <p:nvPr/>
            </p:nvSpPr>
            <p:spPr bwMode="auto">
              <a:xfrm>
                <a:off x="7519947" y="5257805"/>
                <a:ext cx="169592" cy="148843"/>
              </a:xfrm>
              <a:prstGeom prst="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ctr" anchorCtr="0" compatLnSpc="1">
                <a:prstTxWarp prst="textNoShape">
                  <a:avLst/>
                </a:prstTxWarp>
                <a:noAutofit/>
              </a:bodyPr>
              <a:lstStyle/>
              <a:p>
                <a:pPr algn="ctr" defTabSz="914363"/>
                <a:endParaRPr lang="en-US" sz="2400" dirty="0">
                  <a:solidFill>
                    <a:srgbClr val="FFFFFF"/>
                  </a:solidFill>
                  <a:latin typeface="Arial" charset="0"/>
                </a:endParaRPr>
              </a:p>
            </p:txBody>
          </p:sp>
          <p:sp>
            <p:nvSpPr>
              <p:cNvPr id="145" name="Rectangle 144"/>
              <p:cNvSpPr/>
              <p:nvPr/>
            </p:nvSpPr>
            <p:spPr bwMode="auto">
              <a:xfrm>
                <a:off x="7622329" y="5462570"/>
                <a:ext cx="169592" cy="148843"/>
              </a:xfrm>
              <a:prstGeom prst="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ctr" anchorCtr="0" compatLnSpc="1">
                <a:prstTxWarp prst="textNoShape">
                  <a:avLst/>
                </a:prstTxWarp>
                <a:noAutofit/>
              </a:bodyPr>
              <a:lstStyle/>
              <a:p>
                <a:pPr algn="ctr" defTabSz="914363"/>
                <a:endParaRPr lang="en-US" sz="2400" dirty="0">
                  <a:solidFill>
                    <a:srgbClr val="FFFFFF"/>
                  </a:solidFill>
                  <a:latin typeface="Arial" charset="0"/>
                </a:endParaRPr>
              </a:p>
            </p:txBody>
          </p:sp>
          <p:sp>
            <p:nvSpPr>
              <p:cNvPr id="146" name="Rectangle 145"/>
              <p:cNvSpPr/>
              <p:nvPr/>
            </p:nvSpPr>
            <p:spPr bwMode="auto">
              <a:xfrm>
                <a:off x="7724711" y="5667334"/>
                <a:ext cx="169592" cy="148843"/>
              </a:xfrm>
              <a:prstGeom prst="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ctr" anchorCtr="0" compatLnSpc="1">
                <a:prstTxWarp prst="textNoShape">
                  <a:avLst/>
                </a:prstTxWarp>
                <a:noAutofit/>
              </a:bodyPr>
              <a:lstStyle/>
              <a:p>
                <a:pPr algn="ctr" defTabSz="914363"/>
                <a:endParaRPr lang="en-US" sz="2400" dirty="0">
                  <a:solidFill>
                    <a:srgbClr val="FFFFFF"/>
                  </a:solidFill>
                  <a:latin typeface="Arial" charset="0"/>
                </a:endParaRPr>
              </a:p>
            </p:txBody>
          </p:sp>
          <p:sp>
            <p:nvSpPr>
              <p:cNvPr id="147" name="Rectangle 146"/>
              <p:cNvSpPr/>
              <p:nvPr/>
            </p:nvSpPr>
            <p:spPr bwMode="auto">
              <a:xfrm>
                <a:off x="7417565" y="5462570"/>
                <a:ext cx="169592" cy="148843"/>
              </a:xfrm>
              <a:prstGeom prst="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ctr" anchorCtr="0" compatLnSpc="1">
                <a:prstTxWarp prst="textNoShape">
                  <a:avLst/>
                </a:prstTxWarp>
                <a:noAutofit/>
              </a:bodyPr>
              <a:lstStyle/>
              <a:p>
                <a:pPr algn="ctr" defTabSz="914363"/>
                <a:endParaRPr lang="en-US" sz="2400" dirty="0">
                  <a:solidFill>
                    <a:srgbClr val="FFFFFF"/>
                  </a:solidFill>
                  <a:latin typeface="Arial" charset="0"/>
                </a:endParaRPr>
              </a:p>
            </p:txBody>
          </p:sp>
          <p:sp>
            <p:nvSpPr>
              <p:cNvPr id="148" name="Rectangle 147"/>
              <p:cNvSpPr/>
              <p:nvPr/>
            </p:nvSpPr>
            <p:spPr bwMode="auto">
              <a:xfrm>
                <a:off x="7315183" y="5667334"/>
                <a:ext cx="169592" cy="148843"/>
              </a:xfrm>
              <a:prstGeom prst="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ctr" anchorCtr="0" compatLnSpc="1">
                <a:prstTxWarp prst="textNoShape">
                  <a:avLst/>
                </a:prstTxWarp>
                <a:noAutofit/>
              </a:bodyPr>
              <a:lstStyle/>
              <a:p>
                <a:pPr algn="ctr" defTabSz="914363"/>
                <a:endParaRPr lang="en-US" sz="2400" dirty="0">
                  <a:solidFill>
                    <a:srgbClr val="FFFFFF"/>
                  </a:solidFill>
                  <a:latin typeface="Arial" charset="0"/>
                </a:endParaRPr>
              </a:p>
            </p:txBody>
          </p:sp>
          <p:sp>
            <p:nvSpPr>
              <p:cNvPr id="149" name="Rectangle 148"/>
              <p:cNvSpPr/>
              <p:nvPr/>
            </p:nvSpPr>
            <p:spPr bwMode="auto">
              <a:xfrm>
                <a:off x="7519947" y="5667334"/>
                <a:ext cx="169592" cy="148843"/>
              </a:xfrm>
              <a:prstGeom prst="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ctr" anchorCtr="0" compatLnSpc="1">
                <a:prstTxWarp prst="textNoShape">
                  <a:avLst/>
                </a:prstTxWarp>
                <a:noAutofit/>
              </a:bodyPr>
              <a:lstStyle/>
              <a:p>
                <a:pPr algn="ctr" defTabSz="914363"/>
                <a:endParaRPr lang="en-US" sz="2400" dirty="0">
                  <a:solidFill>
                    <a:srgbClr val="FFFFFF"/>
                  </a:solidFill>
                  <a:latin typeface="Arial" charset="0"/>
                </a:endParaRPr>
              </a:p>
            </p:txBody>
          </p:sp>
        </p:grpSp>
        <p:sp>
          <p:nvSpPr>
            <p:cNvPr id="158" name="Rectangle 157"/>
            <p:cNvSpPr/>
            <p:nvPr/>
          </p:nvSpPr>
          <p:spPr bwMode="auto">
            <a:xfrm>
              <a:off x="5007429" y="3063834"/>
              <a:ext cx="864919" cy="866780"/>
            </a:xfrm>
            <a:prstGeom prst="rect">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algn="ctr" defTabSz="914363" fontAlgn="base">
                <a:spcBef>
                  <a:spcPct val="0"/>
                </a:spcBef>
                <a:spcAft>
                  <a:spcPct val="0"/>
                </a:spcAft>
              </a:pPr>
              <a:endParaRPr lang="en-US" sz="2400" dirty="0">
                <a:solidFill>
                  <a:srgbClr val="FFFFFF"/>
                </a:solidFill>
                <a:latin typeface="Arial" charset="0"/>
              </a:endParaRPr>
            </a:p>
          </p:txBody>
        </p:sp>
      </p:grpSp>
      <p:grpSp>
        <p:nvGrpSpPr>
          <p:cNvPr id="103" name="Group 129"/>
          <p:cNvGrpSpPr/>
          <p:nvPr/>
        </p:nvGrpSpPr>
        <p:grpSpPr>
          <a:xfrm>
            <a:off x="9296744" y="2612448"/>
            <a:ext cx="1618840" cy="1474896"/>
            <a:chOff x="3143240" y="2532865"/>
            <a:chExt cx="1214446" cy="1474896"/>
          </a:xfrm>
        </p:grpSpPr>
        <p:sp>
          <p:nvSpPr>
            <p:cNvPr id="105" name="TextBox 104"/>
            <p:cNvSpPr txBox="1"/>
            <p:nvPr/>
          </p:nvSpPr>
          <p:spPr>
            <a:xfrm>
              <a:off x="3143240" y="2532865"/>
              <a:ext cx="1214446" cy="400110"/>
            </a:xfrm>
            <a:prstGeom prst="rect">
              <a:avLst/>
            </a:prstGeom>
            <a:noFill/>
          </p:spPr>
          <p:txBody>
            <a:bodyPr wrap="square" rtlCol="0">
              <a:spAutoFit/>
            </a:bodyPr>
            <a:lstStyle/>
            <a:p>
              <a:pPr algn="ctr" defTabSz="913498"/>
              <a:r>
                <a:rPr lang="en-US" sz="2000" b="1" dirty="0">
                  <a:solidFill>
                    <a:srgbClr val="FFFFFF"/>
                  </a:solidFill>
                </a:rPr>
                <a:t>Files</a:t>
              </a:r>
            </a:p>
          </p:txBody>
        </p:sp>
        <p:grpSp>
          <p:nvGrpSpPr>
            <p:cNvPr id="106" name="Group 126"/>
            <p:cNvGrpSpPr/>
            <p:nvPr/>
          </p:nvGrpSpPr>
          <p:grpSpPr>
            <a:xfrm>
              <a:off x="3290231" y="2911328"/>
              <a:ext cx="842378" cy="1096433"/>
              <a:chOff x="556469" y="821043"/>
              <a:chExt cx="1551727" cy="2019745"/>
            </a:xfrm>
          </p:grpSpPr>
          <p:sp>
            <p:nvSpPr>
              <p:cNvPr id="107" name="Flowchart: Display 106"/>
              <p:cNvSpPr/>
              <p:nvPr/>
            </p:nvSpPr>
            <p:spPr bwMode="auto">
              <a:xfrm rot="5400000">
                <a:off x="987206" y="1209501"/>
                <a:ext cx="357190" cy="285748"/>
              </a:xfrm>
              <a:prstGeom prst="flowChartDisplay">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ctr" anchorCtr="0" compatLnSpc="1">
                <a:prstTxWarp prst="textNoShape">
                  <a:avLst/>
                </a:prstTxWarp>
                <a:noAutofit/>
              </a:bodyPr>
              <a:lstStyle/>
              <a:p>
                <a:pPr algn="ctr" defTabSz="913498"/>
                <a:endParaRPr lang="en-US" sz="2400" dirty="0">
                  <a:solidFill>
                    <a:srgbClr val="FFFFFF"/>
                  </a:solidFill>
                  <a:latin typeface="Arial" charset="0"/>
                </a:endParaRPr>
              </a:p>
            </p:txBody>
          </p:sp>
          <p:cxnSp>
            <p:nvCxnSpPr>
              <p:cNvPr id="108" name="Straight Connector 107"/>
              <p:cNvCxnSpPr>
                <a:endCxn id="115" idx="1"/>
              </p:cNvCxnSpPr>
              <p:nvPr/>
            </p:nvCxnSpPr>
            <p:spPr bwMode="auto">
              <a:xfrm rot="16200000" flipH="1">
                <a:off x="246475" y="1256673"/>
                <a:ext cx="1037483" cy="399942"/>
              </a:xfrm>
              <a:prstGeom prst="bentConnector2">
                <a:avLst/>
              </a:prstGeom>
              <a:noFill/>
              <a:ln w="19050" cap="flat" cmpd="sng" algn="ctr">
                <a:solidFill>
                  <a:schemeClr val="tx1"/>
                </a:solidFill>
                <a:prstDash val="solid"/>
                <a:round/>
                <a:headEnd type="none" w="med" len="med"/>
                <a:tailEnd type="none" w="med" len="med"/>
              </a:ln>
              <a:effectLst/>
            </p:spPr>
          </p:cxnSp>
          <p:cxnSp>
            <p:nvCxnSpPr>
              <p:cNvPr id="110" name="Straight Connector 109"/>
              <p:cNvCxnSpPr>
                <a:endCxn id="112" idx="1"/>
              </p:cNvCxnSpPr>
              <p:nvPr/>
            </p:nvCxnSpPr>
            <p:spPr bwMode="auto">
              <a:xfrm>
                <a:off x="556469" y="821043"/>
                <a:ext cx="405237" cy="531330"/>
              </a:xfrm>
              <a:prstGeom prst="bentConnector3">
                <a:avLst>
                  <a:gd name="adj1" fmla="val -762"/>
                </a:avLst>
              </a:prstGeom>
              <a:noFill/>
              <a:ln w="19050" cap="flat" cmpd="sng" algn="ctr">
                <a:solidFill>
                  <a:schemeClr val="tx1"/>
                </a:solidFill>
                <a:prstDash val="solid"/>
                <a:round/>
                <a:headEnd type="none" w="med" len="med"/>
                <a:tailEnd type="none" w="med" len="med"/>
              </a:ln>
              <a:effectLst/>
            </p:spPr>
          </p:cxnSp>
          <p:cxnSp>
            <p:nvCxnSpPr>
              <p:cNvPr id="111" name="Straight Connector 110"/>
              <p:cNvCxnSpPr>
                <a:endCxn id="117" idx="1"/>
              </p:cNvCxnSpPr>
              <p:nvPr/>
            </p:nvCxnSpPr>
            <p:spPr bwMode="auto">
              <a:xfrm rot="16200000" flipH="1">
                <a:off x="1093926" y="2347718"/>
                <a:ext cx="323687" cy="162387"/>
              </a:xfrm>
              <a:prstGeom prst="bentConnector2">
                <a:avLst/>
              </a:prstGeom>
              <a:noFill/>
              <a:ln w="19050" cap="flat" cmpd="sng" algn="ctr">
                <a:solidFill>
                  <a:schemeClr val="tx1"/>
                </a:solidFill>
                <a:prstDash val="solid"/>
                <a:round/>
                <a:headEnd type="none" w="med" len="med"/>
                <a:tailEnd type="none" w="med" len="med"/>
              </a:ln>
              <a:effectLst/>
            </p:spPr>
          </p:cxnSp>
          <p:sp>
            <p:nvSpPr>
              <p:cNvPr id="112" name="Rounded Rectangle 111"/>
              <p:cNvSpPr/>
              <p:nvPr/>
            </p:nvSpPr>
            <p:spPr bwMode="auto">
              <a:xfrm>
                <a:off x="961706" y="1102340"/>
                <a:ext cx="857256" cy="500065"/>
              </a:xfrm>
              <a:prstGeom prst="roundRect">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algn="ctr" defTabSz="914363" fontAlgn="base">
                  <a:spcBef>
                    <a:spcPct val="0"/>
                  </a:spcBef>
                  <a:spcAft>
                    <a:spcPct val="0"/>
                  </a:spcAft>
                </a:pPr>
                <a:endParaRPr lang="en-US" sz="2400" dirty="0">
                  <a:solidFill>
                    <a:srgbClr val="FFFFFF"/>
                  </a:solidFill>
                  <a:latin typeface="Arial" charset="0"/>
                </a:endParaRPr>
              </a:p>
            </p:txBody>
          </p:sp>
          <p:sp>
            <p:nvSpPr>
              <p:cNvPr id="113" name="Flowchart: Display 112"/>
              <p:cNvSpPr/>
              <p:nvPr/>
            </p:nvSpPr>
            <p:spPr bwMode="auto">
              <a:xfrm rot="5400000">
                <a:off x="1329290" y="1224166"/>
                <a:ext cx="357190" cy="285748"/>
              </a:xfrm>
              <a:prstGeom prst="flowChartDisplay">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ctr" anchorCtr="0" compatLnSpc="1">
                <a:prstTxWarp prst="textNoShape">
                  <a:avLst/>
                </a:prstTxWarp>
                <a:noAutofit/>
              </a:bodyPr>
              <a:lstStyle/>
              <a:p>
                <a:pPr algn="ctr" defTabSz="913498"/>
                <a:endParaRPr lang="en-US" sz="2400" dirty="0">
                  <a:solidFill>
                    <a:srgbClr val="FFFFFF"/>
                  </a:solidFill>
                  <a:latin typeface="Arial" charset="0"/>
                </a:endParaRPr>
              </a:p>
            </p:txBody>
          </p:sp>
          <p:sp>
            <p:nvSpPr>
              <p:cNvPr id="114" name="Flowchart: Display 113"/>
              <p:cNvSpPr/>
              <p:nvPr/>
            </p:nvSpPr>
            <p:spPr bwMode="auto">
              <a:xfrm rot="5400000">
                <a:off x="1002508" y="1816381"/>
                <a:ext cx="357190" cy="285748"/>
              </a:xfrm>
              <a:prstGeom prst="flowChartDisplay">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ctr" anchorCtr="0" compatLnSpc="1">
                <a:prstTxWarp prst="textNoShape">
                  <a:avLst/>
                </a:prstTxWarp>
                <a:noAutofit/>
              </a:bodyPr>
              <a:lstStyle/>
              <a:p>
                <a:pPr algn="ctr" defTabSz="913498"/>
                <a:endParaRPr lang="en-US" sz="2400" dirty="0">
                  <a:solidFill>
                    <a:srgbClr val="FFFFFF"/>
                  </a:solidFill>
                  <a:latin typeface="Arial" charset="0"/>
                </a:endParaRPr>
              </a:p>
            </p:txBody>
          </p:sp>
          <p:sp>
            <p:nvSpPr>
              <p:cNvPr id="115" name="Rounded Rectangle 114"/>
              <p:cNvSpPr/>
              <p:nvPr/>
            </p:nvSpPr>
            <p:spPr bwMode="auto">
              <a:xfrm>
                <a:off x="965188" y="1725355"/>
                <a:ext cx="1143008" cy="500065"/>
              </a:xfrm>
              <a:prstGeom prst="roundRect">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algn="ctr" defTabSz="914363" fontAlgn="base">
                  <a:spcBef>
                    <a:spcPct val="0"/>
                  </a:spcBef>
                  <a:spcAft>
                    <a:spcPct val="0"/>
                  </a:spcAft>
                </a:pPr>
                <a:endParaRPr lang="en-US" sz="2400" dirty="0">
                  <a:solidFill>
                    <a:srgbClr val="FFFFFF"/>
                  </a:solidFill>
                  <a:latin typeface="Arial" charset="0"/>
                </a:endParaRPr>
              </a:p>
            </p:txBody>
          </p:sp>
          <p:sp>
            <p:nvSpPr>
              <p:cNvPr id="116" name="Flowchart: Display 115"/>
              <p:cNvSpPr/>
              <p:nvPr/>
            </p:nvSpPr>
            <p:spPr bwMode="auto">
              <a:xfrm rot="5400000">
                <a:off x="1359701" y="1816381"/>
                <a:ext cx="357190" cy="285748"/>
              </a:xfrm>
              <a:prstGeom prst="flowChartDisplay">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ctr" anchorCtr="0" compatLnSpc="1">
                <a:prstTxWarp prst="textNoShape">
                  <a:avLst/>
                </a:prstTxWarp>
                <a:noAutofit/>
              </a:bodyPr>
              <a:lstStyle/>
              <a:p>
                <a:pPr algn="ctr" defTabSz="913498"/>
                <a:endParaRPr lang="en-US" sz="2400" dirty="0">
                  <a:solidFill>
                    <a:srgbClr val="FFFFFF"/>
                  </a:solidFill>
                  <a:latin typeface="Arial" charset="0"/>
                </a:endParaRPr>
              </a:p>
            </p:txBody>
          </p:sp>
          <p:sp>
            <p:nvSpPr>
              <p:cNvPr id="117" name="Rounded Rectangle 116"/>
              <p:cNvSpPr/>
              <p:nvPr/>
            </p:nvSpPr>
            <p:spPr bwMode="auto">
              <a:xfrm>
                <a:off x="1336963" y="2340723"/>
                <a:ext cx="481998" cy="500065"/>
              </a:xfrm>
              <a:prstGeom prst="roundRect">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algn="ctr" defTabSz="914363" fontAlgn="base">
                  <a:spcBef>
                    <a:spcPct val="0"/>
                  </a:spcBef>
                  <a:spcAft>
                    <a:spcPct val="0"/>
                  </a:spcAft>
                </a:pPr>
                <a:endParaRPr lang="en-US" sz="2400" dirty="0">
                  <a:solidFill>
                    <a:srgbClr val="FFFFFF"/>
                  </a:solidFill>
                  <a:latin typeface="Arial" charset="0"/>
                </a:endParaRPr>
              </a:p>
            </p:txBody>
          </p:sp>
          <p:sp>
            <p:nvSpPr>
              <p:cNvPr id="118" name="Flowchart: Display 117"/>
              <p:cNvSpPr/>
              <p:nvPr/>
            </p:nvSpPr>
            <p:spPr bwMode="auto">
              <a:xfrm rot="5400000">
                <a:off x="1402066" y="2444973"/>
                <a:ext cx="357190" cy="285748"/>
              </a:xfrm>
              <a:prstGeom prst="flowChartDisplay">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ctr" anchorCtr="0" compatLnSpc="1">
                <a:prstTxWarp prst="textNoShape">
                  <a:avLst/>
                </a:prstTxWarp>
                <a:noAutofit/>
              </a:bodyPr>
              <a:lstStyle/>
              <a:p>
                <a:pPr algn="ctr" defTabSz="913498"/>
                <a:endParaRPr lang="en-US" sz="2400" dirty="0">
                  <a:solidFill>
                    <a:srgbClr val="FFFFFF"/>
                  </a:solidFill>
                  <a:latin typeface="Arial" charset="0"/>
                </a:endParaRPr>
              </a:p>
            </p:txBody>
          </p:sp>
          <p:sp>
            <p:nvSpPr>
              <p:cNvPr id="119" name="Flowchart: Display 118"/>
              <p:cNvSpPr/>
              <p:nvPr/>
            </p:nvSpPr>
            <p:spPr bwMode="auto">
              <a:xfrm rot="5400000">
                <a:off x="1716891" y="1816381"/>
                <a:ext cx="357190" cy="285748"/>
              </a:xfrm>
              <a:prstGeom prst="flowChartDisplay">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ctr" anchorCtr="0" compatLnSpc="1">
                <a:prstTxWarp prst="textNoShape">
                  <a:avLst/>
                </a:prstTxWarp>
                <a:noAutofit/>
              </a:bodyPr>
              <a:lstStyle/>
              <a:p>
                <a:pPr algn="ctr" defTabSz="913498"/>
                <a:endParaRPr lang="en-US" sz="2400" dirty="0">
                  <a:solidFill>
                    <a:srgbClr val="FFFFFF"/>
                  </a:solidFill>
                  <a:latin typeface="Arial" charset="0"/>
                </a:endParaRPr>
              </a:p>
            </p:txBody>
          </p:sp>
        </p:grpSp>
      </p:grpSp>
      <p:grpSp>
        <p:nvGrpSpPr>
          <p:cNvPr id="152" name="Group 133"/>
          <p:cNvGrpSpPr/>
          <p:nvPr/>
        </p:nvGrpSpPr>
        <p:grpSpPr>
          <a:xfrm>
            <a:off x="9230562" y="4226783"/>
            <a:ext cx="1536309" cy="2556421"/>
            <a:chOff x="1770579" y="1064300"/>
            <a:chExt cx="1152532" cy="2556421"/>
          </a:xfrm>
        </p:grpSpPr>
        <p:sp>
          <p:nvSpPr>
            <p:cNvPr id="153" name="Freeform 152"/>
            <p:cNvSpPr/>
            <p:nvPr/>
          </p:nvSpPr>
          <p:spPr bwMode="auto">
            <a:xfrm rot="5400000" flipH="1" flipV="1">
              <a:off x="851844" y="2174561"/>
              <a:ext cx="2556421" cy="335900"/>
            </a:xfrm>
            <a:custGeom>
              <a:avLst/>
              <a:gdLst>
                <a:gd name="connsiteX0" fmla="*/ 0 w 1146048"/>
                <a:gd name="connsiteY0" fmla="*/ 308864 h 308864"/>
                <a:gd name="connsiteX1" fmla="*/ 633984 w 1146048"/>
                <a:gd name="connsiteY1" fmla="*/ 28448 h 308864"/>
                <a:gd name="connsiteX2" fmla="*/ 1146048 w 1146048"/>
                <a:gd name="connsiteY2" fmla="*/ 138176 h 308864"/>
                <a:gd name="connsiteX0" fmla="*/ 0 w 1146048"/>
                <a:gd name="connsiteY0" fmla="*/ 131064 h 131064"/>
                <a:gd name="connsiteX1" fmla="*/ 633984 w 1146048"/>
                <a:gd name="connsiteY1" fmla="*/ 3048 h 131064"/>
                <a:gd name="connsiteX2" fmla="*/ 1146048 w 1146048"/>
                <a:gd name="connsiteY2" fmla="*/ 112776 h 131064"/>
                <a:gd name="connsiteX0" fmla="*/ 0 w 1146048"/>
                <a:gd name="connsiteY0" fmla="*/ 131064 h 131064"/>
                <a:gd name="connsiteX1" fmla="*/ 481584 w 1146048"/>
                <a:gd name="connsiteY1" fmla="*/ 3048 h 131064"/>
                <a:gd name="connsiteX2" fmla="*/ 1146048 w 1146048"/>
                <a:gd name="connsiteY2" fmla="*/ 112776 h 131064"/>
                <a:gd name="connsiteX0" fmla="*/ 0 w 1146048"/>
                <a:gd name="connsiteY0" fmla="*/ 159828 h 159828"/>
                <a:gd name="connsiteX1" fmla="*/ 520232 w 1146048"/>
                <a:gd name="connsiteY1" fmla="*/ 3048 h 159828"/>
                <a:gd name="connsiteX2" fmla="*/ 1146048 w 1146048"/>
                <a:gd name="connsiteY2" fmla="*/ 141540 h 159828"/>
              </a:gdLst>
              <a:ahLst/>
              <a:cxnLst>
                <a:cxn ang="0">
                  <a:pos x="connsiteX0" y="connsiteY0"/>
                </a:cxn>
                <a:cxn ang="0">
                  <a:pos x="connsiteX1" y="connsiteY1"/>
                </a:cxn>
                <a:cxn ang="0">
                  <a:pos x="connsiteX2" y="connsiteY2"/>
                </a:cxn>
              </a:cxnLst>
              <a:rect l="l" t="t" r="r" b="b"/>
              <a:pathLst>
                <a:path w="1146048" h="159828">
                  <a:moveTo>
                    <a:pt x="0" y="159828"/>
                  </a:moveTo>
                  <a:cubicBezTo>
                    <a:pt x="221488" y="33844"/>
                    <a:pt x="329224" y="6096"/>
                    <a:pt x="520232" y="3048"/>
                  </a:cubicBezTo>
                  <a:cubicBezTo>
                    <a:pt x="711240" y="0"/>
                    <a:pt x="985520" y="72452"/>
                    <a:pt x="1146048" y="141540"/>
                  </a:cubicBezTo>
                </a:path>
              </a:pathLst>
            </a:custGeom>
            <a:noFill/>
            <a:ln w="19050" cap="flat" cmpd="sng" algn="ctr">
              <a:solidFill>
                <a:schemeClr val="tx1"/>
              </a:solidFill>
              <a:prstDash val="solid"/>
              <a:round/>
              <a:headEnd type="none" w="med" len="med"/>
              <a:tailEnd type="stealth" w="lg" len="lg"/>
            </a:ln>
            <a:effectLst/>
          </p:spPr>
          <p:txBody>
            <a:bodyPr vert="horz" wrap="none" lIns="91440" tIns="45720" rIns="91440" bIns="45720" numCol="1" rtlCol="0" anchor="ctr" anchorCtr="0" compatLnSpc="1">
              <a:prstTxWarp prst="textNoShape">
                <a:avLst/>
              </a:prstTxWarp>
              <a:noAutofit/>
            </a:bodyPr>
            <a:lstStyle/>
            <a:p>
              <a:pPr algn="ctr" defTabSz="914363" fontAlgn="base">
                <a:spcBef>
                  <a:spcPct val="0"/>
                </a:spcBef>
                <a:spcAft>
                  <a:spcPct val="0"/>
                </a:spcAft>
              </a:pPr>
              <a:endParaRPr lang="en-US" sz="2400" dirty="0">
                <a:solidFill>
                  <a:srgbClr val="FFFFFF"/>
                </a:solidFill>
                <a:latin typeface="Arial" charset="0"/>
              </a:endParaRPr>
            </a:p>
          </p:txBody>
        </p:sp>
        <p:sp>
          <p:nvSpPr>
            <p:cNvPr id="154" name="TextBox 153"/>
            <p:cNvSpPr txBox="1"/>
            <p:nvPr/>
          </p:nvSpPr>
          <p:spPr>
            <a:xfrm>
              <a:off x="1770579" y="2230373"/>
              <a:ext cx="1152532" cy="400110"/>
            </a:xfrm>
            <a:prstGeom prst="rect">
              <a:avLst/>
            </a:prstGeom>
            <a:noFill/>
          </p:spPr>
          <p:txBody>
            <a:bodyPr wrap="square" rtlCol="0">
              <a:spAutoFit/>
            </a:bodyPr>
            <a:lstStyle/>
            <a:p>
              <a:pPr algn="ctr" defTabSz="913498"/>
              <a:r>
                <a:rPr lang="en-US" sz="2000" b="1" i="1" dirty="0">
                  <a:solidFill>
                    <a:srgbClr val="FFFFFF"/>
                  </a:solidFill>
                </a:rPr>
                <a:t>SMB</a:t>
              </a:r>
            </a:p>
          </p:txBody>
        </p:sp>
      </p:grpSp>
      <p:sp>
        <p:nvSpPr>
          <p:cNvPr id="156" name="Oval 155"/>
          <p:cNvSpPr/>
          <p:nvPr/>
        </p:nvSpPr>
        <p:spPr bwMode="auto">
          <a:xfrm>
            <a:off x="4401278" y="8574"/>
            <a:ext cx="2257430" cy="1162253"/>
          </a:xfrm>
          <a:prstGeom prst="ellipse">
            <a:avLst/>
          </a:prstGeom>
          <a:noFill/>
          <a:ln w="7620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6200" tIns="38100" rIns="38100" bIns="76200" numCol="1" spcCol="0" rtlCol="0" fromWordArt="0" anchor="b" anchorCtr="0" forceAA="0" compatLnSpc="1">
            <a:prstTxWarp prst="textNoShape">
              <a:avLst/>
            </a:prstTxWarp>
            <a:noAutofit/>
          </a:bodyPr>
          <a:lstStyle/>
          <a:p>
            <a:pPr algn="ctr" defTabSz="761719" fontAlgn="base">
              <a:spcBef>
                <a:spcPct val="0"/>
              </a:spcBef>
              <a:spcAft>
                <a:spcPct val="0"/>
              </a:spcAft>
            </a:pPr>
            <a:endParaRPr lang="el-GR" sz="1667" spc="-42" dirty="0" err="1">
              <a:gradFill>
                <a:gsLst>
                  <a:gs pos="0">
                    <a:srgbClr val="FFFFFF"/>
                  </a:gs>
                  <a:gs pos="100000">
                    <a:srgbClr val="FFFFFF"/>
                  </a:gs>
                </a:gsLst>
                <a:lin ang="5400000" scaled="0"/>
              </a:gradFill>
              <a:ea typeface="Segoe UI" pitchFamily="34" charset="0"/>
              <a:cs typeface="Segoe UI" pitchFamily="34" charset="0"/>
            </a:endParaRPr>
          </a:p>
        </p:txBody>
      </p:sp>
      <p:sp>
        <p:nvSpPr>
          <p:cNvPr id="121" name="Rectangle 120"/>
          <p:cNvSpPr/>
          <p:nvPr/>
        </p:nvSpPr>
        <p:spPr>
          <a:xfrm>
            <a:off x="4270265" y="6257484"/>
            <a:ext cx="7828496" cy="553998"/>
          </a:xfrm>
          <a:prstGeom prst="rect">
            <a:avLst/>
          </a:prstGeom>
        </p:spPr>
        <p:txBody>
          <a:bodyPr wrap="square">
            <a:spAutoFit/>
          </a:bodyPr>
          <a:lstStyle/>
          <a:p>
            <a:pPr marL="457165" lvl="1" algn="r" defTabSz="914330"/>
            <a:r>
              <a:rPr lang="en-US" sz="1500" dirty="0">
                <a:solidFill>
                  <a:srgbClr val="FFFFFF"/>
                </a:solidFill>
                <a:hlinkClick r:id="rId6"/>
              </a:rPr>
              <a:t>“Microsoft Azure Storage: A Highly Available Cloud Storage Service with Strong Consistency”,  ACM Symposium on Operating System Principals (SOSP), Oct. 2011</a:t>
            </a:r>
            <a:endParaRPr lang="en-US" sz="1500" dirty="0">
              <a:solidFill>
                <a:srgbClr val="FFFFFF"/>
              </a:solidFill>
            </a:endParaRPr>
          </a:p>
        </p:txBody>
      </p:sp>
    </p:spTree>
    <p:extLst>
      <p:ext uri="{BB962C8B-B14F-4D97-AF65-F5344CB8AC3E}">
        <p14:creationId xmlns:p14="http://schemas.microsoft.com/office/powerpoint/2010/main" val="4126929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836768" y="770210"/>
            <a:ext cx="4225039" cy="2743200"/>
          </a:xfrm>
        </p:spPr>
        <p:txBody>
          <a:bodyPr>
            <a:normAutofit/>
          </a:bodyPr>
          <a:lstStyle/>
          <a:p>
            <a:r>
              <a:rPr lang="cs-CZ" sz="6600" smtClean="0">
                <a:latin typeface="Segoe UI Light" panose="020B0502040204020203" pitchFamily="34" charset="0"/>
                <a:cs typeface="Segoe UI Light" panose="020B0502040204020203" pitchFamily="34" charset="0"/>
              </a:rPr>
              <a:t>Cloud Computing</a:t>
            </a:r>
            <a:endParaRPr lang="en-US" sz="6600" dirty="0">
              <a:latin typeface="Segoe UI Light" panose="020B0502040204020203" pitchFamily="34" charset="0"/>
              <a:cs typeface="Segoe UI Light" panose="020B0502040204020203" pitchFamily="34" charset="0"/>
            </a:endParaRPr>
          </a:p>
        </p:txBody>
      </p:sp>
      <p:cxnSp>
        <p:nvCxnSpPr>
          <p:cNvPr id="4" name="Straight Arrow Connector 3"/>
          <p:cNvCxnSpPr/>
          <p:nvPr/>
        </p:nvCxnSpPr>
        <p:spPr bwMode="auto">
          <a:xfrm rot="16200000" flipV="1">
            <a:off x="303467" y="1285771"/>
            <a:ext cx="895273" cy="4"/>
          </a:xfrm>
          <a:prstGeom prst="straightConnector1">
            <a:avLst/>
          </a:prstGeom>
          <a:ln w="25400">
            <a:solidFill>
              <a:schemeClr val="bg1"/>
            </a:solidFill>
            <a:headEnd type="none" w="med" len="med"/>
            <a:tailEnd type="triangle"/>
          </a:ln>
          <a:effectLst/>
        </p:spPr>
        <p:style>
          <a:lnRef idx="3">
            <a:schemeClr val="accent3"/>
          </a:lnRef>
          <a:fillRef idx="0">
            <a:schemeClr val="accent3"/>
          </a:fillRef>
          <a:effectRef idx="2">
            <a:schemeClr val="accent3"/>
          </a:effectRef>
          <a:fontRef idx="minor">
            <a:schemeClr val="tx1"/>
          </a:fontRef>
        </p:style>
      </p:cxnSp>
      <p:cxnSp>
        <p:nvCxnSpPr>
          <p:cNvPr id="5" name="Straight Arrow Connector 4"/>
          <p:cNvCxnSpPr/>
          <p:nvPr/>
        </p:nvCxnSpPr>
        <p:spPr bwMode="auto">
          <a:xfrm>
            <a:off x="751103" y="1722693"/>
            <a:ext cx="3152991" cy="935"/>
          </a:xfrm>
          <a:prstGeom prst="straightConnector1">
            <a:avLst/>
          </a:prstGeom>
          <a:ln w="25400">
            <a:solidFill>
              <a:schemeClr val="bg1"/>
            </a:solidFill>
            <a:headEnd type="none" w="med" len="med"/>
            <a:tailEnd type="triangle"/>
          </a:ln>
          <a:effectLst/>
        </p:spPr>
        <p:style>
          <a:lnRef idx="3">
            <a:schemeClr val="accent3"/>
          </a:lnRef>
          <a:fillRef idx="0">
            <a:schemeClr val="accent3"/>
          </a:fillRef>
          <a:effectRef idx="2">
            <a:schemeClr val="accent3"/>
          </a:effectRef>
          <a:fontRef idx="minor">
            <a:schemeClr val="tx1"/>
          </a:fontRef>
        </p:style>
      </p:cxnSp>
      <p:sp>
        <p:nvSpPr>
          <p:cNvPr id="6" name="Text Placeholder 6"/>
          <p:cNvSpPr txBox="1">
            <a:spLocks/>
          </p:cNvSpPr>
          <p:nvPr/>
        </p:nvSpPr>
        <p:spPr bwMode="auto">
          <a:xfrm>
            <a:off x="3959238" y="1624332"/>
            <a:ext cx="1142497" cy="13461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defTabSz="1218936" eaLnBrk="0" fontAlgn="base" hangingPunct="0">
              <a:spcBef>
                <a:spcPct val="20000"/>
              </a:spcBef>
              <a:spcAft>
                <a:spcPct val="0"/>
              </a:spcAft>
              <a:buClr>
                <a:srgbClr val="000000"/>
              </a:buClr>
            </a:pPr>
            <a:r>
              <a:rPr lang="en-US" sz="1400" i="1" dirty="0">
                <a:solidFill>
                  <a:srgbClr val="FFFFFF"/>
                </a:solidFill>
              </a:rPr>
              <a:t>t</a:t>
            </a:r>
          </a:p>
        </p:txBody>
      </p:sp>
      <p:sp>
        <p:nvSpPr>
          <p:cNvPr id="7" name="Rectangle 6"/>
          <p:cNvSpPr/>
          <p:nvPr/>
        </p:nvSpPr>
        <p:spPr>
          <a:xfrm rot="16200000">
            <a:off x="17633" y="1235771"/>
            <a:ext cx="1027137" cy="238779"/>
          </a:xfrm>
          <a:prstGeom prst="rect">
            <a:avLst/>
          </a:prstGeom>
          <a:ln>
            <a:noFill/>
          </a:ln>
        </p:spPr>
        <p:txBody>
          <a:bodyPr wrap="square" lIns="0" tIns="45718" rIns="0" bIns="45718">
            <a:spAutoFit/>
          </a:bodyPr>
          <a:lstStyle/>
          <a:p>
            <a:pPr marL="304735" indent="-304735" algn="ctr" defTabSz="1218936" eaLnBrk="0" fontAlgn="base" hangingPunct="0">
              <a:lnSpc>
                <a:spcPts val="1066"/>
              </a:lnSpc>
              <a:spcBef>
                <a:spcPct val="20000"/>
              </a:spcBef>
              <a:spcAft>
                <a:spcPct val="0"/>
              </a:spcAft>
              <a:buClr>
                <a:srgbClr val="000000"/>
              </a:buClr>
            </a:pPr>
            <a:r>
              <a:rPr lang="cs-CZ" sz="1200" smtClean="0">
                <a:solidFill>
                  <a:srgbClr val="FFFFFF"/>
                </a:solidFill>
              </a:rPr>
              <a:t>Compute</a:t>
            </a:r>
            <a:r>
              <a:rPr lang="en-US" sz="1200" smtClean="0">
                <a:solidFill>
                  <a:srgbClr val="FFFFFF"/>
                </a:solidFill>
              </a:rPr>
              <a:t> </a:t>
            </a:r>
            <a:endParaRPr lang="en-US" sz="1200" dirty="0">
              <a:solidFill>
                <a:srgbClr val="FFFFFF"/>
              </a:solidFill>
            </a:endParaRPr>
          </a:p>
        </p:txBody>
      </p:sp>
      <p:cxnSp>
        <p:nvCxnSpPr>
          <p:cNvPr id="9" name="Straight Arrow Connector 8"/>
          <p:cNvCxnSpPr/>
          <p:nvPr/>
        </p:nvCxnSpPr>
        <p:spPr bwMode="auto">
          <a:xfrm flipV="1">
            <a:off x="751103" y="1389028"/>
            <a:ext cx="1018711" cy="65367"/>
          </a:xfrm>
          <a:prstGeom prst="straightConnector1">
            <a:avLst/>
          </a:prstGeom>
          <a:ln w="25400">
            <a:solidFill>
              <a:schemeClr val="bg1"/>
            </a:solidFill>
            <a:headEnd type="none" w="med" len="med"/>
            <a:tailEnd type="triangle"/>
          </a:ln>
          <a:effectLst/>
        </p:spPr>
        <p:style>
          <a:lnRef idx="3">
            <a:schemeClr val="accent3"/>
          </a:lnRef>
          <a:fillRef idx="0">
            <a:schemeClr val="accent3"/>
          </a:fillRef>
          <a:effectRef idx="2">
            <a:schemeClr val="accent3"/>
          </a:effectRef>
          <a:fontRef idx="minor">
            <a:schemeClr val="tx1"/>
          </a:fontRef>
        </p:style>
      </p:cxnSp>
      <p:cxnSp>
        <p:nvCxnSpPr>
          <p:cNvPr id="10" name="Straight Arrow Connector 9"/>
          <p:cNvCxnSpPr/>
          <p:nvPr/>
        </p:nvCxnSpPr>
        <p:spPr bwMode="auto">
          <a:xfrm flipV="1">
            <a:off x="2775770" y="1368047"/>
            <a:ext cx="1067313" cy="86347"/>
          </a:xfrm>
          <a:prstGeom prst="straightConnector1">
            <a:avLst/>
          </a:prstGeom>
          <a:ln w="25400">
            <a:solidFill>
              <a:schemeClr val="bg1"/>
            </a:solidFill>
            <a:headEnd type="none" w="med" len="med"/>
            <a:tailEnd type="triangle"/>
          </a:ln>
          <a:effectLst/>
        </p:spPr>
        <p:style>
          <a:lnRef idx="3">
            <a:schemeClr val="accent3"/>
          </a:lnRef>
          <a:fillRef idx="0">
            <a:schemeClr val="accent3"/>
          </a:fillRef>
          <a:effectRef idx="2">
            <a:schemeClr val="accent3"/>
          </a:effectRef>
          <a:fontRef idx="minor">
            <a:schemeClr val="tx1"/>
          </a:fontRef>
        </p:style>
      </p:cxnSp>
      <p:cxnSp>
        <p:nvCxnSpPr>
          <p:cNvPr id="12" name="Straight Connector 11"/>
          <p:cNvCxnSpPr/>
          <p:nvPr/>
        </p:nvCxnSpPr>
        <p:spPr bwMode="auto">
          <a:xfrm rot="5400000" flipH="1" flipV="1">
            <a:off x="2350722" y="1296792"/>
            <a:ext cx="853043" cy="1565"/>
          </a:xfrm>
          <a:prstGeom prst="line">
            <a:avLst/>
          </a:prstGeom>
          <a:ln w="19050">
            <a:solidFill>
              <a:schemeClr val="bg1"/>
            </a:solidFill>
            <a:prstDash val="sysDot"/>
            <a:headEnd type="none" w="med" len="med"/>
            <a:tailEnd type="none" w="med" len="med"/>
          </a:ln>
          <a:effectLst/>
        </p:spPr>
        <p:style>
          <a:lnRef idx="3">
            <a:schemeClr val="accent3"/>
          </a:lnRef>
          <a:fillRef idx="0">
            <a:schemeClr val="accent3"/>
          </a:fillRef>
          <a:effectRef idx="2">
            <a:schemeClr val="accent3"/>
          </a:effectRef>
          <a:fontRef idx="minor">
            <a:schemeClr val="tx1"/>
          </a:fontRef>
        </p:style>
      </p:cxnSp>
      <p:sp>
        <p:nvSpPr>
          <p:cNvPr id="13" name="Rectangle 12"/>
          <p:cNvSpPr/>
          <p:nvPr/>
        </p:nvSpPr>
        <p:spPr>
          <a:xfrm>
            <a:off x="1729135" y="1027447"/>
            <a:ext cx="1117021" cy="618115"/>
          </a:xfrm>
          <a:prstGeom prst="rect">
            <a:avLst/>
          </a:prstGeom>
          <a:ln>
            <a:noFill/>
          </a:ln>
        </p:spPr>
        <p:txBody>
          <a:bodyPr wrap="square" lIns="91436" tIns="45718" rIns="91436" bIns="45718">
            <a:spAutoFit/>
          </a:bodyPr>
          <a:lstStyle/>
          <a:p>
            <a:pPr marL="304735" indent="-304735" algn="ctr" defTabSz="1218936" eaLnBrk="0" fontAlgn="base" hangingPunct="0">
              <a:lnSpc>
                <a:spcPts val="1066"/>
              </a:lnSpc>
              <a:spcBef>
                <a:spcPct val="20000"/>
              </a:spcBef>
              <a:spcAft>
                <a:spcPct val="0"/>
              </a:spcAft>
              <a:buClr>
                <a:srgbClr val="000000"/>
              </a:buClr>
            </a:pPr>
            <a:endParaRPr lang="en-US" sz="1100" smtClean="0">
              <a:solidFill>
                <a:srgbClr val="FFFFFF"/>
              </a:solidFill>
            </a:endParaRPr>
          </a:p>
          <a:p>
            <a:pPr marL="304735" indent="-304735" algn="ctr" defTabSz="1218936" eaLnBrk="0" fontAlgn="base" hangingPunct="0">
              <a:lnSpc>
                <a:spcPts val="1066"/>
              </a:lnSpc>
              <a:spcAft>
                <a:spcPts val="800"/>
              </a:spcAft>
              <a:buClr>
                <a:srgbClr val="000000"/>
              </a:buClr>
            </a:pPr>
            <a:r>
              <a:rPr lang="en-US" sz="1100" smtClean="0">
                <a:solidFill>
                  <a:srgbClr val="FFFFFF"/>
                </a:solidFill>
              </a:rPr>
              <a:t>Inactivity</a:t>
            </a:r>
          </a:p>
          <a:p>
            <a:pPr marL="304735" indent="-304735" algn="ctr" defTabSz="1218936" eaLnBrk="0" fontAlgn="base" hangingPunct="0">
              <a:lnSpc>
                <a:spcPts val="1066"/>
              </a:lnSpc>
              <a:spcAft>
                <a:spcPts val="800"/>
              </a:spcAft>
              <a:buClr>
                <a:srgbClr val="000000"/>
              </a:buClr>
            </a:pPr>
            <a:r>
              <a:rPr lang="en-US" sz="1100" smtClean="0">
                <a:solidFill>
                  <a:srgbClr val="FFFFFF"/>
                </a:solidFill>
              </a:rPr>
              <a:t>Period </a:t>
            </a:r>
            <a:endParaRPr lang="en-US" sz="1100" dirty="0">
              <a:solidFill>
                <a:srgbClr val="FFFFFF"/>
              </a:solidFill>
            </a:endParaRPr>
          </a:p>
        </p:txBody>
      </p:sp>
      <p:cxnSp>
        <p:nvCxnSpPr>
          <p:cNvPr id="14" name="Straight Connector 13"/>
          <p:cNvCxnSpPr/>
          <p:nvPr/>
        </p:nvCxnSpPr>
        <p:spPr bwMode="auto">
          <a:xfrm rot="5400000" flipH="1" flipV="1">
            <a:off x="1364660" y="1296792"/>
            <a:ext cx="853043" cy="1565"/>
          </a:xfrm>
          <a:prstGeom prst="line">
            <a:avLst/>
          </a:prstGeom>
          <a:ln w="19050">
            <a:solidFill>
              <a:schemeClr val="bg1"/>
            </a:solidFill>
            <a:prstDash val="sysDot"/>
            <a:headEnd type="none" w="med" len="med"/>
            <a:tailEnd type="none" w="med" len="med"/>
          </a:ln>
          <a:effectLst/>
        </p:spPr>
        <p:style>
          <a:lnRef idx="3">
            <a:schemeClr val="accent3"/>
          </a:lnRef>
          <a:fillRef idx="0">
            <a:schemeClr val="accent3"/>
          </a:fillRef>
          <a:effectRef idx="2">
            <a:schemeClr val="accent3"/>
          </a:effectRef>
          <a:fontRef idx="minor">
            <a:schemeClr val="tx1"/>
          </a:fontRef>
        </p:style>
      </p:cxnSp>
      <p:sp>
        <p:nvSpPr>
          <p:cNvPr id="52" name="Text Placeholder 6"/>
          <p:cNvSpPr txBox="1">
            <a:spLocks/>
          </p:cNvSpPr>
          <p:nvPr/>
        </p:nvSpPr>
        <p:spPr bwMode="auto">
          <a:xfrm>
            <a:off x="3959238" y="3124201"/>
            <a:ext cx="1142497" cy="13461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defTabSz="1218936" eaLnBrk="0" fontAlgn="base" hangingPunct="0">
              <a:spcBef>
                <a:spcPct val="20000"/>
              </a:spcBef>
              <a:spcAft>
                <a:spcPct val="0"/>
              </a:spcAft>
              <a:buClr>
                <a:srgbClr val="000000"/>
              </a:buClr>
            </a:pPr>
            <a:r>
              <a:rPr lang="en-US" sz="1400" i="1" dirty="0">
                <a:solidFill>
                  <a:srgbClr val="FFFFFF"/>
                </a:solidFill>
              </a:rPr>
              <a:t>t</a:t>
            </a:r>
          </a:p>
        </p:txBody>
      </p:sp>
      <p:sp>
        <p:nvSpPr>
          <p:cNvPr id="53" name="Text Placeholder 6"/>
          <p:cNvSpPr txBox="1">
            <a:spLocks/>
          </p:cNvSpPr>
          <p:nvPr/>
        </p:nvSpPr>
        <p:spPr bwMode="auto">
          <a:xfrm>
            <a:off x="3959238" y="4541521"/>
            <a:ext cx="1142497" cy="13461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defTabSz="1218936" eaLnBrk="0" fontAlgn="base" hangingPunct="0">
              <a:spcBef>
                <a:spcPct val="20000"/>
              </a:spcBef>
              <a:spcAft>
                <a:spcPct val="0"/>
              </a:spcAft>
              <a:buClr>
                <a:srgbClr val="000000"/>
              </a:buClr>
            </a:pPr>
            <a:r>
              <a:rPr lang="en-US" sz="1400" i="1" dirty="0">
                <a:solidFill>
                  <a:srgbClr val="FFFFFF"/>
                </a:solidFill>
              </a:rPr>
              <a:t>t</a:t>
            </a:r>
          </a:p>
        </p:txBody>
      </p:sp>
      <p:sp>
        <p:nvSpPr>
          <p:cNvPr id="54" name="Text Placeholder 6"/>
          <p:cNvSpPr txBox="1">
            <a:spLocks/>
          </p:cNvSpPr>
          <p:nvPr/>
        </p:nvSpPr>
        <p:spPr bwMode="auto">
          <a:xfrm>
            <a:off x="3959238" y="5982280"/>
            <a:ext cx="1142497" cy="17917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defTabSz="1218936" eaLnBrk="0" fontAlgn="base" hangingPunct="0">
              <a:spcBef>
                <a:spcPct val="20000"/>
              </a:spcBef>
              <a:spcAft>
                <a:spcPct val="0"/>
              </a:spcAft>
              <a:buClr>
                <a:srgbClr val="000000"/>
              </a:buClr>
            </a:pPr>
            <a:r>
              <a:rPr lang="en-US" sz="1400" i="1" dirty="0">
                <a:solidFill>
                  <a:srgbClr val="FFFFFF"/>
                </a:solidFill>
              </a:rPr>
              <a:t>t</a:t>
            </a:r>
          </a:p>
        </p:txBody>
      </p:sp>
      <p:grpSp>
        <p:nvGrpSpPr>
          <p:cNvPr id="57" name="Group 56"/>
          <p:cNvGrpSpPr/>
          <p:nvPr/>
        </p:nvGrpSpPr>
        <p:grpSpPr>
          <a:xfrm>
            <a:off x="4274339" y="691908"/>
            <a:ext cx="3613707" cy="828008"/>
            <a:chOff x="342904" y="1233639"/>
            <a:chExt cx="3613707" cy="828008"/>
          </a:xfrm>
        </p:grpSpPr>
        <p:sp>
          <p:nvSpPr>
            <p:cNvPr id="15" name="TextBox 14"/>
            <p:cNvSpPr txBox="1"/>
            <p:nvPr/>
          </p:nvSpPr>
          <p:spPr>
            <a:xfrm>
              <a:off x="342904" y="1233639"/>
              <a:ext cx="3045807" cy="480127"/>
            </a:xfrm>
            <a:prstGeom prst="rect">
              <a:avLst/>
            </a:prstGeom>
            <a:noFill/>
            <a:ln>
              <a:noFill/>
            </a:ln>
          </p:spPr>
          <p:txBody>
            <a:bodyPr wrap="square" lIns="0" tIns="45718" rIns="0" bIns="45718" rtlCol="0">
              <a:spAutoFit/>
            </a:bodyPr>
            <a:lstStyle/>
            <a:p>
              <a:pPr>
                <a:lnSpc>
                  <a:spcPct val="90000"/>
                </a:lnSpc>
                <a:spcBef>
                  <a:spcPct val="20000"/>
                </a:spcBef>
              </a:pPr>
              <a:r>
                <a:rPr lang="cs-CZ" sz="2800" smtClean="0">
                  <a:solidFill>
                    <a:srgbClr val="00B0F0">
                      <a:alpha val="99000"/>
                    </a:srgbClr>
                  </a:solidFill>
                  <a:latin typeface="Segoe UI Light" panose="020B0502040204020203" pitchFamily="34" charset="0"/>
                  <a:ea typeface="Segoe UI" pitchFamily="34" charset="0"/>
                  <a:cs typeface="Segoe UI Light" panose="020B0502040204020203" pitchFamily="34" charset="0"/>
                </a:rPr>
                <a:t>Zap &amp; vyp</a:t>
              </a:r>
              <a:endParaRPr lang="en-US" sz="2800" dirty="0">
                <a:solidFill>
                  <a:srgbClr val="00B0F0">
                    <a:alpha val="99000"/>
                  </a:srgbClr>
                </a:solidFill>
                <a:latin typeface="Segoe UI Light" panose="020B0502040204020203" pitchFamily="34" charset="0"/>
                <a:ea typeface="Segoe UI" pitchFamily="34" charset="0"/>
                <a:cs typeface="Segoe UI Light" panose="020B0502040204020203" pitchFamily="34" charset="0"/>
              </a:endParaRPr>
            </a:p>
          </p:txBody>
        </p:sp>
        <p:sp>
          <p:nvSpPr>
            <p:cNvPr id="16" name="Rectangle 15"/>
            <p:cNvSpPr/>
            <p:nvPr/>
          </p:nvSpPr>
          <p:spPr>
            <a:xfrm>
              <a:off x="342905" y="1692315"/>
              <a:ext cx="3613706" cy="369332"/>
            </a:xfrm>
            <a:prstGeom prst="rect">
              <a:avLst/>
            </a:prstGeom>
            <a:ln>
              <a:noFill/>
            </a:ln>
          </p:spPr>
          <p:txBody>
            <a:bodyPr wrap="square" lIns="0" tIns="0" rIns="0" bIns="0">
              <a:spAutoFit/>
            </a:bodyPr>
            <a:lstStyle/>
            <a:p>
              <a:pPr marL="0" lvl="1" defTabSz="1218836" fontAlgn="base">
                <a:spcAft>
                  <a:spcPct val="0"/>
                </a:spcAft>
              </a:pPr>
              <a:r>
                <a:rPr lang="cs-CZ" sz="1200" smtClean="0">
                  <a:solidFill>
                    <a:srgbClr val="FFFFFF">
                      <a:alpha val="99000"/>
                    </a:srgbClr>
                  </a:solidFill>
                  <a:latin typeface="Segoe UI Light" panose="020B0502040204020203" pitchFamily="34" charset="0"/>
                  <a:ea typeface="Kozuka Gothic Pro R" pitchFamily="34" charset="-128"/>
                  <a:cs typeface="Segoe UI Light" panose="020B0502040204020203" pitchFamily="34" charset="0"/>
                </a:rPr>
                <a:t>Například dávkové zpracování</a:t>
              </a:r>
              <a:endParaRPr lang="en-US" sz="1200" dirty="0">
                <a:solidFill>
                  <a:srgbClr val="FFFFFF">
                    <a:alpha val="99000"/>
                  </a:srgbClr>
                </a:solidFill>
                <a:latin typeface="Segoe UI Light" panose="020B0502040204020203" pitchFamily="34" charset="0"/>
                <a:ea typeface="Kozuka Gothic Pro R" pitchFamily="34" charset="-128"/>
                <a:cs typeface="Segoe UI Light" panose="020B0502040204020203" pitchFamily="34" charset="0"/>
              </a:endParaRPr>
            </a:p>
            <a:p>
              <a:pPr marL="0" lvl="1" defTabSz="1218836" fontAlgn="base">
                <a:spcAft>
                  <a:spcPct val="0"/>
                </a:spcAft>
              </a:pPr>
              <a:r>
                <a:rPr lang="cs-CZ" sz="1200" smtClean="0">
                  <a:solidFill>
                    <a:srgbClr val="FFFFFF">
                      <a:alpha val="99000"/>
                    </a:srgbClr>
                  </a:solidFill>
                  <a:latin typeface="Segoe UI Light" panose="020B0502040204020203" pitchFamily="34" charset="0"/>
                  <a:ea typeface="Kozuka Gothic Pro R" pitchFamily="34" charset="-128"/>
                  <a:cs typeface="Segoe UI Light" panose="020B0502040204020203" pitchFamily="34" charset="0"/>
                </a:rPr>
                <a:t>Nadbytečná kapacita je nevyužitá</a:t>
              </a:r>
              <a:endParaRPr lang="en-US" sz="1200" dirty="0">
                <a:solidFill>
                  <a:srgbClr val="FFFFFF">
                    <a:alpha val="99000"/>
                  </a:srgbClr>
                </a:solidFill>
                <a:latin typeface="Segoe UI Light" panose="020B0502040204020203" pitchFamily="34" charset="0"/>
                <a:ea typeface="Kozuka Gothic Pro R" pitchFamily="34" charset="-128"/>
                <a:cs typeface="Segoe UI Light" panose="020B0502040204020203" pitchFamily="34" charset="0"/>
              </a:endParaRPr>
            </a:p>
          </p:txBody>
        </p:sp>
      </p:grpSp>
      <p:grpSp>
        <p:nvGrpSpPr>
          <p:cNvPr id="59" name="Group 58"/>
          <p:cNvGrpSpPr/>
          <p:nvPr/>
        </p:nvGrpSpPr>
        <p:grpSpPr>
          <a:xfrm>
            <a:off x="4274339" y="3571750"/>
            <a:ext cx="3821938" cy="883680"/>
            <a:chOff x="342905" y="3877806"/>
            <a:chExt cx="3821938" cy="883680"/>
          </a:xfrm>
        </p:grpSpPr>
        <p:sp>
          <p:nvSpPr>
            <p:cNvPr id="22" name="TextBox 21"/>
            <p:cNvSpPr txBox="1"/>
            <p:nvPr/>
          </p:nvSpPr>
          <p:spPr>
            <a:xfrm>
              <a:off x="342905" y="3877806"/>
              <a:ext cx="3821938" cy="480127"/>
            </a:xfrm>
            <a:prstGeom prst="rect">
              <a:avLst/>
            </a:prstGeom>
            <a:noFill/>
            <a:ln>
              <a:noFill/>
            </a:ln>
          </p:spPr>
          <p:txBody>
            <a:bodyPr wrap="square" lIns="0" tIns="45718" rIns="0" bIns="45718" rtlCol="0">
              <a:spAutoFit/>
            </a:bodyPr>
            <a:lstStyle/>
            <a:p>
              <a:pPr>
                <a:lnSpc>
                  <a:spcPct val="90000"/>
                </a:lnSpc>
                <a:spcBef>
                  <a:spcPct val="20000"/>
                </a:spcBef>
              </a:pPr>
              <a:r>
                <a:rPr lang="cs-CZ" sz="2800" smtClean="0">
                  <a:solidFill>
                    <a:srgbClr val="00B0F0"/>
                  </a:solidFill>
                  <a:latin typeface="Segoe UI Light" panose="020B0502040204020203" pitchFamily="34" charset="0"/>
                  <a:ea typeface="Segoe UI" pitchFamily="34" charset="0"/>
                  <a:cs typeface="Segoe UI Light" panose="020B0502040204020203" pitchFamily="34" charset="0"/>
                </a:rPr>
                <a:t>Nečekaná zátěž</a:t>
              </a:r>
              <a:endParaRPr lang="en-US" sz="2800" dirty="0">
                <a:solidFill>
                  <a:srgbClr val="00B0F0"/>
                </a:solidFill>
                <a:latin typeface="Segoe UI Light" panose="020B0502040204020203" pitchFamily="34" charset="0"/>
                <a:ea typeface="Segoe UI" pitchFamily="34" charset="0"/>
                <a:cs typeface="Segoe UI Light" panose="020B0502040204020203" pitchFamily="34" charset="0"/>
              </a:endParaRPr>
            </a:p>
          </p:txBody>
        </p:sp>
        <p:sp>
          <p:nvSpPr>
            <p:cNvPr id="24" name="Rectangle 23"/>
            <p:cNvSpPr/>
            <p:nvPr/>
          </p:nvSpPr>
          <p:spPr>
            <a:xfrm>
              <a:off x="342905" y="4392154"/>
              <a:ext cx="3045807" cy="369332"/>
            </a:xfrm>
            <a:prstGeom prst="rect">
              <a:avLst/>
            </a:prstGeom>
            <a:ln>
              <a:noFill/>
            </a:ln>
          </p:spPr>
          <p:txBody>
            <a:bodyPr wrap="square" lIns="0" tIns="0" rIns="0" bIns="0">
              <a:spAutoFit/>
            </a:bodyPr>
            <a:lstStyle/>
            <a:p>
              <a:pPr marL="0" lvl="1" defTabSz="1218836" fontAlgn="base">
                <a:spcAft>
                  <a:spcPct val="0"/>
                </a:spcAft>
              </a:pPr>
              <a:r>
                <a:rPr lang="cs-CZ" sz="1200" smtClean="0">
                  <a:solidFill>
                    <a:srgbClr val="FFFFFF"/>
                  </a:solidFill>
                  <a:latin typeface="Segoe UI Light" panose="020B0502040204020203" pitchFamily="34" charset="0"/>
                  <a:ea typeface="Kozuka Gothic Pro R" pitchFamily="34" charset="-128"/>
                  <a:cs typeface="Segoe UI Light" panose="020B0502040204020203" pitchFamily="34" charset="0"/>
                </a:rPr>
                <a:t>Náhlé zvýšení zátěže ovlivňuje výkon</a:t>
              </a:r>
              <a:r>
                <a:rPr lang="en-US" sz="1200" smtClean="0">
                  <a:solidFill>
                    <a:srgbClr val="FFFFFF"/>
                  </a:solidFill>
                  <a:latin typeface="Segoe UI Light" panose="020B0502040204020203" pitchFamily="34" charset="0"/>
                  <a:ea typeface="Kozuka Gothic Pro R" pitchFamily="34" charset="-128"/>
                  <a:cs typeface="Segoe UI Light" panose="020B0502040204020203" pitchFamily="34" charset="0"/>
                </a:rPr>
                <a:t> </a:t>
              </a:r>
              <a:endParaRPr lang="en-US" sz="1200" dirty="0">
                <a:solidFill>
                  <a:srgbClr val="FFFFFF"/>
                </a:solidFill>
                <a:latin typeface="Segoe UI Light" panose="020B0502040204020203" pitchFamily="34" charset="0"/>
                <a:ea typeface="Kozuka Gothic Pro R" pitchFamily="34" charset="-128"/>
                <a:cs typeface="Segoe UI Light" panose="020B0502040204020203" pitchFamily="34" charset="0"/>
              </a:endParaRPr>
            </a:p>
            <a:p>
              <a:pPr marL="0" lvl="1" defTabSz="1218836" fontAlgn="base">
                <a:spcAft>
                  <a:spcPct val="0"/>
                </a:spcAft>
              </a:pPr>
              <a:r>
                <a:rPr lang="cs-CZ" sz="1200" smtClean="0">
                  <a:solidFill>
                    <a:srgbClr val="FFFFFF"/>
                  </a:solidFill>
                  <a:latin typeface="Segoe UI Light" panose="020B0502040204020203" pitchFamily="34" charset="0"/>
                  <a:ea typeface="Kozuka Gothic Pro R" pitchFamily="34" charset="-128"/>
                  <a:cs typeface="Segoe UI Light" panose="020B0502040204020203" pitchFamily="34" charset="0"/>
                </a:rPr>
                <a:t>Nevyplatí se pořizovat nadbytečnou kapacitu</a:t>
              </a:r>
              <a:endParaRPr lang="en-US" sz="1200" dirty="0">
                <a:solidFill>
                  <a:srgbClr val="FFFFFF"/>
                </a:solidFill>
                <a:latin typeface="Segoe UI Light" panose="020B0502040204020203" pitchFamily="34" charset="0"/>
                <a:ea typeface="Kozuka Gothic Pro R" pitchFamily="34" charset="-128"/>
                <a:cs typeface="Segoe UI Light" panose="020B0502040204020203" pitchFamily="34" charset="0"/>
              </a:endParaRPr>
            </a:p>
          </p:txBody>
        </p:sp>
      </p:grpSp>
      <p:cxnSp>
        <p:nvCxnSpPr>
          <p:cNvPr id="18" name="Straight Arrow Connector 17"/>
          <p:cNvCxnSpPr/>
          <p:nvPr/>
        </p:nvCxnSpPr>
        <p:spPr bwMode="auto">
          <a:xfrm flipH="1" flipV="1">
            <a:off x="760527" y="3729791"/>
            <a:ext cx="4" cy="897446"/>
          </a:xfrm>
          <a:prstGeom prst="straightConnector1">
            <a:avLst/>
          </a:prstGeom>
          <a:ln w="25400">
            <a:solidFill>
              <a:schemeClr val="bg1"/>
            </a:solidFill>
            <a:headEnd type="none" w="med" len="med"/>
            <a:tailEnd type="triangle"/>
          </a:ln>
          <a:effectLst/>
        </p:spPr>
        <p:style>
          <a:lnRef idx="3">
            <a:schemeClr val="accent3"/>
          </a:lnRef>
          <a:fillRef idx="0">
            <a:schemeClr val="accent3"/>
          </a:fillRef>
          <a:effectRef idx="2">
            <a:schemeClr val="accent3"/>
          </a:effectRef>
          <a:fontRef idx="minor">
            <a:schemeClr val="tx1"/>
          </a:fontRef>
        </p:style>
      </p:cxnSp>
      <p:cxnSp>
        <p:nvCxnSpPr>
          <p:cNvPr id="19" name="Straight Arrow Connector 18"/>
          <p:cNvCxnSpPr/>
          <p:nvPr/>
        </p:nvCxnSpPr>
        <p:spPr bwMode="auto">
          <a:xfrm>
            <a:off x="760527" y="4616446"/>
            <a:ext cx="3152991" cy="935"/>
          </a:xfrm>
          <a:prstGeom prst="straightConnector1">
            <a:avLst/>
          </a:prstGeom>
          <a:ln w="25400">
            <a:solidFill>
              <a:schemeClr val="bg1"/>
            </a:solidFill>
            <a:headEnd type="none" w="med" len="med"/>
            <a:tailEnd type="triangle"/>
          </a:ln>
          <a:effectLst/>
        </p:spPr>
        <p:style>
          <a:lnRef idx="3">
            <a:schemeClr val="accent3"/>
          </a:lnRef>
          <a:fillRef idx="0">
            <a:schemeClr val="accent3"/>
          </a:fillRef>
          <a:effectRef idx="2">
            <a:schemeClr val="accent3"/>
          </a:effectRef>
          <a:fontRef idx="minor">
            <a:schemeClr val="tx1"/>
          </a:fontRef>
        </p:style>
      </p:cxnSp>
      <p:sp>
        <p:nvSpPr>
          <p:cNvPr id="20" name="Rectangle 19"/>
          <p:cNvSpPr/>
          <p:nvPr/>
        </p:nvSpPr>
        <p:spPr>
          <a:xfrm rot="16200000">
            <a:off x="30866" y="4117085"/>
            <a:ext cx="1019525" cy="233393"/>
          </a:xfrm>
          <a:prstGeom prst="rect">
            <a:avLst/>
          </a:prstGeom>
          <a:ln>
            <a:noFill/>
          </a:ln>
        </p:spPr>
        <p:txBody>
          <a:bodyPr wrap="square" lIns="91436" tIns="45718" rIns="91436" bIns="45718">
            <a:spAutoFit/>
          </a:bodyPr>
          <a:lstStyle/>
          <a:p>
            <a:pPr marL="304735" indent="-304735" algn="ctr" defTabSz="1218936" eaLnBrk="0" fontAlgn="base" hangingPunct="0">
              <a:lnSpc>
                <a:spcPts val="1066"/>
              </a:lnSpc>
              <a:spcBef>
                <a:spcPct val="20000"/>
              </a:spcBef>
              <a:spcAft>
                <a:spcPct val="0"/>
              </a:spcAft>
              <a:buClr>
                <a:srgbClr val="000000"/>
              </a:buClr>
            </a:pPr>
            <a:r>
              <a:rPr lang="en-US" sz="1200" dirty="0">
                <a:solidFill>
                  <a:srgbClr val="FFFFFF"/>
                </a:solidFill>
              </a:rPr>
              <a:t>Compute </a:t>
            </a:r>
          </a:p>
        </p:txBody>
      </p:sp>
      <p:grpSp>
        <p:nvGrpSpPr>
          <p:cNvPr id="25" name="Group 24"/>
          <p:cNvGrpSpPr/>
          <p:nvPr/>
        </p:nvGrpSpPr>
        <p:grpSpPr>
          <a:xfrm>
            <a:off x="754580" y="3833714"/>
            <a:ext cx="3152246" cy="492377"/>
            <a:chOff x="5520892" y="5257417"/>
            <a:chExt cx="3307216" cy="721360"/>
          </a:xfrm>
        </p:grpSpPr>
        <p:cxnSp>
          <p:nvCxnSpPr>
            <p:cNvPr id="26" name="Straight Arrow Connector 25"/>
            <p:cNvCxnSpPr/>
            <p:nvPr/>
          </p:nvCxnSpPr>
          <p:spPr bwMode="auto">
            <a:xfrm>
              <a:off x="7600265" y="5975286"/>
              <a:ext cx="1227843" cy="2508"/>
            </a:xfrm>
            <a:prstGeom prst="straightConnector1">
              <a:avLst/>
            </a:prstGeom>
            <a:ln w="25400">
              <a:solidFill>
                <a:schemeClr val="bg1"/>
              </a:solidFill>
              <a:headEnd type="none" w="med" len="med"/>
              <a:tailEnd type="triangle"/>
            </a:ln>
            <a:effectLst/>
          </p:spPr>
          <p:style>
            <a:lnRef idx="3">
              <a:schemeClr val="accent3"/>
            </a:lnRef>
            <a:fillRef idx="0">
              <a:schemeClr val="accent3"/>
            </a:fillRef>
            <a:effectRef idx="2">
              <a:schemeClr val="accent3"/>
            </a:effectRef>
            <a:fontRef idx="minor">
              <a:schemeClr val="tx1"/>
            </a:fontRef>
          </p:style>
        </p:cxnSp>
        <p:cxnSp>
          <p:nvCxnSpPr>
            <p:cNvPr id="27" name="Straight Connector 26"/>
            <p:cNvCxnSpPr>
              <a:endCxn id="28" idx="0"/>
            </p:cNvCxnSpPr>
            <p:nvPr/>
          </p:nvCxnSpPr>
          <p:spPr bwMode="auto">
            <a:xfrm>
              <a:off x="5520892" y="5967876"/>
              <a:ext cx="1168667" cy="0"/>
            </a:xfrm>
            <a:prstGeom prst="line">
              <a:avLst/>
            </a:prstGeom>
            <a:ln w="25400">
              <a:solidFill>
                <a:schemeClr val="bg1"/>
              </a:solidFill>
              <a:headEnd type="none" w="med" len="med"/>
              <a:tailEnd type="triangle"/>
            </a:ln>
            <a:effectLst/>
          </p:spPr>
          <p:style>
            <a:lnRef idx="3">
              <a:schemeClr val="accent3"/>
            </a:lnRef>
            <a:fillRef idx="0">
              <a:schemeClr val="accent3"/>
            </a:fillRef>
            <a:effectRef idx="2">
              <a:schemeClr val="accent3"/>
            </a:effectRef>
            <a:fontRef idx="minor">
              <a:schemeClr val="tx1"/>
            </a:fontRef>
          </p:style>
        </p:cxnSp>
        <p:sp>
          <p:nvSpPr>
            <p:cNvPr id="28" name="Freeform 27"/>
            <p:cNvSpPr/>
            <p:nvPr/>
          </p:nvSpPr>
          <p:spPr>
            <a:xfrm>
              <a:off x="6689558" y="5257417"/>
              <a:ext cx="899962" cy="721360"/>
            </a:xfrm>
            <a:custGeom>
              <a:avLst/>
              <a:gdLst>
                <a:gd name="connsiteX0" fmla="*/ 0 w 1595120"/>
                <a:gd name="connsiteY0" fmla="*/ 662093 h 672253"/>
                <a:gd name="connsiteX1" fmla="*/ 751840 w 1595120"/>
                <a:gd name="connsiteY1" fmla="*/ 1693 h 672253"/>
                <a:gd name="connsiteX2" fmla="*/ 1595120 w 1595120"/>
                <a:gd name="connsiteY2" fmla="*/ 672253 h 672253"/>
              </a:gdLst>
              <a:ahLst/>
              <a:cxnLst>
                <a:cxn ang="0">
                  <a:pos x="connsiteX0" y="connsiteY0"/>
                </a:cxn>
                <a:cxn ang="0">
                  <a:pos x="connsiteX1" y="connsiteY1"/>
                </a:cxn>
                <a:cxn ang="0">
                  <a:pos x="connsiteX2" y="connsiteY2"/>
                </a:cxn>
              </a:cxnLst>
              <a:rect l="l" t="t" r="r" b="b"/>
              <a:pathLst>
                <a:path w="1595120" h="672253">
                  <a:moveTo>
                    <a:pt x="0" y="662093"/>
                  </a:moveTo>
                  <a:cubicBezTo>
                    <a:pt x="242993" y="331046"/>
                    <a:pt x="485987" y="0"/>
                    <a:pt x="751840" y="1693"/>
                  </a:cubicBezTo>
                  <a:cubicBezTo>
                    <a:pt x="1017693" y="3386"/>
                    <a:pt x="1306406" y="337819"/>
                    <a:pt x="1595120" y="672253"/>
                  </a:cubicBezTo>
                </a:path>
              </a:pathLst>
            </a:custGeom>
            <a:ln w="25400">
              <a:solidFill>
                <a:schemeClr val="bg1"/>
              </a:solidFill>
              <a:headEnd type="none" w="med" len="med"/>
              <a:tailEnd type="triangle"/>
            </a:ln>
            <a:effectLst/>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dirty="0">
                <a:solidFill>
                  <a:srgbClr val="FFFFFF"/>
                </a:solidFill>
              </a:endParaRPr>
            </a:p>
          </p:txBody>
        </p:sp>
      </p:grpSp>
      <p:grpSp>
        <p:nvGrpSpPr>
          <p:cNvPr id="58" name="Group 57"/>
          <p:cNvGrpSpPr/>
          <p:nvPr/>
        </p:nvGrpSpPr>
        <p:grpSpPr>
          <a:xfrm>
            <a:off x="4274340" y="2151243"/>
            <a:ext cx="3119051" cy="836205"/>
            <a:chOff x="342905" y="2485579"/>
            <a:chExt cx="3119051" cy="836205"/>
          </a:xfrm>
        </p:grpSpPr>
        <p:sp>
          <p:nvSpPr>
            <p:cNvPr id="35" name="TextBox 34"/>
            <p:cNvSpPr txBox="1"/>
            <p:nvPr/>
          </p:nvSpPr>
          <p:spPr>
            <a:xfrm>
              <a:off x="342905" y="2485579"/>
              <a:ext cx="3119051" cy="480127"/>
            </a:xfrm>
            <a:prstGeom prst="rect">
              <a:avLst/>
            </a:prstGeom>
            <a:noFill/>
            <a:ln>
              <a:noFill/>
            </a:ln>
          </p:spPr>
          <p:txBody>
            <a:bodyPr wrap="square" lIns="0" tIns="45718" rIns="0" bIns="45718" rtlCol="0">
              <a:spAutoFit/>
            </a:bodyPr>
            <a:lstStyle/>
            <a:p>
              <a:pPr>
                <a:lnSpc>
                  <a:spcPct val="90000"/>
                </a:lnSpc>
                <a:spcBef>
                  <a:spcPct val="20000"/>
                </a:spcBef>
              </a:pPr>
              <a:r>
                <a:rPr lang="cs-CZ" sz="2800" smtClean="0">
                  <a:solidFill>
                    <a:srgbClr val="00B0F0"/>
                  </a:solidFill>
                  <a:latin typeface="Segoe UI Light" panose="020B0502040204020203" pitchFamily="34" charset="0"/>
                  <a:ea typeface="Segoe UI" pitchFamily="34" charset="0"/>
                  <a:cs typeface="Segoe UI Light" panose="020B0502040204020203" pitchFamily="34" charset="0"/>
                </a:rPr>
                <a:t>Rychlý růst</a:t>
              </a:r>
              <a:endParaRPr lang="en-US" sz="2800" dirty="0">
                <a:solidFill>
                  <a:srgbClr val="00B0F0"/>
                </a:solidFill>
                <a:latin typeface="Segoe UI Light" panose="020B0502040204020203" pitchFamily="34" charset="0"/>
                <a:ea typeface="Segoe UI" pitchFamily="34" charset="0"/>
                <a:cs typeface="Segoe UI Light" panose="020B0502040204020203" pitchFamily="34" charset="0"/>
              </a:endParaRPr>
            </a:p>
          </p:txBody>
        </p:sp>
        <p:sp>
          <p:nvSpPr>
            <p:cNvPr id="36" name="Rectangle 35"/>
            <p:cNvSpPr/>
            <p:nvPr/>
          </p:nvSpPr>
          <p:spPr>
            <a:xfrm>
              <a:off x="342905" y="2952452"/>
              <a:ext cx="3119051" cy="369332"/>
            </a:xfrm>
            <a:prstGeom prst="rect">
              <a:avLst/>
            </a:prstGeom>
            <a:ln>
              <a:noFill/>
            </a:ln>
          </p:spPr>
          <p:txBody>
            <a:bodyPr wrap="square" lIns="0" tIns="0" rIns="0" bIns="0">
              <a:spAutoFit/>
            </a:bodyPr>
            <a:lstStyle/>
            <a:p>
              <a:pPr marL="0" lvl="1" defTabSz="1218836" fontAlgn="base">
                <a:spcAft>
                  <a:spcPct val="0"/>
                </a:spcAft>
              </a:pPr>
              <a:r>
                <a:rPr lang="cs-CZ" sz="1200" smtClean="0">
                  <a:solidFill>
                    <a:srgbClr val="FFFFFF"/>
                  </a:solidFill>
                  <a:latin typeface="Segoe UI Light" panose="020B0502040204020203" pitchFamily="34" charset="0"/>
                  <a:ea typeface="Kozuka Gothic Pro R" pitchFamily="34" charset="-128"/>
                  <a:cs typeface="Segoe UI Light" panose="020B0502040204020203" pitchFamily="34" charset="0"/>
                </a:rPr>
                <a:t>Úspěšná služba potřebuje růst</a:t>
              </a:r>
              <a:r>
                <a:rPr lang="en-US" sz="1200" smtClean="0">
                  <a:solidFill>
                    <a:srgbClr val="FFFFFF"/>
                  </a:solidFill>
                  <a:latin typeface="Segoe UI Light" panose="020B0502040204020203" pitchFamily="34" charset="0"/>
                  <a:ea typeface="Kozuka Gothic Pro R" pitchFamily="34" charset="-128"/>
                  <a:cs typeface="Segoe UI Light" panose="020B0502040204020203" pitchFamily="34" charset="0"/>
                </a:rPr>
                <a:t>  </a:t>
              </a:r>
              <a:endParaRPr lang="en-US" sz="1200" dirty="0">
                <a:solidFill>
                  <a:srgbClr val="FFFFFF"/>
                </a:solidFill>
                <a:latin typeface="Segoe UI Light" panose="020B0502040204020203" pitchFamily="34" charset="0"/>
                <a:ea typeface="Kozuka Gothic Pro R" pitchFamily="34" charset="-128"/>
                <a:cs typeface="Segoe UI Light" panose="020B0502040204020203" pitchFamily="34" charset="0"/>
              </a:endParaRPr>
            </a:p>
            <a:p>
              <a:pPr marL="0" lvl="1" defTabSz="1218836" fontAlgn="base">
                <a:spcAft>
                  <a:spcPct val="0"/>
                </a:spcAft>
              </a:pPr>
              <a:r>
                <a:rPr lang="cs-CZ" sz="1200" smtClean="0">
                  <a:solidFill>
                    <a:srgbClr val="FFFFFF"/>
                  </a:solidFill>
                  <a:latin typeface="Segoe UI Light" panose="020B0502040204020203" pitchFamily="34" charset="0"/>
                  <a:ea typeface="Kozuka Gothic Pro R" pitchFamily="34" charset="-128"/>
                  <a:cs typeface="Segoe UI Light" panose="020B0502040204020203" pitchFamily="34" charset="0"/>
                </a:rPr>
                <a:t>Udržet krok je výzva pro IT</a:t>
              </a:r>
              <a:r>
                <a:rPr lang="en-US" sz="1200" smtClean="0">
                  <a:solidFill>
                    <a:srgbClr val="FFFFFF"/>
                  </a:solidFill>
                  <a:latin typeface="Segoe UI Light" panose="020B0502040204020203" pitchFamily="34" charset="0"/>
                  <a:ea typeface="Kozuka Gothic Pro R" pitchFamily="34" charset="-128"/>
                  <a:cs typeface="Segoe UI Light" panose="020B0502040204020203" pitchFamily="34" charset="0"/>
                </a:rPr>
                <a:t> </a:t>
              </a:r>
              <a:endParaRPr lang="en-US" sz="1200" dirty="0">
                <a:solidFill>
                  <a:srgbClr val="FFFFFF"/>
                </a:solidFill>
                <a:latin typeface="Segoe UI Light" panose="020B0502040204020203" pitchFamily="34" charset="0"/>
                <a:ea typeface="Kozuka Gothic Pro R" pitchFamily="34" charset="-128"/>
                <a:cs typeface="Segoe UI Light" panose="020B0502040204020203" pitchFamily="34" charset="0"/>
              </a:endParaRPr>
            </a:p>
          </p:txBody>
        </p:sp>
      </p:grpSp>
      <p:cxnSp>
        <p:nvCxnSpPr>
          <p:cNvPr id="30" name="Straight Arrow Connector 29"/>
          <p:cNvCxnSpPr/>
          <p:nvPr/>
        </p:nvCxnSpPr>
        <p:spPr bwMode="auto">
          <a:xfrm flipH="1" flipV="1">
            <a:off x="751101" y="2274235"/>
            <a:ext cx="3478" cy="930519"/>
          </a:xfrm>
          <a:prstGeom prst="straightConnector1">
            <a:avLst/>
          </a:prstGeom>
          <a:ln w="25400">
            <a:solidFill>
              <a:schemeClr val="bg1"/>
            </a:solidFill>
            <a:headEnd type="none" w="med" len="med"/>
            <a:tailEnd type="triangle"/>
          </a:ln>
          <a:effectLst/>
        </p:spPr>
        <p:style>
          <a:lnRef idx="3">
            <a:schemeClr val="accent3"/>
          </a:lnRef>
          <a:fillRef idx="0">
            <a:schemeClr val="accent3"/>
          </a:fillRef>
          <a:effectRef idx="2">
            <a:schemeClr val="accent3"/>
          </a:effectRef>
          <a:fontRef idx="minor">
            <a:schemeClr val="tx1"/>
          </a:fontRef>
        </p:style>
      </p:cxnSp>
      <p:cxnSp>
        <p:nvCxnSpPr>
          <p:cNvPr id="31" name="Straight Arrow Connector 30"/>
          <p:cNvCxnSpPr/>
          <p:nvPr/>
        </p:nvCxnSpPr>
        <p:spPr bwMode="auto">
          <a:xfrm>
            <a:off x="754580" y="3191068"/>
            <a:ext cx="3152991" cy="935"/>
          </a:xfrm>
          <a:prstGeom prst="straightConnector1">
            <a:avLst/>
          </a:prstGeom>
          <a:ln w="25400">
            <a:solidFill>
              <a:schemeClr val="bg1"/>
            </a:solidFill>
            <a:headEnd type="none" w="med" len="med"/>
            <a:tailEnd type="triangle"/>
          </a:ln>
          <a:effectLst/>
        </p:spPr>
        <p:style>
          <a:lnRef idx="3">
            <a:schemeClr val="accent3"/>
          </a:lnRef>
          <a:fillRef idx="0">
            <a:schemeClr val="accent3"/>
          </a:fillRef>
          <a:effectRef idx="2">
            <a:schemeClr val="accent3"/>
          </a:effectRef>
          <a:fontRef idx="minor">
            <a:schemeClr val="tx1"/>
          </a:fontRef>
        </p:style>
      </p:cxnSp>
      <p:sp>
        <p:nvSpPr>
          <p:cNvPr id="33" name="Rectangle 32"/>
          <p:cNvSpPr/>
          <p:nvPr/>
        </p:nvSpPr>
        <p:spPr>
          <a:xfrm rot="16200000">
            <a:off x="23728" y="2712933"/>
            <a:ext cx="1014949" cy="233393"/>
          </a:xfrm>
          <a:prstGeom prst="rect">
            <a:avLst/>
          </a:prstGeom>
          <a:ln>
            <a:noFill/>
          </a:ln>
        </p:spPr>
        <p:txBody>
          <a:bodyPr wrap="square" lIns="91436" tIns="45718" rIns="91436" bIns="45718">
            <a:spAutoFit/>
          </a:bodyPr>
          <a:lstStyle/>
          <a:p>
            <a:pPr marL="304735" indent="-304735" algn="ctr" defTabSz="1218936" eaLnBrk="0" fontAlgn="base" hangingPunct="0">
              <a:lnSpc>
                <a:spcPts val="1066"/>
              </a:lnSpc>
              <a:spcBef>
                <a:spcPct val="20000"/>
              </a:spcBef>
              <a:spcAft>
                <a:spcPct val="0"/>
              </a:spcAft>
              <a:buClr>
                <a:srgbClr val="000000"/>
              </a:buClr>
            </a:pPr>
            <a:r>
              <a:rPr lang="en-US" sz="1200" dirty="0">
                <a:solidFill>
                  <a:srgbClr val="FFFFFF"/>
                </a:solidFill>
              </a:rPr>
              <a:t>Compute </a:t>
            </a:r>
          </a:p>
        </p:txBody>
      </p:sp>
      <p:sp>
        <p:nvSpPr>
          <p:cNvPr id="37" name="Freeform 36"/>
          <p:cNvSpPr/>
          <p:nvPr/>
        </p:nvSpPr>
        <p:spPr>
          <a:xfrm>
            <a:off x="745261" y="2327740"/>
            <a:ext cx="3085702" cy="860645"/>
          </a:xfrm>
          <a:custGeom>
            <a:avLst/>
            <a:gdLst>
              <a:gd name="connsiteX0" fmla="*/ 0 w 3180080"/>
              <a:gd name="connsiteY0" fmla="*/ 782320 h 912707"/>
              <a:gd name="connsiteX1" fmla="*/ 1635760 w 3180080"/>
              <a:gd name="connsiteY1" fmla="*/ 782320 h 912707"/>
              <a:gd name="connsiteX2" fmla="*/ 3180080 w 3180080"/>
              <a:gd name="connsiteY2" fmla="*/ 0 h 912707"/>
              <a:gd name="connsiteX0" fmla="*/ 0 w 3159760"/>
              <a:gd name="connsiteY0" fmla="*/ 881288 h 946481"/>
              <a:gd name="connsiteX1" fmla="*/ 1615440 w 3159760"/>
              <a:gd name="connsiteY1" fmla="*/ 782320 h 946481"/>
              <a:gd name="connsiteX2" fmla="*/ 3159760 w 3159760"/>
              <a:gd name="connsiteY2" fmla="*/ 0 h 946481"/>
              <a:gd name="connsiteX0" fmla="*/ 0 w 3159760"/>
              <a:gd name="connsiteY0" fmla="*/ 881288 h 929201"/>
              <a:gd name="connsiteX1" fmla="*/ 1615440 w 3159760"/>
              <a:gd name="connsiteY1" fmla="*/ 782320 h 929201"/>
              <a:gd name="connsiteX2" fmla="*/ 3159760 w 3159760"/>
              <a:gd name="connsiteY2" fmla="*/ 0 h 929201"/>
              <a:gd name="connsiteX0" fmla="*/ 0 w 3149600"/>
              <a:gd name="connsiteY0" fmla="*/ 991253 h 1001464"/>
              <a:gd name="connsiteX1" fmla="*/ 1605280 w 3149600"/>
              <a:gd name="connsiteY1" fmla="*/ 782320 h 1001464"/>
              <a:gd name="connsiteX2" fmla="*/ 3149600 w 3149600"/>
              <a:gd name="connsiteY2" fmla="*/ 0 h 1001464"/>
              <a:gd name="connsiteX0" fmla="*/ 0 w 3149600"/>
              <a:gd name="connsiteY0" fmla="*/ 991253 h 991253"/>
              <a:gd name="connsiteX1" fmla="*/ 1605280 w 3149600"/>
              <a:gd name="connsiteY1" fmla="*/ 782320 h 991253"/>
              <a:gd name="connsiteX2" fmla="*/ 3149600 w 3149600"/>
              <a:gd name="connsiteY2" fmla="*/ 0 h 991253"/>
            </a:gdLst>
            <a:ahLst/>
            <a:cxnLst>
              <a:cxn ang="0">
                <a:pos x="connsiteX0" y="connsiteY0"/>
              </a:cxn>
              <a:cxn ang="0">
                <a:pos x="connsiteX1" y="connsiteY1"/>
              </a:cxn>
              <a:cxn ang="0">
                <a:pos x="connsiteX2" y="connsiteY2"/>
              </a:cxn>
            </a:cxnLst>
            <a:rect l="l" t="t" r="r" b="b"/>
            <a:pathLst>
              <a:path w="3149600" h="991253">
                <a:moveTo>
                  <a:pt x="0" y="991253"/>
                </a:moveTo>
                <a:cubicBezTo>
                  <a:pt x="623993" y="979471"/>
                  <a:pt x="1080347" y="947529"/>
                  <a:pt x="1605280" y="782320"/>
                </a:cubicBezTo>
                <a:cubicBezTo>
                  <a:pt x="2130213" y="617111"/>
                  <a:pt x="2642446" y="325966"/>
                  <a:pt x="3149600" y="0"/>
                </a:cubicBezTo>
              </a:path>
            </a:pathLst>
          </a:custGeom>
          <a:ln w="25400">
            <a:solidFill>
              <a:schemeClr val="bg1"/>
            </a:solidFill>
            <a:headEnd type="none" w="med" len="med"/>
            <a:tailEnd type="triangle"/>
          </a:ln>
          <a:effectLst/>
        </p:spPr>
        <p:txBody>
          <a:bodyPr lIns="91436" tIns="45718" rIns="91436" bIns="45718" rtlCol="0" anchor="ctr"/>
          <a:lstStyle/>
          <a:p>
            <a:pPr algn="ctr"/>
            <a:endParaRPr lang="en-US" dirty="0">
              <a:solidFill>
                <a:srgbClr val="FFFFFF"/>
              </a:solidFill>
            </a:endParaRPr>
          </a:p>
        </p:txBody>
      </p:sp>
      <p:grpSp>
        <p:nvGrpSpPr>
          <p:cNvPr id="60" name="Group 59"/>
          <p:cNvGrpSpPr/>
          <p:nvPr/>
        </p:nvGrpSpPr>
        <p:grpSpPr>
          <a:xfrm>
            <a:off x="4274340" y="5047623"/>
            <a:ext cx="3941859" cy="842056"/>
            <a:chOff x="342905" y="5150364"/>
            <a:chExt cx="3941859" cy="842056"/>
          </a:xfrm>
        </p:grpSpPr>
        <p:sp>
          <p:nvSpPr>
            <p:cNvPr id="44" name="TextBox 43"/>
            <p:cNvSpPr txBox="1"/>
            <p:nvPr/>
          </p:nvSpPr>
          <p:spPr>
            <a:xfrm>
              <a:off x="342905" y="5150364"/>
              <a:ext cx="3941859" cy="480127"/>
            </a:xfrm>
            <a:prstGeom prst="rect">
              <a:avLst/>
            </a:prstGeom>
            <a:noFill/>
            <a:ln>
              <a:noFill/>
            </a:ln>
          </p:spPr>
          <p:txBody>
            <a:bodyPr wrap="square" lIns="0" tIns="45718" rIns="0" bIns="45718" rtlCol="0">
              <a:spAutoFit/>
            </a:bodyPr>
            <a:lstStyle/>
            <a:p>
              <a:pPr>
                <a:lnSpc>
                  <a:spcPct val="90000"/>
                </a:lnSpc>
                <a:spcBef>
                  <a:spcPct val="20000"/>
                </a:spcBef>
              </a:pPr>
              <a:r>
                <a:rPr lang="cs-CZ" sz="2800" smtClean="0">
                  <a:solidFill>
                    <a:srgbClr val="00B0F0"/>
                  </a:solidFill>
                  <a:latin typeface="Segoe UI Light" panose="020B0502040204020203" pitchFamily="34" charset="0"/>
                  <a:ea typeface="Segoe UI" pitchFamily="34" charset="0"/>
                  <a:cs typeface="Segoe UI Light" panose="020B0502040204020203" pitchFamily="34" charset="0"/>
                </a:rPr>
                <a:t>Predikované špičky</a:t>
              </a:r>
              <a:endParaRPr lang="en-US" sz="2800" dirty="0">
                <a:solidFill>
                  <a:srgbClr val="00B0F0"/>
                </a:solidFill>
                <a:latin typeface="Segoe UI Light" panose="020B0502040204020203" pitchFamily="34" charset="0"/>
                <a:ea typeface="Segoe UI" pitchFamily="34" charset="0"/>
                <a:cs typeface="Segoe UI Light" panose="020B0502040204020203" pitchFamily="34" charset="0"/>
              </a:endParaRPr>
            </a:p>
          </p:txBody>
        </p:sp>
        <p:sp>
          <p:nvSpPr>
            <p:cNvPr id="45" name="Rectangle 44"/>
            <p:cNvSpPr/>
            <p:nvPr/>
          </p:nvSpPr>
          <p:spPr>
            <a:xfrm>
              <a:off x="342905" y="5623088"/>
              <a:ext cx="3190656" cy="369332"/>
            </a:xfrm>
            <a:prstGeom prst="rect">
              <a:avLst/>
            </a:prstGeom>
            <a:ln>
              <a:noFill/>
            </a:ln>
          </p:spPr>
          <p:txBody>
            <a:bodyPr wrap="square" lIns="0" tIns="0" rIns="0" bIns="0">
              <a:spAutoFit/>
            </a:bodyPr>
            <a:lstStyle/>
            <a:p>
              <a:pPr marL="0" lvl="1" defTabSz="1218836" fontAlgn="base">
                <a:spcAft>
                  <a:spcPct val="0"/>
                </a:spcAft>
              </a:pPr>
              <a:r>
                <a:rPr lang="cs-CZ" sz="1200" smtClean="0">
                  <a:solidFill>
                    <a:srgbClr val="FFFFFF"/>
                  </a:solidFill>
                  <a:latin typeface="Segoe UI Light" panose="020B0502040204020203" pitchFamily="34" charset="0"/>
                  <a:ea typeface="Kozuka Gothic Pro R" pitchFamily="34" charset="-128"/>
                  <a:cs typeface="Segoe UI Light" panose="020B0502040204020203" pitchFamily="34" charset="0"/>
                </a:rPr>
                <a:t>Periodické navyšování zátěže</a:t>
              </a:r>
              <a:endParaRPr lang="en-US" sz="1200" dirty="0">
                <a:solidFill>
                  <a:srgbClr val="FFFFFF"/>
                </a:solidFill>
                <a:latin typeface="Segoe UI Light" panose="020B0502040204020203" pitchFamily="34" charset="0"/>
                <a:ea typeface="Kozuka Gothic Pro R" pitchFamily="34" charset="-128"/>
                <a:cs typeface="Segoe UI Light" panose="020B0502040204020203" pitchFamily="34" charset="0"/>
              </a:endParaRPr>
            </a:p>
            <a:p>
              <a:pPr marL="0" lvl="1" defTabSz="1218836" fontAlgn="base">
                <a:spcAft>
                  <a:spcPct val="0"/>
                </a:spcAft>
              </a:pPr>
              <a:r>
                <a:rPr lang="cs-CZ" sz="1200" smtClean="0">
                  <a:solidFill>
                    <a:srgbClr val="FFFFFF"/>
                  </a:solidFill>
                  <a:latin typeface="Segoe UI Light" panose="020B0502040204020203" pitchFamily="34" charset="0"/>
                  <a:ea typeface="Kozuka Gothic Pro R" pitchFamily="34" charset="-128"/>
                  <a:cs typeface="Segoe UI Light" panose="020B0502040204020203" pitchFamily="34" charset="0"/>
                </a:rPr>
                <a:t>Nevyužitá IT kapacita</a:t>
              </a:r>
              <a:endParaRPr lang="en-US" sz="1200" dirty="0">
                <a:solidFill>
                  <a:srgbClr val="FFFFFF"/>
                </a:solidFill>
                <a:latin typeface="Segoe UI Light" panose="020B0502040204020203" pitchFamily="34" charset="0"/>
                <a:ea typeface="Kozuka Gothic Pro R" pitchFamily="34" charset="-128"/>
                <a:cs typeface="Segoe UI Light" panose="020B0502040204020203" pitchFamily="34" charset="0"/>
              </a:endParaRPr>
            </a:p>
          </p:txBody>
        </p:sp>
      </p:grpSp>
      <p:cxnSp>
        <p:nvCxnSpPr>
          <p:cNvPr id="39" name="Straight Arrow Connector 38"/>
          <p:cNvCxnSpPr/>
          <p:nvPr/>
        </p:nvCxnSpPr>
        <p:spPr bwMode="auto">
          <a:xfrm flipV="1">
            <a:off x="775455" y="5199406"/>
            <a:ext cx="0" cy="897447"/>
          </a:xfrm>
          <a:prstGeom prst="straightConnector1">
            <a:avLst/>
          </a:prstGeom>
          <a:ln w="25400">
            <a:solidFill>
              <a:schemeClr val="bg1"/>
            </a:solidFill>
            <a:headEnd type="none" w="med" len="med"/>
            <a:tailEnd type="triangle"/>
          </a:ln>
          <a:effectLst/>
        </p:spPr>
        <p:style>
          <a:lnRef idx="3">
            <a:schemeClr val="accent3"/>
          </a:lnRef>
          <a:fillRef idx="0">
            <a:schemeClr val="accent3"/>
          </a:fillRef>
          <a:effectRef idx="2">
            <a:schemeClr val="accent3"/>
          </a:effectRef>
          <a:fontRef idx="minor">
            <a:schemeClr val="tx1"/>
          </a:fontRef>
        </p:style>
      </p:cxnSp>
      <p:cxnSp>
        <p:nvCxnSpPr>
          <p:cNvPr id="40" name="Straight Arrow Connector 39"/>
          <p:cNvCxnSpPr/>
          <p:nvPr/>
        </p:nvCxnSpPr>
        <p:spPr bwMode="auto">
          <a:xfrm>
            <a:off x="760216" y="6084306"/>
            <a:ext cx="3152990" cy="935"/>
          </a:xfrm>
          <a:prstGeom prst="straightConnector1">
            <a:avLst/>
          </a:prstGeom>
          <a:ln w="25400">
            <a:solidFill>
              <a:schemeClr val="bg1"/>
            </a:solidFill>
            <a:headEnd type="none" w="med" len="med"/>
            <a:tailEnd type="triangle"/>
          </a:ln>
          <a:effectLst/>
        </p:spPr>
        <p:style>
          <a:lnRef idx="3">
            <a:schemeClr val="accent3"/>
          </a:lnRef>
          <a:fillRef idx="0">
            <a:schemeClr val="accent3"/>
          </a:fillRef>
          <a:effectRef idx="2">
            <a:schemeClr val="accent3"/>
          </a:effectRef>
          <a:fontRef idx="minor">
            <a:schemeClr val="tx1"/>
          </a:fontRef>
        </p:style>
      </p:cxnSp>
      <p:sp>
        <p:nvSpPr>
          <p:cNvPr id="41" name="Rectangle 40"/>
          <p:cNvSpPr/>
          <p:nvPr/>
        </p:nvSpPr>
        <p:spPr>
          <a:xfrm rot="16200000">
            <a:off x="43285" y="5375043"/>
            <a:ext cx="1024540" cy="233393"/>
          </a:xfrm>
          <a:prstGeom prst="rect">
            <a:avLst/>
          </a:prstGeom>
          <a:ln>
            <a:noFill/>
          </a:ln>
        </p:spPr>
        <p:txBody>
          <a:bodyPr wrap="square" lIns="91436" tIns="45718" rIns="91436" bIns="45718">
            <a:spAutoFit/>
          </a:bodyPr>
          <a:lstStyle/>
          <a:p>
            <a:pPr marL="304735" indent="-304735" algn="ctr" defTabSz="1218936" eaLnBrk="0" fontAlgn="base" hangingPunct="0">
              <a:lnSpc>
                <a:spcPts val="1066"/>
              </a:lnSpc>
              <a:spcBef>
                <a:spcPct val="20000"/>
              </a:spcBef>
              <a:spcAft>
                <a:spcPct val="0"/>
              </a:spcAft>
              <a:buClr>
                <a:srgbClr val="000000"/>
              </a:buClr>
            </a:pPr>
            <a:r>
              <a:rPr lang="en-US" sz="1200" dirty="0">
                <a:solidFill>
                  <a:srgbClr val="FFFFFF"/>
                </a:solidFill>
              </a:rPr>
              <a:t>Compute </a:t>
            </a:r>
          </a:p>
        </p:txBody>
      </p:sp>
      <p:sp>
        <p:nvSpPr>
          <p:cNvPr id="48" name="Freeform 47"/>
          <p:cNvSpPr/>
          <p:nvPr/>
        </p:nvSpPr>
        <p:spPr>
          <a:xfrm>
            <a:off x="773362" y="5255755"/>
            <a:ext cx="2919644" cy="583019"/>
          </a:xfrm>
          <a:custGeom>
            <a:avLst/>
            <a:gdLst>
              <a:gd name="connsiteX0" fmla="*/ 0 w 2190307"/>
              <a:gd name="connsiteY0" fmla="*/ 689345 h 781494"/>
              <a:gd name="connsiteX1" fmla="*/ 531628 w 2190307"/>
              <a:gd name="connsiteY1" fmla="*/ 8861 h 781494"/>
              <a:gd name="connsiteX2" fmla="*/ 967563 w 2190307"/>
              <a:gd name="connsiteY2" fmla="*/ 742508 h 781494"/>
              <a:gd name="connsiteX3" fmla="*/ 1435395 w 2190307"/>
              <a:gd name="connsiteY3" fmla="*/ 8861 h 781494"/>
              <a:gd name="connsiteX4" fmla="*/ 1828800 w 2190307"/>
              <a:gd name="connsiteY4" fmla="*/ 721243 h 781494"/>
              <a:gd name="connsiteX5" fmla="*/ 2190307 w 2190307"/>
              <a:gd name="connsiteY5" fmla="*/ 370368 h 781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307" h="781494">
                <a:moveTo>
                  <a:pt x="0" y="689345"/>
                </a:moveTo>
                <a:cubicBezTo>
                  <a:pt x="185183" y="344672"/>
                  <a:pt x="370367" y="0"/>
                  <a:pt x="531628" y="8861"/>
                </a:cubicBezTo>
                <a:cubicBezTo>
                  <a:pt x="692889" y="17722"/>
                  <a:pt x="816935" y="742508"/>
                  <a:pt x="967563" y="742508"/>
                </a:cubicBezTo>
                <a:cubicBezTo>
                  <a:pt x="1118191" y="742508"/>
                  <a:pt x="1291856" y="12405"/>
                  <a:pt x="1435395" y="8861"/>
                </a:cubicBezTo>
                <a:cubicBezTo>
                  <a:pt x="1578934" y="5317"/>
                  <a:pt x="1702981" y="660992"/>
                  <a:pt x="1828800" y="721243"/>
                </a:cubicBezTo>
                <a:cubicBezTo>
                  <a:pt x="1954619" y="781494"/>
                  <a:pt x="2119423" y="430619"/>
                  <a:pt x="2190307" y="370368"/>
                </a:cubicBezTo>
              </a:path>
            </a:pathLst>
          </a:custGeom>
          <a:ln w="25400">
            <a:solidFill>
              <a:schemeClr val="bg1"/>
            </a:solidFill>
            <a:headEnd type="none" w="med" len="med"/>
            <a:tailEnd type="triangle"/>
          </a:ln>
          <a:effectLst/>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dirty="0">
              <a:solidFill>
                <a:srgbClr val="FFFFFF"/>
              </a:solidFill>
            </a:endParaRPr>
          </a:p>
        </p:txBody>
      </p:sp>
      <p:cxnSp>
        <p:nvCxnSpPr>
          <p:cNvPr id="49" name="Straight Connector 48"/>
          <p:cNvCxnSpPr/>
          <p:nvPr/>
        </p:nvCxnSpPr>
        <p:spPr bwMode="auto">
          <a:xfrm>
            <a:off x="799497" y="5630415"/>
            <a:ext cx="2963103" cy="24852"/>
          </a:xfrm>
          <a:prstGeom prst="line">
            <a:avLst/>
          </a:prstGeom>
          <a:ln w="19050">
            <a:solidFill>
              <a:schemeClr val="bg1"/>
            </a:solidFill>
            <a:prstDash val="sysDot"/>
            <a:headEnd type="none" w="med" len="med"/>
            <a:tailEnd type="none" w="med" len="med"/>
          </a:ln>
          <a:effectLst/>
        </p:spPr>
        <p:style>
          <a:lnRef idx="3">
            <a:schemeClr val="accent3"/>
          </a:lnRef>
          <a:fillRef idx="0">
            <a:schemeClr val="accent3"/>
          </a:fillRef>
          <a:effectRef idx="2">
            <a:schemeClr val="accent3"/>
          </a:effectRef>
          <a:fontRef idx="minor">
            <a:schemeClr val="tx1"/>
          </a:fontRef>
        </p:style>
      </p:cxnSp>
      <p:cxnSp>
        <p:nvCxnSpPr>
          <p:cNvPr id="63" name="Straight Connector 62"/>
          <p:cNvCxnSpPr/>
          <p:nvPr/>
        </p:nvCxnSpPr>
        <p:spPr>
          <a:xfrm>
            <a:off x="1588" y="3398856"/>
            <a:ext cx="7211472" cy="0"/>
          </a:xfrm>
          <a:prstGeom prst="line">
            <a:avLst/>
          </a:prstGeom>
          <a:ln>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1588" y="4846656"/>
            <a:ext cx="7211472" cy="0"/>
          </a:xfrm>
          <a:prstGeom prst="line">
            <a:avLst/>
          </a:prstGeom>
          <a:ln>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1588" y="1970314"/>
            <a:ext cx="7211472" cy="0"/>
          </a:xfrm>
          <a:prstGeom prst="line">
            <a:avLst/>
          </a:prstGeom>
          <a:ln>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3559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clrChange>
              <a:clrFrom>
                <a:srgbClr val="00AEEF"/>
              </a:clrFrom>
              <a:clrTo>
                <a:srgbClr val="00AEEF">
                  <a:alpha val="0"/>
                </a:srgbClr>
              </a:clrTo>
            </a:clrChange>
          </a:blip>
          <a:stretch>
            <a:fillRect/>
          </a:stretch>
        </p:blipFill>
        <p:spPr>
          <a:xfrm>
            <a:off x="216542" y="119309"/>
            <a:ext cx="11734158" cy="962038"/>
          </a:xfrm>
          <a:prstGeom prst="rect">
            <a:avLst/>
          </a:prstGeom>
        </p:spPr>
      </p:pic>
      <p:pic>
        <p:nvPicPr>
          <p:cNvPr id="14"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529" y="2104856"/>
            <a:ext cx="4990505" cy="3743854"/>
          </a:xfrm>
          <a:prstGeom prst="rect">
            <a:avLst/>
          </a:prstGeom>
        </p:spPr>
      </p:pic>
      <p:sp>
        <p:nvSpPr>
          <p:cNvPr id="6" name="Content Placeholder 2"/>
          <p:cNvSpPr txBox="1">
            <a:spLocks/>
          </p:cNvSpPr>
          <p:nvPr/>
        </p:nvSpPr>
        <p:spPr>
          <a:xfrm>
            <a:off x="5199035" y="2197142"/>
            <a:ext cx="6402946" cy="4005287"/>
          </a:xfrm>
          <a:prstGeom prst="rect">
            <a:avLst/>
          </a:prstGeom>
        </p:spPr>
        <p:txBody>
          <a:bodyPr lIns="0" tIns="0" rIns="0" bIns="0"/>
          <a:lstStyle>
            <a:lvl1pPr marL="460375" indent="-460375" algn="l" defTabSz="914363" rtl="0" eaLnBrk="1" latinLnBrk="0" hangingPunct="1">
              <a:lnSpc>
                <a:spcPct val="90000"/>
              </a:lnSpc>
              <a:spcBef>
                <a:spcPct val="20000"/>
              </a:spcBef>
              <a:buSzPct val="80000"/>
              <a:buFont typeface="Arial" pitchFamily="34" charset="0"/>
              <a:buChar char="•"/>
              <a:defRPr sz="3200" kern="1200">
                <a:gradFill>
                  <a:gsLst>
                    <a:gs pos="0">
                      <a:srgbClr val="595959"/>
                    </a:gs>
                    <a:gs pos="86000">
                      <a:srgbClr val="595959"/>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80000"/>
              <a:buFont typeface="Arial" pitchFamily="34" charset="0"/>
              <a:buChar char="•"/>
              <a:defRPr sz="2800" kern="1200">
                <a:gradFill>
                  <a:gsLst>
                    <a:gs pos="0">
                      <a:srgbClr val="595959"/>
                    </a:gs>
                    <a:gs pos="86000">
                      <a:srgbClr val="595959"/>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80000"/>
              <a:buFont typeface="Arial" pitchFamily="34" charset="0"/>
              <a:buChar char="•"/>
              <a:defRPr sz="2400" kern="1200">
                <a:gradFill>
                  <a:gsLst>
                    <a:gs pos="0">
                      <a:srgbClr val="595959"/>
                    </a:gs>
                    <a:gs pos="86000">
                      <a:srgbClr val="595959"/>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80000"/>
              <a:buFont typeface="Arial" pitchFamily="34" charset="0"/>
              <a:buChar char="•"/>
              <a:defRPr sz="2000" kern="1200">
                <a:gradFill>
                  <a:gsLst>
                    <a:gs pos="0">
                      <a:srgbClr val="595959"/>
                    </a:gs>
                    <a:gs pos="86000">
                      <a:srgbClr val="595959"/>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80000"/>
              <a:buFont typeface="Arial" pitchFamily="34" charset="0"/>
              <a:buChar char="•"/>
              <a:defRPr sz="2000" kern="1200">
                <a:gradFill>
                  <a:gsLst>
                    <a:gs pos="0">
                      <a:srgbClr val="595959"/>
                    </a:gs>
                    <a:gs pos="86000">
                      <a:srgbClr val="595959"/>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175" indent="0" defTabSz="914288">
              <a:spcBef>
                <a:spcPts val="0"/>
              </a:spcBef>
              <a:spcAft>
                <a:spcPts val="300"/>
              </a:spcAft>
              <a:buNone/>
            </a:pPr>
            <a:r>
              <a:rPr lang="en-US" sz="3600" spc="-100" dirty="0">
                <a:solidFill>
                  <a:srgbClr val="00AEEF">
                    <a:lumMod val="60000"/>
                    <a:lumOff val="40000"/>
                    <a:alpha val="99000"/>
                  </a:srgbClr>
                </a:solidFill>
                <a:latin typeface="Segoe UI Light" pitchFamily="34" charset="0"/>
              </a:rPr>
              <a:t>SQL Database</a:t>
            </a:r>
          </a:p>
          <a:p>
            <a:pPr marL="3175" lvl="1" indent="0" defTabSz="914288">
              <a:spcBef>
                <a:spcPts val="600"/>
              </a:spcBef>
              <a:buNone/>
            </a:pPr>
            <a:endParaRPr lang="en-US" sz="2400" spc="-51" dirty="0">
              <a:solidFill>
                <a:srgbClr val="FFFFFF"/>
              </a:solidFill>
            </a:endParaRPr>
          </a:p>
          <a:p>
            <a:pPr marL="384160" lvl="1" indent="-380985" defTabSz="914288">
              <a:spcBef>
                <a:spcPts val="600"/>
              </a:spcBef>
            </a:pPr>
            <a:r>
              <a:rPr lang="en-US" sz="2400" spc="-51" dirty="0">
                <a:solidFill>
                  <a:srgbClr val="FFFFFF"/>
                </a:solidFill>
              </a:rPr>
              <a:t>SQL Server database technology as a service </a:t>
            </a:r>
          </a:p>
          <a:p>
            <a:pPr marL="384160" lvl="1" indent="-380985" defTabSz="914288">
              <a:spcBef>
                <a:spcPts val="600"/>
              </a:spcBef>
            </a:pPr>
            <a:r>
              <a:rPr lang="en-US" sz="2400" spc="-51" dirty="0">
                <a:solidFill>
                  <a:srgbClr val="FFFFFF"/>
                </a:solidFill>
              </a:rPr>
              <a:t>Fully Managed</a:t>
            </a:r>
          </a:p>
          <a:p>
            <a:pPr marL="384160" lvl="1" indent="-380985" defTabSz="914288">
              <a:spcBef>
                <a:spcPts val="600"/>
              </a:spcBef>
            </a:pPr>
            <a:r>
              <a:rPr lang="en-US" sz="2400" spc="-51" dirty="0">
                <a:solidFill>
                  <a:srgbClr val="FFFFFF"/>
                </a:solidFill>
              </a:rPr>
              <a:t>Enterprise-ready with automatic support for HA</a:t>
            </a:r>
          </a:p>
          <a:p>
            <a:pPr marL="384160" lvl="1" indent="-380985" defTabSz="914288">
              <a:spcBef>
                <a:spcPts val="600"/>
              </a:spcBef>
            </a:pPr>
            <a:r>
              <a:rPr lang="en-US" sz="2400" spc="-51" dirty="0">
                <a:solidFill>
                  <a:srgbClr val="FFFFFF"/>
                </a:solidFill>
              </a:rPr>
              <a:t>Designed to scale out elastically with demand</a:t>
            </a:r>
          </a:p>
          <a:p>
            <a:pPr marL="384160" lvl="1" indent="-380985" defTabSz="914288">
              <a:spcBef>
                <a:spcPts val="600"/>
              </a:spcBef>
            </a:pPr>
            <a:r>
              <a:rPr lang="en-US" sz="2400" spc="-51" dirty="0">
                <a:solidFill>
                  <a:srgbClr val="FFFFFF"/>
                </a:solidFill>
              </a:rPr>
              <a:t>Ideal for simple and complex applications</a:t>
            </a:r>
          </a:p>
        </p:txBody>
      </p:sp>
      <p:sp>
        <p:nvSpPr>
          <p:cNvPr id="7" name="Oval 6"/>
          <p:cNvSpPr/>
          <p:nvPr/>
        </p:nvSpPr>
        <p:spPr bwMode="auto">
          <a:xfrm>
            <a:off x="6430733" y="14969"/>
            <a:ext cx="1244898" cy="1162253"/>
          </a:xfrm>
          <a:prstGeom prst="ellipse">
            <a:avLst/>
          </a:prstGeom>
          <a:noFill/>
          <a:ln w="7620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6200" tIns="38100" rIns="38100" bIns="76200" numCol="1" spcCol="0" rtlCol="0" fromWordArt="0" anchor="b" anchorCtr="0" forceAA="0" compatLnSpc="1">
            <a:prstTxWarp prst="textNoShape">
              <a:avLst/>
            </a:prstTxWarp>
            <a:noAutofit/>
          </a:bodyPr>
          <a:lstStyle/>
          <a:p>
            <a:pPr algn="ctr" defTabSz="761719" fontAlgn="base">
              <a:spcBef>
                <a:spcPct val="0"/>
              </a:spcBef>
              <a:spcAft>
                <a:spcPct val="0"/>
              </a:spcAft>
            </a:pPr>
            <a:endParaRPr lang="el-GR" sz="1667" spc="-42"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676889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 name="Picture 119"/>
          <p:cNvPicPr>
            <a:picLocks noChangeAspect="1"/>
          </p:cNvPicPr>
          <p:nvPr/>
        </p:nvPicPr>
        <p:blipFill>
          <a:blip r:embed="rId3">
            <a:clrChange>
              <a:clrFrom>
                <a:srgbClr val="00AEEF"/>
              </a:clrFrom>
              <a:clrTo>
                <a:srgbClr val="00AEEF">
                  <a:alpha val="0"/>
                </a:srgbClr>
              </a:clrTo>
            </a:clrChange>
          </a:blip>
          <a:stretch>
            <a:fillRect/>
          </a:stretch>
        </p:blipFill>
        <p:spPr>
          <a:xfrm>
            <a:off x="216542" y="119309"/>
            <a:ext cx="11734158" cy="962038"/>
          </a:xfrm>
          <a:prstGeom prst="rect">
            <a:avLst/>
          </a:prstGeom>
        </p:spPr>
      </p:pic>
      <p:sp>
        <p:nvSpPr>
          <p:cNvPr id="53" name="Arc 52"/>
          <p:cNvSpPr/>
          <p:nvPr/>
        </p:nvSpPr>
        <p:spPr>
          <a:xfrm>
            <a:off x="3231585" y="2045874"/>
            <a:ext cx="7124412" cy="6869373"/>
          </a:xfrm>
          <a:prstGeom prst="arc">
            <a:avLst>
              <a:gd name="adj1" fmla="val 16170703"/>
              <a:gd name="adj2" fmla="val 393691"/>
            </a:avLst>
          </a:prstGeom>
          <a:ln/>
        </p:spPr>
        <p:style>
          <a:lnRef idx="1">
            <a:schemeClr val="accent2"/>
          </a:lnRef>
          <a:fillRef idx="0">
            <a:schemeClr val="accent2"/>
          </a:fillRef>
          <a:effectRef idx="0">
            <a:schemeClr val="accent2"/>
          </a:effectRef>
          <a:fontRef idx="minor">
            <a:schemeClr val="tx1"/>
          </a:fontRef>
        </p:style>
        <p:txBody>
          <a:bodyPr lIns="76148" tIns="38070" rIns="76148" bIns="38070" rtlCol="0" anchor="ctr"/>
          <a:lstStyle/>
          <a:p>
            <a:pPr algn="ctr" defTabSz="913812"/>
            <a:endParaRPr lang="en-US" sz="1667">
              <a:solidFill>
                <a:srgbClr val="292929"/>
              </a:solidFill>
            </a:endParaRPr>
          </a:p>
        </p:txBody>
      </p:sp>
      <p:sp>
        <p:nvSpPr>
          <p:cNvPr id="54" name="Right Arrow 53"/>
          <p:cNvSpPr/>
          <p:nvPr/>
        </p:nvSpPr>
        <p:spPr bwMode="auto">
          <a:xfrm rot="20969977">
            <a:off x="9080171" y="5326826"/>
            <a:ext cx="1265862" cy="675414"/>
          </a:xfrm>
          <a:prstGeom prst="rightArrow">
            <a:avLst/>
          </a:prstGeom>
          <a:solidFill>
            <a:schemeClr val="accent2"/>
          </a:solidFill>
          <a:ln>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76143" tIns="38070" rIns="76143" bIns="38070" numCol="1" rtlCol="0" anchor="ctr" anchorCtr="0" compatLnSpc="1">
            <a:prstTxWarp prst="textNoShape">
              <a:avLst/>
            </a:prstTxWarp>
          </a:bodyPr>
          <a:lstStyle/>
          <a:p>
            <a:pPr algn="ctr" defTabSz="761200"/>
            <a:endParaRPr lang="en-US" sz="1500" dirty="0">
              <a:gradFill>
                <a:gsLst>
                  <a:gs pos="0">
                    <a:srgbClr val="FFFFFF"/>
                  </a:gs>
                  <a:gs pos="100000">
                    <a:srgbClr val="FFFFFF"/>
                  </a:gs>
                </a:gsLst>
                <a:lin ang="5400000" scaled="0"/>
              </a:gradFill>
            </a:endParaRPr>
          </a:p>
        </p:txBody>
      </p:sp>
      <p:sp>
        <p:nvSpPr>
          <p:cNvPr id="55" name="Right Arrow 54"/>
          <p:cNvSpPr/>
          <p:nvPr/>
        </p:nvSpPr>
        <p:spPr bwMode="auto">
          <a:xfrm rot="17021494">
            <a:off x="6225803" y="2581652"/>
            <a:ext cx="1204635" cy="668258"/>
          </a:xfrm>
          <a:prstGeom prst="rightArrow">
            <a:avLst/>
          </a:prstGeom>
          <a:solidFill>
            <a:schemeClr val="accent2"/>
          </a:solidFill>
          <a:ln>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76143" tIns="38070" rIns="76143" bIns="38070" numCol="1" rtlCol="0" anchor="ctr" anchorCtr="0" compatLnSpc="1">
            <a:prstTxWarp prst="textNoShape">
              <a:avLst/>
            </a:prstTxWarp>
          </a:bodyPr>
          <a:lstStyle/>
          <a:p>
            <a:pPr algn="ctr" defTabSz="761200"/>
            <a:endParaRPr lang="en-US" sz="1500" dirty="0">
              <a:gradFill>
                <a:gsLst>
                  <a:gs pos="0">
                    <a:srgbClr val="FFFFFF"/>
                  </a:gs>
                  <a:gs pos="100000">
                    <a:srgbClr val="FFFFFF"/>
                  </a:gs>
                </a:gsLst>
                <a:lin ang="5400000" scaled="0"/>
              </a:gradFill>
            </a:endParaRPr>
          </a:p>
        </p:txBody>
      </p:sp>
      <p:sp>
        <p:nvSpPr>
          <p:cNvPr id="56" name="Cloud 55"/>
          <p:cNvSpPr/>
          <p:nvPr/>
        </p:nvSpPr>
        <p:spPr>
          <a:xfrm>
            <a:off x="7466451" y="2349814"/>
            <a:ext cx="3406630" cy="2263973"/>
          </a:xfrm>
          <a:prstGeom prst="cloud">
            <a:avLst/>
          </a:prstGeom>
          <a:solidFill>
            <a:schemeClr val="accent1">
              <a:lumMod val="60000"/>
              <a:lumOff val="40000"/>
            </a:schemeClr>
          </a:solidFill>
          <a:ln>
            <a:noFill/>
          </a:ln>
          <a:effectLst/>
        </p:spPr>
        <p:style>
          <a:lnRef idx="1">
            <a:schemeClr val="accent2"/>
          </a:lnRef>
          <a:fillRef idx="3">
            <a:schemeClr val="accent2"/>
          </a:fillRef>
          <a:effectRef idx="2">
            <a:schemeClr val="accent2"/>
          </a:effectRef>
          <a:fontRef idx="minor">
            <a:schemeClr val="lt1"/>
          </a:fontRef>
        </p:style>
        <p:txBody>
          <a:bodyPr lIns="63454" tIns="31727" rIns="63454" bIns="31727" rtlCol="0" anchor="ctr"/>
          <a:lstStyle/>
          <a:p>
            <a:pPr algn="ctr" defTabSz="761452"/>
            <a:endParaRPr lang="en-US" sz="1500">
              <a:solidFill>
                <a:prstClr val="white"/>
              </a:solidFill>
            </a:endParaRPr>
          </a:p>
        </p:txBody>
      </p:sp>
      <p:grpSp>
        <p:nvGrpSpPr>
          <p:cNvPr id="57" name="Group 56"/>
          <p:cNvGrpSpPr/>
          <p:nvPr/>
        </p:nvGrpSpPr>
        <p:grpSpPr>
          <a:xfrm>
            <a:off x="9518188" y="3660382"/>
            <a:ext cx="377030" cy="579302"/>
            <a:chOff x="11505208" y="3951642"/>
            <a:chExt cx="452436" cy="695162"/>
          </a:xfrm>
          <a:effectLst/>
        </p:grpSpPr>
        <p:sp>
          <p:nvSpPr>
            <p:cNvPr id="58" name="tower"/>
            <p:cNvSpPr>
              <a:spLocks noEditPoints="1" noChangeArrowheads="1"/>
            </p:cNvSpPr>
            <p:nvPr/>
          </p:nvSpPr>
          <p:spPr bwMode="auto">
            <a:xfrm>
              <a:off x="11505208" y="3951643"/>
              <a:ext cx="218540" cy="463441"/>
            </a:xfrm>
            <a:custGeom>
              <a:avLst/>
              <a:gdLst>
                <a:gd name="T0" fmla="*/ 0 w 21600"/>
                <a:gd name="T1" fmla="*/ 2184 h 21600"/>
                <a:gd name="T2" fmla="*/ 6664 w 21600"/>
                <a:gd name="T3" fmla="*/ 0 h 21600"/>
                <a:gd name="T4" fmla="*/ 10800 w 21600"/>
                <a:gd name="T5" fmla="*/ 0 h 21600"/>
                <a:gd name="T6" fmla="*/ 21600 w 21600"/>
                <a:gd name="T7" fmla="*/ 0 h 21600"/>
                <a:gd name="T8" fmla="*/ 21600 w 21600"/>
                <a:gd name="T9" fmla="*/ 11649 h 21600"/>
                <a:gd name="T10" fmla="*/ 21600 w 21600"/>
                <a:gd name="T11" fmla="*/ 19416 h 21600"/>
                <a:gd name="T12" fmla="*/ 15166 w 21600"/>
                <a:gd name="T13" fmla="*/ 21600 h 21600"/>
                <a:gd name="T14" fmla="*/ 10570 w 21600"/>
                <a:gd name="T15" fmla="*/ 21600 h 21600"/>
                <a:gd name="T16" fmla="*/ 0 w 21600"/>
                <a:gd name="T17" fmla="*/ 21600 h 21600"/>
                <a:gd name="T18" fmla="*/ 0 w 21600"/>
                <a:gd name="T19" fmla="*/ 11528 h 21600"/>
                <a:gd name="T20" fmla="*/ 459 w 21600"/>
                <a:gd name="T21" fmla="*/ 22540 h 21600"/>
                <a:gd name="T22" fmla="*/ 21485 w 21600"/>
                <a:gd name="T23" fmla="*/ 270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T20" t="T21" r="T22" b="T2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ln>
              <a:headEnd/>
              <a:tailEnd/>
            </a:ln>
          </p:spPr>
          <p:style>
            <a:lnRef idx="2">
              <a:schemeClr val="accent5"/>
            </a:lnRef>
            <a:fillRef idx="1">
              <a:schemeClr val="lt1"/>
            </a:fillRef>
            <a:effectRef idx="0">
              <a:schemeClr val="accent5"/>
            </a:effectRef>
            <a:fontRef idx="minor">
              <a:schemeClr val="dk1"/>
            </a:fontRef>
          </p:style>
          <p:txBody>
            <a:bodyPr vert="horz" wrap="square" lIns="76200" tIns="38100" rIns="76200" bIns="38100" numCol="1" anchor="t" anchorCtr="0" compatLnSpc="1">
              <a:prstTxWarp prst="textNoShape">
                <a:avLst/>
              </a:prstTxWarp>
            </a:bodyPr>
            <a:lstStyle/>
            <a:p>
              <a:pPr defTabSz="913812"/>
              <a:endParaRPr lang="en-US" sz="1667">
                <a:solidFill>
                  <a:srgbClr val="292929"/>
                </a:solidFill>
              </a:endParaRPr>
            </a:p>
          </p:txBody>
        </p:sp>
        <p:sp>
          <p:nvSpPr>
            <p:cNvPr id="59" name="tower"/>
            <p:cNvSpPr>
              <a:spLocks noEditPoints="1" noChangeArrowheads="1"/>
            </p:cNvSpPr>
            <p:nvPr/>
          </p:nvSpPr>
          <p:spPr bwMode="auto">
            <a:xfrm>
              <a:off x="11739104" y="3951642"/>
              <a:ext cx="218540" cy="463441"/>
            </a:xfrm>
            <a:custGeom>
              <a:avLst/>
              <a:gdLst>
                <a:gd name="T0" fmla="*/ 0 w 21600"/>
                <a:gd name="T1" fmla="*/ 2184 h 21600"/>
                <a:gd name="T2" fmla="*/ 6664 w 21600"/>
                <a:gd name="T3" fmla="*/ 0 h 21600"/>
                <a:gd name="T4" fmla="*/ 10800 w 21600"/>
                <a:gd name="T5" fmla="*/ 0 h 21600"/>
                <a:gd name="T6" fmla="*/ 21600 w 21600"/>
                <a:gd name="T7" fmla="*/ 0 h 21600"/>
                <a:gd name="T8" fmla="*/ 21600 w 21600"/>
                <a:gd name="T9" fmla="*/ 11649 h 21600"/>
                <a:gd name="T10" fmla="*/ 21600 w 21600"/>
                <a:gd name="T11" fmla="*/ 19416 h 21600"/>
                <a:gd name="T12" fmla="*/ 15166 w 21600"/>
                <a:gd name="T13" fmla="*/ 21600 h 21600"/>
                <a:gd name="T14" fmla="*/ 10570 w 21600"/>
                <a:gd name="T15" fmla="*/ 21600 h 21600"/>
                <a:gd name="T16" fmla="*/ 0 w 21600"/>
                <a:gd name="T17" fmla="*/ 21600 h 21600"/>
                <a:gd name="T18" fmla="*/ 0 w 21600"/>
                <a:gd name="T19" fmla="*/ 11528 h 21600"/>
                <a:gd name="T20" fmla="*/ 459 w 21600"/>
                <a:gd name="T21" fmla="*/ 22540 h 21600"/>
                <a:gd name="T22" fmla="*/ 21485 w 21600"/>
                <a:gd name="T23" fmla="*/ 270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T20" t="T21" r="T22" b="T2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ln>
              <a:headEnd/>
              <a:tailEnd/>
            </a:ln>
          </p:spPr>
          <p:style>
            <a:lnRef idx="2">
              <a:schemeClr val="accent5"/>
            </a:lnRef>
            <a:fillRef idx="1">
              <a:schemeClr val="lt1"/>
            </a:fillRef>
            <a:effectRef idx="0">
              <a:schemeClr val="accent5"/>
            </a:effectRef>
            <a:fontRef idx="minor">
              <a:schemeClr val="dk1"/>
            </a:fontRef>
          </p:style>
          <p:txBody>
            <a:bodyPr vert="horz" wrap="square" lIns="76200" tIns="38100" rIns="76200" bIns="38100" numCol="1" anchor="t" anchorCtr="0" compatLnSpc="1">
              <a:prstTxWarp prst="textNoShape">
                <a:avLst/>
              </a:prstTxWarp>
            </a:bodyPr>
            <a:lstStyle/>
            <a:p>
              <a:pPr defTabSz="913812"/>
              <a:endParaRPr lang="en-US" sz="1667">
                <a:solidFill>
                  <a:srgbClr val="292929"/>
                </a:solidFill>
              </a:endParaRPr>
            </a:p>
          </p:txBody>
        </p:sp>
        <p:sp>
          <p:nvSpPr>
            <p:cNvPr id="60" name="tower"/>
            <p:cNvSpPr>
              <a:spLocks noEditPoints="1" noChangeArrowheads="1"/>
            </p:cNvSpPr>
            <p:nvPr/>
          </p:nvSpPr>
          <p:spPr bwMode="auto">
            <a:xfrm>
              <a:off x="11520564" y="4183363"/>
              <a:ext cx="218540" cy="463441"/>
            </a:xfrm>
            <a:custGeom>
              <a:avLst/>
              <a:gdLst>
                <a:gd name="T0" fmla="*/ 0 w 21600"/>
                <a:gd name="T1" fmla="*/ 2184 h 21600"/>
                <a:gd name="T2" fmla="*/ 6664 w 21600"/>
                <a:gd name="T3" fmla="*/ 0 h 21600"/>
                <a:gd name="T4" fmla="*/ 10800 w 21600"/>
                <a:gd name="T5" fmla="*/ 0 h 21600"/>
                <a:gd name="T6" fmla="*/ 21600 w 21600"/>
                <a:gd name="T7" fmla="*/ 0 h 21600"/>
                <a:gd name="T8" fmla="*/ 21600 w 21600"/>
                <a:gd name="T9" fmla="*/ 11649 h 21600"/>
                <a:gd name="T10" fmla="*/ 21600 w 21600"/>
                <a:gd name="T11" fmla="*/ 19416 h 21600"/>
                <a:gd name="T12" fmla="*/ 15166 w 21600"/>
                <a:gd name="T13" fmla="*/ 21600 h 21600"/>
                <a:gd name="T14" fmla="*/ 10570 w 21600"/>
                <a:gd name="T15" fmla="*/ 21600 h 21600"/>
                <a:gd name="T16" fmla="*/ 0 w 21600"/>
                <a:gd name="T17" fmla="*/ 21600 h 21600"/>
                <a:gd name="T18" fmla="*/ 0 w 21600"/>
                <a:gd name="T19" fmla="*/ 11528 h 21600"/>
                <a:gd name="T20" fmla="*/ 459 w 21600"/>
                <a:gd name="T21" fmla="*/ 22540 h 21600"/>
                <a:gd name="T22" fmla="*/ 21485 w 21600"/>
                <a:gd name="T23" fmla="*/ 270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T20" t="T21" r="T22" b="T2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ln>
              <a:headEnd/>
              <a:tailEnd/>
            </a:ln>
          </p:spPr>
          <p:style>
            <a:lnRef idx="2">
              <a:schemeClr val="accent5"/>
            </a:lnRef>
            <a:fillRef idx="1">
              <a:schemeClr val="lt1"/>
            </a:fillRef>
            <a:effectRef idx="0">
              <a:schemeClr val="accent5"/>
            </a:effectRef>
            <a:fontRef idx="minor">
              <a:schemeClr val="dk1"/>
            </a:fontRef>
          </p:style>
          <p:txBody>
            <a:bodyPr vert="horz" wrap="square" lIns="76200" tIns="38100" rIns="76200" bIns="38100" numCol="1" anchor="t" anchorCtr="0" compatLnSpc="1">
              <a:prstTxWarp prst="textNoShape">
                <a:avLst/>
              </a:prstTxWarp>
            </a:bodyPr>
            <a:lstStyle/>
            <a:p>
              <a:pPr defTabSz="913812"/>
              <a:endParaRPr lang="en-US" sz="1667">
                <a:solidFill>
                  <a:srgbClr val="292929"/>
                </a:solidFill>
              </a:endParaRPr>
            </a:p>
          </p:txBody>
        </p:sp>
        <p:sp>
          <p:nvSpPr>
            <p:cNvPr id="61" name="tower"/>
            <p:cNvSpPr>
              <a:spLocks noEditPoints="1" noChangeArrowheads="1"/>
            </p:cNvSpPr>
            <p:nvPr/>
          </p:nvSpPr>
          <p:spPr bwMode="auto">
            <a:xfrm>
              <a:off x="11727012" y="4183362"/>
              <a:ext cx="218540" cy="463441"/>
            </a:xfrm>
            <a:custGeom>
              <a:avLst/>
              <a:gdLst>
                <a:gd name="T0" fmla="*/ 0 w 21600"/>
                <a:gd name="T1" fmla="*/ 2184 h 21600"/>
                <a:gd name="T2" fmla="*/ 6664 w 21600"/>
                <a:gd name="T3" fmla="*/ 0 h 21600"/>
                <a:gd name="T4" fmla="*/ 10800 w 21600"/>
                <a:gd name="T5" fmla="*/ 0 h 21600"/>
                <a:gd name="T6" fmla="*/ 21600 w 21600"/>
                <a:gd name="T7" fmla="*/ 0 h 21600"/>
                <a:gd name="T8" fmla="*/ 21600 w 21600"/>
                <a:gd name="T9" fmla="*/ 11649 h 21600"/>
                <a:gd name="T10" fmla="*/ 21600 w 21600"/>
                <a:gd name="T11" fmla="*/ 19416 h 21600"/>
                <a:gd name="T12" fmla="*/ 15166 w 21600"/>
                <a:gd name="T13" fmla="*/ 21600 h 21600"/>
                <a:gd name="T14" fmla="*/ 10570 w 21600"/>
                <a:gd name="T15" fmla="*/ 21600 h 21600"/>
                <a:gd name="T16" fmla="*/ 0 w 21600"/>
                <a:gd name="T17" fmla="*/ 21600 h 21600"/>
                <a:gd name="T18" fmla="*/ 0 w 21600"/>
                <a:gd name="T19" fmla="*/ 11528 h 21600"/>
                <a:gd name="T20" fmla="*/ 459 w 21600"/>
                <a:gd name="T21" fmla="*/ 22540 h 21600"/>
                <a:gd name="T22" fmla="*/ 21485 w 21600"/>
                <a:gd name="T23" fmla="*/ 270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T20" t="T21" r="T22" b="T2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ln>
              <a:headEnd/>
              <a:tailEnd/>
            </a:ln>
          </p:spPr>
          <p:style>
            <a:lnRef idx="2">
              <a:schemeClr val="accent5"/>
            </a:lnRef>
            <a:fillRef idx="1">
              <a:schemeClr val="lt1"/>
            </a:fillRef>
            <a:effectRef idx="0">
              <a:schemeClr val="accent5"/>
            </a:effectRef>
            <a:fontRef idx="minor">
              <a:schemeClr val="dk1"/>
            </a:fontRef>
          </p:style>
          <p:txBody>
            <a:bodyPr vert="horz" wrap="square" lIns="76200" tIns="38100" rIns="76200" bIns="38100" numCol="1" anchor="t" anchorCtr="0" compatLnSpc="1">
              <a:prstTxWarp prst="textNoShape">
                <a:avLst/>
              </a:prstTxWarp>
            </a:bodyPr>
            <a:lstStyle/>
            <a:p>
              <a:pPr defTabSz="913812"/>
              <a:endParaRPr lang="en-US" sz="1667">
                <a:solidFill>
                  <a:srgbClr val="292929"/>
                </a:solidFill>
              </a:endParaRPr>
            </a:p>
          </p:txBody>
        </p:sp>
      </p:grpSp>
      <p:grpSp>
        <p:nvGrpSpPr>
          <p:cNvPr id="62" name="Group 61"/>
          <p:cNvGrpSpPr/>
          <p:nvPr/>
        </p:nvGrpSpPr>
        <p:grpSpPr>
          <a:xfrm>
            <a:off x="9324105" y="2747039"/>
            <a:ext cx="487917" cy="579303"/>
            <a:chOff x="10906857" y="2903693"/>
            <a:chExt cx="585500" cy="695163"/>
          </a:xfrm>
          <a:effectLst/>
        </p:grpSpPr>
        <p:sp>
          <p:nvSpPr>
            <p:cNvPr id="63" name="tower"/>
            <p:cNvSpPr>
              <a:spLocks noEditPoints="1" noChangeArrowheads="1"/>
            </p:cNvSpPr>
            <p:nvPr/>
          </p:nvSpPr>
          <p:spPr bwMode="auto">
            <a:xfrm>
              <a:off x="10906857" y="2903694"/>
              <a:ext cx="218540" cy="463441"/>
            </a:xfrm>
            <a:custGeom>
              <a:avLst/>
              <a:gdLst>
                <a:gd name="T0" fmla="*/ 0 w 21600"/>
                <a:gd name="T1" fmla="*/ 2184 h 21600"/>
                <a:gd name="T2" fmla="*/ 6664 w 21600"/>
                <a:gd name="T3" fmla="*/ 0 h 21600"/>
                <a:gd name="T4" fmla="*/ 10800 w 21600"/>
                <a:gd name="T5" fmla="*/ 0 h 21600"/>
                <a:gd name="T6" fmla="*/ 21600 w 21600"/>
                <a:gd name="T7" fmla="*/ 0 h 21600"/>
                <a:gd name="T8" fmla="*/ 21600 w 21600"/>
                <a:gd name="T9" fmla="*/ 11649 h 21600"/>
                <a:gd name="T10" fmla="*/ 21600 w 21600"/>
                <a:gd name="T11" fmla="*/ 19416 h 21600"/>
                <a:gd name="T12" fmla="*/ 15166 w 21600"/>
                <a:gd name="T13" fmla="*/ 21600 h 21600"/>
                <a:gd name="T14" fmla="*/ 10570 w 21600"/>
                <a:gd name="T15" fmla="*/ 21600 h 21600"/>
                <a:gd name="T16" fmla="*/ 0 w 21600"/>
                <a:gd name="T17" fmla="*/ 21600 h 21600"/>
                <a:gd name="T18" fmla="*/ 0 w 21600"/>
                <a:gd name="T19" fmla="*/ 11528 h 21600"/>
                <a:gd name="T20" fmla="*/ 459 w 21600"/>
                <a:gd name="T21" fmla="*/ 22540 h 21600"/>
                <a:gd name="T22" fmla="*/ 21485 w 21600"/>
                <a:gd name="T23" fmla="*/ 270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T20" t="T21" r="T22" b="T2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ln>
              <a:headEnd/>
              <a:tailEnd/>
            </a:ln>
          </p:spPr>
          <p:style>
            <a:lnRef idx="2">
              <a:schemeClr val="accent3"/>
            </a:lnRef>
            <a:fillRef idx="1">
              <a:schemeClr val="lt1"/>
            </a:fillRef>
            <a:effectRef idx="0">
              <a:schemeClr val="accent3"/>
            </a:effectRef>
            <a:fontRef idx="minor">
              <a:schemeClr val="dk1"/>
            </a:fontRef>
          </p:style>
          <p:txBody>
            <a:bodyPr vert="horz" wrap="square" lIns="76200" tIns="38100" rIns="76200" bIns="38100" numCol="1" anchor="t" anchorCtr="0" compatLnSpc="1">
              <a:prstTxWarp prst="textNoShape">
                <a:avLst/>
              </a:prstTxWarp>
            </a:bodyPr>
            <a:lstStyle/>
            <a:p>
              <a:pPr defTabSz="913812"/>
              <a:endParaRPr lang="en-US" sz="1667">
                <a:solidFill>
                  <a:srgbClr val="292929"/>
                </a:solidFill>
              </a:endParaRPr>
            </a:p>
          </p:txBody>
        </p:sp>
        <p:sp>
          <p:nvSpPr>
            <p:cNvPr id="64" name="tower"/>
            <p:cNvSpPr>
              <a:spLocks noEditPoints="1" noChangeArrowheads="1"/>
            </p:cNvSpPr>
            <p:nvPr/>
          </p:nvSpPr>
          <p:spPr bwMode="auto">
            <a:xfrm>
              <a:off x="11140753" y="2903693"/>
              <a:ext cx="218540" cy="463441"/>
            </a:xfrm>
            <a:custGeom>
              <a:avLst/>
              <a:gdLst>
                <a:gd name="T0" fmla="*/ 0 w 21600"/>
                <a:gd name="T1" fmla="*/ 2184 h 21600"/>
                <a:gd name="T2" fmla="*/ 6664 w 21600"/>
                <a:gd name="T3" fmla="*/ 0 h 21600"/>
                <a:gd name="T4" fmla="*/ 10800 w 21600"/>
                <a:gd name="T5" fmla="*/ 0 h 21600"/>
                <a:gd name="T6" fmla="*/ 21600 w 21600"/>
                <a:gd name="T7" fmla="*/ 0 h 21600"/>
                <a:gd name="T8" fmla="*/ 21600 w 21600"/>
                <a:gd name="T9" fmla="*/ 11649 h 21600"/>
                <a:gd name="T10" fmla="*/ 21600 w 21600"/>
                <a:gd name="T11" fmla="*/ 19416 h 21600"/>
                <a:gd name="T12" fmla="*/ 15166 w 21600"/>
                <a:gd name="T13" fmla="*/ 21600 h 21600"/>
                <a:gd name="T14" fmla="*/ 10570 w 21600"/>
                <a:gd name="T15" fmla="*/ 21600 h 21600"/>
                <a:gd name="T16" fmla="*/ 0 w 21600"/>
                <a:gd name="T17" fmla="*/ 21600 h 21600"/>
                <a:gd name="T18" fmla="*/ 0 w 21600"/>
                <a:gd name="T19" fmla="*/ 11528 h 21600"/>
                <a:gd name="T20" fmla="*/ 459 w 21600"/>
                <a:gd name="T21" fmla="*/ 22540 h 21600"/>
                <a:gd name="T22" fmla="*/ 21485 w 21600"/>
                <a:gd name="T23" fmla="*/ 270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T20" t="T21" r="T22" b="T2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ln>
              <a:headEnd/>
              <a:tailEnd/>
            </a:ln>
          </p:spPr>
          <p:style>
            <a:lnRef idx="2">
              <a:schemeClr val="accent3"/>
            </a:lnRef>
            <a:fillRef idx="1">
              <a:schemeClr val="lt1"/>
            </a:fillRef>
            <a:effectRef idx="0">
              <a:schemeClr val="accent3"/>
            </a:effectRef>
            <a:fontRef idx="minor">
              <a:schemeClr val="dk1"/>
            </a:fontRef>
          </p:style>
          <p:txBody>
            <a:bodyPr vert="horz" wrap="square" lIns="76200" tIns="38100" rIns="76200" bIns="38100" numCol="1" anchor="t" anchorCtr="0" compatLnSpc="1">
              <a:prstTxWarp prst="textNoShape">
                <a:avLst/>
              </a:prstTxWarp>
            </a:bodyPr>
            <a:lstStyle/>
            <a:p>
              <a:pPr defTabSz="913812"/>
              <a:endParaRPr lang="en-US" sz="1667">
                <a:solidFill>
                  <a:srgbClr val="292929"/>
                </a:solidFill>
              </a:endParaRPr>
            </a:p>
          </p:txBody>
        </p:sp>
        <p:sp>
          <p:nvSpPr>
            <p:cNvPr id="65" name="tower"/>
            <p:cNvSpPr>
              <a:spLocks noEditPoints="1" noChangeArrowheads="1"/>
            </p:cNvSpPr>
            <p:nvPr/>
          </p:nvSpPr>
          <p:spPr bwMode="auto">
            <a:xfrm>
              <a:off x="10922213" y="3135414"/>
              <a:ext cx="218540" cy="463441"/>
            </a:xfrm>
            <a:custGeom>
              <a:avLst/>
              <a:gdLst>
                <a:gd name="T0" fmla="*/ 0 w 21600"/>
                <a:gd name="T1" fmla="*/ 2184 h 21600"/>
                <a:gd name="T2" fmla="*/ 6664 w 21600"/>
                <a:gd name="T3" fmla="*/ 0 h 21600"/>
                <a:gd name="T4" fmla="*/ 10800 w 21600"/>
                <a:gd name="T5" fmla="*/ 0 h 21600"/>
                <a:gd name="T6" fmla="*/ 21600 w 21600"/>
                <a:gd name="T7" fmla="*/ 0 h 21600"/>
                <a:gd name="T8" fmla="*/ 21600 w 21600"/>
                <a:gd name="T9" fmla="*/ 11649 h 21600"/>
                <a:gd name="T10" fmla="*/ 21600 w 21600"/>
                <a:gd name="T11" fmla="*/ 19416 h 21600"/>
                <a:gd name="T12" fmla="*/ 15166 w 21600"/>
                <a:gd name="T13" fmla="*/ 21600 h 21600"/>
                <a:gd name="T14" fmla="*/ 10570 w 21600"/>
                <a:gd name="T15" fmla="*/ 21600 h 21600"/>
                <a:gd name="T16" fmla="*/ 0 w 21600"/>
                <a:gd name="T17" fmla="*/ 21600 h 21600"/>
                <a:gd name="T18" fmla="*/ 0 w 21600"/>
                <a:gd name="T19" fmla="*/ 11528 h 21600"/>
                <a:gd name="T20" fmla="*/ 459 w 21600"/>
                <a:gd name="T21" fmla="*/ 22540 h 21600"/>
                <a:gd name="T22" fmla="*/ 21485 w 21600"/>
                <a:gd name="T23" fmla="*/ 270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T20" t="T21" r="T22" b="T2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ln>
              <a:headEnd/>
              <a:tailEnd/>
            </a:ln>
          </p:spPr>
          <p:style>
            <a:lnRef idx="2">
              <a:schemeClr val="accent3"/>
            </a:lnRef>
            <a:fillRef idx="1">
              <a:schemeClr val="lt1"/>
            </a:fillRef>
            <a:effectRef idx="0">
              <a:schemeClr val="accent3"/>
            </a:effectRef>
            <a:fontRef idx="minor">
              <a:schemeClr val="dk1"/>
            </a:fontRef>
          </p:style>
          <p:txBody>
            <a:bodyPr vert="horz" wrap="square" lIns="76200" tIns="38100" rIns="76200" bIns="38100" numCol="1" anchor="t" anchorCtr="0" compatLnSpc="1">
              <a:prstTxWarp prst="textNoShape">
                <a:avLst/>
              </a:prstTxWarp>
            </a:bodyPr>
            <a:lstStyle/>
            <a:p>
              <a:pPr defTabSz="913812"/>
              <a:endParaRPr lang="en-US" sz="1667">
                <a:solidFill>
                  <a:srgbClr val="292929"/>
                </a:solidFill>
              </a:endParaRPr>
            </a:p>
          </p:txBody>
        </p:sp>
        <p:sp>
          <p:nvSpPr>
            <p:cNvPr id="66" name="tower"/>
            <p:cNvSpPr>
              <a:spLocks noEditPoints="1" noChangeArrowheads="1"/>
            </p:cNvSpPr>
            <p:nvPr/>
          </p:nvSpPr>
          <p:spPr bwMode="auto">
            <a:xfrm>
              <a:off x="11128662" y="3135413"/>
              <a:ext cx="218540" cy="463441"/>
            </a:xfrm>
            <a:custGeom>
              <a:avLst/>
              <a:gdLst>
                <a:gd name="T0" fmla="*/ 0 w 21600"/>
                <a:gd name="T1" fmla="*/ 2184 h 21600"/>
                <a:gd name="T2" fmla="*/ 6664 w 21600"/>
                <a:gd name="T3" fmla="*/ 0 h 21600"/>
                <a:gd name="T4" fmla="*/ 10800 w 21600"/>
                <a:gd name="T5" fmla="*/ 0 h 21600"/>
                <a:gd name="T6" fmla="*/ 21600 w 21600"/>
                <a:gd name="T7" fmla="*/ 0 h 21600"/>
                <a:gd name="T8" fmla="*/ 21600 w 21600"/>
                <a:gd name="T9" fmla="*/ 11649 h 21600"/>
                <a:gd name="T10" fmla="*/ 21600 w 21600"/>
                <a:gd name="T11" fmla="*/ 19416 h 21600"/>
                <a:gd name="T12" fmla="*/ 15166 w 21600"/>
                <a:gd name="T13" fmla="*/ 21600 h 21600"/>
                <a:gd name="T14" fmla="*/ 10570 w 21600"/>
                <a:gd name="T15" fmla="*/ 21600 h 21600"/>
                <a:gd name="T16" fmla="*/ 0 w 21600"/>
                <a:gd name="T17" fmla="*/ 21600 h 21600"/>
                <a:gd name="T18" fmla="*/ 0 w 21600"/>
                <a:gd name="T19" fmla="*/ 11528 h 21600"/>
                <a:gd name="T20" fmla="*/ 459 w 21600"/>
                <a:gd name="T21" fmla="*/ 22540 h 21600"/>
                <a:gd name="T22" fmla="*/ 21485 w 21600"/>
                <a:gd name="T23" fmla="*/ 270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T20" t="T21" r="T22" b="T2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ln>
              <a:headEnd/>
              <a:tailEnd/>
            </a:ln>
          </p:spPr>
          <p:style>
            <a:lnRef idx="2">
              <a:schemeClr val="accent3"/>
            </a:lnRef>
            <a:fillRef idx="1">
              <a:schemeClr val="lt1"/>
            </a:fillRef>
            <a:effectRef idx="0">
              <a:schemeClr val="accent3"/>
            </a:effectRef>
            <a:fontRef idx="minor">
              <a:schemeClr val="dk1"/>
            </a:fontRef>
          </p:style>
          <p:txBody>
            <a:bodyPr vert="horz" wrap="square" lIns="76200" tIns="38100" rIns="76200" bIns="38100" numCol="1" anchor="t" anchorCtr="0" compatLnSpc="1">
              <a:prstTxWarp prst="textNoShape">
                <a:avLst/>
              </a:prstTxWarp>
            </a:bodyPr>
            <a:lstStyle/>
            <a:p>
              <a:pPr defTabSz="913812"/>
              <a:endParaRPr lang="en-US" sz="1667">
                <a:solidFill>
                  <a:srgbClr val="292929"/>
                </a:solidFill>
              </a:endParaRPr>
            </a:p>
          </p:txBody>
        </p:sp>
        <p:sp>
          <p:nvSpPr>
            <p:cNvPr id="67" name="tower"/>
            <p:cNvSpPr>
              <a:spLocks noEditPoints="1" noChangeArrowheads="1"/>
            </p:cNvSpPr>
            <p:nvPr/>
          </p:nvSpPr>
          <p:spPr bwMode="auto">
            <a:xfrm>
              <a:off x="11258461" y="2903695"/>
              <a:ext cx="218540" cy="463441"/>
            </a:xfrm>
            <a:custGeom>
              <a:avLst/>
              <a:gdLst>
                <a:gd name="T0" fmla="*/ 0 w 21600"/>
                <a:gd name="T1" fmla="*/ 2184 h 21600"/>
                <a:gd name="T2" fmla="*/ 6664 w 21600"/>
                <a:gd name="T3" fmla="*/ 0 h 21600"/>
                <a:gd name="T4" fmla="*/ 10800 w 21600"/>
                <a:gd name="T5" fmla="*/ 0 h 21600"/>
                <a:gd name="T6" fmla="*/ 21600 w 21600"/>
                <a:gd name="T7" fmla="*/ 0 h 21600"/>
                <a:gd name="T8" fmla="*/ 21600 w 21600"/>
                <a:gd name="T9" fmla="*/ 11649 h 21600"/>
                <a:gd name="T10" fmla="*/ 21600 w 21600"/>
                <a:gd name="T11" fmla="*/ 19416 h 21600"/>
                <a:gd name="T12" fmla="*/ 15166 w 21600"/>
                <a:gd name="T13" fmla="*/ 21600 h 21600"/>
                <a:gd name="T14" fmla="*/ 10570 w 21600"/>
                <a:gd name="T15" fmla="*/ 21600 h 21600"/>
                <a:gd name="T16" fmla="*/ 0 w 21600"/>
                <a:gd name="T17" fmla="*/ 21600 h 21600"/>
                <a:gd name="T18" fmla="*/ 0 w 21600"/>
                <a:gd name="T19" fmla="*/ 11528 h 21600"/>
                <a:gd name="T20" fmla="*/ 459 w 21600"/>
                <a:gd name="T21" fmla="*/ 22540 h 21600"/>
                <a:gd name="T22" fmla="*/ 21485 w 21600"/>
                <a:gd name="T23" fmla="*/ 270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T20" t="T21" r="T22" b="T2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ln>
              <a:headEnd/>
              <a:tailEnd/>
            </a:ln>
          </p:spPr>
          <p:style>
            <a:lnRef idx="2">
              <a:schemeClr val="accent3"/>
            </a:lnRef>
            <a:fillRef idx="1">
              <a:schemeClr val="lt1"/>
            </a:fillRef>
            <a:effectRef idx="0">
              <a:schemeClr val="accent3"/>
            </a:effectRef>
            <a:fontRef idx="minor">
              <a:schemeClr val="dk1"/>
            </a:fontRef>
          </p:style>
          <p:txBody>
            <a:bodyPr vert="horz" wrap="square" lIns="76200" tIns="38100" rIns="76200" bIns="38100" numCol="1" anchor="t" anchorCtr="0" compatLnSpc="1">
              <a:prstTxWarp prst="textNoShape">
                <a:avLst/>
              </a:prstTxWarp>
            </a:bodyPr>
            <a:lstStyle/>
            <a:p>
              <a:pPr defTabSz="913812"/>
              <a:endParaRPr lang="en-US" sz="1667">
                <a:solidFill>
                  <a:srgbClr val="292929"/>
                </a:solidFill>
              </a:endParaRPr>
            </a:p>
          </p:txBody>
        </p:sp>
        <p:sp>
          <p:nvSpPr>
            <p:cNvPr id="68" name="tower"/>
            <p:cNvSpPr>
              <a:spLocks noEditPoints="1" noChangeArrowheads="1"/>
            </p:cNvSpPr>
            <p:nvPr/>
          </p:nvSpPr>
          <p:spPr bwMode="auto">
            <a:xfrm>
              <a:off x="11273817" y="3135415"/>
              <a:ext cx="218540" cy="463441"/>
            </a:xfrm>
            <a:custGeom>
              <a:avLst/>
              <a:gdLst>
                <a:gd name="T0" fmla="*/ 0 w 21600"/>
                <a:gd name="T1" fmla="*/ 2184 h 21600"/>
                <a:gd name="T2" fmla="*/ 6664 w 21600"/>
                <a:gd name="T3" fmla="*/ 0 h 21600"/>
                <a:gd name="T4" fmla="*/ 10800 w 21600"/>
                <a:gd name="T5" fmla="*/ 0 h 21600"/>
                <a:gd name="T6" fmla="*/ 21600 w 21600"/>
                <a:gd name="T7" fmla="*/ 0 h 21600"/>
                <a:gd name="T8" fmla="*/ 21600 w 21600"/>
                <a:gd name="T9" fmla="*/ 11649 h 21600"/>
                <a:gd name="T10" fmla="*/ 21600 w 21600"/>
                <a:gd name="T11" fmla="*/ 19416 h 21600"/>
                <a:gd name="T12" fmla="*/ 15166 w 21600"/>
                <a:gd name="T13" fmla="*/ 21600 h 21600"/>
                <a:gd name="T14" fmla="*/ 10570 w 21600"/>
                <a:gd name="T15" fmla="*/ 21600 h 21600"/>
                <a:gd name="T16" fmla="*/ 0 w 21600"/>
                <a:gd name="T17" fmla="*/ 21600 h 21600"/>
                <a:gd name="T18" fmla="*/ 0 w 21600"/>
                <a:gd name="T19" fmla="*/ 11528 h 21600"/>
                <a:gd name="T20" fmla="*/ 459 w 21600"/>
                <a:gd name="T21" fmla="*/ 22540 h 21600"/>
                <a:gd name="T22" fmla="*/ 21485 w 21600"/>
                <a:gd name="T23" fmla="*/ 270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T20" t="T21" r="T22" b="T2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ln>
              <a:headEnd/>
              <a:tailEnd/>
            </a:ln>
          </p:spPr>
          <p:style>
            <a:lnRef idx="2">
              <a:schemeClr val="accent3"/>
            </a:lnRef>
            <a:fillRef idx="1">
              <a:schemeClr val="lt1"/>
            </a:fillRef>
            <a:effectRef idx="0">
              <a:schemeClr val="accent3"/>
            </a:effectRef>
            <a:fontRef idx="minor">
              <a:schemeClr val="dk1"/>
            </a:fontRef>
          </p:style>
          <p:txBody>
            <a:bodyPr vert="horz" wrap="square" lIns="76200" tIns="38100" rIns="76200" bIns="38100" numCol="1" anchor="t" anchorCtr="0" compatLnSpc="1">
              <a:prstTxWarp prst="textNoShape">
                <a:avLst/>
              </a:prstTxWarp>
            </a:bodyPr>
            <a:lstStyle/>
            <a:p>
              <a:pPr defTabSz="913812"/>
              <a:endParaRPr lang="en-US" sz="1667">
                <a:solidFill>
                  <a:srgbClr val="292929"/>
                </a:solidFill>
              </a:endParaRPr>
            </a:p>
          </p:txBody>
        </p:sp>
      </p:grpSp>
      <p:grpSp>
        <p:nvGrpSpPr>
          <p:cNvPr id="69" name="Group 68"/>
          <p:cNvGrpSpPr/>
          <p:nvPr/>
        </p:nvGrpSpPr>
        <p:grpSpPr>
          <a:xfrm>
            <a:off x="8008539" y="2766887"/>
            <a:ext cx="565350" cy="588057"/>
            <a:chOff x="9613174" y="2464386"/>
            <a:chExt cx="678420" cy="705668"/>
          </a:xfrm>
          <a:effectLst/>
        </p:grpSpPr>
        <p:sp>
          <p:nvSpPr>
            <p:cNvPr id="70" name="tower"/>
            <p:cNvSpPr>
              <a:spLocks noEditPoints="1" noChangeArrowheads="1"/>
            </p:cNvSpPr>
            <p:nvPr/>
          </p:nvSpPr>
          <p:spPr bwMode="auto">
            <a:xfrm>
              <a:off x="9839158" y="2464387"/>
              <a:ext cx="218540" cy="463441"/>
            </a:xfrm>
            <a:custGeom>
              <a:avLst/>
              <a:gdLst>
                <a:gd name="T0" fmla="*/ 0 w 21600"/>
                <a:gd name="T1" fmla="*/ 2184 h 21600"/>
                <a:gd name="T2" fmla="*/ 6664 w 21600"/>
                <a:gd name="T3" fmla="*/ 0 h 21600"/>
                <a:gd name="T4" fmla="*/ 10800 w 21600"/>
                <a:gd name="T5" fmla="*/ 0 h 21600"/>
                <a:gd name="T6" fmla="*/ 21600 w 21600"/>
                <a:gd name="T7" fmla="*/ 0 h 21600"/>
                <a:gd name="T8" fmla="*/ 21600 w 21600"/>
                <a:gd name="T9" fmla="*/ 11649 h 21600"/>
                <a:gd name="T10" fmla="*/ 21600 w 21600"/>
                <a:gd name="T11" fmla="*/ 19416 h 21600"/>
                <a:gd name="T12" fmla="*/ 15166 w 21600"/>
                <a:gd name="T13" fmla="*/ 21600 h 21600"/>
                <a:gd name="T14" fmla="*/ 10570 w 21600"/>
                <a:gd name="T15" fmla="*/ 21600 h 21600"/>
                <a:gd name="T16" fmla="*/ 0 w 21600"/>
                <a:gd name="T17" fmla="*/ 21600 h 21600"/>
                <a:gd name="T18" fmla="*/ 0 w 21600"/>
                <a:gd name="T19" fmla="*/ 11528 h 21600"/>
                <a:gd name="T20" fmla="*/ 459 w 21600"/>
                <a:gd name="T21" fmla="*/ 22540 h 21600"/>
                <a:gd name="T22" fmla="*/ 21485 w 21600"/>
                <a:gd name="T23" fmla="*/ 270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T20" t="T21" r="T22" b="T2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ln>
              <a:headEnd/>
              <a:tailEnd/>
            </a:ln>
          </p:spPr>
          <p:style>
            <a:lnRef idx="2">
              <a:schemeClr val="accent1"/>
            </a:lnRef>
            <a:fillRef idx="1">
              <a:schemeClr val="lt1"/>
            </a:fillRef>
            <a:effectRef idx="0">
              <a:schemeClr val="accent1"/>
            </a:effectRef>
            <a:fontRef idx="minor">
              <a:schemeClr val="dk1"/>
            </a:fontRef>
          </p:style>
          <p:txBody>
            <a:bodyPr vert="horz" wrap="square" lIns="76200" tIns="38100" rIns="76200" bIns="38100" numCol="1" anchor="t" anchorCtr="0" compatLnSpc="1">
              <a:prstTxWarp prst="textNoShape">
                <a:avLst/>
              </a:prstTxWarp>
            </a:bodyPr>
            <a:lstStyle/>
            <a:p>
              <a:pPr defTabSz="913812"/>
              <a:endParaRPr lang="en-US" sz="1667">
                <a:solidFill>
                  <a:srgbClr val="292929"/>
                </a:solidFill>
              </a:endParaRPr>
            </a:p>
          </p:txBody>
        </p:sp>
        <p:sp>
          <p:nvSpPr>
            <p:cNvPr id="71" name="tower"/>
            <p:cNvSpPr>
              <a:spLocks noEditPoints="1" noChangeArrowheads="1"/>
            </p:cNvSpPr>
            <p:nvPr/>
          </p:nvSpPr>
          <p:spPr bwMode="auto">
            <a:xfrm>
              <a:off x="10073054" y="2464386"/>
              <a:ext cx="218540" cy="463441"/>
            </a:xfrm>
            <a:custGeom>
              <a:avLst/>
              <a:gdLst>
                <a:gd name="T0" fmla="*/ 0 w 21600"/>
                <a:gd name="T1" fmla="*/ 2184 h 21600"/>
                <a:gd name="T2" fmla="*/ 6664 w 21600"/>
                <a:gd name="T3" fmla="*/ 0 h 21600"/>
                <a:gd name="T4" fmla="*/ 10800 w 21600"/>
                <a:gd name="T5" fmla="*/ 0 h 21600"/>
                <a:gd name="T6" fmla="*/ 21600 w 21600"/>
                <a:gd name="T7" fmla="*/ 0 h 21600"/>
                <a:gd name="T8" fmla="*/ 21600 w 21600"/>
                <a:gd name="T9" fmla="*/ 11649 h 21600"/>
                <a:gd name="T10" fmla="*/ 21600 w 21600"/>
                <a:gd name="T11" fmla="*/ 19416 h 21600"/>
                <a:gd name="T12" fmla="*/ 15166 w 21600"/>
                <a:gd name="T13" fmla="*/ 21600 h 21600"/>
                <a:gd name="T14" fmla="*/ 10570 w 21600"/>
                <a:gd name="T15" fmla="*/ 21600 h 21600"/>
                <a:gd name="T16" fmla="*/ 0 w 21600"/>
                <a:gd name="T17" fmla="*/ 21600 h 21600"/>
                <a:gd name="T18" fmla="*/ 0 w 21600"/>
                <a:gd name="T19" fmla="*/ 11528 h 21600"/>
                <a:gd name="T20" fmla="*/ 459 w 21600"/>
                <a:gd name="T21" fmla="*/ 22540 h 21600"/>
                <a:gd name="T22" fmla="*/ 21485 w 21600"/>
                <a:gd name="T23" fmla="*/ 270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T20" t="T21" r="T22" b="T2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ln>
              <a:headEnd/>
              <a:tailEnd/>
            </a:ln>
          </p:spPr>
          <p:style>
            <a:lnRef idx="2">
              <a:schemeClr val="accent1"/>
            </a:lnRef>
            <a:fillRef idx="1">
              <a:schemeClr val="lt1"/>
            </a:fillRef>
            <a:effectRef idx="0">
              <a:schemeClr val="accent1"/>
            </a:effectRef>
            <a:fontRef idx="minor">
              <a:schemeClr val="dk1"/>
            </a:fontRef>
          </p:style>
          <p:txBody>
            <a:bodyPr vert="horz" wrap="square" lIns="76200" tIns="38100" rIns="76200" bIns="38100" numCol="1" anchor="t" anchorCtr="0" compatLnSpc="1">
              <a:prstTxWarp prst="textNoShape">
                <a:avLst/>
              </a:prstTxWarp>
            </a:bodyPr>
            <a:lstStyle/>
            <a:p>
              <a:pPr defTabSz="913812"/>
              <a:endParaRPr lang="en-US" sz="1667">
                <a:solidFill>
                  <a:srgbClr val="292929"/>
                </a:solidFill>
              </a:endParaRPr>
            </a:p>
          </p:txBody>
        </p:sp>
        <p:sp>
          <p:nvSpPr>
            <p:cNvPr id="72" name="tower"/>
            <p:cNvSpPr>
              <a:spLocks noEditPoints="1" noChangeArrowheads="1"/>
            </p:cNvSpPr>
            <p:nvPr/>
          </p:nvSpPr>
          <p:spPr bwMode="auto">
            <a:xfrm>
              <a:off x="9854514" y="2696107"/>
              <a:ext cx="218540" cy="463441"/>
            </a:xfrm>
            <a:custGeom>
              <a:avLst/>
              <a:gdLst>
                <a:gd name="T0" fmla="*/ 0 w 21600"/>
                <a:gd name="T1" fmla="*/ 2184 h 21600"/>
                <a:gd name="T2" fmla="*/ 6664 w 21600"/>
                <a:gd name="T3" fmla="*/ 0 h 21600"/>
                <a:gd name="T4" fmla="*/ 10800 w 21600"/>
                <a:gd name="T5" fmla="*/ 0 h 21600"/>
                <a:gd name="T6" fmla="*/ 21600 w 21600"/>
                <a:gd name="T7" fmla="*/ 0 h 21600"/>
                <a:gd name="T8" fmla="*/ 21600 w 21600"/>
                <a:gd name="T9" fmla="*/ 11649 h 21600"/>
                <a:gd name="T10" fmla="*/ 21600 w 21600"/>
                <a:gd name="T11" fmla="*/ 19416 h 21600"/>
                <a:gd name="T12" fmla="*/ 15166 w 21600"/>
                <a:gd name="T13" fmla="*/ 21600 h 21600"/>
                <a:gd name="T14" fmla="*/ 10570 w 21600"/>
                <a:gd name="T15" fmla="*/ 21600 h 21600"/>
                <a:gd name="T16" fmla="*/ 0 w 21600"/>
                <a:gd name="T17" fmla="*/ 21600 h 21600"/>
                <a:gd name="T18" fmla="*/ 0 w 21600"/>
                <a:gd name="T19" fmla="*/ 11528 h 21600"/>
                <a:gd name="T20" fmla="*/ 459 w 21600"/>
                <a:gd name="T21" fmla="*/ 22540 h 21600"/>
                <a:gd name="T22" fmla="*/ 21485 w 21600"/>
                <a:gd name="T23" fmla="*/ 270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T20" t="T21" r="T22" b="T2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ln>
              <a:headEnd/>
              <a:tailEnd/>
            </a:ln>
          </p:spPr>
          <p:style>
            <a:lnRef idx="2">
              <a:schemeClr val="accent1"/>
            </a:lnRef>
            <a:fillRef idx="1">
              <a:schemeClr val="lt1"/>
            </a:fillRef>
            <a:effectRef idx="0">
              <a:schemeClr val="accent1"/>
            </a:effectRef>
            <a:fontRef idx="minor">
              <a:schemeClr val="dk1"/>
            </a:fontRef>
          </p:style>
          <p:txBody>
            <a:bodyPr vert="horz" wrap="square" lIns="76200" tIns="38100" rIns="76200" bIns="38100" numCol="1" anchor="t" anchorCtr="0" compatLnSpc="1">
              <a:prstTxWarp prst="textNoShape">
                <a:avLst/>
              </a:prstTxWarp>
            </a:bodyPr>
            <a:lstStyle/>
            <a:p>
              <a:pPr defTabSz="913812"/>
              <a:endParaRPr lang="en-US" sz="1667">
                <a:solidFill>
                  <a:srgbClr val="292929"/>
                </a:solidFill>
              </a:endParaRPr>
            </a:p>
          </p:txBody>
        </p:sp>
        <p:sp>
          <p:nvSpPr>
            <p:cNvPr id="73" name="tower"/>
            <p:cNvSpPr>
              <a:spLocks noEditPoints="1" noChangeArrowheads="1"/>
            </p:cNvSpPr>
            <p:nvPr/>
          </p:nvSpPr>
          <p:spPr bwMode="auto">
            <a:xfrm>
              <a:off x="10060963" y="2696106"/>
              <a:ext cx="218540" cy="463441"/>
            </a:xfrm>
            <a:custGeom>
              <a:avLst/>
              <a:gdLst>
                <a:gd name="T0" fmla="*/ 0 w 21600"/>
                <a:gd name="T1" fmla="*/ 2184 h 21600"/>
                <a:gd name="T2" fmla="*/ 6664 w 21600"/>
                <a:gd name="T3" fmla="*/ 0 h 21600"/>
                <a:gd name="T4" fmla="*/ 10800 w 21600"/>
                <a:gd name="T5" fmla="*/ 0 h 21600"/>
                <a:gd name="T6" fmla="*/ 21600 w 21600"/>
                <a:gd name="T7" fmla="*/ 0 h 21600"/>
                <a:gd name="T8" fmla="*/ 21600 w 21600"/>
                <a:gd name="T9" fmla="*/ 11649 h 21600"/>
                <a:gd name="T10" fmla="*/ 21600 w 21600"/>
                <a:gd name="T11" fmla="*/ 19416 h 21600"/>
                <a:gd name="T12" fmla="*/ 15166 w 21600"/>
                <a:gd name="T13" fmla="*/ 21600 h 21600"/>
                <a:gd name="T14" fmla="*/ 10570 w 21600"/>
                <a:gd name="T15" fmla="*/ 21600 h 21600"/>
                <a:gd name="T16" fmla="*/ 0 w 21600"/>
                <a:gd name="T17" fmla="*/ 21600 h 21600"/>
                <a:gd name="T18" fmla="*/ 0 w 21600"/>
                <a:gd name="T19" fmla="*/ 11528 h 21600"/>
                <a:gd name="T20" fmla="*/ 459 w 21600"/>
                <a:gd name="T21" fmla="*/ 22540 h 21600"/>
                <a:gd name="T22" fmla="*/ 21485 w 21600"/>
                <a:gd name="T23" fmla="*/ 270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T20" t="T21" r="T22" b="T2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ln>
              <a:headEnd/>
              <a:tailEnd/>
            </a:ln>
          </p:spPr>
          <p:style>
            <a:lnRef idx="2">
              <a:schemeClr val="accent1"/>
            </a:lnRef>
            <a:fillRef idx="1">
              <a:schemeClr val="lt1"/>
            </a:fillRef>
            <a:effectRef idx="0">
              <a:schemeClr val="accent1"/>
            </a:effectRef>
            <a:fontRef idx="minor">
              <a:schemeClr val="dk1"/>
            </a:fontRef>
          </p:style>
          <p:txBody>
            <a:bodyPr vert="horz" wrap="square" lIns="76200" tIns="38100" rIns="76200" bIns="38100" numCol="1" anchor="t" anchorCtr="0" compatLnSpc="1">
              <a:prstTxWarp prst="textNoShape">
                <a:avLst/>
              </a:prstTxWarp>
            </a:bodyPr>
            <a:lstStyle/>
            <a:p>
              <a:pPr defTabSz="913812"/>
              <a:endParaRPr lang="en-US" sz="1667">
                <a:solidFill>
                  <a:srgbClr val="292929"/>
                </a:solidFill>
              </a:endParaRPr>
            </a:p>
          </p:txBody>
        </p:sp>
        <p:sp>
          <p:nvSpPr>
            <p:cNvPr id="74" name="tower"/>
            <p:cNvSpPr>
              <a:spLocks noEditPoints="1" noChangeArrowheads="1"/>
            </p:cNvSpPr>
            <p:nvPr/>
          </p:nvSpPr>
          <p:spPr bwMode="auto">
            <a:xfrm>
              <a:off x="9613174" y="2474893"/>
              <a:ext cx="218540" cy="463441"/>
            </a:xfrm>
            <a:custGeom>
              <a:avLst/>
              <a:gdLst>
                <a:gd name="T0" fmla="*/ 0 w 21600"/>
                <a:gd name="T1" fmla="*/ 2184 h 21600"/>
                <a:gd name="T2" fmla="*/ 6664 w 21600"/>
                <a:gd name="T3" fmla="*/ 0 h 21600"/>
                <a:gd name="T4" fmla="*/ 10800 w 21600"/>
                <a:gd name="T5" fmla="*/ 0 h 21600"/>
                <a:gd name="T6" fmla="*/ 21600 w 21600"/>
                <a:gd name="T7" fmla="*/ 0 h 21600"/>
                <a:gd name="T8" fmla="*/ 21600 w 21600"/>
                <a:gd name="T9" fmla="*/ 11649 h 21600"/>
                <a:gd name="T10" fmla="*/ 21600 w 21600"/>
                <a:gd name="T11" fmla="*/ 19416 h 21600"/>
                <a:gd name="T12" fmla="*/ 15166 w 21600"/>
                <a:gd name="T13" fmla="*/ 21600 h 21600"/>
                <a:gd name="T14" fmla="*/ 10570 w 21600"/>
                <a:gd name="T15" fmla="*/ 21600 h 21600"/>
                <a:gd name="T16" fmla="*/ 0 w 21600"/>
                <a:gd name="T17" fmla="*/ 21600 h 21600"/>
                <a:gd name="T18" fmla="*/ 0 w 21600"/>
                <a:gd name="T19" fmla="*/ 11528 h 21600"/>
                <a:gd name="T20" fmla="*/ 459 w 21600"/>
                <a:gd name="T21" fmla="*/ 22540 h 21600"/>
                <a:gd name="T22" fmla="*/ 21485 w 21600"/>
                <a:gd name="T23" fmla="*/ 270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T20" t="T21" r="T22" b="T2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ln>
              <a:headEnd/>
              <a:tailEnd/>
            </a:ln>
          </p:spPr>
          <p:style>
            <a:lnRef idx="2">
              <a:schemeClr val="accent1"/>
            </a:lnRef>
            <a:fillRef idx="1">
              <a:schemeClr val="lt1"/>
            </a:fillRef>
            <a:effectRef idx="0">
              <a:schemeClr val="accent1"/>
            </a:effectRef>
            <a:fontRef idx="minor">
              <a:schemeClr val="dk1"/>
            </a:fontRef>
          </p:style>
          <p:txBody>
            <a:bodyPr vert="horz" wrap="square" lIns="76200" tIns="38100" rIns="76200" bIns="38100" numCol="1" anchor="t" anchorCtr="0" compatLnSpc="1">
              <a:prstTxWarp prst="textNoShape">
                <a:avLst/>
              </a:prstTxWarp>
            </a:bodyPr>
            <a:lstStyle/>
            <a:p>
              <a:pPr defTabSz="913812"/>
              <a:endParaRPr lang="en-US" sz="1667">
                <a:solidFill>
                  <a:srgbClr val="292929"/>
                </a:solidFill>
              </a:endParaRPr>
            </a:p>
          </p:txBody>
        </p:sp>
        <p:sp>
          <p:nvSpPr>
            <p:cNvPr id="75" name="tower"/>
            <p:cNvSpPr>
              <a:spLocks noEditPoints="1" noChangeArrowheads="1"/>
            </p:cNvSpPr>
            <p:nvPr/>
          </p:nvSpPr>
          <p:spPr bwMode="auto">
            <a:xfrm>
              <a:off x="9628530" y="2706613"/>
              <a:ext cx="218540" cy="463441"/>
            </a:xfrm>
            <a:custGeom>
              <a:avLst/>
              <a:gdLst>
                <a:gd name="T0" fmla="*/ 0 w 21600"/>
                <a:gd name="T1" fmla="*/ 2184 h 21600"/>
                <a:gd name="T2" fmla="*/ 6664 w 21600"/>
                <a:gd name="T3" fmla="*/ 0 h 21600"/>
                <a:gd name="T4" fmla="*/ 10800 w 21600"/>
                <a:gd name="T5" fmla="*/ 0 h 21600"/>
                <a:gd name="T6" fmla="*/ 21600 w 21600"/>
                <a:gd name="T7" fmla="*/ 0 h 21600"/>
                <a:gd name="T8" fmla="*/ 21600 w 21600"/>
                <a:gd name="T9" fmla="*/ 11649 h 21600"/>
                <a:gd name="T10" fmla="*/ 21600 w 21600"/>
                <a:gd name="T11" fmla="*/ 19416 h 21600"/>
                <a:gd name="T12" fmla="*/ 15166 w 21600"/>
                <a:gd name="T13" fmla="*/ 21600 h 21600"/>
                <a:gd name="T14" fmla="*/ 10570 w 21600"/>
                <a:gd name="T15" fmla="*/ 21600 h 21600"/>
                <a:gd name="T16" fmla="*/ 0 w 21600"/>
                <a:gd name="T17" fmla="*/ 21600 h 21600"/>
                <a:gd name="T18" fmla="*/ 0 w 21600"/>
                <a:gd name="T19" fmla="*/ 11528 h 21600"/>
                <a:gd name="T20" fmla="*/ 459 w 21600"/>
                <a:gd name="T21" fmla="*/ 22540 h 21600"/>
                <a:gd name="T22" fmla="*/ 21485 w 21600"/>
                <a:gd name="T23" fmla="*/ 270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T20" t="T21" r="T22" b="T2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ln>
              <a:headEnd/>
              <a:tailEnd/>
            </a:ln>
          </p:spPr>
          <p:style>
            <a:lnRef idx="2">
              <a:schemeClr val="accent1"/>
            </a:lnRef>
            <a:fillRef idx="1">
              <a:schemeClr val="lt1"/>
            </a:fillRef>
            <a:effectRef idx="0">
              <a:schemeClr val="accent1"/>
            </a:effectRef>
            <a:fontRef idx="minor">
              <a:schemeClr val="dk1"/>
            </a:fontRef>
          </p:style>
          <p:txBody>
            <a:bodyPr vert="horz" wrap="square" lIns="76200" tIns="38100" rIns="76200" bIns="38100" numCol="1" anchor="t" anchorCtr="0" compatLnSpc="1">
              <a:prstTxWarp prst="textNoShape">
                <a:avLst/>
              </a:prstTxWarp>
            </a:bodyPr>
            <a:lstStyle/>
            <a:p>
              <a:pPr defTabSz="913812"/>
              <a:endParaRPr lang="en-US" sz="1667">
                <a:solidFill>
                  <a:srgbClr val="292929"/>
                </a:solidFill>
              </a:endParaRPr>
            </a:p>
          </p:txBody>
        </p:sp>
      </p:grpSp>
      <p:sp>
        <p:nvSpPr>
          <p:cNvPr id="76" name="TextBox 75"/>
          <p:cNvSpPr txBox="1"/>
          <p:nvPr/>
        </p:nvSpPr>
        <p:spPr>
          <a:xfrm>
            <a:off x="8601395" y="4656797"/>
            <a:ext cx="2306263" cy="513029"/>
          </a:xfrm>
          <a:prstGeom prst="rect">
            <a:avLst/>
          </a:prstGeom>
          <a:noFill/>
          <a:ln>
            <a:noFill/>
          </a:ln>
          <a:effectLst/>
        </p:spPr>
        <p:style>
          <a:lnRef idx="2">
            <a:schemeClr val="accent1"/>
          </a:lnRef>
          <a:fillRef idx="1">
            <a:schemeClr val="lt1"/>
          </a:fillRef>
          <a:effectRef idx="0">
            <a:schemeClr val="accent1"/>
          </a:effectRef>
          <a:fontRef idx="minor">
            <a:schemeClr val="dk1"/>
          </a:fontRef>
        </p:style>
        <p:txBody>
          <a:bodyPr wrap="square" lIns="76148" tIns="38070" rIns="76148" bIns="38070" rtlCol="0">
            <a:spAutoFit/>
          </a:bodyPr>
          <a:lstStyle/>
          <a:p>
            <a:pPr defTabSz="761452"/>
            <a:r>
              <a:rPr lang="en-US" sz="1417" dirty="0">
                <a:solidFill>
                  <a:srgbClr val="FFFFFF">
                    <a:alpha val="99000"/>
                  </a:srgbClr>
                </a:solidFill>
                <a:latin typeface="Segoe UI Light" pitchFamily="34" charset="0"/>
              </a:rPr>
              <a:t>Subnets in </a:t>
            </a:r>
            <a:br>
              <a:rPr lang="en-US" sz="1417" dirty="0">
                <a:solidFill>
                  <a:srgbClr val="FFFFFF">
                    <a:alpha val="99000"/>
                  </a:srgbClr>
                </a:solidFill>
                <a:latin typeface="Segoe UI Light" pitchFamily="34" charset="0"/>
              </a:rPr>
            </a:br>
            <a:r>
              <a:rPr lang="en-US" sz="1417" dirty="0">
                <a:solidFill>
                  <a:srgbClr val="FFFFFF">
                    <a:alpha val="99000"/>
                  </a:srgbClr>
                </a:solidFill>
                <a:latin typeface="Segoe UI Light" pitchFamily="34" charset="0"/>
              </a:rPr>
              <a:t>Windows</a:t>
            </a:r>
            <a:r>
              <a:rPr lang="en-US" sz="1167" b="1" dirty="0">
                <a:solidFill>
                  <a:srgbClr val="FFFFFF">
                    <a:alpha val="99000"/>
                  </a:srgbClr>
                </a:solidFill>
                <a:ea typeface="Segoe UI" pitchFamily="34" charset="0"/>
                <a:cs typeface="Segoe UI" pitchFamily="34" charset="0"/>
              </a:rPr>
              <a:t> </a:t>
            </a:r>
            <a:r>
              <a:rPr lang="en-US" sz="1417" dirty="0">
                <a:solidFill>
                  <a:srgbClr val="FFFFFF">
                    <a:alpha val="99000"/>
                  </a:srgbClr>
                </a:solidFill>
                <a:latin typeface="Segoe UI Light" pitchFamily="34" charset="0"/>
              </a:rPr>
              <a:t>Azure</a:t>
            </a:r>
          </a:p>
        </p:txBody>
      </p:sp>
      <p:cxnSp>
        <p:nvCxnSpPr>
          <p:cNvPr id="77" name="Straight Connector 76"/>
          <p:cNvCxnSpPr>
            <a:stCxn id="72" idx="7"/>
          </p:cNvCxnSpPr>
          <p:nvPr/>
        </p:nvCxnSpPr>
        <p:spPr>
          <a:xfrm>
            <a:off x="8298773" y="3346191"/>
            <a:ext cx="0" cy="700394"/>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a:stCxn id="81" idx="1"/>
            <a:endCxn id="65" idx="8"/>
          </p:cNvCxnSpPr>
          <p:nvPr/>
        </p:nvCxnSpPr>
        <p:spPr>
          <a:xfrm flipV="1">
            <a:off x="8427261" y="3326341"/>
            <a:ext cx="909643" cy="652914"/>
          </a:xfrm>
          <a:prstGeom prst="line">
            <a:avLst/>
          </a:prstGeom>
          <a:ln w="12700">
            <a:solidFill>
              <a:schemeClr val="accent3">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8742090" y="4074276"/>
            <a:ext cx="766857" cy="0"/>
          </a:xfrm>
          <a:prstGeom prst="line">
            <a:avLst/>
          </a:prstGeom>
          <a:ln w="12700">
            <a:solidFill>
              <a:schemeClr val="accent3">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80" name="Flowchart: Direct Access Storage 79"/>
          <p:cNvSpPr/>
          <p:nvPr/>
        </p:nvSpPr>
        <p:spPr bwMode="auto">
          <a:xfrm rot="19874717">
            <a:off x="7706488" y="4440470"/>
            <a:ext cx="552851" cy="45719"/>
          </a:xfrm>
          <a:prstGeom prst="flowChartMagneticDrum">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76143" tIns="38070" rIns="76143" bIns="38070" numCol="1" spcCol="0" rtlCol="0" anchor="ctr" anchorCtr="0" compatLnSpc="1">
            <a:prstTxWarp prst="textNoShape">
              <a:avLst/>
            </a:prstTxWarp>
          </a:bodyPr>
          <a:lstStyle/>
          <a:p>
            <a:pPr algn="ctr" defTabSz="761200" fontAlgn="base">
              <a:spcBef>
                <a:spcPct val="0"/>
              </a:spcBef>
              <a:spcAft>
                <a:spcPct val="0"/>
              </a:spcAft>
            </a:pPr>
            <a:endParaRPr lang="en-US" sz="1833" dirty="0">
              <a:gradFill>
                <a:gsLst>
                  <a:gs pos="0">
                    <a:srgbClr val="FFFFFF"/>
                  </a:gs>
                  <a:gs pos="100000">
                    <a:srgbClr val="FFFFFF"/>
                  </a:gs>
                </a:gsLst>
                <a:lin ang="5400000" scaled="0"/>
              </a:gradFill>
            </a:endParaRPr>
          </a:p>
        </p:txBody>
      </p:sp>
      <p:sp>
        <p:nvSpPr>
          <p:cNvPr id="81" name="Freeform 207"/>
          <p:cNvSpPr>
            <a:spLocks noEditPoints="1"/>
          </p:cNvSpPr>
          <p:nvPr/>
        </p:nvSpPr>
        <p:spPr bwMode="black">
          <a:xfrm>
            <a:off x="7914486" y="3977152"/>
            <a:ext cx="921384" cy="417927"/>
          </a:xfrm>
          <a:custGeom>
            <a:avLst/>
            <a:gdLst>
              <a:gd name="T0" fmla="*/ 1583 w 1601"/>
              <a:gd name="T1" fmla="*/ 409 h 1191"/>
              <a:gd name="T2" fmla="*/ 891 w 1601"/>
              <a:gd name="T3" fmla="*/ 6 h 1191"/>
              <a:gd name="T4" fmla="*/ 841 w 1601"/>
              <a:gd name="T5" fmla="*/ 6 h 1191"/>
              <a:gd name="T6" fmla="*/ 861 w 1601"/>
              <a:gd name="T7" fmla="*/ 834 h 1191"/>
              <a:gd name="T8" fmla="*/ 596 w 1601"/>
              <a:gd name="T9" fmla="*/ 987 h 1191"/>
              <a:gd name="T10" fmla="*/ 148 w 1601"/>
              <a:gd name="T11" fmla="*/ 797 h 1191"/>
              <a:gd name="T12" fmla="*/ 200 w 1601"/>
              <a:gd name="T13" fmla="*/ 762 h 1191"/>
              <a:gd name="T14" fmla="*/ 886 w 1601"/>
              <a:gd name="T15" fmla="*/ 1163 h 1191"/>
              <a:gd name="T16" fmla="*/ 853 w 1601"/>
              <a:gd name="T17" fmla="*/ 1191 h 1191"/>
              <a:gd name="T18" fmla="*/ 677 w 1601"/>
              <a:gd name="T19" fmla="*/ 1097 h 1191"/>
              <a:gd name="T20" fmla="*/ 730 w 1601"/>
              <a:gd name="T21" fmla="*/ 1062 h 1191"/>
              <a:gd name="T22" fmla="*/ 831 w 1601"/>
              <a:gd name="T23" fmla="*/ 926 h 1191"/>
              <a:gd name="T24" fmla="*/ 56 w 1601"/>
              <a:gd name="T25" fmla="*/ 679 h 1191"/>
              <a:gd name="T26" fmla="*/ 66 w 1601"/>
              <a:gd name="T27" fmla="*/ 687 h 1191"/>
              <a:gd name="T28" fmla="*/ 27 w 1601"/>
              <a:gd name="T29" fmla="*/ 728 h 1191"/>
              <a:gd name="T30" fmla="*/ 0 w 1601"/>
              <a:gd name="T31" fmla="*/ 691 h 1191"/>
              <a:gd name="T32" fmla="*/ 17 w 1601"/>
              <a:gd name="T33" fmla="*/ 416 h 1191"/>
              <a:gd name="T34" fmla="*/ 96 w 1601"/>
              <a:gd name="T35" fmla="*/ 442 h 1191"/>
              <a:gd name="T36" fmla="*/ 877 w 1601"/>
              <a:gd name="T37" fmla="*/ 881 h 1191"/>
              <a:gd name="T38" fmla="*/ 1600 w 1601"/>
              <a:gd name="T39" fmla="*/ 438 h 1191"/>
              <a:gd name="T40" fmla="*/ 1601 w 1601"/>
              <a:gd name="T41" fmla="*/ 669 h 1191"/>
              <a:gd name="T42" fmla="*/ 919 w 1601"/>
              <a:gd name="T43" fmla="*/ 1087 h 1191"/>
              <a:gd name="T44" fmla="*/ 894 w 1601"/>
              <a:gd name="T45" fmla="*/ 853 h 1191"/>
              <a:gd name="T46" fmla="*/ 525 w 1601"/>
              <a:gd name="T47" fmla="*/ 886 h 1191"/>
              <a:gd name="T48" fmla="*/ 316 w 1601"/>
              <a:gd name="T49" fmla="*/ 770 h 1191"/>
              <a:gd name="T50" fmla="*/ 300 w 1601"/>
              <a:gd name="T51" fmla="*/ 721 h 1191"/>
              <a:gd name="T52" fmla="*/ 523 w 1601"/>
              <a:gd name="T53" fmla="*/ 822 h 1191"/>
              <a:gd name="T54" fmla="*/ 539 w 1601"/>
              <a:gd name="T55" fmla="*/ 870 h 1191"/>
              <a:gd name="T56" fmla="*/ 712 w 1601"/>
              <a:gd name="T57" fmla="*/ 1033 h 1191"/>
              <a:gd name="T58" fmla="*/ 648 w 1601"/>
              <a:gd name="T59" fmla="*/ 1091 h 1191"/>
              <a:gd name="T60" fmla="*/ 617 w 1601"/>
              <a:gd name="T61" fmla="*/ 1070 h 1191"/>
              <a:gd name="T62" fmla="*/ 625 w 1601"/>
              <a:gd name="T63" fmla="*/ 914 h 1191"/>
              <a:gd name="T64" fmla="*/ 712 w 1601"/>
              <a:gd name="T65" fmla="*/ 885 h 1191"/>
              <a:gd name="T66" fmla="*/ 708 w 1601"/>
              <a:gd name="T67" fmla="*/ 909 h 1191"/>
              <a:gd name="T68" fmla="*/ 659 w 1601"/>
              <a:gd name="T69" fmla="*/ 1044 h 1191"/>
              <a:gd name="T70" fmla="*/ 712 w 1601"/>
              <a:gd name="T71" fmla="*/ 1033 h 1191"/>
              <a:gd name="T72" fmla="*/ 177 w 1601"/>
              <a:gd name="T73" fmla="*/ 756 h 1191"/>
              <a:gd name="T74" fmla="*/ 92 w 1601"/>
              <a:gd name="T75" fmla="*/ 786 h 1191"/>
              <a:gd name="T76" fmla="*/ 86 w 1601"/>
              <a:gd name="T77" fmla="*/ 632 h 1191"/>
              <a:gd name="T78" fmla="*/ 154 w 1601"/>
              <a:gd name="T79" fmla="*/ 580 h 1191"/>
              <a:gd name="T80" fmla="*/ 181 w 1601"/>
              <a:gd name="T81" fmla="*/ 585 h 1191"/>
              <a:gd name="T82" fmla="*/ 129 w 1601"/>
              <a:gd name="T83" fmla="*/ 637 h 1191"/>
              <a:gd name="T84" fmla="*/ 154 w 1601"/>
              <a:gd name="T85" fmla="*/ 729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01" h="1191">
                <a:moveTo>
                  <a:pt x="861" y="834"/>
                </a:moveTo>
                <a:cubicBezTo>
                  <a:pt x="1583" y="409"/>
                  <a:pt x="1583" y="409"/>
                  <a:pt x="1583" y="409"/>
                </a:cubicBezTo>
                <a:cubicBezTo>
                  <a:pt x="1581" y="407"/>
                  <a:pt x="1579" y="406"/>
                  <a:pt x="1576" y="404"/>
                </a:cubicBezTo>
                <a:cubicBezTo>
                  <a:pt x="891" y="6"/>
                  <a:pt x="891" y="6"/>
                  <a:pt x="891" y="6"/>
                </a:cubicBezTo>
                <a:cubicBezTo>
                  <a:pt x="884" y="2"/>
                  <a:pt x="875" y="0"/>
                  <a:pt x="866" y="0"/>
                </a:cubicBezTo>
                <a:cubicBezTo>
                  <a:pt x="857" y="0"/>
                  <a:pt x="848" y="2"/>
                  <a:pt x="841" y="6"/>
                </a:cubicBezTo>
                <a:cubicBezTo>
                  <a:pt x="130" y="422"/>
                  <a:pt x="130" y="422"/>
                  <a:pt x="130" y="422"/>
                </a:cubicBezTo>
                <a:lnTo>
                  <a:pt x="861" y="834"/>
                </a:lnTo>
                <a:close/>
                <a:moveTo>
                  <a:pt x="200" y="762"/>
                </a:moveTo>
                <a:cubicBezTo>
                  <a:pt x="596" y="987"/>
                  <a:pt x="596" y="987"/>
                  <a:pt x="596" y="987"/>
                </a:cubicBezTo>
                <a:cubicBezTo>
                  <a:pt x="596" y="1051"/>
                  <a:pt x="596" y="1051"/>
                  <a:pt x="596" y="1051"/>
                </a:cubicBezTo>
                <a:cubicBezTo>
                  <a:pt x="148" y="797"/>
                  <a:pt x="148" y="797"/>
                  <a:pt x="148" y="797"/>
                </a:cubicBezTo>
                <a:cubicBezTo>
                  <a:pt x="188" y="773"/>
                  <a:pt x="188" y="773"/>
                  <a:pt x="188" y="773"/>
                </a:cubicBezTo>
                <a:cubicBezTo>
                  <a:pt x="192" y="771"/>
                  <a:pt x="197" y="767"/>
                  <a:pt x="200" y="762"/>
                </a:cubicBezTo>
                <a:close/>
                <a:moveTo>
                  <a:pt x="886" y="897"/>
                </a:moveTo>
                <a:cubicBezTo>
                  <a:pt x="886" y="1163"/>
                  <a:pt x="886" y="1163"/>
                  <a:pt x="886" y="1163"/>
                </a:cubicBezTo>
                <a:cubicBezTo>
                  <a:pt x="884" y="1173"/>
                  <a:pt x="878" y="1182"/>
                  <a:pt x="870" y="1187"/>
                </a:cubicBezTo>
                <a:cubicBezTo>
                  <a:pt x="865" y="1190"/>
                  <a:pt x="859" y="1191"/>
                  <a:pt x="853" y="1191"/>
                </a:cubicBezTo>
                <a:cubicBezTo>
                  <a:pt x="847" y="1191"/>
                  <a:pt x="840" y="1190"/>
                  <a:pt x="834" y="1186"/>
                </a:cubicBezTo>
                <a:cubicBezTo>
                  <a:pt x="677" y="1097"/>
                  <a:pt x="677" y="1097"/>
                  <a:pt x="677" y="1097"/>
                </a:cubicBezTo>
                <a:cubicBezTo>
                  <a:pt x="718" y="1073"/>
                  <a:pt x="718" y="1073"/>
                  <a:pt x="718" y="1073"/>
                </a:cubicBezTo>
                <a:cubicBezTo>
                  <a:pt x="723" y="1071"/>
                  <a:pt x="727" y="1067"/>
                  <a:pt x="730" y="1062"/>
                </a:cubicBezTo>
                <a:cubicBezTo>
                  <a:pt x="831" y="1120"/>
                  <a:pt x="831" y="1120"/>
                  <a:pt x="831" y="1120"/>
                </a:cubicBezTo>
                <a:cubicBezTo>
                  <a:pt x="831" y="926"/>
                  <a:pt x="831" y="926"/>
                  <a:pt x="831" y="926"/>
                </a:cubicBezTo>
                <a:cubicBezTo>
                  <a:pt x="56" y="483"/>
                  <a:pt x="56" y="483"/>
                  <a:pt x="56" y="483"/>
                </a:cubicBezTo>
                <a:cubicBezTo>
                  <a:pt x="56" y="679"/>
                  <a:pt x="56" y="679"/>
                  <a:pt x="56" y="679"/>
                </a:cubicBezTo>
                <a:cubicBezTo>
                  <a:pt x="57" y="681"/>
                  <a:pt x="57" y="681"/>
                  <a:pt x="57" y="681"/>
                </a:cubicBezTo>
                <a:cubicBezTo>
                  <a:pt x="66" y="687"/>
                  <a:pt x="66" y="687"/>
                  <a:pt x="66" y="687"/>
                </a:cubicBezTo>
                <a:cubicBezTo>
                  <a:pt x="66" y="750"/>
                  <a:pt x="66" y="750"/>
                  <a:pt x="66" y="750"/>
                </a:cubicBezTo>
                <a:cubicBezTo>
                  <a:pt x="27" y="728"/>
                  <a:pt x="27" y="728"/>
                  <a:pt x="27" y="728"/>
                </a:cubicBezTo>
                <a:cubicBezTo>
                  <a:pt x="4" y="710"/>
                  <a:pt x="4" y="710"/>
                  <a:pt x="4" y="710"/>
                </a:cubicBezTo>
                <a:cubicBezTo>
                  <a:pt x="0" y="691"/>
                  <a:pt x="0" y="691"/>
                  <a:pt x="0" y="691"/>
                </a:cubicBezTo>
                <a:cubicBezTo>
                  <a:pt x="0" y="448"/>
                  <a:pt x="0" y="448"/>
                  <a:pt x="0" y="448"/>
                </a:cubicBezTo>
                <a:cubicBezTo>
                  <a:pt x="0" y="434"/>
                  <a:pt x="6" y="423"/>
                  <a:pt x="17" y="416"/>
                </a:cubicBezTo>
                <a:cubicBezTo>
                  <a:pt x="28" y="410"/>
                  <a:pt x="41" y="410"/>
                  <a:pt x="53" y="417"/>
                </a:cubicBezTo>
                <a:cubicBezTo>
                  <a:pt x="96" y="442"/>
                  <a:pt x="96" y="442"/>
                  <a:pt x="96" y="442"/>
                </a:cubicBezTo>
                <a:cubicBezTo>
                  <a:pt x="97" y="441"/>
                  <a:pt x="97" y="441"/>
                  <a:pt x="97" y="441"/>
                </a:cubicBezTo>
                <a:cubicBezTo>
                  <a:pt x="877" y="881"/>
                  <a:pt x="877" y="881"/>
                  <a:pt x="877" y="881"/>
                </a:cubicBezTo>
                <a:cubicBezTo>
                  <a:pt x="881" y="883"/>
                  <a:pt x="886" y="892"/>
                  <a:pt x="886" y="897"/>
                </a:cubicBezTo>
                <a:close/>
                <a:moveTo>
                  <a:pt x="1600" y="438"/>
                </a:moveTo>
                <a:cubicBezTo>
                  <a:pt x="1601" y="441"/>
                  <a:pt x="1601" y="444"/>
                  <a:pt x="1601" y="448"/>
                </a:cubicBezTo>
                <a:cubicBezTo>
                  <a:pt x="1601" y="669"/>
                  <a:pt x="1601" y="669"/>
                  <a:pt x="1601" y="669"/>
                </a:cubicBezTo>
                <a:cubicBezTo>
                  <a:pt x="1601" y="686"/>
                  <a:pt x="1591" y="704"/>
                  <a:pt x="1576" y="712"/>
                </a:cubicBezTo>
                <a:cubicBezTo>
                  <a:pt x="919" y="1087"/>
                  <a:pt x="919" y="1087"/>
                  <a:pt x="919" y="1087"/>
                </a:cubicBezTo>
                <a:cubicBezTo>
                  <a:pt x="919" y="897"/>
                  <a:pt x="919" y="897"/>
                  <a:pt x="919" y="897"/>
                </a:cubicBezTo>
                <a:cubicBezTo>
                  <a:pt x="919" y="880"/>
                  <a:pt x="909" y="862"/>
                  <a:pt x="894" y="853"/>
                </a:cubicBezTo>
                <a:lnTo>
                  <a:pt x="1600" y="438"/>
                </a:lnTo>
                <a:close/>
                <a:moveTo>
                  <a:pt x="525" y="886"/>
                </a:moveTo>
                <a:cubicBezTo>
                  <a:pt x="522" y="886"/>
                  <a:pt x="519" y="885"/>
                  <a:pt x="516" y="884"/>
                </a:cubicBezTo>
                <a:cubicBezTo>
                  <a:pt x="316" y="770"/>
                  <a:pt x="316" y="770"/>
                  <a:pt x="316" y="770"/>
                </a:cubicBezTo>
                <a:cubicBezTo>
                  <a:pt x="307" y="765"/>
                  <a:pt x="300" y="753"/>
                  <a:pt x="300" y="742"/>
                </a:cubicBezTo>
                <a:cubicBezTo>
                  <a:pt x="300" y="721"/>
                  <a:pt x="300" y="721"/>
                  <a:pt x="300" y="721"/>
                </a:cubicBezTo>
                <a:cubicBezTo>
                  <a:pt x="300" y="708"/>
                  <a:pt x="311" y="701"/>
                  <a:pt x="323" y="708"/>
                </a:cubicBezTo>
                <a:cubicBezTo>
                  <a:pt x="523" y="822"/>
                  <a:pt x="523" y="822"/>
                  <a:pt x="523" y="822"/>
                </a:cubicBezTo>
                <a:cubicBezTo>
                  <a:pt x="532" y="827"/>
                  <a:pt x="539" y="839"/>
                  <a:pt x="539" y="849"/>
                </a:cubicBezTo>
                <a:cubicBezTo>
                  <a:pt x="539" y="870"/>
                  <a:pt x="539" y="870"/>
                  <a:pt x="539" y="870"/>
                </a:cubicBezTo>
                <a:cubicBezTo>
                  <a:pt x="539" y="880"/>
                  <a:pt x="533" y="886"/>
                  <a:pt x="525" y="886"/>
                </a:cubicBezTo>
                <a:close/>
                <a:moveTo>
                  <a:pt x="712" y="1033"/>
                </a:moveTo>
                <a:cubicBezTo>
                  <a:pt x="718" y="1040"/>
                  <a:pt x="716" y="1051"/>
                  <a:pt x="708" y="1056"/>
                </a:cubicBezTo>
                <a:cubicBezTo>
                  <a:pt x="648" y="1091"/>
                  <a:pt x="648" y="1091"/>
                  <a:pt x="648" y="1091"/>
                </a:cubicBezTo>
                <a:cubicBezTo>
                  <a:pt x="640" y="1096"/>
                  <a:pt x="626" y="1090"/>
                  <a:pt x="622" y="1086"/>
                </a:cubicBezTo>
                <a:cubicBezTo>
                  <a:pt x="618" y="1082"/>
                  <a:pt x="617" y="1070"/>
                  <a:pt x="617" y="1070"/>
                </a:cubicBezTo>
                <a:cubicBezTo>
                  <a:pt x="617" y="932"/>
                  <a:pt x="617" y="932"/>
                  <a:pt x="617" y="932"/>
                </a:cubicBezTo>
                <a:cubicBezTo>
                  <a:pt x="617" y="932"/>
                  <a:pt x="618" y="918"/>
                  <a:pt x="625" y="914"/>
                </a:cubicBezTo>
                <a:cubicBezTo>
                  <a:pt x="684" y="880"/>
                  <a:pt x="684" y="880"/>
                  <a:pt x="684" y="880"/>
                </a:cubicBezTo>
                <a:cubicBezTo>
                  <a:pt x="693" y="875"/>
                  <a:pt x="706" y="878"/>
                  <a:pt x="712" y="885"/>
                </a:cubicBezTo>
                <a:cubicBezTo>
                  <a:pt x="712" y="885"/>
                  <a:pt x="712" y="885"/>
                  <a:pt x="712" y="885"/>
                </a:cubicBezTo>
                <a:cubicBezTo>
                  <a:pt x="717" y="893"/>
                  <a:pt x="716" y="904"/>
                  <a:pt x="708" y="909"/>
                </a:cubicBezTo>
                <a:cubicBezTo>
                  <a:pt x="659" y="937"/>
                  <a:pt x="659" y="937"/>
                  <a:pt x="659" y="937"/>
                </a:cubicBezTo>
                <a:cubicBezTo>
                  <a:pt x="659" y="1044"/>
                  <a:pt x="659" y="1044"/>
                  <a:pt x="659" y="1044"/>
                </a:cubicBezTo>
                <a:cubicBezTo>
                  <a:pt x="684" y="1029"/>
                  <a:pt x="684" y="1029"/>
                  <a:pt x="684" y="1029"/>
                </a:cubicBezTo>
                <a:cubicBezTo>
                  <a:pt x="693" y="1024"/>
                  <a:pt x="706" y="1025"/>
                  <a:pt x="712" y="1033"/>
                </a:cubicBezTo>
                <a:close/>
                <a:moveTo>
                  <a:pt x="182" y="733"/>
                </a:moveTo>
                <a:cubicBezTo>
                  <a:pt x="188" y="740"/>
                  <a:pt x="186" y="751"/>
                  <a:pt x="177" y="756"/>
                </a:cubicBezTo>
                <a:cubicBezTo>
                  <a:pt x="118" y="791"/>
                  <a:pt x="118" y="791"/>
                  <a:pt x="118" y="791"/>
                </a:cubicBezTo>
                <a:cubicBezTo>
                  <a:pt x="109" y="796"/>
                  <a:pt x="96" y="790"/>
                  <a:pt x="92" y="786"/>
                </a:cubicBezTo>
                <a:cubicBezTo>
                  <a:pt x="88" y="782"/>
                  <a:pt x="86" y="770"/>
                  <a:pt x="86" y="770"/>
                </a:cubicBezTo>
                <a:cubicBezTo>
                  <a:pt x="86" y="632"/>
                  <a:pt x="86" y="632"/>
                  <a:pt x="86" y="632"/>
                </a:cubicBezTo>
                <a:cubicBezTo>
                  <a:pt x="86" y="632"/>
                  <a:pt x="88" y="618"/>
                  <a:pt x="95" y="614"/>
                </a:cubicBezTo>
                <a:cubicBezTo>
                  <a:pt x="154" y="580"/>
                  <a:pt x="154" y="580"/>
                  <a:pt x="154" y="580"/>
                </a:cubicBezTo>
                <a:cubicBezTo>
                  <a:pt x="163" y="575"/>
                  <a:pt x="176" y="578"/>
                  <a:pt x="181" y="585"/>
                </a:cubicBezTo>
                <a:cubicBezTo>
                  <a:pt x="181" y="585"/>
                  <a:pt x="181" y="585"/>
                  <a:pt x="181" y="585"/>
                </a:cubicBezTo>
                <a:cubicBezTo>
                  <a:pt x="187" y="593"/>
                  <a:pt x="186" y="604"/>
                  <a:pt x="177" y="609"/>
                </a:cubicBezTo>
                <a:cubicBezTo>
                  <a:pt x="129" y="637"/>
                  <a:pt x="129" y="637"/>
                  <a:pt x="129" y="637"/>
                </a:cubicBezTo>
                <a:cubicBezTo>
                  <a:pt x="129" y="744"/>
                  <a:pt x="129" y="744"/>
                  <a:pt x="129" y="744"/>
                </a:cubicBezTo>
                <a:cubicBezTo>
                  <a:pt x="154" y="729"/>
                  <a:pt x="154" y="729"/>
                  <a:pt x="154" y="729"/>
                </a:cubicBezTo>
                <a:cubicBezTo>
                  <a:pt x="163" y="724"/>
                  <a:pt x="176" y="725"/>
                  <a:pt x="182" y="7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4" tIns="45703" rIns="91404" bIns="45703" numCol="1" anchor="t" anchorCtr="0" compatLnSpc="1">
            <a:prstTxWarp prst="textNoShape">
              <a:avLst/>
            </a:prstTxWarp>
          </a:bodyPr>
          <a:lstStyle/>
          <a:p>
            <a:pPr defTabSz="913812"/>
            <a:endParaRPr lang="en-US" sz="1583" dirty="0">
              <a:solidFill>
                <a:srgbClr val="292929"/>
              </a:solidFill>
            </a:endParaRPr>
          </a:p>
        </p:txBody>
      </p:sp>
      <p:grpSp>
        <p:nvGrpSpPr>
          <p:cNvPr id="82" name="Group 81"/>
          <p:cNvGrpSpPr/>
          <p:nvPr/>
        </p:nvGrpSpPr>
        <p:grpSpPr>
          <a:xfrm>
            <a:off x="3425084" y="3890703"/>
            <a:ext cx="5790468" cy="4792815"/>
            <a:chOff x="4303989" y="2995351"/>
            <a:chExt cx="5788960" cy="4792815"/>
          </a:xfrm>
          <a:effectLst/>
        </p:grpSpPr>
        <p:grpSp>
          <p:nvGrpSpPr>
            <p:cNvPr id="83" name="Group 82"/>
            <p:cNvGrpSpPr/>
            <p:nvPr/>
          </p:nvGrpSpPr>
          <p:grpSpPr>
            <a:xfrm>
              <a:off x="7137384" y="4582141"/>
              <a:ext cx="669859" cy="579303"/>
              <a:chOff x="3234896" y="3904424"/>
              <a:chExt cx="804040" cy="695163"/>
            </a:xfrm>
            <a:effectLst>
              <a:outerShdw blurRad="50800" dist="38100" dir="2700000" algn="tl" rotWithShape="0">
                <a:prstClr val="black">
                  <a:alpha val="40000"/>
                </a:prstClr>
              </a:outerShdw>
            </a:effectLst>
          </p:grpSpPr>
          <p:sp>
            <p:nvSpPr>
              <p:cNvPr id="109" name="tower"/>
              <p:cNvSpPr>
                <a:spLocks noEditPoints="1" noChangeArrowheads="1"/>
              </p:cNvSpPr>
              <p:nvPr/>
            </p:nvSpPr>
            <p:spPr bwMode="auto">
              <a:xfrm>
                <a:off x="3234896" y="3904425"/>
                <a:ext cx="218540" cy="463441"/>
              </a:xfrm>
              <a:custGeom>
                <a:avLst/>
                <a:gdLst>
                  <a:gd name="T0" fmla="*/ 0 w 21600"/>
                  <a:gd name="T1" fmla="*/ 2184 h 21600"/>
                  <a:gd name="T2" fmla="*/ 6664 w 21600"/>
                  <a:gd name="T3" fmla="*/ 0 h 21600"/>
                  <a:gd name="T4" fmla="*/ 10800 w 21600"/>
                  <a:gd name="T5" fmla="*/ 0 h 21600"/>
                  <a:gd name="T6" fmla="*/ 21600 w 21600"/>
                  <a:gd name="T7" fmla="*/ 0 h 21600"/>
                  <a:gd name="T8" fmla="*/ 21600 w 21600"/>
                  <a:gd name="T9" fmla="*/ 11649 h 21600"/>
                  <a:gd name="T10" fmla="*/ 21600 w 21600"/>
                  <a:gd name="T11" fmla="*/ 19416 h 21600"/>
                  <a:gd name="T12" fmla="*/ 15166 w 21600"/>
                  <a:gd name="T13" fmla="*/ 21600 h 21600"/>
                  <a:gd name="T14" fmla="*/ 10570 w 21600"/>
                  <a:gd name="T15" fmla="*/ 21600 h 21600"/>
                  <a:gd name="T16" fmla="*/ 0 w 21600"/>
                  <a:gd name="T17" fmla="*/ 21600 h 21600"/>
                  <a:gd name="T18" fmla="*/ 0 w 21600"/>
                  <a:gd name="T19" fmla="*/ 11528 h 21600"/>
                  <a:gd name="T20" fmla="*/ 459 w 21600"/>
                  <a:gd name="T21" fmla="*/ 22540 h 21600"/>
                  <a:gd name="T22" fmla="*/ 21485 w 21600"/>
                  <a:gd name="T23" fmla="*/ 270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T20" t="T21" r="T22" b="T2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ln>
                <a:headEnd/>
                <a:tailEnd/>
              </a:ln>
            </p:spPr>
            <p:style>
              <a:lnRef idx="2">
                <a:schemeClr val="accent3"/>
              </a:lnRef>
              <a:fillRef idx="1">
                <a:schemeClr val="lt1"/>
              </a:fillRef>
              <a:effectRef idx="0">
                <a:schemeClr val="accent3"/>
              </a:effectRef>
              <a:fontRef idx="minor">
                <a:schemeClr val="dk1"/>
              </a:fontRef>
            </p:style>
            <p:txBody>
              <a:bodyPr vert="horz" wrap="square" lIns="76200" tIns="38100" rIns="76200" bIns="38100" numCol="1" anchor="t" anchorCtr="0" compatLnSpc="1">
                <a:prstTxWarp prst="textNoShape">
                  <a:avLst/>
                </a:prstTxWarp>
              </a:bodyPr>
              <a:lstStyle/>
              <a:p>
                <a:pPr defTabSz="913812"/>
                <a:endParaRPr lang="en-US" sz="1667">
                  <a:solidFill>
                    <a:srgbClr val="292929"/>
                  </a:solidFill>
                </a:endParaRPr>
              </a:p>
            </p:txBody>
          </p:sp>
          <p:sp>
            <p:nvSpPr>
              <p:cNvPr id="110" name="tower"/>
              <p:cNvSpPr>
                <a:spLocks noEditPoints="1" noChangeArrowheads="1"/>
              </p:cNvSpPr>
              <p:nvPr/>
            </p:nvSpPr>
            <p:spPr bwMode="auto">
              <a:xfrm>
                <a:off x="3468792" y="3904424"/>
                <a:ext cx="218540" cy="463441"/>
              </a:xfrm>
              <a:custGeom>
                <a:avLst/>
                <a:gdLst>
                  <a:gd name="T0" fmla="*/ 0 w 21600"/>
                  <a:gd name="T1" fmla="*/ 2184 h 21600"/>
                  <a:gd name="T2" fmla="*/ 6664 w 21600"/>
                  <a:gd name="T3" fmla="*/ 0 h 21600"/>
                  <a:gd name="T4" fmla="*/ 10800 w 21600"/>
                  <a:gd name="T5" fmla="*/ 0 h 21600"/>
                  <a:gd name="T6" fmla="*/ 21600 w 21600"/>
                  <a:gd name="T7" fmla="*/ 0 h 21600"/>
                  <a:gd name="T8" fmla="*/ 21600 w 21600"/>
                  <a:gd name="T9" fmla="*/ 11649 h 21600"/>
                  <a:gd name="T10" fmla="*/ 21600 w 21600"/>
                  <a:gd name="T11" fmla="*/ 19416 h 21600"/>
                  <a:gd name="T12" fmla="*/ 15166 w 21600"/>
                  <a:gd name="T13" fmla="*/ 21600 h 21600"/>
                  <a:gd name="T14" fmla="*/ 10570 w 21600"/>
                  <a:gd name="T15" fmla="*/ 21600 h 21600"/>
                  <a:gd name="T16" fmla="*/ 0 w 21600"/>
                  <a:gd name="T17" fmla="*/ 21600 h 21600"/>
                  <a:gd name="T18" fmla="*/ 0 w 21600"/>
                  <a:gd name="T19" fmla="*/ 11528 h 21600"/>
                  <a:gd name="T20" fmla="*/ 459 w 21600"/>
                  <a:gd name="T21" fmla="*/ 22540 h 21600"/>
                  <a:gd name="T22" fmla="*/ 21485 w 21600"/>
                  <a:gd name="T23" fmla="*/ 270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T20" t="T21" r="T22" b="T2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ln>
                <a:headEnd/>
                <a:tailEnd/>
              </a:ln>
            </p:spPr>
            <p:style>
              <a:lnRef idx="2">
                <a:schemeClr val="accent3"/>
              </a:lnRef>
              <a:fillRef idx="1">
                <a:schemeClr val="lt1"/>
              </a:fillRef>
              <a:effectRef idx="0">
                <a:schemeClr val="accent3"/>
              </a:effectRef>
              <a:fontRef idx="minor">
                <a:schemeClr val="dk1"/>
              </a:fontRef>
            </p:style>
            <p:txBody>
              <a:bodyPr vert="horz" wrap="square" lIns="76200" tIns="38100" rIns="76200" bIns="38100" numCol="1" anchor="t" anchorCtr="0" compatLnSpc="1">
                <a:prstTxWarp prst="textNoShape">
                  <a:avLst/>
                </a:prstTxWarp>
              </a:bodyPr>
              <a:lstStyle/>
              <a:p>
                <a:pPr defTabSz="913812"/>
                <a:endParaRPr lang="en-US" sz="1667">
                  <a:solidFill>
                    <a:srgbClr val="292929"/>
                  </a:solidFill>
                </a:endParaRPr>
              </a:p>
            </p:txBody>
          </p:sp>
          <p:sp>
            <p:nvSpPr>
              <p:cNvPr id="111" name="tower"/>
              <p:cNvSpPr>
                <a:spLocks noEditPoints="1" noChangeArrowheads="1"/>
              </p:cNvSpPr>
              <p:nvPr/>
            </p:nvSpPr>
            <p:spPr bwMode="auto">
              <a:xfrm>
                <a:off x="3250252" y="4136145"/>
                <a:ext cx="218540" cy="463441"/>
              </a:xfrm>
              <a:custGeom>
                <a:avLst/>
                <a:gdLst>
                  <a:gd name="T0" fmla="*/ 0 w 21600"/>
                  <a:gd name="T1" fmla="*/ 2184 h 21600"/>
                  <a:gd name="T2" fmla="*/ 6664 w 21600"/>
                  <a:gd name="T3" fmla="*/ 0 h 21600"/>
                  <a:gd name="T4" fmla="*/ 10800 w 21600"/>
                  <a:gd name="T5" fmla="*/ 0 h 21600"/>
                  <a:gd name="T6" fmla="*/ 21600 w 21600"/>
                  <a:gd name="T7" fmla="*/ 0 h 21600"/>
                  <a:gd name="T8" fmla="*/ 21600 w 21600"/>
                  <a:gd name="T9" fmla="*/ 11649 h 21600"/>
                  <a:gd name="T10" fmla="*/ 21600 w 21600"/>
                  <a:gd name="T11" fmla="*/ 19416 h 21600"/>
                  <a:gd name="T12" fmla="*/ 15166 w 21600"/>
                  <a:gd name="T13" fmla="*/ 21600 h 21600"/>
                  <a:gd name="T14" fmla="*/ 10570 w 21600"/>
                  <a:gd name="T15" fmla="*/ 21600 h 21600"/>
                  <a:gd name="T16" fmla="*/ 0 w 21600"/>
                  <a:gd name="T17" fmla="*/ 21600 h 21600"/>
                  <a:gd name="T18" fmla="*/ 0 w 21600"/>
                  <a:gd name="T19" fmla="*/ 11528 h 21600"/>
                  <a:gd name="T20" fmla="*/ 459 w 21600"/>
                  <a:gd name="T21" fmla="*/ 22540 h 21600"/>
                  <a:gd name="T22" fmla="*/ 21485 w 21600"/>
                  <a:gd name="T23" fmla="*/ 270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T20" t="T21" r="T22" b="T2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ln>
                <a:headEnd/>
                <a:tailEnd/>
              </a:ln>
            </p:spPr>
            <p:style>
              <a:lnRef idx="2">
                <a:schemeClr val="accent3"/>
              </a:lnRef>
              <a:fillRef idx="1">
                <a:schemeClr val="lt1"/>
              </a:fillRef>
              <a:effectRef idx="0">
                <a:schemeClr val="accent3"/>
              </a:effectRef>
              <a:fontRef idx="minor">
                <a:schemeClr val="dk1"/>
              </a:fontRef>
            </p:style>
            <p:txBody>
              <a:bodyPr vert="horz" wrap="square" lIns="76200" tIns="38100" rIns="76200" bIns="38100" numCol="1" anchor="t" anchorCtr="0" compatLnSpc="1">
                <a:prstTxWarp prst="textNoShape">
                  <a:avLst/>
                </a:prstTxWarp>
              </a:bodyPr>
              <a:lstStyle/>
              <a:p>
                <a:pPr defTabSz="913812"/>
                <a:endParaRPr lang="en-US" sz="1667">
                  <a:solidFill>
                    <a:srgbClr val="292929"/>
                  </a:solidFill>
                </a:endParaRPr>
              </a:p>
            </p:txBody>
          </p:sp>
          <p:sp>
            <p:nvSpPr>
              <p:cNvPr id="112" name="tower"/>
              <p:cNvSpPr>
                <a:spLocks noEditPoints="1" noChangeArrowheads="1"/>
              </p:cNvSpPr>
              <p:nvPr/>
            </p:nvSpPr>
            <p:spPr bwMode="auto">
              <a:xfrm>
                <a:off x="3456701" y="4136144"/>
                <a:ext cx="218540" cy="463441"/>
              </a:xfrm>
              <a:custGeom>
                <a:avLst/>
                <a:gdLst>
                  <a:gd name="T0" fmla="*/ 0 w 21600"/>
                  <a:gd name="T1" fmla="*/ 2184 h 21600"/>
                  <a:gd name="T2" fmla="*/ 6664 w 21600"/>
                  <a:gd name="T3" fmla="*/ 0 h 21600"/>
                  <a:gd name="T4" fmla="*/ 10800 w 21600"/>
                  <a:gd name="T5" fmla="*/ 0 h 21600"/>
                  <a:gd name="T6" fmla="*/ 21600 w 21600"/>
                  <a:gd name="T7" fmla="*/ 0 h 21600"/>
                  <a:gd name="T8" fmla="*/ 21600 w 21600"/>
                  <a:gd name="T9" fmla="*/ 11649 h 21600"/>
                  <a:gd name="T10" fmla="*/ 21600 w 21600"/>
                  <a:gd name="T11" fmla="*/ 19416 h 21600"/>
                  <a:gd name="T12" fmla="*/ 15166 w 21600"/>
                  <a:gd name="T13" fmla="*/ 21600 h 21600"/>
                  <a:gd name="T14" fmla="*/ 10570 w 21600"/>
                  <a:gd name="T15" fmla="*/ 21600 h 21600"/>
                  <a:gd name="T16" fmla="*/ 0 w 21600"/>
                  <a:gd name="T17" fmla="*/ 21600 h 21600"/>
                  <a:gd name="T18" fmla="*/ 0 w 21600"/>
                  <a:gd name="T19" fmla="*/ 11528 h 21600"/>
                  <a:gd name="T20" fmla="*/ 459 w 21600"/>
                  <a:gd name="T21" fmla="*/ 22540 h 21600"/>
                  <a:gd name="T22" fmla="*/ 21485 w 21600"/>
                  <a:gd name="T23" fmla="*/ 270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T20" t="T21" r="T22" b="T2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ln>
                <a:headEnd/>
                <a:tailEnd/>
              </a:ln>
            </p:spPr>
            <p:style>
              <a:lnRef idx="2">
                <a:schemeClr val="accent3"/>
              </a:lnRef>
              <a:fillRef idx="1">
                <a:schemeClr val="lt1"/>
              </a:fillRef>
              <a:effectRef idx="0">
                <a:schemeClr val="accent3"/>
              </a:effectRef>
              <a:fontRef idx="minor">
                <a:schemeClr val="dk1"/>
              </a:fontRef>
            </p:style>
            <p:txBody>
              <a:bodyPr vert="horz" wrap="square" lIns="76200" tIns="38100" rIns="76200" bIns="38100" numCol="1" anchor="t" anchorCtr="0" compatLnSpc="1">
                <a:prstTxWarp prst="textNoShape">
                  <a:avLst/>
                </a:prstTxWarp>
              </a:bodyPr>
              <a:lstStyle/>
              <a:p>
                <a:pPr defTabSz="913812"/>
                <a:endParaRPr lang="en-US" sz="1667">
                  <a:solidFill>
                    <a:srgbClr val="292929"/>
                  </a:solidFill>
                </a:endParaRPr>
              </a:p>
            </p:txBody>
          </p:sp>
          <p:sp>
            <p:nvSpPr>
              <p:cNvPr id="113" name="tower"/>
              <p:cNvSpPr>
                <a:spLocks noEditPoints="1" noChangeArrowheads="1"/>
              </p:cNvSpPr>
              <p:nvPr/>
            </p:nvSpPr>
            <p:spPr bwMode="auto">
              <a:xfrm>
                <a:off x="3586500" y="3904426"/>
                <a:ext cx="218540" cy="463441"/>
              </a:xfrm>
              <a:custGeom>
                <a:avLst/>
                <a:gdLst>
                  <a:gd name="T0" fmla="*/ 0 w 21600"/>
                  <a:gd name="T1" fmla="*/ 2184 h 21600"/>
                  <a:gd name="T2" fmla="*/ 6664 w 21600"/>
                  <a:gd name="T3" fmla="*/ 0 h 21600"/>
                  <a:gd name="T4" fmla="*/ 10800 w 21600"/>
                  <a:gd name="T5" fmla="*/ 0 h 21600"/>
                  <a:gd name="T6" fmla="*/ 21600 w 21600"/>
                  <a:gd name="T7" fmla="*/ 0 h 21600"/>
                  <a:gd name="T8" fmla="*/ 21600 w 21600"/>
                  <a:gd name="T9" fmla="*/ 11649 h 21600"/>
                  <a:gd name="T10" fmla="*/ 21600 w 21600"/>
                  <a:gd name="T11" fmla="*/ 19416 h 21600"/>
                  <a:gd name="T12" fmla="*/ 15166 w 21600"/>
                  <a:gd name="T13" fmla="*/ 21600 h 21600"/>
                  <a:gd name="T14" fmla="*/ 10570 w 21600"/>
                  <a:gd name="T15" fmla="*/ 21600 h 21600"/>
                  <a:gd name="T16" fmla="*/ 0 w 21600"/>
                  <a:gd name="T17" fmla="*/ 21600 h 21600"/>
                  <a:gd name="T18" fmla="*/ 0 w 21600"/>
                  <a:gd name="T19" fmla="*/ 11528 h 21600"/>
                  <a:gd name="T20" fmla="*/ 459 w 21600"/>
                  <a:gd name="T21" fmla="*/ 22540 h 21600"/>
                  <a:gd name="T22" fmla="*/ 21485 w 21600"/>
                  <a:gd name="T23" fmla="*/ 270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T20" t="T21" r="T22" b="T2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ln>
                <a:headEnd/>
                <a:tailEnd/>
              </a:ln>
            </p:spPr>
            <p:style>
              <a:lnRef idx="2">
                <a:schemeClr val="accent3"/>
              </a:lnRef>
              <a:fillRef idx="1">
                <a:schemeClr val="lt1"/>
              </a:fillRef>
              <a:effectRef idx="0">
                <a:schemeClr val="accent3"/>
              </a:effectRef>
              <a:fontRef idx="minor">
                <a:schemeClr val="dk1"/>
              </a:fontRef>
            </p:style>
            <p:txBody>
              <a:bodyPr vert="horz" wrap="square" lIns="76200" tIns="38100" rIns="76200" bIns="38100" numCol="1" anchor="t" anchorCtr="0" compatLnSpc="1">
                <a:prstTxWarp prst="textNoShape">
                  <a:avLst/>
                </a:prstTxWarp>
              </a:bodyPr>
              <a:lstStyle/>
              <a:p>
                <a:pPr defTabSz="913812"/>
                <a:endParaRPr lang="en-US" sz="1667">
                  <a:solidFill>
                    <a:srgbClr val="292929"/>
                  </a:solidFill>
                </a:endParaRPr>
              </a:p>
            </p:txBody>
          </p:sp>
          <p:sp>
            <p:nvSpPr>
              <p:cNvPr id="114" name="tower"/>
              <p:cNvSpPr>
                <a:spLocks noEditPoints="1" noChangeArrowheads="1"/>
              </p:cNvSpPr>
              <p:nvPr/>
            </p:nvSpPr>
            <p:spPr bwMode="auto">
              <a:xfrm>
                <a:off x="3820396" y="3904425"/>
                <a:ext cx="218540" cy="463441"/>
              </a:xfrm>
              <a:custGeom>
                <a:avLst/>
                <a:gdLst>
                  <a:gd name="T0" fmla="*/ 0 w 21600"/>
                  <a:gd name="T1" fmla="*/ 2184 h 21600"/>
                  <a:gd name="T2" fmla="*/ 6664 w 21600"/>
                  <a:gd name="T3" fmla="*/ 0 h 21600"/>
                  <a:gd name="T4" fmla="*/ 10800 w 21600"/>
                  <a:gd name="T5" fmla="*/ 0 h 21600"/>
                  <a:gd name="T6" fmla="*/ 21600 w 21600"/>
                  <a:gd name="T7" fmla="*/ 0 h 21600"/>
                  <a:gd name="T8" fmla="*/ 21600 w 21600"/>
                  <a:gd name="T9" fmla="*/ 11649 h 21600"/>
                  <a:gd name="T10" fmla="*/ 21600 w 21600"/>
                  <a:gd name="T11" fmla="*/ 19416 h 21600"/>
                  <a:gd name="T12" fmla="*/ 15166 w 21600"/>
                  <a:gd name="T13" fmla="*/ 21600 h 21600"/>
                  <a:gd name="T14" fmla="*/ 10570 w 21600"/>
                  <a:gd name="T15" fmla="*/ 21600 h 21600"/>
                  <a:gd name="T16" fmla="*/ 0 w 21600"/>
                  <a:gd name="T17" fmla="*/ 21600 h 21600"/>
                  <a:gd name="T18" fmla="*/ 0 w 21600"/>
                  <a:gd name="T19" fmla="*/ 11528 h 21600"/>
                  <a:gd name="T20" fmla="*/ 459 w 21600"/>
                  <a:gd name="T21" fmla="*/ 22540 h 21600"/>
                  <a:gd name="T22" fmla="*/ 21485 w 21600"/>
                  <a:gd name="T23" fmla="*/ 270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T20" t="T21" r="T22" b="T2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ln>
                <a:headEnd/>
                <a:tailEnd/>
              </a:ln>
            </p:spPr>
            <p:style>
              <a:lnRef idx="2">
                <a:schemeClr val="accent3"/>
              </a:lnRef>
              <a:fillRef idx="1">
                <a:schemeClr val="lt1"/>
              </a:fillRef>
              <a:effectRef idx="0">
                <a:schemeClr val="accent3"/>
              </a:effectRef>
              <a:fontRef idx="minor">
                <a:schemeClr val="dk1"/>
              </a:fontRef>
            </p:style>
            <p:txBody>
              <a:bodyPr vert="horz" wrap="square" lIns="76200" tIns="38100" rIns="76200" bIns="38100" numCol="1" anchor="t" anchorCtr="0" compatLnSpc="1">
                <a:prstTxWarp prst="textNoShape">
                  <a:avLst/>
                </a:prstTxWarp>
              </a:bodyPr>
              <a:lstStyle/>
              <a:p>
                <a:pPr defTabSz="913812"/>
                <a:endParaRPr lang="en-US" sz="1667">
                  <a:solidFill>
                    <a:srgbClr val="292929"/>
                  </a:solidFill>
                </a:endParaRPr>
              </a:p>
            </p:txBody>
          </p:sp>
          <p:sp>
            <p:nvSpPr>
              <p:cNvPr id="115" name="tower"/>
              <p:cNvSpPr>
                <a:spLocks noEditPoints="1" noChangeArrowheads="1"/>
              </p:cNvSpPr>
              <p:nvPr/>
            </p:nvSpPr>
            <p:spPr bwMode="auto">
              <a:xfrm>
                <a:off x="3601856" y="4136146"/>
                <a:ext cx="218540" cy="463441"/>
              </a:xfrm>
              <a:custGeom>
                <a:avLst/>
                <a:gdLst>
                  <a:gd name="T0" fmla="*/ 0 w 21600"/>
                  <a:gd name="T1" fmla="*/ 2184 h 21600"/>
                  <a:gd name="T2" fmla="*/ 6664 w 21600"/>
                  <a:gd name="T3" fmla="*/ 0 h 21600"/>
                  <a:gd name="T4" fmla="*/ 10800 w 21600"/>
                  <a:gd name="T5" fmla="*/ 0 h 21600"/>
                  <a:gd name="T6" fmla="*/ 21600 w 21600"/>
                  <a:gd name="T7" fmla="*/ 0 h 21600"/>
                  <a:gd name="T8" fmla="*/ 21600 w 21600"/>
                  <a:gd name="T9" fmla="*/ 11649 h 21600"/>
                  <a:gd name="T10" fmla="*/ 21600 w 21600"/>
                  <a:gd name="T11" fmla="*/ 19416 h 21600"/>
                  <a:gd name="T12" fmla="*/ 15166 w 21600"/>
                  <a:gd name="T13" fmla="*/ 21600 h 21600"/>
                  <a:gd name="T14" fmla="*/ 10570 w 21600"/>
                  <a:gd name="T15" fmla="*/ 21600 h 21600"/>
                  <a:gd name="T16" fmla="*/ 0 w 21600"/>
                  <a:gd name="T17" fmla="*/ 21600 h 21600"/>
                  <a:gd name="T18" fmla="*/ 0 w 21600"/>
                  <a:gd name="T19" fmla="*/ 11528 h 21600"/>
                  <a:gd name="T20" fmla="*/ 459 w 21600"/>
                  <a:gd name="T21" fmla="*/ 22540 h 21600"/>
                  <a:gd name="T22" fmla="*/ 21485 w 21600"/>
                  <a:gd name="T23" fmla="*/ 270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T20" t="T21" r="T22" b="T2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ln>
                <a:headEnd/>
                <a:tailEnd/>
              </a:ln>
            </p:spPr>
            <p:style>
              <a:lnRef idx="2">
                <a:schemeClr val="accent3"/>
              </a:lnRef>
              <a:fillRef idx="1">
                <a:schemeClr val="lt1"/>
              </a:fillRef>
              <a:effectRef idx="0">
                <a:schemeClr val="accent3"/>
              </a:effectRef>
              <a:fontRef idx="minor">
                <a:schemeClr val="dk1"/>
              </a:fontRef>
            </p:style>
            <p:txBody>
              <a:bodyPr vert="horz" wrap="square" lIns="76200" tIns="38100" rIns="76200" bIns="38100" numCol="1" anchor="t" anchorCtr="0" compatLnSpc="1">
                <a:prstTxWarp prst="textNoShape">
                  <a:avLst/>
                </a:prstTxWarp>
              </a:bodyPr>
              <a:lstStyle/>
              <a:p>
                <a:pPr defTabSz="913812"/>
                <a:endParaRPr lang="en-US" sz="1667">
                  <a:solidFill>
                    <a:srgbClr val="292929"/>
                  </a:solidFill>
                </a:endParaRPr>
              </a:p>
            </p:txBody>
          </p:sp>
          <p:sp>
            <p:nvSpPr>
              <p:cNvPr id="116" name="tower"/>
              <p:cNvSpPr>
                <a:spLocks noEditPoints="1" noChangeArrowheads="1"/>
              </p:cNvSpPr>
              <p:nvPr/>
            </p:nvSpPr>
            <p:spPr bwMode="auto">
              <a:xfrm>
                <a:off x="3808305" y="4136145"/>
                <a:ext cx="218540" cy="463441"/>
              </a:xfrm>
              <a:custGeom>
                <a:avLst/>
                <a:gdLst>
                  <a:gd name="T0" fmla="*/ 0 w 21600"/>
                  <a:gd name="T1" fmla="*/ 2184 h 21600"/>
                  <a:gd name="T2" fmla="*/ 6664 w 21600"/>
                  <a:gd name="T3" fmla="*/ 0 h 21600"/>
                  <a:gd name="T4" fmla="*/ 10800 w 21600"/>
                  <a:gd name="T5" fmla="*/ 0 h 21600"/>
                  <a:gd name="T6" fmla="*/ 21600 w 21600"/>
                  <a:gd name="T7" fmla="*/ 0 h 21600"/>
                  <a:gd name="T8" fmla="*/ 21600 w 21600"/>
                  <a:gd name="T9" fmla="*/ 11649 h 21600"/>
                  <a:gd name="T10" fmla="*/ 21600 w 21600"/>
                  <a:gd name="T11" fmla="*/ 19416 h 21600"/>
                  <a:gd name="T12" fmla="*/ 15166 w 21600"/>
                  <a:gd name="T13" fmla="*/ 21600 h 21600"/>
                  <a:gd name="T14" fmla="*/ 10570 w 21600"/>
                  <a:gd name="T15" fmla="*/ 21600 h 21600"/>
                  <a:gd name="T16" fmla="*/ 0 w 21600"/>
                  <a:gd name="T17" fmla="*/ 21600 h 21600"/>
                  <a:gd name="T18" fmla="*/ 0 w 21600"/>
                  <a:gd name="T19" fmla="*/ 11528 h 21600"/>
                  <a:gd name="T20" fmla="*/ 459 w 21600"/>
                  <a:gd name="T21" fmla="*/ 22540 h 21600"/>
                  <a:gd name="T22" fmla="*/ 21485 w 21600"/>
                  <a:gd name="T23" fmla="*/ 270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T20" t="T21" r="T22" b="T2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ln>
                <a:headEnd/>
                <a:tailEnd/>
              </a:ln>
            </p:spPr>
            <p:style>
              <a:lnRef idx="2">
                <a:schemeClr val="accent3"/>
              </a:lnRef>
              <a:fillRef idx="1">
                <a:schemeClr val="lt1"/>
              </a:fillRef>
              <a:effectRef idx="0">
                <a:schemeClr val="accent3"/>
              </a:effectRef>
              <a:fontRef idx="minor">
                <a:schemeClr val="dk1"/>
              </a:fontRef>
            </p:style>
            <p:txBody>
              <a:bodyPr vert="horz" wrap="square" lIns="76200" tIns="38100" rIns="76200" bIns="38100" numCol="1" anchor="t" anchorCtr="0" compatLnSpc="1">
                <a:prstTxWarp prst="textNoShape">
                  <a:avLst/>
                </a:prstTxWarp>
              </a:bodyPr>
              <a:lstStyle/>
              <a:p>
                <a:pPr defTabSz="913812"/>
                <a:endParaRPr lang="en-US" sz="1667">
                  <a:solidFill>
                    <a:srgbClr val="292929"/>
                  </a:solidFill>
                </a:endParaRPr>
              </a:p>
            </p:txBody>
          </p:sp>
        </p:grpSp>
        <p:grpSp>
          <p:nvGrpSpPr>
            <p:cNvPr id="84" name="Group 83"/>
            <p:cNvGrpSpPr/>
            <p:nvPr/>
          </p:nvGrpSpPr>
          <p:grpSpPr>
            <a:xfrm>
              <a:off x="4303989" y="2995351"/>
              <a:ext cx="5788960" cy="4792815"/>
              <a:chOff x="4303989" y="2995351"/>
              <a:chExt cx="5788960" cy="4792815"/>
            </a:xfrm>
          </p:grpSpPr>
          <p:sp>
            <p:nvSpPr>
              <p:cNvPr id="85" name="TextBox 84"/>
              <p:cNvSpPr txBox="1"/>
              <p:nvPr/>
            </p:nvSpPr>
            <p:spPr>
              <a:xfrm>
                <a:off x="8081675" y="5391758"/>
                <a:ext cx="2011274" cy="218073"/>
              </a:xfrm>
              <a:prstGeom prst="rect">
                <a:avLst/>
              </a:prstGeom>
              <a:noFill/>
              <a:effectLst/>
            </p:spPr>
            <p:txBody>
              <a:bodyPr wrap="square" lIns="0" tIns="0" rIns="0" bIns="0" rtlCol="0">
                <a:spAutoFit/>
              </a:bodyPr>
              <a:lstStyle/>
              <a:p>
                <a:pPr defTabSz="761452"/>
                <a:r>
                  <a:rPr lang="en-US" sz="1417" dirty="0">
                    <a:solidFill>
                      <a:srgbClr val="FFFFFF">
                        <a:alpha val="99000"/>
                      </a:srgbClr>
                    </a:solidFill>
                    <a:latin typeface="Segoe UI Light" pitchFamily="34" charset="0"/>
                  </a:rPr>
                  <a:t>On-premise subnets</a:t>
                </a:r>
              </a:p>
            </p:txBody>
          </p:sp>
          <p:grpSp>
            <p:nvGrpSpPr>
              <p:cNvPr id="86" name="Group 85"/>
              <p:cNvGrpSpPr/>
              <p:nvPr/>
            </p:nvGrpSpPr>
            <p:grpSpPr>
              <a:xfrm>
                <a:off x="4303989" y="2995351"/>
                <a:ext cx="5231984" cy="4792815"/>
                <a:chOff x="4303989" y="2995351"/>
                <a:chExt cx="5231984" cy="4792815"/>
              </a:xfrm>
            </p:grpSpPr>
            <p:grpSp>
              <p:nvGrpSpPr>
                <p:cNvPr id="87" name="Group 86"/>
                <p:cNvGrpSpPr/>
                <p:nvPr/>
              </p:nvGrpSpPr>
              <p:grpSpPr>
                <a:xfrm>
                  <a:off x="7121893" y="3568825"/>
                  <a:ext cx="376932" cy="579302"/>
                  <a:chOff x="3341266" y="2592264"/>
                  <a:chExt cx="452436" cy="695162"/>
                </a:xfrm>
                <a:effectLst>
                  <a:outerShdw blurRad="50800" dist="38100" dir="2700000" algn="tl" rotWithShape="0">
                    <a:prstClr val="black">
                      <a:alpha val="40000"/>
                    </a:prstClr>
                  </a:outerShdw>
                </a:effectLst>
              </p:grpSpPr>
              <p:sp>
                <p:nvSpPr>
                  <p:cNvPr id="105" name="tower"/>
                  <p:cNvSpPr>
                    <a:spLocks noEditPoints="1" noChangeArrowheads="1"/>
                  </p:cNvSpPr>
                  <p:nvPr/>
                </p:nvSpPr>
                <p:spPr bwMode="auto">
                  <a:xfrm>
                    <a:off x="3341266" y="2592265"/>
                    <a:ext cx="218540" cy="463441"/>
                  </a:xfrm>
                  <a:custGeom>
                    <a:avLst/>
                    <a:gdLst>
                      <a:gd name="T0" fmla="*/ 0 w 21600"/>
                      <a:gd name="T1" fmla="*/ 2184 h 21600"/>
                      <a:gd name="T2" fmla="*/ 6664 w 21600"/>
                      <a:gd name="T3" fmla="*/ 0 h 21600"/>
                      <a:gd name="T4" fmla="*/ 10800 w 21600"/>
                      <a:gd name="T5" fmla="*/ 0 h 21600"/>
                      <a:gd name="T6" fmla="*/ 21600 w 21600"/>
                      <a:gd name="T7" fmla="*/ 0 h 21600"/>
                      <a:gd name="T8" fmla="*/ 21600 w 21600"/>
                      <a:gd name="T9" fmla="*/ 11649 h 21600"/>
                      <a:gd name="T10" fmla="*/ 21600 w 21600"/>
                      <a:gd name="T11" fmla="*/ 19416 h 21600"/>
                      <a:gd name="T12" fmla="*/ 15166 w 21600"/>
                      <a:gd name="T13" fmla="*/ 21600 h 21600"/>
                      <a:gd name="T14" fmla="*/ 10570 w 21600"/>
                      <a:gd name="T15" fmla="*/ 21600 h 21600"/>
                      <a:gd name="T16" fmla="*/ 0 w 21600"/>
                      <a:gd name="T17" fmla="*/ 21600 h 21600"/>
                      <a:gd name="T18" fmla="*/ 0 w 21600"/>
                      <a:gd name="T19" fmla="*/ 11528 h 21600"/>
                      <a:gd name="T20" fmla="*/ 459 w 21600"/>
                      <a:gd name="T21" fmla="*/ 22540 h 21600"/>
                      <a:gd name="T22" fmla="*/ 21485 w 21600"/>
                      <a:gd name="T23" fmla="*/ 270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T20" t="T21" r="T22" b="T2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ln>
                    <a:headEnd/>
                    <a:tailEnd/>
                  </a:ln>
                </p:spPr>
                <p:style>
                  <a:lnRef idx="2">
                    <a:schemeClr val="accent1"/>
                  </a:lnRef>
                  <a:fillRef idx="1">
                    <a:schemeClr val="lt1"/>
                  </a:fillRef>
                  <a:effectRef idx="0">
                    <a:schemeClr val="accent1"/>
                  </a:effectRef>
                  <a:fontRef idx="minor">
                    <a:schemeClr val="dk1"/>
                  </a:fontRef>
                </p:style>
                <p:txBody>
                  <a:bodyPr vert="horz" wrap="square" lIns="76200" tIns="38100" rIns="76200" bIns="38100" numCol="1" anchor="t" anchorCtr="0" compatLnSpc="1">
                    <a:prstTxWarp prst="textNoShape">
                      <a:avLst/>
                    </a:prstTxWarp>
                  </a:bodyPr>
                  <a:lstStyle/>
                  <a:p>
                    <a:pPr defTabSz="913812"/>
                    <a:endParaRPr lang="en-US" sz="1667">
                      <a:solidFill>
                        <a:srgbClr val="292929"/>
                      </a:solidFill>
                    </a:endParaRPr>
                  </a:p>
                </p:txBody>
              </p:sp>
              <p:sp>
                <p:nvSpPr>
                  <p:cNvPr id="106" name="tower"/>
                  <p:cNvSpPr>
                    <a:spLocks noEditPoints="1" noChangeArrowheads="1"/>
                  </p:cNvSpPr>
                  <p:nvPr/>
                </p:nvSpPr>
                <p:spPr bwMode="auto">
                  <a:xfrm>
                    <a:off x="3575162" y="2592264"/>
                    <a:ext cx="218540" cy="463441"/>
                  </a:xfrm>
                  <a:custGeom>
                    <a:avLst/>
                    <a:gdLst>
                      <a:gd name="T0" fmla="*/ 0 w 21600"/>
                      <a:gd name="T1" fmla="*/ 2184 h 21600"/>
                      <a:gd name="T2" fmla="*/ 6664 w 21600"/>
                      <a:gd name="T3" fmla="*/ 0 h 21600"/>
                      <a:gd name="T4" fmla="*/ 10800 w 21600"/>
                      <a:gd name="T5" fmla="*/ 0 h 21600"/>
                      <a:gd name="T6" fmla="*/ 21600 w 21600"/>
                      <a:gd name="T7" fmla="*/ 0 h 21600"/>
                      <a:gd name="T8" fmla="*/ 21600 w 21600"/>
                      <a:gd name="T9" fmla="*/ 11649 h 21600"/>
                      <a:gd name="T10" fmla="*/ 21600 w 21600"/>
                      <a:gd name="T11" fmla="*/ 19416 h 21600"/>
                      <a:gd name="T12" fmla="*/ 15166 w 21600"/>
                      <a:gd name="T13" fmla="*/ 21600 h 21600"/>
                      <a:gd name="T14" fmla="*/ 10570 w 21600"/>
                      <a:gd name="T15" fmla="*/ 21600 h 21600"/>
                      <a:gd name="T16" fmla="*/ 0 w 21600"/>
                      <a:gd name="T17" fmla="*/ 21600 h 21600"/>
                      <a:gd name="T18" fmla="*/ 0 w 21600"/>
                      <a:gd name="T19" fmla="*/ 11528 h 21600"/>
                      <a:gd name="T20" fmla="*/ 459 w 21600"/>
                      <a:gd name="T21" fmla="*/ 22540 h 21600"/>
                      <a:gd name="T22" fmla="*/ 21485 w 21600"/>
                      <a:gd name="T23" fmla="*/ 270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T20" t="T21" r="T22" b="T2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ln>
                    <a:headEnd/>
                    <a:tailEnd/>
                  </a:ln>
                </p:spPr>
                <p:style>
                  <a:lnRef idx="2">
                    <a:schemeClr val="accent1"/>
                  </a:lnRef>
                  <a:fillRef idx="1">
                    <a:schemeClr val="lt1"/>
                  </a:fillRef>
                  <a:effectRef idx="0">
                    <a:schemeClr val="accent1"/>
                  </a:effectRef>
                  <a:fontRef idx="minor">
                    <a:schemeClr val="dk1"/>
                  </a:fontRef>
                </p:style>
                <p:txBody>
                  <a:bodyPr vert="horz" wrap="square" lIns="76200" tIns="38100" rIns="76200" bIns="38100" numCol="1" anchor="t" anchorCtr="0" compatLnSpc="1">
                    <a:prstTxWarp prst="textNoShape">
                      <a:avLst/>
                    </a:prstTxWarp>
                  </a:bodyPr>
                  <a:lstStyle/>
                  <a:p>
                    <a:pPr defTabSz="913812"/>
                    <a:endParaRPr lang="en-US" sz="1667">
                      <a:solidFill>
                        <a:srgbClr val="292929"/>
                      </a:solidFill>
                    </a:endParaRPr>
                  </a:p>
                </p:txBody>
              </p:sp>
              <p:sp>
                <p:nvSpPr>
                  <p:cNvPr id="107" name="tower"/>
                  <p:cNvSpPr>
                    <a:spLocks noEditPoints="1" noChangeArrowheads="1"/>
                  </p:cNvSpPr>
                  <p:nvPr/>
                </p:nvSpPr>
                <p:spPr bwMode="auto">
                  <a:xfrm>
                    <a:off x="3356622" y="2823985"/>
                    <a:ext cx="218540" cy="463441"/>
                  </a:xfrm>
                  <a:custGeom>
                    <a:avLst/>
                    <a:gdLst>
                      <a:gd name="T0" fmla="*/ 0 w 21600"/>
                      <a:gd name="T1" fmla="*/ 2184 h 21600"/>
                      <a:gd name="T2" fmla="*/ 6664 w 21600"/>
                      <a:gd name="T3" fmla="*/ 0 h 21600"/>
                      <a:gd name="T4" fmla="*/ 10800 w 21600"/>
                      <a:gd name="T5" fmla="*/ 0 h 21600"/>
                      <a:gd name="T6" fmla="*/ 21600 w 21600"/>
                      <a:gd name="T7" fmla="*/ 0 h 21600"/>
                      <a:gd name="T8" fmla="*/ 21600 w 21600"/>
                      <a:gd name="T9" fmla="*/ 11649 h 21600"/>
                      <a:gd name="T10" fmla="*/ 21600 w 21600"/>
                      <a:gd name="T11" fmla="*/ 19416 h 21600"/>
                      <a:gd name="T12" fmla="*/ 15166 w 21600"/>
                      <a:gd name="T13" fmla="*/ 21600 h 21600"/>
                      <a:gd name="T14" fmla="*/ 10570 w 21600"/>
                      <a:gd name="T15" fmla="*/ 21600 h 21600"/>
                      <a:gd name="T16" fmla="*/ 0 w 21600"/>
                      <a:gd name="T17" fmla="*/ 21600 h 21600"/>
                      <a:gd name="T18" fmla="*/ 0 w 21600"/>
                      <a:gd name="T19" fmla="*/ 11528 h 21600"/>
                      <a:gd name="T20" fmla="*/ 459 w 21600"/>
                      <a:gd name="T21" fmla="*/ 22540 h 21600"/>
                      <a:gd name="T22" fmla="*/ 21485 w 21600"/>
                      <a:gd name="T23" fmla="*/ 270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T20" t="T21" r="T22" b="T2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ln>
                    <a:headEnd/>
                    <a:tailEnd/>
                  </a:ln>
                </p:spPr>
                <p:style>
                  <a:lnRef idx="2">
                    <a:schemeClr val="accent1"/>
                  </a:lnRef>
                  <a:fillRef idx="1">
                    <a:schemeClr val="lt1"/>
                  </a:fillRef>
                  <a:effectRef idx="0">
                    <a:schemeClr val="accent1"/>
                  </a:effectRef>
                  <a:fontRef idx="minor">
                    <a:schemeClr val="dk1"/>
                  </a:fontRef>
                </p:style>
                <p:txBody>
                  <a:bodyPr vert="horz" wrap="square" lIns="76200" tIns="38100" rIns="76200" bIns="38100" numCol="1" anchor="t" anchorCtr="0" compatLnSpc="1">
                    <a:prstTxWarp prst="textNoShape">
                      <a:avLst/>
                    </a:prstTxWarp>
                  </a:bodyPr>
                  <a:lstStyle/>
                  <a:p>
                    <a:pPr defTabSz="913812"/>
                    <a:endParaRPr lang="en-US" sz="1667">
                      <a:solidFill>
                        <a:srgbClr val="292929"/>
                      </a:solidFill>
                    </a:endParaRPr>
                  </a:p>
                </p:txBody>
              </p:sp>
              <p:sp>
                <p:nvSpPr>
                  <p:cNvPr id="108" name="tower"/>
                  <p:cNvSpPr>
                    <a:spLocks noEditPoints="1" noChangeArrowheads="1"/>
                  </p:cNvSpPr>
                  <p:nvPr/>
                </p:nvSpPr>
                <p:spPr bwMode="auto">
                  <a:xfrm>
                    <a:off x="3563071" y="2823984"/>
                    <a:ext cx="218540" cy="463441"/>
                  </a:xfrm>
                  <a:custGeom>
                    <a:avLst/>
                    <a:gdLst>
                      <a:gd name="T0" fmla="*/ 0 w 21600"/>
                      <a:gd name="T1" fmla="*/ 2184 h 21600"/>
                      <a:gd name="T2" fmla="*/ 6664 w 21600"/>
                      <a:gd name="T3" fmla="*/ 0 h 21600"/>
                      <a:gd name="T4" fmla="*/ 10800 w 21600"/>
                      <a:gd name="T5" fmla="*/ 0 h 21600"/>
                      <a:gd name="T6" fmla="*/ 21600 w 21600"/>
                      <a:gd name="T7" fmla="*/ 0 h 21600"/>
                      <a:gd name="T8" fmla="*/ 21600 w 21600"/>
                      <a:gd name="T9" fmla="*/ 11649 h 21600"/>
                      <a:gd name="T10" fmla="*/ 21600 w 21600"/>
                      <a:gd name="T11" fmla="*/ 19416 h 21600"/>
                      <a:gd name="T12" fmla="*/ 15166 w 21600"/>
                      <a:gd name="T13" fmla="*/ 21600 h 21600"/>
                      <a:gd name="T14" fmla="*/ 10570 w 21600"/>
                      <a:gd name="T15" fmla="*/ 21600 h 21600"/>
                      <a:gd name="T16" fmla="*/ 0 w 21600"/>
                      <a:gd name="T17" fmla="*/ 21600 h 21600"/>
                      <a:gd name="T18" fmla="*/ 0 w 21600"/>
                      <a:gd name="T19" fmla="*/ 11528 h 21600"/>
                      <a:gd name="T20" fmla="*/ 459 w 21600"/>
                      <a:gd name="T21" fmla="*/ 22540 h 21600"/>
                      <a:gd name="T22" fmla="*/ 21485 w 21600"/>
                      <a:gd name="T23" fmla="*/ 270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T20" t="T21" r="T22" b="T2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ln>
                    <a:headEnd/>
                    <a:tailEnd/>
                  </a:ln>
                  <a:effectLst/>
                </p:spPr>
                <p:style>
                  <a:lnRef idx="2">
                    <a:schemeClr val="accent1"/>
                  </a:lnRef>
                  <a:fillRef idx="1">
                    <a:schemeClr val="lt1"/>
                  </a:fillRef>
                  <a:effectRef idx="0">
                    <a:schemeClr val="accent1"/>
                  </a:effectRef>
                  <a:fontRef idx="minor">
                    <a:schemeClr val="dk1"/>
                  </a:fontRef>
                </p:style>
                <p:txBody>
                  <a:bodyPr vert="horz" wrap="square" lIns="76200" tIns="38100" rIns="76200" bIns="38100" numCol="1" anchor="t" anchorCtr="0" compatLnSpc="1">
                    <a:prstTxWarp prst="textNoShape">
                      <a:avLst/>
                    </a:prstTxWarp>
                  </a:bodyPr>
                  <a:lstStyle/>
                  <a:p>
                    <a:pPr defTabSz="913812"/>
                    <a:endParaRPr lang="en-US" sz="1667">
                      <a:solidFill>
                        <a:srgbClr val="292929"/>
                      </a:solidFill>
                    </a:endParaRPr>
                  </a:p>
                </p:txBody>
              </p:sp>
            </p:grpSp>
            <p:grpSp>
              <p:nvGrpSpPr>
                <p:cNvPr id="88" name="Group 87"/>
                <p:cNvGrpSpPr/>
                <p:nvPr/>
              </p:nvGrpSpPr>
              <p:grpSpPr>
                <a:xfrm>
                  <a:off x="8314502" y="4567271"/>
                  <a:ext cx="669859" cy="579303"/>
                  <a:chOff x="4614286" y="3865578"/>
                  <a:chExt cx="804040" cy="695163"/>
                </a:xfrm>
                <a:effectLst>
                  <a:outerShdw blurRad="50800" dist="38100" dir="2700000" algn="tl" rotWithShape="0">
                    <a:prstClr val="black">
                      <a:alpha val="40000"/>
                    </a:prstClr>
                  </a:outerShdw>
                </a:effectLst>
              </p:grpSpPr>
              <p:sp>
                <p:nvSpPr>
                  <p:cNvPr id="97" name="tower"/>
                  <p:cNvSpPr>
                    <a:spLocks noEditPoints="1" noChangeArrowheads="1"/>
                  </p:cNvSpPr>
                  <p:nvPr/>
                </p:nvSpPr>
                <p:spPr bwMode="auto">
                  <a:xfrm>
                    <a:off x="4614286" y="3865579"/>
                    <a:ext cx="218540" cy="463441"/>
                  </a:xfrm>
                  <a:custGeom>
                    <a:avLst/>
                    <a:gdLst>
                      <a:gd name="T0" fmla="*/ 0 w 21600"/>
                      <a:gd name="T1" fmla="*/ 2184 h 21600"/>
                      <a:gd name="T2" fmla="*/ 6664 w 21600"/>
                      <a:gd name="T3" fmla="*/ 0 h 21600"/>
                      <a:gd name="T4" fmla="*/ 10800 w 21600"/>
                      <a:gd name="T5" fmla="*/ 0 h 21600"/>
                      <a:gd name="T6" fmla="*/ 21600 w 21600"/>
                      <a:gd name="T7" fmla="*/ 0 h 21600"/>
                      <a:gd name="T8" fmla="*/ 21600 w 21600"/>
                      <a:gd name="T9" fmla="*/ 11649 h 21600"/>
                      <a:gd name="T10" fmla="*/ 21600 w 21600"/>
                      <a:gd name="T11" fmla="*/ 19416 h 21600"/>
                      <a:gd name="T12" fmla="*/ 15166 w 21600"/>
                      <a:gd name="T13" fmla="*/ 21600 h 21600"/>
                      <a:gd name="T14" fmla="*/ 10570 w 21600"/>
                      <a:gd name="T15" fmla="*/ 21600 h 21600"/>
                      <a:gd name="T16" fmla="*/ 0 w 21600"/>
                      <a:gd name="T17" fmla="*/ 21600 h 21600"/>
                      <a:gd name="T18" fmla="*/ 0 w 21600"/>
                      <a:gd name="T19" fmla="*/ 11528 h 21600"/>
                      <a:gd name="T20" fmla="*/ 459 w 21600"/>
                      <a:gd name="T21" fmla="*/ 22540 h 21600"/>
                      <a:gd name="T22" fmla="*/ 21485 w 21600"/>
                      <a:gd name="T23" fmla="*/ 270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T20" t="T21" r="T22" b="T2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ln>
                    <a:headEnd/>
                    <a:tailEnd/>
                  </a:ln>
                </p:spPr>
                <p:style>
                  <a:lnRef idx="2">
                    <a:schemeClr val="accent5"/>
                  </a:lnRef>
                  <a:fillRef idx="1">
                    <a:schemeClr val="lt1"/>
                  </a:fillRef>
                  <a:effectRef idx="0">
                    <a:schemeClr val="accent5"/>
                  </a:effectRef>
                  <a:fontRef idx="minor">
                    <a:schemeClr val="dk1"/>
                  </a:fontRef>
                </p:style>
                <p:txBody>
                  <a:bodyPr vert="horz" wrap="square" lIns="76200" tIns="38100" rIns="76200" bIns="38100" numCol="1" anchor="t" anchorCtr="0" compatLnSpc="1">
                    <a:prstTxWarp prst="textNoShape">
                      <a:avLst/>
                    </a:prstTxWarp>
                  </a:bodyPr>
                  <a:lstStyle/>
                  <a:p>
                    <a:pPr defTabSz="913812"/>
                    <a:endParaRPr lang="en-US" sz="1667">
                      <a:solidFill>
                        <a:srgbClr val="292929"/>
                      </a:solidFill>
                    </a:endParaRPr>
                  </a:p>
                </p:txBody>
              </p:sp>
              <p:sp>
                <p:nvSpPr>
                  <p:cNvPr id="98" name="tower"/>
                  <p:cNvSpPr>
                    <a:spLocks noEditPoints="1" noChangeArrowheads="1"/>
                  </p:cNvSpPr>
                  <p:nvPr/>
                </p:nvSpPr>
                <p:spPr bwMode="auto">
                  <a:xfrm>
                    <a:off x="4848182" y="3865578"/>
                    <a:ext cx="218540" cy="463441"/>
                  </a:xfrm>
                  <a:custGeom>
                    <a:avLst/>
                    <a:gdLst>
                      <a:gd name="T0" fmla="*/ 0 w 21600"/>
                      <a:gd name="T1" fmla="*/ 2184 h 21600"/>
                      <a:gd name="T2" fmla="*/ 6664 w 21600"/>
                      <a:gd name="T3" fmla="*/ 0 h 21600"/>
                      <a:gd name="T4" fmla="*/ 10800 w 21600"/>
                      <a:gd name="T5" fmla="*/ 0 h 21600"/>
                      <a:gd name="T6" fmla="*/ 21600 w 21600"/>
                      <a:gd name="T7" fmla="*/ 0 h 21600"/>
                      <a:gd name="T8" fmla="*/ 21600 w 21600"/>
                      <a:gd name="T9" fmla="*/ 11649 h 21600"/>
                      <a:gd name="T10" fmla="*/ 21600 w 21600"/>
                      <a:gd name="T11" fmla="*/ 19416 h 21600"/>
                      <a:gd name="T12" fmla="*/ 15166 w 21600"/>
                      <a:gd name="T13" fmla="*/ 21600 h 21600"/>
                      <a:gd name="T14" fmla="*/ 10570 w 21600"/>
                      <a:gd name="T15" fmla="*/ 21600 h 21600"/>
                      <a:gd name="T16" fmla="*/ 0 w 21600"/>
                      <a:gd name="T17" fmla="*/ 21600 h 21600"/>
                      <a:gd name="T18" fmla="*/ 0 w 21600"/>
                      <a:gd name="T19" fmla="*/ 11528 h 21600"/>
                      <a:gd name="T20" fmla="*/ 459 w 21600"/>
                      <a:gd name="T21" fmla="*/ 22540 h 21600"/>
                      <a:gd name="T22" fmla="*/ 21485 w 21600"/>
                      <a:gd name="T23" fmla="*/ 270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T20" t="T21" r="T22" b="T2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ln>
                    <a:headEnd/>
                    <a:tailEnd/>
                  </a:ln>
                </p:spPr>
                <p:style>
                  <a:lnRef idx="2">
                    <a:schemeClr val="accent5"/>
                  </a:lnRef>
                  <a:fillRef idx="1">
                    <a:schemeClr val="lt1"/>
                  </a:fillRef>
                  <a:effectRef idx="0">
                    <a:schemeClr val="accent5"/>
                  </a:effectRef>
                  <a:fontRef idx="minor">
                    <a:schemeClr val="dk1"/>
                  </a:fontRef>
                </p:style>
                <p:txBody>
                  <a:bodyPr vert="horz" wrap="square" lIns="76200" tIns="38100" rIns="76200" bIns="38100" numCol="1" anchor="t" anchorCtr="0" compatLnSpc="1">
                    <a:prstTxWarp prst="textNoShape">
                      <a:avLst/>
                    </a:prstTxWarp>
                  </a:bodyPr>
                  <a:lstStyle/>
                  <a:p>
                    <a:pPr defTabSz="913812"/>
                    <a:endParaRPr lang="en-US" sz="1667">
                      <a:solidFill>
                        <a:srgbClr val="292929"/>
                      </a:solidFill>
                    </a:endParaRPr>
                  </a:p>
                </p:txBody>
              </p:sp>
              <p:sp>
                <p:nvSpPr>
                  <p:cNvPr id="99" name="tower"/>
                  <p:cNvSpPr>
                    <a:spLocks noEditPoints="1" noChangeArrowheads="1"/>
                  </p:cNvSpPr>
                  <p:nvPr/>
                </p:nvSpPr>
                <p:spPr bwMode="auto">
                  <a:xfrm>
                    <a:off x="4629642" y="4097299"/>
                    <a:ext cx="218540" cy="463441"/>
                  </a:xfrm>
                  <a:custGeom>
                    <a:avLst/>
                    <a:gdLst>
                      <a:gd name="T0" fmla="*/ 0 w 21600"/>
                      <a:gd name="T1" fmla="*/ 2184 h 21600"/>
                      <a:gd name="T2" fmla="*/ 6664 w 21600"/>
                      <a:gd name="T3" fmla="*/ 0 h 21600"/>
                      <a:gd name="T4" fmla="*/ 10800 w 21600"/>
                      <a:gd name="T5" fmla="*/ 0 h 21600"/>
                      <a:gd name="T6" fmla="*/ 21600 w 21600"/>
                      <a:gd name="T7" fmla="*/ 0 h 21600"/>
                      <a:gd name="T8" fmla="*/ 21600 w 21600"/>
                      <a:gd name="T9" fmla="*/ 11649 h 21600"/>
                      <a:gd name="T10" fmla="*/ 21600 w 21600"/>
                      <a:gd name="T11" fmla="*/ 19416 h 21600"/>
                      <a:gd name="T12" fmla="*/ 15166 w 21600"/>
                      <a:gd name="T13" fmla="*/ 21600 h 21600"/>
                      <a:gd name="T14" fmla="*/ 10570 w 21600"/>
                      <a:gd name="T15" fmla="*/ 21600 h 21600"/>
                      <a:gd name="T16" fmla="*/ 0 w 21600"/>
                      <a:gd name="T17" fmla="*/ 21600 h 21600"/>
                      <a:gd name="T18" fmla="*/ 0 w 21600"/>
                      <a:gd name="T19" fmla="*/ 11528 h 21600"/>
                      <a:gd name="T20" fmla="*/ 459 w 21600"/>
                      <a:gd name="T21" fmla="*/ 22540 h 21600"/>
                      <a:gd name="T22" fmla="*/ 21485 w 21600"/>
                      <a:gd name="T23" fmla="*/ 270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T20" t="T21" r="T22" b="T2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ln>
                    <a:headEnd/>
                    <a:tailEnd/>
                  </a:ln>
                </p:spPr>
                <p:style>
                  <a:lnRef idx="2">
                    <a:schemeClr val="accent5"/>
                  </a:lnRef>
                  <a:fillRef idx="1">
                    <a:schemeClr val="lt1"/>
                  </a:fillRef>
                  <a:effectRef idx="0">
                    <a:schemeClr val="accent5"/>
                  </a:effectRef>
                  <a:fontRef idx="minor">
                    <a:schemeClr val="dk1"/>
                  </a:fontRef>
                </p:style>
                <p:txBody>
                  <a:bodyPr vert="horz" wrap="square" lIns="76200" tIns="38100" rIns="76200" bIns="38100" numCol="1" anchor="t" anchorCtr="0" compatLnSpc="1">
                    <a:prstTxWarp prst="textNoShape">
                      <a:avLst/>
                    </a:prstTxWarp>
                  </a:bodyPr>
                  <a:lstStyle/>
                  <a:p>
                    <a:pPr defTabSz="913812"/>
                    <a:endParaRPr lang="en-US" sz="1667">
                      <a:solidFill>
                        <a:srgbClr val="292929"/>
                      </a:solidFill>
                    </a:endParaRPr>
                  </a:p>
                </p:txBody>
              </p:sp>
              <p:sp>
                <p:nvSpPr>
                  <p:cNvPr id="100" name="tower"/>
                  <p:cNvSpPr>
                    <a:spLocks noEditPoints="1" noChangeArrowheads="1"/>
                  </p:cNvSpPr>
                  <p:nvPr/>
                </p:nvSpPr>
                <p:spPr bwMode="auto">
                  <a:xfrm>
                    <a:off x="4836091" y="4097298"/>
                    <a:ext cx="218540" cy="463441"/>
                  </a:xfrm>
                  <a:custGeom>
                    <a:avLst/>
                    <a:gdLst>
                      <a:gd name="T0" fmla="*/ 0 w 21600"/>
                      <a:gd name="T1" fmla="*/ 2184 h 21600"/>
                      <a:gd name="T2" fmla="*/ 6664 w 21600"/>
                      <a:gd name="T3" fmla="*/ 0 h 21600"/>
                      <a:gd name="T4" fmla="*/ 10800 w 21600"/>
                      <a:gd name="T5" fmla="*/ 0 h 21600"/>
                      <a:gd name="T6" fmla="*/ 21600 w 21600"/>
                      <a:gd name="T7" fmla="*/ 0 h 21600"/>
                      <a:gd name="T8" fmla="*/ 21600 w 21600"/>
                      <a:gd name="T9" fmla="*/ 11649 h 21600"/>
                      <a:gd name="T10" fmla="*/ 21600 w 21600"/>
                      <a:gd name="T11" fmla="*/ 19416 h 21600"/>
                      <a:gd name="T12" fmla="*/ 15166 w 21600"/>
                      <a:gd name="T13" fmla="*/ 21600 h 21600"/>
                      <a:gd name="T14" fmla="*/ 10570 w 21600"/>
                      <a:gd name="T15" fmla="*/ 21600 h 21600"/>
                      <a:gd name="T16" fmla="*/ 0 w 21600"/>
                      <a:gd name="T17" fmla="*/ 21600 h 21600"/>
                      <a:gd name="T18" fmla="*/ 0 w 21600"/>
                      <a:gd name="T19" fmla="*/ 11528 h 21600"/>
                      <a:gd name="T20" fmla="*/ 459 w 21600"/>
                      <a:gd name="T21" fmla="*/ 22540 h 21600"/>
                      <a:gd name="T22" fmla="*/ 21485 w 21600"/>
                      <a:gd name="T23" fmla="*/ 270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T20" t="T21" r="T22" b="T2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ln>
                    <a:headEnd/>
                    <a:tailEnd/>
                  </a:ln>
                </p:spPr>
                <p:style>
                  <a:lnRef idx="2">
                    <a:schemeClr val="accent5"/>
                  </a:lnRef>
                  <a:fillRef idx="1">
                    <a:schemeClr val="lt1"/>
                  </a:fillRef>
                  <a:effectRef idx="0">
                    <a:schemeClr val="accent5"/>
                  </a:effectRef>
                  <a:fontRef idx="minor">
                    <a:schemeClr val="dk1"/>
                  </a:fontRef>
                </p:style>
                <p:txBody>
                  <a:bodyPr vert="horz" wrap="square" lIns="76200" tIns="38100" rIns="76200" bIns="38100" numCol="1" anchor="t" anchorCtr="0" compatLnSpc="1">
                    <a:prstTxWarp prst="textNoShape">
                      <a:avLst/>
                    </a:prstTxWarp>
                  </a:bodyPr>
                  <a:lstStyle/>
                  <a:p>
                    <a:pPr defTabSz="913812"/>
                    <a:endParaRPr lang="en-US" sz="1667">
                      <a:solidFill>
                        <a:srgbClr val="292929"/>
                      </a:solidFill>
                    </a:endParaRPr>
                  </a:p>
                </p:txBody>
              </p:sp>
              <p:sp>
                <p:nvSpPr>
                  <p:cNvPr id="101" name="tower"/>
                  <p:cNvSpPr>
                    <a:spLocks noEditPoints="1" noChangeArrowheads="1"/>
                  </p:cNvSpPr>
                  <p:nvPr/>
                </p:nvSpPr>
                <p:spPr bwMode="auto">
                  <a:xfrm>
                    <a:off x="4965890" y="3865580"/>
                    <a:ext cx="218540" cy="463441"/>
                  </a:xfrm>
                  <a:custGeom>
                    <a:avLst/>
                    <a:gdLst>
                      <a:gd name="T0" fmla="*/ 0 w 21600"/>
                      <a:gd name="T1" fmla="*/ 2184 h 21600"/>
                      <a:gd name="T2" fmla="*/ 6664 w 21600"/>
                      <a:gd name="T3" fmla="*/ 0 h 21600"/>
                      <a:gd name="T4" fmla="*/ 10800 w 21600"/>
                      <a:gd name="T5" fmla="*/ 0 h 21600"/>
                      <a:gd name="T6" fmla="*/ 21600 w 21600"/>
                      <a:gd name="T7" fmla="*/ 0 h 21600"/>
                      <a:gd name="T8" fmla="*/ 21600 w 21600"/>
                      <a:gd name="T9" fmla="*/ 11649 h 21600"/>
                      <a:gd name="T10" fmla="*/ 21600 w 21600"/>
                      <a:gd name="T11" fmla="*/ 19416 h 21600"/>
                      <a:gd name="T12" fmla="*/ 15166 w 21600"/>
                      <a:gd name="T13" fmla="*/ 21600 h 21600"/>
                      <a:gd name="T14" fmla="*/ 10570 w 21600"/>
                      <a:gd name="T15" fmla="*/ 21600 h 21600"/>
                      <a:gd name="T16" fmla="*/ 0 w 21600"/>
                      <a:gd name="T17" fmla="*/ 21600 h 21600"/>
                      <a:gd name="T18" fmla="*/ 0 w 21600"/>
                      <a:gd name="T19" fmla="*/ 11528 h 21600"/>
                      <a:gd name="T20" fmla="*/ 459 w 21600"/>
                      <a:gd name="T21" fmla="*/ 22540 h 21600"/>
                      <a:gd name="T22" fmla="*/ 21485 w 21600"/>
                      <a:gd name="T23" fmla="*/ 270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T20" t="T21" r="T22" b="T2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ln>
                    <a:headEnd/>
                    <a:tailEnd/>
                  </a:ln>
                </p:spPr>
                <p:style>
                  <a:lnRef idx="2">
                    <a:schemeClr val="accent5"/>
                  </a:lnRef>
                  <a:fillRef idx="1">
                    <a:schemeClr val="lt1"/>
                  </a:fillRef>
                  <a:effectRef idx="0">
                    <a:schemeClr val="accent5"/>
                  </a:effectRef>
                  <a:fontRef idx="minor">
                    <a:schemeClr val="dk1"/>
                  </a:fontRef>
                </p:style>
                <p:txBody>
                  <a:bodyPr vert="horz" wrap="square" lIns="76200" tIns="38100" rIns="76200" bIns="38100" numCol="1" anchor="t" anchorCtr="0" compatLnSpc="1">
                    <a:prstTxWarp prst="textNoShape">
                      <a:avLst/>
                    </a:prstTxWarp>
                  </a:bodyPr>
                  <a:lstStyle/>
                  <a:p>
                    <a:pPr defTabSz="913812"/>
                    <a:endParaRPr lang="en-US" sz="1667">
                      <a:solidFill>
                        <a:srgbClr val="292929"/>
                      </a:solidFill>
                    </a:endParaRPr>
                  </a:p>
                </p:txBody>
              </p:sp>
              <p:sp>
                <p:nvSpPr>
                  <p:cNvPr id="102" name="tower"/>
                  <p:cNvSpPr>
                    <a:spLocks noEditPoints="1" noChangeArrowheads="1"/>
                  </p:cNvSpPr>
                  <p:nvPr/>
                </p:nvSpPr>
                <p:spPr bwMode="auto">
                  <a:xfrm>
                    <a:off x="5199786" y="3865579"/>
                    <a:ext cx="218540" cy="463441"/>
                  </a:xfrm>
                  <a:custGeom>
                    <a:avLst/>
                    <a:gdLst>
                      <a:gd name="T0" fmla="*/ 0 w 21600"/>
                      <a:gd name="T1" fmla="*/ 2184 h 21600"/>
                      <a:gd name="T2" fmla="*/ 6664 w 21600"/>
                      <a:gd name="T3" fmla="*/ 0 h 21600"/>
                      <a:gd name="T4" fmla="*/ 10800 w 21600"/>
                      <a:gd name="T5" fmla="*/ 0 h 21600"/>
                      <a:gd name="T6" fmla="*/ 21600 w 21600"/>
                      <a:gd name="T7" fmla="*/ 0 h 21600"/>
                      <a:gd name="T8" fmla="*/ 21600 w 21600"/>
                      <a:gd name="T9" fmla="*/ 11649 h 21600"/>
                      <a:gd name="T10" fmla="*/ 21600 w 21600"/>
                      <a:gd name="T11" fmla="*/ 19416 h 21600"/>
                      <a:gd name="T12" fmla="*/ 15166 w 21600"/>
                      <a:gd name="T13" fmla="*/ 21600 h 21600"/>
                      <a:gd name="T14" fmla="*/ 10570 w 21600"/>
                      <a:gd name="T15" fmla="*/ 21600 h 21600"/>
                      <a:gd name="T16" fmla="*/ 0 w 21600"/>
                      <a:gd name="T17" fmla="*/ 21600 h 21600"/>
                      <a:gd name="T18" fmla="*/ 0 w 21600"/>
                      <a:gd name="T19" fmla="*/ 11528 h 21600"/>
                      <a:gd name="T20" fmla="*/ 459 w 21600"/>
                      <a:gd name="T21" fmla="*/ 22540 h 21600"/>
                      <a:gd name="T22" fmla="*/ 21485 w 21600"/>
                      <a:gd name="T23" fmla="*/ 270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T20" t="T21" r="T22" b="T2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ln>
                    <a:headEnd/>
                    <a:tailEnd/>
                  </a:ln>
                </p:spPr>
                <p:style>
                  <a:lnRef idx="2">
                    <a:schemeClr val="accent5"/>
                  </a:lnRef>
                  <a:fillRef idx="1">
                    <a:schemeClr val="lt1"/>
                  </a:fillRef>
                  <a:effectRef idx="0">
                    <a:schemeClr val="accent5"/>
                  </a:effectRef>
                  <a:fontRef idx="minor">
                    <a:schemeClr val="dk1"/>
                  </a:fontRef>
                </p:style>
                <p:txBody>
                  <a:bodyPr vert="horz" wrap="square" lIns="76200" tIns="38100" rIns="76200" bIns="38100" numCol="1" anchor="t" anchorCtr="0" compatLnSpc="1">
                    <a:prstTxWarp prst="textNoShape">
                      <a:avLst/>
                    </a:prstTxWarp>
                  </a:bodyPr>
                  <a:lstStyle/>
                  <a:p>
                    <a:pPr defTabSz="913812"/>
                    <a:endParaRPr lang="en-US" sz="1667">
                      <a:solidFill>
                        <a:srgbClr val="292929"/>
                      </a:solidFill>
                    </a:endParaRPr>
                  </a:p>
                </p:txBody>
              </p:sp>
              <p:sp>
                <p:nvSpPr>
                  <p:cNvPr id="103" name="tower"/>
                  <p:cNvSpPr>
                    <a:spLocks noEditPoints="1" noChangeArrowheads="1"/>
                  </p:cNvSpPr>
                  <p:nvPr/>
                </p:nvSpPr>
                <p:spPr bwMode="auto">
                  <a:xfrm>
                    <a:off x="4981246" y="4097300"/>
                    <a:ext cx="218540" cy="463441"/>
                  </a:xfrm>
                  <a:custGeom>
                    <a:avLst/>
                    <a:gdLst>
                      <a:gd name="T0" fmla="*/ 0 w 21600"/>
                      <a:gd name="T1" fmla="*/ 2184 h 21600"/>
                      <a:gd name="T2" fmla="*/ 6664 w 21600"/>
                      <a:gd name="T3" fmla="*/ 0 h 21600"/>
                      <a:gd name="T4" fmla="*/ 10800 w 21600"/>
                      <a:gd name="T5" fmla="*/ 0 h 21600"/>
                      <a:gd name="T6" fmla="*/ 21600 w 21600"/>
                      <a:gd name="T7" fmla="*/ 0 h 21600"/>
                      <a:gd name="T8" fmla="*/ 21600 w 21600"/>
                      <a:gd name="T9" fmla="*/ 11649 h 21600"/>
                      <a:gd name="T10" fmla="*/ 21600 w 21600"/>
                      <a:gd name="T11" fmla="*/ 19416 h 21600"/>
                      <a:gd name="T12" fmla="*/ 15166 w 21600"/>
                      <a:gd name="T13" fmla="*/ 21600 h 21600"/>
                      <a:gd name="T14" fmla="*/ 10570 w 21600"/>
                      <a:gd name="T15" fmla="*/ 21600 h 21600"/>
                      <a:gd name="T16" fmla="*/ 0 w 21600"/>
                      <a:gd name="T17" fmla="*/ 21600 h 21600"/>
                      <a:gd name="T18" fmla="*/ 0 w 21600"/>
                      <a:gd name="T19" fmla="*/ 11528 h 21600"/>
                      <a:gd name="T20" fmla="*/ 459 w 21600"/>
                      <a:gd name="T21" fmla="*/ 22540 h 21600"/>
                      <a:gd name="T22" fmla="*/ 21485 w 21600"/>
                      <a:gd name="T23" fmla="*/ 270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T20" t="T21" r="T22" b="T2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ln>
                    <a:headEnd/>
                    <a:tailEnd/>
                  </a:ln>
                </p:spPr>
                <p:style>
                  <a:lnRef idx="2">
                    <a:schemeClr val="accent5"/>
                  </a:lnRef>
                  <a:fillRef idx="1">
                    <a:schemeClr val="lt1"/>
                  </a:fillRef>
                  <a:effectRef idx="0">
                    <a:schemeClr val="accent5"/>
                  </a:effectRef>
                  <a:fontRef idx="minor">
                    <a:schemeClr val="dk1"/>
                  </a:fontRef>
                </p:style>
                <p:txBody>
                  <a:bodyPr vert="horz" wrap="square" lIns="76200" tIns="38100" rIns="76200" bIns="38100" numCol="1" anchor="t" anchorCtr="0" compatLnSpc="1">
                    <a:prstTxWarp prst="textNoShape">
                      <a:avLst/>
                    </a:prstTxWarp>
                  </a:bodyPr>
                  <a:lstStyle/>
                  <a:p>
                    <a:pPr defTabSz="913812"/>
                    <a:endParaRPr lang="en-US" sz="1667">
                      <a:solidFill>
                        <a:srgbClr val="292929"/>
                      </a:solidFill>
                    </a:endParaRPr>
                  </a:p>
                </p:txBody>
              </p:sp>
              <p:sp>
                <p:nvSpPr>
                  <p:cNvPr id="104" name="tower"/>
                  <p:cNvSpPr>
                    <a:spLocks noEditPoints="1" noChangeArrowheads="1"/>
                  </p:cNvSpPr>
                  <p:nvPr/>
                </p:nvSpPr>
                <p:spPr bwMode="auto">
                  <a:xfrm>
                    <a:off x="5187695" y="4097299"/>
                    <a:ext cx="218540" cy="463441"/>
                  </a:xfrm>
                  <a:custGeom>
                    <a:avLst/>
                    <a:gdLst>
                      <a:gd name="T0" fmla="*/ 0 w 21600"/>
                      <a:gd name="T1" fmla="*/ 2184 h 21600"/>
                      <a:gd name="T2" fmla="*/ 6664 w 21600"/>
                      <a:gd name="T3" fmla="*/ 0 h 21600"/>
                      <a:gd name="T4" fmla="*/ 10800 w 21600"/>
                      <a:gd name="T5" fmla="*/ 0 h 21600"/>
                      <a:gd name="T6" fmla="*/ 21600 w 21600"/>
                      <a:gd name="T7" fmla="*/ 0 h 21600"/>
                      <a:gd name="T8" fmla="*/ 21600 w 21600"/>
                      <a:gd name="T9" fmla="*/ 11649 h 21600"/>
                      <a:gd name="T10" fmla="*/ 21600 w 21600"/>
                      <a:gd name="T11" fmla="*/ 19416 h 21600"/>
                      <a:gd name="T12" fmla="*/ 15166 w 21600"/>
                      <a:gd name="T13" fmla="*/ 21600 h 21600"/>
                      <a:gd name="T14" fmla="*/ 10570 w 21600"/>
                      <a:gd name="T15" fmla="*/ 21600 h 21600"/>
                      <a:gd name="T16" fmla="*/ 0 w 21600"/>
                      <a:gd name="T17" fmla="*/ 21600 h 21600"/>
                      <a:gd name="T18" fmla="*/ 0 w 21600"/>
                      <a:gd name="T19" fmla="*/ 11528 h 21600"/>
                      <a:gd name="T20" fmla="*/ 459 w 21600"/>
                      <a:gd name="T21" fmla="*/ 22540 h 21600"/>
                      <a:gd name="T22" fmla="*/ 21485 w 21600"/>
                      <a:gd name="T23" fmla="*/ 270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T20" t="T21" r="T22" b="T2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ln>
                    <a:headEnd/>
                    <a:tailEnd/>
                  </a:ln>
                </p:spPr>
                <p:style>
                  <a:lnRef idx="2">
                    <a:schemeClr val="accent5"/>
                  </a:lnRef>
                  <a:fillRef idx="1">
                    <a:schemeClr val="lt1"/>
                  </a:fillRef>
                  <a:effectRef idx="0">
                    <a:schemeClr val="accent5"/>
                  </a:effectRef>
                  <a:fontRef idx="minor">
                    <a:schemeClr val="dk1"/>
                  </a:fontRef>
                </p:style>
                <p:txBody>
                  <a:bodyPr vert="horz" wrap="square" lIns="76200" tIns="38100" rIns="76200" bIns="38100" numCol="1" anchor="t" anchorCtr="0" compatLnSpc="1">
                    <a:prstTxWarp prst="textNoShape">
                      <a:avLst/>
                    </a:prstTxWarp>
                  </a:bodyPr>
                  <a:lstStyle/>
                  <a:p>
                    <a:pPr defTabSz="913812"/>
                    <a:endParaRPr lang="en-US" sz="1667">
                      <a:solidFill>
                        <a:srgbClr val="292929"/>
                      </a:solidFill>
                    </a:endParaRPr>
                  </a:p>
                </p:txBody>
              </p:sp>
            </p:grpSp>
            <p:cxnSp>
              <p:nvCxnSpPr>
                <p:cNvPr id="89" name="Straight Connector 88"/>
                <p:cNvCxnSpPr>
                  <a:stCxn id="106" idx="4"/>
                </p:cNvCxnSpPr>
                <p:nvPr/>
              </p:nvCxnSpPr>
              <p:spPr>
                <a:xfrm flipV="1">
                  <a:off x="7498825" y="3761927"/>
                  <a:ext cx="515309" cy="15179"/>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V="1">
                  <a:off x="7559989" y="4018047"/>
                  <a:ext cx="731827" cy="549226"/>
                </a:xfrm>
                <a:prstGeom prst="line">
                  <a:avLst/>
                </a:prstGeom>
                <a:ln w="12700">
                  <a:solidFill>
                    <a:schemeClr val="accent3">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a:stCxn id="98" idx="0"/>
                </p:cNvCxnSpPr>
                <p:nvPr/>
              </p:nvCxnSpPr>
              <p:spPr>
                <a:xfrm flipV="1">
                  <a:off x="8509364" y="4124988"/>
                  <a:ext cx="0" cy="481333"/>
                </a:xfrm>
                <a:prstGeom prst="line">
                  <a:avLst/>
                </a:prstGeom>
                <a:ln w="12700">
                  <a:solidFill>
                    <a:schemeClr val="accent3">
                      <a:lumMod val="7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92" name="Group 91"/>
                <p:cNvGrpSpPr/>
                <p:nvPr/>
              </p:nvGrpSpPr>
              <p:grpSpPr>
                <a:xfrm>
                  <a:off x="4303989" y="2995351"/>
                  <a:ext cx="5231984" cy="4792815"/>
                  <a:chOff x="4209393" y="2995351"/>
                  <a:chExt cx="5231984" cy="4792815"/>
                </a:xfrm>
              </p:grpSpPr>
              <p:cxnSp>
                <p:nvCxnSpPr>
                  <p:cNvPr id="94" name="Straight Connector 93"/>
                  <p:cNvCxnSpPr/>
                  <p:nvPr/>
                </p:nvCxnSpPr>
                <p:spPr>
                  <a:xfrm flipV="1">
                    <a:off x="6794938" y="2995351"/>
                    <a:ext cx="17694" cy="2380693"/>
                  </a:xfrm>
                  <a:prstGeom prst="line">
                    <a:avLst/>
                  </a:prstGeom>
                  <a:ln w="285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6812632" y="5370783"/>
                    <a:ext cx="2628745" cy="5260"/>
                  </a:xfrm>
                  <a:prstGeom prst="line">
                    <a:avLst/>
                  </a:prstGeom>
                  <a:ln w="285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sp>
                <p:nvSpPr>
                  <p:cNvPr id="96" name="Arc 95"/>
                  <p:cNvSpPr/>
                  <p:nvPr/>
                </p:nvSpPr>
                <p:spPr>
                  <a:xfrm>
                    <a:off x="4209393" y="2995351"/>
                    <a:ext cx="5194760" cy="4792815"/>
                  </a:xfrm>
                  <a:prstGeom prst="arc">
                    <a:avLst/>
                  </a:prstGeom>
                  <a:ln w="28575">
                    <a:solidFill>
                      <a:schemeClr val="accent2"/>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defTabSz="913812"/>
                    <a:endParaRPr lang="en-US" sz="1667">
                      <a:solidFill>
                        <a:srgbClr val="292929"/>
                      </a:solidFill>
                    </a:endParaRPr>
                  </a:p>
                </p:txBody>
              </p:sp>
            </p:grpSp>
            <p:sp>
              <p:nvSpPr>
                <p:cNvPr id="93" name="Freeform 207"/>
                <p:cNvSpPr>
                  <a:spLocks noEditPoints="1"/>
                </p:cNvSpPr>
                <p:nvPr/>
              </p:nvSpPr>
              <p:spPr bwMode="black">
                <a:xfrm>
                  <a:off x="7905265" y="3640299"/>
                  <a:ext cx="921144" cy="417927"/>
                </a:xfrm>
                <a:custGeom>
                  <a:avLst/>
                  <a:gdLst>
                    <a:gd name="T0" fmla="*/ 1583 w 1601"/>
                    <a:gd name="T1" fmla="*/ 409 h 1191"/>
                    <a:gd name="T2" fmla="*/ 891 w 1601"/>
                    <a:gd name="T3" fmla="*/ 6 h 1191"/>
                    <a:gd name="T4" fmla="*/ 841 w 1601"/>
                    <a:gd name="T5" fmla="*/ 6 h 1191"/>
                    <a:gd name="T6" fmla="*/ 861 w 1601"/>
                    <a:gd name="T7" fmla="*/ 834 h 1191"/>
                    <a:gd name="T8" fmla="*/ 596 w 1601"/>
                    <a:gd name="T9" fmla="*/ 987 h 1191"/>
                    <a:gd name="T10" fmla="*/ 148 w 1601"/>
                    <a:gd name="T11" fmla="*/ 797 h 1191"/>
                    <a:gd name="T12" fmla="*/ 200 w 1601"/>
                    <a:gd name="T13" fmla="*/ 762 h 1191"/>
                    <a:gd name="T14" fmla="*/ 886 w 1601"/>
                    <a:gd name="T15" fmla="*/ 1163 h 1191"/>
                    <a:gd name="T16" fmla="*/ 853 w 1601"/>
                    <a:gd name="T17" fmla="*/ 1191 h 1191"/>
                    <a:gd name="T18" fmla="*/ 677 w 1601"/>
                    <a:gd name="T19" fmla="*/ 1097 h 1191"/>
                    <a:gd name="T20" fmla="*/ 730 w 1601"/>
                    <a:gd name="T21" fmla="*/ 1062 h 1191"/>
                    <a:gd name="T22" fmla="*/ 831 w 1601"/>
                    <a:gd name="T23" fmla="*/ 926 h 1191"/>
                    <a:gd name="T24" fmla="*/ 56 w 1601"/>
                    <a:gd name="T25" fmla="*/ 679 h 1191"/>
                    <a:gd name="T26" fmla="*/ 66 w 1601"/>
                    <a:gd name="T27" fmla="*/ 687 h 1191"/>
                    <a:gd name="T28" fmla="*/ 27 w 1601"/>
                    <a:gd name="T29" fmla="*/ 728 h 1191"/>
                    <a:gd name="T30" fmla="*/ 0 w 1601"/>
                    <a:gd name="T31" fmla="*/ 691 h 1191"/>
                    <a:gd name="T32" fmla="*/ 17 w 1601"/>
                    <a:gd name="T33" fmla="*/ 416 h 1191"/>
                    <a:gd name="T34" fmla="*/ 96 w 1601"/>
                    <a:gd name="T35" fmla="*/ 442 h 1191"/>
                    <a:gd name="T36" fmla="*/ 877 w 1601"/>
                    <a:gd name="T37" fmla="*/ 881 h 1191"/>
                    <a:gd name="T38" fmla="*/ 1600 w 1601"/>
                    <a:gd name="T39" fmla="*/ 438 h 1191"/>
                    <a:gd name="T40" fmla="*/ 1601 w 1601"/>
                    <a:gd name="T41" fmla="*/ 669 h 1191"/>
                    <a:gd name="T42" fmla="*/ 919 w 1601"/>
                    <a:gd name="T43" fmla="*/ 1087 h 1191"/>
                    <a:gd name="T44" fmla="*/ 894 w 1601"/>
                    <a:gd name="T45" fmla="*/ 853 h 1191"/>
                    <a:gd name="T46" fmla="*/ 525 w 1601"/>
                    <a:gd name="T47" fmla="*/ 886 h 1191"/>
                    <a:gd name="T48" fmla="*/ 316 w 1601"/>
                    <a:gd name="T49" fmla="*/ 770 h 1191"/>
                    <a:gd name="T50" fmla="*/ 300 w 1601"/>
                    <a:gd name="T51" fmla="*/ 721 h 1191"/>
                    <a:gd name="T52" fmla="*/ 523 w 1601"/>
                    <a:gd name="T53" fmla="*/ 822 h 1191"/>
                    <a:gd name="T54" fmla="*/ 539 w 1601"/>
                    <a:gd name="T55" fmla="*/ 870 h 1191"/>
                    <a:gd name="T56" fmla="*/ 712 w 1601"/>
                    <a:gd name="T57" fmla="*/ 1033 h 1191"/>
                    <a:gd name="T58" fmla="*/ 648 w 1601"/>
                    <a:gd name="T59" fmla="*/ 1091 h 1191"/>
                    <a:gd name="T60" fmla="*/ 617 w 1601"/>
                    <a:gd name="T61" fmla="*/ 1070 h 1191"/>
                    <a:gd name="T62" fmla="*/ 625 w 1601"/>
                    <a:gd name="T63" fmla="*/ 914 h 1191"/>
                    <a:gd name="T64" fmla="*/ 712 w 1601"/>
                    <a:gd name="T65" fmla="*/ 885 h 1191"/>
                    <a:gd name="T66" fmla="*/ 708 w 1601"/>
                    <a:gd name="T67" fmla="*/ 909 h 1191"/>
                    <a:gd name="T68" fmla="*/ 659 w 1601"/>
                    <a:gd name="T69" fmla="*/ 1044 h 1191"/>
                    <a:gd name="T70" fmla="*/ 712 w 1601"/>
                    <a:gd name="T71" fmla="*/ 1033 h 1191"/>
                    <a:gd name="T72" fmla="*/ 177 w 1601"/>
                    <a:gd name="T73" fmla="*/ 756 h 1191"/>
                    <a:gd name="T74" fmla="*/ 92 w 1601"/>
                    <a:gd name="T75" fmla="*/ 786 h 1191"/>
                    <a:gd name="T76" fmla="*/ 86 w 1601"/>
                    <a:gd name="T77" fmla="*/ 632 h 1191"/>
                    <a:gd name="T78" fmla="*/ 154 w 1601"/>
                    <a:gd name="T79" fmla="*/ 580 h 1191"/>
                    <a:gd name="T80" fmla="*/ 181 w 1601"/>
                    <a:gd name="T81" fmla="*/ 585 h 1191"/>
                    <a:gd name="T82" fmla="*/ 129 w 1601"/>
                    <a:gd name="T83" fmla="*/ 637 h 1191"/>
                    <a:gd name="T84" fmla="*/ 154 w 1601"/>
                    <a:gd name="T85" fmla="*/ 729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01" h="1191">
                      <a:moveTo>
                        <a:pt x="861" y="834"/>
                      </a:moveTo>
                      <a:cubicBezTo>
                        <a:pt x="1583" y="409"/>
                        <a:pt x="1583" y="409"/>
                        <a:pt x="1583" y="409"/>
                      </a:cubicBezTo>
                      <a:cubicBezTo>
                        <a:pt x="1581" y="407"/>
                        <a:pt x="1579" y="406"/>
                        <a:pt x="1576" y="404"/>
                      </a:cubicBezTo>
                      <a:cubicBezTo>
                        <a:pt x="891" y="6"/>
                        <a:pt x="891" y="6"/>
                        <a:pt x="891" y="6"/>
                      </a:cubicBezTo>
                      <a:cubicBezTo>
                        <a:pt x="884" y="2"/>
                        <a:pt x="875" y="0"/>
                        <a:pt x="866" y="0"/>
                      </a:cubicBezTo>
                      <a:cubicBezTo>
                        <a:pt x="857" y="0"/>
                        <a:pt x="848" y="2"/>
                        <a:pt x="841" y="6"/>
                      </a:cubicBezTo>
                      <a:cubicBezTo>
                        <a:pt x="130" y="422"/>
                        <a:pt x="130" y="422"/>
                        <a:pt x="130" y="422"/>
                      </a:cubicBezTo>
                      <a:lnTo>
                        <a:pt x="861" y="834"/>
                      </a:lnTo>
                      <a:close/>
                      <a:moveTo>
                        <a:pt x="200" y="762"/>
                      </a:moveTo>
                      <a:cubicBezTo>
                        <a:pt x="596" y="987"/>
                        <a:pt x="596" y="987"/>
                        <a:pt x="596" y="987"/>
                      </a:cubicBezTo>
                      <a:cubicBezTo>
                        <a:pt x="596" y="1051"/>
                        <a:pt x="596" y="1051"/>
                        <a:pt x="596" y="1051"/>
                      </a:cubicBezTo>
                      <a:cubicBezTo>
                        <a:pt x="148" y="797"/>
                        <a:pt x="148" y="797"/>
                        <a:pt x="148" y="797"/>
                      </a:cubicBezTo>
                      <a:cubicBezTo>
                        <a:pt x="188" y="773"/>
                        <a:pt x="188" y="773"/>
                        <a:pt x="188" y="773"/>
                      </a:cubicBezTo>
                      <a:cubicBezTo>
                        <a:pt x="192" y="771"/>
                        <a:pt x="197" y="767"/>
                        <a:pt x="200" y="762"/>
                      </a:cubicBezTo>
                      <a:close/>
                      <a:moveTo>
                        <a:pt x="886" y="897"/>
                      </a:moveTo>
                      <a:cubicBezTo>
                        <a:pt x="886" y="1163"/>
                        <a:pt x="886" y="1163"/>
                        <a:pt x="886" y="1163"/>
                      </a:cubicBezTo>
                      <a:cubicBezTo>
                        <a:pt x="884" y="1173"/>
                        <a:pt x="878" y="1182"/>
                        <a:pt x="870" y="1187"/>
                      </a:cubicBezTo>
                      <a:cubicBezTo>
                        <a:pt x="865" y="1190"/>
                        <a:pt x="859" y="1191"/>
                        <a:pt x="853" y="1191"/>
                      </a:cubicBezTo>
                      <a:cubicBezTo>
                        <a:pt x="847" y="1191"/>
                        <a:pt x="840" y="1190"/>
                        <a:pt x="834" y="1186"/>
                      </a:cubicBezTo>
                      <a:cubicBezTo>
                        <a:pt x="677" y="1097"/>
                        <a:pt x="677" y="1097"/>
                        <a:pt x="677" y="1097"/>
                      </a:cubicBezTo>
                      <a:cubicBezTo>
                        <a:pt x="718" y="1073"/>
                        <a:pt x="718" y="1073"/>
                        <a:pt x="718" y="1073"/>
                      </a:cubicBezTo>
                      <a:cubicBezTo>
                        <a:pt x="723" y="1071"/>
                        <a:pt x="727" y="1067"/>
                        <a:pt x="730" y="1062"/>
                      </a:cubicBezTo>
                      <a:cubicBezTo>
                        <a:pt x="831" y="1120"/>
                        <a:pt x="831" y="1120"/>
                        <a:pt x="831" y="1120"/>
                      </a:cubicBezTo>
                      <a:cubicBezTo>
                        <a:pt x="831" y="926"/>
                        <a:pt x="831" y="926"/>
                        <a:pt x="831" y="926"/>
                      </a:cubicBezTo>
                      <a:cubicBezTo>
                        <a:pt x="56" y="483"/>
                        <a:pt x="56" y="483"/>
                        <a:pt x="56" y="483"/>
                      </a:cubicBezTo>
                      <a:cubicBezTo>
                        <a:pt x="56" y="679"/>
                        <a:pt x="56" y="679"/>
                        <a:pt x="56" y="679"/>
                      </a:cubicBezTo>
                      <a:cubicBezTo>
                        <a:pt x="57" y="681"/>
                        <a:pt x="57" y="681"/>
                        <a:pt x="57" y="681"/>
                      </a:cubicBezTo>
                      <a:cubicBezTo>
                        <a:pt x="66" y="687"/>
                        <a:pt x="66" y="687"/>
                        <a:pt x="66" y="687"/>
                      </a:cubicBezTo>
                      <a:cubicBezTo>
                        <a:pt x="66" y="750"/>
                        <a:pt x="66" y="750"/>
                        <a:pt x="66" y="750"/>
                      </a:cubicBezTo>
                      <a:cubicBezTo>
                        <a:pt x="27" y="728"/>
                        <a:pt x="27" y="728"/>
                        <a:pt x="27" y="728"/>
                      </a:cubicBezTo>
                      <a:cubicBezTo>
                        <a:pt x="4" y="710"/>
                        <a:pt x="4" y="710"/>
                        <a:pt x="4" y="710"/>
                      </a:cubicBezTo>
                      <a:cubicBezTo>
                        <a:pt x="0" y="691"/>
                        <a:pt x="0" y="691"/>
                        <a:pt x="0" y="691"/>
                      </a:cubicBezTo>
                      <a:cubicBezTo>
                        <a:pt x="0" y="448"/>
                        <a:pt x="0" y="448"/>
                        <a:pt x="0" y="448"/>
                      </a:cubicBezTo>
                      <a:cubicBezTo>
                        <a:pt x="0" y="434"/>
                        <a:pt x="6" y="423"/>
                        <a:pt x="17" y="416"/>
                      </a:cubicBezTo>
                      <a:cubicBezTo>
                        <a:pt x="28" y="410"/>
                        <a:pt x="41" y="410"/>
                        <a:pt x="53" y="417"/>
                      </a:cubicBezTo>
                      <a:cubicBezTo>
                        <a:pt x="96" y="442"/>
                        <a:pt x="96" y="442"/>
                        <a:pt x="96" y="442"/>
                      </a:cubicBezTo>
                      <a:cubicBezTo>
                        <a:pt x="97" y="441"/>
                        <a:pt x="97" y="441"/>
                        <a:pt x="97" y="441"/>
                      </a:cubicBezTo>
                      <a:cubicBezTo>
                        <a:pt x="877" y="881"/>
                        <a:pt x="877" y="881"/>
                        <a:pt x="877" y="881"/>
                      </a:cubicBezTo>
                      <a:cubicBezTo>
                        <a:pt x="881" y="883"/>
                        <a:pt x="886" y="892"/>
                        <a:pt x="886" y="897"/>
                      </a:cubicBezTo>
                      <a:close/>
                      <a:moveTo>
                        <a:pt x="1600" y="438"/>
                      </a:moveTo>
                      <a:cubicBezTo>
                        <a:pt x="1601" y="441"/>
                        <a:pt x="1601" y="444"/>
                        <a:pt x="1601" y="448"/>
                      </a:cubicBezTo>
                      <a:cubicBezTo>
                        <a:pt x="1601" y="669"/>
                        <a:pt x="1601" y="669"/>
                        <a:pt x="1601" y="669"/>
                      </a:cubicBezTo>
                      <a:cubicBezTo>
                        <a:pt x="1601" y="686"/>
                        <a:pt x="1591" y="704"/>
                        <a:pt x="1576" y="712"/>
                      </a:cubicBezTo>
                      <a:cubicBezTo>
                        <a:pt x="919" y="1087"/>
                        <a:pt x="919" y="1087"/>
                        <a:pt x="919" y="1087"/>
                      </a:cubicBezTo>
                      <a:cubicBezTo>
                        <a:pt x="919" y="897"/>
                        <a:pt x="919" y="897"/>
                        <a:pt x="919" y="897"/>
                      </a:cubicBezTo>
                      <a:cubicBezTo>
                        <a:pt x="919" y="880"/>
                        <a:pt x="909" y="862"/>
                        <a:pt x="894" y="853"/>
                      </a:cubicBezTo>
                      <a:lnTo>
                        <a:pt x="1600" y="438"/>
                      </a:lnTo>
                      <a:close/>
                      <a:moveTo>
                        <a:pt x="525" y="886"/>
                      </a:moveTo>
                      <a:cubicBezTo>
                        <a:pt x="522" y="886"/>
                        <a:pt x="519" y="885"/>
                        <a:pt x="516" y="884"/>
                      </a:cubicBezTo>
                      <a:cubicBezTo>
                        <a:pt x="316" y="770"/>
                        <a:pt x="316" y="770"/>
                        <a:pt x="316" y="770"/>
                      </a:cubicBezTo>
                      <a:cubicBezTo>
                        <a:pt x="307" y="765"/>
                        <a:pt x="300" y="753"/>
                        <a:pt x="300" y="742"/>
                      </a:cubicBezTo>
                      <a:cubicBezTo>
                        <a:pt x="300" y="721"/>
                        <a:pt x="300" y="721"/>
                        <a:pt x="300" y="721"/>
                      </a:cubicBezTo>
                      <a:cubicBezTo>
                        <a:pt x="300" y="708"/>
                        <a:pt x="311" y="701"/>
                        <a:pt x="323" y="708"/>
                      </a:cubicBezTo>
                      <a:cubicBezTo>
                        <a:pt x="523" y="822"/>
                        <a:pt x="523" y="822"/>
                        <a:pt x="523" y="822"/>
                      </a:cubicBezTo>
                      <a:cubicBezTo>
                        <a:pt x="532" y="827"/>
                        <a:pt x="539" y="839"/>
                        <a:pt x="539" y="849"/>
                      </a:cubicBezTo>
                      <a:cubicBezTo>
                        <a:pt x="539" y="870"/>
                        <a:pt x="539" y="870"/>
                        <a:pt x="539" y="870"/>
                      </a:cubicBezTo>
                      <a:cubicBezTo>
                        <a:pt x="539" y="880"/>
                        <a:pt x="533" y="886"/>
                        <a:pt x="525" y="886"/>
                      </a:cubicBezTo>
                      <a:close/>
                      <a:moveTo>
                        <a:pt x="712" y="1033"/>
                      </a:moveTo>
                      <a:cubicBezTo>
                        <a:pt x="718" y="1040"/>
                        <a:pt x="716" y="1051"/>
                        <a:pt x="708" y="1056"/>
                      </a:cubicBezTo>
                      <a:cubicBezTo>
                        <a:pt x="648" y="1091"/>
                        <a:pt x="648" y="1091"/>
                        <a:pt x="648" y="1091"/>
                      </a:cubicBezTo>
                      <a:cubicBezTo>
                        <a:pt x="640" y="1096"/>
                        <a:pt x="626" y="1090"/>
                        <a:pt x="622" y="1086"/>
                      </a:cubicBezTo>
                      <a:cubicBezTo>
                        <a:pt x="618" y="1082"/>
                        <a:pt x="617" y="1070"/>
                        <a:pt x="617" y="1070"/>
                      </a:cubicBezTo>
                      <a:cubicBezTo>
                        <a:pt x="617" y="932"/>
                        <a:pt x="617" y="932"/>
                        <a:pt x="617" y="932"/>
                      </a:cubicBezTo>
                      <a:cubicBezTo>
                        <a:pt x="617" y="932"/>
                        <a:pt x="618" y="918"/>
                        <a:pt x="625" y="914"/>
                      </a:cubicBezTo>
                      <a:cubicBezTo>
                        <a:pt x="684" y="880"/>
                        <a:pt x="684" y="880"/>
                        <a:pt x="684" y="880"/>
                      </a:cubicBezTo>
                      <a:cubicBezTo>
                        <a:pt x="693" y="875"/>
                        <a:pt x="706" y="878"/>
                        <a:pt x="712" y="885"/>
                      </a:cubicBezTo>
                      <a:cubicBezTo>
                        <a:pt x="712" y="885"/>
                        <a:pt x="712" y="885"/>
                        <a:pt x="712" y="885"/>
                      </a:cubicBezTo>
                      <a:cubicBezTo>
                        <a:pt x="717" y="893"/>
                        <a:pt x="716" y="904"/>
                        <a:pt x="708" y="909"/>
                      </a:cubicBezTo>
                      <a:cubicBezTo>
                        <a:pt x="659" y="937"/>
                        <a:pt x="659" y="937"/>
                        <a:pt x="659" y="937"/>
                      </a:cubicBezTo>
                      <a:cubicBezTo>
                        <a:pt x="659" y="1044"/>
                        <a:pt x="659" y="1044"/>
                        <a:pt x="659" y="1044"/>
                      </a:cubicBezTo>
                      <a:cubicBezTo>
                        <a:pt x="684" y="1029"/>
                        <a:pt x="684" y="1029"/>
                        <a:pt x="684" y="1029"/>
                      </a:cubicBezTo>
                      <a:cubicBezTo>
                        <a:pt x="693" y="1024"/>
                        <a:pt x="706" y="1025"/>
                        <a:pt x="712" y="1033"/>
                      </a:cubicBezTo>
                      <a:close/>
                      <a:moveTo>
                        <a:pt x="182" y="733"/>
                      </a:moveTo>
                      <a:cubicBezTo>
                        <a:pt x="188" y="740"/>
                        <a:pt x="186" y="751"/>
                        <a:pt x="177" y="756"/>
                      </a:cubicBezTo>
                      <a:cubicBezTo>
                        <a:pt x="118" y="791"/>
                        <a:pt x="118" y="791"/>
                        <a:pt x="118" y="791"/>
                      </a:cubicBezTo>
                      <a:cubicBezTo>
                        <a:pt x="109" y="796"/>
                        <a:pt x="96" y="790"/>
                        <a:pt x="92" y="786"/>
                      </a:cubicBezTo>
                      <a:cubicBezTo>
                        <a:pt x="88" y="782"/>
                        <a:pt x="86" y="770"/>
                        <a:pt x="86" y="770"/>
                      </a:cubicBezTo>
                      <a:cubicBezTo>
                        <a:pt x="86" y="632"/>
                        <a:pt x="86" y="632"/>
                        <a:pt x="86" y="632"/>
                      </a:cubicBezTo>
                      <a:cubicBezTo>
                        <a:pt x="86" y="632"/>
                        <a:pt x="88" y="618"/>
                        <a:pt x="95" y="614"/>
                      </a:cubicBezTo>
                      <a:cubicBezTo>
                        <a:pt x="154" y="580"/>
                        <a:pt x="154" y="580"/>
                        <a:pt x="154" y="580"/>
                      </a:cubicBezTo>
                      <a:cubicBezTo>
                        <a:pt x="163" y="575"/>
                        <a:pt x="176" y="578"/>
                        <a:pt x="181" y="585"/>
                      </a:cubicBezTo>
                      <a:cubicBezTo>
                        <a:pt x="181" y="585"/>
                        <a:pt x="181" y="585"/>
                        <a:pt x="181" y="585"/>
                      </a:cubicBezTo>
                      <a:cubicBezTo>
                        <a:pt x="187" y="593"/>
                        <a:pt x="186" y="604"/>
                        <a:pt x="177" y="609"/>
                      </a:cubicBezTo>
                      <a:cubicBezTo>
                        <a:pt x="129" y="637"/>
                        <a:pt x="129" y="637"/>
                        <a:pt x="129" y="637"/>
                      </a:cubicBezTo>
                      <a:cubicBezTo>
                        <a:pt x="129" y="744"/>
                        <a:pt x="129" y="744"/>
                        <a:pt x="129" y="744"/>
                      </a:cubicBezTo>
                      <a:cubicBezTo>
                        <a:pt x="154" y="729"/>
                        <a:pt x="154" y="729"/>
                        <a:pt x="154" y="729"/>
                      </a:cubicBezTo>
                      <a:cubicBezTo>
                        <a:pt x="163" y="724"/>
                        <a:pt x="176" y="725"/>
                        <a:pt x="182" y="733"/>
                      </a:cubicBezTo>
                      <a:close/>
                    </a:path>
                  </a:pathLst>
                </a:custGeom>
                <a:ln/>
                <a:extLst/>
              </p:spPr>
              <p:style>
                <a:lnRef idx="2">
                  <a:schemeClr val="accent6"/>
                </a:lnRef>
                <a:fillRef idx="1">
                  <a:schemeClr val="lt1"/>
                </a:fillRef>
                <a:effectRef idx="0">
                  <a:schemeClr val="accent6"/>
                </a:effectRef>
                <a:fontRef idx="minor">
                  <a:schemeClr val="dk1"/>
                </a:fontRef>
              </p:style>
              <p:txBody>
                <a:bodyPr vert="horz" wrap="square" lIns="76200" tIns="38100" rIns="76200" bIns="38100" numCol="1" anchor="t" anchorCtr="0" compatLnSpc="1">
                  <a:prstTxWarp prst="textNoShape">
                    <a:avLst/>
                  </a:prstTxWarp>
                </a:bodyPr>
                <a:lstStyle/>
                <a:p>
                  <a:pPr defTabSz="913812"/>
                  <a:endParaRPr lang="en-US" sz="1583" dirty="0">
                    <a:solidFill>
                      <a:srgbClr val="292929"/>
                    </a:solidFill>
                  </a:endParaRPr>
                </a:p>
              </p:txBody>
            </p:sp>
          </p:grpSp>
        </p:grpSp>
      </p:grpSp>
      <p:sp>
        <p:nvSpPr>
          <p:cNvPr id="119" name="small box shadow"/>
          <p:cNvSpPr/>
          <p:nvPr/>
        </p:nvSpPr>
        <p:spPr bwMode="auto">
          <a:xfrm>
            <a:off x="9622119" y="10343801"/>
            <a:ext cx="3529656" cy="413021"/>
          </a:xfrm>
          <a:prstGeom prst="rect">
            <a:avLst/>
          </a:prstGeom>
          <a:solidFill>
            <a:srgbClr val="000000">
              <a:alpha val="10000"/>
            </a:srgbClr>
          </a:solidFill>
          <a:ln>
            <a:noFill/>
            <a:headEnd type="none" w="med" len="med"/>
            <a:tailEnd type="none" w="med" len="med"/>
          </a:ln>
          <a:effectLst>
            <a:softEdge rad="241300"/>
          </a:effectLst>
        </p:spPr>
        <p:style>
          <a:lnRef idx="2">
            <a:schemeClr val="accent5"/>
          </a:lnRef>
          <a:fillRef idx="1">
            <a:schemeClr val="lt1"/>
          </a:fillRef>
          <a:effectRef idx="0">
            <a:schemeClr val="accent5"/>
          </a:effectRef>
          <a:fontRef idx="minor">
            <a:schemeClr val="dk1"/>
          </a:fontRef>
        </p:style>
        <p:txBody>
          <a:bodyPr vert="horz" wrap="square" lIns="91399" tIns="45701" rIns="91399" bIns="45701" numCol="1" rtlCol="0" anchor="ctr" anchorCtr="0" compatLnSpc="1">
            <a:prstTxWarp prst="textNoShape">
              <a:avLst/>
            </a:prstTxWarp>
          </a:bodyPr>
          <a:lstStyle/>
          <a:p>
            <a:pPr algn="ctr" defTabSz="913593" fontAlgn="base">
              <a:spcBef>
                <a:spcPct val="0"/>
              </a:spcBef>
              <a:spcAft>
                <a:spcPct val="0"/>
              </a:spcAft>
            </a:pPr>
            <a:endParaRPr lang="en-US" sz="2167" dirty="0">
              <a:gradFill>
                <a:gsLst>
                  <a:gs pos="0">
                    <a:srgbClr val="FFFFFF"/>
                  </a:gs>
                  <a:gs pos="100000">
                    <a:srgbClr val="FFFFFF"/>
                  </a:gs>
                </a:gsLst>
                <a:lin ang="5400000" scaled="0"/>
              </a:gradFill>
            </a:endParaRPr>
          </a:p>
        </p:txBody>
      </p:sp>
      <p:sp>
        <p:nvSpPr>
          <p:cNvPr id="118" name="Rectangle 117"/>
          <p:cNvSpPr/>
          <p:nvPr/>
        </p:nvSpPr>
        <p:spPr bwMode="auto">
          <a:xfrm>
            <a:off x="1090319" y="3424540"/>
            <a:ext cx="4944401" cy="1352989"/>
          </a:xfrm>
          <a:prstGeom prst="rect">
            <a:avLst/>
          </a:prstGeom>
          <a:noFill/>
          <a:ln w="9525" cap="flat" cmpd="sng" algn="ctr">
            <a:noFill/>
            <a:prstDash val="solid"/>
            <a:headEnd type="none" w="med" len="med"/>
            <a:tailEnd type="none" w="med" len="med"/>
          </a:ln>
          <a:effectLst/>
          <a:extLst/>
        </p:spPr>
        <p:txBody>
          <a:bodyPr vert="horz" wrap="square" lIns="76165" tIns="38080" rIns="76165" bIns="38080" numCol="1" rtlCol="0" anchor="t" anchorCtr="0" compatLnSpc="1">
            <a:prstTxWarp prst="textNoShape">
              <a:avLst/>
            </a:prstTxWarp>
          </a:bodyPr>
          <a:lstStyle/>
          <a:p>
            <a:pPr defTabSz="913812">
              <a:lnSpc>
                <a:spcPct val="90000"/>
              </a:lnSpc>
              <a:buSzPct val="90000"/>
              <a:defRPr/>
            </a:pPr>
            <a:r>
              <a:rPr lang="en-US" sz="3167" spc="-100" dirty="0">
                <a:solidFill>
                  <a:srgbClr val="8CC600">
                    <a:alpha val="99000"/>
                  </a:srgbClr>
                </a:solidFill>
                <a:latin typeface="Segoe UI Light" pitchFamily="34" charset="0"/>
              </a:rPr>
              <a:t>Virtual Network</a:t>
            </a:r>
          </a:p>
          <a:p>
            <a:pPr marL="3172" lvl="1" defTabSz="913544">
              <a:lnSpc>
                <a:spcPct val="90000"/>
              </a:lnSpc>
              <a:spcBef>
                <a:spcPct val="20000"/>
              </a:spcBef>
              <a:spcAft>
                <a:spcPts val="400"/>
              </a:spcAft>
              <a:buSzPct val="80000"/>
              <a:tabLst>
                <a:tab pos="629676" algn="l"/>
              </a:tabLst>
              <a:defRPr/>
            </a:pPr>
            <a:r>
              <a:rPr lang="en-US" sz="1667" spc="-50" dirty="0">
                <a:solidFill>
                  <a:srgbClr val="FFFFFF">
                    <a:alpha val="99000"/>
                  </a:srgbClr>
                </a:solidFill>
                <a:latin typeface="Segoe UI Light" pitchFamily="34" charset="0"/>
              </a:rPr>
              <a:t>For network administrators</a:t>
            </a:r>
          </a:p>
          <a:p>
            <a:pPr marL="3172" lvl="1" defTabSz="913544">
              <a:lnSpc>
                <a:spcPct val="90000"/>
              </a:lnSpc>
              <a:spcBef>
                <a:spcPct val="20000"/>
              </a:spcBef>
              <a:spcAft>
                <a:spcPts val="400"/>
              </a:spcAft>
              <a:buSzPct val="80000"/>
              <a:tabLst>
                <a:tab pos="629676" algn="l"/>
              </a:tabLst>
              <a:defRPr/>
            </a:pPr>
            <a:r>
              <a:rPr lang="en-US" sz="1667" spc="-50" dirty="0">
                <a:solidFill>
                  <a:srgbClr val="FFFFFF">
                    <a:alpha val="99000"/>
                  </a:srgbClr>
                </a:solidFill>
                <a:latin typeface="Segoe UI Light" pitchFamily="34" charset="0"/>
              </a:rPr>
              <a:t>Provides network admins the control to </a:t>
            </a:r>
            <a:br>
              <a:rPr lang="en-US" sz="1667" spc="-50" dirty="0">
                <a:solidFill>
                  <a:srgbClr val="FFFFFF">
                    <a:alpha val="99000"/>
                  </a:srgbClr>
                </a:solidFill>
                <a:latin typeface="Segoe UI Light" pitchFamily="34" charset="0"/>
              </a:rPr>
            </a:br>
            <a:r>
              <a:rPr lang="en-US" sz="1667" spc="-50" dirty="0">
                <a:solidFill>
                  <a:srgbClr val="FFFFFF">
                    <a:alpha val="99000"/>
                  </a:srgbClr>
                </a:solidFill>
                <a:latin typeface="Segoe UI Light" pitchFamily="34" charset="0"/>
              </a:rPr>
              <a:t>setup subnets in the Cloud and manage </a:t>
            </a:r>
            <a:br>
              <a:rPr lang="en-US" sz="1667" spc="-50" dirty="0">
                <a:solidFill>
                  <a:srgbClr val="FFFFFF">
                    <a:alpha val="99000"/>
                  </a:srgbClr>
                </a:solidFill>
                <a:latin typeface="Segoe UI Light" pitchFamily="34" charset="0"/>
              </a:rPr>
            </a:br>
            <a:r>
              <a:rPr lang="en-US" sz="1667" spc="-50" dirty="0">
                <a:solidFill>
                  <a:srgbClr val="FFFFFF">
                    <a:alpha val="99000"/>
                  </a:srgbClr>
                </a:solidFill>
                <a:latin typeface="Segoe UI Light" pitchFamily="34" charset="0"/>
              </a:rPr>
              <a:t>them as extensions of on-premise datacenters</a:t>
            </a:r>
          </a:p>
        </p:txBody>
      </p:sp>
      <p:sp>
        <p:nvSpPr>
          <p:cNvPr id="202" name="Title 1"/>
          <p:cNvSpPr txBox="1">
            <a:spLocks/>
          </p:cNvSpPr>
          <p:nvPr/>
        </p:nvSpPr>
        <p:spPr>
          <a:xfrm>
            <a:off x="1087202" y="2144535"/>
            <a:ext cx="4947515" cy="1223155"/>
          </a:xfrm>
          <a:prstGeom prst="rect">
            <a:avLst/>
          </a:prstGeom>
        </p:spPr>
        <p:txBody>
          <a:bodyPr vert="horz" wrap="square" lIns="0" tIns="0" rIns="0" bIns="0" rtlCol="0" anchor="t">
            <a:spAutoFit/>
          </a:bodyPr>
          <a:lstStyle>
            <a:lvl1pPr algn="l" defTabSz="1096796" rtl="0" eaLnBrk="1" latinLnBrk="0" hangingPunct="1">
              <a:lnSpc>
                <a:spcPct val="90000"/>
              </a:lnSpc>
              <a:spcBef>
                <a:spcPct val="0"/>
              </a:spcBef>
              <a:buNone/>
              <a:defRPr lang="en-US" sz="6600" b="0" kern="1200" cap="none" spc="-120"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Arial" charset="0"/>
              </a:defRPr>
            </a:lvl1pPr>
          </a:lstStyle>
          <a:p>
            <a:r>
              <a:rPr sz="4416">
                <a:gradFill flip="none" rotWithShape="1">
                  <a:gsLst>
                    <a:gs pos="0">
                      <a:srgbClr val="FFFFFF">
                        <a:lumMod val="65000"/>
                        <a:lumOff val="35000"/>
                      </a:srgbClr>
                    </a:gs>
                    <a:gs pos="86000">
                      <a:srgbClr val="FFFFFF">
                        <a:lumMod val="65000"/>
                        <a:lumOff val="35000"/>
                      </a:srgbClr>
                    </a:gs>
                  </a:gsLst>
                  <a:lin ang="5400000" scaled="0"/>
                  <a:tileRect/>
                </a:gradFill>
              </a:rPr>
              <a:t>Windows Azure </a:t>
            </a:r>
            <a:br>
              <a:rPr sz="4416">
                <a:gradFill flip="none" rotWithShape="1">
                  <a:gsLst>
                    <a:gs pos="0">
                      <a:srgbClr val="FFFFFF">
                        <a:lumMod val="65000"/>
                        <a:lumOff val="35000"/>
                      </a:srgbClr>
                    </a:gs>
                    <a:gs pos="86000">
                      <a:srgbClr val="FFFFFF">
                        <a:lumMod val="65000"/>
                        <a:lumOff val="35000"/>
                      </a:srgbClr>
                    </a:gs>
                  </a:gsLst>
                  <a:lin ang="5400000" scaled="0"/>
                  <a:tileRect/>
                </a:gradFill>
              </a:rPr>
            </a:br>
            <a:r>
              <a:rPr sz="4416">
                <a:gradFill flip="none" rotWithShape="1">
                  <a:gsLst>
                    <a:gs pos="0">
                      <a:srgbClr val="FFFFFF">
                        <a:lumMod val="65000"/>
                        <a:lumOff val="35000"/>
                      </a:srgbClr>
                    </a:gs>
                    <a:gs pos="86000">
                      <a:srgbClr val="FFFFFF">
                        <a:lumMod val="65000"/>
                        <a:lumOff val="35000"/>
                      </a:srgbClr>
                    </a:gs>
                  </a:gsLst>
                  <a:lin ang="5400000" scaled="0"/>
                  <a:tileRect/>
                </a:gradFill>
              </a:rPr>
              <a:t>Networking</a:t>
            </a:r>
          </a:p>
        </p:txBody>
      </p:sp>
      <p:sp>
        <p:nvSpPr>
          <p:cNvPr id="5" name="Oval 4"/>
          <p:cNvSpPr/>
          <p:nvPr/>
        </p:nvSpPr>
        <p:spPr bwMode="auto">
          <a:xfrm>
            <a:off x="8713819" y="22342"/>
            <a:ext cx="1244898" cy="1162253"/>
          </a:xfrm>
          <a:prstGeom prst="ellipse">
            <a:avLst/>
          </a:prstGeom>
          <a:noFill/>
          <a:ln w="7620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6200" tIns="38100" rIns="38100" bIns="76200" numCol="1" spcCol="0" rtlCol="0" fromWordArt="0" anchor="b" anchorCtr="0" forceAA="0" compatLnSpc="1">
            <a:prstTxWarp prst="textNoShape">
              <a:avLst/>
            </a:prstTxWarp>
            <a:noAutofit/>
          </a:bodyPr>
          <a:lstStyle/>
          <a:p>
            <a:pPr algn="ctr" defTabSz="761719" fontAlgn="base">
              <a:spcBef>
                <a:spcPct val="0"/>
              </a:spcBef>
              <a:spcAft>
                <a:spcPct val="0"/>
              </a:spcAft>
            </a:pPr>
            <a:endParaRPr lang="el-GR" sz="1667" spc="-42"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8294306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Picture 127"/>
          <p:cNvPicPr>
            <a:picLocks noChangeAspect="1"/>
          </p:cNvPicPr>
          <p:nvPr/>
        </p:nvPicPr>
        <p:blipFill>
          <a:blip r:embed="rId3">
            <a:clrChange>
              <a:clrFrom>
                <a:srgbClr val="00AEEF"/>
              </a:clrFrom>
              <a:clrTo>
                <a:srgbClr val="00AEEF">
                  <a:alpha val="0"/>
                </a:srgbClr>
              </a:clrTo>
            </a:clrChange>
          </a:blip>
          <a:stretch>
            <a:fillRect/>
          </a:stretch>
        </p:blipFill>
        <p:spPr>
          <a:xfrm>
            <a:off x="216542" y="119309"/>
            <a:ext cx="11734158" cy="962038"/>
          </a:xfrm>
          <a:prstGeom prst="rect">
            <a:avLst/>
          </a:prstGeom>
        </p:spPr>
      </p:pic>
      <p:sp>
        <p:nvSpPr>
          <p:cNvPr id="3" name="Content Placeholder 2"/>
          <p:cNvSpPr>
            <a:spLocks noGrp="1"/>
          </p:cNvSpPr>
          <p:nvPr>
            <p:ph idx="1"/>
          </p:nvPr>
        </p:nvSpPr>
        <p:spPr>
          <a:xfrm>
            <a:off x="1134655" y="3373140"/>
            <a:ext cx="11151918" cy="2004395"/>
          </a:xfrm>
        </p:spPr>
        <p:txBody>
          <a:bodyPr>
            <a:noAutofit/>
          </a:bodyPr>
          <a:lstStyle/>
          <a:p>
            <a:pPr marL="0" indent="0">
              <a:buNone/>
            </a:pPr>
            <a:r>
              <a:rPr lang="en-US" sz="3137" dirty="0">
                <a:gradFill>
                  <a:gsLst>
                    <a:gs pos="100000">
                      <a:schemeClr val="tx2"/>
                    </a:gs>
                    <a:gs pos="0">
                      <a:schemeClr val="tx2"/>
                    </a:gs>
                  </a:gsLst>
                  <a:lin ang="5400000" scaled="0"/>
                </a:gradFill>
                <a:latin typeface="+mj-lt"/>
              </a:rPr>
              <a:t>Operates in 2 modes:</a:t>
            </a:r>
          </a:p>
          <a:p>
            <a:r>
              <a:rPr lang="en-US" sz="3137" dirty="0">
                <a:gradFill>
                  <a:gsLst>
                    <a:gs pos="100000">
                      <a:schemeClr val="tx2"/>
                    </a:gs>
                    <a:gs pos="0">
                      <a:schemeClr val="tx2"/>
                    </a:gs>
                  </a:gsLst>
                  <a:lin ang="5400000" scaled="0"/>
                </a:gradFill>
                <a:latin typeface="+mj-lt"/>
              </a:rPr>
              <a:t>Geo load balancing</a:t>
            </a:r>
          </a:p>
          <a:p>
            <a:r>
              <a:rPr lang="en-US" sz="3137" dirty="0">
                <a:gradFill>
                  <a:gsLst>
                    <a:gs pos="100000">
                      <a:schemeClr val="tx2"/>
                    </a:gs>
                    <a:gs pos="0">
                      <a:schemeClr val="tx2"/>
                    </a:gs>
                  </a:gsLst>
                  <a:lin ang="5400000" scaled="0"/>
                </a:gradFill>
                <a:latin typeface="+mj-lt"/>
              </a:rPr>
              <a:t>Failover</a:t>
            </a:r>
          </a:p>
        </p:txBody>
      </p:sp>
      <p:sp>
        <p:nvSpPr>
          <p:cNvPr id="76" name="Freeform 35"/>
          <p:cNvSpPr>
            <a:spLocks/>
          </p:cNvSpPr>
          <p:nvPr/>
        </p:nvSpPr>
        <p:spPr bwMode="auto">
          <a:xfrm>
            <a:off x="9413016" y="2915882"/>
            <a:ext cx="736322" cy="2576933"/>
          </a:xfrm>
          <a:custGeom>
            <a:avLst/>
            <a:gdLst>
              <a:gd name="T0" fmla="*/ 0 w 2476"/>
              <a:gd name="T1" fmla="*/ 2588 h 3052"/>
              <a:gd name="T2" fmla="*/ 1237 w 2476"/>
              <a:gd name="T3" fmla="*/ 0 h 3052"/>
              <a:gd name="T4" fmla="*/ 2476 w 2476"/>
              <a:gd name="T5" fmla="*/ 976 h 3052"/>
              <a:gd name="T6" fmla="*/ 495 w 2476"/>
              <a:gd name="T7" fmla="*/ 3052 h 3052"/>
              <a:gd name="T8" fmla="*/ 0 w 2476"/>
              <a:gd name="T9" fmla="*/ 2588 h 3052"/>
              <a:gd name="connsiteX0" fmla="*/ 0 w 10000"/>
              <a:gd name="connsiteY0" fmla="*/ 8480 h 9065"/>
              <a:gd name="connsiteX1" fmla="*/ 4996 w 10000"/>
              <a:gd name="connsiteY1" fmla="*/ 0 h 9065"/>
              <a:gd name="connsiteX2" fmla="*/ 10000 w 10000"/>
              <a:gd name="connsiteY2" fmla="*/ 3198 h 9065"/>
              <a:gd name="connsiteX3" fmla="*/ 7471 w 10000"/>
              <a:gd name="connsiteY3" fmla="*/ 9065 h 9065"/>
              <a:gd name="connsiteX4" fmla="*/ 0 w 10000"/>
              <a:gd name="connsiteY4" fmla="*/ 8480 h 9065"/>
              <a:gd name="connsiteX0" fmla="*/ 0 w 6132"/>
              <a:gd name="connsiteY0" fmla="*/ 9981 h 10000"/>
              <a:gd name="connsiteX1" fmla="*/ 1128 w 6132"/>
              <a:gd name="connsiteY1" fmla="*/ 0 h 10000"/>
              <a:gd name="connsiteX2" fmla="*/ 6132 w 6132"/>
              <a:gd name="connsiteY2" fmla="*/ 3528 h 10000"/>
              <a:gd name="connsiteX3" fmla="*/ 3603 w 6132"/>
              <a:gd name="connsiteY3" fmla="*/ 10000 h 10000"/>
              <a:gd name="connsiteX4" fmla="*/ 0 w 6132"/>
              <a:gd name="connsiteY4" fmla="*/ 9981 h 10000"/>
              <a:gd name="connsiteX0" fmla="*/ 0 w 17195"/>
              <a:gd name="connsiteY0" fmla="*/ 9981 h 10000"/>
              <a:gd name="connsiteX1" fmla="*/ 1840 w 17195"/>
              <a:gd name="connsiteY1" fmla="*/ 0 h 10000"/>
              <a:gd name="connsiteX2" fmla="*/ 17195 w 17195"/>
              <a:gd name="connsiteY2" fmla="*/ 4195 h 10000"/>
              <a:gd name="connsiteX3" fmla="*/ 5876 w 17195"/>
              <a:gd name="connsiteY3" fmla="*/ 10000 h 10000"/>
              <a:gd name="connsiteX4" fmla="*/ 0 w 17195"/>
              <a:gd name="connsiteY4" fmla="*/ 9981 h 10000"/>
              <a:gd name="connsiteX0" fmla="*/ 0 w 17195"/>
              <a:gd name="connsiteY0" fmla="*/ 6867 h 6886"/>
              <a:gd name="connsiteX1" fmla="*/ 5083 w 17195"/>
              <a:gd name="connsiteY1" fmla="*/ 0 h 6886"/>
              <a:gd name="connsiteX2" fmla="*/ 17195 w 17195"/>
              <a:gd name="connsiteY2" fmla="*/ 1081 h 6886"/>
              <a:gd name="connsiteX3" fmla="*/ 5876 w 17195"/>
              <a:gd name="connsiteY3" fmla="*/ 6886 h 6886"/>
              <a:gd name="connsiteX4" fmla="*/ 0 w 17195"/>
              <a:gd name="connsiteY4" fmla="*/ 6867 h 6886"/>
              <a:gd name="connsiteX0" fmla="*/ 0 w 10000"/>
              <a:gd name="connsiteY0" fmla="*/ 13768 h 13796"/>
              <a:gd name="connsiteX1" fmla="*/ 2190 w 10000"/>
              <a:gd name="connsiteY1" fmla="*/ 0 h 13796"/>
              <a:gd name="connsiteX2" fmla="*/ 10000 w 10000"/>
              <a:gd name="connsiteY2" fmla="*/ 5366 h 13796"/>
              <a:gd name="connsiteX3" fmla="*/ 3417 w 10000"/>
              <a:gd name="connsiteY3" fmla="*/ 13796 h 13796"/>
              <a:gd name="connsiteX4" fmla="*/ 0 w 10000"/>
              <a:gd name="connsiteY4" fmla="*/ 13768 h 13796"/>
              <a:gd name="connsiteX0" fmla="*/ 0 w 7230"/>
              <a:gd name="connsiteY0" fmla="*/ 14136 h 14164"/>
              <a:gd name="connsiteX1" fmla="*/ 2190 w 7230"/>
              <a:gd name="connsiteY1" fmla="*/ 368 h 14164"/>
              <a:gd name="connsiteX2" fmla="*/ 7230 w 7230"/>
              <a:gd name="connsiteY2" fmla="*/ 0 h 14164"/>
              <a:gd name="connsiteX3" fmla="*/ 3417 w 7230"/>
              <a:gd name="connsiteY3" fmla="*/ 14164 h 14164"/>
              <a:gd name="connsiteX4" fmla="*/ 0 w 7230"/>
              <a:gd name="connsiteY4" fmla="*/ 14136 h 14164"/>
              <a:gd name="connsiteX0" fmla="*/ 68 w 6971"/>
              <a:gd name="connsiteY0" fmla="*/ 10322 h 10322"/>
              <a:gd name="connsiteX1" fmla="*/ 0 w 6971"/>
              <a:gd name="connsiteY1" fmla="*/ 260 h 10322"/>
              <a:gd name="connsiteX2" fmla="*/ 6971 w 6971"/>
              <a:gd name="connsiteY2" fmla="*/ 0 h 10322"/>
              <a:gd name="connsiteX3" fmla="*/ 1697 w 6971"/>
              <a:gd name="connsiteY3" fmla="*/ 10000 h 10322"/>
              <a:gd name="connsiteX4" fmla="*/ 68 w 6971"/>
              <a:gd name="connsiteY4" fmla="*/ 10322 h 10322"/>
              <a:gd name="connsiteX0" fmla="*/ 1 w 9903"/>
              <a:gd name="connsiteY0" fmla="*/ 10000 h 10000"/>
              <a:gd name="connsiteX1" fmla="*/ 1540 w 9903"/>
              <a:gd name="connsiteY1" fmla="*/ 86 h 10000"/>
              <a:gd name="connsiteX2" fmla="*/ 9903 w 9903"/>
              <a:gd name="connsiteY2" fmla="*/ 0 h 10000"/>
              <a:gd name="connsiteX3" fmla="*/ 2337 w 9903"/>
              <a:gd name="connsiteY3" fmla="*/ 9688 h 10000"/>
              <a:gd name="connsiteX4" fmla="*/ 1 w 9903"/>
              <a:gd name="connsiteY4" fmla="*/ 10000 h 10000"/>
              <a:gd name="connsiteX0" fmla="*/ 1 w 8229"/>
              <a:gd name="connsiteY0" fmla="*/ 10166 h 10166"/>
              <a:gd name="connsiteX1" fmla="*/ 1555 w 8229"/>
              <a:gd name="connsiteY1" fmla="*/ 252 h 10166"/>
              <a:gd name="connsiteX2" fmla="*/ 8229 w 8229"/>
              <a:gd name="connsiteY2" fmla="*/ 0 h 10166"/>
              <a:gd name="connsiteX3" fmla="*/ 2360 w 8229"/>
              <a:gd name="connsiteY3" fmla="*/ 9854 h 10166"/>
              <a:gd name="connsiteX4" fmla="*/ 1 w 8229"/>
              <a:gd name="connsiteY4" fmla="*/ 10166 h 10166"/>
              <a:gd name="connsiteX0" fmla="*/ 4855 w 14854"/>
              <a:gd name="connsiteY0" fmla="*/ 10000 h 10000"/>
              <a:gd name="connsiteX1" fmla="*/ 0 w 14854"/>
              <a:gd name="connsiteY1" fmla="*/ 85 h 10000"/>
              <a:gd name="connsiteX2" fmla="*/ 14854 w 14854"/>
              <a:gd name="connsiteY2" fmla="*/ 0 h 10000"/>
              <a:gd name="connsiteX3" fmla="*/ 7722 w 14854"/>
              <a:gd name="connsiteY3" fmla="*/ 9693 h 10000"/>
              <a:gd name="connsiteX4" fmla="*/ 4855 w 14854"/>
              <a:gd name="connsiteY4" fmla="*/ 10000 h 10000"/>
              <a:gd name="connsiteX0" fmla="*/ 4855 w 8971"/>
              <a:gd name="connsiteY0" fmla="*/ 10000 h 10000"/>
              <a:gd name="connsiteX1" fmla="*/ 0 w 8971"/>
              <a:gd name="connsiteY1" fmla="*/ 85 h 10000"/>
              <a:gd name="connsiteX2" fmla="*/ 8971 w 8971"/>
              <a:gd name="connsiteY2" fmla="*/ 0 h 10000"/>
              <a:gd name="connsiteX3" fmla="*/ 7722 w 8971"/>
              <a:gd name="connsiteY3" fmla="*/ 9693 h 10000"/>
              <a:gd name="connsiteX4" fmla="*/ 4855 w 8971"/>
              <a:gd name="connsiteY4" fmla="*/ 10000 h 10000"/>
              <a:gd name="connsiteX0" fmla="*/ 5572 w 10160"/>
              <a:gd name="connsiteY0" fmla="*/ 10000 h 10000"/>
              <a:gd name="connsiteX1" fmla="*/ 0 w 10160"/>
              <a:gd name="connsiteY1" fmla="*/ 31 h 10000"/>
              <a:gd name="connsiteX2" fmla="*/ 10160 w 10160"/>
              <a:gd name="connsiteY2" fmla="*/ 0 h 10000"/>
              <a:gd name="connsiteX3" fmla="*/ 8768 w 10160"/>
              <a:gd name="connsiteY3" fmla="*/ 9693 h 10000"/>
              <a:gd name="connsiteX4" fmla="*/ 5572 w 10160"/>
              <a:gd name="connsiteY4" fmla="*/ 10000 h 10000"/>
              <a:gd name="connsiteX0" fmla="*/ 5572 w 10160"/>
              <a:gd name="connsiteY0" fmla="*/ 10000 h 10000"/>
              <a:gd name="connsiteX1" fmla="*/ 0 w 10160"/>
              <a:gd name="connsiteY1" fmla="*/ 31 h 10000"/>
              <a:gd name="connsiteX2" fmla="*/ 10160 w 10160"/>
              <a:gd name="connsiteY2" fmla="*/ 0 h 10000"/>
              <a:gd name="connsiteX3" fmla="*/ 8768 w 10160"/>
              <a:gd name="connsiteY3" fmla="*/ 9693 h 10000"/>
              <a:gd name="connsiteX4" fmla="*/ 5572 w 10160"/>
              <a:gd name="connsiteY4" fmla="*/ 10000 h 10000"/>
              <a:gd name="connsiteX0" fmla="*/ 5572 w 10160"/>
              <a:gd name="connsiteY0" fmla="*/ 10000 h 10000"/>
              <a:gd name="connsiteX1" fmla="*/ 0 w 10160"/>
              <a:gd name="connsiteY1" fmla="*/ 31 h 10000"/>
              <a:gd name="connsiteX2" fmla="*/ 10160 w 10160"/>
              <a:gd name="connsiteY2" fmla="*/ 0 h 10000"/>
              <a:gd name="connsiteX3" fmla="*/ 8768 w 10160"/>
              <a:gd name="connsiteY3" fmla="*/ 9693 h 10000"/>
              <a:gd name="connsiteX4" fmla="*/ 5572 w 1016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0" h="10000">
                <a:moveTo>
                  <a:pt x="5572" y="10000"/>
                </a:moveTo>
                <a:cubicBezTo>
                  <a:pt x="3333" y="6238"/>
                  <a:pt x="1964" y="3281"/>
                  <a:pt x="0" y="31"/>
                </a:cubicBezTo>
                <a:lnTo>
                  <a:pt x="10160" y="0"/>
                </a:lnTo>
                <a:lnTo>
                  <a:pt x="8768" y="9693"/>
                </a:lnTo>
                <a:lnTo>
                  <a:pt x="5572" y="10000"/>
                </a:lnTo>
                <a:close/>
              </a:path>
            </a:pathLst>
          </a:custGeom>
          <a:solidFill>
            <a:schemeClr val="accent6">
              <a:alpha val="14000"/>
            </a:schemeClr>
          </a:solidFill>
          <a:ln>
            <a:noFill/>
          </a:ln>
        </p:spPr>
        <p:txBody>
          <a:bodyPr vert="horz" wrap="square" lIns="91440" tIns="45720" rIns="91440" bIns="45720" numCol="1" anchor="t" anchorCtr="0" compatLnSpc="1">
            <a:prstTxWarp prst="textNoShape">
              <a:avLst/>
            </a:prstTxWarp>
          </a:bodyPr>
          <a:lstStyle/>
          <a:p>
            <a:pPr defTabSz="913498"/>
            <a:endParaRPr lang="en-US" sz="2000">
              <a:solidFill>
                <a:srgbClr val="505050"/>
              </a:solidFill>
            </a:endParaRPr>
          </a:p>
        </p:txBody>
      </p:sp>
      <p:sp>
        <p:nvSpPr>
          <p:cNvPr id="77" name="Freeform 35"/>
          <p:cNvSpPr>
            <a:spLocks/>
          </p:cNvSpPr>
          <p:nvPr/>
        </p:nvSpPr>
        <p:spPr bwMode="auto">
          <a:xfrm flipH="1">
            <a:off x="7191797" y="3292419"/>
            <a:ext cx="2469882" cy="2165061"/>
          </a:xfrm>
          <a:custGeom>
            <a:avLst/>
            <a:gdLst>
              <a:gd name="T0" fmla="*/ 0 w 2476"/>
              <a:gd name="T1" fmla="*/ 2588 h 3052"/>
              <a:gd name="T2" fmla="*/ 1237 w 2476"/>
              <a:gd name="T3" fmla="*/ 0 h 3052"/>
              <a:gd name="T4" fmla="*/ 2476 w 2476"/>
              <a:gd name="T5" fmla="*/ 976 h 3052"/>
              <a:gd name="T6" fmla="*/ 495 w 2476"/>
              <a:gd name="T7" fmla="*/ 3052 h 3052"/>
              <a:gd name="T8" fmla="*/ 0 w 2476"/>
              <a:gd name="T9" fmla="*/ 2588 h 3052"/>
              <a:gd name="connsiteX0" fmla="*/ 0 w 10000"/>
              <a:gd name="connsiteY0" fmla="*/ 8480 h 9065"/>
              <a:gd name="connsiteX1" fmla="*/ 4996 w 10000"/>
              <a:gd name="connsiteY1" fmla="*/ 0 h 9065"/>
              <a:gd name="connsiteX2" fmla="*/ 10000 w 10000"/>
              <a:gd name="connsiteY2" fmla="*/ 3198 h 9065"/>
              <a:gd name="connsiteX3" fmla="*/ 7471 w 10000"/>
              <a:gd name="connsiteY3" fmla="*/ 9065 h 9065"/>
              <a:gd name="connsiteX4" fmla="*/ 0 w 10000"/>
              <a:gd name="connsiteY4" fmla="*/ 8480 h 9065"/>
              <a:gd name="connsiteX0" fmla="*/ 0 w 6132"/>
              <a:gd name="connsiteY0" fmla="*/ 9981 h 10000"/>
              <a:gd name="connsiteX1" fmla="*/ 1128 w 6132"/>
              <a:gd name="connsiteY1" fmla="*/ 0 h 10000"/>
              <a:gd name="connsiteX2" fmla="*/ 6132 w 6132"/>
              <a:gd name="connsiteY2" fmla="*/ 3528 h 10000"/>
              <a:gd name="connsiteX3" fmla="*/ 3603 w 6132"/>
              <a:gd name="connsiteY3" fmla="*/ 10000 h 10000"/>
              <a:gd name="connsiteX4" fmla="*/ 0 w 6132"/>
              <a:gd name="connsiteY4" fmla="*/ 9981 h 10000"/>
              <a:gd name="connsiteX0" fmla="*/ 0 w 10000"/>
              <a:gd name="connsiteY0" fmla="*/ 12261 h 12280"/>
              <a:gd name="connsiteX1" fmla="*/ 9541 w 10000"/>
              <a:gd name="connsiteY1" fmla="*/ 0 h 12280"/>
              <a:gd name="connsiteX2" fmla="*/ 10000 w 10000"/>
              <a:gd name="connsiteY2" fmla="*/ 5808 h 12280"/>
              <a:gd name="connsiteX3" fmla="*/ 5876 w 10000"/>
              <a:gd name="connsiteY3" fmla="*/ 12280 h 12280"/>
              <a:gd name="connsiteX4" fmla="*/ 0 w 10000"/>
              <a:gd name="connsiteY4" fmla="*/ 12261 h 12280"/>
              <a:gd name="connsiteX0" fmla="*/ 0 w 21248"/>
              <a:gd name="connsiteY0" fmla="*/ 12261 h 12280"/>
              <a:gd name="connsiteX1" fmla="*/ 9541 w 21248"/>
              <a:gd name="connsiteY1" fmla="*/ 0 h 12280"/>
              <a:gd name="connsiteX2" fmla="*/ 21248 w 21248"/>
              <a:gd name="connsiteY2" fmla="*/ 1026 h 12280"/>
              <a:gd name="connsiteX3" fmla="*/ 5876 w 21248"/>
              <a:gd name="connsiteY3" fmla="*/ 12280 h 12280"/>
              <a:gd name="connsiteX4" fmla="*/ 0 w 21248"/>
              <a:gd name="connsiteY4" fmla="*/ 12261 h 12280"/>
              <a:gd name="connsiteX0" fmla="*/ 15783 w 37031"/>
              <a:gd name="connsiteY0" fmla="*/ 11235 h 11254"/>
              <a:gd name="connsiteX1" fmla="*/ 0 w 37031"/>
              <a:gd name="connsiteY1" fmla="*/ 976 h 11254"/>
              <a:gd name="connsiteX2" fmla="*/ 37031 w 37031"/>
              <a:gd name="connsiteY2" fmla="*/ 0 h 11254"/>
              <a:gd name="connsiteX3" fmla="*/ 21659 w 37031"/>
              <a:gd name="connsiteY3" fmla="*/ 11254 h 11254"/>
              <a:gd name="connsiteX4" fmla="*/ 15783 w 37031"/>
              <a:gd name="connsiteY4" fmla="*/ 11235 h 11254"/>
              <a:gd name="connsiteX0" fmla="*/ 15783 w 21659"/>
              <a:gd name="connsiteY0" fmla="*/ 10345 h 10364"/>
              <a:gd name="connsiteX1" fmla="*/ 0 w 21659"/>
              <a:gd name="connsiteY1" fmla="*/ 86 h 10364"/>
              <a:gd name="connsiteX2" fmla="*/ 8688 w 21659"/>
              <a:gd name="connsiteY2" fmla="*/ 0 h 10364"/>
              <a:gd name="connsiteX3" fmla="*/ 21659 w 21659"/>
              <a:gd name="connsiteY3" fmla="*/ 10364 h 10364"/>
              <a:gd name="connsiteX4" fmla="*/ 15783 w 21659"/>
              <a:gd name="connsiteY4" fmla="*/ 10345 h 10364"/>
              <a:gd name="connsiteX0" fmla="*/ 15783 w 18153"/>
              <a:gd name="connsiteY0" fmla="*/ 10345 h 10345"/>
              <a:gd name="connsiteX1" fmla="*/ 0 w 18153"/>
              <a:gd name="connsiteY1" fmla="*/ 86 h 10345"/>
              <a:gd name="connsiteX2" fmla="*/ 8688 w 18153"/>
              <a:gd name="connsiteY2" fmla="*/ 0 h 10345"/>
              <a:gd name="connsiteX3" fmla="*/ 18153 w 18153"/>
              <a:gd name="connsiteY3" fmla="*/ 9641 h 10345"/>
              <a:gd name="connsiteX4" fmla="*/ 15783 w 18153"/>
              <a:gd name="connsiteY4" fmla="*/ 10345 h 10345"/>
              <a:gd name="connsiteX0" fmla="*/ 15491 w 18153"/>
              <a:gd name="connsiteY0" fmla="*/ 9622 h 9641"/>
              <a:gd name="connsiteX1" fmla="*/ 0 w 18153"/>
              <a:gd name="connsiteY1" fmla="*/ 86 h 9641"/>
              <a:gd name="connsiteX2" fmla="*/ 8688 w 18153"/>
              <a:gd name="connsiteY2" fmla="*/ 0 h 9641"/>
              <a:gd name="connsiteX3" fmla="*/ 18153 w 18153"/>
              <a:gd name="connsiteY3" fmla="*/ 9641 h 9641"/>
              <a:gd name="connsiteX4" fmla="*/ 15491 w 18153"/>
              <a:gd name="connsiteY4" fmla="*/ 9622 h 9641"/>
              <a:gd name="connsiteX0" fmla="*/ 8534 w 10000"/>
              <a:gd name="connsiteY0" fmla="*/ 9891 h 9911"/>
              <a:gd name="connsiteX1" fmla="*/ 0 w 10000"/>
              <a:gd name="connsiteY1" fmla="*/ 0 h 9911"/>
              <a:gd name="connsiteX2" fmla="*/ 3123 w 10000"/>
              <a:gd name="connsiteY2" fmla="*/ 488 h 9911"/>
              <a:gd name="connsiteX3" fmla="*/ 10000 w 10000"/>
              <a:gd name="connsiteY3" fmla="*/ 9911 h 9911"/>
              <a:gd name="connsiteX4" fmla="*/ 8534 w 10000"/>
              <a:gd name="connsiteY4" fmla="*/ 9891 h 9911"/>
              <a:gd name="connsiteX0" fmla="*/ 8534 w 10000"/>
              <a:gd name="connsiteY0" fmla="*/ 9488 h 9508"/>
              <a:gd name="connsiteX1" fmla="*/ 0 w 10000"/>
              <a:gd name="connsiteY1" fmla="*/ 90 h 9508"/>
              <a:gd name="connsiteX2" fmla="*/ 3123 w 10000"/>
              <a:gd name="connsiteY2" fmla="*/ 0 h 9508"/>
              <a:gd name="connsiteX3" fmla="*/ 10000 w 10000"/>
              <a:gd name="connsiteY3" fmla="*/ 9508 h 9508"/>
              <a:gd name="connsiteX4" fmla="*/ 8534 w 10000"/>
              <a:gd name="connsiteY4" fmla="*/ 9488 h 9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9508">
                <a:moveTo>
                  <a:pt x="8534" y="9488"/>
                </a:moveTo>
                <a:lnTo>
                  <a:pt x="0" y="90"/>
                </a:lnTo>
                <a:lnTo>
                  <a:pt x="3123" y="0"/>
                </a:lnTo>
                <a:lnTo>
                  <a:pt x="10000" y="9508"/>
                </a:lnTo>
                <a:lnTo>
                  <a:pt x="8534" y="9488"/>
                </a:lnTo>
                <a:close/>
              </a:path>
            </a:pathLst>
          </a:custGeom>
          <a:solidFill>
            <a:schemeClr val="accent3">
              <a:lumMod val="75000"/>
              <a:alpha val="14000"/>
            </a:schemeClr>
          </a:solidFill>
          <a:ln>
            <a:noFill/>
          </a:ln>
        </p:spPr>
        <p:txBody>
          <a:bodyPr vert="horz" wrap="square" lIns="91440" tIns="45720" rIns="91440" bIns="45720" numCol="1" anchor="t" anchorCtr="0" compatLnSpc="1">
            <a:prstTxWarp prst="textNoShape">
              <a:avLst/>
            </a:prstTxWarp>
          </a:bodyPr>
          <a:lstStyle/>
          <a:p>
            <a:pPr defTabSz="913498"/>
            <a:endParaRPr lang="en-US" sz="2000">
              <a:solidFill>
                <a:srgbClr val="505050"/>
              </a:solidFill>
            </a:endParaRPr>
          </a:p>
        </p:txBody>
      </p:sp>
      <p:sp>
        <p:nvSpPr>
          <p:cNvPr id="78" name="Freeform 35"/>
          <p:cNvSpPr>
            <a:spLocks/>
          </p:cNvSpPr>
          <p:nvPr/>
        </p:nvSpPr>
        <p:spPr bwMode="auto">
          <a:xfrm>
            <a:off x="6439100" y="2845424"/>
            <a:ext cx="736322" cy="2576933"/>
          </a:xfrm>
          <a:custGeom>
            <a:avLst/>
            <a:gdLst>
              <a:gd name="T0" fmla="*/ 0 w 2476"/>
              <a:gd name="T1" fmla="*/ 2588 h 3052"/>
              <a:gd name="T2" fmla="*/ 1237 w 2476"/>
              <a:gd name="T3" fmla="*/ 0 h 3052"/>
              <a:gd name="T4" fmla="*/ 2476 w 2476"/>
              <a:gd name="T5" fmla="*/ 976 h 3052"/>
              <a:gd name="T6" fmla="*/ 495 w 2476"/>
              <a:gd name="T7" fmla="*/ 3052 h 3052"/>
              <a:gd name="T8" fmla="*/ 0 w 2476"/>
              <a:gd name="T9" fmla="*/ 2588 h 3052"/>
              <a:gd name="connsiteX0" fmla="*/ 0 w 10000"/>
              <a:gd name="connsiteY0" fmla="*/ 8480 h 9065"/>
              <a:gd name="connsiteX1" fmla="*/ 4996 w 10000"/>
              <a:gd name="connsiteY1" fmla="*/ 0 h 9065"/>
              <a:gd name="connsiteX2" fmla="*/ 10000 w 10000"/>
              <a:gd name="connsiteY2" fmla="*/ 3198 h 9065"/>
              <a:gd name="connsiteX3" fmla="*/ 7471 w 10000"/>
              <a:gd name="connsiteY3" fmla="*/ 9065 h 9065"/>
              <a:gd name="connsiteX4" fmla="*/ 0 w 10000"/>
              <a:gd name="connsiteY4" fmla="*/ 8480 h 9065"/>
              <a:gd name="connsiteX0" fmla="*/ 0 w 6132"/>
              <a:gd name="connsiteY0" fmla="*/ 9981 h 10000"/>
              <a:gd name="connsiteX1" fmla="*/ 1128 w 6132"/>
              <a:gd name="connsiteY1" fmla="*/ 0 h 10000"/>
              <a:gd name="connsiteX2" fmla="*/ 6132 w 6132"/>
              <a:gd name="connsiteY2" fmla="*/ 3528 h 10000"/>
              <a:gd name="connsiteX3" fmla="*/ 3603 w 6132"/>
              <a:gd name="connsiteY3" fmla="*/ 10000 h 10000"/>
              <a:gd name="connsiteX4" fmla="*/ 0 w 6132"/>
              <a:gd name="connsiteY4" fmla="*/ 9981 h 10000"/>
              <a:gd name="connsiteX0" fmla="*/ 0 w 17195"/>
              <a:gd name="connsiteY0" fmla="*/ 9981 h 10000"/>
              <a:gd name="connsiteX1" fmla="*/ 1840 w 17195"/>
              <a:gd name="connsiteY1" fmla="*/ 0 h 10000"/>
              <a:gd name="connsiteX2" fmla="*/ 17195 w 17195"/>
              <a:gd name="connsiteY2" fmla="*/ 4195 h 10000"/>
              <a:gd name="connsiteX3" fmla="*/ 5876 w 17195"/>
              <a:gd name="connsiteY3" fmla="*/ 10000 h 10000"/>
              <a:gd name="connsiteX4" fmla="*/ 0 w 17195"/>
              <a:gd name="connsiteY4" fmla="*/ 9981 h 10000"/>
              <a:gd name="connsiteX0" fmla="*/ 0 w 17195"/>
              <a:gd name="connsiteY0" fmla="*/ 6867 h 6886"/>
              <a:gd name="connsiteX1" fmla="*/ 5083 w 17195"/>
              <a:gd name="connsiteY1" fmla="*/ 0 h 6886"/>
              <a:gd name="connsiteX2" fmla="*/ 17195 w 17195"/>
              <a:gd name="connsiteY2" fmla="*/ 1081 h 6886"/>
              <a:gd name="connsiteX3" fmla="*/ 5876 w 17195"/>
              <a:gd name="connsiteY3" fmla="*/ 6886 h 6886"/>
              <a:gd name="connsiteX4" fmla="*/ 0 w 17195"/>
              <a:gd name="connsiteY4" fmla="*/ 6867 h 6886"/>
              <a:gd name="connsiteX0" fmla="*/ 0 w 10000"/>
              <a:gd name="connsiteY0" fmla="*/ 13768 h 13796"/>
              <a:gd name="connsiteX1" fmla="*/ 2190 w 10000"/>
              <a:gd name="connsiteY1" fmla="*/ 0 h 13796"/>
              <a:gd name="connsiteX2" fmla="*/ 10000 w 10000"/>
              <a:gd name="connsiteY2" fmla="*/ 5366 h 13796"/>
              <a:gd name="connsiteX3" fmla="*/ 3417 w 10000"/>
              <a:gd name="connsiteY3" fmla="*/ 13796 h 13796"/>
              <a:gd name="connsiteX4" fmla="*/ 0 w 10000"/>
              <a:gd name="connsiteY4" fmla="*/ 13768 h 13796"/>
              <a:gd name="connsiteX0" fmla="*/ 0 w 7230"/>
              <a:gd name="connsiteY0" fmla="*/ 14136 h 14164"/>
              <a:gd name="connsiteX1" fmla="*/ 2190 w 7230"/>
              <a:gd name="connsiteY1" fmla="*/ 368 h 14164"/>
              <a:gd name="connsiteX2" fmla="*/ 7230 w 7230"/>
              <a:gd name="connsiteY2" fmla="*/ 0 h 14164"/>
              <a:gd name="connsiteX3" fmla="*/ 3417 w 7230"/>
              <a:gd name="connsiteY3" fmla="*/ 14164 h 14164"/>
              <a:gd name="connsiteX4" fmla="*/ 0 w 7230"/>
              <a:gd name="connsiteY4" fmla="*/ 14136 h 14164"/>
              <a:gd name="connsiteX0" fmla="*/ 68 w 6971"/>
              <a:gd name="connsiteY0" fmla="*/ 10322 h 10322"/>
              <a:gd name="connsiteX1" fmla="*/ 0 w 6971"/>
              <a:gd name="connsiteY1" fmla="*/ 260 h 10322"/>
              <a:gd name="connsiteX2" fmla="*/ 6971 w 6971"/>
              <a:gd name="connsiteY2" fmla="*/ 0 h 10322"/>
              <a:gd name="connsiteX3" fmla="*/ 1697 w 6971"/>
              <a:gd name="connsiteY3" fmla="*/ 10000 h 10322"/>
              <a:gd name="connsiteX4" fmla="*/ 68 w 6971"/>
              <a:gd name="connsiteY4" fmla="*/ 10322 h 10322"/>
              <a:gd name="connsiteX0" fmla="*/ 1 w 9903"/>
              <a:gd name="connsiteY0" fmla="*/ 10000 h 10000"/>
              <a:gd name="connsiteX1" fmla="*/ 1540 w 9903"/>
              <a:gd name="connsiteY1" fmla="*/ 86 h 10000"/>
              <a:gd name="connsiteX2" fmla="*/ 9903 w 9903"/>
              <a:gd name="connsiteY2" fmla="*/ 0 h 10000"/>
              <a:gd name="connsiteX3" fmla="*/ 2337 w 9903"/>
              <a:gd name="connsiteY3" fmla="*/ 9688 h 10000"/>
              <a:gd name="connsiteX4" fmla="*/ 1 w 9903"/>
              <a:gd name="connsiteY4" fmla="*/ 10000 h 10000"/>
              <a:gd name="connsiteX0" fmla="*/ 1 w 8229"/>
              <a:gd name="connsiteY0" fmla="*/ 10166 h 10166"/>
              <a:gd name="connsiteX1" fmla="*/ 1555 w 8229"/>
              <a:gd name="connsiteY1" fmla="*/ 252 h 10166"/>
              <a:gd name="connsiteX2" fmla="*/ 8229 w 8229"/>
              <a:gd name="connsiteY2" fmla="*/ 0 h 10166"/>
              <a:gd name="connsiteX3" fmla="*/ 2360 w 8229"/>
              <a:gd name="connsiteY3" fmla="*/ 9854 h 10166"/>
              <a:gd name="connsiteX4" fmla="*/ 1 w 8229"/>
              <a:gd name="connsiteY4" fmla="*/ 10166 h 10166"/>
              <a:gd name="connsiteX0" fmla="*/ 4855 w 14854"/>
              <a:gd name="connsiteY0" fmla="*/ 10000 h 10000"/>
              <a:gd name="connsiteX1" fmla="*/ 0 w 14854"/>
              <a:gd name="connsiteY1" fmla="*/ 85 h 10000"/>
              <a:gd name="connsiteX2" fmla="*/ 14854 w 14854"/>
              <a:gd name="connsiteY2" fmla="*/ 0 h 10000"/>
              <a:gd name="connsiteX3" fmla="*/ 7722 w 14854"/>
              <a:gd name="connsiteY3" fmla="*/ 9693 h 10000"/>
              <a:gd name="connsiteX4" fmla="*/ 4855 w 14854"/>
              <a:gd name="connsiteY4" fmla="*/ 10000 h 10000"/>
              <a:gd name="connsiteX0" fmla="*/ 4855 w 8971"/>
              <a:gd name="connsiteY0" fmla="*/ 10000 h 10000"/>
              <a:gd name="connsiteX1" fmla="*/ 0 w 8971"/>
              <a:gd name="connsiteY1" fmla="*/ 85 h 10000"/>
              <a:gd name="connsiteX2" fmla="*/ 8971 w 8971"/>
              <a:gd name="connsiteY2" fmla="*/ 0 h 10000"/>
              <a:gd name="connsiteX3" fmla="*/ 7722 w 8971"/>
              <a:gd name="connsiteY3" fmla="*/ 9693 h 10000"/>
              <a:gd name="connsiteX4" fmla="*/ 4855 w 8971"/>
              <a:gd name="connsiteY4" fmla="*/ 10000 h 10000"/>
              <a:gd name="connsiteX0" fmla="*/ 5572 w 10160"/>
              <a:gd name="connsiteY0" fmla="*/ 10000 h 10000"/>
              <a:gd name="connsiteX1" fmla="*/ 0 w 10160"/>
              <a:gd name="connsiteY1" fmla="*/ 31 h 10000"/>
              <a:gd name="connsiteX2" fmla="*/ 10160 w 10160"/>
              <a:gd name="connsiteY2" fmla="*/ 0 h 10000"/>
              <a:gd name="connsiteX3" fmla="*/ 8768 w 10160"/>
              <a:gd name="connsiteY3" fmla="*/ 9693 h 10000"/>
              <a:gd name="connsiteX4" fmla="*/ 5572 w 10160"/>
              <a:gd name="connsiteY4" fmla="*/ 10000 h 10000"/>
              <a:gd name="connsiteX0" fmla="*/ 5572 w 10160"/>
              <a:gd name="connsiteY0" fmla="*/ 10000 h 10000"/>
              <a:gd name="connsiteX1" fmla="*/ 0 w 10160"/>
              <a:gd name="connsiteY1" fmla="*/ 31 h 10000"/>
              <a:gd name="connsiteX2" fmla="*/ 10160 w 10160"/>
              <a:gd name="connsiteY2" fmla="*/ 0 h 10000"/>
              <a:gd name="connsiteX3" fmla="*/ 8768 w 10160"/>
              <a:gd name="connsiteY3" fmla="*/ 9693 h 10000"/>
              <a:gd name="connsiteX4" fmla="*/ 5572 w 10160"/>
              <a:gd name="connsiteY4" fmla="*/ 10000 h 10000"/>
              <a:gd name="connsiteX0" fmla="*/ 5572 w 10160"/>
              <a:gd name="connsiteY0" fmla="*/ 10000 h 10000"/>
              <a:gd name="connsiteX1" fmla="*/ 0 w 10160"/>
              <a:gd name="connsiteY1" fmla="*/ 31 h 10000"/>
              <a:gd name="connsiteX2" fmla="*/ 10160 w 10160"/>
              <a:gd name="connsiteY2" fmla="*/ 0 h 10000"/>
              <a:gd name="connsiteX3" fmla="*/ 8768 w 10160"/>
              <a:gd name="connsiteY3" fmla="*/ 9693 h 10000"/>
              <a:gd name="connsiteX4" fmla="*/ 5572 w 1016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0" h="10000">
                <a:moveTo>
                  <a:pt x="5572" y="10000"/>
                </a:moveTo>
                <a:cubicBezTo>
                  <a:pt x="3333" y="6238"/>
                  <a:pt x="1964" y="3281"/>
                  <a:pt x="0" y="31"/>
                </a:cubicBezTo>
                <a:lnTo>
                  <a:pt x="10160" y="0"/>
                </a:lnTo>
                <a:lnTo>
                  <a:pt x="8768" y="9693"/>
                </a:lnTo>
                <a:lnTo>
                  <a:pt x="5572" y="10000"/>
                </a:lnTo>
                <a:close/>
              </a:path>
            </a:pathLst>
          </a:custGeom>
          <a:solidFill>
            <a:schemeClr val="accent2">
              <a:lumMod val="50000"/>
              <a:alpha val="14000"/>
            </a:schemeClr>
          </a:solidFill>
          <a:ln>
            <a:noFill/>
          </a:ln>
        </p:spPr>
        <p:txBody>
          <a:bodyPr vert="horz" wrap="square" lIns="91440" tIns="45720" rIns="91440" bIns="45720" numCol="1" anchor="t" anchorCtr="0" compatLnSpc="1">
            <a:prstTxWarp prst="textNoShape">
              <a:avLst/>
            </a:prstTxWarp>
          </a:bodyPr>
          <a:lstStyle/>
          <a:p>
            <a:pPr defTabSz="913498"/>
            <a:endParaRPr lang="en-US" sz="2000">
              <a:solidFill>
                <a:srgbClr val="505050"/>
              </a:solidFill>
            </a:endParaRPr>
          </a:p>
        </p:txBody>
      </p:sp>
      <p:sp>
        <p:nvSpPr>
          <p:cNvPr id="79" name="Block Arc 78"/>
          <p:cNvSpPr/>
          <p:nvPr/>
        </p:nvSpPr>
        <p:spPr bwMode="auto">
          <a:xfrm>
            <a:off x="7544470" y="1920640"/>
            <a:ext cx="2001581" cy="1427290"/>
          </a:xfrm>
          <a:prstGeom prst="blockArc">
            <a:avLst>
              <a:gd name="adj1" fmla="val 10800000"/>
              <a:gd name="adj2" fmla="val 322098"/>
              <a:gd name="adj3" fmla="val 20227"/>
            </a:avLst>
          </a:prstGeom>
          <a:solidFill>
            <a:srgbClr val="00B050">
              <a:alpha val="35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34"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80" name="Freeform 35"/>
          <p:cNvSpPr>
            <a:spLocks/>
          </p:cNvSpPr>
          <p:nvPr/>
        </p:nvSpPr>
        <p:spPr bwMode="auto">
          <a:xfrm>
            <a:off x="6868166" y="2808118"/>
            <a:ext cx="2390288" cy="2588995"/>
          </a:xfrm>
          <a:custGeom>
            <a:avLst/>
            <a:gdLst>
              <a:gd name="T0" fmla="*/ 0 w 2476"/>
              <a:gd name="T1" fmla="*/ 2588 h 3052"/>
              <a:gd name="T2" fmla="*/ 1237 w 2476"/>
              <a:gd name="T3" fmla="*/ 0 h 3052"/>
              <a:gd name="T4" fmla="*/ 2476 w 2476"/>
              <a:gd name="T5" fmla="*/ 976 h 3052"/>
              <a:gd name="T6" fmla="*/ 495 w 2476"/>
              <a:gd name="T7" fmla="*/ 3052 h 3052"/>
              <a:gd name="T8" fmla="*/ 0 w 2476"/>
              <a:gd name="T9" fmla="*/ 2588 h 3052"/>
              <a:gd name="connsiteX0" fmla="*/ 0 w 10000"/>
              <a:gd name="connsiteY0" fmla="*/ 8480 h 9065"/>
              <a:gd name="connsiteX1" fmla="*/ 4996 w 10000"/>
              <a:gd name="connsiteY1" fmla="*/ 0 h 9065"/>
              <a:gd name="connsiteX2" fmla="*/ 10000 w 10000"/>
              <a:gd name="connsiteY2" fmla="*/ 3198 h 9065"/>
              <a:gd name="connsiteX3" fmla="*/ 7471 w 10000"/>
              <a:gd name="connsiteY3" fmla="*/ 9065 h 9065"/>
              <a:gd name="connsiteX4" fmla="*/ 0 w 10000"/>
              <a:gd name="connsiteY4" fmla="*/ 8480 h 9065"/>
              <a:gd name="connsiteX0" fmla="*/ 0 w 6132"/>
              <a:gd name="connsiteY0" fmla="*/ 9981 h 10000"/>
              <a:gd name="connsiteX1" fmla="*/ 1128 w 6132"/>
              <a:gd name="connsiteY1" fmla="*/ 0 h 10000"/>
              <a:gd name="connsiteX2" fmla="*/ 6132 w 6132"/>
              <a:gd name="connsiteY2" fmla="*/ 3528 h 10000"/>
              <a:gd name="connsiteX3" fmla="*/ 3603 w 6132"/>
              <a:gd name="connsiteY3" fmla="*/ 10000 h 10000"/>
              <a:gd name="connsiteX4" fmla="*/ 0 w 6132"/>
              <a:gd name="connsiteY4" fmla="*/ 9981 h 10000"/>
              <a:gd name="connsiteX0" fmla="*/ 0 w 10000"/>
              <a:gd name="connsiteY0" fmla="*/ 12261 h 12280"/>
              <a:gd name="connsiteX1" fmla="*/ 9541 w 10000"/>
              <a:gd name="connsiteY1" fmla="*/ 0 h 12280"/>
              <a:gd name="connsiteX2" fmla="*/ 10000 w 10000"/>
              <a:gd name="connsiteY2" fmla="*/ 5808 h 12280"/>
              <a:gd name="connsiteX3" fmla="*/ 5876 w 10000"/>
              <a:gd name="connsiteY3" fmla="*/ 12280 h 12280"/>
              <a:gd name="connsiteX4" fmla="*/ 0 w 10000"/>
              <a:gd name="connsiteY4" fmla="*/ 12261 h 12280"/>
              <a:gd name="connsiteX0" fmla="*/ 0 w 21248"/>
              <a:gd name="connsiteY0" fmla="*/ 12261 h 12280"/>
              <a:gd name="connsiteX1" fmla="*/ 9541 w 21248"/>
              <a:gd name="connsiteY1" fmla="*/ 0 h 12280"/>
              <a:gd name="connsiteX2" fmla="*/ 21248 w 21248"/>
              <a:gd name="connsiteY2" fmla="*/ 1026 h 12280"/>
              <a:gd name="connsiteX3" fmla="*/ 5876 w 21248"/>
              <a:gd name="connsiteY3" fmla="*/ 12280 h 12280"/>
              <a:gd name="connsiteX4" fmla="*/ 0 w 21248"/>
              <a:gd name="connsiteY4" fmla="*/ 12261 h 12280"/>
              <a:gd name="connsiteX0" fmla="*/ 15783 w 37031"/>
              <a:gd name="connsiteY0" fmla="*/ 11235 h 11254"/>
              <a:gd name="connsiteX1" fmla="*/ 0 w 37031"/>
              <a:gd name="connsiteY1" fmla="*/ 976 h 11254"/>
              <a:gd name="connsiteX2" fmla="*/ 37031 w 37031"/>
              <a:gd name="connsiteY2" fmla="*/ 0 h 11254"/>
              <a:gd name="connsiteX3" fmla="*/ 21659 w 37031"/>
              <a:gd name="connsiteY3" fmla="*/ 11254 h 11254"/>
              <a:gd name="connsiteX4" fmla="*/ 15783 w 37031"/>
              <a:gd name="connsiteY4" fmla="*/ 11235 h 11254"/>
              <a:gd name="connsiteX0" fmla="*/ 15783 w 21659"/>
              <a:gd name="connsiteY0" fmla="*/ 10345 h 10364"/>
              <a:gd name="connsiteX1" fmla="*/ 0 w 21659"/>
              <a:gd name="connsiteY1" fmla="*/ 86 h 10364"/>
              <a:gd name="connsiteX2" fmla="*/ 8688 w 21659"/>
              <a:gd name="connsiteY2" fmla="*/ 0 h 10364"/>
              <a:gd name="connsiteX3" fmla="*/ 21659 w 21659"/>
              <a:gd name="connsiteY3" fmla="*/ 10364 h 10364"/>
              <a:gd name="connsiteX4" fmla="*/ 15783 w 21659"/>
              <a:gd name="connsiteY4" fmla="*/ 10345 h 10364"/>
              <a:gd name="connsiteX0" fmla="*/ 15783 w 21659"/>
              <a:gd name="connsiteY0" fmla="*/ 10845 h 10864"/>
              <a:gd name="connsiteX1" fmla="*/ 0 w 21659"/>
              <a:gd name="connsiteY1" fmla="*/ 586 h 10864"/>
              <a:gd name="connsiteX2" fmla="*/ 5084 w 21659"/>
              <a:gd name="connsiteY2" fmla="*/ 0 h 10864"/>
              <a:gd name="connsiteX3" fmla="*/ 21659 w 21659"/>
              <a:gd name="connsiteY3" fmla="*/ 10864 h 10864"/>
              <a:gd name="connsiteX4" fmla="*/ 15783 w 21659"/>
              <a:gd name="connsiteY4" fmla="*/ 10845 h 10864"/>
              <a:gd name="connsiteX0" fmla="*/ 15783 w 17568"/>
              <a:gd name="connsiteY0" fmla="*/ 10845 h 10864"/>
              <a:gd name="connsiteX1" fmla="*/ 0 w 17568"/>
              <a:gd name="connsiteY1" fmla="*/ 586 h 10864"/>
              <a:gd name="connsiteX2" fmla="*/ 5084 w 17568"/>
              <a:gd name="connsiteY2" fmla="*/ 0 h 10864"/>
              <a:gd name="connsiteX3" fmla="*/ 17568 w 17568"/>
              <a:gd name="connsiteY3" fmla="*/ 10864 h 10864"/>
              <a:gd name="connsiteX4" fmla="*/ 15783 w 17568"/>
              <a:gd name="connsiteY4" fmla="*/ 10845 h 10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68" h="10864">
                <a:moveTo>
                  <a:pt x="15783" y="10845"/>
                </a:moveTo>
                <a:lnTo>
                  <a:pt x="0" y="586"/>
                </a:lnTo>
                <a:lnTo>
                  <a:pt x="5084" y="0"/>
                </a:lnTo>
                <a:lnTo>
                  <a:pt x="17568" y="10864"/>
                </a:lnTo>
                <a:lnTo>
                  <a:pt x="15783" y="10845"/>
                </a:lnTo>
                <a:close/>
              </a:path>
            </a:pathLst>
          </a:custGeom>
          <a:solidFill>
            <a:schemeClr val="accent6">
              <a:alpha val="14000"/>
            </a:schemeClr>
          </a:solidFill>
          <a:ln>
            <a:noFill/>
          </a:ln>
        </p:spPr>
        <p:txBody>
          <a:bodyPr vert="horz" wrap="square" lIns="91440" tIns="45720" rIns="91440" bIns="45720" numCol="1" anchor="t" anchorCtr="0" compatLnSpc="1">
            <a:prstTxWarp prst="textNoShape">
              <a:avLst/>
            </a:prstTxWarp>
          </a:bodyPr>
          <a:lstStyle/>
          <a:p>
            <a:pPr defTabSz="913498"/>
            <a:endParaRPr lang="en-US" sz="2000">
              <a:solidFill>
                <a:srgbClr val="505050"/>
              </a:solidFill>
            </a:endParaRPr>
          </a:p>
        </p:txBody>
      </p:sp>
      <p:grpSp>
        <p:nvGrpSpPr>
          <p:cNvPr id="81" name="Group 80"/>
          <p:cNvGrpSpPr/>
          <p:nvPr/>
        </p:nvGrpSpPr>
        <p:grpSpPr>
          <a:xfrm>
            <a:off x="6128941" y="2188957"/>
            <a:ext cx="2099080" cy="4346518"/>
            <a:chOff x="9906672" y="2139392"/>
            <a:chExt cx="2278409" cy="4717851"/>
          </a:xfrm>
        </p:grpSpPr>
        <p:sp>
          <p:nvSpPr>
            <p:cNvPr id="82" name="Rectangle 41"/>
            <p:cNvSpPr>
              <a:spLocks noChangeArrowheads="1"/>
            </p:cNvSpPr>
            <p:nvPr/>
          </p:nvSpPr>
          <p:spPr bwMode="auto">
            <a:xfrm>
              <a:off x="11761929" y="6351708"/>
              <a:ext cx="423152" cy="505535"/>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3498"/>
              <a:endParaRPr lang="en-US" sz="2000">
                <a:solidFill>
                  <a:srgbClr val="505050"/>
                </a:solidFill>
              </a:endParaRPr>
            </a:p>
          </p:txBody>
        </p:sp>
        <p:grpSp>
          <p:nvGrpSpPr>
            <p:cNvPr id="83" name="Group 82"/>
            <p:cNvGrpSpPr/>
            <p:nvPr/>
          </p:nvGrpSpPr>
          <p:grpSpPr>
            <a:xfrm>
              <a:off x="9906672" y="2139392"/>
              <a:ext cx="1545336" cy="733405"/>
              <a:chOff x="8995904" y="1369064"/>
              <a:chExt cx="2167054" cy="1028469"/>
            </a:xfrm>
          </p:grpSpPr>
          <p:sp>
            <p:nvSpPr>
              <p:cNvPr id="107" name="Freeform 5"/>
              <p:cNvSpPr>
                <a:spLocks/>
              </p:cNvSpPr>
              <p:nvPr/>
            </p:nvSpPr>
            <p:spPr bwMode="auto">
              <a:xfrm>
                <a:off x="9923120" y="1583889"/>
                <a:ext cx="1239838" cy="813644"/>
              </a:xfrm>
              <a:custGeom>
                <a:avLst/>
                <a:gdLst>
                  <a:gd name="T0" fmla="*/ 168 w 1054"/>
                  <a:gd name="T1" fmla="*/ 303 h 690"/>
                  <a:gd name="T2" fmla="*/ 168 w 1054"/>
                  <a:gd name="T3" fmla="*/ 289 h 690"/>
                  <a:gd name="T4" fmla="*/ 459 w 1054"/>
                  <a:gd name="T5" fmla="*/ 0 h 690"/>
                  <a:gd name="T6" fmla="*/ 701 w 1054"/>
                  <a:gd name="T7" fmla="*/ 129 h 690"/>
                  <a:gd name="T8" fmla="*/ 781 w 1054"/>
                  <a:gd name="T9" fmla="*/ 108 h 690"/>
                  <a:gd name="T10" fmla="*/ 875 w 1054"/>
                  <a:gd name="T11" fmla="*/ 136 h 690"/>
                  <a:gd name="T12" fmla="*/ 950 w 1054"/>
                  <a:gd name="T13" fmla="*/ 272 h 690"/>
                  <a:gd name="T14" fmla="*/ 1054 w 1054"/>
                  <a:gd name="T15" fmla="*/ 463 h 690"/>
                  <a:gd name="T16" fmla="*/ 851 w 1054"/>
                  <a:gd name="T17" fmla="*/ 690 h 690"/>
                  <a:gd name="T18" fmla="*/ 825 w 1054"/>
                  <a:gd name="T19" fmla="*/ 690 h 690"/>
                  <a:gd name="T20" fmla="*/ 802 w 1054"/>
                  <a:gd name="T21" fmla="*/ 690 h 690"/>
                  <a:gd name="T22" fmla="*/ 327 w 1054"/>
                  <a:gd name="T23" fmla="*/ 690 h 690"/>
                  <a:gd name="T24" fmla="*/ 318 w 1054"/>
                  <a:gd name="T25" fmla="*/ 690 h 690"/>
                  <a:gd name="T26" fmla="*/ 306 w 1054"/>
                  <a:gd name="T27" fmla="*/ 690 h 690"/>
                  <a:gd name="T28" fmla="*/ 271 w 1054"/>
                  <a:gd name="T29" fmla="*/ 690 h 690"/>
                  <a:gd name="T30" fmla="*/ 195 w 1054"/>
                  <a:gd name="T31" fmla="*/ 690 h 690"/>
                  <a:gd name="T32" fmla="*/ 0 w 1054"/>
                  <a:gd name="T33" fmla="*/ 495 h 690"/>
                  <a:gd name="T34" fmla="*/ 168 w 1054"/>
                  <a:gd name="T35" fmla="*/ 303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54" h="690">
                    <a:moveTo>
                      <a:pt x="168" y="303"/>
                    </a:moveTo>
                    <a:cubicBezTo>
                      <a:pt x="168" y="299"/>
                      <a:pt x="168" y="293"/>
                      <a:pt x="168" y="289"/>
                    </a:cubicBezTo>
                    <a:cubicBezTo>
                      <a:pt x="168" y="129"/>
                      <a:pt x="298" y="0"/>
                      <a:pt x="459" y="0"/>
                    </a:cubicBezTo>
                    <a:cubicBezTo>
                      <a:pt x="560" y="0"/>
                      <a:pt x="649" y="52"/>
                      <a:pt x="701" y="129"/>
                    </a:cubicBezTo>
                    <a:cubicBezTo>
                      <a:pt x="725" y="116"/>
                      <a:pt x="752" y="108"/>
                      <a:pt x="781" y="108"/>
                    </a:cubicBezTo>
                    <a:cubicBezTo>
                      <a:pt x="816" y="108"/>
                      <a:pt x="848" y="118"/>
                      <a:pt x="875" y="136"/>
                    </a:cubicBezTo>
                    <a:cubicBezTo>
                      <a:pt x="919" y="166"/>
                      <a:pt x="948" y="215"/>
                      <a:pt x="950" y="272"/>
                    </a:cubicBezTo>
                    <a:cubicBezTo>
                      <a:pt x="1012" y="312"/>
                      <a:pt x="1054" y="384"/>
                      <a:pt x="1054" y="463"/>
                    </a:cubicBezTo>
                    <a:cubicBezTo>
                      <a:pt x="1054" y="580"/>
                      <a:pt x="965" y="676"/>
                      <a:pt x="851" y="690"/>
                    </a:cubicBezTo>
                    <a:cubicBezTo>
                      <a:pt x="843" y="690"/>
                      <a:pt x="833" y="690"/>
                      <a:pt x="825" y="690"/>
                    </a:cubicBezTo>
                    <a:cubicBezTo>
                      <a:pt x="818" y="690"/>
                      <a:pt x="810" y="690"/>
                      <a:pt x="802" y="690"/>
                    </a:cubicBezTo>
                    <a:cubicBezTo>
                      <a:pt x="696" y="690"/>
                      <a:pt x="446" y="690"/>
                      <a:pt x="327" y="690"/>
                    </a:cubicBezTo>
                    <a:cubicBezTo>
                      <a:pt x="324" y="690"/>
                      <a:pt x="320" y="690"/>
                      <a:pt x="318" y="690"/>
                    </a:cubicBezTo>
                    <a:cubicBezTo>
                      <a:pt x="306" y="690"/>
                      <a:pt x="306" y="690"/>
                      <a:pt x="306" y="690"/>
                    </a:cubicBezTo>
                    <a:cubicBezTo>
                      <a:pt x="300" y="690"/>
                      <a:pt x="283" y="690"/>
                      <a:pt x="271" y="690"/>
                    </a:cubicBezTo>
                    <a:cubicBezTo>
                      <a:pt x="195" y="690"/>
                      <a:pt x="195" y="690"/>
                      <a:pt x="195" y="690"/>
                    </a:cubicBezTo>
                    <a:cubicBezTo>
                      <a:pt x="87" y="688"/>
                      <a:pt x="0" y="601"/>
                      <a:pt x="0" y="495"/>
                    </a:cubicBezTo>
                    <a:cubicBezTo>
                      <a:pt x="0" y="397"/>
                      <a:pt x="73" y="316"/>
                      <a:pt x="168" y="303"/>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3498"/>
                <a:endParaRPr lang="en-US" sz="2000">
                  <a:solidFill>
                    <a:srgbClr val="505050"/>
                  </a:solidFill>
                </a:endParaRPr>
              </a:p>
            </p:txBody>
          </p:sp>
          <p:sp>
            <p:nvSpPr>
              <p:cNvPr id="108" name="Freeform 5"/>
              <p:cNvSpPr>
                <a:spLocks/>
              </p:cNvSpPr>
              <p:nvPr/>
            </p:nvSpPr>
            <p:spPr bwMode="auto">
              <a:xfrm>
                <a:off x="8995904" y="1369064"/>
                <a:ext cx="895827" cy="587887"/>
              </a:xfrm>
              <a:custGeom>
                <a:avLst/>
                <a:gdLst>
                  <a:gd name="T0" fmla="*/ 168 w 1054"/>
                  <a:gd name="T1" fmla="*/ 303 h 690"/>
                  <a:gd name="T2" fmla="*/ 168 w 1054"/>
                  <a:gd name="T3" fmla="*/ 289 h 690"/>
                  <a:gd name="T4" fmla="*/ 459 w 1054"/>
                  <a:gd name="T5" fmla="*/ 0 h 690"/>
                  <a:gd name="T6" fmla="*/ 701 w 1054"/>
                  <a:gd name="T7" fmla="*/ 129 h 690"/>
                  <a:gd name="T8" fmla="*/ 781 w 1054"/>
                  <a:gd name="T9" fmla="*/ 108 h 690"/>
                  <a:gd name="T10" fmla="*/ 875 w 1054"/>
                  <a:gd name="T11" fmla="*/ 136 h 690"/>
                  <a:gd name="T12" fmla="*/ 950 w 1054"/>
                  <a:gd name="T13" fmla="*/ 272 h 690"/>
                  <a:gd name="T14" fmla="*/ 1054 w 1054"/>
                  <a:gd name="T15" fmla="*/ 463 h 690"/>
                  <a:gd name="T16" fmla="*/ 851 w 1054"/>
                  <a:gd name="T17" fmla="*/ 690 h 690"/>
                  <a:gd name="T18" fmla="*/ 825 w 1054"/>
                  <a:gd name="T19" fmla="*/ 690 h 690"/>
                  <a:gd name="T20" fmla="*/ 802 w 1054"/>
                  <a:gd name="T21" fmla="*/ 690 h 690"/>
                  <a:gd name="T22" fmla="*/ 327 w 1054"/>
                  <a:gd name="T23" fmla="*/ 690 h 690"/>
                  <a:gd name="T24" fmla="*/ 318 w 1054"/>
                  <a:gd name="T25" fmla="*/ 690 h 690"/>
                  <a:gd name="T26" fmla="*/ 306 w 1054"/>
                  <a:gd name="T27" fmla="*/ 690 h 690"/>
                  <a:gd name="T28" fmla="*/ 271 w 1054"/>
                  <a:gd name="T29" fmla="*/ 690 h 690"/>
                  <a:gd name="T30" fmla="*/ 195 w 1054"/>
                  <a:gd name="T31" fmla="*/ 690 h 690"/>
                  <a:gd name="T32" fmla="*/ 0 w 1054"/>
                  <a:gd name="T33" fmla="*/ 495 h 690"/>
                  <a:gd name="T34" fmla="*/ 168 w 1054"/>
                  <a:gd name="T35" fmla="*/ 303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54" h="690">
                    <a:moveTo>
                      <a:pt x="168" y="303"/>
                    </a:moveTo>
                    <a:cubicBezTo>
                      <a:pt x="168" y="299"/>
                      <a:pt x="168" y="293"/>
                      <a:pt x="168" y="289"/>
                    </a:cubicBezTo>
                    <a:cubicBezTo>
                      <a:pt x="168" y="129"/>
                      <a:pt x="298" y="0"/>
                      <a:pt x="459" y="0"/>
                    </a:cubicBezTo>
                    <a:cubicBezTo>
                      <a:pt x="560" y="0"/>
                      <a:pt x="649" y="52"/>
                      <a:pt x="701" y="129"/>
                    </a:cubicBezTo>
                    <a:cubicBezTo>
                      <a:pt x="725" y="116"/>
                      <a:pt x="752" y="108"/>
                      <a:pt x="781" y="108"/>
                    </a:cubicBezTo>
                    <a:cubicBezTo>
                      <a:pt x="816" y="108"/>
                      <a:pt x="848" y="118"/>
                      <a:pt x="875" y="136"/>
                    </a:cubicBezTo>
                    <a:cubicBezTo>
                      <a:pt x="919" y="166"/>
                      <a:pt x="948" y="215"/>
                      <a:pt x="950" y="272"/>
                    </a:cubicBezTo>
                    <a:cubicBezTo>
                      <a:pt x="1012" y="312"/>
                      <a:pt x="1054" y="384"/>
                      <a:pt x="1054" y="463"/>
                    </a:cubicBezTo>
                    <a:cubicBezTo>
                      <a:pt x="1054" y="580"/>
                      <a:pt x="965" y="676"/>
                      <a:pt x="851" y="690"/>
                    </a:cubicBezTo>
                    <a:cubicBezTo>
                      <a:pt x="843" y="690"/>
                      <a:pt x="833" y="690"/>
                      <a:pt x="825" y="690"/>
                    </a:cubicBezTo>
                    <a:cubicBezTo>
                      <a:pt x="818" y="690"/>
                      <a:pt x="810" y="690"/>
                      <a:pt x="802" y="690"/>
                    </a:cubicBezTo>
                    <a:cubicBezTo>
                      <a:pt x="696" y="690"/>
                      <a:pt x="446" y="690"/>
                      <a:pt x="327" y="690"/>
                    </a:cubicBezTo>
                    <a:cubicBezTo>
                      <a:pt x="324" y="690"/>
                      <a:pt x="320" y="690"/>
                      <a:pt x="318" y="690"/>
                    </a:cubicBezTo>
                    <a:cubicBezTo>
                      <a:pt x="306" y="690"/>
                      <a:pt x="306" y="690"/>
                      <a:pt x="306" y="690"/>
                    </a:cubicBezTo>
                    <a:cubicBezTo>
                      <a:pt x="300" y="690"/>
                      <a:pt x="283" y="690"/>
                      <a:pt x="271" y="690"/>
                    </a:cubicBezTo>
                    <a:cubicBezTo>
                      <a:pt x="195" y="690"/>
                      <a:pt x="195" y="690"/>
                      <a:pt x="195" y="690"/>
                    </a:cubicBezTo>
                    <a:cubicBezTo>
                      <a:pt x="87" y="688"/>
                      <a:pt x="0" y="601"/>
                      <a:pt x="0" y="495"/>
                    </a:cubicBezTo>
                    <a:cubicBezTo>
                      <a:pt x="0" y="397"/>
                      <a:pt x="73" y="316"/>
                      <a:pt x="168" y="303"/>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3498"/>
                <a:endParaRPr lang="en-US" sz="2000">
                  <a:solidFill>
                    <a:srgbClr val="505050"/>
                  </a:solidFill>
                </a:endParaRPr>
              </a:p>
            </p:txBody>
          </p:sp>
        </p:grpSp>
        <p:grpSp>
          <p:nvGrpSpPr>
            <p:cNvPr id="84" name="Group 83"/>
            <p:cNvGrpSpPr/>
            <p:nvPr/>
          </p:nvGrpSpPr>
          <p:grpSpPr>
            <a:xfrm>
              <a:off x="10172919" y="5010918"/>
              <a:ext cx="1703491" cy="1836482"/>
              <a:chOff x="9515995" y="5047173"/>
              <a:chExt cx="1703491" cy="1836482"/>
            </a:xfrm>
          </p:grpSpPr>
          <p:sp>
            <p:nvSpPr>
              <p:cNvPr id="85" name="Rectangle 41"/>
              <p:cNvSpPr>
                <a:spLocks noChangeArrowheads="1"/>
              </p:cNvSpPr>
              <p:nvPr/>
            </p:nvSpPr>
            <p:spPr bwMode="auto">
              <a:xfrm>
                <a:off x="9515995" y="5990198"/>
                <a:ext cx="423152" cy="893457"/>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3498"/>
                <a:endParaRPr lang="en-US" sz="2000">
                  <a:solidFill>
                    <a:srgbClr val="505050"/>
                  </a:solidFill>
                </a:endParaRPr>
              </a:p>
            </p:txBody>
          </p:sp>
          <p:sp>
            <p:nvSpPr>
              <p:cNvPr id="86" name="Rectangle 44"/>
              <p:cNvSpPr>
                <a:spLocks noChangeArrowheads="1"/>
              </p:cNvSpPr>
              <p:nvPr/>
            </p:nvSpPr>
            <p:spPr bwMode="auto">
              <a:xfrm>
                <a:off x="9662284" y="5719381"/>
                <a:ext cx="1484661" cy="1164274"/>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3498"/>
                <a:endParaRPr lang="en-US" sz="2000">
                  <a:solidFill>
                    <a:srgbClr val="505050"/>
                  </a:solidFill>
                </a:endParaRPr>
              </a:p>
            </p:txBody>
          </p:sp>
          <p:sp>
            <p:nvSpPr>
              <p:cNvPr id="87" name="Rectangle 45"/>
              <p:cNvSpPr>
                <a:spLocks noChangeArrowheads="1"/>
              </p:cNvSpPr>
              <p:nvPr/>
            </p:nvSpPr>
            <p:spPr bwMode="auto">
              <a:xfrm>
                <a:off x="9809783" y="6652734"/>
                <a:ext cx="1198126" cy="192232"/>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3498"/>
                <a:endParaRPr lang="en-US" sz="2000">
                  <a:solidFill>
                    <a:srgbClr val="505050"/>
                  </a:solidFill>
                </a:endParaRPr>
              </a:p>
            </p:txBody>
          </p:sp>
          <p:sp>
            <p:nvSpPr>
              <p:cNvPr id="88" name="Rectangle 46"/>
              <p:cNvSpPr>
                <a:spLocks noChangeArrowheads="1"/>
              </p:cNvSpPr>
              <p:nvPr/>
            </p:nvSpPr>
            <p:spPr bwMode="auto">
              <a:xfrm>
                <a:off x="9809783" y="5982944"/>
                <a:ext cx="1198126" cy="193441"/>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3498"/>
                <a:endParaRPr lang="en-US" sz="2000">
                  <a:solidFill>
                    <a:srgbClr val="505050"/>
                  </a:solidFill>
                </a:endParaRPr>
              </a:p>
            </p:txBody>
          </p:sp>
          <p:sp>
            <p:nvSpPr>
              <p:cNvPr id="89" name="Rectangle 47"/>
              <p:cNvSpPr>
                <a:spLocks noChangeArrowheads="1"/>
              </p:cNvSpPr>
              <p:nvPr/>
            </p:nvSpPr>
            <p:spPr bwMode="auto">
              <a:xfrm>
                <a:off x="9809783" y="6319048"/>
                <a:ext cx="1198126" cy="193441"/>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3498"/>
                <a:endParaRPr lang="en-US" sz="2000">
                  <a:solidFill>
                    <a:srgbClr val="505050"/>
                  </a:solidFill>
                </a:endParaRPr>
              </a:p>
            </p:txBody>
          </p:sp>
          <p:grpSp>
            <p:nvGrpSpPr>
              <p:cNvPr id="90" name="Group 89"/>
              <p:cNvGrpSpPr/>
              <p:nvPr/>
            </p:nvGrpSpPr>
            <p:grpSpPr>
              <a:xfrm>
                <a:off x="9881115" y="5047173"/>
                <a:ext cx="1188453" cy="643192"/>
                <a:chOff x="9881115" y="5047173"/>
                <a:chExt cx="1188453" cy="643192"/>
              </a:xfrm>
            </p:grpSpPr>
            <p:sp>
              <p:nvSpPr>
                <p:cNvPr id="92" name="Freeform 38"/>
                <p:cNvSpPr>
                  <a:spLocks/>
                </p:cNvSpPr>
                <p:nvPr/>
              </p:nvSpPr>
              <p:spPr bwMode="auto">
                <a:xfrm>
                  <a:off x="10284923" y="5170492"/>
                  <a:ext cx="302252" cy="519873"/>
                </a:xfrm>
                <a:custGeom>
                  <a:avLst/>
                  <a:gdLst>
                    <a:gd name="T0" fmla="*/ 93 w 93"/>
                    <a:gd name="T1" fmla="*/ 153 h 159"/>
                    <a:gd name="T2" fmla="*/ 87 w 93"/>
                    <a:gd name="T3" fmla="*/ 159 h 159"/>
                    <a:gd name="T4" fmla="*/ 6 w 93"/>
                    <a:gd name="T5" fmla="*/ 159 h 159"/>
                    <a:gd name="T6" fmla="*/ 0 w 93"/>
                    <a:gd name="T7" fmla="*/ 153 h 159"/>
                    <a:gd name="T8" fmla="*/ 0 w 93"/>
                    <a:gd name="T9" fmla="*/ 7 h 159"/>
                    <a:gd name="T10" fmla="*/ 6 w 93"/>
                    <a:gd name="T11" fmla="*/ 0 h 159"/>
                    <a:gd name="T12" fmla="*/ 87 w 93"/>
                    <a:gd name="T13" fmla="*/ 0 h 159"/>
                    <a:gd name="T14" fmla="*/ 93 w 93"/>
                    <a:gd name="T15" fmla="*/ 7 h 159"/>
                    <a:gd name="T16" fmla="*/ 93 w 93"/>
                    <a:gd name="T17" fmla="*/ 153 h 159"/>
                    <a:gd name="T18" fmla="*/ 93 w 93"/>
                    <a:gd name="T19" fmla="*/ 153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 h="159">
                      <a:moveTo>
                        <a:pt x="93" y="153"/>
                      </a:moveTo>
                      <a:cubicBezTo>
                        <a:pt x="93" y="156"/>
                        <a:pt x="90" y="159"/>
                        <a:pt x="87" y="159"/>
                      </a:cubicBezTo>
                      <a:cubicBezTo>
                        <a:pt x="6" y="159"/>
                        <a:pt x="6" y="159"/>
                        <a:pt x="6" y="159"/>
                      </a:cubicBezTo>
                      <a:cubicBezTo>
                        <a:pt x="3" y="159"/>
                        <a:pt x="0" y="156"/>
                        <a:pt x="0" y="153"/>
                      </a:cubicBezTo>
                      <a:cubicBezTo>
                        <a:pt x="0" y="7"/>
                        <a:pt x="0" y="7"/>
                        <a:pt x="0" y="7"/>
                      </a:cubicBezTo>
                      <a:cubicBezTo>
                        <a:pt x="0" y="3"/>
                        <a:pt x="3" y="0"/>
                        <a:pt x="6" y="0"/>
                      </a:cubicBezTo>
                      <a:cubicBezTo>
                        <a:pt x="87" y="0"/>
                        <a:pt x="87" y="0"/>
                        <a:pt x="87" y="0"/>
                      </a:cubicBezTo>
                      <a:cubicBezTo>
                        <a:pt x="90" y="0"/>
                        <a:pt x="93" y="3"/>
                        <a:pt x="93" y="7"/>
                      </a:cubicBezTo>
                      <a:cubicBezTo>
                        <a:pt x="93" y="153"/>
                        <a:pt x="93" y="153"/>
                        <a:pt x="93" y="153"/>
                      </a:cubicBezTo>
                      <a:cubicBezTo>
                        <a:pt x="93" y="153"/>
                        <a:pt x="93" y="153"/>
                        <a:pt x="93" y="153"/>
                      </a:cubicBez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498"/>
                  <a:endParaRPr lang="en-US" sz="2000">
                    <a:solidFill>
                      <a:srgbClr val="505050"/>
                    </a:solidFill>
                  </a:endParaRPr>
                </a:p>
              </p:txBody>
            </p:sp>
            <p:sp>
              <p:nvSpPr>
                <p:cNvPr id="93" name="Freeform 39"/>
                <p:cNvSpPr>
                  <a:spLocks/>
                </p:cNvSpPr>
                <p:nvPr/>
              </p:nvSpPr>
              <p:spPr bwMode="auto">
                <a:xfrm>
                  <a:off x="10313939" y="5203135"/>
                  <a:ext cx="244219" cy="405018"/>
                </a:xfrm>
                <a:custGeom>
                  <a:avLst/>
                  <a:gdLst>
                    <a:gd name="T0" fmla="*/ 0 w 202"/>
                    <a:gd name="T1" fmla="*/ 0 h 335"/>
                    <a:gd name="T2" fmla="*/ 202 w 202"/>
                    <a:gd name="T3" fmla="*/ 0 h 335"/>
                    <a:gd name="T4" fmla="*/ 202 w 202"/>
                    <a:gd name="T5" fmla="*/ 335 h 335"/>
                    <a:gd name="T6" fmla="*/ 0 w 202"/>
                    <a:gd name="T7" fmla="*/ 335 h 335"/>
                    <a:gd name="T8" fmla="*/ 0 w 202"/>
                    <a:gd name="T9" fmla="*/ 0 h 335"/>
                    <a:gd name="T10" fmla="*/ 0 w 202"/>
                    <a:gd name="T11" fmla="*/ 0 h 335"/>
                  </a:gdLst>
                  <a:ahLst/>
                  <a:cxnLst>
                    <a:cxn ang="0">
                      <a:pos x="T0" y="T1"/>
                    </a:cxn>
                    <a:cxn ang="0">
                      <a:pos x="T2" y="T3"/>
                    </a:cxn>
                    <a:cxn ang="0">
                      <a:pos x="T4" y="T5"/>
                    </a:cxn>
                    <a:cxn ang="0">
                      <a:pos x="T6" y="T7"/>
                    </a:cxn>
                    <a:cxn ang="0">
                      <a:pos x="T8" y="T9"/>
                    </a:cxn>
                    <a:cxn ang="0">
                      <a:pos x="T10" y="T11"/>
                    </a:cxn>
                  </a:cxnLst>
                  <a:rect l="0" t="0" r="r" b="b"/>
                  <a:pathLst>
                    <a:path w="202" h="335">
                      <a:moveTo>
                        <a:pt x="0" y="0"/>
                      </a:moveTo>
                      <a:lnTo>
                        <a:pt x="202" y="0"/>
                      </a:lnTo>
                      <a:lnTo>
                        <a:pt x="202" y="335"/>
                      </a:lnTo>
                      <a:lnTo>
                        <a:pt x="0" y="335"/>
                      </a:lnTo>
                      <a:lnTo>
                        <a:pt x="0" y="0"/>
                      </a:lnTo>
                      <a:lnTo>
                        <a:pt x="0" y="0"/>
                      </a:ln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498"/>
                  <a:endParaRPr lang="en-US" sz="2000">
                    <a:solidFill>
                      <a:srgbClr val="505050"/>
                    </a:solidFill>
                  </a:endParaRPr>
                </a:p>
              </p:txBody>
            </p:sp>
            <p:sp>
              <p:nvSpPr>
                <p:cNvPr id="94" name="Rectangle 48"/>
                <p:cNvSpPr>
                  <a:spLocks noChangeArrowheads="1"/>
                </p:cNvSpPr>
                <p:nvPr/>
              </p:nvSpPr>
              <p:spPr bwMode="auto">
                <a:xfrm>
                  <a:off x="10648834" y="5047173"/>
                  <a:ext cx="420734" cy="643192"/>
                </a:xfrm>
                <a:prstGeom prst="rect">
                  <a:avLst/>
                </a:prstGeom>
                <a:solidFill>
                  <a:srgbClr val="9B4F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3498"/>
                  <a:endParaRPr lang="en-US" sz="2000">
                    <a:solidFill>
                      <a:srgbClr val="505050"/>
                    </a:solidFill>
                  </a:endParaRPr>
                </a:p>
              </p:txBody>
            </p:sp>
            <p:sp>
              <p:nvSpPr>
                <p:cNvPr id="95" name="Freeform 49"/>
                <p:cNvSpPr>
                  <a:spLocks/>
                </p:cNvSpPr>
                <p:nvPr/>
              </p:nvSpPr>
              <p:spPr bwMode="auto">
                <a:xfrm>
                  <a:off x="10691150" y="5116087"/>
                  <a:ext cx="332477" cy="58032"/>
                </a:xfrm>
                <a:custGeom>
                  <a:avLst/>
                  <a:gdLst>
                    <a:gd name="T0" fmla="*/ 9 w 102"/>
                    <a:gd name="T1" fmla="*/ 0 h 18"/>
                    <a:gd name="T2" fmla="*/ 0 w 102"/>
                    <a:gd name="T3" fmla="*/ 8 h 18"/>
                    <a:gd name="T4" fmla="*/ 0 w 102"/>
                    <a:gd name="T5" fmla="*/ 10 h 18"/>
                    <a:gd name="T6" fmla="*/ 9 w 102"/>
                    <a:gd name="T7" fmla="*/ 18 h 18"/>
                    <a:gd name="T8" fmla="*/ 94 w 102"/>
                    <a:gd name="T9" fmla="*/ 18 h 18"/>
                    <a:gd name="T10" fmla="*/ 102 w 102"/>
                    <a:gd name="T11" fmla="*/ 10 h 18"/>
                    <a:gd name="T12" fmla="*/ 102 w 102"/>
                    <a:gd name="T13" fmla="*/ 8 h 18"/>
                    <a:gd name="T14" fmla="*/ 94 w 102"/>
                    <a:gd name="T15" fmla="*/ 0 h 18"/>
                    <a:gd name="T16" fmla="*/ 55 w 102"/>
                    <a:gd name="T17" fmla="*/ 0 h 18"/>
                    <a:gd name="T18" fmla="*/ 9 w 102"/>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18">
                      <a:moveTo>
                        <a:pt x="9" y="0"/>
                      </a:moveTo>
                      <a:cubicBezTo>
                        <a:pt x="9" y="0"/>
                        <a:pt x="0" y="0"/>
                        <a:pt x="0" y="8"/>
                      </a:cubicBezTo>
                      <a:cubicBezTo>
                        <a:pt x="0" y="10"/>
                        <a:pt x="0" y="10"/>
                        <a:pt x="0" y="10"/>
                      </a:cubicBezTo>
                      <a:cubicBezTo>
                        <a:pt x="0" y="10"/>
                        <a:pt x="0" y="18"/>
                        <a:pt x="9" y="18"/>
                      </a:cubicBezTo>
                      <a:cubicBezTo>
                        <a:pt x="94" y="18"/>
                        <a:pt x="94" y="18"/>
                        <a:pt x="94" y="18"/>
                      </a:cubicBezTo>
                      <a:cubicBezTo>
                        <a:pt x="94" y="18"/>
                        <a:pt x="102" y="18"/>
                        <a:pt x="102" y="10"/>
                      </a:cubicBezTo>
                      <a:cubicBezTo>
                        <a:pt x="102" y="8"/>
                        <a:pt x="102" y="8"/>
                        <a:pt x="102" y="8"/>
                      </a:cubicBezTo>
                      <a:cubicBezTo>
                        <a:pt x="102" y="8"/>
                        <a:pt x="102" y="0"/>
                        <a:pt x="94" y="0"/>
                      </a:cubicBezTo>
                      <a:cubicBezTo>
                        <a:pt x="55" y="0"/>
                        <a:pt x="55" y="0"/>
                        <a:pt x="55" y="0"/>
                      </a:cubicBezTo>
                      <a:lnTo>
                        <a:pt x="9" y="0"/>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498"/>
                  <a:endParaRPr lang="en-US" sz="2000">
                    <a:solidFill>
                      <a:srgbClr val="505050"/>
                    </a:solidFill>
                  </a:endParaRPr>
                </a:p>
              </p:txBody>
            </p:sp>
            <p:sp>
              <p:nvSpPr>
                <p:cNvPr id="96" name="Freeform 50"/>
                <p:cNvSpPr>
                  <a:spLocks/>
                </p:cNvSpPr>
                <p:nvPr/>
              </p:nvSpPr>
              <p:spPr bwMode="auto">
                <a:xfrm>
                  <a:off x="10691150" y="5220061"/>
                  <a:ext cx="332477" cy="59242"/>
                </a:xfrm>
                <a:custGeom>
                  <a:avLst/>
                  <a:gdLst>
                    <a:gd name="T0" fmla="*/ 9 w 102"/>
                    <a:gd name="T1" fmla="*/ 0 h 18"/>
                    <a:gd name="T2" fmla="*/ 0 w 102"/>
                    <a:gd name="T3" fmla="*/ 8 h 18"/>
                    <a:gd name="T4" fmla="*/ 0 w 102"/>
                    <a:gd name="T5" fmla="*/ 10 h 18"/>
                    <a:gd name="T6" fmla="*/ 9 w 102"/>
                    <a:gd name="T7" fmla="*/ 18 h 18"/>
                    <a:gd name="T8" fmla="*/ 94 w 102"/>
                    <a:gd name="T9" fmla="*/ 18 h 18"/>
                    <a:gd name="T10" fmla="*/ 102 w 102"/>
                    <a:gd name="T11" fmla="*/ 10 h 18"/>
                    <a:gd name="T12" fmla="*/ 102 w 102"/>
                    <a:gd name="T13" fmla="*/ 8 h 18"/>
                    <a:gd name="T14" fmla="*/ 94 w 102"/>
                    <a:gd name="T15" fmla="*/ 0 h 18"/>
                    <a:gd name="T16" fmla="*/ 55 w 102"/>
                    <a:gd name="T17" fmla="*/ 0 h 18"/>
                    <a:gd name="T18" fmla="*/ 9 w 102"/>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18">
                      <a:moveTo>
                        <a:pt x="9" y="0"/>
                      </a:moveTo>
                      <a:cubicBezTo>
                        <a:pt x="9" y="0"/>
                        <a:pt x="0" y="0"/>
                        <a:pt x="0" y="8"/>
                      </a:cubicBezTo>
                      <a:cubicBezTo>
                        <a:pt x="0" y="10"/>
                        <a:pt x="0" y="10"/>
                        <a:pt x="0" y="10"/>
                      </a:cubicBezTo>
                      <a:cubicBezTo>
                        <a:pt x="0" y="10"/>
                        <a:pt x="0" y="18"/>
                        <a:pt x="9" y="18"/>
                      </a:cubicBezTo>
                      <a:cubicBezTo>
                        <a:pt x="94" y="18"/>
                        <a:pt x="94" y="18"/>
                        <a:pt x="94" y="18"/>
                      </a:cubicBezTo>
                      <a:cubicBezTo>
                        <a:pt x="94" y="18"/>
                        <a:pt x="102" y="18"/>
                        <a:pt x="102" y="10"/>
                      </a:cubicBezTo>
                      <a:cubicBezTo>
                        <a:pt x="102" y="8"/>
                        <a:pt x="102" y="8"/>
                        <a:pt x="102" y="8"/>
                      </a:cubicBezTo>
                      <a:cubicBezTo>
                        <a:pt x="102" y="8"/>
                        <a:pt x="102" y="0"/>
                        <a:pt x="94" y="0"/>
                      </a:cubicBezTo>
                      <a:cubicBezTo>
                        <a:pt x="55" y="0"/>
                        <a:pt x="55" y="0"/>
                        <a:pt x="55" y="0"/>
                      </a:cubicBezTo>
                      <a:lnTo>
                        <a:pt x="9" y="0"/>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498"/>
                  <a:endParaRPr lang="en-US" sz="2000">
                    <a:solidFill>
                      <a:srgbClr val="505050"/>
                    </a:solidFill>
                  </a:endParaRPr>
                </a:p>
              </p:txBody>
            </p:sp>
            <p:sp>
              <p:nvSpPr>
                <p:cNvPr id="97" name="Freeform 51"/>
                <p:cNvSpPr>
                  <a:spLocks/>
                </p:cNvSpPr>
                <p:nvPr/>
              </p:nvSpPr>
              <p:spPr bwMode="auto">
                <a:xfrm>
                  <a:off x="10691150" y="5324036"/>
                  <a:ext cx="332477" cy="55614"/>
                </a:xfrm>
                <a:custGeom>
                  <a:avLst/>
                  <a:gdLst>
                    <a:gd name="T0" fmla="*/ 9 w 102"/>
                    <a:gd name="T1" fmla="*/ 0 h 17"/>
                    <a:gd name="T2" fmla="*/ 0 w 102"/>
                    <a:gd name="T3" fmla="*/ 8 h 17"/>
                    <a:gd name="T4" fmla="*/ 0 w 102"/>
                    <a:gd name="T5" fmla="*/ 9 h 17"/>
                    <a:gd name="T6" fmla="*/ 9 w 102"/>
                    <a:gd name="T7" fmla="*/ 17 h 17"/>
                    <a:gd name="T8" fmla="*/ 94 w 102"/>
                    <a:gd name="T9" fmla="*/ 17 h 17"/>
                    <a:gd name="T10" fmla="*/ 102 w 102"/>
                    <a:gd name="T11" fmla="*/ 9 h 17"/>
                    <a:gd name="T12" fmla="*/ 102 w 102"/>
                    <a:gd name="T13" fmla="*/ 8 h 17"/>
                    <a:gd name="T14" fmla="*/ 94 w 102"/>
                    <a:gd name="T15" fmla="*/ 0 h 17"/>
                    <a:gd name="T16" fmla="*/ 55 w 102"/>
                    <a:gd name="T17" fmla="*/ 0 h 17"/>
                    <a:gd name="T18" fmla="*/ 9 w 102"/>
                    <a:gd name="T1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17">
                      <a:moveTo>
                        <a:pt x="9" y="0"/>
                      </a:moveTo>
                      <a:cubicBezTo>
                        <a:pt x="9" y="0"/>
                        <a:pt x="0" y="0"/>
                        <a:pt x="0" y="8"/>
                      </a:cubicBezTo>
                      <a:cubicBezTo>
                        <a:pt x="0" y="9"/>
                        <a:pt x="0" y="9"/>
                        <a:pt x="0" y="9"/>
                      </a:cubicBezTo>
                      <a:cubicBezTo>
                        <a:pt x="0" y="9"/>
                        <a:pt x="0" y="17"/>
                        <a:pt x="9" y="17"/>
                      </a:cubicBezTo>
                      <a:cubicBezTo>
                        <a:pt x="94" y="17"/>
                        <a:pt x="94" y="17"/>
                        <a:pt x="94" y="17"/>
                      </a:cubicBezTo>
                      <a:cubicBezTo>
                        <a:pt x="94" y="17"/>
                        <a:pt x="102" y="17"/>
                        <a:pt x="102" y="9"/>
                      </a:cubicBezTo>
                      <a:cubicBezTo>
                        <a:pt x="102" y="8"/>
                        <a:pt x="102" y="8"/>
                        <a:pt x="102" y="8"/>
                      </a:cubicBezTo>
                      <a:cubicBezTo>
                        <a:pt x="102" y="8"/>
                        <a:pt x="102" y="0"/>
                        <a:pt x="94" y="0"/>
                      </a:cubicBezTo>
                      <a:cubicBezTo>
                        <a:pt x="55" y="0"/>
                        <a:pt x="55" y="0"/>
                        <a:pt x="55" y="0"/>
                      </a:cubicBezTo>
                      <a:lnTo>
                        <a:pt x="9" y="0"/>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498"/>
                  <a:endParaRPr lang="en-US" sz="2000">
                    <a:solidFill>
                      <a:srgbClr val="505050"/>
                    </a:solidFill>
                  </a:endParaRPr>
                </a:p>
              </p:txBody>
            </p:sp>
            <p:sp>
              <p:nvSpPr>
                <p:cNvPr id="98" name="Freeform 52"/>
                <p:cNvSpPr>
                  <a:spLocks/>
                </p:cNvSpPr>
                <p:nvPr/>
              </p:nvSpPr>
              <p:spPr bwMode="auto">
                <a:xfrm>
                  <a:off x="10691150" y="5425593"/>
                  <a:ext cx="332477" cy="59242"/>
                </a:xfrm>
                <a:custGeom>
                  <a:avLst/>
                  <a:gdLst>
                    <a:gd name="T0" fmla="*/ 9 w 102"/>
                    <a:gd name="T1" fmla="*/ 0 h 18"/>
                    <a:gd name="T2" fmla="*/ 0 w 102"/>
                    <a:gd name="T3" fmla="*/ 8 h 18"/>
                    <a:gd name="T4" fmla="*/ 0 w 102"/>
                    <a:gd name="T5" fmla="*/ 10 h 18"/>
                    <a:gd name="T6" fmla="*/ 9 w 102"/>
                    <a:gd name="T7" fmla="*/ 18 h 18"/>
                    <a:gd name="T8" fmla="*/ 94 w 102"/>
                    <a:gd name="T9" fmla="*/ 18 h 18"/>
                    <a:gd name="T10" fmla="*/ 102 w 102"/>
                    <a:gd name="T11" fmla="*/ 10 h 18"/>
                    <a:gd name="T12" fmla="*/ 102 w 102"/>
                    <a:gd name="T13" fmla="*/ 8 h 18"/>
                    <a:gd name="T14" fmla="*/ 94 w 102"/>
                    <a:gd name="T15" fmla="*/ 0 h 18"/>
                    <a:gd name="T16" fmla="*/ 55 w 102"/>
                    <a:gd name="T17" fmla="*/ 0 h 18"/>
                    <a:gd name="T18" fmla="*/ 9 w 102"/>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18">
                      <a:moveTo>
                        <a:pt x="9" y="0"/>
                      </a:moveTo>
                      <a:cubicBezTo>
                        <a:pt x="9" y="0"/>
                        <a:pt x="0" y="0"/>
                        <a:pt x="0" y="8"/>
                      </a:cubicBezTo>
                      <a:cubicBezTo>
                        <a:pt x="0" y="10"/>
                        <a:pt x="0" y="10"/>
                        <a:pt x="0" y="10"/>
                      </a:cubicBezTo>
                      <a:cubicBezTo>
                        <a:pt x="0" y="10"/>
                        <a:pt x="0" y="18"/>
                        <a:pt x="9" y="18"/>
                      </a:cubicBezTo>
                      <a:cubicBezTo>
                        <a:pt x="94" y="18"/>
                        <a:pt x="94" y="18"/>
                        <a:pt x="94" y="18"/>
                      </a:cubicBezTo>
                      <a:cubicBezTo>
                        <a:pt x="94" y="18"/>
                        <a:pt x="102" y="18"/>
                        <a:pt x="102" y="10"/>
                      </a:cubicBezTo>
                      <a:cubicBezTo>
                        <a:pt x="102" y="8"/>
                        <a:pt x="102" y="8"/>
                        <a:pt x="102" y="8"/>
                      </a:cubicBezTo>
                      <a:cubicBezTo>
                        <a:pt x="102" y="8"/>
                        <a:pt x="102" y="0"/>
                        <a:pt x="94" y="0"/>
                      </a:cubicBezTo>
                      <a:cubicBezTo>
                        <a:pt x="55" y="0"/>
                        <a:pt x="55" y="0"/>
                        <a:pt x="55" y="0"/>
                      </a:cubicBezTo>
                      <a:lnTo>
                        <a:pt x="9" y="0"/>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498"/>
                  <a:endParaRPr lang="en-US" sz="2000">
                    <a:solidFill>
                      <a:srgbClr val="505050"/>
                    </a:solidFill>
                  </a:endParaRPr>
                </a:p>
              </p:txBody>
            </p:sp>
            <p:sp>
              <p:nvSpPr>
                <p:cNvPr id="99" name="Freeform 53"/>
                <p:cNvSpPr>
                  <a:spLocks/>
                </p:cNvSpPr>
                <p:nvPr/>
              </p:nvSpPr>
              <p:spPr bwMode="auto">
                <a:xfrm>
                  <a:off x="10691150" y="5529567"/>
                  <a:ext cx="332477" cy="59242"/>
                </a:xfrm>
                <a:custGeom>
                  <a:avLst/>
                  <a:gdLst>
                    <a:gd name="T0" fmla="*/ 9 w 102"/>
                    <a:gd name="T1" fmla="*/ 0 h 18"/>
                    <a:gd name="T2" fmla="*/ 0 w 102"/>
                    <a:gd name="T3" fmla="*/ 8 h 18"/>
                    <a:gd name="T4" fmla="*/ 0 w 102"/>
                    <a:gd name="T5" fmla="*/ 10 h 18"/>
                    <a:gd name="T6" fmla="*/ 9 w 102"/>
                    <a:gd name="T7" fmla="*/ 18 h 18"/>
                    <a:gd name="T8" fmla="*/ 94 w 102"/>
                    <a:gd name="T9" fmla="*/ 18 h 18"/>
                    <a:gd name="T10" fmla="*/ 102 w 102"/>
                    <a:gd name="T11" fmla="*/ 10 h 18"/>
                    <a:gd name="T12" fmla="*/ 102 w 102"/>
                    <a:gd name="T13" fmla="*/ 8 h 18"/>
                    <a:gd name="T14" fmla="*/ 94 w 102"/>
                    <a:gd name="T15" fmla="*/ 0 h 18"/>
                    <a:gd name="T16" fmla="*/ 55 w 102"/>
                    <a:gd name="T17" fmla="*/ 0 h 18"/>
                    <a:gd name="T18" fmla="*/ 9 w 102"/>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18">
                      <a:moveTo>
                        <a:pt x="9" y="0"/>
                      </a:moveTo>
                      <a:cubicBezTo>
                        <a:pt x="9" y="0"/>
                        <a:pt x="0" y="0"/>
                        <a:pt x="0" y="8"/>
                      </a:cubicBezTo>
                      <a:cubicBezTo>
                        <a:pt x="0" y="10"/>
                        <a:pt x="0" y="10"/>
                        <a:pt x="0" y="10"/>
                      </a:cubicBezTo>
                      <a:cubicBezTo>
                        <a:pt x="0" y="10"/>
                        <a:pt x="0" y="18"/>
                        <a:pt x="9" y="18"/>
                      </a:cubicBezTo>
                      <a:cubicBezTo>
                        <a:pt x="94" y="18"/>
                        <a:pt x="94" y="18"/>
                        <a:pt x="94" y="18"/>
                      </a:cubicBezTo>
                      <a:cubicBezTo>
                        <a:pt x="94" y="18"/>
                        <a:pt x="102" y="18"/>
                        <a:pt x="102" y="10"/>
                      </a:cubicBezTo>
                      <a:cubicBezTo>
                        <a:pt x="102" y="8"/>
                        <a:pt x="102" y="8"/>
                        <a:pt x="102" y="8"/>
                      </a:cubicBezTo>
                      <a:cubicBezTo>
                        <a:pt x="102" y="8"/>
                        <a:pt x="102" y="0"/>
                        <a:pt x="94" y="0"/>
                      </a:cubicBezTo>
                      <a:cubicBezTo>
                        <a:pt x="55" y="0"/>
                        <a:pt x="55" y="0"/>
                        <a:pt x="55" y="0"/>
                      </a:cubicBezTo>
                      <a:lnTo>
                        <a:pt x="9" y="0"/>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498"/>
                  <a:endParaRPr lang="en-US" sz="2000">
                    <a:solidFill>
                      <a:srgbClr val="505050"/>
                    </a:solidFill>
                  </a:endParaRPr>
                </a:p>
              </p:txBody>
            </p:sp>
            <p:sp>
              <p:nvSpPr>
                <p:cNvPr id="100" name="Oval 54"/>
                <p:cNvSpPr>
                  <a:spLocks noChangeArrowheads="1"/>
                </p:cNvSpPr>
                <p:nvPr/>
              </p:nvSpPr>
              <p:spPr bwMode="auto">
                <a:xfrm>
                  <a:off x="10961967" y="5128177"/>
                  <a:ext cx="32643" cy="3264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498"/>
                  <a:endParaRPr lang="en-US" sz="2000">
                    <a:solidFill>
                      <a:srgbClr val="505050"/>
                    </a:solidFill>
                  </a:endParaRPr>
                </a:p>
              </p:txBody>
            </p:sp>
            <p:sp>
              <p:nvSpPr>
                <p:cNvPr id="101" name="Oval 55"/>
                <p:cNvSpPr>
                  <a:spLocks noChangeArrowheads="1"/>
                </p:cNvSpPr>
                <p:nvPr/>
              </p:nvSpPr>
              <p:spPr bwMode="auto">
                <a:xfrm>
                  <a:off x="10961967" y="5233360"/>
                  <a:ext cx="32643" cy="3264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498"/>
                  <a:endParaRPr lang="en-US" sz="2000">
                    <a:solidFill>
                      <a:srgbClr val="505050"/>
                    </a:solidFill>
                  </a:endParaRPr>
                </a:p>
              </p:txBody>
            </p:sp>
            <p:sp>
              <p:nvSpPr>
                <p:cNvPr id="102" name="Oval 56"/>
                <p:cNvSpPr>
                  <a:spLocks noChangeArrowheads="1"/>
                </p:cNvSpPr>
                <p:nvPr/>
              </p:nvSpPr>
              <p:spPr bwMode="auto">
                <a:xfrm>
                  <a:off x="10961967" y="5333708"/>
                  <a:ext cx="32643" cy="3264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498"/>
                  <a:endParaRPr lang="en-US" sz="2000">
                    <a:solidFill>
                      <a:srgbClr val="505050"/>
                    </a:solidFill>
                  </a:endParaRPr>
                </a:p>
              </p:txBody>
            </p:sp>
            <p:sp>
              <p:nvSpPr>
                <p:cNvPr id="103" name="Oval 57"/>
                <p:cNvSpPr>
                  <a:spLocks noChangeArrowheads="1"/>
                </p:cNvSpPr>
                <p:nvPr/>
              </p:nvSpPr>
              <p:spPr bwMode="auto">
                <a:xfrm>
                  <a:off x="10961967" y="5438891"/>
                  <a:ext cx="32643" cy="3264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498"/>
                  <a:endParaRPr lang="en-US" sz="2000">
                    <a:solidFill>
                      <a:srgbClr val="505050"/>
                    </a:solidFill>
                  </a:endParaRPr>
                </a:p>
              </p:txBody>
            </p:sp>
            <p:sp>
              <p:nvSpPr>
                <p:cNvPr id="104" name="Oval 58"/>
                <p:cNvSpPr>
                  <a:spLocks noChangeArrowheads="1"/>
                </p:cNvSpPr>
                <p:nvPr/>
              </p:nvSpPr>
              <p:spPr bwMode="auto">
                <a:xfrm>
                  <a:off x="10961967" y="5542866"/>
                  <a:ext cx="32643" cy="3264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498"/>
                  <a:endParaRPr lang="en-US" sz="2000">
                    <a:solidFill>
                      <a:srgbClr val="505050"/>
                    </a:solidFill>
                  </a:endParaRPr>
                </a:p>
              </p:txBody>
            </p:sp>
            <p:sp>
              <p:nvSpPr>
                <p:cNvPr id="105" name="Freeform 63"/>
                <p:cNvSpPr>
                  <a:spLocks/>
                </p:cNvSpPr>
                <p:nvPr/>
              </p:nvSpPr>
              <p:spPr bwMode="auto">
                <a:xfrm>
                  <a:off x="9967502" y="5373605"/>
                  <a:ext cx="419525" cy="263564"/>
                </a:xfrm>
                <a:custGeom>
                  <a:avLst/>
                  <a:gdLst>
                    <a:gd name="T0" fmla="*/ 0 w 347"/>
                    <a:gd name="T1" fmla="*/ 0 h 218"/>
                    <a:gd name="T2" fmla="*/ 347 w 347"/>
                    <a:gd name="T3" fmla="*/ 0 h 218"/>
                    <a:gd name="T4" fmla="*/ 347 w 347"/>
                    <a:gd name="T5" fmla="*/ 218 h 218"/>
                    <a:gd name="T6" fmla="*/ 0 w 347"/>
                    <a:gd name="T7" fmla="*/ 218 h 218"/>
                    <a:gd name="T8" fmla="*/ 0 w 347"/>
                    <a:gd name="T9" fmla="*/ 0 h 218"/>
                    <a:gd name="T10" fmla="*/ 0 w 347"/>
                    <a:gd name="T11" fmla="*/ 0 h 218"/>
                  </a:gdLst>
                  <a:ahLst/>
                  <a:cxnLst>
                    <a:cxn ang="0">
                      <a:pos x="T0" y="T1"/>
                    </a:cxn>
                    <a:cxn ang="0">
                      <a:pos x="T2" y="T3"/>
                    </a:cxn>
                    <a:cxn ang="0">
                      <a:pos x="T4" y="T5"/>
                    </a:cxn>
                    <a:cxn ang="0">
                      <a:pos x="T6" y="T7"/>
                    </a:cxn>
                    <a:cxn ang="0">
                      <a:pos x="T8" y="T9"/>
                    </a:cxn>
                    <a:cxn ang="0">
                      <a:pos x="T10" y="T11"/>
                    </a:cxn>
                  </a:cxnLst>
                  <a:rect l="0" t="0" r="r" b="b"/>
                  <a:pathLst>
                    <a:path w="347" h="218">
                      <a:moveTo>
                        <a:pt x="0" y="0"/>
                      </a:moveTo>
                      <a:lnTo>
                        <a:pt x="347" y="0"/>
                      </a:lnTo>
                      <a:lnTo>
                        <a:pt x="347" y="218"/>
                      </a:lnTo>
                      <a:lnTo>
                        <a:pt x="0" y="218"/>
                      </a:lnTo>
                      <a:lnTo>
                        <a:pt x="0" y="0"/>
                      </a:lnTo>
                      <a:lnTo>
                        <a:pt x="0" y="0"/>
                      </a:lnTo>
                      <a:close/>
                    </a:path>
                  </a:pathLst>
                </a:custGeom>
                <a:solidFill>
                  <a:srgbClr val="EB3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498"/>
                  <a:endParaRPr lang="en-US" sz="2000">
                    <a:solidFill>
                      <a:srgbClr val="505050"/>
                    </a:solidFill>
                  </a:endParaRPr>
                </a:p>
              </p:txBody>
            </p:sp>
            <p:sp>
              <p:nvSpPr>
                <p:cNvPr id="106" name="Freeform 64"/>
                <p:cNvSpPr>
                  <a:spLocks noEditPoints="1"/>
                </p:cNvSpPr>
                <p:nvPr/>
              </p:nvSpPr>
              <p:spPr bwMode="auto">
                <a:xfrm>
                  <a:off x="9881115" y="5360306"/>
                  <a:ext cx="615384" cy="330059"/>
                </a:xfrm>
                <a:custGeom>
                  <a:avLst/>
                  <a:gdLst>
                    <a:gd name="T0" fmla="*/ 160 w 189"/>
                    <a:gd name="T1" fmla="*/ 90 h 101"/>
                    <a:gd name="T2" fmla="*/ 165 w 189"/>
                    <a:gd name="T3" fmla="*/ 85 h 101"/>
                    <a:gd name="T4" fmla="*/ 165 w 189"/>
                    <a:gd name="T5" fmla="*/ 4 h 101"/>
                    <a:gd name="T6" fmla="*/ 160 w 189"/>
                    <a:gd name="T7" fmla="*/ 0 h 101"/>
                    <a:gd name="T8" fmla="*/ 29 w 189"/>
                    <a:gd name="T9" fmla="*/ 0 h 101"/>
                    <a:gd name="T10" fmla="*/ 24 w 189"/>
                    <a:gd name="T11" fmla="*/ 4 h 101"/>
                    <a:gd name="T12" fmla="*/ 24 w 189"/>
                    <a:gd name="T13" fmla="*/ 85 h 101"/>
                    <a:gd name="T14" fmla="*/ 29 w 189"/>
                    <a:gd name="T15" fmla="*/ 90 h 101"/>
                    <a:gd name="T16" fmla="*/ 0 w 189"/>
                    <a:gd name="T17" fmla="*/ 90 h 101"/>
                    <a:gd name="T18" fmla="*/ 0 w 189"/>
                    <a:gd name="T19" fmla="*/ 93 h 101"/>
                    <a:gd name="T20" fmla="*/ 0 w 189"/>
                    <a:gd name="T21" fmla="*/ 97 h 101"/>
                    <a:gd name="T22" fmla="*/ 0 w 189"/>
                    <a:gd name="T23" fmla="*/ 97 h 101"/>
                    <a:gd name="T24" fmla="*/ 0 w 189"/>
                    <a:gd name="T25" fmla="*/ 97 h 101"/>
                    <a:gd name="T26" fmla="*/ 0 w 189"/>
                    <a:gd name="T27" fmla="*/ 98 h 101"/>
                    <a:gd name="T28" fmla="*/ 0 w 189"/>
                    <a:gd name="T29" fmla="*/ 98 h 101"/>
                    <a:gd name="T30" fmla="*/ 4 w 189"/>
                    <a:gd name="T31" fmla="*/ 101 h 101"/>
                    <a:gd name="T32" fmla="*/ 185 w 189"/>
                    <a:gd name="T33" fmla="*/ 101 h 101"/>
                    <a:gd name="T34" fmla="*/ 189 w 189"/>
                    <a:gd name="T35" fmla="*/ 98 h 101"/>
                    <a:gd name="T36" fmla="*/ 189 w 189"/>
                    <a:gd name="T37" fmla="*/ 98 h 101"/>
                    <a:gd name="T38" fmla="*/ 189 w 189"/>
                    <a:gd name="T39" fmla="*/ 93 h 101"/>
                    <a:gd name="T40" fmla="*/ 189 w 189"/>
                    <a:gd name="T41" fmla="*/ 90 h 101"/>
                    <a:gd name="T42" fmla="*/ 160 w 189"/>
                    <a:gd name="T43" fmla="*/ 90 h 101"/>
                    <a:gd name="T44" fmla="*/ 30 w 189"/>
                    <a:gd name="T45" fmla="*/ 5 h 101"/>
                    <a:gd name="T46" fmla="*/ 159 w 189"/>
                    <a:gd name="T47" fmla="*/ 5 h 101"/>
                    <a:gd name="T48" fmla="*/ 159 w 189"/>
                    <a:gd name="T49" fmla="*/ 84 h 101"/>
                    <a:gd name="T50" fmla="*/ 30 w 189"/>
                    <a:gd name="T51" fmla="*/ 84 h 101"/>
                    <a:gd name="T52" fmla="*/ 30 w 189"/>
                    <a:gd name="T53" fmla="*/ 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89" h="101">
                      <a:moveTo>
                        <a:pt x="160" y="90"/>
                      </a:moveTo>
                      <a:cubicBezTo>
                        <a:pt x="163" y="90"/>
                        <a:pt x="165" y="88"/>
                        <a:pt x="165" y="85"/>
                      </a:cubicBezTo>
                      <a:cubicBezTo>
                        <a:pt x="165" y="4"/>
                        <a:pt x="165" y="4"/>
                        <a:pt x="165" y="4"/>
                      </a:cubicBezTo>
                      <a:cubicBezTo>
                        <a:pt x="165" y="1"/>
                        <a:pt x="163" y="0"/>
                        <a:pt x="160" y="0"/>
                      </a:cubicBezTo>
                      <a:cubicBezTo>
                        <a:pt x="29" y="0"/>
                        <a:pt x="29" y="0"/>
                        <a:pt x="29" y="0"/>
                      </a:cubicBezTo>
                      <a:cubicBezTo>
                        <a:pt x="26" y="0"/>
                        <a:pt x="24" y="1"/>
                        <a:pt x="24" y="4"/>
                      </a:cubicBezTo>
                      <a:cubicBezTo>
                        <a:pt x="24" y="85"/>
                        <a:pt x="24" y="85"/>
                        <a:pt x="24" y="85"/>
                      </a:cubicBezTo>
                      <a:cubicBezTo>
                        <a:pt x="24" y="88"/>
                        <a:pt x="26" y="90"/>
                        <a:pt x="29" y="90"/>
                      </a:cubicBezTo>
                      <a:cubicBezTo>
                        <a:pt x="0" y="90"/>
                        <a:pt x="0" y="90"/>
                        <a:pt x="0" y="90"/>
                      </a:cubicBezTo>
                      <a:cubicBezTo>
                        <a:pt x="0" y="93"/>
                        <a:pt x="0" y="93"/>
                        <a:pt x="0" y="93"/>
                      </a:cubicBezTo>
                      <a:cubicBezTo>
                        <a:pt x="0" y="97"/>
                        <a:pt x="0" y="97"/>
                        <a:pt x="0" y="97"/>
                      </a:cubicBezTo>
                      <a:cubicBezTo>
                        <a:pt x="0" y="97"/>
                        <a:pt x="0" y="97"/>
                        <a:pt x="0" y="97"/>
                      </a:cubicBezTo>
                      <a:cubicBezTo>
                        <a:pt x="0" y="97"/>
                        <a:pt x="0" y="97"/>
                        <a:pt x="0" y="97"/>
                      </a:cubicBezTo>
                      <a:cubicBezTo>
                        <a:pt x="0" y="98"/>
                        <a:pt x="0" y="98"/>
                        <a:pt x="0" y="98"/>
                      </a:cubicBezTo>
                      <a:cubicBezTo>
                        <a:pt x="0" y="98"/>
                        <a:pt x="0" y="98"/>
                        <a:pt x="0" y="98"/>
                      </a:cubicBezTo>
                      <a:cubicBezTo>
                        <a:pt x="0" y="100"/>
                        <a:pt x="2" y="101"/>
                        <a:pt x="4" y="101"/>
                      </a:cubicBezTo>
                      <a:cubicBezTo>
                        <a:pt x="185" y="101"/>
                        <a:pt x="185" y="101"/>
                        <a:pt x="185" y="101"/>
                      </a:cubicBezTo>
                      <a:cubicBezTo>
                        <a:pt x="187" y="101"/>
                        <a:pt x="188" y="100"/>
                        <a:pt x="189" y="98"/>
                      </a:cubicBezTo>
                      <a:cubicBezTo>
                        <a:pt x="189" y="98"/>
                        <a:pt x="189" y="98"/>
                        <a:pt x="189" y="98"/>
                      </a:cubicBezTo>
                      <a:cubicBezTo>
                        <a:pt x="189" y="93"/>
                        <a:pt x="189" y="93"/>
                        <a:pt x="189" y="93"/>
                      </a:cubicBezTo>
                      <a:cubicBezTo>
                        <a:pt x="189" y="90"/>
                        <a:pt x="189" y="90"/>
                        <a:pt x="189" y="90"/>
                      </a:cubicBezTo>
                      <a:lnTo>
                        <a:pt x="160" y="90"/>
                      </a:lnTo>
                      <a:close/>
                      <a:moveTo>
                        <a:pt x="30" y="5"/>
                      </a:moveTo>
                      <a:cubicBezTo>
                        <a:pt x="159" y="5"/>
                        <a:pt x="159" y="5"/>
                        <a:pt x="159" y="5"/>
                      </a:cubicBezTo>
                      <a:cubicBezTo>
                        <a:pt x="159" y="84"/>
                        <a:pt x="159" y="84"/>
                        <a:pt x="159" y="84"/>
                      </a:cubicBezTo>
                      <a:cubicBezTo>
                        <a:pt x="30" y="84"/>
                        <a:pt x="30" y="84"/>
                        <a:pt x="30" y="84"/>
                      </a:cubicBezTo>
                      <a:cubicBezTo>
                        <a:pt x="30" y="5"/>
                        <a:pt x="30" y="5"/>
                        <a:pt x="30" y="5"/>
                      </a:cubicBezTo>
                      <a:close/>
                    </a:path>
                  </a:pathLst>
                </a:custGeom>
                <a:solidFill>
                  <a:srgbClr val="FF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498"/>
                  <a:endParaRPr lang="en-US" sz="2000">
                    <a:solidFill>
                      <a:srgbClr val="505050"/>
                    </a:solidFill>
                  </a:endParaRPr>
                </a:p>
              </p:txBody>
            </p:sp>
          </p:grpSp>
          <p:sp>
            <p:nvSpPr>
              <p:cNvPr id="91" name="Rectangle 65"/>
              <p:cNvSpPr>
                <a:spLocks noChangeArrowheads="1"/>
              </p:cNvSpPr>
              <p:nvPr/>
            </p:nvSpPr>
            <p:spPr bwMode="auto">
              <a:xfrm>
                <a:off x="9587326" y="5690365"/>
                <a:ext cx="1632160" cy="54406"/>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3498"/>
                <a:endParaRPr lang="en-US" sz="2000">
                  <a:solidFill>
                    <a:srgbClr val="505050"/>
                  </a:solidFill>
                </a:endParaRPr>
              </a:p>
            </p:txBody>
          </p:sp>
        </p:grpSp>
      </p:grpSp>
      <p:grpSp>
        <p:nvGrpSpPr>
          <p:cNvPr id="109" name="Group 108"/>
          <p:cNvGrpSpPr/>
          <p:nvPr/>
        </p:nvGrpSpPr>
        <p:grpSpPr>
          <a:xfrm>
            <a:off x="8677878" y="2170671"/>
            <a:ext cx="1853789" cy="4364804"/>
            <a:chOff x="10172919" y="2119544"/>
            <a:chExt cx="2012162" cy="4737699"/>
          </a:xfrm>
        </p:grpSpPr>
        <p:sp>
          <p:nvSpPr>
            <p:cNvPr id="110" name="Rectangle 41"/>
            <p:cNvSpPr>
              <a:spLocks noChangeArrowheads="1"/>
            </p:cNvSpPr>
            <p:nvPr/>
          </p:nvSpPr>
          <p:spPr bwMode="auto">
            <a:xfrm>
              <a:off x="11761929" y="6351708"/>
              <a:ext cx="423152" cy="505535"/>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3498"/>
              <a:endParaRPr lang="en-US" sz="2000">
                <a:solidFill>
                  <a:srgbClr val="505050"/>
                </a:solidFill>
              </a:endParaRPr>
            </a:p>
          </p:txBody>
        </p:sp>
        <p:grpSp>
          <p:nvGrpSpPr>
            <p:cNvPr id="111" name="Group 110"/>
            <p:cNvGrpSpPr/>
            <p:nvPr/>
          </p:nvGrpSpPr>
          <p:grpSpPr>
            <a:xfrm>
              <a:off x="10567876" y="2119544"/>
              <a:ext cx="1492311" cy="753253"/>
              <a:chOff x="9923120" y="1341231"/>
              <a:chExt cx="2092695" cy="1056302"/>
            </a:xfrm>
          </p:grpSpPr>
          <p:sp>
            <p:nvSpPr>
              <p:cNvPr id="147" name="Freeform 5"/>
              <p:cNvSpPr>
                <a:spLocks/>
              </p:cNvSpPr>
              <p:nvPr/>
            </p:nvSpPr>
            <p:spPr bwMode="auto">
              <a:xfrm>
                <a:off x="10775977" y="1341231"/>
                <a:ext cx="1239838" cy="813644"/>
              </a:xfrm>
              <a:custGeom>
                <a:avLst/>
                <a:gdLst>
                  <a:gd name="T0" fmla="*/ 168 w 1054"/>
                  <a:gd name="T1" fmla="*/ 303 h 690"/>
                  <a:gd name="T2" fmla="*/ 168 w 1054"/>
                  <a:gd name="T3" fmla="*/ 289 h 690"/>
                  <a:gd name="T4" fmla="*/ 459 w 1054"/>
                  <a:gd name="T5" fmla="*/ 0 h 690"/>
                  <a:gd name="T6" fmla="*/ 701 w 1054"/>
                  <a:gd name="T7" fmla="*/ 129 h 690"/>
                  <a:gd name="T8" fmla="*/ 781 w 1054"/>
                  <a:gd name="T9" fmla="*/ 108 h 690"/>
                  <a:gd name="T10" fmla="*/ 875 w 1054"/>
                  <a:gd name="T11" fmla="*/ 136 h 690"/>
                  <a:gd name="T12" fmla="*/ 950 w 1054"/>
                  <a:gd name="T13" fmla="*/ 272 h 690"/>
                  <a:gd name="T14" fmla="*/ 1054 w 1054"/>
                  <a:gd name="T15" fmla="*/ 463 h 690"/>
                  <a:gd name="T16" fmla="*/ 851 w 1054"/>
                  <a:gd name="T17" fmla="*/ 690 h 690"/>
                  <a:gd name="T18" fmla="*/ 825 w 1054"/>
                  <a:gd name="T19" fmla="*/ 690 h 690"/>
                  <a:gd name="T20" fmla="*/ 802 w 1054"/>
                  <a:gd name="T21" fmla="*/ 690 h 690"/>
                  <a:gd name="T22" fmla="*/ 327 w 1054"/>
                  <a:gd name="T23" fmla="*/ 690 h 690"/>
                  <a:gd name="T24" fmla="*/ 318 w 1054"/>
                  <a:gd name="T25" fmla="*/ 690 h 690"/>
                  <a:gd name="T26" fmla="*/ 306 w 1054"/>
                  <a:gd name="T27" fmla="*/ 690 h 690"/>
                  <a:gd name="T28" fmla="*/ 271 w 1054"/>
                  <a:gd name="T29" fmla="*/ 690 h 690"/>
                  <a:gd name="T30" fmla="*/ 195 w 1054"/>
                  <a:gd name="T31" fmla="*/ 690 h 690"/>
                  <a:gd name="T32" fmla="*/ 0 w 1054"/>
                  <a:gd name="T33" fmla="*/ 495 h 690"/>
                  <a:gd name="T34" fmla="*/ 168 w 1054"/>
                  <a:gd name="T35" fmla="*/ 303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54" h="690">
                    <a:moveTo>
                      <a:pt x="168" y="303"/>
                    </a:moveTo>
                    <a:cubicBezTo>
                      <a:pt x="168" y="299"/>
                      <a:pt x="168" y="293"/>
                      <a:pt x="168" y="289"/>
                    </a:cubicBezTo>
                    <a:cubicBezTo>
                      <a:pt x="168" y="129"/>
                      <a:pt x="298" y="0"/>
                      <a:pt x="459" y="0"/>
                    </a:cubicBezTo>
                    <a:cubicBezTo>
                      <a:pt x="560" y="0"/>
                      <a:pt x="649" y="52"/>
                      <a:pt x="701" y="129"/>
                    </a:cubicBezTo>
                    <a:cubicBezTo>
                      <a:pt x="725" y="116"/>
                      <a:pt x="752" y="108"/>
                      <a:pt x="781" y="108"/>
                    </a:cubicBezTo>
                    <a:cubicBezTo>
                      <a:pt x="816" y="108"/>
                      <a:pt x="848" y="118"/>
                      <a:pt x="875" y="136"/>
                    </a:cubicBezTo>
                    <a:cubicBezTo>
                      <a:pt x="919" y="166"/>
                      <a:pt x="948" y="215"/>
                      <a:pt x="950" y="272"/>
                    </a:cubicBezTo>
                    <a:cubicBezTo>
                      <a:pt x="1012" y="312"/>
                      <a:pt x="1054" y="384"/>
                      <a:pt x="1054" y="463"/>
                    </a:cubicBezTo>
                    <a:cubicBezTo>
                      <a:pt x="1054" y="580"/>
                      <a:pt x="965" y="676"/>
                      <a:pt x="851" y="690"/>
                    </a:cubicBezTo>
                    <a:cubicBezTo>
                      <a:pt x="843" y="690"/>
                      <a:pt x="833" y="690"/>
                      <a:pt x="825" y="690"/>
                    </a:cubicBezTo>
                    <a:cubicBezTo>
                      <a:pt x="818" y="690"/>
                      <a:pt x="810" y="690"/>
                      <a:pt x="802" y="690"/>
                    </a:cubicBezTo>
                    <a:cubicBezTo>
                      <a:pt x="696" y="690"/>
                      <a:pt x="446" y="690"/>
                      <a:pt x="327" y="690"/>
                    </a:cubicBezTo>
                    <a:cubicBezTo>
                      <a:pt x="324" y="690"/>
                      <a:pt x="320" y="690"/>
                      <a:pt x="318" y="690"/>
                    </a:cubicBezTo>
                    <a:cubicBezTo>
                      <a:pt x="306" y="690"/>
                      <a:pt x="306" y="690"/>
                      <a:pt x="306" y="690"/>
                    </a:cubicBezTo>
                    <a:cubicBezTo>
                      <a:pt x="300" y="690"/>
                      <a:pt x="283" y="690"/>
                      <a:pt x="271" y="690"/>
                    </a:cubicBezTo>
                    <a:cubicBezTo>
                      <a:pt x="195" y="690"/>
                      <a:pt x="195" y="690"/>
                      <a:pt x="195" y="690"/>
                    </a:cubicBezTo>
                    <a:cubicBezTo>
                      <a:pt x="87" y="688"/>
                      <a:pt x="0" y="601"/>
                      <a:pt x="0" y="495"/>
                    </a:cubicBezTo>
                    <a:cubicBezTo>
                      <a:pt x="0" y="397"/>
                      <a:pt x="73" y="316"/>
                      <a:pt x="168" y="303"/>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3498"/>
                <a:endParaRPr lang="en-US" sz="2000">
                  <a:solidFill>
                    <a:srgbClr val="505050"/>
                  </a:solidFill>
                </a:endParaRPr>
              </a:p>
            </p:txBody>
          </p:sp>
          <p:sp>
            <p:nvSpPr>
              <p:cNvPr id="153" name="Freeform 5"/>
              <p:cNvSpPr>
                <a:spLocks/>
              </p:cNvSpPr>
              <p:nvPr/>
            </p:nvSpPr>
            <p:spPr bwMode="auto">
              <a:xfrm>
                <a:off x="9923120" y="1583889"/>
                <a:ext cx="1239838" cy="813644"/>
              </a:xfrm>
              <a:custGeom>
                <a:avLst/>
                <a:gdLst>
                  <a:gd name="T0" fmla="*/ 168 w 1054"/>
                  <a:gd name="T1" fmla="*/ 303 h 690"/>
                  <a:gd name="T2" fmla="*/ 168 w 1054"/>
                  <a:gd name="T3" fmla="*/ 289 h 690"/>
                  <a:gd name="T4" fmla="*/ 459 w 1054"/>
                  <a:gd name="T5" fmla="*/ 0 h 690"/>
                  <a:gd name="T6" fmla="*/ 701 w 1054"/>
                  <a:gd name="T7" fmla="*/ 129 h 690"/>
                  <a:gd name="T8" fmla="*/ 781 w 1054"/>
                  <a:gd name="T9" fmla="*/ 108 h 690"/>
                  <a:gd name="T10" fmla="*/ 875 w 1054"/>
                  <a:gd name="T11" fmla="*/ 136 h 690"/>
                  <a:gd name="T12" fmla="*/ 950 w 1054"/>
                  <a:gd name="T13" fmla="*/ 272 h 690"/>
                  <a:gd name="T14" fmla="*/ 1054 w 1054"/>
                  <a:gd name="T15" fmla="*/ 463 h 690"/>
                  <a:gd name="T16" fmla="*/ 851 w 1054"/>
                  <a:gd name="T17" fmla="*/ 690 h 690"/>
                  <a:gd name="T18" fmla="*/ 825 w 1054"/>
                  <a:gd name="T19" fmla="*/ 690 h 690"/>
                  <a:gd name="T20" fmla="*/ 802 w 1054"/>
                  <a:gd name="T21" fmla="*/ 690 h 690"/>
                  <a:gd name="T22" fmla="*/ 327 w 1054"/>
                  <a:gd name="T23" fmla="*/ 690 h 690"/>
                  <a:gd name="T24" fmla="*/ 318 w 1054"/>
                  <a:gd name="T25" fmla="*/ 690 h 690"/>
                  <a:gd name="T26" fmla="*/ 306 w 1054"/>
                  <a:gd name="T27" fmla="*/ 690 h 690"/>
                  <a:gd name="T28" fmla="*/ 271 w 1054"/>
                  <a:gd name="T29" fmla="*/ 690 h 690"/>
                  <a:gd name="T30" fmla="*/ 195 w 1054"/>
                  <a:gd name="T31" fmla="*/ 690 h 690"/>
                  <a:gd name="T32" fmla="*/ 0 w 1054"/>
                  <a:gd name="T33" fmla="*/ 495 h 690"/>
                  <a:gd name="T34" fmla="*/ 168 w 1054"/>
                  <a:gd name="T35" fmla="*/ 303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54" h="690">
                    <a:moveTo>
                      <a:pt x="168" y="303"/>
                    </a:moveTo>
                    <a:cubicBezTo>
                      <a:pt x="168" y="299"/>
                      <a:pt x="168" y="293"/>
                      <a:pt x="168" y="289"/>
                    </a:cubicBezTo>
                    <a:cubicBezTo>
                      <a:pt x="168" y="129"/>
                      <a:pt x="298" y="0"/>
                      <a:pt x="459" y="0"/>
                    </a:cubicBezTo>
                    <a:cubicBezTo>
                      <a:pt x="560" y="0"/>
                      <a:pt x="649" y="52"/>
                      <a:pt x="701" y="129"/>
                    </a:cubicBezTo>
                    <a:cubicBezTo>
                      <a:pt x="725" y="116"/>
                      <a:pt x="752" y="108"/>
                      <a:pt x="781" y="108"/>
                    </a:cubicBezTo>
                    <a:cubicBezTo>
                      <a:pt x="816" y="108"/>
                      <a:pt x="848" y="118"/>
                      <a:pt x="875" y="136"/>
                    </a:cubicBezTo>
                    <a:cubicBezTo>
                      <a:pt x="919" y="166"/>
                      <a:pt x="948" y="215"/>
                      <a:pt x="950" y="272"/>
                    </a:cubicBezTo>
                    <a:cubicBezTo>
                      <a:pt x="1012" y="312"/>
                      <a:pt x="1054" y="384"/>
                      <a:pt x="1054" y="463"/>
                    </a:cubicBezTo>
                    <a:cubicBezTo>
                      <a:pt x="1054" y="580"/>
                      <a:pt x="965" y="676"/>
                      <a:pt x="851" y="690"/>
                    </a:cubicBezTo>
                    <a:cubicBezTo>
                      <a:pt x="843" y="690"/>
                      <a:pt x="833" y="690"/>
                      <a:pt x="825" y="690"/>
                    </a:cubicBezTo>
                    <a:cubicBezTo>
                      <a:pt x="818" y="690"/>
                      <a:pt x="810" y="690"/>
                      <a:pt x="802" y="690"/>
                    </a:cubicBezTo>
                    <a:cubicBezTo>
                      <a:pt x="696" y="690"/>
                      <a:pt x="446" y="690"/>
                      <a:pt x="327" y="690"/>
                    </a:cubicBezTo>
                    <a:cubicBezTo>
                      <a:pt x="324" y="690"/>
                      <a:pt x="320" y="690"/>
                      <a:pt x="318" y="690"/>
                    </a:cubicBezTo>
                    <a:cubicBezTo>
                      <a:pt x="306" y="690"/>
                      <a:pt x="306" y="690"/>
                      <a:pt x="306" y="690"/>
                    </a:cubicBezTo>
                    <a:cubicBezTo>
                      <a:pt x="300" y="690"/>
                      <a:pt x="283" y="690"/>
                      <a:pt x="271" y="690"/>
                    </a:cubicBezTo>
                    <a:cubicBezTo>
                      <a:pt x="195" y="690"/>
                      <a:pt x="195" y="690"/>
                      <a:pt x="195" y="690"/>
                    </a:cubicBezTo>
                    <a:cubicBezTo>
                      <a:pt x="87" y="688"/>
                      <a:pt x="0" y="601"/>
                      <a:pt x="0" y="495"/>
                    </a:cubicBezTo>
                    <a:cubicBezTo>
                      <a:pt x="0" y="397"/>
                      <a:pt x="73" y="316"/>
                      <a:pt x="168" y="303"/>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3498"/>
                <a:endParaRPr lang="en-US" sz="2000">
                  <a:solidFill>
                    <a:srgbClr val="505050"/>
                  </a:solidFill>
                </a:endParaRPr>
              </a:p>
            </p:txBody>
          </p:sp>
        </p:grpSp>
        <p:grpSp>
          <p:nvGrpSpPr>
            <p:cNvPr id="112" name="Group 111"/>
            <p:cNvGrpSpPr/>
            <p:nvPr/>
          </p:nvGrpSpPr>
          <p:grpSpPr>
            <a:xfrm>
              <a:off x="10172919" y="5010918"/>
              <a:ext cx="1703491" cy="1836482"/>
              <a:chOff x="9515995" y="5047173"/>
              <a:chExt cx="1703491" cy="1836482"/>
            </a:xfrm>
          </p:grpSpPr>
          <p:sp>
            <p:nvSpPr>
              <p:cNvPr id="113" name="Rectangle 41"/>
              <p:cNvSpPr>
                <a:spLocks noChangeArrowheads="1"/>
              </p:cNvSpPr>
              <p:nvPr/>
            </p:nvSpPr>
            <p:spPr bwMode="auto">
              <a:xfrm>
                <a:off x="9515995" y="5990198"/>
                <a:ext cx="423152" cy="893457"/>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3498"/>
                <a:endParaRPr lang="en-US" sz="2000">
                  <a:solidFill>
                    <a:srgbClr val="505050"/>
                  </a:solidFill>
                </a:endParaRPr>
              </a:p>
            </p:txBody>
          </p:sp>
          <p:sp>
            <p:nvSpPr>
              <p:cNvPr id="114" name="Rectangle 44"/>
              <p:cNvSpPr>
                <a:spLocks noChangeArrowheads="1"/>
              </p:cNvSpPr>
              <p:nvPr/>
            </p:nvSpPr>
            <p:spPr bwMode="auto">
              <a:xfrm>
                <a:off x="9662284" y="5719381"/>
                <a:ext cx="1484661" cy="1164274"/>
              </a:xfrm>
              <a:prstGeom prst="rect">
                <a:avLst/>
              </a:prstGeom>
              <a:solidFill>
                <a:schemeClr val="accent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3498"/>
                <a:endParaRPr lang="en-US" sz="2000">
                  <a:solidFill>
                    <a:srgbClr val="505050"/>
                  </a:solidFill>
                </a:endParaRPr>
              </a:p>
            </p:txBody>
          </p:sp>
          <p:sp>
            <p:nvSpPr>
              <p:cNvPr id="115" name="Rectangle 45"/>
              <p:cNvSpPr>
                <a:spLocks noChangeArrowheads="1"/>
              </p:cNvSpPr>
              <p:nvPr/>
            </p:nvSpPr>
            <p:spPr bwMode="auto">
              <a:xfrm>
                <a:off x="9809783" y="6652734"/>
                <a:ext cx="1198126" cy="192232"/>
              </a:xfrm>
              <a:prstGeom prst="rect">
                <a:avLst/>
              </a:prstGeom>
              <a:solidFill>
                <a:srgbClr val="FF8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3498"/>
                <a:endParaRPr lang="en-US" sz="2000">
                  <a:solidFill>
                    <a:srgbClr val="505050"/>
                  </a:solidFill>
                </a:endParaRPr>
              </a:p>
            </p:txBody>
          </p:sp>
          <p:sp>
            <p:nvSpPr>
              <p:cNvPr id="116" name="Rectangle 46"/>
              <p:cNvSpPr>
                <a:spLocks noChangeArrowheads="1"/>
              </p:cNvSpPr>
              <p:nvPr/>
            </p:nvSpPr>
            <p:spPr bwMode="auto">
              <a:xfrm>
                <a:off x="9809783" y="5982944"/>
                <a:ext cx="1198126" cy="193441"/>
              </a:xfrm>
              <a:prstGeom prst="rect">
                <a:avLst/>
              </a:prstGeom>
              <a:solidFill>
                <a:srgbClr val="FF8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3498"/>
                <a:endParaRPr lang="en-US" sz="2000">
                  <a:solidFill>
                    <a:srgbClr val="505050"/>
                  </a:solidFill>
                </a:endParaRPr>
              </a:p>
            </p:txBody>
          </p:sp>
          <p:sp>
            <p:nvSpPr>
              <p:cNvPr id="117" name="Rectangle 47"/>
              <p:cNvSpPr>
                <a:spLocks noChangeArrowheads="1"/>
              </p:cNvSpPr>
              <p:nvPr/>
            </p:nvSpPr>
            <p:spPr bwMode="auto">
              <a:xfrm>
                <a:off x="9809783" y="6319048"/>
                <a:ext cx="1198126" cy="193441"/>
              </a:xfrm>
              <a:prstGeom prst="rect">
                <a:avLst/>
              </a:prstGeom>
              <a:solidFill>
                <a:srgbClr val="FF8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3498"/>
                <a:endParaRPr lang="en-US" sz="2000">
                  <a:solidFill>
                    <a:srgbClr val="505050"/>
                  </a:solidFill>
                </a:endParaRPr>
              </a:p>
            </p:txBody>
          </p:sp>
          <p:grpSp>
            <p:nvGrpSpPr>
              <p:cNvPr id="118" name="Group 117"/>
              <p:cNvGrpSpPr/>
              <p:nvPr/>
            </p:nvGrpSpPr>
            <p:grpSpPr>
              <a:xfrm>
                <a:off x="9881115" y="5047173"/>
                <a:ext cx="1188453" cy="643192"/>
                <a:chOff x="9881115" y="5047173"/>
                <a:chExt cx="1188453" cy="643192"/>
              </a:xfrm>
            </p:grpSpPr>
            <p:sp>
              <p:nvSpPr>
                <p:cNvPr id="120" name="Freeform 38"/>
                <p:cNvSpPr>
                  <a:spLocks/>
                </p:cNvSpPr>
                <p:nvPr/>
              </p:nvSpPr>
              <p:spPr bwMode="auto">
                <a:xfrm>
                  <a:off x="10284923" y="5170492"/>
                  <a:ext cx="302252" cy="519873"/>
                </a:xfrm>
                <a:custGeom>
                  <a:avLst/>
                  <a:gdLst>
                    <a:gd name="T0" fmla="*/ 93 w 93"/>
                    <a:gd name="T1" fmla="*/ 153 h 159"/>
                    <a:gd name="T2" fmla="*/ 87 w 93"/>
                    <a:gd name="T3" fmla="*/ 159 h 159"/>
                    <a:gd name="T4" fmla="*/ 6 w 93"/>
                    <a:gd name="T5" fmla="*/ 159 h 159"/>
                    <a:gd name="T6" fmla="*/ 0 w 93"/>
                    <a:gd name="T7" fmla="*/ 153 h 159"/>
                    <a:gd name="T8" fmla="*/ 0 w 93"/>
                    <a:gd name="T9" fmla="*/ 7 h 159"/>
                    <a:gd name="T10" fmla="*/ 6 w 93"/>
                    <a:gd name="T11" fmla="*/ 0 h 159"/>
                    <a:gd name="T12" fmla="*/ 87 w 93"/>
                    <a:gd name="T13" fmla="*/ 0 h 159"/>
                    <a:gd name="T14" fmla="*/ 93 w 93"/>
                    <a:gd name="T15" fmla="*/ 7 h 159"/>
                    <a:gd name="T16" fmla="*/ 93 w 93"/>
                    <a:gd name="T17" fmla="*/ 153 h 159"/>
                    <a:gd name="T18" fmla="*/ 93 w 93"/>
                    <a:gd name="T19" fmla="*/ 153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 h="159">
                      <a:moveTo>
                        <a:pt x="93" y="153"/>
                      </a:moveTo>
                      <a:cubicBezTo>
                        <a:pt x="93" y="156"/>
                        <a:pt x="90" y="159"/>
                        <a:pt x="87" y="159"/>
                      </a:cubicBezTo>
                      <a:cubicBezTo>
                        <a:pt x="6" y="159"/>
                        <a:pt x="6" y="159"/>
                        <a:pt x="6" y="159"/>
                      </a:cubicBezTo>
                      <a:cubicBezTo>
                        <a:pt x="3" y="159"/>
                        <a:pt x="0" y="156"/>
                        <a:pt x="0" y="153"/>
                      </a:cubicBezTo>
                      <a:cubicBezTo>
                        <a:pt x="0" y="7"/>
                        <a:pt x="0" y="7"/>
                        <a:pt x="0" y="7"/>
                      </a:cubicBezTo>
                      <a:cubicBezTo>
                        <a:pt x="0" y="3"/>
                        <a:pt x="3" y="0"/>
                        <a:pt x="6" y="0"/>
                      </a:cubicBezTo>
                      <a:cubicBezTo>
                        <a:pt x="87" y="0"/>
                        <a:pt x="87" y="0"/>
                        <a:pt x="87" y="0"/>
                      </a:cubicBezTo>
                      <a:cubicBezTo>
                        <a:pt x="90" y="0"/>
                        <a:pt x="93" y="3"/>
                        <a:pt x="93" y="7"/>
                      </a:cubicBezTo>
                      <a:cubicBezTo>
                        <a:pt x="93" y="153"/>
                        <a:pt x="93" y="153"/>
                        <a:pt x="93" y="153"/>
                      </a:cubicBezTo>
                      <a:cubicBezTo>
                        <a:pt x="93" y="153"/>
                        <a:pt x="93" y="153"/>
                        <a:pt x="93" y="153"/>
                      </a:cubicBez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498"/>
                  <a:endParaRPr lang="en-US" sz="2000">
                    <a:solidFill>
                      <a:srgbClr val="505050"/>
                    </a:solidFill>
                  </a:endParaRPr>
                </a:p>
              </p:txBody>
            </p:sp>
            <p:sp>
              <p:nvSpPr>
                <p:cNvPr id="121" name="Freeform 39"/>
                <p:cNvSpPr>
                  <a:spLocks/>
                </p:cNvSpPr>
                <p:nvPr/>
              </p:nvSpPr>
              <p:spPr bwMode="auto">
                <a:xfrm>
                  <a:off x="10313939" y="5203135"/>
                  <a:ext cx="244219" cy="405018"/>
                </a:xfrm>
                <a:custGeom>
                  <a:avLst/>
                  <a:gdLst>
                    <a:gd name="T0" fmla="*/ 0 w 202"/>
                    <a:gd name="T1" fmla="*/ 0 h 335"/>
                    <a:gd name="T2" fmla="*/ 202 w 202"/>
                    <a:gd name="T3" fmla="*/ 0 h 335"/>
                    <a:gd name="T4" fmla="*/ 202 w 202"/>
                    <a:gd name="T5" fmla="*/ 335 h 335"/>
                    <a:gd name="T6" fmla="*/ 0 w 202"/>
                    <a:gd name="T7" fmla="*/ 335 h 335"/>
                    <a:gd name="T8" fmla="*/ 0 w 202"/>
                    <a:gd name="T9" fmla="*/ 0 h 335"/>
                    <a:gd name="T10" fmla="*/ 0 w 202"/>
                    <a:gd name="T11" fmla="*/ 0 h 335"/>
                  </a:gdLst>
                  <a:ahLst/>
                  <a:cxnLst>
                    <a:cxn ang="0">
                      <a:pos x="T0" y="T1"/>
                    </a:cxn>
                    <a:cxn ang="0">
                      <a:pos x="T2" y="T3"/>
                    </a:cxn>
                    <a:cxn ang="0">
                      <a:pos x="T4" y="T5"/>
                    </a:cxn>
                    <a:cxn ang="0">
                      <a:pos x="T6" y="T7"/>
                    </a:cxn>
                    <a:cxn ang="0">
                      <a:pos x="T8" y="T9"/>
                    </a:cxn>
                    <a:cxn ang="0">
                      <a:pos x="T10" y="T11"/>
                    </a:cxn>
                  </a:cxnLst>
                  <a:rect l="0" t="0" r="r" b="b"/>
                  <a:pathLst>
                    <a:path w="202" h="335">
                      <a:moveTo>
                        <a:pt x="0" y="0"/>
                      </a:moveTo>
                      <a:lnTo>
                        <a:pt x="202" y="0"/>
                      </a:lnTo>
                      <a:lnTo>
                        <a:pt x="202" y="335"/>
                      </a:lnTo>
                      <a:lnTo>
                        <a:pt x="0" y="335"/>
                      </a:lnTo>
                      <a:lnTo>
                        <a:pt x="0" y="0"/>
                      </a:lnTo>
                      <a:lnTo>
                        <a:pt x="0" y="0"/>
                      </a:ln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498"/>
                  <a:endParaRPr lang="en-US" sz="2000">
                    <a:solidFill>
                      <a:srgbClr val="505050"/>
                    </a:solidFill>
                  </a:endParaRPr>
                </a:p>
              </p:txBody>
            </p:sp>
            <p:sp>
              <p:nvSpPr>
                <p:cNvPr id="123" name="Rectangle 48"/>
                <p:cNvSpPr>
                  <a:spLocks noChangeArrowheads="1"/>
                </p:cNvSpPr>
                <p:nvPr/>
              </p:nvSpPr>
              <p:spPr bwMode="auto">
                <a:xfrm>
                  <a:off x="10648834" y="5047173"/>
                  <a:ext cx="420734" cy="643192"/>
                </a:xfrm>
                <a:prstGeom prst="rect">
                  <a:avLst/>
                </a:prstGeom>
                <a:solidFill>
                  <a:srgbClr val="9B4F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3498"/>
                  <a:endParaRPr lang="en-US" sz="2000">
                    <a:solidFill>
                      <a:srgbClr val="505050"/>
                    </a:solidFill>
                  </a:endParaRPr>
                </a:p>
              </p:txBody>
            </p:sp>
            <p:sp>
              <p:nvSpPr>
                <p:cNvPr id="124" name="Freeform 49"/>
                <p:cNvSpPr>
                  <a:spLocks/>
                </p:cNvSpPr>
                <p:nvPr/>
              </p:nvSpPr>
              <p:spPr bwMode="auto">
                <a:xfrm>
                  <a:off x="10691150" y="5116087"/>
                  <a:ext cx="332477" cy="58032"/>
                </a:xfrm>
                <a:custGeom>
                  <a:avLst/>
                  <a:gdLst>
                    <a:gd name="T0" fmla="*/ 9 w 102"/>
                    <a:gd name="T1" fmla="*/ 0 h 18"/>
                    <a:gd name="T2" fmla="*/ 0 w 102"/>
                    <a:gd name="T3" fmla="*/ 8 h 18"/>
                    <a:gd name="T4" fmla="*/ 0 w 102"/>
                    <a:gd name="T5" fmla="*/ 10 h 18"/>
                    <a:gd name="T6" fmla="*/ 9 w 102"/>
                    <a:gd name="T7" fmla="*/ 18 h 18"/>
                    <a:gd name="T8" fmla="*/ 94 w 102"/>
                    <a:gd name="T9" fmla="*/ 18 h 18"/>
                    <a:gd name="T10" fmla="*/ 102 w 102"/>
                    <a:gd name="T11" fmla="*/ 10 h 18"/>
                    <a:gd name="T12" fmla="*/ 102 w 102"/>
                    <a:gd name="T13" fmla="*/ 8 h 18"/>
                    <a:gd name="T14" fmla="*/ 94 w 102"/>
                    <a:gd name="T15" fmla="*/ 0 h 18"/>
                    <a:gd name="T16" fmla="*/ 55 w 102"/>
                    <a:gd name="T17" fmla="*/ 0 h 18"/>
                    <a:gd name="T18" fmla="*/ 9 w 102"/>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18">
                      <a:moveTo>
                        <a:pt x="9" y="0"/>
                      </a:moveTo>
                      <a:cubicBezTo>
                        <a:pt x="9" y="0"/>
                        <a:pt x="0" y="0"/>
                        <a:pt x="0" y="8"/>
                      </a:cubicBezTo>
                      <a:cubicBezTo>
                        <a:pt x="0" y="10"/>
                        <a:pt x="0" y="10"/>
                        <a:pt x="0" y="10"/>
                      </a:cubicBezTo>
                      <a:cubicBezTo>
                        <a:pt x="0" y="10"/>
                        <a:pt x="0" y="18"/>
                        <a:pt x="9" y="18"/>
                      </a:cubicBezTo>
                      <a:cubicBezTo>
                        <a:pt x="94" y="18"/>
                        <a:pt x="94" y="18"/>
                        <a:pt x="94" y="18"/>
                      </a:cubicBezTo>
                      <a:cubicBezTo>
                        <a:pt x="94" y="18"/>
                        <a:pt x="102" y="18"/>
                        <a:pt x="102" y="10"/>
                      </a:cubicBezTo>
                      <a:cubicBezTo>
                        <a:pt x="102" y="8"/>
                        <a:pt x="102" y="8"/>
                        <a:pt x="102" y="8"/>
                      </a:cubicBezTo>
                      <a:cubicBezTo>
                        <a:pt x="102" y="8"/>
                        <a:pt x="102" y="0"/>
                        <a:pt x="94" y="0"/>
                      </a:cubicBezTo>
                      <a:cubicBezTo>
                        <a:pt x="55" y="0"/>
                        <a:pt x="55" y="0"/>
                        <a:pt x="55" y="0"/>
                      </a:cubicBezTo>
                      <a:lnTo>
                        <a:pt x="9" y="0"/>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498"/>
                  <a:endParaRPr lang="en-US" sz="2000">
                    <a:solidFill>
                      <a:srgbClr val="505050"/>
                    </a:solidFill>
                  </a:endParaRPr>
                </a:p>
              </p:txBody>
            </p:sp>
            <p:sp>
              <p:nvSpPr>
                <p:cNvPr id="129" name="Freeform 50"/>
                <p:cNvSpPr>
                  <a:spLocks/>
                </p:cNvSpPr>
                <p:nvPr/>
              </p:nvSpPr>
              <p:spPr bwMode="auto">
                <a:xfrm>
                  <a:off x="10691150" y="5220061"/>
                  <a:ext cx="332477" cy="59242"/>
                </a:xfrm>
                <a:custGeom>
                  <a:avLst/>
                  <a:gdLst>
                    <a:gd name="T0" fmla="*/ 9 w 102"/>
                    <a:gd name="T1" fmla="*/ 0 h 18"/>
                    <a:gd name="T2" fmla="*/ 0 w 102"/>
                    <a:gd name="T3" fmla="*/ 8 h 18"/>
                    <a:gd name="T4" fmla="*/ 0 w 102"/>
                    <a:gd name="T5" fmla="*/ 10 h 18"/>
                    <a:gd name="T6" fmla="*/ 9 w 102"/>
                    <a:gd name="T7" fmla="*/ 18 h 18"/>
                    <a:gd name="T8" fmla="*/ 94 w 102"/>
                    <a:gd name="T9" fmla="*/ 18 h 18"/>
                    <a:gd name="T10" fmla="*/ 102 w 102"/>
                    <a:gd name="T11" fmla="*/ 10 h 18"/>
                    <a:gd name="T12" fmla="*/ 102 w 102"/>
                    <a:gd name="T13" fmla="*/ 8 h 18"/>
                    <a:gd name="T14" fmla="*/ 94 w 102"/>
                    <a:gd name="T15" fmla="*/ 0 h 18"/>
                    <a:gd name="T16" fmla="*/ 55 w 102"/>
                    <a:gd name="T17" fmla="*/ 0 h 18"/>
                    <a:gd name="T18" fmla="*/ 9 w 102"/>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18">
                      <a:moveTo>
                        <a:pt x="9" y="0"/>
                      </a:moveTo>
                      <a:cubicBezTo>
                        <a:pt x="9" y="0"/>
                        <a:pt x="0" y="0"/>
                        <a:pt x="0" y="8"/>
                      </a:cubicBezTo>
                      <a:cubicBezTo>
                        <a:pt x="0" y="10"/>
                        <a:pt x="0" y="10"/>
                        <a:pt x="0" y="10"/>
                      </a:cubicBezTo>
                      <a:cubicBezTo>
                        <a:pt x="0" y="10"/>
                        <a:pt x="0" y="18"/>
                        <a:pt x="9" y="18"/>
                      </a:cubicBezTo>
                      <a:cubicBezTo>
                        <a:pt x="94" y="18"/>
                        <a:pt x="94" y="18"/>
                        <a:pt x="94" y="18"/>
                      </a:cubicBezTo>
                      <a:cubicBezTo>
                        <a:pt x="94" y="18"/>
                        <a:pt x="102" y="18"/>
                        <a:pt x="102" y="10"/>
                      </a:cubicBezTo>
                      <a:cubicBezTo>
                        <a:pt x="102" y="8"/>
                        <a:pt x="102" y="8"/>
                        <a:pt x="102" y="8"/>
                      </a:cubicBezTo>
                      <a:cubicBezTo>
                        <a:pt x="102" y="8"/>
                        <a:pt x="102" y="0"/>
                        <a:pt x="94" y="0"/>
                      </a:cubicBezTo>
                      <a:cubicBezTo>
                        <a:pt x="55" y="0"/>
                        <a:pt x="55" y="0"/>
                        <a:pt x="55" y="0"/>
                      </a:cubicBezTo>
                      <a:lnTo>
                        <a:pt x="9" y="0"/>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498"/>
                  <a:endParaRPr lang="en-US" sz="2000">
                    <a:solidFill>
                      <a:srgbClr val="505050"/>
                    </a:solidFill>
                  </a:endParaRPr>
                </a:p>
              </p:txBody>
            </p:sp>
            <p:sp>
              <p:nvSpPr>
                <p:cNvPr id="130" name="Freeform 51"/>
                <p:cNvSpPr>
                  <a:spLocks/>
                </p:cNvSpPr>
                <p:nvPr/>
              </p:nvSpPr>
              <p:spPr bwMode="auto">
                <a:xfrm>
                  <a:off x="10691150" y="5324036"/>
                  <a:ext cx="332477" cy="55614"/>
                </a:xfrm>
                <a:custGeom>
                  <a:avLst/>
                  <a:gdLst>
                    <a:gd name="T0" fmla="*/ 9 w 102"/>
                    <a:gd name="T1" fmla="*/ 0 h 17"/>
                    <a:gd name="T2" fmla="*/ 0 w 102"/>
                    <a:gd name="T3" fmla="*/ 8 h 17"/>
                    <a:gd name="T4" fmla="*/ 0 w 102"/>
                    <a:gd name="T5" fmla="*/ 9 h 17"/>
                    <a:gd name="T6" fmla="*/ 9 w 102"/>
                    <a:gd name="T7" fmla="*/ 17 h 17"/>
                    <a:gd name="T8" fmla="*/ 94 w 102"/>
                    <a:gd name="T9" fmla="*/ 17 h 17"/>
                    <a:gd name="T10" fmla="*/ 102 w 102"/>
                    <a:gd name="T11" fmla="*/ 9 h 17"/>
                    <a:gd name="T12" fmla="*/ 102 w 102"/>
                    <a:gd name="T13" fmla="*/ 8 h 17"/>
                    <a:gd name="T14" fmla="*/ 94 w 102"/>
                    <a:gd name="T15" fmla="*/ 0 h 17"/>
                    <a:gd name="T16" fmla="*/ 55 w 102"/>
                    <a:gd name="T17" fmla="*/ 0 h 17"/>
                    <a:gd name="T18" fmla="*/ 9 w 102"/>
                    <a:gd name="T1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17">
                      <a:moveTo>
                        <a:pt x="9" y="0"/>
                      </a:moveTo>
                      <a:cubicBezTo>
                        <a:pt x="9" y="0"/>
                        <a:pt x="0" y="0"/>
                        <a:pt x="0" y="8"/>
                      </a:cubicBezTo>
                      <a:cubicBezTo>
                        <a:pt x="0" y="9"/>
                        <a:pt x="0" y="9"/>
                        <a:pt x="0" y="9"/>
                      </a:cubicBezTo>
                      <a:cubicBezTo>
                        <a:pt x="0" y="9"/>
                        <a:pt x="0" y="17"/>
                        <a:pt x="9" y="17"/>
                      </a:cubicBezTo>
                      <a:cubicBezTo>
                        <a:pt x="94" y="17"/>
                        <a:pt x="94" y="17"/>
                        <a:pt x="94" y="17"/>
                      </a:cubicBezTo>
                      <a:cubicBezTo>
                        <a:pt x="94" y="17"/>
                        <a:pt x="102" y="17"/>
                        <a:pt x="102" y="9"/>
                      </a:cubicBezTo>
                      <a:cubicBezTo>
                        <a:pt x="102" y="8"/>
                        <a:pt x="102" y="8"/>
                        <a:pt x="102" y="8"/>
                      </a:cubicBezTo>
                      <a:cubicBezTo>
                        <a:pt x="102" y="8"/>
                        <a:pt x="102" y="0"/>
                        <a:pt x="94" y="0"/>
                      </a:cubicBezTo>
                      <a:cubicBezTo>
                        <a:pt x="55" y="0"/>
                        <a:pt x="55" y="0"/>
                        <a:pt x="55" y="0"/>
                      </a:cubicBezTo>
                      <a:lnTo>
                        <a:pt x="9" y="0"/>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498"/>
                  <a:endParaRPr lang="en-US" sz="2000">
                    <a:solidFill>
                      <a:srgbClr val="505050"/>
                    </a:solidFill>
                  </a:endParaRPr>
                </a:p>
              </p:txBody>
            </p:sp>
            <p:sp>
              <p:nvSpPr>
                <p:cNvPr id="131" name="Freeform 52"/>
                <p:cNvSpPr>
                  <a:spLocks/>
                </p:cNvSpPr>
                <p:nvPr/>
              </p:nvSpPr>
              <p:spPr bwMode="auto">
                <a:xfrm>
                  <a:off x="10691150" y="5425593"/>
                  <a:ext cx="332477" cy="59242"/>
                </a:xfrm>
                <a:custGeom>
                  <a:avLst/>
                  <a:gdLst>
                    <a:gd name="T0" fmla="*/ 9 w 102"/>
                    <a:gd name="T1" fmla="*/ 0 h 18"/>
                    <a:gd name="T2" fmla="*/ 0 w 102"/>
                    <a:gd name="T3" fmla="*/ 8 h 18"/>
                    <a:gd name="T4" fmla="*/ 0 w 102"/>
                    <a:gd name="T5" fmla="*/ 10 h 18"/>
                    <a:gd name="T6" fmla="*/ 9 w 102"/>
                    <a:gd name="T7" fmla="*/ 18 h 18"/>
                    <a:gd name="T8" fmla="*/ 94 w 102"/>
                    <a:gd name="T9" fmla="*/ 18 h 18"/>
                    <a:gd name="T10" fmla="*/ 102 w 102"/>
                    <a:gd name="T11" fmla="*/ 10 h 18"/>
                    <a:gd name="T12" fmla="*/ 102 w 102"/>
                    <a:gd name="T13" fmla="*/ 8 h 18"/>
                    <a:gd name="T14" fmla="*/ 94 w 102"/>
                    <a:gd name="T15" fmla="*/ 0 h 18"/>
                    <a:gd name="T16" fmla="*/ 55 w 102"/>
                    <a:gd name="T17" fmla="*/ 0 h 18"/>
                    <a:gd name="T18" fmla="*/ 9 w 102"/>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18">
                      <a:moveTo>
                        <a:pt x="9" y="0"/>
                      </a:moveTo>
                      <a:cubicBezTo>
                        <a:pt x="9" y="0"/>
                        <a:pt x="0" y="0"/>
                        <a:pt x="0" y="8"/>
                      </a:cubicBezTo>
                      <a:cubicBezTo>
                        <a:pt x="0" y="10"/>
                        <a:pt x="0" y="10"/>
                        <a:pt x="0" y="10"/>
                      </a:cubicBezTo>
                      <a:cubicBezTo>
                        <a:pt x="0" y="10"/>
                        <a:pt x="0" y="18"/>
                        <a:pt x="9" y="18"/>
                      </a:cubicBezTo>
                      <a:cubicBezTo>
                        <a:pt x="94" y="18"/>
                        <a:pt x="94" y="18"/>
                        <a:pt x="94" y="18"/>
                      </a:cubicBezTo>
                      <a:cubicBezTo>
                        <a:pt x="94" y="18"/>
                        <a:pt x="102" y="18"/>
                        <a:pt x="102" y="10"/>
                      </a:cubicBezTo>
                      <a:cubicBezTo>
                        <a:pt x="102" y="8"/>
                        <a:pt x="102" y="8"/>
                        <a:pt x="102" y="8"/>
                      </a:cubicBezTo>
                      <a:cubicBezTo>
                        <a:pt x="102" y="8"/>
                        <a:pt x="102" y="0"/>
                        <a:pt x="94" y="0"/>
                      </a:cubicBezTo>
                      <a:cubicBezTo>
                        <a:pt x="55" y="0"/>
                        <a:pt x="55" y="0"/>
                        <a:pt x="55" y="0"/>
                      </a:cubicBezTo>
                      <a:lnTo>
                        <a:pt x="9" y="0"/>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498"/>
                  <a:endParaRPr lang="en-US" sz="2000">
                    <a:solidFill>
                      <a:srgbClr val="505050"/>
                    </a:solidFill>
                  </a:endParaRPr>
                </a:p>
              </p:txBody>
            </p:sp>
            <p:sp>
              <p:nvSpPr>
                <p:cNvPr id="132" name="Freeform 53"/>
                <p:cNvSpPr>
                  <a:spLocks/>
                </p:cNvSpPr>
                <p:nvPr/>
              </p:nvSpPr>
              <p:spPr bwMode="auto">
                <a:xfrm>
                  <a:off x="10691150" y="5529567"/>
                  <a:ext cx="332477" cy="59242"/>
                </a:xfrm>
                <a:custGeom>
                  <a:avLst/>
                  <a:gdLst>
                    <a:gd name="T0" fmla="*/ 9 w 102"/>
                    <a:gd name="T1" fmla="*/ 0 h 18"/>
                    <a:gd name="T2" fmla="*/ 0 w 102"/>
                    <a:gd name="T3" fmla="*/ 8 h 18"/>
                    <a:gd name="T4" fmla="*/ 0 w 102"/>
                    <a:gd name="T5" fmla="*/ 10 h 18"/>
                    <a:gd name="T6" fmla="*/ 9 w 102"/>
                    <a:gd name="T7" fmla="*/ 18 h 18"/>
                    <a:gd name="T8" fmla="*/ 94 w 102"/>
                    <a:gd name="T9" fmla="*/ 18 h 18"/>
                    <a:gd name="T10" fmla="*/ 102 w 102"/>
                    <a:gd name="T11" fmla="*/ 10 h 18"/>
                    <a:gd name="T12" fmla="*/ 102 w 102"/>
                    <a:gd name="T13" fmla="*/ 8 h 18"/>
                    <a:gd name="T14" fmla="*/ 94 w 102"/>
                    <a:gd name="T15" fmla="*/ 0 h 18"/>
                    <a:gd name="T16" fmla="*/ 55 w 102"/>
                    <a:gd name="T17" fmla="*/ 0 h 18"/>
                    <a:gd name="T18" fmla="*/ 9 w 102"/>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18">
                      <a:moveTo>
                        <a:pt x="9" y="0"/>
                      </a:moveTo>
                      <a:cubicBezTo>
                        <a:pt x="9" y="0"/>
                        <a:pt x="0" y="0"/>
                        <a:pt x="0" y="8"/>
                      </a:cubicBezTo>
                      <a:cubicBezTo>
                        <a:pt x="0" y="10"/>
                        <a:pt x="0" y="10"/>
                        <a:pt x="0" y="10"/>
                      </a:cubicBezTo>
                      <a:cubicBezTo>
                        <a:pt x="0" y="10"/>
                        <a:pt x="0" y="18"/>
                        <a:pt x="9" y="18"/>
                      </a:cubicBezTo>
                      <a:cubicBezTo>
                        <a:pt x="94" y="18"/>
                        <a:pt x="94" y="18"/>
                        <a:pt x="94" y="18"/>
                      </a:cubicBezTo>
                      <a:cubicBezTo>
                        <a:pt x="94" y="18"/>
                        <a:pt x="102" y="18"/>
                        <a:pt x="102" y="10"/>
                      </a:cubicBezTo>
                      <a:cubicBezTo>
                        <a:pt x="102" y="8"/>
                        <a:pt x="102" y="8"/>
                        <a:pt x="102" y="8"/>
                      </a:cubicBezTo>
                      <a:cubicBezTo>
                        <a:pt x="102" y="8"/>
                        <a:pt x="102" y="0"/>
                        <a:pt x="94" y="0"/>
                      </a:cubicBezTo>
                      <a:cubicBezTo>
                        <a:pt x="55" y="0"/>
                        <a:pt x="55" y="0"/>
                        <a:pt x="55" y="0"/>
                      </a:cubicBezTo>
                      <a:lnTo>
                        <a:pt x="9" y="0"/>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498"/>
                  <a:endParaRPr lang="en-US" sz="2000">
                    <a:solidFill>
                      <a:srgbClr val="505050"/>
                    </a:solidFill>
                  </a:endParaRPr>
                </a:p>
              </p:txBody>
            </p:sp>
            <p:sp>
              <p:nvSpPr>
                <p:cNvPr id="133" name="Oval 54"/>
                <p:cNvSpPr>
                  <a:spLocks noChangeArrowheads="1"/>
                </p:cNvSpPr>
                <p:nvPr/>
              </p:nvSpPr>
              <p:spPr bwMode="auto">
                <a:xfrm>
                  <a:off x="10961967" y="5128177"/>
                  <a:ext cx="32643" cy="3264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498"/>
                  <a:endParaRPr lang="en-US" sz="2000">
                    <a:solidFill>
                      <a:srgbClr val="505050"/>
                    </a:solidFill>
                  </a:endParaRPr>
                </a:p>
              </p:txBody>
            </p:sp>
            <p:sp>
              <p:nvSpPr>
                <p:cNvPr id="134" name="Oval 55"/>
                <p:cNvSpPr>
                  <a:spLocks noChangeArrowheads="1"/>
                </p:cNvSpPr>
                <p:nvPr/>
              </p:nvSpPr>
              <p:spPr bwMode="auto">
                <a:xfrm>
                  <a:off x="10961967" y="5233360"/>
                  <a:ext cx="32643" cy="3264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498"/>
                  <a:endParaRPr lang="en-US" sz="2000">
                    <a:solidFill>
                      <a:srgbClr val="505050"/>
                    </a:solidFill>
                  </a:endParaRPr>
                </a:p>
              </p:txBody>
            </p:sp>
            <p:sp>
              <p:nvSpPr>
                <p:cNvPr id="135" name="Oval 56"/>
                <p:cNvSpPr>
                  <a:spLocks noChangeArrowheads="1"/>
                </p:cNvSpPr>
                <p:nvPr/>
              </p:nvSpPr>
              <p:spPr bwMode="auto">
                <a:xfrm>
                  <a:off x="10961967" y="5333708"/>
                  <a:ext cx="32643" cy="3264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498"/>
                  <a:endParaRPr lang="en-US" sz="2000">
                    <a:solidFill>
                      <a:srgbClr val="505050"/>
                    </a:solidFill>
                  </a:endParaRPr>
                </a:p>
              </p:txBody>
            </p:sp>
            <p:sp>
              <p:nvSpPr>
                <p:cNvPr id="136" name="Oval 57"/>
                <p:cNvSpPr>
                  <a:spLocks noChangeArrowheads="1"/>
                </p:cNvSpPr>
                <p:nvPr/>
              </p:nvSpPr>
              <p:spPr bwMode="auto">
                <a:xfrm>
                  <a:off x="10961967" y="5438891"/>
                  <a:ext cx="32643" cy="3264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498"/>
                  <a:endParaRPr lang="en-US" sz="2000">
                    <a:solidFill>
                      <a:srgbClr val="505050"/>
                    </a:solidFill>
                  </a:endParaRPr>
                </a:p>
              </p:txBody>
            </p:sp>
            <p:sp>
              <p:nvSpPr>
                <p:cNvPr id="143" name="Oval 58"/>
                <p:cNvSpPr>
                  <a:spLocks noChangeArrowheads="1"/>
                </p:cNvSpPr>
                <p:nvPr/>
              </p:nvSpPr>
              <p:spPr bwMode="auto">
                <a:xfrm>
                  <a:off x="10961967" y="5542866"/>
                  <a:ext cx="32643" cy="3264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498"/>
                  <a:endParaRPr lang="en-US" sz="2000">
                    <a:solidFill>
                      <a:srgbClr val="505050"/>
                    </a:solidFill>
                  </a:endParaRPr>
                </a:p>
              </p:txBody>
            </p:sp>
            <p:sp>
              <p:nvSpPr>
                <p:cNvPr id="144" name="Freeform 63"/>
                <p:cNvSpPr>
                  <a:spLocks/>
                </p:cNvSpPr>
                <p:nvPr/>
              </p:nvSpPr>
              <p:spPr bwMode="auto">
                <a:xfrm>
                  <a:off x="9979044" y="5373605"/>
                  <a:ext cx="419525" cy="263564"/>
                </a:xfrm>
                <a:custGeom>
                  <a:avLst/>
                  <a:gdLst>
                    <a:gd name="T0" fmla="*/ 0 w 347"/>
                    <a:gd name="T1" fmla="*/ 0 h 218"/>
                    <a:gd name="T2" fmla="*/ 347 w 347"/>
                    <a:gd name="T3" fmla="*/ 0 h 218"/>
                    <a:gd name="T4" fmla="*/ 347 w 347"/>
                    <a:gd name="T5" fmla="*/ 218 h 218"/>
                    <a:gd name="T6" fmla="*/ 0 w 347"/>
                    <a:gd name="T7" fmla="*/ 218 h 218"/>
                    <a:gd name="T8" fmla="*/ 0 w 347"/>
                    <a:gd name="T9" fmla="*/ 0 h 218"/>
                    <a:gd name="T10" fmla="*/ 0 w 347"/>
                    <a:gd name="T11" fmla="*/ 0 h 218"/>
                  </a:gdLst>
                  <a:ahLst/>
                  <a:cxnLst>
                    <a:cxn ang="0">
                      <a:pos x="T0" y="T1"/>
                    </a:cxn>
                    <a:cxn ang="0">
                      <a:pos x="T2" y="T3"/>
                    </a:cxn>
                    <a:cxn ang="0">
                      <a:pos x="T4" y="T5"/>
                    </a:cxn>
                    <a:cxn ang="0">
                      <a:pos x="T6" y="T7"/>
                    </a:cxn>
                    <a:cxn ang="0">
                      <a:pos x="T8" y="T9"/>
                    </a:cxn>
                    <a:cxn ang="0">
                      <a:pos x="T10" y="T11"/>
                    </a:cxn>
                  </a:cxnLst>
                  <a:rect l="0" t="0" r="r" b="b"/>
                  <a:pathLst>
                    <a:path w="347" h="218">
                      <a:moveTo>
                        <a:pt x="0" y="0"/>
                      </a:moveTo>
                      <a:lnTo>
                        <a:pt x="347" y="0"/>
                      </a:lnTo>
                      <a:lnTo>
                        <a:pt x="347" y="218"/>
                      </a:lnTo>
                      <a:lnTo>
                        <a:pt x="0" y="218"/>
                      </a:lnTo>
                      <a:lnTo>
                        <a:pt x="0" y="0"/>
                      </a:lnTo>
                      <a:lnTo>
                        <a:pt x="0" y="0"/>
                      </a:lnTo>
                      <a:close/>
                    </a:path>
                  </a:pathLst>
                </a:custGeom>
                <a:solidFill>
                  <a:srgbClr val="EB3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498"/>
                  <a:endParaRPr lang="en-US" sz="2000">
                    <a:solidFill>
                      <a:srgbClr val="505050"/>
                    </a:solidFill>
                  </a:endParaRPr>
                </a:p>
              </p:txBody>
            </p:sp>
            <p:sp>
              <p:nvSpPr>
                <p:cNvPr id="145" name="Freeform 64"/>
                <p:cNvSpPr>
                  <a:spLocks noEditPoints="1"/>
                </p:cNvSpPr>
                <p:nvPr/>
              </p:nvSpPr>
              <p:spPr bwMode="auto">
                <a:xfrm>
                  <a:off x="9881115" y="5360306"/>
                  <a:ext cx="615384" cy="330059"/>
                </a:xfrm>
                <a:custGeom>
                  <a:avLst/>
                  <a:gdLst>
                    <a:gd name="T0" fmla="*/ 160 w 189"/>
                    <a:gd name="T1" fmla="*/ 90 h 101"/>
                    <a:gd name="T2" fmla="*/ 165 w 189"/>
                    <a:gd name="T3" fmla="*/ 85 h 101"/>
                    <a:gd name="T4" fmla="*/ 165 w 189"/>
                    <a:gd name="T5" fmla="*/ 4 h 101"/>
                    <a:gd name="T6" fmla="*/ 160 w 189"/>
                    <a:gd name="T7" fmla="*/ 0 h 101"/>
                    <a:gd name="T8" fmla="*/ 29 w 189"/>
                    <a:gd name="T9" fmla="*/ 0 h 101"/>
                    <a:gd name="T10" fmla="*/ 24 w 189"/>
                    <a:gd name="T11" fmla="*/ 4 h 101"/>
                    <a:gd name="T12" fmla="*/ 24 w 189"/>
                    <a:gd name="T13" fmla="*/ 85 h 101"/>
                    <a:gd name="T14" fmla="*/ 29 w 189"/>
                    <a:gd name="T15" fmla="*/ 90 h 101"/>
                    <a:gd name="T16" fmla="*/ 0 w 189"/>
                    <a:gd name="T17" fmla="*/ 90 h 101"/>
                    <a:gd name="T18" fmla="*/ 0 w 189"/>
                    <a:gd name="T19" fmla="*/ 93 h 101"/>
                    <a:gd name="T20" fmla="*/ 0 w 189"/>
                    <a:gd name="T21" fmla="*/ 97 h 101"/>
                    <a:gd name="T22" fmla="*/ 0 w 189"/>
                    <a:gd name="T23" fmla="*/ 97 h 101"/>
                    <a:gd name="T24" fmla="*/ 0 w 189"/>
                    <a:gd name="T25" fmla="*/ 97 h 101"/>
                    <a:gd name="T26" fmla="*/ 0 w 189"/>
                    <a:gd name="T27" fmla="*/ 98 h 101"/>
                    <a:gd name="T28" fmla="*/ 0 w 189"/>
                    <a:gd name="T29" fmla="*/ 98 h 101"/>
                    <a:gd name="T30" fmla="*/ 4 w 189"/>
                    <a:gd name="T31" fmla="*/ 101 h 101"/>
                    <a:gd name="T32" fmla="*/ 185 w 189"/>
                    <a:gd name="T33" fmla="*/ 101 h 101"/>
                    <a:gd name="T34" fmla="*/ 189 w 189"/>
                    <a:gd name="T35" fmla="*/ 98 h 101"/>
                    <a:gd name="T36" fmla="*/ 189 w 189"/>
                    <a:gd name="T37" fmla="*/ 98 h 101"/>
                    <a:gd name="T38" fmla="*/ 189 w 189"/>
                    <a:gd name="T39" fmla="*/ 93 h 101"/>
                    <a:gd name="T40" fmla="*/ 189 w 189"/>
                    <a:gd name="T41" fmla="*/ 90 h 101"/>
                    <a:gd name="T42" fmla="*/ 160 w 189"/>
                    <a:gd name="T43" fmla="*/ 90 h 101"/>
                    <a:gd name="T44" fmla="*/ 30 w 189"/>
                    <a:gd name="T45" fmla="*/ 5 h 101"/>
                    <a:gd name="T46" fmla="*/ 159 w 189"/>
                    <a:gd name="T47" fmla="*/ 5 h 101"/>
                    <a:gd name="T48" fmla="*/ 159 w 189"/>
                    <a:gd name="T49" fmla="*/ 84 h 101"/>
                    <a:gd name="T50" fmla="*/ 30 w 189"/>
                    <a:gd name="T51" fmla="*/ 84 h 101"/>
                    <a:gd name="T52" fmla="*/ 30 w 189"/>
                    <a:gd name="T53" fmla="*/ 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89" h="101">
                      <a:moveTo>
                        <a:pt x="160" y="90"/>
                      </a:moveTo>
                      <a:cubicBezTo>
                        <a:pt x="163" y="90"/>
                        <a:pt x="165" y="88"/>
                        <a:pt x="165" y="85"/>
                      </a:cubicBezTo>
                      <a:cubicBezTo>
                        <a:pt x="165" y="4"/>
                        <a:pt x="165" y="4"/>
                        <a:pt x="165" y="4"/>
                      </a:cubicBezTo>
                      <a:cubicBezTo>
                        <a:pt x="165" y="1"/>
                        <a:pt x="163" y="0"/>
                        <a:pt x="160" y="0"/>
                      </a:cubicBezTo>
                      <a:cubicBezTo>
                        <a:pt x="29" y="0"/>
                        <a:pt x="29" y="0"/>
                        <a:pt x="29" y="0"/>
                      </a:cubicBezTo>
                      <a:cubicBezTo>
                        <a:pt x="26" y="0"/>
                        <a:pt x="24" y="1"/>
                        <a:pt x="24" y="4"/>
                      </a:cubicBezTo>
                      <a:cubicBezTo>
                        <a:pt x="24" y="85"/>
                        <a:pt x="24" y="85"/>
                        <a:pt x="24" y="85"/>
                      </a:cubicBezTo>
                      <a:cubicBezTo>
                        <a:pt x="24" y="88"/>
                        <a:pt x="26" y="90"/>
                        <a:pt x="29" y="90"/>
                      </a:cubicBezTo>
                      <a:cubicBezTo>
                        <a:pt x="0" y="90"/>
                        <a:pt x="0" y="90"/>
                        <a:pt x="0" y="90"/>
                      </a:cubicBezTo>
                      <a:cubicBezTo>
                        <a:pt x="0" y="93"/>
                        <a:pt x="0" y="93"/>
                        <a:pt x="0" y="93"/>
                      </a:cubicBezTo>
                      <a:cubicBezTo>
                        <a:pt x="0" y="97"/>
                        <a:pt x="0" y="97"/>
                        <a:pt x="0" y="97"/>
                      </a:cubicBezTo>
                      <a:cubicBezTo>
                        <a:pt x="0" y="97"/>
                        <a:pt x="0" y="97"/>
                        <a:pt x="0" y="97"/>
                      </a:cubicBezTo>
                      <a:cubicBezTo>
                        <a:pt x="0" y="97"/>
                        <a:pt x="0" y="97"/>
                        <a:pt x="0" y="97"/>
                      </a:cubicBezTo>
                      <a:cubicBezTo>
                        <a:pt x="0" y="98"/>
                        <a:pt x="0" y="98"/>
                        <a:pt x="0" y="98"/>
                      </a:cubicBezTo>
                      <a:cubicBezTo>
                        <a:pt x="0" y="98"/>
                        <a:pt x="0" y="98"/>
                        <a:pt x="0" y="98"/>
                      </a:cubicBezTo>
                      <a:cubicBezTo>
                        <a:pt x="0" y="100"/>
                        <a:pt x="2" y="101"/>
                        <a:pt x="4" y="101"/>
                      </a:cubicBezTo>
                      <a:cubicBezTo>
                        <a:pt x="185" y="101"/>
                        <a:pt x="185" y="101"/>
                        <a:pt x="185" y="101"/>
                      </a:cubicBezTo>
                      <a:cubicBezTo>
                        <a:pt x="187" y="101"/>
                        <a:pt x="188" y="100"/>
                        <a:pt x="189" y="98"/>
                      </a:cubicBezTo>
                      <a:cubicBezTo>
                        <a:pt x="189" y="98"/>
                        <a:pt x="189" y="98"/>
                        <a:pt x="189" y="98"/>
                      </a:cubicBezTo>
                      <a:cubicBezTo>
                        <a:pt x="189" y="93"/>
                        <a:pt x="189" y="93"/>
                        <a:pt x="189" y="93"/>
                      </a:cubicBezTo>
                      <a:cubicBezTo>
                        <a:pt x="189" y="90"/>
                        <a:pt x="189" y="90"/>
                        <a:pt x="189" y="90"/>
                      </a:cubicBezTo>
                      <a:lnTo>
                        <a:pt x="160" y="90"/>
                      </a:lnTo>
                      <a:close/>
                      <a:moveTo>
                        <a:pt x="30" y="5"/>
                      </a:moveTo>
                      <a:cubicBezTo>
                        <a:pt x="159" y="5"/>
                        <a:pt x="159" y="5"/>
                        <a:pt x="159" y="5"/>
                      </a:cubicBezTo>
                      <a:cubicBezTo>
                        <a:pt x="159" y="84"/>
                        <a:pt x="159" y="84"/>
                        <a:pt x="159" y="84"/>
                      </a:cubicBezTo>
                      <a:cubicBezTo>
                        <a:pt x="30" y="84"/>
                        <a:pt x="30" y="84"/>
                        <a:pt x="30" y="84"/>
                      </a:cubicBezTo>
                      <a:cubicBezTo>
                        <a:pt x="30" y="5"/>
                        <a:pt x="30" y="5"/>
                        <a:pt x="30" y="5"/>
                      </a:cubicBezTo>
                      <a:close/>
                    </a:path>
                  </a:pathLst>
                </a:custGeom>
                <a:solidFill>
                  <a:srgbClr val="FF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498"/>
                  <a:endParaRPr lang="en-US" sz="2000">
                    <a:solidFill>
                      <a:srgbClr val="505050"/>
                    </a:solidFill>
                  </a:endParaRPr>
                </a:p>
              </p:txBody>
            </p:sp>
          </p:grpSp>
          <p:sp>
            <p:nvSpPr>
              <p:cNvPr id="119" name="Rectangle 65"/>
              <p:cNvSpPr>
                <a:spLocks noChangeArrowheads="1"/>
              </p:cNvSpPr>
              <p:nvPr/>
            </p:nvSpPr>
            <p:spPr bwMode="auto">
              <a:xfrm>
                <a:off x="9587326" y="5690365"/>
                <a:ext cx="1632160" cy="54406"/>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3498"/>
                <a:endParaRPr lang="en-US" sz="2000">
                  <a:solidFill>
                    <a:srgbClr val="505050"/>
                  </a:solidFill>
                </a:endParaRPr>
              </a:p>
            </p:txBody>
          </p:sp>
        </p:grpSp>
      </p:grpSp>
      <p:sp>
        <p:nvSpPr>
          <p:cNvPr id="211" name="TextBox 210"/>
          <p:cNvSpPr txBox="1"/>
          <p:nvPr/>
        </p:nvSpPr>
        <p:spPr>
          <a:xfrm>
            <a:off x="6483137" y="6556834"/>
            <a:ext cx="1348831" cy="307777"/>
          </a:xfrm>
          <a:prstGeom prst="rect">
            <a:avLst/>
          </a:prstGeom>
          <a:noFill/>
        </p:spPr>
        <p:txBody>
          <a:bodyPr wrap="none" rtlCol="0">
            <a:spAutoFit/>
          </a:bodyPr>
          <a:lstStyle/>
          <a:p>
            <a:pPr defTabSz="913498"/>
            <a:r>
              <a:rPr lang="en-US" sz="1400" dirty="0">
                <a:solidFill>
                  <a:srgbClr val="FFFFFF"/>
                </a:solidFill>
              </a:rPr>
              <a:t>North America</a:t>
            </a:r>
          </a:p>
        </p:txBody>
      </p:sp>
      <p:sp>
        <p:nvSpPr>
          <p:cNvPr id="212" name="TextBox 211"/>
          <p:cNvSpPr txBox="1"/>
          <p:nvPr/>
        </p:nvSpPr>
        <p:spPr>
          <a:xfrm>
            <a:off x="9153842" y="6542425"/>
            <a:ext cx="743345" cy="307777"/>
          </a:xfrm>
          <a:prstGeom prst="rect">
            <a:avLst/>
          </a:prstGeom>
          <a:noFill/>
        </p:spPr>
        <p:txBody>
          <a:bodyPr wrap="none" rtlCol="0">
            <a:spAutoFit/>
          </a:bodyPr>
          <a:lstStyle/>
          <a:p>
            <a:pPr defTabSz="913498"/>
            <a:r>
              <a:rPr lang="en-US" sz="1400" dirty="0">
                <a:solidFill>
                  <a:srgbClr val="FFFFFF"/>
                </a:solidFill>
              </a:rPr>
              <a:t>Europe</a:t>
            </a:r>
          </a:p>
        </p:txBody>
      </p:sp>
      <p:grpSp>
        <p:nvGrpSpPr>
          <p:cNvPr id="199" name="Group 198"/>
          <p:cNvGrpSpPr/>
          <p:nvPr/>
        </p:nvGrpSpPr>
        <p:grpSpPr>
          <a:xfrm>
            <a:off x="8780305" y="2023103"/>
            <a:ext cx="2066841" cy="1342250"/>
            <a:chOff x="9527229" y="2432570"/>
            <a:chExt cx="1367093" cy="887819"/>
          </a:xfrm>
        </p:grpSpPr>
        <p:sp>
          <p:nvSpPr>
            <p:cNvPr id="203" name="Freeform 95"/>
            <p:cNvSpPr>
              <a:spLocks/>
            </p:cNvSpPr>
            <p:nvPr/>
          </p:nvSpPr>
          <p:spPr bwMode="auto">
            <a:xfrm flipH="1">
              <a:off x="9527229" y="2432570"/>
              <a:ext cx="1367093" cy="887819"/>
            </a:xfrm>
            <a:custGeom>
              <a:avLst/>
              <a:gdLst>
                <a:gd name="T0" fmla="*/ 618 w 736"/>
                <a:gd name="T1" fmla="*/ 213 h 484"/>
                <a:gd name="T2" fmla="*/ 618 w 736"/>
                <a:gd name="T3" fmla="*/ 203 h 484"/>
                <a:gd name="T4" fmla="*/ 415 w 736"/>
                <a:gd name="T5" fmla="*/ 0 h 484"/>
                <a:gd name="T6" fmla="*/ 246 w 736"/>
                <a:gd name="T7" fmla="*/ 91 h 484"/>
                <a:gd name="T8" fmla="*/ 191 w 736"/>
                <a:gd name="T9" fmla="*/ 76 h 484"/>
                <a:gd name="T10" fmla="*/ 125 w 736"/>
                <a:gd name="T11" fmla="*/ 96 h 484"/>
                <a:gd name="T12" fmla="*/ 73 w 736"/>
                <a:gd name="T13" fmla="*/ 191 h 484"/>
                <a:gd name="T14" fmla="*/ 0 w 736"/>
                <a:gd name="T15" fmla="*/ 325 h 484"/>
                <a:gd name="T16" fmla="*/ 142 w 736"/>
                <a:gd name="T17" fmla="*/ 484 h 484"/>
                <a:gd name="T18" fmla="*/ 160 w 736"/>
                <a:gd name="T19" fmla="*/ 484 h 484"/>
                <a:gd name="T20" fmla="*/ 176 w 736"/>
                <a:gd name="T21" fmla="*/ 484 h 484"/>
                <a:gd name="T22" fmla="*/ 507 w 736"/>
                <a:gd name="T23" fmla="*/ 484 h 484"/>
                <a:gd name="T24" fmla="*/ 514 w 736"/>
                <a:gd name="T25" fmla="*/ 484 h 484"/>
                <a:gd name="T26" fmla="*/ 522 w 736"/>
                <a:gd name="T27" fmla="*/ 484 h 484"/>
                <a:gd name="T28" fmla="*/ 546 w 736"/>
                <a:gd name="T29" fmla="*/ 484 h 484"/>
                <a:gd name="T30" fmla="*/ 599 w 736"/>
                <a:gd name="T31" fmla="*/ 484 h 484"/>
                <a:gd name="T32" fmla="*/ 736 w 736"/>
                <a:gd name="T33" fmla="*/ 348 h 484"/>
                <a:gd name="T34" fmla="*/ 618 w 736"/>
                <a:gd name="T35" fmla="*/ 213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6" h="484">
                  <a:moveTo>
                    <a:pt x="618" y="213"/>
                  </a:moveTo>
                  <a:cubicBezTo>
                    <a:pt x="618" y="210"/>
                    <a:pt x="618" y="206"/>
                    <a:pt x="618" y="203"/>
                  </a:cubicBezTo>
                  <a:cubicBezTo>
                    <a:pt x="618" y="91"/>
                    <a:pt x="527" y="0"/>
                    <a:pt x="415" y="0"/>
                  </a:cubicBezTo>
                  <a:cubicBezTo>
                    <a:pt x="345" y="0"/>
                    <a:pt x="283" y="37"/>
                    <a:pt x="246" y="91"/>
                  </a:cubicBezTo>
                  <a:cubicBezTo>
                    <a:pt x="230" y="82"/>
                    <a:pt x="211" y="76"/>
                    <a:pt x="191" y="76"/>
                  </a:cubicBezTo>
                  <a:cubicBezTo>
                    <a:pt x="167" y="76"/>
                    <a:pt x="144" y="83"/>
                    <a:pt x="125" y="96"/>
                  </a:cubicBezTo>
                  <a:cubicBezTo>
                    <a:pt x="94" y="116"/>
                    <a:pt x="74" y="151"/>
                    <a:pt x="73" y="191"/>
                  </a:cubicBezTo>
                  <a:cubicBezTo>
                    <a:pt x="30" y="219"/>
                    <a:pt x="0" y="269"/>
                    <a:pt x="0" y="325"/>
                  </a:cubicBezTo>
                  <a:cubicBezTo>
                    <a:pt x="0" y="407"/>
                    <a:pt x="62" y="475"/>
                    <a:pt x="142" y="484"/>
                  </a:cubicBezTo>
                  <a:cubicBezTo>
                    <a:pt x="148" y="484"/>
                    <a:pt x="154" y="484"/>
                    <a:pt x="160" y="484"/>
                  </a:cubicBezTo>
                  <a:cubicBezTo>
                    <a:pt x="165" y="484"/>
                    <a:pt x="171" y="484"/>
                    <a:pt x="176" y="484"/>
                  </a:cubicBezTo>
                  <a:cubicBezTo>
                    <a:pt x="250" y="484"/>
                    <a:pt x="425" y="484"/>
                    <a:pt x="507" y="484"/>
                  </a:cubicBezTo>
                  <a:cubicBezTo>
                    <a:pt x="510" y="484"/>
                    <a:pt x="512" y="484"/>
                    <a:pt x="514" y="484"/>
                  </a:cubicBezTo>
                  <a:cubicBezTo>
                    <a:pt x="522" y="484"/>
                    <a:pt x="522" y="484"/>
                    <a:pt x="522" y="484"/>
                  </a:cubicBezTo>
                  <a:cubicBezTo>
                    <a:pt x="526" y="484"/>
                    <a:pt x="538" y="484"/>
                    <a:pt x="546" y="484"/>
                  </a:cubicBezTo>
                  <a:cubicBezTo>
                    <a:pt x="599" y="484"/>
                    <a:pt x="599" y="484"/>
                    <a:pt x="599" y="484"/>
                  </a:cubicBezTo>
                  <a:cubicBezTo>
                    <a:pt x="675" y="483"/>
                    <a:pt x="736" y="422"/>
                    <a:pt x="736" y="348"/>
                  </a:cubicBezTo>
                  <a:cubicBezTo>
                    <a:pt x="736" y="279"/>
                    <a:pt x="684" y="222"/>
                    <a:pt x="618" y="213"/>
                  </a:cubicBez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498"/>
              <a:endParaRPr lang="en-US" sz="2800" kern="0">
                <a:solidFill>
                  <a:srgbClr val="505050"/>
                </a:solidFill>
              </a:endParaRPr>
            </a:p>
          </p:txBody>
        </p:sp>
        <p:sp>
          <p:nvSpPr>
            <p:cNvPr id="204" name="Rectangle 54"/>
            <p:cNvSpPr/>
            <p:nvPr/>
          </p:nvSpPr>
          <p:spPr bwMode="auto">
            <a:xfrm>
              <a:off x="9913577" y="2763196"/>
              <a:ext cx="690196" cy="409724"/>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91440" tIns="0" rIns="0" bIns="0" numCol="1" spcCol="0" rtlCol="0" fromWordArt="0" anchor="ctr" anchorCtr="0" forceAA="0" compatLnSpc="1">
              <a:prstTxWarp prst="textNoShape">
                <a:avLst/>
              </a:prstTxWarp>
              <a:noAutofit/>
            </a:bodyPr>
            <a:lstStyle/>
            <a:p>
              <a:pPr algn="ctr" defTabSz="932434" fontAlgn="base">
                <a:lnSpc>
                  <a:spcPct val="90000"/>
                </a:lnSpc>
                <a:spcBef>
                  <a:spcPct val="0"/>
                </a:spcBef>
                <a:spcAft>
                  <a:spcPct val="0"/>
                </a:spcAft>
              </a:pPr>
              <a:r>
                <a:rPr lang="en-US" sz="1400" b="1" kern="0" dirty="0">
                  <a:solidFill>
                    <a:srgbClr val="FFFFFF"/>
                  </a:solidFill>
                  <a:ea typeface="Segoe UI" pitchFamily="34" charset="0"/>
                  <a:cs typeface="Segoe UI" pitchFamily="34" charset="0"/>
                </a:rPr>
                <a:t>North Europe</a:t>
              </a:r>
            </a:p>
          </p:txBody>
        </p:sp>
        <p:sp>
          <p:nvSpPr>
            <p:cNvPr id="206" name="Freeform 92"/>
            <p:cNvSpPr>
              <a:spLocks noEditPoints="1"/>
            </p:cNvSpPr>
            <p:nvPr/>
          </p:nvSpPr>
          <p:spPr bwMode="black">
            <a:xfrm>
              <a:off x="9809599" y="2876480"/>
              <a:ext cx="140896" cy="183156"/>
            </a:xfrm>
            <a:custGeom>
              <a:avLst/>
              <a:gdLst>
                <a:gd name="T0" fmla="*/ 15 w 48"/>
                <a:gd name="T1" fmla="*/ 11 h 66"/>
                <a:gd name="T2" fmla="*/ 24 w 48"/>
                <a:gd name="T3" fmla="*/ 9 h 66"/>
                <a:gd name="T4" fmla="*/ 33 w 48"/>
                <a:gd name="T5" fmla="*/ 11 h 66"/>
                <a:gd name="T6" fmla="*/ 35 w 48"/>
                <a:gd name="T7" fmla="*/ 23 h 66"/>
                <a:gd name="T8" fmla="*/ 35 w 48"/>
                <a:gd name="T9" fmla="*/ 25 h 66"/>
                <a:gd name="T10" fmla="*/ 35 w 48"/>
                <a:gd name="T11" fmla="*/ 27 h 66"/>
                <a:gd name="T12" fmla="*/ 14 w 48"/>
                <a:gd name="T13" fmla="*/ 27 h 66"/>
                <a:gd name="T14" fmla="*/ 14 w 48"/>
                <a:gd name="T15" fmla="*/ 25 h 66"/>
                <a:gd name="T16" fmla="*/ 14 w 48"/>
                <a:gd name="T17" fmla="*/ 22 h 66"/>
                <a:gd name="T18" fmla="*/ 15 w 48"/>
                <a:gd name="T19" fmla="*/ 11 h 66"/>
                <a:gd name="T20" fmla="*/ 44 w 48"/>
                <a:gd name="T21" fmla="*/ 28 h 66"/>
                <a:gd name="T22" fmla="*/ 44 w 48"/>
                <a:gd name="T23" fmla="*/ 25 h 66"/>
                <a:gd name="T24" fmla="*/ 44 w 48"/>
                <a:gd name="T25" fmla="*/ 23 h 66"/>
                <a:gd name="T26" fmla="*/ 39 w 48"/>
                <a:gd name="T27" fmla="*/ 5 h 66"/>
                <a:gd name="T28" fmla="*/ 24 w 48"/>
                <a:gd name="T29" fmla="*/ 0 h 66"/>
                <a:gd name="T30" fmla="*/ 9 w 48"/>
                <a:gd name="T31" fmla="*/ 5 h 66"/>
                <a:gd name="T32" fmla="*/ 5 w 48"/>
                <a:gd name="T33" fmla="*/ 22 h 66"/>
                <a:gd name="T34" fmla="*/ 5 w 48"/>
                <a:gd name="T35" fmla="*/ 25 h 66"/>
                <a:gd name="T36" fmla="*/ 5 w 48"/>
                <a:gd name="T37" fmla="*/ 27 h 66"/>
                <a:gd name="T38" fmla="*/ 0 w 48"/>
                <a:gd name="T39" fmla="*/ 32 h 66"/>
                <a:gd name="T40" fmla="*/ 0 w 48"/>
                <a:gd name="T41" fmla="*/ 62 h 66"/>
                <a:gd name="T42" fmla="*/ 5 w 48"/>
                <a:gd name="T43" fmla="*/ 66 h 66"/>
                <a:gd name="T44" fmla="*/ 43 w 48"/>
                <a:gd name="T45" fmla="*/ 66 h 66"/>
                <a:gd name="T46" fmla="*/ 48 w 48"/>
                <a:gd name="T47" fmla="*/ 62 h 66"/>
                <a:gd name="T48" fmla="*/ 48 w 48"/>
                <a:gd name="T49" fmla="*/ 32 h 66"/>
                <a:gd name="T50" fmla="*/ 44 w 48"/>
                <a:gd name="T51" fmla="*/ 2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8" h="66">
                  <a:moveTo>
                    <a:pt x="15" y="11"/>
                  </a:moveTo>
                  <a:cubicBezTo>
                    <a:pt x="17" y="10"/>
                    <a:pt x="20" y="9"/>
                    <a:pt x="24" y="9"/>
                  </a:cubicBezTo>
                  <a:cubicBezTo>
                    <a:pt x="29" y="9"/>
                    <a:pt x="32" y="10"/>
                    <a:pt x="33" y="11"/>
                  </a:cubicBezTo>
                  <a:cubicBezTo>
                    <a:pt x="35" y="13"/>
                    <a:pt x="35" y="18"/>
                    <a:pt x="35" y="23"/>
                  </a:cubicBezTo>
                  <a:cubicBezTo>
                    <a:pt x="35" y="25"/>
                    <a:pt x="35" y="25"/>
                    <a:pt x="35" y="25"/>
                  </a:cubicBezTo>
                  <a:cubicBezTo>
                    <a:pt x="35" y="26"/>
                    <a:pt x="35" y="27"/>
                    <a:pt x="35" y="27"/>
                  </a:cubicBezTo>
                  <a:cubicBezTo>
                    <a:pt x="14" y="27"/>
                    <a:pt x="14" y="27"/>
                    <a:pt x="14" y="27"/>
                  </a:cubicBezTo>
                  <a:cubicBezTo>
                    <a:pt x="14" y="27"/>
                    <a:pt x="14" y="26"/>
                    <a:pt x="14" y="25"/>
                  </a:cubicBezTo>
                  <a:cubicBezTo>
                    <a:pt x="14" y="22"/>
                    <a:pt x="14" y="22"/>
                    <a:pt x="14" y="22"/>
                  </a:cubicBezTo>
                  <a:cubicBezTo>
                    <a:pt x="14" y="17"/>
                    <a:pt x="14" y="13"/>
                    <a:pt x="15" y="11"/>
                  </a:cubicBezTo>
                  <a:moveTo>
                    <a:pt x="44" y="28"/>
                  </a:moveTo>
                  <a:cubicBezTo>
                    <a:pt x="44" y="27"/>
                    <a:pt x="44" y="26"/>
                    <a:pt x="44" y="25"/>
                  </a:cubicBezTo>
                  <a:cubicBezTo>
                    <a:pt x="44" y="23"/>
                    <a:pt x="44" y="23"/>
                    <a:pt x="44" y="23"/>
                  </a:cubicBezTo>
                  <a:cubicBezTo>
                    <a:pt x="44" y="16"/>
                    <a:pt x="44" y="10"/>
                    <a:pt x="39" y="5"/>
                  </a:cubicBezTo>
                  <a:cubicBezTo>
                    <a:pt x="36" y="2"/>
                    <a:pt x="31" y="0"/>
                    <a:pt x="24" y="0"/>
                  </a:cubicBezTo>
                  <a:cubicBezTo>
                    <a:pt x="17" y="0"/>
                    <a:pt x="12" y="2"/>
                    <a:pt x="9" y="5"/>
                  </a:cubicBezTo>
                  <a:cubicBezTo>
                    <a:pt x="5" y="9"/>
                    <a:pt x="5" y="16"/>
                    <a:pt x="5" y="22"/>
                  </a:cubicBezTo>
                  <a:cubicBezTo>
                    <a:pt x="5" y="25"/>
                    <a:pt x="5" y="25"/>
                    <a:pt x="5" y="25"/>
                  </a:cubicBezTo>
                  <a:cubicBezTo>
                    <a:pt x="5" y="26"/>
                    <a:pt x="5" y="27"/>
                    <a:pt x="5" y="27"/>
                  </a:cubicBezTo>
                  <a:cubicBezTo>
                    <a:pt x="2" y="28"/>
                    <a:pt x="0" y="30"/>
                    <a:pt x="0" y="32"/>
                  </a:cubicBezTo>
                  <a:cubicBezTo>
                    <a:pt x="0" y="62"/>
                    <a:pt x="0" y="62"/>
                    <a:pt x="0" y="62"/>
                  </a:cubicBezTo>
                  <a:cubicBezTo>
                    <a:pt x="0" y="64"/>
                    <a:pt x="2" y="66"/>
                    <a:pt x="5" y="66"/>
                  </a:cubicBezTo>
                  <a:cubicBezTo>
                    <a:pt x="43" y="66"/>
                    <a:pt x="43" y="66"/>
                    <a:pt x="43" y="66"/>
                  </a:cubicBezTo>
                  <a:cubicBezTo>
                    <a:pt x="46" y="66"/>
                    <a:pt x="48" y="64"/>
                    <a:pt x="48" y="62"/>
                  </a:cubicBezTo>
                  <a:cubicBezTo>
                    <a:pt x="48" y="32"/>
                    <a:pt x="48" y="32"/>
                    <a:pt x="48" y="32"/>
                  </a:cubicBezTo>
                  <a:cubicBezTo>
                    <a:pt x="48" y="30"/>
                    <a:pt x="46" y="28"/>
                    <a:pt x="44" y="28"/>
                  </a:cubicBezTo>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pPr defTabSz="913498"/>
              <a:endParaRPr lang="en-US" sz="2400">
                <a:solidFill>
                  <a:srgbClr val="FFFFFF"/>
                </a:solidFill>
              </a:endParaRPr>
            </a:p>
          </p:txBody>
        </p:sp>
      </p:grpSp>
      <p:grpSp>
        <p:nvGrpSpPr>
          <p:cNvPr id="207" name="Group 206"/>
          <p:cNvGrpSpPr/>
          <p:nvPr/>
        </p:nvGrpSpPr>
        <p:grpSpPr>
          <a:xfrm>
            <a:off x="5956566" y="1707873"/>
            <a:ext cx="2123442" cy="1379008"/>
            <a:chOff x="7848780" y="2543659"/>
            <a:chExt cx="1367093" cy="887819"/>
          </a:xfrm>
        </p:grpSpPr>
        <p:sp>
          <p:nvSpPr>
            <p:cNvPr id="208" name="Freeform 95"/>
            <p:cNvSpPr>
              <a:spLocks/>
            </p:cNvSpPr>
            <p:nvPr/>
          </p:nvSpPr>
          <p:spPr bwMode="auto">
            <a:xfrm flipH="1">
              <a:off x="7848780" y="2543659"/>
              <a:ext cx="1367093" cy="887819"/>
            </a:xfrm>
            <a:custGeom>
              <a:avLst/>
              <a:gdLst>
                <a:gd name="T0" fmla="*/ 618 w 736"/>
                <a:gd name="T1" fmla="*/ 213 h 484"/>
                <a:gd name="T2" fmla="*/ 618 w 736"/>
                <a:gd name="T3" fmla="*/ 203 h 484"/>
                <a:gd name="T4" fmla="*/ 415 w 736"/>
                <a:gd name="T5" fmla="*/ 0 h 484"/>
                <a:gd name="T6" fmla="*/ 246 w 736"/>
                <a:gd name="T7" fmla="*/ 91 h 484"/>
                <a:gd name="T8" fmla="*/ 191 w 736"/>
                <a:gd name="T9" fmla="*/ 76 h 484"/>
                <a:gd name="T10" fmla="*/ 125 w 736"/>
                <a:gd name="T11" fmla="*/ 96 h 484"/>
                <a:gd name="T12" fmla="*/ 73 w 736"/>
                <a:gd name="T13" fmla="*/ 191 h 484"/>
                <a:gd name="T14" fmla="*/ 0 w 736"/>
                <a:gd name="T15" fmla="*/ 325 h 484"/>
                <a:gd name="T16" fmla="*/ 142 w 736"/>
                <a:gd name="T17" fmla="*/ 484 h 484"/>
                <a:gd name="T18" fmla="*/ 160 w 736"/>
                <a:gd name="T19" fmla="*/ 484 h 484"/>
                <a:gd name="T20" fmla="*/ 176 w 736"/>
                <a:gd name="T21" fmla="*/ 484 h 484"/>
                <a:gd name="T22" fmla="*/ 507 w 736"/>
                <a:gd name="T23" fmla="*/ 484 h 484"/>
                <a:gd name="T24" fmla="*/ 514 w 736"/>
                <a:gd name="T25" fmla="*/ 484 h 484"/>
                <a:gd name="T26" fmla="*/ 522 w 736"/>
                <a:gd name="T27" fmla="*/ 484 h 484"/>
                <a:gd name="T28" fmla="*/ 546 w 736"/>
                <a:gd name="T29" fmla="*/ 484 h 484"/>
                <a:gd name="T30" fmla="*/ 599 w 736"/>
                <a:gd name="T31" fmla="*/ 484 h 484"/>
                <a:gd name="T32" fmla="*/ 736 w 736"/>
                <a:gd name="T33" fmla="*/ 348 h 484"/>
                <a:gd name="T34" fmla="*/ 618 w 736"/>
                <a:gd name="T35" fmla="*/ 213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6" h="484">
                  <a:moveTo>
                    <a:pt x="618" y="213"/>
                  </a:moveTo>
                  <a:cubicBezTo>
                    <a:pt x="618" y="210"/>
                    <a:pt x="618" y="206"/>
                    <a:pt x="618" y="203"/>
                  </a:cubicBezTo>
                  <a:cubicBezTo>
                    <a:pt x="618" y="91"/>
                    <a:pt x="527" y="0"/>
                    <a:pt x="415" y="0"/>
                  </a:cubicBezTo>
                  <a:cubicBezTo>
                    <a:pt x="345" y="0"/>
                    <a:pt x="283" y="37"/>
                    <a:pt x="246" y="91"/>
                  </a:cubicBezTo>
                  <a:cubicBezTo>
                    <a:pt x="230" y="82"/>
                    <a:pt x="211" y="76"/>
                    <a:pt x="191" y="76"/>
                  </a:cubicBezTo>
                  <a:cubicBezTo>
                    <a:pt x="167" y="76"/>
                    <a:pt x="144" y="83"/>
                    <a:pt x="125" y="96"/>
                  </a:cubicBezTo>
                  <a:cubicBezTo>
                    <a:pt x="94" y="116"/>
                    <a:pt x="74" y="151"/>
                    <a:pt x="73" y="191"/>
                  </a:cubicBezTo>
                  <a:cubicBezTo>
                    <a:pt x="30" y="219"/>
                    <a:pt x="0" y="269"/>
                    <a:pt x="0" y="325"/>
                  </a:cubicBezTo>
                  <a:cubicBezTo>
                    <a:pt x="0" y="407"/>
                    <a:pt x="62" y="475"/>
                    <a:pt x="142" y="484"/>
                  </a:cubicBezTo>
                  <a:cubicBezTo>
                    <a:pt x="148" y="484"/>
                    <a:pt x="154" y="484"/>
                    <a:pt x="160" y="484"/>
                  </a:cubicBezTo>
                  <a:cubicBezTo>
                    <a:pt x="165" y="484"/>
                    <a:pt x="171" y="484"/>
                    <a:pt x="176" y="484"/>
                  </a:cubicBezTo>
                  <a:cubicBezTo>
                    <a:pt x="250" y="484"/>
                    <a:pt x="425" y="484"/>
                    <a:pt x="507" y="484"/>
                  </a:cubicBezTo>
                  <a:cubicBezTo>
                    <a:pt x="510" y="484"/>
                    <a:pt x="512" y="484"/>
                    <a:pt x="514" y="484"/>
                  </a:cubicBezTo>
                  <a:cubicBezTo>
                    <a:pt x="522" y="484"/>
                    <a:pt x="522" y="484"/>
                    <a:pt x="522" y="484"/>
                  </a:cubicBezTo>
                  <a:cubicBezTo>
                    <a:pt x="526" y="484"/>
                    <a:pt x="538" y="484"/>
                    <a:pt x="546" y="484"/>
                  </a:cubicBezTo>
                  <a:cubicBezTo>
                    <a:pt x="599" y="484"/>
                    <a:pt x="599" y="484"/>
                    <a:pt x="599" y="484"/>
                  </a:cubicBezTo>
                  <a:cubicBezTo>
                    <a:pt x="675" y="483"/>
                    <a:pt x="736" y="422"/>
                    <a:pt x="736" y="348"/>
                  </a:cubicBezTo>
                  <a:cubicBezTo>
                    <a:pt x="736" y="279"/>
                    <a:pt x="684" y="222"/>
                    <a:pt x="618" y="213"/>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pPr defTabSz="913498"/>
              <a:endParaRPr lang="en-US" sz="2800" kern="0">
                <a:solidFill>
                  <a:srgbClr val="505050"/>
                </a:solidFill>
              </a:endParaRPr>
            </a:p>
          </p:txBody>
        </p:sp>
        <p:sp>
          <p:nvSpPr>
            <p:cNvPr id="209" name="Rectangle 54"/>
            <p:cNvSpPr/>
            <p:nvPr/>
          </p:nvSpPr>
          <p:spPr bwMode="auto">
            <a:xfrm>
              <a:off x="8223112" y="2840132"/>
              <a:ext cx="690196" cy="409724"/>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91440" tIns="0" rIns="0" bIns="0" numCol="1" spcCol="0" rtlCol="0" fromWordArt="0" anchor="ctr" anchorCtr="0" forceAA="0" compatLnSpc="1">
              <a:prstTxWarp prst="textNoShape">
                <a:avLst/>
              </a:prstTxWarp>
              <a:noAutofit/>
            </a:bodyPr>
            <a:lstStyle/>
            <a:p>
              <a:pPr algn="ctr" defTabSz="932434" fontAlgn="base">
                <a:lnSpc>
                  <a:spcPct val="90000"/>
                </a:lnSpc>
                <a:spcBef>
                  <a:spcPct val="0"/>
                </a:spcBef>
                <a:spcAft>
                  <a:spcPct val="0"/>
                </a:spcAft>
              </a:pPr>
              <a:r>
                <a:rPr lang="en-US" sz="1400" b="1" kern="0" dirty="0">
                  <a:solidFill>
                    <a:srgbClr val="FFFFFF"/>
                  </a:solidFill>
                  <a:ea typeface="Segoe UI" pitchFamily="34" charset="0"/>
                  <a:cs typeface="Segoe UI" pitchFamily="34" charset="0"/>
                </a:rPr>
                <a:t>US West</a:t>
              </a:r>
            </a:p>
          </p:txBody>
        </p:sp>
        <p:sp>
          <p:nvSpPr>
            <p:cNvPr id="210" name="Freeform 92"/>
            <p:cNvSpPr>
              <a:spLocks noEditPoints="1"/>
            </p:cNvSpPr>
            <p:nvPr/>
          </p:nvSpPr>
          <p:spPr bwMode="black">
            <a:xfrm>
              <a:off x="8147171" y="2938582"/>
              <a:ext cx="140896" cy="183156"/>
            </a:xfrm>
            <a:custGeom>
              <a:avLst/>
              <a:gdLst>
                <a:gd name="T0" fmla="*/ 15 w 48"/>
                <a:gd name="T1" fmla="*/ 11 h 66"/>
                <a:gd name="T2" fmla="*/ 24 w 48"/>
                <a:gd name="T3" fmla="*/ 9 h 66"/>
                <a:gd name="T4" fmla="*/ 33 w 48"/>
                <a:gd name="T5" fmla="*/ 11 h 66"/>
                <a:gd name="T6" fmla="*/ 35 w 48"/>
                <a:gd name="T7" fmla="*/ 23 h 66"/>
                <a:gd name="T8" fmla="*/ 35 w 48"/>
                <a:gd name="T9" fmla="*/ 25 h 66"/>
                <a:gd name="T10" fmla="*/ 35 w 48"/>
                <a:gd name="T11" fmla="*/ 27 h 66"/>
                <a:gd name="T12" fmla="*/ 14 w 48"/>
                <a:gd name="T13" fmla="*/ 27 h 66"/>
                <a:gd name="T14" fmla="*/ 14 w 48"/>
                <a:gd name="T15" fmla="*/ 25 h 66"/>
                <a:gd name="T16" fmla="*/ 14 w 48"/>
                <a:gd name="T17" fmla="*/ 22 h 66"/>
                <a:gd name="T18" fmla="*/ 15 w 48"/>
                <a:gd name="T19" fmla="*/ 11 h 66"/>
                <a:gd name="T20" fmla="*/ 44 w 48"/>
                <a:gd name="T21" fmla="*/ 28 h 66"/>
                <a:gd name="T22" fmla="*/ 44 w 48"/>
                <a:gd name="T23" fmla="*/ 25 h 66"/>
                <a:gd name="T24" fmla="*/ 44 w 48"/>
                <a:gd name="T25" fmla="*/ 23 h 66"/>
                <a:gd name="T26" fmla="*/ 39 w 48"/>
                <a:gd name="T27" fmla="*/ 5 h 66"/>
                <a:gd name="T28" fmla="*/ 24 w 48"/>
                <a:gd name="T29" fmla="*/ 0 h 66"/>
                <a:gd name="T30" fmla="*/ 9 w 48"/>
                <a:gd name="T31" fmla="*/ 5 h 66"/>
                <a:gd name="T32" fmla="*/ 5 w 48"/>
                <a:gd name="T33" fmla="*/ 22 h 66"/>
                <a:gd name="T34" fmla="*/ 5 w 48"/>
                <a:gd name="T35" fmla="*/ 25 h 66"/>
                <a:gd name="T36" fmla="*/ 5 w 48"/>
                <a:gd name="T37" fmla="*/ 27 h 66"/>
                <a:gd name="T38" fmla="*/ 0 w 48"/>
                <a:gd name="T39" fmla="*/ 32 h 66"/>
                <a:gd name="T40" fmla="*/ 0 w 48"/>
                <a:gd name="T41" fmla="*/ 62 h 66"/>
                <a:gd name="T42" fmla="*/ 5 w 48"/>
                <a:gd name="T43" fmla="*/ 66 h 66"/>
                <a:gd name="T44" fmla="*/ 43 w 48"/>
                <a:gd name="T45" fmla="*/ 66 h 66"/>
                <a:gd name="T46" fmla="*/ 48 w 48"/>
                <a:gd name="T47" fmla="*/ 62 h 66"/>
                <a:gd name="T48" fmla="*/ 48 w 48"/>
                <a:gd name="T49" fmla="*/ 32 h 66"/>
                <a:gd name="T50" fmla="*/ 44 w 48"/>
                <a:gd name="T51" fmla="*/ 2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8" h="66">
                  <a:moveTo>
                    <a:pt x="15" y="11"/>
                  </a:moveTo>
                  <a:cubicBezTo>
                    <a:pt x="17" y="10"/>
                    <a:pt x="20" y="9"/>
                    <a:pt x="24" y="9"/>
                  </a:cubicBezTo>
                  <a:cubicBezTo>
                    <a:pt x="29" y="9"/>
                    <a:pt x="32" y="10"/>
                    <a:pt x="33" y="11"/>
                  </a:cubicBezTo>
                  <a:cubicBezTo>
                    <a:pt x="35" y="13"/>
                    <a:pt x="35" y="18"/>
                    <a:pt x="35" y="23"/>
                  </a:cubicBezTo>
                  <a:cubicBezTo>
                    <a:pt x="35" y="25"/>
                    <a:pt x="35" y="25"/>
                    <a:pt x="35" y="25"/>
                  </a:cubicBezTo>
                  <a:cubicBezTo>
                    <a:pt x="35" y="26"/>
                    <a:pt x="35" y="27"/>
                    <a:pt x="35" y="27"/>
                  </a:cubicBezTo>
                  <a:cubicBezTo>
                    <a:pt x="14" y="27"/>
                    <a:pt x="14" y="27"/>
                    <a:pt x="14" y="27"/>
                  </a:cubicBezTo>
                  <a:cubicBezTo>
                    <a:pt x="14" y="27"/>
                    <a:pt x="14" y="26"/>
                    <a:pt x="14" y="25"/>
                  </a:cubicBezTo>
                  <a:cubicBezTo>
                    <a:pt x="14" y="22"/>
                    <a:pt x="14" y="22"/>
                    <a:pt x="14" y="22"/>
                  </a:cubicBezTo>
                  <a:cubicBezTo>
                    <a:pt x="14" y="17"/>
                    <a:pt x="14" y="13"/>
                    <a:pt x="15" y="11"/>
                  </a:cubicBezTo>
                  <a:moveTo>
                    <a:pt x="44" y="28"/>
                  </a:moveTo>
                  <a:cubicBezTo>
                    <a:pt x="44" y="27"/>
                    <a:pt x="44" y="26"/>
                    <a:pt x="44" y="25"/>
                  </a:cubicBezTo>
                  <a:cubicBezTo>
                    <a:pt x="44" y="23"/>
                    <a:pt x="44" y="23"/>
                    <a:pt x="44" y="23"/>
                  </a:cubicBezTo>
                  <a:cubicBezTo>
                    <a:pt x="44" y="16"/>
                    <a:pt x="44" y="10"/>
                    <a:pt x="39" y="5"/>
                  </a:cubicBezTo>
                  <a:cubicBezTo>
                    <a:pt x="36" y="2"/>
                    <a:pt x="31" y="0"/>
                    <a:pt x="24" y="0"/>
                  </a:cubicBezTo>
                  <a:cubicBezTo>
                    <a:pt x="17" y="0"/>
                    <a:pt x="12" y="2"/>
                    <a:pt x="9" y="5"/>
                  </a:cubicBezTo>
                  <a:cubicBezTo>
                    <a:pt x="5" y="9"/>
                    <a:pt x="5" y="16"/>
                    <a:pt x="5" y="22"/>
                  </a:cubicBezTo>
                  <a:cubicBezTo>
                    <a:pt x="5" y="25"/>
                    <a:pt x="5" y="25"/>
                    <a:pt x="5" y="25"/>
                  </a:cubicBezTo>
                  <a:cubicBezTo>
                    <a:pt x="5" y="26"/>
                    <a:pt x="5" y="27"/>
                    <a:pt x="5" y="27"/>
                  </a:cubicBezTo>
                  <a:cubicBezTo>
                    <a:pt x="2" y="28"/>
                    <a:pt x="0" y="30"/>
                    <a:pt x="0" y="32"/>
                  </a:cubicBezTo>
                  <a:cubicBezTo>
                    <a:pt x="0" y="62"/>
                    <a:pt x="0" y="62"/>
                    <a:pt x="0" y="62"/>
                  </a:cubicBezTo>
                  <a:cubicBezTo>
                    <a:pt x="0" y="64"/>
                    <a:pt x="2" y="66"/>
                    <a:pt x="5" y="66"/>
                  </a:cubicBezTo>
                  <a:cubicBezTo>
                    <a:pt x="43" y="66"/>
                    <a:pt x="43" y="66"/>
                    <a:pt x="43" y="66"/>
                  </a:cubicBezTo>
                  <a:cubicBezTo>
                    <a:pt x="46" y="66"/>
                    <a:pt x="48" y="64"/>
                    <a:pt x="48" y="62"/>
                  </a:cubicBezTo>
                  <a:cubicBezTo>
                    <a:pt x="48" y="32"/>
                    <a:pt x="48" y="32"/>
                    <a:pt x="48" y="32"/>
                  </a:cubicBezTo>
                  <a:cubicBezTo>
                    <a:pt x="48" y="30"/>
                    <a:pt x="46" y="28"/>
                    <a:pt x="44" y="28"/>
                  </a:cubicBezTo>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pPr defTabSz="913498"/>
              <a:endParaRPr lang="en-US" sz="2400">
                <a:solidFill>
                  <a:srgbClr val="FFFFFF"/>
                </a:solidFill>
              </a:endParaRPr>
            </a:p>
          </p:txBody>
        </p:sp>
      </p:grpSp>
      <p:sp>
        <p:nvSpPr>
          <p:cNvPr id="125" name="Oval 124"/>
          <p:cNvSpPr/>
          <p:nvPr/>
        </p:nvSpPr>
        <p:spPr bwMode="auto">
          <a:xfrm>
            <a:off x="9738994" y="7805"/>
            <a:ext cx="1244898" cy="1162253"/>
          </a:xfrm>
          <a:prstGeom prst="ellipse">
            <a:avLst/>
          </a:prstGeom>
          <a:noFill/>
          <a:ln w="7620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6200" tIns="38100" rIns="38100" bIns="76200" numCol="1" spcCol="0" rtlCol="0" fromWordArt="0" anchor="b" anchorCtr="0" forceAA="0" compatLnSpc="1">
            <a:prstTxWarp prst="textNoShape">
              <a:avLst/>
            </a:prstTxWarp>
            <a:noAutofit/>
          </a:bodyPr>
          <a:lstStyle/>
          <a:p>
            <a:pPr algn="ctr" defTabSz="761719" fontAlgn="base">
              <a:spcBef>
                <a:spcPct val="0"/>
              </a:spcBef>
              <a:spcAft>
                <a:spcPct val="0"/>
              </a:spcAft>
            </a:pPr>
            <a:endParaRPr lang="el-GR" sz="1667" spc="-42" dirty="0" err="1">
              <a:gradFill>
                <a:gsLst>
                  <a:gs pos="0">
                    <a:srgbClr val="FFFFFF"/>
                  </a:gs>
                  <a:gs pos="100000">
                    <a:srgbClr val="FFFFFF"/>
                  </a:gs>
                </a:gsLst>
                <a:lin ang="5400000" scaled="0"/>
              </a:gradFill>
              <a:ea typeface="Segoe UI" pitchFamily="34" charset="0"/>
              <a:cs typeface="Segoe UI" pitchFamily="34" charset="0"/>
            </a:endParaRPr>
          </a:p>
        </p:txBody>
      </p:sp>
      <p:sp>
        <p:nvSpPr>
          <p:cNvPr id="126" name="Title 1"/>
          <p:cNvSpPr txBox="1">
            <a:spLocks/>
          </p:cNvSpPr>
          <p:nvPr/>
        </p:nvSpPr>
        <p:spPr>
          <a:xfrm>
            <a:off x="1087202" y="2144534"/>
            <a:ext cx="4947515" cy="611578"/>
          </a:xfrm>
          <a:prstGeom prst="rect">
            <a:avLst/>
          </a:prstGeom>
        </p:spPr>
        <p:txBody>
          <a:bodyPr vert="horz" wrap="square" lIns="0" tIns="0" rIns="0" bIns="0" rtlCol="0" anchor="t">
            <a:spAutoFit/>
          </a:bodyPr>
          <a:lstStyle>
            <a:lvl1pPr algn="l" defTabSz="1096796" rtl="0" eaLnBrk="1" latinLnBrk="0" hangingPunct="1">
              <a:lnSpc>
                <a:spcPct val="90000"/>
              </a:lnSpc>
              <a:spcBef>
                <a:spcPct val="0"/>
              </a:spcBef>
              <a:buNone/>
              <a:defRPr lang="en-US" sz="6600" b="0" kern="1200" cap="none" spc="-120"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Arial" charset="0"/>
              </a:defRPr>
            </a:lvl1pPr>
          </a:lstStyle>
          <a:p>
            <a:r>
              <a:rPr sz="4416">
                <a:gradFill flip="none" rotWithShape="1">
                  <a:gsLst>
                    <a:gs pos="0">
                      <a:srgbClr val="FFFFFF">
                        <a:lumMod val="65000"/>
                        <a:lumOff val="35000"/>
                      </a:srgbClr>
                    </a:gs>
                    <a:gs pos="86000">
                      <a:srgbClr val="FFFFFF">
                        <a:lumMod val="65000"/>
                        <a:lumOff val="35000"/>
                      </a:srgbClr>
                    </a:gs>
                  </a:gsLst>
                  <a:lin ang="5400000" scaled="0"/>
                  <a:tileRect/>
                </a:gradFill>
              </a:rPr>
              <a:t>Traffic Manager</a:t>
            </a:r>
          </a:p>
        </p:txBody>
      </p:sp>
    </p:spTree>
    <p:extLst>
      <p:ext uri="{BB962C8B-B14F-4D97-AF65-F5344CB8AC3E}">
        <p14:creationId xmlns:p14="http://schemas.microsoft.com/office/powerpoint/2010/main" val="36130279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 name="Group 78"/>
          <p:cNvGrpSpPr/>
          <p:nvPr/>
        </p:nvGrpSpPr>
        <p:grpSpPr>
          <a:xfrm>
            <a:off x="9657989" y="1470027"/>
            <a:ext cx="2223628" cy="3344949"/>
            <a:chOff x="9851651" y="1873231"/>
            <a:chExt cx="2268217" cy="3412022"/>
          </a:xfrm>
        </p:grpSpPr>
        <p:sp>
          <p:nvSpPr>
            <p:cNvPr id="80" name="Rectangle 79"/>
            <p:cNvSpPr/>
            <p:nvPr/>
          </p:nvSpPr>
          <p:spPr bwMode="auto">
            <a:xfrm>
              <a:off x="9851651" y="1873231"/>
              <a:ext cx="2268217" cy="3412022"/>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79285" rIns="179285" bIns="179285" numCol="1" spcCol="0" rtlCol="0" fromWordArt="0" anchor="b" anchorCtr="0" forceAA="0" compatLnSpc="1">
              <a:prstTxWarp prst="textNoShape">
                <a:avLst/>
              </a:prstTxWarp>
              <a:noAutofit/>
            </a:bodyPr>
            <a:lstStyle/>
            <a:p>
              <a:pPr defTabSz="914219"/>
              <a:r>
                <a:rPr lang="en-US" sz="1568" spc="-50" dirty="0">
                  <a:solidFill>
                    <a:srgbClr val="FFFFFF"/>
                  </a:solidFill>
                  <a:cs typeface="Segoe UI" panose="020B0502040204020203" pitchFamily="34" charset="0"/>
                </a:rPr>
                <a:t>Flexible hybrid </a:t>
              </a:r>
              <a:br>
                <a:rPr lang="en-US" sz="1568" spc="-50" dirty="0">
                  <a:solidFill>
                    <a:srgbClr val="FFFFFF"/>
                  </a:solidFill>
                  <a:cs typeface="Segoe UI" panose="020B0502040204020203" pitchFamily="34" charset="0"/>
                </a:rPr>
              </a:br>
              <a:r>
                <a:rPr lang="en-US" sz="1568" spc="-50" dirty="0">
                  <a:solidFill>
                    <a:srgbClr val="FFFFFF"/>
                  </a:solidFill>
                  <a:cs typeface="Segoe UI" panose="020B0502040204020203" pitchFamily="34" charset="0"/>
                </a:rPr>
                <a:t>or cloud deployment options</a:t>
              </a:r>
            </a:p>
          </p:txBody>
        </p:sp>
        <p:grpSp>
          <p:nvGrpSpPr>
            <p:cNvPr id="81" name="Group 80"/>
            <p:cNvGrpSpPr/>
            <p:nvPr/>
          </p:nvGrpSpPr>
          <p:grpSpPr>
            <a:xfrm>
              <a:off x="10441181" y="2457102"/>
              <a:ext cx="1089157" cy="1367324"/>
              <a:chOff x="10409237" y="2315286"/>
              <a:chExt cx="1388962" cy="1743698"/>
            </a:xfrm>
          </p:grpSpPr>
          <p:pic>
            <p:nvPicPr>
              <p:cNvPr id="82" name="Picture 81"/>
              <p:cNvPicPr>
                <a:picLocks noChangeAspect="1"/>
              </p:cNvPicPr>
              <p:nvPr/>
            </p:nvPicPr>
            <p:blipFill>
              <a:blip r:embed="rId3"/>
              <a:stretch>
                <a:fillRect/>
              </a:stretch>
            </p:blipFill>
            <p:spPr>
              <a:xfrm>
                <a:off x="10960851" y="2652737"/>
                <a:ext cx="837348" cy="563377"/>
              </a:xfrm>
              <a:prstGeom prst="rect">
                <a:avLst/>
              </a:prstGeom>
            </p:spPr>
          </p:pic>
          <p:pic>
            <p:nvPicPr>
              <p:cNvPr id="83" name="Picture 82"/>
              <p:cNvPicPr>
                <a:picLocks noChangeAspect="1"/>
              </p:cNvPicPr>
              <p:nvPr/>
            </p:nvPicPr>
            <p:blipFill>
              <a:blip r:embed="rId4"/>
              <a:stretch>
                <a:fillRect/>
              </a:stretch>
            </p:blipFill>
            <p:spPr>
              <a:xfrm>
                <a:off x="10409237" y="2879593"/>
                <a:ext cx="885902" cy="1179391"/>
              </a:xfrm>
              <a:prstGeom prst="rect">
                <a:avLst/>
              </a:prstGeom>
            </p:spPr>
          </p:pic>
          <p:pic>
            <p:nvPicPr>
              <p:cNvPr id="84" name="Picture 83"/>
              <p:cNvPicPr>
                <a:picLocks noChangeAspect="1"/>
              </p:cNvPicPr>
              <p:nvPr/>
            </p:nvPicPr>
            <p:blipFill>
              <a:blip r:embed="rId3"/>
              <a:stretch>
                <a:fillRect/>
              </a:stretch>
            </p:blipFill>
            <p:spPr>
              <a:xfrm>
                <a:off x="10466878" y="2315286"/>
                <a:ext cx="518881" cy="349109"/>
              </a:xfrm>
              <a:prstGeom prst="rect">
                <a:avLst/>
              </a:prstGeom>
            </p:spPr>
          </p:pic>
        </p:grpSp>
      </p:grpSp>
      <p:grpSp>
        <p:nvGrpSpPr>
          <p:cNvPr id="76" name="Group 75"/>
          <p:cNvGrpSpPr/>
          <p:nvPr/>
        </p:nvGrpSpPr>
        <p:grpSpPr>
          <a:xfrm>
            <a:off x="7321089" y="1470027"/>
            <a:ext cx="2223628" cy="3344949"/>
            <a:chOff x="7467891" y="1873231"/>
            <a:chExt cx="2268217" cy="3412022"/>
          </a:xfrm>
        </p:grpSpPr>
        <p:sp>
          <p:nvSpPr>
            <p:cNvPr id="77" name="Rectangle 76"/>
            <p:cNvSpPr/>
            <p:nvPr/>
          </p:nvSpPr>
          <p:spPr bwMode="auto">
            <a:xfrm>
              <a:off x="7467891" y="1873231"/>
              <a:ext cx="2268217" cy="3412022"/>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79285" rIns="179285" bIns="179285" numCol="1" spcCol="0" rtlCol="0" fromWordArt="0" anchor="b" anchorCtr="0" forceAA="0" compatLnSpc="1">
              <a:prstTxWarp prst="textNoShape">
                <a:avLst/>
              </a:prstTxWarp>
              <a:noAutofit/>
            </a:bodyPr>
            <a:lstStyle/>
            <a:p>
              <a:pPr defTabSz="914219"/>
              <a:r>
                <a:rPr lang="en-US" sz="1568" spc="-50" dirty="0">
                  <a:solidFill>
                    <a:srgbClr val="FFFFFF"/>
                  </a:solidFill>
                  <a:cs typeface="Segoe UI" panose="020B0502040204020203" pitchFamily="34" charset="0"/>
                </a:rPr>
                <a:t>Scale without large capital expense</a:t>
              </a:r>
            </a:p>
          </p:txBody>
        </p:sp>
        <p:pic>
          <p:nvPicPr>
            <p:cNvPr id="78" name="Picture 77"/>
            <p:cNvPicPr>
              <a:picLocks noChangeAspect="1"/>
            </p:cNvPicPr>
            <p:nvPr/>
          </p:nvPicPr>
          <p:blipFill>
            <a:blip r:embed="rId5"/>
            <a:stretch>
              <a:fillRect/>
            </a:stretch>
          </p:blipFill>
          <p:spPr>
            <a:xfrm>
              <a:off x="7932838" y="2464109"/>
              <a:ext cx="1338322" cy="1417513"/>
            </a:xfrm>
            <a:prstGeom prst="rect">
              <a:avLst/>
            </a:prstGeom>
          </p:spPr>
        </p:pic>
      </p:grpSp>
      <p:grpSp>
        <p:nvGrpSpPr>
          <p:cNvPr id="67" name="Group 66"/>
          <p:cNvGrpSpPr/>
          <p:nvPr/>
        </p:nvGrpSpPr>
        <p:grpSpPr>
          <a:xfrm>
            <a:off x="4984189" y="1470027"/>
            <a:ext cx="2223628" cy="3344949"/>
            <a:chOff x="5084131" y="1873231"/>
            <a:chExt cx="2268217" cy="3412022"/>
          </a:xfrm>
        </p:grpSpPr>
        <p:sp>
          <p:nvSpPr>
            <p:cNvPr id="68" name="Rectangle 67"/>
            <p:cNvSpPr/>
            <p:nvPr/>
          </p:nvSpPr>
          <p:spPr bwMode="auto">
            <a:xfrm>
              <a:off x="5084131" y="1873231"/>
              <a:ext cx="2268217" cy="3412022"/>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79285" rIns="179285" bIns="179285" numCol="1" spcCol="0" rtlCol="0" fromWordArt="0" anchor="b" anchorCtr="0" forceAA="0" compatLnSpc="1">
              <a:prstTxWarp prst="textNoShape">
                <a:avLst/>
              </a:prstTxWarp>
              <a:noAutofit/>
            </a:bodyPr>
            <a:lstStyle/>
            <a:p>
              <a:pPr defTabSz="914219"/>
              <a:r>
                <a:rPr lang="en-US" sz="1568" spc="-50" dirty="0">
                  <a:solidFill>
                    <a:srgbClr val="FFFFFF"/>
                  </a:solidFill>
                  <a:cs typeface="Segoe UI" panose="020B0502040204020203" pitchFamily="34" charset="0"/>
                </a:rPr>
                <a:t>Delivered via Microsoft Remote Desktop Protocol and RemoteFX</a:t>
              </a:r>
            </a:p>
          </p:txBody>
        </p:sp>
        <p:grpSp>
          <p:nvGrpSpPr>
            <p:cNvPr id="73" name="Group 72"/>
            <p:cNvGrpSpPr/>
            <p:nvPr/>
          </p:nvGrpSpPr>
          <p:grpSpPr>
            <a:xfrm>
              <a:off x="5293128" y="2457102"/>
              <a:ext cx="1850223" cy="1367324"/>
              <a:chOff x="5319553" y="2457102"/>
              <a:chExt cx="1670265" cy="1234334"/>
            </a:xfrm>
          </p:grpSpPr>
          <p:pic>
            <p:nvPicPr>
              <p:cNvPr id="74" name="Picture 73"/>
              <p:cNvPicPr>
                <a:picLocks noChangeAspect="1"/>
              </p:cNvPicPr>
              <p:nvPr/>
            </p:nvPicPr>
            <p:blipFill>
              <a:blip r:embed="rId6"/>
              <a:stretch>
                <a:fillRect/>
              </a:stretch>
            </p:blipFill>
            <p:spPr>
              <a:xfrm>
                <a:off x="5319553" y="2457102"/>
                <a:ext cx="1666987" cy="1234334"/>
              </a:xfrm>
              <a:prstGeom prst="rect">
                <a:avLst/>
              </a:prstGeom>
            </p:spPr>
          </p:pic>
          <p:pic>
            <p:nvPicPr>
              <p:cNvPr id="75" name="Picture 74"/>
              <p:cNvPicPr>
                <a:picLocks noChangeAspect="1"/>
              </p:cNvPicPr>
              <p:nvPr/>
            </p:nvPicPr>
            <p:blipFill>
              <a:blip r:embed="rId7"/>
              <a:stretch>
                <a:fillRect/>
              </a:stretch>
            </p:blipFill>
            <p:spPr>
              <a:xfrm>
                <a:off x="6452313" y="3153931"/>
                <a:ext cx="537505" cy="537505"/>
              </a:xfrm>
              <a:prstGeom prst="rect">
                <a:avLst/>
              </a:prstGeom>
            </p:spPr>
          </p:pic>
        </p:grpSp>
      </p:grpSp>
      <p:grpSp>
        <p:nvGrpSpPr>
          <p:cNvPr id="4" name="Group 3"/>
          <p:cNvGrpSpPr/>
          <p:nvPr/>
        </p:nvGrpSpPr>
        <p:grpSpPr>
          <a:xfrm>
            <a:off x="310385" y="1470027"/>
            <a:ext cx="2223628" cy="3344949"/>
            <a:chOff x="372462" y="1764032"/>
            <a:chExt cx="2668354" cy="4013939"/>
          </a:xfrm>
        </p:grpSpPr>
        <p:grpSp>
          <p:nvGrpSpPr>
            <p:cNvPr id="52" name="Group 51"/>
            <p:cNvGrpSpPr/>
            <p:nvPr/>
          </p:nvGrpSpPr>
          <p:grpSpPr>
            <a:xfrm>
              <a:off x="858625" y="2496101"/>
              <a:ext cx="1772057" cy="1389262"/>
              <a:chOff x="6407150" y="1238250"/>
              <a:chExt cx="1506538" cy="1181101"/>
            </a:xfrm>
            <a:solidFill>
              <a:schemeClr val="bg1"/>
            </a:solidFill>
          </p:grpSpPr>
          <p:sp>
            <p:nvSpPr>
              <p:cNvPr id="53" name="Freeform 52"/>
              <p:cNvSpPr>
                <a:spLocks/>
              </p:cNvSpPr>
              <p:nvPr/>
            </p:nvSpPr>
            <p:spPr bwMode="auto">
              <a:xfrm>
                <a:off x="6738938" y="1238250"/>
                <a:ext cx="1174750" cy="860425"/>
              </a:xfrm>
              <a:custGeom>
                <a:avLst/>
                <a:gdLst>
                  <a:gd name="T0" fmla="*/ 256 w 311"/>
                  <a:gd name="T1" fmla="*/ 99 h 227"/>
                  <a:gd name="T2" fmla="*/ 256 w 311"/>
                  <a:gd name="T3" fmla="*/ 95 h 227"/>
                  <a:gd name="T4" fmla="*/ 161 w 311"/>
                  <a:gd name="T5" fmla="*/ 0 h 227"/>
                  <a:gd name="T6" fmla="*/ 82 w 311"/>
                  <a:gd name="T7" fmla="*/ 42 h 227"/>
                  <a:gd name="T8" fmla="*/ 55 w 311"/>
                  <a:gd name="T9" fmla="*/ 35 h 227"/>
                  <a:gd name="T10" fmla="*/ 0 w 311"/>
                  <a:gd name="T11" fmla="*/ 89 h 227"/>
                  <a:gd name="T12" fmla="*/ 0 w 311"/>
                  <a:gd name="T13" fmla="*/ 90 h 227"/>
                  <a:gd name="T14" fmla="*/ 124 w 311"/>
                  <a:gd name="T15" fmla="*/ 90 h 227"/>
                  <a:gd name="T16" fmla="*/ 131 w 311"/>
                  <a:gd name="T17" fmla="*/ 90 h 227"/>
                  <a:gd name="T18" fmla="*/ 131 w 311"/>
                  <a:gd name="T19" fmla="*/ 96 h 227"/>
                  <a:gd name="T20" fmla="*/ 131 w 311"/>
                  <a:gd name="T21" fmla="*/ 183 h 227"/>
                  <a:gd name="T22" fmla="*/ 189 w 311"/>
                  <a:gd name="T23" fmla="*/ 227 h 227"/>
                  <a:gd name="T24" fmla="*/ 247 w 311"/>
                  <a:gd name="T25" fmla="*/ 227 h 227"/>
                  <a:gd name="T26" fmla="*/ 247 w 311"/>
                  <a:gd name="T27" fmla="*/ 227 h 227"/>
                  <a:gd name="T28" fmla="*/ 311 w 311"/>
                  <a:gd name="T29" fmla="*/ 163 h 227"/>
                  <a:gd name="T30" fmla="*/ 256 w 311"/>
                  <a:gd name="T31" fmla="*/ 99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1" h="227">
                    <a:moveTo>
                      <a:pt x="256" y="99"/>
                    </a:moveTo>
                    <a:cubicBezTo>
                      <a:pt x="256" y="98"/>
                      <a:pt x="256" y="97"/>
                      <a:pt x="256" y="95"/>
                    </a:cubicBezTo>
                    <a:cubicBezTo>
                      <a:pt x="256" y="43"/>
                      <a:pt x="213" y="0"/>
                      <a:pt x="161" y="0"/>
                    </a:cubicBezTo>
                    <a:cubicBezTo>
                      <a:pt x="128" y="0"/>
                      <a:pt x="99" y="17"/>
                      <a:pt x="82" y="42"/>
                    </a:cubicBezTo>
                    <a:cubicBezTo>
                      <a:pt x="74" y="38"/>
                      <a:pt x="65" y="35"/>
                      <a:pt x="55" y="35"/>
                    </a:cubicBezTo>
                    <a:cubicBezTo>
                      <a:pt x="25" y="35"/>
                      <a:pt x="1" y="59"/>
                      <a:pt x="0" y="89"/>
                    </a:cubicBezTo>
                    <a:cubicBezTo>
                      <a:pt x="0" y="89"/>
                      <a:pt x="0" y="89"/>
                      <a:pt x="0" y="90"/>
                    </a:cubicBezTo>
                    <a:cubicBezTo>
                      <a:pt x="124" y="90"/>
                      <a:pt x="124" y="90"/>
                      <a:pt x="124" y="90"/>
                    </a:cubicBezTo>
                    <a:cubicBezTo>
                      <a:pt x="131" y="90"/>
                      <a:pt x="131" y="90"/>
                      <a:pt x="131" y="90"/>
                    </a:cubicBezTo>
                    <a:cubicBezTo>
                      <a:pt x="131" y="96"/>
                      <a:pt x="131" y="96"/>
                      <a:pt x="131" y="96"/>
                    </a:cubicBezTo>
                    <a:cubicBezTo>
                      <a:pt x="131" y="183"/>
                      <a:pt x="131" y="183"/>
                      <a:pt x="131" y="183"/>
                    </a:cubicBezTo>
                    <a:cubicBezTo>
                      <a:pt x="157" y="186"/>
                      <a:pt x="180" y="203"/>
                      <a:pt x="189" y="227"/>
                    </a:cubicBezTo>
                    <a:cubicBezTo>
                      <a:pt x="247" y="227"/>
                      <a:pt x="247" y="227"/>
                      <a:pt x="247" y="227"/>
                    </a:cubicBezTo>
                    <a:cubicBezTo>
                      <a:pt x="247" y="227"/>
                      <a:pt x="247" y="227"/>
                      <a:pt x="247" y="227"/>
                    </a:cubicBezTo>
                    <a:cubicBezTo>
                      <a:pt x="283" y="227"/>
                      <a:pt x="311" y="198"/>
                      <a:pt x="311" y="163"/>
                    </a:cubicBezTo>
                    <a:cubicBezTo>
                      <a:pt x="311" y="130"/>
                      <a:pt x="287" y="104"/>
                      <a:pt x="256"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65">
                  <a:solidFill>
                    <a:srgbClr val="505050"/>
                  </a:solidFill>
                </a:endParaRPr>
              </a:p>
            </p:txBody>
          </p:sp>
          <p:sp>
            <p:nvSpPr>
              <p:cNvPr id="54" name="Freeform 53"/>
              <p:cNvSpPr>
                <a:spLocks noEditPoints="1"/>
              </p:cNvSpPr>
              <p:nvPr/>
            </p:nvSpPr>
            <p:spPr bwMode="auto">
              <a:xfrm>
                <a:off x="6983413" y="1957388"/>
                <a:ext cx="457200" cy="461963"/>
              </a:xfrm>
              <a:custGeom>
                <a:avLst/>
                <a:gdLst>
                  <a:gd name="T0" fmla="*/ 60 w 121"/>
                  <a:gd name="T1" fmla="*/ 0 h 122"/>
                  <a:gd name="T2" fmla="*/ 0 w 121"/>
                  <a:gd name="T3" fmla="*/ 61 h 122"/>
                  <a:gd name="T4" fmla="*/ 60 w 121"/>
                  <a:gd name="T5" fmla="*/ 122 h 122"/>
                  <a:gd name="T6" fmla="*/ 121 w 121"/>
                  <a:gd name="T7" fmla="*/ 61 h 122"/>
                  <a:gd name="T8" fmla="*/ 60 w 121"/>
                  <a:gd name="T9" fmla="*/ 0 h 122"/>
                  <a:gd name="T10" fmla="*/ 60 w 121"/>
                  <a:gd name="T11" fmla="*/ 112 h 122"/>
                  <a:gd name="T12" fmla="*/ 9 w 121"/>
                  <a:gd name="T13" fmla="*/ 61 h 122"/>
                  <a:gd name="T14" fmla="*/ 60 w 121"/>
                  <a:gd name="T15" fmla="*/ 10 h 122"/>
                  <a:gd name="T16" fmla="*/ 112 w 121"/>
                  <a:gd name="T17" fmla="*/ 61 h 122"/>
                  <a:gd name="T18" fmla="*/ 60 w 121"/>
                  <a:gd name="T19" fmla="*/ 11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122">
                    <a:moveTo>
                      <a:pt x="60" y="0"/>
                    </a:moveTo>
                    <a:cubicBezTo>
                      <a:pt x="27" y="0"/>
                      <a:pt x="0" y="28"/>
                      <a:pt x="0" y="61"/>
                    </a:cubicBezTo>
                    <a:cubicBezTo>
                      <a:pt x="0" y="95"/>
                      <a:pt x="27" y="122"/>
                      <a:pt x="60" y="122"/>
                    </a:cubicBezTo>
                    <a:cubicBezTo>
                      <a:pt x="94" y="122"/>
                      <a:pt x="121" y="95"/>
                      <a:pt x="121" y="61"/>
                    </a:cubicBezTo>
                    <a:cubicBezTo>
                      <a:pt x="121" y="28"/>
                      <a:pt x="94" y="0"/>
                      <a:pt x="60" y="0"/>
                    </a:cubicBezTo>
                    <a:close/>
                    <a:moveTo>
                      <a:pt x="60" y="112"/>
                    </a:moveTo>
                    <a:cubicBezTo>
                      <a:pt x="32" y="112"/>
                      <a:pt x="9" y="89"/>
                      <a:pt x="9" y="61"/>
                    </a:cubicBezTo>
                    <a:cubicBezTo>
                      <a:pt x="9" y="33"/>
                      <a:pt x="32" y="10"/>
                      <a:pt x="60" y="10"/>
                    </a:cubicBezTo>
                    <a:cubicBezTo>
                      <a:pt x="89" y="10"/>
                      <a:pt x="112" y="33"/>
                      <a:pt x="112" y="61"/>
                    </a:cubicBezTo>
                    <a:cubicBezTo>
                      <a:pt x="112" y="89"/>
                      <a:pt x="89" y="112"/>
                      <a:pt x="60" y="1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65">
                  <a:solidFill>
                    <a:srgbClr val="505050"/>
                  </a:solidFill>
                </a:endParaRPr>
              </a:p>
            </p:txBody>
          </p:sp>
          <p:sp>
            <p:nvSpPr>
              <p:cNvPr id="55" name="Freeform 54"/>
              <p:cNvSpPr>
                <a:spLocks/>
              </p:cNvSpPr>
              <p:nvPr/>
            </p:nvSpPr>
            <p:spPr bwMode="auto">
              <a:xfrm>
                <a:off x="7202488" y="2044700"/>
                <a:ext cx="144463" cy="215900"/>
              </a:xfrm>
              <a:custGeom>
                <a:avLst/>
                <a:gdLst>
                  <a:gd name="T0" fmla="*/ 69 w 91"/>
                  <a:gd name="T1" fmla="*/ 0 h 136"/>
                  <a:gd name="T2" fmla="*/ 0 w 91"/>
                  <a:gd name="T3" fmla="*/ 69 h 136"/>
                  <a:gd name="T4" fmla="*/ 69 w 91"/>
                  <a:gd name="T5" fmla="*/ 136 h 136"/>
                  <a:gd name="T6" fmla="*/ 91 w 91"/>
                  <a:gd name="T7" fmla="*/ 117 h 136"/>
                  <a:gd name="T8" fmla="*/ 41 w 91"/>
                  <a:gd name="T9" fmla="*/ 69 h 136"/>
                  <a:gd name="T10" fmla="*/ 91 w 91"/>
                  <a:gd name="T11" fmla="*/ 19 h 136"/>
                  <a:gd name="T12" fmla="*/ 69 w 91"/>
                  <a:gd name="T13" fmla="*/ 0 h 136"/>
                </a:gdLst>
                <a:ahLst/>
                <a:cxnLst>
                  <a:cxn ang="0">
                    <a:pos x="T0" y="T1"/>
                  </a:cxn>
                  <a:cxn ang="0">
                    <a:pos x="T2" y="T3"/>
                  </a:cxn>
                  <a:cxn ang="0">
                    <a:pos x="T4" y="T5"/>
                  </a:cxn>
                  <a:cxn ang="0">
                    <a:pos x="T6" y="T7"/>
                  </a:cxn>
                  <a:cxn ang="0">
                    <a:pos x="T8" y="T9"/>
                  </a:cxn>
                  <a:cxn ang="0">
                    <a:pos x="T10" y="T11"/>
                  </a:cxn>
                  <a:cxn ang="0">
                    <a:pos x="T12" y="T13"/>
                  </a:cxn>
                </a:cxnLst>
                <a:rect l="0" t="0" r="r" b="b"/>
                <a:pathLst>
                  <a:path w="91" h="136">
                    <a:moveTo>
                      <a:pt x="69" y="0"/>
                    </a:moveTo>
                    <a:lnTo>
                      <a:pt x="0" y="69"/>
                    </a:lnTo>
                    <a:lnTo>
                      <a:pt x="69" y="136"/>
                    </a:lnTo>
                    <a:lnTo>
                      <a:pt x="91" y="117"/>
                    </a:lnTo>
                    <a:lnTo>
                      <a:pt x="41" y="69"/>
                    </a:lnTo>
                    <a:lnTo>
                      <a:pt x="91" y="19"/>
                    </a:lnTo>
                    <a:lnTo>
                      <a:pt x="6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65">
                  <a:solidFill>
                    <a:srgbClr val="505050"/>
                  </a:solidFill>
                </a:endParaRPr>
              </a:p>
            </p:txBody>
          </p:sp>
          <p:sp>
            <p:nvSpPr>
              <p:cNvPr id="56" name="Freeform 55"/>
              <p:cNvSpPr>
                <a:spLocks/>
              </p:cNvSpPr>
              <p:nvPr/>
            </p:nvSpPr>
            <p:spPr bwMode="auto">
              <a:xfrm>
                <a:off x="7078663" y="2117725"/>
                <a:ext cx="139700" cy="214313"/>
              </a:xfrm>
              <a:custGeom>
                <a:avLst/>
                <a:gdLst>
                  <a:gd name="T0" fmla="*/ 0 w 88"/>
                  <a:gd name="T1" fmla="*/ 21 h 135"/>
                  <a:gd name="T2" fmla="*/ 48 w 88"/>
                  <a:gd name="T3" fmla="*/ 69 h 135"/>
                  <a:gd name="T4" fmla="*/ 0 w 88"/>
                  <a:gd name="T5" fmla="*/ 116 h 135"/>
                  <a:gd name="T6" fmla="*/ 21 w 88"/>
                  <a:gd name="T7" fmla="*/ 135 h 135"/>
                  <a:gd name="T8" fmla="*/ 88 w 88"/>
                  <a:gd name="T9" fmla="*/ 69 h 135"/>
                  <a:gd name="T10" fmla="*/ 21 w 88"/>
                  <a:gd name="T11" fmla="*/ 0 h 135"/>
                  <a:gd name="T12" fmla="*/ 0 w 88"/>
                  <a:gd name="T13" fmla="*/ 21 h 135"/>
                </a:gdLst>
                <a:ahLst/>
                <a:cxnLst>
                  <a:cxn ang="0">
                    <a:pos x="T0" y="T1"/>
                  </a:cxn>
                  <a:cxn ang="0">
                    <a:pos x="T2" y="T3"/>
                  </a:cxn>
                  <a:cxn ang="0">
                    <a:pos x="T4" y="T5"/>
                  </a:cxn>
                  <a:cxn ang="0">
                    <a:pos x="T6" y="T7"/>
                  </a:cxn>
                  <a:cxn ang="0">
                    <a:pos x="T8" y="T9"/>
                  </a:cxn>
                  <a:cxn ang="0">
                    <a:pos x="T10" y="T11"/>
                  </a:cxn>
                  <a:cxn ang="0">
                    <a:pos x="T12" y="T13"/>
                  </a:cxn>
                </a:cxnLst>
                <a:rect l="0" t="0" r="r" b="b"/>
                <a:pathLst>
                  <a:path w="88" h="135">
                    <a:moveTo>
                      <a:pt x="0" y="21"/>
                    </a:moveTo>
                    <a:lnTo>
                      <a:pt x="48" y="69"/>
                    </a:lnTo>
                    <a:lnTo>
                      <a:pt x="0" y="116"/>
                    </a:lnTo>
                    <a:lnTo>
                      <a:pt x="21" y="135"/>
                    </a:lnTo>
                    <a:lnTo>
                      <a:pt x="88" y="69"/>
                    </a:lnTo>
                    <a:lnTo>
                      <a:pt x="21" y="0"/>
                    </a:lnTo>
                    <a:lnTo>
                      <a:pt x="0"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65">
                  <a:solidFill>
                    <a:srgbClr val="505050"/>
                  </a:solidFill>
                </a:endParaRPr>
              </a:p>
            </p:txBody>
          </p:sp>
          <p:sp>
            <p:nvSpPr>
              <p:cNvPr id="57" name="Freeform 56"/>
              <p:cNvSpPr>
                <a:spLocks/>
              </p:cNvSpPr>
              <p:nvPr/>
            </p:nvSpPr>
            <p:spPr bwMode="auto">
              <a:xfrm>
                <a:off x="6407150" y="1601788"/>
                <a:ext cx="800100" cy="625475"/>
              </a:xfrm>
              <a:custGeom>
                <a:avLst/>
                <a:gdLst>
                  <a:gd name="T0" fmla="*/ 9 w 212"/>
                  <a:gd name="T1" fmla="*/ 156 h 165"/>
                  <a:gd name="T2" fmla="*/ 9 w 212"/>
                  <a:gd name="T3" fmla="*/ 44 h 165"/>
                  <a:gd name="T4" fmla="*/ 203 w 212"/>
                  <a:gd name="T5" fmla="*/ 44 h 165"/>
                  <a:gd name="T6" fmla="*/ 203 w 212"/>
                  <a:gd name="T7" fmla="*/ 88 h 165"/>
                  <a:gd name="T8" fmla="*/ 212 w 212"/>
                  <a:gd name="T9" fmla="*/ 87 h 165"/>
                  <a:gd name="T10" fmla="*/ 212 w 212"/>
                  <a:gd name="T11" fmla="*/ 0 h 165"/>
                  <a:gd name="T12" fmla="*/ 0 w 212"/>
                  <a:gd name="T13" fmla="*/ 0 h 165"/>
                  <a:gd name="T14" fmla="*/ 0 w 212"/>
                  <a:gd name="T15" fmla="*/ 165 h 165"/>
                  <a:gd name="T16" fmla="*/ 146 w 212"/>
                  <a:gd name="T17" fmla="*/ 165 h 165"/>
                  <a:gd name="T18" fmla="*/ 145 w 212"/>
                  <a:gd name="T19" fmla="*/ 156 h 165"/>
                  <a:gd name="T20" fmla="*/ 9 w 212"/>
                  <a:gd name="T21" fmla="*/ 156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2" h="165">
                    <a:moveTo>
                      <a:pt x="9" y="156"/>
                    </a:moveTo>
                    <a:cubicBezTo>
                      <a:pt x="9" y="44"/>
                      <a:pt x="9" y="44"/>
                      <a:pt x="9" y="44"/>
                    </a:cubicBezTo>
                    <a:cubicBezTo>
                      <a:pt x="203" y="44"/>
                      <a:pt x="203" y="44"/>
                      <a:pt x="203" y="44"/>
                    </a:cubicBezTo>
                    <a:cubicBezTo>
                      <a:pt x="203" y="88"/>
                      <a:pt x="203" y="88"/>
                      <a:pt x="203" y="88"/>
                    </a:cubicBezTo>
                    <a:cubicBezTo>
                      <a:pt x="206" y="88"/>
                      <a:pt x="209" y="87"/>
                      <a:pt x="212" y="87"/>
                    </a:cubicBezTo>
                    <a:cubicBezTo>
                      <a:pt x="212" y="0"/>
                      <a:pt x="212" y="0"/>
                      <a:pt x="212" y="0"/>
                    </a:cubicBezTo>
                    <a:cubicBezTo>
                      <a:pt x="0" y="0"/>
                      <a:pt x="0" y="0"/>
                      <a:pt x="0" y="0"/>
                    </a:cubicBezTo>
                    <a:cubicBezTo>
                      <a:pt x="0" y="165"/>
                      <a:pt x="0" y="165"/>
                      <a:pt x="0" y="165"/>
                    </a:cubicBezTo>
                    <a:cubicBezTo>
                      <a:pt x="146" y="165"/>
                      <a:pt x="146" y="165"/>
                      <a:pt x="146" y="165"/>
                    </a:cubicBezTo>
                    <a:cubicBezTo>
                      <a:pt x="146" y="162"/>
                      <a:pt x="146" y="159"/>
                      <a:pt x="145" y="156"/>
                    </a:cubicBezTo>
                    <a:lnTo>
                      <a:pt x="9" y="1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65">
                  <a:solidFill>
                    <a:srgbClr val="505050"/>
                  </a:solidFill>
                </a:endParaRPr>
              </a:p>
            </p:txBody>
          </p:sp>
          <p:sp>
            <p:nvSpPr>
              <p:cNvPr id="58" name="Freeform 57"/>
              <p:cNvSpPr>
                <a:spLocks noEditPoints="1"/>
              </p:cNvSpPr>
              <p:nvPr/>
            </p:nvSpPr>
            <p:spPr bwMode="auto">
              <a:xfrm>
                <a:off x="6607175" y="1809750"/>
                <a:ext cx="350838" cy="322263"/>
              </a:xfrm>
              <a:custGeom>
                <a:avLst/>
                <a:gdLst>
                  <a:gd name="T0" fmla="*/ 89 w 93"/>
                  <a:gd name="T1" fmla="*/ 0 h 85"/>
                  <a:gd name="T2" fmla="*/ 4 w 93"/>
                  <a:gd name="T3" fmla="*/ 0 h 85"/>
                  <a:gd name="T4" fmla="*/ 0 w 93"/>
                  <a:gd name="T5" fmla="*/ 4 h 85"/>
                  <a:gd name="T6" fmla="*/ 0 w 93"/>
                  <a:gd name="T7" fmla="*/ 80 h 85"/>
                  <a:gd name="T8" fmla="*/ 4 w 93"/>
                  <a:gd name="T9" fmla="*/ 85 h 85"/>
                  <a:gd name="T10" fmla="*/ 89 w 93"/>
                  <a:gd name="T11" fmla="*/ 85 h 85"/>
                  <a:gd name="T12" fmla="*/ 93 w 93"/>
                  <a:gd name="T13" fmla="*/ 80 h 85"/>
                  <a:gd name="T14" fmla="*/ 93 w 93"/>
                  <a:gd name="T15" fmla="*/ 4 h 85"/>
                  <a:gd name="T16" fmla="*/ 89 w 93"/>
                  <a:gd name="T17" fmla="*/ 0 h 85"/>
                  <a:gd name="T18" fmla="*/ 87 w 93"/>
                  <a:gd name="T19" fmla="*/ 4 h 85"/>
                  <a:gd name="T20" fmla="*/ 87 w 93"/>
                  <a:gd name="T21" fmla="*/ 80 h 85"/>
                  <a:gd name="T22" fmla="*/ 5 w 93"/>
                  <a:gd name="T23" fmla="*/ 80 h 85"/>
                  <a:gd name="T24" fmla="*/ 5 w 93"/>
                  <a:gd name="T25" fmla="*/ 4 h 85"/>
                  <a:gd name="T26" fmla="*/ 87 w 93"/>
                  <a:gd name="T27" fmla="*/ 4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3" h="85">
                    <a:moveTo>
                      <a:pt x="89" y="0"/>
                    </a:moveTo>
                    <a:cubicBezTo>
                      <a:pt x="4" y="0"/>
                      <a:pt x="4" y="0"/>
                      <a:pt x="4" y="0"/>
                    </a:cubicBezTo>
                    <a:cubicBezTo>
                      <a:pt x="2" y="0"/>
                      <a:pt x="0" y="2"/>
                      <a:pt x="0" y="4"/>
                    </a:cubicBezTo>
                    <a:cubicBezTo>
                      <a:pt x="0" y="80"/>
                      <a:pt x="0" y="80"/>
                      <a:pt x="0" y="80"/>
                    </a:cubicBezTo>
                    <a:cubicBezTo>
                      <a:pt x="0" y="83"/>
                      <a:pt x="2" y="85"/>
                      <a:pt x="4" y="85"/>
                    </a:cubicBezTo>
                    <a:cubicBezTo>
                      <a:pt x="89" y="85"/>
                      <a:pt x="89" y="85"/>
                      <a:pt x="89" y="85"/>
                    </a:cubicBezTo>
                    <a:cubicBezTo>
                      <a:pt x="92" y="85"/>
                      <a:pt x="93" y="83"/>
                      <a:pt x="93" y="80"/>
                    </a:cubicBezTo>
                    <a:cubicBezTo>
                      <a:pt x="93" y="4"/>
                      <a:pt x="93" y="4"/>
                      <a:pt x="93" y="4"/>
                    </a:cubicBezTo>
                    <a:cubicBezTo>
                      <a:pt x="93" y="2"/>
                      <a:pt x="92" y="0"/>
                      <a:pt x="89" y="0"/>
                    </a:cubicBezTo>
                    <a:close/>
                    <a:moveTo>
                      <a:pt x="87" y="4"/>
                    </a:moveTo>
                    <a:cubicBezTo>
                      <a:pt x="87" y="80"/>
                      <a:pt x="87" y="80"/>
                      <a:pt x="87" y="80"/>
                    </a:cubicBezTo>
                    <a:cubicBezTo>
                      <a:pt x="5" y="80"/>
                      <a:pt x="5" y="80"/>
                      <a:pt x="5" y="80"/>
                    </a:cubicBezTo>
                    <a:cubicBezTo>
                      <a:pt x="5" y="4"/>
                      <a:pt x="5" y="4"/>
                      <a:pt x="5" y="4"/>
                    </a:cubicBezTo>
                    <a:cubicBezTo>
                      <a:pt x="87" y="4"/>
                      <a:pt x="87" y="4"/>
                      <a:pt x="8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65">
                  <a:solidFill>
                    <a:srgbClr val="505050"/>
                  </a:solidFill>
                </a:endParaRPr>
              </a:p>
            </p:txBody>
          </p:sp>
          <p:sp>
            <p:nvSpPr>
              <p:cNvPr id="59" name="Freeform 58"/>
              <p:cNvSpPr>
                <a:spLocks/>
              </p:cNvSpPr>
              <p:nvPr/>
            </p:nvSpPr>
            <p:spPr bwMode="auto">
              <a:xfrm>
                <a:off x="6700838" y="1889125"/>
                <a:ext cx="196850" cy="171450"/>
              </a:xfrm>
              <a:custGeom>
                <a:avLst/>
                <a:gdLst>
                  <a:gd name="T0" fmla="*/ 26 w 124"/>
                  <a:gd name="T1" fmla="*/ 86 h 108"/>
                  <a:gd name="T2" fmla="*/ 41 w 124"/>
                  <a:gd name="T3" fmla="*/ 108 h 108"/>
                  <a:gd name="T4" fmla="*/ 52 w 124"/>
                  <a:gd name="T5" fmla="*/ 46 h 108"/>
                  <a:gd name="T6" fmla="*/ 79 w 124"/>
                  <a:gd name="T7" fmla="*/ 46 h 108"/>
                  <a:gd name="T8" fmla="*/ 98 w 124"/>
                  <a:gd name="T9" fmla="*/ 20 h 108"/>
                  <a:gd name="T10" fmla="*/ 114 w 124"/>
                  <a:gd name="T11" fmla="*/ 51 h 108"/>
                  <a:gd name="T12" fmla="*/ 124 w 124"/>
                  <a:gd name="T13" fmla="*/ 46 h 108"/>
                  <a:gd name="T14" fmla="*/ 100 w 124"/>
                  <a:gd name="T15" fmla="*/ 0 h 108"/>
                  <a:gd name="T16" fmla="*/ 74 w 124"/>
                  <a:gd name="T17" fmla="*/ 36 h 108"/>
                  <a:gd name="T18" fmla="*/ 43 w 124"/>
                  <a:gd name="T19" fmla="*/ 36 h 108"/>
                  <a:gd name="T20" fmla="*/ 36 w 124"/>
                  <a:gd name="T21" fmla="*/ 79 h 108"/>
                  <a:gd name="T22" fmla="*/ 29 w 124"/>
                  <a:gd name="T23" fmla="*/ 67 h 108"/>
                  <a:gd name="T24" fmla="*/ 0 w 124"/>
                  <a:gd name="T25" fmla="*/ 96 h 108"/>
                  <a:gd name="T26" fmla="*/ 7 w 124"/>
                  <a:gd name="T27" fmla="*/ 103 h 108"/>
                  <a:gd name="T28" fmla="*/ 26 w 124"/>
                  <a:gd name="T29" fmla="*/ 8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4" h="108">
                    <a:moveTo>
                      <a:pt x="26" y="86"/>
                    </a:moveTo>
                    <a:lnTo>
                      <a:pt x="41" y="108"/>
                    </a:lnTo>
                    <a:lnTo>
                      <a:pt x="52" y="46"/>
                    </a:lnTo>
                    <a:lnTo>
                      <a:pt x="79" y="46"/>
                    </a:lnTo>
                    <a:lnTo>
                      <a:pt x="98" y="20"/>
                    </a:lnTo>
                    <a:lnTo>
                      <a:pt x="114" y="51"/>
                    </a:lnTo>
                    <a:lnTo>
                      <a:pt x="124" y="46"/>
                    </a:lnTo>
                    <a:lnTo>
                      <a:pt x="100" y="0"/>
                    </a:lnTo>
                    <a:lnTo>
                      <a:pt x="74" y="36"/>
                    </a:lnTo>
                    <a:lnTo>
                      <a:pt x="43" y="36"/>
                    </a:lnTo>
                    <a:lnTo>
                      <a:pt x="36" y="79"/>
                    </a:lnTo>
                    <a:lnTo>
                      <a:pt x="29" y="67"/>
                    </a:lnTo>
                    <a:lnTo>
                      <a:pt x="0" y="96"/>
                    </a:lnTo>
                    <a:lnTo>
                      <a:pt x="7" y="103"/>
                    </a:lnTo>
                    <a:lnTo>
                      <a:pt x="26"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65">
                  <a:solidFill>
                    <a:srgbClr val="505050"/>
                  </a:solidFill>
                </a:endParaRPr>
              </a:p>
            </p:txBody>
          </p:sp>
          <p:sp>
            <p:nvSpPr>
              <p:cNvPr id="60" name="Freeform 59"/>
              <p:cNvSpPr>
                <a:spLocks/>
              </p:cNvSpPr>
              <p:nvPr/>
            </p:nvSpPr>
            <p:spPr bwMode="auto">
              <a:xfrm>
                <a:off x="6673850" y="1878013"/>
                <a:ext cx="223838" cy="207963"/>
              </a:xfrm>
              <a:custGeom>
                <a:avLst/>
                <a:gdLst>
                  <a:gd name="T0" fmla="*/ 141 w 141"/>
                  <a:gd name="T1" fmla="*/ 120 h 131"/>
                  <a:gd name="T2" fmla="*/ 12 w 141"/>
                  <a:gd name="T3" fmla="*/ 120 h 131"/>
                  <a:gd name="T4" fmla="*/ 12 w 141"/>
                  <a:gd name="T5" fmla="*/ 0 h 131"/>
                  <a:gd name="T6" fmla="*/ 0 w 141"/>
                  <a:gd name="T7" fmla="*/ 0 h 131"/>
                  <a:gd name="T8" fmla="*/ 0 w 141"/>
                  <a:gd name="T9" fmla="*/ 131 h 131"/>
                  <a:gd name="T10" fmla="*/ 141 w 141"/>
                  <a:gd name="T11" fmla="*/ 131 h 131"/>
                  <a:gd name="T12" fmla="*/ 141 w 141"/>
                  <a:gd name="T13" fmla="*/ 120 h 131"/>
                </a:gdLst>
                <a:ahLst/>
                <a:cxnLst>
                  <a:cxn ang="0">
                    <a:pos x="T0" y="T1"/>
                  </a:cxn>
                  <a:cxn ang="0">
                    <a:pos x="T2" y="T3"/>
                  </a:cxn>
                  <a:cxn ang="0">
                    <a:pos x="T4" y="T5"/>
                  </a:cxn>
                  <a:cxn ang="0">
                    <a:pos x="T6" y="T7"/>
                  </a:cxn>
                  <a:cxn ang="0">
                    <a:pos x="T8" y="T9"/>
                  </a:cxn>
                  <a:cxn ang="0">
                    <a:pos x="T10" y="T11"/>
                  </a:cxn>
                  <a:cxn ang="0">
                    <a:pos x="T12" y="T13"/>
                  </a:cxn>
                </a:cxnLst>
                <a:rect l="0" t="0" r="r" b="b"/>
                <a:pathLst>
                  <a:path w="141" h="131">
                    <a:moveTo>
                      <a:pt x="141" y="120"/>
                    </a:moveTo>
                    <a:lnTo>
                      <a:pt x="12" y="120"/>
                    </a:lnTo>
                    <a:lnTo>
                      <a:pt x="12" y="0"/>
                    </a:lnTo>
                    <a:lnTo>
                      <a:pt x="0" y="0"/>
                    </a:lnTo>
                    <a:lnTo>
                      <a:pt x="0" y="131"/>
                    </a:lnTo>
                    <a:lnTo>
                      <a:pt x="141" y="131"/>
                    </a:lnTo>
                    <a:lnTo>
                      <a:pt x="141" y="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65">
                  <a:solidFill>
                    <a:srgbClr val="505050"/>
                  </a:solidFill>
                </a:endParaRPr>
              </a:p>
            </p:txBody>
          </p:sp>
        </p:grpSp>
        <p:grpSp>
          <p:nvGrpSpPr>
            <p:cNvPr id="61" name="Group 60"/>
            <p:cNvGrpSpPr/>
            <p:nvPr/>
          </p:nvGrpSpPr>
          <p:grpSpPr>
            <a:xfrm>
              <a:off x="372462" y="1764032"/>
              <a:ext cx="2668354" cy="4013939"/>
              <a:chOff x="316608" y="1873231"/>
              <a:chExt cx="2268217" cy="3412022"/>
            </a:xfrm>
          </p:grpSpPr>
          <p:sp>
            <p:nvSpPr>
              <p:cNvPr id="62" name="Rectangle 61"/>
              <p:cNvSpPr/>
              <p:nvPr/>
            </p:nvSpPr>
            <p:spPr bwMode="auto">
              <a:xfrm>
                <a:off x="316608" y="1873231"/>
                <a:ext cx="2268217" cy="3412022"/>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79285" rIns="179285" bIns="179285" numCol="1" spcCol="0" rtlCol="0" fromWordArt="0" anchor="b" anchorCtr="0" forceAA="0" compatLnSpc="1">
                <a:prstTxWarp prst="textNoShape">
                  <a:avLst/>
                </a:prstTxWarp>
                <a:noAutofit/>
              </a:bodyPr>
              <a:lstStyle/>
              <a:p>
                <a:pPr defTabSz="914219"/>
                <a:r>
                  <a:rPr lang="en-US" sz="1568" spc="-50" dirty="0">
                    <a:solidFill>
                      <a:srgbClr val="FFFFFF"/>
                    </a:solidFill>
                    <a:cs typeface="Segoe UI" panose="020B0502040204020203" pitchFamily="34" charset="0"/>
                  </a:rPr>
                  <a:t>Remote applications delivered from the reliable Azure platform</a:t>
                </a:r>
              </a:p>
            </p:txBody>
          </p:sp>
          <p:pic>
            <p:nvPicPr>
              <p:cNvPr id="66" name="Picture 65"/>
              <p:cNvPicPr>
                <a:picLocks noChangeAspect="1"/>
              </p:cNvPicPr>
              <p:nvPr/>
            </p:nvPicPr>
            <p:blipFill>
              <a:blip r:embed="rId8"/>
              <a:stretch>
                <a:fillRect/>
              </a:stretch>
            </p:blipFill>
            <p:spPr>
              <a:xfrm>
                <a:off x="657885" y="2478202"/>
                <a:ext cx="1585662" cy="1315034"/>
              </a:xfrm>
              <a:prstGeom prst="rect">
                <a:avLst/>
              </a:prstGeom>
            </p:spPr>
          </p:pic>
        </p:grpSp>
      </p:grpSp>
      <p:grpSp>
        <p:nvGrpSpPr>
          <p:cNvPr id="5" name="Group 4"/>
          <p:cNvGrpSpPr/>
          <p:nvPr/>
        </p:nvGrpSpPr>
        <p:grpSpPr>
          <a:xfrm>
            <a:off x="2647287" y="1470027"/>
            <a:ext cx="2223628" cy="3344949"/>
            <a:chOff x="3176744" y="1764032"/>
            <a:chExt cx="2668354" cy="4013939"/>
          </a:xfrm>
        </p:grpSpPr>
        <p:grpSp>
          <p:nvGrpSpPr>
            <p:cNvPr id="40" name="Group 39"/>
            <p:cNvGrpSpPr/>
            <p:nvPr/>
          </p:nvGrpSpPr>
          <p:grpSpPr>
            <a:xfrm>
              <a:off x="3824468" y="2639417"/>
              <a:ext cx="1430381" cy="1126041"/>
              <a:chOff x="5005388" y="2266950"/>
              <a:chExt cx="1939925" cy="1527175"/>
            </a:xfrm>
            <a:solidFill>
              <a:schemeClr val="bg1"/>
            </a:solidFill>
          </p:grpSpPr>
          <p:sp>
            <p:nvSpPr>
              <p:cNvPr id="41" name="Oval 17"/>
              <p:cNvSpPr>
                <a:spLocks noChangeArrowheads="1"/>
              </p:cNvSpPr>
              <p:nvPr/>
            </p:nvSpPr>
            <p:spPr bwMode="auto">
              <a:xfrm>
                <a:off x="5688013" y="2640013"/>
                <a:ext cx="352425" cy="3603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7" rIns="91414" bIns="45707" numCol="1" anchor="t" anchorCtr="0" compatLnSpc="1">
                <a:prstTxWarp prst="textNoShape">
                  <a:avLst/>
                </a:prstTxWarp>
              </a:bodyPr>
              <a:lstStyle/>
              <a:p>
                <a:pPr defTabSz="914044"/>
                <a:endParaRPr lang="en-US">
                  <a:solidFill>
                    <a:srgbClr val="000000"/>
                  </a:solidFill>
                </a:endParaRPr>
              </a:p>
            </p:txBody>
          </p:sp>
          <p:sp>
            <p:nvSpPr>
              <p:cNvPr id="42" name="Freeform 18"/>
              <p:cNvSpPr>
                <a:spLocks/>
              </p:cNvSpPr>
              <p:nvPr/>
            </p:nvSpPr>
            <p:spPr bwMode="auto">
              <a:xfrm>
                <a:off x="5537201" y="3014663"/>
                <a:ext cx="650875" cy="366713"/>
              </a:xfrm>
              <a:custGeom>
                <a:avLst/>
                <a:gdLst>
                  <a:gd name="T0" fmla="*/ 180 w 181"/>
                  <a:gd name="T1" fmla="*/ 59 h 102"/>
                  <a:gd name="T2" fmla="*/ 131 w 181"/>
                  <a:gd name="T3" fmla="*/ 2 h 102"/>
                  <a:gd name="T4" fmla="*/ 128 w 181"/>
                  <a:gd name="T5" fmla="*/ 1 h 102"/>
                  <a:gd name="T6" fmla="*/ 121 w 181"/>
                  <a:gd name="T7" fmla="*/ 1 h 102"/>
                  <a:gd name="T8" fmla="*/ 92 w 181"/>
                  <a:gd name="T9" fmla="*/ 51 h 102"/>
                  <a:gd name="T10" fmla="*/ 91 w 181"/>
                  <a:gd name="T11" fmla="*/ 51 h 102"/>
                  <a:gd name="T12" fmla="*/ 91 w 181"/>
                  <a:gd name="T13" fmla="*/ 51 h 102"/>
                  <a:gd name="T14" fmla="*/ 91 w 181"/>
                  <a:gd name="T15" fmla="*/ 51 h 102"/>
                  <a:gd name="T16" fmla="*/ 89 w 181"/>
                  <a:gd name="T17" fmla="*/ 51 h 102"/>
                  <a:gd name="T18" fmla="*/ 60 w 181"/>
                  <a:gd name="T19" fmla="*/ 1 h 102"/>
                  <a:gd name="T20" fmla="*/ 54 w 181"/>
                  <a:gd name="T21" fmla="*/ 1 h 102"/>
                  <a:gd name="T22" fmla="*/ 51 w 181"/>
                  <a:gd name="T23" fmla="*/ 2 h 102"/>
                  <a:gd name="T24" fmla="*/ 2 w 181"/>
                  <a:gd name="T25" fmla="*/ 59 h 102"/>
                  <a:gd name="T26" fmla="*/ 1 w 181"/>
                  <a:gd name="T27" fmla="*/ 74 h 102"/>
                  <a:gd name="T28" fmla="*/ 91 w 181"/>
                  <a:gd name="T29" fmla="*/ 102 h 102"/>
                  <a:gd name="T30" fmla="*/ 91 w 181"/>
                  <a:gd name="T31" fmla="*/ 102 h 102"/>
                  <a:gd name="T32" fmla="*/ 91 w 181"/>
                  <a:gd name="T33" fmla="*/ 102 h 102"/>
                  <a:gd name="T34" fmla="*/ 181 w 181"/>
                  <a:gd name="T35" fmla="*/ 74 h 102"/>
                  <a:gd name="T36" fmla="*/ 180 w 181"/>
                  <a:gd name="T37" fmla="*/ 5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1" h="102">
                    <a:moveTo>
                      <a:pt x="180" y="59"/>
                    </a:moveTo>
                    <a:cubicBezTo>
                      <a:pt x="172" y="15"/>
                      <a:pt x="169" y="12"/>
                      <a:pt x="131" y="2"/>
                    </a:cubicBezTo>
                    <a:cubicBezTo>
                      <a:pt x="130" y="1"/>
                      <a:pt x="129" y="1"/>
                      <a:pt x="128" y="1"/>
                    </a:cubicBezTo>
                    <a:cubicBezTo>
                      <a:pt x="125" y="0"/>
                      <a:pt x="121" y="1"/>
                      <a:pt x="121" y="1"/>
                    </a:cubicBezTo>
                    <a:cubicBezTo>
                      <a:pt x="118" y="15"/>
                      <a:pt x="98" y="43"/>
                      <a:pt x="92" y="51"/>
                    </a:cubicBezTo>
                    <a:cubicBezTo>
                      <a:pt x="92" y="51"/>
                      <a:pt x="91" y="51"/>
                      <a:pt x="91" y="51"/>
                    </a:cubicBezTo>
                    <a:cubicBezTo>
                      <a:pt x="91" y="51"/>
                      <a:pt x="91" y="51"/>
                      <a:pt x="91" y="51"/>
                    </a:cubicBezTo>
                    <a:cubicBezTo>
                      <a:pt x="91" y="51"/>
                      <a:pt x="91" y="51"/>
                      <a:pt x="91" y="51"/>
                    </a:cubicBezTo>
                    <a:cubicBezTo>
                      <a:pt x="90" y="51"/>
                      <a:pt x="90" y="51"/>
                      <a:pt x="89" y="51"/>
                    </a:cubicBezTo>
                    <a:cubicBezTo>
                      <a:pt x="84" y="43"/>
                      <a:pt x="64" y="15"/>
                      <a:pt x="60" y="1"/>
                    </a:cubicBezTo>
                    <a:cubicBezTo>
                      <a:pt x="60" y="1"/>
                      <a:pt x="57" y="0"/>
                      <a:pt x="54" y="1"/>
                    </a:cubicBezTo>
                    <a:cubicBezTo>
                      <a:pt x="53" y="1"/>
                      <a:pt x="52" y="1"/>
                      <a:pt x="51" y="2"/>
                    </a:cubicBezTo>
                    <a:cubicBezTo>
                      <a:pt x="13" y="12"/>
                      <a:pt x="10" y="15"/>
                      <a:pt x="2" y="59"/>
                    </a:cubicBezTo>
                    <a:cubicBezTo>
                      <a:pt x="0" y="70"/>
                      <a:pt x="1" y="72"/>
                      <a:pt x="1" y="74"/>
                    </a:cubicBezTo>
                    <a:cubicBezTo>
                      <a:pt x="2" y="91"/>
                      <a:pt x="42" y="102"/>
                      <a:pt x="91" y="102"/>
                    </a:cubicBezTo>
                    <a:cubicBezTo>
                      <a:pt x="91" y="102"/>
                      <a:pt x="91" y="102"/>
                      <a:pt x="91" y="102"/>
                    </a:cubicBezTo>
                    <a:cubicBezTo>
                      <a:pt x="91" y="102"/>
                      <a:pt x="91" y="102"/>
                      <a:pt x="91" y="102"/>
                    </a:cubicBezTo>
                    <a:cubicBezTo>
                      <a:pt x="140" y="102"/>
                      <a:pt x="179" y="91"/>
                      <a:pt x="181" y="74"/>
                    </a:cubicBezTo>
                    <a:cubicBezTo>
                      <a:pt x="181" y="72"/>
                      <a:pt x="181" y="70"/>
                      <a:pt x="180"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7" rIns="91414" bIns="45707" numCol="1" anchor="t" anchorCtr="0" compatLnSpc="1">
                <a:prstTxWarp prst="textNoShape">
                  <a:avLst/>
                </a:prstTxWarp>
              </a:bodyPr>
              <a:lstStyle/>
              <a:p>
                <a:pPr defTabSz="914044"/>
                <a:endParaRPr lang="en-US">
                  <a:solidFill>
                    <a:srgbClr val="000000"/>
                  </a:solidFill>
                </a:endParaRPr>
              </a:p>
            </p:txBody>
          </p:sp>
          <p:sp>
            <p:nvSpPr>
              <p:cNvPr id="43" name="Freeform 19"/>
              <p:cNvSpPr>
                <a:spLocks/>
              </p:cNvSpPr>
              <p:nvPr/>
            </p:nvSpPr>
            <p:spPr bwMode="auto">
              <a:xfrm>
                <a:off x="6294438" y="2468563"/>
                <a:ext cx="650875" cy="427038"/>
              </a:xfrm>
              <a:custGeom>
                <a:avLst/>
                <a:gdLst>
                  <a:gd name="T0" fmla="*/ 29 w 181"/>
                  <a:gd name="T1" fmla="*/ 52 h 119"/>
                  <a:gd name="T2" fmla="*/ 29 w 181"/>
                  <a:gd name="T3" fmla="*/ 50 h 119"/>
                  <a:gd name="T4" fmla="*/ 79 w 181"/>
                  <a:gd name="T5" fmla="*/ 0 h 119"/>
                  <a:gd name="T6" fmla="*/ 120 w 181"/>
                  <a:gd name="T7" fmla="*/ 22 h 119"/>
                  <a:gd name="T8" fmla="*/ 134 w 181"/>
                  <a:gd name="T9" fmla="*/ 19 h 119"/>
                  <a:gd name="T10" fmla="*/ 163 w 181"/>
                  <a:gd name="T11" fmla="*/ 47 h 119"/>
                  <a:gd name="T12" fmla="*/ 181 w 181"/>
                  <a:gd name="T13" fmla="*/ 80 h 119"/>
                  <a:gd name="T14" fmla="*/ 146 w 181"/>
                  <a:gd name="T15" fmla="*/ 119 h 119"/>
                  <a:gd name="T16" fmla="*/ 146 w 181"/>
                  <a:gd name="T17" fmla="*/ 119 h 119"/>
                  <a:gd name="T18" fmla="*/ 146 w 181"/>
                  <a:gd name="T19" fmla="*/ 119 h 119"/>
                  <a:gd name="T20" fmla="*/ 34 w 181"/>
                  <a:gd name="T21" fmla="*/ 119 h 119"/>
                  <a:gd name="T22" fmla="*/ 34 w 181"/>
                  <a:gd name="T23" fmla="*/ 119 h 119"/>
                  <a:gd name="T24" fmla="*/ 0 w 181"/>
                  <a:gd name="T25" fmla="*/ 85 h 119"/>
                  <a:gd name="T26" fmla="*/ 29 w 181"/>
                  <a:gd name="T27" fmla="*/ 5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1" h="119">
                    <a:moveTo>
                      <a:pt x="29" y="52"/>
                    </a:moveTo>
                    <a:cubicBezTo>
                      <a:pt x="29" y="51"/>
                      <a:pt x="29" y="51"/>
                      <a:pt x="29" y="50"/>
                    </a:cubicBezTo>
                    <a:cubicBezTo>
                      <a:pt x="29" y="23"/>
                      <a:pt x="51" y="0"/>
                      <a:pt x="79" y="0"/>
                    </a:cubicBezTo>
                    <a:cubicBezTo>
                      <a:pt x="96" y="0"/>
                      <a:pt x="111" y="9"/>
                      <a:pt x="120" y="22"/>
                    </a:cubicBezTo>
                    <a:cubicBezTo>
                      <a:pt x="124" y="20"/>
                      <a:pt x="129" y="19"/>
                      <a:pt x="134" y="19"/>
                    </a:cubicBezTo>
                    <a:cubicBezTo>
                      <a:pt x="150" y="19"/>
                      <a:pt x="163" y="31"/>
                      <a:pt x="163" y="47"/>
                    </a:cubicBezTo>
                    <a:cubicBezTo>
                      <a:pt x="174" y="54"/>
                      <a:pt x="181" y="66"/>
                      <a:pt x="181" y="80"/>
                    </a:cubicBezTo>
                    <a:cubicBezTo>
                      <a:pt x="181" y="100"/>
                      <a:pt x="166" y="117"/>
                      <a:pt x="146" y="119"/>
                    </a:cubicBezTo>
                    <a:cubicBezTo>
                      <a:pt x="146" y="119"/>
                      <a:pt x="146" y="119"/>
                      <a:pt x="146" y="119"/>
                    </a:cubicBezTo>
                    <a:cubicBezTo>
                      <a:pt x="146" y="119"/>
                      <a:pt x="146" y="119"/>
                      <a:pt x="146" y="119"/>
                    </a:cubicBezTo>
                    <a:cubicBezTo>
                      <a:pt x="34" y="119"/>
                      <a:pt x="34" y="119"/>
                      <a:pt x="34" y="119"/>
                    </a:cubicBezTo>
                    <a:cubicBezTo>
                      <a:pt x="34" y="119"/>
                      <a:pt x="34" y="119"/>
                      <a:pt x="34" y="119"/>
                    </a:cubicBezTo>
                    <a:cubicBezTo>
                      <a:pt x="15" y="119"/>
                      <a:pt x="0" y="104"/>
                      <a:pt x="0" y="85"/>
                    </a:cubicBezTo>
                    <a:cubicBezTo>
                      <a:pt x="0" y="69"/>
                      <a:pt x="13" y="55"/>
                      <a:pt x="29"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7" rIns="91414" bIns="45707" numCol="1" anchor="t" anchorCtr="0" compatLnSpc="1">
                <a:prstTxWarp prst="textNoShape">
                  <a:avLst/>
                </a:prstTxWarp>
              </a:bodyPr>
              <a:lstStyle/>
              <a:p>
                <a:pPr defTabSz="914044"/>
                <a:endParaRPr lang="en-US">
                  <a:solidFill>
                    <a:srgbClr val="000000"/>
                  </a:solidFill>
                </a:endParaRPr>
              </a:p>
            </p:txBody>
          </p:sp>
          <p:sp>
            <p:nvSpPr>
              <p:cNvPr id="44" name="Freeform 20"/>
              <p:cNvSpPr>
                <a:spLocks/>
              </p:cNvSpPr>
              <p:nvPr/>
            </p:nvSpPr>
            <p:spPr bwMode="auto">
              <a:xfrm>
                <a:off x="6518276" y="2597150"/>
                <a:ext cx="207963" cy="252413"/>
              </a:xfrm>
              <a:custGeom>
                <a:avLst/>
                <a:gdLst>
                  <a:gd name="T0" fmla="*/ 0 w 131"/>
                  <a:gd name="T1" fmla="*/ 127 h 159"/>
                  <a:gd name="T2" fmla="*/ 0 w 131"/>
                  <a:gd name="T3" fmla="*/ 32 h 159"/>
                  <a:gd name="T4" fmla="*/ 83 w 131"/>
                  <a:gd name="T5" fmla="*/ 0 h 159"/>
                  <a:gd name="T6" fmla="*/ 131 w 131"/>
                  <a:gd name="T7" fmla="*/ 16 h 159"/>
                  <a:gd name="T8" fmla="*/ 131 w 131"/>
                  <a:gd name="T9" fmla="*/ 145 h 159"/>
                  <a:gd name="T10" fmla="*/ 83 w 131"/>
                  <a:gd name="T11" fmla="*/ 159 h 159"/>
                  <a:gd name="T12" fmla="*/ 0 w 131"/>
                  <a:gd name="T13" fmla="*/ 127 h 159"/>
                  <a:gd name="T14" fmla="*/ 83 w 131"/>
                  <a:gd name="T15" fmla="*/ 138 h 159"/>
                  <a:gd name="T16" fmla="*/ 83 w 131"/>
                  <a:gd name="T17" fmla="*/ 25 h 159"/>
                  <a:gd name="T18" fmla="*/ 29 w 131"/>
                  <a:gd name="T19" fmla="*/ 39 h 159"/>
                  <a:gd name="T20" fmla="*/ 29 w 131"/>
                  <a:gd name="T21" fmla="*/ 116 h 159"/>
                  <a:gd name="T22" fmla="*/ 0 w 131"/>
                  <a:gd name="T23" fmla="*/ 127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1" h="159">
                    <a:moveTo>
                      <a:pt x="0" y="127"/>
                    </a:moveTo>
                    <a:lnTo>
                      <a:pt x="0" y="32"/>
                    </a:lnTo>
                    <a:lnTo>
                      <a:pt x="83" y="0"/>
                    </a:lnTo>
                    <a:lnTo>
                      <a:pt x="131" y="16"/>
                    </a:lnTo>
                    <a:lnTo>
                      <a:pt x="131" y="145"/>
                    </a:lnTo>
                    <a:lnTo>
                      <a:pt x="83" y="159"/>
                    </a:lnTo>
                    <a:lnTo>
                      <a:pt x="0" y="127"/>
                    </a:lnTo>
                    <a:lnTo>
                      <a:pt x="83" y="138"/>
                    </a:lnTo>
                    <a:lnTo>
                      <a:pt x="83" y="25"/>
                    </a:lnTo>
                    <a:lnTo>
                      <a:pt x="29" y="39"/>
                    </a:lnTo>
                    <a:lnTo>
                      <a:pt x="29" y="116"/>
                    </a:lnTo>
                    <a:lnTo>
                      <a:pt x="0" y="1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7" rIns="91414" bIns="45707" numCol="1" anchor="t" anchorCtr="0" compatLnSpc="1">
                <a:prstTxWarp prst="textNoShape">
                  <a:avLst/>
                </a:prstTxWarp>
              </a:bodyPr>
              <a:lstStyle/>
              <a:p>
                <a:pPr defTabSz="914044"/>
                <a:endParaRPr lang="en-US">
                  <a:solidFill>
                    <a:srgbClr val="000000"/>
                  </a:solidFill>
                </a:endParaRPr>
              </a:p>
            </p:txBody>
          </p:sp>
          <p:sp>
            <p:nvSpPr>
              <p:cNvPr id="45" name="Freeform 21"/>
              <p:cNvSpPr>
                <a:spLocks noEditPoints="1"/>
              </p:cNvSpPr>
              <p:nvPr/>
            </p:nvSpPr>
            <p:spPr bwMode="auto">
              <a:xfrm>
                <a:off x="5005388" y="3179763"/>
                <a:ext cx="119063" cy="306388"/>
              </a:xfrm>
              <a:custGeom>
                <a:avLst/>
                <a:gdLst>
                  <a:gd name="T0" fmla="*/ 0 w 75"/>
                  <a:gd name="T1" fmla="*/ 193 h 193"/>
                  <a:gd name="T2" fmla="*/ 75 w 75"/>
                  <a:gd name="T3" fmla="*/ 193 h 193"/>
                  <a:gd name="T4" fmla="*/ 75 w 75"/>
                  <a:gd name="T5" fmla="*/ 0 h 193"/>
                  <a:gd name="T6" fmla="*/ 0 w 75"/>
                  <a:gd name="T7" fmla="*/ 0 h 193"/>
                  <a:gd name="T8" fmla="*/ 0 w 75"/>
                  <a:gd name="T9" fmla="*/ 193 h 193"/>
                  <a:gd name="T10" fmla="*/ 11 w 75"/>
                  <a:gd name="T11" fmla="*/ 11 h 193"/>
                  <a:gd name="T12" fmla="*/ 63 w 75"/>
                  <a:gd name="T13" fmla="*/ 11 h 193"/>
                  <a:gd name="T14" fmla="*/ 63 w 75"/>
                  <a:gd name="T15" fmla="*/ 39 h 193"/>
                  <a:gd name="T16" fmla="*/ 11 w 75"/>
                  <a:gd name="T17" fmla="*/ 39 h 193"/>
                  <a:gd name="T18" fmla="*/ 11 w 75"/>
                  <a:gd name="T19" fmla="*/ 11 h 193"/>
                  <a:gd name="T20" fmla="*/ 11 w 75"/>
                  <a:gd name="T21" fmla="*/ 52 h 193"/>
                  <a:gd name="T22" fmla="*/ 63 w 75"/>
                  <a:gd name="T23" fmla="*/ 52 h 193"/>
                  <a:gd name="T24" fmla="*/ 63 w 75"/>
                  <a:gd name="T25" fmla="*/ 79 h 193"/>
                  <a:gd name="T26" fmla="*/ 11 w 75"/>
                  <a:gd name="T27" fmla="*/ 79 h 193"/>
                  <a:gd name="T28" fmla="*/ 11 w 75"/>
                  <a:gd name="T29" fmla="*/ 52 h 193"/>
                  <a:gd name="T30" fmla="*/ 11 w 75"/>
                  <a:gd name="T31" fmla="*/ 91 h 193"/>
                  <a:gd name="T32" fmla="*/ 63 w 75"/>
                  <a:gd name="T33" fmla="*/ 91 h 193"/>
                  <a:gd name="T34" fmla="*/ 63 w 75"/>
                  <a:gd name="T35" fmla="*/ 120 h 193"/>
                  <a:gd name="T36" fmla="*/ 11 w 75"/>
                  <a:gd name="T37" fmla="*/ 120 h 193"/>
                  <a:gd name="T38" fmla="*/ 11 w 75"/>
                  <a:gd name="T39" fmla="*/ 91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5" h="193">
                    <a:moveTo>
                      <a:pt x="0" y="193"/>
                    </a:moveTo>
                    <a:lnTo>
                      <a:pt x="75" y="193"/>
                    </a:lnTo>
                    <a:lnTo>
                      <a:pt x="75" y="0"/>
                    </a:lnTo>
                    <a:lnTo>
                      <a:pt x="0" y="0"/>
                    </a:lnTo>
                    <a:lnTo>
                      <a:pt x="0" y="193"/>
                    </a:lnTo>
                    <a:close/>
                    <a:moveTo>
                      <a:pt x="11" y="11"/>
                    </a:moveTo>
                    <a:lnTo>
                      <a:pt x="63" y="11"/>
                    </a:lnTo>
                    <a:lnTo>
                      <a:pt x="63" y="39"/>
                    </a:lnTo>
                    <a:lnTo>
                      <a:pt x="11" y="39"/>
                    </a:lnTo>
                    <a:lnTo>
                      <a:pt x="11" y="11"/>
                    </a:lnTo>
                    <a:close/>
                    <a:moveTo>
                      <a:pt x="11" y="52"/>
                    </a:moveTo>
                    <a:lnTo>
                      <a:pt x="63" y="52"/>
                    </a:lnTo>
                    <a:lnTo>
                      <a:pt x="63" y="79"/>
                    </a:lnTo>
                    <a:lnTo>
                      <a:pt x="11" y="79"/>
                    </a:lnTo>
                    <a:lnTo>
                      <a:pt x="11" y="52"/>
                    </a:lnTo>
                    <a:close/>
                    <a:moveTo>
                      <a:pt x="11" y="91"/>
                    </a:moveTo>
                    <a:lnTo>
                      <a:pt x="63" y="91"/>
                    </a:lnTo>
                    <a:lnTo>
                      <a:pt x="63" y="120"/>
                    </a:lnTo>
                    <a:lnTo>
                      <a:pt x="11" y="120"/>
                    </a:lnTo>
                    <a:lnTo>
                      <a:pt x="11"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7" rIns="91414" bIns="45707" numCol="1" anchor="t" anchorCtr="0" compatLnSpc="1">
                <a:prstTxWarp prst="textNoShape">
                  <a:avLst/>
                </a:prstTxWarp>
              </a:bodyPr>
              <a:lstStyle/>
              <a:p>
                <a:pPr defTabSz="914044"/>
                <a:endParaRPr lang="en-US">
                  <a:solidFill>
                    <a:srgbClr val="000000"/>
                  </a:solidFill>
                </a:endParaRPr>
              </a:p>
            </p:txBody>
          </p:sp>
          <p:sp>
            <p:nvSpPr>
              <p:cNvPr id="46" name="Freeform 22"/>
              <p:cNvSpPr>
                <a:spLocks noEditPoints="1"/>
              </p:cNvSpPr>
              <p:nvPr/>
            </p:nvSpPr>
            <p:spPr bwMode="auto">
              <a:xfrm>
                <a:off x="5332413" y="3179763"/>
                <a:ext cx="119063" cy="306388"/>
              </a:xfrm>
              <a:custGeom>
                <a:avLst/>
                <a:gdLst>
                  <a:gd name="T0" fmla="*/ 0 w 75"/>
                  <a:gd name="T1" fmla="*/ 193 h 193"/>
                  <a:gd name="T2" fmla="*/ 75 w 75"/>
                  <a:gd name="T3" fmla="*/ 193 h 193"/>
                  <a:gd name="T4" fmla="*/ 75 w 75"/>
                  <a:gd name="T5" fmla="*/ 0 h 193"/>
                  <a:gd name="T6" fmla="*/ 0 w 75"/>
                  <a:gd name="T7" fmla="*/ 0 h 193"/>
                  <a:gd name="T8" fmla="*/ 0 w 75"/>
                  <a:gd name="T9" fmla="*/ 193 h 193"/>
                  <a:gd name="T10" fmla="*/ 11 w 75"/>
                  <a:gd name="T11" fmla="*/ 11 h 193"/>
                  <a:gd name="T12" fmla="*/ 66 w 75"/>
                  <a:gd name="T13" fmla="*/ 11 h 193"/>
                  <a:gd name="T14" fmla="*/ 66 w 75"/>
                  <a:gd name="T15" fmla="*/ 39 h 193"/>
                  <a:gd name="T16" fmla="*/ 11 w 75"/>
                  <a:gd name="T17" fmla="*/ 39 h 193"/>
                  <a:gd name="T18" fmla="*/ 11 w 75"/>
                  <a:gd name="T19" fmla="*/ 11 h 193"/>
                  <a:gd name="T20" fmla="*/ 11 w 75"/>
                  <a:gd name="T21" fmla="*/ 52 h 193"/>
                  <a:gd name="T22" fmla="*/ 66 w 75"/>
                  <a:gd name="T23" fmla="*/ 52 h 193"/>
                  <a:gd name="T24" fmla="*/ 66 w 75"/>
                  <a:gd name="T25" fmla="*/ 79 h 193"/>
                  <a:gd name="T26" fmla="*/ 11 w 75"/>
                  <a:gd name="T27" fmla="*/ 79 h 193"/>
                  <a:gd name="T28" fmla="*/ 11 w 75"/>
                  <a:gd name="T29" fmla="*/ 52 h 193"/>
                  <a:gd name="T30" fmla="*/ 11 w 75"/>
                  <a:gd name="T31" fmla="*/ 91 h 193"/>
                  <a:gd name="T32" fmla="*/ 66 w 75"/>
                  <a:gd name="T33" fmla="*/ 91 h 193"/>
                  <a:gd name="T34" fmla="*/ 66 w 75"/>
                  <a:gd name="T35" fmla="*/ 120 h 193"/>
                  <a:gd name="T36" fmla="*/ 11 w 75"/>
                  <a:gd name="T37" fmla="*/ 120 h 193"/>
                  <a:gd name="T38" fmla="*/ 11 w 75"/>
                  <a:gd name="T39" fmla="*/ 91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5" h="193">
                    <a:moveTo>
                      <a:pt x="0" y="193"/>
                    </a:moveTo>
                    <a:lnTo>
                      <a:pt x="75" y="193"/>
                    </a:lnTo>
                    <a:lnTo>
                      <a:pt x="75" y="0"/>
                    </a:lnTo>
                    <a:lnTo>
                      <a:pt x="0" y="0"/>
                    </a:lnTo>
                    <a:lnTo>
                      <a:pt x="0" y="193"/>
                    </a:lnTo>
                    <a:close/>
                    <a:moveTo>
                      <a:pt x="11" y="11"/>
                    </a:moveTo>
                    <a:lnTo>
                      <a:pt x="66" y="11"/>
                    </a:lnTo>
                    <a:lnTo>
                      <a:pt x="66" y="39"/>
                    </a:lnTo>
                    <a:lnTo>
                      <a:pt x="11" y="39"/>
                    </a:lnTo>
                    <a:lnTo>
                      <a:pt x="11" y="11"/>
                    </a:lnTo>
                    <a:close/>
                    <a:moveTo>
                      <a:pt x="11" y="52"/>
                    </a:moveTo>
                    <a:lnTo>
                      <a:pt x="66" y="52"/>
                    </a:lnTo>
                    <a:lnTo>
                      <a:pt x="66" y="79"/>
                    </a:lnTo>
                    <a:lnTo>
                      <a:pt x="11" y="79"/>
                    </a:lnTo>
                    <a:lnTo>
                      <a:pt x="11" y="52"/>
                    </a:lnTo>
                    <a:close/>
                    <a:moveTo>
                      <a:pt x="11" y="91"/>
                    </a:moveTo>
                    <a:lnTo>
                      <a:pt x="66" y="91"/>
                    </a:lnTo>
                    <a:lnTo>
                      <a:pt x="66" y="120"/>
                    </a:lnTo>
                    <a:lnTo>
                      <a:pt x="11" y="120"/>
                    </a:lnTo>
                    <a:lnTo>
                      <a:pt x="11"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7" rIns="91414" bIns="45707" numCol="1" anchor="t" anchorCtr="0" compatLnSpc="1">
                <a:prstTxWarp prst="textNoShape">
                  <a:avLst/>
                </a:prstTxWarp>
              </a:bodyPr>
              <a:lstStyle/>
              <a:p>
                <a:pPr defTabSz="914044"/>
                <a:endParaRPr lang="en-US">
                  <a:solidFill>
                    <a:srgbClr val="000000"/>
                  </a:solidFill>
                </a:endParaRPr>
              </a:p>
            </p:txBody>
          </p:sp>
          <p:sp>
            <p:nvSpPr>
              <p:cNvPr id="47" name="Freeform 23"/>
              <p:cNvSpPr>
                <a:spLocks noEditPoints="1"/>
              </p:cNvSpPr>
              <p:nvPr/>
            </p:nvSpPr>
            <p:spPr bwMode="auto">
              <a:xfrm>
                <a:off x="5102226" y="3133725"/>
                <a:ext cx="252413" cy="452438"/>
              </a:xfrm>
              <a:custGeom>
                <a:avLst/>
                <a:gdLst>
                  <a:gd name="T0" fmla="*/ 0 w 159"/>
                  <a:gd name="T1" fmla="*/ 285 h 285"/>
                  <a:gd name="T2" fmla="*/ 159 w 159"/>
                  <a:gd name="T3" fmla="*/ 285 h 285"/>
                  <a:gd name="T4" fmla="*/ 159 w 159"/>
                  <a:gd name="T5" fmla="*/ 0 h 285"/>
                  <a:gd name="T6" fmla="*/ 0 w 159"/>
                  <a:gd name="T7" fmla="*/ 0 h 285"/>
                  <a:gd name="T8" fmla="*/ 0 w 159"/>
                  <a:gd name="T9" fmla="*/ 285 h 285"/>
                  <a:gd name="T10" fmla="*/ 16 w 159"/>
                  <a:gd name="T11" fmla="*/ 18 h 285"/>
                  <a:gd name="T12" fmla="*/ 143 w 159"/>
                  <a:gd name="T13" fmla="*/ 18 h 285"/>
                  <a:gd name="T14" fmla="*/ 143 w 159"/>
                  <a:gd name="T15" fmla="*/ 58 h 285"/>
                  <a:gd name="T16" fmla="*/ 16 w 159"/>
                  <a:gd name="T17" fmla="*/ 58 h 285"/>
                  <a:gd name="T18" fmla="*/ 16 w 159"/>
                  <a:gd name="T19" fmla="*/ 18 h 285"/>
                  <a:gd name="T20" fmla="*/ 16 w 159"/>
                  <a:gd name="T21" fmla="*/ 77 h 285"/>
                  <a:gd name="T22" fmla="*/ 143 w 159"/>
                  <a:gd name="T23" fmla="*/ 77 h 285"/>
                  <a:gd name="T24" fmla="*/ 143 w 159"/>
                  <a:gd name="T25" fmla="*/ 117 h 285"/>
                  <a:gd name="T26" fmla="*/ 16 w 159"/>
                  <a:gd name="T27" fmla="*/ 117 h 285"/>
                  <a:gd name="T28" fmla="*/ 16 w 159"/>
                  <a:gd name="T29" fmla="*/ 77 h 285"/>
                  <a:gd name="T30" fmla="*/ 16 w 159"/>
                  <a:gd name="T31" fmla="*/ 133 h 285"/>
                  <a:gd name="T32" fmla="*/ 143 w 159"/>
                  <a:gd name="T33" fmla="*/ 133 h 285"/>
                  <a:gd name="T34" fmla="*/ 143 w 159"/>
                  <a:gd name="T35" fmla="*/ 174 h 285"/>
                  <a:gd name="T36" fmla="*/ 16 w 159"/>
                  <a:gd name="T37" fmla="*/ 174 h 285"/>
                  <a:gd name="T38" fmla="*/ 16 w 159"/>
                  <a:gd name="T39" fmla="*/ 133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9" h="285">
                    <a:moveTo>
                      <a:pt x="0" y="285"/>
                    </a:moveTo>
                    <a:lnTo>
                      <a:pt x="159" y="285"/>
                    </a:lnTo>
                    <a:lnTo>
                      <a:pt x="159" y="0"/>
                    </a:lnTo>
                    <a:lnTo>
                      <a:pt x="0" y="0"/>
                    </a:lnTo>
                    <a:lnTo>
                      <a:pt x="0" y="285"/>
                    </a:lnTo>
                    <a:close/>
                    <a:moveTo>
                      <a:pt x="16" y="18"/>
                    </a:moveTo>
                    <a:lnTo>
                      <a:pt x="143" y="18"/>
                    </a:lnTo>
                    <a:lnTo>
                      <a:pt x="143" y="58"/>
                    </a:lnTo>
                    <a:lnTo>
                      <a:pt x="16" y="58"/>
                    </a:lnTo>
                    <a:lnTo>
                      <a:pt x="16" y="18"/>
                    </a:lnTo>
                    <a:close/>
                    <a:moveTo>
                      <a:pt x="16" y="77"/>
                    </a:moveTo>
                    <a:lnTo>
                      <a:pt x="143" y="77"/>
                    </a:lnTo>
                    <a:lnTo>
                      <a:pt x="143" y="117"/>
                    </a:lnTo>
                    <a:lnTo>
                      <a:pt x="16" y="117"/>
                    </a:lnTo>
                    <a:lnTo>
                      <a:pt x="16" y="77"/>
                    </a:lnTo>
                    <a:close/>
                    <a:moveTo>
                      <a:pt x="16" y="133"/>
                    </a:moveTo>
                    <a:lnTo>
                      <a:pt x="143" y="133"/>
                    </a:lnTo>
                    <a:lnTo>
                      <a:pt x="143" y="174"/>
                    </a:lnTo>
                    <a:lnTo>
                      <a:pt x="16" y="174"/>
                    </a:lnTo>
                    <a:lnTo>
                      <a:pt x="16" y="1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7" rIns="91414" bIns="45707" numCol="1" anchor="t" anchorCtr="0" compatLnSpc="1">
                <a:prstTxWarp prst="textNoShape">
                  <a:avLst/>
                </a:prstTxWarp>
              </a:bodyPr>
              <a:lstStyle/>
              <a:p>
                <a:pPr defTabSz="914044"/>
                <a:endParaRPr lang="en-US">
                  <a:solidFill>
                    <a:srgbClr val="000000"/>
                  </a:solidFill>
                </a:endParaRPr>
              </a:p>
            </p:txBody>
          </p:sp>
          <p:sp>
            <p:nvSpPr>
              <p:cNvPr id="48" name="Freeform 24"/>
              <p:cNvSpPr>
                <a:spLocks/>
              </p:cNvSpPr>
              <p:nvPr/>
            </p:nvSpPr>
            <p:spPr bwMode="auto">
              <a:xfrm>
                <a:off x="5087938" y="2266950"/>
                <a:ext cx="1254125" cy="812800"/>
              </a:xfrm>
              <a:custGeom>
                <a:avLst/>
                <a:gdLst>
                  <a:gd name="T0" fmla="*/ 44 w 349"/>
                  <a:gd name="T1" fmla="*/ 226 h 226"/>
                  <a:gd name="T2" fmla="*/ 44 w 349"/>
                  <a:gd name="T3" fmla="*/ 213 h 226"/>
                  <a:gd name="T4" fmla="*/ 212 w 349"/>
                  <a:gd name="T5" fmla="*/ 44 h 226"/>
                  <a:gd name="T6" fmla="*/ 321 w 349"/>
                  <a:gd name="T7" fmla="*/ 84 h 226"/>
                  <a:gd name="T8" fmla="*/ 349 w 349"/>
                  <a:gd name="T9" fmla="*/ 51 h 226"/>
                  <a:gd name="T10" fmla="*/ 212 w 349"/>
                  <a:gd name="T11" fmla="*/ 0 h 226"/>
                  <a:gd name="T12" fmla="*/ 0 w 349"/>
                  <a:gd name="T13" fmla="*/ 213 h 226"/>
                  <a:gd name="T14" fmla="*/ 0 w 349"/>
                  <a:gd name="T15" fmla="*/ 226 h 226"/>
                  <a:gd name="T16" fmla="*/ 44 w 349"/>
                  <a:gd name="T17" fmla="*/ 22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9" h="226">
                    <a:moveTo>
                      <a:pt x="44" y="226"/>
                    </a:moveTo>
                    <a:cubicBezTo>
                      <a:pt x="44" y="222"/>
                      <a:pt x="44" y="217"/>
                      <a:pt x="44" y="213"/>
                    </a:cubicBezTo>
                    <a:cubicBezTo>
                      <a:pt x="44" y="120"/>
                      <a:pt x="119" y="44"/>
                      <a:pt x="212" y="44"/>
                    </a:cubicBezTo>
                    <a:cubicBezTo>
                      <a:pt x="254" y="44"/>
                      <a:pt x="292" y="59"/>
                      <a:pt x="321" y="84"/>
                    </a:cubicBezTo>
                    <a:cubicBezTo>
                      <a:pt x="326" y="70"/>
                      <a:pt x="336" y="58"/>
                      <a:pt x="349" y="51"/>
                    </a:cubicBezTo>
                    <a:cubicBezTo>
                      <a:pt x="312" y="19"/>
                      <a:pt x="264" y="0"/>
                      <a:pt x="212" y="0"/>
                    </a:cubicBezTo>
                    <a:cubicBezTo>
                      <a:pt x="95" y="0"/>
                      <a:pt x="0" y="95"/>
                      <a:pt x="0" y="213"/>
                    </a:cubicBezTo>
                    <a:cubicBezTo>
                      <a:pt x="0" y="217"/>
                      <a:pt x="0" y="222"/>
                      <a:pt x="0" y="226"/>
                    </a:cubicBezTo>
                    <a:lnTo>
                      <a:pt x="44" y="2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7" rIns="91414" bIns="45707" numCol="1" anchor="t" anchorCtr="0" compatLnSpc="1">
                <a:prstTxWarp prst="textNoShape">
                  <a:avLst/>
                </a:prstTxWarp>
              </a:bodyPr>
              <a:lstStyle/>
              <a:p>
                <a:pPr defTabSz="914044"/>
                <a:endParaRPr lang="en-US">
                  <a:solidFill>
                    <a:srgbClr val="000000"/>
                  </a:solidFill>
                </a:endParaRPr>
              </a:p>
            </p:txBody>
          </p:sp>
          <p:sp>
            <p:nvSpPr>
              <p:cNvPr id="49" name="Freeform 25"/>
              <p:cNvSpPr>
                <a:spLocks/>
              </p:cNvSpPr>
              <p:nvPr/>
            </p:nvSpPr>
            <p:spPr bwMode="auto">
              <a:xfrm>
                <a:off x="5461001" y="2949575"/>
                <a:ext cx="1154113" cy="844550"/>
              </a:xfrm>
              <a:custGeom>
                <a:avLst/>
                <a:gdLst>
                  <a:gd name="T0" fmla="*/ 319 w 321"/>
                  <a:gd name="T1" fmla="*/ 0 h 235"/>
                  <a:gd name="T2" fmla="*/ 275 w 321"/>
                  <a:gd name="T3" fmla="*/ 0 h 235"/>
                  <a:gd name="T4" fmla="*/ 277 w 321"/>
                  <a:gd name="T5" fmla="*/ 23 h 235"/>
                  <a:gd name="T6" fmla="*/ 108 w 321"/>
                  <a:gd name="T7" fmla="*/ 191 h 235"/>
                  <a:gd name="T8" fmla="*/ 25 w 321"/>
                  <a:gd name="T9" fmla="*/ 169 h 235"/>
                  <a:gd name="T10" fmla="*/ 0 w 321"/>
                  <a:gd name="T11" fmla="*/ 206 h 235"/>
                  <a:gd name="T12" fmla="*/ 108 w 321"/>
                  <a:gd name="T13" fmla="*/ 235 h 235"/>
                  <a:gd name="T14" fmla="*/ 321 w 321"/>
                  <a:gd name="T15" fmla="*/ 23 h 235"/>
                  <a:gd name="T16" fmla="*/ 319 w 321"/>
                  <a:gd name="T17" fmla="*/ 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1" h="235">
                    <a:moveTo>
                      <a:pt x="319" y="0"/>
                    </a:moveTo>
                    <a:cubicBezTo>
                      <a:pt x="275" y="0"/>
                      <a:pt x="275" y="0"/>
                      <a:pt x="275" y="0"/>
                    </a:cubicBezTo>
                    <a:cubicBezTo>
                      <a:pt x="276" y="7"/>
                      <a:pt x="277" y="15"/>
                      <a:pt x="277" y="23"/>
                    </a:cubicBezTo>
                    <a:cubicBezTo>
                      <a:pt x="277" y="116"/>
                      <a:pt x="201" y="191"/>
                      <a:pt x="108" y="191"/>
                    </a:cubicBezTo>
                    <a:cubicBezTo>
                      <a:pt x="78" y="191"/>
                      <a:pt x="50" y="183"/>
                      <a:pt x="25" y="169"/>
                    </a:cubicBezTo>
                    <a:cubicBezTo>
                      <a:pt x="0" y="206"/>
                      <a:pt x="0" y="206"/>
                      <a:pt x="0" y="206"/>
                    </a:cubicBezTo>
                    <a:cubicBezTo>
                      <a:pt x="32" y="224"/>
                      <a:pt x="69" y="235"/>
                      <a:pt x="108" y="235"/>
                    </a:cubicBezTo>
                    <a:cubicBezTo>
                      <a:pt x="225" y="235"/>
                      <a:pt x="321" y="140"/>
                      <a:pt x="321" y="23"/>
                    </a:cubicBezTo>
                    <a:cubicBezTo>
                      <a:pt x="321" y="15"/>
                      <a:pt x="320" y="7"/>
                      <a:pt x="3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7" rIns="91414" bIns="45707" numCol="1" anchor="t" anchorCtr="0" compatLnSpc="1">
                <a:prstTxWarp prst="textNoShape">
                  <a:avLst/>
                </a:prstTxWarp>
              </a:bodyPr>
              <a:lstStyle/>
              <a:p>
                <a:pPr defTabSz="914044"/>
                <a:endParaRPr lang="en-US">
                  <a:solidFill>
                    <a:srgbClr val="000000"/>
                  </a:solidFill>
                </a:endParaRPr>
              </a:p>
            </p:txBody>
          </p:sp>
          <p:sp>
            <p:nvSpPr>
              <p:cNvPr id="50" name="Freeform 26"/>
              <p:cNvSpPr>
                <a:spLocks/>
              </p:cNvSpPr>
              <p:nvPr/>
            </p:nvSpPr>
            <p:spPr bwMode="auto">
              <a:xfrm>
                <a:off x="6180138" y="2389188"/>
                <a:ext cx="201613" cy="207963"/>
              </a:xfrm>
              <a:custGeom>
                <a:avLst/>
                <a:gdLst>
                  <a:gd name="T0" fmla="*/ 122 w 127"/>
                  <a:gd name="T1" fmla="*/ 0 h 131"/>
                  <a:gd name="T2" fmla="*/ 127 w 127"/>
                  <a:gd name="T3" fmla="*/ 127 h 131"/>
                  <a:gd name="T4" fmla="*/ 0 w 127"/>
                  <a:gd name="T5" fmla="*/ 131 h 131"/>
                  <a:gd name="T6" fmla="*/ 122 w 127"/>
                  <a:gd name="T7" fmla="*/ 0 h 131"/>
                </a:gdLst>
                <a:ahLst/>
                <a:cxnLst>
                  <a:cxn ang="0">
                    <a:pos x="T0" y="T1"/>
                  </a:cxn>
                  <a:cxn ang="0">
                    <a:pos x="T2" y="T3"/>
                  </a:cxn>
                  <a:cxn ang="0">
                    <a:pos x="T4" y="T5"/>
                  </a:cxn>
                  <a:cxn ang="0">
                    <a:pos x="T6" y="T7"/>
                  </a:cxn>
                </a:cxnLst>
                <a:rect l="0" t="0" r="r" b="b"/>
                <a:pathLst>
                  <a:path w="127" h="131">
                    <a:moveTo>
                      <a:pt x="122" y="0"/>
                    </a:moveTo>
                    <a:lnTo>
                      <a:pt x="127" y="127"/>
                    </a:lnTo>
                    <a:lnTo>
                      <a:pt x="0" y="131"/>
                    </a:lnTo>
                    <a:lnTo>
                      <a:pt x="1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7" rIns="91414" bIns="45707" numCol="1" anchor="t" anchorCtr="0" compatLnSpc="1">
                <a:prstTxWarp prst="textNoShape">
                  <a:avLst/>
                </a:prstTxWarp>
              </a:bodyPr>
              <a:lstStyle/>
              <a:p>
                <a:pPr defTabSz="914044"/>
                <a:endParaRPr lang="en-US">
                  <a:solidFill>
                    <a:srgbClr val="000000"/>
                  </a:solidFill>
                </a:endParaRPr>
              </a:p>
            </p:txBody>
          </p:sp>
          <p:sp>
            <p:nvSpPr>
              <p:cNvPr id="51" name="Freeform 27"/>
              <p:cNvSpPr>
                <a:spLocks/>
              </p:cNvSpPr>
              <p:nvPr/>
            </p:nvSpPr>
            <p:spPr bwMode="auto">
              <a:xfrm>
                <a:off x="5386388" y="3506788"/>
                <a:ext cx="201613" cy="238125"/>
              </a:xfrm>
              <a:custGeom>
                <a:avLst/>
                <a:gdLst>
                  <a:gd name="T0" fmla="*/ 25 w 127"/>
                  <a:gd name="T1" fmla="*/ 150 h 150"/>
                  <a:gd name="T2" fmla="*/ 0 w 127"/>
                  <a:gd name="T3" fmla="*/ 23 h 150"/>
                  <a:gd name="T4" fmla="*/ 127 w 127"/>
                  <a:gd name="T5" fmla="*/ 0 h 150"/>
                  <a:gd name="T6" fmla="*/ 25 w 127"/>
                  <a:gd name="T7" fmla="*/ 150 h 150"/>
                </a:gdLst>
                <a:ahLst/>
                <a:cxnLst>
                  <a:cxn ang="0">
                    <a:pos x="T0" y="T1"/>
                  </a:cxn>
                  <a:cxn ang="0">
                    <a:pos x="T2" y="T3"/>
                  </a:cxn>
                  <a:cxn ang="0">
                    <a:pos x="T4" y="T5"/>
                  </a:cxn>
                  <a:cxn ang="0">
                    <a:pos x="T6" y="T7"/>
                  </a:cxn>
                </a:cxnLst>
                <a:rect l="0" t="0" r="r" b="b"/>
                <a:pathLst>
                  <a:path w="127" h="150">
                    <a:moveTo>
                      <a:pt x="25" y="150"/>
                    </a:moveTo>
                    <a:lnTo>
                      <a:pt x="0" y="23"/>
                    </a:lnTo>
                    <a:lnTo>
                      <a:pt x="127" y="0"/>
                    </a:lnTo>
                    <a:lnTo>
                      <a:pt x="25" y="1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7" rIns="91414" bIns="45707" numCol="1" anchor="t" anchorCtr="0" compatLnSpc="1">
                <a:prstTxWarp prst="textNoShape">
                  <a:avLst/>
                </a:prstTxWarp>
              </a:bodyPr>
              <a:lstStyle/>
              <a:p>
                <a:pPr defTabSz="914044"/>
                <a:endParaRPr lang="en-US">
                  <a:solidFill>
                    <a:srgbClr val="000000"/>
                  </a:solidFill>
                </a:endParaRPr>
              </a:p>
            </p:txBody>
          </p:sp>
        </p:grpSp>
        <p:grpSp>
          <p:nvGrpSpPr>
            <p:cNvPr id="85" name="Group 84"/>
            <p:cNvGrpSpPr/>
            <p:nvPr/>
          </p:nvGrpSpPr>
          <p:grpSpPr>
            <a:xfrm>
              <a:off x="3176744" y="1764032"/>
              <a:ext cx="2668354" cy="4013939"/>
              <a:chOff x="2700369" y="1873231"/>
              <a:chExt cx="2268217" cy="3412022"/>
            </a:xfrm>
          </p:grpSpPr>
          <p:sp>
            <p:nvSpPr>
              <p:cNvPr id="86" name="Rectangle 85"/>
              <p:cNvSpPr/>
              <p:nvPr/>
            </p:nvSpPr>
            <p:spPr bwMode="auto">
              <a:xfrm>
                <a:off x="2700369" y="1873231"/>
                <a:ext cx="2268217" cy="3412022"/>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79285" rIns="179285" bIns="179285" numCol="1" spcCol="0" rtlCol="0" fromWordArt="0" anchor="b" anchorCtr="0" forceAA="0" compatLnSpc="1">
                <a:prstTxWarp prst="textNoShape">
                  <a:avLst/>
                </a:prstTxWarp>
                <a:noAutofit/>
              </a:bodyPr>
              <a:lstStyle/>
              <a:p>
                <a:pPr defTabSz="914219"/>
                <a:r>
                  <a:rPr lang="en-US" sz="1568" spc="-50" dirty="0">
                    <a:solidFill>
                      <a:srgbClr val="FFFFFF"/>
                    </a:solidFill>
                    <a:cs typeface="Segoe UI" panose="020B0502040204020203" pitchFamily="34" charset="0"/>
                  </a:rPr>
                  <a:t>Access from Windows, iOS, Mac OS X, and Android devices</a:t>
                </a:r>
              </a:p>
            </p:txBody>
          </p:sp>
          <p:grpSp>
            <p:nvGrpSpPr>
              <p:cNvPr id="87" name="Group 86"/>
              <p:cNvGrpSpPr/>
              <p:nvPr/>
            </p:nvGrpSpPr>
            <p:grpSpPr>
              <a:xfrm>
                <a:off x="2970757" y="2473821"/>
                <a:ext cx="1727440" cy="1350605"/>
                <a:chOff x="2928404" y="2473821"/>
                <a:chExt cx="1862270" cy="1456022"/>
              </a:xfrm>
            </p:grpSpPr>
            <p:grpSp>
              <p:nvGrpSpPr>
                <p:cNvPr id="88" name="Group 87"/>
                <p:cNvGrpSpPr/>
                <p:nvPr/>
              </p:nvGrpSpPr>
              <p:grpSpPr>
                <a:xfrm>
                  <a:off x="2928404" y="2473821"/>
                  <a:ext cx="1629645" cy="1456022"/>
                  <a:chOff x="2890010" y="2623741"/>
                  <a:chExt cx="1707124" cy="1525247"/>
                </a:xfrm>
              </p:grpSpPr>
              <p:grpSp>
                <p:nvGrpSpPr>
                  <p:cNvPr id="90" name="Group 89"/>
                  <p:cNvGrpSpPr/>
                  <p:nvPr/>
                </p:nvGrpSpPr>
                <p:grpSpPr>
                  <a:xfrm>
                    <a:off x="3071883" y="2623741"/>
                    <a:ext cx="1525251" cy="1525247"/>
                    <a:chOff x="1153711" y="1917429"/>
                    <a:chExt cx="2022948" cy="2022942"/>
                  </a:xfrm>
                </p:grpSpPr>
                <p:grpSp>
                  <p:nvGrpSpPr>
                    <p:cNvPr id="92" name="Group 91"/>
                    <p:cNvGrpSpPr/>
                    <p:nvPr/>
                  </p:nvGrpSpPr>
                  <p:grpSpPr>
                    <a:xfrm>
                      <a:off x="1153711" y="1917429"/>
                      <a:ext cx="2022948" cy="2022942"/>
                      <a:chOff x="1298858" y="2146029"/>
                      <a:chExt cx="2022948" cy="2022942"/>
                    </a:xfrm>
                    <a:solidFill>
                      <a:schemeClr val="accent4"/>
                    </a:solidFill>
                  </p:grpSpPr>
                  <p:sp>
                    <p:nvSpPr>
                      <p:cNvPr id="96" name="Freeform 26"/>
                      <p:cNvSpPr>
                        <a:spLocks/>
                      </p:cNvSpPr>
                      <p:nvPr/>
                    </p:nvSpPr>
                    <p:spPr bwMode="auto">
                      <a:xfrm>
                        <a:off x="2745623" y="2307949"/>
                        <a:ext cx="267063" cy="275474"/>
                      </a:xfrm>
                      <a:custGeom>
                        <a:avLst/>
                        <a:gdLst>
                          <a:gd name="T0" fmla="*/ 122 w 127"/>
                          <a:gd name="T1" fmla="*/ 0 h 131"/>
                          <a:gd name="T2" fmla="*/ 127 w 127"/>
                          <a:gd name="T3" fmla="*/ 127 h 131"/>
                          <a:gd name="T4" fmla="*/ 0 w 127"/>
                          <a:gd name="T5" fmla="*/ 131 h 131"/>
                          <a:gd name="T6" fmla="*/ 122 w 127"/>
                          <a:gd name="T7" fmla="*/ 0 h 131"/>
                        </a:gdLst>
                        <a:ahLst/>
                        <a:cxnLst>
                          <a:cxn ang="0">
                            <a:pos x="T0" y="T1"/>
                          </a:cxn>
                          <a:cxn ang="0">
                            <a:pos x="T2" y="T3"/>
                          </a:cxn>
                          <a:cxn ang="0">
                            <a:pos x="T4" y="T5"/>
                          </a:cxn>
                          <a:cxn ang="0">
                            <a:pos x="T6" y="T7"/>
                          </a:cxn>
                        </a:cxnLst>
                        <a:rect l="0" t="0" r="r" b="b"/>
                        <a:pathLst>
                          <a:path w="127" h="131">
                            <a:moveTo>
                              <a:pt x="122" y="0"/>
                            </a:moveTo>
                            <a:lnTo>
                              <a:pt x="127" y="127"/>
                            </a:lnTo>
                            <a:lnTo>
                              <a:pt x="0" y="131"/>
                            </a:lnTo>
                            <a:lnTo>
                              <a:pt x="122" y="0"/>
                            </a:lnTo>
                            <a:close/>
                          </a:path>
                        </a:pathLst>
                      </a:custGeom>
                      <a:solidFill>
                        <a:srgbClr val="9B4F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19">
                          <a:defRPr/>
                        </a:pPr>
                        <a:endParaRPr lang="en-US" kern="0" dirty="0">
                          <a:solidFill>
                            <a:srgbClr val="505050"/>
                          </a:solidFill>
                        </a:endParaRPr>
                      </a:p>
                    </p:txBody>
                  </p:sp>
                  <p:grpSp>
                    <p:nvGrpSpPr>
                      <p:cNvPr id="97" name="Group 96"/>
                      <p:cNvGrpSpPr/>
                      <p:nvPr/>
                    </p:nvGrpSpPr>
                    <p:grpSpPr>
                      <a:xfrm>
                        <a:off x="1298858" y="2146029"/>
                        <a:ext cx="2022948" cy="2022942"/>
                        <a:chOff x="1298858" y="2146029"/>
                        <a:chExt cx="2022948" cy="2022942"/>
                      </a:xfrm>
                      <a:grpFill/>
                    </p:grpSpPr>
                    <p:grpSp>
                      <p:nvGrpSpPr>
                        <p:cNvPr id="98" name="Group 97"/>
                        <p:cNvGrpSpPr/>
                        <p:nvPr/>
                      </p:nvGrpSpPr>
                      <p:grpSpPr>
                        <a:xfrm>
                          <a:off x="1298858" y="2146029"/>
                          <a:ext cx="2022948" cy="2022942"/>
                          <a:chOff x="1298858" y="2146029"/>
                          <a:chExt cx="2022948" cy="2022942"/>
                        </a:xfrm>
                        <a:grpFill/>
                      </p:grpSpPr>
                      <p:sp>
                        <p:nvSpPr>
                          <p:cNvPr id="100" name="Freeform 24"/>
                          <p:cNvSpPr>
                            <a:spLocks/>
                          </p:cNvSpPr>
                          <p:nvPr/>
                        </p:nvSpPr>
                        <p:spPr bwMode="auto">
                          <a:xfrm>
                            <a:off x="1298858" y="2146029"/>
                            <a:ext cx="1661256" cy="1076659"/>
                          </a:xfrm>
                          <a:custGeom>
                            <a:avLst/>
                            <a:gdLst>
                              <a:gd name="T0" fmla="*/ 44 w 349"/>
                              <a:gd name="T1" fmla="*/ 226 h 226"/>
                              <a:gd name="T2" fmla="*/ 44 w 349"/>
                              <a:gd name="T3" fmla="*/ 213 h 226"/>
                              <a:gd name="T4" fmla="*/ 212 w 349"/>
                              <a:gd name="T5" fmla="*/ 44 h 226"/>
                              <a:gd name="T6" fmla="*/ 321 w 349"/>
                              <a:gd name="T7" fmla="*/ 84 h 226"/>
                              <a:gd name="T8" fmla="*/ 349 w 349"/>
                              <a:gd name="T9" fmla="*/ 51 h 226"/>
                              <a:gd name="T10" fmla="*/ 212 w 349"/>
                              <a:gd name="T11" fmla="*/ 0 h 226"/>
                              <a:gd name="T12" fmla="*/ 0 w 349"/>
                              <a:gd name="T13" fmla="*/ 213 h 226"/>
                              <a:gd name="T14" fmla="*/ 0 w 349"/>
                              <a:gd name="T15" fmla="*/ 226 h 226"/>
                              <a:gd name="T16" fmla="*/ 44 w 349"/>
                              <a:gd name="T17" fmla="*/ 22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9" h="226">
                                <a:moveTo>
                                  <a:pt x="44" y="226"/>
                                </a:moveTo>
                                <a:cubicBezTo>
                                  <a:pt x="44" y="222"/>
                                  <a:pt x="44" y="217"/>
                                  <a:pt x="44" y="213"/>
                                </a:cubicBezTo>
                                <a:cubicBezTo>
                                  <a:pt x="44" y="120"/>
                                  <a:pt x="119" y="44"/>
                                  <a:pt x="212" y="44"/>
                                </a:cubicBezTo>
                                <a:cubicBezTo>
                                  <a:pt x="254" y="44"/>
                                  <a:pt x="292" y="59"/>
                                  <a:pt x="321" y="84"/>
                                </a:cubicBezTo>
                                <a:cubicBezTo>
                                  <a:pt x="326" y="70"/>
                                  <a:pt x="336" y="58"/>
                                  <a:pt x="349" y="51"/>
                                </a:cubicBezTo>
                                <a:cubicBezTo>
                                  <a:pt x="312" y="19"/>
                                  <a:pt x="264" y="0"/>
                                  <a:pt x="212" y="0"/>
                                </a:cubicBezTo>
                                <a:cubicBezTo>
                                  <a:pt x="95" y="0"/>
                                  <a:pt x="0" y="95"/>
                                  <a:pt x="0" y="213"/>
                                </a:cubicBezTo>
                                <a:cubicBezTo>
                                  <a:pt x="0" y="217"/>
                                  <a:pt x="0" y="222"/>
                                  <a:pt x="0" y="226"/>
                                </a:cubicBezTo>
                                <a:lnTo>
                                  <a:pt x="44" y="226"/>
                                </a:lnTo>
                                <a:close/>
                              </a:path>
                            </a:pathLst>
                          </a:custGeom>
                          <a:solidFill>
                            <a:srgbClr val="9B4F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19">
                              <a:defRPr/>
                            </a:pPr>
                            <a:endParaRPr lang="en-US" kern="0" dirty="0">
                              <a:solidFill>
                                <a:srgbClr val="505050"/>
                              </a:solidFill>
                            </a:endParaRPr>
                          </a:p>
                        </p:txBody>
                      </p:sp>
                      <p:sp>
                        <p:nvSpPr>
                          <p:cNvPr id="101" name="Freeform 25"/>
                          <p:cNvSpPr>
                            <a:spLocks/>
                          </p:cNvSpPr>
                          <p:nvPr/>
                        </p:nvSpPr>
                        <p:spPr bwMode="auto">
                          <a:xfrm>
                            <a:off x="1793030" y="3050255"/>
                            <a:ext cx="1528776" cy="1118716"/>
                          </a:xfrm>
                          <a:custGeom>
                            <a:avLst/>
                            <a:gdLst>
                              <a:gd name="T0" fmla="*/ 319 w 321"/>
                              <a:gd name="T1" fmla="*/ 0 h 235"/>
                              <a:gd name="T2" fmla="*/ 275 w 321"/>
                              <a:gd name="T3" fmla="*/ 0 h 235"/>
                              <a:gd name="T4" fmla="*/ 277 w 321"/>
                              <a:gd name="T5" fmla="*/ 23 h 235"/>
                              <a:gd name="T6" fmla="*/ 108 w 321"/>
                              <a:gd name="T7" fmla="*/ 191 h 235"/>
                              <a:gd name="T8" fmla="*/ 25 w 321"/>
                              <a:gd name="T9" fmla="*/ 169 h 235"/>
                              <a:gd name="T10" fmla="*/ 0 w 321"/>
                              <a:gd name="T11" fmla="*/ 206 h 235"/>
                              <a:gd name="T12" fmla="*/ 108 w 321"/>
                              <a:gd name="T13" fmla="*/ 235 h 235"/>
                              <a:gd name="T14" fmla="*/ 321 w 321"/>
                              <a:gd name="T15" fmla="*/ 23 h 235"/>
                              <a:gd name="T16" fmla="*/ 319 w 321"/>
                              <a:gd name="T17" fmla="*/ 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1" h="235">
                                <a:moveTo>
                                  <a:pt x="319" y="0"/>
                                </a:moveTo>
                                <a:cubicBezTo>
                                  <a:pt x="275" y="0"/>
                                  <a:pt x="275" y="0"/>
                                  <a:pt x="275" y="0"/>
                                </a:cubicBezTo>
                                <a:cubicBezTo>
                                  <a:pt x="276" y="7"/>
                                  <a:pt x="277" y="15"/>
                                  <a:pt x="277" y="23"/>
                                </a:cubicBezTo>
                                <a:cubicBezTo>
                                  <a:pt x="277" y="116"/>
                                  <a:pt x="201" y="191"/>
                                  <a:pt x="108" y="191"/>
                                </a:cubicBezTo>
                                <a:cubicBezTo>
                                  <a:pt x="78" y="191"/>
                                  <a:pt x="50" y="183"/>
                                  <a:pt x="25" y="169"/>
                                </a:cubicBezTo>
                                <a:cubicBezTo>
                                  <a:pt x="0" y="206"/>
                                  <a:pt x="0" y="206"/>
                                  <a:pt x="0" y="206"/>
                                </a:cubicBezTo>
                                <a:cubicBezTo>
                                  <a:pt x="32" y="224"/>
                                  <a:pt x="69" y="235"/>
                                  <a:pt x="108" y="235"/>
                                </a:cubicBezTo>
                                <a:cubicBezTo>
                                  <a:pt x="225" y="235"/>
                                  <a:pt x="321" y="140"/>
                                  <a:pt x="321" y="23"/>
                                </a:cubicBezTo>
                                <a:cubicBezTo>
                                  <a:pt x="321" y="15"/>
                                  <a:pt x="320" y="7"/>
                                  <a:pt x="319" y="0"/>
                                </a:cubicBezTo>
                                <a:close/>
                              </a:path>
                            </a:pathLst>
                          </a:custGeom>
                          <a:solidFill>
                            <a:srgbClr val="4423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19">
                              <a:defRPr/>
                            </a:pPr>
                            <a:endParaRPr lang="en-US" kern="0" dirty="0">
                              <a:solidFill>
                                <a:srgbClr val="505050"/>
                              </a:solidFill>
                            </a:endParaRPr>
                          </a:p>
                        </p:txBody>
                      </p:sp>
                    </p:grpSp>
                    <p:sp>
                      <p:nvSpPr>
                        <p:cNvPr id="99" name="Freeform 27"/>
                        <p:cNvSpPr>
                          <a:spLocks/>
                        </p:cNvSpPr>
                        <p:nvPr/>
                      </p:nvSpPr>
                      <p:spPr bwMode="auto">
                        <a:xfrm>
                          <a:off x="1706895" y="3788356"/>
                          <a:ext cx="267063" cy="315428"/>
                        </a:xfrm>
                        <a:custGeom>
                          <a:avLst/>
                          <a:gdLst>
                            <a:gd name="T0" fmla="*/ 25 w 127"/>
                            <a:gd name="T1" fmla="*/ 150 h 150"/>
                            <a:gd name="T2" fmla="*/ 0 w 127"/>
                            <a:gd name="T3" fmla="*/ 23 h 150"/>
                            <a:gd name="T4" fmla="*/ 127 w 127"/>
                            <a:gd name="T5" fmla="*/ 0 h 150"/>
                            <a:gd name="T6" fmla="*/ 25 w 127"/>
                            <a:gd name="T7" fmla="*/ 150 h 150"/>
                          </a:gdLst>
                          <a:ahLst/>
                          <a:cxnLst>
                            <a:cxn ang="0">
                              <a:pos x="T0" y="T1"/>
                            </a:cxn>
                            <a:cxn ang="0">
                              <a:pos x="T2" y="T3"/>
                            </a:cxn>
                            <a:cxn ang="0">
                              <a:pos x="T4" y="T5"/>
                            </a:cxn>
                            <a:cxn ang="0">
                              <a:pos x="T6" y="T7"/>
                            </a:cxn>
                          </a:cxnLst>
                          <a:rect l="0" t="0" r="r" b="b"/>
                          <a:pathLst>
                            <a:path w="127" h="150">
                              <a:moveTo>
                                <a:pt x="25" y="150"/>
                              </a:moveTo>
                              <a:lnTo>
                                <a:pt x="0" y="23"/>
                              </a:lnTo>
                              <a:lnTo>
                                <a:pt x="127" y="0"/>
                              </a:lnTo>
                              <a:lnTo>
                                <a:pt x="25" y="150"/>
                              </a:lnTo>
                              <a:close/>
                            </a:path>
                          </a:pathLst>
                        </a:custGeom>
                        <a:solidFill>
                          <a:srgbClr val="4423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19">
                            <a:defRPr/>
                          </a:pPr>
                          <a:endParaRPr lang="en-US" kern="0" dirty="0">
                            <a:solidFill>
                              <a:srgbClr val="505050"/>
                            </a:solidFill>
                          </a:endParaRPr>
                        </a:p>
                      </p:txBody>
                    </p:sp>
                  </p:grpSp>
                </p:grpSp>
                <p:grpSp>
                  <p:nvGrpSpPr>
                    <p:cNvPr id="93" name="Group 92"/>
                    <p:cNvGrpSpPr/>
                    <p:nvPr/>
                  </p:nvGrpSpPr>
                  <p:grpSpPr>
                    <a:xfrm>
                      <a:off x="1671964" y="2415124"/>
                      <a:ext cx="842185" cy="1029550"/>
                      <a:chOff x="175624" y="1643062"/>
                      <a:chExt cx="1703314" cy="2082260"/>
                    </a:xfrm>
                  </p:grpSpPr>
                  <p:pic>
                    <p:nvPicPr>
                      <p:cNvPr id="94" name="Picture 93"/>
                      <p:cNvPicPr>
                        <a:picLocks noChangeAspect="1"/>
                      </p:cNvPicPr>
                      <p:nvPr/>
                    </p:nvPicPr>
                    <p:blipFill rotWithShape="1">
                      <a:blip r:embed="rId9"/>
                      <a:srcRect b="37412"/>
                      <a:stretch/>
                    </p:blipFill>
                    <p:spPr>
                      <a:xfrm>
                        <a:off x="578064" y="1643062"/>
                        <a:ext cx="1152310" cy="1964539"/>
                      </a:xfrm>
                      <a:prstGeom prst="rect">
                        <a:avLst/>
                      </a:prstGeom>
                    </p:spPr>
                  </p:pic>
                  <p:sp>
                    <p:nvSpPr>
                      <p:cNvPr id="95" name="TextBox 94"/>
                      <p:cNvSpPr txBox="1"/>
                      <p:nvPr/>
                    </p:nvSpPr>
                    <p:spPr bwMode="auto">
                      <a:xfrm>
                        <a:off x="175624" y="2494629"/>
                        <a:ext cx="1703314" cy="1230693"/>
                      </a:xfrm>
                      <a:prstGeom prst="rect">
                        <a:avLst/>
                      </a:prstGeom>
                      <a:noFill/>
                    </p:spPr>
                    <p:txBody>
                      <a:bodyPr wrap="none" lIns="179285" tIns="143428" rIns="179285" bIns="143428">
                        <a:spAutoFit/>
                      </a:bodyPr>
                      <a:lstStyle/>
                      <a:p>
                        <a:pPr defTabSz="914308">
                          <a:lnSpc>
                            <a:spcPct val="90000"/>
                          </a:lnSpc>
                          <a:defRPr/>
                        </a:pPr>
                        <a:r>
                          <a:rPr lang="en-US" sz="784" dirty="0">
                            <a:solidFill>
                              <a:srgbClr val="FFFFFF">
                                <a:lumMod val="65000"/>
                                <a:lumOff val="35000"/>
                              </a:srgbClr>
                            </a:solidFill>
                            <a:latin typeface="Segoe UI Light"/>
                          </a:rPr>
                          <a:t>User</a:t>
                        </a:r>
                      </a:p>
                    </p:txBody>
                  </p:sp>
                </p:grpSp>
              </p:grpSp>
              <p:pic>
                <p:nvPicPr>
                  <p:cNvPr id="91" name="Picture 90"/>
                  <p:cNvPicPr>
                    <a:picLocks noChangeAspect="1"/>
                  </p:cNvPicPr>
                  <p:nvPr/>
                </p:nvPicPr>
                <p:blipFill>
                  <a:blip r:embed="rId10"/>
                  <a:stretch>
                    <a:fillRect/>
                  </a:stretch>
                </p:blipFill>
                <p:spPr>
                  <a:xfrm>
                    <a:off x="2890010" y="3562065"/>
                    <a:ext cx="377044" cy="505053"/>
                  </a:xfrm>
                  <a:prstGeom prst="rect">
                    <a:avLst/>
                  </a:prstGeom>
                </p:spPr>
              </p:pic>
            </p:grpSp>
            <p:pic>
              <p:nvPicPr>
                <p:cNvPr id="89" name="Picture 88"/>
                <p:cNvPicPr>
                  <a:picLocks noChangeAspect="1"/>
                </p:cNvPicPr>
                <p:nvPr/>
              </p:nvPicPr>
              <p:blipFill>
                <a:blip r:embed="rId3"/>
                <a:stretch>
                  <a:fillRect/>
                </a:stretch>
              </p:blipFill>
              <p:spPr>
                <a:xfrm>
                  <a:off x="4271793" y="2705038"/>
                  <a:ext cx="518881" cy="349109"/>
                </a:xfrm>
                <a:prstGeom prst="rect">
                  <a:avLst/>
                </a:prstGeom>
              </p:spPr>
            </p:pic>
          </p:grpSp>
        </p:grpSp>
      </p:grpSp>
      <p:pic>
        <p:nvPicPr>
          <p:cNvPr id="102" name="Picture 101"/>
          <p:cNvPicPr>
            <a:picLocks noChangeAspect="1"/>
          </p:cNvPicPr>
          <p:nvPr/>
        </p:nvPicPr>
        <p:blipFill>
          <a:blip r:embed="rId11">
            <a:clrChange>
              <a:clrFrom>
                <a:srgbClr val="00AEEF"/>
              </a:clrFrom>
              <a:clrTo>
                <a:srgbClr val="00AEEF">
                  <a:alpha val="0"/>
                </a:srgbClr>
              </a:clrTo>
            </a:clrChange>
          </a:blip>
          <a:stretch>
            <a:fillRect/>
          </a:stretch>
        </p:blipFill>
        <p:spPr>
          <a:xfrm>
            <a:off x="1511510" y="110174"/>
            <a:ext cx="9469500" cy="963000"/>
          </a:xfrm>
          <a:prstGeom prst="rect">
            <a:avLst/>
          </a:prstGeom>
        </p:spPr>
      </p:pic>
      <p:sp>
        <p:nvSpPr>
          <p:cNvPr id="103" name="Oval 102"/>
          <p:cNvSpPr/>
          <p:nvPr/>
        </p:nvSpPr>
        <p:spPr bwMode="auto">
          <a:xfrm>
            <a:off x="1402389" y="12845"/>
            <a:ext cx="1244898" cy="1162253"/>
          </a:xfrm>
          <a:prstGeom prst="ellipse">
            <a:avLst/>
          </a:prstGeom>
          <a:noFill/>
          <a:ln w="7620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6200" tIns="38100" rIns="38100" bIns="76200" numCol="1" spcCol="0" rtlCol="0" fromWordArt="0" anchor="b" anchorCtr="0" forceAA="0" compatLnSpc="1">
            <a:prstTxWarp prst="textNoShape">
              <a:avLst/>
            </a:prstTxWarp>
            <a:noAutofit/>
          </a:bodyPr>
          <a:lstStyle/>
          <a:p>
            <a:pPr algn="ctr" defTabSz="761719" fontAlgn="base">
              <a:spcBef>
                <a:spcPct val="0"/>
              </a:spcBef>
              <a:spcAft>
                <a:spcPct val="0"/>
              </a:spcAft>
            </a:pPr>
            <a:endParaRPr lang="el-GR" sz="1667" spc="-42" dirty="0" err="1">
              <a:gradFill>
                <a:gsLst>
                  <a:gs pos="0">
                    <a:srgbClr val="FFFFFF"/>
                  </a:gs>
                  <a:gs pos="100000">
                    <a:srgbClr val="FFFFFF"/>
                  </a:gs>
                </a:gsLst>
                <a:lin ang="5400000" scaled="0"/>
              </a:gradFill>
              <a:ea typeface="Segoe UI" pitchFamily="34" charset="0"/>
              <a:cs typeface="Segoe UI" pitchFamily="34" charset="0"/>
            </a:endParaRPr>
          </a:p>
        </p:txBody>
      </p:sp>
      <p:sp>
        <p:nvSpPr>
          <p:cNvPr id="104" name="TextBox 103"/>
          <p:cNvSpPr txBox="1"/>
          <p:nvPr/>
        </p:nvSpPr>
        <p:spPr>
          <a:xfrm>
            <a:off x="596287" y="6001924"/>
            <a:ext cx="3334158" cy="687775"/>
          </a:xfrm>
          <a:prstGeom prst="rect">
            <a:avLst/>
          </a:prstGeom>
          <a:noFill/>
        </p:spPr>
        <p:txBody>
          <a:bodyPr wrap="square" lIns="182854" tIns="146283" rIns="182854" bIns="146283" rtlCol="0">
            <a:spAutoFit/>
          </a:bodyPr>
          <a:lstStyle/>
          <a:p>
            <a:pPr defTabSz="913498">
              <a:lnSpc>
                <a:spcPct val="90000"/>
              </a:lnSpc>
            </a:pPr>
            <a:r>
              <a:rPr lang="en-US" sz="2833" b="1" dirty="0">
                <a:solidFill>
                  <a:srgbClr val="FFFFFF"/>
                </a:solidFill>
              </a:rPr>
              <a:t>No Linux support</a:t>
            </a:r>
            <a:endParaRPr lang="en-US" sz="2833" b="1" dirty="0">
              <a:solidFill>
                <a:srgbClr val="CC00CC"/>
              </a:solidFill>
            </a:endParaRPr>
          </a:p>
        </p:txBody>
      </p:sp>
      <p:sp>
        <p:nvSpPr>
          <p:cNvPr id="105" name="TextBox 104"/>
          <p:cNvSpPr txBox="1"/>
          <p:nvPr/>
        </p:nvSpPr>
        <p:spPr>
          <a:xfrm>
            <a:off x="596287" y="5432347"/>
            <a:ext cx="6053579" cy="687775"/>
          </a:xfrm>
          <a:prstGeom prst="rect">
            <a:avLst/>
          </a:prstGeom>
          <a:noFill/>
        </p:spPr>
        <p:txBody>
          <a:bodyPr wrap="square" lIns="182854" tIns="146283" rIns="182854" bIns="146283" rtlCol="0">
            <a:spAutoFit/>
          </a:bodyPr>
          <a:lstStyle/>
          <a:p>
            <a:pPr defTabSz="913498">
              <a:lnSpc>
                <a:spcPct val="90000"/>
              </a:lnSpc>
            </a:pPr>
            <a:r>
              <a:rPr lang="en-US" sz="2833" b="1" dirty="0">
                <a:solidFill>
                  <a:srgbClr val="FFFFFF"/>
                </a:solidFill>
              </a:rPr>
              <a:t>No Templates to use in the cloud</a:t>
            </a:r>
            <a:endParaRPr lang="en-US" sz="2833" b="1" dirty="0">
              <a:solidFill>
                <a:srgbClr val="CC00CC"/>
              </a:solidFill>
            </a:endParaRPr>
          </a:p>
        </p:txBody>
      </p:sp>
      <p:sp>
        <p:nvSpPr>
          <p:cNvPr id="106" name="TextBox 105"/>
          <p:cNvSpPr txBox="1"/>
          <p:nvPr/>
        </p:nvSpPr>
        <p:spPr>
          <a:xfrm>
            <a:off x="596287" y="4858480"/>
            <a:ext cx="8492623" cy="687775"/>
          </a:xfrm>
          <a:prstGeom prst="rect">
            <a:avLst/>
          </a:prstGeom>
          <a:noFill/>
        </p:spPr>
        <p:txBody>
          <a:bodyPr wrap="square" lIns="182854" tIns="146283" rIns="182854" bIns="146283" rtlCol="0">
            <a:spAutoFit/>
          </a:bodyPr>
          <a:lstStyle/>
          <a:p>
            <a:pPr defTabSz="913498">
              <a:lnSpc>
                <a:spcPct val="90000"/>
              </a:lnSpc>
            </a:pPr>
            <a:r>
              <a:rPr lang="en-US" sz="2833" b="1" dirty="0">
                <a:solidFill>
                  <a:srgbClr val="FFFFFF"/>
                </a:solidFill>
              </a:rPr>
              <a:t>No Mapping to local drives, USB, serial ports</a:t>
            </a:r>
            <a:endParaRPr lang="en-US" sz="2833" b="1" dirty="0">
              <a:solidFill>
                <a:srgbClr val="CC00CC"/>
              </a:solidFill>
            </a:endParaRPr>
          </a:p>
        </p:txBody>
      </p:sp>
      <p:sp>
        <p:nvSpPr>
          <p:cNvPr id="107" name="TextBox 106"/>
          <p:cNvSpPr txBox="1"/>
          <p:nvPr/>
        </p:nvSpPr>
        <p:spPr>
          <a:xfrm>
            <a:off x="9301015" y="5609509"/>
            <a:ext cx="2756218" cy="1080125"/>
          </a:xfrm>
          <a:prstGeom prst="rect">
            <a:avLst/>
          </a:prstGeom>
          <a:noFill/>
        </p:spPr>
        <p:txBody>
          <a:bodyPr wrap="square" lIns="182854" tIns="146283" rIns="182854" bIns="146283" rtlCol="0">
            <a:spAutoFit/>
          </a:bodyPr>
          <a:lstStyle/>
          <a:p>
            <a:pPr defTabSz="913498">
              <a:lnSpc>
                <a:spcPct val="90000"/>
              </a:lnSpc>
            </a:pPr>
            <a:r>
              <a:rPr lang="en-US" sz="2833" b="1" dirty="0">
                <a:solidFill>
                  <a:srgbClr val="FFFFFF"/>
                </a:solidFill>
              </a:rPr>
              <a:t>No Access to other VMs</a:t>
            </a:r>
            <a:endParaRPr lang="en-US" sz="2833" b="1" dirty="0">
              <a:solidFill>
                <a:srgbClr val="CC00CC"/>
              </a:solidFill>
            </a:endParaRPr>
          </a:p>
        </p:txBody>
      </p:sp>
    </p:spTree>
    <p:extLst>
      <p:ext uri="{BB962C8B-B14F-4D97-AF65-F5344CB8AC3E}">
        <p14:creationId xmlns:p14="http://schemas.microsoft.com/office/powerpoint/2010/main" val="37185972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clrChange>
              <a:clrFrom>
                <a:srgbClr val="00AEEF"/>
              </a:clrFrom>
              <a:clrTo>
                <a:srgbClr val="00AEEF">
                  <a:alpha val="0"/>
                </a:srgbClr>
              </a:clrTo>
            </a:clrChange>
          </a:blip>
          <a:stretch>
            <a:fillRect/>
          </a:stretch>
        </p:blipFill>
        <p:spPr>
          <a:xfrm>
            <a:off x="1511510" y="110174"/>
            <a:ext cx="9469500" cy="963000"/>
          </a:xfrm>
          <a:prstGeom prst="rect">
            <a:avLst/>
          </a:prstGeom>
        </p:spPr>
      </p:pic>
      <p:sp>
        <p:nvSpPr>
          <p:cNvPr id="3" name="Content Placeholder 2"/>
          <p:cNvSpPr>
            <a:spLocks noGrp="1"/>
          </p:cNvSpPr>
          <p:nvPr>
            <p:ph idx="4294967295"/>
          </p:nvPr>
        </p:nvSpPr>
        <p:spPr>
          <a:xfrm>
            <a:off x="493345" y="1826724"/>
            <a:ext cx="5527953" cy="3291478"/>
          </a:xfrm>
          <a:prstGeom prst="rect">
            <a:avLst/>
          </a:prstGeom>
        </p:spPr>
        <p:txBody>
          <a:bodyPr/>
          <a:lstStyle/>
          <a:p>
            <a:pPr marL="0" indent="0">
              <a:buNone/>
            </a:pPr>
            <a:r>
              <a:rPr lang="en-US" dirty="0" smtClean="0"/>
              <a:t>Resource Model</a:t>
            </a:r>
          </a:p>
          <a:p>
            <a:pPr>
              <a:buFont typeface="Wingdings" panose="05000000000000000000" pitchFamily="2" charset="2"/>
              <a:buChar char="§"/>
            </a:pPr>
            <a:r>
              <a:rPr lang="en-US" sz="2352" dirty="0"/>
              <a:t>Entities addressable by logical URI</a:t>
            </a:r>
          </a:p>
          <a:p>
            <a:pPr>
              <a:buFont typeface="Wingdings" panose="05000000000000000000" pitchFamily="2" charset="2"/>
              <a:buChar char="§"/>
            </a:pPr>
            <a:r>
              <a:rPr lang="en-US" sz="2352" dirty="0"/>
              <a:t>Partitioned for scale out </a:t>
            </a:r>
          </a:p>
          <a:p>
            <a:pPr>
              <a:buFont typeface="Wingdings" panose="05000000000000000000" pitchFamily="2" charset="2"/>
              <a:buChar char="§"/>
            </a:pPr>
            <a:r>
              <a:rPr lang="en-US" sz="2352" dirty="0"/>
              <a:t>Replicated for HA</a:t>
            </a:r>
          </a:p>
          <a:p>
            <a:pPr>
              <a:buFont typeface="Wingdings" panose="05000000000000000000" pitchFamily="2" charset="2"/>
              <a:buChar char="§"/>
            </a:pPr>
            <a:r>
              <a:rPr lang="en-US" sz="2352" dirty="0"/>
              <a:t>Entities represented as JSON</a:t>
            </a:r>
          </a:p>
          <a:p>
            <a:pPr>
              <a:buFont typeface="Wingdings" panose="05000000000000000000" pitchFamily="2" charset="2"/>
              <a:buChar char="§"/>
            </a:pPr>
            <a:r>
              <a:rPr lang="en-US" sz="2352" dirty="0"/>
              <a:t>Accounts scale out through addition of capacity units</a:t>
            </a:r>
          </a:p>
          <a:p>
            <a:pPr>
              <a:buFont typeface="Wingdings" panose="05000000000000000000" pitchFamily="2" charset="2"/>
              <a:buChar char="§"/>
            </a:pPr>
            <a:endParaRPr lang="en-US" baseline="0" dirty="0" smtClean="0"/>
          </a:p>
        </p:txBody>
      </p:sp>
      <p:sp>
        <p:nvSpPr>
          <p:cNvPr id="4" name="Content Placeholder 2"/>
          <p:cNvSpPr txBox="1">
            <a:spLocks/>
          </p:cNvSpPr>
          <p:nvPr/>
        </p:nvSpPr>
        <p:spPr>
          <a:xfrm>
            <a:off x="493345" y="4814806"/>
            <a:ext cx="5527953" cy="1918820"/>
          </a:xfrm>
          <a:prstGeom prst="rect">
            <a:avLst/>
          </a:prstGeom>
        </p:spPr>
        <p:txBody>
          <a:bodyPr vert="horz" wrap="square" lIns="143428" tIns="89643" rIns="143428" bIns="89643" rtlCol="0">
            <a:spAutoFit/>
          </a:bodyPr>
          <a:lst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FFFFFF"/>
              </a:buClr>
              <a:buNone/>
            </a:pPr>
            <a:r>
              <a:rPr lang="en-US" sz="3922" dirty="0">
                <a:gradFill>
                  <a:gsLst>
                    <a:gs pos="1250">
                      <a:srgbClr val="FFFFFF"/>
                    </a:gs>
                    <a:gs pos="100000">
                      <a:srgbClr val="FFFFFF"/>
                    </a:gs>
                  </a:gsLst>
                  <a:lin ang="5400000" scaled="0"/>
                </a:gradFill>
              </a:rPr>
              <a:t>Interaction Model</a:t>
            </a:r>
          </a:p>
          <a:p>
            <a:pPr>
              <a:buClr>
                <a:srgbClr val="FFFFFF"/>
              </a:buClr>
              <a:buFont typeface="Wingdings" panose="05000000000000000000" pitchFamily="2" charset="2"/>
              <a:buChar char="§"/>
            </a:pPr>
            <a:r>
              <a:rPr lang="en-US" sz="2352" dirty="0" err="1">
                <a:gradFill>
                  <a:gsLst>
                    <a:gs pos="1250">
                      <a:srgbClr val="FFFFFF"/>
                    </a:gs>
                    <a:gs pos="100000">
                      <a:srgbClr val="FFFFFF"/>
                    </a:gs>
                  </a:gsLst>
                  <a:lin ang="5400000" scaled="0"/>
                </a:gradFill>
                <a:latin typeface="Segoe UI"/>
              </a:rPr>
              <a:t>RESTful</a:t>
            </a:r>
            <a:r>
              <a:rPr lang="en-US" sz="2352" dirty="0">
                <a:gradFill>
                  <a:gsLst>
                    <a:gs pos="1250">
                      <a:srgbClr val="FFFFFF"/>
                    </a:gs>
                    <a:gs pos="100000">
                      <a:srgbClr val="FFFFFF"/>
                    </a:gs>
                  </a:gsLst>
                  <a:lin ang="5400000" scaled="0"/>
                </a:gradFill>
                <a:latin typeface="Segoe UI"/>
              </a:rPr>
              <a:t> interaction over HTTP</a:t>
            </a:r>
          </a:p>
          <a:p>
            <a:pPr>
              <a:buClr>
                <a:srgbClr val="FFFFFF"/>
              </a:buClr>
              <a:buFont typeface="Wingdings" panose="05000000000000000000" pitchFamily="2" charset="2"/>
              <a:buChar char="§"/>
            </a:pPr>
            <a:r>
              <a:rPr lang="en-US" sz="2352" dirty="0">
                <a:gradFill>
                  <a:gsLst>
                    <a:gs pos="1250">
                      <a:srgbClr val="FFFFFF"/>
                    </a:gs>
                    <a:gs pos="100000">
                      <a:srgbClr val="FFFFFF"/>
                    </a:gs>
                  </a:gsLst>
                  <a:lin ang="5400000" scaled="0"/>
                </a:gradFill>
                <a:latin typeface="Segoe UI"/>
              </a:rPr>
              <a:t>HTTP and TCP connectivity</a:t>
            </a:r>
          </a:p>
          <a:p>
            <a:pPr>
              <a:buClr>
                <a:srgbClr val="FFFFFF"/>
              </a:buClr>
              <a:buFont typeface="Wingdings" panose="05000000000000000000" pitchFamily="2" charset="2"/>
              <a:buChar char="§"/>
            </a:pPr>
            <a:r>
              <a:rPr lang="en-US" sz="2352" dirty="0">
                <a:gradFill>
                  <a:gsLst>
                    <a:gs pos="1250">
                      <a:srgbClr val="FFFFFF"/>
                    </a:gs>
                    <a:gs pos="100000">
                      <a:srgbClr val="FFFFFF"/>
                    </a:gs>
                  </a:gsLst>
                  <a:lin ang="5400000" scaled="0"/>
                </a:gradFill>
                <a:latin typeface="Segoe UI"/>
              </a:rPr>
              <a:t>Standard HTTP verbs and semantics</a:t>
            </a:r>
          </a:p>
        </p:txBody>
      </p:sp>
      <p:sp>
        <p:nvSpPr>
          <p:cNvPr id="5" name="Content Placeholder 2"/>
          <p:cNvSpPr txBox="1">
            <a:spLocks/>
          </p:cNvSpPr>
          <p:nvPr/>
        </p:nvSpPr>
        <p:spPr>
          <a:xfrm>
            <a:off x="6664048" y="4814805"/>
            <a:ext cx="5527953" cy="1918820"/>
          </a:xfrm>
          <a:prstGeom prst="rect">
            <a:avLst/>
          </a:prstGeom>
        </p:spPr>
        <p:txBody>
          <a:bodyPr vert="horz" wrap="square" lIns="143428" tIns="89643" rIns="143428" bIns="89643" rtlCol="0">
            <a:spAutoFit/>
          </a:bodyPr>
          <a:lst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FFFFFF"/>
              </a:buClr>
              <a:buNone/>
            </a:pPr>
            <a:r>
              <a:rPr lang="en-US" sz="3922" dirty="0">
                <a:gradFill>
                  <a:gsLst>
                    <a:gs pos="1250">
                      <a:srgbClr val="FFFFFF"/>
                    </a:gs>
                    <a:gs pos="100000">
                      <a:srgbClr val="FFFFFF"/>
                    </a:gs>
                  </a:gsLst>
                  <a:lin ang="5400000" scaled="0"/>
                </a:gradFill>
              </a:rPr>
              <a:t>Development </a:t>
            </a:r>
          </a:p>
          <a:p>
            <a:pPr>
              <a:buClr>
                <a:srgbClr val="FFFFFF"/>
              </a:buClr>
              <a:buFont typeface="Wingdings" panose="05000000000000000000" pitchFamily="2" charset="2"/>
              <a:buChar char="§"/>
            </a:pPr>
            <a:r>
              <a:rPr lang="en-US" sz="2352" dirty="0" err="1">
                <a:gradFill>
                  <a:gsLst>
                    <a:gs pos="1250">
                      <a:srgbClr val="FFFFFF"/>
                    </a:gs>
                    <a:gs pos="100000">
                      <a:srgbClr val="FFFFFF"/>
                    </a:gs>
                  </a:gsLst>
                  <a:lin ang="5400000" scaled="0"/>
                </a:gradFill>
                <a:latin typeface="Segoe UI"/>
              </a:rPr>
              <a:t>.Net</a:t>
            </a:r>
            <a:r>
              <a:rPr lang="en-US" sz="2352" dirty="0">
                <a:gradFill>
                  <a:gsLst>
                    <a:gs pos="1250">
                      <a:srgbClr val="FFFFFF"/>
                    </a:gs>
                    <a:gs pos="100000">
                      <a:srgbClr val="FFFFFF"/>
                    </a:gs>
                  </a:gsLst>
                  <a:lin ang="5400000" scaled="0"/>
                </a:gradFill>
                <a:latin typeface="Segoe UI"/>
              </a:rPr>
              <a:t>, Node, Python and JS clients</a:t>
            </a:r>
          </a:p>
          <a:p>
            <a:pPr>
              <a:buClr>
                <a:srgbClr val="FFFFFF"/>
              </a:buClr>
              <a:buFont typeface="Wingdings" panose="05000000000000000000" pitchFamily="2" charset="2"/>
              <a:buChar char="§"/>
            </a:pPr>
            <a:r>
              <a:rPr lang="en-US" sz="2352" dirty="0">
                <a:gradFill>
                  <a:gsLst>
                    <a:gs pos="1250">
                      <a:srgbClr val="FFFFFF"/>
                    </a:gs>
                    <a:gs pos="100000">
                      <a:srgbClr val="FFFFFF"/>
                    </a:gs>
                  </a:gsLst>
                  <a:lin ang="5400000" scaled="0"/>
                </a:gradFill>
                <a:latin typeface="Segoe UI"/>
              </a:rPr>
              <a:t>SQL for query expression, </a:t>
            </a:r>
            <a:r>
              <a:rPr lang="en-US" sz="2352" dirty="0" err="1">
                <a:gradFill>
                  <a:gsLst>
                    <a:gs pos="1250">
                      <a:srgbClr val="FFFFFF"/>
                    </a:gs>
                    <a:gs pos="100000">
                      <a:srgbClr val="FFFFFF"/>
                    </a:gs>
                  </a:gsLst>
                  <a:lin ang="5400000" scaled="0"/>
                </a:gradFill>
                <a:latin typeface="Segoe UI"/>
              </a:rPr>
              <a:t>.Net</a:t>
            </a:r>
            <a:r>
              <a:rPr lang="en-US" sz="2352" dirty="0">
                <a:gradFill>
                  <a:gsLst>
                    <a:gs pos="1250">
                      <a:srgbClr val="FFFFFF"/>
                    </a:gs>
                    <a:gs pos="100000">
                      <a:srgbClr val="FFFFFF"/>
                    </a:gs>
                  </a:gsLst>
                  <a:lin ang="5400000" scaled="0"/>
                </a:gradFill>
                <a:latin typeface="Segoe UI"/>
              </a:rPr>
              <a:t> LINQ</a:t>
            </a:r>
          </a:p>
          <a:p>
            <a:pPr>
              <a:buClr>
                <a:srgbClr val="FFFFFF"/>
              </a:buClr>
              <a:buFont typeface="Wingdings" panose="05000000000000000000" pitchFamily="2" charset="2"/>
              <a:buChar char="§"/>
            </a:pPr>
            <a:r>
              <a:rPr lang="en-US" sz="2352" dirty="0">
                <a:gradFill>
                  <a:gsLst>
                    <a:gs pos="1250">
                      <a:srgbClr val="FFFFFF"/>
                    </a:gs>
                    <a:gs pos="100000">
                      <a:srgbClr val="FFFFFF"/>
                    </a:gs>
                  </a:gsLst>
                  <a:lin ang="5400000" scaled="0"/>
                </a:gradFill>
                <a:latin typeface="Segoe UI"/>
              </a:rPr>
              <a:t>JavaScript for server-side app logic</a:t>
            </a:r>
          </a:p>
        </p:txBody>
      </p:sp>
      <p:sp>
        <p:nvSpPr>
          <p:cNvPr id="9" name="Freeform 131"/>
          <p:cNvSpPr>
            <a:spLocks noEditPoints="1"/>
          </p:cNvSpPr>
          <p:nvPr/>
        </p:nvSpPr>
        <p:spPr bwMode="black">
          <a:xfrm>
            <a:off x="5831923" y="1571902"/>
            <a:ext cx="280935" cy="165511"/>
          </a:xfrm>
          <a:custGeom>
            <a:avLst/>
            <a:gdLst>
              <a:gd name="T0" fmla="*/ 63 w 78"/>
              <a:gd name="T1" fmla="*/ 46 h 46"/>
              <a:gd name="T2" fmla="*/ 15 w 78"/>
              <a:gd name="T3" fmla="*/ 46 h 46"/>
              <a:gd name="T4" fmla="*/ 15 w 78"/>
              <a:gd name="T5" fmla="*/ 37 h 46"/>
              <a:gd name="T6" fmla="*/ 63 w 78"/>
              <a:gd name="T7" fmla="*/ 37 h 46"/>
              <a:gd name="T8" fmla="*/ 63 w 78"/>
              <a:gd name="T9" fmla="*/ 46 h 46"/>
              <a:gd name="T10" fmla="*/ 70 w 78"/>
              <a:gd name="T11" fmla="*/ 0 h 46"/>
              <a:gd name="T12" fmla="*/ 15 w 78"/>
              <a:gd name="T13" fmla="*/ 0 h 46"/>
              <a:gd name="T14" fmla="*/ 15 w 78"/>
              <a:gd name="T15" fmla="*/ 9 h 46"/>
              <a:gd name="T16" fmla="*/ 70 w 78"/>
              <a:gd name="T17" fmla="*/ 9 h 46"/>
              <a:gd name="T18" fmla="*/ 70 w 78"/>
              <a:gd name="T19" fmla="*/ 0 h 46"/>
              <a:gd name="T20" fmla="*/ 78 w 78"/>
              <a:gd name="T21" fmla="*/ 18 h 46"/>
              <a:gd name="T22" fmla="*/ 15 w 78"/>
              <a:gd name="T23" fmla="*/ 18 h 46"/>
              <a:gd name="T24" fmla="*/ 15 w 78"/>
              <a:gd name="T25" fmla="*/ 28 h 46"/>
              <a:gd name="T26" fmla="*/ 78 w 78"/>
              <a:gd name="T27" fmla="*/ 28 h 46"/>
              <a:gd name="T28" fmla="*/ 78 w 78"/>
              <a:gd name="T29" fmla="*/ 18 h 46"/>
              <a:gd name="T30" fmla="*/ 4 w 78"/>
              <a:gd name="T31" fmla="*/ 9 h 46"/>
              <a:gd name="T32" fmla="*/ 9 w 78"/>
              <a:gd name="T33" fmla="*/ 4 h 46"/>
              <a:gd name="T34" fmla="*/ 4 w 78"/>
              <a:gd name="T35" fmla="*/ 0 h 46"/>
              <a:gd name="T36" fmla="*/ 0 w 78"/>
              <a:gd name="T37" fmla="*/ 4 h 46"/>
              <a:gd name="T38" fmla="*/ 4 w 78"/>
              <a:gd name="T39" fmla="*/ 9 h 46"/>
              <a:gd name="T40" fmla="*/ 4 w 78"/>
              <a:gd name="T41" fmla="*/ 18 h 46"/>
              <a:gd name="T42" fmla="*/ 0 w 78"/>
              <a:gd name="T43" fmla="*/ 23 h 46"/>
              <a:gd name="T44" fmla="*/ 4 w 78"/>
              <a:gd name="T45" fmla="*/ 28 h 46"/>
              <a:gd name="T46" fmla="*/ 9 w 78"/>
              <a:gd name="T47" fmla="*/ 23 h 46"/>
              <a:gd name="T48" fmla="*/ 4 w 78"/>
              <a:gd name="T49" fmla="*/ 18 h 46"/>
              <a:gd name="T50" fmla="*/ 4 w 78"/>
              <a:gd name="T51" fmla="*/ 37 h 46"/>
              <a:gd name="T52" fmla="*/ 0 w 78"/>
              <a:gd name="T53" fmla="*/ 41 h 46"/>
              <a:gd name="T54" fmla="*/ 4 w 78"/>
              <a:gd name="T55" fmla="*/ 46 h 46"/>
              <a:gd name="T56" fmla="*/ 9 w 78"/>
              <a:gd name="T57" fmla="*/ 41 h 46"/>
              <a:gd name="T58" fmla="*/ 4 w 78"/>
              <a:gd name="T59" fmla="*/ 3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8" h="46">
                <a:moveTo>
                  <a:pt x="63" y="46"/>
                </a:moveTo>
                <a:cubicBezTo>
                  <a:pt x="15" y="46"/>
                  <a:pt x="15" y="46"/>
                  <a:pt x="15" y="46"/>
                </a:cubicBezTo>
                <a:cubicBezTo>
                  <a:pt x="15" y="37"/>
                  <a:pt x="15" y="37"/>
                  <a:pt x="15" y="37"/>
                </a:cubicBezTo>
                <a:cubicBezTo>
                  <a:pt x="63" y="37"/>
                  <a:pt x="63" y="37"/>
                  <a:pt x="63" y="37"/>
                </a:cubicBezTo>
                <a:lnTo>
                  <a:pt x="63" y="46"/>
                </a:lnTo>
                <a:close/>
                <a:moveTo>
                  <a:pt x="70" y="0"/>
                </a:moveTo>
                <a:cubicBezTo>
                  <a:pt x="15" y="0"/>
                  <a:pt x="15" y="0"/>
                  <a:pt x="15" y="0"/>
                </a:cubicBezTo>
                <a:cubicBezTo>
                  <a:pt x="15" y="9"/>
                  <a:pt x="15" y="9"/>
                  <a:pt x="15" y="9"/>
                </a:cubicBezTo>
                <a:cubicBezTo>
                  <a:pt x="70" y="9"/>
                  <a:pt x="70" y="9"/>
                  <a:pt x="70" y="9"/>
                </a:cubicBezTo>
                <a:lnTo>
                  <a:pt x="70" y="0"/>
                </a:lnTo>
                <a:close/>
                <a:moveTo>
                  <a:pt x="78" y="18"/>
                </a:moveTo>
                <a:cubicBezTo>
                  <a:pt x="15" y="18"/>
                  <a:pt x="15" y="18"/>
                  <a:pt x="15" y="18"/>
                </a:cubicBezTo>
                <a:cubicBezTo>
                  <a:pt x="15" y="28"/>
                  <a:pt x="15" y="28"/>
                  <a:pt x="15" y="28"/>
                </a:cubicBezTo>
                <a:cubicBezTo>
                  <a:pt x="78" y="28"/>
                  <a:pt x="78" y="28"/>
                  <a:pt x="78" y="28"/>
                </a:cubicBezTo>
                <a:lnTo>
                  <a:pt x="78" y="18"/>
                </a:lnTo>
                <a:close/>
                <a:moveTo>
                  <a:pt x="4" y="9"/>
                </a:moveTo>
                <a:cubicBezTo>
                  <a:pt x="7" y="9"/>
                  <a:pt x="9" y="7"/>
                  <a:pt x="9" y="4"/>
                </a:cubicBezTo>
                <a:cubicBezTo>
                  <a:pt x="9" y="2"/>
                  <a:pt x="7" y="0"/>
                  <a:pt x="4" y="0"/>
                </a:cubicBezTo>
                <a:cubicBezTo>
                  <a:pt x="2" y="0"/>
                  <a:pt x="0" y="2"/>
                  <a:pt x="0" y="4"/>
                </a:cubicBezTo>
                <a:cubicBezTo>
                  <a:pt x="0" y="7"/>
                  <a:pt x="2" y="9"/>
                  <a:pt x="4" y="9"/>
                </a:cubicBezTo>
                <a:moveTo>
                  <a:pt x="4" y="18"/>
                </a:moveTo>
                <a:cubicBezTo>
                  <a:pt x="2" y="18"/>
                  <a:pt x="0" y="20"/>
                  <a:pt x="0" y="23"/>
                </a:cubicBezTo>
                <a:cubicBezTo>
                  <a:pt x="0" y="26"/>
                  <a:pt x="2" y="28"/>
                  <a:pt x="4" y="28"/>
                </a:cubicBezTo>
                <a:cubicBezTo>
                  <a:pt x="7" y="28"/>
                  <a:pt x="9" y="26"/>
                  <a:pt x="9" y="23"/>
                </a:cubicBezTo>
                <a:cubicBezTo>
                  <a:pt x="9" y="20"/>
                  <a:pt x="7" y="18"/>
                  <a:pt x="4" y="18"/>
                </a:cubicBezTo>
                <a:moveTo>
                  <a:pt x="4" y="37"/>
                </a:moveTo>
                <a:cubicBezTo>
                  <a:pt x="2" y="37"/>
                  <a:pt x="0" y="39"/>
                  <a:pt x="0" y="41"/>
                </a:cubicBezTo>
                <a:cubicBezTo>
                  <a:pt x="0" y="44"/>
                  <a:pt x="2" y="46"/>
                  <a:pt x="4" y="46"/>
                </a:cubicBezTo>
                <a:cubicBezTo>
                  <a:pt x="7" y="46"/>
                  <a:pt x="9" y="44"/>
                  <a:pt x="9" y="41"/>
                </a:cubicBezTo>
                <a:cubicBezTo>
                  <a:pt x="9" y="39"/>
                  <a:pt x="7" y="37"/>
                  <a:pt x="4" y="37"/>
                </a:cubicBezTo>
              </a:path>
            </a:pathLst>
          </a:custGeom>
          <a:solidFill>
            <a:srgbClr val="FFFFFF"/>
          </a:solidFill>
          <a:ln>
            <a:noFill/>
          </a:ln>
          <a:extLst/>
        </p:spPr>
        <p:txBody>
          <a:bodyPr vert="horz" wrap="square" lIns="89643" tIns="44821" rIns="89643" bIns="44821" numCol="1" anchor="t" anchorCtr="0" compatLnSpc="1">
            <a:prstTxWarp prst="textNoShape">
              <a:avLst/>
            </a:prstTxWarp>
          </a:bodyPr>
          <a:lstStyle/>
          <a:p>
            <a:pPr defTabSz="913498"/>
            <a:endParaRPr lang="en-US" sz="1961">
              <a:solidFill>
                <a:srgbClr val="FFFFFF"/>
              </a:solidFill>
            </a:endParaRPr>
          </a:p>
        </p:txBody>
      </p:sp>
      <p:sp>
        <p:nvSpPr>
          <p:cNvPr id="10" name="TextBox 9"/>
          <p:cNvSpPr txBox="1"/>
          <p:nvPr/>
        </p:nvSpPr>
        <p:spPr>
          <a:xfrm>
            <a:off x="4925386" y="1128381"/>
            <a:ext cx="1844438" cy="452715"/>
          </a:xfrm>
          <a:prstGeom prst="rect">
            <a:avLst/>
          </a:prstGeom>
          <a:noFill/>
        </p:spPr>
        <p:txBody>
          <a:bodyPr wrap="square" lIns="179285" tIns="143428" rIns="179285" bIns="143428" rtlCol="0">
            <a:spAutoFit/>
          </a:bodyPr>
          <a:lstStyle/>
          <a:p>
            <a:pPr defTabSz="913498">
              <a:lnSpc>
                <a:spcPct val="90000"/>
              </a:lnSpc>
              <a:spcAft>
                <a:spcPts val="588"/>
              </a:spcAft>
            </a:pPr>
            <a:r>
              <a:rPr lang="en-US" sz="1177" dirty="0">
                <a:gradFill>
                  <a:gsLst>
                    <a:gs pos="2917">
                      <a:srgbClr val="FFFFFF"/>
                    </a:gs>
                    <a:gs pos="30000">
                      <a:srgbClr val="FFFFFF"/>
                    </a:gs>
                  </a:gsLst>
                  <a:lin ang="5400000" scaled="0"/>
                </a:gradFill>
              </a:rPr>
              <a:t>DocumentDB Account</a:t>
            </a:r>
          </a:p>
        </p:txBody>
      </p:sp>
      <p:cxnSp>
        <p:nvCxnSpPr>
          <p:cNvPr id="12" name="Straight Connector 11"/>
          <p:cNvCxnSpPr/>
          <p:nvPr/>
        </p:nvCxnSpPr>
        <p:spPr>
          <a:xfrm>
            <a:off x="6270040" y="1636667"/>
            <a:ext cx="747021" cy="0"/>
          </a:xfrm>
          <a:prstGeom prst="line">
            <a:avLst/>
          </a:prstGeom>
          <a:ln w="19050">
            <a:solidFill>
              <a:schemeClr val="tx1"/>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6636894" y="1474671"/>
            <a:ext cx="1150100" cy="452715"/>
            <a:chOff x="7788275" y="2121197"/>
            <a:chExt cx="1173162" cy="461793"/>
          </a:xfrm>
        </p:grpSpPr>
        <p:pic>
          <p:nvPicPr>
            <p:cNvPr id="15" name="Picture 10" descr="\\MAGNUM\Projects\Microsoft\Cloud Power FY12\Design\Icons\PNGs\Cylinder.png"/>
            <p:cNvPicPr>
              <a:picLocks noChangeAspect="1" noChangeArrowheads="1"/>
            </p:cNvPicPr>
            <p:nvPr/>
          </p:nvPicPr>
          <p:blipFill>
            <a:blip r:embed="rId4" cstate="print">
              <a:lum bright="100000"/>
            </a:blip>
            <a:srcRect/>
            <a:stretch>
              <a:fillRect/>
            </a:stretch>
          </p:blipFill>
          <p:spPr bwMode="auto">
            <a:xfrm rot="16200000">
              <a:off x="8176762" y="1737111"/>
              <a:ext cx="396187" cy="1173162"/>
            </a:xfrm>
            <a:prstGeom prst="rect">
              <a:avLst/>
            </a:prstGeom>
            <a:noFill/>
          </p:spPr>
        </p:pic>
        <p:sp>
          <p:nvSpPr>
            <p:cNvPr id="16" name="TextBox 15"/>
            <p:cNvSpPr txBox="1"/>
            <p:nvPr/>
          </p:nvSpPr>
          <p:spPr>
            <a:xfrm>
              <a:off x="8110975" y="2121197"/>
              <a:ext cx="545928" cy="461793"/>
            </a:xfrm>
            <a:prstGeom prst="rect">
              <a:avLst/>
            </a:prstGeom>
            <a:noFill/>
          </p:spPr>
          <p:txBody>
            <a:bodyPr wrap="none" lIns="179285" tIns="143428" rIns="179285" bIns="143428" rtlCol="0">
              <a:spAutoFit/>
            </a:bodyPr>
            <a:lstStyle/>
            <a:p>
              <a:pPr defTabSz="913498">
                <a:lnSpc>
                  <a:spcPct val="90000"/>
                </a:lnSpc>
                <a:spcAft>
                  <a:spcPts val="588"/>
                </a:spcAft>
              </a:pPr>
              <a:r>
                <a:rPr lang="en-US" sz="1177" dirty="0">
                  <a:solidFill>
                    <a:srgbClr val="442359"/>
                  </a:solidFill>
                </a:rPr>
                <a:t>{  }</a:t>
              </a:r>
            </a:p>
          </p:txBody>
        </p:sp>
      </p:grpSp>
      <p:grpSp>
        <p:nvGrpSpPr>
          <p:cNvPr id="18" name="Group 17"/>
          <p:cNvGrpSpPr/>
          <p:nvPr/>
        </p:nvGrpSpPr>
        <p:grpSpPr>
          <a:xfrm>
            <a:off x="6970637" y="1624075"/>
            <a:ext cx="1150100" cy="452715"/>
            <a:chOff x="7788275" y="2121197"/>
            <a:chExt cx="1173162" cy="461793"/>
          </a:xfrm>
        </p:grpSpPr>
        <p:pic>
          <p:nvPicPr>
            <p:cNvPr id="19" name="Picture 10" descr="\\MAGNUM\Projects\Microsoft\Cloud Power FY12\Design\Icons\PNGs\Cylinder.png"/>
            <p:cNvPicPr>
              <a:picLocks noChangeAspect="1" noChangeArrowheads="1"/>
            </p:cNvPicPr>
            <p:nvPr/>
          </p:nvPicPr>
          <p:blipFill>
            <a:blip r:embed="rId4" cstate="print">
              <a:lum bright="100000"/>
            </a:blip>
            <a:srcRect/>
            <a:stretch>
              <a:fillRect/>
            </a:stretch>
          </p:blipFill>
          <p:spPr bwMode="auto">
            <a:xfrm rot="16200000">
              <a:off x="8176762" y="1737111"/>
              <a:ext cx="396187" cy="1173162"/>
            </a:xfrm>
            <a:prstGeom prst="rect">
              <a:avLst/>
            </a:prstGeom>
            <a:noFill/>
          </p:spPr>
        </p:pic>
        <p:sp>
          <p:nvSpPr>
            <p:cNvPr id="20" name="TextBox 19"/>
            <p:cNvSpPr txBox="1"/>
            <p:nvPr/>
          </p:nvSpPr>
          <p:spPr>
            <a:xfrm>
              <a:off x="8110975" y="2121197"/>
              <a:ext cx="545928" cy="461793"/>
            </a:xfrm>
            <a:prstGeom prst="rect">
              <a:avLst/>
            </a:prstGeom>
            <a:noFill/>
          </p:spPr>
          <p:txBody>
            <a:bodyPr wrap="none" lIns="179285" tIns="143428" rIns="179285" bIns="143428" rtlCol="0">
              <a:spAutoFit/>
            </a:bodyPr>
            <a:lstStyle/>
            <a:p>
              <a:pPr defTabSz="913498">
                <a:lnSpc>
                  <a:spcPct val="90000"/>
                </a:lnSpc>
                <a:spcAft>
                  <a:spcPts val="588"/>
                </a:spcAft>
              </a:pPr>
              <a:r>
                <a:rPr lang="en-US" sz="1177" dirty="0">
                  <a:solidFill>
                    <a:srgbClr val="442359"/>
                  </a:solidFill>
                </a:rPr>
                <a:t>{  }</a:t>
              </a:r>
            </a:p>
          </p:txBody>
        </p:sp>
      </p:grpSp>
      <p:sp>
        <p:nvSpPr>
          <p:cNvPr id="24" name="TextBox 23"/>
          <p:cNvSpPr txBox="1"/>
          <p:nvPr/>
        </p:nvSpPr>
        <p:spPr>
          <a:xfrm>
            <a:off x="6850215" y="1124183"/>
            <a:ext cx="1044951" cy="452715"/>
          </a:xfrm>
          <a:prstGeom prst="rect">
            <a:avLst/>
          </a:prstGeom>
          <a:noFill/>
        </p:spPr>
        <p:txBody>
          <a:bodyPr wrap="none" lIns="179285" tIns="143428" rIns="179285" bIns="143428" rtlCol="0">
            <a:spAutoFit/>
          </a:bodyPr>
          <a:lstStyle/>
          <a:p>
            <a:pPr defTabSz="913498">
              <a:lnSpc>
                <a:spcPct val="90000"/>
              </a:lnSpc>
              <a:spcAft>
                <a:spcPts val="588"/>
              </a:spcAft>
            </a:pPr>
            <a:r>
              <a:rPr lang="en-US" sz="1177" dirty="0">
                <a:gradFill>
                  <a:gsLst>
                    <a:gs pos="2917">
                      <a:srgbClr val="FFFFFF"/>
                    </a:gs>
                    <a:gs pos="30000">
                      <a:srgbClr val="FFFFFF"/>
                    </a:gs>
                  </a:gsLst>
                  <a:lin ang="5400000" scaled="0"/>
                </a:gradFill>
              </a:rPr>
              <a:t>Databases</a:t>
            </a:r>
          </a:p>
        </p:txBody>
      </p:sp>
      <p:cxnSp>
        <p:nvCxnSpPr>
          <p:cNvPr id="25" name="Straight Connector 24"/>
          <p:cNvCxnSpPr/>
          <p:nvPr/>
        </p:nvCxnSpPr>
        <p:spPr>
          <a:xfrm>
            <a:off x="7141829" y="2076665"/>
            <a:ext cx="0" cy="721186"/>
          </a:xfrm>
          <a:prstGeom prst="line">
            <a:avLst/>
          </a:prstGeom>
          <a:ln w="19050">
            <a:solidFill>
              <a:schemeClr val="tx1"/>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7141829" y="2797850"/>
            <a:ext cx="258693" cy="0"/>
          </a:xfrm>
          <a:prstGeom prst="line">
            <a:avLst/>
          </a:prstGeom>
          <a:ln w="19050">
            <a:solidFill>
              <a:schemeClr val="tx1"/>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pic>
        <p:nvPicPr>
          <p:cNvPr id="33" name="Picture 6" descr="\\MAGNUM\Projects\Microsoft\Cloud Power FY12\Design\ICONS_PNG\Flexible_Workspace.png"/>
          <p:cNvPicPr>
            <a:picLocks noChangeAspect="1" noChangeArrowheads="1"/>
          </p:cNvPicPr>
          <p:nvPr/>
        </p:nvPicPr>
        <p:blipFill>
          <a:blip r:embed="rId5" cstate="print">
            <a:lum bright="100000"/>
          </a:blip>
          <a:srcRect r="63636"/>
          <a:stretch>
            <a:fillRect/>
          </a:stretch>
        </p:blipFill>
        <p:spPr bwMode="auto">
          <a:xfrm flipH="1">
            <a:off x="7423171" y="2542333"/>
            <a:ext cx="157618" cy="433447"/>
          </a:xfrm>
          <a:prstGeom prst="rect">
            <a:avLst/>
          </a:prstGeom>
          <a:noFill/>
          <a:ln>
            <a:noFill/>
          </a:ln>
        </p:spPr>
      </p:pic>
      <p:pic>
        <p:nvPicPr>
          <p:cNvPr id="34" name="Picture 6" descr="\\MAGNUM\Projects\Microsoft\Cloud Power FY12\Design\ICONS_PNG\Flexible_Workspace.png"/>
          <p:cNvPicPr>
            <a:picLocks noChangeAspect="1" noChangeArrowheads="1"/>
          </p:cNvPicPr>
          <p:nvPr/>
        </p:nvPicPr>
        <p:blipFill>
          <a:blip r:embed="rId5" cstate="print">
            <a:lum bright="100000"/>
          </a:blip>
          <a:srcRect r="63636"/>
          <a:stretch>
            <a:fillRect/>
          </a:stretch>
        </p:blipFill>
        <p:spPr bwMode="auto">
          <a:xfrm flipH="1">
            <a:off x="7572574" y="2691737"/>
            <a:ext cx="157618" cy="433447"/>
          </a:xfrm>
          <a:prstGeom prst="rect">
            <a:avLst/>
          </a:prstGeom>
          <a:noFill/>
          <a:ln>
            <a:noFill/>
          </a:ln>
        </p:spPr>
      </p:pic>
      <p:cxnSp>
        <p:nvCxnSpPr>
          <p:cNvPr id="35" name="Straight Connector 34"/>
          <p:cNvCxnSpPr/>
          <p:nvPr/>
        </p:nvCxnSpPr>
        <p:spPr>
          <a:xfrm>
            <a:off x="7532199" y="3047792"/>
            <a:ext cx="0" cy="721186"/>
          </a:xfrm>
          <a:prstGeom prst="line">
            <a:avLst/>
          </a:prstGeom>
          <a:ln w="19050">
            <a:solidFill>
              <a:schemeClr val="tx1"/>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532199" y="3768977"/>
            <a:ext cx="258693" cy="0"/>
          </a:xfrm>
          <a:prstGeom prst="line">
            <a:avLst/>
          </a:prstGeom>
          <a:ln w="19050">
            <a:solidFill>
              <a:schemeClr val="tx1"/>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7169153" y="2204419"/>
            <a:ext cx="725954" cy="452715"/>
          </a:xfrm>
          <a:prstGeom prst="rect">
            <a:avLst/>
          </a:prstGeom>
          <a:noFill/>
        </p:spPr>
        <p:txBody>
          <a:bodyPr wrap="none" lIns="179285" tIns="143428" rIns="179285" bIns="143428" rtlCol="0">
            <a:spAutoFit/>
          </a:bodyPr>
          <a:lstStyle/>
          <a:p>
            <a:pPr defTabSz="913498">
              <a:lnSpc>
                <a:spcPct val="90000"/>
              </a:lnSpc>
              <a:spcAft>
                <a:spcPts val="588"/>
              </a:spcAft>
            </a:pPr>
            <a:r>
              <a:rPr lang="en-US" sz="1177" dirty="0">
                <a:gradFill>
                  <a:gsLst>
                    <a:gs pos="2917">
                      <a:srgbClr val="FFFFFF"/>
                    </a:gs>
                    <a:gs pos="30000">
                      <a:srgbClr val="FFFFFF"/>
                    </a:gs>
                  </a:gsLst>
                  <a:lin ang="5400000" scaled="0"/>
                </a:gradFill>
              </a:rPr>
              <a:t>Users</a:t>
            </a:r>
          </a:p>
        </p:txBody>
      </p:sp>
      <p:pic>
        <p:nvPicPr>
          <p:cNvPr id="38" name="Picture 5" descr="\\MAGNUM\Projects\Microsoft\Cloud Power FY12\Design\ICONS_PNG\Consistent_Development_and_Deployment_Platform.png"/>
          <p:cNvPicPr>
            <a:picLocks noChangeAspect="1" noChangeArrowheads="1"/>
          </p:cNvPicPr>
          <p:nvPr/>
        </p:nvPicPr>
        <p:blipFill>
          <a:blip r:embed="rId6" cstate="print">
            <a:lum bright="100000"/>
          </a:blip>
          <a:stretch>
            <a:fillRect/>
          </a:stretch>
        </p:blipFill>
        <p:spPr bwMode="auto">
          <a:xfrm>
            <a:off x="7790892" y="3635131"/>
            <a:ext cx="283250" cy="283250"/>
          </a:xfrm>
          <a:prstGeom prst="rect">
            <a:avLst/>
          </a:prstGeom>
          <a:noFill/>
        </p:spPr>
      </p:pic>
      <p:sp>
        <p:nvSpPr>
          <p:cNvPr id="40" name="TextBox 39"/>
          <p:cNvSpPr txBox="1"/>
          <p:nvPr/>
        </p:nvSpPr>
        <p:spPr>
          <a:xfrm>
            <a:off x="7423171" y="3281978"/>
            <a:ext cx="1147543" cy="452715"/>
          </a:xfrm>
          <a:prstGeom prst="rect">
            <a:avLst/>
          </a:prstGeom>
          <a:noFill/>
        </p:spPr>
        <p:txBody>
          <a:bodyPr wrap="none" lIns="179285" tIns="143428" rIns="179285" bIns="143428" rtlCol="0">
            <a:spAutoFit/>
          </a:bodyPr>
          <a:lstStyle/>
          <a:p>
            <a:pPr defTabSz="913498">
              <a:lnSpc>
                <a:spcPct val="90000"/>
              </a:lnSpc>
              <a:spcAft>
                <a:spcPts val="588"/>
              </a:spcAft>
            </a:pPr>
            <a:r>
              <a:rPr lang="en-US" sz="1177" dirty="0">
                <a:gradFill>
                  <a:gsLst>
                    <a:gs pos="2917">
                      <a:srgbClr val="FFFFFF"/>
                    </a:gs>
                    <a:gs pos="30000">
                      <a:srgbClr val="FFFFFF"/>
                    </a:gs>
                  </a:gsLst>
                  <a:lin ang="5400000" scaled="0"/>
                </a:gradFill>
              </a:rPr>
              <a:t>Permissions</a:t>
            </a:r>
          </a:p>
        </p:txBody>
      </p:sp>
      <p:pic>
        <p:nvPicPr>
          <p:cNvPr id="41" name="Picture 5" descr="\\MAGNUM\Projects\Microsoft\Cloud Power FY12\Design\ICONS_PNG\Consistent_Development_and_Deployment_Platform.png"/>
          <p:cNvPicPr>
            <a:picLocks noChangeAspect="1" noChangeArrowheads="1"/>
          </p:cNvPicPr>
          <p:nvPr/>
        </p:nvPicPr>
        <p:blipFill>
          <a:blip r:embed="rId6" cstate="print">
            <a:lum bright="100000"/>
          </a:blip>
          <a:stretch>
            <a:fillRect/>
          </a:stretch>
        </p:blipFill>
        <p:spPr bwMode="auto">
          <a:xfrm>
            <a:off x="7983350" y="3784535"/>
            <a:ext cx="283250" cy="283250"/>
          </a:xfrm>
          <a:prstGeom prst="rect">
            <a:avLst/>
          </a:prstGeom>
          <a:noFill/>
        </p:spPr>
      </p:pic>
      <p:cxnSp>
        <p:nvCxnSpPr>
          <p:cNvPr id="42" name="Straight Connector 41"/>
          <p:cNvCxnSpPr/>
          <p:nvPr/>
        </p:nvCxnSpPr>
        <p:spPr>
          <a:xfrm>
            <a:off x="7796548" y="1648910"/>
            <a:ext cx="747021" cy="0"/>
          </a:xfrm>
          <a:prstGeom prst="line">
            <a:avLst/>
          </a:prstGeom>
          <a:ln w="19050">
            <a:solidFill>
              <a:schemeClr val="tx1"/>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44" name="Freeform 79"/>
          <p:cNvSpPr>
            <a:spLocks noEditPoints="1"/>
          </p:cNvSpPr>
          <p:nvPr/>
        </p:nvSpPr>
        <p:spPr bwMode="black">
          <a:xfrm>
            <a:off x="8852738" y="1628389"/>
            <a:ext cx="255500" cy="304048"/>
          </a:xfrm>
          <a:custGeom>
            <a:avLst/>
            <a:gdLst>
              <a:gd name="T0" fmla="*/ 277 w 277"/>
              <a:gd name="T1" fmla="*/ 171 h 344"/>
              <a:gd name="T2" fmla="*/ 277 w 277"/>
              <a:gd name="T3" fmla="*/ 251 h 344"/>
              <a:gd name="T4" fmla="*/ 274 w 277"/>
              <a:gd name="T5" fmla="*/ 258 h 344"/>
              <a:gd name="T6" fmla="*/ 251 w 277"/>
              <a:gd name="T7" fmla="*/ 280 h 344"/>
              <a:gd name="T8" fmla="*/ 251 w 277"/>
              <a:gd name="T9" fmla="*/ 295 h 344"/>
              <a:gd name="T10" fmla="*/ 248 w 277"/>
              <a:gd name="T11" fmla="*/ 302 h 344"/>
              <a:gd name="T12" fmla="*/ 241 w 277"/>
              <a:gd name="T13" fmla="*/ 305 h 344"/>
              <a:gd name="T14" fmla="*/ 10 w 277"/>
              <a:gd name="T15" fmla="*/ 305 h 344"/>
              <a:gd name="T16" fmla="*/ 3 w 277"/>
              <a:gd name="T17" fmla="*/ 302 h 344"/>
              <a:gd name="T18" fmla="*/ 0 w 277"/>
              <a:gd name="T19" fmla="*/ 295 h 344"/>
              <a:gd name="T20" fmla="*/ 0 w 277"/>
              <a:gd name="T21" fmla="*/ 9 h 344"/>
              <a:gd name="T22" fmla="*/ 3 w 277"/>
              <a:gd name="T23" fmla="*/ 2 h 344"/>
              <a:gd name="T24" fmla="*/ 10 w 277"/>
              <a:gd name="T25" fmla="*/ 0 h 344"/>
              <a:gd name="T26" fmla="*/ 241 w 277"/>
              <a:gd name="T27" fmla="*/ 0 h 344"/>
              <a:gd name="T28" fmla="*/ 248 w 277"/>
              <a:gd name="T29" fmla="*/ 2 h 344"/>
              <a:gd name="T30" fmla="*/ 251 w 277"/>
              <a:gd name="T31" fmla="*/ 9 h 344"/>
              <a:gd name="T32" fmla="*/ 251 w 277"/>
              <a:gd name="T33" fmla="*/ 143 h 344"/>
              <a:gd name="T34" fmla="*/ 274 w 277"/>
              <a:gd name="T35" fmla="*/ 164 h 344"/>
              <a:gd name="T36" fmla="*/ 277 w 277"/>
              <a:gd name="T37" fmla="*/ 171 h 344"/>
              <a:gd name="T38" fmla="*/ 3 w 277"/>
              <a:gd name="T39" fmla="*/ 2 h 344"/>
              <a:gd name="T40" fmla="*/ 0 w 277"/>
              <a:gd name="T41" fmla="*/ 9 h 344"/>
              <a:gd name="T42" fmla="*/ 0 w 277"/>
              <a:gd name="T43" fmla="*/ 295 h 344"/>
              <a:gd name="T44" fmla="*/ 3 w 277"/>
              <a:gd name="T45" fmla="*/ 302 h 344"/>
              <a:gd name="T46" fmla="*/ 10 w 277"/>
              <a:gd name="T47" fmla="*/ 305 h 344"/>
              <a:gd name="T48" fmla="*/ 199 w 277"/>
              <a:gd name="T49" fmla="*/ 305 h 344"/>
              <a:gd name="T50" fmla="*/ 199 w 277"/>
              <a:gd name="T51" fmla="*/ 191 h 344"/>
              <a:gd name="T52" fmla="*/ 216 w 277"/>
              <a:gd name="T53" fmla="*/ 171 h 344"/>
              <a:gd name="T54" fmla="*/ 222 w 277"/>
              <a:gd name="T55" fmla="*/ 155 h 344"/>
              <a:gd name="T56" fmla="*/ 222 w 277"/>
              <a:gd name="T57" fmla="*/ 56 h 344"/>
              <a:gd name="T58" fmla="*/ 202 w 277"/>
              <a:gd name="T59" fmla="*/ 32 h 344"/>
              <a:gd name="T60" fmla="*/ 31 w 277"/>
              <a:gd name="T61" fmla="*/ 0 h 344"/>
              <a:gd name="T62" fmla="*/ 10 w 277"/>
              <a:gd name="T63" fmla="*/ 0 h 344"/>
              <a:gd name="T64" fmla="*/ 3 w 277"/>
              <a:gd name="T65" fmla="*/ 2 h 344"/>
              <a:gd name="T66" fmla="*/ 200 w 277"/>
              <a:gd name="T67" fmla="*/ 47 h 344"/>
              <a:gd name="T68" fmla="*/ 11 w 277"/>
              <a:gd name="T69" fmla="*/ 11 h 344"/>
              <a:gd name="T70" fmla="*/ 4 w 277"/>
              <a:gd name="T71" fmla="*/ 13 h 344"/>
              <a:gd name="T72" fmla="*/ 0 w 277"/>
              <a:gd name="T73" fmla="*/ 20 h 344"/>
              <a:gd name="T74" fmla="*/ 0 w 277"/>
              <a:gd name="T75" fmla="*/ 302 h 344"/>
              <a:gd name="T76" fmla="*/ 8 w 277"/>
              <a:gd name="T77" fmla="*/ 311 h 344"/>
              <a:gd name="T78" fmla="*/ 173 w 277"/>
              <a:gd name="T79" fmla="*/ 343 h 344"/>
              <a:gd name="T80" fmla="*/ 181 w 277"/>
              <a:gd name="T81" fmla="*/ 341 h 344"/>
              <a:gd name="T82" fmla="*/ 184 w 277"/>
              <a:gd name="T83" fmla="*/ 334 h 344"/>
              <a:gd name="T84" fmla="*/ 184 w 277"/>
              <a:gd name="T85" fmla="*/ 185 h 344"/>
              <a:gd name="T86" fmla="*/ 205 w 277"/>
              <a:gd name="T87" fmla="*/ 161 h 344"/>
              <a:gd name="T88" fmla="*/ 207 w 277"/>
              <a:gd name="T89" fmla="*/ 155 h 344"/>
              <a:gd name="T90" fmla="*/ 207 w 277"/>
              <a:gd name="T91" fmla="*/ 56 h 344"/>
              <a:gd name="T92" fmla="*/ 200 w 277"/>
              <a:gd name="T93" fmla="*/ 47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77" h="344">
                <a:moveTo>
                  <a:pt x="277" y="171"/>
                </a:moveTo>
                <a:cubicBezTo>
                  <a:pt x="277" y="251"/>
                  <a:pt x="277" y="251"/>
                  <a:pt x="277" y="251"/>
                </a:cubicBezTo>
                <a:cubicBezTo>
                  <a:pt x="277" y="254"/>
                  <a:pt x="276" y="256"/>
                  <a:pt x="274" y="258"/>
                </a:cubicBezTo>
                <a:cubicBezTo>
                  <a:pt x="251" y="280"/>
                  <a:pt x="251" y="280"/>
                  <a:pt x="251" y="280"/>
                </a:cubicBezTo>
                <a:cubicBezTo>
                  <a:pt x="251" y="295"/>
                  <a:pt x="251" y="295"/>
                  <a:pt x="251" y="295"/>
                </a:cubicBezTo>
                <a:cubicBezTo>
                  <a:pt x="251" y="298"/>
                  <a:pt x="250" y="300"/>
                  <a:pt x="248" y="302"/>
                </a:cubicBezTo>
                <a:cubicBezTo>
                  <a:pt x="246" y="304"/>
                  <a:pt x="244" y="305"/>
                  <a:pt x="241" y="305"/>
                </a:cubicBezTo>
                <a:cubicBezTo>
                  <a:pt x="10" y="305"/>
                  <a:pt x="10" y="305"/>
                  <a:pt x="10" y="305"/>
                </a:cubicBezTo>
                <a:cubicBezTo>
                  <a:pt x="7" y="305"/>
                  <a:pt x="5" y="304"/>
                  <a:pt x="3" y="302"/>
                </a:cubicBezTo>
                <a:cubicBezTo>
                  <a:pt x="1" y="300"/>
                  <a:pt x="0" y="298"/>
                  <a:pt x="0" y="295"/>
                </a:cubicBezTo>
                <a:cubicBezTo>
                  <a:pt x="0" y="9"/>
                  <a:pt x="0" y="9"/>
                  <a:pt x="0" y="9"/>
                </a:cubicBezTo>
                <a:cubicBezTo>
                  <a:pt x="0" y="6"/>
                  <a:pt x="1" y="4"/>
                  <a:pt x="3" y="2"/>
                </a:cubicBezTo>
                <a:cubicBezTo>
                  <a:pt x="5" y="1"/>
                  <a:pt x="7" y="0"/>
                  <a:pt x="10" y="0"/>
                </a:cubicBezTo>
                <a:cubicBezTo>
                  <a:pt x="241" y="0"/>
                  <a:pt x="241" y="0"/>
                  <a:pt x="241" y="0"/>
                </a:cubicBezTo>
                <a:cubicBezTo>
                  <a:pt x="244" y="0"/>
                  <a:pt x="246" y="1"/>
                  <a:pt x="248" y="2"/>
                </a:cubicBezTo>
                <a:cubicBezTo>
                  <a:pt x="250" y="4"/>
                  <a:pt x="251" y="6"/>
                  <a:pt x="251" y="9"/>
                </a:cubicBezTo>
                <a:cubicBezTo>
                  <a:pt x="251" y="143"/>
                  <a:pt x="251" y="143"/>
                  <a:pt x="251" y="143"/>
                </a:cubicBezTo>
                <a:cubicBezTo>
                  <a:pt x="274" y="164"/>
                  <a:pt x="274" y="164"/>
                  <a:pt x="274" y="164"/>
                </a:cubicBezTo>
                <a:cubicBezTo>
                  <a:pt x="276" y="166"/>
                  <a:pt x="277" y="169"/>
                  <a:pt x="277" y="171"/>
                </a:cubicBezTo>
                <a:close/>
                <a:moveTo>
                  <a:pt x="3" y="2"/>
                </a:moveTo>
                <a:cubicBezTo>
                  <a:pt x="1" y="4"/>
                  <a:pt x="0" y="6"/>
                  <a:pt x="0" y="9"/>
                </a:cubicBezTo>
                <a:cubicBezTo>
                  <a:pt x="0" y="295"/>
                  <a:pt x="0" y="295"/>
                  <a:pt x="0" y="295"/>
                </a:cubicBezTo>
                <a:cubicBezTo>
                  <a:pt x="0" y="298"/>
                  <a:pt x="1" y="300"/>
                  <a:pt x="3" y="302"/>
                </a:cubicBezTo>
                <a:cubicBezTo>
                  <a:pt x="5" y="304"/>
                  <a:pt x="7" y="305"/>
                  <a:pt x="10" y="305"/>
                </a:cubicBezTo>
                <a:cubicBezTo>
                  <a:pt x="199" y="305"/>
                  <a:pt x="199" y="305"/>
                  <a:pt x="199" y="305"/>
                </a:cubicBezTo>
                <a:cubicBezTo>
                  <a:pt x="199" y="191"/>
                  <a:pt x="199" y="191"/>
                  <a:pt x="199" y="191"/>
                </a:cubicBezTo>
                <a:cubicBezTo>
                  <a:pt x="204" y="185"/>
                  <a:pt x="216" y="171"/>
                  <a:pt x="216" y="171"/>
                </a:cubicBezTo>
                <a:cubicBezTo>
                  <a:pt x="220" y="166"/>
                  <a:pt x="222" y="161"/>
                  <a:pt x="222" y="155"/>
                </a:cubicBezTo>
                <a:cubicBezTo>
                  <a:pt x="222" y="56"/>
                  <a:pt x="222" y="56"/>
                  <a:pt x="222" y="56"/>
                </a:cubicBezTo>
                <a:cubicBezTo>
                  <a:pt x="222" y="44"/>
                  <a:pt x="214" y="35"/>
                  <a:pt x="202" y="32"/>
                </a:cubicBezTo>
                <a:cubicBezTo>
                  <a:pt x="31" y="0"/>
                  <a:pt x="31" y="0"/>
                  <a:pt x="31" y="0"/>
                </a:cubicBezTo>
                <a:cubicBezTo>
                  <a:pt x="10" y="0"/>
                  <a:pt x="10" y="0"/>
                  <a:pt x="10" y="0"/>
                </a:cubicBezTo>
                <a:cubicBezTo>
                  <a:pt x="7" y="0"/>
                  <a:pt x="5" y="1"/>
                  <a:pt x="3" y="2"/>
                </a:cubicBezTo>
                <a:close/>
                <a:moveTo>
                  <a:pt x="200" y="47"/>
                </a:moveTo>
                <a:cubicBezTo>
                  <a:pt x="11" y="11"/>
                  <a:pt x="11" y="11"/>
                  <a:pt x="11" y="11"/>
                </a:cubicBezTo>
                <a:cubicBezTo>
                  <a:pt x="9" y="10"/>
                  <a:pt x="6" y="11"/>
                  <a:pt x="4" y="13"/>
                </a:cubicBezTo>
                <a:cubicBezTo>
                  <a:pt x="2" y="14"/>
                  <a:pt x="0" y="17"/>
                  <a:pt x="0" y="20"/>
                </a:cubicBezTo>
                <a:cubicBezTo>
                  <a:pt x="0" y="302"/>
                  <a:pt x="0" y="302"/>
                  <a:pt x="0" y="302"/>
                </a:cubicBezTo>
                <a:cubicBezTo>
                  <a:pt x="0" y="307"/>
                  <a:pt x="4" y="311"/>
                  <a:pt x="8" y="311"/>
                </a:cubicBezTo>
                <a:cubicBezTo>
                  <a:pt x="173" y="343"/>
                  <a:pt x="173" y="343"/>
                  <a:pt x="173" y="343"/>
                </a:cubicBezTo>
                <a:cubicBezTo>
                  <a:pt x="176" y="344"/>
                  <a:pt x="179" y="343"/>
                  <a:pt x="181" y="341"/>
                </a:cubicBezTo>
                <a:cubicBezTo>
                  <a:pt x="183" y="339"/>
                  <a:pt x="184" y="337"/>
                  <a:pt x="184" y="334"/>
                </a:cubicBezTo>
                <a:cubicBezTo>
                  <a:pt x="184" y="185"/>
                  <a:pt x="184" y="185"/>
                  <a:pt x="184" y="185"/>
                </a:cubicBezTo>
                <a:cubicBezTo>
                  <a:pt x="205" y="161"/>
                  <a:pt x="205" y="161"/>
                  <a:pt x="205" y="161"/>
                </a:cubicBezTo>
                <a:cubicBezTo>
                  <a:pt x="206" y="159"/>
                  <a:pt x="207" y="157"/>
                  <a:pt x="207" y="155"/>
                </a:cubicBezTo>
                <a:cubicBezTo>
                  <a:pt x="207" y="56"/>
                  <a:pt x="207" y="56"/>
                  <a:pt x="207" y="56"/>
                </a:cubicBezTo>
                <a:cubicBezTo>
                  <a:pt x="207" y="51"/>
                  <a:pt x="204" y="48"/>
                  <a:pt x="200" y="47"/>
                </a:cubicBezTo>
                <a:close/>
              </a:path>
            </a:pathLst>
          </a:custGeom>
          <a:solidFill>
            <a:srgbClr val="FFFFFF"/>
          </a:solidFill>
          <a:ln>
            <a:noFill/>
          </a:ln>
          <a:extLst/>
        </p:spPr>
        <p:txBody>
          <a:bodyPr vert="horz" wrap="square" lIns="80687" tIns="40344" rIns="80687" bIns="40344" numCol="1" anchor="t" anchorCtr="0" compatLnSpc="1">
            <a:prstTxWarp prst="textNoShape">
              <a:avLst/>
            </a:prstTxWarp>
          </a:bodyPr>
          <a:lstStyle/>
          <a:p>
            <a:pPr defTabSz="913498"/>
            <a:endParaRPr lang="en-US" sz="1568">
              <a:solidFill>
                <a:srgbClr val="FFFFFF"/>
              </a:solidFill>
            </a:endParaRPr>
          </a:p>
        </p:txBody>
      </p:sp>
      <p:sp>
        <p:nvSpPr>
          <p:cNvPr id="43" name="Freeform 79"/>
          <p:cNvSpPr>
            <a:spLocks noEditPoints="1"/>
          </p:cNvSpPr>
          <p:nvPr/>
        </p:nvSpPr>
        <p:spPr bwMode="black">
          <a:xfrm>
            <a:off x="8628632" y="1514189"/>
            <a:ext cx="255500" cy="304048"/>
          </a:xfrm>
          <a:custGeom>
            <a:avLst/>
            <a:gdLst>
              <a:gd name="T0" fmla="*/ 277 w 277"/>
              <a:gd name="T1" fmla="*/ 171 h 344"/>
              <a:gd name="T2" fmla="*/ 277 w 277"/>
              <a:gd name="T3" fmla="*/ 251 h 344"/>
              <a:gd name="T4" fmla="*/ 274 w 277"/>
              <a:gd name="T5" fmla="*/ 258 h 344"/>
              <a:gd name="T6" fmla="*/ 251 w 277"/>
              <a:gd name="T7" fmla="*/ 280 h 344"/>
              <a:gd name="T8" fmla="*/ 251 w 277"/>
              <a:gd name="T9" fmla="*/ 295 h 344"/>
              <a:gd name="T10" fmla="*/ 248 w 277"/>
              <a:gd name="T11" fmla="*/ 302 h 344"/>
              <a:gd name="T12" fmla="*/ 241 w 277"/>
              <a:gd name="T13" fmla="*/ 305 h 344"/>
              <a:gd name="T14" fmla="*/ 10 w 277"/>
              <a:gd name="T15" fmla="*/ 305 h 344"/>
              <a:gd name="T16" fmla="*/ 3 w 277"/>
              <a:gd name="T17" fmla="*/ 302 h 344"/>
              <a:gd name="T18" fmla="*/ 0 w 277"/>
              <a:gd name="T19" fmla="*/ 295 h 344"/>
              <a:gd name="T20" fmla="*/ 0 w 277"/>
              <a:gd name="T21" fmla="*/ 9 h 344"/>
              <a:gd name="T22" fmla="*/ 3 w 277"/>
              <a:gd name="T23" fmla="*/ 2 h 344"/>
              <a:gd name="T24" fmla="*/ 10 w 277"/>
              <a:gd name="T25" fmla="*/ 0 h 344"/>
              <a:gd name="T26" fmla="*/ 241 w 277"/>
              <a:gd name="T27" fmla="*/ 0 h 344"/>
              <a:gd name="T28" fmla="*/ 248 w 277"/>
              <a:gd name="T29" fmla="*/ 2 h 344"/>
              <a:gd name="T30" fmla="*/ 251 w 277"/>
              <a:gd name="T31" fmla="*/ 9 h 344"/>
              <a:gd name="T32" fmla="*/ 251 w 277"/>
              <a:gd name="T33" fmla="*/ 143 h 344"/>
              <a:gd name="T34" fmla="*/ 274 w 277"/>
              <a:gd name="T35" fmla="*/ 164 h 344"/>
              <a:gd name="T36" fmla="*/ 277 w 277"/>
              <a:gd name="T37" fmla="*/ 171 h 344"/>
              <a:gd name="T38" fmla="*/ 3 w 277"/>
              <a:gd name="T39" fmla="*/ 2 h 344"/>
              <a:gd name="T40" fmla="*/ 0 w 277"/>
              <a:gd name="T41" fmla="*/ 9 h 344"/>
              <a:gd name="T42" fmla="*/ 0 w 277"/>
              <a:gd name="T43" fmla="*/ 295 h 344"/>
              <a:gd name="T44" fmla="*/ 3 w 277"/>
              <a:gd name="T45" fmla="*/ 302 h 344"/>
              <a:gd name="T46" fmla="*/ 10 w 277"/>
              <a:gd name="T47" fmla="*/ 305 h 344"/>
              <a:gd name="T48" fmla="*/ 199 w 277"/>
              <a:gd name="T49" fmla="*/ 305 h 344"/>
              <a:gd name="T50" fmla="*/ 199 w 277"/>
              <a:gd name="T51" fmla="*/ 191 h 344"/>
              <a:gd name="T52" fmla="*/ 216 w 277"/>
              <a:gd name="T53" fmla="*/ 171 h 344"/>
              <a:gd name="T54" fmla="*/ 222 w 277"/>
              <a:gd name="T55" fmla="*/ 155 h 344"/>
              <a:gd name="T56" fmla="*/ 222 w 277"/>
              <a:gd name="T57" fmla="*/ 56 h 344"/>
              <a:gd name="T58" fmla="*/ 202 w 277"/>
              <a:gd name="T59" fmla="*/ 32 h 344"/>
              <a:gd name="T60" fmla="*/ 31 w 277"/>
              <a:gd name="T61" fmla="*/ 0 h 344"/>
              <a:gd name="T62" fmla="*/ 10 w 277"/>
              <a:gd name="T63" fmla="*/ 0 h 344"/>
              <a:gd name="T64" fmla="*/ 3 w 277"/>
              <a:gd name="T65" fmla="*/ 2 h 344"/>
              <a:gd name="T66" fmla="*/ 200 w 277"/>
              <a:gd name="T67" fmla="*/ 47 h 344"/>
              <a:gd name="T68" fmla="*/ 11 w 277"/>
              <a:gd name="T69" fmla="*/ 11 h 344"/>
              <a:gd name="T70" fmla="*/ 4 w 277"/>
              <a:gd name="T71" fmla="*/ 13 h 344"/>
              <a:gd name="T72" fmla="*/ 0 w 277"/>
              <a:gd name="T73" fmla="*/ 20 h 344"/>
              <a:gd name="T74" fmla="*/ 0 w 277"/>
              <a:gd name="T75" fmla="*/ 302 h 344"/>
              <a:gd name="T76" fmla="*/ 8 w 277"/>
              <a:gd name="T77" fmla="*/ 311 h 344"/>
              <a:gd name="T78" fmla="*/ 173 w 277"/>
              <a:gd name="T79" fmla="*/ 343 h 344"/>
              <a:gd name="T80" fmla="*/ 181 w 277"/>
              <a:gd name="T81" fmla="*/ 341 h 344"/>
              <a:gd name="T82" fmla="*/ 184 w 277"/>
              <a:gd name="T83" fmla="*/ 334 h 344"/>
              <a:gd name="T84" fmla="*/ 184 w 277"/>
              <a:gd name="T85" fmla="*/ 185 h 344"/>
              <a:gd name="T86" fmla="*/ 205 w 277"/>
              <a:gd name="T87" fmla="*/ 161 h 344"/>
              <a:gd name="T88" fmla="*/ 207 w 277"/>
              <a:gd name="T89" fmla="*/ 155 h 344"/>
              <a:gd name="T90" fmla="*/ 207 w 277"/>
              <a:gd name="T91" fmla="*/ 56 h 344"/>
              <a:gd name="T92" fmla="*/ 200 w 277"/>
              <a:gd name="T93" fmla="*/ 47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77" h="344">
                <a:moveTo>
                  <a:pt x="277" y="171"/>
                </a:moveTo>
                <a:cubicBezTo>
                  <a:pt x="277" y="251"/>
                  <a:pt x="277" y="251"/>
                  <a:pt x="277" y="251"/>
                </a:cubicBezTo>
                <a:cubicBezTo>
                  <a:pt x="277" y="254"/>
                  <a:pt x="276" y="256"/>
                  <a:pt x="274" y="258"/>
                </a:cubicBezTo>
                <a:cubicBezTo>
                  <a:pt x="251" y="280"/>
                  <a:pt x="251" y="280"/>
                  <a:pt x="251" y="280"/>
                </a:cubicBezTo>
                <a:cubicBezTo>
                  <a:pt x="251" y="295"/>
                  <a:pt x="251" y="295"/>
                  <a:pt x="251" y="295"/>
                </a:cubicBezTo>
                <a:cubicBezTo>
                  <a:pt x="251" y="298"/>
                  <a:pt x="250" y="300"/>
                  <a:pt x="248" y="302"/>
                </a:cubicBezTo>
                <a:cubicBezTo>
                  <a:pt x="246" y="304"/>
                  <a:pt x="244" y="305"/>
                  <a:pt x="241" y="305"/>
                </a:cubicBezTo>
                <a:cubicBezTo>
                  <a:pt x="10" y="305"/>
                  <a:pt x="10" y="305"/>
                  <a:pt x="10" y="305"/>
                </a:cubicBezTo>
                <a:cubicBezTo>
                  <a:pt x="7" y="305"/>
                  <a:pt x="5" y="304"/>
                  <a:pt x="3" y="302"/>
                </a:cubicBezTo>
                <a:cubicBezTo>
                  <a:pt x="1" y="300"/>
                  <a:pt x="0" y="298"/>
                  <a:pt x="0" y="295"/>
                </a:cubicBezTo>
                <a:cubicBezTo>
                  <a:pt x="0" y="9"/>
                  <a:pt x="0" y="9"/>
                  <a:pt x="0" y="9"/>
                </a:cubicBezTo>
                <a:cubicBezTo>
                  <a:pt x="0" y="6"/>
                  <a:pt x="1" y="4"/>
                  <a:pt x="3" y="2"/>
                </a:cubicBezTo>
                <a:cubicBezTo>
                  <a:pt x="5" y="1"/>
                  <a:pt x="7" y="0"/>
                  <a:pt x="10" y="0"/>
                </a:cubicBezTo>
                <a:cubicBezTo>
                  <a:pt x="241" y="0"/>
                  <a:pt x="241" y="0"/>
                  <a:pt x="241" y="0"/>
                </a:cubicBezTo>
                <a:cubicBezTo>
                  <a:pt x="244" y="0"/>
                  <a:pt x="246" y="1"/>
                  <a:pt x="248" y="2"/>
                </a:cubicBezTo>
                <a:cubicBezTo>
                  <a:pt x="250" y="4"/>
                  <a:pt x="251" y="6"/>
                  <a:pt x="251" y="9"/>
                </a:cubicBezTo>
                <a:cubicBezTo>
                  <a:pt x="251" y="143"/>
                  <a:pt x="251" y="143"/>
                  <a:pt x="251" y="143"/>
                </a:cubicBezTo>
                <a:cubicBezTo>
                  <a:pt x="274" y="164"/>
                  <a:pt x="274" y="164"/>
                  <a:pt x="274" y="164"/>
                </a:cubicBezTo>
                <a:cubicBezTo>
                  <a:pt x="276" y="166"/>
                  <a:pt x="277" y="169"/>
                  <a:pt x="277" y="171"/>
                </a:cubicBezTo>
                <a:close/>
                <a:moveTo>
                  <a:pt x="3" y="2"/>
                </a:moveTo>
                <a:cubicBezTo>
                  <a:pt x="1" y="4"/>
                  <a:pt x="0" y="6"/>
                  <a:pt x="0" y="9"/>
                </a:cubicBezTo>
                <a:cubicBezTo>
                  <a:pt x="0" y="295"/>
                  <a:pt x="0" y="295"/>
                  <a:pt x="0" y="295"/>
                </a:cubicBezTo>
                <a:cubicBezTo>
                  <a:pt x="0" y="298"/>
                  <a:pt x="1" y="300"/>
                  <a:pt x="3" y="302"/>
                </a:cubicBezTo>
                <a:cubicBezTo>
                  <a:pt x="5" y="304"/>
                  <a:pt x="7" y="305"/>
                  <a:pt x="10" y="305"/>
                </a:cubicBezTo>
                <a:cubicBezTo>
                  <a:pt x="199" y="305"/>
                  <a:pt x="199" y="305"/>
                  <a:pt x="199" y="305"/>
                </a:cubicBezTo>
                <a:cubicBezTo>
                  <a:pt x="199" y="191"/>
                  <a:pt x="199" y="191"/>
                  <a:pt x="199" y="191"/>
                </a:cubicBezTo>
                <a:cubicBezTo>
                  <a:pt x="204" y="185"/>
                  <a:pt x="216" y="171"/>
                  <a:pt x="216" y="171"/>
                </a:cubicBezTo>
                <a:cubicBezTo>
                  <a:pt x="220" y="166"/>
                  <a:pt x="222" y="161"/>
                  <a:pt x="222" y="155"/>
                </a:cubicBezTo>
                <a:cubicBezTo>
                  <a:pt x="222" y="56"/>
                  <a:pt x="222" y="56"/>
                  <a:pt x="222" y="56"/>
                </a:cubicBezTo>
                <a:cubicBezTo>
                  <a:pt x="222" y="44"/>
                  <a:pt x="214" y="35"/>
                  <a:pt x="202" y="32"/>
                </a:cubicBezTo>
                <a:cubicBezTo>
                  <a:pt x="31" y="0"/>
                  <a:pt x="31" y="0"/>
                  <a:pt x="31" y="0"/>
                </a:cubicBezTo>
                <a:cubicBezTo>
                  <a:pt x="10" y="0"/>
                  <a:pt x="10" y="0"/>
                  <a:pt x="10" y="0"/>
                </a:cubicBezTo>
                <a:cubicBezTo>
                  <a:pt x="7" y="0"/>
                  <a:pt x="5" y="1"/>
                  <a:pt x="3" y="2"/>
                </a:cubicBezTo>
                <a:close/>
                <a:moveTo>
                  <a:pt x="200" y="47"/>
                </a:moveTo>
                <a:cubicBezTo>
                  <a:pt x="11" y="11"/>
                  <a:pt x="11" y="11"/>
                  <a:pt x="11" y="11"/>
                </a:cubicBezTo>
                <a:cubicBezTo>
                  <a:pt x="9" y="10"/>
                  <a:pt x="6" y="11"/>
                  <a:pt x="4" y="13"/>
                </a:cubicBezTo>
                <a:cubicBezTo>
                  <a:pt x="2" y="14"/>
                  <a:pt x="0" y="17"/>
                  <a:pt x="0" y="20"/>
                </a:cubicBezTo>
                <a:cubicBezTo>
                  <a:pt x="0" y="302"/>
                  <a:pt x="0" y="302"/>
                  <a:pt x="0" y="302"/>
                </a:cubicBezTo>
                <a:cubicBezTo>
                  <a:pt x="0" y="307"/>
                  <a:pt x="4" y="311"/>
                  <a:pt x="8" y="311"/>
                </a:cubicBezTo>
                <a:cubicBezTo>
                  <a:pt x="173" y="343"/>
                  <a:pt x="173" y="343"/>
                  <a:pt x="173" y="343"/>
                </a:cubicBezTo>
                <a:cubicBezTo>
                  <a:pt x="176" y="344"/>
                  <a:pt x="179" y="343"/>
                  <a:pt x="181" y="341"/>
                </a:cubicBezTo>
                <a:cubicBezTo>
                  <a:pt x="183" y="339"/>
                  <a:pt x="184" y="337"/>
                  <a:pt x="184" y="334"/>
                </a:cubicBezTo>
                <a:cubicBezTo>
                  <a:pt x="184" y="185"/>
                  <a:pt x="184" y="185"/>
                  <a:pt x="184" y="185"/>
                </a:cubicBezTo>
                <a:cubicBezTo>
                  <a:pt x="205" y="161"/>
                  <a:pt x="205" y="161"/>
                  <a:pt x="205" y="161"/>
                </a:cubicBezTo>
                <a:cubicBezTo>
                  <a:pt x="206" y="159"/>
                  <a:pt x="207" y="157"/>
                  <a:pt x="207" y="155"/>
                </a:cubicBezTo>
                <a:cubicBezTo>
                  <a:pt x="207" y="56"/>
                  <a:pt x="207" y="56"/>
                  <a:pt x="207" y="56"/>
                </a:cubicBezTo>
                <a:cubicBezTo>
                  <a:pt x="207" y="51"/>
                  <a:pt x="204" y="48"/>
                  <a:pt x="200" y="47"/>
                </a:cubicBezTo>
                <a:close/>
              </a:path>
            </a:pathLst>
          </a:custGeom>
          <a:solidFill>
            <a:srgbClr val="FFFFFF"/>
          </a:solidFill>
          <a:ln>
            <a:noFill/>
          </a:ln>
          <a:extLst/>
        </p:spPr>
        <p:txBody>
          <a:bodyPr vert="horz" wrap="square" lIns="80687" tIns="40344" rIns="80687" bIns="40344" numCol="1" anchor="t" anchorCtr="0" compatLnSpc="1">
            <a:prstTxWarp prst="textNoShape">
              <a:avLst/>
            </a:prstTxWarp>
          </a:bodyPr>
          <a:lstStyle/>
          <a:p>
            <a:pPr defTabSz="913498"/>
            <a:endParaRPr lang="en-US" sz="1568">
              <a:solidFill>
                <a:srgbClr val="FFFFFF"/>
              </a:solidFill>
            </a:endParaRPr>
          </a:p>
        </p:txBody>
      </p:sp>
      <p:sp>
        <p:nvSpPr>
          <p:cNvPr id="45" name="TextBox 44"/>
          <p:cNvSpPr txBox="1"/>
          <p:nvPr/>
        </p:nvSpPr>
        <p:spPr>
          <a:xfrm>
            <a:off x="8384365" y="1128381"/>
            <a:ext cx="1089835" cy="452715"/>
          </a:xfrm>
          <a:prstGeom prst="rect">
            <a:avLst/>
          </a:prstGeom>
          <a:noFill/>
        </p:spPr>
        <p:txBody>
          <a:bodyPr wrap="none" lIns="179285" tIns="143428" rIns="179285" bIns="143428" rtlCol="0">
            <a:spAutoFit/>
          </a:bodyPr>
          <a:lstStyle/>
          <a:p>
            <a:pPr defTabSz="913498">
              <a:lnSpc>
                <a:spcPct val="90000"/>
              </a:lnSpc>
              <a:spcAft>
                <a:spcPts val="588"/>
              </a:spcAft>
            </a:pPr>
            <a:r>
              <a:rPr lang="en-US" sz="1177" dirty="0">
                <a:gradFill>
                  <a:gsLst>
                    <a:gs pos="2917">
                      <a:srgbClr val="FFFFFF"/>
                    </a:gs>
                    <a:gs pos="30000">
                      <a:srgbClr val="FFFFFF"/>
                    </a:gs>
                  </a:gsLst>
                  <a:lin ang="5400000" scaled="0"/>
                </a:gradFill>
              </a:rPr>
              <a:t>Collections</a:t>
            </a:r>
          </a:p>
        </p:txBody>
      </p:sp>
      <p:sp>
        <p:nvSpPr>
          <p:cNvPr id="47" name="TextBox 46"/>
          <p:cNvSpPr txBox="1"/>
          <p:nvPr/>
        </p:nvSpPr>
        <p:spPr>
          <a:xfrm>
            <a:off x="9606998" y="1130930"/>
            <a:ext cx="1118689" cy="452715"/>
          </a:xfrm>
          <a:prstGeom prst="rect">
            <a:avLst/>
          </a:prstGeom>
          <a:noFill/>
        </p:spPr>
        <p:txBody>
          <a:bodyPr wrap="none" lIns="179285" tIns="143428" rIns="179285" bIns="143428" rtlCol="0">
            <a:spAutoFit/>
          </a:bodyPr>
          <a:lstStyle/>
          <a:p>
            <a:pPr defTabSz="913498">
              <a:lnSpc>
                <a:spcPct val="90000"/>
              </a:lnSpc>
              <a:spcAft>
                <a:spcPts val="588"/>
              </a:spcAft>
            </a:pPr>
            <a:r>
              <a:rPr lang="en-US" sz="1177" dirty="0">
                <a:gradFill>
                  <a:gsLst>
                    <a:gs pos="2917">
                      <a:srgbClr val="FFFFFF"/>
                    </a:gs>
                    <a:gs pos="30000">
                      <a:srgbClr val="FFFFFF"/>
                    </a:gs>
                  </a:gsLst>
                  <a:lin ang="5400000" scaled="0"/>
                </a:gradFill>
              </a:rPr>
              <a:t>Documents</a:t>
            </a:r>
          </a:p>
        </p:txBody>
      </p:sp>
      <p:cxnSp>
        <p:nvCxnSpPr>
          <p:cNvPr id="48" name="Straight Connector 47"/>
          <p:cNvCxnSpPr/>
          <p:nvPr/>
        </p:nvCxnSpPr>
        <p:spPr>
          <a:xfrm>
            <a:off x="9135093" y="1636667"/>
            <a:ext cx="747021" cy="0"/>
          </a:xfrm>
          <a:prstGeom prst="line">
            <a:avLst/>
          </a:prstGeom>
          <a:ln w="19050">
            <a:solidFill>
              <a:schemeClr val="tx1"/>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8767363" y="2076665"/>
            <a:ext cx="0" cy="721186"/>
          </a:xfrm>
          <a:prstGeom prst="line">
            <a:avLst/>
          </a:prstGeom>
          <a:ln w="19050">
            <a:solidFill>
              <a:schemeClr val="tx1"/>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8767364" y="2797850"/>
            <a:ext cx="258693" cy="0"/>
          </a:xfrm>
          <a:prstGeom prst="line">
            <a:avLst/>
          </a:prstGeom>
          <a:ln w="19050">
            <a:solidFill>
              <a:schemeClr val="tx1"/>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8771107" y="2787087"/>
            <a:ext cx="0" cy="721186"/>
          </a:xfrm>
          <a:prstGeom prst="line">
            <a:avLst/>
          </a:prstGeom>
          <a:ln w="19050">
            <a:solidFill>
              <a:schemeClr val="tx1"/>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8771107" y="3508273"/>
            <a:ext cx="258693" cy="0"/>
          </a:xfrm>
          <a:prstGeom prst="line">
            <a:avLst/>
          </a:prstGeom>
          <a:ln w="19050">
            <a:solidFill>
              <a:schemeClr val="tx1"/>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8767363" y="3522058"/>
            <a:ext cx="0" cy="721186"/>
          </a:xfrm>
          <a:prstGeom prst="line">
            <a:avLst/>
          </a:prstGeom>
          <a:ln w="19050">
            <a:solidFill>
              <a:schemeClr val="tx1"/>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8767364" y="4243243"/>
            <a:ext cx="258693" cy="0"/>
          </a:xfrm>
          <a:prstGeom prst="line">
            <a:avLst/>
          </a:prstGeom>
          <a:ln w="19050">
            <a:solidFill>
              <a:schemeClr val="tx1"/>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pic>
        <p:nvPicPr>
          <p:cNvPr id="56" name="Picture 3" descr="\\MAGNUM\Projects\Microsoft\Cloud Power FY12\Design\ICONS_PNG\Document.png"/>
          <p:cNvPicPr>
            <a:picLocks noChangeAspect="1" noChangeArrowheads="1"/>
          </p:cNvPicPr>
          <p:nvPr/>
        </p:nvPicPr>
        <p:blipFill>
          <a:blip r:embed="rId7" cstate="print">
            <a:lum bright="100000"/>
          </a:blip>
          <a:stretch>
            <a:fillRect/>
          </a:stretch>
        </p:blipFill>
        <p:spPr bwMode="auto">
          <a:xfrm>
            <a:off x="9908969" y="1439163"/>
            <a:ext cx="523605" cy="523605"/>
          </a:xfrm>
          <a:prstGeom prst="rect">
            <a:avLst/>
          </a:prstGeom>
          <a:noFill/>
        </p:spPr>
      </p:pic>
      <p:grpSp>
        <p:nvGrpSpPr>
          <p:cNvPr id="60" name="Group 59"/>
          <p:cNvGrpSpPr/>
          <p:nvPr/>
        </p:nvGrpSpPr>
        <p:grpSpPr>
          <a:xfrm>
            <a:off x="11250456" y="1423152"/>
            <a:ext cx="539166" cy="552914"/>
            <a:chOff x="10285024" y="3238145"/>
            <a:chExt cx="549977" cy="564001"/>
          </a:xfrm>
        </p:grpSpPr>
        <p:pic>
          <p:nvPicPr>
            <p:cNvPr id="57" name="Picture 3" descr="\\MAGNUM\Projects\Microsoft\Cloud Power FY12\Design\ICONS_PNG\Document.png"/>
            <p:cNvPicPr>
              <a:picLocks noChangeAspect="1" noChangeArrowheads="1"/>
            </p:cNvPicPr>
            <p:nvPr/>
          </p:nvPicPr>
          <p:blipFill>
            <a:blip r:embed="rId7" cstate="print">
              <a:lum bright="100000"/>
            </a:blip>
            <a:stretch>
              <a:fillRect/>
            </a:stretch>
          </p:blipFill>
          <p:spPr bwMode="auto">
            <a:xfrm>
              <a:off x="10285024" y="3238145"/>
              <a:ext cx="534104" cy="534104"/>
            </a:xfrm>
            <a:prstGeom prst="rect">
              <a:avLst/>
            </a:prstGeom>
            <a:noFill/>
          </p:spPr>
        </p:pic>
        <p:sp>
          <p:nvSpPr>
            <p:cNvPr id="59" name="Rectangle 58"/>
            <p:cNvSpPr/>
            <p:nvPr/>
          </p:nvSpPr>
          <p:spPr bwMode="auto">
            <a:xfrm>
              <a:off x="10517698" y="3418856"/>
              <a:ext cx="152400" cy="188551"/>
            </a:xfrm>
            <a:prstGeom prst="rect">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97"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58" name="Rectangle 57"/>
            <p:cNvSpPr/>
            <p:nvPr/>
          </p:nvSpPr>
          <p:spPr bwMode="auto">
            <a:xfrm>
              <a:off x="10434105" y="3449298"/>
              <a:ext cx="226392" cy="188551"/>
            </a:xfrm>
            <a:prstGeom prst="rect">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97"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55" name="TextBox 54"/>
            <p:cNvSpPr txBox="1"/>
            <p:nvPr/>
          </p:nvSpPr>
          <p:spPr>
            <a:xfrm>
              <a:off x="10298884" y="3285086"/>
              <a:ext cx="536117" cy="517060"/>
            </a:xfrm>
            <a:prstGeom prst="rect">
              <a:avLst/>
            </a:prstGeom>
            <a:noFill/>
          </p:spPr>
          <p:txBody>
            <a:bodyPr wrap="none" lIns="179285" tIns="143428" rIns="179285" bIns="143428" rtlCol="0">
              <a:spAutoFit/>
            </a:bodyPr>
            <a:lstStyle/>
            <a:p>
              <a:pPr defTabSz="913498">
                <a:lnSpc>
                  <a:spcPct val="90000"/>
                </a:lnSpc>
              </a:pPr>
              <a:r>
                <a:rPr lang="en-US" sz="784" dirty="0">
                  <a:gradFill>
                    <a:gsLst>
                      <a:gs pos="2917">
                        <a:srgbClr val="FFFFFF"/>
                      </a:gs>
                      <a:gs pos="30000">
                        <a:srgbClr val="FFFFFF"/>
                      </a:gs>
                    </a:gsLst>
                    <a:lin ang="5400000" scaled="0"/>
                  </a:gradFill>
                  <a:latin typeface="Consolas" panose="020B0609020204030204" pitchFamily="49" charset="0"/>
                  <a:cs typeface="Consolas" panose="020B0609020204030204" pitchFamily="49" charset="0"/>
                </a:rPr>
                <a:t>101</a:t>
              </a:r>
            </a:p>
            <a:p>
              <a:pPr defTabSz="913498">
                <a:lnSpc>
                  <a:spcPct val="90000"/>
                </a:lnSpc>
              </a:pPr>
              <a:r>
                <a:rPr lang="en-US" sz="784" dirty="0">
                  <a:gradFill>
                    <a:gsLst>
                      <a:gs pos="2917">
                        <a:srgbClr val="FFFFFF"/>
                      </a:gs>
                      <a:gs pos="30000">
                        <a:srgbClr val="FFFFFF"/>
                      </a:gs>
                    </a:gsLst>
                    <a:lin ang="5400000" scaled="0"/>
                  </a:gradFill>
                  <a:latin typeface="Consolas" panose="020B0609020204030204" pitchFamily="49" charset="0"/>
                  <a:cs typeface="Consolas" panose="020B0609020204030204" pitchFamily="49" charset="0"/>
                </a:rPr>
                <a:t>010</a:t>
              </a:r>
            </a:p>
          </p:txBody>
        </p:sp>
      </p:grpSp>
      <p:cxnSp>
        <p:nvCxnSpPr>
          <p:cNvPr id="61" name="Straight Connector 60"/>
          <p:cNvCxnSpPr/>
          <p:nvPr/>
        </p:nvCxnSpPr>
        <p:spPr>
          <a:xfrm>
            <a:off x="10503422" y="1636667"/>
            <a:ext cx="747021" cy="0"/>
          </a:xfrm>
          <a:prstGeom prst="line">
            <a:avLst/>
          </a:prstGeom>
          <a:ln w="19050">
            <a:solidFill>
              <a:schemeClr val="tx1"/>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10981010" y="1136600"/>
            <a:ext cx="1202045" cy="452715"/>
          </a:xfrm>
          <a:prstGeom prst="rect">
            <a:avLst/>
          </a:prstGeom>
          <a:noFill/>
        </p:spPr>
        <p:txBody>
          <a:bodyPr wrap="none" lIns="179285" tIns="143428" rIns="179285" bIns="143428" rtlCol="0">
            <a:spAutoFit/>
          </a:bodyPr>
          <a:lstStyle/>
          <a:p>
            <a:pPr defTabSz="913498">
              <a:lnSpc>
                <a:spcPct val="90000"/>
              </a:lnSpc>
              <a:spcAft>
                <a:spcPts val="588"/>
              </a:spcAft>
            </a:pPr>
            <a:r>
              <a:rPr lang="en-US" sz="1177" dirty="0">
                <a:gradFill>
                  <a:gsLst>
                    <a:gs pos="2917">
                      <a:srgbClr val="FFFFFF"/>
                    </a:gs>
                    <a:gs pos="30000">
                      <a:srgbClr val="FFFFFF"/>
                    </a:gs>
                  </a:gsLst>
                  <a:lin ang="5400000" scaled="0"/>
                </a:gradFill>
              </a:rPr>
              <a:t>Attachments</a:t>
            </a:r>
          </a:p>
        </p:txBody>
      </p:sp>
      <p:grpSp>
        <p:nvGrpSpPr>
          <p:cNvPr id="66" name="Group 65"/>
          <p:cNvGrpSpPr/>
          <p:nvPr/>
        </p:nvGrpSpPr>
        <p:grpSpPr>
          <a:xfrm>
            <a:off x="9069662" y="2643416"/>
            <a:ext cx="461458" cy="453195"/>
            <a:chOff x="9442185" y="2332180"/>
            <a:chExt cx="470711" cy="462282"/>
          </a:xfrm>
        </p:grpSpPr>
        <p:sp>
          <p:nvSpPr>
            <p:cNvPr id="64" name="Rectangle 63"/>
            <p:cNvSpPr/>
            <p:nvPr/>
          </p:nvSpPr>
          <p:spPr bwMode="auto">
            <a:xfrm>
              <a:off x="9494837" y="2332180"/>
              <a:ext cx="256311" cy="301862"/>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b" anchorCtr="0" forceAA="0" compatLnSpc="1">
              <a:prstTxWarp prst="textNoShape">
                <a:avLst/>
              </a:prstTxWarp>
              <a:noAutofit/>
            </a:bodyPr>
            <a:lstStyle/>
            <a:p>
              <a:pPr algn="r" defTabSz="914097" fontAlgn="base">
                <a:lnSpc>
                  <a:spcPct val="90000"/>
                </a:lnSpc>
                <a:spcBef>
                  <a:spcPct val="0"/>
                </a:spcBef>
                <a:spcAft>
                  <a:spcPct val="0"/>
                </a:spcAft>
              </a:pPr>
              <a:endParaRPr lang="en-US" sz="2352" dirty="0">
                <a:solidFill>
                  <a:srgbClr val="442359"/>
                </a:solidFill>
                <a:ea typeface="Segoe UI" pitchFamily="34" charset="0"/>
                <a:cs typeface="Segoe UI" pitchFamily="34" charset="0"/>
              </a:endParaRPr>
            </a:p>
          </p:txBody>
        </p:sp>
        <p:sp>
          <p:nvSpPr>
            <p:cNvPr id="65" name="TextBox 64"/>
            <p:cNvSpPr txBox="1"/>
            <p:nvPr/>
          </p:nvSpPr>
          <p:spPr>
            <a:xfrm>
              <a:off x="9442185" y="2374398"/>
              <a:ext cx="470711" cy="420064"/>
            </a:xfrm>
            <a:prstGeom prst="rect">
              <a:avLst/>
            </a:prstGeom>
            <a:noFill/>
          </p:spPr>
          <p:txBody>
            <a:bodyPr wrap="none" lIns="179285" tIns="143428" rIns="179285" bIns="143428" rtlCol="0">
              <a:spAutoFit/>
            </a:bodyPr>
            <a:lstStyle/>
            <a:p>
              <a:pPr defTabSz="913498">
                <a:lnSpc>
                  <a:spcPct val="90000"/>
                </a:lnSpc>
                <a:spcAft>
                  <a:spcPts val="588"/>
                </a:spcAft>
              </a:pPr>
              <a:r>
                <a:rPr lang="en-US" sz="882" dirty="0">
                  <a:solidFill>
                    <a:srgbClr val="442359"/>
                  </a:solidFill>
                </a:rPr>
                <a:t>JS</a:t>
              </a:r>
              <a:endParaRPr lang="en-US" sz="1961" dirty="0">
                <a:solidFill>
                  <a:srgbClr val="442359"/>
                </a:solidFill>
              </a:endParaRPr>
            </a:p>
          </p:txBody>
        </p:sp>
      </p:grpSp>
      <p:grpSp>
        <p:nvGrpSpPr>
          <p:cNvPr id="67" name="Group 66"/>
          <p:cNvGrpSpPr/>
          <p:nvPr/>
        </p:nvGrpSpPr>
        <p:grpSpPr>
          <a:xfrm>
            <a:off x="9069662" y="3382523"/>
            <a:ext cx="461458" cy="453195"/>
            <a:chOff x="9442185" y="2332180"/>
            <a:chExt cx="470711" cy="462282"/>
          </a:xfrm>
        </p:grpSpPr>
        <p:sp>
          <p:nvSpPr>
            <p:cNvPr id="68" name="Rectangle 67"/>
            <p:cNvSpPr/>
            <p:nvPr/>
          </p:nvSpPr>
          <p:spPr bwMode="auto">
            <a:xfrm>
              <a:off x="9494837" y="2332180"/>
              <a:ext cx="256311" cy="301862"/>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b" anchorCtr="0" forceAA="0" compatLnSpc="1">
              <a:prstTxWarp prst="textNoShape">
                <a:avLst/>
              </a:prstTxWarp>
              <a:noAutofit/>
            </a:bodyPr>
            <a:lstStyle/>
            <a:p>
              <a:pPr algn="r" defTabSz="914097" fontAlgn="base">
                <a:lnSpc>
                  <a:spcPct val="90000"/>
                </a:lnSpc>
                <a:spcBef>
                  <a:spcPct val="0"/>
                </a:spcBef>
                <a:spcAft>
                  <a:spcPct val="0"/>
                </a:spcAft>
              </a:pPr>
              <a:endParaRPr lang="en-US" sz="2352" dirty="0">
                <a:solidFill>
                  <a:srgbClr val="442359"/>
                </a:solidFill>
                <a:ea typeface="Segoe UI" pitchFamily="34" charset="0"/>
                <a:cs typeface="Segoe UI" pitchFamily="34" charset="0"/>
              </a:endParaRPr>
            </a:p>
          </p:txBody>
        </p:sp>
        <p:sp>
          <p:nvSpPr>
            <p:cNvPr id="69" name="TextBox 68"/>
            <p:cNvSpPr txBox="1"/>
            <p:nvPr/>
          </p:nvSpPr>
          <p:spPr>
            <a:xfrm>
              <a:off x="9442185" y="2374398"/>
              <a:ext cx="470711" cy="420064"/>
            </a:xfrm>
            <a:prstGeom prst="rect">
              <a:avLst/>
            </a:prstGeom>
            <a:noFill/>
          </p:spPr>
          <p:txBody>
            <a:bodyPr wrap="none" lIns="179285" tIns="143428" rIns="179285" bIns="143428" rtlCol="0">
              <a:spAutoFit/>
            </a:bodyPr>
            <a:lstStyle/>
            <a:p>
              <a:pPr defTabSz="913498">
                <a:lnSpc>
                  <a:spcPct val="90000"/>
                </a:lnSpc>
                <a:spcAft>
                  <a:spcPts val="588"/>
                </a:spcAft>
              </a:pPr>
              <a:r>
                <a:rPr lang="en-US" sz="882" dirty="0">
                  <a:solidFill>
                    <a:srgbClr val="442359"/>
                  </a:solidFill>
                </a:rPr>
                <a:t>JS</a:t>
              </a:r>
              <a:endParaRPr lang="en-US" sz="1961" dirty="0">
                <a:solidFill>
                  <a:srgbClr val="442359"/>
                </a:solidFill>
              </a:endParaRPr>
            </a:p>
          </p:txBody>
        </p:sp>
      </p:grpSp>
      <p:grpSp>
        <p:nvGrpSpPr>
          <p:cNvPr id="70" name="Group 69"/>
          <p:cNvGrpSpPr/>
          <p:nvPr/>
        </p:nvGrpSpPr>
        <p:grpSpPr>
          <a:xfrm>
            <a:off x="9069662" y="4098665"/>
            <a:ext cx="461458" cy="453195"/>
            <a:chOff x="9442185" y="2332180"/>
            <a:chExt cx="470711" cy="462282"/>
          </a:xfrm>
        </p:grpSpPr>
        <p:sp>
          <p:nvSpPr>
            <p:cNvPr id="71" name="Rectangle 70"/>
            <p:cNvSpPr/>
            <p:nvPr/>
          </p:nvSpPr>
          <p:spPr bwMode="auto">
            <a:xfrm>
              <a:off x="9494837" y="2332180"/>
              <a:ext cx="256311" cy="301862"/>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b" anchorCtr="0" forceAA="0" compatLnSpc="1">
              <a:prstTxWarp prst="textNoShape">
                <a:avLst/>
              </a:prstTxWarp>
              <a:noAutofit/>
            </a:bodyPr>
            <a:lstStyle/>
            <a:p>
              <a:pPr algn="r" defTabSz="914097" fontAlgn="base">
                <a:lnSpc>
                  <a:spcPct val="90000"/>
                </a:lnSpc>
                <a:spcBef>
                  <a:spcPct val="0"/>
                </a:spcBef>
                <a:spcAft>
                  <a:spcPct val="0"/>
                </a:spcAft>
              </a:pPr>
              <a:endParaRPr lang="en-US" sz="2352" dirty="0">
                <a:solidFill>
                  <a:srgbClr val="442359"/>
                </a:solidFill>
                <a:ea typeface="Segoe UI" pitchFamily="34" charset="0"/>
                <a:cs typeface="Segoe UI" pitchFamily="34" charset="0"/>
              </a:endParaRPr>
            </a:p>
          </p:txBody>
        </p:sp>
        <p:sp>
          <p:nvSpPr>
            <p:cNvPr id="72" name="TextBox 71"/>
            <p:cNvSpPr txBox="1"/>
            <p:nvPr/>
          </p:nvSpPr>
          <p:spPr>
            <a:xfrm>
              <a:off x="9442185" y="2374398"/>
              <a:ext cx="470711" cy="420064"/>
            </a:xfrm>
            <a:prstGeom prst="rect">
              <a:avLst/>
            </a:prstGeom>
            <a:noFill/>
          </p:spPr>
          <p:txBody>
            <a:bodyPr wrap="none" lIns="179285" tIns="143428" rIns="179285" bIns="143428" rtlCol="0">
              <a:spAutoFit/>
            </a:bodyPr>
            <a:lstStyle/>
            <a:p>
              <a:pPr defTabSz="913498">
                <a:lnSpc>
                  <a:spcPct val="90000"/>
                </a:lnSpc>
                <a:spcAft>
                  <a:spcPts val="588"/>
                </a:spcAft>
              </a:pPr>
              <a:r>
                <a:rPr lang="en-US" sz="882" dirty="0">
                  <a:solidFill>
                    <a:srgbClr val="442359"/>
                  </a:solidFill>
                </a:rPr>
                <a:t>JS</a:t>
              </a:r>
              <a:endParaRPr lang="en-US" sz="1961" dirty="0">
                <a:solidFill>
                  <a:srgbClr val="442359"/>
                </a:solidFill>
              </a:endParaRPr>
            </a:p>
          </p:txBody>
        </p:sp>
      </p:grpSp>
      <p:sp>
        <p:nvSpPr>
          <p:cNvPr id="73" name="TextBox 72"/>
          <p:cNvSpPr txBox="1"/>
          <p:nvPr/>
        </p:nvSpPr>
        <p:spPr>
          <a:xfrm>
            <a:off x="8716074" y="2211763"/>
            <a:ext cx="1585163" cy="452715"/>
          </a:xfrm>
          <a:prstGeom prst="rect">
            <a:avLst/>
          </a:prstGeom>
          <a:noFill/>
        </p:spPr>
        <p:txBody>
          <a:bodyPr wrap="none" lIns="179285" tIns="143428" rIns="179285" bIns="143428" rtlCol="0">
            <a:spAutoFit/>
          </a:bodyPr>
          <a:lstStyle/>
          <a:p>
            <a:pPr defTabSz="913498">
              <a:lnSpc>
                <a:spcPct val="90000"/>
              </a:lnSpc>
              <a:spcAft>
                <a:spcPts val="588"/>
              </a:spcAft>
            </a:pPr>
            <a:r>
              <a:rPr lang="en-US" sz="1177" dirty="0">
                <a:gradFill>
                  <a:gsLst>
                    <a:gs pos="2917">
                      <a:srgbClr val="FFFFFF"/>
                    </a:gs>
                    <a:gs pos="30000">
                      <a:srgbClr val="FFFFFF"/>
                    </a:gs>
                  </a:gsLst>
                  <a:lin ang="5400000" scaled="0"/>
                </a:gradFill>
              </a:rPr>
              <a:t>Stored Procedures</a:t>
            </a:r>
          </a:p>
        </p:txBody>
      </p:sp>
      <p:sp>
        <p:nvSpPr>
          <p:cNvPr id="74" name="TextBox 73"/>
          <p:cNvSpPr txBox="1"/>
          <p:nvPr/>
        </p:nvSpPr>
        <p:spPr>
          <a:xfrm>
            <a:off x="8801635" y="2991603"/>
            <a:ext cx="902284" cy="452715"/>
          </a:xfrm>
          <a:prstGeom prst="rect">
            <a:avLst/>
          </a:prstGeom>
          <a:noFill/>
        </p:spPr>
        <p:txBody>
          <a:bodyPr wrap="none" lIns="179285" tIns="143428" rIns="179285" bIns="143428" rtlCol="0">
            <a:spAutoFit/>
          </a:bodyPr>
          <a:lstStyle/>
          <a:p>
            <a:pPr defTabSz="913498">
              <a:lnSpc>
                <a:spcPct val="90000"/>
              </a:lnSpc>
              <a:spcAft>
                <a:spcPts val="588"/>
              </a:spcAft>
            </a:pPr>
            <a:r>
              <a:rPr lang="en-US" sz="1177" dirty="0">
                <a:gradFill>
                  <a:gsLst>
                    <a:gs pos="2917">
                      <a:srgbClr val="FFFFFF"/>
                    </a:gs>
                    <a:gs pos="30000">
                      <a:srgbClr val="FFFFFF"/>
                    </a:gs>
                  </a:gsLst>
                  <a:lin ang="5400000" scaled="0"/>
                </a:gradFill>
              </a:rPr>
              <a:t>Triggers</a:t>
            </a:r>
          </a:p>
        </p:txBody>
      </p:sp>
      <p:sp>
        <p:nvSpPr>
          <p:cNvPr id="75" name="TextBox 74"/>
          <p:cNvSpPr txBox="1"/>
          <p:nvPr/>
        </p:nvSpPr>
        <p:spPr>
          <a:xfrm>
            <a:off x="8741253" y="3712558"/>
            <a:ext cx="1902558" cy="452715"/>
          </a:xfrm>
          <a:prstGeom prst="rect">
            <a:avLst/>
          </a:prstGeom>
          <a:noFill/>
        </p:spPr>
        <p:txBody>
          <a:bodyPr wrap="none" lIns="179285" tIns="143428" rIns="179285" bIns="143428" rtlCol="0">
            <a:spAutoFit/>
          </a:bodyPr>
          <a:lstStyle/>
          <a:p>
            <a:pPr defTabSz="913498">
              <a:lnSpc>
                <a:spcPct val="90000"/>
              </a:lnSpc>
              <a:spcAft>
                <a:spcPts val="588"/>
              </a:spcAft>
            </a:pPr>
            <a:r>
              <a:rPr lang="en-US" sz="1177" dirty="0">
                <a:gradFill>
                  <a:gsLst>
                    <a:gs pos="2917">
                      <a:srgbClr val="FFFFFF"/>
                    </a:gs>
                    <a:gs pos="30000">
                      <a:srgbClr val="FFFFFF"/>
                    </a:gs>
                  </a:gsLst>
                  <a:lin ang="5400000" scaled="0"/>
                </a:gradFill>
              </a:rPr>
              <a:t>User Defined Functions</a:t>
            </a:r>
          </a:p>
        </p:txBody>
      </p:sp>
      <p:sp>
        <p:nvSpPr>
          <p:cNvPr id="76" name="TextBox 75"/>
          <p:cNvSpPr txBox="1"/>
          <p:nvPr/>
        </p:nvSpPr>
        <p:spPr>
          <a:xfrm>
            <a:off x="10558913" y="3619575"/>
            <a:ext cx="1283799" cy="1158485"/>
          </a:xfrm>
          <a:prstGeom prst="rect">
            <a:avLst/>
          </a:prstGeom>
          <a:noFill/>
        </p:spPr>
        <p:txBody>
          <a:bodyPr wrap="none" lIns="179285" tIns="143428" rIns="179285" bIns="143428" rtlCol="0">
            <a:spAutoFit/>
          </a:bodyPr>
          <a:lstStyle/>
          <a:p>
            <a:pPr algn="ctr" defTabSz="913498">
              <a:lnSpc>
                <a:spcPct val="90000"/>
              </a:lnSpc>
              <a:spcAft>
                <a:spcPts val="588"/>
              </a:spcAft>
            </a:pPr>
            <a:endParaRPr lang="en-US" sz="490" dirty="0">
              <a:gradFill>
                <a:gsLst>
                  <a:gs pos="2917">
                    <a:srgbClr val="FFFFFF"/>
                  </a:gs>
                  <a:gs pos="30000">
                    <a:srgbClr val="FFFFFF"/>
                  </a:gs>
                </a:gsLst>
                <a:lin ang="5400000" scaled="0"/>
              </a:gradFill>
              <a:latin typeface="SketchFlow Print" panose="02000000000000000000" pitchFamily="2" charset="0"/>
            </a:endParaRPr>
          </a:p>
          <a:p>
            <a:pPr algn="ctr" defTabSz="913498">
              <a:lnSpc>
                <a:spcPct val="90000"/>
              </a:lnSpc>
              <a:spcAft>
                <a:spcPts val="588"/>
              </a:spcAft>
            </a:pPr>
            <a:r>
              <a:rPr lang="en-US" sz="1372" dirty="0">
                <a:gradFill>
                  <a:gsLst>
                    <a:gs pos="2917">
                      <a:srgbClr val="FFFFFF"/>
                    </a:gs>
                    <a:gs pos="30000">
                      <a:srgbClr val="FFFFFF"/>
                    </a:gs>
                  </a:gsLst>
                  <a:lin ang="5400000" scaled="0"/>
                </a:gradFill>
                <a:latin typeface="SketchFlow Print" panose="02000000000000000000" pitchFamily="2" charset="0"/>
              </a:rPr>
              <a:t>your </a:t>
            </a:r>
          </a:p>
          <a:p>
            <a:pPr algn="ctr" defTabSz="913498">
              <a:lnSpc>
                <a:spcPct val="90000"/>
              </a:lnSpc>
              <a:spcAft>
                <a:spcPts val="588"/>
              </a:spcAft>
            </a:pPr>
            <a:r>
              <a:rPr lang="en-US" sz="1372" dirty="0">
                <a:gradFill>
                  <a:gsLst>
                    <a:gs pos="2917">
                      <a:srgbClr val="FFFFFF"/>
                    </a:gs>
                    <a:gs pos="30000">
                      <a:srgbClr val="FFFFFF"/>
                    </a:gs>
                  </a:gsLst>
                  <a:lin ang="5400000" scaled="0"/>
                </a:gradFill>
                <a:latin typeface="SketchFlow Print" panose="02000000000000000000" pitchFamily="2" charset="0"/>
              </a:rPr>
              <a:t>documents</a:t>
            </a:r>
          </a:p>
          <a:p>
            <a:pPr algn="ctr" defTabSz="913498">
              <a:lnSpc>
                <a:spcPct val="90000"/>
              </a:lnSpc>
              <a:spcAft>
                <a:spcPts val="588"/>
              </a:spcAft>
            </a:pPr>
            <a:r>
              <a:rPr lang="en-US" sz="1372" dirty="0">
                <a:gradFill>
                  <a:gsLst>
                    <a:gs pos="2917">
                      <a:srgbClr val="FFFFFF"/>
                    </a:gs>
                    <a:gs pos="30000">
                      <a:srgbClr val="FFFFFF"/>
                    </a:gs>
                  </a:gsLst>
                  <a:lin ang="5400000" scaled="0"/>
                </a:gradFill>
                <a:latin typeface="SketchFlow Print" panose="02000000000000000000" pitchFamily="2" charset="0"/>
              </a:rPr>
              <a:t>here</a:t>
            </a:r>
          </a:p>
        </p:txBody>
      </p:sp>
      <p:cxnSp>
        <p:nvCxnSpPr>
          <p:cNvPr id="78" name="Curved Connector 77"/>
          <p:cNvCxnSpPr>
            <a:stCxn id="76" idx="0"/>
            <a:endCxn id="82" idx="3"/>
          </p:cNvCxnSpPr>
          <p:nvPr/>
        </p:nvCxnSpPr>
        <p:spPr>
          <a:xfrm rot="16200000" flipV="1">
            <a:off x="10007786" y="2426547"/>
            <a:ext cx="1688665" cy="697391"/>
          </a:xfrm>
          <a:prstGeom prst="curvedConnector2">
            <a:avLst/>
          </a:prstGeom>
          <a:ln w="28575">
            <a:solidFill>
              <a:schemeClr val="tx1">
                <a:alpha val="75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80" name="Oval 79"/>
          <p:cNvSpPr/>
          <p:nvPr/>
        </p:nvSpPr>
        <p:spPr bwMode="auto">
          <a:xfrm>
            <a:off x="10432574" y="3619574"/>
            <a:ext cx="1492508" cy="1465136"/>
          </a:xfrm>
          <a:prstGeom prst="ellipse">
            <a:avLst/>
          </a:prstGeom>
          <a:ln w="28575">
            <a:solidFill>
              <a:schemeClr val="tx1">
                <a:alpha val="75000"/>
              </a:schemeClr>
            </a:solidFill>
            <a:headEnd type="none"/>
            <a:tailEnd type="triangl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97"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82" name="Rectangle 81"/>
          <p:cNvSpPr/>
          <p:nvPr/>
        </p:nvSpPr>
        <p:spPr bwMode="auto">
          <a:xfrm>
            <a:off x="9831104" y="1785154"/>
            <a:ext cx="672318" cy="29151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97"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81" name="Oval 80"/>
          <p:cNvSpPr/>
          <p:nvPr/>
        </p:nvSpPr>
        <p:spPr bwMode="auto">
          <a:xfrm>
            <a:off x="4574325" y="14032"/>
            <a:ext cx="1244898" cy="1162253"/>
          </a:xfrm>
          <a:prstGeom prst="ellipse">
            <a:avLst/>
          </a:prstGeom>
          <a:noFill/>
          <a:ln w="7620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6200" tIns="38100" rIns="38100" bIns="76200" numCol="1" spcCol="0" rtlCol="0" fromWordArt="0" anchor="b" anchorCtr="0" forceAA="0" compatLnSpc="1">
            <a:prstTxWarp prst="textNoShape">
              <a:avLst/>
            </a:prstTxWarp>
            <a:noAutofit/>
          </a:bodyPr>
          <a:lstStyle/>
          <a:p>
            <a:pPr algn="ctr" defTabSz="761719" fontAlgn="base">
              <a:spcBef>
                <a:spcPct val="0"/>
              </a:spcBef>
              <a:spcAft>
                <a:spcPct val="0"/>
              </a:spcAft>
            </a:pPr>
            <a:endParaRPr lang="el-GR" sz="1667" spc="-42"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0594400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extLst/>
          </p:nvPr>
        </p:nvGraphicFramePr>
        <p:xfrm>
          <a:off x="1558" y="2045"/>
          <a:ext cx="1556" cy="1556"/>
        </p:xfrm>
        <a:graphic>
          <a:graphicData uri="http://schemas.openxmlformats.org/presentationml/2006/ole">
            <mc:AlternateContent xmlns:mc="http://schemas.openxmlformats.org/markup-compatibility/2006">
              <mc:Choice xmlns:v="urn:schemas-microsoft-com:vml" Requires="v">
                <p:oleObj spid="_x0000_s4104"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558" y="2045"/>
                        <a:ext cx="1556" cy="1556"/>
                      </a:xfrm>
                      <a:prstGeom prst="rect">
                        <a:avLst/>
                      </a:prstGeom>
                    </p:spPr>
                  </p:pic>
                </p:oleObj>
              </mc:Fallback>
            </mc:AlternateContent>
          </a:graphicData>
        </a:graphic>
      </p:graphicFrame>
      <p:sp>
        <p:nvSpPr>
          <p:cNvPr id="3" name="Slide Number Placeholder 2"/>
          <p:cNvSpPr>
            <a:spLocks noGrp="1"/>
          </p:cNvSpPr>
          <p:nvPr>
            <p:ph type="sldNum" sz="quarter" idx="11"/>
          </p:nvPr>
        </p:nvSpPr>
        <p:spPr/>
        <p:txBody>
          <a:bodyPr/>
          <a:lstStyle/>
          <a:p>
            <a:fld id="{27258FFF-F925-446B-8502-81C933981705}" type="slidenum">
              <a:rPr lang="en-US" smtClean="0">
                <a:solidFill>
                  <a:srgbClr val="FFFFFF"/>
                </a:solidFill>
              </a:rPr>
              <a:pPr/>
              <a:t>25</a:t>
            </a:fld>
            <a:endParaRPr lang="en-US">
              <a:solidFill>
                <a:srgbClr val="FFFFFF"/>
              </a:solidFill>
            </a:endParaRPr>
          </a:p>
        </p:txBody>
      </p:sp>
      <p:grpSp>
        <p:nvGrpSpPr>
          <p:cNvPr id="36" name="Group 35"/>
          <p:cNvGrpSpPr/>
          <p:nvPr/>
        </p:nvGrpSpPr>
        <p:grpSpPr>
          <a:xfrm>
            <a:off x="580562" y="5305613"/>
            <a:ext cx="8031967" cy="1395975"/>
            <a:chOff x="427038" y="5139963"/>
            <a:chExt cx="8193024" cy="1423967"/>
          </a:xfrm>
        </p:grpSpPr>
        <p:grpSp>
          <p:nvGrpSpPr>
            <p:cNvPr id="37" name="Group 36"/>
            <p:cNvGrpSpPr/>
            <p:nvPr/>
          </p:nvGrpSpPr>
          <p:grpSpPr>
            <a:xfrm>
              <a:off x="427038" y="5139963"/>
              <a:ext cx="8193024" cy="1423967"/>
              <a:chOff x="427038" y="4337834"/>
              <a:chExt cx="8193024" cy="1423967"/>
            </a:xfrm>
          </p:grpSpPr>
          <p:sp>
            <p:nvSpPr>
              <p:cNvPr id="39" name="Rectangle 38"/>
              <p:cNvSpPr/>
              <p:nvPr/>
            </p:nvSpPr>
            <p:spPr bwMode="auto">
              <a:xfrm>
                <a:off x="427038" y="4337834"/>
                <a:ext cx="8193024" cy="1423967"/>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algn="ctr" defTabSz="914097" fontAlgn="base">
                  <a:lnSpc>
                    <a:spcPct val="90000"/>
                  </a:lnSpc>
                  <a:spcBef>
                    <a:spcPct val="0"/>
                  </a:spcBef>
                  <a:spcAft>
                    <a:spcPct val="0"/>
                  </a:spcAft>
                </a:pPr>
                <a:endParaRPr lang="en-US" sz="2745" dirty="0" err="1">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40" name="Content Placeholder 2"/>
              <p:cNvSpPr txBox="1">
                <a:spLocks/>
              </p:cNvSpPr>
              <p:nvPr/>
            </p:nvSpPr>
            <p:spPr>
              <a:xfrm>
                <a:off x="1754682" y="4337834"/>
                <a:ext cx="6773368" cy="1423967"/>
              </a:xfrm>
              <a:prstGeom prst="rect">
                <a:avLst/>
              </a:prstGeom>
              <a:solidFill>
                <a:schemeClr val="tx2">
                  <a:lumMod val="10000"/>
                </a:schemeClr>
              </a:solidFill>
              <a:ln>
                <a:noFill/>
              </a:ln>
            </p:spPr>
            <p:txBody>
              <a:bodyPr lIns="134463" tIns="71714" rIns="134463" bIns="71714" anchor="ctr">
                <a:noAutofit/>
              </a:bodyPr>
              <a:lstStyle>
                <a:defPPr>
                  <a:defRPr lang="en-US"/>
                </a:defPPr>
                <a:lvl1pPr marR="0" indent="0" defTabSz="932742" fontAlgn="auto">
                  <a:lnSpc>
                    <a:spcPct val="100000"/>
                  </a:lnSpc>
                  <a:spcBef>
                    <a:spcPct val="20000"/>
                  </a:spcBef>
                  <a:spcAft>
                    <a:spcPts val="0"/>
                  </a:spcAft>
                  <a:buClrTx/>
                  <a:buSzPct val="90000"/>
                  <a:buFont typeface="Arial" pitchFamily="34" charset="0"/>
                  <a:buNone/>
                  <a:tabLst/>
                  <a:defRPr sz="2200" spc="0" baseline="0">
                    <a:solidFill>
                      <a:schemeClr val="tx2"/>
                    </a:solidFill>
                    <a:latin typeface="+mj-lt"/>
                  </a:defRPr>
                </a:lvl1pPr>
                <a:lvl2pPr marL="584200" marR="0" indent="-241300" defTabSz="932742" fontAlgn="auto">
                  <a:lnSpc>
                    <a:spcPct val="90000"/>
                  </a:lnSpc>
                  <a:spcBef>
                    <a:spcPct val="20000"/>
                  </a:spcBef>
                  <a:spcAft>
                    <a:spcPts val="0"/>
                  </a:spcAft>
                  <a:buClrTx/>
                  <a:buSzPct val="90000"/>
                  <a:buFont typeface="Arial" pitchFamily="34" charset="0"/>
                  <a:buChar char="•"/>
                  <a:tabLst/>
                  <a:defRPr sz="2400" spc="0" baseline="0">
                    <a:solidFill>
                      <a:schemeClr val="bg1"/>
                    </a:solidFill>
                  </a:defRPr>
                </a:lvl2pPr>
                <a:lvl3pPr marL="800100" marR="0" indent="-228600" defTabSz="932742" fontAlgn="auto">
                  <a:lnSpc>
                    <a:spcPct val="90000"/>
                  </a:lnSpc>
                  <a:spcBef>
                    <a:spcPct val="20000"/>
                  </a:spcBef>
                  <a:spcAft>
                    <a:spcPts val="0"/>
                  </a:spcAft>
                  <a:buClrTx/>
                  <a:buSzPct val="90000"/>
                  <a:buFont typeface="Arial" pitchFamily="34" charset="0"/>
                  <a:buChar char="•"/>
                  <a:tabLst/>
                  <a:defRPr sz="2000" spc="0" baseline="0">
                    <a:solidFill>
                      <a:schemeClr val="bg1"/>
                    </a:solidFill>
                  </a:defRPr>
                </a:lvl3pPr>
                <a:lvl4pPr marL="1028700" marR="0" indent="-228600" defTabSz="932742" fontAlgn="auto">
                  <a:lnSpc>
                    <a:spcPct val="90000"/>
                  </a:lnSpc>
                  <a:spcBef>
                    <a:spcPct val="20000"/>
                  </a:spcBef>
                  <a:spcAft>
                    <a:spcPts val="0"/>
                  </a:spcAft>
                  <a:buClrTx/>
                  <a:buSzPct val="90000"/>
                  <a:buFont typeface="Arial" pitchFamily="34" charset="0"/>
                  <a:buChar char="•"/>
                  <a:tabLst/>
                  <a:defRPr sz="1800" spc="0" baseline="0">
                    <a:solidFill>
                      <a:schemeClr val="bg1"/>
                    </a:solidFill>
                  </a:defRPr>
                </a:lvl4pPr>
                <a:lvl5pPr marL="1257300" marR="0" indent="-228600" defTabSz="932742" fontAlgn="auto">
                  <a:lnSpc>
                    <a:spcPct val="90000"/>
                  </a:lnSpc>
                  <a:spcBef>
                    <a:spcPct val="20000"/>
                  </a:spcBef>
                  <a:spcAft>
                    <a:spcPts val="0"/>
                  </a:spcAft>
                  <a:buClrTx/>
                  <a:buSzPct val="90000"/>
                  <a:buFont typeface="Arial" pitchFamily="34" charset="0"/>
                  <a:buChar char="•"/>
                  <a:tabLst/>
                  <a:defRPr sz="1800" spc="0" baseline="0">
                    <a:solidFill>
                      <a:schemeClr val="bg1"/>
                    </a:soli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r>
                  <a:rPr lang="en-US" sz="2745" dirty="0">
                    <a:solidFill>
                      <a:srgbClr val="FF8A00"/>
                    </a:solidFill>
                  </a:rPr>
                  <a:t>Mobiles Services</a:t>
                </a:r>
              </a:p>
              <a:p>
                <a:r>
                  <a:rPr lang="en-IN" sz="1961" dirty="0">
                    <a:solidFill>
                      <a:srgbClr val="F2F2F2"/>
                    </a:solidFill>
                    <a:latin typeface="Segoe UI"/>
                  </a:rPr>
                  <a:t>Store data in the cloud, authenticate users, and send push notifications to your application within minutes.</a:t>
                </a:r>
              </a:p>
            </p:txBody>
          </p:sp>
        </p:grpSp>
        <p:sp>
          <p:nvSpPr>
            <p:cNvPr id="38" name="Freeform 61"/>
            <p:cNvSpPr>
              <a:spLocks noEditPoints="1"/>
            </p:cNvSpPr>
            <p:nvPr/>
          </p:nvSpPr>
          <p:spPr bwMode="black">
            <a:xfrm>
              <a:off x="712136" y="5386388"/>
              <a:ext cx="733856" cy="919474"/>
            </a:xfrm>
            <a:custGeom>
              <a:avLst/>
              <a:gdLst>
                <a:gd name="T0" fmla="*/ 91 w 162"/>
                <a:gd name="T1" fmla="*/ 100 h 203"/>
                <a:gd name="T2" fmla="*/ 128 w 162"/>
                <a:gd name="T3" fmla="*/ 203 h 203"/>
                <a:gd name="T4" fmla="*/ 108 w 162"/>
                <a:gd name="T5" fmla="*/ 203 h 203"/>
                <a:gd name="T6" fmla="*/ 81 w 162"/>
                <a:gd name="T7" fmla="*/ 180 h 203"/>
                <a:gd name="T8" fmla="*/ 54 w 162"/>
                <a:gd name="T9" fmla="*/ 203 h 203"/>
                <a:gd name="T10" fmla="*/ 34 w 162"/>
                <a:gd name="T11" fmla="*/ 203 h 203"/>
                <a:gd name="T12" fmla="*/ 71 w 162"/>
                <a:gd name="T13" fmla="*/ 100 h 203"/>
                <a:gd name="T14" fmla="*/ 64 w 162"/>
                <a:gd name="T15" fmla="*/ 86 h 203"/>
                <a:gd name="T16" fmla="*/ 81 w 162"/>
                <a:gd name="T17" fmla="*/ 69 h 203"/>
                <a:gd name="T18" fmla="*/ 98 w 162"/>
                <a:gd name="T19" fmla="*/ 86 h 203"/>
                <a:gd name="T20" fmla="*/ 91 w 162"/>
                <a:gd name="T21" fmla="*/ 100 h 203"/>
                <a:gd name="T22" fmla="*/ 81 w 162"/>
                <a:gd name="T23" fmla="*/ 34 h 203"/>
                <a:gd name="T24" fmla="*/ 130 w 162"/>
                <a:gd name="T25" fmla="*/ 83 h 203"/>
                <a:gd name="T26" fmla="*/ 107 w 162"/>
                <a:gd name="T27" fmla="*/ 123 h 203"/>
                <a:gd name="T28" fmla="*/ 106 w 162"/>
                <a:gd name="T29" fmla="*/ 117 h 203"/>
                <a:gd name="T30" fmla="*/ 121 w 162"/>
                <a:gd name="T31" fmla="*/ 86 h 203"/>
                <a:gd name="T32" fmla="*/ 81 w 162"/>
                <a:gd name="T33" fmla="*/ 47 h 203"/>
                <a:gd name="T34" fmla="*/ 42 w 162"/>
                <a:gd name="T35" fmla="*/ 86 h 203"/>
                <a:gd name="T36" fmla="*/ 56 w 162"/>
                <a:gd name="T37" fmla="*/ 117 h 203"/>
                <a:gd name="T38" fmla="*/ 55 w 162"/>
                <a:gd name="T39" fmla="*/ 123 h 203"/>
                <a:gd name="T40" fmla="*/ 33 w 162"/>
                <a:gd name="T41" fmla="*/ 83 h 203"/>
                <a:gd name="T42" fmla="*/ 81 w 162"/>
                <a:gd name="T43" fmla="*/ 34 h 203"/>
                <a:gd name="T44" fmla="*/ 81 w 162"/>
                <a:gd name="T45" fmla="*/ 0 h 203"/>
                <a:gd name="T46" fmla="*/ 162 w 162"/>
                <a:gd name="T47" fmla="*/ 81 h 203"/>
                <a:gd name="T48" fmla="*/ 118 w 162"/>
                <a:gd name="T49" fmla="*/ 154 h 203"/>
                <a:gd name="T50" fmla="*/ 115 w 162"/>
                <a:gd name="T51" fmla="*/ 148 h 203"/>
                <a:gd name="T52" fmla="*/ 153 w 162"/>
                <a:gd name="T53" fmla="*/ 85 h 203"/>
                <a:gd name="T54" fmla="*/ 81 w 162"/>
                <a:gd name="T55" fmla="*/ 13 h 203"/>
                <a:gd name="T56" fmla="*/ 10 w 162"/>
                <a:gd name="T57" fmla="*/ 85 h 203"/>
                <a:gd name="T58" fmla="*/ 47 w 162"/>
                <a:gd name="T59" fmla="*/ 148 h 203"/>
                <a:gd name="T60" fmla="*/ 45 w 162"/>
                <a:gd name="T61" fmla="*/ 154 h 203"/>
                <a:gd name="T62" fmla="*/ 0 w 162"/>
                <a:gd name="T63" fmla="*/ 81 h 203"/>
                <a:gd name="T64" fmla="*/ 81 w 162"/>
                <a:gd name="T65" fmla="*/ 0 h 203"/>
                <a:gd name="T66" fmla="*/ 81 w 162"/>
                <a:gd name="T67" fmla="*/ 124 h 203"/>
                <a:gd name="T68" fmla="*/ 89 w 162"/>
                <a:gd name="T69" fmla="*/ 132 h 203"/>
                <a:gd name="T70" fmla="*/ 81 w 162"/>
                <a:gd name="T71" fmla="*/ 139 h 203"/>
                <a:gd name="T72" fmla="*/ 73 w 162"/>
                <a:gd name="T73" fmla="*/ 132 h 203"/>
                <a:gd name="T74" fmla="*/ 81 w 162"/>
                <a:gd name="T75" fmla="*/ 124 h 203"/>
                <a:gd name="T76" fmla="*/ 81 w 162"/>
                <a:gd name="T77" fmla="*/ 171 h 203"/>
                <a:gd name="T78" fmla="*/ 95 w 162"/>
                <a:gd name="T79" fmla="*/ 160 h 203"/>
                <a:gd name="T80" fmla="*/ 81 w 162"/>
                <a:gd name="T81" fmla="*/ 149 h 203"/>
                <a:gd name="T82" fmla="*/ 68 w 162"/>
                <a:gd name="T83" fmla="*/ 160 h 203"/>
                <a:gd name="T84" fmla="*/ 81 w 162"/>
                <a:gd name="T85" fmla="*/ 171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2" h="203">
                  <a:moveTo>
                    <a:pt x="91" y="100"/>
                  </a:moveTo>
                  <a:cubicBezTo>
                    <a:pt x="98" y="144"/>
                    <a:pt x="114" y="181"/>
                    <a:pt x="128" y="203"/>
                  </a:cubicBezTo>
                  <a:cubicBezTo>
                    <a:pt x="108" y="203"/>
                    <a:pt x="108" y="203"/>
                    <a:pt x="108" y="203"/>
                  </a:cubicBezTo>
                  <a:cubicBezTo>
                    <a:pt x="108" y="190"/>
                    <a:pt x="100" y="180"/>
                    <a:pt x="81" y="180"/>
                  </a:cubicBezTo>
                  <a:cubicBezTo>
                    <a:pt x="63" y="180"/>
                    <a:pt x="55" y="190"/>
                    <a:pt x="54" y="203"/>
                  </a:cubicBezTo>
                  <a:cubicBezTo>
                    <a:pt x="34" y="203"/>
                    <a:pt x="34" y="203"/>
                    <a:pt x="34" y="203"/>
                  </a:cubicBezTo>
                  <a:cubicBezTo>
                    <a:pt x="49" y="181"/>
                    <a:pt x="64" y="144"/>
                    <a:pt x="71" y="100"/>
                  </a:cubicBezTo>
                  <a:cubicBezTo>
                    <a:pt x="67" y="97"/>
                    <a:pt x="64" y="92"/>
                    <a:pt x="64" y="86"/>
                  </a:cubicBezTo>
                  <a:cubicBezTo>
                    <a:pt x="64" y="77"/>
                    <a:pt x="72" y="69"/>
                    <a:pt x="81" y="69"/>
                  </a:cubicBezTo>
                  <a:cubicBezTo>
                    <a:pt x="91" y="69"/>
                    <a:pt x="98" y="77"/>
                    <a:pt x="98" y="86"/>
                  </a:cubicBezTo>
                  <a:cubicBezTo>
                    <a:pt x="98" y="92"/>
                    <a:pt x="96" y="97"/>
                    <a:pt x="91" y="100"/>
                  </a:cubicBezTo>
                  <a:close/>
                  <a:moveTo>
                    <a:pt x="81" y="34"/>
                  </a:moveTo>
                  <a:cubicBezTo>
                    <a:pt x="108" y="34"/>
                    <a:pt x="130" y="56"/>
                    <a:pt x="130" y="83"/>
                  </a:cubicBezTo>
                  <a:cubicBezTo>
                    <a:pt x="130" y="100"/>
                    <a:pt x="121" y="115"/>
                    <a:pt x="107" y="123"/>
                  </a:cubicBezTo>
                  <a:cubicBezTo>
                    <a:pt x="107" y="121"/>
                    <a:pt x="106" y="119"/>
                    <a:pt x="106" y="117"/>
                  </a:cubicBezTo>
                  <a:cubicBezTo>
                    <a:pt x="115" y="110"/>
                    <a:pt x="121" y="99"/>
                    <a:pt x="121" y="86"/>
                  </a:cubicBezTo>
                  <a:cubicBezTo>
                    <a:pt x="121" y="64"/>
                    <a:pt x="103" y="47"/>
                    <a:pt x="81" y="47"/>
                  </a:cubicBezTo>
                  <a:cubicBezTo>
                    <a:pt x="59" y="47"/>
                    <a:pt x="42" y="64"/>
                    <a:pt x="42" y="86"/>
                  </a:cubicBezTo>
                  <a:cubicBezTo>
                    <a:pt x="42" y="99"/>
                    <a:pt x="47" y="110"/>
                    <a:pt x="56" y="117"/>
                  </a:cubicBezTo>
                  <a:cubicBezTo>
                    <a:pt x="56" y="119"/>
                    <a:pt x="55" y="121"/>
                    <a:pt x="55" y="123"/>
                  </a:cubicBezTo>
                  <a:cubicBezTo>
                    <a:pt x="42" y="115"/>
                    <a:pt x="33" y="100"/>
                    <a:pt x="33" y="83"/>
                  </a:cubicBezTo>
                  <a:cubicBezTo>
                    <a:pt x="33" y="56"/>
                    <a:pt x="54" y="34"/>
                    <a:pt x="81" y="34"/>
                  </a:cubicBezTo>
                  <a:close/>
                  <a:moveTo>
                    <a:pt x="81" y="0"/>
                  </a:moveTo>
                  <a:cubicBezTo>
                    <a:pt x="126" y="0"/>
                    <a:pt x="162" y="37"/>
                    <a:pt x="162" y="81"/>
                  </a:cubicBezTo>
                  <a:cubicBezTo>
                    <a:pt x="162" y="113"/>
                    <a:pt x="144" y="141"/>
                    <a:pt x="118" y="154"/>
                  </a:cubicBezTo>
                  <a:cubicBezTo>
                    <a:pt x="117" y="152"/>
                    <a:pt x="116" y="150"/>
                    <a:pt x="115" y="148"/>
                  </a:cubicBezTo>
                  <a:cubicBezTo>
                    <a:pt x="138" y="136"/>
                    <a:pt x="153" y="112"/>
                    <a:pt x="153" y="85"/>
                  </a:cubicBezTo>
                  <a:cubicBezTo>
                    <a:pt x="153" y="45"/>
                    <a:pt x="121" y="13"/>
                    <a:pt x="81" y="13"/>
                  </a:cubicBezTo>
                  <a:cubicBezTo>
                    <a:pt x="42" y="13"/>
                    <a:pt x="10" y="45"/>
                    <a:pt x="10" y="85"/>
                  </a:cubicBezTo>
                  <a:cubicBezTo>
                    <a:pt x="10" y="112"/>
                    <a:pt x="25" y="136"/>
                    <a:pt x="47" y="148"/>
                  </a:cubicBezTo>
                  <a:cubicBezTo>
                    <a:pt x="46" y="150"/>
                    <a:pt x="46" y="152"/>
                    <a:pt x="45" y="154"/>
                  </a:cubicBezTo>
                  <a:cubicBezTo>
                    <a:pt x="18" y="141"/>
                    <a:pt x="0" y="113"/>
                    <a:pt x="0" y="81"/>
                  </a:cubicBezTo>
                  <a:cubicBezTo>
                    <a:pt x="0" y="37"/>
                    <a:pt x="36" y="0"/>
                    <a:pt x="81" y="0"/>
                  </a:cubicBezTo>
                  <a:close/>
                  <a:moveTo>
                    <a:pt x="81" y="124"/>
                  </a:moveTo>
                  <a:cubicBezTo>
                    <a:pt x="87" y="124"/>
                    <a:pt x="89" y="128"/>
                    <a:pt x="89" y="132"/>
                  </a:cubicBezTo>
                  <a:cubicBezTo>
                    <a:pt x="89" y="135"/>
                    <a:pt x="87" y="139"/>
                    <a:pt x="81" y="139"/>
                  </a:cubicBezTo>
                  <a:cubicBezTo>
                    <a:pt x="75" y="139"/>
                    <a:pt x="73" y="135"/>
                    <a:pt x="73" y="132"/>
                  </a:cubicBezTo>
                  <a:cubicBezTo>
                    <a:pt x="73" y="128"/>
                    <a:pt x="75" y="124"/>
                    <a:pt x="81" y="124"/>
                  </a:cubicBezTo>
                  <a:close/>
                  <a:moveTo>
                    <a:pt x="81" y="171"/>
                  </a:moveTo>
                  <a:cubicBezTo>
                    <a:pt x="91" y="171"/>
                    <a:pt x="95" y="166"/>
                    <a:pt x="95" y="160"/>
                  </a:cubicBezTo>
                  <a:cubicBezTo>
                    <a:pt x="95" y="154"/>
                    <a:pt x="91" y="149"/>
                    <a:pt x="81" y="149"/>
                  </a:cubicBezTo>
                  <a:cubicBezTo>
                    <a:pt x="71" y="149"/>
                    <a:pt x="68" y="154"/>
                    <a:pt x="68" y="160"/>
                  </a:cubicBezTo>
                  <a:cubicBezTo>
                    <a:pt x="68" y="166"/>
                    <a:pt x="71" y="171"/>
                    <a:pt x="81" y="171"/>
                  </a:cubicBezTo>
                  <a:close/>
                </a:path>
              </a:pathLst>
            </a:custGeom>
            <a:solidFill>
              <a:schemeClr val="tx1"/>
            </a:solidFill>
            <a:ln>
              <a:noFill/>
            </a:ln>
          </p:spPr>
          <p:txBody>
            <a:bodyPr vert="horz" wrap="square" lIns="80675" tIns="40338" rIns="80675" bIns="40338" numCol="1" anchor="ctr" anchorCtr="0" compatLnSpc="1">
              <a:prstTxWarp prst="textNoShape">
                <a:avLst/>
              </a:prstTxWarp>
            </a:bodyPr>
            <a:lstStyle/>
            <a:p>
              <a:pPr defTabSz="913498"/>
              <a:endParaRPr lang="en-US" sz="1568">
                <a:solidFill>
                  <a:prstClr val="black"/>
                </a:solidFill>
              </a:endParaRPr>
            </a:p>
          </p:txBody>
        </p:sp>
      </p:grpSp>
      <p:grpSp>
        <p:nvGrpSpPr>
          <p:cNvPr id="41" name="Group 40"/>
          <p:cNvGrpSpPr/>
          <p:nvPr/>
        </p:nvGrpSpPr>
        <p:grpSpPr>
          <a:xfrm>
            <a:off x="580562" y="3839201"/>
            <a:ext cx="8031967" cy="1395975"/>
            <a:chOff x="427038" y="3644146"/>
            <a:chExt cx="8193024" cy="1423967"/>
          </a:xfrm>
        </p:grpSpPr>
        <p:sp>
          <p:nvSpPr>
            <p:cNvPr id="42" name="Rectangle 41"/>
            <p:cNvSpPr/>
            <p:nvPr/>
          </p:nvSpPr>
          <p:spPr bwMode="auto">
            <a:xfrm>
              <a:off x="427038" y="3644146"/>
              <a:ext cx="8193024" cy="1423967"/>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algn="ctr" defTabSz="914097" fontAlgn="base">
                <a:lnSpc>
                  <a:spcPct val="90000"/>
                </a:lnSpc>
                <a:spcBef>
                  <a:spcPct val="0"/>
                </a:spcBef>
                <a:spcAft>
                  <a:spcPct val="0"/>
                </a:spcAft>
              </a:pPr>
              <a:endParaRPr lang="en-US" sz="2745" dirty="0" err="1">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43" name="Content Placeholder 2"/>
            <p:cNvSpPr txBox="1">
              <a:spLocks/>
            </p:cNvSpPr>
            <p:nvPr/>
          </p:nvSpPr>
          <p:spPr>
            <a:xfrm>
              <a:off x="1754680" y="3644146"/>
              <a:ext cx="6773370" cy="1423967"/>
            </a:xfrm>
            <a:prstGeom prst="rect">
              <a:avLst/>
            </a:prstGeom>
            <a:solidFill>
              <a:schemeClr val="tx2">
                <a:lumMod val="10000"/>
              </a:schemeClr>
            </a:solidFill>
            <a:ln>
              <a:noFill/>
            </a:ln>
          </p:spPr>
          <p:txBody>
            <a:bodyPr lIns="134463" tIns="71714" rIns="134463" bIns="71714" anchor="ctr">
              <a:noAutofit/>
            </a:bodyPr>
            <a:lstStyle>
              <a:defPPr>
                <a:defRPr lang="en-US"/>
              </a:defPPr>
              <a:lvl1pPr marR="0" indent="0" defTabSz="932742" fontAlgn="auto">
                <a:lnSpc>
                  <a:spcPct val="100000"/>
                </a:lnSpc>
                <a:spcBef>
                  <a:spcPct val="20000"/>
                </a:spcBef>
                <a:spcAft>
                  <a:spcPts val="0"/>
                </a:spcAft>
                <a:buClrTx/>
                <a:buSzPct val="90000"/>
                <a:buFont typeface="Arial" pitchFamily="34" charset="0"/>
                <a:buNone/>
                <a:tabLst/>
                <a:defRPr sz="2200" spc="0" baseline="0">
                  <a:solidFill>
                    <a:schemeClr val="tx2"/>
                  </a:solidFill>
                  <a:latin typeface="+mj-lt"/>
                </a:defRPr>
              </a:lvl1pPr>
              <a:lvl2pPr marL="584200" marR="0" indent="-241300" defTabSz="932742" fontAlgn="auto">
                <a:lnSpc>
                  <a:spcPct val="90000"/>
                </a:lnSpc>
                <a:spcBef>
                  <a:spcPct val="20000"/>
                </a:spcBef>
                <a:spcAft>
                  <a:spcPts val="0"/>
                </a:spcAft>
                <a:buClrTx/>
                <a:buSzPct val="90000"/>
                <a:buFont typeface="Arial" pitchFamily="34" charset="0"/>
                <a:buChar char="•"/>
                <a:tabLst/>
                <a:defRPr sz="2400" spc="0" baseline="0">
                  <a:solidFill>
                    <a:schemeClr val="bg1"/>
                  </a:solidFill>
                </a:defRPr>
              </a:lvl2pPr>
              <a:lvl3pPr marL="800100" marR="0" indent="-228600" defTabSz="932742" fontAlgn="auto">
                <a:lnSpc>
                  <a:spcPct val="90000"/>
                </a:lnSpc>
                <a:spcBef>
                  <a:spcPct val="20000"/>
                </a:spcBef>
                <a:spcAft>
                  <a:spcPts val="0"/>
                </a:spcAft>
                <a:buClrTx/>
                <a:buSzPct val="90000"/>
                <a:buFont typeface="Arial" pitchFamily="34" charset="0"/>
                <a:buChar char="•"/>
                <a:tabLst/>
                <a:defRPr sz="2000" spc="0" baseline="0">
                  <a:solidFill>
                    <a:schemeClr val="bg1"/>
                  </a:solidFill>
                </a:defRPr>
              </a:lvl3pPr>
              <a:lvl4pPr marL="1028700" marR="0" indent="-228600" defTabSz="932742" fontAlgn="auto">
                <a:lnSpc>
                  <a:spcPct val="90000"/>
                </a:lnSpc>
                <a:spcBef>
                  <a:spcPct val="20000"/>
                </a:spcBef>
                <a:spcAft>
                  <a:spcPts val="0"/>
                </a:spcAft>
                <a:buClrTx/>
                <a:buSzPct val="90000"/>
                <a:buFont typeface="Arial" pitchFamily="34" charset="0"/>
                <a:buChar char="•"/>
                <a:tabLst/>
                <a:defRPr sz="1800" spc="0" baseline="0">
                  <a:solidFill>
                    <a:schemeClr val="bg1"/>
                  </a:solidFill>
                </a:defRPr>
              </a:lvl4pPr>
              <a:lvl5pPr marL="1257300" marR="0" indent="-228600" defTabSz="932742" fontAlgn="auto">
                <a:lnSpc>
                  <a:spcPct val="90000"/>
                </a:lnSpc>
                <a:spcBef>
                  <a:spcPct val="20000"/>
                </a:spcBef>
                <a:spcAft>
                  <a:spcPts val="0"/>
                </a:spcAft>
                <a:buClrTx/>
                <a:buSzPct val="90000"/>
                <a:buFont typeface="Arial" pitchFamily="34" charset="0"/>
                <a:buChar char="•"/>
                <a:tabLst/>
                <a:defRPr sz="1800" spc="0" baseline="0">
                  <a:solidFill>
                    <a:schemeClr val="bg1"/>
                  </a:soli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r>
                <a:rPr lang="en-US" sz="2745" dirty="0">
                  <a:solidFill>
                    <a:srgbClr val="8CC600"/>
                  </a:solidFill>
                </a:rPr>
                <a:t>Web Sites</a:t>
              </a:r>
            </a:p>
            <a:p>
              <a:r>
                <a:rPr lang="en-IN" sz="1961" dirty="0">
                  <a:solidFill>
                    <a:srgbClr val="F2F2F2"/>
                  </a:solidFill>
                  <a:latin typeface="Segoe UI"/>
                </a:rPr>
                <a:t>Deploy web applications on a scalable and reliable cloud infrastructure. </a:t>
              </a:r>
            </a:p>
          </p:txBody>
        </p:sp>
        <p:sp>
          <p:nvSpPr>
            <p:cNvPr id="44" name="Freeform 11"/>
            <p:cNvSpPr>
              <a:spLocks noEditPoints="1"/>
            </p:cNvSpPr>
            <p:nvPr/>
          </p:nvSpPr>
          <p:spPr bwMode="gray">
            <a:xfrm>
              <a:off x="664575" y="4021891"/>
              <a:ext cx="866420" cy="645873"/>
            </a:xfrm>
            <a:custGeom>
              <a:avLst/>
              <a:gdLst>
                <a:gd name="T0" fmla="*/ 165 w 194"/>
                <a:gd name="T1" fmla="*/ 83 h 144"/>
                <a:gd name="T2" fmla="*/ 178 w 194"/>
                <a:gd name="T3" fmla="*/ 131 h 144"/>
                <a:gd name="T4" fmla="*/ 23 w 194"/>
                <a:gd name="T5" fmla="*/ 21 h 144"/>
                <a:gd name="T6" fmla="*/ 70 w 194"/>
                <a:gd name="T7" fmla="*/ 5 h 144"/>
                <a:gd name="T8" fmla="*/ 40 w 194"/>
                <a:gd name="T9" fmla="*/ 1 h 144"/>
                <a:gd name="T10" fmla="*/ 34 w 194"/>
                <a:gd name="T11" fmla="*/ 17 h 144"/>
                <a:gd name="T12" fmla="*/ 0 w 194"/>
                <a:gd name="T13" fmla="*/ 22 h 144"/>
                <a:gd name="T14" fmla="*/ 16 w 194"/>
                <a:gd name="T15" fmla="*/ 14 h 144"/>
                <a:gd name="T16" fmla="*/ 122 w 194"/>
                <a:gd name="T17" fmla="*/ 131 h 144"/>
                <a:gd name="T18" fmla="*/ 32 w 194"/>
                <a:gd name="T19" fmla="*/ 72 h 144"/>
                <a:gd name="T20" fmla="*/ 59 w 194"/>
                <a:gd name="T21" fmla="*/ 36 h 144"/>
                <a:gd name="T22" fmla="*/ 66 w 194"/>
                <a:gd name="T23" fmla="*/ 55 h 144"/>
                <a:gd name="T24" fmla="*/ 70 w 194"/>
                <a:gd name="T25" fmla="*/ 28 h 144"/>
                <a:gd name="T26" fmla="*/ 96 w 194"/>
                <a:gd name="T27" fmla="*/ 8 h 144"/>
                <a:gd name="T28" fmla="*/ 146 w 194"/>
                <a:gd name="T29" fmla="*/ 112 h 144"/>
                <a:gd name="T30" fmla="*/ 145 w 194"/>
                <a:gd name="T31" fmla="*/ 90 h 144"/>
                <a:gd name="T32" fmla="*/ 116 w 194"/>
                <a:gd name="T33" fmla="*/ 120 h 144"/>
                <a:gd name="T34" fmla="*/ 65 w 194"/>
                <a:gd name="T35" fmla="*/ 89 h 144"/>
                <a:gd name="T36" fmla="*/ 65 w 194"/>
                <a:gd name="T37" fmla="*/ 62 h 144"/>
                <a:gd name="T38" fmla="*/ 44 w 194"/>
                <a:gd name="T39" fmla="*/ 72 h 144"/>
                <a:gd name="T40" fmla="*/ 76 w 194"/>
                <a:gd name="T41" fmla="*/ 120 h 144"/>
                <a:gd name="T42" fmla="*/ 48 w 194"/>
                <a:gd name="T43" fmla="*/ 91 h 144"/>
                <a:gd name="T44" fmla="*/ 76 w 194"/>
                <a:gd name="T45" fmla="*/ 120 h 144"/>
                <a:gd name="T46" fmla="*/ 74 w 194"/>
                <a:gd name="T47" fmla="*/ 98 h 144"/>
                <a:gd name="T48" fmla="*/ 93 w 194"/>
                <a:gd name="T49" fmla="*/ 99 h 144"/>
                <a:gd name="T50" fmla="*/ 72 w 194"/>
                <a:gd name="T51" fmla="*/ 63 h 144"/>
                <a:gd name="T52" fmla="*/ 73 w 194"/>
                <a:gd name="T53" fmla="*/ 90 h 144"/>
                <a:gd name="T54" fmla="*/ 93 w 194"/>
                <a:gd name="T55" fmla="*/ 64 h 144"/>
                <a:gd name="T56" fmla="*/ 87 w 194"/>
                <a:gd name="T57" fmla="*/ 23 h 144"/>
                <a:gd name="T58" fmla="*/ 93 w 194"/>
                <a:gd name="T59" fmla="*/ 57 h 144"/>
                <a:gd name="T60" fmla="*/ 146 w 194"/>
                <a:gd name="T61" fmla="*/ 57 h 144"/>
                <a:gd name="T62" fmla="*/ 128 w 194"/>
                <a:gd name="T63" fmla="*/ 73 h 144"/>
                <a:gd name="T64" fmla="*/ 148 w 194"/>
                <a:gd name="T65" fmla="*/ 79 h 144"/>
                <a:gd name="T66" fmla="*/ 146 w 194"/>
                <a:gd name="T67" fmla="*/ 57 h 144"/>
                <a:gd name="T68" fmla="*/ 127 w 194"/>
                <a:gd name="T69" fmla="*/ 55 h 144"/>
                <a:gd name="T70" fmla="*/ 133 w 194"/>
                <a:gd name="T71" fmla="*/ 36 h 144"/>
                <a:gd name="T72" fmla="*/ 100 w 194"/>
                <a:gd name="T73" fmla="*/ 57 h 144"/>
                <a:gd name="T74" fmla="*/ 100 w 194"/>
                <a:gd name="T75" fmla="*/ 21 h 144"/>
                <a:gd name="T76" fmla="*/ 100 w 194"/>
                <a:gd name="T77" fmla="*/ 57 h 144"/>
                <a:gd name="T78" fmla="*/ 120 w 194"/>
                <a:gd name="T79" fmla="*/ 90 h 144"/>
                <a:gd name="T80" fmla="*/ 121 w 194"/>
                <a:gd name="T81" fmla="*/ 63 h 144"/>
                <a:gd name="T82" fmla="*/ 100 w 194"/>
                <a:gd name="T83" fmla="*/ 92 h 144"/>
                <a:gd name="T84" fmla="*/ 118 w 194"/>
                <a:gd name="T85" fmla="*/ 98 h 144"/>
                <a:gd name="T86" fmla="*/ 100 w 194"/>
                <a:gd name="T87" fmla="*/ 124 h 144"/>
                <a:gd name="T88" fmla="*/ 160 w 194"/>
                <a:gd name="T89" fmla="*/ 127 h 144"/>
                <a:gd name="T90" fmla="*/ 130 w 194"/>
                <a:gd name="T91" fmla="*/ 110 h 144"/>
                <a:gd name="T92" fmla="*/ 137 w 194"/>
                <a:gd name="T93" fmla="*/ 135 h 144"/>
                <a:gd name="T94" fmla="*/ 178 w 194"/>
                <a:gd name="T95" fmla="*/ 133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4" h="144">
                  <a:moveTo>
                    <a:pt x="178" y="131"/>
                  </a:moveTo>
                  <a:cubicBezTo>
                    <a:pt x="185" y="116"/>
                    <a:pt x="165" y="83"/>
                    <a:pt x="165" y="83"/>
                  </a:cubicBezTo>
                  <a:cubicBezTo>
                    <a:pt x="165" y="83"/>
                    <a:pt x="194" y="100"/>
                    <a:pt x="194" y="123"/>
                  </a:cubicBezTo>
                  <a:cubicBezTo>
                    <a:pt x="190" y="125"/>
                    <a:pt x="184" y="128"/>
                    <a:pt x="178" y="131"/>
                  </a:cubicBezTo>
                  <a:close/>
                  <a:moveTo>
                    <a:pt x="34" y="17"/>
                  </a:moveTo>
                  <a:cubicBezTo>
                    <a:pt x="23" y="21"/>
                    <a:pt x="23" y="21"/>
                    <a:pt x="23" y="21"/>
                  </a:cubicBezTo>
                  <a:cubicBezTo>
                    <a:pt x="65" y="34"/>
                    <a:pt x="65" y="34"/>
                    <a:pt x="65" y="34"/>
                  </a:cubicBezTo>
                  <a:cubicBezTo>
                    <a:pt x="70" y="5"/>
                    <a:pt x="70" y="5"/>
                    <a:pt x="70" y="5"/>
                  </a:cubicBezTo>
                  <a:cubicBezTo>
                    <a:pt x="58" y="9"/>
                    <a:pt x="58" y="9"/>
                    <a:pt x="58" y="9"/>
                  </a:cubicBezTo>
                  <a:cubicBezTo>
                    <a:pt x="55" y="6"/>
                    <a:pt x="47" y="0"/>
                    <a:pt x="40" y="1"/>
                  </a:cubicBezTo>
                  <a:cubicBezTo>
                    <a:pt x="36" y="2"/>
                    <a:pt x="22" y="8"/>
                    <a:pt x="16" y="11"/>
                  </a:cubicBezTo>
                  <a:cubicBezTo>
                    <a:pt x="23" y="9"/>
                    <a:pt x="31" y="15"/>
                    <a:pt x="34" y="17"/>
                  </a:cubicBezTo>
                  <a:close/>
                  <a:moveTo>
                    <a:pt x="16" y="14"/>
                  </a:moveTo>
                  <a:cubicBezTo>
                    <a:pt x="11" y="16"/>
                    <a:pt x="4" y="19"/>
                    <a:pt x="0" y="22"/>
                  </a:cubicBezTo>
                  <a:cubicBezTo>
                    <a:pt x="0" y="44"/>
                    <a:pt x="30" y="61"/>
                    <a:pt x="30" y="61"/>
                  </a:cubicBezTo>
                  <a:cubicBezTo>
                    <a:pt x="30" y="61"/>
                    <a:pt x="10" y="28"/>
                    <a:pt x="16" y="14"/>
                  </a:cubicBezTo>
                  <a:close/>
                  <a:moveTo>
                    <a:pt x="125" y="115"/>
                  </a:moveTo>
                  <a:cubicBezTo>
                    <a:pt x="122" y="131"/>
                    <a:pt x="122" y="131"/>
                    <a:pt x="122" y="131"/>
                  </a:cubicBezTo>
                  <a:cubicBezTo>
                    <a:pt x="114" y="134"/>
                    <a:pt x="105" y="136"/>
                    <a:pt x="96" y="136"/>
                  </a:cubicBezTo>
                  <a:cubicBezTo>
                    <a:pt x="60" y="136"/>
                    <a:pt x="32" y="108"/>
                    <a:pt x="32" y="72"/>
                  </a:cubicBezTo>
                  <a:cubicBezTo>
                    <a:pt x="32" y="57"/>
                    <a:pt x="38" y="43"/>
                    <a:pt x="47" y="32"/>
                  </a:cubicBezTo>
                  <a:cubicBezTo>
                    <a:pt x="59" y="36"/>
                    <a:pt x="59" y="36"/>
                    <a:pt x="59" y="36"/>
                  </a:cubicBezTo>
                  <a:cubicBezTo>
                    <a:pt x="55" y="40"/>
                    <a:pt x="52" y="45"/>
                    <a:pt x="49" y="50"/>
                  </a:cubicBezTo>
                  <a:cubicBezTo>
                    <a:pt x="51" y="52"/>
                    <a:pt x="55" y="53"/>
                    <a:pt x="66" y="55"/>
                  </a:cubicBezTo>
                  <a:cubicBezTo>
                    <a:pt x="68" y="42"/>
                    <a:pt x="71" y="32"/>
                    <a:pt x="77" y="24"/>
                  </a:cubicBezTo>
                  <a:cubicBezTo>
                    <a:pt x="75" y="25"/>
                    <a:pt x="72" y="26"/>
                    <a:pt x="70" y="28"/>
                  </a:cubicBezTo>
                  <a:cubicBezTo>
                    <a:pt x="72" y="13"/>
                    <a:pt x="72" y="13"/>
                    <a:pt x="72" y="13"/>
                  </a:cubicBezTo>
                  <a:cubicBezTo>
                    <a:pt x="80" y="10"/>
                    <a:pt x="88" y="8"/>
                    <a:pt x="96" y="8"/>
                  </a:cubicBezTo>
                  <a:cubicBezTo>
                    <a:pt x="132" y="8"/>
                    <a:pt x="160" y="37"/>
                    <a:pt x="160" y="72"/>
                  </a:cubicBezTo>
                  <a:cubicBezTo>
                    <a:pt x="160" y="87"/>
                    <a:pt x="155" y="101"/>
                    <a:pt x="146" y="112"/>
                  </a:cubicBezTo>
                  <a:cubicBezTo>
                    <a:pt x="134" y="108"/>
                    <a:pt x="134" y="108"/>
                    <a:pt x="134" y="108"/>
                  </a:cubicBezTo>
                  <a:cubicBezTo>
                    <a:pt x="139" y="103"/>
                    <a:pt x="142" y="97"/>
                    <a:pt x="145" y="90"/>
                  </a:cubicBezTo>
                  <a:cubicBezTo>
                    <a:pt x="141" y="93"/>
                    <a:pt x="133" y="95"/>
                    <a:pt x="126" y="96"/>
                  </a:cubicBezTo>
                  <a:cubicBezTo>
                    <a:pt x="124" y="106"/>
                    <a:pt x="121" y="114"/>
                    <a:pt x="116" y="120"/>
                  </a:cubicBezTo>
                  <a:cubicBezTo>
                    <a:pt x="119" y="119"/>
                    <a:pt x="122" y="117"/>
                    <a:pt x="125" y="115"/>
                  </a:cubicBezTo>
                  <a:close/>
                  <a:moveTo>
                    <a:pt x="65" y="89"/>
                  </a:moveTo>
                  <a:cubicBezTo>
                    <a:pt x="65" y="84"/>
                    <a:pt x="64" y="78"/>
                    <a:pt x="64" y="73"/>
                  </a:cubicBezTo>
                  <a:cubicBezTo>
                    <a:pt x="64" y="69"/>
                    <a:pt x="64" y="66"/>
                    <a:pt x="65" y="62"/>
                  </a:cubicBezTo>
                  <a:cubicBezTo>
                    <a:pt x="57" y="61"/>
                    <a:pt x="50" y="59"/>
                    <a:pt x="46" y="57"/>
                  </a:cubicBezTo>
                  <a:cubicBezTo>
                    <a:pt x="45" y="62"/>
                    <a:pt x="44" y="67"/>
                    <a:pt x="44" y="72"/>
                  </a:cubicBezTo>
                  <a:cubicBezTo>
                    <a:pt x="44" y="81"/>
                    <a:pt x="45" y="85"/>
                    <a:pt x="65" y="89"/>
                  </a:cubicBezTo>
                  <a:close/>
                  <a:moveTo>
                    <a:pt x="76" y="120"/>
                  </a:moveTo>
                  <a:cubicBezTo>
                    <a:pt x="72" y="114"/>
                    <a:pt x="69" y="106"/>
                    <a:pt x="67" y="97"/>
                  </a:cubicBezTo>
                  <a:cubicBezTo>
                    <a:pt x="59" y="95"/>
                    <a:pt x="53" y="93"/>
                    <a:pt x="48" y="91"/>
                  </a:cubicBezTo>
                  <a:cubicBezTo>
                    <a:pt x="50" y="98"/>
                    <a:pt x="54" y="104"/>
                    <a:pt x="59" y="109"/>
                  </a:cubicBezTo>
                  <a:cubicBezTo>
                    <a:pt x="64" y="114"/>
                    <a:pt x="70" y="118"/>
                    <a:pt x="76" y="120"/>
                  </a:cubicBezTo>
                  <a:close/>
                  <a:moveTo>
                    <a:pt x="93" y="99"/>
                  </a:moveTo>
                  <a:cubicBezTo>
                    <a:pt x="86" y="99"/>
                    <a:pt x="80" y="98"/>
                    <a:pt x="74" y="98"/>
                  </a:cubicBezTo>
                  <a:cubicBezTo>
                    <a:pt x="77" y="107"/>
                    <a:pt x="82" y="124"/>
                    <a:pt x="93" y="124"/>
                  </a:cubicBezTo>
                  <a:cubicBezTo>
                    <a:pt x="93" y="124"/>
                    <a:pt x="93" y="124"/>
                    <a:pt x="93" y="99"/>
                  </a:cubicBezTo>
                  <a:close/>
                  <a:moveTo>
                    <a:pt x="93" y="64"/>
                  </a:moveTo>
                  <a:cubicBezTo>
                    <a:pt x="85" y="64"/>
                    <a:pt x="78" y="63"/>
                    <a:pt x="72" y="63"/>
                  </a:cubicBezTo>
                  <a:cubicBezTo>
                    <a:pt x="71" y="66"/>
                    <a:pt x="71" y="69"/>
                    <a:pt x="71" y="73"/>
                  </a:cubicBezTo>
                  <a:cubicBezTo>
                    <a:pt x="71" y="79"/>
                    <a:pt x="72" y="85"/>
                    <a:pt x="73" y="90"/>
                  </a:cubicBezTo>
                  <a:cubicBezTo>
                    <a:pt x="79" y="91"/>
                    <a:pt x="86" y="92"/>
                    <a:pt x="93" y="92"/>
                  </a:cubicBezTo>
                  <a:cubicBezTo>
                    <a:pt x="93" y="92"/>
                    <a:pt x="93" y="92"/>
                    <a:pt x="93" y="64"/>
                  </a:cubicBezTo>
                  <a:close/>
                  <a:moveTo>
                    <a:pt x="93" y="21"/>
                  </a:moveTo>
                  <a:cubicBezTo>
                    <a:pt x="91" y="21"/>
                    <a:pt x="89" y="22"/>
                    <a:pt x="87" y="23"/>
                  </a:cubicBezTo>
                  <a:cubicBezTo>
                    <a:pt x="81" y="29"/>
                    <a:pt x="75" y="42"/>
                    <a:pt x="72" y="56"/>
                  </a:cubicBezTo>
                  <a:cubicBezTo>
                    <a:pt x="79" y="57"/>
                    <a:pt x="86" y="57"/>
                    <a:pt x="93" y="57"/>
                  </a:cubicBezTo>
                  <a:cubicBezTo>
                    <a:pt x="93" y="57"/>
                    <a:pt x="93" y="57"/>
                    <a:pt x="93" y="21"/>
                  </a:cubicBezTo>
                  <a:close/>
                  <a:moveTo>
                    <a:pt x="146" y="57"/>
                  </a:moveTo>
                  <a:cubicBezTo>
                    <a:pt x="142" y="59"/>
                    <a:pt x="137" y="60"/>
                    <a:pt x="128" y="62"/>
                  </a:cubicBezTo>
                  <a:cubicBezTo>
                    <a:pt x="128" y="66"/>
                    <a:pt x="128" y="69"/>
                    <a:pt x="128" y="73"/>
                  </a:cubicBezTo>
                  <a:cubicBezTo>
                    <a:pt x="128" y="78"/>
                    <a:pt x="128" y="84"/>
                    <a:pt x="127" y="89"/>
                  </a:cubicBezTo>
                  <a:cubicBezTo>
                    <a:pt x="139" y="86"/>
                    <a:pt x="145" y="82"/>
                    <a:pt x="148" y="79"/>
                  </a:cubicBezTo>
                  <a:cubicBezTo>
                    <a:pt x="148" y="77"/>
                    <a:pt x="148" y="75"/>
                    <a:pt x="148" y="72"/>
                  </a:cubicBezTo>
                  <a:cubicBezTo>
                    <a:pt x="148" y="67"/>
                    <a:pt x="147" y="62"/>
                    <a:pt x="146" y="57"/>
                  </a:cubicBezTo>
                  <a:close/>
                  <a:moveTo>
                    <a:pt x="115" y="24"/>
                  </a:moveTo>
                  <a:cubicBezTo>
                    <a:pt x="121" y="32"/>
                    <a:pt x="125" y="42"/>
                    <a:pt x="127" y="55"/>
                  </a:cubicBezTo>
                  <a:cubicBezTo>
                    <a:pt x="138" y="52"/>
                    <a:pt x="141" y="52"/>
                    <a:pt x="143" y="50"/>
                  </a:cubicBezTo>
                  <a:cubicBezTo>
                    <a:pt x="141" y="45"/>
                    <a:pt x="137" y="40"/>
                    <a:pt x="133" y="36"/>
                  </a:cubicBezTo>
                  <a:cubicBezTo>
                    <a:pt x="128" y="30"/>
                    <a:pt x="122" y="27"/>
                    <a:pt x="115" y="24"/>
                  </a:cubicBezTo>
                  <a:close/>
                  <a:moveTo>
                    <a:pt x="100" y="57"/>
                  </a:moveTo>
                  <a:cubicBezTo>
                    <a:pt x="107" y="57"/>
                    <a:pt x="113" y="57"/>
                    <a:pt x="120" y="56"/>
                  </a:cubicBezTo>
                  <a:cubicBezTo>
                    <a:pt x="117" y="38"/>
                    <a:pt x="109" y="24"/>
                    <a:pt x="100" y="21"/>
                  </a:cubicBezTo>
                  <a:cubicBezTo>
                    <a:pt x="100" y="21"/>
                    <a:pt x="100" y="21"/>
                    <a:pt x="100" y="21"/>
                  </a:cubicBezTo>
                  <a:cubicBezTo>
                    <a:pt x="100" y="21"/>
                    <a:pt x="100" y="21"/>
                    <a:pt x="100" y="57"/>
                  </a:cubicBezTo>
                  <a:close/>
                  <a:moveTo>
                    <a:pt x="100" y="92"/>
                  </a:moveTo>
                  <a:cubicBezTo>
                    <a:pt x="107" y="92"/>
                    <a:pt x="113" y="91"/>
                    <a:pt x="120" y="90"/>
                  </a:cubicBezTo>
                  <a:cubicBezTo>
                    <a:pt x="121" y="85"/>
                    <a:pt x="121" y="79"/>
                    <a:pt x="121" y="73"/>
                  </a:cubicBezTo>
                  <a:cubicBezTo>
                    <a:pt x="121" y="69"/>
                    <a:pt x="121" y="66"/>
                    <a:pt x="121" y="63"/>
                  </a:cubicBezTo>
                  <a:cubicBezTo>
                    <a:pt x="114" y="63"/>
                    <a:pt x="107" y="64"/>
                    <a:pt x="100" y="64"/>
                  </a:cubicBezTo>
                  <a:cubicBezTo>
                    <a:pt x="100" y="64"/>
                    <a:pt x="100" y="64"/>
                    <a:pt x="100" y="92"/>
                  </a:cubicBezTo>
                  <a:close/>
                  <a:moveTo>
                    <a:pt x="113" y="111"/>
                  </a:moveTo>
                  <a:cubicBezTo>
                    <a:pt x="115" y="107"/>
                    <a:pt x="117" y="103"/>
                    <a:pt x="118" y="98"/>
                  </a:cubicBezTo>
                  <a:cubicBezTo>
                    <a:pt x="112" y="98"/>
                    <a:pt x="106" y="99"/>
                    <a:pt x="100" y="99"/>
                  </a:cubicBezTo>
                  <a:cubicBezTo>
                    <a:pt x="100" y="99"/>
                    <a:pt x="100" y="99"/>
                    <a:pt x="100" y="124"/>
                  </a:cubicBezTo>
                  <a:cubicBezTo>
                    <a:pt x="105" y="124"/>
                    <a:pt x="110" y="119"/>
                    <a:pt x="113" y="111"/>
                  </a:cubicBezTo>
                  <a:close/>
                  <a:moveTo>
                    <a:pt x="160" y="127"/>
                  </a:moveTo>
                  <a:cubicBezTo>
                    <a:pt x="171" y="123"/>
                    <a:pt x="171" y="123"/>
                    <a:pt x="171" y="123"/>
                  </a:cubicBezTo>
                  <a:cubicBezTo>
                    <a:pt x="130" y="110"/>
                    <a:pt x="130" y="110"/>
                    <a:pt x="130" y="110"/>
                  </a:cubicBezTo>
                  <a:cubicBezTo>
                    <a:pt x="124" y="139"/>
                    <a:pt x="124" y="139"/>
                    <a:pt x="124" y="139"/>
                  </a:cubicBezTo>
                  <a:cubicBezTo>
                    <a:pt x="137" y="135"/>
                    <a:pt x="137" y="135"/>
                    <a:pt x="137" y="135"/>
                  </a:cubicBezTo>
                  <a:cubicBezTo>
                    <a:pt x="140" y="138"/>
                    <a:pt x="148" y="144"/>
                    <a:pt x="155" y="143"/>
                  </a:cubicBezTo>
                  <a:cubicBezTo>
                    <a:pt x="159" y="142"/>
                    <a:pt x="172" y="136"/>
                    <a:pt x="178" y="133"/>
                  </a:cubicBezTo>
                  <a:cubicBezTo>
                    <a:pt x="172" y="135"/>
                    <a:pt x="164" y="129"/>
                    <a:pt x="160" y="127"/>
                  </a:cubicBezTo>
                  <a:close/>
                </a:path>
              </a:pathLst>
            </a:custGeom>
            <a:solidFill>
              <a:schemeClr val="tx1"/>
            </a:solidFill>
            <a:ln>
              <a:noFill/>
            </a:ln>
          </p:spPr>
          <p:txBody>
            <a:bodyPr vert="horz" wrap="square" lIns="89630" tIns="44814" rIns="89630" bIns="44814" numCol="1" anchor="ctr" anchorCtr="0" compatLnSpc="1">
              <a:prstTxWarp prst="textNoShape">
                <a:avLst/>
              </a:prstTxWarp>
            </a:bodyPr>
            <a:lstStyle/>
            <a:p>
              <a:pPr defTabSz="913498"/>
              <a:endParaRPr lang="en-US" sz="1961">
                <a:solidFill>
                  <a:srgbClr val="FFFFFF"/>
                </a:solidFill>
              </a:endParaRPr>
            </a:p>
          </p:txBody>
        </p:sp>
      </p:grpSp>
      <p:grpSp>
        <p:nvGrpSpPr>
          <p:cNvPr id="45" name="Group 44"/>
          <p:cNvGrpSpPr/>
          <p:nvPr/>
        </p:nvGrpSpPr>
        <p:grpSpPr>
          <a:xfrm>
            <a:off x="584662" y="2372788"/>
            <a:ext cx="8031967" cy="1395975"/>
            <a:chOff x="431220" y="2148329"/>
            <a:chExt cx="8193024" cy="1423967"/>
          </a:xfrm>
        </p:grpSpPr>
        <p:grpSp>
          <p:nvGrpSpPr>
            <p:cNvPr id="46" name="Group 45"/>
            <p:cNvGrpSpPr/>
            <p:nvPr/>
          </p:nvGrpSpPr>
          <p:grpSpPr>
            <a:xfrm>
              <a:off x="431220" y="2148329"/>
              <a:ext cx="8193024" cy="1423967"/>
              <a:chOff x="431220" y="1346200"/>
              <a:chExt cx="8193024" cy="1423967"/>
            </a:xfrm>
          </p:grpSpPr>
          <p:sp>
            <p:nvSpPr>
              <p:cNvPr id="48" name="Rectangle 47"/>
              <p:cNvSpPr/>
              <p:nvPr/>
            </p:nvSpPr>
            <p:spPr bwMode="auto">
              <a:xfrm>
                <a:off x="431220" y="1346200"/>
                <a:ext cx="8193024" cy="142396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algn="ctr" defTabSz="914097" fontAlgn="base">
                  <a:lnSpc>
                    <a:spcPct val="90000"/>
                  </a:lnSpc>
                  <a:spcBef>
                    <a:spcPct val="0"/>
                  </a:spcBef>
                  <a:spcAft>
                    <a:spcPct val="0"/>
                  </a:spcAft>
                </a:pPr>
                <a:endParaRPr lang="en-US" sz="2745" dirty="0" err="1">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49" name="Content Placeholder 2"/>
              <p:cNvSpPr txBox="1">
                <a:spLocks/>
              </p:cNvSpPr>
              <p:nvPr/>
            </p:nvSpPr>
            <p:spPr>
              <a:xfrm>
                <a:off x="1754680" y="1346200"/>
                <a:ext cx="6773370" cy="1423967"/>
              </a:xfrm>
              <a:prstGeom prst="rect">
                <a:avLst/>
              </a:prstGeom>
              <a:solidFill>
                <a:schemeClr val="tx2">
                  <a:lumMod val="10000"/>
                </a:schemeClr>
              </a:solidFill>
              <a:ln>
                <a:noFill/>
              </a:ln>
            </p:spPr>
            <p:txBody>
              <a:bodyPr lIns="134463" tIns="71714" rIns="134463" bIns="71714" anchor="ctr">
                <a:no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solidFill>
                      <a:schemeClr val="bg1"/>
                    </a:soli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solidFill>
                      <a:schemeClr val="bg1"/>
                    </a:soli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solidFill>
                      <a:schemeClr val="bg1"/>
                    </a:soli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solidFill>
                      <a:schemeClr val="bg1"/>
                    </a:soli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solidFill>
                      <a:schemeClr val="bg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buNone/>
                </a:pPr>
                <a:r>
                  <a:rPr lang="en-US" sz="2745" dirty="0">
                    <a:solidFill>
                      <a:srgbClr val="00AEEF"/>
                    </a:solidFill>
                  </a:rPr>
                  <a:t>Media Services</a:t>
                </a:r>
              </a:p>
              <a:p>
                <a:pPr marL="0" indent="0">
                  <a:lnSpc>
                    <a:spcPct val="100000"/>
                  </a:lnSpc>
                  <a:buNone/>
                </a:pPr>
                <a:r>
                  <a:rPr lang="en-IN" sz="1961" dirty="0">
                    <a:solidFill>
                      <a:srgbClr val="F2F2F2"/>
                    </a:solidFill>
                    <a:latin typeface="Segoe UI"/>
                  </a:rPr>
                  <a:t>Cloud-based media solutions including both on-demand and live streaming capabilities.</a:t>
                </a:r>
              </a:p>
            </p:txBody>
          </p:sp>
        </p:grpSp>
        <p:sp>
          <p:nvSpPr>
            <p:cNvPr id="47" name="Block Arc 100"/>
            <p:cNvSpPr/>
            <p:nvPr/>
          </p:nvSpPr>
          <p:spPr bwMode="auto">
            <a:xfrm rot="18900000" flipH="1">
              <a:off x="763226" y="2395878"/>
              <a:ext cx="631676" cy="959584"/>
            </a:xfrm>
            <a:custGeom>
              <a:avLst/>
              <a:gdLst/>
              <a:ahLst/>
              <a:cxnLst/>
              <a:rect l="l" t="t" r="r" b="b"/>
              <a:pathLst>
                <a:path w="3205217" h="4869077">
                  <a:moveTo>
                    <a:pt x="2338541" y="4336801"/>
                  </a:moveTo>
                  <a:lnTo>
                    <a:pt x="2501107" y="4586632"/>
                  </a:lnTo>
                  <a:lnTo>
                    <a:pt x="2571649" y="4317404"/>
                  </a:lnTo>
                  <a:lnTo>
                    <a:pt x="2565239" y="4309605"/>
                  </a:lnTo>
                  <a:close/>
                  <a:moveTo>
                    <a:pt x="2626874" y="3985187"/>
                  </a:moveTo>
                  <a:lnTo>
                    <a:pt x="2643469" y="4210881"/>
                  </a:lnTo>
                  <a:lnTo>
                    <a:pt x="2652352" y="4215678"/>
                  </a:lnTo>
                  <a:lnTo>
                    <a:pt x="2900870" y="4095921"/>
                  </a:lnTo>
                  <a:close/>
                  <a:moveTo>
                    <a:pt x="2380812" y="4018176"/>
                  </a:moveTo>
                  <a:cubicBezTo>
                    <a:pt x="2385244" y="4035072"/>
                    <a:pt x="2380572" y="4052816"/>
                    <a:pt x="2368867" y="4067026"/>
                  </a:cubicBezTo>
                  <a:cubicBezTo>
                    <a:pt x="2357708" y="4080575"/>
                    <a:pt x="2342171" y="4088465"/>
                    <a:pt x="2325749" y="4089980"/>
                  </a:cubicBezTo>
                  <a:lnTo>
                    <a:pt x="2320902" y="4292684"/>
                  </a:lnTo>
                  <a:lnTo>
                    <a:pt x="2321009" y="4292858"/>
                  </a:lnTo>
                  <a:lnTo>
                    <a:pt x="2554349" y="4264865"/>
                  </a:lnTo>
                  <a:cubicBezTo>
                    <a:pt x="2554285" y="4252103"/>
                    <a:pt x="2559089" y="4239748"/>
                    <a:pt x="2567692" y="4229303"/>
                  </a:cubicBezTo>
                  <a:cubicBezTo>
                    <a:pt x="2575706" y="4219574"/>
                    <a:pt x="2585976" y="4212762"/>
                    <a:pt x="2597569" y="4210091"/>
                  </a:cubicBezTo>
                  <a:lnTo>
                    <a:pt x="2580251" y="3974570"/>
                  </a:lnTo>
                  <a:cubicBezTo>
                    <a:pt x="2580051" y="3974563"/>
                    <a:pt x="2579904" y="3974470"/>
                    <a:pt x="2579758" y="3974376"/>
                  </a:cubicBezTo>
                  <a:close/>
                  <a:moveTo>
                    <a:pt x="2157580" y="4042204"/>
                  </a:moveTo>
                  <a:cubicBezTo>
                    <a:pt x="2157200" y="4045975"/>
                    <a:pt x="2155457" y="4049193"/>
                    <a:pt x="2153403" y="4052282"/>
                  </a:cubicBezTo>
                  <a:lnTo>
                    <a:pt x="2276399" y="4241301"/>
                  </a:lnTo>
                  <a:lnTo>
                    <a:pt x="2280290" y="4078535"/>
                  </a:lnTo>
                  <a:cubicBezTo>
                    <a:pt x="2277592" y="4078046"/>
                    <a:pt x="2275536" y="4076533"/>
                    <a:pt x="2273542" y="4074890"/>
                  </a:cubicBezTo>
                  <a:lnTo>
                    <a:pt x="2269899" y="4069407"/>
                  </a:lnTo>
                  <a:cubicBezTo>
                    <a:pt x="2261639" y="4062699"/>
                    <a:pt x="2255813" y="4054106"/>
                    <a:pt x="2252986" y="4044485"/>
                  </a:cubicBezTo>
                  <a:close/>
                  <a:moveTo>
                    <a:pt x="2302907" y="3861978"/>
                  </a:moveTo>
                  <a:lnTo>
                    <a:pt x="2323512" y="3955567"/>
                  </a:lnTo>
                  <a:cubicBezTo>
                    <a:pt x="2335568" y="3956285"/>
                    <a:pt x="2347182" y="3961298"/>
                    <a:pt x="2357214" y="3969560"/>
                  </a:cubicBezTo>
                  <a:lnTo>
                    <a:pt x="2361891" y="3975527"/>
                  </a:lnTo>
                  <a:lnTo>
                    <a:pt x="2517957" y="3941168"/>
                  </a:lnTo>
                  <a:lnTo>
                    <a:pt x="2310388" y="3857279"/>
                  </a:lnTo>
                  <a:close/>
                  <a:moveTo>
                    <a:pt x="2034990" y="3870305"/>
                  </a:moveTo>
                  <a:lnTo>
                    <a:pt x="2086891" y="3950066"/>
                  </a:lnTo>
                  <a:cubicBezTo>
                    <a:pt x="2104679" y="3947743"/>
                    <a:pt x="2123450" y="3952809"/>
                    <a:pt x="2138608" y="3965294"/>
                  </a:cubicBezTo>
                  <a:cubicBezTo>
                    <a:pt x="2148908" y="3973778"/>
                    <a:pt x="2156166" y="3984556"/>
                    <a:pt x="2159162" y="3996509"/>
                  </a:cubicBezTo>
                  <a:lnTo>
                    <a:pt x="2250698" y="3998697"/>
                  </a:lnTo>
                  <a:lnTo>
                    <a:pt x="2261888" y="3977424"/>
                  </a:lnTo>
                  <a:lnTo>
                    <a:pt x="2278559" y="3964025"/>
                  </a:lnTo>
                  <a:lnTo>
                    <a:pt x="2258380" y="3872369"/>
                  </a:lnTo>
                  <a:cubicBezTo>
                    <a:pt x="2246080" y="3871674"/>
                    <a:pt x="2234102" y="3866615"/>
                    <a:pt x="2223794" y="3858125"/>
                  </a:cubicBezTo>
                  <a:cubicBezTo>
                    <a:pt x="2209163" y="3846074"/>
                    <a:pt x="2200672" y="3829395"/>
                    <a:pt x="2198782" y="3812174"/>
                  </a:cubicBezTo>
                  <a:lnTo>
                    <a:pt x="2111920" y="3777069"/>
                  </a:lnTo>
                  <a:cubicBezTo>
                    <a:pt x="2105341" y="3795065"/>
                    <a:pt x="2094577" y="3812899"/>
                    <a:pt x="2080735" y="3829705"/>
                  </a:cubicBezTo>
                  <a:cubicBezTo>
                    <a:pt x="2066880" y="3846526"/>
                    <a:pt x="2051424" y="3860517"/>
                    <a:pt x="2034990" y="3870305"/>
                  </a:cubicBezTo>
                  <a:close/>
                  <a:moveTo>
                    <a:pt x="1066463" y="1763974"/>
                  </a:moveTo>
                  <a:cubicBezTo>
                    <a:pt x="1147505" y="1789982"/>
                    <a:pt x="1239431" y="1766870"/>
                    <a:pt x="1297993" y="1698844"/>
                  </a:cubicBezTo>
                  <a:lnTo>
                    <a:pt x="1566611" y="2501604"/>
                  </a:lnTo>
                  <a:cubicBezTo>
                    <a:pt x="1489632" y="2523995"/>
                    <a:pt x="1330694" y="2556004"/>
                    <a:pt x="1253715" y="2578395"/>
                  </a:cubicBezTo>
                  <a:cubicBezTo>
                    <a:pt x="1175043" y="2307929"/>
                    <a:pt x="1145136" y="2034440"/>
                    <a:pt x="1066463" y="1763974"/>
                  </a:cubicBezTo>
                  <a:close/>
                  <a:moveTo>
                    <a:pt x="0" y="3024870"/>
                  </a:moveTo>
                  <a:lnTo>
                    <a:pt x="2832402" y="2185262"/>
                  </a:lnTo>
                  <a:cubicBezTo>
                    <a:pt x="2897327" y="2591250"/>
                    <a:pt x="2793341" y="3021873"/>
                    <a:pt x="2511222" y="3364393"/>
                  </a:cubicBezTo>
                  <a:cubicBezTo>
                    <a:pt x="2398639" y="3501080"/>
                    <a:pt x="2266849" y="3612613"/>
                    <a:pt x="2121847" y="3696298"/>
                  </a:cubicBezTo>
                  <a:lnTo>
                    <a:pt x="2124922" y="3722539"/>
                  </a:lnTo>
                  <a:lnTo>
                    <a:pt x="2218421" y="3758901"/>
                  </a:lnTo>
                  <a:cubicBezTo>
                    <a:pt x="2241774" y="3734310"/>
                    <a:pt x="2281106" y="3732571"/>
                    <a:pt x="2308573" y="3755195"/>
                  </a:cubicBezTo>
                  <a:cubicBezTo>
                    <a:pt x="2323892" y="3767812"/>
                    <a:pt x="2332480" y="3785503"/>
                    <a:pt x="2333381" y="3803608"/>
                  </a:cubicBezTo>
                  <a:lnTo>
                    <a:pt x="2547556" y="3886900"/>
                  </a:lnTo>
                  <a:lnTo>
                    <a:pt x="2555353" y="3872077"/>
                  </a:lnTo>
                  <a:cubicBezTo>
                    <a:pt x="2578765" y="3843653"/>
                    <a:pt x="2621443" y="3840133"/>
                    <a:pt x="2650679" y="3864213"/>
                  </a:cubicBezTo>
                  <a:cubicBezTo>
                    <a:pt x="2672627" y="3882291"/>
                    <a:pt x="2680759" y="3910785"/>
                    <a:pt x="2673528" y="3935889"/>
                  </a:cubicBezTo>
                  <a:lnTo>
                    <a:pt x="2933845" y="4037125"/>
                  </a:lnTo>
                  <a:lnTo>
                    <a:pt x="2943410" y="4018943"/>
                  </a:lnTo>
                  <a:cubicBezTo>
                    <a:pt x="2966821" y="3990520"/>
                    <a:pt x="3009499" y="3986999"/>
                    <a:pt x="3038735" y="4011079"/>
                  </a:cubicBezTo>
                  <a:cubicBezTo>
                    <a:pt x="3061734" y="4030022"/>
                    <a:pt x="3069562" y="4060403"/>
                    <a:pt x="3059817" y="4086115"/>
                  </a:cubicBezTo>
                  <a:lnTo>
                    <a:pt x="3089175" y="4097532"/>
                  </a:lnTo>
                  <a:lnTo>
                    <a:pt x="3095638" y="4089687"/>
                  </a:lnTo>
                  <a:cubicBezTo>
                    <a:pt x="3103042" y="4080696"/>
                    <a:pt x="3116333" y="4079411"/>
                    <a:pt x="3125323" y="4086816"/>
                  </a:cubicBezTo>
                  <a:lnTo>
                    <a:pt x="3197535" y="4146294"/>
                  </a:lnTo>
                  <a:cubicBezTo>
                    <a:pt x="3206525" y="4153699"/>
                    <a:pt x="3207811" y="4166990"/>
                    <a:pt x="3200406" y="4175980"/>
                  </a:cubicBezTo>
                  <a:lnTo>
                    <a:pt x="3146778" y="4241089"/>
                  </a:lnTo>
                  <a:cubicBezTo>
                    <a:pt x="3139373" y="4250079"/>
                    <a:pt x="3126082" y="4251364"/>
                    <a:pt x="3117092" y="4243959"/>
                  </a:cubicBezTo>
                  <a:lnTo>
                    <a:pt x="3044881" y="4184481"/>
                  </a:lnTo>
                  <a:cubicBezTo>
                    <a:pt x="3035890" y="4177077"/>
                    <a:pt x="3034605" y="4163786"/>
                    <a:pt x="3042010" y="4154795"/>
                  </a:cubicBezTo>
                  <a:lnTo>
                    <a:pt x="3043143" y="4153420"/>
                  </a:lnTo>
                  <a:lnTo>
                    <a:pt x="2958150" y="4119071"/>
                  </a:lnTo>
                  <a:lnTo>
                    <a:pt x="2682548" y="4251879"/>
                  </a:lnTo>
                  <a:cubicBezTo>
                    <a:pt x="2693542" y="4273353"/>
                    <a:pt x="2690701" y="4299443"/>
                    <a:pt x="2674671" y="4318904"/>
                  </a:cubicBezTo>
                  <a:cubicBezTo>
                    <a:pt x="2663073" y="4332986"/>
                    <a:pt x="2646746" y="4340955"/>
                    <a:pt x="2629604" y="4339696"/>
                  </a:cubicBezTo>
                  <a:cubicBezTo>
                    <a:pt x="2628473" y="4340102"/>
                    <a:pt x="2627309" y="4340195"/>
                    <a:pt x="2626124" y="4339911"/>
                  </a:cubicBezTo>
                  <a:cubicBezTo>
                    <a:pt x="2621690" y="4342134"/>
                    <a:pt x="2617222" y="4341678"/>
                    <a:pt x="2612799" y="4340735"/>
                  </a:cubicBezTo>
                  <a:lnTo>
                    <a:pt x="2534802" y="4638415"/>
                  </a:lnTo>
                  <a:lnTo>
                    <a:pt x="2537148" y="4642020"/>
                  </a:lnTo>
                  <a:cubicBezTo>
                    <a:pt x="2543001" y="4646768"/>
                    <a:pt x="2546841" y="4652991"/>
                    <a:pt x="2548791" y="4659913"/>
                  </a:cubicBezTo>
                  <a:lnTo>
                    <a:pt x="2582852" y="4712257"/>
                  </a:lnTo>
                  <a:lnTo>
                    <a:pt x="2584716" y="4709994"/>
                  </a:lnTo>
                  <a:cubicBezTo>
                    <a:pt x="2592121" y="4701004"/>
                    <a:pt x="2605412" y="4699718"/>
                    <a:pt x="2614402" y="4707123"/>
                  </a:cubicBezTo>
                  <a:lnTo>
                    <a:pt x="2686614" y="4766601"/>
                  </a:lnTo>
                  <a:cubicBezTo>
                    <a:pt x="2695604" y="4774006"/>
                    <a:pt x="2696889" y="4787297"/>
                    <a:pt x="2689485" y="4796287"/>
                  </a:cubicBezTo>
                  <a:lnTo>
                    <a:pt x="2635857" y="4861396"/>
                  </a:lnTo>
                  <a:cubicBezTo>
                    <a:pt x="2628452" y="4870386"/>
                    <a:pt x="2615161" y="4871671"/>
                    <a:pt x="2606171" y="4864266"/>
                  </a:cubicBezTo>
                  <a:lnTo>
                    <a:pt x="2533959" y="4804788"/>
                  </a:lnTo>
                  <a:cubicBezTo>
                    <a:pt x="2524969" y="4797384"/>
                    <a:pt x="2523684" y="4784093"/>
                    <a:pt x="2531089" y="4775103"/>
                  </a:cubicBezTo>
                  <a:lnTo>
                    <a:pt x="2536821" y="4768144"/>
                  </a:lnTo>
                  <a:lnTo>
                    <a:pt x="2521118" y="4743302"/>
                  </a:lnTo>
                  <a:cubicBezTo>
                    <a:pt x="2497795" y="4756544"/>
                    <a:pt x="2467358" y="4754351"/>
                    <a:pt x="2444872" y="4735830"/>
                  </a:cubicBezTo>
                  <a:cubicBezTo>
                    <a:pt x="2415637" y="4711750"/>
                    <a:pt x="2410915" y="4669188"/>
                    <a:pt x="2434326" y="4640764"/>
                  </a:cubicBezTo>
                  <a:lnTo>
                    <a:pt x="2448900" y="4629050"/>
                  </a:lnTo>
                  <a:lnTo>
                    <a:pt x="2299277" y="4392344"/>
                  </a:lnTo>
                  <a:cubicBezTo>
                    <a:pt x="2276432" y="4403573"/>
                    <a:pt x="2247795" y="4400747"/>
                    <a:pt x="2226375" y="4383103"/>
                  </a:cubicBezTo>
                  <a:cubicBezTo>
                    <a:pt x="2197139" y="4359023"/>
                    <a:pt x="2192418" y="4316461"/>
                    <a:pt x="2215829" y="4288037"/>
                  </a:cubicBezTo>
                  <a:lnTo>
                    <a:pt x="2227443" y="4278702"/>
                  </a:lnTo>
                  <a:lnTo>
                    <a:pt x="2104256" y="4083817"/>
                  </a:lnTo>
                  <a:cubicBezTo>
                    <a:pt x="2086837" y="4085521"/>
                    <a:pt x="2068613" y="4080402"/>
                    <a:pt x="2053828" y="4068224"/>
                  </a:cubicBezTo>
                  <a:cubicBezTo>
                    <a:pt x="2026943" y="4046079"/>
                    <a:pt x="2020788" y="4008305"/>
                    <a:pt x="2039207" y="3980906"/>
                  </a:cubicBezTo>
                  <a:lnTo>
                    <a:pt x="1983128" y="3892189"/>
                  </a:lnTo>
                  <a:cubicBezTo>
                    <a:pt x="1966343" y="3896943"/>
                    <a:pt x="1950502" y="3895196"/>
                    <a:pt x="1937656" y="3887883"/>
                  </a:cubicBezTo>
                  <a:lnTo>
                    <a:pt x="1894539" y="3940231"/>
                  </a:lnTo>
                  <a:cubicBezTo>
                    <a:pt x="1874645" y="3964385"/>
                    <a:pt x="1838936" y="3967838"/>
                    <a:pt x="1814782" y="3947943"/>
                  </a:cubicBezTo>
                  <a:lnTo>
                    <a:pt x="1712857" y="3863991"/>
                  </a:lnTo>
                  <a:cubicBezTo>
                    <a:pt x="1272645" y="3972973"/>
                    <a:pt x="788898" y="3878780"/>
                    <a:pt x="412164" y="3568480"/>
                  </a:cubicBezTo>
                  <a:cubicBezTo>
                    <a:pt x="227866" y="3416681"/>
                    <a:pt x="89421" y="3229838"/>
                    <a:pt x="0" y="3024870"/>
                  </a:cubicBezTo>
                  <a:close/>
                  <a:moveTo>
                    <a:pt x="981828" y="1413935"/>
                  </a:moveTo>
                  <a:cubicBezTo>
                    <a:pt x="1051928" y="1328826"/>
                    <a:pt x="1177751" y="1316659"/>
                    <a:pt x="1262860" y="1386760"/>
                  </a:cubicBezTo>
                  <a:cubicBezTo>
                    <a:pt x="1347969" y="1456861"/>
                    <a:pt x="1360136" y="1582683"/>
                    <a:pt x="1290035" y="1667793"/>
                  </a:cubicBezTo>
                  <a:cubicBezTo>
                    <a:pt x="1219934" y="1752902"/>
                    <a:pt x="1094112" y="1765068"/>
                    <a:pt x="1009002" y="1694967"/>
                  </a:cubicBezTo>
                  <a:cubicBezTo>
                    <a:pt x="923893" y="1624867"/>
                    <a:pt x="911727" y="1499044"/>
                    <a:pt x="981828" y="1413935"/>
                  </a:cubicBezTo>
                  <a:close/>
                  <a:moveTo>
                    <a:pt x="774033" y="1151519"/>
                  </a:moveTo>
                  <a:cubicBezTo>
                    <a:pt x="839167" y="1059660"/>
                    <a:pt x="944943" y="1000158"/>
                    <a:pt x="1062054" y="989502"/>
                  </a:cubicBezTo>
                  <a:cubicBezTo>
                    <a:pt x="1177023" y="979040"/>
                    <a:pt x="1291047" y="1016740"/>
                    <a:pt x="1373577" y="1092500"/>
                  </a:cubicBezTo>
                  <a:lnTo>
                    <a:pt x="1299876" y="1163056"/>
                  </a:lnTo>
                  <a:cubicBezTo>
                    <a:pt x="1239150" y="1109898"/>
                    <a:pt x="1156188" y="1083522"/>
                    <a:pt x="1072542" y="1090780"/>
                  </a:cubicBezTo>
                  <a:cubicBezTo>
                    <a:pt x="986770" y="1098223"/>
                    <a:pt x="909080" y="1140260"/>
                    <a:pt x="860600" y="1205460"/>
                  </a:cubicBezTo>
                  <a:close/>
                  <a:moveTo>
                    <a:pt x="561882" y="777541"/>
                  </a:moveTo>
                  <a:cubicBezTo>
                    <a:pt x="683875" y="641405"/>
                    <a:pt x="858613" y="554364"/>
                    <a:pt x="1049520" y="536992"/>
                  </a:cubicBezTo>
                  <a:cubicBezTo>
                    <a:pt x="1263707" y="517502"/>
                    <a:pt x="1476134" y="587736"/>
                    <a:pt x="1629887" y="728877"/>
                  </a:cubicBezTo>
                  <a:lnTo>
                    <a:pt x="1492582" y="860324"/>
                  </a:lnTo>
                  <a:cubicBezTo>
                    <a:pt x="1379450" y="761291"/>
                    <a:pt x="1224890" y="712152"/>
                    <a:pt x="1069057" y="725675"/>
                  </a:cubicBezTo>
                  <a:cubicBezTo>
                    <a:pt x="909264" y="739541"/>
                    <a:pt x="764526" y="817857"/>
                    <a:pt x="674208" y="939324"/>
                  </a:cubicBezTo>
                  <a:lnTo>
                    <a:pt x="512935" y="838830"/>
                  </a:lnTo>
                  <a:cubicBezTo>
                    <a:pt x="528103" y="817438"/>
                    <a:pt x="544454" y="796989"/>
                    <a:pt x="561882" y="777541"/>
                  </a:cubicBezTo>
                  <a:close/>
                  <a:moveTo>
                    <a:pt x="309974" y="347024"/>
                  </a:moveTo>
                  <a:cubicBezTo>
                    <a:pt x="483656" y="153208"/>
                    <a:pt x="732431" y="29287"/>
                    <a:pt x="1004223" y="4555"/>
                  </a:cubicBezTo>
                  <a:cubicBezTo>
                    <a:pt x="1309160" y="-23193"/>
                    <a:pt x="1611592" y="76799"/>
                    <a:pt x="1830491" y="277742"/>
                  </a:cubicBezTo>
                  <a:lnTo>
                    <a:pt x="1635008" y="464883"/>
                  </a:lnTo>
                  <a:cubicBezTo>
                    <a:pt x="1473943" y="323890"/>
                    <a:pt x="1253896" y="253931"/>
                    <a:pt x="1032038" y="273182"/>
                  </a:cubicBezTo>
                  <a:cubicBezTo>
                    <a:pt x="804541" y="292923"/>
                    <a:pt x="598479" y="404421"/>
                    <a:pt x="469894" y="577354"/>
                  </a:cubicBezTo>
                  <a:lnTo>
                    <a:pt x="240289" y="434282"/>
                  </a:lnTo>
                  <a:cubicBezTo>
                    <a:pt x="261884" y="403826"/>
                    <a:pt x="285163" y="374712"/>
                    <a:pt x="309974" y="347024"/>
                  </a:cubicBezTo>
                  <a:close/>
                </a:path>
              </a:pathLst>
            </a:custGeom>
            <a:solidFill>
              <a:schemeClr val="tx1"/>
            </a:solidFill>
            <a:ln w="10795" cap="flat" cmpd="sng" algn="ctr">
              <a:noFill/>
              <a:prstDash val="solid"/>
            </a:ln>
            <a:effectLst/>
          </p:spPr>
          <p:txBody>
            <a:bodyPr rtlCol="0" anchor="ctr"/>
            <a:lstStyle/>
            <a:p>
              <a:pPr algn="ctr" defTabSz="896208">
                <a:defRPr/>
              </a:pPr>
              <a:endParaRPr lang="en-US" sz="1961" kern="0" dirty="0" err="1">
                <a:solidFill>
                  <a:srgbClr val="FFFFFF"/>
                </a:solidFill>
              </a:endParaRPr>
            </a:p>
          </p:txBody>
        </p:sp>
      </p:grpSp>
      <p:grpSp>
        <p:nvGrpSpPr>
          <p:cNvPr id="10" name="Group 9"/>
          <p:cNvGrpSpPr/>
          <p:nvPr/>
        </p:nvGrpSpPr>
        <p:grpSpPr>
          <a:xfrm>
            <a:off x="9110056" y="2435366"/>
            <a:ext cx="2764785" cy="4422148"/>
            <a:chOff x="5373808" y="-919112"/>
            <a:chExt cx="2143125" cy="3427832"/>
          </a:xfrm>
        </p:grpSpPr>
        <p:sp>
          <p:nvSpPr>
            <p:cNvPr id="11" name="Freeform 38"/>
            <p:cNvSpPr>
              <a:spLocks/>
            </p:cNvSpPr>
            <p:nvPr/>
          </p:nvSpPr>
          <p:spPr bwMode="auto">
            <a:xfrm>
              <a:off x="6289796" y="259232"/>
              <a:ext cx="396875" cy="682625"/>
            </a:xfrm>
            <a:custGeom>
              <a:avLst/>
              <a:gdLst>
                <a:gd name="T0" fmla="*/ 93 w 93"/>
                <a:gd name="T1" fmla="*/ 153 h 159"/>
                <a:gd name="T2" fmla="*/ 87 w 93"/>
                <a:gd name="T3" fmla="*/ 159 h 159"/>
                <a:gd name="T4" fmla="*/ 6 w 93"/>
                <a:gd name="T5" fmla="*/ 159 h 159"/>
                <a:gd name="T6" fmla="*/ 0 w 93"/>
                <a:gd name="T7" fmla="*/ 153 h 159"/>
                <a:gd name="T8" fmla="*/ 0 w 93"/>
                <a:gd name="T9" fmla="*/ 7 h 159"/>
                <a:gd name="T10" fmla="*/ 6 w 93"/>
                <a:gd name="T11" fmla="*/ 0 h 159"/>
                <a:gd name="T12" fmla="*/ 87 w 93"/>
                <a:gd name="T13" fmla="*/ 0 h 159"/>
                <a:gd name="T14" fmla="*/ 93 w 93"/>
                <a:gd name="T15" fmla="*/ 7 h 159"/>
                <a:gd name="T16" fmla="*/ 93 w 93"/>
                <a:gd name="T17" fmla="*/ 153 h 159"/>
                <a:gd name="T18" fmla="*/ 93 w 93"/>
                <a:gd name="T19" fmla="*/ 153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 h="159">
                  <a:moveTo>
                    <a:pt x="93" y="153"/>
                  </a:moveTo>
                  <a:cubicBezTo>
                    <a:pt x="93" y="156"/>
                    <a:pt x="90" y="159"/>
                    <a:pt x="87" y="159"/>
                  </a:cubicBezTo>
                  <a:cubicBezTo>
                    <a:pt x="6" y="159"/>
                    <a:pt x="6" y="159"/>
                    <a:pt x="6" y="159"/>
                  </a:cubicBezTo>
                  <a:cubicBezTo>
                    <a:pt x="3" y="159"/>
                    <a:pt x="0" y="156"/>
                    <a:pt x="0" y="153"/>
                  </a:cubicBezTo>
                  <a:cubicBezTo>
                    <a:pt x="0" y="7"/>
                    <a:pt x="0" y="7"/>
                    <a:pt x="0" y="7"/>
                  </a:cubicBezTo>
                  <a:cubicBezTo>
                    <a:pt x="0" y="3"/>
                    <a:pt x="3" y="0"/>
                    <a:pt x="6" y="0"/>
                  </a:cubicBezTo>
                  <a:cubicBezTo>
                    <a:pt x="87" y="0"/>
                    <a:pt x="87" y="0"/>
                    <a:pt x="87" y="0"/>
                  </a:cubicBezTo>
                  <a:cubicBezTo>
                    <a:pt x="90" y="0"/>
                    <a:pt x="93" y="3"/>
                    <a:pt x="93" y="7"/>
                  </a:cubicBezTo>
                  <a:cubicBezTo>
                    <a:pt x="93" y="153"/>
                    <a:pt x="93" y="153"/>
                    <a:pt x="93" y="153"/>
                  </a:cubicBezTo>
                  <a:cubicBezTo>
                    <a:pt x="93" y="153"/>
                    <a:pt x="93" y="153"/>
                    <a:pt x="93" y="153"/>
                  </a:cubicBez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3" tIns="44821" rIns="89643" bIns="44821" numCol="1" anchor="t" anchorCtr="0" compatLnSpc="1">
              <a:prstTxWarp prst="textNoShape">
                <a:avLst/>
              </a:prstTxWarp>
            </a:bodyPr>
            <a:lstStyle/>
            <a:p>
              <a:pPr defTabSz="913498"/>
              <a:endParaRPr lang="en-US" sz="1961">
                <a:solidFill>
                  <a:srgbClr val="FFFFFF"/>
                </a:solidFill>
              </a:endParaRPr>
            </a:p>
          </p:txBody>
        </p:sp>
        <p:sp>
          <p:nvSpPr>
            <p:cNvPr id="12" name="Freeform 39"/>
            <p:cNvSpPr>
              <a:spLocks/>
            </p:cNvSpPr>
            <p:nvPr/>
          </p:nvSpPr>
          <p:spPr bwMode="auto">
            <a:xfrm>
              <a:off x="6327896" y="302095"/>
              <a:ext cx="320675" cy="531813"/>
            </a:xfrm>
            <a:custGeom>
              <a:avLst/>
              <a:gdLst>
                <a:gd name="T0" fmla="*/ 0 w 202"/>
                <a:gd name="T1" fmla="*/ 0 h 335"/>
                <a:gd name="T2" fmla="*/ 202 w 202"/>
                <a:gd name="T3" fmla="*/ 0 h 335"/>
                <a:gd name="T4" fmla="*/ 202 w 202"/>
                <a:gd name="T5" fmla="*/ 335 h 335"/>
                <a:gd name="T6" fmla="*/ 0 w 202"/>
                <a:gd name="T7" fmla="*/ 335 h 335"/>
                <a:gd name="T8" fmla="*/ 0 w 202"/>
                <a:gd name="T9" fmla="*/ 0 h 335"/>
                <a:gd name="T10" fmla="*/ 0 w 202"/>
                <a:gd name="T11" fmla="*/ 0 h 335"/>
              </a:gdLst>
              <a:ahLst/>
              <a:cxnLst>
                <a:cxn ang="0">
                  <a:pos x="T0" y="T1"/>
                </a:cxn>
                <a:cxn ang="0">
                  <a:pos x="T2" y="T3"/>
                </a:cxn>
                <a:cxn ang="0">
                  <a:pos x="T4" y="T5"/>
                </a:cxn>
                <a:cxn ang="0">
                  <a:pos x="T6" y="T7"/>
                </a:cxn>
                <a:cxn ang="0">
                  <a:pos x="T8" y="T9"/>
                </a:cxn>
                <a:cxn ang="0">
                  <a:pos x="T10" y="T11"/>
                </a:cxn>
              </a:cxnLst>
              <a:rect l="0" t="0" r="r" b="b"/>
              <a:pathLst>
                <a:path w="202" h="335">
                  <a:moveTo>
                    <a:pt x="0" y="0"/>
                  </a:moveTo>
                  <a:lnTo>
                    <a:pt x="202" y="0"/>
                  </a:lnTo>
                  <a:lnTo>
                    <a:pt x="202" y="335"/>
                  </a:lnTo>
                  <a:lnTo>
                    <a:pt x="0" y="335"/>
                  </a:lnTo>
                  <a:lnTo>
                    <a:pt x="0" y="0"/>
                  </a:lnTo>
                  <a:lnTo>
                    <a:pt x="0" y="0"/>
                  </a:ln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3" tIns="44821" rIns="89643" bIns="44821" numCol="1" anchor="t" anchorCtr="0" compatLnSpc="1">
              <a:prstTxWarp prst="textNoShape">
                <a:avLst/>
              </a:prstTxWarp>
            </a:bodyPr>
            <a:lstStyle/>
            <a:p>
              <a:pPr defTabSz="913498"/>
              <a:endParaRPr lang="en-US" sz="1961">
                <a:solidFill>
                  <a:srgbClr val="FFFFFF"/>
                </a:solidFill>
              </a:endParaRPr>
            </a:p>
          </p:txBody>
        </p:sp>
        <p:sp>
          <p:nvSpPr>
            <p:cNvPr id="14" name="Rectangle 44"/>
            <p:cNvSpPr>
              <a:spLocks noChangeArrowheads="1"/>
            </p:cNvSpPr>
            <p:nvPr/>
          </p:nvSpPr>
          <p:spPr bwMode="auto">
            <a:xfrm>
              <a:off x="5472233" y="979957"/>
              <a:ext cx="1949450" cy="1528763"/>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3" tIns="44821" rIns="89643" bIns="44821" numCol="1" anchor="t" anchorCtr="0" compatLnSpc="1">
              <a:prstTxWarp prst="textNoShape">
                <a:avLst/>
              </a:prstTxWarp>
            </a:bodyPr>
            <a:lstStyle/>
            <a:p>
              <a:pPr defTabSz="913498"/>
              <a:endParaRPr lang="en-US" sz="1961">
                <a:solidFill>
                  <a:srgbClr val="FFFFFF"/>
                </a:solidFill>
              </a:endParaRPr>
            </a:p>
          </p:txBody>
        </p:sp>
        <p:sp>
          <p:nvSpPr>
            <p:cNvPr id="15" name="Rectangle 45"/>
            <p:cNvSpPr>
              <a:spLocks noChangeArrowheads="1"/>
            </p:cNvSpPr>
            <p:nvPr/>
          </p:nvSpPr>
          <p:spPr bwMode="auto">
            <a:xfrm>
              <a:off x="5665908" y="2205507"/>
              <a:ext cx="1573212" cy="252413"/>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3" tIns="44821" rIns="89643" bIns="44821" numCol="1" anchor="t" anchorCtr="0" compatLnSpc="1">
              <a:prstTxWarp prst="textNoShape">
                <a:avLst/>
              </a:prstTxWarp>
            </a:bodyPr>
            <a:lstStyle/>
            <a:p>
              <a:pPr defTabSz="913498"/>
              <a:endParaRPr lang="en-US" sz="1961">
                <a:solidFill>
                  <a:srgbClr val="FFFFFF"/>
                </a:solidFill>
              </a:endParaRPr>
            </a:p>
          </p:txBody>
        </p:sp>
        <p:sp>
          <p:nvSpPr>
            <p:cNvPr id="16" name="Rectangle 46"/>
            <p:cNvSpPr>
              <a:spLocks noChangeArrowheads="1"/>
            </p:cNvSpPr>
            <p:nvPr/>
          </p:nvSpPr>
          <p:spPr bwMode="auto">
            <a:xfrm>
              <a:off x="5665908" y="1326032"/>
              <a:ext cx="1573212" cy="254000"/>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3" tIns="44821" rIns="89643" bIns="44821" numCol="1" anchor="t" anchorCtr="0" compatLnSpc="1">
              <a:prstTxWarp prst="textNoShape">
                <a:avLst/>
              </a:prstTxWarp>
            </a:bodyPr>
            <a:lstStyle/>
            <a:p>
              <a:pPr defTabSz="913498"/>
              <a:endParaRPr lang="en-US" sz="1961">
                <a:solidFill>
                  <a:srgbClr val="FFFFFF"/>
                </a:solidFill>
              </a:endParaRPr>
            </a:p>
          </p:txBody>
        </p:sp>
        <p:sp>
          <p:nvSpPr>
            <p:cNvPr id="17" name="Rectangle 47"/>
            <p:cNvSpPr>
              <a:spLocks noChangeArrowheads="1"/>
            </p:cNvSpPr>
            <p:nvPr/>
          </p:nvSpPr>
          <p:spPr bwMode="auto">
            <a:xfrm>
              <a:off x="5665908" y="1767357"/>
              <a:ext cx="1573212" cy="254000"/>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3" tIns="44821" rIns="89643" bIns="44821" numCol="1" anchor="t" anchorCtr="0" compatLnSpc="1">
              <a:prstTxWarp prst="textNoShape">
                <a:avLst/>
              </a:prstTxWarp>
            </a:bodyPr>
            <a:lstStyle/>
            <a:p>
              <a:pPr defTabSz="913498"/>
              <a:endParaRPr lang="en-US" sz="1961">
                <a:solidFill>
                  <a:srgbClr val="FFFFFF"/>
                </a:solidFill>
              </a:endParaRPr>
            </a:p>
          </p:txBody>
        </p:sp>
        <p:sp>
          <p:nvSpPr>
            <p:cNvPr id="18" name="Rectangle 48"/>
            <p:cNvSpPr>
              <a:spLocks noChangeArrowheads="1"/>
            </p:cNvSpPr>
            <p:nvPr/>
          </p:nvSpPr>
          <p:spPr bwMode="auto">
            <a:xfrm>
              <a:off x="6767633" y="97307"/>
              <a:ext cx="552450" cy="844550"/>
            </a:xfrm>
            <a:prstGeom prst="rect">
              <a:avLst/>
            </a:prstGeom>
            <a:solidFill>
              <a:srgbClr val="9B4F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3" tIns="44821" rIns="89643" bIns="44821" numCol="1" anchor="t" anchorCtr="0" compatLnSpc="1">
              <a:prstTxWarp prst="textNoShape">
                <a:avLst/>
              </a:prstTxWarp>
            </a:bodyPr>
            <a:lstStyle/>
            <a:p>
              <a:pPr defTabSz="913498"/>
              <a:endParaRPr lang="en-US" sz="1961">
                <a:solidFill>
                  <a:srgbClr val="FFFFFF"/>
                </a:solidFill>
              </a:endParaRPr>
            </a:p>
          </p:txBody>
        </p:sp>
        <p:sp>
          <p:nvSpPr>
            <p:cNvPr id="19" name="Freeform 49"/>
            <p:cNvSpPr>
              <a:spLocks/>
            </p:cNvSpPr>
            <p:nvPr/>
          </p:nvSpPr>
          <p:spPr bwMode="auto">
            <a:xfrm>
              <a:off x="6823196" y="187795"/>
              <a:ext cx="436562" cy="76200"/>
            </a:xfrm>
            <a:custGeom>
              <a:avLst/>
              <a:gdLst>
                <a:gd name="T0" fmla="*/ 9 w 102"/>
                <a:gd name="T1" fmla="*/ 0 h 18"/>
                <a:gd name="T2" fmla="*/ 0 w 102"/>
                <a:gd name="T3" fmla="*/ 8 h 18"/>
                <a:gd name="T4" fmla="*/ 0 w 102"/>
                <a:gd name="T5" fmla="*/ 10 h 18"/>
                <a:gd name="T6" fmla="*/ 9 w 102"/>
                <a:gd name="T7" fmla="*/ 18 h 18"/>
                <a:gd name="T8" fmla="*/ 94 w 102"/>
                <a:gd name="T9" fmla="*/ 18 h 18"/>
                <a:gd name="T10" fmla="*/ 102 w 102"/>
                <a:gd name="T11" fmla="*/ 10 h 18"/>
                <a:gd name="T12" fmla="*/ 102 w 102"/>
                <a:gd name="T13" fmla="*/ 8 h 18"/>
                <a:gd name="T14" fmla="*/ 94 w 102"/>
                <a:gd name="T15" fmla="*/ 0 h 18"/>
                <a:gd name="T16" fmla="*/ 55 w 102"/>
                <a:gd name="T17" fmla="*/ 0 h 18"/>
                <a:gd name="T18" fmla="*/ 9 w 102"/>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18">
                  <a:moveTo>
                    <a:pt x="9" y="0"/>
                  </a:moveTo>
                  <a:cubicBezTo>
                    <a:pt x="9" y="0"/>
                    <a:pt x="0" y="0"/>
                    <a:pt x="0" y="8"/>
                  </a:cubicBezTo>
                  <a:cubicBezTo>
                    <a:pt x="0" y="10"/>
                    <a:pt x="0" y="10"/>
                    <a:pt x="0" y="10"/>
                  </a:cubicBezTo>
                  <a:cubicBezTo>
                    <a:pt x="0" y="10"/>
                    <a:pt x="0" y="18"/>
                    <a:pt x="9" y="18"/>
                  </a:cubicBezTo>
                  <a:cubicBezTo>
                    <a:pt x="94" y="18"/>
                    <a:pt x="94" y="18"/>
                    <a:pt x="94" y="18"/>
                  </a:cubicBezTo>
                  <a:cubicBezTo>
                    <a:pt x="94" y="18"/>
                    <a:pt x="102" y="18"/>
                    <a:pt x="102" y="10"/>
                  </a:cubicBezTo>
                  <a:cubicBezTo>
                    <a:pt x="102" y="8"/>
                    <a:pt x="102" y="8"/>
                    <a:pt x="102" y="8"/>
                  </a:cubicBezTo>
                  <a:cubicBezTo>
                    <a:pt x="102" y="8"/>
                    <a:pt x="102" y="0"/>
                    <a:pt x="94" y="0"/>
                  </a:cubicBezTo>
                  <a:cubicBezTo>
                    <a:pt x="55" y="0"/>
                    <a:pt x="55" y="0"/>
                    <a:pt x="55" y="0"/>
                  </a:cubicBezTo>
                  <a:lnTo>
                    <a:pt x="9" y="0"/>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3" tIns="44821" rIns="89643" bIns="44821" numCol="1" anchor="t" anchorCtr="0" compatLnSpc="1">
              <a:prstTxWarp prst="textNoShape">
                <a:avLst/>
              </a:prstTxWarp>
            </a:bodyPr>
            <a:lstStyle/>
            <a:p>
              <a:pPr defTabSz="913498"/>
              <a:endParaRPr lang="en-US" sz="1961">
                <a:solidFill>
                  <a:srgbClr val="FFFFFF"/>
                </a:solidFill>
              </a:endParaRPr>
            </a:p>
          </p:txBody>
        </p:sp>
        <p:sp>
          <p:nvSpPr>
            <p:cNvPr id="20" name="Freeform 50"/>
            <p:cNvSpPr>
              <a:spLocks/>
            </p:cNvSpPr>
            <p:nvPr/>
          </p:nvSpPr>
          <p:spPr bwMode="auto">
            <a:xfrm>
              <a:off x="6823196" y="324320"/>
              <a:ext cx="436562" cy="77788"/>
            </a:xfrm>
            <a:custGeom>
              <a:avLst/>
              <a:gdLst>
                <a:gd name="T0" fmla="*/ 9 w 102"/>
                <a:gd name="T1" fmla="*/ 0 h 18"/>
                <a:gd name="T2" fmla="*/ 0 w 102"/>
                <a:gd name="T3" fmla="*/ 8 h 18"/>
                <a:gd name="T4" fmla="*/ 0 w 102"/>
                <a:gd name="T5" fmla="*/ 10 h 18"/>
                <a:gd name="T6" fmla="*/ 9 w 102"/>
                <a:gd name="T7" fmla="*/ 18 h 18"/>
                <a:gd name="T8" fmla="*/ 94 w 102"/>
                <a:gd name="T9" fmla="*/ 18 h 18"/>
                <a:gd name="T10" fmla="*/ 102 w 102"/>
                <a:gd name="T11" fmla="*/ 10 h 18"/>
                <a:gd name="T12" fmla="*/ 102 w 102"/>
                <a:gd name="T13" fmla="*/ 8 h 18"/>
                <a:gd name="T14" fmla="*/ 94 w 102"/>
                <a:gd name="T15" fmla="*/ 0 h 18"/>
                <a:gd name="T16" fmla="*/ 55 w 102"/>
                <a:gd name="T17" fmla="*/ 0 h 18"/>
                <a:gd name="T18" fmla="*/ 9 w 102"/>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18">
                  <a:moveTo>
                    <a:pt x="9" y="0"/>
                  </a:moveTo>
                  <a:cubicBezTo>
                    <a:pt x="9" y="0"/>
                    <a:pt x="0" y="0"/>
                    <a:pt x="0" y="8"/>
                  </a:cubicBezTo>
                  <a:cubicBezTo>
                    <a:pt x="0" y="10"/>
                    <a:pt x="0" y="10"/>
                    <a:pt x="0" y="10"/>
                  </a:cubicBezTo>
                  <a:cubicBezTo>
                    <a:pt x="0" y="10"/>
                    <a:pt x="0" y="18"/>
                    <a:pt x="9" y="18"/>
                  </a:cubicBezTo>
                  <a:cubicBezTo>
                    <a:pt x="94" y="18"/>
                    <a:pt x="94" y="18"/>
                    <a:pt x="94" y="18"/>
                  </a:cubicBezTo>
                  <a:cubicBezTo>
                    <a:pt x="94" y="18"/>
                    <a:pt x="102" y="18"/>
                    <a:pt x="102" y="10"/>
                  </a:cubicBezTo>
                  <a:cubicBezTo>
                    <a:pt x="102" y="8"/>
                    <a:pt x="102" y="8"/>
                    <a:pt x="102" y="8"/>
                  </a:cubicBezTo>
                  <a:cubicBezTo>
                    <a:pt x="102" y="8"/>
                    <a:pt x="102" y="0"/>
                    <a:pt x="94" y="0"/>
                  </a:cubicBezTo>
                  <a:cubicBezTo>
                    <a:pt x="55" y="0"/>
                    <a:pt x="55" y="0"/>
                    <a:pt x="55" y="0"/>
                  </a:cubicBezTo>
                  <a:lnTo>
                    <a:pt x="9" y="0"/>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3" tIns="44821" rIns="89643" bIns="44821" numCol="1" anchor="t" anchorCtr="0" compatLnSpc="1">
              <a:prstTxWarp prst="textNoShape">
                <a:avLst/>
              </a:prstTxWarp>
            </a:bodyPr>
            <a:lstStyle/>
            <a:p>
              <a:pPr defTabSz="913498"/>
              <a:endParaRPr lang="en-US" sz="1961">
                <a:solidFill>
                  <a:srgbClr val="FFFFFF"/>
                </a:solidFill>
              </a:endParaRPr>
            </a:p>
          </p:txBody>
        </p:sp>
        <p:sp>
          <p:nvSpPr>
            <p:cNvPr id="21" name="Freeform 51"/>
            <p:cNvSpPr>
              <a:spLocks/>
            </p:cNvSpPr>
            <p:nvPr/>
          </p:nvSpPr>
          <p:spPr bwMode="auto">
            <a:xfrm>
              <a:off x="6823196" y="460845"/>
              <a:ext cx="436562" cy="73025"/>
            </a:xfrm>
            <a:custGeom>
              <a:avLst/>
              <a:gdLst>
                <a:gd name="T0" fmla="*/ 9 w 102"/>
                <a:gd name="T1" fmla="*/ 0 h 17"/>
                <a:gd name="T2" fmla="*/ 0 w 102"/>
                <a:gd name="T3" fmla="*/ 8 h 17"/>
                <a:gd name="T4" fmla="*/ 0 w 102"/>
                <a:gd name="T5" fmla="*/ 9 h 17"/>
                <a:gd name="T6" fmla="*/ 9 w 102"/>
                <a:gd name="T7" fmla="*/ 17 h 17"/>
                <a:gd name="T8" fmla="*/ 94 w 102"/>
                <a:gd name="T9" fmla="*/ 17 h 17"/>
                <a:gd name="T10" fmla="*/ 102 w 102"/>
                <a:gd name="T11" fmla="*/ 9 h 17"/>
                <a:gd name="T12" fmla="*/ 102 w 102"/>
                <a:gd name="T13" fmla="*/ 8 h 17"/>
                <a:gd name="T14" fmla="*/ 94 w 102"/>
                <a:gd name="T15" fmla="*/ 0 h 17"/>
                <a:gd name="T16" fmla="*/ 55 w 102"/>
                <a:gd name="T17" fmla="*/ 0 h 17"/>
                <a:gd name="T18" fmla="*/ 9 w 102"/>
                <a:gd name="T1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17">
                  <a:moveTo>
                    <a:pt x="9" y="0"/>
                  </a:moveTo>
                  <a:cubicBezTo>
                    <a:pt x="9" y="0"/>
                    <a:pt x="0" y="0"/>
                    <a:pt x="0" y="8"/>
                  </a:cubicBezTo>
                  <a:cubicBezTo>
                    <a:pt x="0" y="9"/>
                    <a:pt x="0" y="9"/>
                    <a:pt x="0" y="9"/>
                  </a:cubicBezTo>
                  <a:cubicBezTo>
                    <a:pt x="0" y="9"/>
                    <a:pt x="0" y="17"/>
                    <a:pt x="9" y="17"/>
                  </a:cubicBezTo>
                  <a:cubicBezTo>
                    <a:pt x="94" y="17"/>
                    <a:pt x="94" y="17"/>
                    <a:pt x="94" y="17"/>
                  </a:cubicBezTo>
                  <a:cubicBezTo>
                    <a:pt x="94" y="17"/>
                    <a:pt x="102" y="17"/>
                    <a:pt x="102" y="9"/>
                  </a:cubicBezTo>
                  <a:cubicBezTo>
                    <a:pt x="102" y="8"/>
                    <a:pt x="102" y="8"/>
                    <a:pt x="102" y="8"/>
                  </a:cubicBezTo>
                  <a:cubicBezTo>
                    <a:pt x="102" y="8"/>
                    <a:pt x="102" y="0"/>
                    <a:pt x="94" y="0"/>
                  </a:cubicBezTo>
                  <a:cubicBezTo>
                    <a:pt x="55" y="0"/>
                    <a:pt x="55" y="0"/>
                    <a:pt x="55" y="0"/>
                  </a:cubicBezTo>
                  <a:lnTo>
                    <a:pt x="9" y="0"/>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3" tIns="44821" rIns="89643" bIns="44821" numCol="1" anchor="t" anchorCtr="0" compatLnSpc="1">
              <a:prstTxWarp prst="textNoShape">
                <a:avLst/>
              </a:prstTxWarp>
            </a:bodyPr>
            <a:lstStyle/>
            <a:p>
              <a:pPr defTabSz="913498"/>
              <a:endParaRPr lang="en-US" sz="1961">
                <a:solidFill>
                  <a:srgbClr val="FFFFFF"/>
                </a:solidFill>
              </a:endParaRPr>
            </a:p>
          </p:txBody>
        </p:sp>
        <p:sp>
          <p:nvSpPr>
            <p:cNvPr id="22" name="Freeform 52"/>
            <p:cNvSpPr>
              <a:spLocks/>
            </p:cNvSpPr>
            <p:nvPr/>
          </p:nvSpPr>
          <p:spPr bwMode="auto">
            <a:xfrm>
              <a:off x="6823196" y="594195"/>
              <a:ext cx="436562" cy="77788"/>
            </a:xfrm>
            <a:custGeom>
              <a:avLst/>
              <a:gdLst>
                <a:gd name="T0" fmla="*/ 9 w 102"/>
                <a:gd name="T1" fmla="*/ 0 h 18"/>
                <a:gd name="T2" fmla="*/ 0 w 102"/>
                <a:gd name="T3" fmla="*/ 8 h 18"/>
                <a:gd name="T4" fmla="*/ 0 w 102"/>
                <a:gd name="T5" fmla="*/ 10 h 18"/>
                <a:gd name="T6" fmla="*/ 9 w 102"/>
                <a:gd name="T7" fmla="*/ 18 h 18"/>
                <a:gd name="T8" fmla="*/ 94 w 102"/>
                <a:gd name="T9" fmla="*/ 18 h 18"/>
                <a:gd name="T10" fmla="*/ 102 w 102"/>
                <a:gd name="T11" fmla="*/ 10 h 18"/>
                <a:gd name="T12" fmla="*/ 102 w 102"/>
                <a:gd name="T13" fmla="*/ 8 h 18"/>
                <a:gd name="T14" fmla="*/ 94 w 102"/>
                <a:gd name="T15" fmla="*/ 0 h 18"/>
                <a:gd name="T16" fmla="*/ 55 w 102"/>
                <a:gd name="T17" fmla="*/ 0 h 18"/>
                <a:gd name="T18" fmla="*/ 9 w 102"/>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18">
                  <a:moveTo>
                    <a:pt x="9" y="0"/>
                  </a:moveTo>
                  <a:cubicBezTo>
                    <a:pt x="9" y="0"/>
                    <a:pt x="0" y="0"/>
                    <a:pt x="0" y="8"/>
                  </a:cubicBezTo>
                  <a:cubicBezTo>
                    <a:pt x="0" y="10"/>
                    <a:pt x="0" y="10"/>
                    <a:pt x="0" y="10"/>
                  </a:cubicBezTo>
                  <a:cubicBezTo>
                    <a:pt x="0" y="10"/>
                    <a:pt x="0" y="18"/>
                    <a:pt x="9" y="18"/>
                  </a:cubicBezTo>
                  <a:cubicBezTo>
                    <a:pt x="94" y="18"/>
                    <a:pt x="94" y="18"/>
                    <a:pt x="94" y="18"/>
                  </a:cubicBezTo>
                  <a:cubicBezTo>
                    <a:pt x="94" y="18"/>
                    <a:pt x="102" y="18"/>
                    <a:pt x="102" y="10"/>
                  </a:cubicBezTo>
                  <a:cubicBezTo>
                    <a:pt x="102" y="8"/>
                    <a:pt x="102" y="8"/>
                    <a:pt x="102" y="8"/>
                  </a:cubicBezTo>
                  <a:cubicBezTo>
                    <a:pt x="102" y="8"/>
                    <a:pt x="102" y="0"/>
                    <a:pt x="94" y="0"/>
                  </a:cubicBezTo>
                  <a:cubicBezTo>
                    <a:pt x="55" y="0"/>
                    <a:pt x="55" y="0"/>
                    <a:pt x="55" y="0"/>
                  </a:cubicBezTo>
                  <a:lnTo>
                    <a:pt x="9" y="0"/>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3" tIns="44821" rIns="89643" bIns="44821" numCol="1" anchor="t" anchorCtr="0" compatLnSpc="1">
              <a:prstTxWarp prst="textNoShape">
                <a:avLst/>
              </a:prstTxWarp>
            </a:bodyPr>
            <a:lstStyle/>
            <a:p>
              <a:pPr defTabSz="913498"/>
              <a:endParaRPr lang="en-US" sz="1961">
                <a:solidFill>
                  <a:srgbClr val="FFFFFF"/>
                </a:solidFill>
              </a:endParaRPr>
            </a:p>
          </p:txBody>
        </p:sp>
        <p:sp>
          <p:nvSpPr>
            <p:cNvPr id="23" name="Freeform 53"/>
            <p:cNvSpPr>
              <a:spLocks/>
            </p:cNvSpPr>
            <p:nvPr/>
          </p:nvSpPr>
          <p:spPr bwMode="auto">
            <a:xfrm>
              <a:off x="6823196" y="730720"/>
              <a:ext cx="436562" cy="77788"/>
            </a:xfrm>
            <a:custGeom>
              <a:avLst/>
              <a:gdLst>
                <a:gd name="T0" fmla="*/ 9 w 102"/>
                <a:gd name="T1" fmla="*/ 0 h 18"/>
                <a:gd name="T2" fmla="*/ 0 w 102"/>
                <a:gd name="T3" fmla="*/ 8 h 18"/>
                <a:gd name="T4" fmla="*/ 0 w 102"/>
                <a:gd name="T5" fmla="*/ 10 h 18"/>
                <a:gd name="T6" fmla="*/ 9 w 102"/>
                <a:gd name="T7" fmla="*/ 18 h 18"/>
                <a:gd name="T8" fmla="*/ 94 w 102"/>
                <a:gd name="T9" fmla="*/ 18 h 18"/>
                <a:gd name="T10" fmla="*/ 102 w 102"/>
                <a:gd name="T11" fmla="*/ 10 h 18"/>
                <a:gd name="T12" fmla="*/ 102 w 102"/>
                <a:gd name="T13" fmla="*/ 8 h 18"/>
                <a:gd name="T14" fmla="*/ 94 w 102"/>
                <a:gd name="T15" fmla="*/ 0 h 18"/>
                <a:gd name="T16" fmla="*/ 55 w 102"/>
                <a:gd name="T17" fmla="*/ 0 h 18"/>
                <a:gd name="T18" fmla="*/ 9 w 102"/>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18">
                  <a:moveTo>
                    <a:pt x="9" y="0"/>
                  </a:moveTo>
                  <a:cubicBezTo>
                    <a:pt x="9" y="0"/>
                    <a:pt x="0" y="0"/>
                    <a:pt x="0" y="8"/>
                  </a:cubicBezTo>
                  <a:cubicBezTo>
                    <a:pt x="0" y="10"/>
                    <a:pt x="0" y="10"/>
                    <a:pt x="0" y="10"/>
                  </a:cubicBezTo>
                  <a:cubicBezTo>
                    <a:pt x="0" y="10"/>
                    <a:pt x="0" y="18"/>
                    <a:pt x="9" y="18"/>
                  </a:cubicBezTo>
                  <a:cubicBezTo>
                    <a:pt x="94" y="18"/>
                    <a:pt x="94" y="18"/>
                    <a:pt x="94" y="18"/>
                  </a:cubicBezTo>
                  <a:cubicBezTo>
                    <a:pt x="94" y="18"/>
                    <a:pt x="102" y="18"/>
                    <a:pt x="102" y="10"/>
                  </a:cubicBezTo>
                  <a:cubicBezTo>
                    <a:pt x="102" y="8"/>
                    <a:pt x="102" y="8"/>
                    <a:pt x="102" y="8"/>
                  </a:cubicBezTo>
                  <a:cubicBezTo>
                    <a:pt x="102" y="8"/>
                    <a:pt x="102" y="0"/>
                    <a:pt x="94" y="0"/>
                  </a:cubicBezTo>
                  <a:cubicBezTo>
                    <a:pt x="55" y="0"/>
                    <a:pt x="55" y="0"/>
                    <a:pt x="55" y="0"/>
                  </a:cubicBezTo>
                  <a:lnTo>
                    <a:pt x="9" y="0"/>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3" tIns="44821" rIns="89643" bIns="44821" numCol="1" anchor="t" anchorCtr="0" compatLnSpc="1">
              <a:prstTxWarp prst="textNoShape">
                <a:avLst/>
              </a:prstTxWarp>
            </a:bodyPr>
            <a:lstStyle/>
            <a:p>
              <a:pPr defTabSz="913498"/>
              <a:endParaRPr lang="en-US" sz="1961">
                <a:solidFill>
                  <a:srgbClr val="FFFFFF"/>
                </a:solidFill>
              </a:endParaRPr>
            </a:p>
          </p:txBody>
        </p:sp>
        <p:sp>
          <p:nvSpPr>
            <p:cNvPr id="24" name="Oval 54"/>
            <p:cNvSpPr>
              <a:spLocks noChangeArrowheads="1"/>
            </p:cNvSpPr>
            <p:nvPr/>
          </p:nvSpPr>
          <p:spPr bwMode="auto">
            <a:xfrm>
              <a:off x="7178796" y="203670"/>
              <a:ext cx="42862" cy="428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3" tIns="44821" rIns="89643" bIns="44821" numCol="1" anchor="t" anchorCtr="0" compatLnSpc="1">
              <a:prstTxWarp prst="textNoShape">
                <a:avLst/>
              </a:prstTxWarp>
            </a:bodyPr>
            <a:lstStyle/>
            <a:p>
              <a:pPr defTabSz="913498"/>
              <a:endParaRPr lang="en-US" sz="1961">
                <a:solidFill>
                  <a:srgbClr val="FFFFFF"/>
                </a:solidFill>
              </a:endParaRPr>
            </a:p>
          </p:txBody>
        </p:sp>
        <p:sp>
          <p:nvSpPr>
            <p:cNvPr id="25" name="Oval 55"/>
            <p:cNvSpPr>
              <a:spLocks noChangeArrowheads="1"/>
            </p:cNvSpPr>
            <p:nvPr/>
          </p:nvSpPr>
          <p:spPr bwMode="auto">
            <a:xfrm>
              <a:off x="7178796" y="341782"/>
              <a:ext cx="42862" cy="428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3" tIns="44821" rIns="89643" bIns="44821" numCol="1" anchor="t" anchorCtr="0" compatLnSpc="1">
              <a:prstTxWarp prst="textNoShape">
                <a:avLst/>
              </a:prstTxWarp>
            </a:bodyPr>
            <a:lstStyle/>
            <a:p>
              <a:pPr defTabSz="913498"/>
              <a:endParaRPr lang="en-US" sz="1961">
                <a:solidFill>
                  <a:srgbClr val="FFFFFF"/>
                </a:solidFill>
              </a:endParaRPr>
            </a:p>
          </p:txBody>
        </p:sp>
        <p:sp>
          <p:nvSpPr>
            <p:cNvPr id="26" name="Oval 56"/>
            <p:cNvSpPr>
              <a:spLocks noChangeArrowheads="1"/>
            </p:cNvSpPr>
            <p:nvPr/>
          </p:nvSpPr>
          <p:spPr bwMode="auto">
            <a:xfrm>
              <a:off x="7178796" y="473545"/>
              <a:ext cx="42862" cy="428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3" tIns="44821" rIns="89643" bIns="44821" numCol="1" anchor="t" anchorCtr="0" compatLnSpc="1">
              <a:prstTxWarp prst="textNoShape">
                <a:avLst/>
              </a:prstTxWarp>
            </a:bodyPr>
            <a:lstStyle/>
            <a:p>
              <a:pPr defTabSz="913498"/>
              <a:endParaRPr lang="en-US" sz="1961">
                <a:solidFill>
                  <a:srgbClr val="FFFFFF"/>
                </a:solidFill>
              </a:endParaRPr>
            </a:p>
          </p:txBody>
        </p:sp>
        <p:sp>
          <p:nvSpPr>
            <p:cNvPr id="27" name="Oval 57"/>
            <p:cNvSpPr>
              <a:spLocks noChangeArrowheads="1"/>
            </p:cNvSpPr>
            <p:nvPr/>
          </p:nvSpPr>
          <p:spPr bwMode="auto">
            <a:xfrm>
              <a:off x="7178796" y="611657"/>
              <a:ext cx="42862" cy="428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3" tIns="44821" rIns="89643" bIns="44821" numCol="1" anchor="t" anchorCtr="0" compatLnSpc="1">
              <a:prstTxWarp prst="textNoShape">
                <a:avLst/>
              </a:prstTxWarp>
            </a:bodyPr>
            <a:lstStyle/>
            <a:p>
              <a:pPr defTabSz="913498"/>
              <a:endParaRPr lang="en-US" sz="1961">
                <a:solidFill>
                  <a:srgbClr val="FFFFFF"/>
                </a:solidFill>
              </a:endParaRPr>
            </a:p>
          </p:txBody>
        </p:sp>
        <p:sp>
          <p:nvSpPr>
            <p:cNvPr id="28" name="Oval 58"/>
            <p:cNvSpPr>
              <a:spLocks noChangeArrowheads="1"/>
            </p:cNvSpPr>
            <p:nvPr/>
          </p:nvSpPr>
          <p:spPr bwMode="auto">
            <a:xfrm>
              <a:off x="7178796" y="748182"/>
              <a:ext cx="42862" cy="428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3" tIns="44821" rIns="89643" bIns="44821" numCol="1" anchor="t" anchorCtr="0" compatLnSpc="1">
              <a:prstTxWarp prst="textNoShape">
                <a:avLst/>
              </a:prstTxWarp>
            </a:bodyPr>
            <a:lstStyle/>
            <a:p>
              <a:pPr defTabSz="913498"/>
              <a:endParaRPr lang="en-US" sz="1961">
                <a:solidFill>
                  <a:srgbClr val="FFFFFF"/>
                </a:solidFill>
              </a:endParaRPr>
            </a:p>
          </p:txBody>
        </p:sp>
        <p:sp>
          <p:nvSpPr>
            <p:cNvPr id="29" name="Freeform 61"/>
            <p:cNvSpPr>
              <a:spLocks/>
            </p:cNvSpPr>
            <p:nvPr/>
          </p:nvSpPr>
          <p:spPr bwMode="auto">
            <a:xfrm>
              <a:off x="6047702" y="-821855"/>
              <a:ext cx="881062" cy="577850"/>
            </a:xfrm>
            <a:custGeom>
              <a:avLst/>
              <a:gdLst>
                <a:gd name="T0" fmla="*/ 33 w 206"/>
                <a:gd name="T1" fmla="*/ 59 h 135"/>
                <a:gd name="T2" fmla="*/ 33 w 206"/>
                <a:gd name="T3" fmla="*/ 57 h 135"/>
                <a:gd name="T4" fmla="*/ 90 w 206"/>
                <a:gd name="T5" fmla="*/ 0 h 135"/>
                <a:gd name="T6" fmla="*/ 137 w 206"/>
                <a:gd name="T7" fmla="*/ 25 h 135"/>
                <a:gd name="T8" fmla="*/ 153 w 206"/>
                <a:gd name="T9" fmla="*/ 21 h 135"/>
                <a:gd name="T10" fmla="*/ 171 w 206"/>
                <a:gd name="T11" fmla="*/ 27 h 135"/>
                <a:gd name="T12" fmla="*/ 186 w 206"/>
                <a:gd name="T13" fmla="*/ 53 h 135"/>
                <a:gd name="T14" fmla="*/ 206 w 206"/>
                <a:gd name="T15" fmla="*/ 91 h 135"/>
                <a:gd name="T16" fmla="*/ 166 w 206"/>
                <a:gd name="T17" fmla="*/ 135 h 135"/>
                <a:gd name="T18" fmla="*/ 161 w 206"/>
                <a:gd name="T19" fmla="*/ 135 h 135"/>
                <a:gd name="T20" fmla="*/ 157 w 206"/>
                <a:gd name="T21" fmla="*/ 135 h 135"/>
                <a:gd name="T22" fmla="*/ 64 w 206"/>
                <a:gd name="T23" fmla="*/ 135 h 135"/>
                <a:gd name="T24" fmla="*/ 62 w 206"/>
                <a:gd name="T25" fmla="*/ 135 h 135"/>
                <a:gd name="T26" fmla="*/ 60 w 206"/>
                <a:gd name="T27" fmla="*/ 135 h 135"/>
                <a:gd name="T28" fmla="*/ 53 w 206"/>
                <a:gd name="T29" fmla="*/ 135 h 135"/>
                <a:gd name="T30" fmla="*/ 38 w 206"/>
                <a:gd name="T31" fmla="*/ 135 h 135"/>
                <a:gd name="T32" fmla="*/ 0 w 206"/>
                <a:gd name="T33" fmla="*/ 97 h 135"/>
                <a:gd name="T34" fmla="*/ 33 w 206"/>
                <a:gd name="T35" fmla="*/ 59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6" h="135">
                  <a:moveTo>
                    <a:pt x="33" y="59"/>
                  </a:moveTo>
                  <a:cubicBezTo>
                    <a:pt x="33" y="59"/>
                    <a:pt x="33" y="57"/>
                    <a:pt x="33" y="57"/>
                  </a:cubicBezTo>
                  <a:cubicBezTo>
                    <a:pt x="33" y="25"/>
                    <a:pt x="58" y="0"/>
                    <a:pt x="90" y="0"/>
                  </a:cubicBezTo>
                  <a:cubicBezTo>
                    <a:pt x="109" y="0"/>
                    <a:pt x="127" y="10"/>
                    <a:pt x="137" y="25"/>
                  </a:cubicBezTo>
                  <a:cubicBezTo>
                    <a:pt x="142" y="23"/>
                    <a:pt x="147" y="21"/>
                    <a:pt x="153" y="21"/>
                  </a:cubicBezTo>
                  <a:cubicBezTo>
                    <a:pt x="159" y="21"/>
                    <a:pt x="166" y="23"/>
                    <a:pt x="171" y="27"/>
                  </a:cubicBezTo>
                  <a:cubicBezTo>
                    <a:pt x="180" y="33"/>
                    <a:pt x="185" y="42"/>
                    <a:pt x="186" y="53"/>
                  </a:cubicBezTo>
                  <a:cubicBezTo>
                    <a:pt x="198" y="61"/>
                    <a:pt x="206" y="75"/>
                    <a:pt x="206" y="91"/>
                  </a:cubicBezTo>
                  <a:cubicBezTo>
                    <a:pt x="206" y="114"/>
                    <a:pt x="189" y="133"/>
                    <a:pt x="166" y="135"/>
                  </a:cubicBezTo>
                  <a:cubicBezTo>
                    <a:pt x="165" y="135"/>
                    <a:pt x="163" y="135"/>
                    <a:pt x="161" y="135"/>
                  </a:cubicBezTo>
                  <a:cubicBezTo>
                    <a:pt x="160" y="135"/>
                    <a:pt x="158" y="135"/>
                    <a:pt x="157" y="135"/>
                  </a:cubicBezTo>
                  <a:cubicBezTo>
                    <a:pt x="136" y="135"/>
                    <a:pt x="87" y="135"/>
                    <a:pt x="64" y="135"/>
                  </a:cubicBezTo>
                  <a:cubicBezTo>
                    <a:pt x="63" y="135"/>
                    <a:pt x="62" y="135"/>
                    <a:pt x="62" y="135"/>
                  </a:cubicBezTo>
                  <a:cubicBezTo>
                    <a:pt x="60" y="135"/>
                    <a:pt x="60" y="135"/>
                    <a:pt x="60" y="135"/>
                  </a:cubicBezTo>
                  <a:cubicBezTo>
                    <a:pt x="58" y="135"/>
                    <a:pt x="55" y="135"/>
                    <a:pt x="53" y="135"/>
                  </a:cubicBezTo>
                  <a:cubicBezTo>
                    <a:pt x="38" y="135"/>
                    <a:pt x="38" y="135"/>
                    <a:pt x="38" y="135"/>
                  </a:cubicBezTo>
                  <a:cubicBezTo>
                    <a:pt x="17" y="135"/>
                    <a:pt x="0" y="118"/>
                    <a:pt x="0" y="97"/>
                  </a:cubicBezTo>
                  <a:cubicBezTo>
                    <a:pt x="0" y="78"/>
                    <a:pt x="14" y="62"/>
                    <a:pt x="33" y="59"/>
                  </a:cubicBez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3" tIns="44821" rIns="89643" bIns="44821" numCol="1" anchor="t" anchorCtr="0" compatLnSpc="1">
              <a:prstTxWarp prst="textNoShape">
                <a:avLst/>
              </a:prstTxWarp>
            </a:bodyPr>
            <a:lstStyle/>
            <a:p>
              <a:pPr defTabSz="913498"/>
              <a:endParaRPr lang="en-US" sz="1961">
                <a:solidFill>
                  <a:srgbClr val="FFFFFF"/>
                </a:solidFill>
              </a:endParaRPr>
            </a:p>
          </p:txBody>
        </p:sp>
        <p:sp>
          <p:nvSpPr>
            <p:cNvPr id="30" name="Freeform 62"/>
            <p:cNvSpPr>
              <a:spLocks/>
            </p:cNvSpPr>
            <p:nvPr/>
          </p:nvSpPr>
          <p:spPr bwMode="auto">
            <a:xfrm>
              <a:off x="5557958" y="-919112"/>
              <a:ext cx="727075" cy="476250"/>
            </a:xfrm>
            <a:custGeom>
              <a:avLst/>
              <a:gdLst>
                <a:gd name="T0" fmla="*/ 28 w 170"/>
                <a:gd name="T1" fmla="*/ 49 h 111"/>
                <a:gd name="T2" fmla="*/ 28 w 170"/>
                <a:gd name="T3" fmla="*/ 47 h 111"/>
                <a:gd name="T4" fmla="*/ 74 w 170"/>
                <a:gd name="T5" fmla="*/ 0 h 111"/>
                <a:gd name="T6" fmla="*/ 113 w 170"/>
                <a:gd name="T7" fmla="*/ 21 h 111"/>
                <a:gd name="T8" fmla="*/ 126 w 170"/>
                <a:gd name="T9" fmla="*/ 17 h 111"/>
                <a:gd name="T10" fmla="*/ 141 w 170"/>
                <a:gd name="T11" fmla="*/ 22 h 111"/>
                <a:gd name="T12" fmla="*/ 153 w 170"/>
                <a:gd name="T13" fmla="*/ 44 h 111"/>
                <a:gd name="T14" fmla="*/ 170 w 170"/>
                <a:gd name="T15" fmla="*/ 74 h 111"/>
                <a:gd name="T16" fmla="*/ 137 w 170"/>
                <a:gd name="T17" fmla="*/ 111 h 111"/>
                <a:gd name="T18" fmla="*/ 133 w 170"/>
                <a:gd name="T19" fmla="*/ 111 h 111"/>
                <a:gd name="T20" fmla="*/ 129 w 170"/>
                <a:gd name="T21" fmla="*/ 111 h 111"/>
                <a:gd name="T22" fmla="*/ 53 w 170"/>
                <a:gd name="T23" fmla="*/ 111 h 111"/>
                <a:gd name="T24" fmla="*/ 52 w 170"/>
                <a:gd name="T25" fmla="*/ 111 h 111"/>
                <a:gd name="T26" fmla="*/ 50 w 170"/>
                <a:gd name="T27" fmla="*/ 111 h 111"/>
                <a:gd name="T28" fmla="*/ 44 w 170"/>
                <a:gd name="T29" fmla="*/ 111 h 111"/>
                <a:gd name="T30" fmla="*/ 32 w 170"/>
                <a:gd name="T31" fmla="*/ 111 h 111"/>
                <a:gd name="T32" fmla="*/ 0 w 170"/>
                <a:gd name="T33" fmla="*/ 80 h 111"/>
                <a:gd name="T34" fmla="*/ 28 w 170"/>
                <a:gd name="T35" fmla="*/ 4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0" h="111">
                  <a:moveTo>
                    <a:pt x="28" y="49"/>
                  </a:moveTo>
                  <a:cubicBezTo>
                    <a:pt x="28" y="48"/>
                    <a:pt x="28" y="47"/>
                    <a:pt x="28" y="47"/>
                  </a:cubicBezTo>
                  <a:cubicBezTo>
                    <a:pt x="28" y="21"/>
                    <a:pt x="48" y="0"/>
                    <a:pt x="74" y="0"/>
                  </a:cubicBezTo>
                  <a:cubicBezTo>
                    <a:pt x="91" y="0"/>
                    <a:pt x="105" y="8"/>
                    <a:pt x="113" y="21"/>
                  </a:cubicBezTo>
                  <a:cubicBezTo>
                    <a:pt x="117" y="19"/>
                    <a:pt x="121" y="17"/>
                    <a:pt x="126" y="17"/>
                  </a:cubicBezTo>
                  <a:cubicBezTo>
                    <a:pt x="132" y="17"/>
                    <a:pt x="137" y="19"/>
                    <a:pt x="141" y="22"/>
                  </a:cubicBezTo>
                  <a:cubicBezTo>
                    <a:pt x="148" y="27"/>
                    <a:pt x="153" y="35"/>
                    <a:pt x="153" y="44"/>
                  </a:cubicBezTo>
                  <a:cubicBezTo>
                    <a:pt x="163" y="50"/>
                    <a:pt x="170" y="62"/>
                    <a:pt x="170" y="74"/>
                  </a:cubicBezTo>
                  <a:cubicBezTo>
                    <a:pt x="170" y="93"/>
                    <a:pt x="156" y="109"/>
                    <a:pt x="137" y="111"/>
                  </a:cubicBezTo>
                  <a:cubicBezTo>
                    <a:pt x="136" y="111"/>
                    <a:pt x="134" y="111"/>
                    <a:pt x="133" y="111"/>
                  </a:cubicBezTo>
                  <a:cubicBezTo>
                    <a:pt x="132" y="111"/>
                    <a:pt x="131" y="111"/>
                    <a:pt x="129" y="111"/>
                  </a:cubicBezTo>
                  <a:cubicBezTo>
                    <a:pt x="112" y="111"/>
                    <a:pt x="72" y="111"/>
                    <a:pt x="53" y="111"/>
                  </a:cubicBezTo>
                  <a:cubicBezTo>
                    <a:pt x="53" y="111"/>
                    <a:pt x="52" y="111"/>
                    <a:pt x="52" y="111"/>
                  </a:cubicBezTo>
                  <a:cubicBezTo>
                    <a:pt x="50" y="111"/>
                    <a:pt x="50" y="111"/>
                    <a:pt x="50" y="111"/>
                  </a:cubicBezTo>
                  <a:cubicBezTo>
                    <a:pt x="49" y="111"/>
                    <a:pt x="46" y="111"/>
                    <a:pt x="44" y="111"/>
                  </a:cubicBezTo>
                  <a:cubicBezTo>
                    <a:pt x="32" y="111"/>
                    <a:pt x="32" y="111"/>
                    <a:pt x="32" y="111"/>
                  </a:cubicBezTo>
                  <a:cubicBezTo>
                    <a:pt x="14" y="111"/>
                    <a:pt x="0" y="97"/>
                    <a:pt x="0" y="80"/>
                  </a:cubicBezTo>
                  <a:cubicBezTo>
                    <a:pt x="0" y="64"/>
                    <a:pt x="12" y="51"/>
                    <a:pt x="28" y="49"/>
                  </a:cubicBez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3" tIns="44821" rIns="89643" bIns="44821" numCol="1" anchor="t" anchorCtr="0" compatLnSpc="1">
              <a:prstTxWarp prst="textNoShape">
                <a:avLst/>
              </a:prstTxWarp>
            </a:bodyPr>
            <a:lstStyle/>
            <a:p>
              <a:pPr defTabSz="913498"/>
              <a:endParaRPr lang="en-US" sz="1961">
                <a:solidFill>
                  <a:srgbClr val="FFFFFF"/>
                </a:solidFill>
              </a:endParaRPr>
            </a:p>
          </p:txBody>
        </p:sp>
        <p:sp>
          <p:nvSpPr>
            <p:cNvPr id="31" name="Freeform 63"/>
            <p:cNvSpPr>
              <a:spLocks/>
            </p:cNvSpPr>
            <p:nvPr/>
          </p:nvSpPr>
          <p:spPr bwMode="auto">
            <a:xfrm>
              <a:off x="5888158" y="525932"/>
              <a:ext cx="550862" cy="346075"/>
            </a:xfrm>
            <a:custGeom>
              <a:avLst/>
              <a:gdLst>
                <a:gd name="T0" fmla="*/ 0 w 347"/>
                <a:gd name="T1" fmla="*/ 0 h 218"/>
                <a:gd name="T2" fmla="*/ 347 w 347"/>
                <a:gd name="T3" fmla="*/ 0 h 218"/>
                <a:gd name="T4" fmla="*/ 347 w 347"/>
                <a:gd name="T5" fmla="*/ 218 h 218"/>
                <a:gd name="T6" fmla="*/ 0 w 347"/>
                <a:gd name="T7" fmla="*/ 218 h 218"/>
                <a:gd name="T8" fmla="*/ 0 w 347"/>
                <a:gd name="T9" fmla="*/ 0 h 218"/>
                <a:gd name="T10" fmla="*/ 0 w 347"/>
                <a:gd name="T11" fmla="*/ 0 h 218"/>
              </a:gdLst>
              <a:ahLst/>
              <a:cxnLst>
                <a:cxn ang="0">
                  <a:pos x="T0" y="T1"/>
                </a:cxn>
                <a:cxn ang="0">
                  <a:pos x="T2" y="T3"/>
                </a:cxn>
                <a:cxn ang="0">
                  <a:pos x="T4" y="T5"/>
                </a:cxn>
                <a:cxn ang="0">
                  <a:pos x="T6" y="T7"/>
                </a:cxn>
                <a:cxn ang="0">
                  <a:pos x="T8" y="T9"/>
                </a:cxn>
                <a:cxn ang="0">
                  <a:pos x="T10" y="T11"/>
                </a:cxn>
              </a:cxnLst>
              <a:rect l="0" t="0" r="r" b="b"/>
              <a:pathLst>
                <a:path w="347" h="218">
                  <a:moveTo>
                    <a:pt x="0" y="0"/>
                  </a:moveTo>
                  <a:lnTo>
                    <a:pt x="347" y="0"/>
                  </a:lnTo>
                  <a:lnTo>
                    <a:pt x="347" y="218"/>
                  </a:lnTo>
                  <a:lnTo>
                    <a:pt x="0" y="218"/>
                  </a:lnTo>
                  <a:lnTo>
                    <a:pt x="0" y="0"/>
                  </a:lnTo>
                  <a:lnTo>
                    <a:pt x="0" y="0"/>
                  </a:lnTo>
                  <a:close/>
                </a:path>
              </a:pathLst>
            </a:custGeom>
            <a:solidFill>
              <a:srgbClr val="EB3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3" tIns="44821" rIns="89643" bIns="44821" numCol="1" anchor="t" anchorCtr="0" compatLnSpc="1">
              <a:prstTxWarp prst="textNoShape">
                <a:avLst/>
              </a:prstTxWarp>
            </a:bodyPr>
            <a:lstStyle/>
            <a:p>
              <a:pPr defTabSz="913498"/>
              <a:endParaRPr lang="en-US" sz="1961">
                <a:solidFill>
                  <a:srgbClr val="FFFFFF"/>
                </a:solidFill>
              </a:endParaRPr>
            </a:p>
          </p:txBody>
        </p:sp>
        <p:sp>
          <p:nvSpPr>
            <p:cNvPr id="32" name="Freeform 64"/>
            <p:cNvSpPr>
              <a:spLocks noEditPoints="1"/>
            </p:cNvSpPr>
            <p:nvPr/>
          </p:nvSpPr>
          <p:spPr bwMode="auto">
            <a:xfrm>
              <a:off x="5759571" y="508470"/>
              <a:ext cx="808037" cy="433388"/>
            </a:xfrm>
            <a:custGeom>
              <a:avLst/>
              <a:gdLst>
                <a:gd name="T0" fmla="*/ 160 w 189"/>
                <a:gd name="T1" fmla="*/ 90 h 101"/>
                <a:gd name="T2" fmla="*/ 165 w 189"/>
                <a:gd name="T3" fmla="*/ 85 h 101"/>
                <a:gd name="T4" fmla="*/ 165 w 189"/>
                <a:gd name="T5" fmla="*/ 4 h 101"/>
                <a:gd name="T6" fmla="*/ 160 w 189"/>
                <a:gd name="T7" fmla="*/ 0 h 101"/>
                <a:gd name="T8" fmla="*/ 29 w 189"/>
                <a:gd name="T9" fmla="*/ 0 h 101"/>
                <a:gd name="T10" fmla="*/ 24 w 189"/>
                <a:gd name="T11" fmla="*/ 4 h 101"/>
                <a:gd name="T12" fmla="*/ 24 w 189"/>
                <a:gd name="T13" fmla="*/ 85 h 101"/>
                <a:gd name="T14" fmla="*/ 29 w 189"/>
                <a:gd name="T15" fmla="*/ 90 h 101"/>
                <a:gd name="T16" fmla="*/ 0 w 189"/>
                <a:gd name="T17" fmla="*/ 90 h 101"/>
                <a:gd name="T18" fmla="*/ 0 w 189"/>
                <a:gd name="T19" fmla="*/ 93 h 101"/>
                <a:gd name="T20" fmla="*/ 0 w 189"/>
                <a:gd name="T21" fmla="*/ 97 h 101"/>
                <a:gd name="T22" fmla="*/ 0 w 189"/>
                <a:gd name="T23" fmla="*/ 97 h 101"/>
                <a:gd name="T24" fmla="*/ 0 w 189"/>
                <a:gd name="T25" fmla="*/ 97 h 101"/>
                <a:gd name="T26" fmla="*/ 0 w 189"/>
                <a:gd name="T27" fmla="*/ 98 h 101"/>
                <a:gd name="T28" fmla="*/ 0 w 189"/>
                <a:gd name="T29" fmla="*/ 98 h 101"/>
                <a:gd name="T30" fmla="*/ 4 w 189"/>
                <a:gd name="T31" fmla="*/ 101 h 101"/>
                <a:gd name="T32" fmla="*/ 185 w 189"/>
                <a:gd name="T33" fmla="*/ 101 h 101"/>
                <a:gd name="T34" fmla="*/ 189 w 189"/>
                <a:gd name="T35" fmla="*/ 98 h 101"/>
                <a:gd name="T36" fmla="*/ 189 w 189"/>
                <a:gd name="T37" fmla="*/ 98 h 101"/>
                <a:gd name="T38" fmla="*/ 189 w 189"/>
                <a:gd name="T39" fmla="*/ 93 h 101"/>
                <a:gd name="T40" fmla="*/ 189 w 189"/>
                <a:gd name="T41" fmla="*/ 90 h 101"/>
                <a:gd name="T42" fmla="*/ 160 w 189"/>
                <a:gd name="T43" fmla="*/ 90 h 101"/>
                <a:gd name="T44" fmla="*/ 30 w 189"/>
                <a:gd name="T45" fmla="*/ 5 h 101"/>
                <a:gd name="T46" fmla="*/ 159 w 189"/>
                <a:gd name="T47" fmla="*/ 5 h 101"/>
                <a:gd name="T48" fmla="*/ 159 w 189"/>
                <a:gd name="T49" fmla="*/ 84 h 101"/>
                <a:gd name="T50" fmla="*/ 30 w 189"/>
                <a:gd name="T51" fmla="*/ 84 h 101"/>
                <a:gd name="T52" fmla="*/ 30 w 189"/>
                <a:gd name="T53" fmla="*/ 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89" h="101">
                  <a:moveTo>
                    <a:pt x="160" y="90"/>
                  </a:moveTo>
                  <a:cubicBezTo>
                    <a:pt x="163" y="90"/>
                    <a:pt x="165" y="88"/>
                    <a:pt x="165" y="85"/>
                  </a:cubicBezTo>
                  <a:cubicBezTo>
                    <a:pt x="165" y="4"/>
                    <a:pt x="165" y="4"/>
                    <a:pt x="165" y="4"/>
                  </a:cubicBezTo>
                  <a:cubicBezTo>
                    <a:pt x="165" y="1"/>
                    <a:pt x="163" y="0"/>
                    <a:pt x="160" y="0"/>
                  </a:cubicBezTo>
                  <a:cubicBezTo>
                    <a:pt x="29" y="0"/>
                    <a:pt x="29" y="0"/>
                    <a:pt x="29" y="0"/>
                  </a:cubicBezTo>
                  <a:cubicBezTo>
                    <a:pt x="26" y="0"/>
                    <a:pt x="24" y="1"/>
                    <a:pt x="24" y="4"/>
                  </a:cubicBezTo>
                  <a:cubicBezTo>
                    <a:pt x="24" y="85"/>
                    <a:pt x="24" y="85"/>
                    <a:pt x="24" y="85"/>
                  </a:cubicBezTo>
                  <a:cubicBezTo>
                    <a:pt x="24" y="88"/>
                    <a:pt x="26" y="90"/>
                    <a:pt x="29" y="90"/>
                  </a:cubicBezTo>
                  <a:cubicBezTo>
                    <a:pt x="0" y="90"/>
                    <a:pt x="0" y="90"/>
                    <a:pt x="0" y="90"/>
                  </a:cubicBezTo>
                  <a:cubicBezTo>
                    <a:pt x="0" y="93"/>
                    <a:pt x="0" y="93"/>
                    <a:pt x="0" y="93"/>
                  </a:cubicBezTo>
                  <a:cubicBezTo>
                    <a:pt x="0" y="97"/>
                    <a:pt x="0" y="97"/>
                    <a:pt x="0" y="97"/>
                  </a:cubicBezTo>
                  <a:cubicBezTo>
                    <a:pt x="0" y="97"/>
                    <a:pt x="0" y="97"/>
                    <a:pt x="0" y="97"/>
                  </a:cubicBezTo>
                  <a:cubicBezTo>
                    <a:pt x="0" y="97"/>
                    <a:pt x="0" y="97"/>
                    <a:pt x="0" y="97"/>
                  </a:cubicBezTo>
                  <a:cubicBezTo>
                    <a:pt x="0" y="98"/>
                    <a:pt x="0" y="98"/>
                    <a:pt x="0" y="98"/>
                  </a:cubicBezTo>
                  <a:cubicBezTo>
                    <a:pt x="0" y="98"/>
                    <a:pt x="0" y="98"/>
                    <a:pt x="0" y="98"/>
                  </a:cubicBezTo>
                  <a:cubicBezTo>
                    <a:pt x="0" y="100"/>
                    <a:pt x="2" y="101"/>
                    <a:pt x="4" y="101"/>
                  </a:cubicBezTo>
                  <a:cubicBezTo>
                    <a:pt x="185" y="101"/>
                    <a:pt x="185" y="101"/>
                    <a:pt x="185" y="101"/>
                  </a:cubicBezTo>
                  <a:cubicBezTo>
                    <a:pt x="187" y="101"/>
                    <a:pt x="188" y="100"/>
                    <a:pt x="189" y="98"/>
                  </a:cubicBezTo>
                  <a:cubicBezTo>
                    <a:pt x="189" y="98"/>
                    <a:pt x="189" y="98"/>
                    <a:pt x="189" y="98"/>
                  </a:cubicBezTo>
                  <a:cubicBezTo>
                    <a:pt x="189" y="93"/>
                    <a:pt x="189" y="93"/>
                    <a:pt x="189" y="93"/>
                  </a:cubicBezTo>
                  <a:cubicBezTo>
                    <a:pt x="189" y="90"/>
                    <a:pt x="189" y="90"/>
                    <a:pt x="189" y="90"/>
                  </a:cubicBezTo>
                  <a:lnTo>
                    <a:pt x="160" y="90"/>
                  </a:lnTo>
                  <a:close/>
                  <a:moveTo>
                    <a:pt x="30" y="5"/>
                  </a:moveTo>
                  <a:cubicBezTo>
                    <a:pt x="159" y="5"/>
                    <a:pt x="159" y="5"/>
                    <a:pt x="159" y="5"/>
                  </a:cubicBezTo>
                  <a:cubicBezTo>
                    <a:pt x="159" y="84"/>
                    <a:pt x="159" y="84"/>
                    <a:pt x="159" y="84"/>
                  </a:cubicBezTo>
                  <a:cubicBezTo>
                    <a:pt x="30" y="84"/>
                    <a:pt x="30" y="84"/>
                    <a:pt x="30" y="84"/>
                  </a:cubicBezTo>
                  <a:cubicBezTo>
                    <a:pt x="30" y="5"/>
                    <a:pt x="30" y="5"/>
                    <a:pt x="30" y="5"/>
                  </a:cubicBezTo>
                  <a:close/>
                </a:path>
              </a:pathLst>
            </a:custGeom>
            <a:solidFill>
              <a:srgbClr val="FF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3" tIns="44821" rIns="89643" bIns="44821" numCol="1" anchor="t" anchorCtr="0" compatLnSpc="1">
              <a:prstTxWarp prst="textNoShape">
                <a:avLst/>
              </a:prstTxWarp>
            </a:bodyPr>
            <a:lstStyle/>
            <a:p>
              <a:pPr defTabSz="913498"/>
              <a:endParaRPr lang="en-US" sz="1961">
                <a:solidFill>
                  <a:srgbClr val="FFFFFF"/>
                </a:solidFill>
              </a:endParaRPr>
            </a:p>
          </p:txBody>
        </p:sp>
        <p:sp>
          <p:nvSpPr>
            <p:cNvPr id="33" name="Rectangle 65"/>
            <p:cNvSpPr>
              <a:spLocks noChangeArrowheads="1"/>
            </p:cNvSpPr>
            <p:nvPr/>
          </p:nvSpPr>
          <p:spPr bwMode="auto">
            <a:xfrm>
              <a:off x="5373808" y="941857"/>
              <a:ext cx="2143125" cy="71438"/>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3" tIns="44821" rIns="89643" bIns="44821" numCol="1" anchor="t" anchorCtr="0" compatLnSpc="1">
              <a:prstTxWarp prst="textNoShape">
                <a:avLst/>
              </a:prstTxWarp>
            </a:bodyPr>
            <a:lstStyle/>
            <a:p>
              <a:pPr defTabSz="913498"/>
              <a:endParaRPr lang="en-US" sz="1961">
                <a:solidFill>
                  <a:srgbClr val="FFFFFF"/>
                </a:solidFill>
              </a:endParaRPr>
            </a:p>
          </p:txBody>
        </p:sp>
      </p:grpSp>
      <p:sp>
        <p:nvSpPr>
          <p:cNvPr id="51" name="Text Placeholder 2"/>
          <p:cNvSpPr txBox="1">
            <a:spLocks/>
          </p:cNvSpPr>
          <p:nvPr/>
        </p:nvSpPr>
        <p:spPr>
          <a:xfrm>
            <a:off x="534970" y="1410145"/>
            <a:ext cx="11008097" cy="814434"/>
          </a:xfrm>
          <a:prstGeom prst="rect">
            <a:avLst/>
          </a:prstGeom>
          <a:noFill/>
        </p:spPr>
        <p:txBody>
          <a:bodyPr vert="horz" wrap="square" lIns="0" tIns="44821" rIns="0" bIns="44821" rtlCol="0">
            <a:spAutoFit/>
          </a:bodyPr>
          <a:lstStyle>
            <a:lvl1pPr marL="0" marR="0" indent="0" algn="l" defTabSz="932742" rtl="0" eaLnBrk="1" fontAlgn="auto" latinLnBrk="0" hangingPunct="1">
              <a:lnSpc>
                <a:spcPts val="5500"/>
              </a:lnSpc>
              <a:spcBef>
                <a:spcPts val="0"/>
              </a:spcBef>
              <a:spcAft>
                <a:spcPts val="0"/>
              </a:spcAft>
              <a:buClrTx/>
              <a:buSzPct val="90000"/>
              <a:buFontTx/>
              <a:buNone/>
              <a:tabLst/>
              <a:defRPr sz="5000" kern="1200" spc="0" baseline="0">
                <a:gradFill>
                  <a:gsLst>
                    <a:gs pos="4000">
                      <a:schemeClr val="bg1"/>
                    </a:gs>
                    <a:gs pos="93000">
                      <a:schemeClr val="bg1"/>
                    </a:gs>
                  </a:gsLst>
                  <a:lin ang="5400000" scaled="0"/>
                </a:gradFill>
                <a:latin typeface="+mj-lt"/>
                <a:ea typeface="+mn-ea"/>
                <a:cs typeface="+mn-cs"/>
              </a:defRPr>
            </a:lvl1pPr>
            <a:lvl2pPr marL="0" marR="0" indent="0" algn="l" defTabSz="932742" rtl="0" eaLnBrk="1" fontAlgn="auto" latinLnBrk="0" hangingPunct="1">
              <a:lnSpc>
                <a:spcPts val="2600"/>
              </a:lnSpc>
              <a:spcBef>
                <a:spcPts val="1800"/>
              </a:spcBef>
              <a:spcAft>
                <a:spcPts val="0"/>
              </a:spcAft>
              <a:buClrTx/>
              <a:buSzPct val="90000"/>
              <a:buFontTx/>
              <a:buNone/>
              <a:tabLst/>
              <a:defRPr sz="3000" kern="1200" spc="0" baseline="0">
                <a:gradFill>
                  <a:gsLst>
                    <a:gs pos="4000">
                      <a:schemeClr val="bg1"/>
                    </a:gs>
                    <a:gs pos="93000">
                      <a:schemeClr val="bg1"/>
                    </a:gs>
                  </a:gsLst>
                  <a:lin ang="5400000" scaled="0"/>
                </a:gradFill>
                <a:latin typeface="+mj-lt"/>
                <a:ea typeface="+mn-ea"/>
                <a:cs typeface="+mn-cs"/>
              </a:defRPr>
            </a:lvl2pPr>
            <a:lvl3pPr marL="230188" marR="0" indent="-228600" algn="l" defTabSz="932742" rtl="0" eaLnBrk="1" fontAlgn="auto" latinLnBrk="0" hangingPunct="1">
              <a:lnSpc>
                <a:spcPts val="2700"/>
              </a:lnSpc>
              <a:spcBef>
                <a:spcPts val="0"/>
              </a:spcBef>
              <a:spcAft>
                <a:spcPts val="0"/>
              </a:spcAft>
              <a:buClrTx/>
              <a:buSzPct val="90000"/>
              <a:buFont typeface="Arial" pitchFamily="34" charset="0"/>
              <a:buChar char="•"/>
              <a:tabLst/>
              <a:defRPr sz="2000" kern="1200" spc="0" baseline="0">
                <a:solidFill>
                  <a:schemeClr val="bg1"/>
                </a:solidFill>
                <a:latin typeface="+mn-lt"/>
                <a:ea typeface="+mn-ea"/>
                <a:cs typeface="+mn-cs"/>
              </a:defRPr>
            </a:lvl3pPr>
            <a:lvl4pPr marL="230188" marR="0" indent="-228600" algn="l" defTabSz="932742" rtl="0" eaLnBrk="1" fontAlgn="auto" latinLnBrk="0" hangingPunct="1">
              <a:lnSpc>
                <a:spcPts val="2700"/>
              </a:lnSpc>
              <a:spcBef>
                <a:spcPts val="0"/>
              </a:spcBef>
              <a:spcAft>
                <a:spcPts val="0"/>
              </a:spcAft>
              <a:buClrTx/>
              <a:buSzPct val="90000"/>
              <a:buFont typeface="Arial" pitchFamily="34" charset="0"/>
              <a:buChar char="•"/>
              <a:tabLst/>
              <a:defRPr sz="2000" kern="1200" spc="0" baseline="0">
                <a:solidFill>
                  <a:schemeClr val="bg1"/>
                </a:solidFill>
                <a:latin typeface="+mn-lt"/>
                <a:ea typeface="+mn-ea"/>
                <a:cs typeface="+mn-cs"/>
              </a:defRPr>
            </a:lvl4pPr>
            <a:lvl5pPr marL="230188" marR="0" indent="-228600" algn="l" defTabSz="932742" rtl="0" eaLnBrk="1" fontAlgn="auto" latinLnBrk="0" hangingPunct="1">
              <a:lnSpc>
                <a:spcPts val="2700"/>
              </a:lnSpc>
              <a:spcBef>
                <a:spcPts val="0"/>
              </a:spcBef>
              <a:spcAft>
                <a:spcPts val="0"/>
              </a:spcAft>
              <a:buClrTx/>
              <a:buSzPct val="90000"/>
              <a:buFont typeface="Arial" pitchFamily="34" charset="0"/>
              <a:buChar char="•"/>
              <a:tabLst/>
              <a:defRPr sz="2000" kern="1200" spc="0" baseline="0">
                <a:solidFill>
                  <a:schemeClr val="bg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pPr>
            <a:r>
              <a:rPr lang="en-US" sz="2352" dirty="0">
                <a:solidFill>
                  <a:srgbClr val="F2F2F2"/>
                </a:solidFill>
              </a:rPr>
              <a:t>Quickly deploy a CDN solution optimized to meet your needs, including media, dynamic web applications, or mobile services.</a:t>
            </a:r>
          </a:p>
        </p:txBody>
      </p:sp>
      <p:pic>
        <p:nvPicPr>
          <p:cNvPr id="52" name="Picture 51"/>
          <p:cNvPicPr>
            <a:picLocks noChangeAspect="1"/>
          </p:cNvPicPr>
          <p:nvPr/>
        </p:nvPicPr>
        <p:blipFill>
          <a:blip r:embed="rId7">
            <a:clrChange>
              <a:clrFrom>
                <a:srgbClr val="00AEEF"/>
              </a:clrFrom>
              <a:clrTo>
                <a:srgbClr val="00AEEF">
                  <a:alpha val="0"/>
                </a:srgbClr>
              </a:clrTo>
            </a:clrChange>
          </a:blip>
          <a:stretch>
            <a:fillRect/>
          </a:stretch>
        </p:blipFill>
        <p:spPr>
          <a:xfrm>
            <a:off x="1511510" y="110174"/>
            <a:ext cx="9469500" cy="963000"/>
          </a:xfrm>
          <a:prstGeom prst="rect">
            <a:avLst/>
          </a:prstGeom>
        </p:spPr>
      </p:pic>
      <p:sp>
        <p:nvSpPr>
          <p:cNvPr id="53" name="Oval 52"/>
          <p:cNvSpPr/>
          <p:nvPr/>
        </p:nvSpPr>
        <p:spPr bwMode="auto">
          <a:xfrm>
            <a:off x="5590325" y="11809"/>
            <a:ext cx="1244898" cy="1162253"/>
          </a:xfrm>
          <a:prstGeom prst="ellipse">
            <a:avLst/>
          </a:prstGeom>
          <a:noFill/>
          <a:ln w="7620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6200" tIns="38100" rIns="38100" bIns="76200" numCol="1" spcCol="0" rtlCol="0" fromWordArt="0" anchor="b" anchorCtr="0" forceAA="0" compatLnSpc="1">
            <a:prstTxWarp prst="textNoShape">
              <a:avLst/>
            </a:prstTxWarp>
            <a:noAutofit/>
          </a:bodyPr>
          <a:lstStyle/>
          <a:p>
            <a:pPr algn="ctr" defTabSz="761719" fontAlgn="base">
              <a:spcBef>
                <a:spcPct val="0"/>
              </a:spcBef>
              <a:spcAft>
                <a:spcPct val="0"/>
              </a:spcAft>
            </a:pPr>
            <a:endParaRPr lang="el-GR" sz="1667" spc="-42"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2501012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5003" y="1191099"/>
            <a:ext cx="11672751" cy="553998"/>
          </a:xfrm>
        </p:spPr>
        <p:txBody>
          <a:bodyPr/>
          <a:lstStyle/>
          <a:p>
            <a:r>
              <a:rPr lang="en-US" sz="4000" dirty="0"/>
              <a:t>Microsoft Azure Active Directory (Identity &amp; Security)</a:t>
            </a:r>
          </a:p>
        </p:txBody>
      </p:sp>
      <p:sp>
        <p:nvSpPr>
          <p:cNvPr id="4" name="Rectangle 3"/>
          <p:cNvSpPr/>
          <p:nvPr/>
        </p:nvSpPr>
        <p:spPr>
          <a:xfrm>
            <a:off x="1828802" y="3844585"/>
            <a:ext cx="2215930" cy="2088961"/>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6162" tIns="38080" rIns="76162" bIns="38080" numCol="1" spcCol="0" rtlCol="0" fromWordArt="0" anchor="b" anchorCtr="0" forceAA="0" compatLnSpc="1">
            <a:prstTxWarp prst="textNoShape">
              <a:avLst/>
            </a:prstTxWarp>
            <a:noAutofit/>
          </a:bodyPr>
          <a:lstStyle/>
          <a:p>
            <a:pPr defTabSz="913593" fontAlgn="base">
              <a:spcBef>
                <a:spcPct val="0"/>
              </a:spcBef>
              <a:spcAft>
                <a:spcPct val="0"/>
              </a:spcAft>
            </a:pPr>
            <a:endParaRPr lang="en-US" sz="2417" spc="-71" dirty="0">
              <a:solidFill>
                <a:srgbClr val="000000">
                  <a:alpha val="99000"/>
                </a:srgbClr>
              </a:solidFill>
              <a:latin typeface="Segoe UI Light" pitchFamily="34" charset="0"/>
            </a:endParaRPr>
          </a:p>
        </p:txBody>
      </p:sp>
      <p:sp>
        <p:nvSpPr>
          <p:cNvPr id="5" name="Cloud large"/>
          <p:cNvSpPr>
            <a:spLocks/>
          </p:cNvSpPr>
          <p:nvPr/>
        </p:nvSpPr>
        <p:spPr bwMode="black">
          <a:xfrm>
            <a:off x="4260130" y="3366739"/>
            <a:ext cx="6198251" cy="2566583"/>
          </a:xfrm>
          <a:custGeom>
            <a:avLst/>
            <a:gdLst>
              <a:gd name="T0" fmla="*/ 415 w 489"/>
              <a:gd name="T1" fmla="*/ 222 h 285"/>
              <a:gd name="T2" fmla="*/ 489 w 489"/>
              <a:gd name="T3" fmla="*/ 148 h 285"/>
              <a:gd name="T4" fmla="*/ 415 w 489"/>
              <a:gd name="T5" fmla="*/ 74 h 285"/>
              <a:gd name="T6" fmla="*/ 404 w 489"/>
              <a:gd name="T7" fmla="*/ 75 h 285"/>
              <a:gd name="T8" fmla="*/ 295 w 489"/>
              <a:gd name="T9" fmla="*/ 0 h 285"/>
              <a:gd name="T10" fmla="*/ 213 w 489"/>
              <a:gd name="T11" fmla="*/ 34 h 285"/>
              <a:gd name="T12" fmla="*/ 162 w 489"/>
              <a:gd name="T13" fmla="*/ 18 h 285"/>
              <a:gd name="T14" fmla="*/ 71 w 489"/>
              <a:gd name="T15" fmla="*/ 97 h 285"/>
              <a:gd name="T16" fmla="*/ 56 w 489"/>
              <a:gd name="T17" fmla="*/ 95 h 285"/>
              <a:gd name="T18" fmla="*/ 0 w 489"/>
              <a:gd name="T19" fmla="*/ 151 h 285"/>
              <a:gd name="T20" fmla="*/ 56 w 489"/>
              <a:gd name="T21" fmla="*/ 208 h 285"/>
              <a:gd name="T22" fmla="*/ 78 w 489"/>
              <a:gd name="T23" fmla="*/ 203 h 285"/>
              <a:gd name="T24" fmla="*/ 141 w 489"/>
              <a:gd name="T25" fmla="*/ 257 h 285"/>
              <a:gd name="T26" fmla="*/ 178 w 489"/>
              <a:gd name="T27" fmla="*/ 244 h 285"/>
              <a:gd name="T28" fmla="*/ 241 w 489"/>
              <a:gd name="T29" fmla="*/ 285 h 285"/>
              <a:gd name="T30" fmla="*/ 297 w 489"/>
              <a:gd name="T31" fmla="*/ 255 h 285"/>
              <a:gd name="T32" fmla="*/ 332 w 489"/>
              <a:gd name="T33" fmla="*/ 267 h 285"/>
              <a:gd name="T34" fmla="*/ 390 w 489"/>
              <a:gd name="T35" fmla="*/ 217 h 285"/>
              <a:gd name="T36" fmla="*/ 415 w 489"/>
              <a:gd name="T37" fmla="*/ 222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89" h="285">
                <a:moveTo>
                  <a:pt x="415" y="222"/>
                </a:moveTo>
                <a:cubicBezTo>
                  <a:pt x="456" y="222"/>
                  <a:pt x="489" y="189"/>
                  <a:pt x="489" y="148"/>
                </a:cubicBezTo>
                <a:cubicBezTo>
                  <a:pt x="489" y="107"/>
                  <a:pt x="456" y="74"/>
                  <a:pt x="415" y="74"/>
                </a:cubicBezTo>
                <a:cubicBezTo>
                  <a:pt x="411" y="74"/>
                  <a:pt x="407" y="74"/>
                  <a:pt x="404" y="75"/>
                </a:cubicBezTo>
                <a:cubicBezTo>
                  <a:pt x="387" y="31"/>
                  <a:pt x="345" y="0"/>
                  <a:pt x="295" y="0"/>
                </a:cubicBezTo>
                <a:cubicBezTo>
                  <a:pt x="263" y="0"/>
                  <a:pt x="234" y="13"/>
                  <a:pt x="213" y="34"/>
                </a:cubicBezTo>
                <a:cubicBezTo>
                  <a:pt x="199" y="24"/>
                  <a:pt x="181" y="18"/>
                  <a:pt x="162" y="18"/>
                </a:cubicBezTo>
                <a:cubicBezTo>
                  <a:pt x="115" y="18"/>
                  <a:pt x="77" y="52"/>
                  <a:pt x="71" y="97"/>
                </a:cubicBezTo>
                <a:cubicBezTo>
                  <a:pt x="66" y="96"/>
                  <a:pt x="61" y="95"/>
                  <a:pt x="56" y="95"/>
                </a:cubicBezTo>
                <a:cubicBezTo>
                  <a:pt x="25" y="95"/>
                  <a:pt x="0" y="120"/>
                  <a:pt x="0" y="151"/>
                </a:cubicBezTo>
                <a:cubicBezTo>
                  <a:pt x="0" y="182"/>
                  <a:pt x="25" y="208"/>
                  <a:pt x="56" y="208"/>
                </a:cubicBezTo>
                <a:cubicBezTo>
                  <a:pt x="64" y="208"/>
                  <a:pt x="71" y="206"/>
                  <a:pt x="78" y="203"/>
                </a:cubicBezTo>
                <a:cubicBezTo>
                  <a:pt x="83" y="234"/>
                  <a:pt x="109" y="257"/>
                  <a:pt x="141" y="257"/>
                </a:cubicBezTo>
                <a:cubicBezTo>
                  <a:pt x="155" y="257"/>
                  <a:pt x="168" y="252"/>
                  <a:pt x="178" y="244"/>
                </a:cubicBezTo>
                <a:cubicBezTo>
                  <a:pt x="189" y="268"/>
                  <a:pt x="213" y="285"/>
                  <a:pt x="241" y="285"/>
                </a:cubicBezTo>
                <a:cubicBezTo>
                  <a:pt x="264" y="285"/>
                  <a:pt x="285" y="273"/>
                  <a:pt x="297" y="255"/>
                </a:cubicBezTo>
                <a:cubicBezTo>
                  <a:pt x="307" y="263"/>
                  <a:pt x="319" y="267"/>
                  <a:pt x="332" y="267"/>
                </a:cubicBezTo>
                <a:cubicBezTo>
                  <a:pt x="361" y="267"/>
                  <a:pt x="386" y="246"/>
                  <a:pt x="390" y="217"/>
                </a:cubicBezTo>
                <a:cubicBezTo>
                  <a:pt x="397" y="220"/>
                  <a:pt x="406" y="222"/>
                  <a:pt x="415" y="222"/>
                </a:cubicBezTo>
              </a:path>
            </a:pathLst>
          </a:custGeom>
          <a:solidFill>
            <a:schemeClr val="accent5"/>
          </a:solidFill>
          <a:ln>
            <a:noFill/>
          </a:ln>
          <a:extLst/>
        </p:spPr>
        <p:txBody>
          <a:bodyPr vert="horz" wrap="square" lIns="76165" tIns="38080" rIns="76165" bIns="38080" numCol="1" anchor="t" anchorCtr="0" compatLnSpc="1">
            <a:prstTxWarp prst="textNoShape">
              <a:avLst/>
            </a:prstTxWarp>
          </a:bodyPr>
          <a:lstStyle/>
          <a:p>
            <a:pPr defTabSz="913498"/>
            <a:endParaRPr lang="en-US" sz="1583">
              <a:solidFill>
                <a:srgbClr val="FFFFFF"/>
              </a:solidFill>
            </a:endParaRPr>
          </a:p>
        </p:txBody>
      </p:sp>
      <p:cxnSp>
        <p:nvCxnSpPr>
          <p:cNvPr id="6" name="Straight Arrow Connector 5"/>
          <p:cNvCxnSpPr/>
          <p:nvPr/>
        </p:nvCxnSpPr>
        <p:spPr>
          <a:xfrm>
            <a:off x="6167229" y="4634923"/>
            <a:ext cx="667143" cy="0"/>
          </a:xfrm>
          <a:prstGeom prst="straightConnector1">
            <a:avLst/>
          </a:prstGeom>
          <a:ln w="19050">
            <a:solidFill>
              <a:schemeClr val="tx1"/>
            </a:solidFill>
            <a:prstDash val="dash"/>
            <a:tailEnd type="triangle" w="lg" len="med"/>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783386" y="4340508"/>
            <a:ext cx="401324" cy="305995"/>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489610" y="4676831"/>
            <a:ext cx="668427"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a:stCxn id="52" idx="1"/>
          </p:cNvCxnSpPr>
          <p:nvPr/>
        </p:nvCxnSpPr>
        <p:spPr>
          <a:xfrm flipH="1">
            <a:off x="2756715" y="4715450"/>
            <a:ext cx="398828" cy="28321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4574087" y="5961084"/>
            <a:ext cx="800179" cy="754330"/>
            <a:chOff x="3399505" y="4648200"/>
            <a:chExt cx="1097280" cy="1097280"/>
          </a:xfrm>
        </p:grpSpPr>
        <p:grpSp>
          <p:nvGrpSpPr>
            <p:cNvPr id="66" name="Group 65"/>
            <p:cNvGrpSpPr/>
            <p:nvPr/>
          </p:nvGrpSpPr>
          <p:grpSpPr>
            <a:xfrm>
              <a:off x="3399505" y="4648200"/>
              <a:ext cx="1097280" cy="1097280"/>
              <a:chOff x="3399505" y="229862"/>
              <a:chExt cx="1097280" cy="1097280"/>
            </a:xfrm>
          </p:grpSpPr>
          <p:sp>
            <p:nvSpPr>
              <p:cNvPr id="68" name="Rectangle 67"/>
              <p:cNvSpPr/>
              <p:nvPr/>
            </p:nvSpPr>
            <p:spPr>
              <a:xfrm>
                <a:off x="3399505" y="229862"/>
                <a:ext cx="1097280" cy="109728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6197" tIns="38098" rIns="76197" bIns="38098" numCol="1" spcCol="0" rtlCol="0" fromWordArt="0" anchor="b" anchorCtr="0" forceAA="0" compatLnSpc="1">
                <a:prstTxWarp prst="textNoShape">
                  <a:avLst/>
                </a:prstTxWarp>
                <a:noAutofit/>
              </a:bodyPr>
              <a:lstStyle/>
              <a:p>
                <a:pPr defTabSz="913593" fontAlgn="base">
                  <a:spcBef>
                    <a:spcPct val="0"/>
                  </a:spcBef>
                  <a:spcAft>
                    <a:spcPct val="0"/>
                  </a:spcAft>
                </a:pPr>
                <a:endParaRPr lang="en-US" sz="2417" spc="-71" dirty="0">
                  <a:solidFill>
                    <a:srgbClr val="000000">
                      <a:alpha val="99000"/>
                    </a:srgbClr>
                  </a:solidFill>
                  <a:latin typeface="Segoe UI Light" pitchFamily="34" charset="0"/>
                </a:endParaRPr>
              </a:p>
            </p:txBody>
          </p:sp>
          <p:sp>
            <p:nvSpPr>
              <p:cNvPr id="69" name="Freeform 16"/>
              <p:cNvSpPr>
                <a:spLocks noEditPoints="1"/>
              </p:cNvSpPr>
              <p:nvPr/>
            </p:nvSpPr>
            <p:spPr bwMode="auto">
              <a:xfrm>
                <a:off x="3546206" y="469892"/>
                <a:ext cx="252087" cy="617220"/>
              </a:xfrm>
              <a:custGeom>
                <a:avLst/>
                <a:gdLst>
                  <a:gd name="T0" fmla="*/ 439 w 530"/>
                  <a:gd name="T1" fmla="*/ 318 h 1297"/>
                  <a:gd name="T2" fmla="*/ 91 w 530"/>
                  <a:gd name="T3" fmla="*/ 318 h 1297"/>
                  <a:gd name="T4" fmla="*/ 0 w 530"/>
                  <a:gd name="T5" fmla="*/ 409 h 1297"/>
                  <a:gd name="T6" fmla="*/ 0 w 530"/>
                  <a:gd name="T7" fmla="*/ 822 h 1297"/>
                  <a:gd name="T8" fmla="*/ 91 w 530"/>
                  <a:gd name="T9" fmla="*/ 913 h 1297"/>
                  <a:gd name="T10" fmla="*/ 91 w 530"/>
                  <a:gd name="T11" fmla="*/ 1206 h 1297"/>
                  <a:gd name="T12" fmla="*/ 179 w 530"/>
                  <a:gd name="T13" fmla="*/ 1297 h 1297"/>
                  <a:gd name="T14" fmla="*/ 352 w 530"/>
                  <a:gd name="T15" fmla="*/ 1297 h 1297"/>
                  <a:gd name="T16" fmla="*/ 439 w 530"/>
                  <a:gd name="T17" fmla="*/ 1206 h 1297"/>
                  <a:gd name="T18" fmla="*/ 439 w 530"/>
                  <a:gd name="T19" fmla="*/ 913 h 1297"/>
                  <a:gd name="T20" fmla="*/ 530 w 530"/>
                  <a:gd name="T21" fmla="*/ 822 h 1297"/>
                  <a:gd name="T22" fmla="*/ 530 w 530"/>
                  <a:gd name="T23" fmla="*/ 409 h 1297"/>
                  <a:gd name="T24" fmla="*/ 439 w 530"/>
                  <a:gd name="T25" fmla="*/ 318 h 1297"/>
                  <a:gd name="T26" fmla="*/ 409 w 530"/>
                  <a:gd name="T27" fmla="*/ 824 h 1297"/>
                  <a:gd name="T28" fmla="*/ 121 w 530"/>
                  <a:gd name="T29" fmla="*/ 824 h 1297"/>
                  <a:gd name="T30" fmla="*/ 121 w 530"/>
                  <a:gd name="T31" fmla="*/ 623 h 1297"/>
                  <a:gd name="T32" fmla="*/ 145 w 530"/>
                  <a:gd name="T33" fmla="*/ 600 h 1297"/>
                  <a:gd name="T34" fmla="*/ 170 w 530"/>
                  <a:gd name="T35" fmla="*/ 600 h 1297"/>
                  <a:gd name="T36" fmla="*/ 170 w 530"/>
                  <a:gd name="T37" fmla="*/ 478 h 1297"/>
                  <a:gd name="T38" fmla="*/ 255 w 530"/>
                  <a:gd name="T39" fmla="*/ 393 h 1297"/>
                  <a:gd name="T40" fmla="*/ 275 w 530"/>
                  <a:gd name="T41" fmla="*/ 393 h 1297"/>
                  <a:gd name="T42" fmla="*/ 360 w 530"/>
                  <a:gd name="T43" fmla="*/ 478 h 1297"/>
                  <a:gd name="T44" fmla="*/ 360 w 530"/>
                  <a:gd name="T45" fmla="*/ 600 h 1297"/>
                  <a:gd name="T46" fmla="*/ 385 w 530"/>
                  <a:gd name="T47" fmla="*/ 600 h 1297"/>
                  <a:gd name="T48" fmla="*/ 409 w 530"/>
                  <a:gd name="T49" fmla="*/ 623 h 1297"/>
                  <a:gd name="T50" fmla="*/ 409 w 530"/>
                  <a:gd name="T51" fmla="*/ 824 h 1297"/>
                  <a:gd name="T52" fmla="*/ 265 w 530"/>
                  <a:gd name="T53" fmla="*/ 291 h 1297"/>
                  <a:gd name="T54" fmla="*/ 410 w 530"/>
                  <a:gd name="T55" fmla="*/ 145 h 1297"/>
                  <a:gd name="T56" fmla="*/ 265 w 530"/>
                  <a:gd name="T57" fmla="*/ 0 h 1297"/>
                  <a:gd name="T58" fmla="*/ 121 w 530"/>
                  <a:gd name="T59" fmla="*/ 145 h 1297"/>
                  <a:gd name="T60" fmla="*/ 265 w 530"/>
                  <a:gd name="T61" fmla="*/ 291 h 1297"/>
                  <a:gd name="T62" fmla="*/ 275 w 530"/>
                  <a:gd name="T63" fmla="*/ 427 h 1297"/>
                  <a:gd name="T64" fmla="*/ 255 w 530"/>
                  <a:gd name="T65" fmla="*/ 427 h 1297"/>
                  <a:gd name="T66" fmla="*/ 205 w 530"/>
                  <a:gd name="T67" fmla="*/ 478 h 1297"/>
                  <a:gd name="T68" fmla="*/ 205 w 530"/>
                  <a:gd name="T69" fmla="*/ 600 h 1297"/>
                  <a:gd name="T70" fmla="*/ 326 w 530"/>
                  <a:gd name="T71" fmla="*/ 600 h 1297"/>
                  <a:gd name="T72" fmla="*/ 326 w 530"/>
                  <a:gd name="T73" fmla="*/ 478 h 1297"/>
                  <a:gd name="T74" fmla="*/ 275 w 530"/>
                  <a:gd name="T75" fmla="*/ 427 h 1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30" h="1297">
                    <a:moveTo>
                      <a:pt x="439" y="318"/>
                    </a:moveTo>
                    <a:cubicBezTo>
                      <a:pt x="137" y="318"/>
                      <a:pt x="91" y="318"/>
                      <a:pt x="91" y="318"/>
                    </a:cubicBezTo>
                    <a:cubicBezTo>
                      <a:pt x="42" y="318"/>
                      <a:pt x="0" y="360"/>
                      <a:pt x="0" y="409"/>
                    </a:cubicBezTo>
                    <a:cubicBezTo>
                      <a:pt x="0" y="822"/>
                      <a:pt x="0" y="822"/>
                      <a:pt x="0" y="822"/>
                    </a:cubicBezTo>
                    <a:cubicBezTo>
                      <a:pt x="0" y="872"/>
                      <a:pt x="42" y="913"/>
                      <a:pt x="91" y="913"/>
                    </a:cubicBezTo>
                    <a:cubicBezTo>
                      <a:pt x="91" y="1203"/>
                      <a:pt x="91" y="1206"/>
                      <a:pt x="91" y="1206"/>
                    </a:cubicBezTo>
                    <a:cubicBezTo>
                      <a:pt x="91" y="1255"/>
                      <a:pt x="129" y="1297"/>
                      <a:pt x="179" y="1297"/>
                    </a:cubicBezTo>
                    <a:cubicBezTo>
                      <a:pt x="307" y="1297"/>
                      <a:pt x="352" y="1297"/>
                      <a:pt x="352" y="1297"/>
                    </a:cubicBezTo>
                    <a:cubicBezTo>
                      <a:pt x="401" y="1297"/>
                      <a:pt x="439" y="1255"/>
                      <a:pt x="439" y="1206"/>
                    </a:cubicBezTo>
                    <a:cubicBezTo>
                      <a:pt x="439" y="913"/>
                      <a:pt x="439" y="913"/>
                      <a:pt x="439" y="913"/>
                    </a:cubicBezTo>
                    <a:cubicBezTo>
                      <a:pt x="489" y="913"/>
                      <a:pt x="530" y="872"/>
                      <a:pt x="530" y="822"/>
                    </a:cubicBezTo>
                    <a:cubicBezTo>
                      <a:pt x="530" y="409"/>
                      <a:pt x="530" y="409"/>
                      <a:pt x="530" y="409"/>
                    </a:cubicBezTo>
                    <a:cubicBezTo>
                      <a:pt x="530" y="360"/>
                      <a:pt x="489" y="318"/>
                      <a:pt x="439" y="318"/>
                    </a:cubicBezTo>
                    <a:close/>
                    <a:moveTo>
                      <a:pt x="409" y="824"/>
                    </a:moveTo>
                    <a:cubicBezTo>
                      <a:pt x="121" y="824"/>
                      <a:pt x="121" y="824"/>
                      <a:pt x="121" y="824"/>
                    </a:cubicBezTo>
                    <a:cubicBezTo>
                      <a:pt x="121" y="623"/>
                      <a:pt x="121" y="623"/>
                      <a:pt x="121" y="623"/>
                    </a:cubicBezTo>
                    <a:cubicBezTo>
                      <a:pt x="121" y="610"/>
                      <a:pt x="132" y="600"/>
                      <a:pt x="145" y="600"/>
                    </a:cubicBezTo>
                    <a:cubicBezTo>
                      <a:pt x="170" y="600"/>
                      <a:pt x="170" y="600"/>
                      <a:pt x="170" y="600"/>
                    </a:cubicBezTo>
                    <a:cubicBezTo>
                      <a:pt x="170" y="478"/>
                      <a:pt x="170" y="478"/>
                      <a:pt x="170" y="478"/>
                    </a:cubicBezTo>
                    <a:cubicBezTo>
                      <a:pt x="170" y="431"/>
                      <a:pt x="208" y="393"/>
                      <a:pt x="255" y="393"/>
                    </a:cubicBezTo>
                    <a:cubicBezTo>
                      <a:pt x="275" y="393"/>
                      <a:pt x="275" y="393"/>
                      <a:pt x="275" y="393"/>
                    </a:cubicBezTo>
                    <a:cubicBezTo>
                      <a:pt x="322" y="393"/>
                      <a:pt x="360" y="431"/>
                      <a:pt x="360" y="478"/>
                    </a:cubicBezTo>
                    <a:cubicBezTo>
                      <a:pt x="360" y="600"/>
                      <a:pt x="360" y="600"/>
                      <a:pt x="360" y="600"/>
                    </a:cubicBezTo>
                    <a:cubicBezTo>
                      <a:pt x="385" y="600"/>
                      <a:pt x="385" y="600"/>
                      <a:pt x="385" y="600"/>
                    </a:cubicBezTo>
                    <a:cubicBezTo>
                      <a:pt x="399" y="600"/>
                      <a:pt x="409" y="610"/>
                      <a:pt x="409" y="623"/>
                    </a:cubicBezTo>
                    <a:lnTo>
                      <a:pt x="409" y="824"/>
                    </a:lnTo>
                    <a:close/>
                    <a:moveTo>
                      <a:pt x="265" y="291"/>
                    </a:moveTo>
                    <a:cubicBezTo>
                      <a:pt x="345" y="291"/>
                      <a:pt x="410" y="226"/>
                      <a:pt x="410" y="145"/>
                    </a:cubicBezTo>
                    <a:cubicBezTo>
                      <a:pt x="410" y="65"/>
                      <a:pt x="345" y="0"/>
                      <a:pt x="265" y="0"/>
                    </a:cubicBezTo>
                    <a:cubicBezTo>
                      <a:pt x="185" y="0"/>
                      <a:pt x="121" y="65"/>
                      <a:pt x="121" y="145"/>
                    </a:cubicBezTo>
                    <a:cubicBezTo>
                      <a:pt x="121" y="226"/>
                      <a:pt x="185" y="291"/>
                      <a:pt x="265" y="291"/>
                    </a:cubicBezTo>
                    <a:close/>
                    <a:moveTo>
                      <a:pt x="275" y="427"/>
                    </a:moveTo>
                    <a:cubicBezTo>
                      <a:pt x="255" y="427"/>
                      <a:pt x="255" y="427"/>
                      <a:pt x="255" y="427"/>
                    </a:cubicBezTo>
                    <a:cubicBezTo>
                      <a:pt x="227" y="427"/>
                      <a:pt x="205" y="450"/>
                      <a:pt x="205" y="478"/>
                    </a:cubicBezTo>
                    <a:cubicBezTo>
                      <a:pt x="205" y="600"/>
                      <a:pt x="205" y="600"/>
                      <a:pt x="205" y="600"/>
                    </a:cubicBezTo>
                    <a:cubicBezTo>
                      <a:pt x="326" y="600"/>
                      <a:pt x="326" y="600"/>
                      <a:pt x="326" y="600"/>
                    </a:cubicBezTo>
                    <a:cubicBezTo>
                      <a:pt x="326" y="478"/>
                      <a:pt x="326" y="478"/>
                      <a:pt x="326" y="478"/>
                    </a:cubicBezTo>
                    <a:cubicBezTo>
                      <a:pt x="326" y="450"/>
                      <a:pt x="303" y="427"/>
                      <a:pt x="275" y="427"/>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pPr defTabSz="913498"/>
                <a:endParaRPr lang="en-US" sz="1667">
                  <a:solidFill>
                    <a:srgbClr val="FFFFFF"/>
                  </a:solidFill>
                </a:endParaRPr>
              </a:p>
            </p:txBody>
          </p:sp>
        </p:grpSp>
        <p:sp>
          <p:nvSpPr>
            <p:cNvPr id="67" name="Freeform 6"/>
            <p:cNvSpPr>
              <a:spLocks noEditPoints="1"/>
            </p:cNvSpPr>
            <p:nvPr/>
          </p:nvSpPr>
          <p:spPr bwMode="auto">
            <a:xfrm>
              <a:off x="3854095" y="4922329"/>
              <a:ext cx="534505" cy="549023"/>
            </a:xfrm>
            <a:custGeom>
              <a:avLst/>
              <a:gdLst>
                <a:gd name="T0" fmla="*/ 2014 w 2229"/>
                <a:gd name="T1" fmla="*/ 21 h 2289"/>
                <a:gd name="T2" fmla="*/ 638 w 2229"/>
                <a:gd name="T3" fmla="*/ 21 h 2289"/>
                <a:gd name="T4" fmla="*/ 1062 w 2229"/>
                <a:gd name="T5" fmla="*/ 177 h 2289"/>
                <a:gd name="T6" fmla="*/ 1842 w 2229"/>
                <a:gd name="T7" fmla="*/ 177 h 2289"/>
                <a:gd name="T8" fmla="*/ 1982 w 2229"/>
                <a:gd name="T9" fmla="*/ 301 h 2289"/>
                <a:gd name="T10" fmla="*/ 1642 w 2229"/>
                <a:gd name="T11" fmla="*/ 1561 h 2289"/>
                <a:gd name="T12" fmla="*/ 1514 w 2229"/>
                <a:gd name="T13" fmla="*/ 1693 h 2289"/>
                <a:gd name="T14" fmla="*/ 1446 w 2229"/>
                <a:gd name="T15" fmla="*/ 1693 h 2289"/>
                <a:gd name="T16" fmla="*/ 1394 w 2229"/>
                <a:gd name="T17" fmla="*/ 1901 h 2289"/>
                <a:gd name="T18" fmla="*/ 1522 w 2229"/>
                <a:gd name="T19" fmla="*/ 1901 h 2289"/>
                <a:gd name="T20" fmla="*/ 1830 w 2229"/>
                <a:gd name="T21" fmla="*/ 1601 h 2289"/>
                <a:gd name="T22" fmla="*/ 2154 w 2229"/>
                <a:gd name="T23" fmla="*/ 313 h 2289"/>
                <a:gd name="T24" fmla="*/ 2014 w 2229"/>
                <a:gd name="T25" fmla="*/ 21 h 2289"/>
                <a:gd name="T26" fmla="*/ 1607 w 2229"/>
                <a:gd name="T27" fmla="*/ 426 h 2289"/>
                <a:gd name="T28" fmla="*/ 535 w 2229"/>
                <a:gd name="T29" fmla="*/ 13 h 2289"/>
                <a:gd name="T30" fmla="*/ 482 w 2229"/>
                <a:gd name="T31" fmla="*/ 37 h 2289"/>
                <a:gd name="T32" fmla="*/ 260 w 2229"/>
                <a:gd name="T33" fmla="*/ 856 h 2289"/>
                <a:gd name="T34" fmla="*/ 778 w 2229"/>
                <a:gd name="T35" fmla="*/ 856 h 2289"/>
                <a:gd name="T36" fmla="*/ 778 w 2229"/>
                <a:gd name="T37" fmla="*/ 447 h 2289"/>
                <a:gd name="T38" fmla="*/ 1442 w 2229"/>
                <a:gd name="T39" fmla="*/ 1111 h 2289"/>
                <a:gd name="T40" fmla="*/ 778 w 2229"/>
                <a:gd name="T41" fmla="*/ 1775 h 2289"/>
                <a:gd name="T42" fmla="*/ 778 w 2229"/>
                <a:gd name="T43" fmla="*/ 1336 h 2289"/>
                <a:gd name="T44" fmla="*/ 130 w 2229"/>
                <a:gd name="T45" fmla="*/ 1336 h 2289"/>
                <a:gd name="T46" fmla="*/ 18 w 2229"/>
                <a:gd name="T47" fmla="*/ 1746 h 2289"/>
                <a:gd name="T48" fmla="*/ 34 w 2229"/>
                <a:gd name="T49" fmla="*/ 1809 h 2289"/>
                <a:gd name="T50" fmla="*/ 1117 w 2229"/>
                <a:gd name="T51" fmla="*/ 2234 h 2289"/>
                <a:gd name="T52" fmla="*/ 1269 w 2229"/>
                <a:gd name="T53" fmla="*/ 2186 h 2289"/>
                <a:gd name="T54" fmla="*/ 1695 w 2229"/>
                <a:gd name="T55" fmla="*/ 661 h 2289"/>
                <a:gd name="T56" fmla="*/ 1607 w 2229"/>
                <a:gd name="T57" fmla="*/ 426 h 2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29" h="2289">
                  <a:moveTo>
                    <a:pt x="2014" y="21"/>
                  </a:moveTo>
                  <a:cubicBezTo>
                    <a:pt x="638" y="21"/>
                    <a:pt x="638" y="21"/>
                    <a:pt x="638" y="21"/>
                  </a:cubicBezTo>
                  <a:cubicBezTo>
                    <a:pt x="1062" y="177"/>
                    <a:pt x="1062" y="177"/>
                    <a:pt x="1062" y="177"/>
                  </a:cubicBezTo>
                  <a:cubicBezTo>
                    <a:pt x="1842" y="177"/>
                    <a:pt x="1842" y="177"/>
                    <a:pt x="1842" y="177"/>
                  </a:cubicBezTo>
                  <a:cubicBezTo>
                    <a:pt x="2026" y="177"/>
                    <a:pt x="1982" y="301"/>
                    <a:pt x="1982" y="301"/>
                  </a:cubicBezTo>
                  <a:cubicBezTo>
                    <a:pt x="1642" y="1561"/>
                    <a:pt x="1642" y="1561"/>
                    <a:pt x="1642" y="1561"/>
                  </a:cubicBezTo>
                  <a:cubicBezTo>
                    <a:pt x="1600" y="1696"/>
                    <a:pt x="1514" y="1693"/>
                    <a:pt x="1514" y="1693"/>
                  </a:cubicBezTo>
                  <a:cubicBezTo>
                    <a:pt x="1446" y="1693"/>
                    <a:pt x="1446" y="1693"/>
                    <a:pt x="1446" y="1693"/>
                  </a:cubicBezTo>
                  <a:cubicBezTo>
                    <a:pt x="1394" y="1901"/>
                    <a:pt x="1394" y="1901"/>
                    <a:pt x="1394" y="1901"/>
                  </a:cubicBezTo>
                  <a:cubicBezTo>
                    <a:pt x="1522" y="1901"/>
                    <a:pt x="1522" y="1901"/>
                    <a:pt x="1522" y="1901"/>
                  </a:cubicBezTo>
                  <a:cubicBezTo>
                    <a:pt x="1764" y="1900"/>
                    <a:pt x="1830" y="1601"/>
                    <a:pt x="1830" y="1601"/>
                  </a:cubicBezTo>
                  <a:cubicBezTo>
                    <a:pt x="2154" y="313"/>
                    <a:pt x="2154" y="313"/>
                    <a:pt x="2154" y="313"/>
                  </a:cubicBezTo>
                  <a:cubicBezTo>
                    <a:pt x="2229" y="15"/>
                    <a:pt x="2014" y="21"/>
                    <a:pt x="2014" y="21"/>
                  </a:cubicBezTo>
                  <a:close/>
                  <a:moveTo>
                    <a:pt x="1607" y="426"/>
                  </a:moveTo>
                  <a:cubicBezTo>
                    <a:pt x="535" y="13"/>
                    <a:pt x="535" y="13"/>
                    <a:pt x="535" y="13"/>
                  </a:cubicBezTo>
                  <a:cubicBezTo>
                    <a:pt x="493" y="0"/>
                    <a:pt x="482" y="37"/>
                    <a:pt x="482" y="37"/>
                  </a:cubicBezTo>
                  <a:cubicBezTo>
                    <a:pt x="260" y="856"/>
                    <a:pt x="260" y="856"/>
                    <a:pt x="260" y="856"/>
                  </a:cubicBezTo>
                  <a:cubicBezTo>
                    <a:pt x="778" y="856"/>
                    <a:pt x="778" y="856"/>
                    <a:pt x="778" y="856"/>
                  </a:cubicBezTo>
                  <a:cubicBezTo>
                    <a:pt x="778" y="447"/>
                    <a:pt x="778" y="447"/>
                    <a:pt x="778" y="447"/>
                  </a:cubicBezTo>
                  <a:cubicBezTo>
                    <a:pt x="1442" y="1111"/>
                    <a:pt x="1442" y="1111"/>
                    <a:pt x="1442" y="1111"/>
                  </a:cubicBezTo>
                  <a:cubicBezTo>
                    <a:pt x="778" y="1775"/>
                    <a:pt x="778" y="1775"/>
                    <a:pt x="778" y="1775"/>
                  </a:cubicBezTo>
                  <a:cubicBezTo>
                    <a:pt x="778" y="1336"/>
                    <a:pt x="778" y="1336"/>
                    <a:pt x="778" y="1336"/>
                  </a:cubicBezTo>
                  <a:cubicBezTo>
                    <a:pt x="130" y="1336"/>
                    <a:pt x="130" y="1336"/>
                    <a:pt x="130" y="1336"/>
                  </a:cubicBezTo>
                  <a:cubicBezTo>
                    <a:pt x="18" y="1746"/>
                    <a:pt x="18" y="1746"/>
                    <a:pt x="18" y="1746"/>
                  </a:cubicBezTo>
                  <a:cubicBezTo>
                    <a:pt x="0" y="1798"/>
                    <a:pt x="34" y="1809"/>
                    <a:pt x="34" y="1809"/>
                  </a:cubicBezTo>
                  <a:cubicBezTo>
                    <a:pt x="1117" y="2234"/>
                    <a:pt x="1117" y="2234"/>
                    <a:pt x="1117" y="2234"/>
                  </a:cubicBezTo>
                  <a:cubicBezTo>
                    <a:pt x="1245" y="2289"/>
                    <a:pt x="1269" y="2186"/>
                    <a:pt x="1269" y="2186"/>
                  </a:cubicBezTo>
                  <a:cubicBezTo>
                    <a:pt x="1695" y="661"/>
                    <a:pt x="1695" y="661"/>
                    <a:pt x="1695" y="661"/>
                  </a:cubicBezTo>
                  <a:cubicBezTo>
                    <a:pt x="1754" y="450"/>
                    <a:pt x="1607" y="426"/>
                    <a:pt x="1607" y="426"/>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pPr defTabSz="913498"/>
              <a:endParaRPr lang="en-US" sz="1667">
                <a:solidFill>
                  <a:srgbClr val="FFFFFF"/>
                </a:solidFill>
              </a:endParaRPr>
            </a:p>
          </p:txBody>
        </p:sp>
      </p:grpSp>
      <p:grpSp>
        <p:nvGrpSpPr>
          <p:cNvPr id="11" name="Group 10"/>
          <p:cNvGrpSpPr/>
          <p:nvPr/>
        </p:nvGrpSpPr>
        <p:grpSpPr>
          <a:xfrm>
            <a:off x="6112969" y="5977848"/>
            <a:ext cx="800179" cy="754330"/>
            <a:chOff x="5789612" y="4648200"/>
            <a:chExt cx="1097280" cy="1097280"/>
          </a:xfrm>
        </p:grpSpPr>
        <p:grpSp>
          <p:nvGrpSpPr>
            <p:cNvPr id="62" name="Group 61"/>
            <p:cNvGrpSpPr/>
            <p:nvPr/>
          </p:nvGrpSpPr>
          <p:grpSpPr>
            <a:xfrm>
              <a:off x="5789612" y="4648200"/>
              <a:ext cx="1097280" cy="1097280"/>
              <a:chOff x="3399505" y="229862"/>
              <a:chExt cx="1097280" cy="1097280"/>
            </a:xfrm>
          </p:grpSpPr>
          <p:sp>
            <p:nvSpPr>
              <p:cNvPr id="64" name="Rectangle 63"/>
              <p:cNvSpPr/>
              <p:nvPr/>
            </p:nvSpPr>
            <p:spPr>
              <a:xfrm>
                <a:off x="3399505" y="229862"/>
                <a:ext cx="1097280" cy="109728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6197" tIns="38098" rIns="76197" bIns="38098" numCol="1" spcCol="0" rtlCol="0" fromWordArt="0" anchor="b" anchorCtr="0" forceAA="0" compatLnSpc="1">
                <a:prstTxWarp prst="textNoShape">
                  <a:avLst/>
                </a:prstTxWarp>
                <a:noAutofit/>
              </a:bodyPr>
              <a:lstStyle/>
              <a:p>
                <a:pPr defTabSz="913593" fontAlgn="base">
                  <a:spcBef>
                    <a:spcPct val="0"/>
                  </a:spcBef>
                  <a:spcAft>
                    <a:spcPct val="0"/>
                  </a:spcAft>
                </a:pPr>
                <a:endParaRPr lang="en-US" sz="2417" spc="-71" dirty="0">
                  <a:solidFill>
                    <a:srgbClr val="000000">
                      <a:alpha val="99000"/>
                    </a:srgbClr>
                  </a:solidFill>
                  <a:latin typeface="Segoe UI Light" pitchFamily="34" charset="0"/>
                </a:endParaRPr>
              </a:p>
            </p:txBody>
          </p:sp>
          <p:sp>
            <p:nvSpPr>
              <p:cNvPr id="65" name="Freeform 16"/>
              <p:cNvSpPr>
                <a:spLocks noEditPoints="1"/>
              </p:cNvSpPr>
              <p:nvPr/>
            </p:nvSpPr>
            <p:spPr bwMode="auto">
              <a:xfrm>
                <a:off x="3546206" y="469892"/>
                <a:ext cx="252087" cy="617220"/>
              </a:xfrm>
              <a:custGeom>
                <a:avLst/>
                <a:gdLst>
                  <a:gd name="T0" fmla="*/ 439 w 530"/>
                  <a:gd name="T1" fmla="*/ 318 h 1297"/>
                  <a:gd name="T2" fmla="*/ 91 w 530"/>
                  <a:gd name="T3" fmla="*/ 318 h 1297"/>
                  <a:gd name="T4" fmla="*/ 0 w 530"/>
                  <a:gd name="T5" fmla="*/ 409 h 1297"/>
                  <a:gd name="T6" fmla="*/ 0 w 530"/>
                  <a:gd name="T7" fmla="*/ 822 h 1297"/>
                  <a:gd name="T8" fmla="*/ 91 w 530"/>
                  <a:gd name="T9" fmla="*/ 913 h 1297"/>
                  <a:gd name="T10" fmla="*/ 91 w 530"/>
                  <a:gd name="T11" fmla="*/ 1206 h 1297"/>
                  <a:gd name="T12" fmla="*/ 179 w 530"/>
                  <a:gd name="T13" fmla="*/ 1297 h 1297"/>
                  <a:gd name="T14" fmla="*/ 352 w 530"/>
                  <a:gd name="T15" fmla="*/ 1297 h 1297"/>
                  <a:gd name="T16" fmla="*/ 439 w 530"/>
                  <a:gd name="T17" fmla="*/ 1206 h 1297"/>
                  <a:gd name="T18" fmla="*/ 439 w 530"/>
                  <a:gd name="T19" fmla="*/ 913 h 1297"/>
                  <a:gd name="T20" fmla="*/ 530 w 530"/>
                  <a:gd name="T21" fmla="*/ 822 h 1297"/>
                  <a:gd name="T22" fmla="*/ 530 w 530"/>
                  <a:gd name="T23" fmla="*/ 409 h 1297"/>
                  <a:gd name="T24" fmla="*/ 439 w 530"/>
                  <a:gd name="T25" fmla="*/ 318 h 1297"/>
                  <a:gd name="T26" fmla="*/ 409 w 530"/>
                  <a:gd name="T27" fmla="*/ 824 h 1297"/>
                  <a:gd name="T28" fmla="*/ 121 w 530"/>
                  <a:gd name="T29" fmla="*/ 824 h 1297"/>
                  <a:gd name="T30" fmla="*/ 121 w 530"/>
                  <a:gd name="T31" fmla="*/ 623 h 1297"/>
                  <a:gd name="T32" fmla="*/ 145 w 530"/>
                  <a:gd name="T33" fmla="*/ 600 h 1297"/>
                  <a:gd name="T34" fmla="*/ 170 w 530"/>
                  <a:gd name="T35" fmla="*/ 600 h 1297"/>
                  <a:gd name="T36" fmla="*/ 170 w 530"/>
                  <a:gd name="T37" fmla="*/ 478 h 1297"/>
                  <a:gd name="T38" fmla="*/ 255 w 530"/>
                  <a:gd name="T39" fmla="*/ 393 h 1297"/>
                  <a:gd name="T40" fmla="*/ 275 w 530"/>
                  <a:gd name="T41" fmla="*/ 393 h 1297"/>
                  <a:gd name="T42" fmla="*/ 360 w 530"/>
                  <a:gd name="T43" fmla="*/ 478 h 1297"/>
                  <a:gd name="T44" fmla="*/ 360 w 530"/>
                  <a:gd name="T45" fmla="*/ 600 h 1297"/>
                  <a:gd name="T46" fmla="*/ 385 w 530"/>
                  <a:gd name="T47" fmla="*/ 600 h 1297"/>
                  <a:gd name="T48" fmla="*/ 409 w 530"/>
                  <a:gd name="T49" fmla="*/ 623 h 1297"/>
                  <a:gd name="T50" fmla="*/ 409 w 530"/>
                  <a:gd name="T51" fmla="*/ 824 h 1297"/>
                  <a:gd name="T52" fmla="*/ 265 w 530"/>
                  <a:gd name="T53" fmla="*/ 291 h 1297"/>
                  <a:gd name="T54" fmla="*/ 410 w 530"/>
                  <a:gd name="T55" fmla="*/ 145 h 1297"/>
                  <a:gd name="T56" fmla="*/ 265 w 530"/>
                  <a:gd name="T57" fmla="*/ 0 h 1297"/>
                  <a:gd name="T58" fmla="*/ 121 w 530"/>
                  <a:gd name="T59" fmla="*/ 145 h 1297"/>
                  <a:gd name="T60" fmla="*/ 265 w 530"/>
                  <a:gd name="T61" fmla="*/ 291 h 1297"/>
                  <a:gd name="T62" fmla="*/ 275 w 530"/>
                  <a:gd name="T63" fmla="*/ 427 h 1297"/>
                  <a:gd name="T64" fmla="*/ 255 w 530"/>
                  <a:gd name="T65" fmla="*/ 427 h 1297"/>
                  <a:gd name="T66" fmla="*/ 205 w 530"/>
                  <a:gd name="T67" fmla="*/ 478 h 1297"/>
                  <a:gd name="T68" fmla="*/ 205 w 530"/>
                  <a:gd name="T69" fmla="*/ 600 h 1297"/>
                  <a:gd name="T70" fmla="*/ 326 w 530"/>
                  <a:gd name="T71" fmla="*/ 600 h 1297"/>
                  <a:gd name="T72" fmla="*/ 326 w 530"/>
                  <a:gd name="T73" fmla="*/ 478 h 1297"/>
                  <a:gd name="T74" fmla="*/ 275 w 530"/>
                  <a:gd name="T75" fmla="*/ 427 h 1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30" h="1297">
                    <a:moveTo>
                      <a:pt x="439" y="318"/>
                    </a:moveTo>
                    <a:cubicBezTo>
                      <a:pt x="137" y="318"/>
                      <a:pt x="91" y="318"/>
                      <a:pt x="91" y="318"/>
                    </a:cubicBezTo>
                    <a:cubicBezTo>
                      <a:pt x="42" y="318"/>
                      <a:pt x="0" y="360"/>
                      <a:pt x="0" y="409"/>
                    </a:cubicBezTo>
                    <a:cubicBezTo>
                      <a:pt x="0" y="822"/>
                      <a:pt x="0" y="822"/>
                      <a:pt x="0" y="822"/>
                    </a:cubicBezTo>
                    <a:cubicBezTo>
                      <a:pt x="0" y="872"/>
                      <a:pt x="42" y="913"/>
                      <a:pt x="91" y="913"/>
                    </a:cubicBezTo>
                    <a:cubicBezTo>
                      <a:pt x="91" y="1203"/>
                      <a:pt x="91" y="1206"/>
                      <a:pt x="91" y="1206"/>
                    </a:cubicBezTo>
                    <a:cubicBezTo>
                      <a:pt x="91" y="1255"/>
                      <a:pt x="129" y="1297"/>
                      <a:pt x="179" y="1297"/>
                    </a:cubicBezTo>
                    <a:cubicBezTo>
                      <a:pt x="307" y="1297"/>
                      <a:pt x="352" y="1297"/>
                      <a:pt x="352" y="1297"/>
                    </a:cubicBezTo>
                    <a:cubicBezTo>
                      <a:pt x="401" y="1297"/>
                      <a:pt x="439" y="1255"/>
                      <a:pt x="439" y="1206"/>
                    </a:cubicBezTo>
                    <a:cubicBezTo>
                      <a:pt x="439" y="913"/>
                      <a:pt x="439" y="913"/>
                      <a:pt x="439" y="913"/>
                    </a:cubicBezTo>
                    <a:cubicBezTo>
                      <a:pt x="489" y="913"/>
                      <a:pt x="530" y="872"/>
                      <a:pt x="530" y="822"/>
                    </a:cubicBezTo>
                    <a:cubicBezTo>
                      <a:pt x="530" y="409"/>
                      <a:pt x="530" y="409"/>
                      <a:pt x="530" y="409"/>
                    </a:cubicBezTo>
                    <a:cubicBezTo>
                      <a:pt x="530" y="360"/>
                      <a:pt x="489" y="318"/>
                      <a:pt x="439" y="318"/>
                    </a:cubicBezTo>
                    <a:close/>
                    <a:moveTo>
                      <a:pt x="409" y="824"/>
                    </a:moveTo>
                    <a:cubicBezTo>
                      <a:pt x="121" y="824"/>
                      <a:pt x="121" y="824"/>
                      <a:pt x="121" y="824"/>
                    </a:cubicBezTo>
                    <a:cubicBezTo>
                      <a:pt x="121" y="623"/>
                      <a:pt x="121" y="623"/>
                      <a:pt x="121" y="623"/>
                    </a:cubicBezTo>
                    <a:cubicBezTo>
                      <a:pt x="121" y="610"/>
                      <a:pt x="132" y="600"/>
                      <a:pt x="145" y="600"/>
                    </a:cubicBezTo>
                    <a:cubicBezTo>
                      <a:pt x="170" y="600"/>
                      <a:pt x="170" y="600"/>
                      <a:pt x="170" y="600"/>
                    </a:cubicBezTo>
                    <a:cubicBezTo>
                      <a:pt x="170" y="478"/>
                      <a:pt x="170" y="478"/>
                      <a:pt x="170" y="478"/>
                    </a:cubicBezTo>
                    <a:cubicBezTo>
                      <a:pt x="170" y="431"/>
                      <a:pt x="208" y="393"/>
                      <a:pt x="255" y="393"/>
                    </a:cubicBezTo>
                    <a:cubicBezTo>
                      <a:pt x="275" y="393"/>
                      <a:pt x="275" y="393"/>
                      <a:pt x="275" y="393"/>
                    </a:cubicBezTo>
                    <a:cubicBezTo>
                      <a:pt x="322" y="393"/>
                      <a:pt x="360" y="431"/>
                      <a:pt x="360" y="478"/>
                    </a:cubicBezTo>
                    <a:cubicBezTo>
                      <a:pt x="360" y="600"/>
                      <a:pt x="360" y="600"/>
                      <a:pt x="360" y="600"/>
                    </a:cubicBezTo>
                    <a:cubicBezTo>
                      <a:pt x="385" y="600"/>
                      <a:pt x="385" y="600"/>
                      <a:pt x="385" y="600"/>
                    </a:cubicBezTo>
                    <a:cubicBezTo>
                      <a:pt x="399" y="600"/>
                      <a:pt x="409" y="610"/>
                      <a:pt x="409" y="623"/>
                    </a:cubicBezTo>
                    <a:lnTo>
                      <a:pt x="409" y="824"/>
                    </a:lnTo>
                    <a:close/>
                    <a:moveTo>
                      <a:pt x="265" y="291"/>
                    </a:moveTo>
                    <a:cubicBezTo>
                      <a:pt x="345" y="291"/>
                      <a:pt x="410" y="226"/>
                      <a:pt x="410" y="145"/>
                    </a:cubicBezTo>
                    <a:cubicBezTo>
                      <a:pt x="410" y="65"/>
                      <a:pt x="345" y="0"/>
                      <a:pt x="265" y="0"/>
                    </a:cubicBezTo>
                    <a:cubicBezTo>
                      <a:pt x="185" y="0"/>
                      <a:pt x="121" y="65"/>
                      <a:pt x="121" y="145"/>
                    </a:cubicBezTo>
                    <a:cubicBezTo>
                      <a:pt x="121" y="226"/>
                      <a:pt x="185" y="291"/>
                      <a:pt x="265" y="291"/>
                    </a:cubicBezTo>
                    <a:close/>
                    <a:moveTo>
                      <a:pt x="275" y="427"/>
                    </a:moveTo>
                    <a:cubicBezTo>
                      <a:pt x="255" y="427"/>
                      <a:pt x="255" y="427"/>
                      <a:pt x="255" y="427"/>
                    </a:cubicBezTo>
                    <a:cubicBezTo>
                      <a:pt x="227" y="427"/>
                      <a:pt x="205" y="450"/>
                      <a:pt x="205" y="478"/>
                    </a:cubicBezTo>
                    <a:cubicBezTo>
                      <a:pt x="205" y="600"/>
                      <a:pt x="205" y="600"/>
                      <a:pt x="205" y="600"/>
                    </a:cubicBezTo>
                    <a:cubicBezTo>
                      <a:pt x="326" y="600"/>
                      <a:pt x="326" y="600"/>
                      <a:pt x="326" y="600"/>
                    </a:cubicBezTo>
                    <a:cubicBezTo>
                      <a:pt x="326" y="478"/>
                      <a:pt x="326" y="478"/>
                      <a:pt x="326" y="478"/>
                    </a:cubicBezTo>
                    <a:cubicBezTo>
                      <a:pt x="326" y="450"/>
                      <a:pt x="303" y="427"/>
                      <a:pt x="275" y="427"/>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pPr defTabSz="913498"/>
                <a:endParaRPr lang="en-US" sz="1667">
                  <a:solidFill>
                    <a:srgbClr val="FFFFFF"/>
                  </a:solidFill>
                </a:endParaRPr>
              </a:p>
            </p:txBody>
          </p:sp>
        </p:grpSp>
        <p:sp>
          <p:nvSpPr>
            <p:cNvPr id="63" name="Freeform 133"/>
            <p:cNvSpPr>
              <a:spLocks noEditPoints="1"/>
            </p:cNvSpPr>
            <p:nvPr/>
          </p:nvSpPr>
          <p:spPr bwMode="black">
            <a:xfrm>
              <a:off x="6254617" y="4922329"/>
              <a:ext cx="548021" cy="549023"/>
            </a:xfrm>
            <a:custGeom>
              <a:avLst/>
              <a:gdLst>
                <a:gd name="T0" fmla="*/ 902 w 1099"/>
                <a:gd name="T1" fmla="*/ 0 h 1099"/>
                <a:gd name="T2" fmla="*/ 197 w 1099"/>
                <a:gd name="T3" fmla="*/ 0 h 1099"/>
                <a:gd name="T4" fmla="*/ 0 w 1099"/>
                <a:gd name="T5" fmla="*/ 197 h 1099"/>
                <a:gd name="T6" fmla="*/ 0 w 1099"/>
                <a:gd name="T7" fmla="*/ 902 h 1099"/>
                <a:gd name="T8" fmla="*/ 197 w 1099"/>
                <a:gd name="T9" fmla="*/ 1099 h 1099"/>
                <a:gd name="T10" fmla="*/ 902 w 1099"/>
                <a:gd name="T11" fmla="*/ 1099 h 1099"/>
                <a:gd name="T12" fmla="*/ 1099 w 1099"/>
                <a:gd name="T13" fmla="*/ 902 h 1099"/>
                <a:gd name="T14" fmla="*/ 1099 w 1099"/>
                <a:gd name="T15" fmla="*/ 197 h 1099"/>
                <a:gd name="T16" fmla="*/ 902 w 1099"/>
                <a:gd name="T17" fmla="*/ 0 h 1099"/>
                <a:gd name="T18" fmla="*/ 932 w 1099"/>
                <a:gd name="T19" fmla="*/ 285 h 1099"/>
                <a:gd name="T20" fmla="*/ 859 w 1099"/>
                <a:gd name="T21" fmla="*/ 285 h 1099"/>
                <a:gd name="T22" fmla="*/ 793 w 1099"/>
                <a:gd name="T23" fmla="*/ 351 h 1099"/>
                <a:gd name="T24" fmla="*/ 793 w 1099"/>
                <a:gd name="T25" fmla="*/ 400 h 1099"/>
                <a:gd name="T26" fmla="*/ 932 w 1099"/>
                <a:gd name="T27" fmla="*/ 400 h 1099"/>
                <a:gd name="T28" fmla="*/ 932 w 1099"/>
                <a:gd name="T29" fmla="*/ 550 h 1099"/>
                <a:gd name="T30" fmla="*/ 793 w 1099"/>
                <a:gd name="T31" fmla="*/ 550 h 1099"/>
                <a:gd name="T32" fmla="*/ 793 w 1099"/>
                <a:gd name="T33" fmla="*/ 1010 h 1099"/>
                <a:gd name="T34" fmla="*/ 596 w 1099"/>
                <a:gd name="T35" fmla="*/ 1010 h 1099"/>
                <a:gd name="T36" fmla="*/ 596 w 1099"/>
                <a:gd name="T37" fmla="*/ 550 h 1099"/>
                <a:gd name="T38" fmla="*/ 470 w 1099"/>
                <a:gd name="T39" fmla="*/ 550 h 1099"/>
                <a:gd name="T40" fmla="*/ 470 w 1099"/>
                <a:gd name="T41" fmla="*/ 400 h 1099"/>
                <a:gd name="T42" fmla="*/ 596 w 1099"/>
                <a:gd name="T43" fmla="*/ 400 h 1099"/>
                <a:gd name="T44" fmla="*/ 596 w 1099"/>
                <a:gd name="T45" fmla="*/ 311 h 1099"/>
                <a:gd name="T46" fmla="*/ 772 w 1099"/>
                <a:gd name="T47" fmla="*/ 135 h 1099"/>
                <a:gd name="T48" fmla="*/ 932 w 1099"/>
                <a:gd name="T49" fmla="*/ 135 h 1099"/>
                <a:gd name="T50" fmla="*/ 932 w 1099"/>
                <a:gd name="T51" fmla="*/ 285 h 1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99" h="1099">
                  <a:moveTo>
                    <a:pt x="902" y="0"/>
                  </a:moveTo>
                  <a:cubicBezTo>
                    <a:pt x="197" y="0"/>
                    <a:pt x="197" y="0"/>
                    <a:pt x="197" y="0"/>
                  </a:cubicBezTo>
                  <a:cubicBezTo>
                    <a:pt x="88" y="0"/>
                    <a:pt x="0" y="88"/>
                    <a:pt x="0" y="197"/>
                  </a:cubicBezTo>
                  <a:cubicBezTo>
                    <a:pt x="0" y="902"/>
                    <a:pt x="0" y="902"/>
                    <a:pt x="0" y="902"/>
                  </a:cubicBezTo>
                  <a:cubicBezTo>
                    <a:pt x="0" y="1010"/>
                    <a:pt x="88" y="1099"/>
                    <a:pt x="197" y="1099"/>
                  </a:cubicBezTo>
                  <a:cubicBezTo>
                    <a:pt x="902" y="1099"/>
                    <a:pt x="902" y="1099"/>
                    <a:pt x="902" y="1099"/>
                  </a:cubicBezTo>
                  <a:cubicBezTo>
                    <a:pt x="1010" y="1099"/>
                    <a:pt x="1099" y="1010"/>
                    <a:pt x="1099" y="902"/>
                  </a:cubicBezTo>
                  <a:cubicBezTo>
                    <a:pt x="1099" y="197"/>
                    <a:pt x="1099" y="197"/>
                    <a:pt x="1099" y="197"/>
                  </a:cubicBezTo>
                  <a:cubicBezTo>
                    <a:pt x="1099" y="88"/>
                    <a:pt x="1010" y="0"/>
                    <a:pt x="902" y="0"/>
                  </a:cubicBezTo>
                  <a:close/>
                  <a:moveTo>
                    <a:pt x="932" y="285"/>
                  </a:moveTo>
                  <a:cubicBezTo>
                    <a:pt x="932" y="285"/>
                    <a:pt x="932" y="285"/>
                    <a:pt x="859" y="285"/>
                  </a:cubicBezTo>
                  <a:cubicBezTo>
                    <a:pt x="822" y="285"/>
                    <a:pt x="793" y="314"/>
                    <a:pt x="793" y="351"/>
                  </a:cubicBezTo>
                  <a:cubicBezTo>
                    <a:pt x="793" y="351"/>
                    <a:pt x="793" y="351"/>
                    <a:pt x="793" y="400"/>
                  </a:cubicBezTo>
                  <a:cubicBezTo>
                    <a:pt x="793" y="400"/>
                    <a:pt x="793" y="400"/>
                    <a:pt x="932" y="400"/>
                  </a:cubicBezTo>
                  <a:cubicBezTo>
                    <a:pt x="932" y="400"/>
                    <a:pt x="932" y="400"/>
                    <a:pt x="932" y="550"/>
                  </a:cubicBezTo>
                  <a:cubicBezTo>
                    <a:pt x="932" y="550"/>
                    <a:pt x="932" y="550"/>
                    <a:pt x="793" y="550"/>
                  </a:cubicBezTo>
                  <a:cubicBezTo>
                    <a:pt x="793" y="550"/>
                    <a:pt x="793" y="550"/>
                    <a:pt x="793" y="1010"/>
                  </a:cubicBezTo>
                  <a:cubicBezTo>
                    <a:pt x="793" y="1010"/>
                    <a:pt x="793" y="1010"/>
                    <a:pt x="596" y="1010"/>
                  </a:cubicBezTo>
                  <a:cubicBezTo>
                    <a:pt x="596" y="1010"/>
                    <a:pt x="596" y="1010"/>
                    <a:pt x="596" y="550"/>
                  </a:cubicBezTo>
                  <a:cubicBezTo>
                    <a:pt x="596" y="550"/>
                    <a:pt x="596" y="550"/>
                    <a:pt x="470" y="550"/>
                  </a:cubicBezTo>
                  <a:cubicBezTo>
                    <a:pt x="470" y="550"/>
                    <a:pt x="470" y="550"/>
                    <a:pt x="470" y="400"/>
                  </a:cubicBezTo>
                  <a:cubicBezTo>
                    <a:pt x="470" y="400"/>
                    <a:pt x="470" y="400"/>
                    <a:pt x="596" y="400"/>
                  </a:cubicBezTo>
                  <a:cubicBezTo>
                    <a:pt x="596" y="400"/>
                    <a:pt x="596" y="400"/>
                    <a:pt x="596" y="311"/>
                  </a:cubicBezTo>
                  <a:cubicBezTo>
                    <a:pt x="596" y="214"/>
                    <a:pt x="675" y="135"/>
                    <a:pt x="772" y="135"/>
                  </a:cubicBezTo>
                  <a:cubicBezTo>
                    <a:pt x="772" y="135"/>
                    <a:pt x="772" y="135"/>
                    <a:pt x="932" y="135"/>
                  </a:cubicBezTo>
                  <a:cubicBezTo>
                    <a:pt x="932" y="135"/>
                    <a:pt x="932" y="135"/>
                    <a:pt x="932" y="28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pPr defTabSz="913498"/>
              <a:endParaRPr lang="en-US" sz="1667">
                <a:solidFill>
                  <a:srgbClr val="FFFFFF"/>
                </a:solidFill>
              </a:endParaRPr>
            </a:p>
          </p:txBody>
        </p:sp>
      </p:grpSp>
      <p:grpSp>
        <p:nvGrpSpPr>
          <p:cNvPr id="12" name="Group 11"/>
          <p:cNvGrpSpPr/>
          <p:nvPr/>
        </p:nvGrpSpPr>
        <p:grpSpPr>
          <a:xfrm>
            <a:off x="5997387" y="2733992"/>
            <a:ext cx="800179" cy="754330"/>
            <a:chOff x="5789612" y="229862"/>
            <a:chExt cx="1097280" cy="1097280"/>
          </a:xfrm>
        </p:grpSpPr>
        <p:grpSp>
          <p:nvGrpSpPr>
            <p:cNvPr id="58" name="Group 57"/>
            <p:cNvGrpSpPr/>
            <p:nvPr/>
          </p:nvGrpSpPr>
          <p:grpSpPr>
            <a:xfrm>
              <a:off x="5789612" y="229862"/>
              <a:ext cx="1097280" cy="1097280"/>
              <a:chOff x="3399505" y="229862"/>
              <a:chExt cx="1097280" cy="1097280"/>
            </a:xfrm>
          </p:grpSpPr>
          <p:sp>
            <p:nvSpPr>
              <p:cNvPr id="60" name="Rectangle 59"/>
              <p:cNvSpPr/>
              <p:nvPr/>
            </p:nvSpPr>
            <p:spPr>
              <a:xfrm>
                <a:off x="3399505" y="229862"/>
                <a:ext cx="1097280" cy="1097280"/>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6197" tIns="38098" rIns="76197" bIns="38098" numCol="1" spcCol="0" rtlCol="0" fromWordArt="0" anchor="b" anchorCtr="0" forceAA="0" compatLnSpc="1">
                <a:prstTxWarp prst="textNoShape">
                  <a:avLst/>
                </a:prstTxWarp>
                <a:noAutofit/>
              </a:bodyPr>
              <a:lstStyle/>
              <a:p>
                <a:pPr defTabSz="913593" fontAlgn="base">
                  <a:spcBef>
                    <a:spcPct val="0"/>
                  </a:spcBef>
                  <a:spcAft>
                    <a:spcPct val="0"/>
                  </a:spcAft>
                </a:pPr>
                <a:endParaRPr lang="en-US" sz="2417" spc="-71" dirty="0">
                  <a:solidFill>
                    <a:srgbClr val="000000">
                      <a:alpha val="99000"/>
                    </a:srgbClr>
                  </a:solidFill>
                  <a:latin typeface="Segoe UI Light" pitchFamily="34" charset="0"/>
                </a:endParaRPr>
              </a:p>
            </p:txBody>
          </p:sp>
          <p:sp>
            <p:nvSpPr>
              <p:cNvPr id="61" name="Freeform 16"/>
              <p:cNvSpPr>
                <a:spLocks noEditPoints="1"/>
              </p:cNvSpPr>
              <p:nvPr/>
            </p:nvSpPr>
            <p:spPr bwMode="auto">
              <a:xfrm>
                <a:off x="3546206" y="469892"/>
                <a:ext cx="252087" cy="617220"/>
              </a:xfrm>
              <a:custGeom>
                <a:avLst/>
                <a:gdLst>
                  <a:gd name="T0" fmla="*/ 439 w 530"/>
                  <a:gd name="T1" fmla="*/ 318 h 1297"/>
                  <a:gd name="T2" fmla="*/ 91 w 530"/>
                  <a:gd name="T3" fmla="*/ 318 h 1297"/>
                  <a:gd name="T4" fmla="*/ 0 w 530"/>
                  <a:gd name="T5" fmla="*/ 409 h 1297"/>
                  <a:gd name="T6" fmla="*/ 0 w 530"/>
                  <a:gd name="T7" fmla="*/ 822 h 1297"/>
                  <a:gd name="T8" fmla="*/ 91 w 530"/>
                  <a:gd name="T9" fmla="*/ 913 h 1297"/>
                  <a:gd name="T10" fmla="*/ 91 w 530"/>
                  <a:gd name="T11" fmla="*/ 1206 h 1297"/>
                  <a:gd name="T12" fmla="*/ 179 w 530"/>
                  <a:gd name="T13" fmla="*/ 1297 h 1297"/>
                  <a:gd name="T14" fmla="*/ 352 w 530"/>
                  <a:gd name="T15" fmla="*/ 1297 h 1297"/>
                  <a:gd name="T16" fmla="*/ 439 w 530"/>
                  <a:gd name="T17" fmla="*/ 1206 h 1297"/>
                  <a:gd name="T18" fmla="*/ 439 w 530"/>
                  <a:gd name="T19" fmla="*/ 913 h 1297"/>
                  <a:gd name="T20" fmla="*/ 530 w 530"/>
                  <a:gd name="T21" fmla="*/ 822 h 1297"/>
                  <a:gd name="T22" fmla="*/ 530 w 530"/>
                  <a:gd name="T23" fmla="*/ 409 h 1297"/>
                  <a:gd name="T24" fmla="*/ 439 w 530"/>
                  <a:gd name="T25" fmla="*/ 318 h 1297"/>
                  <a:gd name="T26" fmla="*/ 409 w 530"/>
                  <a:gd name="T27" fmla="*/ 824 h 1297"/>
                  <a:gd name="T28" fmla="*/ 121 w 530"/>
                  <a:gd name="T29" fmla="*/ 824 h 1297"/>
                  <a:gd name="T30" fmla="*/ 121 w 530"/>
                  <a:gd name="T31" fmla="*/ 623 h 1297"/>
                  <a:gd name="T32" fmla="*/ 145 w 530"/>
                  <a:gd name="T33" fmla="*/ 600 h 1297"/>
                  <a:gd name="T34" fmla="*/ 170 w 530"/>
                  <a:gd name="T35" fmla="*/ 600 h 1297"/>
                  <a:gd name="T36" fmla="*/ 170 w 530"/>
                  <a:gd name="T37" fmla="*/ 478 h 1297"/>
                  <a:gd name="T38" fmla="*/ 255 w 530"/>
                  <a:gd name="T39" fmla="*/ 393 h 1297"/>
                  <a:gd name="T40" fmla="*/ 275 w 530"/>
                  <a:gd name="T41" fmla="*/ 393 h 1297"/>
                  <a:gd name="T42" fmla="*/ 360 w 530"/>
                  <a:gd name="T43" fmla="*/ 478 h 1297"/>
                  <a:gd name="T44" fmla="*/ 360 w 530"/>
                  <a:gd name="T45" fmla="*/ 600 h 1297"/>
                  <a:gd name="T46" fmla="*/ 385 w 530"/>
                  <a:gd name="T47" fmla="*/ 600 h 1297"/>
                  <a:gd name="T48" fmla="*/ 409 w 530"/>
                  <a:gd name="T49" fmla="*/ 623 h 1297"/>
                  <a:gd name="T50" fmla="*/ 409 w 530"/>
                  <a:gd name="T51" fmla="*/ 824 h 1297"/>
                  <a:gd name="T52" fmla="*/ 265 w 530"/>
                  <a:gd name="T53" fmla="*/ 291 h 1297"/>
                  <a:gd name="T54" fmla="*/ 410 w 530"/>
                  <a:gd name="T55" fmla="*/ 145 h 1297"/>
                  <a:gd name="T56" fmla="*/ 265 w 530"/>
                  <a:gd name="T57" fmla="*/ 0 h 1297"/>
                  <a:gd name="T58" fmla="*/ 121 w 530"/>
                  <a:gd name="T59" fmla="*/ 145 h 1297"/>
                  <a:gd name="T60" fmla="*/ 265 w 530"/>
                  <a:gd name="T61" fmla="*/ 291 h 1297"/>
                  <a:gd name="T62" fmla="*/ 275 w 530"/>
                  <a:gd name="T63" fmla="*/ 427 h 1297"/>
                  <a:gd name="T64" fmla="*/ 255 w 530"/>
                  <a:gd name="T65" fmla="*/ 427 h 1297"/>
                  <a:gd name="T66" fmla="*/ 205 w 530"/>
                  <a:gd name="T67" fmla="*/ 478 h 1297"/>
                  <a:gd name="T68" fmla="*/ 205 w 530"/>
                  <a:gd name="T69" fmla="*/ 600 h 1297"/>
                  <a:gd name="T70" fmla="*/ 326 w 530"/>
                  <a:gd name="T71" fmla="*/ 600 h 1297"/>
                  <a:gd name="T72" fmla="*/ 326 w 530"/>
                  <a:gd name="T73" fmla="*/ 478 h 1297"/>
                  <a:gd name="T74" fmla="*/ 275 w 530"/>
                  <a:gd name="T75" fmla="*/ 427 h 1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30" h="1297">
                    <a:moveTo>
                      <a:pt x="439" y="318"/>
                    </a:moveTo>
                    <a:cubicBezTo>
                      <a:pt x="137" y="318"/>
                      <a:pt x="91" y="318"/>
                      <a:pt x="91" y="318"/>
                    </a:cubicBezTo>
                    <a:cubicBezTo>
                      <a:pt x="42" y="318"/>
                      <a:pt x="0" y="360"/>
                      <a:pt x="0" y="409"/>
                    </a:cubicBezTo>
                    <a:cubicBezTo>
                      <a:pt x="0" y="822"/>
                      <a:pt x="0" y="822"/>
                      <a:pt x="0" y="822"/>
                    </a:cubicBezTo>
                    <a:cubicBezTo>
                      <a:pt x="0" y="872"/>
                      <a:pt x="42" y="913"/>
                      <a:pt x="91" y="913"/>
                    </a:cubicBezTo>
                    <a:cubicBezTo>
                      <a:pt x="91" y="1203"/>
                      <a:pt x="91" y="1206"/>
                      <a:pt x="91" y="1206"/>
                    </a:cubicBezTo>
                    <a:cubicBezTo>
                      <a:pt x="91" y="1255"/>
                      <a:pt x="129" y="1297"/>
                      <a:pt x="179" y="1297"/>
                    </a:cubicBezTo>
                    <a:cubicBezTo>
                      <a:pt x="307" y="1297"/>
                      <a:pt x="352" y="1297"/>
                      <a:pt x="352" y="1297"/>
                    </a:cubicBezTo>
                    <a:cubicBezTo>
                      <a:pt x="401" y="1297"/>
                      <a:pt x="439" y="1255"/>
                      <a:pt x="439" y="1206"/>
                    </a:cubicBezTo>
                    <a:cubicBezTo>
                      <a:pt x="439" y="913"/>
                      <a:pt x="439" y="913"/>
                      <a:pt x="439" y="913"/>
                    </a:cubicBezTo>
                    <a:cubicBezTo>
                      <a:pt x="489" y="913"/>
                      <a:pt x="530" y="872"/>
                      <a:pt x="530" y="822"/>
                    </a:cubicBezTo>
                    <a:cubicBezTo>
                      <a:pt x="530" y="409"/>
                      <a:pt x="530" y="409"/>
                      <a:pt x="530" y="409"/>
                    </a:cubicBezTo>
                    <a:cubicBezTo>
                      <a:pt x="530" y="360"/>
                      <a:pt x="489" y="318"/>
                      <a:pt x="439" y="318"/>
                    </a:cubicBezTo>
                    <a:close/>
                    <a:moveTo>
                      <a:pt x="409" y="824"/>
                    </a:moveTo>
                    <a:cubicBezTo>
                      <a:pt x="121" y="824"/>
                      <a:pt x="121" y="824"/>
                      <a:pt x="121" y="824"/>
                    </a:cubicBezTo>
                    <a:cubicBezTo>
                      <a:pt x="121" y="623"/>
                      <a:pt x="121" y="623"/>
                      <a:pt x="121" y="623"/>
                    </a:cubicBezTo>
                    <a:cubicBezTo>
                      <a:pt x="121" y="610"/>
                      <a:pt x="132" y="600"/>
                      <a:pt x="145" y="600"/>
                    </a:cubicBezTo>
                    <a:cubicBezTo>
                      <a:pt x="170" y="600"/>
                      <a:pt x="170" y="600"/>
                      <a:pt x="170" y="600"/>
                    </a:cubicBezTo>
                    <a:cubicBezTo>
                      <a:pt x="170" y="478"/>
                      <a:pt x="170" y="478"/>
                      <a:pt x="170" y="478"/>
                    </a:cubicBezTo>
                    <a:cubicBezTo>
                      <a:pt x="170" y="431"/>
                      <a:pt x="208" y="393"/>
                      <a:pt x="255" y="393"/>
                    </a:cubicBezTo>
                    <a:cubicBezTo>
                      <a:pt x="275" y="393"/>
                      <a:pt x="275" y="393"/>
                      <a:pt x="275" y="393"/>
                    </a:cubicBezTo>
                    <a:cubicBezTo>
                      <a:pt x="322" y="393"/>
                      <a:pt x="360" y="431"/>
                      <a:pt x="360" y="478"/>
                    </a:cubicBezTo>
                    <a:cubicBezTo>
                      <a:pt x="360" y="600"/>
                      <a:pt x="360" y="600"/>
                      <a:pt x="360" y="600"/>
                    </a:cubicBezTo>
                    <a:cubicBezTo>
                      <a:pt x="385" y="600"/>
                      <a:pt x="385" y="600"/>
                      <a:pt x="385" y="600"/>
                    </a:cubicBezTo>
                    <a:cubicBezTo>
                      <a:pt x="399" y="600"/>
                      <a:pt x="409" y="610"/>
                      <a:pt x="409" y="623"/>
                    </a:cubicBezTo>
                    <a:lnTo>
                      <a:pt x="409" y="824"/>
                    </a:lnTo>
                    <a:close/>
                    <a:moveTo>
                      <a:pt x="265" y="291"/>
                    </a:moveTo>
                    <a:cubicBezTo>
                      <a:pt x="345" y="291"/>
                      <a:pt x="410" y="226"/>
                      <a:pt x="410" y="145"/>
                    </a:cubicBezTo>
                    <a:cubicBezTo>
                      <a:pt x="410" y="65"/>
                      <a:pt x="345" y="0"/>
                      <a:pt x="265" y="0"/>
                    </a:cubicBezTo>
                    <a:cubicBezTo>
                      <a:pt x="185" y="0"/>
                      <a:pt x="121" y="65"/>
                      <a:pt x="121" y="145"/>
                    </a:cubicBezTo>
                    <a:cubicBezTo>
                      <a:pt x="121" y="226"/>
                      <a:pt x="185" y="291"/>
                      <a:pt x="265" y="291"/>
                    </a:cubicBezTo>
                    <a:close/>
                    <a:moveTo>
                      <a:pt x="275" y="427"/>
                    </a:moveTo>
                    <a:cubicBezTo>
                      <a:pt x="255" y="427"/>
                      <a:pt x="255" y="427"/>
                      <a:pt x="255" y="427"/>
                    </a:cubicBezTo>
                    <a:cubicBezTo>
                      <a:pt x="227" y="427"/>
                      <a:pt x="205" y="450"/>
                      <a:pt x="205" y="478"/>
                    </a:cubicBezTo>
                    <a:cubicBezTo>
                      <a:pt x="205" y="600"/>
                      <a:pt x="205" y="600"/>
                      <a:pt x="205" y="600"/>
                    </a:cubicBezTo>
                    <a:cubicBezTo>
                      <a:pt x="326" y="600"/>
                      <a:pt x="326" y="600"/>
                      <a:pt x="326" y="600"/>
                    </a:cubicBezTo>
                    <a:cubicBezTo>
                      <a:pt x="326" y="478"/>
                      <a:pt x="326" y="478"/>
                      <a:pt x="326" y="478"/>
                    </a:cubicBezTo>
                    <a:cubicBezTo>
                      <a:pt x="326" y="450"/>
                      <a:pt x="303" y="427"/>
                      <a:pt x="275" y="427"/>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pPr defTabSz="913498"/>
                <a:endParaRPr lang="en-US" sz="1667">
                  <a:solidFill>
                    <a:srgbClr val="FFFFFF"/>
                  </a:solidFill>
                </a:endParaRPr>
              </a:p>
            </p:txBody>
          </p:sp>
        </p:grpSp>
        <p:pic>
          <p:nvPicPr>
            <p:cNvPr id="59" name="Picture 17" descr="C:\Users\Justin\Desktop\_Work_in_Progress\_MS\1463\yaho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5803" y="597955"/>
              <a:ext cx="577752" cy="36109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p:cNvGrpSpPr/>
          <p:nvPr/>
        </p:nvGrpSpPr>
        <p:grpSpPr>
          <a:xfrm>
            <a:off x="4520742" y="2729303"/>
            <a:ext cx="800179" cy="754330"/>
            <a:chOff x="3399505" y="229861"/>
            <a:chExt cx="1097280" cy="1097280"/>
          </a:xfrm>
        </p:grpSpPr>
        <p:grpSp>
          <p:nvGrpSpPr>
            <p:cNvPr id="54" name="Group 53"/>
            <p:cNvGrpSpPr/>
            <p:nvPr/>
          </p:nvGrpSpPr>
          <p:grpSpPr>
            <a:xfrm>
              <a:off x="3399505" y="229861"/>
              <a:ext cx="1097280" cy="1097280"/>
              <a:chOff x="3399505" y="229861"/>
              <a:chExt cx="1097280" cy="1097280"/>
            </a:xfrm>
          </p:grpSpPr>
          <p:sp>
            <p:nvSpPr>
              <p:cNvPr id="56" name="Rectangle 55"/>
              <p:cNvSpPr/>
              <p:nvPr/>
            </p:nvSpPr>
            <p:spPr>
              <a:xfrm>
                <a:off x="3399505" y="229861"/>
                <a:ext cx="1097280" cy="109728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6197" tIns="38098" rIns="76197" bIns="38098" numCol="1" spcCol="0" rtlCol="0" fromWordArt="0" anchor="b" anchorCtr="0" forceAA="0" compatLnSpc="1">
                <a:prstTxWarp prst="textNoShape">
                  <a:avLst/>
                </a:prstTxWarp>
                <a:noAutofit/>
              </a:bodyPr>
              <a:lstStyle/>
              <a:p>
                <a:pPr defTabSz="913593" fontAlgn="base">
                  <a:spcBef>
                    <a:spcPct val="0"/>
                  </a:spcBef>
                  <a:spcAft>
                    <a:spcPct val="0"/>
                  </a:spcAft>
                </a:pPr>
                <a:endParaRPr lang="en-US" sz="2417" spc="-71" dirty="0">
                  <a:solidFill>
                    <a:srgbClr val="000000">
                      <a:alpha val="99000"/>
                    </a:srgbClr>
                  </a:solidFill>
                  <a:latin typeface="Segoe UI Light" pitchFamily="34" charset="0"/>
                </a:endParaRPr>
              </a:p>
            </p:txBody>
          </p:sp>
          <p:sp>
            <p:nvSpPr>
              <p:cNvPr id="57" name="Freeform 16"/>
              <p:cNvSpPr>
                <a:spLocks noEditPoints="1"/>
              </p:cNvSpPr>
              <p:nvPr/>
            </p:nvSpPr>
            <p:spPr bwMode="auto">
              <a:xfrm>
                <a:off x="3546206" y="469892"/>
                <a:ext cx="252087" cy="617220"/>
              </a:xfrm>
              <a:custGeom>
                <a:avLst/>
                <a:gdLst>
                  <a:gd name="T0" fmla="*/ 439 w 530"/>
                  <a:gd name="T1" fmla="*/ 318 h 1297"/>
                  <a:gd name="T2" fmla="*/ 91 w 530"/>
                  <a:gd name="T3" fmla="*/ 318 h 1297"/>
                  <a:gd name="T4" fmla="*/ 0 w 530"/>
                  <a:gd name="T5" fmla="*/ 409 h 1297"/>
                  <a:gd name="T6" fmla="*/ 0 w 530"/>
                  <a:gd name="T7" fmla="*/ 822 h 1297"/>
                  <a:gd name="T8" fmla="*/ 91 w 530"/>
                  <a:gd name="T9" fmla="*/ 913 h 1297"/>
                  <a:gd name="T10" fmla="*/ 91 w 530"/>
                  <a:gd name="T11" fmla="*/ 1206 h 1297"/>
                  <a:gd name="T12" fmla="*/ 179 w 530"/>
                  <a:gd name="T13" fmla="*/ 1297 h 1297"/>
                  <a:gd name="T14" fmla="*/ 352 w 530"/>
                  <a:gd name="T15" fmla="*/ 1297 h 1297"/>
                  <a:gd name="T16" fmla="*/ 439 w 530"/>
                  <a:gd name="T17" fmla="*/ 1206 h 1297"/>
                  <a:gd name="T18" fmla="*/ 439 w 530"/>
                  <a:gd name="T19" fmla="*/ 913 h 1297"/>
                  <a:gd name="T20" fmla="*/ 530 w 530"/>
                  <a:gd name="T21" fmla="*/ 822 h 1297"/>
                  <a:gd name="T22" fmla="*/ 530 w 530"/>
                  <a:gd name="T23" fmla="*/ 409 h 1297"/>
                  <a:gd name="T24" fmla="*/ 439 w 530"/>
                  <a:gd name="T25" fmla="*/ 318 h 1297"/>
                  <a:gd name="T26" fmla="*/ 409 w 530"/>
                  <a:gd name="T27" fmla="*/ 824 h 1297"/>
                  <a:gd name="T28" fmla="*/ 121 w 530"/>
                  <a:gd name="T29" fmla="*/ 824 h 1297"/>
                  <a:gd name="T30" fmla="*/ 121 w 530"/>
                  <a:gd name="T31" fmla="*/ 623 h 1297"/>
                  <a:gd name="T32" fmla="*/ 145 w 530"/>
                  <a:gd name="T33" fmla="*/ 600 h 1297"/>
                  <a:gd name="T34" fmla="*/ 170 w 530"/>
                  <a:gd name="T35" fmla="*/ 600 h 1297"/>
                  <a:gd name="T36" fmla="*/ 170 w 530"/>
                  <a:gd name="T37" fmla="*/ 478 h 1297"/>
                  <a:gd name="T38" fmla="*/ 255 w 530"/>
                  <a:gd name="T39" fmla="*/ 393 h 1297"/>
                  <a:gd name="T40" fmla="*/ 275 w 530"/>
                  <a:gd name="T41" fmla="*/ 393 h 1297"/>
                  <a:gd name="T42" fmla="*/ 360 w 530"/>
                  <a:gd name="T43" fmla="*/ 478 h 1297"/>
                  <a:gd name="T44" fmla="*/ 360 w 530"/>
                  <a:gd name="T45" fmla="*/ 600 h 1297"/>
                  <a:gd name="T46" fmla="*/ 385 w 530"/>
                  <a:gd name="T47" fmla="*/ 600 h 1297"/>
                  <a:gd name="T48" fmla="*/ 409 w 530"/>
                  <a:gd name="T49" fmla="*/ 623 h 1297"/>
                  <a:gd name="T50" fmla="*/ 409 w 530"/>
                  <a:gd name="T51" fmla="*/ 824 h 1297"/>
                  <a:gd name="T52" fmla="*/ 265 w 530"/>
                  <a:gd name="T53" fmla="*/ 291 h 1297"/>
                  <a:gd name="T54" fmla="*/ 410 w 530"/>
                  <a:gd name="T55" fmla="*/ 145 h 1297"/>
                  <a:gd name="T56" fmla="*/ 265 w 530"/>
                  <a:gd name="T57" fmla="*/ 0 h 1297"/>
                  <a:gd name="T58" fmla="*/ 121 w 530"/>
                  <a:gd name="T59" fmla="*/ 145 h 1297"/>
                  <a:gd name="T60" fmla="*/ 265 w 530"/>
                  <a:gd name="T61" fmla="*/ 291 h 1297"/>
                  <a:gd name="T62" fmla="*/ 275 w 530"/>
                  <a:gd name="T63" fmla="*/ 427 h 1297"/>
                  <a:gd name="T64" fmla="*/ 255 w 530"/>
                  <a:gd name="T65" fmla="*/ 427 h 1297"/>
                  <a:gd name="T66" fmla="*/ 205 w 530"/>
                  <a:gd name="T67" fmla="*/ 478 h 1297"/>
                  <a:gd name="T68" fmla="*/ 205 w 530"/>
                  <a:gd name="T69" fmla="*/ 600 h 1297"/>
                  <a:gd name="T70" fmla="*/ 326 w 530"/>
                  <a:gd name="T71" fmla="*/ 600 h 1297"/>
                  <a:gd name="T72" fmla="*/ 326 w 530"/>
                  <a:gd name="T73" fmla="*/ 478 h 1297"/>
                  <a:gd name="T74" fmla="*/ 275 w 530"/>
                  <a:gd name="T75" fmla="*/ 427 h 1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30" h="1297">
                    <a:moveTo>
                      <a:pt x="439" y="318"/>
                    </a:moveTo>
                    <a:cubicBezTo>
                      <a:pt x="137" y="318"/>
                      <a:pt x="91" y="318"/>
                      <a:pt x="91" y="318"/>
                    </a:cubicBezTo>
                    <a:cubicBezTo>
                      <a:pt x="42" y="318"/>
                      <a:pt x="0" y="360"/>
                      <a:pt x="0" y="409"/>
                    </a:cubicBezTo>
                    <a:cubicBezTo>
                      <a:pt x="0" y="822"/>
                      <a:pt x="0" y="822"/>
                      <a:pt x="0" y="822"/>
                    </a:cubicBezTo>
                    <a:cubicBezTo>
                      <a:pt x="0" y="872"/>
                      <a:pt x="42" y="913"/>
                      <a:pt x="91" y="913"/>
                    </a:cubicBezTo>
                    <a:cubicBezTo>
                      <a:pt x="91" y="1203"/>
                      <a:pt x="91" y="1206"/>
                      <a:pt x="91" y="1206"/>
                    </a:cubicBezTo>
                    <a:cubicBezTo>
                      <a:pt x="91" y="1255"/>
                      <a:pt x="129" y="1297"/>
                      <a:pt x="179" y="1297"/>
                    </a:cubicBezTo>
                    <a:cubicBezTo>
                      <a:pt x="307" y="1297"/>
                      <a:pt x="352" y="1297"/>
                      <a:pt x="352" y="1297"/>
                    </a:cubicBezTo>
                    <a:cubicBezTo>
                      <a:pt x="401" y="1297"/>
                      <a:pt x="439" y="1255"/>
                      <a:pt x="439" y="1206"/>
                    </a:cubicBezTo>
                    <a:cubicBezTo>
                      <a:pt x="439" y="913"/>
                      <a:pt x="439" y="913"/>
                      <a:pt x="439" y="913"/>
                    </a:cubicBezTo>
                    <a:cubicBezTo>
                      <a:pt x="489" y="913"/>
                      <a:pt x="530" y="872"/>
                      <a:pt x="530" y="822"/>
                    </a:cubicBezTo>
                    <a:cubicBezTo>
                      <a:pt x="530" y="409"/>
                      <a:pt x="530" y="409"/>
                      <a:pt x="530" y="409"/>
                    </a:cubicBezTo>
                    <a:cubicBezTo>
                      <a:pt x="530" y="360"/>
                      <a:pt x="489" y="318"/>
                      <a:pt x="439" y="318"/>
                    </a:cubicBezTo>
                    <a:close/>
                    <a:moveTo>
                      <a:pt x="409" y="824"/>
                    </a:moveTo>
                    <a:cubicBezTo>
                      <a:pt x="121" y="824"/>
                      <a:pt x="121" y="824"/>
                      <a:pt x="121" y="824"/>
                    </a:cubicBezTo>
                    <a:cubicBezTo>
                      <a:pt x="121" y="623"/>
                      <a:pt x="121" y="623"/>
                      <a:pt x="121" y="623"/>
                    </a:cubicBezTo>
                    <a:cubicBezTo>
                      <a:pt x="121" y="610"/>
                      <a:pt x="132" y="600"/>
                      <a:pt x="145" y="600"/>
                    </a:cubicBezTo>
                    <a:cubicBezTo>
                      <a:pt x="170" y="600"/>
                      <a:pt x="170" y="600"/>
                      <a:pt x="170" y="600"/>
                    </a:cubicBezTo>
                    <a:cubicBezTo>
                      <a:pt x="170" y="478"/>
                      <a:pt x="170" y="478"/>
                      <a:pt x="170" y="478"/>
                    </a:cubicBezTo>
                    <a:cubicBezTo>
                      <a:pt x="170" y="431"/>
                      <a:pt x="208" y="393"/>
                      <a:pt x="255" y="393"/>
                    </a:cubicBezTo>
                    <a:cubicBezTo>
                      <a:pt x="275" y="393"/>
                      <a:pt x="275" y="393"/>
                      <a:pt x="275" y="393"/>
                    </a:cubicBezTo>
                    <a:cubicBezTo>
                      <a:pt x="322" y="393"/>
                      <a:pt x="360" y="431"/>
                      <a:pt x="360" y="478"/>
                    </a:cubicBezTo>
                    <a:cubicBezTo>
                      <a:pt x="360" y="600"/>
                      <a:pt x="360" y="600"/>
                      <a:pt x="360" y="600"/>
                    </a:cubicBezTo>
                    <a:cubicBezTo>
                      <a:pt x="385" y="600"/>
                      <a:pt x="385" y="600"/>
                      <a:pt x="385" y="600"/>
                    </a:cubicBezTo>
                    <a:cubicBezTo>
                      <a:pt x="399" y="600"/>
                      <a:pt x="409" y="610"/>
                      <a:pt x="409" y="623"/>
                    </a:cubicBezTo>
                    <a:lnTo>
                      <a:pt x="409" y="824"/>
                    </a:lnTo>
                    <a:close/>
                    <a:moveTo>
                      <a:pt x="265" y="291"/>
                    </a:moveTo>
                    <a:cubicBezTo>
                      <a:pt x="345" y="291"/>
                      <a:pt x="410" y="226"/>
                      <a:pt x="410" y="145"/>
                    </a:cubicBezTo>
                    <a:cubicBezTo>
                      <a:pt x="410" y="65"/>
                      <a:pt x="345" y="0"/>
                      <a:pt x="265" y="0"/>
                    </a:cubicBezTo>
                    <a:cubicBezTo>
                      <a:pt x="185" y="0"/>
                      <a:pt x="121" y="65"/>
                      <a:pt x="121" y="145"/>
                    </a:cubicBezTo>
                    <a:cubicBezTo>
                      <a:pt x="121" y="226"/>
                      <a:pt x="185" y="291"/>
                      <a:pt x="265" y="291"/>
                    </a:cubicBezTo>
                    <a:close/>
                    <a:moveTo>
                      <a:pt x="275" y="427"/>
                    </a:moveTo>
                    <a:cubicBezTo>
                      <a:pt x="255" y="427"/>
                      <a:pt x="255" y="427"/>
                      <a:pt x="255" y="427"/>
                    </a:cubicBezTo>
                    <a:cubicBezTo>
                      <a:pt x="227" y="427"/>
                      <a:pt x="205" y="450"/>
                      <a:pt x="205" y="478"/>
                    </a:cubicBezTo>
                    <a:cubicBezTo>
                      <a:pt x="205" y="600"/>
                      <a:pt x="205" y="600"/>
                      <a:pt x="205" y="600"/>
                    </a:cubicBezTo>
                    <a:cubicBezTo>
                      <a:pt x="326" y="600"/>
                      <a:pt x="326" y="600"/>
                      <a:pt x="326" y="600"/>
                    </a:cubicBezTo>
                    <a:cubicBezTo>
                      <a:pt x="326" y="478"/>
                      <a:pt x="326" y="478"/>
                      <a:pt x="326" y="478"/>
                    </a:cubicBezTo>
                    <a:cubicBezTo>
                      <a:pt x="326" y="450"/>
                      <a:pt x="303" y="427"/>
                      <a:pt x="275" y="427"/>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pPr defTabSz="913498"/>
                <a:endParaRPr lang="en-US" sz="1667">
                  <a:solidFill>
                    <a:srgbClr val="FFFFFF"/>
                  </a:solidFill>
                </a:endParaRPr>
              </a:p>
            </p:txBody>
          </p:sp>
        </p:grpSp>
        <p:pic>
          <p:nvPicPr>
            <p:cNvPr id="55" name="Picture 18" descr="C:\Users\Justin\Desktop\_Work_in_Progress\_MS\1463\google (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79686" y="518356"/>
              <a:ext cx="528503" cy="520293"/>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Freeform 16"/>
          <p:cNvSpPr>
            <a:spLocks noEditPoints="1"/>
          </p:cNvSpPr>
          <p:nvPr/>
        </p:nvSpPr>
        <p:spPr bwMode="auto">
          <a:xfrm>
            <a:off x="2510836" y="4048067"/>
            <a:ext cx="183832" cy="424311"/>
          </a:xfrm>
          <a:custGeom>
            <a:avLst/>
            <a:gdLst>
              <a:gd name="T0" fmla="*/ 439 w 530"/>
              <a:gd name="T1" fmla="*/ 318 h 1297"/>
              <a:gd name="T2" fmla="*/ 91 w 530"/>
              <a:gd name="T3" fmla="*/ 318 h 1297"/>
              <a:gd name="T4" fmla="*/ 0 w 530"/>
              <a:gd name="T5" fmla="*/ 409 h 1297"/>
              <a:gd name="T6" fmla="*/ 0 w 530"/>
              <a:gd name="T7" fmla="*/ 822 h 1297"/>
              <a:gd name="T8" fmla="*/ 91 w 530"/>
              <a:gd name="T9" fmla="*/ 913 h 1297"/>
              <a:gd name="T10" fmla="*/ 91 w 530"/>
              <a:gd name="T11" fmla="*/ 1206 h 1297"/>
              <a:gd name="T12" fmla="*/ 179 w 530"/>
              <a:gd name="T13" fmla="*/ 1297 h 1297"/>
              <a:gd name="T14" fmla="*/ 352 w 530"/>
              <a:gd name="T15" fmla="*/ 1297 h 1297"/>
              <a:gd name="T16" fmla="*/ 439 w 530"/>
              <a:gd name="T17" fmla="*/ 1206 h 1297"/>
              <a:gd name="T18" fmla="*/ 439 w 530"/>
              <a:gd name="T19" fmla="*/ 913 h 1297"/>
              <a:gd name="T20" fmla="*/ 530 w 530"/>
              <a:gd name="T21" fmla="*/ 822 h 1297"/>
              <a:gd name="T22" fmla="*/ 530 w 530"/>
              <a:gd name="T23" fmla="*/ 409 h 1297"/>
              <a:gd name="T24" fmla="*/ 439 w 530"/>
              <a:gd name="T25" fmla="*/ 318 h 1297"/>
              <a:gd name="T26" fmla="*/ 409 w 530"/>
              <a:gd name="T27" fmla="*/ 824 h 1297"/>
              <a:gd name="T28" fmla="*/ 121 w 530"/>
              <a:gd name="T29" fmla="*/ 824 h 1297"/>
              <a:gd name="T30" fmla="*/ 121 w 530"/>
              <a:gd name="T31" fmla="*/ 623 h 1297"/>
              <a:gd name="T32" fmla="*/ 145 w 530"/>
              <a:gd name="T33" fmla="*/ 600 h 1297"/>
              <a:gd name="T34" fmla="*/ 170 w 530"/>
              <a:gd name="T35" fmla="*/ 600 h 1297"/>
              <a:gd name="T36" fmla="*/ 170 w 530"/>
              <a:gd name="T37" fmla="*/ 478 h 1297"/>
              <a:gd name="T38" fmla="*/ 255 w 530"/>
              <a:gd name="T39" fmla="*/ 393 h 1297"/>
              <a:gd name="T40" fmla="*/ 275 w 530"/>
              <a:gd name="T41" fmla="*/ 393 h 1297"/>
              <a:gd name="T42" fmla="*/ 360 w 530"/>
              <a:gd name="T43" fmla="*/ 478 h 1297"/>
              <a:gd name="T44" fmla="*/ 360 w 530"/>
              <a:gd name="T45" fmla="*/ 600 h 1297"/>
              <a:gd name="T46" fmla="*/ 385 w 530"/>
              <a:gd name="T47" fmla="*/ 600 h 1297"/>
              <a:gd name="T48" fmla="*/ 409 w 530"/>
              <a:gd name="T49" fmla="*/ 623 h 1297"/>
              <a:gd name="T50" fmla="*/ 409 w 530"/>
              <a:gd name="T51" fmla="*/ 824 h 1297"/>
              <a:gd name="T52" fmla="*/ 265 w 530"/>
              <a:gd name="T53" fmla="*/ 291 h 1297"/>
              <a:gd name="T54" fmla="*/ 410 w 530"/>
              <a:gd name="T55" fmla="*/ 145 h 1297"/>
              <a:gd name="T56" fmla="*/ 265 w 530"/>
              <a:gd name="T57" fmla="*/ 0 h 1297"/>
              <a:gd name="T58" fmla="*/ 121 w 530"/>
              <a:gd name="T59" fmla="*/ 145 h 1297"/>
              <a:gd name="T60" fmla="*/ 265 w 530"/>
              <a:gd name="T61" fmla="*/ 291 h 1297"/>
              <a:gd name="T62" fmla="*/ 275 w 530"/>
              <a:gd name="T63" fmla="*/ 427 h 1297"/>
              <a:gd name="T64" fmla="*/ 255 w 530"/>
              <a:gd name="T65" fmla="*/ 427 h 1297"/>
              <a:gd name="T66" fmla="*/ 205 w 530"/>
              <a:gd name="T67" fmla="*/ 478 h 1297"/>
              <a:gd name="T68" fmla="*/ 205 w 530"/>
              <a:gd name="T69" fmla="*/ 600 h 1297"/>
              <a:gd name="T70" fmla="*/ 326 w 530"/>
              <a:gd name="T71" fmla="*/ 600 h 1297"/>
              <a:gd name="T72" fmla="*/ 326 w 530"/>
              <a:gd name="T73" fmla="*/ 478 h 1297"/>
              <a:gd name="T74" fmla="*/ 275 w 530"/>
              <a:gd name="T75" fmla="*/ 427 h 1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30" h="1297">
                <a:moveTo>
                  <a:pt x="439" y="318"/>
                </a:moveTo>
                <a:cubicBezTo>
                  <a:pt x="137" y="318"/>
                  <a:pt x="91" y="318"/>
                  <a:pt x="91" y="318"/>
                </a:cubicBezTo>
                <a:cubicBezTo>
                  <a:pt x="42" y="318"/>
                  <a:pt x="0" y="360"/>
                  <a:pt x="0" y="409"/>
                </a:cubicBezTo>
                <a:cubicBezTo>
                  <a:pt x="0" y="822"/>
                  <a:pt x="0" y="822"/>
                  <a:pt x="0" y="822"/>
                </a:cubicBezTo>
                <a:cubicBezTo>
                  <a:pt x="0" y="872"/>
                  <a:pt x="42" y="913"/>
                  <a:pt x="91" y="913"/>
                </a:cubicBezTo>
                <a:cubicBezTo>
                  <a:pt x="91" y="1203"/>
                  <a:pt x="91" y="1206"/>
                  <a:pt x="91" y="1206"/>
                </a:cubicBezTo>
                <a:cubicBezTo>
                  <a:pt x="91" y="1255"/>
                  <a:pt x="129" y="1297"/>
                  <a:pt x="179" y="1297"/>
                </a:cubicBezTo>
                <a:cubicBezTo>
                  <a:pt x="307" y="1297"/>
                  <a:pt x="352" y="1297"/>
                  <a:pt x="352" y="1297"/>
                </a:cubicBezTo>
                <a:cubicBezTo>
                  <a:pt x="401" y="1297"/>
                  <a:pt x="439" y="1255"/>
                  <a:pt x="439" y="1206"/>
                </a:cubicBezTo>
                <a:cubicBezTo>
                  <a:pt x="439" y="913"/>
                  <a:pt x="439" y="913"/>
                  <a:pt x="439" y="913"/>
                </a:cubicBezTo>
                <a:cubicBezTo>
                  <a:pt x="489" y="913"/>
                  <a:pt x="530" y="872"/>
                  <a:pt x="530" y="822"/>
                </a:cubicBezTo>
                <a:cubicBezTo>
                  <a:pt x="530" y="409"/>
                  <a:pt x="530" y="409"/>
                  <a:pt x="530" y="409"/>
                </a:cubicBezTo>
                <a:cubicBezTo>
                  <a:pt x="530" y="360"/>
                  <a:pt x="489" y="318"/>
                  <a:pt x="439" y="318"/>
                </a:cubicBezTo>
                <a:close/>
                <a:moveTo>
                  <a:pt x="409" y="824"/>
                </a:moveTo>
                <a:cubicBezTo>
                  <a:pt x="121" y="824"/>
                  <a:pt x="121" y="824"/>
                  <a:pt x="121" y="824"/>
                </a:cubicBezTo>
                <a:cubicBezTo>
                  <a:pt x="121" y="623"/>
                  <a:pt x="121" y="623"/>
                  <a:pt x="121" y="623"/>
                </a:cubicBezTo>
                <a:cubicBezTo>
                  <a:pt x="121" y="610"/>
                  <a:pt x="132" y="600"/>
                  <a:pt x="145" y="600"/>
                </a:cubicBezTo>
                <a:cubicBezTo>
                  <a:pt x="170" y="600"/>
                  <a:pt x="170" y="600"/>
                  <a:pt x="170" y="600"/>
                </a:cubicBezTo>
                <a:cubicBezTo>
                  <a:pt x="170" y="478"/>
                  <a:pt x="170" y="478"/>
                  <a:pt x="170" y="478"/>
                </a:cubicBezTo>
                <a:cubicBezTo>
                  <a:pt x="170" y="431"/>
                  <a:pt x="208" y="393"/>
                  <a:pt x="255" y="393"/>
                </a:cubicBezTo>
                <a:cubicBezTo>
                  <a:pt x="275" y="393"/>
                  <a:pt x="275" y="393"/>
                  <a:pt x="275" y="393"/>
                </a:cubicBezTo>
                <a:cubicBezTo>
                  <a:pt x="322" y="393"/>
                  <a:pt x="360" y="431"/>
                  <a:pt x="360" y="478"/>
                </a:cubicBezTo>
                <a:cubicBezTo>
                  <a:pt x="360" y="600"/>
                  <a:pt x="360" y="600"/>
                  <a:pt x="360" y="600"/>
                </a:cubicBezTo>
                <a:cubicBezTo>
                  <a:pt x="385" y="600"/>
                  <a:pt x="385" y="600"/>
                  <a:pt x="385" y="600"/>
                </a:cubicBezTo>
                <a:cubicBezTo>
                  <a:pt x="399" y="600"/>
                  <a:pt x="409" y="610"/>
                  <a:pt x="409" y="623"/>
                </a:cubicBezTo>
                <a:lnTo>
                  <a:pt x="409" y="824"/>
                </a:lnTo>
                <a:close/>
                <a:moveTo>
                  <a:pt x="265" y="291"/>
                </a:moveTo>
                <a:cubicBezTo>
                  <a:pt x="345" y="291"/>
                  <a:pt x="410" y="226"/>
                  <a:pt x="410" y="145"/>
                </a:cubicBezTo>
                <a:cubicBezTo>
                  <a:pt x="410" y="65"/>
                  <a:pt x="345" y="0"/>
                  <a:pt x="265" y="0"/>
                </a:cubicBezTo>
                <a:cubicBezTo>
                  <a:pt x="185" y="0"/>
                  <a:pt x="121" y="65"/>
                  <a:pt x="121" y="145"/>
                </a:cubicBezTo>
                <a:cubicBezTo>
                  <a:pt x="121" y="226"/>
                  <a:pt x="185" y="291"/>
                  <a:pt x="265" y="291"/>
                </a:cubicBezTo>
                <a:close/>
                <a:moveTo>
                  <a:pt x="275" y="427"/>
                </a:moveTo>
                <a:cubicBezTo>
                  <a:pt x="255" y="427"/>
                  <a:pt x="255" y="427"/>
                  <a:pt x="255" y="427"/>
                </a:cubicBezTo>
                <a:cubicBezTo>
                  <a:pt x="227" y="427"/>
                  <a:pt x="205" y="450"/>
                  <a:pt x="205" y="478"/>
                </a:cubicBezTo>
                <a:cubicBezTo>
                  <a:pt x="205" y="600"/>
                  <a:pt x="205" y="600"/>
                  <a:pt x="205" y="600"/>
                </a:cubicBezTo>
                <a:cubicBezTo>
                  <a:pt x="326" y="600"/>
                  <a:pt x="326" y="600"/>
                  <a:pt x="326" y="600"/>
                </a:cubicBezTo>
                <a:cubicBezTo>
                  <a:pt x="326" y="478"/>
                  <a:pt x="326" y="478"/>
                  <a:pt x="326" y="478"/>
                </a:cubicBezTo>
                <a:cubicBezTo>
                  <a:pt x="326" y="450"/>
                  <a:pt x="303" y="427"/>
                  <a:pt x="275" y="427"/>
                </a:cubicBezTo>
                <a:close/>
              </a:path>
            </a:pathLst>
          </a:custGeom>
          <a:solidFill>
            <a:schemeClr val="tx1"/>
          </a:solidFill>
          <a:ln>
            <a:noFill/>
          </a:ln>
        </p:spPr>
        <p:txBody>
          <a:bodyPr vert="horz" wrap="square" lIns="76165" tIns="38080" rIns="76165" bIns="38080" numCol="1" anchor="t" anchorCtr="0" compatLnSpc="1">
            <a:prstTxWarp prst="textNoShape">
              <a:avLst/>
            </a:prstTxWarp>
          </a:bodyPr>
          <a:lstStyle/>
          <a:p>
            <a:pPr defTabSz="913498"/>
            <a:endParaRPr lang="en-US" sz="1667">
              <a:solidFill>
                <a:srgbClr val="FFFFFF"/>
              </a:solidFill>
            </a:endParaRPr>
          </a:p>
        </p:txBody>
      </p:sp>
      <p:sp>
        <p:nvSpPr>
          <p:cNvPr id="15" name="Freeform 16"/>
          <p:cNvSpPr>
            <a:spLocks noEditPoints="1"/>
          </p:cNvSpPr>
          <p:nvPr/>
        </p:nvSpPr>
        <p:spPr bwMode="auto">
          <a:xfrm>
            <a:off x="2510836" y="4825403"/>
            <a:ext cx="183832" cy="424311"/>
          </a:xfrm>
          <a:custGeom>
            <a:avLst/>
            <a:gdLst>
              <a:gd name="T0" fmla="*/ 439 w 530"/>
              <a:gd name="T1" fmla="*/ 318 h 1297"/>
              <a:gd name="T2" fmla="*/ 91 w 530"/>
              <a:gd name="T3" fmla="*/ 318 h 1297"/>
              <a:gd name="T4" fmla="*/ 0 w 530"/>
              <a:gd name="T5" fmla="*/ 409 h 1297"/>
              <a:gd name="T6" fmla="*/ 0 w 530"/>
              <a:gd name="T7" fmla="*/ 822 h 1297"/>
              <a:gd name="T8" fmla="*/ 91 w 530"/>
              <a:gd name="T9" fmla="*/ 913 h 1297"/>
              <a:gd name="T10" fmla="*/ 91 w 530"/>
              <a:gd name="T11" fmla="*/ 1206 h 1297"/>
              <a:gd name="T12" fmla="*/ 179 w 530"/>
              <a:gd name="T13" fmla="*/ 1297 h 1297"/>
              <a:gd name="T14" fmla="*/ 352 w 530"/>
              <a:gd name="T15" fmla="*/ 1297 h 1297"/>
              <a:gd name="T16" fmla="*/ 439 w 530"/>
              <a:gd name="T17" fmla="*/ 1206 h 1297"/>
              <a:gd name="T18" fmla="*/ 439 w 530"/>
              <a:gd name="T19" fmla="*/ 913 h 1297"/>
              <a:gd name="T20" fmla="*/ 530 w 530"/>
              <a:gd name="T21" fmla="*/ 822 h 1297"/>
              <a:gd name="T22" fmla="*/ 530 w 530"/>
              <a:gd name="T23" fmla="*/ 409 h 1297"/>
              <a:gd name="T24" fmla="*/ 439 w 530"/>
              <a:gd name="T25" fmla="*/ 318 h 1297"/>
              <a:gd name="T26" fmla="*/ 409 w 530"/>
              <a:gd name="T27" fmla="*/ 824 h 1297"/>
              <a:gd name="T28" fmla="*/ 121 w 530"/>
              <a:gd name="T29" fmla="*/ 824 h 1297"/>
              <a:gd name="T30" fmla="*/ 121 w 530"/>
              <a:gd name="T31" fmla="*/ 623 h 1297"/>
              <a:gd name="T32" fmla="*/ 145 w 530"/>
              <a:gd name="T33" fmla="*/ 600 h 1297"/>
              <a:gd name="T34" fmla="*/ 170 w 530"/>
              <a:gd name="T35" fmla="*/ 600 h 1297"/>
              <a:gd name="T36" fmla="*/ 170 w 530"/>
              <a:gd name="T37" fmla="*/ 478 h 1297"/>
              <a:gd name="T38" fmla="*/ 255 w 530"/>
              <a:gd name="T39" fmla="*/ 393 h 1297"/>
              <a:gd name="T40" fmla="*/ 275 w 530"/>
              <a:gd name="T41" fmla="*/ 393 h 1297"/>
              <a:gd name="T42" fmla="*/ 360 w 530"/>
              <a:gd name="T43" fmla="*/ 478 h 1297"/>
              <a:gd name="T44" fmla="*/ 360 w 530"/>
              <a:gd name="T45" fmla="*/ 600 h 1297"/>
              <a:gd name="T46" fmla="*/ 385 w 530"/>
              <a:gd name="T47" fmla="*/ 600 h 1297"/>
              <a:gd name="T48" fmla="*/ 409 w 530"/>
              <a:gd name="T49" fmla="*/ 623 h 1297"/>
              <a:gd name="T50" fmla="*/ 409 w 530"/>
              <a:gd name="T51" fmla="*/ 824 h 1297"/>
              <a:gd name="T52" fmla="*/ 265 w 530"/>
              <a:gd name="T53" fmla="*/ 291 h 1297"/>
              <a:gd name="T54" fmla="*/ 410 w 530"/>
              <a:gd name="T55" fmla="*/ 145 h 1297"/>
              <a:gd name="T56" fmla="*/ 265 w 530"/>
              <a:gd name="T57" fmla="*/ 0 h 1297"/>
              <a:gd name="T58" fmla="*/ 121 w 530"/>
              <a:gd name="T59" fmla="*/ 145 h 1297"/>
              <a:gd name="T60" fmla="*/ 265 w 530"/>
              <a:gd name="T61" fmla="*/ 291 h 1297"/>
              <a:gd name="T62" fmla="*/ 275 w 530"/>
              <a:gd name="T63" fmla="*/ 427 h 1297"/>
              <a:gd name="T64" fmla="*/ 255 w 530"/>
              <a:gd name="T65" fmla="*/ 427 h 1297"/>
              <a:gd name="T66" fmla="*/ 205 w 530"/>
              <a:gd name="T67" fmla="*/ 478 h 1297"/>
              <a:gd name="T68" fmla="*/ 205 w 530"/>
              <a:gd name="T69" fmla="*/ 600 h 1297"/>
              <a:gd name="T70" fmla="*/ 326 w 530"/>
              <a:gd name="T71" fmla="*/ 600 h 1297"/>
              <a:gd name="T72" fmla="*/ 326 w 530"/>
              <a:gd name="T73" fmla="*/ 478 h 1297"/>
              <a:gd name="T74" fmla="*/ 275 w 530"/>
              <a:gd name="T75" fmla="*/ 427 h 1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30" h="1297">
                <a:moveTo>
                  <a:pt x="439" y="318"/>
                </a:moveTo>
                <a:cubicBezTo>
                  <a:pt x="137" y="318"/>
                  <a:pt x="91" y="318"/>
                  <a:pt x="91" y="318"/>
                </a:cubicBezTo>
                <a:cubicBezTo>
                  <a:pt x="42" y="318"/>
                  <a:pt x="0" y="360"/>
                  <a:pt x="0" y="409"/>
                </a:cubicBezTo>
                <a:cubicBezTo>
                  <a:pt x="0" y="822"/>
                  <a:pt x="0" y="822"/>
                  <a:pt x="0" y="822"/>
                </a:cubicBezTo>
                <a:cubicBezTo>
                  <a:pt x="0" y="872"/>
                  <a:pt x="42" y="913"/>
                  <a:pt x="91" y="913"/>
                </a:cubicBezTo>
                <a:cubicBezTo>
                  <a:pt x="91" y="1203"/>
                  <a:pt x="91" y="1206"/>
                  <a:pt x="91" y="1206"/>
                </a:cubicBezTo>
                <a:cubicBezTo>
                  <a:pt x="91" y="1255"/>
                  <a:pt x="129" y="1297"/>
                  <a:pt x="179" y="1297"/>
                </a:cubicBezTo>
                <a:cubicBezTo>
                  <a:pt x="307" y="1297"/>
                  <a:pt x="352" y="1297"/>
                  <a:pt x="352" y="1297"/>
                </a:cubicBezTo>
                <a:cubicBezTo>
                  <a:pt x="401" y="1297"/>
                  <a:pt x="439" y="1255"/>
                  <a:pt x="439" y="1206"/>
                </a:cubicBezTo>
                <a:cubicBezTo>
                  <a:pt x="439" y="913"/>
                  <a:pt x="439" y="913"/>
                  <a:pt x="439" y="913"/>
                </a:cubicBezTo>
                <a:cubicBezTo>
                  <a:pt x="489" y="913"/>
                  <a:pt x="530" y="872"/>
                  <a:pt x="530" y="822"/>
                </a:cubicBezTo>
                <a:cubicBezTo>
                  <a:pt x="530" y="409"/>
                  <a:pt x="530" y="409"/>
                  <a:pt x="530" y="409"/>
                </a:cubicBezTo>
                <a:cubicBezTo>
                  <a:pt x="530" y="360"/>
                  <a:pt x="489" y="318"/>
                  <a:pt x="439" y="318"/>
                </a:cubicBezTo>
                <a:close/>
                <a:moveTo>
                  <a:pt x="409" y="824"/>
                </a:moveTo>
                <a:cubicBezTo>
                  <a:pt x="121" y="824"/>
                  <a:pt x="121" y="824"/>
                  <a:pt x="121" y="824"/>
                </a:cubicBezTo>
                <a:cubicBezTo>
                  <a:pt x="121" y="623"/>
                  <a:pt x="121" y="623"/>
                  <a:pt x="121" y="623"/>
                </a:cubicBezTo>
                <a:cubicBezTo>
                  <a:pt x="121" y="610"/>
                  <a:pt x="132" y="600"/>
                  <a:pt x="145" y="600"/>
                </a:cubicBezTo>
                <a:cubicBezTo>
                  <a:pt x="170" y="600"/>
                  <a:pt x="170" y="600"/>
                  <a:pt x="170" y="600"/>
                </a:cubicBezTo>
                <a:cubicBezTo>
                  <a:pt x="170" y="478"/>
                  <a:pt x="170" y="478"/>
                  <a:pt x="170" y="478"/>
                </a:cubicBezTo>
                <a:cubicBezTo>
                  <a:pt x="170" y="431"/>
                  <a:pt x="208" y="393"/>
                  <a:pt x="255" y="393"/>
                </a:cubicBezTo>
                <a:cubicBezTo>
                  <a:pt x="275" y="393"/>
                  <a:pt x="275" y="393"/>
                  <a:pt x="275" y="393"/>
                </a:cubicBezTo>
                <a:cubicBezTo>
                  <a:pt x="322" y="393"/>
                  <a:pt x="360" y="431"/>
                  <a:pt x="360" y="478"/>
                </a:cubicBezTo>
                <a:cubicBezTo>
                  <a:pt x="360" y="600"/>
                  <a:pt x="360" y="600"/>
                  <a:pt x="360" y="600"/>
                </a:cubicBezTo>
                <a:cubicBezTo>
                  <a:pt x="385" y="600"/>
                  <a:pt x="385" y="600"/>
                  <a:pt x="385" y="600"/>
                </a:cubicBezTo>
                <a:cubicBezTo>
                  <a:pt x="399" y="600"/>
                  <a:pt x="409" y="610"/>
                  <a:pt x="409" y="623"/>
                </a:cubicBezTo>
                <a:lnTo>
                  <a:pt x="409" y="824"/>
                </a:lnTo>
                <a:close/>
                <a:moveTo>
                  <a:pt x="265" y="291"/>
                </a:moveTo>
                <a:cubicBezTo>
                  <a:pt x="345" y="291"/>
                  <a:pt x="410" y="226"/>
                  <a:pt x="410" y="145"/>
                </a:cubicBezTo>
                <a:cubicBezTo>
                  <a:pt x="410" y="65"/>
                  <a:pt x="345" y="0"/>
                  <a:pt x="265" y="0"/>
                </a:cubicBezTo>
                <a:cubicBezTo>
                  <a:pt x="185" y="0"/>
                  <a:pt x="121" y="65"/>
                  <a:pt x="121" y="145"/>
                </a:cubicBezTo>
                <a:cubicBezTo>
                  <a:pt x="121" y="226"/>
                  <a:pt x="185" y="291"/>
                  <a:pt x="265" y="291"/>
                </a:cubicBezTo>
                <a:close/>
                <a:moveTo>
                  <a:pt x="275" y="427"/>
                </a:moveTo>
                <a:cubicBezTo>
                  <a:pt x="255" y="427"/>
                  <a:pt x="255" y="427"/>
                  <a:pt x="255" y="427"/>
                </a:cubicBezTo>
                <a:cubicBezTo>
                  <a:pt x="227" y="427"/>
                  <a:pt x="205" y="450"/>
                  <a:pt x="205" y="478"/>
                </a:cubicBezTo>
                <a:cubicBezTo>
                  <a:pt x="205" y="600"/>
                  <a:pt x="205" y="600"/>
                  <a:pt x="205" y="600"/>
                </a:cubicBezTo>
                <a:cubicBezTo>
                  <a:pt x="326" y="600"/>
                  <a:pt x="326" y="600"/>
                  <a:pt x="326" y="600"/>
                </a:cubicBezTo>
                <a:cubicBezTo>
                  <a:pt x="326" y="478"/>
                  <a:pt x="326" y="478"/>
                  <a:pt x="326" y="478"/>
                </a:cubicBezTo>
                <a:cubicBezTo>
                  <a:pt x="326" y="450"/>
                  <a:pt x="303" y="427"/>
                  <a:pt x="275" y="427"/>
                </a:cubicBezTo>
                <a:close/>
              </a:path>
            </a:pathLst>
          </a:custGeom>
          <a:solidFill>
            <a:schemeClr val="tx1"/>
          </a:solidFill>
          <a:ln>
            <a:noFill/>
          </a:ln>
        </p:spPr>
        <p:txBody>
          <a:bodyPr vert="horz" wrap="square" lIns="76165" tIns="38080" rIns="76165" bIns="38080" numCol="1" anchor="t" anchorCtr="0" compatLnSpc="1">
            <a:prstTxWarp prst="textNoShape">
              <a:avLst/>
            </a:prstTxWarp>
          </a:bodyPr>
          <a:lstStyle/>
          <a:p>
            <a:pPr defTabSz="913498"/>
            <a:endParaRPr lang="en-US" sz="1667">
              <a:solidFill>
                <a:srgbClr val="FFFFFF"/>
              </a:solidFill>
            </a:endParaRPr>
          </a:p>
        </p:txBody>
      </p:sp>
      <p:sp>
        <p:nvSpPr>
          <p:cNvPr id="16" name="Freeform 16"/>
          <p:cNvSpPr>
            <a:spLocks noEditPoints="1"/>
          </p:cNvSpPr>
          <p:nvPr/>
        </p:nvSpPr>
        <p:spPr bwMode="auto">
          <a:xfrm>
            <a:off x="2257827" y="4458714"/>
            <a:ext cx="183832" cy="424311"/>
          </a:xfrm>
          <a:custGeom>
            <a:avLst/>
            <a:gdLst>
              <a:gd name="T0" fmla="*/ 439 w 530"/>
              <a:gd name="T1" fmla="*/ 318 h 1297"/>
              <a:gd name="T2" fmla="*/ 91 w 530"/>
              <a:gd name="T3" fmla="*/ 318 h 1297"/>
              <a:gd name="T4" fmla="*/ 0 w 530"/>
              <a:gd name="T5" fmla="*/ 409 h 1297"/>
              <a:gd name="T6" fmla="*/ 0 w 530"/>
              <a:gd name="T7" fmla="*/ 822 h 1297"/>
              <a:gd name="T8" fmla="*/ 91 w 530"/>
              <a:gd name="T9" fmla="*/ 913 h 1297"/>
              <a:gd name="T10" fmla="*/ 91 w 530"/>
              <a:gd name="T11" fmla="*/ 1206 h 1297"/>
              <a:gd name="T12" fmla="*/ 179 w 530"/>
              <a:gd name="T13" fmla="*/ 1297 h 1297"/>
              <a:gd name="T14" fmla="*/ 352 w 530"/>
              <a:gd name="T15" fmla="*/ 1297 h 1297"/>
              <a:gd name="T16" fmla="*/ 439 w 530"/>
              <a:gd name="T17" fmla="*/ 1206 h 1297"/>
              <a:gd name="T18" fmla="*/ 439 w 530"/>
              <a:gd name="T19" fmla="*/ 913 h 1297"/>
              <a:gd name="T20" fmla="*/ 530 w 530"/>
              <a:gd name="T21" fmla="*/ 822 h 1297"/>
              <a:gd name="T22" fmla="*/ 530 w 530"/>
              <a:gd name="T23" fmla="*/ 409 h 1297"/>
              <a:gd name="T24" fmla="*/ 439 w 530"/>
              <a:gd name="T25" fmla="*/ 318 h 1297"/>
              <a:gd name="T26" fmla="*/ 409 w 530"/>
              <a:gd name="T27" fmla="*/ 824 h 1297"/>
              <a:gd name="T28" fmla="*/ 121 w 530"/>
              <a:gd name="T29" fmla="*/ 824 h 1297"/>
              <a:gd name="T30" fmla="*/ 121 w 530"/>
              <a:gd name="T31" fmla="*/ 623 h 1297"/>
              <a:gd name="T32" fmla="*/ 145 w 530"/>
              <a:gd name="T33" fmla="*/ 600 h 1297"/>
              <a:gd name="T34" fmla="*/ 170 w 530"/>
              <a:gd name="T35" fmla="*/ 600 h 1297"/>
              <a:gd name="T36" fmla="*/ 170 w 530"/>
              <a:gd name="T37" fmla="*/ 478 h 1297"/>
              <a:gd name="T38" fmla="*/ 255 w 530"/>
              <a:gd name="T39" fmla="*/ 393 h 1297"/>
              <a:gd name="T40" fmla="*/ 275 w 530"/>
              <a:gd name="T41" fmla="*/ 393 h 1297"/>
              <a:gd name="T42" fmla="*/ 360 w 530"/>
              <a:gd name="T43" fmla="*/ 478 h 1297"/>
              <a:gd name="T44" fmla="*/ 360 w 530"/>
              <a:gd name="T45" fmla="*/ 600 h 1297"/>
              <a:gd name="T46" fmla="*/ 385 w 530"/>
              <a:gd name="T47" fmla="*/ 600 h 1297"/>
              <a:gd name="T48" fmla="*/ 409 w 530"/>
              <a:gd name="T49" fmla="*/ 623 h 1297"/>
              <a:gd name="T50" fmla="*/ 409 w 530"/>
              <a:gd name="T51" fmla="*/ 824 h 1297"/>
              <a:gd name="T52" fmla="*/ 265 w 530"/>
              <a:gd name="T53" fmla="*/ 291 h 1297"/>
              <a:gd name="T54" fmla="*/ 410 w 530"/>
              <a:gd name="T55" fmla="*/ 145 h 1297"/>
              <a:gd name="T56" fmla="*/ 265 w 530"/>
              <a:gd name="T57" fmla="*/ 0 h 1297"/>
              <a:gd name="T58" fmla="*/ 121 w 530"/>
              <a:gd name="T59" fmla="*/ 145 h 1297"/>
              <a:gd name="T60" fmla="*/ 265 w 530"/>
              <a:gd name="T61" fmla="*/ 291 h 1297"/>
              <a:gd name="T62" fmla="*/ 275 w 530"/>
              <a:gd name="T63" fmla="*/ 427 h 1297"/>
              <a:gd name="T64" fmla="*/ 255 w 530"/>
              <a:gd name="T65" fmla="*/ 427 h 1297"/>
              <a:gd name="T66" fmla="*/ 205 w 530"/>
              <a:gd name="T67" fmla="*/ 478 h 1297"/>
              <a:gd name="T68" fmla="*/ 205 w 530"/>
              <a:gd name="T69" fmla="*/ 600 h 1297"/>
              <a:gd name="T70" fmla="*/ 326 w 530"/>
              <a:gd name="T71" fmla="*/ 600 h 1297"/>
              <a:gd name="T72" fmla="*/ 326 w 530"/>
              <a:gd name="T73" fmla="*/ 478 h 1297"/>
              <a:gd name="T74" fmla="*/ 275 w 530"/>
              <a:gd name="T75" fmla="*/ 427 h 1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30" h="1297">
                <a:moveTo>
                  <a:pt x="439" y="318"/>
                </a:moveTo>
                <a:cubicBezTo>
                  <a:pt x="137" y="318"/>
                  <a:pt x="91" y="318"/>
                  <a:pt x="91" y="318"/>
                </a:cubicBezTo>
                <a:cubicBezTo>
                  <a:pt x="42" y="318"/>
                  <a:pt x="0" y="360"/>
                  <a:pt x="0" y="409"/>
                </a:cubicBezTo>
                <a:cubicBezTo>
                  <a:pt x="0" y="822"/>
                  <a:pt x="0" y="822"/>
                  <a:pt x="0" y="822"/>
                </a:cubicBezTo>
                <a:cubicBezTo>
                  <a:pt x="0" y="872"/>
                  <a:pt x="42" y="913"/>
                  <a:pt x="91" y="913"/>
                </a:cubicBezTo>
                <a:cubicBezTo>
                  <a:pt x="91" y="1203"/>
                  <a:pt x="91" y="1206"/>
                  <a:pt x="91" y="1206"/>
                </a:cubicBezTo>
                <a:cubicBezTo>
                  <a:pt x="91" y="1255"/>
                  <a:pt x="129" y="1297"/>
                  <a:pt x="179" y="1297"/>
                </a:cubicBezTo>
                <a:cubicBezTo>
                  <a:pt x="307" y="1297"/>
                  <a:pt x="352" y="1297"/>
                  <a:pt x="352" y="1297"/>
                </a:cubicBezTo>
                <a:cubicBezTo>
                  <a:pt x="401" y="1297"/>
                  <a:pt x="439" y="1255"/>
                  <a:pt x="439" y="1206"/>
                </a:cubicBezTo>
                <a:cubicBezTo>
                  <a:pt x="439" y="913"/>
                  <a:pt x="439" y="913"/>
                  <a:pt x="439" y="913"/>
                </a:cubicBezTo>
                <a:cubicBezTo>
                  <a:pt x="489" y="913"/>
                  <a:pt x="530" y="872"/>
                  <a:pt x="530" y="822"/>
                </a:cubicBezTo>
                <a:cubicBezTo>
                  <a:pt x="530" y="409"/>
                  <a:pt x="530" y="409"/>
                  <a:pt x="530" y="409"/>
                </a:cubicBezTo>
                <a:cubicBezTo>
                  <a:pt x="530" y="360"/>
                  <a:pt x="489" y="318"/>
                  <a:pt x="439" y="318"/>
                </a:cubicBezTo>
                <a:close/>
                <a:moveTo>
                  <a:pt x="409" y="824"/>
                </a:moveTo>
                <a:cubicBezTo>
                  <a:pt x="121" y="824"/>
                  <a:pt x="121" y="824"/>
                  <a:pt x="121" y="824"/>
                </a:cubicBezTo>
                <a:cubicBezTo>
                  <a:pt x="121" y="623"/>
                  <a:pt x="121" y="623"/>
                  <a:pt x="121" y="623"/>
                </a:cubicBezTo>
                <a:cubicBezTo>
                  <a:pt x="121" y="610"/>
                  <a:pt x="132" y="600"/>
                  <a:pt x="145" y="600"/>
                </a:cubicBezTo>
                <a:cubicBezTo>
                  <a:pt x="170" y="600"/>
                  <a:pt x="170" y="600"/>
                  <a:pt x="170" y="600"/>
                </a:cubicBezTo>
                <a:cubicBezTo>
                  <a:pt x="170" y="478"/>
                  <a:pt x="170" y="478"/>
                  <a:pt x="170" y="478"/>
                </a:cubicBezTo>
                <a:cubicBezTo>
                  <a:pt x="170" y="431"/>
                  <a:pt x="208" y="393"/>
                  <a:pt x="255" y="393"/>
                </a:cubicBezTo>
                <a:cubicBezTo>
                  <a:pt x="275" y="393"/>
                  <a:pt x="275" y="393"/>
                  <a:pt x="275" y="393"/>
                </a:cubicBezTo>
                <a:cubicBezTo>
                  <a:pt x="322" y="393"/>
                  <a:pt x="360" y="431"/>
                  <a:pt x="360" y="478"/>
                </a:cubicBezTo>
                <a:cubicBezTo>
                  <a:pt x="360" y="600"/>
                  <a:pt x="360" y="600"/>
                  <a:pt x="360" y="600"/>
                </a:cubicBezTo>
                <a:cubicBezTo>
                  <a:pt x="385" y="600"/>
                  <a:pt x="385" y="600"/>
                  <a:pt x="385" y="600"/>
                </a:cubicBezTo>
                <a:cubicBezTo>
                  <a:pt x="399" y="600"/>
                  <a:pt x="409" y="610"/>
                  <a:pt x="409" y="623"/>
                </a:cubicBezTo>
                <a:lnTo>
                  <a:pt x="409" y="824"/>
                </a:lnTo>
                <a:close/>
                <a:moveTo>
                  <a:pt x="265" y="291"/>
                </a:moveTo>
                <a:cubicBezTo>
                  <a:pt x="345" y="291"/>
                  <a:pt x="410" y="226"/>
                  <a:pt x="410" y="145"/>
                </a:cubicBezTo>
                <a:cubicBezTo>
                  <a:pt x="410" y="65"/>
                  <a:pt x="345" y="0"/>
                  <a:pt x="265" y="0"/>
                </a:cubicBezTo>
                <a:cubicBezTo>
                  <a:pt x="185" y="0"/>
                  <a:pt x="121" y="65"/>
                  <a:pt x="121" y="145"/>
                </a:cubicBezTo>
                <a:cubicBezTo>
                  <a:pt x="121" y="226"/>
                  <a:pt x="185" y="291"/>
                  <a:pt x="265" y="291"/>
                </a:cubicBezTo>
                <a:close/>
                <a:moveTo>
                  <a:pt x="275" y="427"/>
                </a:moveTo>
                <a:cubicBezTo>
                  <a:pt x="255" y="427"/>
                  <a:pt x="255" y="427"/>
                  <a:pt x="255" y="427"/>
                </a:cubicBezTo>
                <a:cubicBezTo>
                  <a:pt x="227" y="427"/>
                  <a:pt x="205" y="450"/>
                  <a:pt x="205" y="478"/>
                </a:cubicBezTo>
                <a:cubicBezTo>
                  <a:pt x="205" y="600"/>
                  <a:pt x="205" y="600"/>
                  <a:pt x="205" y="600"/>
                </a:cubicBezTo>
                <a:cubicBezTo>
                  <a:pt x="326" y="600"/>
                  <a:pt x="326" y="600"/>
                  <a:pt x="326" y="600"/>
                </a:cubicBezTo>
                <a:cubicBezTo>
                  <a:pt x="326" y="478"/>
                  <a:pt x="326" y="478"/>
                  <a:pt x="326" y="478"/>
                </a:cubicBezTo>
                <a:cubicBezTo>
                  <a:pt x="326" y="450"/>
                  <a:pt x="303" y="427"/>
                  <a:pt x="275" y="427"/>
                </a:cubicBezTo>
                <a:close/>
              </a:path>
            </a:pathLst>
          </a:custGeom>
          <a:solidFill>
            <a:schemeClr val="tx1"/>
          </a:solidFill>
          <a:ln>
            <a:noFill/>
          </a:ln>
        </p:spPr>
        <p:txBody>
          <a:bodyPr vert="horz" wrap="square" lIns="76165" tIns="38080" rIns="76165" bIns="38080" numCol="1" anchor="t" anchorCtr="0" compatLnSpc="1">
            <a:prstTxWarp prst="textNoShape">
              <a:avLst/>
            </a:prstTxWarp>
          </a:bodyPr>
          <a:lstStyle/>
          <a:p>
            <a:pPr defTabSz="913498"/>
            <a:endParaRPr lang="en-US" sz="1667">
              <a:solidFill>
                <a:srgbClr val="FFFFFF"/>
              </a:solidFill>
            </a:endParaRPr>
          </a:p>
        </p:txBody>
      </p:sp>
      <p:grpSp>
        <p:nvGrpSpPr>
          <p:cNvPr id="17" name="Group 16"/>
          <p:cNvGrpSpPr/>
          <p:nvPr/>
        </p:nvGrpSpPr>
        <p:grpSpPr>
          <a:xfrm>
            <a:off x="2722064" y="4463945"/>
            <a:ext cx="1294453" cy="1168764"/>
            <a:chOff x="1763305" y="2763005"/>
            <a:chExt cx="1468266" cy="1700132"/>
          </a:xfrm>
        </p:grpSpPr>
        <p:sp>
          <p:nvSpPr>
            <p:cNvPr id="50" name="TextBox 49"/>
            <p:cNvSpPr txBox="1"/>
            <p:nvPr/>
          </p:nvSpPr>
          <p:spPr>
            <a:xfrm>
              <a:off x="1763305" y="3556535"/>
              <a:ext cx="1468266" cy="906602"/>
            </a:xfrm>
            <a:prstGeom prst="rect">
              <a:avLst/>
            </a:prstGeom>
            <a:noFill/>
          </p:spPr>
          <p:txBody>
            <a:bodyPr wrap="square" lIns="0" tIns="0" rIns="0" bIns="0" rtlCol="0">
              <a:spAutoFit/>
            </a:bodyPr>
            <a:lstStyle/>
            <a:p>
              <a:pPr algn="ctr" defTabSz="913498">
                <a:lnSpc>
                  <a:spcPct val="90000"/>
                </a:lnSpc>
                <a:buSzPct val="80000"/>
              </a:pPr>
              <a:r>
                <a:rPr lang="en-US" sz="1500" dirty="0">
                  <a:solidFill>
                    <a:srgbClr val="FCFCFC">
                      <a:alpha val="99000"/>
                    </a:srgbClr>
                  </a:solidFill>
                </a:rPr>
                <a:t>On-Premises</a:t>
              </a:r>
            </a:p>
            <a:p>
              <a:pPr algn="ctr" defTabSz="913498">
                <a:lnSpc>
                  <a:spcPct val="90000"/>
                </a:lnSpc>
                <a:buSzPct val="80000"/>
              </a:pPr>
              <a:r>
                <a:rPr lang="en-US" sz="1500" dirty="0">
                  <a:solidFill>
                    <a:srgbClr val="FCFCFC">
                      <a:alpha val="99000"/>
                    </a:srgbClr>
                  </a:solidFill>
                </a:rPr>
                <a:t>Active Directory</a:t>
              </a:r>
            </a:p>
          </p:txBody>
        </p:sp>
        <p:grpSp>
          <p:nvGrpSpPr>
            <p:cNvPr id="51" name="Group 50"/>
            <p:cNvGrpSpPr/>
            <p:nvPr/>
          </p:nvGrpSpPr>
          <p:grpSpPr>
            <a:xfrm>
              <a:off x="2042799" y="2763005"/>
              <a:ext cx="848770" cy="763914"/>
              <a:chOff x="2039447" y="2763005"/>
              <a:chExt cx="848770" cy="763914"/>
            </a:xfrm>
          </p:grpSpPr>
          <p:sp>
            <p:nvSpPr>
              <p:cNvPr id="52" name="Isosceles Triangle 51"/>
              <p:cNvSpPr/>
              <p:nvPr/>
            </p:nvSpPr>
            <p:spPr bwMode="auto">
              <a:xfrm>
                <a:off x="2039447" y="2763005"/>
                <a:ext cx="848770" cy="731698"/>
              </a:xfrm>
              <a:prstGeom prst="triangl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76197" tIns="38098" rIns="76197" bIns="38098" numCol="1" rtlCol="0" anchor="ctr" anchorCtr="0" compatLnSpc="1">
                <a:prstTxWarp prst="textNoShape">
                  <a:avLst/>
                </a:prstTxWarp>
              </a:bodyPr>
              <a:lstStyle/>
              <a:p>
                <a:pPr algn="ctr" defTabSz="913593" fontAlgn="base">
                  <a:spcBef>
                    <a:spcPct val="0"/>
                  </a:spcBef>
                  <a:spcAft>
                    <a:spcPct val="0"/>
                  </a:spcAft>
                </a:pPr>
                <a:endParaRPr lang="en-US" sz="2167" dirty="0">
                  <a:gradFill>
                    <a:gsLst>
                      <a:gs pos="0">
                        <a:srgbClr val="FFFFFF"/>
                      </a:gs>
                      <a:gs pos="100000">
                        <a:srgbClr val="FFFFFF"/>
                      </a:gs>
                    </a:gsLst>
                    <a:lin ang="5400000" scaled="0"/>
                  </a:gradFill>
                </a:endParaRPr>
              </a:p>
            </p:txBody>
          </p:sp>
          <p:sp>
            <p:nvSpPr>
              <p:cNvPr id="53" name="TextBox 52"/>
              <p:cNvSpPr txBox="1"/>
              <p:nvPr/>
            </p:nvSpPr>
            <p:spPr>
              <a:xfrm>
                <a:off x="2134775" y="3284504"/>
                <a:ext cx="718622" cy="242415"/>
              </a:xfrm>
              <a:prstGeom prst="rect">
                <a:avLst/>
              </a:prstGeom>
              <a:noFill/>
            </p:spPr>
            <p:txBody>
              <a:bodyPr wrap="square" lIns="0" tIns="0" rIns="0" bIns="0" rtlCol="0">
                <a:spAutoFit/>
              </a:bodyPr>
              <a:lstStyle/>
              <a:p>
                <a:pPr algn="ctr" defTabSz="913498"/>
                <a:r>
                  <a:rPr lang="en-US" sz="1083" dirty="0">
                    <a:solidFill>
                      <a:srgbClr val="0071BC">
                        <a:alpha val="99000"/>
                      </a:srgbClr>
                    </a:solidFill>
                  </a:rPr>
                  <a:t>ADFS 2.0</a:t>
                </a:r>
              </a:p>
            </p:txBody>
          </p:sp>
        </p:grpSp>
      </p:grpSp>
      <p:sp>
        <p:nvSpPr>
          <p:cNvPr id="18" name="On-Premises"/>
          <p:cNvSpPr>
            <a:spLocks noEditPoints="1"/>
          </p:cNvSpPr>
          <p:nvPr/>
        </p:nvSpPr>
        <p:spPr bwMode="black">
          <a:xfrm>
            <a:off x="2003634" y="5084196"/>
            <a:ext cx="432016" cy="627112"/>
          </a:xfrm>
          <a:custGeom>
            <a:avLst/>
            <a:gdLst>
              <a:gd name="T0" fmla="*/ 89 w 226"/>
              <a:gd name="T1" fmla="*/ 124 h 348"/>
              <a:gd name="T2" fmla="*/ 118 w 226"/>
              <a:gd name="T3" fmla="*/ 113 h 348"/>
              <a:gd name="T4" fmla="*/ 150 w 226"/>
              <a:gd name="T5" fmla="*/ 124 h 348"/>
              <a:gd name="T6" fmla="*/ 150 w 226"/>
              <a:gd name="T7" fmla="*/ 145 h 348"/>
              <a:gd name="T8" fmla="*/ 226 w 226"/>
              <a:gd name="T9" fmla="*/ 348 h 348"/>
              <a:gd name="T10" fmla="*/ 89 w 226"/>
              <a:gd name="T11" fmla="*/ 0 h 348"/>
              <a:gd name="T12" fmla="*/ 118 w 226"/>
              <a:gd name="T13" fmla="*/ 100 h 348"/>
              <a:gd name="T14" fmla="*/ 150 w 226"/>
              <a:gd name="T15" fmla="*/ 68 h 348"/>
              <a:gd name="T16" fmla="*/ 150 w 226"/>
              <a:gd name="T17" fmla="*/ 55 h 348"/>
              <a:gd name="T18" fmla="*/ 118 w 226"/>
              <a:gd name="T19" fmla="*/ 23 h 348"/>
              <a:gd name="T20" fmla="*/ 150 w 226"/>
              <a:gd name="T21" fmla="*/ 55 h 348"/>
              <a:gd name="T22" fmla="*/ 166 w 226"/>
              <a:gd name="T23" fmla="*/ 280 h 348"/>
              <a:gd name="T24" fmla="*/ 197 w 226"/>
              <a:gd name="T25" fmla="*/ 249 h 348"/>
              <a:gd name="T26" fmla="*/ 197 w 226"/>
              <a:gd name="T27" fmla="*/ 235 h 348"/>
              <a:gd name="T28" fmla="*/ 166 w 226"/>
              <a:gd name="T29" fmla="*/ 204 h 348"/>
              <a:gd name="T30" fmla="*/ 197 w 226"/>
              <a:gd name="T31" fmla="*/ 235 h 348"/>
              <a:gd name="T32" fmla="*/ 166 w 226"/>
              <a:gd name="T33" fmla="*/ 190 h 348"/>
              <a:gd name="T34" fmla="*/ 197 w 226"/>
              <a:gd name="T35" fmla="*/ 158 h 348"/>
              <a:gd name="T36" fmla="*/ 197 w 226"/>
              <a:gd name="T37" fmla="*/ 145 h 348"/>
              <a:gd name="T38" fmla="*/ 166 w 226"/>
              <a:gd name="T39" fmla="*/ 113 h 348"/>
              <a:gd name="T40" fmla="*/ 197 w 226"/>
              <a:gd name="T41" fmla="*/ 145 h 348"/>
              <a:gd name="T42" fmla="*/ 166 w 226"/>
              <a:gd name="T43" fmla="*/ 100 h 348"/>
              <a:gd name="T44" fmla="*/ 197 w 226"/>
              <a:gd name="T45" fmla="*/ 68 h 348"/>
              <a:gd name="T46" fmla="*/ 197 w 226"/>
              <a:gd name="T47" fmla="*/ 55 h 348"/>
              <a:gd name="T48" fmla="*/ 166 w 226"/>
              <a:gd name="T49" fmla="*/ 23 h 348"/>
              <a:gd name="T50" fmla="*/ 197 w 226"/>
              <a:gd name="T51" fmla="*/ 55 h 348"/>
              <a:gd name="T52" fmla="*/ 0 w 226"/>
              <a:gd name="T53" fmla="*/ 348 h 348"/>
              <a:gd name="T54" fmla="*/ 137 w 226"/>
              <a:gd name="T55" fmla="*/ 137 h 348"/>
              <a:gd name="T56" fmla="*/ 60 w 226"/>
              <a:gd name="T57" fmla="*/ 326 h 348"/>
              <a:gd name="T58" fmla="*/ 29 w 226"/>
              <a:gd name="T59" fmla="*/ 294 h 348"/>
              <a:gd name="T60" fmla="*/ 60 w 226"/>
              <a:gd name="T61" fmla="*/ 326 h 348"/>
              <a:gd name="T62" fmla="*/ 29 w 226"/>
              <a:gd name="T63" fmla="*/ 280 h 348"/>
              <a:gd name="T64" fmla="*/ 60 w 226"/>
              <a:gd name="T65" fmla="*/ 249 h 348"/>
              <a:gd name="T66" fmla="*/ 60 w 226"/>
              <a:gd name="T67" fmla="*/ 235 h 348"/>
              <a:gd name="T68" fmla="*/ 29 w 226"/>
              <a:gd name="T69" fmla="*/ 204 h 348"/>
              <a:gd name="T70" fmla="*/ 60 w 226"/>
              <a:gd name="T71" fmla="*/ 235 h 348"/>
              <a:gd name="T72" fmla="*/ 29 w 226"/>
              <a:gd name="T73" fmla="*/ 190 h 348"/>
              <a:gd name="T74" fmla="*/ 60 w 226"/>
              <a:gd name="T75" fmla="*/ 158 h 348"/>
              <a:gd name="T76" fmla="*/ 108 w 226"/>
              <a:gd name="T77" fmla="*/ 326 h 348"/>
              <a:gd name="T78" fmla="*/ 76 w 226"/>
              <a:gd name="T79" fmla="*/ 294 h 348"/>
              <a:gd name="T80" fmla="*/ 108 w 226"/>
              <a:gd name="T81" fmla="*/ 326 h 348"/>
              <a:gd name="T82" fmla="*/ 76 w 226"/>
              <a:gd name="T83" fmla="*/ 280 h 348"/>
              <a:gd name="T84" fmla="*/ 108 w 226"/>
              <a:gd name="T85" fmla="*/ 249 h 348"/>
              <a:gd name="T86" fmla="*/ 108 w 226"/>
              <a:gd name="T87" fmla="*/ 235 h 348"/>
              <a:gd name="T88" fmla="*/ 76 w 226"/>
              <a:gd name="T89" fmla="*/ 204 h 348"/>
              <a:gd name="T90" fmla="*/ 108 w 226"/>
              <a:gd name="T91" fmla="*/ 235 h 348"/>
              <a:gd name="T92" fmla="*/ 76 w 226"/>
              <a:gd name="T93" fmla="*/ 190 h 348"/>
              <a:gd name="T94" fmla="*/ 108 w 226"/>
              <a:gd name="T95" fmla="*/ 15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6" h="348">
                <a:moveTo>
                  <a:pt x="89" y="0"/>
                </a:moveTo>
                <a:lnTo>
                  <a:pt x="89" y="124"/>
                </a:lnTo>
                <a:lnTo>
                  <a:pt x="118" y="124"/>
                </a:lnTo>
                <a:lnTo>
                  <a:pt x="118" y="113"/>
                </a:lnTo>
                <a:lnTo>
                  <a:pt x="150" y="113"/>
                </a:lnTo>
                <a:lnTo>
                  <a:pt x="150" y="124"/>
                </a:lnTo>
                <a:lnTo>
                  <a:pt x="150" y="137"/>
                </a:lnTo>
                <a:lnTo>
                  <a:pt x="150" y="145"/>
                </a:lnTo>
                <a:lnTo>
                  <a:pt x="150" y="348"/>
                </a:lnTo>
                <a:lnTo>
                  <a:pt x="226" y="348"/>
                </a:lnTo>
                <a:lnTo>
                  <a:pt x="226" y="0"/>
                </a:lnTo>
                <a:lnTo>
                  <a:pt x="89" y="0"/>
                </a:lnTo>
                <a:close/>
                <a:moveTo>
                  <a:pt x="150" y="100"/>
                </a:moveTo>
                <a:lnTo>
                  <a:pt x="118" y="100"/>
                </a:lnTo>
                <a:lnTo>
                  <a:pt x="118" y="68"/>
                </a:lnTo>
                <a:lnTo>
                  <a:pt x="150" y="68"/>
                </a:lnTo>
                <a:lnTo>
                  <a:pt x="150" y="100"/>
                </a:lnTo>
                <a:close/>
                <a:moveTo>
                  <a:pt x="150" y="55"/>
                </a:moveTo>
                <a:lnTo>
                  <a:pt x="118" y="55"/>
                </a:lnTo>
                <a:lnTo>
                  <a:pt x="118" y="23"/>
                </a:lnTo>
                <a:lnTo>
                  <a:pt x="150" y="23"/>
                </a:lnTo>
                <a:lnTo>
                  <a:pt x="150" y="55"/>
                </a:lnTo>
                <a:close/>
                <a:moveTo>
                  <a:pt x="197" y="280"/>
                </a:moveTo>
                <a:lnTo>
                  <a:pt x="166" y="280"/>
                </a:lnTo>
                <a:lnTo>
                  <a:pt x="166" y="249"/>
                </a:lnTo>
                <a:lnTo>
                  <a:pt x="197" y="249"/>
                </a:lnTo>
                <a:lnTo>
                  <a:pt x="197" y="280"/>
                </a:lnTo>
                <a:close/>
                <a:moveTo>
                  <a:pt x="197" y="235"/>
                </a:moveTo>
                <a:lnTo>
                  <a:pt x="166" y="235"/>
                </a:lnTo>
                <a:lnTo>
                  <a:pt x="166" y="204"/>
                </a:lnTo>
                <a:lnTo>
                  <a:pt x="197" y="204"/>
                </a:lnTo>
                <a:lnTo>
                  <a:pt x="197" y="235"/>
                </a:lnTo>
                <a:close/>
                <a:moveTo>
                  <a:pt x="197" y="190"/>
                </a:moveTo>
                <a:lnTo>
                  <a:pt x="166" y="190"/>
                </a:lnTo>
                <a:lnTo>
                  <a:pt x="166" y="158"/>
                </a:lnTo>
                <a:lnTo>
                  <a:pt x="197" y="158"/>
                </a:lnTo>
                <a:lnTo>
                  <a:pt x="197" y="190"/>
                </a:lnTo>
                <a:close/>
                <a:moveTo>
                  <a:pt x="197" y="145"/>
                </a:moveTo>
                <a:lnTo>
                  <a:pt x="166" y="145"/>
                </a:lnTo>
                <a:lnTo>
                  <a:pt x="166" y="113"/>
                </a:lnTo>
                <a:lnTo>
                  <a:pt x="197" y="113"/>
                </a:lnTo>
                <a:lnTo>
                  <a:pt x="197" y="145"/>
                </a:lnTo>
                <a:close/>
                <a:moveTo>
                  <a:pt x="197" y="100"/>
                </a:moveTo>
                <a:lnTo>
                  <a:pt x="166" y="100"/>
                </a:lnTo>
                <a:lnTo>
                  <a:pt x="166" y="68"/>
                </a:lnTo>
                <a:lnTo>
                  <a:pt x="197" y="68"/>
                </a:lnTo>
                <a:lnTo>
                  <a:pt x="197" y="100"/>
                </a:lnTo>
                <a:close/>
                <a:moveTo>
                  <a:pt x="197" y="55"/>
                </a:moveTo>
                <a:lnTo>
                  <a:pt x="166" y="55"/>
                </a:lnTo>
                <a:lnTo>
                  <a:pt x="166" y="23"/>
                </a:lnTo>
                <a:lnTo>
                  <a:pt x="197" y="23"/>
                </a:lnTo>
                <a:lnTo>
                  <a:pt x="197" y="55"/>
                </a:lnTo>
                <a:close/>
                <a:moveTo>
                  <a:pt x="0" y="137"/>
                </a:moveTo>
                <a:lnTo>
                  <a:pt x="0" y="348"/>
                </a:lnTo>
                <a:lnTo>
                  <a:pt x="137" y="348"/>
                </a:lnTo>
                <a:lnTo>
                  <a:pt x="137" y="137"/>
                </a:lnTo>
                <a:lnTo>
                  <a:pt x="0" y="137"/>
                </a:lnTo>
                <a:close/>
                <a:moveTo>
                  <a:pt x="60" y="326"/>
                </a:moveTo>
                <a:lnTo>
                  <a:pt x="29" y="326"/>
                </a:lnTo>
                <a:lnTo>
                  <a:pt x="29" y="294"/>
                </a:lnTo>
                <a:lnTo>
                  <a:pt x="60" y="294"/>
                </a:lnTo>
                <a:lnTo>
                  <a:pt x="60" y="326"/>
                </a:lnTo>
                <a:close/>
                <a:moveTo>
                  <a:pt x="60" y="280"/>
                </a:moveTo>
                <a:lnTo>
                  <a:pt x="29" y="280"/>
                </a:lnTo>
                <a:lnTo>
                  <a:pt x="29" y="249"/>
                </a:lnTo>
                <a:lnTo>
                  <a:pt x="60" y="249"/>
                </a:lnTo>
                <a:lnTo>
                  <a:pt x="60" y="280"/>
                </a:lnTo>
                <a:close/>
                <a:moveTo>
                  <a:pt x="60" y="235"/>
                </a:moveTo>
                <a:lnTo>
                  <a:pt x="29" y="235"/>
                </a:lnTo>
                <a:lnTo>
                  <a:pt x="29" y="204"/>
                </a:lnTo>
                <a:lnTo>
                  <a:pt x="60" y="204"/>
                </a:lnTo>
                <a:lnTo>
                  <a:pt x="60" y="235"/>
                </a:lnTo>
                <a:close/>
                <a:moveTo>
                  <a:pt x="60" y="190"/>
                </a:moveTo>
                <a:lnTo>
                  <a:pt x="29" y="190"/>
                </a:lnTo>
                <a:lnTo>
                  <a:pt x="29" y="158"/>
                </a:lnTo>
                <a:lnTo>
                  <a:pt x="60" y="158"/>
                </a:lnTo>
                <a:lnTo>
                  <a:pt x="60" y="190"/>
                </a:lnTo>
                <a:close/>
                <a:moveTo>
                  <a:pt x="108" y="326"/>
                </a:moveTo>
                <a:lnTo>
                  <a:pt x="76" y="326"/>
                </a:lnTo>
                <a:lnTo>
                  <a:pt x="76" y="294"/>
                </a:lnTo>
                <a:lnTo>
                  <a:pt x="108" y="294"/>
                </a:lnTo>
                <a:lnTo>
                  <a:pt x="108" y="326"/>
                </a:lnTo>
                <a:close/>
                <a:moveTo>
                  <a:pt x="108" y="280"/>
                </a:moveTo>
                <a:lnTo>
                  <a:pt x="76" y="280"/>
                </a:lnTo>
                <a:lnTo>
                  <a:pt x="76" y="249"/>
                </a:lnTo>
                <a:lnTo>
                  <a:pt x="108" y="249"/>
                </a:lnTo>
                <a:lnTo>
                  <a:pt x="108" y="280"/>
                </a:lnTo>
                <a:close/>
                <a:moveTo>
                  <a:pt x="108" y="235"/>
                </a:moveTo>
                <a:lnTo>
                  <a:pt x="76" y="235"/>
                </a:lnTo>
                <a:lnTo>
                  <a:pt x="76" y="204"/>
                </a:lnTo>
                <a:lnTo>
                  <a:pt x="108" y="204"/>
                </a:lnTo>
                <a:lnTo>
                  <a:pt x="108" y="235"/>
                </a:lnTo>
                <a:close/>
                <a:moveTo>
                  <a:pt x="108" y="190"/>
                </a:moveTo>
                <a:lnTo>
                  <a:pt x="76" y="190"/>
                </a:lnTo>
                <a:lnTo>
                  <a:pt x="76" y="158"/>
                </a:lnTo>
                <a:lnTo>
                  <a:pt x="108" y="158"/>
                </a:lnTo>
                <a:lnTo>
                  <a:pt x="108" y="190"/>
                </a:lnTo>
                <a:close/>
              </a:path>
            </a:pathLst>
          </a:custGeom>
          <a:solidFill>
            <a:schemeClr val="tx1"/>
          </a:solidFill>
          <a:ln>
            <a:noFill/>
          </a:ln>
          <a:extLst/>
        </p:spPr>
        <p:txBody>
          <a:bodyPr vert="horz" wrap="square" lIns="76165" tIns="38080" rIns="76165" bIns="38080" numCol="1" anchor="t" anchorCtr="0" compatLnSpc="1">
            <a:prstTxWarp prst="textNoShape">
              <a:avLst/>
            </a:prstTxWarp>
          </a:bodyPr>
          <a:lstStyle/>
          <a:p>
            <a:pPr defTabSz="913498"/>
            <a:endParaRPr lang="en-US" sz="1667">
              <a:solidFill>
                <a:srgbClr val="FFFFFF"/>
              </a:solidFill>
            </a:endParaRPr>
          </a:p>
        </p:txBody>
      </p:sp>
      <p:cxnSp>
        <p:nvCxnSpPr>
          <p:cNvPr id="48" name="Straight Arrow Connector 47"/>
          <p:cNvCxnSpPr/>
          <p:nvPr/>
        </p:nvCxnSpPr>
        <p:spPr>
          <a:xfrm>
            <a:off x="3595733" y="4670546"/>
            <a:ext cx="1504749" cy="0"/>
          </a:xfrm>
          <a:prstGeom prst="straightConnector1">
            <a:avLst/>
          </a:prstGeom>
          <a:ln w="19050">
            <a:solidFill>
              <a:schemeClr val="tx1"/>
            </a:solidFill>
            <a:prstDash val="dash"/>
            <a:tailEnd type="triangle" w="lg"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68" idx="0"/>
          </p:cNvCxnSpPr>
          <p:nvPr/>
        </p:nvCxnSpPr>
        <p:spPr>
          <a:xfrm flipV="1">
            <a:off x="4974173" y="5276020"/>
            <a:ext cx="485293" cy="685066"/>
          </a:xfrm>
          <a:prstGeom prst="straightConnector1">
            <a:avLst/>
          </a:prstGeom>
          <a:ln w="19050">
            <a:solidFill>
              <a:schemeClr val="tx1"/>
            </a:solidFill>
            <a:prstDash val="dash"/>
            <a:tailEnd type="triangle" w="lg" len="med"/>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64" idx="0"/>
          </p:cNvCxnSpPr>
          <p:nvPr/>
        </p:nvCxnSpPr>
        <p:spPr>
          <a:xfrm flipH="1" flipV="1">
            <a:off x="6096027" y="5276023"/>
            <a:ext cx="417030" cy="701829"/>
          </a:xfrm>
          <a:prstGeom prst="straightConnector1">
            <a:avLst/>
          </a:prstGeom>
          <a:ln w="19050">
            <a:solidFill>
              <a:schemeClr val="tx1"/>
            </a:solidFill>
            <a:prstDash val="dash"/>
            <a:tailEnd type="triangle" w="lg" len="med"/>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rot="3917786" flipV="1">
            <a:off x="4680572" y="3737265"/>
            <a:ext cx="900707" cy="417614"/>
            <a:chOff x="2954747" y="2709633"/>
            <a:chExt cx="1518554" cy="701709"/>
          </a:xfrm>
        </p:grpSpPr>
        <p:cxnSp>
          <p:nvCxnSpPr>
            <p:cNvPr id="42" name="Straight Arrow Connector 41"/>
            <p:cNvCxnSpPr/>
            <p:nvPr/>
          </p:nvCxnSpPr>
          <p:spPr>
            <a:xfrm rot="2700000" flipV="1">
              <a:off x="3916998" y="2782337"/>
              <a:ext cx="556304" cy="556303"/>
            </a:xfrm>
            <a:prstGeom prst="straightConnector1">
              <a:avLst/>
            </a:prstGeom>
            <a:ln w="19050">
              <a:solidFill>
                <a:schemeClr val="tx1"/>
              </a:solidFill>
              <a:prstDash val="dash"/>
              <a:tailEnd type="triangle" w="lg" len="med"/>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rot="2700000" flipV="1">
              <a:off x="2954746" y="2709634"/>
              <a:ext cx="701709" cy="701708"/>
            </a:xfrm>
            <a:prstGeom prst="straightConnector1">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cxnSp>
        <p:nvCxnSpPr>
          <p:cNvPr id="40" name="Straight Arrow Connector 39"/>
          <p:cNvCxnSpPr>
            <a:stCxn id="5" idx="6"/>
          </p:cNvCxnSpPr>
          <p:nvPr/>
        </p:nvCxnSpPr>
        <p:spPr>
          <a:xfrm flipH="1">
            <a:off x="5981125" y="3528842"/>
            <a:ext cx="332408" cy="848251"/>
          </a:xfrm>
          <a:prstGeom prst="straightConnector1">
            <a:avLst/>
          </a:prstGeom>
          <a:ln w="19050">
            <a:solidFill>
              <a:schemeClr val="tx1"/>
            </a:solidFill>
            <a:prstDash val="dash"/>
            <a:tailEnd type="triangle" w="lg" len="med"/>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bwMode="auto">
          <a:xfrm>
            <a:off x="8065481" y="4738336"/>
            <a:ext cx="1061263" cy="494434"/>
          </a:xfrm>
          <a:prstGeom prst="rect">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76162" tIns="38080" rIns="76162" bIns="38080" numCol="1" rtlCol="0" anchor="ctr" anchorCtr="0" compatLnSpc="1">
            <a:prstTxWarp prst="textNoShape">
              <a:avLst/>
            </a:prstTxWarp>
          </a:bodyPr>
          <a:lstStyle/>
          <a:p>
            <a:pPr algn="ctr" defTabSz="913593" fontAlgn="base">
              <a:spcBef>
                <a:spcPct val="0"/>
              </a:spcBef>
              <a:spcAft>
                <a:spcPct val="0"/>
              </a:spcAft>
            </a:pPr>
            <a:endParaRPr lang="en-US" sz="2167" dirty="0">
              <a:gradFill>
                <a:gsLst>
                  <a:gs pos="0">
                    <a:srgbClr val="FFFFFF"/>
                  </a:gs>
                  <a:gs pos="100000">
                    <a:srgbClr val="FFFFFF"/>
                  </a:gs>
                </a:gsLst>
                <a:lin ang="5400000" scaled="0"/>
              </a:gradFill>
            </a:endParaRPr>
          </a:p>
        </p:txBody>
      </p:sp>
      <p:sp>
        <p:nvSpPr>
          <p:cNvPr id="38" name="TextBox 37"/>
          <p:cNvSpPr txBox="1"/>
          <p:nvPr/>
        </p:nvSpPr>
        <p:spPr>
          <a:xfrm>
            <a:off x="8065481" y="5276023"/>
            <a:ext cx="1061263" cy="415498"/>
          </a:xfrm>
          <a:prstGeom prst="rect">
            <a:avLst/>
          </a:prstGeom>
          <a:noFill/>
        </p:spPr>
        <p:txBody>
          <a:bodyPr wrap="square" lIns="0" tIns="0" rIns="0" bIns="0" rtlCol="0">
            <a:spAutoFit/>
          </a:bodyPr>
          <a:lstStyle/>
          <a:p>
            <a:pPr algn="ctr" defTabSz="913498">
              <a:lnSpc>
                <a:spcPct val="90000"/>
              </a:lnSpc>
              <a:spcBef>
                <a:spcPct val="20000"/>
              </a:spcBef>
              <a:buSzPct val="80000"/>
            </a:pPr>
            <a:r>
              <a:rPr lang="en-US" sz="1500" dirty="0">
                <a:solidFill>
                  <a:srgbClr val="FCFCFC">
                    <a:alpha val="99000"/>
                  </a:srgbClr>
                </a:solidFill>
              </a:rPr>
              <a:t>3</a:t>
            </a:r>
            <a:r>
              <a:rPr lang="en-US" sz="1500" baseline="30000" dirty="0">
                <a:solidFill>
                  <a:srgbClr val="FCFCFC">
                    <a:alpha val="99000"/>
                  </a:srgbClr>
                </a:solidFill>
              </a:rPr>
              <a:t>rd</a:t>
            </a:r>
            <a:r>
              <a:rPr lang="en-US" sz="1500" dirty="0">
                <a:solidFill>
                  <a:srgbClr val="FCFCFC">
                    <a:alpha val="99000"/>
                  </a:srgbClr>
                </a:solidFill>
              </a:rPr>
              <a:t> Party </a:t>
            </a:r>
            <a:br>
              <a:rPr lang="en-US" sz="1500" dirty="0">
                <a:solidFill>
                  <a:srgbClr val="FCFCFC">
                    <a:alpha val="99000"/>
                  </a:srgbClr>
                </a:solidFill>
              </a:rPr>
            </a:br>
            <a:r>
              <a:rPr lang="en-US" sz="1500" dirty="0">
                <a:solidFill>
                  <a:srgbClr val="FCFCFC">
                    <a:alpha val="99000"/>
                  </a:srgbClr>
                </a:solidFill>
              </a:rPr>
              <a:t>Apps</a:t>
            </a:r>
          </a:p>
        </p:txBody>
      </p:sp>
      <p:pic>
        <p:nvPicPr>
          <p:cNvPr id="39" name="Picture 13" descr="\\192.168.1.51\Shared\ADI_Projects\Microsoft\MS_11-01463_Azure\Working_Art\marketplace-ico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89569" y="4825399"/>
            <a:ext cx="213086" cy="305468"/>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Active Directory"/>
          <p:cNvGrpSpPr/>
          <p:nvPr/>
        </p:nvGrpSpPr>
        <p:grpSpPr>
          <a:xfrm>
            <a:off x="4906291" y="4227575"/>
            <a:ext cx="1598529" cy="1004586"/>
            <a:chOff x="5224143" y="3160941"/>
            <a:chExt cx="1737360" cy="1461313"/>
          </a:xfrm>
        </p:grpSpPr>
        <p:sp>
          <p:nvSpPr>
            <p:cNvPr id="35" name="Isosceles Triangle 34"/>
            <p:cNvSpPr/>
            <p:nvPr/>
          </p:nvSpPr>
          <p:spPr bwMode="auto">
            <a:xfrm>
              <a:off x="5668438" y="3160941"/>
              <a:ext cx="848770" cy="731698"/>
            </a:xfrm>
            <a:prstGeom prst="triangl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76197" tIns="38098" rIns="76197" bIns="38098" numCol="1" rtlCol="0" anchor="ctr" anchorCtr="0" compatLnSpc="1">
              <a:prstTxWarp prst="textNoShape">
                <a:avLst/>
              </a:prstTxWarp>
            </a:bodyPr>
            <a:lstStyle/>
            <a:p>
              <a:pPr algn="ctr" defTabSz="913593" fontAlgn="base">
                <a:spcBef>
                  <a:spcPct val="0"/>
                </a:spcBef>
                <a:spcAft>
                  <a:spcPct val="0"/>
                </a:spcAft>
              </a:pPr>
              <a:endParaRPr lang="en-US" sz="2167" dirty="0">
                <a:gradFill>
                  <a:gsLst>
                    <a:gs pos="0">
                      <a:srgbClr val="FFFFFF"/>
                    </a:gs>
                    <a:gs pos="100000">
                      <a:srgbClr val="FFFFFF"/>
                    </a:gs>
                  </a:gsLst>
                  <a:lin ang="5400000" scaled="0"/>
                </a:gradFill>
              </a:endParaRPr>
            </a:p>
          </p:txBody>
        </p:sp>
        <p:sp>
          <p:nvSpPr>
            <p:cNvPr id="36" name="TextBox 35"/>
            <p:cNvSpPr txBox="1"/>
            <p:nvPr/>
          </p:nvSpPr>
          <p:spPr>
            <a:xfrm>
              <a:off x="5224143" y="3950697"/>
              <a:ext cx="1737360" cy="671557"/>
            </a:xfrm>
            <a:prstGeom prst="rect">
              <a:avLst/>
            </a:prstGeom>
            <a:noFill/>
          </p:spPr>
          <p:txBody>
            <a:bodyPr wrap="square" lIns="0" tIns="0" rIns="0" bIns="0" rtlCol="0">
              <a:spAutoFit/>
            </a:bodyPr>
            <a:lstStyle/>
            <a:p>
              <a:pPr algn="ctr" defTabSz="913498">
                <a:lnSpc>
                  <a:spcPct val="90000"/>
                </a:lnSpc>
                <a:spcBef>
                  <a:spcPct val="20000"/>
                </a:spcBef>
                <a:buSzPct val="80000"/>
              </a:pPr>
              <a:r>
                <a:rPr lang="en-US" sz="1500">
                  <a:solidFill>
                    <a:srgbClr val="FCFCFC">
                      <a:alpha val="99000"/>
                    </a:srgbClr>
                  </a:solidFill>
                </a:rPr>
                <a:t>Microsoft Azure</a:t>
              </a:r>
              <a:endParaRPr lang="en-US" sz="1500" dirty="0">
                <a:solidFill>
                  <a:srgbClr val="FCFCFC">
                    <a:alpha val="99000"/>
                  </a:srgbClr>
                </a:solidFill>
              </a:endParaRPr>
            </a:p>
            <a:p>
              <a:pPr algn="ctr" defTabSz="913498">
                <a:lnSpc>
                  <a:spcPct val="90000"/>
                </a:lnSpc>
                <a:spcBef>
                  <a:spcPct val="20000"/>
                </a:spcBef>
                <a:buSzPct val="80000"/>
              </a:pPr>
              <a:r>
                <a:rPr lang="en-US" sz="1500" dirty="0">
                  <a:solidFill>
                    <a:srgbClr val="FCFCFC">
                      <a:alpha val="99000"/>
                    </a:srgbClr>
                  </a:solidFill>
                </a:rPr>
                <a:t>Active Directory</a:t>
              </a:r>
            </a:p>
          </p:txBody>
        </p:sp>
      </p:grpSp>
      <p:pic>
        <p:nvPicPr>
          <p:cNvPr id="31" name="Picture 7" descr="\\192.168.1.51\Shared\ADI_Projects\Microsoft\MS_11-01463_Azure\Working_Art\ofc365_v_bL_r.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49992" y="4000469"/>
            <a:ext cx="737950" cy="42075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9" descr="\\192.168.1.51\Shared\ADI_Projects\Microsoft\MS_11-01463_Azure\Working_Art\Dyn-CRM_v_bL_r.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64876" y="3980021"/>
            <a:ext cx="662473" cy="461656"/>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p:cNvSpPr/>
          <p:nvPr/>
        </p:nvSpPr>
        <p:spPr bwMode="auto">
          <a:xfrm>
            <a:off x="6875886" y="3941444"/>
            <a:ext cx="2250856" cy="538808"/>
          </a:xfrm>
          <a:prstGeom prst="rect">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76162" tIns="38080" rIns="76162" bIns="38080" numCol="1" rtlCol="0" anchor="ctr" anchorCtr="0" compatLnSpc="1">
            <a:prstTxWarp prst="textNoShape">
              <a:avLst/>
            </a:prstTxWarp>
          </a:bodyPr>
          <a:lstStyle/>
          <a:p>
            <a:pPr algn="ctr" defTabSz="913593" fontAlgn="base">
              <a:spcBef>
                <a:spcPct val="0"/>
              </a:spcBef>
              <a:spcAft>
                <a:spcPct val="0"/>
              </a:spcAft>
            </a:pPr>
            <a:endParaRPr lang="en-US" sz="2167" dirty="0">
              <a:gradFill>
                <a:gsLst>
                  <a:gs pos="0">
                    <a:srgbClr val="FFFFFF"/>
                  </a:gs>
                  <a:gs pos="100000">
                    <a:srgbClr val="FFFFFF"/>
                  </a:gs>
                </a:gsLst>
                <a:lin ang="5400000" scaled="0"/>
              </a:gradFill>
            </a:endParaRPr>
          </a:p>
        </p:txBody>
      </p:sp>
      <p:sp>
        <p:nvSpPr>
          <p:cNvPr id="34" name="TextBox 33"/>
          <p:cNvSpPr txBox="1"/>
          <p:nvPr/>
        </p:nvSpPr>
        <p:spPr>
          <a:xfrm>
            <a:off x="6875887" y="4504505"/>
            <a:ext cx="2250856" cy="207749"/>
          </a:xfrm>
          <a:prstGeom prst="rect">
            <a:avLst/>
          </a:prstGeom>
          <a:noFill/>
        </p:spPr>
        <p:txBody>
          <a:bodyPr wrap="square" lIns="0" tIns="0" rIns="0" bIns="0" rtlCol="0">
            <a:spAutoFit/>
          </a:bodyPr>
          <a:lstStyle/>
          <a:p>
            <a:pPr algn="ctr" defTabSz="913498">
              <a:lnSpc>
                <a:spcPct val="90000"/>
              </a:lnSpc>
              <a:spcBef>
                <a:spcPct val="20000"/>
              </a:spcBef>
              <a:buSzPct val="80000"/>
            </a:pPr>
            <a:r>
              <a:rPr lang="en-US" sz="1500" dirty="0">
                <a:solidFill>
                  <a:srgbClr val="FCFCFC">
                    <a:alpha val="99000"/>
                  </a:srgbClr>
                </a:solidFill>
              </a:rPr>
              <a:t>Microsoft Apps</a:t>
            </a:r>
          </a:p>
        </p:txBody>
      </p:sp>
      <p:grpSp>
        <p:nvGrpSpPr>
          <p:cNvPr id="106" name="Group 105"/>
          <p:cNvGrpSpPr/>
          <p:nvPr/>
        </p:nvGrpSpPr>
        <p:grpSpPr>
          <a:xfrm>
            <a:off x="6875488" y="4735302"/>
            <a:ext cx="1086958" cy="947752"/>
            <a:chOff x="8250585" y="5682362"/>
            <a:chExt cx="1304350" cy="1137302"/>
          </a:xfrm>
        </p:grpSpPr>
        <p:sp>
          <p:nvSpPr>
            <p:cNvPr id="28" name="Rectangle 27"/>
            <p:cNvSpPr/>
            <p:nvPr/>
          </p:nvSpPr>
          <p:spPr bwMode="auto">
            <a:xfrm>
              <a:off x="8251064" y="5682362"/>
              <a:ext cx="1303393" cy="597521"/>
            </a:xfrm>
            <a:prstGeom prst="rect">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76197" tIns="38098" rIns="76197" bIns="38098" numCol="1" rtlCol="0" anchor="ctr" anchorCtr="0" compatLnSpc="1">
              <a:prstTxWarp prst="textNoShape">
                <a:avLst/>
              </a:prstTxWarp>
            </a:bodyPr>
            <a:lstStyle/>
            <a:p>
              <a:pPr algn="ctr" defTabSz="913593" fontAlgn="base">
                <a:spcBef>
                  <a:spcPct val="0"/>
                </a:spcBef>
                <a:spcAft>
                  <a:spcPct val="0"/>
                </a:spcAft>
              </a:pPr>
              <a:endParaRPr lang="en-US" sz="2167" dirty="0">
                <a:gradFill>
                  <a:gsLst>
                    <a:gs pos="0">
                      <a:srgbClr val="FFFFFF"/>
                    </a:gs>
                    <a:gs pos="100000">
                      <a:srgbClr val="FFFFFF"/>
                    </a:gs>
                  </a:gsLst>
                  <a:lin ang="5400000" scaled="0"/>
                </a:gradFill>
              </a:endParaRPr>
            </a:p>
          </p:txBody>
        </p:sp>
        <p:sp>
          <p:nvSpPr>
            <p:cNvPr id="29" name="TextBox 28"/>
            <p:cNvSpPr txBox="1"/>
            <p:nvPr/>
          </p:nvSpPr>
          <p:spPr>
            <a:xfrm>
              <a:off x="8250585" y="6321067"/>
              <a:ext cx="1304350" cy="498597"/>
            </a:xfrm>
            <a:prstGeom prst="rect">
              <a:avLst/>
            </a:prstGeom>
            <a:noFill/>
          </p:spPr>
          <p:txBody>
            <a:bodyPr wrap="square" lIns="0" tIns="0" rIns="0" bIns="0" rtlCol="0">
              <a:spAutoFit/>
            </a:bodyPr>
            <a:lstStyle/>
            <a:p>
              <a:pPr algn="ctr" defTabSz="913498">
                <a:lnSpc>
                  <a:spcPct val="90000"/>
                </a:lnSpc>
                <a:spcBef>
                  <a:spcPct val="20000"/>
                </a:spcBef>
                <a:buSzPct val="80000"/>
              </a:pPr>
              <a:r>
                <a:rPr lang="en-US" sz="1500" dirty="0">
                  <a:solidFill>
                    <a:srgbClr val="FCFCFC">
                      <a:alpha val="99000"/>
                    </a:srgbClr>
                  </a:solidFill>
                </a:rPr>
                <a:t>Your </a:t>
              </a:r>
              <a:br>
                <a:rPr lang="en-US" sz="1500" dirty="0">
                  <a:solidFill>
                    <a:srgbClr val="FCFCFC">
                      <a:alpha val="99000"/>
                    </a:srgbClr>
                  </a:solidFill>
                </a:rPr>
              </a:br>
              <a:r>
                <a:rPr lang="en-US" sz="1500" dirty="0">
                  <a:solidFill>
                    <a:srgbClr val="FCFCFC">
                      <a:alpha val="99000"/>
                    </a:srgbClr>
                  </a:solidFill>
                </a:rPr>
                <a:t>Apps</a:t>
              </a:r>
            </a:p>
          </p:txBody>
        </p:sp>
        <p:pic>
          <p:nvPicPr>
            <p:cNvPr id="30" name="Picture 2" descr="\\MAGNUM\Projects\Microsoft\Cloud Power FY12\Design\ICONS_PNG\Next_Gen_Application.png"/>
            <p:cNvPicPr>
              <a:picLocks noChangeAspect="1" noChangeArrowheads="1"/>
            </p:cNvPicPr>
            <p:nvPr/>
          </p:nvPicPr>
          <p:blipFill rotWithShape="1">
            <a:blip r:embed="rId8" cstate="print">
              <a:lum bright="100000"/>
            </a:blip>
            <a:srcRect l="19757" t="33364" r="40122" b="34687"/>
            <a:stretch/>
          </p:blipFill>
          <p:spPr bwMode="auto">
            <a:xfrm>
              <a:off x="8673469" y="5782627"/>
              <a:ext cx="458583" cy="365177"/>
            </a:xfrm>
            <a:prstGeom prst="rect">
              <a:avLst/>
            </a:prstGeom>
            <a:noFill/>
          </p:spPr>
        </p:pic>
      </p:grpSp>
      <p:sp>
        <p:nvSpPr>
          <p:cNvPr id="70" name="Rectangle 69"/>
          <p:cNvSpPr/>
          <p:nvPr/>
        </p:nvSpPr>
        <p:spPr>
          <a:xfrm>
            <a:off x="959119" y="1704798"/>
            <a:ext cx="10359923" cy="836210"/>
          </a:xfrm>
          <a:prstGeom prst="rect">
            <a:avLst/>
          </a:prstGeom>
        </p:spPr>
        <p:txBody>
          <a:bodyPr wrap="square" lIns="91394" tIns="45698" rIns="91394" bIns="45698">
            <a:spAutoFit/>
          </a:bodyPr>
          <a:lstStyle/>
          <a:p>
            <a:pPr defTabSz="913498"/>
            <a:r>
              <a:rPr lang="en-US" sz="2417" spc="-84" dirty="0">
                <a:solidFill>
                  <a:srgbClr val="8CC600">
                    <a:alpha val="99000"/>
                  </a:srgbClr>
                </a:solidFill>
                <a:latin typeface="Segoe UI Light" pitchFamily="34" charset="0"/>
              </a:rPr>
              <a:t>A modern cloud service providing identity management </a:t>
            </a:r>
          </a:p>
          <a:p>
            <a:pPr defTabSz="913498"/>
            <a:r>
              <a:rPr lang="en-US" sz="2417" spc="-84" dirty="0">
                <a:solidFill>
                  <a:srgbClr val="8CC600">
                    <a:alpha val="99000"/>
                  </a:srgbClr>
                </a:solidFill>
                <a:latin typeface="Segoe UI Light" pitchFamily="34" charset="0"/>
              </a:rPr>
              <a:t>and access control capabilities to cloud applications </a:t>
            </a:r>
          </a:p>
        </p:txBody>
      </p:sp>
      <p:pic>
        <p:nvPicPr>
          <p:cNvPr id="71" name="Picture 70"/>
          <p:cNvPicPr>
            <a:picLocks noChangeAspect="1"/>
          </p:cNvPicPr>
          <p:nvPr/>
        </p:nvPicPr>
        <p:blipFill>
          <a:blip r:embed="rId9">
            <a:clrChange>
              <a:clrFrom>
                <a:srgbClr val="00AEEF"/>
              </a:clrFrom>
              <a:clrTo>
                <a:srgbClr val="00AEEF">
                  <a:alpha val="0"/>
                </a:srgbClr>
              </a:clrTo>
            </a:clrChange>
          </a:blip>
          <a:stretch>
            <a:fillRect/>
          </a:stretch>
        </p:blipFill>
        <p:spPr>
          <a:xfrm>
            <a:off x="1483463" y="155772"/>
            <a:ext cx="9059357" cy="1005000"/>
          </a:xfrm>
          <a:prstGeom prst="rect">
            <a:avLst/>
          </a:prstGeom>
        </p:spPr>
      </p:pic>
      <p:sp>
        <p:nvSpPr>
          <p:cNvPr id="72" name="Oval 71"/>
          <p:cNvSpPr/>
          <p:nvPr/>
        </p:nvSpPr>
        <p:spPr bwMode="auto">
          <a:xfrm>
            <a:off x="1406584" y="62179"/>
            <a:ext cx="1244898" cy="1162253"/>
          </a:xfrm>
          <a:prstGeom prst="ellipse">
            <a:avLst/>
          </a:prstGeom>
          <a:noFill/>
          <a:ln w="7620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6200" tIns="38100" rIns="38100" bIns="76200" numCol="1" spcCol="0" rtlCol="0" fromWordArt="0" anchor="b" anchorCtr="0" forceAA="0" compatLnSpc="1">
            <a:prstTxWarp prst="textNoShape">
              <a:avLst/>
            </a:prstTxWarp>
            <a:noAutofit/>
          </a:bodyPr>
          <a:lstStyle/>
          <a:p>
            <a:pPr algn="ctr" defTabSz="761719" fontAlgn="base">
              <a:spcBef>
                <a:spcPct val="0"/>
              </a:spcBef>
              <a:spcAft>
                <a:spcPct val="0"/>
              </a:spcAft>
            </a:pPr>
            <a:endParaRPr lang="el-GR" sz="1667" spc="-42"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4957096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clrChange>
              <a:clrFrom>
                <a:srgbClr val="00AEEF"/>
              </a:clrFrom>
              <a:clrTo>
                <a:srgbClr val="00AEEF">
                  <a:alpha val="0"/>
                </a:srgbClr>
              </a:clrTo>
            </a:clrChange>
          </a:blip>
          <a:stretch>
            <a:fillRect/>
          </a:stretch>
        </p:blipFill>
        <p:spPr>
          <a:xfrm>
            <a:off x="1483463" y="155772"/>
            <a:ext cx="9059357" cy="1005000"/>
          </a:xfrm>
          <a:prstGeom prst="rect">
            <a:avLst/>
          </a:prstGeom>
        </p:spPr>
      </p:pic>
      <p:sp>
        <p:nvSpPr>
          <p:cNvPr id="9" name="Oval 8"/>
          <p:cNvSpPr/>
          <p:nvPr/>
        </p:nvSpPr>
        <p:spPr bwMode="auto">
          <a:xfrm>
            <a:off x="3679884" y="30632"/>
            <a:ext cx="1244898" cy="1162253"/>
          </a:xfrm>
          <a:prstGeom prst="ellipse">
            <a:avLst/>
          </a:prstGeom>
          <a:noFill/>
          <a:ln w="7620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6200" tIns="38100" rIns="38100" bIns="76200" numCol="1" spcCol="0" rtlCol="0" fromWordArt="0" anchor="b" anchorCtr="0" forceAA="0" compatLnSpc="1">
            <a:prstTxWarp prst="textNoShape">
              <a:avLst/>
            </a:prstTxWarp>
            <a:noAutofit/>
          </a:bodyPr>
          <a:lstStyle/>
          <a:p>
            <a:pPr algn="ctr" defTabSz="761719" fontAlgn="base">
              <a:spcBef>
                <a:spcPct val="0"/>
              </a:spcBef>
              <a:spcAft>
                <a:spcPct val="0"/>
              </a:spcAft>
            </a:pPr>
            <a:endParaRPr lang="el-GR" sz="1667" spc="-42" dirty="0" err="1">
              <a:gradFill>
                <a:gsLst>
                  <a:gs pos="0">
                    <a:srgbClr val="FFFFFF"/>
                  </a:gs>
                  <a:gs pos="100000">
                    <a:srgbClr val="FFFFFF"/>
                  </a:gs>
                </a:gsLst>
                <a:lin ang="5400000" scaled="0"/>
              </a:gradFill>
              <a:ea typeface="Segoe UI" pitchFamily="34" charset="0"/>
              <a:cs typeface="Segoe UI" pitchFamily="34" charset="0"/>
            </a:endParaRPr>
          </a:p>
        </p:txBody>
      </p:sp>
      <p:pic>
        <p:nvPicPr>
          <p:cNvPr id="3" name="Picture 2"/>
          <p:cNvPicPr>
            <a:picLocks noChangeAspect="1"/>
          </p:cNvPicPr>
          <p:nvPr/>
        </p:nvPicPr>
        <p:blipFill>
          <a:blip r:embed="rId4"/>
          <a:stretch>
            <a:fillRect/>
          </a:stretch>
        </p:blipFill>
        <p:spPr>
          <a:xfrm>
            <a:off x="1483463" y="2346202"/>
            <a:ext cx="9155944" cy="3036289"/>
          </a:xfrm>
          <a:prstGeom prst="rect">
            <a:avLst/>
          </a:prstGeom>
        </p:spPr>
      </p:pic>
    </p:spTree>
    <p:extLst>
      <p:ext uri="{BB962C8B-B14F-4D97-AF65-F5344CB8AC3E}">
        <p14:creationId xmlns:p14="http://schemas.microsoft.com/office/powerpoint/2010/main" val="5764222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p:cNvGrpSpPr/>
          <p:nvPr/>
        </p:nvGrpSpPr>
        <p:grpSpPr>
          <a:xfrm>
            <a:off x="269302" y="1994736"/>
            <a:ext cx="11653523" cy="4571733"/>
            <a:chOff x="274701" y="2034238"/>
            <a:chExt cx="11887200" cy="4663406"/>
          </a:xfrm>
        </p:grpSpPr>
        <p:grpSp>
          <p:nvGrpSpPr>
            <p:cNvPr id="55" name="Group 54"/>
            <p:cNvGrpSpPr/>
            <p:nvPr/>
          </p:nvGrpSpPr>
          <p:grpSpPr>
            <a:xfrm>
              <a:off x="9190072" y="3588702"/>
              <a:ext cx="2971829" cy="1574205"/>
              <a:chOff x="9190072" y="5006030"/>
              <a:chExt cx="2971829" cy="1574205"/>
            </a:xfrm>
          </p:grpSpPr>
          <p:pic>
            <p:nvPicPr>
              <p:cNvPr id="20" name="Picture 30"/>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30770" b="18462"/>
              <a:stretch/>
            </p:blipFill>
            <p:spPr bwMode="auto">
              <a:xfrm>
                <a:off x="9190077" y="5006030"/>
                <a:ext cx="2971824" cy="150876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bwMode="auto">
              <a:xfrm>
                <a:off x="9190072" y="5757275"/>
                <a:ext cx="2971824" cy="822960"/>
              </a:xfrm>
              <a:prstGeom prst="rect">
                <a:avLst/>
              </a:prstGeom>
              <a:gradFill flip="none" rotWithShape="1">
                <a:gsLst>
                  <a:gs pos="0">
                    <a:srgbClr val="000000">
                      <a:alpha val="90000"/>
                    </a:srgbClr>
                  </a:gs>
                  <a:gs pos="100000">
                    <a:srgbClr val="000000">
                      <a:alpha val="0"/>
                    </a:srgbClr>
                  </a:gs>
                </a:gsLst>
                <a:lin ang="16200000" scaled="1"/>
                <a:tileRect/>
              </a:gradFill>
              <a:ln w="25400" cap="flat" cmpd="sng" algn="ctr">
                <a:noFill/>
                <a:prstDash val="solid"/>
                <a:headEnd type="none" w="med" len="med"/>
                <a:tailEnd type="none" w="med" len="med"/>
              </a:ln>
              <a:effectLst/>
            </p:spPr>
            <p:txBody>
              <a:bodyPr vert="horz" wrap="square" lIns="179285" tIns="143428" rIns="179285" bIns="143428" numCol="1" rtlCol="0" anchor="b" anchorCtr="0" compatLnSpc="1">
                <a:prstTxWarp prst="textNoShape">
                  <a:avLst/>
                </a:prstTxWarp>
              </a:bodyPr>
              <a:lstStyle/>
              <a:p>
                <a:pPr defTabSz="1143076">
                  <a:spcAft>
                    <a:spcPts val="750"/>
                  </a:spcAft>
                </a:pPr>
                <a:endParaRPr lang="en-US" sz="1568" kern="0" dirty="0">
                  <a:gradFill>
                    <a:gsLst>
                      <a:gs pos="0">
                        <a:srgbClr val="FFFFFF"/>
                      </a:gs>
                      <a:gs pos="100000">
                        <a:srgbClr val="FFFFFF"/>
                      </a:gs>
                    </a:gsLst>
                    <a:lin ang="16200000" scaled="1"/>
                  </a:gradFill>
                  <a:cs typeface="Segoe UI" pitchFamily="34" charset="0"/>
                </a:endParaRPr>
              </a:p>
              <a:p>
                <a:pPr defTabSz="1143076">
                  <a:spcAft>
                    <a:spcPts val="750"/>
                  </a:spcAft>
                </a:pPr>
                <a:endParaRPr lang="en-US" sz="1568" kern="0" dirty="0">
                  <a:gradFill>
                    <a:gsLst>
                      <a:gs pos="0">
                        <a:srgbClr val="FFFFFF"/>
                      </a:gs>
                      <a:gs pos="100000">
                        <a:srgbClr val="FFFFFF"/>
                      </a:gs>
                    </a:gsLst>
                    <a:lin ang="16200000" scaled="1"/>
                  </a:gradFill>
                  <a:cs typeface="Segoe UI" pitchFamily="34" charset="0"/>
                </a:endParaRPr>
              </a:p>
              <a:p>
                <a:pPr defTabSz="1143076">
                  <a:spcAft>
                    <a:spcPts val="750"/>
                  </a:spcAft>
                </a:pPr>
                <a:endParaRPr lang="en-US" sz="1568" kern="0" dirty="0">
                  <a:gradFill>
                    <a:gsLst>
                      <a:gs pos="0">
                        <a:srgbClr val="FFFFFF"/>
                      </a:gs>
                      <a:gs pos="100000">
                        <a:srgbClr val="FFFFFF"/>
                      </a:gs>
                    </a:gsLst>
                    <a:lin ang="16200000" scaled="1"/>
                  </a:gradFill>
                  <a:cs typeface="Segoe UI" pitchFamily="34" charset="0"/>
                </a:endParaRPr>
              </a:p>
              <a:p>
                <a:pPr defTabSz="1143076">
                  <a:spcAft>
                    <a:spcPts val="750"/>
                  </a:spcAft>
                </a:pPr>
                <a:r>
                  <a:rPr lang="en-US" sz="1568" kern="0" dirty="0">
                    <a:gradFill>
                      <a:gsLst>
                        <a:gs pos="0">
                          <a:srgbClr val="FFFFFF"/>
                        </a:gs>
                        <a:gs pos="100000">
                          <a:srgbClr val="FFFFFF"/>
                        </a:gs>
                      </a:gsLst>
                      <a:lin ang="16200000" scaled="1"/>
                    </a:gradFill>
                    <a:cs typeface="Segoe UI" pitchFamily="34" charset="0"/>
                  </a:rPr>
                  <a:t>Weather forecasting</a:t>
                </a:r>
              </a:p>
            </p:txBody>
          </p:sp>
        </p:grpSp>
        <p:grpSp>
          <p:nvGrpSpPr>
            <p:cNvPr id="52" name="Group 51"/>
            <p:cNvGrpSpPr/>
            <p:nvPr/>
          </p:nvGrpSpPr>
          <p:grpSpPr>
            <a:xfrm>
              <a:off x="3246494" y="3588702"/>
              <a:ext cx="2926080" cy="1508760"/>
              <a:chOff x="3246493" y="5006031"/>
              <a:chExt cx="2926080" cy="1508760"/>
            </a:xfrm>
          </p:grpSpPr>
          <p:pic>
            <p:nvPicPr>
              <p:cNvPr id="5" name="Picture 48"/>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t="14844" b="33594"/>
              <a:stretch/>
            </p:blipFill>
            <p:spPr bwMode="auto">
              <a:xfrm>
                <a:off x="3246493" y="5006031"/>
                <a:ext cx="2926080" cy="150876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bwMode="auto">
              <a:xfrm>
                <a:off x="3246493" y="5691831"/>
                <a:ext cx="2926080" cy="822960"/>
              </a:xfrm>
              <a:prstGeom prst="rect">
                <a:avLst/>
              </a:prstGeom>
              <a:gradFill flip="none" rotWithShape="1">
                <a:gsLst>
                  <a:gs pos="0">
                    <a:srgbClr val="000000">
                      <a:alpha val="90000"/>
                    </a:srgbClr>
                  </a:gs>
                  <a:gs pos="100000">
                    <a:srgbClr val="000000">
                      <a:alpha val="0"/>
                    </a:srgbClr>
                  </a:gs>
                </a:gsLst>
                <a:lin ang="16200000" scaled="1"/>
                <a:tileRect/>
              </a:gradFill>
              <a:ln w="25400" cap="flat" cmpd="sng" algn="ctr">
                <a:noFill/>
                <a:prstDash val="solid"/>
                <a:headEnd type="none" w="med" len="med"/>
                <a:tailEnd type="none" w="med" len="med"/>
              </a:ln>
              <a:effectLst/>
            </p:spPr>
            <p:txBody>
              <a:bodyPr vert="horz" wrap="square" lIns="143428" tIns="89643" rIns="143428" bIns="89643" numCol="1" rtlCol="0" anchor="b" anchorCtr="0" compatLnSpc="1">
                <a:prstTxWarp prst="textNoShape">
                  <a:avLst/>
                </a:prstTxWarp>
              </a:bodyPr>
              <a:lstStyle/>
              <a:p>
                <a:pPr defTabSz="1143076">
                  <a:spcAft>
                    <a:spcPts val="750"/>
                  </a:spcAft>
                </a:pPr>
                <a:r>
                  <a:rPr lang="en-US" sz="1568" kern="0" dirty="0">
                    <a:gradFill>
                      <a:gsLst>
                        <a:gs pos="0">
                          <a:srgbClr val="FFFFFF"/>
                        </a:gs>
                        <a:gs pos="100000">
                          <a:srgbClr val="FFFFFF"/>
                        </a:gs>
                      </a:gsLst>
                      <a:lin ang="16200000" scaled="1"/>
                    </a:gradFill>
                    <a:cs typeface="Segoe UI" pitchFamily="34" charset="0"/>
                  </a:rPr>
                  <a:t>Credit Scoring</a:t>
                </a:r>
              </a:p>
            </p:txBody>
          </p:sp>
        </p:grpSp>
        <p:grpSp>
          <p:nvGrpSpPr>
            <p:cNvPr id="56" name="Group 55"/>
            <p:cNvGrpSpPr/>
            <p:nvPr/>
          </p:nvGrpSpPr>
          <p:grpSpPr>
            <a:xfrm>
              <a:off x="6218285" y="5143164"/>
              <a:ext cx="2926080" cy="1554480"/>
              <a:chOff x="6218285" y="7977822"/>
              <a:chExt cx="2926080" cy="1554480"/>
            </a:xfrm>
          </p:grpSpPr>
          <p:pic>
            <p:nvPicPr>
              <p:cNvPr id="8" name="Picture 42"/>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t="17187" b="29687"/>
              <a:stretch/>
            </p:blipFill>
            <p:spPr bwMode="auto">
              <a:xfrm>
                <a:off x="6218285" y="7977822"/>
                <a:ext cx="2926080" cy="155448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bwMode="auto">
              <a:xfrm>
                <a:off x="6218285" y="8709342"/>
                <a:ext cx="2926080" cy="822960"/>
              </a:xfrm>
              <a:prstGeom prst="rect">
                <a:avLst/>
              </a:prstGeom>
              <a:gradFill flip="none" rotWithShape="1">
                <a:gsLst>
                  <a:gs pos="0">
                    <a:srgbClr val="000000">
                      <a:alpha val="90000"/>
                    </a:srgbClr>
                  </a:gs>
                  <a:gs pos="100000">
                    <a:srgbClr val="000000">
                      <a:alpha val="0"/>
                    </a:srgbClr>
                  </a:gs>
                </a:gsLst>
                <a:lin ang="16200000" scaled="1"/>
                <a:tileRect/>
              </a:gradFill>
              <a:ln w="25400" cap="flat" cmpd="sng" algn="ctr">
                <a:noFill/>
                <a:prstDash val="solid"/>
                <a:headEnd type="none" w="med" len="med"/>
                <a:tailEnd type="none" w="med" len="med"/>
              </a:ln>
              <a:effectLst/>
            </p:spPr>
            <p:txBody>
              <a:bodyPr vert="horz" wrap="square" lIns="143428" tIns="89643" rIns="143428" bIns="89643" numCol="1" rtlCol="0" anchor="b" anchorCtr="0" compatLnSpc="1">
                <a:prstTxWarp prst="textNoShape">
                  <a:avLst/>
                </a:prstTxWarp>
              </a:bodyPr>
              <a:lstStyle/>
              <a:p>
                <a:pPr defTabSz="1143076">
                  <a:spcAft>
                    <a:spcPts val="750"/>
                  </a:spcAft>
                </a:pPr>
                <a:r>
                  <a:rPr lang="en-US" sz="1568" kern="0" dirty="0">
                    <a:gradFill>
                      <a:gsLst>
                        <a:gs pos="0">
                          <a:srgbClr val="FFFFFF"/>
                        </a:gs>
                        <a:gs pos="100000">
                          <a:srgbClr val="FFFFFF"/>
                        </a:gs>
                      </a:gsLst>
                      <a:lin ang="16200000" scaled="1"/>
                    </a:gradFill>
                    <a:cs typeface="Segoe UI" pitchFamily="34" charset="0"/>
                  </a:rPr>
                  <a:t>Targeted Advertising</a:t>
                </a:r>
              </a:p>
            </p:txBody>
          </p:sp>
        </p:grpSp>
        <p:grpSp>
          <p:nvGrpSpPr>
            <p:cNvPr id="57" name="Group 56"/>
            <p:cNvGrpSpPr/>
            <p:nvPr/>
          </p:nvGrpSpPr>
          <p:grpSpPr>
            <a:xfrm>
              <a:off x="3246493" y="5143164"/>
              <a:ext cx="2926085" cy="1554480"/>
              <a:chOff x="3246493" y="7977822"/>
              <a:chExt cx="2926085" cy="1554480"/>
            </a:xfrm>
          </p:grpSpPr>
          <p:pic>
            <p:nvPicPr>
              <p:cNvPr id="11" name="Picture 2"/>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t="26559" b="20309"/>
              <a:stretch/>
            </p:blipFill>
            <p:spPr bwMode="auto">
              <a:xfrm>
                <a:off x="3246498" y="7977822"/>
                <a:ext cx="2926080" cy="155448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bwMode="auto">
              <a:xfrm>
                <a:off x="3246493" y="8709342"/>
                <a:ext cx="2926080" cy="822960"/>
              </a:xfrm>
              <a:prstGeom prst="rect">
                <a:avLst/>
              </a:prstGeom>
              <a:gradFill flip="none" rotWithShape="1">
                <a:gsLst>
                  <a:gs pos="0">
                    <a:srgbClr val="000000">
                      <a:alpha val="90000"/>
                    </a:srgbClr>
                  </a:gs>
                  <a:gs pos="100000">
                    <a:srgbClr val="000000">
                      <a:alpha val="0"/>
                    </a:srgbClr>
                  </a:gs>
                </a:gsLst>
                <a:lin ang="16200000" scaled="1"/>
                <a:tileRect/>
              </a:gradFill>
              <a:ln w="25400" cap="flat" cmpd="sng" algn="ctr">
                <a:noFill/>
                <a:prstDash val="solid"/>
                <a:headEnd type="none" w="med" len="med"/>
                <a:tailEnd type="none" w="med" len="med"/>
              </a:ln>
              <a:effectLst/>
            </p:spPr>
            <p:txBody>
              <a:bodyPr vert="horz" wrap="square" lIns="143428" tIns="89643" rIns="143428" bIns="89643" numCol="1" rtlCol="0" anchor="b" anchorCtr="0" compatLnSpc="1">
                <a:prstTxWarp prst="textNoShape">
                  <a:avLst/>
                </a:prstTxWarp>
              </a:bodyPr>
              <a:lstStyle/>
              <a:p>
                <a:pPr defTabSz="1143076">
                  <a:spcAft>
                    <a:spcPts val="750"/>
                  </a:spcAft>
                </a:pPr>
                <a:r>
                  <a:rPr lang="en-US" sz="1568" kern="0" dirty="0">
                    <a:gradFill>
                      <a:gsLst>
                        <a:gs pos="0">
                          <a:srgbClr val="FFFFFF"/>
                        </a:gs>
                        <a:gs pos="100000">
                          <a:srgbClr val="FFFFFF"/>
                        </a:gs>
                      </a:gsLst>
                      <a:lin ang="16200000" scaled="1"/>
                    </a:gradFill>
                    <a:cs typeface="Segoe UI" pitchFamily="34" charset="0"/>
                  </a:rPr>
                  <a:t>Life sciences research</a:t>
                </a:r>
              </a:p>
            </p:txBody>
          </p:sp>
        </p:grpSp>
        <p:grpSp>
          <p:nvGrpSpPr>
            <p:cNvPr id="49" name="Group 48"/>
            <p:cNvGrpSpPr/>
            <p:nvPr/>
          </p:nvGrpSpPr>
          <p:grpSpPr>
            <a:xfrm>
              <a:off x="6218285" y="2034238"/>
              <a:ext cx="2926080" cy="1508760"/>
              <a:chOff x="6259229" y="2034238"/>
              <a:chExt cx="2926080" cy="1508760"/>
            </a:xfrm>
          </p:grpSpPr>
          <p:pic>
            <p:nvPicPr>
              <p:cNvPr id="14" name="Picture 34"/>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t="33846" b="14591"/>
              <a:stretch/>
            </p:blipFill>
            <p:spPr bwMode="auto">
              <a:xfrm>
                <a:off x="6259229" y="2034238"/>
                <a:ext cx="2926080" cy="150876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bwMode="auto">
              <a:xfrm>
                <a:off x="6259229" y="2720038"/>
                <a:ext cx="2926080" cy="822960"/>
              </a:xfrm>
              <a:prstGeom prst="rect">
                <a:avLst/>
              </a:prstGeom>
              <a:gradFill flip="none" rotWithShape="1">
                <a:gsLst>
                  <a:gs pos="0">
                    <a:srgbClr val="000000">
                      <a:alpha val="90000"/>
                    </a:srgbClr>
                  </a:gs>
                  <a:gs pos="100000">
                    <a:srgbClr val="000000">
                      <a:alpha val="0"/>
                    </a:srgbClr>
                  </a:gs>
                </a:gsLst>
                <a:lin ang="16200000" scaled="1"/>
                <a:tileRect/>
              </a:gradFill>
              <a:ln w="25400" cap="flat" cmpd="sng" algn="ctr">
                <a:noFill/>
                <a:prstDash val="solid"/>
                <a:headEnd type="none" w="med" len="med"/>
                <a:tailEnd type="none" w="med" len="med"/>
              </a:ln>
              <a:effectLst/>
            </p:spPr>
            <p:txBody>
              <a:bodyPr vert="horz" wrap="square" lIns="143428" tIns="89643" rIns="143428" bIns="89643" numCol="1" rtlCol="0" anchor="b" anchorCtr="0" compatLnSpc="1">
                <a:prstTxWarp prst="textNoShape">
                  <a:avLst/>
                </a:prstTxWarp>
              </a:bodyPr>
              <a:lstStyle/>
              <a:p>
                <a:pPr defTabSz="1143076">
                  <a:spcAft>
                    <a:spcPts val="750"/>
                  </a:spcAft>
                </a:pPr>
                <a:r>
                  <a:rPr lang="en-US" sz="1568" kern="0" dirty="0">
                    <a:gradFill>
                      <a:gsLst>
                        <a:gs pos="0">
                          <a:srgbClr val="FFFFFF"/>
                        </a:gs>
                        <a:gs pos="100000">
                          <a:srgbClr val="FFFFFF"/>
                        </a:gs>
                      </a:gsLst>
                      <a:lin ang="16200000" scaled="1"/>
                    </a:gradFill>
                    <a:cs typeface="Segoe UI" pitchFamily="34" charset="0"/>
                  </a:rPr>
                  <a:t>Fraud detection</a:t>
                </a:r>
              </a:p>
            </p:txBody>
          </p:sp>
        </p:grpSp>
        <p:grpSp>
          <p:nvGrpSpPr>
            <p:cNvPr id="53" name="Group 52"/>
            <p:cNvGrpSpPr/>
            <p:nvPr/>
          </p:nvGrpSpPr>
          <p:grpSpPr>
            <a:xfrm>
              <a:off x="6218285" y="3588702"/>
              <a:ext cx="2926080" cy="1508760"/>
              <a:chOff x="6218285" y="5006030"/>
              <a:chExt cx="2926080" cy="1508760"/>
            </a:xfrm>
          </p:grpSpPr>
          <p:pic>
            <p:nvPicPr>
              <p:cNvPr id="17" name="Picture 32"/>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t="21094" b="27344"/>
              <a:stretch/>
            </p:blipFill>
            <p:spPr bwMode="auto">
              <a:xfrm>
                <a:off x="6218285" y="5006030"/>
                <a:ext cx="2926080" cy="150876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bwMode="auto">
              <a:xfrm>
                <a:off x="6218285" y="5691830"/>
                <a:ext cx="2926080" cy="822960"/>
              </a:xfrm>
              <a:prstGeom prst="rect">
                <a:avLst/>
              </a:prstGeom>
              <a:gradFill flip="none" rotWithShape="1">
                <a:gsLst>
                  <a:gs pos="0">
                    <a:srgbClr val="000000">
                      <a:alpha val="90000"/>
                    </a:srgbClr>
                  </a:gs>
                  <a:gs pos="100000">
                    <a:srgbClr val="000000">
                      <a:alpha val="0"/>
                    </a:srgbClr>
                  </a:gs>
                </a:gsLst>
                <a:lin ang="16200000" scaled="1"/>
                <a:tileRect/>
              </a:gradFill>
              <a:ln w="25400" cap="flat" cmpd="sng" algn="ctr">
                <a:noFill/>
                <a:prstDash val="solid"/>
                <a:headEnd type="none" w="med" len="med"/>
                <a:tailEnd type="none" w="med" len="med"/>
              </a:ln>
              <a:effectLst/>
            </p:spPr>
            <p:txBody>
              <a:bodyPr vert="horz" wrap="square" lIns="143428" tIns="89643" rIns="143428" bIns="89643" numCol="1" rtlCol="0" anchor="b" anchorCtr="0" compatLnSpc="1">
                <a:prstTxWarp prst="textNoShape">
                  <a:avLst/>
                </a:prstTxWarp>
              </a:bodyPr>
              <a:lstStyle/>
              <a:p>
                <a:pPr defTabSz="1143076">
                  <a:spcAft>
                    <a:spcPts val="750"/>
                  </a:spcAft>
                </a:pPr>
                <a:r>
                  <a:rPr lang="en-US" sz="1568" kern="0" dirty="0">
                    <a:gradFill>
                      <a:gsLst>
                        <a:gs pos="0">
                          <a:srgbClr val="FFFFFF"/>
                        </a:gs>
                        <a:gs pos="100000">
                          <a:srgbClr val="FFFFFF"/>
                        </a:gs>
                      </a:gsLst>
                      <a:lin ang="16200000" scaled="1"/>
                    </a:gradFill>
                    <a:cs typeface="Segoe UI" pitchFamily="34" charset="0"/>
                  </a:rPr>
                  <a:t>Predicting disease outbreaks</a:t>
                </a:r>
              </a:p>
            </p:txBody>
          </p:sp>
        </p:grpSp>
        <p:grpSp>
          <p:nvGrpSpPr>
            <p:cNvPr id="47" name="Group 46"/>
            <p:cNvGrpSpPr/>
            <p:nvPr/>
          </p:nvGrpSpPr>
          <p:grpSpPr>
            <a:xfrm>
              <a:off x="274701" y="3588702"/>
              <a:ext cx="2926082" cy="1508760"/>
              <a:chOff x="274701" y="5006031"/>
              <a:chExt cx="2926082" cy="1508760"/>
            </a:xfrm>
          </p:grpSpPr>
          <p:pic>
            <p:nvPicPr>
              <p:cNvPr id="23" name="Picture 18"/>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t="24616" b="23822"/>
              <a:stretch/>
            </p:blipFill>
            <p:spPr bwMode="auto">
              <a:xfrm>
                <a:off x="274703" y="5006031"/>
                <a:ext cx="2926080" cy="1508760"/>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bwMode="auto">
              <a:xfrm>
                <a:off x="274701" y="5691831"/>
                <a:ext cx="2926080" cy="822960"/>
              </a:xfrm>
              <a:prstGeom prst="rect">
                <a:avLst/>
              </a:prstGeom>
              <a:gradFill flip="none" rotWithShape="1">
                <a:gsLst>
                  <a:gs pos="0">
                    <a:srgbClr val="000000">
                      <a:alpha val="90000"/>
                    </a:srgbClr>
                  </a:gs>
                  <a:gs pos="100000">
                    <a:srgbClr val="000000">
                      <a:alpha val="0"/>
                    </a:srgbClr>
                  </a:gs>
                </a:gsLst>
                <a:lin ang="16200000" scaled="1"/>
                <a:tileRect/>
              </a:gradFill>
              <a:ln w="25400" cap="flat" cmpd="sng" algn="ctr">
                <a:noFill/>
                <a:prstDash val="solid"/>
                <a:headEnd type="none" w="med" len="med"/>
                <a:tailEnd type="none" w="med" len="med"/>
              </a:ln>
              <a:effectLst/>
            </p:spPr>
            <p:txBody>
              <a:bodyPr vert="horz" wrap="square" lIns="143428" tIns="89643" rIns="143428" bIns="89643" numCol="1" rtlCol="0" anchor="b" anchorCtr="0" compatLnSpc="1">
                <a:prstTxWarp prst="textNoShape">
                  <a:avLst/>
                </a:prstTxWarp>
              </a:bodyPr>
              <a:lstStyle/>
              <a:p>
                <a:pPr defTabSz="1143076">
                  <a:spcAft>
                    <a:spcPts val="750"/>
                  </a:spcAft>
                </a:pPr>
                <a:r>
                  <a:rPr lang="en-US" sz="1568" kern="0" dirty="0">
                    <a:gradFill>
                      <a:gsLst>
                        <a:gs pos="0">
                          <a:srgbClr val="FFFFFF"/>
                        </a:gs>
                        <a:gs pos="100000">
                          <a:srgbClr val="FFFFFF"/>
                        </a:gs>
                      </a:gsLst>
                      <a:lin ang="16200000" scaled="1"/>
                    </a:gradFill>
                    <a:cs typeface="Segoe UI" pitchFamily="34" charset="0"/>
                  </a:rPr>
                  <a:t>Social network analysis</a:t>
                </a:r>
              </a:p>
            </p:txBody>
          </p:sp>
        </p:grpSp>
        <p:grpSp>
          <p:nvGrpSpPr>
            <p:cNvPr id="48" name="Group 47"/>
            <p:cNvGrpSpPr/>
            <p:nvPr/>
          </p:nvGrpSpPr>
          <p:grpSpPr>
            <a:xfrm>
              <a:off x="3246493" y="2034238"/>
              <a:ext cx="2926080" cy="1508760"/>
              <a:chOff x="3287437" y="2034238"/>
              <a:chExt cx="2926080" cy="1508760"/>
            </a:xfrm>
          </p:grpSpPr>
          <p:pic>
            <p:nvPicPr>
              <p:cNvPr id="26" name="Picture 16"/>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t="18462" b="29976"/>
              <a:stretch/>
            </p:blipFill>
            <p:spPr bwMode="auto">
              <a:xfrm>
                <a:off x="3287437" y="2034238"/>
                <a:ext cx="2926080" cy="1508760"/>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p:cNvSpPr/>
              <p:nvPr/>
            </p:nvSpPr>
            <p:spPr bwMode="auto">
              <a:xfrm>
                <a:off x="3287437" y="2720038"/>
                <a:ext cx="2926080" cy="822960"/>
              </a:xfrm>
              <a:prstGeom prst="rect">
                <a:avLst/>
              </a:prstGeom>
              <a:gradFill flip="none" rotWithShape="1">
                <a:gsLst>
                  <a:gs pos="0">
                    <a:srgbClr val="000000">
                      <a:alpha val="90000"/>
                    </a:srgbClr>
                  </a:gs>
                  <a:gs pos="100000">
                    <a:srgbClr val="000000">
                      <a:alpha val="0"/>
                    </a:srgbClr>
                  </a:gs>
                </a:gsLst>
                <a:lin ang="16200000" scaled="1"/>
                <a:tileRect/>
              </a:gradFill>
              <a:ln w="25400" cap="flat" cmpd="sng" algn="ctr">
                <a:noFill/>
                <a:prstDash val="solid"/>
                <a:headEnd type="none" w="med" len="med"/>
                <a:tailEnd type="none" w="med" len="med"/>
              </a:ln>
              <a:effectLst/>
            </p:spPr>
            <p:txBody>
              <a:bodyPr vert="horz" wrap="square" lIns="143428" tIns="89643" rIns="143428" bIns="89643" numCol="1" rtlCol="0" anchor="b" anchorCtr="0" compatLnSpc="1">
                <a:prstTxWarp prst="textNoShape">
                  <a:avLst/>
                </a:prstTxWarp>
              </a:bodyPr>
              <a:lstStyle/>
              <a:p>
                <a:pPr defTabSz="1143076">
                  <a:spcAft>
                    <a:spcPts val="750"/>
                  </a:spcAft>
                  <a:defRPr/>
                </a:pPr>
                <a:r>
                  <a:rPr lang="en-US" sz="1568" kern="0" dirty="0">
                    <a:gradFill>
                      <a:gsLst>
                        <a:gs pos="0">
                          <a:srgbClr val="FFFFFF"/>
                        </a:gs>
                        <a:gs pos="100000">
                          <a:srgbClr val="FFFFFF"/>
                        </a:gs>
                      </a:gsLst>
                      <a:lin ang="16200000" scaled="1"/>
                    </a:gradFill>
                    <a:cs typeface="Segoe UI" pitchFamily="34" charset="0"/>
                  </a:rPr>
                  <a:t>Churn analysis</a:t>
                </a:r>
              </a:p>
            </p:txBody>
          </p:sp>
        </p:grpSp>
        <p:grpSp>
          <p:nvGrpSpPr>
            <p:cNvPr id="59" name="Group 58"/>
            <p:cNvGrpSpPr/>
            <p:nvPr/>
          </p:nvGrpSpPr>
          <p:grpSpPr>
            <a:xfrm>
              <a:off x="274701" y="5143164"/>
              <a:ext cx="2926080" cy="1554480"/>
              <a:chOff x="274701" y="7977822"/>
              <a:chExt cx="2926080" cy="1554480"/>
            </a:xfrm>
          </p:grpSpPr>
          <p:sp>
            <p:nvSpPr>
              <p:cNvPr id="29" name="Rectangle 28"/>
              <p:cNvSpPr/>
              <p:nvPr/>
            </p:nvSpPr>
            <p:spPr bwMode="auto">
              <a:xfrm>
                <a:off x="274701" y="7977822"/>
                <a:ext cx="2926080" cy="1554480"/>
              </a:xfrm>
              <a:prstGeom prst="rect">
                <a:avLst/>
              </a:prstGeom>
              <a:solidFill>
                <a:schemeClr val="accent1">
                  <a:lumMod val="75000"/>
                </a:schemeClr>
              </a:solidFill>
              <a:ln w="25400" cap="flat" cmpd="sng" algn="ctr">
                <a:noFill/>
                <a:prstDash val="solid"/>
                <a:headEnd type="none" w="med" len="med"/>
                <a:tailEnd type="none" w="med" len="med"/>
              </a:ln>
              <a:effectLst/>
            </p:spPr>
            <p:txBody>
              <a:bodyPr vert="horz" wrap="square" lIns="95241" tIns="47620" rIns="95241" bIns="47620" numCol="1" rtlCol="0" anchor="ctr" anchorCtr="0" compatLnSpc="1">
                <a:prstTxWarp prst="textNoShape">
                  <a:avLst/>
                </a:prstTxWarp>
              </a:bodyPr>
              <a:lstStyle/>
              <a:p>
                <a:pPr algn="ctr" defTabSz="1142700" fontAlgn="base">
                  <a:spcBef>
                    <a:spcPct val="0"/>
                  </a:spcBef>
                  <a:spcAft>
                    <a:spcPct val="0"/>
                  </a:spcAft>
                  <a:defRPr/>
                </a:pPr>
                <a:endParaRPr lang="en-US" sz="1961" kern="0" dirty="0">
                  <a:gradFill>
                    <a:gsLst>
                      <a:gs pos="0">
                        <a:srgbClr val="FFFFFF"/>
                      </a:gs>
                      <a:gs pos="100000">
                        <a:srgbClr val="FFFFFF"/>
                      </a:gs>
                    </a:gsLst>
                    <a:lin ang="5400000" scaled="0"/>
                  </a:gradFill>
                  <a:ea typeface="Segoe UI" pitchFamily="34" charset="0"/>
                  <a:cs typeface="Segoe UI" pitchFamily="34" charset="0"/>
                </a:endParaRPr>
              </a:p>
            </p:txBody>
          </p:sp>
          <p:pic>
            <p:nvPicPr>
              <p:cNvPr id="30" name="Picture 5" descr="\\MAGNUM\Projects\Microsoft\Cloud Power FY12\Design\Icons\PNGs\Stop_watch.png"/>
              <p:cNvPicPr>
                <a:picLocks noChangeAspect="1" noChangeArrowheads="1"/>
              </p:cNvPicPr>
              <p:nvPr/>
            </p:nvPicPr>
            <p:blipFill rotWithShape="1">
              <a:blip r:embed="rId11" cstate="email">
                <a:lum bright="100000"/>
                <a:extLst>
                  <a:ext uri="{28A0092B-C50C-407E-A947-70E740481C1C}">
                    <a14:useLocalDpi xmlns:a14="http://schemas.microsoft.com/office/drawing/2010/main"/>
                  </a:ext>
                </a:extLst>
              </a:blip>
              <a:srcRect/>
              <a:stretch/>
            </p:blipFill>
            <p:spPr bwMode="auto">
              <a:xfrm>
                <a:off x="1355836" y="8236028"/>
                <a:ext cx="763811" cy="1038068"/>
              </a:xfrm>
              <a:prstGeom prst="rect">
                <a:avLst/>
              </a:prstGeom>
              <a:noFill/>
            </p:spPr>
          </p:pic>
        </p:grpSp>
        <p:sp>
          <p:nvSpPr>
            <p:cNvPr id="35" name="Rectangle 34"/>
            <p:cNvSpPr/>
            <p:nvPr/>
          </p:nvSpPr>
          <p:spPr bwMode="auto">
            <a:xfrm>
              <a:off x="274701" y="2034238"/>
              <a:ext cx="2926080" cy="1508760"/>
            </a:xfrm>
            <a:prstGeom prst="rect">
              <a:avLst/>
            </a:prstGeom>
            <a:solidFill>
              <a:schemeClr val="accent1">
                <a:lumMod val="75000"/>
              </a:schemeClr>
            </a:solidFill>
            <a:ln w="25400" cap="flat" cmpd="sng" algn="ctr">
              <a:noFill/>
              <a:prstDash val="solid"/>
              <a:headEnd type="none" w="med" len="med"/>
              <a:tailEnd type="none" w="med" len="med"/>
            </a:ln>
            <a:effectLst/>
          </p:spPr>
          <p:txBody>
            <a:bodyPr vert="horz" wrap="square" lIns="95241" tIns="47620" rIns="95241" bIns="47620" numCol="1" rtlCol="0" anchor="ctr" anchorCtr="0" compatLnSpc="1">
              <a:prstTxWarp prst="textNoShape">
                <a:avLst/>
              </a:prstTxWarp>
            </a:bodyPr>
            <a:lstStyle/>
            <a:p>
              <a:pPr algn="ctr" defTabSz="1142700" fontAlgn="base">
                <a:spcBef>
                  <a:spcPct val="0"/>
                </a:spcBef>
                <a:spcAft>
                  <a:spcPct val="0"/>
                </a:spcAft>
                <a:defRPr/>
              </a:pPr>
              <a:endParaRPr lang="en-US" sz="1961" kern="0" dirty="0">
                <a:gradFill>
                  <a:gsLst>
                    <a:gs pos="0">
                      <a:srgbClr val="FFFFFF"/>
                    </a:gs>
                    <a:gs pos="100000">
                      <a:srgbClr val="FFFFFF"/>
                    </a:gs>
                  </a:gsLst>
                  <a:lin ang="5400000" scaled="0"/>
                </a:gradFill>
                <a:ea typeface="Segoe UI" pitchFamily="34" charset="0"/>
                <a:cs typeface="Segoe UI" pitchFamily="34" charset="0"/>
              </a:endParaRPr>
            </a:p>
          </p:txBody>
        </p:sp>
        <p:grpSp>
          <p:nvGrpSpPr>
            <p:cNvPr id="51" name="Group 50"/>
            <p:cNvGrpSpPr/>
            <p:nvPr/>
          </p:nvGrpSpPr>
          <p:grpSpPr>
            <a:xfrm>
              <a:off x="9190077" y="2034238"/>
              <a:ext cx="2971824" cy="1508760"/>
              <a:chOff x="9190077" y="2034238"/>
              <a:chExt cx="2971824" cy="1508760"/>
            </a:xfrm>
          </p:grpSpPr>
          <p:sp>
            <p:nvSpPr>
              <p:cNvPr id="38" name="Rectangle 37"/>
              <p:cNvSpPr/>
              <p:nvPr/>
            </p:nvSpPr>
            <p:spPr bwMode="auto">
              <a:xfrm>
                <a:off x="9190077" y="2034238"/>
                <a:ext cx="2971824" cy="1508760"/>
              </a:xfrm>
              <a:prstGeom prst="rect">
                <a:avLst/>
              </a:prstGeom>
              <a:solidFill>
                <a:schemeClr val="accent1">
                  <a:lumMod val="75000"/>
                </a:schemeClr>
              </a:solidFill>
              <a:ln w="25400" cap="flat" cmpd="sng" algn="ctr">
                <a:noFill/>
                <a:prstDash val="solid"/>
                <a:headEnd type="none" w="med" len="med"/>
                <a:tailEnd type="none" w="med" len="med"/>
              </a:ln>
              <a:effectLst/>
            </p:spPr>
            <p:txBody>
              <a:bodyPr vert="horz" wrap="square" lIns="95241" tIns="47620" rIns="95241" bIns="47620" numCol="1" rtlCol="0" anchor="ctr" anchorCtr="0" compatLnSpc="1">
                <a:prstTxWarp prst="textNoShape">
                  <a:avLst/>
                </a:prstTxWarp>
              </a:bodyPr>
              <a:lstStyle/>
              <a:p>
                <a:pPr algn="ctr" defTabSz="1142700" fontAlgn="base">
                  <a:spcBef>
                    <a:spcPct val="0"/>
                  </a:spcBef>
                  <a:spcAft>
                    <a:spcPct val="0"/>
                  </a:spcAft>
                  <a:defRPr/>
                </a:pPr>
                <a:endParaRPr lang="en-US" sz="1961" kern="0" dirty="0">
                  <a:gradFill>
                    <a:gsLst>
                      <a:gs pos="0">
                        <a:srgbClr val="FFFFFF"/>
                      </a:gs>
                      <a:gs pos="100000">
                        <a:srgbClr val="FFFFFF"/>
                      </a:gs>
                    </a:gsLst>
                    <a:lin ang="5400000" scaled="0"/>
                  </a:gradFill>
                  <a:ea typeface="Segoe UI" pitchFamily="34" charset="0"/>
                  <a:cs typeface="Segoe UI" pitchFamily="34" charset="0"/>
                </a:endParaRPr>
              </a:p>
            </p:txBody>
          </p:sp>
          <p:grpSp>
            <p:nvGrpSpPr>
              <p:cNvPr id="39" name="Group 38"/>
              <p:cNvGrpSpPr/>
              <p:nvPr/>
            </p:nvGrpSpPr>
            <p:grpSpPr>
              <a:xfrm>
                <a:off x="9190078" y="2137459"/>
                <a:ext cx="1462618" cy="1302319"/>
                <a:chOff x="-2511045" y="4714496"/>
                <a:chExt cx="1557674" cy="1386956"/>
              </a:xfrm>
            </p:grpSpPr>
            <p:pic>
              <p:nvPicPr>
                <p:cNvPr id="40" name="Picture 2" descr="\\MAGNUM\Projects\Microsoft\Cloud Power FY12\Design\ICONS_PNG\Devices.png"/>
                <p:cNvPicPr>
                  <a:picLocks noChangeAspect="1" noChangeArrowheads="1"/>
                </p:cNvPicPr>
                <p:nvPr/>
              </p:nvPicPr>
              <p:blipFill rotWithShape="1">
                <a:blip r:embed="rId12" cstate="email">
                  <a:lum bright="100000"/>
                  <a:extLst>
                    <a:ext uri="{28A0092B-C50C-407E-A947-70E740481C1C}">
                      <a14:useLocalDpi xmlns:a14="http://schemas.microsoft.com/office/drawing/2010/main"/>
                    </a:ext>
                  </a:extLst>
                </a:blip>
                <a:srcRect/>
                <a:stretch/>
              </p:blipFill>
              <p:spPr bwMode="auto">
                <a:xfrm>
                  <a:off x="-1824395" y="4714496"/>
                  <a:ext cx="871024" cy="1386956"/>
                </a:xfrm>
                <a:prstGeom prst="rect">
                  <a:avLst/>
                </a:prstGeom>
                <a:noFill/>
                <a:ln>
                  <a:noFill/>
                </a:ln>
              </p:spPr>
            </p:pic>
            <p:pic>
              <p:nvPicPr>
                <p:cNvPr id="41" name="Picture 2" descr="\\MAGNUM\Projects\Microsoft\Cloud Power FY12\Design\ICONS_PNG\Devices.png"/>
                <p:cNvPicPr>
                  <a:picLocks noChangeAspect="1" noChangeArrowheads="1"/>
                </p:cNvPicPr>
                <p:nvPr/>
              </p:nvPicPr>
              <p:blipFill rotWithShape="1">
                <a:blip r:embed="rId13" cstate="email">
                  <a:lum bright="100000"/>
                  <a:extLst>
                    <a:ext uri="{28A0092B-C50C-407E-A947-70E740481C1C}">
                      <a14:useLocalDpi xmlns:a14="http://schemas.microsoft.com/office/drawing/2010/main"/>
                    </a:ext>
                  </a:extLst>
                </a:blip>
                <a:srcRect/>
                <a:stretch/>
              </p:blipFill>
              <p:spPr bwMode="auto">
                <a:xfrm>
                  <a:off x="-2511045" y="4766114"/>
                  <a:ext cx="997339" cy="1200985"/>
                </a:xfrm>
                <a:prstGeom prst="rect">
                  <a:avLst/>
                </a:prstGeom>
                <a:noFill/>
                <a:ln>
                  <a:noFill/>
                </a:ln>
              </p:spPr>
            </p:pic>
          </p:grpSp>
        </p:grpSp>
        <p:grpSp>
          <p:nvGrpSpPr>
            <p:cNvPr id="61" name="Group 60"/>
            <p:cNvGrpSpPr/>
            <p:nvPr/>
          </p:nvGrpSpPr>
          <p:grpSpPr>
            <a:xfrm>
              <a:off x="9190077" y="5143164"/>
              <a:ext cx="2971800" cy="1554480"/>
              <a:chOff x="9190077" y="5143164"/>
              <a:chExt cx="2971800" cy="1554480"/>
            </a:xfrm>
          </p:grpSpPr>
          <p:sp>
            <p:nvSpPr>
              <p:cNvPr id="32" name="Rectangle 31"/>
              <p:cNvSpPr/>
              <p:nvPr/>
            </p:nvSpPr>
            <p:spPr bwMode="auto">
              <a:xfrm>
                <a:off x="9190077" y="5143164"/>
                <a:ext cx="2971800" cy="1554480"/>
              </a:xfrm>
              <a:prstGeom prst="rect">
                <a:avLst/>
              </a:prstGeom>
              <a:solidFill>
                <a:schemeClr val="accent1">
                  <a:lumMod val="75000"/>
                </a:schemeClr>
              </a:solidFill>
              <a:ln w="25400" cap="flat" cmpd="sng" algn="ctr">
                <a:noFill/>
                <a:prstDash val="solid"/>
                <a:headEnd type="none" w="med" len="med"/>
                <a:tailEnd type="none" w="med" len="med"/>
              </a:ln>
              <a:effectLst/>
            </p:spPr>
            <p:txBody>
              <a:bodyPr vert="horz" wrap="square" lIns="95241" tIns="47620" rIns="95241" bIns="47620" numCol="1" rtlCol="0" anchor="ctr" anchorCtr="0" compatLnSpc="1">
                <a:prstTxWarp prst="textNoShape">
                  <a:avLst/>
                </a:prstTxWarp>
              </a:bodyPr>
              <a:lstStyle/>
              <a:p>
                <a:pPr algn="ctr" defTabSz="1142700" fontAlgn="base">
                  <a:spcBef>
                    <a:spcPct val="0"/>
                  </a:spcBef>
                  <a:spcAft>
                    <a:spcPct val="0"/>
                  </a:spcAft>
                  <a:defRPr/>
                </a:pPr>
                <a:endParaRPr lang="en-US" sz="1961" kern="0" dirty="0">
                  <a:gradFill>
                    <a:gsLst>
                      <a:gs pos="0">
                        <a:srgbClr val="FFFFFF"/>
                      </a:gs>
                      <a:gs pos="100000">
                        <a:srgbClr val="FFFFFF"/>
                      </a:gs>
                    </a:gsLst>
                    <a:lin ang="5400000" scaled="0"/>
                  </a:gradFill>
                  <a:ea typeface="Segoe UI" pitchFamily="34" charset="0"/>
                  <a:cs typeface="Segoe UI" pitchFamily="34" charset="0"/>
                </a:endParaRPr>
              </a:p>
            </p:txBody>
          </p:sp>
          <p:sp>
            <p:nvSpPr>
              <p:cNvPr id="60" name="Freeform 13"/>
              <p:cNvSpPr>
                <a:spLocks noEditPoints="1"/>
              </p:cNvSpPr>
              <p:nvPr/>
            </p:nvSpPr>
            <p:spPr bwMode="auto">
              <a:xfrm>
                <a:off x="10235838" y="5440421"/>
                <a:ext cx="880278" cy="959967"/>
              </a:xfrm>
              <a:custGeom>
                <a:avLst/>
                <a:gdLst>
                  <a:gd name="T0" fmla="*/ 36 w 228"/>
                  <a:gd name="T1" fmla="*/ 249 h 249"/>
                  <a:gd name="T2" fmla="*/ 0 w 228"/>
                  <a:gd name="T3" fmla="*/ 249 h 249"/>
                  <a:gd name="T4" fmla="*/ 0 w 228"/>
                  <a:gd name="T5" fmla="*/ 217 h 249"/>
                  <a:gd name="T6" fmla="*/ 36 w 228"/>
                  <a:gd name="T7" fmla="*/ 217 h 249"/>
                  <a:gd name="T8" fmla="*/ 36 w 228"/>
                  <a:gd name="T9" fmla="*/ 249 h 249"/>
                  <a:gd name="T10" fmla="*/ 84 w 228"/>
                  <a:gd name="T11" fmla="*/ 209 h 249"/>
                  <a:gd name="T12" fmla="*/ 48 w 228"/>
                  <a:gd name="T13" fmla="*/ 209 h 249"/>
                  <a:gd name="T14" fmla="*/ 48 w 228"/>
                  <a:gd name="T15" fmla="*/ 249 h 249"/>
                  <a:gd name="T16" fmla="*/ 84 w 228"/>
                  <a:gd name="T17" fmla="*/ 249 h 249"/>
                  <a:gd name="T18" fmla="*/ 84 w 228"/>
                  <a:gd name="T19" fmla="*/ 209 h 249"/>
                  <a:gd name="T20" fmla="*/ 132 w 228"/>
                  <a:gd name="T21" fmla="*/ 197 h 249"/>
                  <a:gd name="T22" fmla="*/ 96 w 228"/>
                  <a:gd name="T23" fmla="*/ 197 h 249"/>
                  <a:gd name="T24" fmla="*/ 96 w 228"/>
                  <a:gd name="T25" fmla="*/ 249 h 249"/>
                  <a:gd name="T26" fmla="*/ 132 w 228"/>
                  <a:gd name="T27" fmla="*/ 249 h 249"/>
                  <a:gd name="T28" fmla="*/ 132 w 228"/>
                  <a:gd name="T29" fmla="*/ 197 h 249"/>
                  <a:gd name="T30" fmla="*/ 180 w 228"/>
                  <a:gd name="T31" fmla="*/ 153 h 249"/>
                  <a:gd name="T32" fmla="*/ 144 w 228"/>
                  <a:gd name="T33" fmla="*/ 153 h 249"/>
                  <a:gd name="T34" fmla="*/ 144 w 228"/>
                  <a:gd name="T35" fmla="*/ 249 h 249"/>
                  <a:gd name="T36" fmla="*/ 180 w 228"/>
                  <a:gd name="T37" fmla="*/ 249 h 249"/>
                  <a:gd name="T38" fmla="*/ 180 w 228"/>
                  <a:gd name="T39" fmla="*/ 153 h 249"/>
                  <a:gd name="T40" fmla="*/ 228 w 228"/>
                  <a:gd name="T41" fmla="*/ 57 h 249"/>
                  <a:gd name="T42" fmla="*/ 192 w 228"/>
                  <a:gd name="T43" fmla="*/ 57 h 249"/>
                  <a:gd name="T44" fmla="*/ 192 w 228"/>
                  <a:gd name="T45" fmla="*/ 249 h 249"/>
                  <a:gd name="T46" fmla="*/ 228 w 228"/>
                  <a:gd name="T47" fmla="*/ 249 h 249"/>
                  <a:gd name="T48" fmla="*/ 228 w 228"/>
                  <a:gd name="T49" fmla="*/ 57 h 249"/>
                  <a:gd name="T50" fmla="*/ 167 w 228"/>
                  <a:gd name="T51" fmla="*/ 0 h 249"/>
                  <a:gd name="T52" fmla="*/ 145 w 228"/>
                  <a:gd name="T53" fmla="*/ 29 h 249"/>
                  <a:gd name="T54" fmla="*/ 155 w 228"/>
                  <a:gd name="T55" fmla="*/ 30 h 249"/>
                  <a:gd name="T56" fmla="*/ 117 w 228"/>
                  <a:gd name="T57" fmla="*/ 131 h 249"/>
                  <a:gd name="T58" fmla="*/ 0 w 228"/>
                  <a:gd name="T59" fmla="*/ 196 h 249"/>
                  <a:gd name="T60" fmla="*/ 0 w 228"/>
                  <a:gd name="T61" fmla="*/ 212 h 249"/>
                  <a:gd name="T62" fmla="*/ 130 w 228"/>
                  <a:gd name="T63" fmla="*/ 141 h 249"/>
                  <a:gd name="T64" fmla="*/ 171 w 228"/>
                  <a:gd name="T65" fmla="*/ 33 h 249"/>
                  <a:gd name="T66" fmla="*/ 181 w 228"/>
                  <a:gd name="T67" fmla="*/ 34 h 249"/>
                  <a:gd name="T68" fmla="*/ 167 w 228"/>
                  <a:gd name="T69"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28" h="249">
                    <a:moveTo>
                      <a:pt x="36" y="249"/>
                    </a:moveTo>
                    <a:cubicBezTo>
                      <a:pt x="0" y="249"/>
                      <a:pt x="0" y="249"/>
                      <a:pt x="0" y="249"/>
                    </a:cubicBezTo>
                    <a:cubicBezTo>
                      <a:pt x="0" y="217"/>
                      <a:pt x="0" y="217"/>
                      <a:pt x="0" y="217"/>
                    </a:cubicBezTo>
                    <a:cubicBezTo>
                      <a:pt x="36" y="217"/>
                      <a:pt x="36" y="217"/>
                      <a:pt x="36" y="217"/>
                    </a:cubicBezTo>
                    <a:lnTo>
                      <a:pt x="36" y="249"/>
                    </a:lnTo>
                    <a:close/>
                    <a:moveTo>
                      <a:pt x="84" y="209"/>
                    </a:moveTo>
                    <a:cubicBezTo>
                      <a:pt x="48" y="209"/>
                      <a:pt x="48" y="209"/>
                      <a:pt x="48" y="209"/>
                    </a:cubicBezTo>
                    <a:cubicBezTo>
                      <a:pt x="48" y="249"/>
                      <a:pt x="48" y="249"/>
                      <a:pt x="48" y="249"/>
                    </a:cubicBezTo>
                    <a:cubicBezTo>
                      <a:pt x="84" y="249"/>
                      <a:pt x="84" y="249"/>
                      <a:pt x="84" y="249"/>
                    </a:cubicBezTo>
                    <a:lnTo>
                      <a:pt x="84" y="209"/>
                    </a:lnTo>
                    <a:close/>
                    <a:moveTo>
                      <a:pt x="132" y="197"/>
                    </a:moveTo>
                    <a:cubicBezTo>
                      <a:pt x="96" y="197"/>
                      <a:pt x="96" y="197"/>
                      <a:pt x="96" y="197"/>
                    </a:cubicBezTo>
                    <a:cubicBezTo>
                      <a:pt x="96" y="249"/>
                      <a:pt x="96" y="249"/>
                      <a:pt x="96" y="249"/>
                    </a:cubicBezTo>
                    <a:cubicBezTo>
                      <a:pt x="132" y="249"/>
                      <a:pt x="132" y="249"/>
                      <a:pt x="132" y="249"/>
                    </a:cubicBezTo>
                    <a:lnTo>
                      <a:pt x="132" y="197"/>
                    </a:lnTo>
                    <a:close/>
                    <a:moveTo>
                      <a:pt x="180" y="153"/>
                    </a:moveTo>
                    <a:cubicBezTo>
                      <a:pt x="144" y="153"/>
                      <a:pt x="144" y="153"/>
                      <a:pt x="144" y="153"/>
                    </a:cubicBezTo>
                    <a:cubicBezTo>
                      <a:pt x="144" y="249"/>
                      <a:pt x="144" y="249"/>
                      <a:pt x="144" y="249"/>
                    </a:cubicBezTo>
                    <a:cubicBezTo>
                      <a:pt x="180" y="249"/>
                      <a:pt x="180" y="249"/>
                      <a:pt x="180" y="249"/>
                    </a:cubicBezTo>
                    <a:lnTo>
                      <a:pt x="180" y="153"/>
                    </a:lnTo>
                    <a:close/>
                    <a:moveTo>
                      <a:pt x="228" y="57"/>
                    </a:moveTo>
                    <a:cubicBezTo>
                      <a:pt x="192" y="57"/>
                      <a:pt x="192" y="57"/>
                      <a:pt x="192" y="57"/>
                    </a:cubicBezTo>
                    <a:cubicBezTo>
                      <a:pt x="192" y="249"/>
                      <a:pt x="192" y="249"/>
                      <a:pt x="192" y="249"/>
                    </a:cubicBezTo>
                    <a:cubicBezTo>
                      <a:pt x="228" y="249"/>
                      <a:pt x="228" y="249"/>
                      <a:pt x="228" y="249"/>
                    </a:cubicBezTo>
                    <a:lnTo>
                      <a:pt x="228" y="57"/>
                    </a:lnTo>
                    <a:close/>
                    <a:moveTo>
                      <a:pt x="167" y="0"/>
                    </a:moveTo>
                    <a:cubicBezTo>
                      <a:pt x="145" y="29"/>
                      <a:pt x="145" y="29"/>
                      <a:pt x="145" y="29"/>
                    </a:cubicBezTo>
                    <a:cubicBezTo>
                      <a:pt x="155" y="30"/>
                      <a:pt x="155" y="30"/>
                      <a:pt x="155" y="30"/>
                    </a:cubicBezTo>
                    <a:cubicBezTo>
                      <a:pt x="150" y="58"/>
                      <a:pt x="139" y="104"/>
                      <a:pt x="117" y="131"/>
                    </a:cubicBezTo>
                    <a:cubicBezTo>
                      <a:pt x="83" y="174"/>
                      <a:pt x="20" y="191"/>
                      <a:pt x="0" y="196"/>
                    </a:cubicBezTo>
                    <a:cubicBezTo>
                      <a:pt x="0" y="212"/>
                      <a:pt x="0" y="212"/>
                      <a:pt x="0" y="212"/>
                    </a:cubicBezTo>
                    <a:cubicBezTo>
                      <a:pt x="17" y="209"/>
                      <a:pt x="90" y="191"/>
                      <a:pt x="130" y="141"/>
                    </a:cubicBezTo>
                    <a:cubicBezTo>
                      <a:pt x="152" y="112"/>
                      <a:pt x="164" y="67"/>
                      <a:pt x="171" y="33"/>
                    </a:cubicBezTo>
                    <a:cubicBezTo>
                      <a:pt x="181" y="34"/>
                      <a:pt x="181" y="34"/>
                      <a:pt x="181" y="34"/>
                    </a:cubicBezTo>
                    <a:lnTo>
                      <a:pt x="167" y="0"/>
                    </a:lnTo>
                    <a:close/>
                  </a:path>
                </a:pathLst>
              </a:custGeom>
              <a:solidFill>
                <a:srgbClr val="FFFFFF"/>
              </a:solidFill>
              <a:ln>
                <a:noFill/>
              </a:ln>
            </p:spPr>
            <p:txBody>
              <a:bodyPr vert="horz" wrap="square" lIns="89643" tIns="44821" rIns="89643" bIns="44821" numCol="1" anchor="t" anchorCtr="0" compatLnSpc="1">
                <a:prstTxWarp prst="textNoShape">
                  <a:avLst/>
                </a:prstTxWarp>
              </a:bodyPr>
              <a:lstStyle/>
              <a:p>
                <a:pPr defTabSz="914362"/>
                <a:endParaRPr lang="en-US" sz="1765">
                  <a:solidFill>
                    <a:srgbClr val="FFFFFF"/>
                  </a:solidFill>
                </a:endParaRPr>
              </a:p>
            </p:txBody>
          </p:sp>
        </p:grpSp>
      </p:grpSp>
      <p:sp>
        <p:nvSpPr>
          <p:cNvPr id="42" name="Freeform 41"/>
          <p:cNvSpPr>
            <a:spLocks noEditPoints="1"/>
          </p:cNvSpPr>
          <p:nvPr/>
        </p:nvSpPr>
        <p:spPr bwMode="black">
          <a:xfrm>
            <a:off x="1213314" y="2353302"/>
            <a:ext cx="1028102" cy="717132"/>
          </a:xfrm>
          <a:custGeom>
            <a:avLst/>
            <a:gdLst>
              <a:gd name="T0" fmla="*/ 86 w 98"/>
              <a:gd name="T1" fmla="*/ 21 h 68"/>
              <a:gd name="T2" fmla="*/ 83 w 98"/>
              <a:gd name="T3" fmla="*/ 18 h 68"/>
              <a:gd name="T4" fmla="*/ 86 w 98"/>
              <a:gd name="T5" fmla="*/ 15 h 68"/>
              <a:gd name="T6" fmla="*/ 89 w 98"/>
              <a:gd name="T7" fmla="*/ 18 h 68"/>
              <a:gd name="T8" fmla="*/ 86 w 98"/>
              <a:gd name="T9" fmla="*/ 21 h 68"/>
              <a:gd name="T10" fmla="*/ 78 w 98"/>
              <a:gd name="T11" fmla="*/ 14 h 68"/>
              <a:gd name="T12" fmla="*/ 75 w 98"/>
              <a:gd name="T13" fmla="*/ 11 h 68"/>
              <a:gd name="T14" fmla="*/ 78 w 98"/>
              <a:gd name="T15" fmla="*/ 8 h 68"/>
              <a:gd name="T16" fmla="*/ 81 w 98"/>
              <a:gd name="T17" fmla="*/ 11 h 68"/>
              <a:gd name="T18" fmla="*/ 78 w 98"/>
              <a:gd name="T19" fmla="*/ 14 h 68"/>
              <a:gd name="T20" fmla="*/ 78 w 98"/>
              <a:gd name="T21" fmla="*/ 29 h 68"/>
              <a:gd name="T22" fmla="*/ 75 w 98"/>
              <a:gd name="T23" fmla="*/ 26 h 68"/>
              <a:gd name="T24" fmla="*/ 78 w 98"/>
              <a:gd name="T25" fmla="*/ 23 h 68"/>
              <a:gd name="T26" fmla="*/ 81 w 98"/>
              <a:gd name="T27" fmla="*/ 26 h 68"/>
              <a:gd name="T28" fmla="*/ 78 w 98"/>
              <a:gd name="T29" fmla="*/ 29 h 68"/>
              <a:gd name="T30" fmla="*/ 70 w 98"/>
              <a:gd name="T31" fmla="*/ 21 h 68"/>
              <a:gd name="T32" fmla="*/ 67 w 98"/>
              <a:gd name="T33" fmla="*/ 18 h 68"/>
              <a:gd name="T34" fmla="*/ 70 w 98"/>
              <a:gd name="T35" fmla="*/ 15 h 68"/>
              <a:gd name="T36" fmla="*/ 73 w 98"/>
              <a:gd name="T37" fmla="*/ 18 h 68"/>
              <a:gd name="T38" fmla="*/ 70 w 98"/>
              <a:gd name="T39" fmla="*/ 21 h 68"/>
              <a:gd name="T40" fmla="*/ 63 w 98"/>
              <a:gd name="T41" fmla="*/ 42 h 68"/>
              <a:gd name="T42" fmla="*/ 56 w 98"/>
              <a:gd name="T43" fmla="*/ 36 h 68"/>
              <a:gd name="T44" fmla="*/ 63 w 98"/>
              <a:gd name="T45" fmla="*/ 29 h 68"/>
              <a:gd name="T46" fmla="*/ 69 w 98"/>
              <a:gd name="T47" fmla="*/ 36 h 68"/>
              <a:gd name="T48" fmla="*/ 63 w 98"/>
              <a:gd name="T49" fmla="*/ 42 h 68"/>
              <a:gd name="T50" fmla="*/ 49 w 98"/>
              <a:gd name="T51" fmla="*/ 25 h 68"/>
              <a:gd name="T52" fmla="*/ 43 w 98"/>
              <a:gd name="T53" fmla="*/ 19 h 68"/>
              <a:gd name="T54" fmla="*/ 49 w 98"/>
              <a:gd name="T55" fmla="*/ 13 h 68"/>
              <a:gd name="T56" fmla="*/ 55 w 98"/>
              <a:gd name="T57" fmla="*/ 19 h 68"/>
              <a:gd name="T58" fmla="*/ 49 w 98"/>
              <a:gd name="T59" fmla="*/ 25 h 68"/>
              <a:gd name="T60" fmla="*/ 34 w 98"/>
              <a:gd name="T61" fmla="*/ 44 h 68"/>
              <a:gd name="T62" fmla="*/ 25 w 98"/>
              <a:gd name="T63" fmla="*/ 36 h 68"/>
              <a:gd name="T64" fmla="*/ 34 w 98"/>
              <a:gd name="T65" fmla="*/ 27 h 68"/>
              <a:gd name="T66" fmla="*/ 43 w 98"/>
              <a:gd name="T67" fmla="*/ 36 h 68"/>
              <a:gd name="T68" fmla="*/ 34 w 98"/>
              <a:gd name="T69" fmla="*/ 44 h 68"/>
              <a:gd name="T70" fmla="*/ 20 w 98"/>
              <a:gd name="T71" fmla="*/ 25 h 68"/>
              <a:gd name="T72" fmla="*/ 13 w 98"/>
              <a:gd name="T73" fmla="*/ 18 h 68"/>
              <a:gd name="T74" fmla="*/ 20 w 98"/>
              <a:gd name="T75" fmla="*/ 11 h 68"/>
              <a:gd name="T76" fmla="*/ 26 w 98"/>
              <a:gd name="T77" fmla="*/ 18 h 68"/>
              <a:gd name="T78" fmla="*/ 20 w 98"/>
              <a:gd name="T79" fmla="*/ 25 h 68"/>
              <a:gd name="T80" fmla="*/ 89 w 98"/>
              <a:gd name="T81" fmla="*/ 14 h 68"/>
              <a:gd name="T82" fmla="*/ 83 w 98"/>
              <a:gd name="T83" fmla="*/ 5 h 68"/>
              <a:gd name="T84" fmla="*/ 83 w 98"/>
              <a:gd name="T85" fmla="*/ 3 h 68"/>
              <a:gd name="T86" fmla="*/ 70 w 98"/>
              <a:gd name="T87" fmla="*/ 1 h 68"/>
              <a:gd name="T88" fmla="*/ 70 w 98"/>
              <a:gd name="T89" fmla="*/ 2 h 68"/>
              <a:gd name="T90" fmla="*/ 49 w 98"/>
              <a:gd name="T91" fmla="*/ 9 h 68"/>
              <a:gd name="T92" fmla="*/ 28 w 98"/>
              <a:gd name="T93" fmla="*/ 2 h 68"/>
              <a:gd name="T94" fmla="*/ 28 w 98"/>
              <a:gd name="T95" fmla="*/ 1 h 68"/>
              <a:gd name="T96" fmla="*/ 15 w 98"/>
              <a:gd name="T97" fmla="*/ 3 h 68"/>
              <a:gd name="T98" fmla="*/ 15 w 98"/>
              <a:gd name="T99" fmla="*/ 5 h 68"/>
              <a:gd name="T100" fmla="*/ 9 w 98"/>
              <a:gd name="T101" fmla="*/ 14 h 68"/>
              <a:gd name="T102" fmla="*/ 2 w 98"/>
              <a:gd name="T103" fmla="*/ 54 h 68"/>
              <a:gd name="T104" fmla="*/ 10 w 98"/>
              <a:gd name="T105" fmla="*/ 67 h 68"/>
              <a:gd name="T106" fmla="*/ 28 w 98"/>
              <a:gd name="T107" fmla="*/ 53 h 68"/>
              <a:gd name="T108" fmla="*/ 70 w 98"/>
              <a:gd name="T109" fmla="*/ 53 h 68"/>
              <a:gd name="T110" fmla="*/ 88 w 98"/>
              <a:gd name="T111" fmla="*/ 67 h 68"/>
              <a:gd name="T112" fmla="*/ 96 w 98"/>
              <a:gd name="T113" fmla="*/ 54 h 68"/>
              <a:gd name="T114" fmla="*/ 89 w 98"/>
              <a:gd name="T115" fmla="*/ 1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8" h="68">
                <a:moveTo>
                  <a:pt x="86" y="21"/>
                </a:moveTo>
                <a:cubicBezTo>
                  <a:pt x="84" y="21"/>
                  <a:pt x="83" y="20"/>
                  <a:pt x="83" y="18"/>
                </a:cubicBezTo>
                <a:cubicBezTo>
                  <a:pt x="83" y="17"/>
                  <a:pt x="84" y="15"/>
                  <a:pt x="86" y="15"/>
                </a:cubicBezTo>
                <a:cubicBezTo>
                  <a:pt x="87" y="15"/>
                  <a:pt x="89" y="17"/>
                  <a:pt x="89" y="18"/>
                </a:cubicBezTo>
                <a:cubicBezTo>
                  <a:pt x="89" y="20"/>
                  <a:pt x="87" y="21"/>
                  <a:pt x="86" y="21"/>
                </a:cubicBezTo>
                <a:moveTo>
                  <a:pt x="78" y="14"/>
                </a:moveTo>
                <a:cubicBezTo>
                  <a:pt x="76" y="14"/>
                  <a:pt x="75" y="12"/>
                  <a:pt x="75" y="11"/>
                </a:cubicBezTo>
                <a:cubicBezTo>
                  <a:pt x="75" y="9"/>
                  <a:pt x="76" y="8"/>
                  <a:pt x="78" y="8"/>
                </a:cubicBezTo>
                <a:cubicBezTo>
                  <a:pt x="80" y="8"/>
                  <a:pt x="81" y="9"/>
                  <a:pt x="81" y="11"/>
                </a:cubicBezTo>
                <a:cubicBezTo>
                  <a:pt x="81" y="12"/>
                  <a:pt x="80" y="14"/>
                  <a:pt x="78" y="14"/>
                </a:cubicBezTo>
                <a:moveTo>
                  <a:pt x="78" y="29"/>
                </a:moveTo>
                <a:cubicBezTo>
                  <a:pt x="76" y="29"/>
                  <a:pt x="75" y="27"/>
                  <a:pt x="75" y="26"/>
                </a:cubicBezTo>
                <a:cubicBezTo>
                  <a:pt x="75" y="24"/>
                  <a:pt x="76" y="23"/>
                  <a:pt x="78" y="23"/>
                </a:cubicBezTo>
                <a:cubicBezTo>
                  <a:pt x="80" y="23"/>
                  <a:pt x="81" y="24"/>
                  <a:pt x="81" y="26"/>
                </a:cubicBezTo>
                <a:cubicBezTo>
                  <a:pt x="81" y="27"/>
                  <a:pt x="80" y="29"/>
                  <a:pt x="78" y="29"/>
                </a:cubicBezTo>
                <a:moveTo>
                  <a:pt x="70" y="21"/>
                </a:moveTo>
                <a:cubicBezTo>
                  <a:pt x="68" y="21"/>
                  <a:pt x="67" y="20"/>
                  <a:pt x="67" y="18"/>
                </a:cubicBezTo>
                <a:cubicBezTo>
                  <a:pt x="67" y="17"/>
                  <a:pt x="68" y="15"/>
                  <a:pt x="70" y="15"/>
                </a:cubicBezTo>
                <a:cubicBezTo>
                  <a:pt x="72" y="15"/>
                  <a:pt x="73" y="17"/>
                  <a:pt x="73" y="18"/>
                </a:cubicBezTo>
                <a:cubicBezTo>
                  <a:pt x="73" y="20"/>
                  <a:pt x="72" y="21"/>
                  <a:pt x="70" y="21"/>
                </a:cubicBezTo>
                <a:moveTo>
                  <a:pt x="63" y="42"/>
                </a:moveTo>
                <a:cubicBezTo>
                  <a:pt x="59" y="42"/>
                  <a:pt x="56" y="39"/>
                  <a:pt x="56" y="36"/>
                </a:cubicBezTo>
                <a:cubicBezTo>
                  <a:pt x="56" y="32"/>
                  <a:pt x="59" y="29"/>
                  <a:pt x="63" y="29"/>
                </a:cubicBezTo>
                <a:cubicBezTo>
                  <a:pt x="66" y="29"/>
                  <a:pt x="69" y="32"/>
                  <a:pt x="69" y="36"/>
                </a:cubicBezTo>
                <a:cubicBezTo>
                  <a:pt x="69" y="39"/>
                  <a:pt x="66" y="42"/>
                  <a:pt x="63" y="42"/>
                </a:cubicBezTo>
                <a:moveTo>
                  <a:pt x="49" y="25"/>
                </a:moveTo>
                <a:cubicBezTo>
                  <a:pt x="46" y="25"/>
                  <a:pt x="43" y="22"/>
                  <a:pt x="43" y="19"/>
                </a:cubicBezTo>
                <a:cubicBezTo>
                  <a:pt x="43" y="15"/>
                  <a:pt x="46" y="13"/>
                  <a:pt x="49" y="13"/>
                </a:cubicBezTo>
                <a:cubicBezTo>
                  <a:pt x="52" y="13"/>
                  <a:pt x="55" y="15"/>
                  <a:pt x="55" y="19"/>
                </a:cubicBezTo>
                <a:cubicBezTo>
                  <a:pt x="55" y="22"/>
                  <a:pt x="52" y="25"/>
                  <a:pt x="49" y="25"/>
                </a:cubicBezTo>
                <a:moveTo>
                  <a:pt x="34" y="44"/>
                </a:moveTo>
                <a:cubicBezTo>
                  <a:pt x="29" y="44"/>
                  <a:pt x="25" y="40"/>
                  <a:pt x="25" y="36"/>
                </a:cubicBezTo>
                <a:cubicBezTo>
                  <a:pt x="25" y="31"/>
                  <a:pt x="29" y="27"/>
                  <a:pt x="34" y="27"/>
                </a:cubicBezTo>
                <a:cubicBezTo>
                  <a:pt x="39" y="27"/>
                  <a:pt x="43" y="31"/>
                  <a:pt x="43" y="36"/>
                </a:cubicBezTo>
                <a:cubicBezTo>
                  <a:pt x="43" y="40"/>
                  <a:pt x="39" y="44"/>
                  <a:pt x="34" y="44"/>
                </a:cubicBezTo>
                <a:moveTo>
                  <a:pt x="20" y="25"/>
                </a:moveTo>
                <a:cubicBezTo>
                  <a:pt x="16" y="25"/>
                  <a:pt x="13" y="22"/>
                  <a:pt x="13" y="18"/>
                </a:cubicBezTo>
                <a:cubicBezTo>
                  <a:pt x="13" y="14"/>
                  <a:pt x="16" y="11"/>
                  <a:pt x="20" y="11"/>
                </a:cubicBezTo>
                <a:cubicBezTo>
                  <a:pt x="23" y="11"/>
                  <a:pt x="26" y="14"/>
                  <a:pt x="26" y="18"/>
                </a:cubicBezTo>
                <a:cubicBezTo>
                  <a:pt x="26" y="22"/>
                  <a:pt x="23" y="25"/>
                  <a:pt x="20" y="25"/>
                </a:cubicBezTo>
                <a:moveTo>
                  <a:pt x="89" y="14"/>
                </a:moveTo>
                <a:cubicBezTo>
                  <a:pt x="88" y="11"/>
                  <a:pt x="86" y="7"/>
                  <a:pt x="83" y="5"/>
                </a:cubicBezTo>
                <a:cubicBezTo>
                  <a:pt x="83" y="3"/>
                  <a:pt x="83" y="3"/>
                  <a:pt x="83" y="3"/>
                </a:cubicBezTo>
                <a:cubicBezTo>
                  <a:pt x="79" y="0"/>
                  <a:pt x="70" y="1"/>
                  <a:pt x="70" y="1"/>
                </a:cubicBezTo>
                <a:cubicBezTo>
                  <a:pt x="70" y="2"/>
                  <a:pt x="70" y="2"/>
                  <a:pt x="70" y="2"/>
                </a:cubicBezTo>
                <a:cubicBezTo>
                  <a:pt x="63" y="3"/>
                  <a:pt x="64" y="9"/>
                  <a:pt x="49" y="9"/>
                </a:cubicBezTo>
                <a:cubicBezTo>
                  <a:pt x="34" y="9"/>
                  <a:pt x="35" y="3"/>
                  <a:pt x="28" y="2"/>
                </a:cubicBezTo>
                <a:cubicBezTo>
                  <a:pt x="28" y="1"/>
                  <a:pt x="28" y="1"/>
                  <a:pt x="28" y="1"/>
                </a:cubicBezTo>
                <a:cubicBezTo>
                  <a:pt x="28" y="1"/>
                  <a:pt x="19" y="0"/>
                  <a:pt x="15" y="3"/>
                </a:cubicBezTo>
                <a:cubicBezTo>
                  <a:pt x="15" y="5"/>
                  <a:pt x="15" y="5"/>
                  <a:pt x="15" y="5"/>
                </a:cubicBezTo>
                <a:cubicBezTo>
                  <a:pt x="12" y="7"/>
                  <a:pt x="10" y="11"/>
                  <a:pt x="9" y="14"/>
                </a:cubicBezTo>
                <a:cubicBezTo>
                  <a:pt x="5" y="21"/>
                  <a:pt x="0" y="40"/>
                  <a:pt x="2" y="54"/>
                </a:cubicBezTo>
                <a:cubicBezTo>
                  <a:pt x="3" y="65"/>
                  <a:pt x="5" y="67"/>
                  <a:pt x="10" y="67"/>
                </a:cubicBezTo>
                <a:cubicBezTo>
                  <a:pt x="15" y="68"/>
                  <a:pt x="22" y="58"/>
                  <a:pt x="28" y="53"/>
                </a:cubicBezTo>
                <a:cubicBezTo>
                  <a:pt x="36" y="48"/>
                  <a:pt x="62" y="48"/>
                  <a:pt x="70" y="53"/>
                </a:cubicBezTo>
                <a:cubicBezTo>
                  <a:pt x="76" y="58"/>
                  <a:pt x="83" y="68"/>
                  <a:pt x="88" y="67"/>
                </a:cubicBezTo>
                <a:cubicBezTo>
                  <a:pt x="93" y="67"/>
                  <a:pt x="95" y="65"/>
                  <a:pt x="96" y="54"/>
                </a:cubicBezTo>
                <a:cubicBezTo>
                  <a:pt x="98" y="40"/>
                  <a:pt x="93" y="21"/>
                  <a:pt x="89" y="14"/>
                </a:cubicBezTo>
              </a:path>
            </a:pathLst>
          </a:custGeom>
          <a:solidFill>
            <a:schemeClr val="tx1"/>
          </a:solidFill>
          <a:ln>
            <a:noFill/>
          </a:ln>
          <a:extLst/>
        </p:spPr>
        <p:txBody>
          <a:bodyPr vert="horz" wrap="square" lIns="91444" tIns="45723" rIns="91444" bIns="45723"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sz="1765" dirty="0">
              <a:solidFill>
                <a:srgbClr val="000000"/>
              </a:solidFill>
            </a:endParaRPr>
          </a:p>
        </p:txBody>
      </p:sp>
      <p:pic>
        <p:nvPicPr>
          <p:cNvPr id="44" name="Picture 43"/>
          <p:cNvPicPr>
            <a:picLocks noChangeAspect="1"/>
          </p:cNvPicPr>
          <p:nvPr/>
        </p:nvPicPr>
        <p:blipFill>
          <a:blip r:embed="rId14">
            <a:clrChange>
              <a:clrFrom>
                <a:srgbClr val="00AEEF"/>
              </a:clrFrom>
              <a:clrTo>
                <a:srgbClr val="00AEEF">
                  <a:alpha val="0"/>
                </a:srgbClr>
              </a:clrTo>
            </a:clrChange>
          </a:blip>
          <a:stretch>
            <a:fillRect/>
          </a:stretch>
        </p:blipFill>
        <p:spPr>
          <a:xfrm>
            <a:off x="1483463" y="155772"/>
            <a:ext cx="9059357" cy="1005000"/>
          </a:xfrm>
          <a:prstGeom prst="rect">
            <a:avLst/>
          </a:prstGeom>
        </p:spPr>
      </p:pic>
      <p:sp>
        <p:nvSpPr>
          <p:cNvPr id="45" name="Oval 44"/>
          <p:cNvSpPr/>
          <p:nvPr/>
        </p:nvSpPr>
        <p:spPr bwMode="auto">
          <a:xfrm>
            <a:off x="7096184" y="64445"/>
            <a:ext cx="1244898" cy="1162253"/>
          </a:xfrm>
          <a:prstGeom prst="ellipse">
            <a:avLst/>
          </a:prstGeom>
          <a:noFill/>
          <a:ln w="7620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6200" tIns="38100" rIns="38100" bIns="76200" numCol="1" spcCol="0" rtlCol="0" fromWordArt="0" anchor="b" anchorCtr="0" forceAA="0" compatLnSpc="1">
            <a:prstTxWarp prst="textNoShape">
              <a:avLst/>
            </a:prstTxWarp>
            <a:noAutofit/>
          </a:bodyPr>
          <a:lstStyle/>
          <a:p>
            <a:pPr algn="ctr" defTabSz="761719" fontAlgn="base">
              <a:spcBef>
                <a:spcPct val="0"/>
              </a:spcBef>
              <a:spcAft>
                <a:spcPct val="0"/>
              </a:spcAft>
            </a:pPr>
            <a:endParaRPr lang="el-GR" sz="1667" spc="-42"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781794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p:cNvSpPr/>
          <p:nvPr/>
        </p:nvSpPr>
        <p:spPr bwMode="auto">
          <a:xfrm>
            <a:off x="7323457" y="1655022"/>
            <a:ext cx="4342647" cy="129513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tIns="76200" bIns="76200"/>
          <a:lstStyle/>
          <a:p>
            <a:pPr defTabSz="760768">
              <a:lnSpc>
                <a:spcPct val="90000"/>
              </a:lnSpc>
              <a:defRPr/>
            </a:pPr>
            <a:r>
              <a:rPr lang="en-US" sz="1667" dirty="0">
                <a:gradFill>
                  <a:gsLst>
                    <a:gs pos="0">
                      <a:srgbClr val="FFFFFF"/>
                    </a:gs>
                    <a:gs pos="100000">
                      <a:srgbClr val="FFFFFF"/>
                    </a:gs>
                  </a:gsLst>
                  <a:lin ang="5400000" scaled="0"/>
                </a:gradFill>
              </a:rPr>
              <a:t>Relay: Two Way Call into On-Premise Service</a:t>
            </a:r>
          </a:p>
        </p:txBody>
      </p:sp>
      <p:sp>
        <p:nvSpPr>
          <p:cNvPr id="52" name="TextBox 51"/>
          <p:cNvSpPr txBox="1"/>
          <p:nvPr/>
        </p:nvSpPr>
        <p:spPr bwMode="auto">
          <a:xfrm>
            <a:off x="170350" y="1572522"/>
            <a:ext cx="7146891" cy="1295136"/>
          </a:xfrm>
          <a:prstGeom prst="rect">
            <a:avLst/>
          </a:prstGeom>
          <a:noFill/>
        </p:spPr>
        <p:txBody>
          <a:bodyPr lIns="152400" tIns="76200" rIns="152400" bIns="76200" anchor="ctr"/>
          <a:lstStyle/>
          <a:p>
            <a:pPr defTabSz="761555">
              <a:defRPr/>
            </a:pPr>
            <a:r>
              <a:rPr lang="en-US" sz="2500" b="1" dirty="0">
                <a:solidFill>
                  <a:srgbClr val="00AEEF">
                    <a:lumMod val="60000"/>
                    <a:lumOff val="40000"/>
                    <a:alpha val="99000"/>
                  </a:srgbClr>
                </a:solidFill>
                <a:ea typeface="Segoe UI" pitchFamily="34" charset="0"/>
                <a:cs typeface="Segoe UI" pitchFamily="34" charset="0"/>
              </a:rPr>
              <a:t>Service Bus Relay:</a:t>
            </a:r>
          </a:p>
          <a:p>
            <a:pPr marL="95246" defTabSz="761555">
              <a:spcBef>
                <a:spcPts val="500"/>
              </a:spcBef>
              <a:spcAft>
                <a:spcPts val="1000"/>
              </a:spcAft>
              <a:defRPr/>
            </a:pPr>
            <a:r>
              <a:rPr lang="en-US" sz="1583" b="1" dirty="0">
                <a:solidFill>
                  <a:srgbClr val="FFFFFF">
                    <a:lumMod val="90000"/>
                    <a:lumOff val="10000"/>
                    <a:alpha val="99000"/>
                  </a:srgbClr>
                </a:solidFill>
                <a:ea typeface="Segoe UI" pitchFamily="34" charset="0"/>
                <a:cs typeface="Segoe UI" pitchFamily="34" charset="0"/>
              </a:rPr>
              <a:t>Scenario: </a:t>
            </a:r>
            <a:r>
              <a:rPr lang="en-US" sz="1583" dirty="0">
                <a:solidFill>
                  <a:srgbClr val="FFFFFF">
                    <a:lumMod val="90000"/>
                    <a:lumOff val="10000"/>
                    <a:alpha val="99000"/>
                  </a:srgbClr>
                </a:solidFill>
                <a:ea typeface="Segoe UI" pitchFamily="34" charset="0"/>
                <a:cs typeface="Segoe UI" pitchFamily="34" charset="0"/>
              </a:rPr>
              <a:t>You have on-premise systems that you need to communicate with directly from outside your organization…</a:t>
            </a:r>
          </a:p>
          <a:p>
            <a:pPr marL="95246" defTabSz="761555">
              <a:defRPr/>
            </a:pPr>
            <a:r>
              <a:rPr lang="en-US" sz="1583" b="1" dirty="0">
                <a:solidFill>
                  <a:srgbClr val="FFFFFF">
                    <a:lumMod val="90000"/>
                    <a:lumOff val="10000"/>
                    <a:alpha val="99000"/>
                  </a:srgbClr>
                </a:solidFill>
                <a:ea typeface="Segoe UI" pitchFamily="34" charset="0"/>
                <a:cs typeface="Segoe UI" pitchFamily="34" charset="0"/>
              </a:rPr>
              <a:t>Solution</a:t>
            </a:r>
            <a:r>
              <a:rPr lang="en-US" sz="1583" dirty="0">
                <a:solidFill>
                  <a:srgbClr val="FFFFFF">
                    <a:lumMod val="90000"/>
                    <a:lumOff val="10000"/>
                    <a:alpha val="99000"/>
                  </a:srgbClr>
                </a:solidFill>
                <a:ea typeface="Segoe UI" pitchFamily="34" charset="0"/>
                <a:cs typeface="Segoe UI" pitchFamily="34" charset="0"/>
              </a:rPr>
              <a:t>: Internal Web Services are exposed securely via the Relay which passes calls into the on-premise service and back to the calling clients</a:t>
            </a:r>
          </a:p>
        </p:txBody>
      </p:sp>
      <p:sp>
        <p:nvSpPr>
          <p:cNvPr id="54" name="Rectangle 53"/>
          <p:cNvSpPr/>
          <p:nvPr/>
        </p:nvSpPr>
        <p:spPr bwMode="auto">
          <a:xfrm>
            <a:off x="7338909" y="3430584"/>
            <a:ext cx="4342643" cy="129645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tIns="76200" bIns="76200"/>
          <a:lstStyle/>
          <a:p>
            <a:pPr defTabSz="760768">
              <a:lnSpc>
                <a:spcPct val="90000"/>
              </a:lnSpc>
              <a:defRPr/>
            </a:pPr>
            <a:r>
              <a:rPr lang="fr-FR" sz="1667" dirty="0">
                <a:gradFill>
                  <a:gsLst>
                    <a:gs pos="0">
                      <a:srgbClr val="FFFFFF"/>
                    </a:gs>
                    <a:gs pos="100000">
                      <a:srgbClr val="FFFFFF"/>
                    </a:gs>
                  </a:gsLst>
                  <a:lin ang="5400000" scaled="0"/>
                </a:gradFill>
              </a:rPr>
              <a:t>Message Queue: FIFO </a:t>
            </a:r>
            <a:r>
              <a:rPr lang="fr-FR" sz="1667" dirty="0" err="1">
                <a:gradFill>
                  <a:gsLst>
                    <a:gs pos="0">
                      <a:srgbClr val="FFFFFF"/>
                    </a:gs>
                    <a:gs pos="100000">
                      <a:srgbClr val="FFFFFF"/>
                    </a:gs>
                  </a:gsLst>
                  <a:lin ang="5400000" scaled="0"/>
                </a:gradFill>
              </a:rPr>
              <a:t>Resilient</a:t>
            </a:r>
            <a:r>
              <a:rPr lang="fr-FR" sz="1667" dirty="0">
                <a:gradFill>
                  <a:gsLst>
                    <a:gs pos="0">
                      <a:srgbClr val="FFFFFF"/>
                    </a:gs>
                    <a:gs pos="100000">
                      <a:srgbClr val="FFFFFF"/>
                    </a:gs>
                  </a:gsLst>
                  <a:lin ang="5400000" scaled="0"/>
                </a:gradFill>
              </a:rPr>
              <a:t> Queue</a:t>
            </a:r>
          </a:p>
        </p:txBody>
      </p:sp>
      <p:sp>
        <p:nvSpPr>
          <p:cNvPr id="55" name="TextBox 54"/>
          <p:cNvSpPr txBox="1"/>
          <p:nvPr/>
        </p:nvSpPr>
        <p:spPr bwMode="auto">
          <a:xfrm>
            <a:off x="-15074" y="3308715"/>
            <a:ext cx="7281158" cy="1296458"/>
          </a:xfrm>
          <a:prstGeom prst="rect">
            <a:avLst/>
          </a:prstGeom>
          <a:noFill/>
        </p:spPr>
        <p:txBody>
          <a:bodyPr lIns="152400" tIns="76200" rIns="152400" bIns="76200" anchor="ctr"/>
          <a:lstStyle/>
          <a:p>
            <a:pPr marL="190492" defTabSz="761555">
              <a:defRPr/>
            </a:pPr>
            <a:r>
              <a:rPr lang="en-US" sz="2500" b="1" dirty="0">
                <a:solidFill>
                  <a:srgbClr val="00AEEF">
                    <a:lumMod val="60000"/>
                    <a:lumOff val="40000"/>
                    <a:alpha val="99000"/>
                  </a:srgbClr>
                </a:solidFill>
                <a:ea typeface="Segoe UI" pitchFamily="34" charset="0"/>
                <a:cs typeface="Segoe UI" pitchFamily="34" charset="0"/>
              </a:rPr>
              <a:t>Service Bus Queues:</a:t>
            </a:r>
          </a:p>
          <a:p>
            <a:pPr marL="285739" defTabSz="761555">
              <a:spcBef>
                <a:spcPts val="500"/>
              </a:spcBef>
              <a:spcAft>
                <a:spcPts val="1000"/>
              </a:spcAft>
              <a:defRPr/>
            </a:pPr>
            <a:r>
              <a:rPr lang="en-US" sz="1583" b="1" dirty="0">
                <a:solidFill>
                  <a:srgbClr val="FFFFFF">
                    <a:lumMod val="90000"/>
                    <a:lumOff val="10000"/>
                    <a:alpha val="99000"/>
                  </a:srgbClr>
                </a:solidFill>
                <a:ea typeface="Segoe UI" pitchFamily="34" charset="0"/>
                <a:cs typeface="Segoe UI" pitchFamily="34" charset="0"/>
              </a:rPr>
              <a:t>Scenario: </a:t>
            </a:r>
            <a:r>
              <a:rPr lang="en-US" sz="1583" dirty="0">
                <a:solidFill>
                  <a:srgbClr val="FFFFFF">
                    <a:lumMod val="90000"/>
                    <a:lumOff val="10000"/>
                    <a:alpha val="99000"/>
                  </a:srgbClr>
                </a:solidFill>
                <a:ea typeface="Segoe UI" pitchFamily="34" charset="0"/>
                <a:cs typeface="Segoe UI" pitchFamily="34" charset="0"/>
              </a:rPr>
              <a:t>Multiple systems and remote clients need to send business events to head office which processes these messages under varying load.</a:t>
            </a:r>
          </a:p>
          <a:p>
            <a:pPr marL="285739" defTabSz="761555">
              <a:defRPr/>
            </a:pPr>
            <a:r>
              <a:rPr lang="en-US" sz="1583" b="1" dirty="0">
                <a:solidFill>
                  <a:srgbClr val="FFFFFF">
                    <a:lumMod val="90000"/>
                    <a:lumOff val="10000"/>
                    <a:alpha val="99000"/>
                  </a:srgbClr>
                </a:solidFill>
                <a:ea typeface="Segoe UI" pitchFamily="34" charset="0"/>
                <a:cs typeface="Segoe UI" pitchFamily="34" charset="0"/>
              </a:rPr>
              <a:t>Solution</a:t>
            </a:r>
            <a:r>
              <a:rPr lang="en-US" sz="1583" dirty="0">
                <a:solidFill>
                  <a:srgbClr val="FFFFFF">
                    <a:lumMod val="90000"/>
                    <a:lumOff val="10000"/>
                    <a:alpha val="99000"/>
                  </a:srgbClr>
                </a:solidFill>
                <a:ea typeface="Segoe UI" pitchFamily="34" charset="0"/>
                <a:cs typeface="Segoe UI" pitchFamily="34" charset="0"/>
              </a:rPr>
              <a:t>: Queues decouple senders from receivers, multiple receivers can handle varying load, simple to add new senders without impact.</a:t>
            </a:r>
          </a:p>
        </p:txBody>
      </p:sp>
      <p:sp>
        <p:nvSpPr>
          <p:cNvPr id="57" name="Rectangle 56"/>
          <p:cNvSpPr/>
          <p:nvPr/>
        </p:nvSpPr>
        <p:spPr bwMode="auto">
          <a:xfrm>
            <a:off x="7322618" y="5231675"/>
            <a:ext cx="4342643" cy="129513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tIns="76200" bIns="76200"/>
          <a:lstStyle/>
          <a:p>
            <a:pPr defTabSz="760768">
              <a:lnSpc>
                <a:spcPct val="90000"/>
              </a:lnSpc>
              <a:defRPr/>
            </a:pPr>
            <a:r>
              <a:rPr lang="en-US" sz="1667" dirty="0">
                <a:gradFill>
                  <a:gsLst>
                    <a:gs pos="0">
                      <a:srgbClr val="FFFFFF"/>
                    </a:gs>
                    <a:gs pos="100000">
                      <a:srgbClr val="FFFFFF"/>
                    </a:gs>
                  </a:gsLst>
                  <a:lin ang="5400000" scaled="0"/>
                </a:gradFill>
              </a:rPr>
              <a:t>Topic: Queue with 1:n rule based subscriptions</a:t>
            </a:r>
          </a:p>
        </p:txBody>
      </p:sp>
      <p:sp>
        <p:nvSpPr>
          <p:cNvPr id="58" name="TextBox 57"/>
          <p:cNvSpPr txBox="1"/>
          <p:nvPr/>
        </p:nvSpPr>
        <p:spPr bwMode="auto">
          <a:xfrm>
            <a:off x="50241" y="5169490"/>
            <a:ext cx="6993694" cy="1295136"/>
          </a:xfrm>
          <a:prstGeom prst="rect">
            <a:avLst/>
          </a:prstGeom>
          <a:noFill/>
        </p:spPr>
        <p:txBody>
          <a:bodyPr lIns="152400" tIns="76200" rIns="152400" bIns="76200" anchor="ctr"/>
          <a:lstStyle/>
          <a:p>
            <a:pPr marL="190492" defTabSz="761555">
              <a:defRPr/>
            </a:pPr>
            <a:r>
              <a:rPr lang="en-US" sz="2500" b="1" dirty="0">
                <a:solidFill>
                  <a:srgbClr val="00AEEF">
                    <a:lumMod val="60000"/>
                    <a:lumOff val="40000"/>
                    <a:alpha val="99000"/>
                  </a:srgbClr>
                </a:solidFill>
                <a:ea typeface="Segoe UI" pitchFamily="34" charset="0"/>
                <a:cs typeface="Segoe UI" pitchFamily="34" charset="0"/>
              </a:rPr>
              <a:t>Service Bus Topics:</a:t>
            </a:r>
          </a:p>
          <a:p>
            <a:pPr marL="285739" defTabSz="761555">
              <a:spcBef>
                <a:spcPts val="500"/>
              </a:spcBef>
              <a:spcAft>
                <a:spcPts val="1000"/>
              </a:spcAft>
              <a:defRPr/>
            </a:pPr>
            <a:r>
              <a:rPr lang="en-US" sz="1583" b="1" dirty="0">
                <a:solidFill>
                  <a:srgbClr val="FFFFFF">
                    <a:lumMod val="90000"/>
                    <a:lumOff val="10000"/>
                    <a:alpha val="99000"/>
                  </a:srgbClr>
                </a:solidFill>
                <a:ea typeface="Segoe UI" pitchFamily="34" charset="0"/>
                <a:cs typeface="Segoe UI" pitchFamily="34" charset="0"/>
              </a:rPr>
              <a:t>Scenario:</a:t>
            </a:r>
            <a:r>
              <a:rPr lang="en-US" sz="1583" dirty="0">
                <a:solidFill>
                  <a:srgbClr val="FFFFFF">
                    <a:lumMod val="90000"/>
                    <a:lumOff val="10000"/>
                    <a:alpha val="99000"/>
                  </a:srgbClr>
                </a:solidFill>
                <a:ea typeface="Segoe UI" pitchFamily="34" charset="0"/>
                <a:cs typeface="Segoe UI" pitchFamily="34" charset="0"/>
              </a:rPr>
              <a:t> Multiple actions have to be taken as a result of incoming messages from external systems but these actions frequently change.</a:t>
            </a:r>
          </a:p>
          <a:p>
            <a:pPr marL="285739" defTabSz="761555">
              <a:defRPr/>
            </a:pPr>
            <a:r>
              <a:rPr lang="en-US" sz="1583" b="1" dirty="0">
                <a:solidFill>
                  <a:srgbClr val="FFFFFF">
                    <a:lumMod val="90000"/>
                    <a:lumOff val="10000"/>
                    <a:alpha val="99000"/>
                  </a:srgbClr>
                </a:solidFill>
                <a:ea typeface="Segoe UI" pitchFamily="34" charset="0"/>
                <a:cs typeface="Segoe UI" pitchFamily="34" charset="0"/>
              </a:rPr>
              <a:t>Solution: </a:t>
            </a:r>
            <a:r>
              <a:rPr lang="en-US" sz="1583" dirty="0">
                <a:solidFill>
                  <a:srgbClr val="FFFFFF">
                    <a:lumMod val="90000"/>
                    <a:lumOff val="10000"/>
                    <a:alpha val="99000"/>
                  </a:srgbClr>
                </a:solidFill>
                <a:ea typeface="Segoe UI" pitchFamily="34" charset="0"/>
                <a:cs typeface="Segoe UI" pitchFamily="34" charset="0"/>
              </a:rPr>
              <a:t>Topics are special queues that have subscriptions which contain rules to determine which messages a subscription will contain.</a:t>
            </a:r>
          </a:p>
          <a:p>
            <a:pPr algn="r" defTabSz="761555">
              <a:defRPr/>
            </a:pPr>
            <a:endParaRPr lang="en-US" sz="917" dirty="0">
              <a:solidFill>
                <a:srgbClr val="FFFFFF">
                  <a:lumMod val="90000"/>
                  <a:lumOff val="10000"/>
                  <a:alpha val="99000"/>
                </a:srgbClr>
              </a:solidFill>
              <a:ea typeface="Segoe UI" pitchFamily="34" charset="0"/>
              <a:cs typeface="Segoe UI" pitchFamily="34" charset="0"/>
            </a:endParaRPr>
          </a:p>
        </p:txBody>
      </p:sp>
      <p:sp>
        <p:nvSpPr>
          <p:cNvPr id="59" name="Freeform 128"/>
          <p:cNvSpPr>
            <a:spLocks noChangeAspect="1"/>
          </p:cNvSpPr>
          <p:nvPr/>
        </p:nvSpPr>
        <p:spPr bwMode="black">
          <a:xfrm>
            <a:off x="8099521" y="2106138"/>
            <a:ext cx="1131094" cy="624417"/>
          </a:xfrm>
          <a:custGeom>
            <a:avLst/>
            <a:gdLst>
              <a:gd name="T0" fmla="*/ 1055815 w 509"/>
              <a:gd name="T1" fmla="*/ 749679 h 281"/>
              <a:gd name="T2" fmla="*/ 151973 w 509"/>
              <a:gd name="T3" fmla="*/ 749679 h 281"/>
              <a:gd name="T4" fmla="*/ 0 w 509"/>
              <a:gd name="T5" fmla="*/ 594941 h 281"/>
              <a:gd name="T6" fmla="*/ 114647 w 509"/>
              <a:gd name="T7" fmla="*/ 448207 h 281"/>
              <a:gd name="T8" fmla="*/ 293282 w 509"/>
              <a:gd name="T9" fmla="*/ 309476 h 281"/>
              <a:gd name="T10" fmla="*/ 618558 w 509"/>
              <a:gd name="T11" fmla="*/ 0 h 281"/>
              <a:gd name="T12" fmla="*/ 914507 w 509"/>
              <a:gd name="T13" fmla="*/ 186753 h 281"/>
              <a:gd name="T14" fmla="*/ 1055815 w 509"/>
              <a:gd name="T15" fmla="*/ 149402 h 281"/>
              <a:gd name="T16" fmla="*/ 1357096 w 509"/>
              <a:gd name="T17" fmla="*/ 450875 h 281"/>
              <a:gd name="T18" fmla="*/ 1055815 w 509"/>
              <a:gd name="T19" fmla="*/ 749679 h 28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3498"/>
            <a:endParaRPr lang="en-US" sz="1667">
              <a:solidFill>
                <a:srgbClr val="FFFFFF"/>
              </a:solidFill>
            </a:endParaRPr>
          </a:p>
        </p:txBody>
      </p:sp>
      <p:sp>
        <p:nvSpPr>
          <p:cNvPr id="60" name="Rectangle 59"/>
          <p:cNvSpPr/>
          <p:nvPr/>
        </p:nvSpPr>
        <p:spPr>
          <a:xfrm>
            <a:off x="9421348" y="2428715"/>
            <a:ext cx="450764" cy="451342"/>
          </a:xfrm>
          <a:prstGeom prst="rect">
            <a:avLst/>
          </a:prstGeom>
        </p:spPr>
        <p:txBody>
          <a:bodyPr wrap="none">
            <a:spAutoFit/>
          </a:bodyPr>
          <a:lstStyle/>
          <a:p>
            <a:pPr defTabSz="913498">
              <a:defRPr/>
            </a:pPr>
            <a:r>
              <a:rPr lang="en-US" sz="2333" b="1" dirty="0">
                <a:gradFill>
                  <a:gsLst>
                    <a:gs pos="0">
                      <a:srgbClr val="FFFFFF"/>
                    </a:gs>
                    <a:gs pos="100000">
                      <a:srgbClr val="FFFFFF"/>
                    </a:gs>
                  </a:gsLst>
                  <a:lin ang="5400000" scaled="0"/>
                </a:gradFill>
              </a:rPr>
              <a:t>//</a:t>
            </a:r>
            <a:endParaRPr lang="en-US" sz="2333" b="1" dirty="0">
              <a:solidFill>
                <a:srgbClr val="FFFFFF"/>
              </a:solidFill>
            </a:endParaRPr>
          </a:p>
        </p:txBody>
      </p:sp>
      <p:sp>
        <p:nvSpPr>
          <p:cNvPr id="61" name="Rectangle 60"/>
          <p:cNvSpPr/>
          <p:nvPr/>
        </p:nvSpPr>
        <p:spPr>
          <a:xfrm>
            <a:off x="9630540" y="1967051"/>
            <a:ext cx="450764" cy="451342"/>
          </a:xfrm>
          <a:prstGeom prst="rect">
            <a:avLst/>
          </a:prstGeom>
        </p:spPr>
        <p:txBody>
          <a:bodyPr wrap="none">
            <a:spAutoFit/>
          </a:bodyPr>
          <a:lstStyle/>
          <a:p>
            <a:pPr defTabSz="913498">
              <a:defRPr/>
            </a:pPr>
            <a:r>
              <a:rPr lang="en-US" sz="2333" b="1" dirty="0">
                <a:gradFill>
                  <a:gsLst>
                    <a:gs pos="0">
                      <a:srgbClr val="FFFFFF"/>
                    </a:gs>
                    <a:gs pos="100000">
                      <a:srgbClr val="FFFFFF"/>
                    </a:gs>
                  </a:gsLst>
                  <a:lin ang="5400000" scaled="0"/>
                </a:gradFill>
              </a:rPr>
              <a:t>//</a:t>
            </a:r>
            <a:endParaRPr lang="en-US" sz="2333" b="1" dirty="0">
              <a:solidFill>
                <a:srgbClr val="FFFFFF"/>
              </a:solidFill>
            </a:endParaRPr>
          </a:p>
        </p:txBody>
      </p:sp>
      <p:grpSp>
        <p:nvGrpSpPr>
          <p:cNvPr id="62" name="Group 61"/>
          <p:cNvGrpSpPr>
            <a:grpSpLocks/>
          </p:cNvGrpSpPr>
          <p:nvPr/>
        </p:nvGrpSpPr>
        <p:grpSpPr bwMode="auto">
          <a:xfrm>
            <a:off x="10273074" y="2077034"/>
            <a:ext cx="1074208" cy="709083"/>
            <a:chOff x="8911266" y="1892499"/>
            <a:chExt cx="1290353" cy="850702"/>
          </a:xfrm>
        </p:grpSpPr>
        <p:sp>
          <p:nvSpPr>
            <p:cNvPr id="65" name="Rectangle 64"/>
            <p:cNvSpPr/>
            <p:nvPr/>
          </p:nvSpPr>
          <p:spPr bwMode="auto">
            <a:xfrm>
              <a:off x="9178236" y="2106762"/>
              <a:ext cx="1023383" cy="636439"/>
            </a:xfrm>
            <a:prstGeom prst="rect">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76197" tIns="38098" rIns="76197" bIns="38098" anchor="ctr"/>
            <a:lstStyle/>
            <a:p>
              <a:pPr algn="ctr" defTabSz="761719">
                <a:defRPr/>
              </a:pPr>
              <a:endParaRPr lang="en-US" sz="1833" dirty="0">
                <a:gradFill>
                  <a:gsLst>
                    <a:gs pos="0">
                      <a:srgbClr val="FFFFFF"/>
                    </a:gs>
                    <a:gs pos="100000">
                      <a:srgbClr val="FFFFFF"/>
                    </a:gs>
                  </a:gsLst>
                  <a:lin ang="5400000" scaled="0"/>
                </a:gradFill>
              </a:endParaRPr>
            </a:p>
          </p:txBody>
        </p:sp>
        <p:grpSp>
          <p:nvGrpSpPr>
            <p:cNvPr id="67" name="Group 29"/>
            <p:cNvGrpSpPr>
              <a:grpSpLocks/>
            </p:cNvGrpSpPr>
            <p:nvPr/>
          </p:nvGrpSpPr>
          <p:grpSpPr bwMode="auto">
            <a:xfrm>
              <a:off x="8911266" y="1892499"/>
              <a:ext cx="527219" cy="573417"/>
              <a:chOff x="8988385" y="1903516"/>
              <a:chExt cx="797518" cy="867400"/>
            </a:xfrm>
          </p:grpSpPr>
          <p:sp>
            <p:nvSpPr>
              <p:cNvPr id="68" name="Isosceles Triangle 67"/>
              <p:cNvSpPr/>
              <p:nvPr/>
            </p:nvSpPr>
            <p:spPr bwMode="auto">
              <a:xfrm>
                <a:off x="8988385" y="1903516"/>
                <a:ext cx="798068" cy="686638"/>
              </a:xfrm>
              <a:prstGeom prst="triangl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76197" tIns="38098" rIns="76197" bIns="38098" anchor="ctr"/>
              <a:lstStyle/>
              <a:p>
                <a:pPr algn="ctr" defTabSz="761719">
                  <a:defRPr/>
                </a:pPr>
                <a:endParaRPr lang="en-US" sz="1833" dirty="0">
                  <a:gradFill>
                    <a:gsLst>
                      <a:gs pos="0">
                        <a:srgbClr val="FFFFFF"/>
                      </a:gs>
                      <a:gs pos="100000">
                        <a:srgbClr val="FFFFFF"/>
                      </a:gs>
                    </a:gsLst>
                    <a:lin ang="5400000" scaled="0"/>
                  </a:gradFill>
                </a:endParaRPr>
              </a:p>
            </p:txBody>
          </p:sp>
          <p:sp>
            <p:nvSpPr>
              <p:cNvPr id="69" name="Rectangle 68"/>
              <p:cNvSpPr/>
              <p:nvPr/>
            </p:nvSpPr>
            <p:spPr bwMode="auto">
              <a:xfrm>
                <a:off x="8988385" y="2174811"/>
                <a:ext cx="798068" cy="14405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76197" tIns="38098" rIns="76197" bIns="38098" anchor="ctr"/>
              <a:lstStyle/>
              <a:p>
                <a:pPr algn="ctr" defTabSz="761719">
                  <a:defRPr/>
                </a:pPr>
                <a:endParaRPr lang="en-US" sz="1833" dirty="0">
                  <a:gradFill>
                    <a:gsLst>
                      <a:gs pos="0">
                        <a:srgbClr val="FFFFFF"/>
                      </a:gs>
                      <a:gs pos="100000">
                        <a:srgbClr val="FFFFFF"/>
                      </a:gs>
                    </a:gsLst>
                    <a:lin ang="5400000" scaled="0"/>
                  </a:gradFill>
                </a:endParaRPr>
              </a:p>
            </p:txBody>
          </p:sp>
          <p:sp>
            <p:nvSpPr>
              <p:cNvPr id="70" name="Rectangle 69"/>
              <p:cNvSpPr/>
              <p:nvPr/>
            </p:nvSpPr>
            <p:spPr bwMode="auto">
              <a:xfrm rot="5400000">
                <a:off x="9294986" y="2605670"/>
                <a:ext cx="184865" cy="144229"/>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76197" tIns="38098" rIns="76197" bIns="38098" anchor="ctr"/>
              <a:lstStyle/>
              <a:p>
                <a:pPr algn="ctr" defTabSz="761719">
                  <a:defRPr/>
                </a:pPr>
                <a:endParaRPr lang="en-US" sz="1833" dirty="0">
                  <a:gradFill>
                    <a:gsLst>
                      <a:gs pos="0">
                        <a:srgbClr val="FFFFFF"/>
                      </a:gs>
                      <a:gs pos="100000">
                        <a:srgbClr val="FFFFFF"/>
                      </a:gs>
                    </a:gsLst>
                    <a:lin ang="5400000" scaled="0"/>
                  </a:gradFill>
                </a:endParaRPr>
              </a:p>
            </p:txBody>
          </p:sp>
          <p:sp>
            <p:nvSpPr>
              <p:cNvPr id="71" name="Isosceles Triangle 70"/>
              <p:cNvSpPr/>
              <p:nvPr/>
            </p:nvSpPr>
            <p:spPr bwMode="auto">
              <a:xfrm>
                <a:off x="9135017" y="2078778"/>
                <a:ext cx="502399" cy="432150"/>
              </a:xfrm>
              <a:prstGeom prst="triangl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76197" tIns="38098" rIns="76197" bIns="38098" anchor="ctr"/>
              <a:lstStyle/>
              <a:p>
                <a:pPr algn="ctr" defTabSz="761719">
                  <a:defRPr/>
                </a:pPr>
                <a:endParaRPr lang="en-US" sz="1833" dirty="0">
                  <a:gradFill>
                    <a:gsLst>
                      <a:gs pos="0">
                        <a:srgbClr val="FFFFFF"/>
                      </a:gs>
                      <a:gs pos="100000">
                        <a:srgbClr val="FFFFFF"/>
                      </a:gs>
                    </a:gsLst>
                    <a:lin ang="5400000" scaled="0"/>
                  </a:gradFill>
                </a:endParaRPr>
              </a:p>
            </p:txBody>
          </p:sp>
          <p:sp>
            <p:nvSpPr>
              <p:cNvPr id="72" name="Isosceles Triangle 71"/>
              <p:cNvSpPr/>
              <p:nvPr/>
            </p:nvSpPr>
            <p:spPr bwMode="auto">
              <a:xfrm rot="10800000">
                <a:off x="9260016" y="2292451"/>
                <a:ext cx="254805" cy="218477"/>
              </a:xfrm>
              <a:prstGeom prst="triangl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76197" tIns="38098" rIns="76197" bIns="38098" anchor="ctr"/>
              <a:lstStyle/>
              <a:p>
                <a:pPr algn="ctr" defTabSz="761719">
                  <a:defRPr/>
                </a:pPr>
                <a:endParaRPr lang="en-US" sz="1833" dirty="0">
                  <a:gradFill>
                    <a:gsLst>
                      <a:gs pos="0">
                        <a:srgbClr val="FFFFFF"/>
                      </a:gs>
                      <a:gs pos="100000">
                        <a:srgbClr val="FFFFFF"/>
                      </a:gs>
                    </a:gsLst>
                    <a:lin ang="5400000" scaled="0"/>
                  </a:gradFill>
                </a:endParaRPr>
              </a:p>
            </p:txBody>
          </p:sp>
        </p:grpSp>
      </p:grpSp>
      <p:sp>
        <p:nvSpPr>
          <p:cNvPr id="73" name="Freeform 72"/>
          <p:cNvSpPr/>
          <p:nvPr/>
        </p:nvSpPr>
        <p:spPr bwMode="auto">
          <a:xfrm>
            <a:off x="9344386" y="2376014"/>
            <a:ext cx="906198" cy="272521"/>
          </a:xfrm>
          <a:custGeom>
            <a:avLst/>
            <a:gdLst>
              <a:gd name="connsiteX0" fmla="*/ 0 w 1105231"/>
              <a:gd name="connsiteY0" fmla="*/ 294198 h 294198"/>
              <a:gd name="connsiteX1" fmla="*/ 318052 w 1105231"/>
              <a:gd name="connsiteY1" fmla="*/ 39756 h 294198"/>
              <a:gd name="connsiteX2" fmla="*/ 731520 w 1105231"/>
              <a:gd name="connsiteY2" fmla="*/ 111318 h 294198"/>
              <a:gd name="connsiteX3" fmla="*/ 1105231 w 1105231"/>
              <a:gd name="connsiteY3" fmla="*/ 0 h 294198"/>
            </a:gdLst>
            <a:ahLst/>
            <a:cxnLst>
              <a:cxn ang="0">
                <a:pos x="connsiteX0" y="connsiteY0"/>
              </a:cxn>
              <a:cxn ang="0">
                <a:pos x="connsiteX1" y="connsiteY1"/>
              </a:cxn>
              <a:cxn ang="0">
                <a:pos x="connsiteX2" y="connsiteY2"/>
              </a:cxn>
              <a:cxn ang="0">
                <a:pos x="connsiteX3" y="connsiteY3"/>
              </a:cxn>
            </a:cxnLst>
            <a:rect l="l" t="t" r="r" b="b"/>
            <a:pathLst>
              <a:path w="1105231" h="294198">
                <a:moveTo>
                  <a:pt x="0" y="294198"/>
                </a:moveTo>
                <a:cubicBezTo>
                  <a:pt x="98066" y="182217"/>
                  <a:pt x="196132" y="70236"/>
                  <a:pt x="318052" y="39756"/>
                </a:cubicBezTo>
                <a:cubicBezTo>
                  <a:pt x="439972" y="9276"/>
                  <a:pt x="600324" y="117944"/>
                  <a:pt x="731520" y="111318"/>
                </a:cubicBezTo>
                <a:cubicBezTo>
                  <a:pt x="862716" y="104692"/>
                  <a:pt x="983973" y="52346"/>
                  <a:pt x="1105231" y="0"/>
                </a:cubicBezTo>
              </a:path>
            </a:pathLst>
          </a:custGeom>
          <a:noFill/>
          <a:ln w="57150">
            <a:solidFill>
              <a:schemeClr val="accent2"/>
            </a:solidFill>
            <a:prstDash val="sysDot"/>
            <a:headEnd type="triangle" w="med" len="med"/>
            <a:tailEnd type="triangle" w="med" len="med"/>
          </a:ln>
          <a:effectLst/>
        </p:spPr>
        <p:style>
          <a:lnRef idx="1">
            <a:schemeClr val="accent4"/>
          </a:lnRef>
          <a:fillRef idx="3">
            <a:schemeClr val="accent4"/>
          </a:fillRef>
          <a:effectRef idx="2">
            <a:schemeClr val="accent4"/>
          </a:effectRef>
          <a:fontRef idx="minor">
            <a:schemeClr val="lt1"/>
          </a:fontRef>
        </p:style>
        <p:txBody>
          <a:bodyPr lIns="63460" tIns="31728" rIns="63460" bIns="31728" anchor="ctr"/>
          <a:lstStyle/>
          <a:p>
            <a:pPr algn="ctr" defTabSz="761555">
              <a:defRPr/>
            </a:pPr>
            <a:endParaRPr lang="en-US" sz="1417" dirty="0">
              <a:solidFill>
                <a:prstClr val="white"/>
              </a:solidFill>
            </a:endParaRPr>
          </a:p>
        </p:txBody>
      </p:sp>
      <p:sp>
        <p:nvSpPr>
          <p:cNvPr id="74" name="Freeform 73"/>
          <p:cNvSpPr/>
          <p:nvPr/>
        </p:nvSpPr>
        <p:spPr bwMode="auto">
          <a:xfrm>
            <a:off x="8006917" y="2303253"/>
            <a:ext cx="793750" cy="199760"/>
          </a:xfrm>
          <a:custGeom>
            <a:avLst/>
            <a:gdLst>
              <a:gd name="connsiteX0" fmla="*/ 0 w 777922"/>
              <a:gd name="connsiteY0" fmla="*/ 164156 h 205100"/>
              <a:gd name="connsiteX1" fmla="*/ 272955 w 777922"/>
              <a:gd name="connsiteY1" fmla="*/ 383 h 205100"/>
              <a:gd name="connsiteX2" fmla="*/ 777922 w 777922"/>
              <a:gd name="connsiteY2" fmla="*/ 205100 h 205100"/>
            </a:gdLst>
            <a:ahLst/>
            <a:cxnLst>
              <a:cxn ang="0">
                <a:pos x="connsiteX0" y="connsiteY0"/>
              </a:cxn>
              <a:cxn ang="0">
                <a:pos x="connsiteX1" y="connsiteY1"/>
              </a:cxn>
              <a:cxn ang="0">
                <a:pos x="connsiteX2" y="connsiteY2"/>
              </a:cxn>
            </a:cxnLst>
            <a:rect l="l" t="t" r="r" b="b"/>
            <a:pathLst>
              <a:path w="777922" h="205100">
                <a:moveTo>
                  <a:pt x="0" y="164156"/>
                </a:moveTo>
                <a:cubicBezTo>
                  <a:pt x="71650" y="78857"/>
                  <a:pt x="143301" y="-6441"/>
                  <a:pt x="272955" y="383"/>
                </a:cubicBezTo>
                <a:cubicBezTo>
                  <a:pt x="402609" y="7207"/>
                  <a:pt x="590265" y="106153"/>
                  <a:pt x="777922" y="205100"/>
                </a:cubicBezTo>
              </a:path>
            </a:pathLst>
          </a:custGeom>
          <a:noFill/>
          <a:ln w="60325">
            <a:solidFill>
              <a:schemeClr val="accent2"/>
            </a:solidFill>
            <a:headEnd type="oval" w="med" len="med"/>
            <a:tailEnd type="triangle" w="med" len="med"/>
          </a:ln>
          <a:effectLst/>
        </p:spPr>
        <p:style>
          <a:lnRef idx="1">
            <a:schemeClr val="accent4"/>
          </a:lnRef>
          <a:fillRef idx="3">
            <a:schemeClr val="accent4"/>
          </a:fillRef>
          <a:effectRef idx="2">
            <a:schemeClr val="accent4"/>
          </a:effectRef>
          <a:fontRef idx="minor">
            <a:schemeClr val="lt1"/>
          </a:fontRef>
        </p:style>
        <p:txBody>
          <a:bodyPr lIns="63460" tIns="31728" rIns="63460" bIns="31728" anchor="ctr"/>
          <a:lstStyle/>
          <a:p>
            <a:pPr algn="ctr" defTabSz="761555">
              <a:defRPr/>
            </a:pPr>
            <a:endParaRPr lang="en-US" sz="1417" dirty="0">
              <a:solidFill>
                <a:prstClr val="white"/>
              </a:solidFill>
            </a:endParaRPr>
          </a:p>
        </p:txBody>
      </p:sp>
      <p:sp>
        <p:nvSpPr>
          <p:cNvPr id="75" name="Freeform 74"/>
          <p:cNvSpPr/>
          <p:nvPr/>
        </p:nvSpPr>
        <p:spPr bwMode="auto">
          <a:xfrm>
            <a:off x="8996459" y="2369399"/>
            <a:ext cx="1057011" cy="302948"/>
          </a:xfrm>
          <a:custGeom>
            <a:avLst/>
            <a:gdLst>
              <a:gd name="connsiteX0" fmla="*/ 0 w 1521726"/>
              <a:gd name="connsiteY0" fmla="*/ 272955 h 436516"/>
              <a:gd name="connsiteX1" fmla="*/ 245660 w 1521726"/>
              <a:gd name="connsiteY1" fmla="*/ 429904 h 436516"/>
              <a:gd name="connsiteX2" fmla="*/ 614149 w 1521726"/>
              <a:gd name="connsiteY2" fmla="*/ 382137 h 436516"/>
              <a:gd name="connsiteX3" fmla="*/ 846161 w 1521726"/>
              <a:gd name="connsiteY3" fmla="*/ 156949 h 436516"/>
              <a:gd name="connsiteX4" fmla="*/ 1071349 w 1521726"/>
              <a:gd name="connsiteY4" fmla="*/ 95534 h 436516"/>
              <a:gd name="connsiteX5" fmla="*/ 1262418 w 1521726"/>
              <a:gd name="connsiteY5" fmla="*/ 116006 h 436516"/>
              <a:gd name="connsiteX6" fmla="*/ 1521726 w 1521726"/>
              <a:gd name="connsiteY6" fmla="*/ 0 h 43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1726" h="436516">
                <a:moveTo>
                  <a:pt x="0" y="272955"/>
                </a:moveTo>
                <a:cubicBezTo>
                  <a:pt x="71651" y="342331"/>
                  <a:pt x="143302" y="411707"/>
                  <a:pt x="245660" y="429904"/>
                </a:cubicBezTo>
                <a:cubicBezTo>
                  <a:pt x="348018" y="448101"/>
                  <a:pt x="514066" y="427629"/>
                  <a:pt x="614149" y="382137"/>
                </a:cubicBezTo>
                <a:cubicBezTo>
                  <a:pt x="714232" y="336645"/>
                  <a:pt x="769961" y="204716"/>
                  <a:pt x="846161" y="156949"/>
                </a:cubicBezTo>
                <a:cubicBezTo>
                  <a:pt x="922361" y="109182"/>
                  <a:pt x="1001973" y="102358"/>
                  <a:pt x="1071349" y="95534"/>
                </a:cubicBezTo>
                <a:cubicBezTo>
                  <a:pt x="1140725" y="88710"/>
                  <a:pt x="1187355" y="131928"/>
                  <a:pt x="1262418" y="116006"/>
                </a:cubicBezTo>
                <a:cubicBezTo>
                  <a:pt x="1337481" y="100084"/>
                  <a:pt x="1429603" y="50042"/>
                  <a:pt x="1521726" y="0"/>
                </a:cubicBezTo>
              </a:path>
            </a:pathLst>
          </a:custGeom>
          <a:noFill/>
          <a:ln w="60325">
            <a:solidFill>
              <a:schemeClr val="accent2"/>
            </a:solidFill>
            <a:headEnd type="oval" w="med" len="med"/>
            <a:tailEnd type="triangle" w="med" len="med"/>
          </a:ln>
          <a:effectLst/>
        </p:spPr>
        <p:style>
          <a:lnRef idx="1">
            <a:schemeClr val="accent4"/>
          </a:lnRef>
          <a:fillRef idx="3">
            <a:schemeClr val="accent4"/>
          </a:fillRef>
          <a:effectRef idx="2">
            <a:schemeClr val="accent4"/>
          </a:effectRef>
          <a:fontRef idx="minor">
            <a:schemeClr val="lt1"/>
          </a:fontRef>
        </p:style>
        <p:txBody>
          <a:bodyPr lIns="63460" tIns="31728" rIns="63460" bIns="31728" anchor="ctr"/>
          <a:lstStyle/>
          <a:p>
            <a:pPr algn="ctr" defTabSz="761555">
              <a:defRPr/>
            </a:pPr>
            <a:endParaRPr lang="en-US" sz="1417" dirty="0">
              <a:solidFill>
                <a:prstClr val="white"/>
              </a:solidFill>
            </a:endParaRPr>
          </a:p>
        </p:txBody>
      </p:sp>
      <p:sp>
        <p:nvSpPr>
          <p:cNvPr id="76" name="Freeform 75"/>
          <p:cNvSpPr/>
          <p:nvPr/>
        </p:nvSpPr>
        <p:spPr bwMode="auto">
          <a:xfrm>
            <a:off x="8921053" y="2361462"/>
            <a:ext cx="1232958" cy="251354"/>
          </a:xfrm>
          <a:custGeom>
            <a:avLst/>
            <a:gdLst>
              <a:gd name="connsiteX0" fmla="*/ 1651379 w 1651379"/>
              <a:gd name="connsiteY0" fmla="*/ 0 h 349511"/>
              <a:gd name="connsiteX1" fmla="*/ 1412543 w 1651379"/>
              <a:gd name="connsiteY1" fmla="*/ 88710 h 349511"/>
              <a:gd name="connsiteX2" fmla="*/ 1153236 w 1651379"/>
              <a:gd name="connsiteY2" fmla="*/ 61415 h 349511"/>
              <a:gd name="connsiteX3" fmla="*/ 887104 w 1651379"/>
              <a:gd name="connsiteY3" fmla="*/ 163773 h 349511"/>
              <a:gd name="connsiteX4" fmla="*/ 696036 w 1651379"/>
              <a:gd name="connsiteY4" fmla="*/ 307074 h 349511"/>
              <a:gd name="connsiteX5" fmla="*/ 518615 w 1651379"/>
              <a:gd name="connsiteY5" fmla="*/ 348018 h 349511"/>
              <a:gd name="connsiteX6" fmla="*/ 279779 w 1651379"/>
              <a:gd name="connsiteY6" fmla="*/ 266131 h 349511"/>
              <a:gd name="connsiteX7" fmla="*/ 0 w 1651379"/>
              <a:gd name="connsiteY7" fmla="*/ 204716 h 349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1379" h="349511">
                <a:moveTo>
                  <a:pt x="1651379" y="0"/>
                </a:moveTo>
                <a:cubicBezTo>
                  <a:pt x="1573473" y="39237"/>
                  <a:pt x="1495567" y="78474"/>
                  <a:pt x="1412543" y="88710"/>
                </a:cubicBezTo>
                <a:cubicBezTo>
                  <a:pt x="1329519" y="98946"/>
                  <a:pt x="1240809" y="48905"/>
                  <a:pt x="1153236" y="61415"/>
                </a:cubicBezTo>
                <a:cubicBezTo>
                  <a:pt x="1065663" y="73925"/>
                  <a:pt x="963304" y="122830"/>
                  <a:pt x="887104" y="163773"/>
                </a:cubicBezTo>
                <a:cubicBezTo>
                  <a:pt x="810904" y="204716"/>
                  <a:pt x="757451" y="276367"/>
                  <a:pt x="696036" y="307074"/>
                </a:cubicBezTo>
                <a:cubicBezTo>
                  <a:pt x="634621" y="337781"/>
                  <a:pt x="587991" y="354842"/>
                  <a:pt x="518615" y="348018"/>
                </a:cubicBezTo>
                <a:cubicBezTo>
                  <a:pt x="449239" y="341194"/>
                  <a:pt x="366215" y="290015"/>
                  <a:pt x="279779" y="266131"/>
                </a:cubicBezTo>
                <a:cubicBezTo>
                  <a:pt x="193343" y="242247"/>
                  <a:pt x="96671" y="223481"/>
                  <a:pt x="0" y="204716"/>
                </a:cubicBezTo>
              </a:path>
            </a:pathLst>
          </a:custGeom>
          <a:noFill/>
          <a:ln w="60325">
            <a:solidFill>
              <a:schemeClr val="accent2"/>
            </a:solidFill>
            <a:headEnd type="oval" w="med" len="med"/>
            <a:tailEnd type="triangle" w="med" len="med"/>
          </a:ln>
          <a:effectLst/>
        </p:spPr>
        <p:style>
          <a:lnRef idx="1">
            <a:schemeClr val="accent4"/>
          </a:lnRef>
          <a:fillRef idx="3">
            <a:schemeClr val="accent4"/>
          </a:fillRef>
          <a:effectRef idx="2">
            <a:schemeClr val="accent4"/>
          </a:effectRef>
          <a:fontRef idx="minor">
            <a:schemeClr val="lt1"/>
          </a:fontRef>
        </p:style>
        <p:txBody>
          <a:bodyPr lIns="63460" tIns="31728" rIns="63460" bIns="31728" anchor="ctr"/>
          <a:lstStyle/>
          <a:p>
            <a:pPr algn="ctr" defTabSz="761555">
              <a:defRPr/>
            </a:pPr>
            <a:endParaRPr lang="en-US" sz="1417" dirty="0">
              <a:solidFill>
                <a:prstClr val="white"/>
              </a:solidFill>
            </a:endParaRPr>
          </a:p>
        </p:txBody>
      </p:sp>
      <p:sp>
        <p:nvSpPr>
          <p:cNvPr id="92" name="Freeform 91"/>
          <p:cNvSpPr/>
          <p:nvPr/>
        </p:nvSpPr>
        <p:spPr bwMode="auto">
          <a:xfrm>
            <a:off x="8006917" y="2305899"/>
            <a:ext cx="767292" cy="191823"/>
          </a:xfrm>
          <a:custGeom>
            <a:avLst/>
            <a:gdLst>
              <a:gd name="connsiteX0" fmla="*/ 716508 w 716508"/>
              <a:gd name="connsiteY0" fmla="*/ 122864 h 122864"/>
              <a:gd name="connsiteX1" fmla="*/ 361666 w 716508"/>
              <a:gd name="connsiteY1" fmla="*/ 34 h 122864"/>
              <a:gd name="connsiteX2" fmla="*/ 0 w 716508"/>
              <a:gd name="connsiteY2" fmla="*/ 109216 h 122864"/>
              <a:gd name="connsiteX3" fmla="*/ 0 w 716508"/>
              <a:gd name="connsiteY3" fmla="*/ 109216 h 122864"/>
              <a:gd name="connsiteX4" fmla="*/ 0 w 716508"/>
              <a:gd name="connsiteY4" fmla="*/ 109216 h 122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508" h="122864">
                <a:moveTo>
                  <a:pt x="716508" y="122864"/>
                </a:moveTo>
                <a:cubicBezTo>
                  <a:pt x="598796" y="62586"/>
                  <a:pt x="481084" y="2309"/>
                  <a:pt x="361666" y="34"/>
                </a:cubicBezTo>
                <a:cubicBezTo>
                  <a:pt x="242248" y="-2241"/>
                  <a:pt x="0" y="109216"/>
                  <a:pt x="0" y="109216"/>
                </a:cubicBezTo>
                <a:lnTo>
                  <a:pt x="0" y="109216"/>
                </a:lnTo>
                <a:lnTo>
                  <a:pt x="0" y="109216"/>
                </a:lnTo>
              </a:path>
            </a:pathLst>
          </a:custGeom>
          <a:noFill/>
          <a:ln w="60325">
            <a:solidFill>
              <a:schemeClr val="accent2"/>
            </a:solidFill>
            <a:headEnd type="oval" w="med" len="med"/>
            <a:tailEnd type="triangle" w="med" len="med"/>
          </a:ln>
          <a:effectLst/>
        </p:spPr>
        <p:style>
          <a:lnRef idx="1">
            <a:schemeClr val="accent4"/>
          </a:lnRef>
          <a:fillRef idx="3">
            <a:schemeClr val="accent4"/>
          </a:fillRef>
          <a:effectRef idx="2">
            <a:schemeClr val="accent4"/>
          </a:effectRef>
          <a:fontRef idx="minor">
            <a:schemeClr val="lt1"/>
          </a:fontRef>
        </p:style>
        <p:txBody>
          <a:bodyPr lIns="63460" tIns="31728" rIns="63460" bIns="31728" anchor="ctr"/>
          <a:lstStyle/>
          <a:p>
            <a:pPr algn="ctr" defTabSz="761555">
              <a:defRPr/>
            </a:pPr>
            <a:endParaRPr lang="en-US" sz="1417" dirty="0">
              <a:solidFill>
                <a:prstClr val="white"/>
              </a:solidFill>
            </a:endParaRPr>
          </a:p>
        </p:txBody>
      </p:sp>
      <p:grpSp>
        <p:nvGrpSpPr>
          <p:cNvPr id="93" name="Group 92"/>
          <p:cNvGrpSpPr>
            <a:grpSpLocks/>
          </p:cNvGrpSpPr>
          <p:nvPr/>
        </p:nvGrpSpPr>
        <p:grpSpPr bwMode="auto">
          <a:xfrm>
            <a:off x="7571678" y="4010024"/>
            <a:ext cx="555625" cy="535140"/>
            <a:chOff x="5780305" y="3796701"/>
            <a:chExt cx="666648" cy="643129"/>
          </a:xfrm>
        </p:grpSpPr>
        <p:grpSp>
          <p:nvGrpSpPr>
            <p:cNvPr id="94" name="Group 46"/>
            <p:cNvGrpSpPr>
              <a:grpSpLocks/>
            </p:cNvGrpSpPr>
            <p:nvPr/>
          </p:nvGrpSpPr>
          <p:grpSpPr bwMode="auto">
            <a:xfrm>
              <a:off x="5780305" y="3796701"/>
              <a:ext cx="666648" cy="643129"/>
              <a:chOff x="5780305" y="3796701"/>
              <a:chExt cx="666648" cy="643129"/>
            </a:xfrm>
          </p:grpSpPr>
          <p:sp>
            <p:nvSpPr>
              <p:cNvPr id="97" name="Freeform 128"/>
              <p:cNvSpPr>
                <a:spLocks noEditPoints="1"/>
              </p:cNvSpPr>
              <p:nvPr/>
            </p:nvSpPr>
            <p:spPr bwMode="black">
              <a:xfrm>
                <a:off x="5780305" y="3973581"/>
                <a:ext cx="666648" cy="466249"/>
              </a:xfrm>
              <a:custGeom>
                <a:avLst/>
                <a:gdLst>
                  <a:gd name="T0" fmla="*/ 15555 w 300"/>
                  <a:gd name="T1" fmla="*/ 0 h 210"/>
                  <a:gd name="T2" fmla="*/ 651093 w 300"/>
                  <a:gd name="T3" fmla="*/ 0 h 210"/>
                  <a:gd name="T4" fmla="*/ 333324 w 300"/>
                  <a:gd name="T5" fmla="*/ 266428 h 210"/>
                  <a:gd name="T6" fmla="*/ 15555 w 300"/>
                  <a:gd name="T7" fmla="*/ 0 h 210"/>
                  <a:gd name="T8" fmla="*/ 339990 w 300"/>
                  <a:gd name="T9" fmla="*/ 288630 h 210"/>
                  <a:gd name="T10" fmla="*/ 339990 w 300"/>
                  <a:gd name="T11" fmla="*/ 288630 h 210"/>
                  <a:gd name="T12" fmla="*/ 339990 w 300"/>
                  <a:gd name="T13" fmla="*/ 290851 h 210"/>
                  <a:gd name="T14" fmla="*/ 337768 w 300"/>
                  <a:gd name="T15" fmla="*/ 290851 h 210"/>
                  <a:gd name="T16" fmla="*/ 337768 w 300"/>
                  <a:gd name="T17" fmla="*/ 290851 h 210"/>
                  <a:gd name="T18" fmla="*/ 335546 w 300"/>
                  <a:gd name="T19" fmla="*/ 290851 h 210"/>
                  <a:gd name="T20" fmla="*/ 335546 w 300"/>
                  <a:gd name="T21" fmla="*/ 290851 h 210"/>
                  <a:gd name="T22" fmla="*/ 333324 w 300"/>
                  <a:gd name="T23" fmla="*/ 290851 h 210"/>
                  <a:gd name="T24" fmla="*/ 333324 w 300"/>
                  <a:gd name="T25" fmla="*/ 290851 h 210"/>
                  <a:gd name="T26" fmla="*/ 333324 w 300"/>
                  <a:gd name="T27" fmla="*/ 290851 h 210"/>
                  <a:gd name="T28" fmla="*/ 331102 w 300"/>
                  <a:gd name="T29" fmla="*/ 290851 h 210"/>
                  <a:gd name="T30" fmla="*/ 331102 w 300"/>
                  <a:gd name="T31" fmla="*/ 290851 h 210"/>
                  <a:gd name="T32" fmla="*/ 328880 w 300"/>
                  <a:gd name="T33" fmla="*/ 290851 h 210"/>
                  <a:gd name="T34" fmla="*/ 328880 w 300"/>
                  <a:gd name="T35" fmla="*/ 290851 h 210"/>
                  <a:gd name="T36" fmla="*/ 326658 w 300"/>
                  <a:gd name="T37" fmla="*/ 290851 h 210"/>
                  <a:gd name="T38" fmla="*/ 326658 w 300"/>
                  <a:gd name="T39" fmla="*/ 288630 h 210"/>
                  <a:gd name="T40" fmla="*/ 326658 w 300"/>
                  <a:gd name="T41" fmla="*/ 288630 h 210"/>
                  <a:gd name="T42" fmla="*/ 277770 w 300"/>
                  <a:gd name="T43" fmla="*/ 248666 h 210"/>
                  <a:gd name="T44" fmla="*/ 17777 w 300"/>
                  <a:gd name="T45" fmla="*/ 466249 h 210"/>
                  <a:gd name="T46" fmla="*/ 651093 w 300"/>
                  <a:gd name="T47" fmla="*/ 466249 h 210"/>
                  <a:gd name="T48" fmla="*/ 388878 w 300"/>
                  <a:gd name="T49" fmla="*/ 248666 h 210"/>
                  <a:gd name="T50" fmla="*/ 339990 w 300"/>
                  <a:gd name="T51" fmla="*/ 288630 h 210"/>
                  <a:gd name="T52" fmla="*/ 0 w 300"/>
                  <a:gd name="T53" fmla="*/ 13321 h 210"/>
                  <a:gd name="T54" fmla="*/ 0 w 300"/>
                  <a:gd name="T55" fmla="*/ 452928 h 210"/>
                  <a:gd name="T56" fmla="*/ 262215 w 300"/>
                  <a:gd name="T57" fmla="*/ 235345 h 210"/>
                  <a:gd name="T58" fmla="*/ 0 w 300"/>
                  <a:gd name="T59" fmla="*/ 13321 h 210"/>
                  <a:gd name="T60" fmla="*/ 404433 w 300"/>
                  <a:gd name="T61" fmla="*/ 235345 h 210"/>
                  <a:gd name="T62" fmla="*/ 666648 w 300"/>
                  <a:gd name="T63" fmla="*/ 452928 h 210"/>
                  <a:gd name="T64" fmla="*/ 666648 w 300"/>
                  <a:gd name="T65" fmla="*/ 13321 h 210"/>
                  <a:gd name="T66" fmla="*/ 404433 w 300"/>
                  <a:gd name="T67" fmla="*/ 235345 h 21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00" h="210">
                    <a:moveTo>
                      <a:pt x="7" y="0"/>
                    </a:moveTo>
                    <a:cubicBezTo>
                      <a:pt x="293" y="0"/>
                      <a:pt x="293" y="0"/>
                      <a:pt x="293" y="0"/>
                    </a:cubicBezTo>
                    <a:cubicBezTo>
                      <a:pt x="150" y="120"/>
                      <a:pt x="150" y="120"/>
                      <a:pt x="150" y="120"/>
                    </a:cubicBezTo>
                    <a:lnTo>
                      <a:pt x="7" y="0"/>
                    </a:lnTo>
                    <a:close/>
                    <a:moveTo>
                      <a:pt x="153" y="130"/>
                    </a:moveTo>
                    <a:cubicBezTo>
                      <a:pt x="153" y="130"/>
                      <a:pt x="153" y="130"/>
                      <a:pt x="153" y="130"/>
                    </a:cubicBezTo>
                    <a:cubicBezTo>
                      <a:pt x="153" y="130"/>
                      <a:pt x="153" y="130"/>
                      <a:pt x="153" y="131"/>
                    </a:cubicBezTo>
                    <a:cubicBezTo>
                      <a:pt x="153" y="131"/>
                      <a:pt x="152" y="131"/>
                      <a:pt x="152" y="131"/>
                    </a:cubicBezTo>
                    <a:cubicBezTo>
                      <a:pt x="152" y="131"/>
                      <a:pt x="152" y="131"/>
                      <a:pt x="152" y="131"/>
                    </a:cubicBezTo>
                    <a:cubicBezTo>
                      <a:pt x="152" y="131"/>
                      <a:pt x="151" y="131"/>
                      <a:pt x="151" y="131"/>
                    </a:cubicBezTo>
                    <a:cubicBezTo>
                      <a:pt x="151" y="131"/>
                      <a:pt x="151" y="131"/>
                      <a:pt x="151" y="131"/>
                    </a:cubicBezTo>
                    <a:cubicBezTo>
                      <a:pt x="151" y="131"/>
                      <a:pt x="150" y="131"/>
                      <a:pt x="150" y="131"/>
                    </a:cubicBezTo>
                    <a:cubicBezTo>
                      <a:pt x="150" y="131"/>
                      <a:pt x="150" y="131"/>
                      <a:pt x="150" y="131"/>
                    </a:cubicBezTo>
                    <a:cubicBezTo>
                      <a:pt x="150" y="131"/>
                      <a:pt x="150" y="131"/>
                      <a:pt x="150" y="131"/>
                    </a:cubicBezTo>
                    <a:cubicBezTo>
                      <a:pt x="150" y="131"/>
                      <a:pt x="149" y="131"/>
                      <a:pt x="149" y="131"/>
                    </a:cubicBezTo>
                    <a:cubicBezTo>
                      <a:pt x="149" y="131"/>
                      <a:pt x="149" y="131"/>
                      <a:pt x="149" y="131"/>
                    </a:cubicBezTo>
                    <a:cubicBezTo>
                      <a:pt x="149" y="131"/>
                      <a:pt x="148" y="131"/>
                      <a:pt x="148" y="131"/>
                    </a:cubicBezTo>
                    <a:cubicBezTo>
                      <a:pt x="148" y="131"/>
                      <a:pt x="148" y="131"/>
                      <a:pt x="148" y="131"/>
                    </a:cubicBezTo>
                    <a:cubicBezTo>
                      <a:pt x="148" y="131"/>
                      <a:pt x="148" y="131"/>
                      <a:pt x="147" y="131"/>
                    </a:cubicBezTo>
                    <a:cubicBezTo>
                      <a:pt x="147" y="130"/>
                      <a:pt x="147" y="130"/>
                      <a:pt x="147" y="130"/>
                    </a:cubicBezTo>
                    <a:cubicBezTo>
                      <a:pt x="147" y="130"/>
                      <a:pt x="147" y="130"/>
                      <a:pt x="147" y="130"/>
                    </a:cubicBezTo>
                    <a:cubicBezTo>
                      <a:pt x="125" y="112"/>
                      <a:pt x="125" y="112"/>
                      <a:pt x="125" y="112"/>
                    </a:cubicBezTo>
                    <a:cubicBezTo>
                      <a:pt x="8" y="210"/>
                      <a:pt x="8" y="210"/>
                      <a:pt x="8" y="210"/>
                    </a:cubicBezTo>
                    <a:cubicBezTo>
                      <a:pt x="293" y="210"/>
                      <a:pt x="293" y="210"/>
                      <a:pt x="293" y="210"/>
                    </a:cubicBezTo>
                    <a:cubicBezTo>
                      <a:pt x="175" y="112"/>
                      <a:pt x="175" y="112"/>
                      <a:pt x="175" y="112"/>
                    </a:cubicBezTo>
                    <a:lnTo>
                      <a:pt x="153" y="130"/>
                    </a:lnTo>
                    <a:close/>
                    <a:moveTo>
                      <a:pt x="0" y="6"/>
                    </a:moveTo>
                    <a:cubicBezTo>
                      <a:pt x="0" y="204"/>
                      <a:pt x="0" y="204"/>
                      <a:pt x="0" y="204"/>
                    </a:cubicBezTo>
                    <a:cubicBezTo>
                      <a:pt x="118" y="106"/>
                      <a:pt x="118" y="106"/>
                      <a:pt x="118" y="106"/>
                    </a:cubicBezTo>
                    <a:lnTo>
                      <a:pt x="0" y="6"/>
                    </a:lnTo>
                    <a:close/>
                    <a:moveTo>
                      <a:pt x="182" y="106"/>
                    </a:moveTo>
                    <a:cubicBezTo>
                      <a:pt x="300" y="204"/>
                      <a:pt x="300" y="204"/>
                      <a:pt x="300" y="204"/>
                    </a:cubicBezTo>
                    <a:cubicBezTo>
                      <a:pt x="300" y="6"/>
                      <a:pt x="300" y="6"/>
                      <a:pt x="300" y="6"/>
                    </a:cubicBezTo>
                    <a:lnTo>
                      <a:pt x="182" y="10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88" tIns="34294" rIns="68588" bIns="34294"/>
              <a:lstStyle/>
              <a:p>
                <a:pPr defTabSz="913498"/>
                <a:endParaRPr lang="en-US" sz="1667">
                  <a:solidFill>
                    <a:srgbClr val="FFFFFF"/>
                  </a:solidFill>
                </a:endParaRPr>
              </a:p>
            </p:txBody>
          </p:sp>
          <p:sp>
            <p:nvSpPr>
              <p:cNvPr id="98" name="Diamond 97"/>
              <p:cNvSpPr/>
              <p:nvPr/>
            </p:nvSpPr>
            <p:spPr bwMode="auto">
              <a:xfrm>
                <a:off x="6023155" y="4156013"/>
                <a:ext cx="179361" cy="146269"/>
              </a:xfrm>
              <a:prstGeom prst="diamond">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76197" tIns="38098" rIns="76197" bIns="38098" anchor="ctr"/>
              <a:lstStyle/>
              <a:p>
                <a:pPr algn="ctr" defTabSz="761719">
                  <a:defRPr/>
                </a:pPr>
                <a:endParaRPr lang="en-US" sz="1833" dirty="0">
                  <a:gradFill>
                    <a:gsLst>
                      <a:gs pos="0">
                        <a:srgbClr val="FFFFFF"/>
                      </a:gs>
                      <a:gs pos="100000">
                        <a:srgbClr val="FFFFFF"/>
                      </a:gs>
                    </a:gsLst>
                    <a:lin ang="5400000" scaled="0"/>
                  </a:gradFill>
                </a:endParaRPr>
              </a:p>
            </p:txBody>
          </p:sp>
          <p:sp>
            <p:nvSpPr>
              <p:cNvPr id="99" name="Diamond 98"/>
              <p:cNvSpPr/>
              <p:nvPr/>
            </p:nvSpPr>
            <p:spPr bwMode="auto">
              <a:xfrm>
                <a:off x="6023155" y="4176682"/>
                <a:ext cx="179361" cy="146269"/>
              </a:xfrm>
              <a:prstGeom prst="diamond">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76197" tIns="38098" rIns="76197" bIns="38098" anchor="ctr"/>
              <a:lstStyle/>
              <a:p>
                <a:pPr algn="ctr" defTabSz="761719">
                  <a:defRPr/>
                </a:pPr>
                <a:endParaRPr lang="en-US" sz="1833" dirty="0">
                  <a:gradFill>
                    <a:gsLst>
                      <a:gs pos="0">
                        <a:srgbClr val="FFFFFF"/>
                      </a:gs>
                      <a:gs pos="100000">
                        <a:srgbClr val="FFFFFF"/>
                      </a:gs>
                    </a:gsLst>
                    <a:lin ang="5400000" scaled="0"/>
                  </a:gradFill>
                </a:endParaRPr>
              </a:p>
            </p:txBody>
          </p:sp>
          <p:sp>
            <p:nvSpPr>
              <p:cNvPr id="100" name="Isosceles Triangle 99"/>
              <p:cNvSpPr/>
              <p:nvPr/>
            </p:nvSpPr>
            <p:spPr bwMode="auto">
              <a:xfrm>
                <a:off x="5797764" y="3796701"/>
                <a:ext cx="631728" cy="176477"/>
              </a:xfrm>
              <a:prstGeom prst="triangl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76197" tIns="38098" rIns="76197" bIns="38098" anchor="ctr"/>
              <a:lstStyle/>
              <a:p>
                <a:pPr algn="ctr" defTabSz="761719">
                  <a:defRPr/>
                </a:pPr>
                <a:endParaRPr lang="en-US" sz="1833" dirty="0">
                  <a:gradFill>
                    <a:gsLst>
                      <a:gs pos="0">
                        <a:srgbClr val="FFFFFF"/>
                      </a:gs>
                      <a:gs pos="100000">
                        <a:srgbClr val="FFFFFF"/>
                      </a:gs>
                    </a:gsLst>
                    <a:lin ang="5400000" scaled="0"/>
                  </a:gradFill>
                </a:endParaRPr>
              </a:p>
            </p:txBody>
          </p:sp>
        </p:grpSp>
        <p:sp>
          <p:nvSpPr>
            <p:cNvPr id="96" name="Rectangle 52"/>
            <p:cNvSpPr>
              <a:spLocks noChangeArrowheads="1"/>
            </p:cNvSpPr>
            <p:nvPr/>
          </p:nvSpPr>
          <p:spPr bwMode="auto">
            <a:xfrm>
              <a:off x="6034111" y="3810980"/>
              <a:ext cx="171175" cy="308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Segoe"/>
                </a:defRPr>
              </a:lvl1pPr>
              <a:lvl2pPr marL="742950" indent="-285750">
                <a:defRPr>
                  <a:solidFill>
                    <a:schemeClr val="tx1"/>
                  </a:solidFill>
                  <a:latin typeface="Segoe"/>
                </a:defRPr>
              </a:lvl2pPr>
              <a:lvl3pPr marL="1143000" indent="-228600">
                <a:defRPr>
                  <a:solidFill>
                    <a:schemeClr val="tx1"/>
                  </a:solidFill>
                  <a:latin typeface="Segoe"/>
                </a:defRPr>
              </a:lvl3pPr>
              <a:lvl4pPr marL="1600200" indent="-228600">
                <a:defRPr>
                  <a:solidFill>
                    <a:schemeClr val="tx1"/>
                  </a:solidFill>
                  <a:latin typeface="Segoe"/>
                </a:defRPr>
              </a:lvl4pPr>
              <a:lvl5pPr marL="2057400" indent="-228600">
                <a:defRPr>
                  <a:solidFill>
                    <a:schemeClr val="tx1"/>
                  </a:solidFill>
                  <a:latin typeface="Segoe"/>
                </a:defRPr>
              </a:lvl5pPr>
              <a:lvl6pPr marL="2514600" indent="-228600" fontAlgn="base">
                <a:spcBef>
                  <a:spcPct val="0"/>
                </a:spcBef>
                <a:spcAft>
                  <a:spcPct val="0"/>
                </a:spcAft>
                <a:defRPr>
                  <a:solidFill>
                    <a:schemeClr val="tx1"/>
                  </a:solidFill>
                  <a:latin typeface="Segoe"/>
                </a:defRPr>
              </a:lvl6pPr>
              <a:lvl7pPr marL="2971800" indent="-228600" fontAlgn="base">
                <a:spcBef>
                  <a:spcPct val="0"/>
                </a:spcBef>
                <a:spcAft>
                  <a:spcPct val="0"/>
                </a:spcAft>
                <a:defRPr>
                  <a:solidFill>
                    <a:schemeClr val="tx1"/>
                  </a:solidFill>
                  <a:latin typeface="Segoe"/>
                </a:defRPr>
              </a:lvl7pPr>
              <a:lvl8pPr marL="3429000" indent="-228600" fontAlgn="base">
                <a:spcBef>
                  <a:spcPct val="0"/>
                </a:spcBef>
                <a:spcAft>
                  <a:spcPct val="0"/>
                </a:spcAft>
                <a:defRPr>
                  <a:solidFill>
                    <a:schemeClr val="tx1"/>
                  </a:solidFill>
                  <a:latin typeface="Segoe"/>
                </a:defRPr>
              </a:lvl8pPr>
              <a:lvl9pPr marL="3886200" indent="-228600" fontAlgn="base">
                <a:spcBef>
                  <a:spcPct val="0"/>
                </a:spcBef>
                <a:spcAft>
                  <a:spcPct val="0"/>
                </a:spcAft>
                <a:defRPr>
                  <a:solidFill>
                    <a:schemeClr val="tx1"/>
                  </a:solidFill>
                  <a:latin typeface="Segoe"/>
                </a:defRPr>
              </a:lvl9pPr>
            </a:lstStyle>
            <a:p>
              <a:pPr defTabSz="913498"/>
              <a:r>
                <a:rPr lang="en-US" sz="1667" b="1" dirty="0">
                  <a:solidFill>
                    <a:srgbClr val="00AEEF"/>
                  </a:solidFill>
                </a:rPr>
                <a:t>E</a:t>
              </a:r>
            </a:p>
          </p:txBody>
        </p:sp>
      </p:grpSp>
      <p:grpSp>
        <p:nvGrpSpPr>
          <p:cNvPr id="101" name="Group 100"/>
          <p:cNvGrpSpPr>
            <a:grpSpLocks/>
          </p:cNvGrpSpPr>
          <p:nvPr/>
        </p:nvGrpSpPr>
        <p:grpSpPr bwMode="auto">
          <a:xfrm>
            <a:off x="10819438" y="4010022"/>
            <a:ext cx="555625" cy="535782"/>
            <a:chOff x="9678192" y="3796701"/>
            <a:chExt cx="666648" cy="643129"/>
          </a:xfrm>
        </p:grpSpPr>
        <p:grpSp>
          <p:nvGrpSpPr>
            <p:cNvPr id="102" name="Group 47"/>
            <p:cNvGrpSpPr>
              <a:grpSpLocks/>
            </p:cNvGrpSpPr>
            <p:nvPr/>
          </p:nvGrpSpPr>
          <p:grpSpPr bwMode="auto">
            <a:xfrm>
              <a:off x="9678192" y="3796701"/>
              <a:ext cx="666648" cy="643129"/>
              <a:chOff x="5780305" y="3796701"/>
              <a:chExt cx="666648" cy="643129"/>
            </a:xfrm>
          </p:grpSpPr>
          <p:sp>
            <p:nvSpPr>
              <p:cNvPr id="104" name="Freeform 128"/>
              <p:cNvSpPr>
                <a:spLocks noEditPoints="1"/>
              </p:cNvSpPr>
              <p:nvPr/>
            </p:nvSpPr>
            <p:spPr bwMode="black">
              <a:xfrm>
                <a:off x="5780305" y="3973581"/>
                <a:ext cx="666648" cy="466249"/>
              </a:xfrm>
              <a:custGeom>
                <a:avLst/>
                <a:gdLst>
                  <a:gd name="T0" fmla="*/ 15555 w 300"/>
                  <a:gd name="T1" fmla="*/ 0 h 210"/>
                  <a:gd name="T2" fmla="*/ 651093 w 300"/>
                  <a:gd name="T3" fmla="*/ 0 h 210"/>
                  <a:gd name="T4" fmla="*/ 333324 w 300"/>
                  <a:gd name="T5" fmla="*/ 266428 h 210"/>
                  <a:gd name="T6" fmla="*/ 15555 w 300"/>
                  <a:gd name="T7" fmla="*/ 0 h 210"/>
                  <a:gd name="T8" fmla="*/ 339990 w 300"/>
                  <a:gd name="T9" fmla="*/ 288630 h 210"/>
                  <a:gd name="T10" fmla="*/ 339990 w 300"/>
                  <a:gd name="T11" fmla="*/ 288630 h 210"/>
                  <a:gd name="T12" fmla="*/ 339990 w 300"/>
                  <a:gd name="T13" fmla="*/ 290851 h 210"/>
                  <a:gd name="T14" fmla="*/ 337768 w 300"/>
                  <a:gd name="T15" fmla="*/ 290851 h 210"/>
                  <a:gd name="T16" fmla="*/ 337768 w 300"/>
                  <a:gd name="T17" fmla="*/ 290851 h 210"/>
                  <a:gd name="T18" fmla="*/ 335546 w 300"/>
                  <a:gd name="T19" fmla="*/ 290851 h 210"/>
                  <a:gd name="T20" fmla="*/ 335546 w 300"/>
                  <a:gd name="T21" fmla="*/ 290851 h 210"/>
                  <a:gd name="T22" fmla="*/ 333324 w 300"/>
                  <a:gd name="T23" fmla="*/ 290851 h 210"/>
                  <a:gd name="T24" fmla="*/ 333324 w 300"/>
                  <a:gd name="T25" fmla="*/ 290851 h 210"/>
                  <a:gd name="T26" fmla="*/ 333324 w 300"/>
                  <a:gd name="T27" fmla="*/ 290851 h 210"/>
                  <a:gd name="T28" fmla="*/ 331102 w 300"/>
                  <a:gd name="T29" fmla="*/ 290851 h 210"/>
                  <a:gd name="T30" fmla="*/ 331102 w 300"/>
                  <a:gd name="T31" fmla="*/ 290851 h 210"/>
                  <a:gd name="T32" fmla="*/ 328880 w 300"/>
                  <a:gd name="T33" fmla="*/ 290851 h 210"/>
                  <a:gd name="T34" fmla="*/ 328880 w 300"/>
                  <a:gd name="T35" fmla="*/ 290851 h 210"/>
                  <a:gd name="T36" fmla="*/ 326658 w 300"/>
                  <a:gd name="T37" fmla="*/ 290851 h 210"/>
                  <a:gd name="T38" fmla="*/ 326658 w 300"/>
                  <a:gd name="T39" fmla="*/ 288630 h 210"/>
                  <a:gd name="T40" fmla="*/ 326658 w 300"/>
                  <a:gd name="T41" fmla="*/ 288630 h 210"/>
                  <a:gd name="T42" fmla="*/ 277770 w 300"/>
                  <a:gd name="T43" fmla="*/ 248666 h 210"/>
                  <a:gd name="T44" fmla="*/ 17777 w 300"/>
                  <a:gd name="T45" fmla="*/ 466249 h 210"/>
                  <a:gd name="T46" fmla="*/ 651093 w 300"/>
                  <a:gd name="T47" fmla="*/ 466249 h 210"/>
                  <a:gd name="T48" fmla="*/ 388878 w 300"/>
                  <a:gd name="T49" fmla="*/ 248666 h 210"/>
                  <a:gd name="T50" fmla="*/ 339990 w 300"/>
                  <a:gd name="T51" fmla="*/ 288630 h 210"/>
                  <a:gd name="T52" fmla="*/ 0 w 300"/>
                  <a:gd name="T53" fmla="*/ 13321 h 210"/>
                  <a:gd name="T54" fmla="*/ 0 w 300"/>
                  <a:gd name="T55" fmla="*/ 452928 h 210"/>
                  <a:gd name="T56" fmla="*/ 262215 w 300"/>
                  <a:gd name="T57" fmla="*/ 235345 h 210"/>
                  <a:gd name="T58" fmla="*/ 0 w 300"/>
                  <a:gd name="T59" fmla="*/ 13321 h 210"/>
                  <a:gd name="T60" fmla="*/ 404433 w 300"/>
                  <a:gd name="T61" fmla="*/ 235345 h 210"/>
                  <a:gd name="T62" fmla="*/ 666648 w 300"/>
                  <a:gd name="T63" fmla="*/ 452928 h 210"/>
                  <a:gd name="T64" fmla="*/ 666648 w 300"/>
                  <a:gd name="T65" fmla="*/ 13321 h 210"/>
                  <a:gd name="T66" fmla="*/ 404433 w 300"/>
                  <a:gd name="T67" fmla="*/ 235345 h 21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00" h="210">
                    <a:moveTo>
                      <a:pt x="7" y="0"/>
                    </a:moveTo>
                    <a:cubicBezTo>
                      <a:pt x="293" y="0"/>
                      <a:pt x="293" y="0"/>
                      <a:pt x="293" y="0"/>
                    </a:cubicBezTo>
                    <a:cubicBezTo>
                      <a:pt x="150" y="120"/>
                      <a:pt x="150" y="120"/>
                      <a:pt x="150" y="120"/>
                    </a:cubicBezTo>
                    <a:lnTo>
                      <a:pt x="7" y="0"/>
                    </a:lnTo>
                    <a:close/>
                    <a:moveTo>
                      <a:pt x="153" y="130"/>
                    </a:moveTo>
                    <a:cubicBezTo>
                      <a:pt x="153" y="130"/>
                      <a:pt x="153" y="130"/>
                      <a:pt x="153" y="130"/>
                    </a:cubicBezTo>
                    <a:cubicBezTo>
                      <a:pt x="153" y="130"/>
                      <a:pt x="153" y="130"/>
                      <a:pt x="153" y="131"/>
                    </a:cubicBezTo>
                    <a:cubicBezTo>
                      <a:pt x="153" y="131"/>
                      <a:pt x="152" y="131"/>
                      <a:pt x="152" y="131"/>
                    </a:cubicBezTo>
                    <a:cubicBezTo>
                      <a:pt x="152" y="131"/>
                      <a:pt x="152" y="131"/>
                      <a:pt x="152" y="131"/>
                    </a:cubicBezTo>
                    <a:cubicBezTo>
                      <a:pt x="152" y="131"/>
                      <a:pt x="151" y="131"/>
                      <a:pt x="151" y="131"/>
                    </a:cubicBezTo>
                    <a:cubicBezTo>
                      <a:pt x="151" y="131"/>
                      <a:pt x="151" y="131"/>
                      <a:pt x="151" y="131"/>
                    </a:cubicBezTo>
                    <a:cubicBezTo>
                      <a:pt x="151" y="131"/>
                      <a:pt x="150" y="131"/>
                      <a:pt x="150" y="131"/>
                    </a:cubicBezTo>
                    <a:cubicBezTo>
                      <a:pt x="150" y="131"/>
                      <a:pt x="150" y="131"/>
                      <a:pt x="150" y="131"/>
                    </a:cubicBezTo>
                    <a:cubicBezTo>
                      <a:pt x="150" y="131"/>
                      <a:pt x="150" y="131"/>
                      <a:pt x="150" y="131"/>
                    </a:cubicBezTo>
                    <a:cubicBezTo>
                      <a:pt x="150" y="131"/>
                      <a:pt x="149" y="131"/>
                      <a:pt x="149" y="131"/>
                    </a:cubicBezTo>
                    <a:cubicBezTo>
                      <a:pt x="149" y="131"/>
                      <a:pt x="149" y="131"/>
                      <a:pt x="149" y="131"/>
                    </a:cubicBezTo>
                    <a:cubicBezTo>
                      <a:pt x="149" y="131"/>
                      <a:pt x="148" y="131"/>
                      <a:pt x="148" y="131"/>
                    </a:cubicBezTo>
                    <a:cubicBezTo>
                      <a:pt x="148" y="131"/>
                      <a:pt x="148" y="131"/>
                      <a:pt x="148" y="131"/>
                    </a:cubicBezTo>
                    <a:cubicBezTo>
                      <a:pt x="148" y="131"/>
                      <a:pt x="148" y="131"/>
                      <a:pt x="147" y="131"/>
                    </a:cubicBezTo>
                    <a:cubicBezTo>
                      <a:pt x="147" y="130"/>
                      <a:pt x="147" y="130"/>
                      <a:pt x="147" y="130"/>
                    </a:cubicBezTo>
                    <a:cubicBezTo>
                      <a:pt x="147" y="130"/>
                      <a:pt x="147" y="130"/>
                      <a:pt x="147" y="130"/>
                    </a:cubicBezTo>
                    <a:cubicBezTo>
                      <a:pt x="125" y="112"/>
                      <a:pt x="125" y="112"/>
                      <a:pt x="125" y="112"/>
                    </a:cubicBezTo>
                    <a:cubicBezTo>
                      <a:pt x="8" y="210"/>
                      <a:pt x="8" y="210"/>
                      <a:pt x="8" y="210"/>
                    </a:cubicBezTo>
                    <a:cubicBezTo>
                      <a:pt x="293" y="210"/>
                      <a:pt x="293" y="210"/>
                      <a:pt x="293" y="210"/>
                    </a:cubicBezTo>
                    <a:cubicBezTo>
                      <a:pt x="175" y="112"/>
                      <a:pt x="175" y="112"/>
                      <a:pt x="175" y="112"/>
                    </a:cubicBezTo>
                    <a:lnTo>
                      <a:pt x="153" y="130"/>
                    </a:lnTo>
                    <a:close/>
                    <a:moveTo>
                      <a:pt x="0" y="6"/>
                    </a:moveTo>
                    <a:cubicBezTo>
                      <a:pt x="0" y="204"/>
                      <a:pt x="0" y="204"/>
                      <a:pt x="0" y="204"/>
                    </a:cubicBezTo>
                    <a:cubicBezTo>
                      <a:pt x="118" y="106"/>
                      <a:pt x="118" y="106"/>
                      <a:pt x="118" y="106"/>
                    </a:cubicBezTo>
                    <a:lnTo>
                      <a:pt x="0" y="6"/>
                    </a:lnTo>
                    <a:close/>
                    <a:moveTo>
                      <a:pt x="182" y="106"/>
                    </a:moveTo>
                    <a:cubicBezTo>
                      <a:pt x="300" y="204"/>
                      <a:pt x="300" y="204"/>
                      <a:pt x="300" y="204"/>
                    </a:cubicBezTo>
                    <a:cubicBezTo>
                      <a:pt x="300" y="6"/>
                      <a:pt x="300" y="6"/>
                      <a:pt x="300" y="6"/>
                    </a:cubicBezTo>
                    <a:lnTo>
                      <a:pt x="182" y="10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88" tIns="34294" rIns="68588" bIns="34294"/>
              <a:lstStyle/>
              <a:p>
                <a:pPr defTabSz="913498"/>
                <a:endParaRPr lang="en-US" sz="1667">
                  <a:solidFill>
                    <a:srgbClr val="FFFFFF"/>
                  </a:solidFill>
                </a:endParaRPr>
              </a:p>
            </p:txBody>
          </p:sp>
          <p:sp>
            <p:nvSpPr>
              <p:cNvPr id="105" name="Diamond 104"/>
              <p:cNvSpPr/>
              <p:nvPr/>
            </p:nvSpPr>
            <p:spPr bwMode="auto">
              <a:xfrm>
                <a:off x="6023156" y="4155583"/>
                <a:ext cx="179360" cy="146093"/>
              </a:xfrm>
              <a:prstGeom prst="diamond">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76197" tIns="38098" rIns="76197" bIns="38098" anchor="ctr"/>
              <a:lstStyle/>
              <a:p>
                <a:pPr algn="ctr" defTabSz="761719">
                  <a:defRPr/>
                </a:pPr>
                <a:endParaRPr lang="en-US" sz="1833" dirty="0">
                  <a:gradFill>
                    <a:gsLst>
                      <a:gs pos="0">
                        <a:srgbClr val="FFFFFF"/>
                      </a:gs>
                      <a:gs pos="100000">
                        <a:srgbClr val="FFFFFF"/>
                      </a:gs>
                    </a:gsLst>
                    <a:lin ang="5400000" scaled="0"/>
                  </a:gradFill>
                </a:endParaRPr>
              </a:p>
            </p:txBody>
          </p:sp>
          <p:sp>
            <p:nvSpPr>
              <p:cNvPr id="106" name="Diamond 105"/>
              <p:cNvSpPr/>
              <p:nvPr/>
            </p:nvSpPr>
            <p:spPr bwMode="auto">
              <a:xfrm>
                <a:off x="6023156" y="4176227"/>
                <a:ext cx="179360" cy="146093"/>
              </a:xfrm>
              <a:prstGeom prst="diamond">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76197" tIns="38098" rIns="76197" bIns="38098" anchor="ctr"/>
              <a:lstStyle/>
              <a:p>
                <a:pPr algn="ctr" defTabSz="761719">
                  <a:defRPr/>
                </a:pPr>
                <a:endParaRPr lang="en-US" sz="1833" dirty="0">
                  <a:gradFill>
                    <a:gsLst>
                      <a:gs pos="0">
                        <a:srgbClr val="FFFFFF"/>
                      </a:gs>
                      <a:gs pos="100000">
                        <a:srgbClr val="FFFFFF"/>
                      </a:gs>
                    </a:gsLst>
                    <a:lin ang="5400000" scaled="0"/>
                  </a:gradFill>
                </a:endParaRPr>
              </a:p>
            </p:txBody>
          </p:sp>
          <p:sp>
            <p:nvSpPr>
              <p:cNvPr id="107" name="Isosceles Triangle 106"/>
              <p:cNvSpPr/>
              <p:nvPr/>
            </p:nvSpPr>
            <p:spPr bwMode="auto">
              <a:xfrm>
                <a:off x="5797765" y="3796701"/>
                <a:ext cx="631728" cy="176265"/>
              </a:xfrm>
              <a:prstGeom prst="triangl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76197" tIns="38098" rIns="76197" bIns="38098" anchor="ctr"/>
              <a:lstStyle/>
              <a:p>
                <a:pPr algn="ctr" defTabSz="761719">
                  <a:defRPr/>
                </a:pPr>
                <a:endParaRPr lang="en-US" sz="1833" dirty="0">
                  <a:gradFill>
                    <a:gsLst>
                      <a:gs pos="0">
                        <a:srgbClr val="FFFFFF"/>
                      </a:gs>
                      <a:gs pos="100000">
                        <a:srgbClr val="FFFFFF"/>
                      </a:gs>
                    </a:gsLst>
                    <a:lin ang="5400000" scaled="0"/>
                  </a:gradFill>
                </a:endParaRPr>
              </a:p>
            </p:txBody>
          </p:sp>
        </p:grpSp>
        <p:sp>
          <p:nvSpPr>
            <p:cNvPr id="103" name="Rectangle 53"/>
            <p:cNvSpPr>
              <a:spLocks noChangeArrowheads="1"/>
            </p:cNvSpPr>
            <p:nvPr/>
          </p:nvSpPr>
          <p:spPr bwMode="auto">
            <a:xfrm>
              <a:off x="9934563" y="3851950"/>
              <a:ext cx="184637" cy="307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Segoe"/>
                </a:defRPr>
              </a:lvl1pPr>
              <a:lvl2pPr marL="742950" indent="-285750">
                <a:defRPr>
                  <a:solidFill>
                    <a:schemeClr val="tx1"/>
                  </a:solidFill>
                  <a:latin typeface="Segoe"/>
                </a:defRPr>
              </a:lvl2pPr>
              <a:lvl3pPr marL="1143000" indent="-228600">
                <a:defRPr>
                  <a:solidFill>
                    <a:schemeClr val="tx1"/>
                  </a:solidFill>
                  <a:latin typeface="Segoe"/>
                </a:defRPr>
              </a:lvl3pPr>
              <a:lvl4pPr marL="1600200" indent="-228600">
                <a:defRPr>
                  <a:solidFill>
                    <a:schemeClr val="tx1"/>
                  </a:solidFill>
                  <a:latin typeface="Segoe"/>
                </a:defRPr>
              </a:lvl4pPr>
              <a:lvl5pPr marL="2057400" indent="-228600">
                <a:defRPr>
                  <a:solidFill>
                    <a:schemeClr val="tx1"/>
                  </a:solidFill>
                  <a:latin typeface="Segoe"/>
                </a:defRPr>
              </a:lvl5pPr>
              <a:lvl6pPr marL="2514600" indent="-228600" fontAlgn="base">
                <a:spcBef>
                  <a:spcPct val="0"/>
                </a:spcBef>
                <a:spcAft>
                  <a:spcPct val="0"/>
                </a:spcAft>
                <a:defRPr>
                  <a:solidFill>
                    <a:schemeClr val="tx1"/>
                  </a:solidFill>
                  <a:latin typeface="Segoe"/>
                </a:defRPr>
              </a:lvl6pPr>
              <a:lvl7pPr marL="2971800" indent="-228600" fontAlgn="base">
                <a:spcBef>
                  <a:spcPct val="0"/>
                </a:spcBef>
                <a:spcAft>
                  <a:spcPct val="0"/>
                </a:spcAft>
                <a:defRPr>
                  <a:solidFill>
                    <a:schemeClr val="tx1"/>
                  </a:solidFill>
                  <a:latin typeface="Segoe"/>
                </a:defRPr>
              </a:lvl7pPr>
              <a:lvl8pPr marL="3429000" indent="-228600" fontAlgn="base">
                <a:spcBef>
                  <a:spcPct val="0"/>
                </a:spcBef>
                <a:spcAft>
                  <a:spcPct val="0"/>
                </a:spcAft>
                <a:defRPr>
                  <a:solidFill>
                    <a:schemeClr val="tx1"/>
                  </a:solidFill>
                  <a:latin typeface="Segoe"/>
                </a:defRPr>
              </a:lvl8pPr>
              <a:lvl9pPr marL="3886200" indent="-228600" fontAlgn="base">
                <a:spcBef>
                  <a:spcPct val="0"/>
                </a:spcBef>
                <a:spcAft>
                  <a:spcPct val="0"/>
                </a:spcAft>
                <a:defRPr>
                  <a:solidFill>
                    <a:schemeClr val="tx1"/>
                  </a:solidFill>
                  <a:latin typeface="Segoe"/>
                </a:defRPr>
              </a:lvl9pPr>
            </a:lstStyle>
            <a:p>
              <a:pPr defTabSz="913498"/>
              <a:r>
                <a:rPr lang="en-US" sz="1667" b="1" dirty="0">
                  <a:solidFill>
                    <a:srgbClr val="00AEEF"/>
                  </a:solidFill>
                </a:rPr>
                <a:t>A</a:t>
              </a:r>
            </a:p>
          </p:txBody>
        </p:sp>
      </p:grpSp>
      <p:grpSp>
        <p:nvGrpSpPr>
          <p:cNvPr id="108" name="Group 107"/>
          <p:cNvGrpSpPr>
            <a:grpSpLocks/>
          </p:cNvGrpSpPr>
          <p:nvPr/>
        </p:nvGrpSpPr>
        <p:grpSpPr bwMode="auto">
          <a:xfrm>
            <a:off x="8467292" y="4015313"/>
            <a:ext cx="2086240" cy="530490"/>
            <a:chOff x="6854585" y="3803380"/>
            <a:chExt cx="2504781" cy="636450"/>
          </a:xfrm>
        </p:grpSpPr>
        <p:grpSp>
          <p:nvGrpSpPr>
            <p:cNvPr id="109" name="Group 60"/>
            <p:cNvGrpSpPr>
              <a:grpSpLocks/>
            </p:cNvGrpSpPr>
            <p:nvPr/>
          </p:nvGrpSpPr>
          <p:grpSpPr bwMode="auto">
            <a:xfrm>
              <a:off x="6854585" y="3803380"/>
              <a:ext cx="2504781" cy="636450"/>
              <a:chOff x="6854585" y="3803380"/>
              <a:chExt cx="2504781" cy="636450"/>
            </a:xfrm>
          </p:grpSpPr>
          <p:sp>
            <p:nvSpPr>
              <p:cNvPr id="113" name="Rectangle 112"/>
              <p:cNvSpPr/>
              <p:nvPr/>
            </p:nvSpPr>
            <p:spPr bwMode="auto">
              <a:xfrm>
                <a:off x="6854585" y="3803380"/>
                <a:ext cx="2504781" cy="63645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76197" tIns="38098" rIns="76197" bIns="38098" anchor="ctr"/>
              <a:lstStyle/>
              <a:p>
                <a:pPr algn="ctr" defTabSz="761719">
                  <a:defRPr/>
                </a:pPr>
                <a:endParaRPr lang="en-US" sz="1833" dirty="0">
                  <a:gradFill>
                    <a:gsLst>
                      <a:gs pos="0">
                        <a:srgbClr val="FFFFFF"/>
                      </a:gs>
                      <a:gs pos="100000">
                        <a:srgbClr val="FFFFFF"/>
                      </a:gs>
                    </a:gsLst>
                    <a:lin ang="5400000" scaled="0"/>
                  </a:gradFill>
                </a:endParaRPr>
              </a:p>
            </p:txBody>
          </p:sp>
          <p:sp>
            <p:nvSpPr>
              <p:cNvPr id="114" name="Freeform 128"/>
              <p:cNvSpPr>
                <a:spLocks noEditPoints="1"/>
              </p:cNvSpPr>
              <p:nvPr/>
            </p:nvSpPr>
            <p:spPr bwMode="black">
              <a:xfrm>
                <a:off x="7088618" y="3949548"/>
                <a:ext cx="513020" cy="358803"/>
              </a:xfrm>
              <a:custGeom>
                <a:avLst/>
                <a:gdLst>
                  <a:gd name="T0" fmla="*/ 11970 w 300"/>
                  <a:gd name="T1" fmla="*/ 0 h 210"/>
                  <a:gd name="T2" fmla="*/ 501050 w 300"/>
                  <a:gd name="T3" fmla="*/ 0 h 210"/>
                  <a:gd name="T4" fmla="*/ 256510 w 300"/>
                  <a:gd name="T5" fmla="*/ 205030 h 210"/>
                  <a:gd name="T6" fmla="*/ 11970 w 300"/>
                  <a:gd name="T7" fmla="*/ 0 h 210"/>
                  <a:gd name="T8" fmla="*/ 261640 w 300"/>
                  <a:gd name="T9" fmla="*/ 222116 h 210"/>
                  <a:gd name="T10" fmla="*/ 261640 w 300"/>
                  <a:gd name="T11" fmla="*/ 222116 h 210"/>
                  <a:gd name="T12" fmla="*/ 261640 w 300"/>
                  <a:gd name="T13" fmla="*/ 223825 h 210"/>
                  <a:gd name="T14" fmla="*/ 259930 w 300"/>
                  <a:gd name="T15" fmla="*/ 223825 h 210"/>
                  <a:gd name="T16" fmla="*/ 259930 w 300"/>
                  <a:gd name="T17" fmla="*/ 223825 h 210"/>
                  <a:gd name="T18" fmla="*/ 258220 w 300"/>
                  <a:gd name="T19" fmla="*/ 223825 h 210"/>
                  <a:gd name="T20" fmla="*/ 258220 w 300"/>
                  <a:gd name="T21" fmla="*/ 223825 h 210"/>
                  <a:gd name="T22" fmla="*/ 256510 w 300"/>
                  <a:gd name="T23" fmla="*/ 223825 h 210"/>
                  <a:gd name="T24" fmla="*/ 256510 w 300"/>
                  <a:gd name="T25" fmla="*/ 223825 h 210"/>
                  <a:gd name="T26" fmla="*/ 256510 w 300"/>
                  <a:gd name="T27" fmla="*/ 223825 h 210"/>
                  <a:gd name="T28" fmla="*/ 254800 w 300"/>
                  <a:gd name="T29" fmla="*/ 223825 h 210"/>
                  <a:gd name="T30" fmla="*/ 254800 w 300"/>
                  <a:gd name="T31" fmla="*/ 223825 h 210"/>
                  <a:gd name="T32" fmla="*/ 253090 w 300"/>
                  <a:gd name="T33" fmla="*/ 223825 h 210"/>
                  <a:gd name="T34" fmla="*/ 253090 w 300"/>
                  <a:gd name="T35" fmla="*/ 223825 h 210"/>
                  <a:gd name="T36" fmla="*/ 251380 w 300"/>
                  <a:gd name="T37" fmla="*/ 223825 h 210"/>
                  <a:gd name="T38" fmla="*/ 251380 w 300"/>
                  <a:gd name="T39" fmla="*/ 222116 h 210"/>
                  <a:gd name="T40" fmla="*/ 251380 w 300"/>
                  <a:gd name="T41" fmla="*/ 222116 h 210"/>
                  <a:gd name="T42" fmla="*/ 213758 w 300"/>
                  <a:gd name="T43" fmla="*/ 191362 h 210"/>
                  <a:gd name="T44" fmla="*/ 13681 w 300"/>
                  <a:gd name="T45" fmla="*/ 358803 h 210"/>
                  <a:gd name="T46" fmla="*/ 501050 w 300"/>
                  <a:gd name="T47" fmla="*/ 358803 h 210"/>
                  <a:gd name="T48" fmla="*/ 299262 w 300"/>
                  <a:gd name="T49" fmla="*/ 191362 h 210"/>
                  <a:gd name="T50" fmla="*/ 261640 w 300"/>
                  <a:gd name="T51" fmla="*/ 222116 h 210"/>
                  <a:gd name="T52" fmla="*/ 0 w 300"/>
                  <a:gd name="T53" fmla="*/ 10252 h 210"/>
                  <a:gd name="T54" fmla="*/ 0 w 300"/>
                  <a:gd name="T55" fmla="*/ 348551 h 210"/>
                  <a:gd name="T56" fmla="*/ 201788 w 300"/>
                  <a:gd name="T57" fmla="*/ 181110 h 210"/>
                  <a:gd name="T58" fmla="*/ 0 w 300"/>
                  <a:gd name="T59" fmla="*/ 10252 h 210"/>
                  <a:gd name="T60" fmla="*/ 311232 w 300"/>
                  <a:gd name="T61" fmla="*/ 181110 h 210"/>
                  <a:gd name="T62" fmla="*/ 513020 w 300"/>
                  <a:gd name="T63" fmla="*/ 348551 h 210"/>
                  <a:gd name="T64" fmla="*/ 513020 w 300"/>
                  <a:gd name="T65" fmla="*/ 10252 h 210"/>
                  <a:gd name="T66" fmla="*/ 311232 w 300"/>
                  <a:gd name="T67" fmla="*/ 181110 h 21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00" h="210">
                    <a:moveTo>
                      <a:pt x="7" y="0"/>
                    </a:moveTo>
                    <a:cubicBezTo>
                      <a:pt x="293" y="0"/>
                      <a:pt x="293" y="0"/>
                      <a:pt x="293" y="0"/>
                    </a:cubicBezTo>
                    <a:cubicBezTo>
                      <a:pt x="150" y="120"/>
                      <a:pt x="150" y="120"/>
                      <a:pt x="150" y="120"/>
                    </a:cubicBezTo>
                    <a:lnTo>
                      <a:pt x="7" y="0"/>
                    </a:lnTo>
                    <a:close/>
                    <a:moveTo>
                      <a:pt x="153" y="130"/>
                    </a:moveTo>
                    <a:cubicBezTo>
                      <a:pt x="153" y="130"/>
                      <a:pt x="153" y="130"/>
                      <a:pt x="153" y="130"/>
                    </a:cubicBezTo>
                    <a:cubicBezTo>
                      <a:pt x="153" y="130"/>
                      <a:pt x="153" y="130"/>
                      <a:pt x="153" y="131"/>
                    </a:cubicBezTo>
                    <a:cubicBezTo>
                      <a:pt x="153" y="131"/>
                      <a:pt x="152" y="131"/>
                      <a:pt x="152" y="131"/>
                    </a:cubicBezTo>
                    <a:cubicBezTo>
                      <a:pt x="152" y="131"/>
                      <a:pt x="152" y="131"/>
                      <a:pt x="152" y="131"/>
                    </a:cubicBezTo>
                    <a:cubicBezTo>
                      <a:pt x="152" y="131"/>
                      <a:pt x="151" y="131"/>
                      <a:pt x="151" y="131"/>
                    </a:cubicBezTo>
                    <a:cubicBezTo>
                      <a:pt x="151" y="131"/>
                      <a:pt x="151" y="131"/>
                      <a:pt x="151" y="131"/>
                    </a:cubicBezTo>
                    <a:cubicBezTo>
                      <a:pt x="151" y="131"/>
                      <a:pt x="150" y="131"/>
                      <a:pt x="150" y="131"/>
                    </a:cubicBezTo>
                    <a:cubicBezTo>
                      <a:pt x="150" y="131"/>
                      <a:pt x="150" y="131"/>
                      <a:pt x="150" y="131"/>
                    </a:cubicBezTo>
                    <a:cubicBezTo>
                      <a:pt x="150" y="131"/>
                      <a:pt x="150" y="131"/>
                      <a:pt x="150" y="131"/>
                    </a:cubicBezTo>
                    <a:cubicBezTo>
                      <a:pt x="150" y="131"/>
                      <a:pt x="149" y="131"/>
                      <a:pt x="149" y="131"/>
                    </a:cubicBezTo>
                    <a:cubicBezTo>
                      <a:pt x="149" y="131"/>
                      <a:pt x="149" y="131"/>
                      <a:pt x="149" y="131"/>
                    </a:cubicBezTo>
                    <a:cubicBezTo>
                      <a:pt x="149" y="131"/>
                      <a:pt x="148" y="131"/>
                      <a:pt x="148" y="131"/>
                    </a:cubicBezTo>
                    <a:cubicBezTo>
                      <a:pt x="148" y="131"/>
                      <a:pt x="148" y="131"/>
                      <a:pt x="148" y="131"/>
                    </a:cubicBezTo>
                    <a:cubicBezTo>
                      <a:pt x="148" y="131"/>
                      <a:pt x="148" y="131"/>
                      <a:pt x="147" y="131"/>
                    </a:cubicBezTo>
                    <a:cubicBezTo>
                      <a:pt x="147" y="130"/>
                      <a:pt x="147" y="130"/>
                      <a:pt x="147" y="130"/>
                    </a:cubicBezTo>
                    <a:cubicBezTo>
                      <a:pt x="147" y="130"/>
                      <a:pt x="147" y="130"/>
                      <a:pt x="147" y="130"/>
                    </a:cubicBezTo>
                    <a:cubicBezTo>
                      <a:pt x="125" y="112"/>
                      <a:pt x="125" y="112"/>
                      <a:pt x="125" y="112"/>
                    </a:cubicBezTo>
                    <a:cubicBezTo>
                      <a:pt x="8" y="210"/>
                      <a:pt x="8" y="210"/>
                      <a:pt x="8" y="210"/>
                    </a:cubicBezTo>
                    <a:cubicBezTo>
                      <a:pt x="293" y="210"/>
                      <a:pt x="293" y="210"/>
                      <a:pt x="293" y="210"/>
                    </a:cubicBezTo>
                    <a:cubicBezTo>
                      <a:pt x="175" y="112"/>
                      <a:pt x="175" y="112"/>
                      <a:pt x="175" y="112"/>
                    </a:cubicBezTo>
                    <a:lnTo>
                      <a:pt x="153" y="130"/>
                    </a:lnTo>
                    <a:close/>
                    <a:moveTo>
                      <a:pt x="0" y="6"/>
                    </a:moveTo>
                    <a:cubicBezTo>
                      <a:pt x="0" y="204"/>
                      <a:pt x="0" y="204"/>
                      <a:pt x="0" y="204"/>
                    </a:cubicBezTo>
                    <a:cubicBezTo>
                      <a:pt x="118" y="106"/>
                      <a:pt x="118" y="106"/>
                      <a:pt x="118" y="106"/>
                    </a:cubicBezTo>
                    <a:lnTo>
                      <a:pt x="0" y="6"/>
                    </a:lnTo>
                    <a:close/>
                    <a:moveTo>
                      <a:pt x="182" y="106"/>
                    </a:moveTo>
                    <a:cubicBezTo>
                      <a:pt x="300" y="204"/>
                      <a:pt x="300" y="204"/>
                      <a:pt x="300" y="204"/>
                    </a:cubicBezTo>
                    <a:cubicBezTo>
                      <a:pt x="300" y="6"/>
                      <a:pt x="300" y="6"/>
                      <a:pt x="300" y="6"/>
                    </a:cubicBezTo>
                    <a:lnTo>
                      <a:pt x="182" y="10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68588" tIns="34294" rIns="68588" bIns="34294"/>
              <a:lstStyle/>
              <a:p>
                <a:pPr defTabSz="913498"/>
                <a:endParaRPr lang="en-US" sz="1667">
                  <a:solidFill>
                    <a:srgbClr val="FFFFFF"/>
                  </a:solidFill>
                </a:endParaRPr>
              </a:p>
            </p:txBody>
          </p:sp>
          <p:sp>
            <p:nvSpPr>
              <p:cNvPr id="115" name="Freeform 128"/>
              <p:cNvSpPr>
                <a:spLocks noEditPoints="1"/>
              </p:cNvSpPr>
              <p:nvPr/>
            </p:nvSpPr>
            <p:spPr bwMode="black">
              <a:xfrm>
                <a:off x="7852181" y="3949548"/>
                <a:ext cx="513020" cy="358803"/>
              </a:xfrm>
              <a:custGeom>
                <a:avLst/>
                <a:gdLst>
                  <a:gd name="T0" fmla="*/ 11970 w 300"/>
                  <a:gd name="T1" fmla="*/ 0 h 210"/>
                  <a:gd name="T2" fmla="*/ 501050 w 300"/>
                  <a:gd name="T3" fmla="*/ 0 h 210"/>
                  <a:gd name="T4" fmla="*/ 256510 w 300"/>
                  <a:gd name="T5" fmla="*/ 205030 h 210"/>
                  <a:gd name="T6" fmla="*/ 11970 w 300"/>
                  <a:gd name="T7" fmla="*/ 0 h 210"/>
                  <a:gd name="T8" fmla="*/ 261640 w 300"/>
                  <a:gd name="T9" fmla="*/ 222116 h 210"/>
                  <a:gd name="T10" fmla="*/ 261640 w 300"/>
                  <a:gd name="T11" fmla="*/ 222116 h 210"/>
                  <a:gd name="T12" fmla="*/ 261640 w 300"/>
                  <a:gd name="T13" fmla="*/ 223825 h 210"/>
                  <a:gd name="T14" fmla="*/ 259930 w 300"/>
                  <a:gd name="T15" fmla="*/ 223825 h 210"/>
                  <a:gd name="T16" fmla="*/ 259930 w 300"/>
                  <a:gd name="T17" fmla="*/ 223825 h 210"/>
                  <a:gd name="T18" fmla="*/ 258220 w 300"/>
                  <a:gd name="T19" fmla="*/ 223825 h 210"/>
                  <a:gd name="T20" fmla="*/ 258220 w 300"/>
                  <a:gd name="T21" fmla="*/ 223825 h 210"/>
                  <a:gd name="T22" fmla="*/ 256510 w 300"/>
                  <a:gd name="T23" fmla="*/ 223825 h 210"/>
                  <a:gd name="T24" fmla="*/ 256510 w 300"/>
                  <a:gd name="T25" fmla="*/ 223825 h 210"/>
                  <a:gd name="T26" fmla="*/ 256510 w 300"/>
                  <a:gd name="T27" fmla="*/ 223825 h 210"/>
                  <a:gd name="T28" fmla="*/ 254800 w 300"/>
                  <a:gd name="T29" fmla="*/ 223825 h 210"/>
                  <a:gd name="T30" fmla="*/ 254800 w 300"/>
                  <a:gd name="T31" fmla="*/ 223825 h 210"/>
                  <a:gd name="T32" fmla="*/ 253090 w 300"/>
                  <a:gd name="T33" fmla="*/ 223825 h 210"/>
                  <a:gd name="T34" fmla="*/ 253090 w 300"/>
                  <a:gd name="T35" fmla="*/ 223825 h 210"/>
                  <a:gd name="T36" fmla="*/ 251380 w 300"/>
                  <a:gd name="T37" fmla="*/ 223825 h 210"/>
                  <a:gd name="T38" fmla="*/ 251380 w 300"/>
                  <a:gd name="T39" fmla="*/ 222116 h 210"/>
                  <a:gd name="T40" fmla="*/ 251380 w 300"/>
                  <a:gd name="T41" fmla="*/ 222116 h 210"/>
                  <a:gd name="T42" fmla="*/ 213758 w 300"/>
                  <a:gd name="T43" fmla="*/ 191362 h 210"/>
                  <a:gd name="T44" fmla="*/ 13681 w 300"/>
                  <a:gd name="T45" fmla="*/ 358803 h 210"/>
                  <a:gd name="T46" fmla="*/ 501050 w 300"/>
                  <a:gd name="T47" fmla="*/ 358803 h 210"/>
                  <a:gd name="T48" fmla="*/ 299262 w 300"/>
                  <a:gd name="T49" fmla="*/ 191362 h 210"/>
                  <a:gd name="T50" fmla="*/ 261640 w 300"/>
                  <a:gd name="T51" fmla="*/ 222116 h 210"/>
                  <a:gd name="T52" fmla="*/ 0 w 300"/>
                  <a:gd name="T53" fmla="*/ 10252 h 210"/>
                  <a:gd name="T54" fmla="*/ 0 w 300"/>
                  <a:gd name="T55" fmla="*/ 348551 h 210"/>
                  <a:gd name="T56" fmla="*/ 201788 w 300"/>
                  <a:gd name="T57" fmla="*/ 181110 h 210"/>
                  <a:gd name="T58" fmla="*/ 0 w 300"/>
                  <a:gd name="T59" fmla="*/ 10252 h 210"/>
                  <a:gd name="T60" fmla="*/ 311232 w 300"/>
                  <a:gd name="T61" fmla="*/ 181110 h 210"/>
                  <a:gd name="T62" fmla="*/ 513020 w 300"/>
                  <a:gd name="T63" fmla="*/ 348551 h 210"/>
                  <a:gd name="T64" fmla="*/ 513020 w 300"/>
                  <a:gd name="T65" fmla="*/ 10252 h 210"/>
                  <a:gd name="T66" fmla="*/ 311232 w 300"/>
                  <a:gd name="T67" fmla="*/ 181110 h 21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00" h="210">
                    <a:moveTo>
                      <a:pt x="7" y="0"/>
                    </a:moveTo>
                    <a:cubicBezTo>
                      <a:pt x="293" y="0"/>
                      <a:pt x="293" y="0"/>
                      <a:pt x="293" y="0"/>
                    </a:cubicBezTo>
                    <a:cubicBezTo>
                      <a:pt x="150" y="120"/>
                      <a:pt x="150" y="120"/>
                      <a:pt x="150" y="120"/>
                    </a:cubicBezTo>
                    <a:lnTo>
                      <a:pt x="7" y="0"/>
                    </a:lnTo>
                    <a:close/>
                    <a:moveTo>
                      <a:pt x="153" y="130"/>
                    </a:moveTo>
                    <a:cubicBezTo>
                      <a:pt x="153" y="130"/>
                      <a:pt x="153" y="130"/>
                      <a:pt x="153" y="130"/>
                    </a:cubicBezTo>
                    <a:cubicBezTo>
                      <a:pt x="153" y="130"/>
                      <a:pt x="153" y="130"/>
                      <a:pt x="153" y="131"/>
                    </a:cubicBezTo>
                    <a:cubicBezTo>
                      <a:pt x="153" y="131"/>
                      <a:pt x="152" y="131"/>
                      <a:pt x="152" y="131"/>
                    </a:cubicBezTo>
                    <a:cubicBezTo>
                      <a:pt x="152" y="131"/>
                      <a:pt x="152" y="131"/>
                      <a:pt x="152" y="131"/>
                    </a:cubicBezTo>
                    <a:cubicBezTo>
                      <a:pt x="152" y="131"/>
                      <a:pt x="151" y="131"/>
                      <a:pt x="151" y="131"/>
                    </a:cubicBezTo>
                    <a:cubicBezTo>
                      <a:pt x="151" y="131"/>
                      <a:pt x="151" y="131"/>
                      <a:pt x="151" y="131"/>
                    </a:cubicBezTo>
                    <a:cubicBezTo>
                      <a:pt x="151" y="131"/>
                      <a:pt x="150" y="131"/>
                      <a:pt x="150" y="131"/>
                    </a:cubicBezTo>
                    <a:cubicBezTo>
                      <a:pt x="150" y="131"/>
                      <a:pt x="150" y="131"/>
                      <a:pt x="150" y="131"/>
                    </a:cubicBezTo>
                    <a:cubicBezTo>
                      <a:pt x="150" y="131"/>
                      <a:pt x="150" y="131"/>
                      <a:pt x="150" y="131"/>
                    </a:cubicBezTo>
                    <a:cubicBezTo>
                      <a:pt x="150" y="131"/>
                      <a:pt x="149" y="131"/>
                      <a:pt x="149" y="131"/>
                    </a:cubicBezTo>
                    <a:cubicBezTo>
                      <a:pt x="149" y="131"/>
                      <a:pt x="149" y="131"/>
                      <a:pt x="149" y="131"/>
                    </a:cubicBezTo>
                    <a:cubicBezTo>
                      <a:pt x="149" y="131"/>
                      <a:pt x="148" y="131"/>
                      <a:pt x="148" y="131"/>
                    </a:cubicBezTo>
                    <a:cubicBezTo>
                      <a:pt x="148" y="131"/>
                      <a:pt x="148" y="131"/>
                      <a:pt x="148" y="131"/>
                    </a:cubicBezTo>
                    <a:cubicBezTo>
                      <a:pt x="148" y="131"/>
                      <a:pt x="148" y="131"/>
                      <a:pt x="147" y="131"/>
                    </a:cubicBezTo>
                    <a:cubicBezTo>
                      <a:pt x="147" y="130"/>
                      <a:pt x="147" y="130"/>
                      <a:pt x="147" y="130"/>
                    </a:cubicBezTo>
                    <a:cubicBezTo>
                      <a:pt x="147" y="130"/>
                      <a:pt x="147" y="130"/>
                      <a:pt x="147" y="130"/>
                    </a:cubicBezTo>
                    <a:cubicBezTo>
                      <a:pt x="125" y="112"/>
                      <a:pt x="125" y="112"/>
                      <a:pt x="125" y="112"/>
                    </a:cubicBezTo>
                    <a:cubicBezTo>
                      <a:pt x="8" y="210"/>
                      <a:pt x="8" y="210"/>
                      <a:pt x="8" y="210"/>
                    </a:cubicBezTo>
                    <a:cubicBezTo>
                      <a:pt x="293" y="210"/>
                      <a:pt x="293" y="210"/>
                      <a:pt x="293" y="210"/>
                    </a:cubicBezTo>
                    <a:cubicBezTo>
                      <a:pt x="175" y="112"/>
                      <a:pt x="175" y="112"/>
                      <a:pt x="175" y="112"/>
                    </a:cubicBezTo>
                    <a:lnTo>
                      <a:pt x="153" y="130"/>
                    </a:lnTo>
                    <a:close/>
                    <a:moveTo>
                      <a:pt x="0" y="6"/>
                    </a:moveTo>
                    <a:cubicBezTo>
                      <a:pt x="0" y="204"/>
                      <a:pt x="0" y="204"/>
                      <a:pt x="0" y="204"/>
                    </a:cubicBezTo>
                    <a:cubicBezTo>
                      <a:pt x="118" y="106"/>
                      <a:pt x="118" y="106"/>
                      <a:pt x="118" y="106"/>
                    </a:cubicBezTo>
                    <a:lnTo>
                      <a:pt x="0" y="6"/>
                    </a:lnTo>
                    <a:close/>
                    <a:moveTo>
                      <a:pt x="182" y="106"/>
                    </a:moveTo>
                    <a:cubicBezTo>
                      <a:pt x="300" y="204"/>
                      <a:pt x="300" y="204"/>
                      <a:pt x="300" y="204"/>
                    </a:cubicBezTo>
                    <a:cubicBezTo>
                      <a:pt x="300" y="6"/>
                      <a:pt x="300" y="6"/>
                      <a:pt x="300" y="6"/>
                    </a:cubicBezTo>
                    <a:lnTo>
                      <a:pt x="182" y="10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68588" tIns="34294" rIns="68588" bIns="34294"/>
              <a:lstStyle/>
              <a:p>
                <a:pPr defTabSz="913498"/>
                <a:endParaRPr lang="en-US" sz="1667">
                  <a:solidFill>
                    <a:srgbClr val="FFFFFF"/>
                  </a:solidFill>
                </a:endParaRPr>
              </a:p>
            </p:txBody>
          </p:sp>
          <p:sp>
            <p:nvSpPr>
              <p:cNvPr id="116" name="Freeform 128"/>
              <p:cNvSpPr>
                <a:spLocks noEditPoints="1"/>
              </p:cNvSpPr>
              <p:nvPr/>
            </p:nvSpPr>
            <p:spPr bwMode="black">
              <a:xfrm>
                <a:off x="8615744" y="3949548"/>
                <a:ext cx="513020" cy="358803"/>
              </a:xfrm>
              <a:custGeom>
                <a:avLst/>
                <a:gdLst>
                  <a:gd name="T0" fmla="*/ 11970 w 300"/>
                  <a:gd name="T1" fmla="*/ 0 h 210"/>
                  <a:gd name="T2" fmla="*/ 501050 w 300"/>
                  <a:gd name="T3" fmla="*/ 0 h 210"/>
                  <a:gd name="T4" fmla="*/ 256510 w 300"/>
                  <a:gd name="T5" fmla="*/ 205030 h 210"/>
                  <a:gd name="T6" fmla="*/ 11970 w 300"/>
                  <a:gd name="T7" fmla="*/ 0 h 210"/>
                  <a:gd name="T8" fmla="*/ 261640 w 300"/>
                  <a:gd name="T9" fmla="*/ 222116 h 210"/>
                  <a:gd name="T10" fmla="*/ 261640 w 300"/>
                  <a:gd name="T11" fmla="*/ 222116 h 210"/>
                  <a:gd name="T12" fmla="*/ 261640 w 300"/>
                  <a:gd name="T13" fmla="*/ 223825 h 210"/>
                  <a:gd name="T14" fmla="*/ 259930 w 300"/>
                  <a:gd name="T15" fmla="*/ 223825 h 210"/>
                  <a:gd name="T16" fmla="*/ 259930 w 300"/>
                  <a:gd name="T17" fmla="*/ 223825 h 210"/>
                  <a:gd name="T18" fmla="*/ 258220 w 300"/>
                  <a:gd name="T19" fmla="*/ 223825 h 210"/>
                  <a:gd name="T20" fmla="*/ 258220 w 300"/>
                  <a:gd name="T21" fmla="*/ 223825 h 210"/>
                  <a:gd name="T22" fmla="*/ 256510 w 300"/>
                  <a:gd name="T23" fmla="*/ 223825 h 210"/>
                  <a:gd name="T24" fmla="*/ 256510 w 300"/>
                  <a:gd name="T25" fmla="*/ 223825 h 210"/>
                  <a:gd name="T26" fmla="*/ 256510 w 300"/>
                  <a:gd name="T27" fmla="*/ 223825 h 210"/>
                  <a:gd name="T28" fmla="*/ 254800 w 300"/>
                  <a:gd name="T29" fmla="*/ 223825 h 210"/>
                  <a:gd name="T30" fmla="*/ 254800 w 300"/>
                  <a:gd name="T31" fmla="*/ 223825 h 210"/>
                  <a:gd name="T32" fmla="*/ 253090 w 300"/>
                  <a:gd name="T33" fmla="*/ 223825 h 210"/>
                  <a:gd name="T34" fmla="*/ 253090 w 300"/>
                  <a:gd name="T35" fmla="*/ 223825 h 210"/>
                  <a:gd name="T36" fmla="*/ 251380 w 300"/>
                  <a:gd name="T37" fmla="*/ 223825 h 210"/>
                  <a:gd name="T38" fmla="*/ 251380 w 300"/>
                  <a:gd name="T39" fmla="*/ 222116 h 210"/>
                  <a:gd name="T40" fmla="*/ 251380 w 300"/>
                  <a:gd name="T41" fmla="*/ 222116 h 210"/>
                  <a:gd name="T42" fmla="*/ 213758 w 300"/>
                  <a:gd name="T43" fmla="*/ 191362 h 210"/>
                  <a:gd name="T44" fmla="*/ 13681 w 300"/>
                  <a:gd name="T45" fmla="*/ 358803 h 210"/>
                  <a:gd name="T46" fmla="*/ 501050 w 300"/>
                  <a:gd name="T47" fmla="*/ 358803 h 210"/>
                  <a:gd name="T48" fmla="*/ 299262 w 300"/>
                  <a:gd name="T49" fmla="*/ 191362 h 210"/>
                  <a:gd name="T50" fmla="*/ 261640 w 300"/>
                  <a:gd name="T51" fmla="*/ 222116 h 210"/>
                  <a:gd name="T52" fmla="*/ 0 w 300"/>
                  <a:gd name="T53" fmla="*/ 10252 h 210"/>
                  <a:gd name="T54" fmla="*/ 0 w 300"/>
                  <a:gd name="T55" fmla="*/ 348551 h 210"/>
                  <a:gd name="T56" fmla="*/ 201788 w 300"/>
                  <a:gd name="T57" fmla="*/ 181110 h 210"/>
                  <a:gd name="T58" fmla="*/ 0 w 300"/>
                  <a:gd name="T59" fmla="*/ 10252 h 210"/>
                  <a:gd name="T60" fmla="*/ 311232 w 300"/>
                  <a:gd name="T61" fmla="*/ 181110 h 210"/>
                  <a:gd name="T62" fmla="*/ 513020 w 300"/>
                  <a:gd name="T63" fmla="*/ 348551 h 210"/>
                  <a:gd name="T64" fmla="*/ 513020 w 300"/>
                  <a:gd name="T65" fmla="*/ 10252 h 210"/>
                  <a:gd name="T66" fmla="*/ 311232 w 300"/>
                  <a:gd name="T67" fmla="*/ 181110 h 21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00" h="210">
                    <a:moveTo>
                      <a:pt x="7" y="0"/>
                    </a:moveTo>
                    <a:cubicBezTo>
                      <a:pt x="293" y="0"/>
                      <a:pt x="293" y="0"/>
                      <a:pt x="293" y="0"/>
                    </a:cubicBezTo>
                    <a:cubicBezTo>
                      <a:pt x="150" y="120"/>
                      <a:pt x="150" y="120"/>
                      <a:pt x="150" y="120"/>
                    </a:cubicBezTo>
                    <a:lnTo>
                      <a:pt x="7" y="0"/>
                    </a:lnTo>
                    <a:close/>
                    <a:moveTo>
                      <a:pt x="153" y="130"/>
                    </a:moveTo>
                    <a:cubicBezTo>
                      <a:pt x="153" y="130"/>
                      <a:pt x="153" y="130"/>
                      <a:pt x="153" y="130"/>
                    </a:cubicBezTo>
                    <a:cubicBezTo>
                      <a:pt x="153" y="130"/>
                      <a:pt x="153" y="130"/>
                      <a:pt x="153" y="131"/>
                    </a:cubicBezTo>
                    <a:cubicBezTo>
                      <a:pt x="153" y="131"/>
                      <a:pt x="152" y="131"/>
                      <a:pt x="152" y="131"/>
                    </a:cubicBezTo>
                    <a:cubicBezTo>
                      <a:pt x="152" y="131"/>
                      <a:pt x="152" y="131"/>
                      <a:pt x="152" y="131"/>
                    </a:cubicBezTo>
                    <a:cubicBezTo>
                      <a:pt x="152" y="131"/>
                      <a:pt x="151" y="131"/>
                      <a:pt x="151" y="131"/>
                    </a:cubicBezTo>
                    <a:cubicBezTo>
                      <a:pt x="151" y="131"/>
                      <a:pt x="151" y="131"/>
                      <a:pt x="151" y="131"/>
                    </a:cubicBezTo>
                    <a:cubicBezTo>
                      <a:pt x="151" y="131"/>
                      <a:pt x="150" y="131"/>
                      <a:pt x="150" y="131"/>
                    </a:cubicBezTo>
                    <a:cubicBezTo>
                      <a:pt x="150" y="131"/>
                      <a:pt x="150" y="131"/>
                      <a:pt x="150" y="131"/>
                    </a:cubicBezTo>
                    <a:cubicBezTo>
                      <a:pt x="150" y="131"/>
                      <a:pt x="150" y="131"/>
                      <a:pt x="150" y="131"/>
                    </a:cubicBezTo>
                    <a:cubicBezTo>
                      <a:pt x="150" y="131"/>
                      <a:pt x="149" y="131"/>
                      <a:pt x="149" y="131"/>
                    </a:cubicBezTo>
                    <a:cubicBezTo>
                      <a:pt x="149" y="131"/>
                      <a:pt x="149" y="131"/>
                      <a:pt x="149" y="131"/>
                    </a:cubicBezTo>
                    <a:cubicBezTo>
                      <a:pt x="149" y="131"/>
                      <a:pt x="148" y="131"/>
                      <a:pt x="148" y="131"/>
                    </a:cubicBezTo>
                    <a:cubicBezTo>
                      <a:pt x="148" y="131"/>
                      <a:pt x="148" y="131"/>
                      <a:pt x="148" y="131"/>
                    </a:cubicBezTo>
                    <a:cubicBezTo>
                      <a:pt x="148" y="131"/>
                      <a:pt x="148" y="131"/>
                      <a:pt x="147" y="131"/>
                    </a:cubicBezTo>
                    <a:cubicBezTo>
                      <a:pt x="147" y="130"/>
                      <a:pt x="147" y="130"/>
                      <a:pt x="147" y="130"/>
                    </a:cubicBezTo>
                    <a:cubicBezTo>
                      <a:pt x="147" y="130"/>
                      <a:pt x="147" y="130"/>
                      <a:pt x="147" y="130"/>
                    </a:cubicBezTo>
                    <a:cubicBezTo>
                      <a:pt x="125" y="112"/>
                      <a:pt x="125" y="112"/>
                      <a:pt x="125" y="112"/>
                    </a:cubicBezTo>
                    <a:cubicBezTo>
                      <a:pt x="8" y="210"/>
                      <a:pt x="8" y="210"/>
                      <a:pt x="8" y="210"/>
                    </a:cubicBezTo>
                    <a:cubicBezTo>
                      <a:pt x="293" y="210"/>
                      <a:pt x="293" y="210"/>
                      <a:pt x="293" y="210"/>
                    </a:cubicBezTo>
                    <a:cubicBezTo>
                      <a:pt x="175" y="112"/>
                      <a:pt x="175" y="112"/>
                      <a:pt x="175" y="112"/>
                    </a:cubicBezTo>
                    <a:lnTo>
                      <a:pt x="153" y="130"/>
                    </a:lnTo>
                    <a:close/>
                    <a:moveTo>
                      <a:pt x="0" y="6"/>
                    </a:moveTo>
                    <a:cubicBezTo>
                      <a:pt x="0" y="204"/>
                      <a:pt x="0" y="204"/>
                      <a:pt x="0" y="204"/>
                    </a:cubicBezTo>
                    <a:cubicBezTo>
                      <a:pt x="118" y="106"/>
                      <a:pt x="118" y="106"/>
                      <a:pt x="118" y="106"/>
                    </a:cubicBezTo>
                    <a:lnTo>
                      <a:pt x="0" y="6"/>
                    </a:lnTo>
                    <a:close/>
                    <a:moveTo>
                      <a:pt x="182" y="106"/>
                    </a:moveTo>
                    <a:cubicBezTo>
                      <a:pt x="300" y="204"/>
                      <a:pt x="300" y="204"/>
                      <a:pt x="300" y="204"/>
                    </a:cubicBezTo>
                    <a:cubicBezTo>
                      <a:pt x="300" y="6"/>
                      <a:pt x="300" y="6"/>
                      <a:pt x="300" y="6"/>
                    </a:cubicBezTo>
                    <a:lnTo>
                      <a:pt x="182" y="10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68588" tIns="34294" rIns="68588" bIns="34294"/>
              <a:lstStyle/>
              <a:p>
                <a:pPr defTabSz="913498"/>
                <a:endParaRPr lang="en-US" sz="1667">
                  <a:solidFill>
                    <a:srgbClr val="FFFFFF"/>
                  </a:solidFill>
                </a:endParaRPr>
              </a:p>
            </p:txBody>
          </p:sp>
        </p:grpSp>
        <p:sp>
          <p:nvSpPr>
            <p:cNvPr id="110" name="Rectangle 54"/>
            <p:cNvSpPr>
              <a:spLocks noChangeArrowheads="1"/>
            </p:cNvSpPr>
            <p:nvPr/>
          </p:nvSpPr>
          <p:spPr bwMode="auto">
            <a:xfrm>
              <a:off x="7280645" y="3920127"/>
              <a:ext cx="128949" cy="215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Segoe"/>
                </a:defRPr>
              </a:lvl1pPr>
              <a:lvl2pPr marL="742950" indent="-285750">
                <a:defRPr>
                  <a:solidFill>
                    <a:schemeClr val="tx1"/>
                  </a:solidFill>
                  <a:latin typeface="Segoe"/>
                </a:defRPr>
              </a:lvl2pPr>
              <a:lvl3pPr marL="1143000" indent="-228600">
                <a:defRPr>
                  <a:solidFill>
                    <a:schemeClr val="tx1"/>
                  </a:solidFill>
                  <a:latin typeface="Segoe"/>
                </a:defRPr>
              </a:lvl3pPr>
              <a:lvl4pPr marL="1600200" indent="-228600">
                <a:defRPr>
                  <a:solidFill>
                    <a:schemeClr val="tx1"/>
                  </a:solidFill>
                  <a:latin typeface="Segoe"/>
                </a:defRPr>
              </a:lvl4pPr>
              <a:lvl5pPr marL="2057400" indent="-228600">
                <a:defRPr>
                  <a:solidFill>
                    <a:schemeClr val="tx1"/>
                  </a:solidFill>
                  <a:latin typeface="Segoe"/>
                </a:defRPr>
              </a:lvl5pPr>
              <a:lvl6pPr marL="2514600" indent="-228600" fontAlgn="base">
                <a:spcBef>
                  <a:spcPct val="0"/>
                </a:spcBef>
                <a:spcAft>
                  <a:spcPct val="0"/>
                </a:spcAft>
                <a:defRPr>
                  <a:solidFill>
                    <a:schemeClr val="tx1"/>
                  </a:solidFill>
                  <a:latin typeface="Segoe"/>
                </a:defRPr>
              </a:lvl6pPr>
              <a:lvl7pPr marL="2971800" indent="-228600" fontAlgn="base">
                <a:spcBef>
                  <a:spcPct val="0"/>
                </a:spcBef>
                <a:spcAft>
                  <a:spcPct val="0"/>
                </a:spcAft>
                <a:defRPr>
                  <a:solidFill>
                    <a:schemeClr val="tx1"/>
                  </a:solidFill>
                  <a:latin typeface="Segoe"/>
                </a:defRPr>
              </a:lvl7pPr>
              <a:lvl8pPr marL="3429000" indent="-228600" fontAlgn="base">
                <a:spcBef>
                  <a:spcPct val="0"/>
                </a:spcBef>
                <a:spcAft>
                  <a:spcPct val="0"/>
                </a:spcAft>
                <a:defRPr>
                  <a:solidFill>
                    <a:schemeClr val="tx1"/>
                  </a:solidFill>
                  <a:latin typeface="Segoe"/>
                </a:defRPr>
              </a:lvl8pPr>
              <a:lvl9pPr marL="3886200" indent="-228600" fontAlgn="base">
                <a:spcBef>
                  <a:spcPct val="0"/>
                </a:spcBef>
                <a:spcAft>
                  <a:spcPct val="0"/>
                </a:spcAft>
                <a:defRPr>
                  <a:solidFill>
                    <a:schemeClr val="tx1"/>
                  </a:solidFill>
                  <a:latin typeface="Segoe"/>
                </a:defRPr>
              </a:lvl9pPr>
            </a:lstStyle>
            <a:p>
              <a:pPr defTabSz="913498"/>
              <a:r>
                <a:rPr lang="en-US" sz="1167" b="1" dirty="0">
                  <a:solidFill>
                    <a:srgbClr val="FFFFFF"/>
                  </a:solidFill>
                </a:rPr>
                <a:t>D</a:t>
              </a:r>
            </a:p>
          </p:txBody>
        </p:sp>
        <p:sp>
          <p:nvSpPr>
            <p:cNvPr id="111" name="Rectangle 55"/>
            <p:cNvSpPr>
              <a:spLocks noChangeArrowheads="1"/>
            </p:cNvSpPr>
            <p:nvPr/>
          </p:nvSpPr>
          <p:spPr bwMode="auto">
            <a:xfrm>
              <a:off x="8042166" y="3920127"/>
              <a:ext cx="128949" cy="215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Segoe"/>
                </a:defRPr>
              </a:lvl1pPr>
              <a:lvl2pPr marL="742950" indent="-285750">
                <a:defRPr>
                  <a:solidFill>
                    <a:schemeClr val="tx1"/>
                  </a:solidFill>
                  <a:latin typeface="Segoe"/>
                </a:defRPr>
              </a:lvl2pPr>
              <a:lvl3pPr marL="1143000" indent="-228600">
                <a:defRPr>
                  <a:solidFill>
                    <a:schemeClr val="tx1"/>
                  </a:solidFill>
                  <a:latin typeface="Segoe"/>
                </a:defRPr>
              </a:lvl3pPr>
              <a:lvl4pPr marL="1600200" indent="-228600">
                <a:defRPr>
                  <a:solidFill>
                    <a:schemeClr val="tx1"/>
                  </a:solidFill>
                  <a:latin typeface="Segoe"/>
                </a:defRPr>
              </a:lvl4pPr>
              <a:lvl5pPr marL="2057400" indent="-228600">
                <a:defRPr>
                  <a:solidFill>
                    <a:schemeClr val="tx1"/>
                  </a:solidFill>
                  <a:latin typeface="Segoe"/>
                </a:defRPr>
              </a:lvl5pPr>
              <a:lvl6pPr marL="2514600" indent="-228600" fontAlgn="base">
                <a:spcBef>
                  <a:spcPct val="0"/>
                </a:spcBef>
                <a:spcAft>
                  <a:spcPct val="0"/>
                </a:spcAft>
                <a:defRPr>
                  <a:solidFill>
                    <a:schemeClr val="tx1"/>
                  </a:solidFill>
                  <a:latin typeface="Segoe"/>
                </a:defRPr>
              </a:lvl6pPr>
              <a:lvl7pPr marL="2971800" indent="-228600" fontAlgn="base">
                <a:spcBef>
                  <a:spcPct val="0"/>
                </a:spcBef>
                <a:spcAft>
                  <a:spcPct val="0"/>
                </a:spcAft>
                <a:defRPr>
                  <a:solidFill>
                    <a:schemeClr val="tx1"/>
                  </a:solidFill>
                  <a:latin typeface="Segoe"/>
                </a:defRPr>
              </a:lvl7pPr>
              <a:lvl8pPr marL="3429000" indent="-228600" fontAlgn="base">
                <a:spcBef>
                  <a:spcPct val="0"/>
                </a:spcBef>
                <a:spcAft>
                  <a:spcPct val="0"/>
                </a:spcAft>
                <a:defRPr>
                  <a:solidFill>
                    <a:schemeClr val="tx1"/>
                  </a:solidFill>
                  <a:latin typeface="Segoe"/>
                </a:defRPr>
              </a:lvl8pPr>
              <a:lvl9pPr marL="3886200" indent="-228600" fontAlgn="base">
                <a:spcBef>
                  <a:spcPct val="0"/>
                </a:spcBef>
                <a:spcAft>
                  <a:spcPct val="0"/>
                </a:spcAft>
                <a:defRPr>
                  <a:solidFill>
                    <a:schemeClr val="tx1"/>
                  </a:solidFill>
                  <a:latin typeface="Segoe"/>
                </a:defRPr>
              </a:lvl9pPr>
            </a:lstStyle>
            <a:p>
              <a:pPr defTabSz="913498"/>
              <a:r>
                <a:rPr lang="en-US" sz="1167" b="1" dirty="0">
                  <a:solidFill>
                    <a:srgbClr val="FFFFFF"/>
                  </a:solidFill>
                </a:rPr>
                <a:t>C</a:t>
              </a:r>
            </a:p>
          </p:txBody>
        </p:sp>
        <p:sp>
          <p:nvSpPr>
            <p:cNvPr id="112" name="Rectangle 56"/>
            <p:cNvSpPr>
              <a:spLocks noChangeArrowheads="1"/>
            </p:cNvSpPr>
            <p:nvPr/>
          </p:nvSpPr>
          <p:spPr bwMode="auto">
            <a:xfrm>
              <a:off x="8816149" y="3923042"/>
              <a:ext cx="128949" cy="215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Segoe"/>
                </a:defRPr>
              </a:lvl1pPr>
              <a:lvl2pPr marL="742950" indent="-285750">
                <a:defRPr>
                  <a:solidFill>
                    <a:schemeClr val="tx1"/>
                  </a:solidFill>
                  <a:latin typeface="Segoe"/>
                </a:defRPr>
              </a:lvl2pPr>
              <a:lvl3pPr marL="1143000" indent="-228600">
                <a:defRPr>
                  <a:solidFill>
                    <a:schemeClr val="tx1"/>
                  </a:solidFill>
                  <a:latin typeface="Segoe"/>
                </a:defRPr>
              </a:lvl3pPr>
              <a:lvl4pPr marL="1600200" indent="-228600">
                <a:defRPr>
                  <a:solidFill>
                    <a:schemeClr val="tx1"/>
                  </a:solidFill>
                  <a:latin typeface="Segoe"/>
                </a:defRPr>
              </a:lvl4pPr>
              <a:lvl5pPr marL="2057400" indent="-228600">
                <a:defRPr>
                  <a:solidFill>
                    <a:schemeClr val="tx1"/>
                  </a:solidFill>
                  <a:latin typeface="Segoe"/>
                </a:defRPr>
              </a:lvl5pPr>
              <a:lvl6pPr marL="2514600" indent="-228600" fontAlgn="base">
                <a:spcBef>
                  <a:spcPct val="0"/>
                </a:spcBef>
                <a:spcAft>
                  <a:spcPct val="0"/>
                </a:spcAft>
                <a:defRPr>
                  <a:solidFill>
                    <a:schemeClr val="tx1"/>
                  </a:solidFill>
                  <a:latin typeface="Segoe"/>
                </a:defRPr>
              </a:lvl6pPr>
              <a:lvl7pPr marL="2971800" indent="-228600" fontAlgn="base">
                <a:spcBef>
                  <a:spcPct val="0"/>
                </a:spcBef>
                <a:spcAft>
                  <a:spcPct val="0"/>
                </a:spcAft>
                <a:defRPr>
                  <a:solidFill>
                    <a:schemeClr val="tx1"/>
                  </a:solidFill>
                  <a:latin typeface="Segoe"/>
                </a:defRPr>
              </a:lvl7pPr>
              <a:lvl8pPr marL="3429000" indent="-228600" fontAlgn="base">
                <a:spcBef>
                  <a:spcPct val="0"/>
                </a:spcBef>
                <a:spcAft>
                  <a:spcPct val="0"/>
                </a:spcAft>
                <a:defRPr>
                  <a:solidFill>
                    <a:schemeClr val="tx1"/>
                  </a:solidFill>
                  <a:latin typeface="Segoe"/>
                </a:defRPr>
              </a:lvl8pPr>
              <a:lvl9pPr marL="3886200" indent="-228600" fontAlgn="base">
                <a:spcBef>
                  <a:spcPct val="0"/>
                </a:spcBef>
                <a:spcAft>
                  <a:spcPct val="0"/>
                </a:spcAft>
                <a:defRPr>
                  <a:solidFill>
                    <a:schemeClr val="tx1"/>
                  </a:solidFill>
                  <a:latin typeface="Segoe"/>
                </a:defRPr>
              </a:lvl9pPr>
            </a:lstStyle>
            <a:p>
              <a:pPr defTabSz="913498"/>
              <a:r>
                <a:rPr lang="en-US" sz="1167" b="1" dirty="0">
                  <a:solidFill>
                    <a:srgbClr val="FFFFFF"/>
                  </a:solidFill>
                </a:rPr>
                <a:t>B</a:t>
              </a:r>
            </a:p>
          </p:txBody>
        </p:sp>
      </p:grpSp>
      <p:sp>
        <p:nvSpPr>
          <p:cNvPr id="117" name="Freeform 116"/>
          <p:cNvSpPr/>
          <p:nvPr/>
        </p:nvSpPr>
        <p:spPr bwMode="auto">
          <a:xfrm>
            <a:off x="10476803" y="4143637"/>
            <a:ext cx="539750" cy="142875"/>
          </a:xfrm>
          <a:custGeom>
            <a:avLst/>
            <a:gdLst>
              <a:gd name="connsiteX0" fmla="*/ 0 w 777922"/>
              <a:gd name="connsiteY0" fmla="*/ 164156 h 205100"/>
              <a:gd name="connsiteX1" fmla="*/ 272955 w 777922"/>
              <a:gd name="connsiteY1" fmla="*/ 383 h 205100"/>
              <a:gd name="connsiteX2" fmla="*/ 777922 w 777922"/>
              <a:gd name="connsiteY2" fmla="*/ 205100 h 205100"/>
            </a:gdLst>
            <a:ahLst/>
            <a:cxnLst>
              <a:cxn ang="0">
                <a:pos x="connsiteX0" y="connsiteY0"/>
              </a:cxn>
              <a:cxn ang="0">
                <a:pos x="connsiteX1" y="connsiteY1"/>
              </a:cxn>
              <a:cxn ang="0">
                <a:pos x="connsiteX2" y="connsiteY2"/>
              </a:cxn>
            </a:cxnLst>
            <a:rect l="l" t="t" r="r" b="b"/>
            <a:pathLst>
              <a:path w="777922" h="205100">
                <a:moveTo>
                  <a:pt x="0" y="164156"/>
                </a:moveTo>
                <a:cubicBezTo>
                  <a:pt x="71650" y="78857"/>
                  <a:pt x="143301" y="-6441"/>
                  <a:pt x="272955" y="383"/>
                </a:cubicBezTo>
                <a:cubicBezTo>
                  <a:pt x="402609" y="7207"/>
                  <a:pt x="590265" y="106153"/>
                  <a:pt x="777922" y="205100"/>
                </a:cubicBezTo>
              </a:path>
            </a:pathLst>
          </a:custGeom>
          <a:noFill/>
          <a:ln w="66675">
            <a:solidFill>
              <a:schemeClr val="accent2"/>
            </a:solidFill>
            <a:headEnd type="oval" w="med" len="med"/>
            <a:tailEnd type="triangle" w="med" len="med"/>
          </a:ln>
          <a:effectLst/>
        </p:spPr>
        <p:style>
          <a:lnRef idx="1">
            <a:schemeClr val="accent4"/>
          </a:lnRef>
          <a:fillRef idx="3">
            <a:schemeClr val="accent4"/>
          </a:fillRef>
          <a:effectRef idx="2">
            <a:schemeClr val="accent4"/>
          </a:effectRef>
          <a:fontRef idx="minor">
            <a:schemeClr val="lt1"/>
          </a:fontRef>
        </p:style>
        <p:txBody>
          <a:bodyPr lIns="63460" tIns="31728" rIns="63460" bIns="31728" anchor="ctr"/>
          <a:lstStyle/>
          <a:p>
            <a:pPr algn="ctr" defTabSz="761555">
              <a:defRPr/>
            </a:pPr>
            <a:endParaRPr lang="en-US" sz="1417" dirty="0">
              <a:solidFill>
                <a:prstClr val="white"/>
              </a:solidFill>
            </a:endParaRPr>
          </a:p>
        </p:txBody>
      </p:sp>
      <p:sp>
        <p:nvSpPr>
          <p:cNvPr id="118" name="Freeform 117"/>
          <p:cNvSpPr/>
          <p:nvPr/>
        </p:nvSpPr>
        <p:spPr bwMode="auto">
          <a:xfrm>
            <a:off x="8055865" y="4162158"/>
            <a:ext cx="539750" cy="142875"/>
          </a:xfrm>
          <a:custGeom>
            <a:avLst/>
            <a:gdLst>
              <a:gd name="connsiteX0" fmla="*/ 0 w 777922"/>
              <a:gd name="connsiteY0" fmla="*/ 164156 h 205100"/>
              <a:gd name="connsiteX1" fmla="*/ 272955 w 777922"/>
              <a:gd name="connsiteY1" fmla="*/ 383 h 205100"/>
              <a:gd name="connsiteX2" fmla="*/ 777922 w 777922"/>
              <a:gd name="connsiteY2" fmla="*/ 205100 h 205100"/>
            </a:gdLst>
            <a:ahLst/>
            <a:cxnLst>
              <a:cxn ang="0">
                <a:pos x="connsiteX0" y="connsiteY0"/>
              </a:cxn>
              <a:cxn ang="0">
                <a:pos x="connsiteX1" y="connsiteY1"/>
              </a:cxn>
              <a:cxn ang="0">
                <a:pos x="connsiteX2" y="connsiteY2"/>
              </a:cxn>
            </a:cxnLst>
            <a:rect l="l" t="t" r="r" b="b"/>
            <a:pathLst>
              <a:path w="777922" h="205100">
                <a:moveTo>
                  <a:pt x="0" y="164156"/>
                </a:moveTo>
                <a:cubicBezTo>
                  <a:pt x="71650" y="78857"/>
                  <a:pt x="143301" y="-6441"/>
                  <a:pt x="272955" y="383"/>
                </a:cubicBezTo>
                <a:cubicBezTo>
                  <a:pt x="402609" y="7207"/>
                  <a:pt x="590265" y="106153"/>
                  <a:pt x="777922" y="205100"/>
                </a:cubicBezTo>
              </a:path>
            </a:pathLst>
          </a:custGeom>
          <a:noFill/>
          <a:ln w="66675">
            <a:solidFill>
              <a:schemeClr val="accent2"/>
            </a:solidFill>
            <a:headEnd type="oval" w="med" len="med"/>
            <a:tailEnd type="triangle" w="med" len="med"/>
          </a:ln>
          <a:effectLst/>
        </p:spPr>
        <p:style>
          <a:lnRef idx="1">
            <a:schemeClr val="accent4"/>
          </a:lnRef>
          <a:fillRef idx="3">
            <a:schemeClr val="accent4"/>
          </a:fillRef>
          <a:effectRef idx="2">
            <a:schemeClr val="accent4"/>
          </a:effectRef>
          <a:fontRef idx="minor">
            <a:schemeClr val="lt1"/>
          </a:fontRef>
        </p:style>
        <p:txBody>
          <a:bodyPr lIns="63460" tIns="31728" rIns="63460" bIns="31728" anchor="ctr"/>
          <a:lstStyle/>
          <a:p>
            <a:pPr algn="ctr" defTabSz="761555">
              <a:defRPr/>
            </a:pPr>
            <a:endParaRPr lang="en-US" sz="1417" dirty="0">
              <a:solidFill>
                <a:prstClr val="white"/>
              </a:solidFill>
            </a:endParaRPr>
          </a:p>
        </p:txBody>
      </p:sp>
      <p:sp>
        <p:nvSpPr>
          <p:cNvPr id="119" name="Rectangle 118"/>
          <p:cNvSpPr/>
          <p:nvPr/>
        </p:nvSpPr>
        <p:spPr bwMode="auto">
          <a:xfrm>
            <a:off x="8036501" y="5844185"/>
            <a:ext cx="1379802" cy="381000"/>
          </a:xfrm>
          <a:prstGeom prst="rect">
            <a:avLst/>
          </a:prstGeom>
          <a:noFill/>
          <a:ln w="28575">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76197" tIns="38098" rIns="76197" bIns="38098" anchor="ctr"/>
          <a:lstStyle/>
          <a:p>
            <a:pPr algn="ctr" defTabSz="761719">
              <a:defRPr/>
            </a:pPr>
            <a:endParaRPr lang="en-US" sz="1833" dirty="0">
              <a:gradFill>
                <a:gsLst>
                  <a:gs pos="0">
                    <a:srgbClr val="FFFFFF"/>
                  </a:gs>
                  <a:gs pos="100000">
                    <a:srgbClr val="FFFFFF"/>
                  </a:gs>
                </a:gsLst>
                <a:lin ang="5400000" scaled="0"/>
              </a:gradFill>
            </a:endParaRPr>
          </a:p>
        </p:txBody>
      </p:sp>
      <p:sp>
        <p:nvSpPr>
          <p:cNvPr id="120" name="Rectangle 119"/>
          <p:cNvSpPr/>
          <p:nvPr/>
        </p:nvSpPr>
        <p:spPr bwMode="auto">
          <a:xfrm>
            <a:off x="9511553" y="5621935"/>
            <a:ext cx="1381125" cy="381000"/>
          </a:xfrm>
          <a:prstGeom prst="rect">
            <a:avLst/>
          </a:prstGeom>
          <a:solidFill>
            <a:schemeClr val="accent1">
              <a:lumMod val="60000"/>
              <a:lumOff val="40000"/>
            </a:schemeClr>
          </a:solidFill>
          <a:ln w="28575">
            <a:solidFill>
              <a:schemeClr val="bg1"/>
            </a:solidFill>
            <a:prstDash val="sys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76197" tIns="38098" rIns="76197" bIns="38098" anchor="ctr"/>
          <a:lstStyle/>
          <a:p>
            <a:pPr algn="ctr" defTabSz="761719">
              <a:defRPr/>
            </a:pPr>
            <a:endParaRPr lang="en-US" sz="1833" dirty="0">
              <a:gradFill>
                <a:gsLst>
                  <a:gs pos="0">
                    <a:srgbClr val="FFFFFF"/>
                  </a:gs>
                  <a:gs pos="100000">
                    <a:srgbClr val="FFFFFF"/>
                  </a:gs>
                </a:gsLst>
                <a:lin ang="5400000" scaled="0"/>
              </a:gradFill>
            </a:endParaRPr>
          </a:p>
        </p:txBody>
      </p:sp>
      <p:sp>
        <p:nvSpPr>
          <p:cNvPr id="121" name="Rectangle 120"/>
          <p:cNvSpPr/>
          <p:nvPr/>
        </p:nvSpPr>
        <p:spPr bwMode="auto">
          <a:xfrm>
            <a:off x="9510230" y="6066435"/>
            <a:ext cx="1381125" cy="381000"/>
          </a:xfrm>
          <a:prstGeom prst="rect">
            <a:avLst/>
          </a:prstGeom>
          <a:noFill/>
          <a:ln w="28575">
            <a:solidFill>
              <a:schemeClr val="bg1"/>
            </a:solidFill>
            <a:prstDash val="sys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76197" tIns="38098" rIns="76197" bIns="38098" anchor="ctr"/>
          <a:lstStyle/>
          <a:p>
            <a:pPr algn="ctr" defTabSz="761719">
              <a:defRPr/>
            </a:pPr>
            <a:endParaRPr lang="en-US" sz="1833" dirty="0">
              <a:gradFill>
                <a:gsLst>
                  <a:gs pos="0">
                    <a:srgbClr val="FFFFFF"/>
                  </a:gs>
                  <a:gs pos="100000">
                    <a:srgbClr val="FFFFFF"/>
                  </a:gs>
                </a:gsLst>
                <a:lin ang="5400000" scaled="0"/>
              </a:gradFill>
            </a:endParaRPr>
          </a:p>
        </p:txBody>
      </p:sp>
      <p:sp>
        <p:nvSpPr>
          <p:cNvPr id="122" name="Rectangle 121"/>
          <p:cNvSpPr/>
          <p:nvPr/>
        </p:nvSpPr>
        <p:spPr bwMode="auto">
          <a:xfrm>
            <a:off x="8148949" y="5910331"/>
            <a:ext cx="267229" cy="265906"/>
          </a:xfrm>
          <a:prstGeom prst="rect">
            <a:avLst/>
          </a:prstGeom>
          <a:solidFill>
            <a:srgbClr val="FFFF00"/>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76197" tIns="38098" rIns="76197" bIns="38098" anchor="ctr"/>
          <a:lstStyle/>
          <a:p>
            <a:pPr algn="ctr" defTabSz="761719">
              <a:defRPr/>
            </a:pPr>
            <a:endParaRPr lang="en-US" sz="1833" dirty="0">
              <a:gradFill>
                <a:gsLst>
                  <a:gs pos="0">
                    <a:srgbClr val="FFFFFF"/>
                  </a:gs>
                  <a:gs pos="100000">
                    <a:srgbClr val="FFFFFF"/>
                  </a:gs>
                </a:gsLst>
                <a:lin ang="5400000" scaled="0"/>
              </a:gradFill>
            </a:endParaRPr>
          </a:p>
        </p:txBody>
      </p:sp>
      <p:sp>
        <p:nvSpPr>
          <p:cNvPr id="123" name="Rectangle 122"/>
          <p:cNvSpPr/>
          <p:nvPr/>
        </p:nvSpPr>
        <p:spPr bwMode="auto">
          <a:xfrm>
            <a:off x="8586835" y="5910331"/>
            <a:ext cx="267229" cy="265906"/>
          </a:xfrm>
          <a:prstGeom prst="rect">
            <a:avLst/>
          </a:prstGeom>
          <a:solidFill>
            <a:schemeClr val="accent2"/>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76197" tIns="38098" rIns="76197" bIns="38098" anchor="ctr"/>
          <a:lstStyle/>
          <a:p>
            <a:pPr algn="ctr" defTabSz="761719">
              <a:defRPr/>
            </a:pPr>
            <a:endParaRPr lang="en-US" sz="1833" dirty="0">
              <a:gradFill>
                <a:gsLst>
                  <a:gs pos="0">
                    <a:srgbClr val="FFFFFF"/>
                  </a:gs>
                  <a:gs pos="100000">
                    <a:srgbClr val="FFFFFF"/>
                  </a:gs>
                </a:gsLst>
                <a:lin ang="5400000" scaled="0"/>
              </a:gradFill>
            </a:endParaRPr>
          </a:p>
        </p:txBody>
      </p:sp>
      <p:sp>
        <p:nvSpPr>
          <p:cNvPr id="124" name="Rectangle 123"/>
          <p:cNvSpPr/>
          <p:nvPr/>
        </p:nvSpPr>
        <p:spPr bwMode="auto">
          <a:xfrm>
            <a:off x="9026043" y="5910331"/>
            <a:ext cx="265906" cy="265906"/>
          </a:xfrm>
          <a:prstGeom prst="rect">
            <a:avLst/>
          </a:prstGeom>
          <a:solidFill>
            <a:schemeClr val="tx2"/>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76197" tIns="38098" rIns="76197" bIns="38098" anchor="ctr"/>
          <a:lstStyle/>
          <a:p>
            <a:pPr algn="ctr" defTabSz="761719">
              <a:defRPr/>
            </a:pPr>
            <a:endParaRPr lang="en-US" sz="1833" dirty="0">
              <a:gradFill>
                <a:gsLst>
                  <a:gs pos="0">
                    <a:srgbClr val="FFFFFF"/>
                  </a:gs>
                  <a:gs pos="100000">
                    <a:srgbClr val="FFFFFF"/>
                  </a:gs>
                </a:gsLst>
                <a:lin ang="5400000" scaled="0"/>
              </a:gradFill>
            </a:endParaRPr>
          </a:p>
        </p:txBody>
      </p:sp>
      <p:sp>
        <p:nvSpPr>
          <p:cNvPr id="125" name="Rectangle 124"/>
          <p:cNvSpPr/>
          <p:nvPr/>
        </p:nvSpPr>
        <p:spPr bwMode="auto">
          <a:xfrm>
            <a:off x="10506386" y="5680144"/>
            <a:ext cx="267229" cy="265906"/>
          </a:xfrm>
          <a:prstGeom prst="rect">
            <a:avLst/>
          </a:prstGeom>
          <a:solidFill>
            <a:schemeClr val="tx2"/>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76197" tIns="38098" rIns="76197" bIns="38098" anchor="ctr"/>
          <a:lstStyle/>
          <a:p>
            <a:pPr algn="ctr" defTabSz="761719">
              <a:defRPr/>
            </a:pPr>
            <a:endParaRPr lang="en-US" sz="1833" dirty="0">
              <a:gradFill>
                <a:gsLst>
                  <a:gs pos="0">
                    <a:srgbClr val="FFFFFF"/>
                  </a:gs>
                  <a:gs pos="100000">
                    <a:srgbClr val="FFFFFF"/>
                  </a:gs>
                </a:gsLst>
                <a:lin ang="5400000" scaled="0"/>
              </a:gradFill>
            </a:endParaRPr>
          </a:p>
        </p:txBody>
      </p:sp>
      <p:sp>
        <p:nvSpPr>
          <p:cNvPr id="126" name="Rectangle 125"/>
          <p:cNvSpPr/>
          <p:nvPr/>
        </p:nvSpPr>
        <p:spPr bwMode="auto">
          <a:xfrm>
            <a:off x="9645168" y="6123320"/>
            <a:ext cx="267229" cy="265907"/>
          </a:xfrm>
          <a:prstGeom prst="rect">
            <a:avLst/>
          </a:prstGeom>
          <a:solidFill>
            <a:srgbClr val="FFFF00"/>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76197" tIns="38098" rIns="76197" bIns="38098" anchor="ctr"/>
          <a:lstStyle/>
          <a:p>
            <a:pPr algn="ctr" defTabSz="761719">
              <a:defRPr/>
            </a:pPr>
            <a:endParaRPr lang="en-US" sz="1833" dirty="0">
              <a:gradFill>
                <a:gsLst>
                  <a:gs pos="0">
                    <a:srgbClr val="FFFFFF"/>
                  </a:gs>
                  <a:gs pos="100000">
                    <a:srgbClr val="FFFFFF"/>
                  </a:gs>
                </a:gsLst>
                <a:lin ang="5400000" scaled="0"/>
              </a:gradFill>
            </a:endParaRPr>
          </a:p>
        </p:txBody>
      </p:sp>
      <p:sp>
        <p:nvSpPr>
          <p:cNvPr id="127" name="Rectangle 126"/>
          <p:cNvSpPr/>
          <p:nvPr/>
        </p:nvSpPr>
        <p:spPr bwMode="auto">
          <a:xfrm>
            <a:off x="10084376" y="6123320"/>
            <a:ext cx="265906" cy="265907"/>
          </a:xfrm>
          <a:prstGeom prst="rect">
            <a:avLst/>
          </a:prstGeom>
          <a:solidFill>
            <a:schemeClr val="accent2"/>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76197" tIns="38098" rIns="76197" bIns="38098" anchor="ctr"/>
          <a:lstStyle/>
          <a:p>
            <a:pPr algn="ctr" defTabSz="761719">
              <a:defRPr/>
            </a:pPr>
            <a:endParaRPr lang="en-US" sz="1833" dirty="0">
              <a:gradFill>
                <a:gsLst>
                  <a:gs pos="0">
                    <a:srgbClr val="FFFFFF"/>
                  </a:gs>
                  <a:gs pos="100000">
                    <a:srgbClr val="FFFFFF"/>
                  </a:gs>
                </a:gsLst>
                <a:lin ang="5400000" scaled="0"/>
              </a:gradFill>
            </a:endParaRPr>
          </a:p>
        </p:txBody>
      </p:sp>
      <p:sp>
        <p:nvSpPr>
          <p:cNvPr id="128" name="Rectangle 127"/>
          <p:cNvSpPr/>
          <p:nvPr/>
        </p:nvSpPr>
        <p:spPr bwMode="auto">
          <a:xfrm>
            <a:off x="10522261" y="6123320"/>
            <a:ext cx="267229" cy="265907"/>
          </a:xfrm>
          <a:prstGeom prst="rect">
            <a:avLst/>
          </a:prstGeom>
          <a:solidFill>
            <a:schemeClr val="tx2"/>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76197" tIns="38098" rIns="76197" bIns="38098" anchor="ctr"/>
          <a:lstStyle/>
          <a:p>
            <a:pPr algn="ctr" defTabSz="761719">
              <a:defRPr/>
            </a:pPr>
            <a:endParaRPr lang="en-US" sz="1833" dirty="0">
              <a:gradFill>
                <a:gsLst>
                  <a:gs pos="0">
                    <a:srgbClr val="FFFFFF"/>
                  </a:gs>
                  <a:gs pos="100000">
                    <a:srgbClr val="FFFFFF"/>
                  </a:gs>
                </a:gsLst>
                <a:lin ang="5400000" scaled="0"/>
              </a:gradFill>
            </a:endParaRPr>
          </a:p>
        </p:txBody>
      </p:sp>
      <p:sp>
        <p:nvSpPr>
          <p:cNvPr id="129" name="Freeform 128"/>
          <p:cNvSpPr/>
          <p:nvPr/>
        </p:nvSpPr>
        <p:spPr bwMode="auto">
          <a:xfrm flipV="1">
            <a:off x="10913844" y="6226508"/>
            <a:ext cx="539750" cy="141553"/>
          </a:xfrm>
          <a:custGeom>
            <a:avLst/>
            <a:gdLst>
              <a:gd name="connsiteX0" fmla="*/ 0 w 777922"/>
              <a:gd name="connsiteY0" fmla="*/ 164156 h 205100"/>
              <a:gd name="connsiteX1" fmla="*/ 272955 w 777922"/>
              <a:gd name="connsiteY1" fmla="*/ 383 h 205100"/>
              <a:gd name="connsiteX2" fmla="*/ 777922 w 777922"/>
              <a:gd name="connsiteY2" fmla="*/ 205100 h 205100"/>
            </a:gdLst>
            <a:ahLst/>
            <a:cxnLst>
              <a:cxn ang="0">
                <a:pos x="connsiteX0" y="connsiteY0"/>
              </a:cxn>
              <a:cxn ang="0">
                <a:pos x="connsiteX1" y="connsiteY1"/>
              </a:cxn>
              <a:cxn ang="0">
                <a:pos x="connsiteX2" y="connsiteY2"/>
              </a:cxn>
            </a:cxnLst>
            <a:rect l="l" t="t" r="r" b="b"/>
            <a:pathLst>
              <a:path w="777922" h="205100">
                <a:moveTo>
                  <a:pt x="0" y="164156"/>
                </a:moveTo>
                <a:cubicBezTo>
                  <a:pt x="71650" y="78857"/>
                  <a:pt x="143301" y="-6441"/>
                  <a:pt x="272955" y="383"/>
                </a:cubicBezTo>
                <a:cubicBezTo>
                  <a:pt x="402609" y="7207"/>
                  <a:pt x="590265" y="106153"/>
                  <a:pt x="777922" y="205100"/>
                </a:cubicBezTo>
              </a:path>
            </a:pathLst>
          </a:custGeom>
          <a:noFill/>
          <a:ln w="66675">
            <a:solidFill>
              <a:schemeClr val="accent2"/>
            </a:solidFill>
            <a:headEnd type="oval" w="med" len="med"/>
            <a:tailEnd type="triangle" w="med" len="med"/>
          </a:ln>
          <a:effectLst/>
        </p:spPr>
        <p:style>
          <a:lnRef idx="1">
            <a:schemeClr val="accent4"/>
          </a:lnRef>
          <a:fillRef idx="3">
            <a:schemeClr val="accent4"/>
          </a:fillRef>
          <a:effectRef idx="2">
            <a:schemeClr val="accent4"/>
          </a:effectRef>
          <a:fontRef idx="minor">
            <a:schemeClr val="lt1"/>
          </a:fontRef>
        </p:style>
        <p:txBody>
          <a:bodyPr lIns="63460" tIns="31728" rIns="63460" bIns="31728" anchor="ctr"/>
          <a:lstStyle/>
          <a:p>
            <a:pPr algn="ctr" defTabSz="761555">
              <a:defRPr/>
            </a:pPr>
            <a:endParaRPr lang="en-US" sz="1417" dirty="0">
              <a:solidFill>
                <a:prstClr val="white"/>
              </a:solidFill>
            </a:endParaRPr>
          </a:p>
        </p:txBody>
      </p:sp>
      <p:sp>
        <p:nvSpPr>
          <p:cNvPr id="130" name="Freeform 129"/>
          <p:cNvSpPr/>
          <p:nvPr/>
        </p:nvSpPr>
        <p:spPr bwMode="auto">
          <a:xfrm>
            <a:off x="10911198" y="5676174"/>
            <a:ext cx="539750" cy="141553"/>
          </a:xfrm>
          <a:custGeom>
            <a:avLst/>
            <a:gdLst>
              <a:gd name="connsiteX0" fmla="*/ 0 w 777922"/>
              <a:gd name="connsiteY0" fmla="*/ 164156 h 205100"/>
              <a:gd name="connsiteX1" fmla="*/ 272955 w 777922"/>
              <a:gd name="connsiteY1" fmla="*/ 383 h 205100"/>
              <a:gd name="connsiteX2" fmla="*/ 777922 w 777922"/>
              <a:gd name="connsiteY2" fmla="*/ 205100 h 205100"/>
            </a:gdLst>
            <a:ahLst/>
            <a:cxnLst>
              <a:cxn ang="0">
                <a:pos x="connsiteX0" y="connsiteY0"/>
              </a:cxn>
              <a:cxn ang="0">
                <a:pos x="connsiteX1" y="connsiteY1"/>
              </a:cxn>
              <a:cxn ang="0">
                <a:pos x="connsiteX2" y="connsiteY2"/>
              </a:cxn>
            </a:cxnLst>
            <a:rect l="l" t="t" r="r" b="b"/>
            <a:pathLst>
              <a:path w="777922" h="205100">
                <a:moveTo>
                  <a:pt x="0" y="164156"/>
                </a:moveTo>
                <a:cubicBezTo>
                  <a:pt x="71650" y="78857"/>
                  <a:pt x="143301" y="-6441"/>
                  <a:pt x="272955" y="383"/>
                </a:cubicBezTo>
                <a:cubicBezTo>
                  <a:pt x="402609" y="7207"/>
                  <a:pt x="590265" y="106153"/>
                  <a:pt x="777922" y="205100"/>
                </a:cubicBezTo>
              </a:path>
            </a:pathLst>
          </a:custGeom>
          <a:noFill/>
          <a:ln w="66675">
            <a:solidFill>
              <a:schemeClr val="accent2"/>
            </a:solidFill>
            <a:headEnd type="oval" w="med" len="med"/>
            <a:tailEnd type="triangle" w="med" len="med"/>
          </a:ln>
          <a:effectLst/>
        </p:spPr>
        <p:style>
          <a:lnRef idx="1">
            <a:schemeClr val="accent4"/>
          </a:lnRef>
          <a:fillRef idx="3">
            <a:schemeClr val="accent4"/>
          </a:fillRef>
          <a:effectRef idx="2">
            <a:schemeClr val="accent4"/>
          </a:effectRef>
          <a:fontRef idx="minor">
            <a:schemeClr val="lt1"/>
          </a:fontRef>
        </p:style>
        <p:txBody>
          <a:bodyPr lIns="63460" tIns="31728" rIns="63460" bIns="31728" anchor="ctr"/>
          <a:lstStyle/>
          <a:p>
            <a:pPr algn="ctr" defTabSz="761555">
              <a:defRPr/>
            </a:pPr>
            <a:endParaRPr lang="en-US" sz="1417" dirty="0">
              <a:solidFill>
                <a:prstClr val="white"/>
              </a:solidFill>
            </a:endParaRPr>
          </a:p>
        </p:txBody>
      </p:sp>
      <p:sp>
        <p:nvSpPr>
          <p:cNvPr id="131" name="Freeform 130"/>
          <p:cNvSpPr/>
          <p:nvPr/>
        </p:nvSpPr>
        <p:spPr bwMode="auto">
          <a:xfrm>
            <a:off x="7568188" y="5916945"/>
            <a:ext cx="539750" cy="142875"/>
          </a:xfrm>
          <a:custGeom>
            <a:avLst/>
            <a:gdLst>
              <a:gd name="connsiteX0" fmla="*/ 0 w 777922"/>
              <a:gd name="connsiteY0" fmla="*/ 164156 h 205100"/>
              <a:gd name="connsiteX1" fmla="*/ 272955 w 777922"/>
              <a:gd name="connsiteY1" fmla="*/ 383 h 205100"/>
              <a:gd name="connsiteX2" fmla="*/ 777922 w 777922"/>
              <a:gd name="connsiteY2" fmla="*/ 205100 h 205100"/>
            </a:gdLst>
            <a:ahLst/>
            <a:cxnLst>
              <a:cxn ang="0">
                <a:pos x="connsiteX0" y="connsiteY0"/>
              </a:cxn>
              <a:cxn ang="0">
                <a:pos x="connsiteX1" y="connsiteY1"/>
              </a:cxn>
              <a:cxn ang="0">
                <a:pos x="connsiteX2" y="connsiteY2"/>
              </a:cxn>
            </a:cxnLst>
            <a:rect l="l" t="t" r="r" b="b"/>
            <a:pathLst>
              <a:path w="777922" h="205100">
                <a:moveTo>
                  <a:pt x="0" y="164156"/>
                </a:moveTo>
                <a:cubicBezTo>
                  <a:pt x="71650" y="78857"/>
                  <a:pt x="143301" y="-6441"/>
                  <a:pt x="272955" y="383"/>
                </a:cubicBezTo>
                <a:cubicBezTo>
                  <a:pt x="402609" y="7207"/>
                  <a:pt x="590265" y="106153"/>
                  <a:pt x="777922" y="205100"/>
                </a:cubicBezTo>
              </a:path>
            </a:pathLst>
          </a:custGeom>
          <a:noFill/>
          <a:ln w="66675">
            <a:solidFill>
              <a:schemeClr val="accent2"/>
            </a:solidFill>
            <a:headEnd type="oval" w="med" len="med"/>
            <a:tailEnd type="triangle" w="med" len="med"/>
          </a:ln>
          <a:effectLst/>
        </p:spPr>
        <p:style>
          <a:lnRef idx="1">
            <a:schemeClr val="accent4"/>
          </a:lnRef>
          <a:fillRef idx="3">
            <a:schemeClr val="accent4"/>
          </a:fillRef>
          <a:effectRef idx="2">
            <a:schemeClr val="accent4"/>
          </a:effectRef>
          <a:fontRef idx="minor">
            <a:schemeClr val="lt1"/>
          </a:fontRef>
        </p:style>
        <p:txBody>
          <a:bodyPr lIns="63460" tIns="31728" rIns="63460" bIns="31728" anchor="ctr"/>
          <a:lstStyle/>
          <a:p>
            <a:pPr algn="ctr" defTabSz="761555">
              <a:defRPr/>
            </a:pPr>
            <a:endParaRPr lang="en-US" sz="1417" dirty="0">
              <a:solidFill>
                <a:prstClr val="white"/>
              </a:solidFill>
            </a:endParaRPr>
          </a:p>
        </p:txBody>
      </p:sp>
      <p:pic>
        <p:nvPicPr>
          <p:cNvPr id="91" name="Picture 90"/>
          <p:cNvPicPr>
            <a:picLocks noChangeAspect="1"/>
          </p:cNvPicPr>
          <p:nvPr/>
        </p:nvPicPr>
        <p:blipFill>
          <a:blip r:embed="rId3">
            <a:clrChange>
              <a:clrFrom>
                <a:srgbClr val="00A2E8"/>
              </a:clrFrom>
              <a:clrTo>
                <a:srgbClr val="00A2E8">
                  <a:alpha val="0"/>
                </a:srgbClr>
              </a:clrTo>
            </a:clrChange>
          </a:blip>
          <a:stretch>
            <a:fillRect/>
          </a:stretch>
        </p:blipFill>
        <p:spPr>
          <a:xfrm>
            <a:off x="1472517" y="143798"/>
            <a:ext cx="9116786" cy="1005000"/>
          </a:xfrm>
          <a:prstGeom prst="rect">
            <a:avLst/>
          </a:prstGeom>
        </p:spPr>
      </p:pic>
      <p:sp>
        <p:nvSpPr>
          <p:cNvPr id="95" name="Oval 94"/>
          <p:cNvSpPr/>
          <p:nvPr/>
        </p:nvSpPr>
        <p:spPr bwMode="auto">
          <a:xfrm>
            <a:off x="2549697" y="48958"/>
            <a:ext cx="1244898" cy="1162253"/>
          </a:xfrm>
          <a:prstGeom prst="ellipse">
            <a:avLst/>
          </a:prstGeom>
          <a:noFill/>
          <a:ln w="7620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6200" tIns="38100" rIns="38100" bIns="76200" numCol="1" spcCol="0" rtlCol="0" fromWordArt="0" anchor="b" anchorCtr="0" forceAA="0" compatLnSpc="1">
            <a:prstTxWarp prst="textNoShape">
              <a:avLst/>
            </a:prstTxWarp>
            <a:noAutofit/>
          </a:bodyPr>
          <a:lstStyle/>
          <a:p>
            <a:pPr algn="ctr" defTabSz="761719" fontAlgn="base">
              <a:spcBef>
                <a:spcPct val="0"/>
              </a:spcBef>
              <a:spcAft>
                <a:spcPct val="0"/>
              </a:spcAft>
            </a:pPr>
            <a:endParaRPr lang="el-GR" sz="1667" spc="-42"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9260302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61"/>
          <p:cNvSpPr/>
          <p:nvPr/>
        </p:nvSpPr>
        <p:spPr>
          <a:xfrm>
            <a:off x="960333" y="1532650"/>
            <a:ext cx="1866022" cy="639822"/>
          </a:xfrm>
          <a:prstGeom prst="rect">
            <a:avLst/>
          </a:prstGeom>
          <a:noFill/>
          <a:ln w="9525" cap="flat" cmpd="sng" algn="ctr">
            <a:noFill/>
            <a:prstDash val="solid"/>
          </a:ln>
          <a:effectLst/>
        </p:spPr>
        <p:txBody>
          <a:bodyPr lIns="0" tIns="0" rIns="0" bIns="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1" algn="ctr" defTabSz="1218098" fontAlgn="base">
              <a:spcAft>
                <a:spcPct val="0"/>
              </a:spcAft>
            </a:pPr>
            <a:r>
              <a:rPr lang="en-US" sz="1799" dirty="0">
                <a:solidFill>
                  <a:srgbClr val="FFFFFF"/>
                </a:solidFill>
                <a:latin typeface="Segoe UI Light" panose="020B0502040204020203" pitchFamily="34" charset="0"/>
                <a:cs typeface="Segoe UI Light" panose="020B0502040204020203" pitchFamily="34" charset="0"/>
              </a:rPr>
              <a:t>On Premises</a:t>
            </a:r>
          </a:p>
        </p:txBody>
      </p:sp>
      <p:sp>
        <p:nvSpPr>
          <p:cNvPr id="63" name="TextBox 52"/>
          <p:cNvSpPr txBox="1"/>
          <p:nvPr/>
        </p:nvSpPr>
        <p:spPr>
          <a:xfrm>
            <a:off x="634868" y="2995311"/>
            <a:ext cx="400110" cy="2193870"/>
          </a:xfrm>
          <a:prstGeom prst="rect">
            <a:avLst/>
          </a:prstGeom>
          <a:noFill/>
        </p:spPr>
        <p:txBody>
          <a:bodyPr vert="vert270"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lgn="ctr" defTabSz="1218098" fontAlgn="base">
              <a:spcAft>
                <a:spcPct val="0"/>
              </a:spcAft>
            </a:pPr>
            <a:r>
              <a:rPr lang="cs-CZ" sz="1400" smtClean="0">
                <a:solidFill>
                  <a:srgbClr val="FFFFFF"/>
                </a:solidFill>
                <a:cs typeface="Segoe UI" panose="020B0502040204020203" pitchFamily="34" charset="0"/>
              </a:rPr>
              <a:t>Zákazník spravuje všechno</a:t>
            </a:r>
            <a:endParaRPr lang="en-US" sz="1400" dirty="0">
              <a:solidFill>
                <a:srgbClr val="FFFFFF"/>
              </a:solidFill>
              <a:cs typeface="Segoe UI" panose="020B0502040204020203" pitchFamily="34" charset="0"/>
            </a:endParaRPr>
          </a:p>
        </p:txBody>
      </p:sp>
      <p:sp>
        <p:nvSpPr>
          <p:cNvPr id="64" name="Rectangle 63"/>
          <p:cNvSpPr/>
          <p:nvPr/>
        </p:nvSpPr>
        <p:spPr>
          <a:xfrm>
            <a:off x="3734398" y="1526622"/>
            <a:ext cx="2592732" cy="639822"/>
          </a:xfrm>
          <a:prstGeom prst="rect">
            <a:avLst/>
          </a:prstGeom>
          <a:noFill/>
          <a:ln w="9525" cap="flat" cmpd="sng" algn="ctr">
            <a:noFill/>
            <a:prstDash val="solid"/>
          </a:ln>
          <a:effectLst/>
        </p:spPr>
        <p:txBody>
          <a:bodyPr tIns="0" bIns="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1" defTabSz="1218098" fontAlgn="base">
              <a:spcAft>
                <a:spcPct val="0"/>
              </a:spcAft>
            </a:pPr>
            <a:r>
              <a:rPr lang="en-US" sz="1799" smtClean="0">
                <a:solidFill>
                  <a:srgbClr val="FFFFFF"/>
                </a:solidFill>
                <a:latin typeface="Segoe UI Light" panose="020B0502040204020203" pitchFamily="34" charset="0"/>
                <a:cs typeface="Segoe UI Light" panose="020B0502040204020203" pitchFamily="34" charset="0"/>
              </a:rPr>
              <a:t>Infrastructure</a:t>
            </a:r>
          </a:p>
          <a:p>
            <a:pPr marL="0" lvl="1" defTabSz="1218098" fontAlgn="base">
              <a:spcAft>
                <a:spcPct val="0"/>
              </a:spcAft>
            </a:pPr>
            <a:r>
              <a:rPr lang="en-US" sz="1600" smtClean="0">
                <a:solidFill>
                  <a:srgbClr val="FFFFFF"/>
                </a:solidFill>
                <a:latin typeface="Segoe UI Light" panose="020B0502040204020203" pitchFamily="34" charset="0"/>
                <a:cs typeface="Segoe UI Light" panose="020B0502040204020203" pitchFamily="34" charset="0"/>
              </a:rPr>
              <a:t>as a Service</a:t>
            </a:r>
            <a:endParaRPr lang="en-US" sz="1600" dirty="0">
              <a:solidFill>
                <a:srgbClr val="FFFFFF"/>
              </a:solidFill>
              <a:latin typeface="Segoe UI Light" panose="020B0502040204020203" pitchFamily="34" charset="0"/>
              <a:cs typeface="Segoe UI Light" panose="020B0502040204020203" pitchFamily="34" charset="0"/>
            </a:endParaRPr>
          </a:p>
        </p:txBody>
      </p:sp>
      <p:sp>
        <p:nvSpPr>
          <p:cNvPr id="65" name="Rectangle 64"/>
          <p:cNvSpPr/>
          <p:nvPr/>
        </p:nvSpPr>
        <p:spPr>
          <a:xfrm>
            <a:off x="3884673" y="5342996"/>
            <a:ext cx="1637582"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rgbClr val="FFFFFF">
                    <a:alpha val="99000"/>
                  </a:srgbClr>
                </a:solidFill>
                <a:ea typeface="Segoe UI" panose="020B0502040204020203" pitchFamily="34" charset="0"/>
                <a:cs typeface="Segoe UI" panose="020B0502040204020203" pitchFamily="34" charset="0"/>
              </a:rPr>
              <a:t>Storage</a:t>
            </a:r>
          </a:p>
        </p:txBody>
      </p:sp>
      <p:sp>
        <p:nvSpPr>
          <p:cNvPr id="66" name="Rectangle 65"/>
          <p:cNvSpPr/>
          <p:nvPr/>
        </p:nvSpPr>
        <p:spPr>
          <a:xfrm>
            <a:off x="3884673" y="4888360"/>
            <a:ext cx="1637582"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rgbClr val="FFFFFF">
                    <a:alpha val="99000"/>
                  </a:srgbClr>
                </a:solidFill>
                <a:ea typeface="Segoe UI" panose="020B0502040204020203" pitchFamily="34" charset="0"/>
                <a:cs typeface="Segoe UI" panose="020B0502040204020203" pitchFamily="34" charset="0"/>
              </a:rPr>
              <a:t>Servers</a:t>
            </a:r>
          </a:p>
        </p:txBody>
      </p:sp>
      <p:sp>
        <p:nvSpPr>
          <p:cNvPr id="67" name="Rectangle 66"/>
          <p:cNvSpPr/>
          <p:nvPr/>
        </p:nvSpPr>
        <p:spPr>
          <a:xfrm>
            <a:off x="3884673" y="5797630"/>
            <a:ext cx="1637582"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rgbClr val="FFFFFF">
                    <a:alpha val="99000"/>
                  </a:srgbClr>
                </a:solidFill>
                <a:ea typeface="Segoe UI" panose="020B0502040204020203" pitchFamily="34" charset="0"/>
                <a:cs typeface="Segoe UI" panose="020B0502040204020203" pitchFamily="34" charset="0"/>
              </a:rPr>
              <a:t>Networking</a:t>
            </a:r>
          </a:p>
        </p:txBody>
      </p:sp>
      <p:sp>
        <p:nvSpPr>
          <p:cNvPr id="68" name="Rectangle 67"/>
          <p:cNvSpPr/>
          <p:nvPr/>
        </p:nvSpPr>
        <p:spPr>
          <a:xfrm>
            <a:off x="3884673" y="3979088"/>
            <a:ext cx="1637582"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ea typeface="Segoe UI" panose="020B0502040204020203" pitchFamily="34" charset="0"/>
                <a:cs typeface="Segoe UI" panose="020B0502040204020203" pitchFamily="34" charset="0"/>
              </a:rPr>
              <a:t>O/S</a:t>
            </a:r>
          </a:p>
        </p:txBody>
      </p:sp>
      <p:sp>
        <p:nvSpPr>
          <p:cNvPr id="69" name="Rectangle 68"/>
          <p:cNvSpPr/>
          <p:nvPr/>
        </p:nvSpPr>
        <p:spPr>
          <a:xfrm>
            <a:off x="3884673" y="3524451"/>
            <a:ext cx="1637582"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ea typeface="Segoe UI" panose="020B0502040204020203" pitchFamily="34" charset="0"/>
                <a:cs typeface="Segoe UI" panose="020B0502040204020203" pitchFamily="34" charset="0"/>
              </a:rPr>
              <a:t>Middleware</a:t>
            </a:r>
          </a:p>
        </p:txBody>
      </p:sp>
      <p:sp>
        <p:nvSpPr>
          <p:cNvPr id="70" name="Rectangle 69"/>
          <p:cNvSpPr/>
          <p:nvPr/>
        </p:nvSpPr>
        <p:spPr>
          <a:xfrm>
            <a:off x="3884673" y="4433724"/>
            <a:ext cx="1637582"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rgbClr val="FFFFFF">
                    <a:alpha val="99000"/>
                  </a:srgbClr>
                </a:solidFill>
                <a:ea typeface="Segoe UI" panose="020B0502040204020203" pitchFamily="34" charset="0"/>
                <a:cs typeface="Segoe UI" panose="020B0502040204020203" pitchFamily="34" charset="0"/>
              </a:rPr>
              <a:t>Virtualization</a:t>
            </a:r>
          </a:p>
        </p:txBody>
      </p:sp>
      <p:sp>
        <p:nvSpPr>
          <p:cNvPr id="71" name="Rectangle 70"/>
          <p:cNvSpPr/>
          <p:nvPr/>
        </p:nvSpPr>
        <p:spPr>
          <a:xfrm>
            <a:off x="3884673" y="2615180"/>
            <a:ext cx="1637582"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ea typeface="Segoe UI" panose="020B0502040204020203" pitchFamily="34" charset="0"/>
                <a:cs typeface="Segoe UI" panose="020B0502040204020203" pitchFamily="34" charset="0"/>
              </a:rPr>
              <a:t>Data</a:t>
            </a:r>
          </a:p>
        </p:txBody>
      </p:sp>
      <p:sp>
        <p:nvSpPr>
          <p:cNvPr id="72" name="Rectangle 71"/>
          <p:cNvSpPr/>
          <p:nvPr/>
        </p:nvSpPr>
        <p:spPr>
          <a:xfrm>
            <a:off x="3884673" y="2160544"/>
            <a:ext cx="1637582"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ea typeface="Segoe UI" panose="020B0502040204020203" pitchFamily="34" charset="0"/>
                <a:cs typeface="Segoe UI" panose="020B0502040204020203" pitchFamily="34" charset="0"/>
              </a:rPr>
              <a:t>Applications</a:t>
            </a:r>
          </a:p>
        </p:txBody>
      </p:sp>
      <p:sp>
        <p:nvSpPr>
          <p:cNvPr id="73" name="Rectangle 72"/>
          <p:cNvSpPr/>
          <p:nvPr/>
        </p:nvSpPr>
        <p:spPr>
          <a:xfrm>
            <a:off x="3884673" y="3069816"/>
            <a:ext cx="1637582"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ea typeface="Segoe UI" panose="020B0502040204020203" pitchFamily="34" charset="0"/>
                <a:cs typeface="Segoe UI" panose="020B0502040204020203" pitchFamily="34" charset="0"/>
              </a:rPr>
              <a:t>Runtime</a:t>
            </a:r>
          </a:p>
        </p:txBody>
      </p:sp>
      <p:sp>
        <p:nvSpPr>
          <p:cNvPr id="74" name="Left Brace 73"/>
          <p:cNvSpPr/>
          <p:nvPr/>
        </p:nvSpPr>
        <p:spPr>
          <a:xfrm flipH="1">
            <a:off x="5531483" y="4392631"/>
            <a:ext cx="228508" cy="1763291"/>
          </a:xfrm>
          <a:prstGeom prst="leftBrace">
            <a:avLst>
              <a:gd name="adj1" fmla="val 0"/>
              <a:gd name="adj2" fmla="val 50000"/>
            </a:avLst>
          </a:prstGeom>
          <a:noFill/>
          <a:ln w="19050" cap="flat" cmpd="sng" algn="ctr">
            <a:solidFill>
              <a:schemeClr val="tx1">
                <a:lumMod val="50000"/>
                <a:lumOff val="50000"/>
              </a:schemeClr>
            </a:solidFill>
            <a:prstDash val="solid"/>
          </a:ln>
          <a:effectLst/>
        </p:spPr>
        <p:txBody>
          <a:bodyPr rtlCol="0" anchor="ctr"/>
          <a:lstStyle/>
          <a:p>
            <a:pPr algn="ctr" defTabSz="1218198"/>
            <a:endParaRPr lang="en-US" sz="1799" dirty="0">
              <a:solidFill>
                <a:srgbClr val="FFFFFF"/>
              </a:solidFill>
              <a:ea typeface="Segoe UI" pitchFamily="34" charset="0"/>
              <a:cs typeface="Segoe UI" pitchFamily="34" charset="0"/>
            </a:endParaRPr>
          </a:p>
        </p:txBody>
      </p:sp>
      <p:sp>
        <p:nvSpPr>
          <p:cNvPr id="75" name="TextBox 56"/>
          <p:cNvSpPr txBox="1"/>
          <p:nvPr/>
        </p:nvSpPr>
        <p:spPr>
          <a:xfrm rot="10800000" flipH="1">
            <a:off x="5673858" y="4315413"/>
            <a:ext cx="615553" cy="2040880"/>
          </a:xfrm>
          <a:prstGeom prst="rect">
            <a:avLst/>
          </a:prstGeom>
          <a:noFill/>
        </p:spPr>
        <p:txBody>
          <a:bodyPr vert="eaVert"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lgn="ctr" defTabSz="1218098" fontAlgn="base">
              <a:spcAft>
                <a:spcPct val="0"/>
              </a:spcAft>
            </a:pPr>
            <a:r>
              <a:rPr lang="cs-CZ" sz="1400" smtClean="0">
                <a:solidFill>
                  <a:srgbClr val="FFFFFF"/>
                </a:solidFill>
                <a:cs typeface="Segoe UI" panose="020B0502040204020203" pitchFamily="34" charset="0"/>
              </a:rPr>
              <a:t>Azure spravuje hardware</a:t>
            </a:r>
          </a:p>
          <a:p>
            <a:pPr marL="0" lvl="1" algn="ctr" defTabSz="1218098" fontAlgn="base">
              <a:spcAft>
                <a:spcPct val="0"/>
              </a:spcAft>
            </a:pPr>
            <a:r>
              <a:rPr lang="cs-CZ" sz="1400" smtClean="0">
                <a:solidFill>
                  <a:srgbClr val="FFFFFF"/>
                </a:solidFill>
                <a:cs typeface="Segoe UI" panose="020B0502040204020203" pitchFamily="34" charset="0"/>
              </a:rPr>
              <a:t>a virtualizaci</a:t>
            </a:r>
            <a:endParaRPr lang="en-US" sz="1400" dirty="0">
              <a:solidFill>
                <a:srgbClr val="FFFFFF"/>
              </a:solidFill>
              <a:cs typeface="Segoe UI" panose="020B0502040204020203" pitchFamily="34" charset="0"/>
            </a:endParaRPr>
          </a:p>
        </p:txBody>
      </p:sp>
      <p:sp>
        <p:nvSpPr>
          <p:cNvPr id="76" name="Left Brace 75"/>
          <p:cNvSpPr/>
          <p:nvPr/>
        </p:nvSpPr>
        <p:spPr>
          <a:xfrm>
            <a:off x="3698628" y="2160543"/>
            <a:ext cx="133296" cy="2199387"/>
          </a:xfrm>
          <a:prstGeom prst="leftBrace">
            <a:avLst>
              <a:gd name="adj1" fmla="val 0"/>
              <a:gd name="adj2" fmla="val 50000"/>
            </a:avLst>
          </a:prstGeom>
          <a:noFill/>
          <a:ln w="19050" cap="flat" cmpd="sng" algn="ctr">
            <a:solidFill>
              <a:schemeClr val="tx1">
                <a:lumMod val="50000"/>
                <a:lumOff val="50000"/>
              </a:schemeClr>
            </a:solidFill>
            <a:prstDash val="solid"/>
          </a:ln>
          <a:effectLst/>
        </p:spPr>
        <p:txBody>
          <a:bodyPr rtlCol="0" anchor="ctr"/>
          <a:lstStyle/>
          <a:p>
            <a:pPr algn="ctr" defTabSz="1218198"/>
            <a:endParaRPr lang="en-US" sz="1799" dirty="0">
              <a:solidFill>
                <a:srgbClr val="FFFFFF"/>
              </a:solidFill>
              <a:ea typeface="Segoe UI" pitchFamily="34" charset="0"/>
              <a:cs typeface="Segoe UI" pitchFamily="34" charset="0"/>
            </a:endParaRPr>
          </a:p>
        </p:txBody>
      </p:sp>
      <p:sp>
        <p:nvSpPr>
          <p:cNvPr id="77" name="TextBox 58"/>
          <p:cNvSpPr txBox="1"/>
          <p:nvPr/>
        </p:nvSpPr>
        <p:spPr>
          <a:xfrm>
            <a:off x="3088803" y="2139551"/>
            <a:ext cx="615553" cy="2213106"/>
          </a:xfrm>
          <a:prstGeom prst="rect">
            <a:avLst/>
          </a:prstGeom>
          <a:noFill/>
        </p:spPr>
        <p:txBody>
          <a:bodyPr vert="vert270"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lgn="ctr" defTabSz="1218098" fontAlgn="base">
              <a:spcAft>
                <a:spcPct val="0"/>
              </a:spcAft>
            </a:pPr>
            <a:r>
              <a:rPr lang="cs-CZ" sz="1400" smtClean="0">
                <a:solidFill>
                  <a:srgbClr val="FFFFFF"/>
                </a:solidFill>
                <a:cs typeface="Segoe UI" panose="020B0502040204020203" pitchFamily="34" charset="0"/>
              </a:rPr>
              <a:t>Zákazník spravuje OS, data</a:t>
            </a:r>
          </a:p>
          <a:p>
            <a:pPr marL="0" lvl="1" algn="ctr" defTabSz="1218098" fontAlgn="base">
              <a:spcAft>
                <a:spcPct val="0"/>
              </a:spcAft>
            </a:pPr>
            <a:r>
              <a:rPr lang="cs-CZ" sz="1400" smtClean="0">
                <a:solidFill>
                  <a:srgbClr val="FFFFFF"/>
                </a:solidFill>
                <a:cs typeface="Segoe UI" panose="020B0502040204020203" pitchFamily="34" charset="0"/>
              </a:rPr>
              <a:t>i aplikaci</a:t>
            </a:r>
            <a:endParaRPr lang="en-US" sz="1400" dirty="0">
              <a:solidFill>
                <a:srgbClr val="FFFFFF"/>
              </a:solidFill>
              <a:cs typeface="Segoe UI" panose="020B0502040204020203" pitchFamily="34" charset="0"/>
            </a:endParaRPr>
          </a:p>
        </p:txBody>
      </p:sp>
      <p:sp>
        <p:nvSpPr>
          <p:cNvPr id="78" name="Rectangle 77"/>
          <p:cNvSpPr/>
          <p:nvPr/>
        </p:nvSpPr>
        <p:spPr>
          <a:xfrm>
            <a:off x="6320673" y="1511356"/>
            <a:ext cx="2575027" cy="639822"/>
          </a:xfrm>
          <a:prstGeom prst="rect">
            <a:avLst/>
          </a:prstGeom>
          <a:noFill/>
          <a:ln w="9525" cap="flat" cmpd="sng" algn="ctr">
            <a:noFill/>
            <a:prstDash val="solid"/>
          </a:ln>
          <a:effectLst/>
        </p:spPr>
        <p:txBody>
          <a:bodyPr tIns="0" bIns="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1" defTabSz="1218098" fontAlgn="base">
              <a:spcAft>
                <a:spcPct val="0"/>
              </a:spcAft>
            </a:pPr>
            <a:r>
              <a:rPr lang="en-US" sz="1799" dirty="0">
                <a:solidFill>
                  <a:srgbClr val="FFFFFF"/>
                </a:solidFill>
                <a:latin typeface="Segoe UI Light" panose="020B0502040204020203" pitchFamily="34" charset="0"/>
                <a:cs typeface="Segoe UI Light" panose="020B0502040204020203" pitchFamily="34" charset="0"/>
              </a:rPr>
              <a:t>Platform </a:t>
            </a:r>
          </a:p>
          <a:p>
            <a:pPr marL="0" lvl="1" defTabSz="1218098" fontAlgn="base">
              <a:spcAft>
                <a:spcPct val="0"/>
              </a:spcAft>
            </a:pPr>
            <a:r>
              <a:rPr lang="en-US" sz="1600" smtClean="0">
                <a:solidFill>
                  <a:srgbClr val="FFFFFF"/>
                </a:solidFill>
                <a:latin typeface="Segoe UI Light" panose="020B0502040204020203" pitchFamily="34" charset="0"/>
                <a:cs typeface="Segoe UI Light" panose="020B0502040204020203" pitchFamily="34" charset="0"/>
              </a:rPr>
              <a:t>as </a:t>
            </a:r>
            <a:r>
              <a:rPr lang="en-US" sz="1600">
                <a:solidFill>
                  <a:srgbClr val="FFFFFF"/>
                </a:solidFill>
                <a:latin typeface="Segoe UI Light" panose="020B0502040204020203" pitchFamily="34" charset="0"/>
                <a:cs typeface="Segoe UI Light" panose="020B0502040204020203" pitchFamily="34" charset="0"/>
              </a:rPr>
              <a:t>a </a:t>
            </a:r>
            <a:r>
              <a:rPr lang="en-US" sz="1600" smtClean="0">
                <a:solidFill>
                  <a:srgbClr val="FFFFFF"/>
                </a:solidFill>
                <a:latin typeface="Segoe UI Light" panose="020B0502040204020203" pitchFamily="34" charset="0"/>
                <a:cs typeface="Segoe UI Light" panose="020B0502040204020203" pitchFamily="34" charset="0"/>
              </a:rPr>
              <a:t>Service</a:t>
            </a:r>
            <a:endParaRPr lang="en-US" sz="1600" dirty="0">
              <a:solidFill>
                <a:srgbClr val="FFFFFF"/>
              </a:solidFill>
              <a:latin typeface="Segoe UI Light" panose="020B0502040204020203" pitchFamily="34" charset="0"/>
              <a:cs typeface="Segoe UI Light" panose="020B0502040204020203" pitchFamily="34" charset="0"/>
            </a:endParaRPr>
          </a:p>
        </p:txBody>
      </p:sp>
      <p:sp>
        <p:nvSpPr>
          <p:cNvPr id="79" name="Left Brace 78"/>
          <p:cNvSpPr/>
          <p:nvPr/>
        </p:nvSpPr>
        <p:spPr>
          <a:xfrm flipH="1">
            <a:off x="8078576" y="3065051"/>
            <a:ext cx="209495" cy="3121692"/>
          </a:xfrm>
          <a:prstGeom prst="leftBrace">
            <a:avLst>
              <a:gd name="adj1" fmla="val 0"/>
              <a:gd name="adj2" fmla="val 50000"/>
            </a:avLst>
          </a:prstGeom>
          <a:noFill/>
          <a:ln w="19050" cap="flat" cmpd="sng" algn="ctr">
            <a:solidFill>
              <a:schemeClr val="tx1">
                <a:lumMod val="50000"/>
                <a:lumOff val="50000"/>
              </a:schemeClr>
            </a:solidFill>
            <a:prstDash val="solid"/>
          </a:ln>
          <a:effectLst/>
        </p:spPr>
        <p:txBody>
          <a:bodyPr rtlCol="0" anchor="ctr"/>
          <a:lstStyle/>
          <a:p>
            <a:pPr algn="ctr" defTabSz="1218198"/>
            <a:endParaRPr lang="en-US" sz="1799" dirty="0">
              <a:solidFill>
                <a:srgbClr val="FFFFFF"/>
              </a:solidFill>
              <a:ea typeface="Segoe UI" pitchFamily="34" charset="0"/>
              <a:cs typeface="Segoe UI" pitchFamily="34" charset="0"/>
            </a:endParaRPr>
          </a:p>
        </p:txBody>
      </p:sp>
      <p:sp>
        <p:nvSpPr>
          <p:cNvPr id="80" name="TextBox 54"/>
          <p:cNvSpPr txBox="1"/>
          <p:nvPr/>
        </p:nvSpPr>
        <p:spPr>
          <a:xfrm rot="10800000" flipH="1">
            <a:off x="8315158" y="3268111"/>
            <a:ext cx="400110" cy="2749984"/>
          </a:xfrm>
          <a:prstGeom prst="rect">
            <a:avLst/>
          </a:prstGeom>
          <a:noFill/>
        </p:spPr>
        <p:txBody>
          <a:bodyPr vert="eaVert"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lgn="ctr" defTabSz="1218098" fontAlgn="base">
              <a:spcAft>
                <a:spcPct val="0"/>
              </a:spcAft>
            </a:pPr>
            <a:r>
              <a:rPr lang="cs-CZ" sz="1400" smtClean="0">
                <a:solidFill>
                  <a:srgbClr val="FFFFFF"/>
                </a:solidFill>
                <a:cs typeface="Segoe UI" panose="020B0502040204020203" pitchFamily="34" charset="0"/>
              </a:rPr>
              <a:t>Azure spravuje i běhové prostředí</a:t>
            </a:r>
            <a:endParaRPr lang="en-US" sz="1400" dirty="0">
              <a:solidFill>
                <a:srgbClr val="FFFFFF"/>
              </a:solidFill>
              <a:cs typeface="Segoe UI" panose="020B0502040204020203" pitchFamily="34" charset="0"/>
            </a:endParaRPr>
          </a:p>
        </p:txBody>
      </p:sp>
      <p:sp>
        <p:nvSpPr>
          <p:cNvPr id="81" name="Left Brace 80"/>
          <p:cNvSpPr/>
          <p:nvPr/>
        </p:nvSpPr>
        <p:spPr>
          <a:xfrm>
            <a:off x="6269975" y="2141499"/>
            <a:ext cx="152338" cy="847384"/>
          </a:xfrm>
          <a:prstGeom prst="leftBrace">
            <a:avLst>
              <a:gd name="adj1" fmla="val 0"/>
              <a:gd name="adj2" fmla="val 50000"/>
            </a:avLst>
          </a:prstGeom>
          <a:noFill/>
          <a:ln w="19050" cap="flat" cmpd="sng" algn="ctr">
            <a:solidFill>
              <a:schemeClr val="tx1">
                <a:lumMod val="50000"/>
                <a:lumOff val="50000"/>
              </a:schemeClr>
            </a:solidFill>
            <a:prstDash val="solid"/>
          </a:ln>
          <a:effectLst/>
        </p:spPr>
        <p:txBody>
          <a:bodyPr rtlCol="0" anchor="ctr"/>
          <a:lstStyle/>
          <a:p>
            <a:pPr algn="ctr" defTabSz="1218198"/>
            <a:endParaRPr lang="en-US" sz="1799" dirty="0">
              <a:solidFill>
                <a:srgbClr val="FFFFFF"/>
              </a:solidFill>
              <a:ea typeface="Segoe UI" pitchFamily="34" charset="0"/>
              <a:cs typeface="Segoe UI" pitchFamily="34" charset="0"/>
            </a:endParaRPr>
          </a:p>
        </p:txBody>
      </p:sp>
      <p:sp>
        <p:nvSpPr>
          <p:cNvPr id="82" name="TextBox 60"/>
          <p:cNvSpPr txBox="1"/>
          <p:nvPr/>
        </p:nvSpPr>
        <p:spPr>
          <a:xfrm>
            <a:off x="5707019" y="1930024"/>
            <a:ext cx="615553" cy="1544654"/>
          </a:xfrm>
          <a:prstGeom prst="rect">
            <a:avLst/>
          </a:prstGeom>
          <a:noFill/>
        </p:spPr>
        <p:txBody>
          <a:bodyPr vert="vert270"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lgn="ctr" defTabSz="1218098" fontAlgn="base">
              <a:spcAft>
                <a:spcPct val="0"/>
              </a:spcAft>
            </a:pPr>
            <a:r>
              <a:rPr lang="cs-CZ" sz="1400" smtClean="0">
                <a:solidFill>
                  <a:srgbClr val="FFFFFF"/>
                </a:solidFill>
                <a:cs typeface="Segoe UI" panose="020B0502040204020203" pitchFamily="34" charset="0"/>
              </a:rPr>
              <a:t>Zákazník spravuje </a:t>
            </a:r>
          </a:p>
          <a:p>
            <a:pPr marL="0" lvl="1" algn="ctr" defTabSz="1218098" fontAlgn="base">
              <a:spcAft>
                <a:spcPct val="0"/>
              </a:spcAft>
            </a:pPr>
            <a:r>
              <a:rPr lang="cs-CZ" sz="1400" smtClean="0">
                <a:solidFill>
                  <a:srgbClr val="FFFFFF"/>
                </a:solidFill>
                <a:cs typeface="Segoe UI" panose="020B0502040204020203" pitchFamily="34" charset="0"/>
              </a:rPr>
              <a:t>aplikaci</a:t>
            </a:r>
            <a:endParaRPr lang="en-US" sz="1400" dirty="0">
              <a:solidFill>
                <a:srgbClr val="FFFFFF"/>
              </a:solidFill>
              <a:cs typeface="Segoe UI" panose="020B0502040204020203" pitchFamily="34" charset="0"/>
            </a:endParaRPr>
          </a:p>
        </p:txBody>
      </p:sp>
      <p:sp>
        <p:nvSpPr>
          <p:cNvPr id="83" name="Rectangle 82"/>
          <p:cNvSpPr/>
          <p:nvPr/>
        </p:nvSpPr>
        <p:spPr>
          <a:xfrm>
            <a:off x="6431738" y="5342995"/>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rgbClr val="FFFFFF">
                    <a:alpha val="99000"/>
                  </a:srgbClr>
                </a:solidFill>
                <a:ea typeface="Segoe UI" panose="020B0502040204020203" pitchFamily="34" charset="0"/>
                <a:cs typeface="Segoe UI" panose="020B0502040204020203" pitchFamily="34" charset="0"/>
              </a:rPr>
              <a:t>Storage</a:t>
            </a:r>
          </a:p>
        </p:txBody>
      </p:sp>
      <p:sp>
        <p:nvSpPr>
          <p:cNvPr id="84" name="Rectangle 83"/>
          <p:cNvSpPr/>
          <p:nvPr/>
        </p:nvSpPr>
        <p:spPr>
          <a:xfrm>
            <a:off x="6431738" y="4888359"/>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rgbClr val="FFFFFF">
                    <a:alpha val="99000"/>
                  </a:srgbClr>
                </a:solidFill>
                <a:ea typeface="Segoe UI" panose="020B0502040204020203" pitchFamily="34" charset="0"/>
                <a:cs typeface="Segoe UI" panose="020B0502040204020203" pitchFamily="34" charset="0"/>
              </a:rPr>
              <a:t>Servers</a:t>
            </a:r>
          </a:p>
        </p:txBody>
      </p:sp>
      <p:sp>
        <p:nvSpPr>
          <p:cNvPr id="85" name="Rectangle 84"/>
          <p:cNvSpPr/>
          <p:nvPr/>
        </p:nvSpPr>
        <p:spPr>
          <a:xfrm>
            <a:off x="6431738" y="5797630"/>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rgbClr val="FFFFFF">
                    <a:alpha val="99000"/>
                  </a:srgbClr>
                </a:solidFill>
                <a:ea typeface="Segoe UI" panose="020B0502040204020203" pitchFamily="34" charset="0"/>
                <a:cs typeface="Segoe UI" panose="020B0502040204020203" pitchFamily="34" charset="0"/>
              </a:rPr>
              <a:t>Networking</a:t>
            </a:r>
          </a:p>
        </p:txBody>
      </p:sp>
      <p:sp>
        <p:nvSpPr>
          <p:cNvPr id="86" name="Rectangle 85"/>
          <p:cNvSpPr/>
          <p:nvPr/>
        </p:nvSpPr>
        <p:spPr>
          <a:xfrm>
            <a:off x="6431738" y="3979087"/>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rgbClr val="FFFFFF">
                    <a:alpha val="99000"/>
                  </a:srgbClr>
                </a:solidFill>
                <a:ea typeface="Segoe UI" panose="020B0502040204020203" pitchFamily="34" charset="0"/>
                <a:cs typeface="Segoe UI" panose="020B0502040204020203" pitchFamily="34" charset="0"/>
              </a:rPr>
              <a:t>O/S</a:t>
            </a:r>
          </a:p>
        </p:txBody>
      </p:sp>
      <p:sp>
        <p:nvSpPr>
          <p:cNvPr id="87" name="Rectangle 86"/>
          <p:cNvSpPr/>
          <p:nvPr/>
        </p:nvSpPr>
        <p:spPr>
          <a:xfrm>
            <a:off x="6431738" y="3524450"/>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rgbClr val="FFFFFF">
                    <a:alpha val="99000"/>
                  </a:srgbClr>
                </a:solidFill>
                <a:ea typeface="Segoe UI" panose="020B0502040204020203" pitchFamily="34" charset="0"/>
                <a:cs typeface="Segoe UI" panose="020B0502040204020203" pitchFamily="34" charset="0"/>
              </a:rPr>
              <a:t>Middleware</a:t>
            </a:r>
          </a:p>
        </p:txBody>
      </p:sp>
      <p:sp>
        <p:nvSpPr>
          <p:cNvPr id="88" name="Rectangle 87"/>
          <p:cNvSpPr/>
          <p:nvPr/>
        </p:nvSpPr>
        <p:spPr>
          <a:xfrm>
            <a:off x="6431738" y="4433723"/>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rgbClr val="FFFFFF">
                    <a:alpha val="99000"/>
                  </a:srgbClr>
                </a:solidFill>
                <a:ea typeface="Segoe UI" panose="020B0502040204020203" pitchFamily="34" charset="0"/>
                <a:cs typeface="Segoe UI" panose="020B0502040204020203" pitchFamily="34" charset="0"/>
              </a:rPr>
              <a:t>Virtualization</a:t>
            </a:r>
          </a:p>
        </p:txBody>
      </p:sp>
      <p:sp>
        <p:nvSpPr>
          <p:cNvPr id="89" name="Rectangle 88"/>
          <p:cNvSpPr/>
          <p:nvPr/>
        </p:nvSpPr>
        <p:spPr>
          <a:xfrm>
            <a:off x="6431738" y="2160543"/>
            <a:ext cx="1637581"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ea typeface="Segoe UI" panose="020B0502040204020203" pitchFamily="34" charset="0"/>
                <a:cs typeface="Segoe UI" panose="020B0502040204020203" pitchFamily="34" charset="0"/>
              </a:rPr>
              <a:t>Applications</a:t>
            </a:r>
          </a:p>
        </p:txBody>
      </p:sp>
      <p:sp>
        <p:nvSpPr>
          <p:cNvPr id="90" name="Rectangle 89"/>
          <p:cNvSpPr/>
          <p:nvPr/>
        </p:nvSpPr>
        <p:spPr>
          <a:xfrm>
            <a:off x="6431738" y="3069815"/>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rgbClr val="FFFFFF">
                    <a:alpha val="99000"/>
                  </a:srgbClr>
                </a:solidFill>
                <a:ea typeface="Segoe UI" panose="020B0502040204020203" pitchFamily="34" charset="0"/>
                <a:cs typeface="Segoe UI" panose="020B0502040204020203" pitchFamily="34" charset="0"/>
              </a:rPr>
              <a:t>Runtime</a:t>
            </a:r>
          </a:p>
        </p:txBody>
      </p:sp>
      <p:sp>
        <p:nvSpPr>
          <p:cNvPr id="91" name="Rectangle 90"/>
          <p:cNvSpPr/>
          <p:nvPr/>
        </p:nvSpPr>
        <p:spPr>
          <a:xfrm>
            <a:off x="6431738" y="2615179"/>
            <a:ext cx="1637581"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ea typeface="Segoe UI" panose="020B0502040204020203" pitchFamily="34" charset="0"/>
                <a:cs typeface="Segoe UI" panose="020B0502040204020203" pitchFamily="34" charset="0"/>
              </a:rPr>
              <a:t>Data</a:t>
            </a:r>
          </a:p>
        </p:txBody>
      </p:sp>
      <p:sp>
        <p:nvSpPr>
          <p:cNvPr id="94" name="Rectangle 93"/>
          <p:cNvSpPr/>
          <p:nvPr/>
        </p:nvSpPr>
        <p:spPr>
          <a:xfrm>
            <a:off x="9190178" y="1532650"/>
            <a:ext cx="2429613" cy="639822"/>
          </a:xfrm>
          <a:prstGeom prst="rect">
            <a:avLst/>
          </a:prstGeom>
          <a:noFill/>
          <a:ln w="9525" cap="flat" cmpd="sng" algn="ctr">
            <a:noFill/>
            <a:prstDash val="solid"/>
          </a:ln>
          <a:effectLst/>
        </p:spPr>
        <p:txBody>
          <a:bodyPr lIns="76149" tIns="0" rIns="76149" bIns="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1" defTabSz="1218098" fontAlgn="base">
              <a:spcAft>
                <a:spcPct val="0"/>
              </a:spcAft>
            </a:pPr>
            <a:r>
              <a:rPr lang="en-US" sz="1799" dirty="0">
                <a:solidFill>
                  <a:srgbClr val="FFFFFF"/>
                </a:solidFill>
                <a:latin typeface="Segoe UI Light" panose="020B0502040204020203" pitchFamily="34" charset="0"/>
                <a:cs typeface="Segoe UI Light" panose="020B0502040204020203" pitchFamily="34" charset="0"/>
              </a:rPr>
              <a:t>Software</a:t>
            </a:r>
            <a:r>
              <a:rPr lang="en-US" sz="1999" dirty="0">
                <a:solidFill>
                  <a:srgbClr val="FFFFFF"/>
                </a:solidFill>
                <a:latin typeface="Segoe UI Light" panose="020B0502040204020203" pitchFamily="34" charset="0"/>
                <a:cs typeface="Segoe UI Light" panose="020B0502040204020203" pitchFamily="34" charset="0"/>
              </a:rPr>
              <a:t> </a:t>
            </a:r>
          </a:p>
          <a:p>
            <a:pPr marL="0" lvl="1" defTabSz="1218098" fontAlgn="base">
              <a:spcAft>
                <a:spcPct val="0"/>
              </a:spcAft>
            </a:pPr>
            <a:r>
              <a:rPr lang="en-US" sz="1600" smtClean="0">
                <a:solidFill>
                  <a:srgbClr val="FFFFFF"/>
                </a:solidFill>
                <a:latin typeface="Segoe UI Light" panose="020B0502040204020203" pitchFamily="34" charset="0"/>
                <a:cs typeface="Segoe UI Light" panose="020B0502040204020203" pitchFamily="34" charset="0"/>
              </a:rPr>
              <a:t>as </a:t>
            </a:r>
            <a:r>
              <a:rPr lang="en-US" sz="1600">
                <a:solidFill>
                  <a:srgbClr val="FFFFFF"/>
                </a:solidFill>
                <a:latin typeface="Segoe UI Light" panose="020B0502040204020203" pitchFamily="34" charset="0"/>
                <a:cs typeface="Segoe UI Light" panose="020B0502040204020203" pitchFamily="34" charset="0"/>
              </a:rPr>
              <a:t>a </a:t>
            </a:r>
            <a:r>
              <a:rPr lang="en-US" sz="1600" smtClean="0">
                <a:solidFill>
                  <a:srgbClr val="FFFFFF"/>
                </a:solidFill>
                <a:latin typeface="Segoe UI Light" panose="020B0502040204020203" pitchFamily="34" charset="0"/>
                <a:cs typeface="Segoe UI Light" panose="020B0502040204020203" pitchFamily="34" charset="0"/>
              </a:rPr>
              <a:t>Service</a:t>
            </a:r>
            <a:endParaRPr lang="en-US" sz="1600" dirty="0">
              <a:solidFill>
                <a:srgbClr val="FFFFFF"/>
              </a:solidFill>
              <a:latin typeface="Segoe UI Light" panose="020B0502040204020203" pitchFamily="34" charset="0"/>
              <a:cs typeface="Segoe UI Light" panose="020B0502040204020203" pitchFamily="34" charset="0"/>
            </a:endParaRPr>
          </a:p>
        </p:txBody>
      </p:sp>
      <p:sp>
        <p:nvSpPr>
          <p:cNvPr id="95" name="Rectangle 94"/>
          <p:cNvSpPr/>
          <p:nvPr/>
        </p:nvSpPr>
        <p:spPr>
          <a:xfrm>
            <a:off x="9206831" y="5342993"/>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rgbClr val="FFFFFF">
                    <a:alpha val="99000"/>
                  </a:srgbClr>
                </a:solidFill>
                <a:ea typeface="Segoe UI" panose="020B0502040204020203" pitchFamily="34" charset="0"/>
                <a:cs typeface="Segoe UI" panose="020B0502040204020203" pitchFamily="34" charset="0"/>
              </a:rPr>
              <a:t>Storage</a:t>
            </a:r>
          </a:p>
        </p:txBody>
      </p:sp>
      <p:sp>
        <p:nvSpPr>
          <p:cNvPr id="96" name="Rectangle 95"/>
          <p:cNvSpPr/>
          <p:nvPr/>
        </p:nvSpPr>
        <p:spPr>
          <a:xfrm>
            <a:off x="9206831" y="4888356"/>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rgbClr val="FFFFFF">
                    <a:alpha val="99000"/>
                  </a:srgbClr>
                </a:solidFill>
                <a:ea typeface="Segoe UI" panose="020B0502040204020203" pitchFamily="34" charset="0"/>
                <a:cs typeface="Segoe UI" panose="020B0502040204020203" pitchFamily="34" charset="0"/>
              </a:rPr>
              <a:t>Servers</a:t>
            </a:r>
          </a:p>
        </p:txBody>
      </p:sp>
      <p:sp>
        <p:nvSpPr>
          <p:cNvPr id="97" name="Rectangle 96"/>
          <p:cNvSpPr/>
          <p:nvPr/>
        </p:nvSpPr>
        <p:spPr>
          <a:xfrm>
            <a:off x="9206831" y="5797627"/>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rgbClr val="FFFFFF">
                    <a:alpha val="99000"/>
                  </a:srgbClr>
                </a:solidFill>
                <a:ea typeface="Segoe UI" panose="020B0502040204020203" pitchFamily="34" charset="0"/>
                <a:cs typeface="Segoe UI" panose="020B0502040204020203" pitchFamily="34" charset="0"/>
              </a:rPr>
              <a:t>Networking</a:t>
            </a:r>
          </a:p>
        </p:txBody>
      </p:sp>
      <p:sp>
        <p:nvSpPr>
          <p:cNvPr id="98" name="Rectangle 97"/>
          <p:cNvSpPr/>
          <p:nvPr/>
        </p:nvSpPr>
        <p:spPr>
          <a:xfrm>
            <a:off x="9206831" y="3979085"/>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rgbClr val="FFFFFF">
                    <a:alpha val="99000"/>
                  </a:srgbClr>
                </a:solidFill>
                <a:ea typeface="Segoe UI" panose="020B0502040204020203" pitchFamily="34" charset="0"/>
                <a:cs typeface="Segoe UI" panose="020B0502040204020203" pitchFamily="34" charset="0"/>
              </a:rPr>
              <a:t>O/S</a:t>
            </a:r>
          </a:p>
        </p:txBody>
      </p:sp>
      <p:sp>
        <p:nvSpPr>
          <p:cNvPr id="99" name="Rectangle 98"/>
          <p:cNvSpPr/>
          <p:nvPr/>
        </p:nvSpPr>
        <p:spPr>
          <a:xfrm>
            <a:off x="9206831" y="3524448"/>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rgbClr val="FFFFFF">
                    <a:alpha val="99000"/>
                  </a:srgbClr>
                </a:solidFill>
                <a:ea typeface="Segoe UI" panose="020B0502040204020203" pitchFamily="34" charset="0"/>
                <a:cs typeface="Segoe UI" panose="020B0502040204020203" pitchFamily="34" charset="0"/>
              </a:rPr>
              <a:t>Middleware</a:t>
            </a:r>
          </a:p>
        </p:txBody>
      </p:sp>
      <p:sp>
        <p:nvSpPr>
          <p:cNvPr id="100" name="Rectangle 99"/>
          <p:cNvSpPr/>
          <p:nvPr/>
        </p:nvSpPr>
        <p:spPr>
          <a:xfrm>
            <a:off x="9206831" y="4433719"/>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rgbClr val="FFFFFF">
                    <a:alpha val="99000"/>
                  </a:srgbClr>
                </a:solidFill>
                <a:ea typeface="Segoe UI" panose="020B0502040204020203" pitchFamily="34" charset="0"/>
                <a:cs typeface="Segoe UI" panose="020B0502040204020203" pitchFamily="34" charset="0"/>
              </a:rPr>
              <a:t>Virtualization</a:t>
            </a:r>
          </a:p>
        </p:txBody>
      </p:sp>
      <p:sp>
        <p:nvSpPr>
          <p:cNvPr id="101" name="Rectangle 100"/>
          <p:cNvSpPr/>
          <p:nvPr/>
        </p:nvSpPr>
        <p:spPr>
          <a:xfrm>
            <a:off x="9206831" y="2160540"/>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rgbClr val="FFFFFF">
                    <a:alpha val="99000"/>
                  </a:srgbClr>
                </a:solidFill>
                <a:ea typeface="Segoe UI" panose="020B0502040204020203" pitchFamily="34" charset="0"/>
                <a:cs typeface="Segoe UI" panose="020B0502040204020203" pitchFamily="34" charset="0"/>
              </a:rPr>
              <a:t>Applications</a:t>
            </a:r>
          </a:p>
        </p:txBody>
      </p:sp>
      <p:sp>
        <p:nvSpPr>
          <p:cNvPr id="102" name="Rectangle 101"/>
          <p:cNvSpPr/>
          <p:nvPr/>
        </p:nvSpPr>
        <p:spPr>
          <a:xfrm>
            <a:off x="9206831" y="3069812"/>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rgbClr val="FFFFFF">
                    <a:alpha val="99000"/>
                  </a:srgbClr>
                </a:solidFill>
                <a:ea typeface="Segoe UI" panose="020B0502040204020203" pitchFamily="34" charset="0"/>
                <a:cs typeface="Segoe UI" panose="020B0502040204020203" pitchFamily="34" charset="0"/>
              </a:rPr>
              <a:t>Runtime</a:t>
            </a:r>
          </a:p>
        </p:txBody>
      </p:sp>
      <p:sp>
        <p:nvSpPr>
          <p:cNvPr id="103" name="Rectangle 102"/>
          <p:cNvSpPr/>
          <p:nvPr/>
        </p:nvSpPr>
        <p:spPr>
          <a:xfrm>
            <a:off x="9206831" y="2615176"/>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rgbClr val="FFFFFF">
                    <a:alpha val="99000"/>
                  </a:srgbClr>
                </a:solidFill>
                <a:ea typeface="Segoe UI" panose="020B0502040204020203" pitchFamily="34" charset="0"/>
                <a:cs typeface="Segoe UI" panose="020B0502040204020203" pitchFamily="34" charset="0"/>
              </a:rPr>
              <a:t>Data</a:t>
            </a:r>
          </a:p>
        </p:txBody>
      </p:sp>
      <p:sp>
        <p:nvSpPr>
          <p:cNvPr id="105" name="Rectangle 104"/>
          <p:cNvSpPr/>
          <p:nvPr/>
        </p:nvSpPr>
        <p:spPr>
          <a:xfrm>
            <a:off x="1332093" y="5335852"/>
            <a:ext cx="1637582"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ea typeface="Segoe UI" panose="020B0502040204020203" pitchFamily="34" charset="0"/>
                <a:cs typeface="Segoe UI" panose="020B0502040204020203" pitchFamily="34" charset="0"/>
              </a:rPr>
              <a:t>Storage</a:t>
            </a:r>
          </a:p>
        </p:txBody>
      </p:sp>
      <p:sp>
        <p:nvSpPr>
          <p:cNvPr id="106" name="Rectangle 105"/>
          <p:cNvSpPr/>
          <p:nvPr/>
        </p:nvSpPr>
        <p:spPr>
          <a:xfrm>
            <a:off x="1332093" y="4881216"/>
            <a:ext cx="1637582"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ea typeface="Segoe UI" panose="020B0502040204020203" pitchFamily="34" charset="0"/>
                <a:cs typeface="Segoe UI" panose="020B0502040204020203" pitchFamily="34" charset="0"/>
              </a:rPr>
              <a:t>Servers</a:t>
            </a:r>
          </a:p>
        </p:txBody>
      </p:sp>
      <p:sp>
        <p:nvSpPr>
          <p:cNvPr id="107" name="Rectangle 106"/>
          <p:cNvSpPr/>
          <p:nvPr/>
        </p:nvSpPr>
        <p:spPr>
          <a:xfrm>
            <a:off x="1332093" y="5790486"/>
            <a:ext cx="1637582"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ea typeface="Segoe UI" panose="020B0502040204020203" pitchFamily="34" charset="0"/>
                <a:cs typeface="Segoe UI" panose="020B0502040204020203" pitchFamily="34" charset="0"/>
              </a:rPr>
              <a:t>Networking</a:t>
            </a:r>
          </a:p>
        </p:txBody>
      </p:sp>
      <p:sp>
        <p:nvSpPr>
          <p:cNvPr id="108" name="Rectangle 107"/>
          <p:cNvSpPr/>
          <p:nvPr/>
        </p:nvSpPr>
        <p:spPr>
          <a:xfrm>
            <a:off x="1332093" y="3971944"/>
            <a:ext cx="1637582"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ea typeface="Segoe UI" panose="020B0502040204020203" pitchFamily="34" charset="0"/>
                <a:cs typeface="Segoe UI" panose="020B0502040204020203" pitchFamily="34" charset="0"/>
              </a:rPr>
              <a:t>O/S</a:t>
            </a:r>
          </a:p>
        </p:txBody>
      </p:sp>
      <p:sp>
        <p:nvSpPr>
          <p:cNvPr id="109" name="Rectangle 108"/>
          <p:cNvSpPr/>
          <p:nvPr/>
        </p:nvSpPr>
        <p:spPr>
          <a:xfrm>
            <a:off x="1332093" y="3517308"/>
            <a:ext cx="1637582"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ea typeface="Segoe UI" panose="020B0502040204020203" pitchFamily="34" charset="0"/>
                <a:cs typeface="Segoe UI" panose="020B0502040204020203" pitchFamily="34" charset="0"/>
              </a:rPr>
              <a:t>Middleware</a:t>
            </a:r>
          </a:p>
        </p:txBody>
      </p:sp>
      <p:sp>
        <p:nvSpPr>
          <p:cNvPr id="110" name="Rectangle 109"/>
          <p:cNvSpPr/>
          <p:nvPr/>
        </p:nvSpPr>
        <p:spPr>
          <a:xfrm>
            <a:off x="1332093" y="4426580"/>
            <a:ext cx="1637582"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ea typeface="Segoe UI" panose="020B0502040204020203" pitchFamily="34" charset="0"/>
                <a:cs typeface="Segoe UI" panose="020B0502040204020203" pitchFamily="34" charset="0"/>
              </a:rPr>
              <a:t>Virtualization</a:t>
            </a:r>
          </a:p>
        </p:txBody>
      </p:sp>
      <p:sp>
        <p:nvSpPr>
          <p:cNvPr id="111" name="Rectangle 110"/>
          <p:cNvSpPr/>
          <p:nvPr/>
        </p:nvSpPr>
        <p:spPr>
          <a:xfrm>
            <a:off x="1332093" y="2608036"/>
            <a:ext cx="1637582"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ea typeface="Segoe UI" panose="020B0502040204020203" pitchFamily="34" charset="0"/>
                <a:cs typeface="Segoe UI" panose="020B0502040204020203" pitchFamily="34" charset="0"/>
              </a:rPr>
              <a:t>Data</a:t>
            </a:r>
          </a:p>
        </p:txBody>
      </p:sp>
      <p:sp>
        <p:nvSpPr>
          <p:cNvPr id="112" name="Rectangle 111"/>
          <p:cNvSpPr/>
          <p:nvPr/>
        </p:nvSpPr>
        <p:spPr>
          <a:xfrm>
            <a:off x="1332093" y="2153399"/>
            <a:ext cx="1637582" cy="380847"/>
          </a:xfrm>
          <a:prstGeom prst="rect">
            <a:avLst/>
          </a:prstGeom>
          <a:solidFill>
            <a:srgbClr val="68217A"/>
          </a:solidFill>
          <a:ln w="9525" cap="flat" cmpd="sng" algn="ctr">
            <a:noFill/>
            <a:prstDash val="solid"/>
          </a:ln>
          <a:effectLst/>
        </p:spPr>
        <p:txBody>
          <a:bodyPr rtlCol="0" anchor="ctr" anchorCtr="0"/>
          <a:lstStyle/>
          <a:p>
            <a:pPr marL="0" lvl="1" algn="ctr" defTabSz="1218098" fontAlgn="base">
              <a:spcAft>
                <a:spcPct val="0"/>
              </a:spcAft>
            </a:pPr>
            <a:r>
              <a:rPr lang="en-US" sz="1300" dirty="0">
                <a:solidFill>
                  <a:srgbClr val="FFFFFF"/>
                </a:solidFill>
                <a:cs typeface="Segoe UI" panose="020B0502040204020203" pitchFamily="34" charset="0"/>
              </a:rPr>
              <a:t>Applications</a:t>
            </a:r>
          </a:p>
        </p:txBody>
      </p:sp>
      <p:sp>
        <p:nvSpPr>
          <p:cNvPr id="113" name="Rectangle 112"/>
          <p:cNvSpPr/>
          <p:nvPr/>
        </p:nvSpPr>
        <p:spPr>
          <a:xfrm>
            <a:off x="1332093" y="3062673"/>
            <a:ext cx="1637582"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ea typeface="Segoe UI" panose="020B0502040204020203" pitchFamily="34" charset="0"/>
                <a:cs typeface="Segoe UI" panose="020B0502040204020203" pitchFamily="34" charset="0"/>
              </a:rPr>
              <a:t>Runtime</a:t>
            </a:r>
          </a:p>
        </p:txBody>
      </p:sp>
      <p:sp>
        <p:nvSpPr>
          <p:cNvPr id="114" name="Left Brace 113"/>
          <p:cNvSpPr/>
          <p:nvPr/>
        </p:nvSpPr>
        <p:spPr>
          <a:xfrm>
            <a:off x="1082960" y="2153398"/>
            <a:ext cx="243513" cy="4017934"/>
          </a:xfrm>
          <a:prstGeom prst="leftBrace">
            <a:avLst>
              <a:gd name="adj1" fmla="val 0"/>
              <a:gd name="adj2" fmla="val 50000"/>
            </a:avLst>
          </a:prstGeom>
          <a:noFill/>
          <a:ln w="19050" cap="flat" cmpd="sng" algn="ctr">
            <a:solidFill>
              <a:schemeClr val="tx1">
                <a:lumMod val="50000"/>
                <a:lumOff val="50000"/>
              </a:schemeClr>
            </a:solidFill>
            <a:prstDash val="solid"/>
          </a:ln>
          <a:effectLst/>
        </p:spPr>
        <p:txBody>
          <a:bodyPr rtlCol="0" anchor="ctr"/>
          <a:lstStyle/>
          <a:p>
            <a:pPr algn="ctr" defTabSz="1218198"/>
            <a:endParaRPr lang="en-US" sz="1799" dirty="0">
              <a:solidFill>
                <a:srgbClr val="FFFFFF"/>
              </a:solidFill>
              <a:ea typeface="Segoe UI" pitchFamily="34" charset="0"/>
              <a:cs typeface="Segoe UI" pitchFamily="34" charset="0"/>
            </a:endParaRPr>
          </a:p>
        </p:txBody>
      </p:sp>
      <p:sp>
        <p:nvSpPr>
          <p:cNvPr id="115" name="TextBox 54"/>
          <p:cNvSpPr txBox="1"/>
          <p:nvPr/>
        </p:nvSpPr>
        <p:spPr>
          <a:xfrm rot="10800000" flipH="1">
            <a:off x="11215254" y="2874644"/>
            <a:ext cx="400110" cy="2494209"/>
          </a:xfrm>
          <a:prstGeom prst="rect">
            <a:avLst/>
          </a:prstGeom>
          <a:noFill/>
        </p:spPr>
        <p:txBody>
          <a:bodyPr vert="eaVert"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lgn="ctr" defTabSz="1218098" fontAlgn="base">
              <a:spcAft>
                <a:spcPct val="0"/>
              </a:spcAft>
            </a:pPr>
            <a:r>
              <a:rPr lang="cs-CZ" sz="1400" smtClean="0">
                <a:solidFill>
                  <a:srgbClr val="FFFFFF"/>
                </a:solidFill>
                <a:cs typeface="Segoe UI" panose="020B0502040204020203" pitchFamily="34" charset="0"/>
              </a:rPr>
              <a:t>Poskytovatel spravuje všechno</a:t>
            </a:r>
            <a:endParaRPr lang="en-US" sz="1400" dirty="0">
              <a:solidFill>
                <a:srgbClr val="FFFFFF"/>
              </a:solidFill>
              <a:cs typeface="Segoe UI" panose="020B0502040204020203" pitchFamily="34" charset="0"/>
            </a:endParaRPr>
          </a:p>
        </p:txBody>
      </p:sp>
      <p:sp>
        <p:nvSpPr>
          <p:cNvPr id="116" name="Left Brace 115"/>
          <p:cNvSpPr/>
          <p:nvPr/>
        </p:nvSpPr>
        <p:spPr>
          <a:xfrm flipH="1">
            <a:off x="10874022" y="2153598"/>
            <a:ext cx="243513" cy="4017934"/>
          </a:xfrm>
          <a:prstGeom prst="leftBrace">
            <a:avLst>
              <a:gd name="adj1" fmla="val 0"/>
              <a:gd name="adj2" fmla="val 50000"/>
            </a:avLst>
          </a:prstGeom>
          <a:noFill/>
          <a:ln w="19050" cap="flat" cmpd="sng" algn="ctr">
            <a:solidFill>
              <a:schemeClr val="tx1">
                <a:lumMod val="50000"/>
                <a:lumOff val="50000"/>
              </a:schemeClr>
            </a:solidFill>
            <a:prstDash val="solid"/>
          </a:ln>
          <a:effectLst/>
        </p:spPr>
        <p:txBody>
          <a:bodyPr rtlCol="0" anchor="ctr"/>
          <a:lstStyle/>
          <a:p>
            <a:pPr algn="ctr" defTabSz="1218198"/>
            <a:endParaRPr lang="en-US" sz="1799" dirty="0">
              <a:solidFill>
                <a:srgbClr val="FFFFFF"/>
              </a:solidFill>
              <a:ea typeface="Segoe UI" pitchFamily="34" charset="0"/>
              <a:cs typeface="Segoe UI" pitchFamily="34" charset="0"/>
            </a:endParaRPr>
          </a:p>
        </p:txBody>
      </p:sp>
      <p:sp>
        <p:nvSpPr>
          <p:cNvPr id="117" name="Title 3"/>
          <p:cNvSpPr txBox="1">
            <a:spLocks/>
          </p:cNvSpPr>
          <p:nvPr/>
        </p:nvSpPr>
        <p:spPr>
          <a:xfrm>
            <a:off x="560799" y="342355"/>
            <a:ext cx="11079822" cy="957600"/>
          </a:xfrm>
          <a:prstGeom prst="rect">
            <a:avLst/>
          </a:prstGeom>
        </p:spPr>
        <p:txBody>
          <a:bodyPr vert="horz" lIns="91440" tIns="45720" rIns="91440" bIns="45720" rtlCol="0" anchor="t">
            <a:normAutofit/>
          </a:bodyPr>
          <a:lstStyle>
            <a:lvl1pPr algn="l" defTabSz="914126" rtl="0" eaLnBrk="1" latinLnBrk="0" hangingPunct="1">
              <a:lnSpc>
                <a:spcPct val="90000"/>
              </a:lnSpc>
              <a:spcBef>
                <a:spcPct val="0"/>
              </a:spcBef>
              <a:buNone/>
              <a:defRPr sz="5398" kern="1200">
                <a:solidFill>
                  <a:schemeClr val="bg1"/>
                </a:solidFill>
                <a:latin typeface="+mj-lt"/>
                <a:ea typeface="+mj-ea"/>
                <a:cs typeface="+mj-cs"/>
              </a:defRPr>
            </a:lvl1pPr>
          </a:lstStyle>
          <a:p>
            <a:r>
              <a:rPr lang="cs-CZ" smtClean="0">
                <a:solidFill>
                  <a:srgbClr val="FFFFFF"/>
                </a:solidFill>
              </a:rPr>
              <a:t>Modely nasazení</a:t>
            </a:r>
            <a:endParaRPr lang="cs-CZ">
              <a:solidFill>
                <a:srgbClr val="FFFFFF"/>
              </a:solidFill>
            </a:endParaRPr>
          </a:p>
        </p:txBody>
      </p:sp>
    </p:spTree>
    <p:extLst>
      <p:ext uri="{BB962C8B-B14F-4D97-AF65-F5344CB8AC3E}">
        <p14:creationId xmlns:p14="http://schemas.microsoft.com/office/powerpoint/2010/main" val="225624453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fade">
                                      <p:cBhvr>
                                        <p:cTn id="10" dur="500"/>
                                        <p:tgtEl>
                                          <p:spTgt spid="6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5"/>
                                        </p:tgtEl>
                                        <p:attrNameLst>
                                          <p:attrName>style.visibility</p:attrName>
                                        </p:attrNameLst>
                                      </p:cBhvr>
                                      <p:to>
                                        <p:strVal val="visible"/>
                                      </p:to>
                                    </p:set>
                                    <p:animEffect transition="in" filter="fade">
                                      <p:cBhvr>
                                        <p:cTn id="13" dur="500"/>
                                        <p:tgtEl>
                                          <p:spTgt spid="10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6"/>
                                        </p:tgtEl>
                                        <p:attrNameLst>
                                          <p:attrName>style.visibility</p:attrName>
                                        </p:attrNameLst>
                                      </p:cBhvr>
                                      <p:to>
                                        <p:strVal val="visible"/>
                                      </p:to>
                                    </p:set>
                                    <p:animEffect transition="in" filter="fade">
                                      <p:cBhvr>
                                        <p:cTn id="16" dur="500"/>
                                        <p:tgtEl>
                                          <p:spTgt spid="10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7"/>
                                        </p:tgtEl>
                                        <p:attrNameLst>
                                          <p:attrName>style.visibility</p:attrName>
                                        </p:attrNameLst>
                                      </p:cBhvr>
                                      <p:to>
                                        <p:strVal val="visible"/>
                                      </p:to>
                                    </p:set>
                                    <p:animEffect transition="in" filter="fade">
                                      <p:cBhvr>
                                        <p:cTn id="19" dur="500"/>
                                        <p:tgtEl>
                                          <p:spTgt spid="10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8"/>
                                        </p:tgtEl>
                                        <p:attrNameLst>
                                          <p:attrName>style.visibility</p:attrName>
                                        </p:attrNameLst>
                                      </p:cBhvr>
                                      <p:to>
                                        <p:strVal val="visible"/>
                                      </p:to>
                                    </p:set>
                                    <p:animEffect transition="in" filter="fade">
                                      <p:cBhvr>
                                        <p:cTn id="22" dur="500"/>
                                        <p:tgtEl>
                                          <p:spTgt spid="10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9"/>
                                        </p:tgtEl>
                                        <p:attrNameLst>
                                          <p:attrName>style.visibility</p:attrName>
                                        </p:attrNameLst>
                                      </p:cBhvr>
                                      <p:to>
                                        <p:strVal val="visible"/>
                                      </p:to>
                                    </p:set>
                                    <p:animEffect transition="in" filter="fade">
                                      <p:cBhvr>
                                        <p:cTn id="25" dur="500"/>
                                        <p:tgtEl>
                                          <p:spTgt spid="10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0"/>
                                        </p:tgtEl>
                                        <p:attrNameLst>
                                          <p:attrName>style.visibility</p:attrName>
                                        </p:attrNameLst>
                                      </p:cBhvr>
                                      <p:to>
                                        <p:strVal val="visible"/>
                                      </p:to>
                                    </p:set>
                                    <p:animEffect transition="in" filter="fade">
                                      <p:cBhvr>
                                        <p:cTn id="28" dur="500"/>
                                        <p:tgtEl>
                                          <p:spTgt spid="1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1"/>
                                        </p:tgtEl>
                                        <p:attrNameLst>
                                          <p:attrName>style.visibility</p:attrName>
                                        </p:attrNameLst>
                                      </p:cBhvr>
                                      <p:to>
                                        <p:strVal val="visible"/>
                                      </p:to>
                                    </p:set>
                                    <p:animEffect transition="in" filter="fade">
                                      <p:cBhvr>
                                        <p:cTn id="31" dur="500"/>
                                        <p:tgtEl>
                                          <p:spTgt spid="11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2"/>
                                        </p:tgtEl>
                                        <p:attrNameLst>
                                          <p:attrName>style.visibility</p:attrName>
                                        </p:attrNameLst>
                                      </p:cBhvr>
                                      <p:to>
                                        <p:strVal val="visible"/>
                                      </p:to>
                                    </p:set>
                                    <p:animEffect transition="in" filter="fade">
                                      <p:cBhvr>
                                        <p:cTn id="34" dur="500"/>
                                        <p:tgtEl>
                                          <p:spTgt spid="11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13"/>
                                        </p:tgtEl>
                                        <p:attrNameLst>
                                          <p:attrName>style.visibility</p:attrName>
                                        </p:attrNameLst>
                                      </p:cBhvr>
                                      <p:to>
                                        <p:strVal val="visible"/>
                                      </p:to>
                                    </p:set>
                                    <p:animEffect transition="in" filter="fade">
                                      <p:cBhvr>
                                        <p:cTn id="37" dur="500"/>
                                        <p:tgtEl>
                                          <p:spTgt spid="11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14"/>
                                        </p:tgtEl>
                                        <p:attrNameLst>
                                          <p:attrName>style.visibility</p:attrName>
                                        </p:attrNameLst>
                                      </p:cBhvr>
                                      <p:to>
                                        <p:strVal val="visible"/>
                                      </p:to>
                                    </p:set>
                                    <p:animEffect transition="in" filter="fade">
                                      <p:cBhvr>
                                        <p:cTn id="40" dur="500"/>
                                        <p:tgtEl>
                                          <p:spTgt spid="11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65"/>
                                        </p:tgtEl>
                                        <p:attrNameLst>
                                          <p:attrName>style.visibility</p:attrName>
                                        </p:attrNameLst>
                                      </p:cBhvr>
                                      <p:to>
                                        <p:strVal val="visible"/>
                                      </p:to>
                                    </p:set>
                                    <p:animEffect transition="in" filter="fade">
                                      <p:cBhvr>
                                        <p:cTn id="45" dur="500"/>
                                        <p:tgtEl>
                                          <p:spTgt spid="6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64"/>
                                        </p:tgtEl>
                                        <p:attrNameLst>
                                          <p:attrName>style.visibility</p:attrName>
                                        </p:attrNameLst>
                                      </p:cBhvr>
                                      <p:to>
                                        <p:strVal val="visible"/>
                                      </p:to>
                                    </p:set>
                                    <p:animEffect transition="in" filter="fade">
                                      <p:cBhvr>
                                        <p:cTn id="48" dur="500"/>
                                        <p:tgtEl>
                                          <p:spTgt spid="6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66"/>
                                        </p:tgtEl>
                                        <p:attrNameLst>
                                          <p:attrName>style.visibility</p:attrName>
                                        </p:attrNameLst>
                                      </p:cBhvr>
                                      <p:to>
                                        <p:strVal val="visible"/>
                                      </p:to>
                                    </p:set>
                                    <p:animEffect transition="in" filter="fade">
                                      <p:cBhvr>
                                        <p:cTn id="51" dur="500"/>
                                        <p:tgtEl>
                                          <p:spTgt spid="6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67"/>
                                        </p:tgtEl>
                                        <p:attrNameLst>
                                          <p:attrName>style.visibility</p:attrName>
                                        </p:attrNameLst>
                                      </p:cBhvr>
                                      <p:to>
                                        <p:strVal val="visible"/>
                                      </p:to>
                                    </p:set>
                                    <p:animEffect transition="in" filter="fade">
                                      <p:cBhvr>
                                        <p:cTn id="54" dur="500"/>
                                        <p:tgtEl>
                                          <p:spTgt spid="67"/>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68"/>
                                        </p:tgtEl>
                                        <p:attrNameLst>
                                          <p:attrName>style.visibility</p:attrName>
                                        </p:attrNameLst>
                                      </p:cBhvr>
                                      <p:to>
                                        <p:strVal val="visible"/>
                                      </p:to>
                                    </p:set>
                                    <p:animEffect transition="in" filter="fade">
                                      <p:cBhvr>
                                        <p:cTn id="57" dur="500"/>
                                        <p:tgtEl>
                                          <p:spTgt spid="6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69"/>
                                        </p:tgtEl>
                                        <p:attrNameLst>
                                          <p:attrName>style.visibility</p:attrName>
                                        </p:attrNameLst>
                                      </p:cBhvr>
                                      <p:to>
                                        <p:strVal val="visible"/>
                                      </p:to>
                                    </p:set>
                                    <p:animEffect transition="in" filter="fade">
                                      <p:cBhvr>
                                        <p:cTn id="60" dur="500"/>
                                        <p:tgtEl>
                                          <p:spTgt spid="69"/>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70"/>
                                        </p:tgtEl>
                                        <p:attrNameLst>
                                          <p:attrName>style.visibility</p:attrName>
                                        </p:attrNameLst>
                                      </p:cBhvr>
                                      <p:to>
                                        <p:strVal val="visible"/>
                                      </p:to>
                                    </p:set>
                                    <p:animEffect transition="in" filter="fade">
                                      <p:cBhvr>
                                        <p:cTn id="63" dur="500"/>
                                        <p:tgtEl>
                                          <p:spTgt spid="70"/>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71"/>
                                        </p:tgtEl>
                                        <p:attrNameLst>
                                          <p:attrName>style.visibility</p:attrName>
                                        </p:attrNameLst>
                                      </p:cBhvr>
                                      <p:to>
                                        <p:strVal val="visible"/>
                                      </p:to>
                                    </p:set>
                                    <p:animEffect transition="in" filter="fade">
                                      <p:cBhvr>
                                        <p:cTn id="66" dur="500"/>
                                        <p:tgtEl>
                                          <p:spTgt spid="71"/>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72"/>
                                        </p:tgtEl>
                                        <p:attrNameLst>
                                          <p:attrName>style.visibility</p:attrName>
                                        </p:attrNameLst>
                                      </p:cBhvr>
                                      <p:to>
                                        <p:strVal val="visible"/>
                                      </p:to>
                                    </p:set>
                                    <p:animEffect transition="in" filter="fade">
                                      <p:cBhvr>
                                        <p:cTn id="69" dur="500"/>
                                        <p:tgtEl>
                                          <p:spTgt spid="72"/>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73"/>
                                        </p:tgtEl>
                                        <p:attrNameLst>
                                          <p:attrName>style.visibility</p:attrName>
                                        </p:attrNameLst>
                                      </p:cBhvr>
                                      <p:to>
                                        <p:strVal val="visible"/>
                                      </p:to>
                                    </p:set>
                                    <p:animEffect transition="in" filter="fade">
                                      <p:cBhvr>
                                        <p:cTn id="72" dur="500"/>
                                        <p:tgtEl>
                                          <p:spTgt spid="73"/>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74"/>
                                        </p:tgtEl>
                                        <p:attrNameLst>
                                          <p:attrName>style.visibility</p:attrName>
                                        </p:attrNameLst>
                                      </p:cBhvr>
                                      <p:to>
                                        <p:strVal val="visible"/>
                                      </p:to>
                                    </p:set>
                                    <p:animEffect transition="in" filter="fade">
                                      <p:cBhvr>
                                        <p:cTn id="75" dur="500"/>
                                        <p:tgtEl>
                                          <p:spTgt spid="74"/>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75"/>
                                        </p:tgtEl>
                                        <p:attrNameLst>
                                          <p:attrName>style.visibility</p:attrName>
                                        </p:attrNameLst>
                                      </p:cBhvr>
                                      <p:to>
                                        <p:strVal val="visible"/>
                                      </p:to>
                                    </p:set>
                                    <p:animEffect transition="in" filter="fade">
                                      <p:cBhvr>
                                        <p:cTn id="78" dur="500"/>
                                        <p:tgtEl>
                                          <p:spTgt spid="75"/>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76"/>
                                        </p:tgtEl>
                                        <p:attrNameLst>
                                          <p:attrName>style.visibility</p:attrName>
                                        </p:attrNameLst>
                                      </p:cBhvr>
                                      <p:to>
                                        <p:strVal val="visible"/>
                                      </p:to>
                                    </p:set>
                                    <p:animEffect transition="in" filter="fade">
                                      <p:cBhvr>
                                        <p:cTn id="81" dur="500"/>
                                        <p:tgtEl>
                                          <p:spTgt spid="76"/>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77"/>
                                        </p:tgtEl>
                                        <p:attrNameLst>
                                          <p:attrName>style.visibility</p:attrName>
                                        </p:attrNameLst>
                                      </p:cBhvr>
                                      <p:to>
                                        <p:strVal val="visible"/>
                                      </p:to>
                                    </p:set>
                                    <p:animEffect transition="in" filter="fade">
                                      <p:cBhvr>
                                        <p:cTn id="84" dur="500"/>
                                        <p:tgtEl>
                                          <p:spTgt spid="77"/>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78"/>
                                        </p:tgtEl>
                                        <p:attrNameLst>
                                          <p:attrName>style.visibility</p:attrName>
                                        </p:attrNameLst>
                                      </p:cBhvr>
                                      <p:to>
                                        <p:strVal val="visible"/>
                                      </p:to>
                                    </p:set>
                                    <p:animEffect transition="in" filter="fade">
                                      <p:cBhvr>
                                        <p:cTn id="89" dur="500"/>
                                        <p:tgtEl>
                                          <p:spTgt spid="78"/>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79"/>
                                        </p:tgtEl>
                                        <p:attrNameLst>
                                          <p:attrName>style.visibility</p:attrName>
                                        </p:attrNameLst>
                                      </p:cBhvr>
                                      <p:to>
                                        <p:strVal val="visible"/>
                                      </p:to>
                                    </p:set>
                                    <p:animEffect transition="in" filter="fade">
                                      <p:cBhvr>
                                        <p:cTn id="92" dur="500"/>
                                        <p:tgtEl>
                                          <p:spTgt spid="79"/>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80"/>
                                        </p:tgtEl>
                                        <p:attrNameLst>
                                          <p:attrName>style.visibility</p:attrName>
                                        </p:attrNameLst>
                                      </p:cBhvr>
                                      <p:to>
                                        <p:strVal val="visible"/>
                                      </p:to>
                                    </p:set>
                                    <p:animEffect transition="in" filter="fade">
                                      <p:cBhvr>
                                        <p:cTn id="95" dur="500"/>
                                        <p:tgtEl>
                                          <p:spTgt spid="80"/>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81"/>
                                        </p:tgtEl>
                                        <p:attrNameLst>
                                          <p:attrName>style.visibility</p:attrName>
                                        </p:attrNameLst>
                                      </p:cBhvr>
                                      <p:to>
                                        <p:strVal val="visible"/>
                                      </p:to>
                                    </p:set>
                                    <p:animEffect transition="in" filter="fade">
                                      <p:cBhvr>
                                        <p:cTn id="98" dur="500"/>
                                        <p:tgtEl>
                                          <p:spTgt spid="81"/>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83"/>
                                        </p:tgtEl>
                                        <p:attrNameLst>
                                          <p:attrName>style.visibility</p:attrName>
                                        </p:attrNameLst>
                                      </p:cBhvr>
                                      <p:to>
                                        <p:strVal val="visible"/>
                                      </p:to>
                                    </p:set>
                                    <p:animEffect transition="in" filter="fade">
                                      <p:cBhvr>
                                        <p:cTn id="101" dur="500"/>
                                        <p:tgtEl>
                                          <p:spTgt spid="83"/>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84"/>
                                        </p:tgtEl>
                                        <p:attrNameLst>
                                          <p:attrName>style.visibility</p:attrName>
                                        </p:attrNameLst>
                                      </p:cBhvr>
                                      <p:to>
                                        <p:strVal val="visible"/>
                                      </p:to>
                                    </p:set>
                                    <p:animEffect transition="in" filter="fade">
                                      <p:cBhvr>
                                        <p:cTn id="104" dur="500"/>
                                        <p:tgtEl>
                                          <p:spTgt spid="84"/>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85"/>
                                        </p:tgtEl>
                                        <p:attrNameLst>
                                          <p:attrName>style.visibility</p:attrName>
                                        </p:attrNameLst>
                                      </p:cBhvr>
                                      <p:to>
                                        <p:strVal val="visible"/>
                                      </p:to>
                                    </p:set>
                                    <p:animEffect transition="in" filter="fade">
                                      <p:cBhvr>
                                        <p:cTn id="107" dur="500"/>
                                        <p:tgtEl>
                                          <p:spTgt spid="85"/>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86"/>
                                        </p:tgtEl>
                                        <p:attrNameLst>
                                          <p:attrName>style.visibility</p:attrName>
                                        </p:attrNameLst>
                                      </p:cBhvr>
                                      <p:to>
                                        <p:strVal val="visible"/>
                                      </p:to>
                                    </p:set>
                                    <p:animEffect transition="in" filter="fade">
                                      <p:cBhvr>
                                        <p:cTn id="110" dur="500"/>
                                        <p:tgtEl>
                                          <p:spTgt spid="86"/>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87"/>
                                        </p:tgtEl>
                                        <p:attrNameLst>
                                          <p:attrName>style.visibility</p:attrName>
                                        </p:attrNameLst>
                                      </p:cBhvr>
                                      <p:to>
                                        <p:strVal val="visible"/>
                                      </p:to>
                                    </p:set>
                                    <p:animEffect transition="in" filter="fade">
                                      <p:cBhvr>
                                        <p:cTn id="113" dur="500"/>
                                        <p:tgtEl>
                                          <p:spTgt spid="87"/>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88"/>
                                        </p:tgtEl>
                                        <p:attrNameLst>
                                          <p:attrName>style.visibility</p:attrName>
                                        </p:attrNameLst>
                                      </p:cBhvr>
                                      <p:to>
                                        <p:strVal val="visible"/>
                                      </p:to>
                                    </p:set>
                                    <p:animEffect transition="in" filter="fade">
                                      <p:cBhvr>
                                        <p:cTn id="116" dur="500"/>
                                        <p:tgtEl>
                                          <p:spTgt spid="88"/>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89"/>
                                        </p:tgtEl>
                                        <p:attrNameLst>
                                          <p:attrName>style.visibility</p:attrName>
                                        </p:attrNameLst>
                                      </p:cBhvr>
                                      <p:to>
                                        <p:strVal val="visible"/>
                                      </p:to>
                                    </p:set>
                                    <p:animEffect transition="in" filter="fade">
                                      <p:cBhvr>
                                        <p:cTn id="119" dur="500"/>
                                        <p:tgtEl>
                                          <p:spTgt spid="89"/>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90"/>
                                        </p:tgtEl>
                                        <p:attrNameLst>
                                          <p:attrName>style.visibility</p:attrName>
                                        </p:attrNameLst>
                                      </p:cBhvr>
                                      <p:to>
                                        <p:strVal val="visible"/>
                                      </p:to>
                                    </p:set>
                                    <p:animEffect transition="in" filter="fade">
                                      <p:cBhvr>
                                        <p:cTn id="122" dur="500"/>
                                        <p:tgtEl>
                                          <p:spTgt spid="90"/>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91"/>
                                        </p:tgtEl>
                                        <p:attrNameLst>
                                          <p:attrName>style.visibility</p:attrName>
                                        </p:attrNameLst>
                                      </p:cBhvr>
                                      <p:to>
                                        <p:strVal val="visible"/>
                                      </p:to>
                                    </p:set>
                                    <p:animEffect transition="in" filter="fade">
                                      <p:cBhvr>
                                        <p:cTn id="125" dur="500"/>
                                        <p:tgtEl>
                                          <p:spTgt spid="91"/>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82"/>
                                        </p:tgtEl>
                                        <p:attrNameLst>
                                          <p:attrName>style.visibility</p:attrName>
                                        </p:attrNameLst>
                                      </p:cBhvr>
                                      <p:to>
                                        <p:strVal val="visible"/>
                                      </p:to>
                                    </p:set>
                                    <p:animEffect transition="in" filter="fade">
                                      <p:cBhvr>
                                        <p:cTn id="128" dur="500"/>
                                        <p:tgtEl>
                                          <p:spTgt spid="82"/>
                                        </p:tgtEl>
                                      </p:cBhvr>
                                    </p:animEffect>
                                  </p:childTnLst>
                                </p:cTn>
                              </p:par>
                            </p:childTnLst>
                          </p:cTn>
                        </p:par>
                      </p:childTnLst>
                    </p:cTn>
                  </p:par>
                  <p:par>
                    <p:cTn id="129" fill="hold">
                      <p:stCondLst>
                        <p:cond delay="indefinite"/>
                      </p:stCondLst>
                      <p:childTnLst>
                        <p:par>
                          <p:cTn id="130" fill="hold">
                            <p:stCondLst>
                              <p:cond delay="0"/>
                            </p:stCondLst>
                            <p:childTnLst>
                              <p:par>
                                <p:cTn id="131" presetID="10" presetClass="entr" presetSubtype="0" fill="hold" grpId="0" nodeType="clickEffect">
                                  <p:stCondLst>
                                    <p:cond delay="0"/>
                                  </p:stCondLst>
                                  <p:childTnLst>
                                    <p:set>
                                      <p:cBhvr>
                                        <p:cTn id="132" dur="1" fill="hold">
                                          <p:stCondLst>
                                            <p:cond delay="0"/>
                                          </p:stCondLst>
                                        </p:cTn>
                                        <p:tgtEl>
                                          <p:spTgt spid="94"/>
                                        </p:tgtEl>
                                        <p:attrNameLst>
                                          <p:attrName>style.visibility</p:attrName>
                                        </p:attrNameLst>
                                      </p:cBhvr>
                                      <p:to>
                                        <p:strVal val="visible"/>
                                      </p:to>
                                    </p:set>
                                    <p:animEffect transition="in" filter="fade">
                                      <p:cBhvr>
                                        <p:cTn id="133" dur="500"/>
                                        <p:tgtEl>
                                          <p:spTgt spid="94"/>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95"/>
                                        </p:tgtEl>
                                        <p:attrNameLst>
                                          <p:attrName>style.visibility</p:attrName>
                                        </p:attrNameLst>
                                      </p:cBhvr>
                                      <p:to>
                                        <p:strVal val="visible"/>
                                      </p:to>
                                    </p:set>
                                    <p:animEffect transition="in" filter="fade">
                                      <p:cBhvr>
                                        <p:cTn id="136" dur="500"/>
                                        <p:tgtEl>
                                          <p:spTgt spid="95"/>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96"/>
                                        </p:tgtEl>
                                        <p:attrNameLst>
                                          <p:attrName>style.visibility</p:attrName>
                                        </p:attrNameLst>
                                      </p:cBhvr>
                                      <p:to>
                                        <p:strVal val="visible"/>
                                      </p:to>
                                    </p:set>
                                    <p:animEffect transition="in" filter="fade">
                                      <p:cBhvr>
                                        <p:cTn id="139" dur="500"/>
                                        <p:tgtEl>
                                          <p:spTgt spid="96"/>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97"/>
                                        </p:tgtEl>
                                        <p:attrNameLst>
                                          <p:attrName>style.visibility</p:attrName>
                                        </p:attrNameLst>
                                      </p:cBhvr>
                                      <p:to>
                                        <p:strVal val="visible"/>
                                      </p:to>
                                    </p:set>
                                    <p:animEffect transition="in" filter="fade">
                                      <p:cBhvr>
                                        <p:cTn id="142" dur="500"/>
                                        <p:tgtEl>
                                          <p:spTgt spid="97"/>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98"/>
                                        </p:tgtEl>
                                        <p:attrNameLst>
                                          <p:attrName>style.visibility</p:attrName>
                                        </p:attrNameLst>
                                      </p:cBhvr>
                                      <p:to>
                                        <p:strVal val="visible"/>
                                      </p:to>
                                    </p:set>
                                    <p:animEffect transition="in" filter="fade">
                                      <p:cBhvr>
                                        <p:cTn id="145" dur="500"/>
                                        <p:tgtEl>
                                          <p:spTgt spid="98"/>
                                        </p:tgtEl>
                                      </p:cBhvr>
                                    </p:animEffect>
                                  </p:childTnLst>
                                </p:cTn>
                              </p:par>
                              <p:par>
                                <p:cTn id="146" presetID="10" presetClass="entr" presetSubtype="0" fill="hold" grpId="0" nodeType="withEffect">
                                  <p:stCondLst>
                                    <p:cond delay="0"/>
                                  </p:stCondLst>
                                  <p:childTnLst>
                                    <p:set>
                                      <p:cBhvr>
                                        <p:cTn id="147" dur="1" fill="hold">
                                          <p:stCondLst>
                                            <p:cond delay="0"/>
                                          </p:stCondLst>
                                        </p:cTn>
                                        <p:tgtEl>
                                          <p:spTgt spid="99"/>
                                        </p:tgtEl>
                                        <p:attrNameLst>
                                          <p:attrName>style.visibility</p:attrName>
                                        </p:attrNameLst>
                                      </p:cBhvr>
                                      <p:to>
                                        <p:strVal val="visible"/>
                                      </p:to>
                                    </p:set>
                                    <p:animEffect transition="in" filter="fade">
                                      <p:cBhvr>
                                        <p:cTn id="148" dur="500"/>
                                        <p:tgtEl>
                                          <p:spTgt spid="99"/>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100"/>
                                        </p:tgtEl>
                                        <p:attrNameLst>
                                          <p:attrName>style.visibility</p:attrName>
                                        </p:attrNameLst>
                                      </p:cBhvr>
                                      <p:to>
                                        <p:strVal val="visible"/>
                                      </p:to>
                                    </p:set>
                                    <p:animEffect transition="in" filter="fade">
                                      <p:cBhvr>
                                        <p:cTn id="151" dur="500"/>
                                        <p:tgtEl>
                                          <p:spTgt spid="100"/>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101"/>
                                        </p:tgtEl>
                                        <p:attrNameLst>
                                          <p:attrName>style.visibility</p:attrName>
                                        </p:attrNameLst>
                                      </p:cBhvr>
                                      <p:to>
                                        <p:strVal val="visible"/>
                                      </p:to>
                                    </p:set>
                                    <p:animEffect transition="in" filter="fade">
                                      <p:cBhvr>
                                        <p:cTn id="154" dur="500"/>
                                        <p:tgtEl>
                                          <p:spTgt spid="101"/>
                                        </p:tgtEl>
                                      </p:cBhvr>
                                    </p:animEffect>
                                  </p:childTnLst>
                                </p:cTn>
                              </p:par>
                              <p:par>
                                <p:cTn id="155" presetID="10" presetClass="entr" presetSubtype="0" fill="hold" grpId="0" nodeType="withEffect">
                                  <p:stCondLst>
                                    <p:cond delay="0"/>
                                  </p:stCondLst>
                                  <p:childTnLst>
                                    <p:set>
                                      <p:cBhvr>
                                        <p:cTn id="156" dur="1" fill="hold">
                                          <p:stCondLst>
                                            <p:cond delay="0"/>
                                          </p:stCondLst>
                                        </p:cTn>
                                        <p:tgtEl>
                                          <p:spTgt spid="102"/>
                                        </p:tgtEl>
                                        <p:attrNameLst>
                                          <p:attrName>style.visibility</p:attrName>
                                        </p:attrNameLst>
                                      </p:cBhvr>
                                      <p:to>
                                        <p:strVal val="visible"/>
                                      </p:to>
                                    </p:set>
                                    <p:animEffect transition="in" filter="fade">
                                      <p:cBhvr>
                                        <p:cTn id="157" dur="500"/>
                                        <p:tgtEl>
                                          <p:spTgt spid="102"/>
                                        </p:tgtEl>
                                      </p:cBhvr>
                                    </p:animEffect>
                                  </p:childTnLst>
                                </p:cTn>
                              </p:par>
                              <p:par>
                                <p:cTn id="158" presetID="10" presetClass="entr" presetSubtype="0" fill="hold" grpId="0" nodeType="withEffect">
                                  <p:stCondLst>
                                    <p:cond delay="0"/>
                                  </p:stCondLst>
                                  <p:childTnLst>
                                    <p:set>
                                      <p:cBhvr>
                                        <p:cTn id="159" dur="1" fill="hold">
                                          <p:stCondLst>
                                            <p:cond delay="0"/>
                                          </p:stCondLst>
                                        </p:cTn>
                                        <p:tgtEl>
                                          <p:spTgt spid="103"/>
                                        </p:tgtEl>
                                        <p:attrNameLst>
                                          <p:attrName>style.visibility</p:attrName>
                                        </p:attrNameLst>
                                      </p:cBhvr>
                                      <p:to>
                                        <p:strVal val="visible"/>
                                      </p:to>
                                    </p:set>
                                    <p:animEffect transition="in" filter="fade">
                                      <p:cBhvr>
                                        <p:cTn id="160" dur="500"/>
                                        <p:tgtEl>
                                          <p:spTgt spid="103"/>
                                        </p:tgtEl>
                                      </p:cBhvr>
                                    </p:animEffect>
                                  </p:childTnLst>
                                </p:cTn>
                              </p:par>
                              <p:par>
                                <p:cTn id="161" presetID="10" presetClass="entr" presetSubtype="0" fill="hold" grpId="0" nodeType="withEffect">
                                  <p:stCondLst>
                                    <p:cond delay="0"/>
                                  </p:stCondLst>
                                  <p:childTnLst>
                                    <p:set>
                                      <p:cBhvr>
                                        <p:cTn id="162" dur="1" fill="hold">
                                          <p:stCondLst>
                                            <p:cond delay="0"/>
                                          </p:stCondLst>
                                        </p:cTn>
                                        <p:tgtEl>
                                          <p:spTgt spid="115"/>
                                        </p:tgtEl>
                                        <p:attrNameLst>
                                          <p:attrName>style.visibility</p:attrName>
                                        </p:attrNameLst>
                                      </p:cBhvr>
                                      <p:to>
                                        <p:strVal val="visible"/>
                                      </p:to>
                                    </p:set>
                                    <p:animEffect transition="in" filter="fade">
                                      <p:cBhvr>
                                        <p:cTn id="163" dur="500"/>
                                        <p:tgtEl>
                                          <p:spTgt spid="115"/>
                                        </p:tgtEl>
                                      </p:cBhvr>
                                    </p:animEffect>
                                  </p:childTnLst>
                                </p:cTn>
                              </p:par>
                              <p:par>
                                <p:cTn id="164" presetID="10" presetClass="entr" presetSubtype="0" fill="hold" grpId="0" nodeType="withEffect">
                                  <p:stCondLst>
                                    <p:cond delay="0"/>
                                  </p:stCondLst>
                                  <p:childTnLst>
                                    <p:set>
                                      <p:cBhvr>
                                        <p:cTn id="165" dur="1" fill="hold">
                                          <p:stCondLst>
                                            <p:cond delay="0"/>
                                          </p:stCondLst>
                                        </p:cTn>
                                        <p:tgtEl>
                                          <p:spTgt spid="116"/>
                                        </p:tgtEl>
                                        <p:attrNameLst>
                                          <p:attrName>style.visibility</p:attrName>
                                        </p:attrNameLst>
                                      </p:cBhvr>
                                      <p:to>
                                        <p:strVal val="visible"/>
                                      </p:to>
                                    </p:set>
                                    <p:animEffect transition="in" filter="fade">
                                      <p:cBhvr>
                                        <p:cTn id="166"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3" grpId="0"/>
      <p:bldP spid="64" grpId="0"/>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p:bldP spid="76" grpId="0" animBg="1"/>
      <p:bldP spid="77" grpId="0"/>
      <p:bldP spid="78" grpId="0"/>
      <p:bldP spid="79" grpId="0" animBg="1"/>
      <p:bldP spid="80" grpId="0"/>
      <p:bldP spid="81" grpId="0" animBg="1"/>
      <p:bldP spid="82" grpId="0"/>
      <p:bldP spid="83" grpId="0" animBg="1"/>
      <p:bldP spid="84" grpId="0" animBg="1"/>
      <p:bldP spid="85" grpId="0" animBg="1"/>
      <p:bldP spid="86" grpId="0" animBg="1"/>
      <p:bldP spid="87" grpId="0" animBg="1"/>
      <p:bldP spid="88" grpId="0" animBg="1"/>
      <p:bldP spid="89" grpId="0" animBg="1"/>
      <p:bldP spid="90" grpId="0" animBg="1"/>
      <p:bldP spid="91" grpId="0" animBg="1"/>
      <p:bldP spid="94" grpId="0"/>
      <p:bldP spid="95" grpId="0" animBg="1"/>
      <p:bldP spid="96" grpId="0" animBg="1"/>
      <p:bldP spid="97" grpId="0" animBg="1"/>
      <p:bldP spid="98" grpId="0" animBg="1"/>
      <p:bldP spid="99" grpId="0" animBg="1"/>
      <p:bldP spid="100" grpId="0" animBg="1"/>
      <p:bldP spid="101" grpId="0" animBg="1"/>
      <p:bldP spid="102" grpId="0" animBg="1"/>
      <p:bldP spid="103"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p:bldP spid="11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clrChange>
              <a:clrFrom>
                <a:srgbClr val="00A2E8"/>
              </a:clrFrom>
              <a:clrTo>
                <a:srgbClr val="00A2E8">
                  <a:alpha val="0"/>
                </a:srgbClr>
              </a:clrTo>
            </a:clrChange>
          </a:blip>
          <a:stretch>
            <a:fillRect/>
          </a:stretch>
        </p:blipFill>
        <p:spPr>
          <a:xfrm>
            <a:off x="1472517" y="143798"/>
            <a:ext cx="9116786" cy="1005000"/>
          </a:xfrm>
          <a:prstGeom prst="rect">
            <a:avLst/>
          </a:prstGeom>
        </p:spPr>
      </p:pic>
      <p:sp>
        <p:nvSpPr>
          <p:cNvPr id="6" name="Oval 5"/>
          <p:cNvSpPr/>
          <p:nvPr/>
        </p:nvSpPr>
        <p:spPr bwMode="auto">
          <a:xfrm>
            <a:off x="7097709" y="55511"/>
            <a:ext cx="1244898" cy="1162253"/>
          </a:xfrm>
          <a:prstGeom prst="ellipse">
            <a:avLst/>
          </a:prstGeom>
          <a:noFill/>
          <a:ln w="7620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6200" tIns="38100" rIns="38100" bIns="76200" numCol="1" spcCol="0" rtlCol="0" fromWordArt="0" anchor="b" anchorCtr="0" forceAA="0" compatLnSpc="1">
            <a:prstTxWarp prst="textNoShape">
              <a:avLst/>
            </a:prstTxWarp>
            <a:noAutofit/>
          </a:bodyPr>
          <a:lstStyle/>
          <a:p>
            <a:pPr algn="ctr" defTabSz="761719" fontAlgn="base">
              <a:spcBef>
                <a:spcPct val="0"/>
              </a:spcBef>
              <a:spcAft>
                <a:spcPct val="0"/>
              </a:spcAft>
            </a:pPr>
            <a:endParaRPr lang="el-GR" sz="1667" spc="-42"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37" name="Group 36"/>
          <p:cNvGrpSpPr/>
          <p:nvPr/>
        </p:nvGrpSpPr>
        <p:grpSpPr>
          <a:xfrm>
            <a:off x="5209449" y="2087972"/>
            <a:ext cx="2045174" cy="4627212"/>
            <a:chOff x="5145480" y="1275907"/>
            <a:chExt cx="2406306" cy="5513062"/>
          </a:xfrm>
        </p:grpSpPr>
        <p:sp>
          <p:nvSpPr>
            <p:cNvPr id="38" name="Rectangle 37"/>
            <p:cNvSpPr/>
            <p:nvPr/>
          </p:nvSpPr>
          <p:spPr bwMode="auto">
            <a:xfrm>
              <a:off x="5145480" y="1275907"/>
              <a:ext cx="2135938" cy="5490280"/>
            </a:xfrm>
            <a:prstGeom prst="rect">
              <a:avLst/>
            </a:prstGeom>
            <a:solidFill>
              <a:schemeClr val="accent1">
                <a:lumMod val="50000"/>
              </a:schemeClr>
            </a:solidFill>
            <a:ln w="9525" cap="flat" cmpd="sng" algn="ctr">
              <a:solidFill>
                <a:srgbClr val="0072C6"/>
              </a:solidFill>
              <a:prstDash val="solid"/>
              <a:headEnd type="none" w="med" len="med"/>
              <a:tailEnd type="none" w="med" len="med"/>
            </a:ln>
            <a:effectLst/>
          </p:spPr>
          <p:txBody>
            <a:bodyPr vert="horz" wrap="square" lIns="0" tIns="38858" rIns="0" bIns="38858" numCol="1" rtlCol="0" anchor="ctr" anchorCtr="0" compatLnSpc="1">
              <a:prstTxWarp prst="textNoShape">
                <a:avLst/>
              </a:prstTxWarp>
            </a:bodyPr>
            <a:lstStyle/>
            <a:p>
              <a:pPr algn="ctr" defTabSz="776880" fontAlgn="base">
                <a:spcBef>
                  <a:spcPct val="0"/>
                </a:spcBef>
                <a:spcAft>
                  <a:spcPct val="0"/>
                </a:spcAft>
                <a:defRPr/>
              </a:pPr>
              <a:endParaRPr lang="en-US" sz="1500" kern="0" dirty="0">
                <a:solidFill>
                  <a:srgbClr val="FFFFFF"/>
                </a:solidFill>
              </a:endParaRPr>
            </a:p>
          </p:txBody>
        </p:sp>
        <p:pic>
          <p:nvPicPr>
            <p:cNvPr id="39" name="Picture 38"/>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5277629" y="6242588"/>
              <a:ext cx="520204" cy="442173"/>
            </a:xfrm>
            <a:prstGeom prst="rect">
              <a:avLst/>
            </a:prstGeom>
          </p:spPr>
        </p:pic>
        <p:sp>
          <p:nvSpPr>
            <p:cNvPr id="40" name="TextBox 39"/>
            <p:cNvSpPr txBox="1"/>
            <p:nvPr/>
          </p:nvSpPr>
          <p:spPr>
            <a:xfrm>
              <a:off x="5759734" y="6242589"/>
              <a:ext cx="1792052" cy="546380"/>
            </a:xfrm>
            <a:prstGeom prst="rect">
              <a:avLst/>
            </a:prstGeom>
            <a:noFill/>
          </p:spPr>
          <p:txBody>
            <a:bodyPr wrap="square" rtlCol="0">
              <a:spAutoFit/>
            </a:bodyPr>
            <a:lstStyle/>
            <a:p>
              <a:pPr defTabSz="777133">
                <a:defRPr/>
              </a:pPr>
              <a:r>
                <a:rPr lang="en-US" sz="1190" kern="0" dirty="0">
                  <a:solidFill>
                    <a:srgbClr val="FFFFFF"/>
                  </a:solidFill>
                </a:rPr>
                <a:t>Azure </a:t>
              </a:r>
            </a:p>
            <a:p>
              <a:pPr defTabSz="777133">
                <a:defRPr/>
              </a:pPr>
              <a:r>
                <a:rPr lang="en-US" sz="1190" kern="0" dirty="0">
                  <a:solidFill>
                    <a:srgbClr val="FFFFFF"/>
                  </a:solidFill>
                </a:rPr>
                <a:t>API Management</a:t>
              </a:r>
            </a:p>
          </p:txBody>
        </p:sp>
      </p:grpSp>
      <p:cxnSp>
        <p:nvCxnSpPr>
          <p:cNvPr id="41" name="Straight Arrow Connector 40"/>
          <p:cNvCxnSpPr/>
          <p:nvPr/>
        </p:nvCxnSpPr>
        <p:spPr>
          <a:xfrm>
            <a:off x="2949297" y="2888206"/>
            <a:ext cx="1968221" cy="0"/>
          </a:xfrm>
          <a:prstGeom prst="straightConnector1">
            <a:avLst/>
          </a:prstGeom>
          <a:noFill/>
          <a:ln w="28575" cap="flat" cmpd="sng" algn="ctr">
            <a:solidFill>
              <a:srgbClr val="00B0F0"/>
            </a:solidFill>
            <a:prstDash val="solid"/>
            <a:headEnd type="none" w="med" len="med"/>
            <a:tailEnd type="arrow" w="med" len="med"/>
          </a:ln>
          <a:effectLst/>
        </p:spPr>
      </p:cxnSp>
      <p:cxnSp>
        <p:nvCxnSpPr>
          <p:cNvPr id="42" name="Straight Arrow Connector 41"/>
          <p:cNvCxnSpPr/>
          <p:nvPr/>
        </p:nvCxnSpPr>
        <p:spPr>
          <a:xfrm>
            <a:off x="2949297" y="4160152"/>
            <a:ext cx="1968221" cy="0"/>
          </a:xfrm>
          <a:prstGeom prst="straightConnector1">
            <a:avLst/>
          </a:prstGeom>
          <a:noFill/>
          <a:ln w="28575" cap="flat" cmpd="sng" algn="ctr">
            <a:solidFill>
              <a:srgbClr val="00B0F0"/>
            </a:solidFill>
            <a:prstDash val="solid"/>
            <a:headEnd type="none" w="med" len="med"/>
            <a:tailEnd type="arrow" w="med" len="med"/>
          </a:ln>
          <a:effectLst/>
        </p:spPr>
      </p:cxnSp>
      <p:cxnSp>
        <p:nvCxnSpPr>
          <p:cNvPr id="43" name="Straight Arrow Connector 42"/>
          <p:cNvCxnSpPr/>
          <p:nvPr/>
        </p:nvCxnSpPr>
        <p:spPr>
          <a:xfrm>
            <a:off x="2949297" y="5397306"/>
            <a:ext cx="1968221" cy="0"/>
          </a:xfrm>
          <a:prstGeom prst="straightConnector1">
            <a:avLst/>
          </a:prstGeom>
          <a:noFill/>
          <a:ln w="28575" cap="flat" cmpd="sng" algn="ctr">
            <a:solidFill>
              <a:srgbClr val="00B0F0"/>
            </a:solidFill>
            <a:prstDash val="solid"/>
            <a:headEnd type="none" w="med" len="med"/>
            <a:tailEnd type="arrow" w="med" len="med"/>
          </a:ln>
          <a:effectLst/>
        </p:spPr>
      </p:cxnSp>
      <p:cxnSp>
        <p:nvCxnSpPr>
          <p:cNvPr id="44" name="Straight Arrow Connector 43"/>
          <p:cNvCxnSpPr/>
          <p:nvPr/>
        </p:nvCxnSpPr>
        <p:spPr>
          <a:xfrm>
            <a:off x="7203194" y="4181978"/>
            <a:ext cx="1777748" cy="0"/>
          </a:xfrm>
          <a:prstGeom prst="straightConnector1">
            <a:avLst/>
          </a:prstGeom>
          <a:noFill/>
          <a:ln w="28575" cap="flat" cmpd="sng" algn="ctr">
            <a:solidFill>
              <a:srgbClr val="00B0F0"/>
            </a:solidFill>
            <a:prstDash val="solid"/>
            <a:headEnd type="none" w="med" len="med"/>
            <a:tailEnd type="arrow" w="med" len="med"/>
          </a:ln>
          <a:effectLst/>
        </p:spPr>
      </p:cxnSp>
      <p:grpSp>
        <p:nvGrpSpPr>
          <p:cNvPr id="45" name="Group 44"/>
          <p:cNvGrpSpPr/>
          <p:nvPr/>
        </p:nvGrpSpPr>
        <p:grpSpPr>
          <a:xfrm>
            <a:off x="1231730" y="2285161"/>
            <a:ext cx="1504474" cy="1152275"/>
            <a:chOff x="489450" y="1507915"/>
            <a:chExt cx="1770130" cy="1355741"/>
          </a:xfrm>
        </p:grpSpPr>
        <p:pic>
          <p:nvPicPr>
            <p:cNvPr id="46" name="Picture 45"/>
            <p:cNvPicPr>
              <a:picLocks noChangeAspect="1"/>
            </p:cNvPicPr>
            <p:nvPr/>
          </p:nvPicPr>
          <p:blipFill>
            <a:blip r:embed="rId4">
              <a:duotone>
                <a:srgbClr val="0072C6">
                  <a:shade val="45000"/>
                  <a:satMod val="135000"/>
                </a:srgbClr>
                <a:prstClr val="white"/>
              </a:duotone>
              <a:extLst>
                <a:ext uri="{28A0092B-C50C-407E-A947-70E740481C1C}">
                  <a14:useLocalDpi xmlns:a14="http://schemas.microsoft.com/office/drawing/2010/main" val="0"/>
                </a:ext>
              </a:extLst>
            </a:blip>
            <a:stretch>
              <a:fillRect/>
            </a:stretch>
          </p:blipFill>
          <p:spPr>
            <a:xfrm>
              <a:off x="489450" y="1507915"/>
              <a:ext cx="1770130" cy="1045018"/>
            </a:xfrm>
            <a:prstGeom prst="rect">
              <a:avLst/>
            </a:prstGeom>
          </p:spPr>
        </p:pic>
        <p:sp>
          <p:nvSpPr>
            <p:cNvPr id="47" name="TextBox 46"/>
            <p:cNvSpPr txBox="1"/>
            <p:nvPr/>
          </p:nvSpPr>
          <p:spPr>
            <a:xfrm>
              <a:off x="489450" y="2539556"/>
              <a:ext cx="1770130" cy="324100"/>
            </a:xfrm>
            <a:prstGeom prst="rect">
              <a:avLst/>
            </a:prstGeom>
            <a:noFill/>
          </p:spPr>
          <p:txBody>
            <a:bodyPr wrap="square" rtlCol="0">
              <a:spAutoFit/>
            </a:bodyPr>
            <a:lstStyle/>
            <a:p>
              <a:pPr algn="ctr" defTabSz="777133">
                <a:defRPr/>
              </a:pPr>
              <a:r>
                <a:rPr lang="en-US" sz="1190" kern="0" dirty="0">
                  <a:solidFill>
                    <a:srgbClr val="FFFFFF"/>
                  </a:solidFill>
                </a:rPr>
                <a:t>APP DEVELOPERS</a:t>
              </a:r>
            </a:p>
          </p:txBody>
        </p:sp>
      </p:grpSp>
      <p:grpSp>
        <p:nvGrpSpPr>
          <p:cNvPr id="48" name="Group 47"/>
          <p:cNvGrpSpPr/>
          <p:nvPr/>
        </p:nvGrpSpPr>
        <p:grpSpPr>
          <a:xfrm>
            <a:off x="1231730" y="4940164"/>
            <a:ext cx="1504474" cy="1255271"/>
            <a:chOff x="489450" y="4631732"/>
            <a:chExt cx="1770130" cy="1476924"/>
          </a:xfrm>
        </p:grpSpPr>
        <p:pic>
          <p:nvPicPr>
            <p:cNvPr id="49" name="Picture 48"/>
            <p:cNvPicPr>
              <a:picLocks noChangeAspect="1"/>
            </p:cNvPicPr>
            <p:nvPr/>
          </p:nvPicPr>
          <p:blipFill>
            <a:blip r:embed="rId5">
              <a:duotone>
                <a:srgbClr val="0072C6">
                  <a:shade val="45000"/>
                  <a:satMod val="135000"/>
                </a:srgbClr>
                <a:prstClr val="white"/>
              </a:duotone>
              <a:extLst>
                <a:ext uri="{28A0092B-C50C-407E-A947-70E740481C1C}">
                  <a14:useLocalDpi xmlns:a14="http://schemas.microsoft.com/office/drawing/2010/main" val="0"/>
                </a:ext>
              </a:extLst>
            </a:blip>
            <a:stretch>
              <a:fillRect/>
            </a:stretch>
          </p:blipFill>
          <p:spPr>
            <a:xfrm>
              <a:off x="551475" y="4631732"/>
              <a:ext cx="1646080" cy="1125381"/>
            </a:xfrm>
            <a:prstGeom prst="rect">
              <a:avLst/>
            </a:prstGeom>
          </p:spPr>
        </p:pic>
        <p:sp>
          <p:nvSpPr>
            <p:cNvPr id="50" name="TextBox 49"/>
            <p:cNvSpPr txBox="1"/>
            <p:nvPr/>
          </p:nvSpPr>
          <p:spPr>
            <a:xfrm>
              <a:off x="489450" y="5784556"/>
              <a:ext cx="1770130" cy="324100"/>
            </a:xfrm>
            <a:prstGeom prst="rect">
              <a:avLst/>
            </a:prstGeom>
            <a:noFill/>
          </p:spPr>
          <p:txBody>
            <a:bodyPr wrap="square" rtlCol="0">
              <a:spAutoFit/>
            </a:bodyPr>
            <a:lstStyle/>
            <a:p>
              <a:pPr algn="ctr" defTabSz="777133">
                <a:defRPr/>
              </a:pPr>
              <a:r>
                <a:rPr lang="en-US" sz="1190" kern="0" dirty="0">
                  <a:solidFill>
                    <a:srgbClr val="FFFFFF"/>
                  </a:solidFill>
                </a:rPr>
                <a:t>API PUBLISHERS</a:t>
              </a:r>
            </a:p>
          </p:txBody>
        </p:sp>
      </p:grpSp>
      <p:grpSp>
        <p:nvGrpSpPr>
          <p:cNvPr id="51" name="Group 50"/>
          <p:cNvGrpSpPr/>
          <p:nvPr/>
        </p:nvGrpSpPr>
        <p:grpSpPr>
          <a:xfrm>
            <a:off x="1231730" y="3700187"/>
            <a:ext cx="1504474" cy="1153586"/>
            <a:chOff x="489450" y="3172804"/>
            <a:chExt cx="1770130" cy="1357283"/>
          </a:xfrm>
        </p:grpSpPr>
        <p:pic>
          <p:nvPicPr>
            <p:cNvPr id="52" name="Picture 51"/>
            <p:cNvPicPr>
              <a:picLocks noChangeAspect="1"/>
            </p:cNvPicPr>
            <p:nvPr/>
          </p:nvPicPr>
          <p:blipFill>
            <a:blip r:embed="rId6">
              <a:duotone>
                <a:srgbClr val="0072C6">
                  <a:shade val="45000"/>
                  <a:satMod val="135000"/>
                </a:srgbClr>
                <a:prstClr val="white"/>
              </a:duotone>
              <a:extLst>
                <a:ext uri="{28A0092B-C50C-407E-A947-70E740481C1C}">
                  <a14:useLocalDpi xmlns:a14="http://schemas.microsoft.com/office/drawing/2010/main" val="0"/>
                </a:ext>
              </a:extLst>
            </a:blip>
            <a:stretch>
              <a:fillRect/>
            </a:stretch>
          </p:blipFill>
          <p:spPr>
            <a:xfrm>
              <a:off x="810355" y="3172804"/>
              <a:ext cx="1156668" cy="1037600"/>
            </a:xfrm>
            <a:prstGeom prst="rect">
              <a:avLst/>
            </a:prstGeom>
          </p:spPr>
        </p:pic>
        <p:sp>
          <p:nvSpPr>
            <p:cNvPr id="53" name="TextBox 52"/>
            <p:cNvSpPr txBox="1"/>
            <p:nvPr/>
          </p:nvSpPr>
          <p:spPr>
            <a:xfrm>
              <a:off x="489450" y="4205987"/>
              <a:ext cx="1770130" cy="324100"/>
            </a:xfrm>
            <a:prstGeom prst="rect">
              <a:avLst/>
            </a:prstGeom>
            <a:noFill/>
          </p:spPr>
          <p:txBody>
            <a:bodyPr wrap="square" rtlCol="0">
              <a:spAutoFit/>
            </a:bodyPr>
            <a:lstStyle/>
            <a:p>
              <a:pPr algn="ctr" defTabSz="777133">
                <a:defRPr/>
              </a:pPr>
              <a:r>
                <a:rPr lang="en-US" sz="1190" kern="0" dirty="0">
                  <a:solidFill>
                    <a:srgbClr val="FFFFFF"/>
                  </a:solidFill>
                </a:rPr>
                <a:t>APPS</a:t>
              </a:r>
            </a:p>
          </p:txBody>
        </p:sp>
      </p:grpSp>
      <p:pic>
        <p:nvPicPr>
          <p:cNvPr id="54" name="Picture 53"/>
          <p:cNvPicPr>
            <a:picLocks noChangeAspect="1"/>
          </p:cNvPicPr>
          <p:nvPr/>
        </p:nvPicPr>
        <p:blipFill>
          <a:blip r:embed="rId7">
            <a:duotone>
              <a:srgbClr val="0072C6">
                <a:shade val="45000"/>
                <a:satMod val="135000"/>
              </a:srgbClr>
              <a:prstClr val="white"/>
            </a:duotone>
            <a:extLst>
              <a:ext uri="{28A0092B-C50C-407E-A947-70E740481C1C}">
                <a14:useLocalDpi xmlns:a14="http://schemas.microsoft.com/office/drawing/2010/main" val="0"/>
              </a:ext>
            </a:extLst>
          </a:blip>
          <a:stretch>
            <a:fillRect/>
          </a:stretch>
        </p:blipFill>
        <p:spPr>
          <a:xfrm>
            <a:off x="9802918" y="3193799"/>
            <a:ext cx="855888" cy="1778344"/>
          </a:xfrm>
          <a:prstGeom prst="rect">
            <a:avLst/>
          </a:prstGeom>
        </p:spPr>
      </p:pic>
      <p:pic>
        <p:nvPicPr>
          <p:cNvPr id="55" name="Picture 5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0800000">
            <a:off x="9179756" y="4062619"/>
            <a:ext cx="636768" cy="259024"/>
          </a:xfrm>
          <a:prstGeom prst="rect">
            <a:avLst/>
          </a:prstGeom>
        </p:spPr>
      </p:pic>
      <p:sp>
        <p:nvSpPr>
          <p:cNvPr id="56" name="TextBox 55"/>
          <p:cNvSpPr txBox="1"/>
          <p:nvPr/>
        </p:nvSpPr>
        <p:spPr>
          <a:xfrm>
            <a:off x="9041012" y="4345240"/>
            <a:ext cx="851515" cy="458587"/>
          </a:xfrm>
          <a:prstGeom prst="rect">
            <a:avLst/>
          </a:prstGeom>
          <a:noFill/>
        </p:spPr>
        <p:txBody>
          <a:bodyPr wrap="none" rtlCol="0">
            <a:spAutoFit/>
          </a:bodyPr>
          <a:lstStyle/>
          <a:p>
            <a:pPr defTabSz="777133">
              <a:defRPr/>
            </a:pPr>
            <a:r>
              <a:rPr lang="en-US" sz="1190" kern="0" dirty="0">
                <a:solidFill>
                  <a:srgbClr val="FFFFFF"/>
                </a:solidFill>
              </a:rPr>
              <a:t>BACKEND</a:t>
            </a:r>
          </a:p>
          <a:p>
            <a:pPr defTabSz="777133">
              <a:defRPr/>
            </a:pPr>
            <a:r>
              <a:rPr lang="en-US" sz="1190" kern="0" dirty="0">
                <a:solidFill>
                  <a:srgbClr val="FFFFFF"/>
                </a:solidFill>
              </a:rPr>
              <a:t>SERVICES</a:t>
            </a:r>
          </a:p>
        </p:txBody>
      </p:sp>
      <p:sp>
        <p:nvSpPr>
          <p:cNvPr id="57" name="TextBox 56"/>
          <p:cNvSpPr txBox="1"/>
          <p:nvPr/>
        </p:nvSpPr>
        <p:spPr>
          <a:xfrm>
            <a:off x="9104603" y="2107194"/>
            <a:ext cx="2205045" cy="929485"/>
          </a:xfrm>
          <a:prstGeom prst="rect">
            <a:avLst/>
          </a:prstGeom>
          <a:noFill/>
        </p:spPr>
        <p:txBody>
          <a:bodyPr wrap="square" rtlCol="0">
            <a:spAutoFit/>
          </a:bodyPr>
          <a:lstStyle/>
          <a:p>
            <a:pPr algn="ctr" defTabSz="777133">
              <a:defRPr/>
            </a:pPr>
            <a:r>
              <a:rPr lang="en-US" sz="1360" kern="0" dirty="0">
                <a:solidFill>
                  <a:srgbClr val="00B0F0"/>
                </a:solidFill>
              </a:rPr>
              <a:t>Hosted anywhere.</a:t>
            </a:r>
          </a:p>
          <a:p>
            <a:pPr algn="ctr" defTabSz="777133">
              <a:defRPr/>
            </a:pPr>
            <a:endParaRPr lang="en-US" sz="1360" kern="0" dirty="0">
              <a:solidFill>
                <a:srgbClr val="00B0F0"/>
              </a:solidFill>
            </a:endParaRPr>
          </a:p>
          <a:p>
            <a:pPr algn="ctr" defTabSz="777133">
              <a:defRPr/>
            </a:pPr>
            <a:r>
              <a:rPr lang="en-US" sz="1360" kern="0" dirty="0">
                <a:solidFill>
                  <a:srgbClr val="00B0F0"/>
                </a:solidFill>
              </a:rPr>
              <a:t>Developed using any technology.</a:t>
            </a:r>
          </a:p>
        </p:txBody>
      </p:sp>
      <p:grpSp>
        <p:nvGrpSpPr>
          <p:cNvPr id="58" name="Group 57"/>
          <p:cNvGrpSpPr/>
          <p:nvPr/>
        </p:nvGrpSpPr>
        <p:grpSpPr>
          <a:xfrm>
            <a:off x="5352476" y="3542121"/>
            <a:ext cx="1504474" cy="1030674"/>
            <a:chOff x="5337827" y="2986825"/>
            <a:chExt cx="1770130" cy="1212668"/>
          </a:xfrm>
        </p:grpSpPr>
        <p:pic>
          <p:nvPicPr>
            <p:cNvPr id="59" name="Picture 58"/>
            <p:cNvPicPr>
              <a:picLocks noChangeAspect="1"/>
            </p:cNvPicPr>
            <p:nvPr/>
          </p:nvPicPr>
          <p:blipFill>
            <a:blip r:embed="rId9">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9971640">
              <a:off x="5744165" y="3194100"/>
              <a:ext cx="806654" cy="1005393"/>
            </a:xfrm>
            <a:prstGeom prst="rect">
              <a:avLst/>
            </a:prstGeom>
          </p:spPr>
        </p:pic>
        <p:sp>
          <p:nvSpPr>
            <p:cNvPr id="60" name="TextBox 59"/>
            <p:cNvSpPr txBox="1"/>
            <p:nvPr/>
          </p:nvSpPr>
          <p:spPr>
            <a:xfrm>
              <a:off x="5337827" y="2986825"/>
              <a:ext cx="1770130" cy="293320"/>
            </a:xfrm>
            <a:prstGeom prst="rect">
              <a:avLst/>
            </a:prstGeom>
            <a:noFill/>
          </p:spPr>
          <p:txBody>
            <a:bodyPr wrap="square" rtlCol="0">
              <a:spAutoFit/>
            </a:bodyPr>
            <a:lstStyle/>
            <a:p>
              <a:pPr algn="ctr" defTabSz="777133">
                <a:defRPr/>
              </a:pPr>
              <a:r>
                <a:rPr lang="en-US" sz="1020" b="1" kern="0" dirty="0">
                  <a:solidFill>
                    <a:srgbClr val="FFFFFF"/>
                  </a:solidFill>
                </a:rPr>
                <a:t>PROXY</a:t>
              </a:r>
            </a:p>
          </p:txBody>
        </p:sp>
      </p:grpSp>
      <p:grpSp>
        <p:nvGrpSpPr>
          <p:cNvPr id="61" name="Group 60"/>
          <p:cNvGrpSpPr/>
          <p:nvPr/>
        </p:nvGrpSpPr>
        <p:grpSpPr>
          <a:xfrm>
            <a:off x="5367032" y="2182935"/>
            <a:ext cx="1504474" cy="1183791"/>
            <a:chOff x="5354953" y="1387637"/>
            <a:chExt cx="1770130" cy="1392822"/>
          </a:xfrm>
        </p:grpSpPr>
        <p:pic>
          <p:nvPicPr>
            <p:cNvPr id="62" name="Picture 6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13223" y="1644988"/>
              <a:ext cx="1419339" cy="1135471"/>
            </a:xfrm>
            <a:prstGeom prst="rect">
              <a:avLst/>
            </a:prstGeom>
          </p:spPr>
        </p:pic>
        <p:sp>
          <p:nvSpPr>
            <p:cNvPr id="63" name="TextBox 62"/>
            <p:cNvSpPr txBox="1"/>
            <p:nvPr/>
          </p:nvSpPr>
          <p:spPr>
            <a:xfrm>
              <a:off x="5354953" y="1387637"/>
              <a:ext cx="1770130" cy="293320"/>
            </a:xfrm>
            <a:prstGeom prst="rect">
              <a:avLst/>
            </a:prstGeom>
            <a:noFill/>
          </p:spPr>
          <p:txBody>
            <a:bodyPr wrap="square" rtlCol="0">
              <a:spAutoFit/>
            </a:bodyPr>
            <a:lstStyle/>
            <a:p>
              <a:pPr algn="ctr" defTabSz="777133">
                <a:defRPr/>
              </a:pPr>
              <a:r>
                <a:rPr lang="en-US" sz="1020" b="1" kern="0" dirty="0">
                  <a:solidFill>
                    <a:srgbClr val="FFFFFF"/>
                  </a:solidFill>
                </a:rPr>
                <a:t>DEVELOPER PORTAL</a:t>
              </a:r>
            </a:p>
          </p:txBody>
        </p:sp>
      </p:grpSp>
      <p:grpSp>
        <p:nvGrpSpPr>
          <p:cNvPr id="64" name="Group 63"/>
          <p:cNvGrpSpPr/>
          <p:nvPr/>
        </p:nvGrpSpPr>
        <p:grpSpPr>
          <a:xfrm>
            <a:off x="5361113" y="4707256"/>
            <a:ext cx="1504474" cy="1180310"/>
            <a:chOff x="5347989" y="4357697"/>
            <a:chExt cx="1770130" cy="1388726"/>
          </a:xfrm>
        </p:grpSpPr>
        <p:pic>
          <p:nvPicPr>
            <p:cNvPr id="65" name="Picture 6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528063" y="4634696"/>
              <a:ext cx="1389660" cy="1111727"/>
            </a:xfrm>
            <a:prstGeom prst="rect">
              <a:avLst/>
            </a:prstGeom>
          </p:spPr>
        </p:pic>
        <p:sp>
          <p:nvSpPr>
            <p:cNvPr id="66" name="TextBox 65"/>
            <p:cNvSpPr txBox="1"/>
            <p:nvPr/>
          </p:nvSpPr>
          <p:spPr>
            <a:xfrm>
              <a:off x="5347989" y="4357697"/>
              <a:ext cx="1770130" cy="293320"/>
            </a:xfrm>
            <a:prstGeom prst="rect">
              <a:avLst/>
            </a:prstGeom>
            <a:noFill/>
          </p:spPr>
          <p:txBody>
            <a:bodyPr wrap="square" rtlCol="0">
              <a:spAutoFit/>
            </a:bodyPr>
            <a:lstStyle/>
            <a:p>
              <a:pPr algn="ctr" defTabSz="777133">
                <a:defRPr/>
              </a:pPr>
              <a:r>
                <a:rPr lang="en-US" sz="1020" b="1" kern="0" dirty="0">
                  <a:solidFill>
                    <a:srgbClr val="FFFFFF"/>
                  </a:solidFill>
                </a:rPr>
                <a:t>PUBLISHER PORTAL</a:t>
              </a:r>
            </a:p>
          </p:txBody>
        </p:sp>
      </p:grpSp>
      <p:cxnSp>
        <p:nvCxnSpPr>
          <p:cNvPr id="67" name="Straight Arrow Connector 66"/>
          <p:cNvCxnSpPr/>
          <p:nvPr/>
        </p:nvCxnSpPr>
        <p:spPr>
          <a:xfrm>
            <a:off x="1649085" y="3487157"/>
            <a:ext cx="1" cy="373497"/>
          </a:xfrm>
          <a:prstGeom prst="straightConnector1">
            <a:avLst/>
          </a:prstGeom>
          <a:noFill/>
          <a:ln w="28575" cap="flat" cmpd="sng" algn="ctr">
            <a:solidFill>
              <a:srgbClr val="00B0F0"/>
            </a:solidFill>
            <a:prstDash val="solid"/>
            <a:headEnd type="none" w="med" len="med"/>
            <a:tailEnd type="arrow" w="med" len="med"/>
          </a:ln>
          <a:effectLst/>
        </p:spPr>
      </p:cxnSp>
      <p:sp>
        <p:nvSpPr>
          <p:cNvPr id="68" name="Title 3"/>
          <p:cNvSpPr>
            <a:spLocks noGrp="1"/>
          </p:cNvSpPr>
          <p:nvPr>
            <p:ph type="title"/>
          </p:nvPr>
        </p:nvSpPr>
        <p:spPr>
          <a:xfrm>
            <a:off x="413047" y="1339352"/>
            <a:ext cx="9907970" cy="623248"/>
          </a:xfrm>
        </p:spPr>
        <p:txBody>
          <a:bodyPr/>
          <a:lstStyle/>
          <a:p>
            <a:r>
              <a:rPr lang="en-US" sz="4500" dirty="0"/>
              <a:t>Transform business into a platform</a:t>
            </a:r>
          </a:p>
        </p:txBody>
      </p:sp>
    </p:spTree>
    <p:extLst>
      <p:ext uri="{BB962C8B-B14F-4D97-AF65-F5344CB8AC3E}">
        <p14:creationId xmlns:p14="http://schemas.microsoft.com/office/powerpoint/2010/main" val="5471698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Websites Feature Overviews</a:t>
            </a:r>
            <a:endParaRPr lang="en-US" dirty="0"/>
          </a:p>
        </p:txBody>
      </p:sp>
    </p:spTree>
    <p:extLst>
      <p:ext uri="{BB962C8B-B14F-4D97-AF65-F5344CB8AC3E}">
        <p14:creationId xmlns:p14="http://schemas.microsoft.com/office/powerpoint/2010/main" val="2522310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3"/>
          <a:stretch>
            <a:fillRect/>
          </a:stretch>
        </p:blipFill>
        <p:spPr>
          <a:xfrm>
            <a:off x="6609503" y="0"/>
            <a:ext cx="5582498" cy="3614057"/>
          </a:xfrm>
          <a:prstGeom prst="rect">
            <a:avLst/>
          </a:prstGeom>
        </p:spPr>
      </p:pic>
      <p:pic>
        <p:nvPicPr>
          <p:cNvPr id="37" name="Picture 36"/>
          <p:cNvPicPr>
            <a:picLocks noChangeAspect="1"/>
          </p:cNvPicPr>
          <p:nvPr/>
        </p:nvPicPr>
        <p:blipFill>
          <a:blip r:embed="rId4"/>
          <a:stretch>
            <a:fillRect/>
          </a:stretch>
        </p:blipFill>
        <p:spPr>
          <a:xfrm>
            <a:off x="5276712" y="-373535"/>
            <a:ext cx="7264070" cy="4706299"/>
          </a:xfrm>
          <a:prstGeom prst="rect">
            <a:avLst/>
          </a:prstGeom>
        </p:spPr>
      </p:pic>
      <p:pic>
        <p:nvPicPr>
          <p:cNvPr id="38" name="Picture 37"/>
          <p:cNvPicPr>
            <a:picLocks noChangeAspect="1"/>
          </p:cNvPicPr>
          <p:nvPr/>
        </p:nvPicPr>
        <p:blipFill>
          <a:blip r:embed="rId5"/>
          <a:stretch>
            <a:fillRect/>
          </a:stretch>
        </p:blipFill>
        <p:spPr>
          <a:xfrm>
            <a:off x="8314314" y="267557"/>
            <a:ext cx="3327550" cy="2147980"/>
          </a:xfrm>
          <a:prstGeom prst="rect">
            <a:avLst/>
          </a:prstGeom>
        </p:spPr>
      </p:pic>
      <p:pic>
        <p:nvPicPr>
          <p:cNvPr id="18" name="Picture 17"/>
          <p:cNvPicPr>
            <a:picLocks noChangeAspect="1"/>
          </p:cNvPicPr>
          <p:nvPr/>
        </p:nvPicPr>
        <p:blipFill>
          <a:blip r:embed="rId6"/>
          <a:stretch>
            <a:fillRect/>
          </a:stretch>
        </p:blipFill>
        <p:spPr>
          <a:xfrm>
            <a:off x="3412002" y="1562735"/>
            <a:ext cx="6671087" cy="4310549"/>
          </a:xfrm>
          <a:prstGeom prst="rect">
            <a:avLst/>
          </a:prstGeom>
        </p:spPr>
      </p:pic>
      <p:grpSp>
        <p:nvGrpSpPr>
          <p:cNvPr id="41" name="Group 40"/>
          <p:cNvGrpSpPr/>
          <p:nvPr/>
        </p:nvGrpSpPr>
        <p:grpSpPr>
          <a:xfrm>
            <a:off x="439838" y="493782"/>
            <a:ext cx="4664598" cy="2178331"/>
            <a:chOff x="439838" y="493782"/>
            <a:chExt cx="4664598" cy="2178331"/>
          </a:xfrm>
        </p:grpSpPr>
        <p:sp>
          <p:nvSpPr>
            <p:cNvPr id="10" name="TextBox 9"/>
            <p:cNvSpPr txBox="1"/>
            <p:nvPr/>
          </p:nvSpPr>
          <p:spPr>
            <a:xfrm>
              <a:off x="439838" y="1287118"/>
              <a:ext cx="3600450" cy="1384995"/>
            </a:xfrm>
            <a:prstGeom prst="rect">
              <a:avLst/>
            </a:prstGeom>
            <a:noFill/>
          </p:spPr>
          <p:txBody>
            <a:bodyPr wrap="square" rtlCol="0">
              <a:spAutoFit/>
            </a:bodyPr>
            <a:lstStyle/>
            <a:p>
              <a:r>
                <a:rPr lang="en-US" sz="2800" dirty="0">
                  <a:solidFill>
                    <a:srgbClr val="FFFFFF"/>
                  </a:solidFill>
                  <a:cs typeface="Segoe UI" panose="020B0502040204020203" pitchFamily="34" charset="0"/>
                </a:rPr>
                <a:t>.NET</a:t>
              </a:r>
            </a:p>
            <a:p>
              <a:r>
                <a:rPr lang="en-US" sz="2800" dirty="0">
                  <a:solidFill>
                    <a:srgbClr val="FFFFFF"/>
                  </a:solidFill>
                  <a:cs typeface="Segoe UI" panose="020B0502040204020203" pitchFamily="34" charset="0"/>
                </a:rPr>
                <a:t>Python</a:t>
              </a:r>
            </a:p>
            <a:p>
              <a:endParaRPr lang="en-US" sz="2800" dirty="0">
                <a:solidFill>
                  <a:srgbClr val="FFFFFF"/>
                </a:solidFill>
                <a:cs typeface="Segoe UI" panose="020B0502040204020203" pitchFamily="34" charset="0"/>
              </a:endParaRPr>
            </a:p>
          </p:txBody>
        </p:sp>
        <p:sp>
          <p:nvSpPr>
            <p:cNvPr id="11" name="TextBox 10"/>
            <p:cNvSpPr txBox="1"/>
            <p:nvPr/>
          </p:nvSpPr>
          <p:spPr>
            <a:xfrm>
              <a:off x="439838" y="493782"/>
              <a:ext cx="4664598" cy="707886"/>
            </a:xfrm>
            <a:prstGeom prst="rect">
              <a:avLst/>
            </a:prstGeom>
            <a:noFill/>
          </p:spPr>
          <p:txBody>
            <a:bodyPr wrap="square" rtlCol="0">
              <a:spAutoFit/>
            </a:bodyPr>
            <a:lstStyle/>
            <a:p>
              <a:r>
                <a:rPr lang="en-US" sz="4000" dirty="0">
                  <a:solidFill>
                    <a:srgbClr val="92D050"/>
                  </a:solidFill>
                  <a:latin typeface="Segoe UI Light" panose="020B0502040204020203" pitchFamily="34" charset="0"/>
                  <a:cs typeface="Segoe UI Light" panose="020B0502040204020203" pitchFamily="34" charset="0"/>
                </a:rPr>
                <a:t>Develop apps with…</a:t>
              </a:r>
            </a:p>
          </p:txBody>
        </p:sp>
        <p:sp>
          <p:nvSpPr>
            <p:cNvPr id="12" name="TextBox 11"/>
            <p:cNvSpPr txBox="1"/>
            <p:nvPr/>
          </p:nvSpPr>
          <p:spPr>
            <a:xfrm>
              <a:off x="1791664" y="1287118"/>
              <a:ext cx="1389756" cy="1384995"/>
            </a:xfrm>
            <a:prstGeom prst="rect">
              <a:avLst/>
            </a:prstGeom>
            <a:noFill/>
          </p:spPr>
          <p:txBody>
            <a:bodyPr wrap="square" rtlCol="0">
              <a:spAutoFit/>
            </a:bodyPr>
            <a:lstStyle/>
            <a:p>
              <a:r>
                <a:rPr lang="en-US" sz="2800" dirty="0">
                  <a:solidFill>
                    <a:srgbClr val="FFFFFF"/>
                  </a:solidFill>
                  <a:cs typeface="Segoe UI" panose="020B0502040204020203" pitchFamily="34" charset="0"/>
                </a:rPr>
                <a:t>Node.js</a:t>
              </a:r>
            </a:p>
            <a:p>
              <a:r>
                <a:rPr lang="en-US" sz="2800" dirty="0">
                  <a:solidFill>
                    <a:srgbClr val="FFFFFF"/>
                  </a:solidFill>
                  <a:cs typeface="Segoe UI" panose="020B0502040204020203" pitchFamily="34" charset="0"/>
                </a:rPr>
                <a:t>Java</a:t>
              </a:r>
            </a:p>
            <a:p>
              <a:endParaRPr lang="en-US" sz="2800" dirty="0">
                <a:solidFill>
                  <a:srgbClr val="FFFFFF"/>
                </a:solidFill>
                <a:cs typeface="Segoe UI" panose="020B0502040204020203" pitchFamily="34" charset="0"/>
              </a:endParaRPr>
            </a:p>
          </p:txBody>
        </p:sp>
        <p:sp>
          <p:nvSpPr>
            <p:cNvPr id="13" name="TextBox 12"/>
            <p:cNvSpPr txBox="1"/>
            <p:nvPr/>
          </p:nvSpPr>
          <p:spPr>
            <a:xfrm>
              <a:off x="3502022" y="1287118"/>
              <a:ext cx="956732" cy="954107"/>
            </a:xfrm>
            <a:prstGeom prst="rect">
              <a:avLst/>
            </a:prstGeom>
            <a:noFill/>
          </p:spPr>
          <p:txBody>
            <a:bodyPr wrap="square" rtlCol="0">
              <a:spAutoFit/>
            </a:bodyPr>
            <a:lstStyle/>
            <a:p>
              <a:r>
                <a:rPr lang="en-US" sz="2800" dirty="0">
                  <a:solidFill>
                    <a:srgbClr val="FFFFFF"/>
                  </a:solidFill>
                  <a:cs typeface="Segoe UI" panose="020B0502040204020203" pitchFamily="34" charset="0"/>
                </a:rPr>
                <a:t>PHP</a:t>
              </a:r>
            </a:p>
            <a:p>
              <a:endParaRPr lang="en-US" sz="2800" dirty="0">
                <a:solidFill>
                  <a:srgbClr val="FFFFFF"/>
                </a:solidFill>
                <a:cs typeface="Segoe UI" panose="020B0502040204020203" pitchFamily="34" charset="0"/>
              </a:endParaRPr>
            </a:p>
          </p:txBody>
        </p:sp>
      </p:grpSp>
      <p:grpSp>
        <p:nvGrpSpPr>
          <p:cNvPr id="39" name="Group 38"/>
          <p:cNvGrpSpPr/>
          <p:nvPr/>
        </p:nvGrpSpPr>
        <p:grpSpPr>
          <a:xfrm>
            <a:off x="5208428" y="713362"/>
            <a:ext cx="2712308" cy="4040125"/>
            <a:chOff x="768089" y="-1605208"/>
            <a:chExt cx="3768750" cy="5613751"/>
          </a:xfrm>
        </p:grpSpPr>
        <p:pic>
          <p:nvPicPr>
            <p:cNvPr id="8" name="Picture 7"/>
            <p:cNvPicPr>
              <a:picLocks noChangeAspect="1"/>
            </p:cNvPicPr>
            <p:nvPr/>
          </p:nvPicPr>
          <p:blipFill>
            <a:blip r:embed="rId7"/>
            <a:stretch>
              <a:fillRect/>
            </a:stretch>
          </p:blipFill>
          <p:spPr>
            <a:xfrm>
              <a:off x="768089" y="-1605208"/>
              <a:ext cx="3768750" cy="5613751"/>
            </a:xfrm>
            <a:prstGeom prst="rect">
              <a:avLst/>
            </a:prstGeom>
          </p:spPr>
        </p:pic>
        <p:pic>
          <p:nvPicPr>
            <p:cNvPr id="14" name="Picture 13"/>
            <p:cNvPicPr>
              <a:picLocks noChangeAspect="1"/>
            </p:cNvPicPr>
            <p:nvPr/>
          </p:nvPicPr>
          <p:blipFill>
            <a:blip r:embed="rId8"/>
            <a:stretch>
              <a:fillRect/>
            </a:stretch>
          </p:blipFill>
          <p:spPr>
            <a:xfrm>
              <a:off x="1755198" y="534480"/>
              <a:ext cx="1361250" cy="1800000"/>
            </a:xfrm>
            <a:prstGeom prst="rect">
              <a:avLst/>
            </a:prstGeom>
          </p:spPr>
        </p:pic>
      </p:grpSp>
      <p:pic>
        <p:nvPicPr>
          <p:cNvPr id="16" name="Picture 15"/>
          <p:cNvPicPr>
            <a:picLocks noChangeAspect="1"/>
          </p:cNvPicPr>
          <p:nvPr/>
        </p:nvPicPr>
        <p:blipFill>
          <a:blip r:embed="rId9"/>
          <a:stretch>
            <a:fillRect/>
          </a:stretch>
        </p:blipFill>
        <p:spPr>
          <a:xfrm>
            <a:off x="10156137" y="2523955"/>
            <a:ext cx="1468487" cy="948588"/>
          </a:xfrm>
          <a:prstGeom prst="rect">
            <a:avLst/>
          </a:prstGeom>
        </p:spPr>
      </p:pic>
      <p:pic>
        <p:nvPicPr>
          <p:cNvPr id="19" name="Picture 18"/>
          <p:cNvPicPr>
            <a:picLocks noChangeAspect="1"/>
          </p:cNvPicPr>
          <p:nvPr/>
        </p:nvPicPr>
        <p:blipFill>
          <a:blip r:embed="rId10"/>
          <a:stretch>
            <a:fillRect/>
          </a:stretch>
        </p:blipFill>
        <p:spPr>
          <a:xfrm>
            <a:off x="4607525" y="3601907"/>
            <a:ext cx="2340000" cy="1473750"/>
          </a:xfrm>
          <a:prstGeom prst="rect">
            <a:avLst/>
          </a:prstGeom>
        </p:spPr>
      </p:pic>
      <p:grpSp>
        <p:nvGrpSpPr>
          <p:cNvPr id="36" name="Group 35"/>
          <p:cNvGrpSpPr/>
          <p:nvPr/>
        </p:nvGrpSpPr>
        <p:grpSpPr>
          <a:xfrm>
            <a:off x="10509568" y="388212"/>
            <a:ext cx="934789" cy="1104751"/>
            <a:chOff x="7012021" y="-1253215"/>
            <a:chExt cx="1237500" cy="1462500"/>
          </a:xfrm>
        </p:grpSpPr>
        <p:pic>
          <p:nvPicPr>
            <p:cNvPr id="33" name="Picture 32"/>
            <p:cNvPicPr>
              <a:picLocks noChangeAspect="1"/>
            </p:cNvPicPr>
            <p:nvPr/>
          </p:nvPicPr>
          <p:blipFill>
            <a:blip r:embed="rId11"/>
            <a:stretch>
              <a:fillRect/>
            </a:stretch>
          </p:blipFill>
          <p:spPr>
            <a:xfrm>
              <a:off x="7012021" y="-1253215"/>
              <a:ext cx="1237500" cy="1462500"/>
            </a:xfrm>
            <a:prstGeom prst="rect">
              <a:avLst/>
            </a:prstGeom>
          </p:spPr>
        </p:pic>
        <p:pic>
          <p:nvPicPr>
            <p:cNvPr id="35" name="Picture 3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703687" y="-912406"/>
              <a:ext cx="314973" cy="435664"/>
            </a:xfrm>
            <a:prstGeom prst="rect">
              <a:avLst/>
            </a:prstGeom>
          </p:spPr>
        </p:pic>
      </p:grpSp>
      <p:grpSp>
        <p:nvGrpSpPr>
          <p:cNvPr id="4" name="Group 3"/>
          <p:cNvGrpSpPr/>
          <p:nvPr/>
        </p:nvGrpSpPr>
        <p:grpSpPr>
          <a:xfrm>
            <a:off x="1" y="3302216"/>
            <a:ext cx="4822369" cy="3565454"/>
            <a:chOff x="1" y="3302216"/>
            <a:chExt cx="4822369" cy="3565454"/>
          </a:xfrm>
        </p:grpSpPr>
        <p:pic>
          <p:nvPicPr>
            <p:cNvPr id="21" name="Picture 20"/>
            <p:cNvPicPr>
              <a:picLocks noChangeAspect="1"/>
            </p:cNvPicPr>
            <p:nvPr/>
          </p:nvPicPr>
          <p:blipFill>
            <a:blip r:embed="rId13"/>
            <a:stretch>
              <a:fillRect/>
            </a:stretch>
          </p:blipFill>
          <p:spPr>
            <a:xfrm>
              <a:off x="1" y="3743009"/>
              <a:ext cx="4822369" cy="3124661"/>
            </a:xfrm>
            <a:prstGeom prst="rect">
              <a:avLst/>
            </a:prstGeom>
          </p:spPr>
        </p:pic>
        <p:pic>
          <p:nvPicPr>
            <p:cNvPr id="23" name="Picture 22"/>
            <p:cNvPicPr>
              <a:picLocks noChangeAspect="1"/>
            </p:cNvPicPr>
            <p:nvPr/>
          </p:nvPicPr>
          <p:blipFill>
            <a:blip r:embed="rId14"/>
            <a:stretch>
              <a:fillRect/>
            </a:stretch>
          </p:blipFill>
          <p:spPr>
            <a:xfrm>
              <a:off x="215340" y="3302216"/>
              <a:ext cx="2092500" cy="2340000"/>
            </a:xfrm>
            <a:prstGeom prst="rect">
              <a:avLst/>
            </a:prstGeom>
          </p:spPr>
        </p:pic>
        <p:pic>
          <p:nvPicPr>
            <p:cNvPr id="24" name="Picture 23"/>
            <p:cNvPicPr>
              <a:picLocks noChangeAspect="1"/>
            </p:cNvPicPr>
            <p:nvPr/>
          </p:nvPicPr>
          <p:blipFill>
            <a:blip r:embed="rId11"/>
            <a:stretch>
              <a:fillRect/>
            </a:stretch>
          </p:blipFill>
          <p:spPr>
            <a:xfrm>
              <a:off x="1447611" y="5043761"/>
              <a:ext cx="1237500" cy="1462500"/>
            </a:xfrm>
            <a:prstGeom prst="rect">
              <a:avLst/>
            </a:prstGeom>
          </p:spPr>
        </p:pic>
        <p:pic>
          <p:nvPicPr>
            <p:cNvPr id="25" name="Picture 24"/>
            <p:cNvPicPr>
              <a:picLocks noChangeAspect="1"/>
            </p:cNvPicPr>
            <p:nvPr/>
          </p:nvPicPr>
          <p:blipFill>
            <a:blip r:embed="rId15"/>
            <a:stretch>
              <a:fillRect/>
            </a:stretch>
          </p:blipFill>
          <p:spPr>
            <a:xfrm>
              <a:off x="2788810" y="4960912"/>
              <a:ext cx="447874" cy="1224190"/>
            </a:xfrm>
            <a:prstGeom prst="rect">
              <a:avLst/>
            </a:prstGeom>
          </p:spPr>
        </p:pic>
        <p:pic>
          <p:nvPicPr>
            <p:cNvPr id="40" name="Picture 39"/>
            <p:cNvPicPr>
              <a:picLocks noChangeAspect="1"/>
            </p:cNvPicPr>
            <p:nvPr/>
          </p:nvPicPr>
          <p:blipFill>
            <a:blip r:embed="rId16"/>
            <a:stretch>
              <a:fillRect/>
            </a:stretch>
          </p:blipFill>
          <p:spPr>
            <a:xfrm>
              <a:off x="257977" y="5707769"/>
              <a:ext cx="1481228" cy="956627"/>
            </a:xfrm>
            <a:prstGeom prst="rect">
              <a:avLst/>
            </a:prstGeom>
          </p:spPr>
        </p:pic>
      </p:grpSp>
      <p:grpSp>
        <p:nvGrpSpPr>
          <p:cNvPr id="2" name="Group 1"/>
          <p:cNvGrpSpPr/>
          <p:nvPr/>
        </p:nvGrpSpPr>
        <p:grpSpPr>
          <a:xfrm>
            <a:off x="1764141" y="1287118"/>
            <a:ext cx="1686910" cy="966143"/>
            <a:chOff x="1447611" y="1287118"/>
            <a:chExt cx="1686910" cy="966143"/>
          </a:xfrm>
        </p:grpSpPr>
        <p:cxnSp>
          <p:nvCxnSpPr>
            <p:cNvPr id="6" name="Straight Connector 5"/>
            <p:cNvCxnSpPr/>
            <p:nvPr/>
          </p:nvCxnSpPr>
          <p:spPr>
            <a:xfrm>
              <a:off x="1447611" y="1287118"/>
              <a:ext cx="0" cy="96614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134521" y="1287118"/>
              <a:ext cx="0" cy="96614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3" name="Group 2"/>
          <p:cNvGrpSpPr/>
          <p:nvPr/>
        </p:nvGrpSpPr>
        <p:grpSpPr>
          <a:xfrm>
            <a:off x="9787568" y="-79793"/>
            <a:ext cx="934789" cy="1104751"/>
            <a:chOff x="9787568" y="-79793"/>
            <a:chExt cx="934789" cy="1104751"/>
          </a:xfrm>
        </p:grpSpPr>
        <p:pic>
          <p:nvPicPr>
            <p:cNvPr id="45" name="Picture 44"/>
            <p:cNvPicPr>
              <a:picLocks noChangeAspect="1"/>
            </p:cNvPicPr>
            <p:nvPr/>
          </p:nvPicPr>
          <p:blipFill>
            <a:blip r:embed="rId11"/>
            <a:stretch>
              <a:fillRect/>
            </a:stretch>
          </p:blipFill>
          <p:spPr>
            <a:xfrm>
              <a:off x="9787568" y="-79793"/>
              <a:ext cx="934789" cy="1104751"/>
            </a:xfrm>
            <a:prstGeom prst="rect">
              <a:avLst/>
            </a:prstGeom>
          </p:spPr>
        </p:pic>
        <p:pic>
          <p:nvPicPr>
            <p:cNvPr id="34" name="Picture 33"/>
            <p:cNvPicPr>
              <a:picLocks noChangeAspect="1"/>
            </p:cNvPicPr>
            <p:nvPr/>
          </p:nvPicPr>
          <p:blipFill>
            <a:blip r:embed="rId17"/>
            <a:stretch>
              <a:fillRect/>
            </a:stretch>
          </p:blipFill>
          <p:spPr>
            <a:xfrm>
              <a:off x="10328954" y="214760"/>
              <a:ext cx="147937" cy="295874"/>
            </a:xfrm>
            <a:prstGeom prst="rect">
              <a:avLst/>
            </a:prstGeom>
          </p:spPr>
        </p:pic>
      </p:grpSp>
    </p:spTree>
    <p:extLst>
      <p:ext uri="{BB962C8B-B14F-4D97-AF65-F5344CB8AC3E}">
        <p14:creationId xmlns:p14="http://schemas.microsoft.com/office/powerpoint/2010/main" val="2680583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250"/>
                                        <p:tgtEl>
                                          <p:spTgt spid="30"/>
                                        </p:tgtEl>
                                      </p:cBhvr>
                                    </p:animEffect>
                                  </p:childTnLst>
                                </p:cTn>
                              </p:par>
                            </p:childTnLst>
                          </p:cTn>
                        </p:par>
                        <p:par>
                          <p:cTn id="8" fill="hold">
                            <p:stCondLst>
                              <p:cond delay="250"/>
                            </p:stCondLst>
                            <p:childTnLst>
                              <p:par>
                                <p:cTn id="9" presetID="22" presetClass="entr" presetSubtype="8"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wipe(left)">
                                      <p:cBhvr>
                                        <p:cTn id="11" dur="250"/>
                                        <p:tgtEl>
                                          <p:spTgt spid="37"/>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50"/>
                                        <p:tgtEl>
                                          <p:spTgt spid="3"/>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250"/>
                                        <p:tgtEl>
                                          <p:spTgt spid="36"/>
                                        </p:tgtEl>
                                      </p:cBhvr>
                                    </p:animEffect>
                                  </p:childTnLst>
                                </p:cTn>
                              </p:par>
                              <p:par>
                                <p:cTn id="20" presetID="10"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par>
                          <p:cTn id="23" fill="hold">
                            <p:stCondLst>
                              <p:cond delay="1250"/>
                            </p:stCondLst>
                            <p:childTnLst>
                              <p:par>
                                <p:cTn id="24" presetID="10" presetClass="entr" presetSubtype="0" fill="hold" nodeType="after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fade">
                                      <p:cBhvr>
                                        <p:cTn id="26" dur="500"/>
                                        <p:tgtEl>
                                          <p:spTgt spid="38"/>
                                        </p:tgtEl>
                                      </p:cBhvr>
                                    </p:animEffect>
                                  </p:childTnLst>
                                </p:cTn>
                              </p:par>
                            </p:childTnLst>
                          </p:cTn>
                        </p:par>
                        <p:par>
                          <p:cTn id="27" fill="hold">
                            <p:stCondLst>
                              <p:cond delay="1750"/>
                            </p:stCondLst>
                            <p:childTnLst>
                              <p:par>
                                <p:cTn id="28" presetID="10" presetClass="entr" presetSubtype="0" fill="hold"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par>
                          <p:cTn id="31" fill="hold">
                            <p:stCondLst>
                              <p:cond delay="2250"/>
                            </p:stCondLst>
                            <p:childTnLst>
                              <p:par>
                                <p:cTn id="32" presetID="10" presetClass="entr" presetSubtype="0"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par>
                          <p:cTn id="35" fill="hold">
                            <p:stCondLst>
                              <p:cond delay="2750"/>
                            </p:stCondLst>
                            <p:childTnLst>
                              <p:par>
                                <p:cTn id="36" presetID="47" presetClass="entr" presetSubtype="0" fill="hold" nodeType="after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fade">
                                      <p:cBhvr>
                                        <p:cTn id="38" dur="1000"/>
                                        <p:tgtEl>
                                          <p:spTgt spid="39"/>
                                        </p:tgtEl>
                                      </p:cBhvr>
                                    </p:animEffect>
                                    <p:anim calcmode="lin" valueType="num">
                                      <p:cBhvr>
                                        <p:cTn id="39" dur="1000" fill="hold"/>
                                        <p:tgtEl>
                                          <p:spTgt spid="39"/>
                                        </p:tgtEl>
                                        <p:attrNameLst>
                                          <p:attrName>ppt_x</p:attrName>
                                        </p:attrNameLst>
                                      </p:cBhvr>
                                      <p:tavLst>
                                        <p:tav tm="0">
                                          <p:val>
                                            <p:strVal val="#ppt_x"/>
                                          </p:val>
                                        </p:tav>
                                        <p:tav tm="100000">
                                          <p:val>
                                            <p:strVal val="#ppt_x"/>
                                          </p:val>
                                        </p:tav>
                                      </p:tavLst>
                                    </p:anim>
                                    <p:anim calcmode="lin" valueType="num">
                                      <p:cBhvr>
                                        <p:cTn id="40" dur="1000" fill="hold"/>
                                        <p:tgtEl>
                                          <p:spTgt spid="39"/>
                                        </p:tgtEl>
                                        <p:attrNameLst>
                                          <p:attrName>ppt_y</p:attrName>
                                        </p:attrNameLst>
                                      </p:cBhvr>
                                      <p:tavLst>
                                        <p:tav tm="0">
                                          <p:val>
                                            <p:strVal val="#ppt_y-.1"/>
                                          </p:val>
                                        </p:tav>
                                        <p:tav tm="100000">
                                          <p:val>
                                            <p:strVal val="#ppt_y"/>
                                          </p:val>
                                        </p:tav>
                                      </p:tavLst>
                                    </p:anim>
                                  </p:childTnLst>
                                </p:cTn>
                              </p:par>
                            </p:childTnLst>
                          </p:cTn>
                        </p:par>
                        <p:par>
                          <p:cTn id="41" fill="hold">
                            <p:stCondLst>
                              <p:cond delay="3750"/>
                            </p:stCondLst>
                            <p:childTnLst>
                              <p:par>
                                <p:cTn id="42" presetID="10" presetClass="entr" presetSubtype="0" fill="hold" nodeType="after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500"/>
                                        <p:tgtEl>
                                          <p:spTgt spid="19"/>
                                        </p:tgtEl>
                                      </p:cBhvr>
                                    </p:animEffect>
                                  </p:childTnLst>
                                </p:cTn>
                              </p:par>
                            </p:childTnLst>
                          </p:cTn>
                        </p:par>
                        <p:par>
                          <p:cTn id="45" fill="hold">
                            <p:stCondLst>
                              <p:cond delay="4250"/>
                            </p:stCondLst>
                            <p:childTnLst>
                              <p:par>
                                <p:cTn id="46" presetID="10" presetClass="entr" presetSubtype="0" fill="hold" nodeType="after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fade">
                                      <p:cBhvr>
                                        <p:cTn id="48" dur="500"/>
                                        <p:tgtEl>
                                          <p:spTgt spid="41"/>
                                        </p:tgtEl>
                                      </p:cBhvr>
                                    </p:animEffect>
                                  </p:childTnLst>
                                </p:cTn>
                              </p:par>
                              <p:par>
                                <p:cTn id="49" presetID="10" presetClass="entr" presetSubtype="0" fill="hold" nodeType="with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fade">
                                      <p:cBhvr>
                                        <p:cTn id="5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3"/>
          <a:stretch>
            <a:fillRect/>
          </a:stretch>
        </p:blipFill>
        <p:spPr>
          <a:xfrm rot="16200000">
            <a:off x="9600042" y="3182155"/>
            <a:ext cx="1372024" cy="395777"/>
          </a:xfrm>
          <a:prstGeom prst="rect">
            <a:avLst/>
          </a:prstGeom>
        </p:spPr>
      </p:pic>
      <p:pic>
        <p:nvPicPr>
          <p:cNvPr id="60" name="Picture 59"/>
          <p:cNvPicPr>
            <a:picLocks noChangeAspect="1"/>
          </p:cNvPicPr>
          <p:nvPr/>
        </p:nvPicPr>
        <p:blipFill>
          <a:blip r:embed="rId4"/>
          <a:stretch>
            <a:fillRect/>
          </a:stretch>
        </p:blipFill>
        <p:spPr>
          <a:xfrm>
            <a:off x="3789501" y="5317051"/>
            <a:ext cx="5637335" cy="375266"/>
          </a:xfrm>
          <a:prstGeom prst="rect">
            <a:avLst/>
          </a:prstGeom>
        </p:spPr>
      </p:pic>
      <p:sp>
        <p:nvSpPr>
          <p:cNvPr id="59" name="Right Arrow 58"/>
          <p:cNvSpPr/>
          <p:nvPr/>
        </p:nvSpPr>
        <p:spPr>
          <a:xfrm>
            <a:off x="8514357" y="1981105"/>
            <a:ext cx="1775700" cy="1021739"/>
          </a:xfrm>
          <a:prstGeom prst="rightArrow">
            <a:avLst>
              <a:gd name="adj1" fmla="val 50000"/>
              <a:gd name="adj2" fmla="val 73537"/>
            </a:avLst>
          </a:prstGeom>
          <a:solidFill>
            <a:srgbClr val="16549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a:solidFill>
                <a:srgbClr val="FFFFFF"/>
              </a:solidFill>
            </a:endParaRPr>
          </a:p>
        </p:txBody>
      </p:sp>
      <p:sp>
        <p:nvSpPr>
          <p:cNvPr id="55" name="Right Arrow 54"/>
          <p:cNvSpPr/>
          <p:nvPr/>
        </p:nvSpPr>
        <p:spPr>
          <a:xfrm>
            <a:off x="4297191" y="1981200"/>
            <a:ext cx="1738128" cy="1021739"/>
          </a:xfrm>
          <a:prstGeom prst="rightArrow">
            <a:avLst>
              <a:gd name="adj1" fmla="val 50000"/>
              <a:gd name="adj2" fmla="val 73537"/>
            </a:avLst>
          </a:prstGeom>
          <a:solidFill>
            <a:srgbClr val="16549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a:solidFill>
                <a:srgbClr val="FFFFFF"/>
              </a:solidFill>
            </a:endParaRPr>
          </a:p>
        </p:txBody>
      </p:sp>
      <p:sp>
        <p:nvSpPr>
          <p:cNvPr id="29" name="Right Arrow 28"/>
          <p:cNvSpPr/>
          <p:nvPr/>
        </p:nvSpPr>
        <p:spPr>
          <a:xfrm>
            <a:off x="2382244" y="1981201"/>
            <a:ext cx="1738128" cy="1021739"/>
          </a:xfrm>
          <a:prstGeom prst="rightArrow">
            <a:avLst>
              <a:gd name="adj1" fmla="val 50000"/>
              <a:gd name="adj2" fmla="val 73537"/>
            </a:avLst>
          </a:prstGeom>
          <a:solidFill>
            <a:srgbClr val="16549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a:solidFill>
                <a:srgbClr val="FFFFFF"/>
              </a:solidFill>
            </a:endParaRPr>
          </a:p>
        </p:txBody>
      </p:sp>
      <p:sp>
        <p:nvSpPr>
          <p:cNvPr id="30" name="Right Arrow 29"/>
          <p:cNvSpPr/>
          <p:nvPr/>
        </p:nvSpPr>
        <p:spPr>
          <a:xfrm>
            <a:off x="6384327" y="1981201"/>
            <a:ext cx="1775700" cy="1021739"/>
          </a:xfrm>
          <a:prstGeom prst="rightArrow">
            <a:avLst>
              <a:gd name="adj1" fmla="val 50000"/>
              <a:gd name="adj2" fmla="val 73537"/>
            </a:avLst>
          </a:prstGeom>
          <a:solidFill>
            <a:srgbClr val="16549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a:solidFill>
                <a:srgbClr val="FFFFFF"/>
              </a:solidFill>
            </a:endParaRPr>
          </a:p>
        </p:txBody>
      </p:sp>
      <p:sp>
        <p:nvSpPr>
          <p:cNvPr id="32" name="Oval 31"/>
          <p:cNvSpPr/>
          <p:nvPr/>
        </p:nvSpPr>
        <p:spPr>
          <a:xfrm>
            <a:off x="9300311" y="4326451"/>
            <a:ext cx="1981200" cy="1981200"/>
          </a:xfrm>
          <a:prstGeom prst="ellipse">
            <a:avLst/>
          </a:prstGeom>
          <a:noFill/>
          <a:ln w="444500">
            <a:solidFill>
              <a:srgbClr val="16549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a:solidFill>
                <a:srgbClr val="FFFFFF"/>
              </a:solidFill>
            </a:endParaRPr>
          </a:p>
        </p:txBody>
      </p:sp>
      <p:sp>
        <p:nvSpPr>
          <p:cNvPr id="2" name="Title 1"/>
          <p:cNvSpPr>
            <a:spLocks noGrp="1"/>
          </p:cNvSpPr>
          <p:nvPr>
            <p:ph type="title"/>
          </p:nvPr>
        </p:nvSpPr>
        <p:spPr/>
        <p:txBody>
          <a:bodyPr>
            <a:normAutofit/>
          </a:bodyPr>
          <a:lstStyle/>
          <a:p>
            <a:r>
              <a:rPr lang="en-US" dirty="0" smtClean="0"/>
              <a:t>CI / </a:t>
            </a:r>
            <a:r>
              <a:rPr lang="cs-CZ" dirty="0" smtClean="0"/>
              <a:t>TFS, </a:t>
            </a:r>
            <a:r>
              <a:rPr lang="en-US" dirty="0" err="1" smtClean="0"/>
              <a:t>Github</a:t>
            </a:r>
            <a:r>
              <a:rPr lang="en-US" dirty="0" smtClean="0"/>
              <a:t>, VSO, etc.</a:t>
            </a:r>
            <a:endParaRPr lang="en-US" dirty="0"/>
          </a:p>
        </p:txBody>
      </p:sp>
      <p:grpSp>
        <p:nvGrpSpPr>
          <p:cNvPr id="48" name="Group 47"/>
          <p:cNvGrpSpPr/>
          <p:nvPr/>
        </p:nvGrpSpPr>
        <p:grpSpPr>
          <a:xfrm>
            <a:off x="806487" y="1295400"/>
            <a:ext cx="10251960" cy="5230906"/>
            <a:chOff x="804898" y="1295400"/>
            <a:chExt cx="10251960" cy="5230906"/>
          </a:xfrm>
        </p:grpSpPr>
        <p:sp>
          <p:nvSpPr>
            <p:cNvPr id="4" name="TextBox 3"/>
            <p:cNvSpPr txBox="1"/>
            <p:nvPr/>
          </p:nvSpPr>
          <p:spPr>
            <a:xfrm>
              <a:off x="804898" y="1295400"/>
              <a:ext cx="1981200" cy="381000"/>
            </a:xfrm>
            <a:prstGeom prst="rect">
              <a:avLst/>
            </a:prstGeom>
          </p:spPr>
          <p:txBody>
            <a:bodyPr vert="horz" wrap="square" lIns="91440" tIns="91440" rIns="91440" bIns="91440" rtlCol="0" anchor="t">
              <a:noAutofit/>
            </a:bodyPr>
            <a:lstStyle/>
            <a:p>
              <a:pPr marL="233363" indent="-233363"/>
              <a:r>
                <a:rPr lang="en-US" sz="1600" dirty="0">
                  <a:solidFill>
                    <a:srgbClr val="FFFFFF"/>
                  </a:solidFill>
                  <a:ea typeface="Segoe UI" pitchFamily="34" charset="0"/>
                  <a:cs typeface="Segoe UI" pitchFamily="34" charset="0"/>
                </a:rPr>
                <a:t>2) Code Repository</a:t>
              </a:r>
            </a:p>
          </p:txBody>
        </p:sp>
        <p:sp>
          <p:nvSpPr>
            <p:cNvPr id="5" name="TextBox 4"/>
            <p:cNvSpPr txBox="1"/>
            <p:nvPr/>
          </p:nvSpPr>
          <p:spPr>
            <a:xfrm>
              <a:off x="912812" y="6145306"/>
              <a:ext cx="1676400" cy="381000"/>
            </a:xfrm>
            <a:prstGeom prst="rect">
              <a:avLst/>
            </a:prstGeom>
          </p:spPr>
          <p:txBody>
            <a:bodyPr vert="horz" wrap="square" lIns="91440" tIns="91440" rIns="91440" bIns="91440" rtlCol="0" anchor="t">
              <a:noAutofit/>
            </a:bodyPr>
            <a:lstStyle/>
            <a:p>
              <a:r>
                <a:rPr lang="en-US" sz="1600" dirty="0">
                  <a:solidFill>
                    <a:srgbClr val="FFFFFF"/>
                  </a:solidFill>
                  <a:ea typeface="Segoe UI" pitchFamily="34" charset="0"/>
                  <a:cs typeface="Segoe UI" pitchFamily="34" charset="0"/>
                </a:rPr>
                <a:t>1) Developers</a:t>
              </a:r>
            </a:p>
          </p:txBody>
        </p:sp>
        <p:sp>
          <p:nvSpPr>
            <p:cNvPr id="6" name="TextBox 5"/>
            <p:cNvSpPr txBox="1"/>
            <p:nvPr/>
          </p:nvSpPr>
          <p:spPr>
            <a:xfrm>
              <a:off x="5111604" y="1295400"/>
              <a:ext cx="1981200" cy="381000"/>
            </a:xfrm>
            <a:prstGeom prst="rect">
              <a:avLst/>
            </a:prstGeom>
          </p:spPr>
          <p:txBody>
            <a:bodyPr vert="horz" wrap="square" lIns="91440" tIns="91440" rIns="91440" bIns="91440" rtlCol="0" anchor="t">
              <a:noAutofit/>
            </a:bodyPr>
            <a:lstStyle/>
            <a:p>
              <a:pPr marL="233363" indent="-233363"/>
              <a:r>
                <a:rPr lang="en-US" sz="1600" dirty="0" smtClean="0">
                  <a:solidFill>
                    <a:srgbClr val="FFFFFF"/>
                  </a:solidFill>
                  <a:ea typeface="Segoe UI" pitchFamily="34" charset="0"/>
                  <a:cs typeface="Segoe UI" pitchFamily="34" charset="0"/>
                </a:rPr>
                <a:t>4) </a:t>
              </a:r>
              <a:r>
                <a:rPr lang="en-US" sz="1600" dirty="0">
                  <a:solidFill>
                    <a:srgbClr val="FFFFFF"/>
                  </a:solidFill>
                  <a:ea typeface="Segoe UI" pitchFamily="34" charset="0"/>
                  <a:cs typeface="Segoe UI" pitchFamily="34" charset="0"/>
                </a:rPr>
                <a:t>Deploy to </a:t>
              </a:r>
              <a:r>
                <a:rPr lang="en-US" sz="1600" dirty="0" smtClean="0">
                  <a:solidFill>
                    <a:srgbClr val="FFFFFF"/>
                  </a:solidFill>
                  <a:ea typeface="Segoe UI" pitchFamily="34" charset="0"/>
                  <a:cs typeface="Segoe UI" pitchFamily="34" charset="0"/>
                </a:rPr>
                <a:t>slot</a:t>
              </a:r>
              <a:endParaRPr lang="en-US" sz="1600" dirty="0">
                <a:solidFill>
                  <a:srgbClr val="FFFFFF"/>
                </a:solidFill>
                <a:ea typeface="Segoe UI" pitchFamily="34" charset="0"/>
                <a:cs typeface="Segoe UI" pitchFamily="34" charset="0"/>
              </a:endParaRPr>
            </a:p>
          </p:txBody>
        </p:sp>
        <p:sp>
          <p:nvSpPr>
            <p:cNvPr id="7" name="TextBox 6"/>
            <p:cNvSpPr txBox="1"/>
            <p:nvPr/>
          </p:nvSpPr>
          <p:spPr>
            <a:xfrm>
              <a:off x="7216404" y="1295400"/>
              <a:ext cx="1981200" cy="381000"/>
            </a:xfrm>
            <a:prstGeom prst="rect">
              <a:avLst/>
            </a:prstGeom>
          </p:spPr>
          <p:txBody>
            <a:bodyPr vert="horz" wrap="square" lIns="91440" tIns="91440" rIns="91440" bIns="91440" rtlCol="0" anchor="t">
              <a:noAutofit/>
            </a:bodyPr>
            <a:lstStyle/>
            <a:p>
              <a:pPr marL="233363" indent="-233363"/>
              <a:r>
                <a:rPr lang="en-US" sz="1600" dirty="0" smtClean="0">
                  <a:solidFill>
                    <a:srgbClr val="FFFFFF"/>
                  </a:solidFill>
                  <a:ea typeface="Segoe UI" pitchFamily="34" charset="0"/>
                  <a:cs typeface="Segoe UI" pitchFamily="34" charset="0"/>
                </a:rPr>
                <a:t>5) </a:t>
              </a:r>
              <a:r>
                <a:rPr lang="en-US" sz="1600" dirty="0">
                  <a:solidFill>
                    <a:srgbClr val="FFFFFF"/>
                  </a:solidFill>
                  <a:ea typeface="Segoe UI" pitchFamily="34" charset="0"/>
                  <a:cs typeface="Segoe UI" pitchFamily="34" charset="0"/>
                </a:rPr>
                <a:t>Test</a:t>
              </a:r>
            </a:p>
          </p:txBody>
        </p:sp>
        <p:sp>
          <p:nvSpPr>
            <p:cNvPr id="8" name="TextBox 7"/>
            <p:cNvSpPr txBox="1"/>
            <p:nvPr/>
          </p:nvSpPr>
          <p:spPr>
            <a:xfrm>
              <a:off x="9075658" y="6135099"/>
              <a:ext cx="1981200" cy="381000"/>
            </a:xfrm>
            <a:prstGeom prst="rect">
              <a:avLst/>
            </a:prstGeom>
          </p:spPr>
          <p:txBody>
            <a:bodyPr vert="horz" wrap="square" lIns="91440" tIns="91440" rIns="91440" bIns="91440" rtlCol="0" anchor="t">
              <a:noAutofit/>
            </a:bodyPr>
            <a:lstStyle/>
            <a:p>
              <a:pPr marL="233363" indent="-233363"/>
              <a:r>
                <a:rPr lang="en-US" sz="1600" dirty="0" smtClean="0">
                  <a:solidFill>
                    <a:srgbClr val="FFFFFF"/>
                  </a:solidFill>
                  <a:ea typeface="Segoe UI" pitchFamily="34" charset="0"/>
                  <a:cs typeface="Segoe UI" pitchFamily="34" charset="0"/>
                </a:rPr>
                <a:t>7) </a:t>
              </a:r>
              <a:r>
                <a:rPr lang="en-US" sz="1600" dirty="0">
                  <a:solidFill>
                    <a:srgbClr val="FFFFFF"/>
                  </a:solidFill>
                  <a:ea typeface="Segoe UI" pitchFamily="34" charset="0"/>
                  <a:cs typeface="Segoe UI" pitchFamily="34" charset="0"/>
                </a:rPr>
                <a:t>Deploy to Cloud</a:t>
              </a:r>
            </a:p>
          </p:txBody>
        </p:sp>
      </p:grpSp>
      <p:sp>
        <p:nvSpPr>
          <p:cNvPr id="11" name="TextBox 10"/>
          <p:cNvSpPr txBox="1"/>
          <p:nvPr/>
        </p:nvSpPr>
        <p:spPr>
          <a:xfrm>
            <a:off x="5202374" y="6145306"/>
            <a:ext cx="2447365" cy="381000"/>
          </a:xfrm>
          <a:prstGeom prst="rect">
            <a:avLst/>
          </a:prstGeom>
        </p:spPr>
        <p:txBody>
          <a:bodyPr vert="horz" wrap="square" lIns="91440" tIns="91440" rIns="91440" bIns="91440" rtlCol="0" anchor="t">
            <a:noAutofit/>
          </a:bodyPr>
          <a:lstStyle/>
          <a:p>
            <a:r>
              <a:rPr lang="en-US" sz="1600" dirty="0">
                <a:solidFill>
                  <a:srgbClr val="FFFFFF"/>
                </a:solidFill>
                <a:ea typeface="Segoe UI" pitchFamily="34" charset="0"/>
                <a:cs typeface="Segoe UI" pitchFamily="34" charset="0"/>
              </a:rPr>
              <a:t>6) Monitor and Improve</a:t>
            </a:r>
          </a:p>
        </p:txBody>
      </p:sp>
      <p:sp>
        <p:nvSpPr>
          <p:cNvPr id="12" name="Rounded Rectangle 11"/>
          <p:cNvSpPr/>
          <p:nvPr/>
        </p:nvSpPr>
        <p:spPr>
          <a:xfrm>
            <a:off x="878305" y="1752600"/>
            <a:ext cx="1600200" cy="1600200"/>
          </a:xfrm>
          <a:prstGeom prst="roundRect">
            <a:avLst>
              <a:gd name="adj" fmla="val 5783"/>
            </a:avLst>
          </a:prstGeom>
          <a:solidFill>
            <a:srgbClr val="00206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a:solidFill>
                <a:srgbClr val="FFFFFF"/>
              </a:solidFill>
            </a:endParaRPr>
          </a:p>
        </p:txBody>
      </p:sp>
      <p:sp>
        <p:nvSpPr>
          <p:cNvPr id="40" name="Rounded Rectangle 39"/>
          <p:cNvSpPr/>
          <p:nvPr/>
        </p:nvSpPr>
        <p:spPr>
          <a:xfrm>
            <a:off x="5181227" y="1752600"/>
            <a:ext cx="1600200" cy="1600200"/>
          </a:xfrm>
          <a:prstGeom prst="roundRect">
            <a:avLst>
              <a:gd name="adj" fmla="val 5783"/>
            </a:avLst>
          </a:prstGeom>
          <a:solidFill>
            <a:srgbClr val="00206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a:solidFill>
                <a:srgbClr val="FFFFFF"/>
              </a:solidFill>
            </a:endParaRPr>
          </a:p>
        </p:txBody>
      </p:sp>
      <p:sp>
        <p:nvSpPr>
          <p:cNvPr id="41" name="Rounded Rectangle 40"/>
          <p:cNvSpPr/>
          <p:nvPr/>
        </p:nvSpPr>
        <p:spPr>
          <a:xfrm>
            <a:off x="7317663" y="1752600"/>
            <a:ext cx="1600200" cy="1600200"/>
          </a:xfrm>
          <a:prstGeom prst="roundRect">
            <a:avLst>
              <a:gd name="adj" fmla="val 5783"/>
            </a:avLst>
          </a:prstGeom>
          <a:solidFill>
            <a:srgbClr val="00206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a:solidFill>
                <a:srgbClr val="FFFFFF"/>
              </a:solidFill>
            </a:endParaRPr>
          </a:p>
        </p:txBody>
      </p:sp>
      <p:grpSp>
        <p:nvGrpSpPr>
          <p:cNvPr id="18" name="Group 17"/>
          <p:cNvGrpSpPr/>
          <p:nvPr/>
        </p:nvGrpSpPr>
        <p:grpSpPr>
          <a:xfrm>
            <a:off x="632484" y="3962400"/>
            <a:ext cx="2784960" cy="2130408"/>
            <a:chOff x="685800" y="3696789"/>
            <a:chExt cx="3132178" cy="2396019"/>
          </a:xfrm>
        </p:grpSpPr>
        <p:sp>
          <p:nvSpPr>
            <p:cNvPr id="19" name="Right Arrow 18"/>
            <p:cNvSpPr/>
            <p:nvPr/>
          </p:nvSpPr>
          <p:spPr>
            <a:xfrm rot="16200000">
              <a:off x="1526730" y="4580271"/>
              <a:ext cx="2210953" cy="443989"/>
            </a:xfrm>
            <a:prstGeom prst="rightArrow">
              <a:avLst>
                <a:gd name="adj1" fmla="val 50000"/>
                <a:gd name="adj2" fmla="val 73537"/>
              </a:avLst>
            </a:prstGeom>
            <a:solidFill>
              <a:srgbClr val="00B0F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a:solidFill>
                  <a:srgbClr val="FFFFFF"/>
                </a:solidFill>
              </a:endParaRPr>
            </a:p>
          </p:txBody>
        </p:sp>
        <p:sp>
          <p:nvSpPr>
            <p:cNvPr id="20" name="Right Arrow 19"/>
            <p:cNvSpPr/>
            <p:nvPr/>
          </p:nvSpPr>
          <p:spPr>
            <a:xfrm rot="16200000">
              <a:off x="777793" y="4580271"/>
              <a:ext cx="2210953" cy="443989"/>
            </a:xfrm>
            <a:prstGeom prst="rightArrow">
              <a:avLst>
                <a:gd name="adj1" fmla="val 50000"/>
                <a:gd name="adj2" fmla="val 73537"/>
              </a:avLst>
            </a:prstGeom>
            <a:solidFill>
              <a:srgbClr val="00B0F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a:solidFill>
                  <a:srgbClr val="FFFFFF"/>
                </a:solidFill>
              </a:endParaRPr>
            </a:p>
          </p:txBody>
        </p:sp>
        <p:pic>
          <p:nvPicPr>
            <p:cNvPr id="21" name="Picture 20"/>
            <p:cNvPicPr>
              <a:picLocks noChangeAspect="1"/>
            </p:cNvPicPr>
            <p:nvPr/>
          </p:nvPicPr>
          <p:blipFill>
            <a:blip r:embed="rId5"/>
            <a:stretch>
              <a:fillRect/>
            </a:stretch>
          </p:blipFill>
          <p:spPr>
            <a:xfrm>
              <a:off x="1606241" y="4614897"/>
              <a:ext cx="554055" cy="579825"/>
            </a:xfrm>
            <a:prstGeom prst="rect">
              <a:avLst/>
            </a:prstGeom>
          </p:spPr>
        </p:pic>
        <p:pic>
          <p:nvPicPr>
            <p:cNvPr id="22" name="Picture 21"/>
            <p:cNvPicPr>
              <a:picLocks noChangeAspect="1"/>
            </p:cNvPicPr>
            <p:nvPr/>
          </p:nvPicPr>
          <p:blipFill>
            <a:blip r:embed="rId6"/>
            <a:stretch>
              <a:fillRect/>
            </a:stretch>
          </p:blipFill>
          <p:spPr>
            <a:xfrm>
              <a:off x="685800" y="5029200"/>
              <a:ext cx="3132178" cy="1063608"/>
            </a:xfrm>
            <a:prstGeom prst="rect">
              <a:avLst/>
            </a:prstGeom>
          </p:spPr>
        </p:pic>
        <p:pic>
          <p:nvPicPr>
            <p:cNvPr id="42" name="Picture 41"/>
            <p:cNvPicPr>
              <a:picLocks noChangeAspect="1"/>
            </p:cNvPicPr>
            <p:nvPr/>
          </p:nvPicPr>
          <p:blipFill>
            <a:blip r:embed="rId5"/>
            <a:stretch>
              <a:fillRect/>
            </a:stretch>
          </p:blipFill>
          <p:spPr>
            <a:xfrm>
              <a:off x="2361152" y="4614897"/>
              <a:ext cx="554055" cy="579825"/>
            </a:xfrm>
            <a:prstGeom prst="rect">
              <a:avLst/>
            </a:prstGeom>
          </p:spPr>
        </p:pic>
      </p:grpSp>
      <p:grpSp>
        <p:nvGrpSpPr>
          <p:cNvPr id="17" name="Group 16"/>
          <p:cNvGrpSpPr/>
          <p:nvPr/>
        </p:nvGrpSpPr>
        <p:grpSpPr>
          <a:xfrm>
            <a:off x="5265742" y="4711681"/>
            <a:ext cx="1939100" cy="1416262"/>
            <a:chOff x="8000896" y="4711680"/>
            <a:chExt cx="2231915" cy="1630125"/>
          </a:xfrm>
        </p:grpSpPr>
        <p:pic>
          <p:nvPicPr>
            <p:cNvPr id="28" name="Picture 27"/>
            <p:cNvPicPr>
              <a:picLocks noChangeAspect="1"/>
            </p:cNvPicPr>
            <p:nvPr/>
          </p:nvPicPr>
          <p:blipFill>
            <a:blip r:embed="rId7"/>
            <a:stretch>
              <a:fillRect/>
            </a:stretch>
          </p:blipFill>
          <p:spPr>
            <a:xfrm>
              <a:off x="8000896" y="4711680"/>
              <a:ext cx="2231915" cy="1630125"/>
            </a:xfrm>
            <a:prstGeom prst="rect">
              <a:avLst/>
            </a:prstGeom>
          </p:spPr>
        </p:pic>
        <p:sp>
          <p:nvSpPr>
            <p:cNvPr id="49" name="TextBox 48"/>
            <p:cNvSpPr txBox="1"/>
            <p:nvPr/>
          </p:nvSpPr>
          <p:spPr>
            <a:xfrm>
              <a:off x="8124626" y="4982028"/>
              <a:ext cx="1857575" cy="381000"/>
            </a:xfrm>
            <a:prstGeom prst="rect">
              <a:avLst/>
            </a:prstGeom>
          </p:spPr>
          <p:txBody>
            <a:bodyPr vert="horz" wrap="square" lIns="91440" tIns="91440" rIns="91440" bIns="91440" rtlCol="0" anchor="t">
              <a:noAutofit/>
            </a:bodyPr>
            <a:lstStyle/>
            <a:p>
              <a:r>
                <a:rPr lang="en-US" sz="1600" dirty="0">
                  <a:solidFill>
                    <a:srgbClr val="FFFFFF"/>
                  </a:solidFill>
                  <a:ea typeface="Segoe UI" pitchFamily="34" charset="0"/>
                  <a:cs typeface="Segoe UI" pitchFamily="34" charset="0"/>
                </a:rPr>
                <a:t>Azure</a:t>
              </a:r>
            </a:p>
          </p:txBody>
        </p:sp>
      </p:grpSp>
      <p:pic>
        <p:nvPicPr>
          <p:cNvPr id="51" name="Picture 50"/>
          <p:cNvPicPr>
            <a:picLocks noChangeAspect="1"/>
          </p:cNvPicPr>
          <p:nvPr/>
        </p:nvPicPr>
        <p:blipFill>
          <a:blip r:embed="rId8"/>
          <a:stretch>
            <a:fillRect/>
          </a:stretch>
        </p:blipFill>
        <p:spPr>
          <a:xfrm>
            <a:off x="1761493" y="2641726"/>
            <a:ext cx="526942" cy="525424"/>
          </a:xfrm>
          <a:prstGeom prst="rect">
            <a:avLst/>
          </a:prstGeom>
        </p:spPr>
      </p:pic>
      <p:pic>
        <p:nvPicPr>
          <p:cNvPr id="54" name="Picture 53"/>
          <p:cNvPicPr>
            <a:picLocks noChangeAspect="1"/>
          </p:cNvPicPr>
          <p:nvPr/>
        </p:nvPicPr>
        <p:blipFill>
          <a:blip r:embed="rId9"/>
          <a:stretch>
            <a:fillRect/>
          </a:stretch>
        </p:blipFill>
        <p:spPr>
          <a:xfrm>
            <a:off x="7515030" y="2054475"/>
            <a:ext cx="1174820" cy="917325"/>
          </a:xfrm>
          <a:prstGeom prst="rect">
            <a:avLst/>
          </a:prstGeom>
        </p:spPr>
      </p:pic>
      <p:pic>
        <p:nvPicPr>
          <p:cNvPr id="10" name="Picture 9"/>
          <p:cNvPicPr>
            <a:picLocks noChangeAspect="1"/>
          </p:cNvPicPr>
          <p:nvPr/>
        </p:nvPicPr>
        <p:blipFill>
          <a:blip r:embed="rId10"/>
          <a:stretch>
            <a:fillRect/>
          </a:stretch>
        </p:blipFill>
        <p:spPr>
          <a:xfrm>
            <a:off x="1045032" y="2681141"/>
            <a:ext cx="519648" cy="494299"/>
          </a:xfrm>
          <a:prstGeom prst="rect">
            <a:avLst/>
          </a:prstGeom>
        </p:spPr>
      </p:pic>
      <p:pic>
        <p:nvPicPr>
          <p:cNvPr id="14" name="Picture 13"/>
          <p:cNvPicPr>
            <a:picLocks noChangeAspect="1"/>
          </p:cNvPicPr>
          <p:nvPr/>
        </p:nvPicPr>
        <p:blipFill>
          <a:blip r:embed="rId11"/>
          <a:stretch>
            <a:fillRect/>
          </a:stretch>
        </p:blipFill>
        <p:spPr>
          <a:xfrm>
            <a:off x="1801694" y="1930605"/>
            <a:ext cx="451250" cy="517286"/>
          </a:xfrm>
          <a:prstGeom prst="rect">
            <a:avLst/>
          </a:prstGeom>
        </p:spPr>
      </p:pic>
      <p:pic>
        <p:nvPicPr>
          <p:cNvPr id="15" name="Picture 14"/>
          <p:cNvPicPr>
            <a:picLocks noChangeAspect="1"/>
          </p:cNvPicPr>
          <p:nvPr/>
        </p:nvPicPr>
        <p:blipFill>
          <a:blip r:embed="rId12"/>
          <a:stretch>
            <a:fillRect/>
          </a:stretch>
        </p:blipFill>
        <p:spPr>
          <a:xfrm>
            <a:off x="1061998" y="2003200"/>
            <a:ext cx="427342" cy="427342"/>
          </a:xfrm>
          <a:prstGeom prst="rect">
            <a:avLst/>
          </a:prstGeom>
        </p:spPr>
      </p:pic>
      <p:sp>
        <p:nvSpPr>
          <p:cNvPr id="45" name="Rounded Rectangle 44"/>
          <p:cNvSpPr/>
          <p:nvPr/>
        </p:nvSpPr>
        <p:spPr>
          <a:xfrm>
            <a:off x="3031752" y="1749665"/>
            <a:ext cx="1600200" cy="1600200"/>
          </a:xfrm>
          <a:prstGeom prst="roundRect">
            <a:avLst>
              <a:gd name="adj" fmla="val 5783"/>
            </a:avLst>
          </a:prstGeom>
          <a:solidFill>
            <a:srgbClr val="00206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a:solidFill>
                <a:srgbClr val="FFFFFF"/>
              </a:solidFill>
            </a:endParaRPr>
          </a:p>
        </p:txBody>
      </p:sp>
      <p:sp>
        <p:nvSpPr>
          <p:cNvPr id="56" name="TextBox 55"/>
          <p:cNvSpPr txBox="1"/>
          <p:nvPr/>
        </p:nvSpPr>
        <p:spPr>
          <a:xfrm>
            <a:off x="2952913" y="1295400"/>
            <a:ext cx="1981200" cy="381000"/>
          </a:xfrm>
          <a:prstGeom prst="rect">
            <a:avLst/>
          </a:prstGeom>
        </p:spPr>
        <p:txBody>
          <a:bodyPr vert="horz" wrap="square" lIns="91440" tIns="91440" rIns="91440" bIns="91440" rtlCol="0" anchor="t">
            <a:noAutofit/>
          </a:bodyPr>
          <a:lstStyle/>
          <a:p>
            <a:pPr marL="233363" indent="-233363"/>
            <a:r>
              <a:rPr lang="en-US" sz="1600" dirty="0">
                <a:solidFill>
                  <a:srgbClr val="FFFFFF"/>
                </a:solidFill>
                <a:ea typeface="Segoe UI" pitchFamily="34" charset="0"/>
                <a:cs typeface="Segoe UI" pitchFamily="34" charset="0"/>
              </a:rPr>
              <a:t>3</a:t>
            </a:r>
            <a:r>
              <a:rPr lang="en-US" sz="1600" dirty="0" smtClean="0">
                <a:solidFill>
                  <a:srgbClr val="FFFFFF"/>
                </a:solidFill>
                <a:ea typeface="Segoe UI" pitchFamily="34" charset="0"/>
                <a:cs typeface="Segoe UI" pitchFamily="34" charset="0"/>
              </a:rPr>
              <a:t>) Build</a:t>
            </a:r>
            <a:endParaRPr lang="en-US" sz="1600" dirty="0">
              <a:solidFill>
                <a:srgbClr val="FFFFFF"/>
              </a:solidFill>
              <a:ea typeface="Segoe UI" pitchFamily="34" charset="0"/>
              <a:cs typeface="Segoe UI" pitchFamily="34" charset="0"/>
            </a:endParaRPr>
          </a:p>
        </p:txBody>
      </p:sp>
      <p:pic>
        <p:nvPicPr>
          <p:cNvPr id="16" name="Picture 15"/>
          <p:cNvPicPr>
            <a:picLocks noChangeAspect="1"/>
          </p:cNvPicPr>
          <p:nvPr/>
        </p:nvPicPr>
        <p:blipFill>
          <a:blip r:embed="rId13"/>
          <a:stretch>
            <a:fillRect/>
          </a:stretch>
        </p:blipFill>
        <p:spPr>
          <a:xfrm>
            <a:off x="5529788" y="2054195"/>
            <a:ext cx="942791" cy="991139"/>
          </a:xfrm>
          <a:prstGeom prst="rect">
            <a:avLst/>
          </a:prstGeom>
        </p:spPr>
      </p:pic>
      <p:grpSp>
        <p:nvGrpSpPr>
          <p:cNvPr id="47" name="Group 46"/>
          <p:cNvGrpSpPr/>
          <p:nvPr/>
        </p:nvGrpSpPr>
        <p:grpSpPr>
          <a:xfrm>
            <a:off x="9259525" y="4747004"/>
            <a:ext cx="2123882" cy="1266221"/>
            <a:chOff x="9426803" y="2210077"/>
            <a:chExt cx="2123882" cy="1266221"/>
          </a:xfrm>
        </p:grpSpPr>
        <p:sp>
          <p:nvSpPr>
            <p:cNvPr id="9" name="TextBox 8"/>
            <p:cNvSpPr txBox="1"/>
            <p:nvPr/>
          </p:nvSpPr>
          <p:spPr>
            <a:xfrm>
              <a:off x="9447212" y="3095298"/>
              <a:ext cx="1981200" cy="381000"/>
            </a:xfrm>
            <a:prstGeom prst="rect">
              <a:avLst/>
            </a:prstGeom>
          </p:spPr>
          <p:txBody>
            <a:bodyPr vert="horz" wrap="square" lIns="91440" tIns="91440" rIns="91440" bIns="91440" rtlCol="0" anchor="t">
              <a:noAutofit/>
            </a:bodyPr>
            <a:lstStyle/>
            <a:p>
              <a:pPr marL="233363" indent="-233363" algn="ctr"/>
              <a:r>
                <a:rPr lang="en-US" sz="1050" dirty="0">
                  <a:solidFill>
                    <a:srgbClr val="FFFFFF"/>
                  </a:solidFill>
                  <a:ea typeface="Segoe UI" pitchFamily="34" charset="0"/>
                  <a:cs typeface="Segoe UI" pitchFamily="34" charset="0"/>
                </a:rPr>
                <a:t>Contoso App</a:t>
              </a:r>
            </a:p>
          </p:txBody>
        </p:sp>
        <p:grpSp>
          <p:nvGrpSpPr>
            <p:cNvPr id="46" name="Group 45"/>
            <p:cNvGrpSpPr/>
            <p:nvPr/>
          </p:nvGrpSpPr>
          <p:grpSpPr>
            <a:xfrm>
              <a:off x="9426803" y="2210077"/>
              <a:ext cx="2123882" cy="964640"/>
              <a:chOff x="9426803" y="2210077"/>
              <a:chExt cx="2123882" cy="964640"/>
            </a:xfrm>
          </p:grpSpPr>
          <p:pic>
            <p:nvPicPr>
              <p:cNvPr id="34" name="Picture 33"/>
              <p:cNvPicPr>
                <a:picLocks noChangeAspect="1"/>
              </p:cNvPicPr>
              <p:nvPr/>
            </p:nvPicPr>
            <p:blipFill>
              <a:blip r:embed="rId14"/>
              <a:stretch>
                <a:fillRect/>
              </a:stretch>
            </p:blipFill>
            <p:spPr>
              <a:xfrm>
                <a:off x="9426803" y="2280018"/>
                <a:ext cx="835116" cy="835116"/>
              </a:xfrm>
              <a:prstGeom prst="rect">
                <a:avLst/>
              </a:prstGeom>
            </p:spPr>
          </p:pic>
          <p:pic>
            <p:nvPicPr>
              <p:cNvPr id="35" name="Picture 34"/>
              <p:cNvPicPr>
                <a:picLocks noChangeAspect="1"/>
              </p:cNvPicPr>
              <p:nvPr/>
            </p:nvPicPr>
            <p:blipFill>
              <a:blip r:embed="rId15"/>
              <a:stretch>
                <a:fillRect/>
              </a:stretch>
            </p:blipFill>
            <p:spPr>
              <a:xfrm>
                <a:off x="10818889" y="2210077"/>
                <a:ext cx="731796" cy="964640"/>
              </a:xfrm>
              <a:prstGeom prst="rect">
                <a:avLst/>
              </a:prstGeom>
            </p:spPr>
          </p:pic>
          <p:grpSp>
            <p:nvGrpSpPr>
              <p:cNvPr id="38" name="Group 37"/>
              <p:cNvGrpSpPr/>
              <p:nvPr/>
            </p:nvGrpSpPr>
            <p:grpSpPr>
              <a:xfrm>
                <a:off x="10391219" y="2570899"/>
                <a:ext cx="280591" cy="280591"/>
                <a:chOff x="8563291" y="2244010"/>
                <a:chExt cx="2020388" cy="2020388"/>
              </a:xfrm>
              <a:solidFill>
                <a:schemeClr val="tx1"/>
              </a:solidFill>
            </p:grpSpPr>
            <p:sp>
              <p:nvSpPr>
                <p:cNvPr id="36" name="Rectangle 35"/>
                <p:cNvSpPr/>
                <p:nvPr/>
              </p:nvSpPr>
              <p:spPr>
                <a:xfrm>
                  <a:off x="9335801" y="2244010"/>
                  <a:ext cx="475368" cy="20203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a:solidFill>
                      <a:srgbClr val="FFFFFF"/>
                    </a:solidFill>
                  </a:endParaRPr>
                </a:p>
              </p:txBody>
            </p:sp>
            <p:sp>
              <p:nvSpPr>
                <p:cNvPr id="37" name="Rectangle 36"/>
                <p:cNvSpPr/>
                <p:nvPr/>
              </p:nvSpPr>
              <p:spPr>
                <a:xfrm rot="5400000">
                  <a:off x="9335801" y="2244010"/>
                  <a:ext cx="475368" cy="20203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a:solidFill>
                      <a:srgbClr val="FFFFFF"/>
                    </a:solidFill>
                  </a:endParaRPr>
                </a:p>
              </p:txBody>
            </p:sp>
          </p:grpSp>
        </p:grpSp>
      </p:grpSp>
      <p:sp>
        <p:nvSpPr>
          <p:cNvPr id="57" name="Rounded Rectangle 56"/>
          <p:cNvSpPr/>
          <p:nvPr/>
        </p:nvSpPr>
        <p:spPr>
          <a:xfrm>
            <a:off x="9469177" y="1750879"/>
            <a:ext cx="1600200" cy="1600200"/>
          </a:xfrm>
          <a:prstGeom prst="roundRect">
            <a:avLst>
              <a:gd name="adj" fmla="val 5783"/>
            </a:avLst>
          </a:prstGeom>
          <a:solidFill>
            <a:srgbClr val="00206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a:solidFill>
                <a:srgbClr val="FFFFFF"/>
              </a:solidFill>
            </a:endParaRPr>
          </a:p>
        </p:txBody>
      </p:sp>
      <p:sp>
        <p:nvSpPr>
          <p:cNvPr id="58" name="TextBox 57"/>
          <p:cNvSpPr txBox="1"/>
          <p:nvPr/>
        </p:nvSpPr>
        <p:spPr>
          <a:xfrm>
            <a:off x="9402207" y="1300242"/>
            <a:ext cx="1981200" cy="381000"/>
          </a:xfrm>
          <a:prstGeom prst="rect">
            <a:avLst/>
          </a:prstGeom>
        </p:spPr>
        <p:txBody>
          <a:bodyPr vert="horz" wrap="square" lIns="91440" tIns="91440" rIns="91440" bIns="91440" rtlCol="0" anchor="t">
            <a:noAutofit/>
          </a:bodyPr>
          <a:lstStyle/>
          <a:p>
            <a:pPr marL="233363" indent="-233363"/>
            <a:r>
              <a:rPr lang="en-US" sz="1600" dirty="0" smtClean="0">
                <a:solidFill>
                  <a:srgbClr val="FFFFFF"/>
                </a:solidFill>
                <a:ea typeface="Segoe UI" pitchFamily="34" charset="0"/>
                <a:cs typeface="Segoe UI" pitchFamily="34" charset="0"/>
              </a:rPr>
              <a:t>6) Swap</a:t>
            </a:r>
            <a:endParaRPr lang="en-US" sz="1600" dirty="0">
              <a:solidFill>
                <a:srgbClr val="FFFFFF"/>
              </a:solidFill>
              <a:ea typeface="Segoe UI" pitchFamily="34" charset="0"/>
              <a:cs typeface="Segoe UI" pitchFamily="34" charset="0"/>
            </a:endParaRPr>
          </a:p>
        </p:txBody>
      </p:sp>
      <p:pic>
        <p:nvPicPr>
          <p:cNvPr id="23" name="Picture 22"/>
          <p:cNvPicPr>
            <a:picLocks noChangeAspect="1"/>
          </p:cNvPicPr>
          <p:nvPr/>
        </p:nvPicPr>
        <p:blipFill>
          <a:blip r:embed="rId16"/>
          <a:stretch>
            <a:fillRect/>
          </a:stretch>
        </p:blipFill>
        <p:spPr>
          <a:xfrm>
            <a:off x="9812552" y="2089484"/>
            <a:ext cx="901910" cy="971287"/>
          </a:xfrm>
          <a:prstGeom prst="rect">
            <a:avLst/>
          </a:prstGeom>
        </p:spPr>
      </p:pic>
      <p:pic>
        <p:nvPicPr>
          <p:cNvPr id="24" name="Picture 23"/>
          <p:cNvPicPr>
            <a:picLocks noChangeAspect="1"/>
          </p:cNvPicPr>
          <p:nvPr/>
        </p:nvPicPr>
        <p:blipFill>
          <a:blip r:embed="rId17"/>
          <a:stretch>
            <a:fillRect/>
          </a:stretch>
        </p:blipFill>
        <p:spPr>
          <a:xfrm>
            <a:off x="10504532" y="3789230"/>
            <a:ext cx="1226377" cy="794358"/>
          </a:xfrm>
          <a:prstGeom prst="rect">
            <a:avLst/>
          </a:prstGeom>
        </p:spPr>
      </p:pic>
      <p:pic>
        <p:nvPicPr>
          <p:cNvPr id="53" name="Picture 52"/>
          <p:cNvPicPr>
            <a:picLocks noChangeAspect="1"/>
          </p:cNvPicPr>
          <p:nvPr/>
        </p:nvPicPr>
        <p:blipFill>
          <a:blip r:embed="rId18"/>
          <a:stretch>
            <a:fillRect/>
          </a:stretch>
        </p:blipFill>
        <p:spPr>
          <a:xfrm>
            <a:off x="3217789" y="1981200"/>
            <a:ext cx="1219200" cy="1021836"/>
          </a:xfrm>
          <a:prstGeom prst="rect">
            <a:avLst/>
          </a:prstGeom>
        </p:spPr>
      </p:pic>
    </p:spTree>
    <p:extLst>
      <p:ext uri="{BB962C8B-B14F-4D97-AF65-F5344CB8AC3E}">
        <p14:creationId xmlns:p14="http://schemas.microsoft.com/office/powerpoint/2010/main" val="1200872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2"/>
          <a:stretch>
            <a:fillRect/>
          </a:stretch>
        </p:blipFill>
        <p:spPr>
          <a:xfrm>
            <a:off x="2845363" y="4756882"/>
            <a:ext cx="2172796" cy="1400076"/>
          </a:xfrm>
          <a:prstGeom prst="rect">
            <a:avLst/>
          </a:prstGeom>
        </p:spPr>
      </p:pic>
      <p:pic>
        <p:nvPicPr>
          <p:cNvPr id="30" name="Picture 29"/>
          <p:cNvPicPr>
            <a:picLocks noChangeAspect="1"/>
          </p:cNvPicPr>
          <p:nvPr/>
        </p:nvPicPr>
        <p:blipFill>
          <a:blip r:embed="rId3"/>
          <a:stretch>
            <a:fillRect/>
          </a:stretch>
        </p:blipFill>
        <p:spPr>
          <a:xfrm>
            <a:off x="6609503" y="0"/>
            <a:ext cx="5582498" cy="3614057"/>
          </a:xfrm>
          <a:prstGeom prst="rect">
            <a:avLst/>
          </a:prstGeom>
        </p:spPr>
      </p:pic>
      <p:pic>
        <p:nvPicPr>
          <p:cNvPr id="38" name="Picture 37"/>
          <p:cNvPicPr>
            <a:picLocks noChangeAspect="1"/>
          </p:cNvPicPr>
          <p:nvPr/>
        </p:nvPicPr>
        <p:blipFill>
          <a:blip r:embed="rId4"/>
          <a:stretch>
            <a:fillRect/>
          </a:stretch>
        </p:blipFill>
        <p:spPr>
          <a:xfrm>
            <a:off x="8314314" y="267557"/>
            <a:ext cx="3327550" cy="2147980"/>
          </a:xfrm>
          <a:prstGeom prst="rect">
            <a:avLst/>
          </a:prstGeom>
        </p:spPr>
      </p:pic>
      <p:pic>
        <p:nvPicPr>
          <p:cNvPr id="18" name="Picture 17"/>
          <p:cNvPicPr>
            <a:picLocks noChangeAspect="1"/>
          </p:cNvPicPr>
          <p:nvPr/>
        </p:nvPicPr>
        <p:blipFill>
          <a:blip r:embed="rId5"/>
          <a:stretch>
            <a:fillRect/>
          </a:stretch>
        </p:blipFill>
        <p:spPr>
          <a:xfrm>
            <a:off x="3412002" y="1562735"/>
            <a:ext cx="6671087" cy="4310549"/>
          </a:xfrm>
          <a:prstGeom prst="rect">
            <a:avLst/>
          </a:prstGeom>
        </p:spPr>
      </p:pic>
      <p:pic>
        <p:nvPicPr>
          <p:cNvPr id="37" name="Picture 36"/>
          <p:cNvPicPr>
            <a:picLocks noChangeAspect="1"/>
          </p:cNvPicPr>
          <p:nvPr/>
        </p:nvPicPr>
        <p:blipFill>
          <a:blip r:embed="rId6"/>
          <a:stretch>
            <a:fillRect/>
          </a:stretch>
        </p:blipFill>
        <p:spPr>
          <a:xfrm>
            <a:off x="5276712" y="-373535"/>
            <a:ext cx="7264070" cy="4706299"/>
          </a:xfrm>
          <a:prstGeom prst="rect">
            <a:avLst/>
          </a:prstGeom>
        </p:spPr>
      </p:pic>
      <p:grpSp>
        <p:nvGrpSpPr>
          <p:cNvPr id="39" name="Group 38"/>
          <p:cNvGrpSpPr/>
          <p:nvPr/>
        </p:nvGrpSpPr>
        <p:grpSpPr>
          <a:xfrm>
            <a:off x="5208428" y="713362"/>
            <a:ext cx="2712308" cy="4040125"/>
            <a:chOff x="768089" y="-1605208"/>
            <a:chExt cx="3768750" cy="5613751"/>
          </a:xfrm>
        </p:grpSpPr>
        <p:pic>
          <p:nvPicPr>
            <p:cNvPr id="8" name="Picture 7"/>
            <p:cNvPicPr>
              <a:picLocks noChangeAspect="1"/>
            </p:cNvPicPr>
            <p:nvPr/>
          </p:nvPicPr>
          <p:blipFill>
            <a:blip r:embed="rId7"/>
            <a:stretch>
              <a:fillRect/>
            </a:stretch>
          </p:blipFill>
          <p:spPr>
            <a:xfrm>
              <a:off x="768089" y="-1605208"/>
              <a:ext cx="3768750" cy="5613751"/>
            </a:xfrm>
            <a:prstGeom prst="rect">
              <a:avLst/>
            </a:prstGeom>
          </p:spPr>
        </p:pic>
        <p:pic>
          <p:nvPicPr>
            <p:cNvPr id="14" name="Picture 13"/>
            <p:cNvPicPr>
              <a:picLocks noChangeAspect="1"/>
            </p:cNvPicPr>
            <p:nvPr/>
          </p:nvPicPr>
          <p:blipFill>
            <a:blip r:embed="rId8"/>
            <a:stretch>
              <a:fillRect/>
            </a:stretch>
          </p:blipFill>
          <p:spPr>
            <a:xfrm>
              <a:off x="1755198" y="534480"/>
              <a:ext cx="1361250" cy="1800000"/>
            </a:xfrm>
            <a:prstGeom prst="rect">
              <a:avLst/>
            </a:prstGeom>
          </p:spPr>
        </p:pic>
      </p:grpSp>
      <p:pic>
        <p:nvPicPr>
          <p:cNvPr id="16" name="Picture 15"/>
          <p:cNvPicPr>
            <a:picLocks noChangeAspect="1"/>
          </p:cNvPicPr>
          <p:nvPr/>
        </p:nvPicPr>
        <p:blipFill>
          <a:blip r:embed="rId9"/>
          <a:stretch>
            <a:fillRect/>
          </a:stretch>
        </p:blipFill>
        <p:spPr>
          <a:xfrm>
            <a:off x="10156137" y="2523955"/>
            <a:ext cx="1468487" cy="948588"/>
          </a:xfrm>
          <a:prstGeom prst="rect">
            <a:avLst/>
          </a:prstGeom>
        </p:spPr>
      </p:pic>
      <p:pic>
        <p:nvPicPr>
          <p:cNvPr id="21" name="Picture 20"/>
          <p:cNvPicPr>
            <a:picLocks noChangeAspect="1"/>
          </p:cNvPicPr>
          <p:nvPr/>
        </p:nvPicPr>
        <p:blipFill>
          <a:blip r:embed="rId10"/>
          <a:stretch>
            <a:fillRect/>
          </a:stretch>
        </p:blipFill>
        <p:spPr>
          <a:xfrm>
            <a:off x="1" y="3743009"/>
            <a:ext cx="4822369" cy="3124661"/>
          </a:xfrm>
          <a:prstGeom prst="rect">
            <a:avLst/>
          </a:prstGeom>
        </p:spPr>
      </p:pic>
      <p:pic>
        <p:nvPicPr>
          <p:cNvPr id="22" name="Picture 21"/>
          <p:cNvPicPr>
            <a:picLocks noChangeAspect="1"/>
          </p:cNvPicPr>
          <p:nvPr/>
        </p:nvPicPr>
        <p:blipFill>
          <a:blip r:embed="rId11"/>
          <a:stretch>
            <a:fillRect/>
          </a:stretch>
        </p:blipFill>
        <p:spPr>
          <a:xfrm>
            <a:off x="257977" y="5707769"/>
            <a:ext cx="1481228" cy="956627"/>
          </a:xfrm>
          <a:prstGeom prst="rect">
            <a:avLst/>
          </a:prstGeom>
        </p:spPr>
      </p:pic>
      <p:grpSp>
        <p:nvGrpSpPr>
          <p:cNvPr id="36" name="Group 35"/>
          <p:cNvGrpSpPr/>
          <p:nvPr/>
        </p:nvGrpSpPr>
        <p:grpSpPr>
          <a:xfrm>
            <a:off x="10509568" y="388212"/>
            <a:ext cx="934789" cy="1104751"/>
            <a:chOff x="7012021" y="-1253215"/>
            <a:chExt cx="1237500" cy="1462500"/>
          </a:xfrm>
        </p:grpSpPr>
        <p:pic>
          <p:nvPicPr>
            <p:cNvPr id="33" name="Picture 32"/>
            <p:cNvPicPr>
              <a:picLocks noChangeAspect="1"/>
            </p:cNvPicPr>
            <p:nvPr/>
          </p:nvPicPr>
          <p:blipFill>
            <a:blip r:embed="rId12"/>
            <a:stretch>
              <a:fillRect/>
            </a:stretch>
          </p:blipFill>
          <p:spPr>
            <a:xfrm>
              <a:off x="7012021" y="-1253215"/>
              <a:ext cx="1237500" cy="1462500"/>
            </a:xfrm>
            <a:prstGeom prst="rect">
              <a:avLst/>
            </a:prstGeom>
          </p:spPr>
        </p:pic>
        <p:pic>
          <p:nvPicPr>
            <p:cNvPr id="35" name="Picture 3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703687" y="-912406"/>
              <a:ext cx="314973" cy="435664"/>
            </a:xfrm>
            <a:prstGeom prst="rect">
              <a:avLst/>
            </a:prstGeom>
          </p:spPr>
        </p:pic>
      </p:grpSp>
      <p:sp>
        <p:nvSpPr>
          <p:cNvPr id="31" name="TextBox 30"/>
          <p:cNvSpPr txBox="1"/>
          <p:nvPr/>
        </p:nvSpPr>
        <p:spPr>
          <a:xfrm>
            <a:off x="581025" y="1657972"/>
            <a:ext cx="3600450" cy="707886"/>
          </a:xfrm>
          <a:prstGeom prst="rect">
            <a:avLst/>
          </a:prstGeom>
          <a:noFill/>
        </p:spPr>
        <p:txBody>
          <a:bodyPr wrap="square" rtlCol="0">
            <a:spAutoFit/>
          </a:bodyPr>
          <a:lstStyle/>
          <a:p>
            <a:r>
              <a:rPr lang="en-US" sz="4000" dirty="0" err="1">
                <a:solidFill>
                  <a:srgbClr val="FFFFFF"/>
                </a:solidFill>
                <a:latin typeface="Segoe UI Light" panose="020B0502040204020203" pitchFamily="34" charset="0"/>
                <a:cs typeface="Segoe UI Light" panose="020B0502040204020203" pitchFamily="34" charset="0"/>
              </a:rPr>
              <a:t>AutoScale</a:t>
            </a:r>
            <a:endParaRPr lang="en-US" sz="4000" dirty="0">
              <a:solidFill>
                <a:srgbClr val="FFFFFF"/>
              </a:solidFill>
              <a:latin typeface="Segoe UI Light" panose="020B0502040204020203" pitchFamily="34" charset="0"/>
              <a:cs typeface="Segoe UI Light" panose="020B0502040204020203" pitchFamily="34" charset="0"/>
            </a:endParaRPr>
          </a:p>
        </p:txBody>
      </p:sp>
      <p:pic>
        <p:nvPicPr>
          <p:cNvPr id="27" name="Picture 26"/>
          <p:cNvPicPr>
            <a:picLocks noChangeAspect="1"/>
          </p:cNvPicPr>
          <p:nvPr/>
        </p:nvPicPr>
        <p:blipFill>
          <a:blip r:embed="rId14"/>
          <a:stretch>
            <a:fillRect/>
          </a:stretch>
        </p:blipFill>
        <p:spPr>
          <a:xfrm>
            <a:off x="215340" y="3302216"/>
            <a:ext cx="2092500" cy="2340000"/>
          </a:xfrm>
          <a:prstGeom prst="rect">
            <a:avLst/>
          </a:prstGeom>
        </p:spPr>
      </p:pic>
      <p:pic>
        <p:nvPicPr>
          <p:cNvPr id="28" name="Picture 27"/>
          <p:cNvPicPr>
            <a:picLocks noChangeAspect="1"/>
          </p:cNvPicPr>
          <p:nvPr/>
        </p:nvPicPr>
        <p:blipFill>
          <a:blip r:embed="rId12"/>
          <a:stretch>
            <a:fillRect/>
          </a:stretch>
        </p:blipFill>
        <p:spPr>
          <a:xfrm>
            <a:off x="1447611" y="5043761"/>
            <a:ext cx="1237500" cy="1462500"/>
          </a:xfrm>
          <a:prstGeom prst="rect">
            <a:avLst/>
          </a:prstGeom>
        </p:spPr>
      </p:pic>
      <p:pic>
        <p:nvPicPr>
          <p:cNvPr id="29" name="Picture 28"/>
          <p:cNvPicPr>
            <a:picLocks noChangeAspect="1"/>
          </p:cNvPicPr>
          <p:nvPr/>
        </p:nvPicPr>
        <p:blipFill>
          <a:blip r:embed="rId15"/>
          <a:stretch>
            <a:fillRect/>
          </a:stretch>
        </p:blipFill>
        <p:spPr>
          <a:xfrm>
            <a:off x="2788810" y="4960912"/>
            <a:ext cx="447874" cy="1224190"/>
          </a:xfrm>
          <a:prstGeom prst="rect">
            <a:avLst/>
          </a:prstGeom>
        </p:spPr>
      </p:pic>
      <p:pic>
        <p:nvPicPr>
          <p:cNvPr id="41" name="Picture 40"/>
          <p:cNvPicPr>
            <a:picLocks noChangeAspect="1"/>
          </p:cNvPicPr>
          <p:nvPr/>
        </p:nvPicPr>
        <p:blipFill>
          <a:blip r:embed="rId16"/>
          <a:stretch>
            <a:fillRect/>
          </a:stretch>
        </p:blipFill>
        <p:spPr>
          <a:xfrm>
            <a:off x="4607525" y="3601907"/>
            <a:ext cx="2340000" cy="1473750"/>
          </a:xfrm>
          <a:prstGeom prst="rect">
            <a:avLst/>
          </a:prstGeom>
        </p:spPr>
      </p:pic>
      <p:grpSp>
        <p:nvGrpSpPr>
          <p:cNvPr id="24" name="Group 23"/>
          <p:cNvGrpSpPr/>
          <p:nvPr/>
        </p:nvGrpSpPr>
        <p:grpSpPr>
          <a:xfrm>
            <a:off x="9787568" y="-79793"/>
            <a:ext cx="934789" cy="1104751"/>
            <a:chOff x="9827324" y="-40038"/>
            <a:chExt cx="934789" cy="1104751"/>
          </a:xfrm>
        </p:grpSpPr>
        <p:pic>
          <p:nvPicPr>
            <p:cNvPr id="25" name="Picture 24"/>
            <p:cNvPicPr>
              <a:picLocks noChangeAspect="1"/>
            </p:cNvPicPr>
            <p:nvPr/>
          </p:nvPicPr>
          <p:blipFill>
            <a:blip r:embed="rId12"/>
            <a:stretch>
              <a:fillRect/>
            </a:stretch>
          </p:blipFill>
          <p:spPr>
            <a:xfrm>
              <a:off x="9827324" y="-40038"/>
              <a:ext cx="934789" cy="1104751"/>
            </a:xfrm>
            <a:prstGeom prst="rect">
              <a:avLst/>
            </a:prstGeom>
          </p:spPr>
        </p:pic>
        <p:pic>
          <p:nvPicPr>
            <p:cNvPr id="40" name="Picture 39"/>
            <p:cNvPicPr>
              <a:picLocks noChangeAspect="1"/>
            </p:cNvPicPr>
            <p:nvPr/>
          </p:nvPicPr>
          <p:blipFill>
            <a:blip r:embed="rId17"/>
            <a:stretch>
              <a:fillRect/>
            </a:stretch>
          </p:blipFill>
          <p:spPr>
            <a:xfrm>
              <a:off x="10368710" y="254515"/>
              <a:ext cx="147937" cy="295874"/>
            </a:xfrm>
            <a:prstGeom prst="rect">
              <a:avLst/>
            </a:prstGeom>
          </p:spPr>
        </p:pic>
      </p:grpSp>
    </p:spTree>
    <p:extLst>
      <p:ext uri="{BB962C8B-B14F-4D97-AF65-F5344CB8AC3E}">
        <p14:creationId xmlns:p14="http://schemas.microsoft.com/office/powerpoint/2010/main" val="2899367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2"/>
          <a:stretch>
            <a:fillRect/>
          </a:stretch>
        </p:blipFill>
        <p:spPr>
          <a:xfrm>
            <a:off x="1908380" y="4146760"/>
            <a:ext cx="2172796" cy="1400076"/>
          </a:xfrm>
          <a:prstGeom prst="rect">
            <a:avLst/>
          </a:prstGeom>
        </p:spPr>
      </p:pic>
      <p:pic>
        <p:nvPicPr>
          <p:cNvPr id="26" name="Picture 25"/>
          <p:cNvPicPr>
            <a:picLocks noChangeAspect="1"/>
          </p:cNvPicPr>
          <p:nvPr/>
        </p:nvPicPr>
        <p:blipFill>
          <a:blip r:embed="rId2"/>
          <a:stretch>
            <a:fillRect/>
          </a:stretch>
        </p:blipFill>
        <p:spPr>
          <a:xfrm>
            <a:off x="2845363" y="4756882"/>
            <a:ext cx="2172796" cy="1400076"/>
          </a:xfrm>
          <a:prstGeom prst="rect">
            <a:avLst/>
          </a:prstGeom>
        </p:spPr>
      </p:pic>
      <p:pic>
        <p:nvPicPr>
          <p:cNvPr id="30" name="Picture 29"/>
          <p:cNvPicPr>
            <a:picLocks noChangeAspect="1"/>
          </p:cNvPicPr>
          <p:nvPr/>
        </p:nvPicPr>
        <p:blipFill>
          <a:blip r:embed="rId3"/>
          <a:stretch>
            <a:fillRect/>
          </a:stretch>
        </p:blipFill>
        <p:spPr>
          <a:xfrm>
            <a:off x="6609503" y="0"/>
            <a:ext cx="5582498" cy="3614057"/>
          </a:xfrm>
          <a:prstGeom prst="rect">
            <a:avLst/>
          </a:prstGeom>
        </p:spPr>
      </p:pic>
      <p:pic>
        <p:nvPicPr>
          <p:cNvPr id="38" name="Picture 37"/>
          <p:cNvPicPr>
            <a:picLocks noChangeAspect="1"/>
          </p:cNvPicPr>
          <p:nvPr/>
        </p:nvPicPr>
        <p:blipFill>
          <a:blip r:embed="rId4"/>
          <a:stretch>
            <a:fillRect/>
          </a:stretch>
        </p:blipFill>
        <p:spPr>
          <a:xfrm>
            <a:off x="8314314" y="267557"/>
            <a:ext cx="3327550" cy="2147980"/>
          </a:xfrm>
          <a:prstGeom prst="rect">
            <a:avLst/>
          </a:prstGeom>
        </p:spPr>
      </p:pic>
      <p:pic>
        <p:nvPicPr>
          <p:cNvPr id="18" name="Picture 17"/>
          <p:cNvPicPr>
            <a:picLocks noChangeAspect="1"/>
          </p:cNvPicPr>
          <p:nvPr/>
        </p:nvPicPr>
        <p:blipFill>
          <a:blip r:embed="rId5"/>
          <a:stretch>
            <a:fillRect/>
          </a:stretch>
        </p:blipFill>
        <p:spPr>
          <a:xfrm>
            <a:off x="3412002" y="1562735"/>
            <a:ext cx="6671087" cy="4310549"/>
          </a:xfrm>
          <a:prstGeom prst="rect">
            <a:avLst/>
          </a:prstGeom>
        </p:spPr>
      </p:pic>
      <p:pic>
        <p:nvPicPr>
          <p:cNvPr id="37" name="Picture 36"/>
          <p:cNvPicPr>
            <a:picLocks noChangeAspect="1"/>
          </p:cNvPicPr>
          <p:nvPr/>
        </p:nvPicPr>
        <p:blipFill>
          <a:blip r:embed="rId6"/>
          <a:stretch>
            <a:fillRect/>
          </a:stretch>
        </p:blipFill>
        <p:spPr>
          <a:xfrm>
            <a:off x="5276712" y="-373535"/>
            <a:ext cx="7264070" cy="4706299"/>
          </a:xfrm>
          <a:prstGeom prst="rect">
            <a:avLst/>
          </a:prstGeom>
        </p:spPr>
      </p:pic>
      <p:pic>
        <p:nvPicPr>
          <p:cNvPr id="16" name="Picture 15"/>
          <p:cNvPicPr>
            <a:picLocks noChangeAspect="1"/>
          </p:cNvPicPr>
          <p:nvPr/>
        </p:nvPicPr>
        <p:blipFill>
          <a:blip r:embed="rId7"/>
          <a:stretch>
            <a:fillRect/>
          </a:stretch>
        </p:blipFill>
        <p:spPr>
          <a:xfrm>
            <a:off x="10156137" y="2523955"/>
            <a:ext cx="1468487" cy="948588"/>
          </a:xfrm>
          <a:prstGeom prst="rect">
            <a:avLst/>
          </a:prstGeom>
        </p:spPr>
      </p:pic>
      <p:pic>
        <p:nvPicPr>
          <p:cNvPr id="21" name="Picture 20"/>
          <p:cNvPicPr>
            <a:picLocks noChangeAspect="1"/>
          </p:cNvPicPr>
          <p:nvPr/>
        </p:nvPicPr>
        <p:blipFill>
          <a:blip r:embed="rId8"/>
          <a:stretch>
            <a:fillRect/>
          </a:stretch>
        </p:blipFill>
        <p:spPr>
          <a:xfrm>
            <a:off x="1" y="3743009"/>
            <a:ext cx="4822369" cy="3124661"/>
          </a:xfrm>
          <a:prstGeom prst="rect">
            <a:avLst/>
          </a:prstGeom>
        </p:spPr>
      </p:pic>
      <p:pic>
        <p:nvPicPr>
          <p:cNvPr id="22" name="Picture 21"/>
          <p:cNvPicPr>
            <a:picLocks noChangeAspect="1"/>
          </p:cNvPicPr>
          <p:nvPr/>
        </p:nvPicPr>
        <p:blipFill>
          <a:blip r:embed="rId9"/>
          <a:stretch>
            <a:fillRect/>
          </a:stretch>
        </p:blipFill>
        <p:spPr>
          <a:xfrm>
            <a:off x="257977" y="5707769"/>
            <a:ext cx="1481228" cy="956627"/>
          </a:xfrm>
          <a:prstGeom prst="rect">
            <a:avLst/>
          </a:prstGeom>
        </p:spPr>
      </p:pic>
      <p:grpSp>
        <p:nvGrpSpPr>
          <p:cNvPr id="36" name="Group 35"/>
          <p:cNvGrpSpPr/>
          <p:nvPr/>
        </p:nvGrpSpPr>
        <p:grpSpPr>
          <a:xfrm>
            <a:off x="10509568" y="388212"/>
            <a:ext cx="934789" cy="1104751"/>
            <a:chOff x="7012021" y="-1253215"/>
            <a:chExt cx="1237500" cy="1462500"/>
          </a:xfrm>
        </p:grpSpPr>
        <p:pic>
          <p:nvPicPr>
            <p:cNvPr id="33" name="Picture 32"/>
            <p:cNvPicPr>
              <a:picLocks noChangeAspect="1"/>
            </p:cNvPicPr>
            <p:nvPr/>
          </p:nvPicPr>
          <p:blipFill>
            <a:blip r:embed="rId10"/>
            <a:stretch>
              <a:fillRect/>
            </a:stretch>
          </p:blipFill>
          <p:spPr>
            <a:xfrm>
              <a:off x="7012021" y="-1253215"/>
              <a:ext cx="1237500" cy="1462500"/>
            </a:xfrm>
            <a:prstGeom prst="rect">
              <a:avLst/>
            </a:prstGeom>
          </p:spPr>
        </p:pic>
        <p:pic>
          <p:nvPicPr>
            <p:cNvPr id="35" name="Picture 3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703687" y="-912406"/>
              <a:ext cx="314973" cy="435664"/>
            </a:xfrm>
            <a:prstGeom prst="rect">
              <a:avLst/>
            </a:prstGeom>
          </p:spPr>
        </p:pic>
      </p:grpSp>
      <p:pic>
        <p:nvPicPr>
          <p:cNvPr id="27" name="Picture 26"/>
          <p:cNvPicPr>
            <a:picLocks noChangeAspect="1"/>
          </p:cNvPicPr>
          <p:nvPr/>
        </p:nvPicPr>
        <p:blipFill>
          <a:blip r:embed="rId12"/>
          <a:stretch>
            <a:fillRect/>
          </a:stretch>
        </p:blipFill>
        <p:spPr>
          <a:xfrm>
            <a:off x="215340" y="3302216"/>
            <a:ext cx="2092500" cy="2340000"/>
          </a:xfrm>
          <a:prstGeom prst="rect">
            <a:avLst/>
          </a:prstGeom>
        </p:spPr>
      </p:pic>
      <p:pic>
        <p:nvPicPr>
          <p:cNvPr id="28" name="Picture 27"/>
          <p:cNvPicPr>
            <a:picLocks noChangeAspect="1"/>
          </p:cNvPicPr>
          <p:nvPr/>
        </p:nvPicPr>
        <p:blipFill>
          <a:blip r:embed="rId10"/>
          <a:stretch>
            <a:fillRect/>
          </a:stretch>
        </p:blipFill>
        <p:spPr>
          <a:xfrm>
            <a:off x="1447611" y="5043761"/>
            <a:ext cx="1237500" cy="1462500"/>
          </a:xfrm>
          <a:prstGeom prst="rect">
            <a:avLst/>
          </a:prstGeom>
        </p:spPr>
      </p:pic>
      <p:pic>
        <p:nvPicPr>
          <p:cNvPr id="29" name="Picture 28"/>
          <p:cNvPicPr>
            <a:picLocks noChangeAspect="1"/>
          </p:cNvPicPr>
          <p:nvPr/>
        </p:nvPicPr>
        <p:blipFill>
          <a:blip r:embed="rId13"/>
          <a:stretch>
            <a:fillRect/>
          </a:stretch>
        </p:blipFill>
        <p:spPr>
          <a:xfrm>
            <a:off x="2788810" y="4960912"/>
            <a:ext cx="447874" cy="1224190"/>
          </a:xfrm>
          <a:prstGeom prst="rect">
            <a:avLst/>
          </a:prstGeom>
        </p:spPr>
      </p:pic>
      <p:grpSp>
        <p:nvGrpSpPr>
          <p:cNvPr id="41" name="Group 40"/>
          <p:cNvGrpSpPr/>
          <p:nvPr/>
        </p:nvGrpSpPr>
        <p:grpSpPr>
          <a:xfrm>
            <a:off x="2606742" y="-984809"/>
            <a:ext cx="2712308" cy="4040125"/>
            <a:chOff x="768089" y="-1605208"/>
            <a:chExt cx="3768750" cy="5613751"/>
          </a:xfrm>
        </p:grpSpPr>
        <p:pic>
          <p:nvPicPr>
            <p:cNvPr id="42" name="Picture 41"/>
            <p:cNvPicPr>
              <a:picLocks noChangeAspect="1"/>
            </p:cNvPicPr>
            <p:nvPr/>
          </p:nvPicPr>
          <p:blipFill>
            <a:blip r:embed="rId14"/>
            <a:stretch>
              <a:fillRect/>
            </a:stretch>
          </p:blipFill>
          <p:spPr>
            <a:xfrm>
              <a:off x="768089" y="-1605208"/>
              <a:ext cx="3768750" cy="5613751"/>
            </a:xfrm>
            <a:prstGeom prst="rect">
              <a:avLst/>
            </a:prstGeom>
          </p:spPr>
        </p:pic>
        <p:pic>
          <p:nvPicPr>
            <p:cNvPr id="43" name="Picture 42"/>
            <p:cNvPicPr>
              <a:picLocks noChangeAspect="1"/>
            </p:cNvPicPr>
            <p:nvPr/>
          </p:nvPicPr>
          <p:blipFill>
            <a:blip r:embed="rId15"/>
            <a:stretch>
              <a:fillRect/>
            </a:stretch>
          </p:blipFill>
          <p:spPr>
            <a:xfrm>
              <a:off x="1755198" y="534480"/>
              <a:ext cx="1361250" cy="1800000"/>
            </a:xfrm>
            <a:prstGeom prst="rect">
              <a:avLst/>
            </a:prstGeom>
          </p:spPr>
        </p:pic>
      </p:grpSp>
      <p:grpSp>
        <p:nvGrpSpPr>
          <p:cNvPr id="47" name="Group 46"/>
          <p:cNvGrpSpPr/>
          <p:nvPr/>
        </p:nvGrpSpPr>
        <p:grpSpPr>
          <a:xfrm>
            <a:off x="5208428" y="713362"/>
            <a:ext cx="2712308" cy="4040125"/>
            <a:chOff x="768089" y="-1605208"/>
            <a:chExt cx="3768750" cy="5613751"/>
          </a:xfrm>
        </p:grpSpPr>
        <p:pic>
          <p:nvPicPr>
            <p:cNvPr id="48" name="Picture 47"/>
            <p:cNvPicPr>
              <a:picLocks noChangeAspect="1"/>
            </p:cNvPicPr>
            <p:nvPr/>
          </p:nvPicPr>
          <p:blipFill>
            <a:blip r:embed="rId14"/>
            <a:stretch>
              <a:fillRect/>
            </a:stretch>
          </p:blipFill>
          <p:spPr>
            <a:xfrm>
              <a:off x="768089" y="-1605208"/>
              <a:ext cx="3768750" cy="5613751"/>
            </a:xfrm>
            <a:prstGeom prst="rect">
              <a:avLst/>
            </a:prstGeom>
          </p:spPr>
        </p:pic>
        <p:pic>
          <p:nvPicPr>
            <p:cNvPr id="49" name="Picture 48"/>
            <p:cNvPicPr>
              <a:picLocks noChangeAspect="1"/>
            </p:cNvPicPr>
            <p:nvPr/>
          </p:nvPicPr>
          <p:blipFill>
            <a:blip r:embed="rId15"/>
            <a:stretch>
              <a:fillRect/>
            </a:stretch>
          </p:blipFill>
          <p:spPr>
            <a:xfrm>
              <a:off x="1755198" y="534480"/>
              <a:ext cx="1361250" cy="1800000"/>
            </a:xfrm>
            <a:prstGeom prst="rect">
              <a:avLst/>
            </a:prstGeom>
          </p:spPr>
        </p:pic>
      </p:grpSp>
      <p:grpSp>
        <p:nvGrpSpPr>
          <p:cNvPr id="50" name="Group 49"/>
          <p:cNvGrpSpPr/>
          <p:nvPr/>
        </p:nvGrpSpPr>
        <p:grpSpPr>
          <a:xfrm>
            <a:off x="7777456" y="2422420"/>
            <a:ext cx="2712308" cy="4040125"/>
            <a:chOff x="768089" y="-1605208"/>
            <a:chExt cx="3768750" cy="5613751"/>
          </a:xfrm>
        </p:grpSpPr>
        <p:pic>
          <p:nvPicPr>
            <p:cNvPr id="51" name="Picture 50"/>
            <p:cNvPicPr>
              <a:picLocks noChangeAspect="1"/>
            </p:cNvPicPr>
            <p:nvPr/>
          </p:nvPicPr>
          <p:blipFill>
            <a:blip r:embed="rId14"/>
            <a:stretch>
              <a:fillRect/>
            </a:stretch>
          </p:blipFill>
          <p:spPr>
            <a:xfrm>
              <a:off x="768089" y="-1605208"/>
              <a:ext cx="3768750" cy="5613751"/>
            </a:xfrm>
            <a:prstGeom prst="rect">
              <a:avLst/>
            </a:prstGeom>
          </p:spPr>
        </p:pic>
        <p:pic>
          <p:nvPicPr>
            <p:cNvPr id="52" name="Picture 51"/>
            <p:cNvPicPr>
              <a:picLocks noChangeAspect="1"/>
            </p:cNvPicPr>
            <p:nvPr/>
          </p:nvPicPr>
          <p:blipFill>
            <a:blip r:embed="rId15"/>
            <a:stretch>
              <a:fillRect/>
            </a:stretch>
          </p:blipFill>
          <p:spPr>
            <a:xfrm>
              <a:off x="1755198" y="534480"/>
              <a:ext cx="1361250" cy="1800000"/>
            </a:xfrm>
            <a:prstGeom prst="rect">
              <a:avLst/>
            </a:prstGeom>
          </p:spPr>
        </p:pic>
      </p:grpSp>
      <p:pic>
        <p:nvPicPr>
          <p:cNvPr id="54" name="Picture 53"/>
          <p:cNvPicPr>
            <a:picLocks noChangeAspect="1"/>
          </p:cNvPicPr>
          <p:nvPr/>
        </p:nvPicPr>
        <p:blipFill>
          <a:blip r:embed="rId16"/>
          <a:stretch>
            <a:fillRect/>
          </a:stretch>
        </p:blipFill>
        <p:spPr>
          <a:xfrm>
            <a:off x="4607525" y="3601907"/>
            <a:ext cx="2340000" cy="1473750"/>
          </a:xfrm>
          <a:prstGeom prst="rect">
            <a:avLst/>
          </a:prstGeom>
        </p:spPr>
      </p:pic>
      <p:sp>
        <p:nvSpPr>
          <p:cNvPr id="39" name="TextBox 38"/>
          <p:cNvSpPr txBox="1"/>
          <p:nvPr/>
        </p:nvSpPr>
        <p:spPr>
          <a:xfrm>
            <a:off x="581025" y="1657972"/>
            <a:ext cx="3600450" cy="707886"/>
          </a:xfrm>
          <a:prstGeom prst="rect">
            <a:avLst/>
          </a:prstGeom>
          <a:noFill/>
        </p:spPr>
        <p:txBody>
          <a:bodyPr wrap="square" rtlCol="0">
            <a:spAutoFit/>
          </a:bodyPr>
          <a:lstStyle/>
          <a:p>
            <a:r>
              <a:rPr lang="en-US" sz="4000" dirty="0" err="1">
                <a:solidFill>
                  <a:srgbClr val="FFFFFF"/>
                </a:solidFill>
                <a:latin typeface="Segoe UI Light" panose="020B0502040204020203" pitchFamily="34" charset="0"/>
                <a:cs typeface="Segoe UI Light" panose="020B0502040204020203" pitchFamily="34" charset="0"/>
              </a:rPr>
              <a:t>AutoScale</a:t>
            </a:r>
            <a:endParaRPr lang="en-US" sz="4000" dirty="0">
              <a:solidFill>
                <a:srgbClr val="FFFFFF"/>
              </a:solidFill>
              <a:latin typeface="Segoe UI Light" panose="020B0502040204020203" pitchFamily="34" charset="0"/>
              <a:cs typeface="Segoe UI Light" panose="020B0502040204020203" pitchFamily="34" charset="0"/>
            </a:endParaRPr>
          </a:p>
        </p:txBody>
      </p:sp>
      <p:grpSp>
        <p:nvGrpSpPr>
          <p:cNvPr id="31" name="Group 30"/>
          <p:cNvGrpSpPr/>
          <p:nvPr/>
        </p:nvGrpSpPr>
        <p:grpSpPr>
          <a:xfrm>
            <a:off x="9787568" y="-79793"/>
            <a:ext cx="934789" cy="1104751"/>
            <a:chOff x="9827324" y="-40038"/>
            <a:chExt cx="934789" cy="1104751"/>
          </a:xfrm>
        </p:grpSpPr>
        <p:pic>
          <p:nvPicPr>
            <p:cNvPr id="40" name="Picture 39"/>
            <p:cNvPicPr>
              <a:picLocks noChangeAspect="1"/>
            </p:cNvPicPr>
            <p:nvPr/>
          </p:nvPicPr>
          <p:blipFill>
            <a:blip r:embed="rId10"/>
            <a:stretch>
              <a:fillRect/>
            </a:stretch>
          </p:blipFill>
          <p:spPr>
            <a:xfrm>
              <a:off x="9827324" y="-40038"/>
              <a:ext cx="934789" cy="1104751"/>
            </a:xfrm>
            <a:prstGeom prst="rect">
              <a:avLst/>
            </a:prstGeom>
          </p:spPr>
        </p:pic>
        <p:pic>
          <p:nvPicPr>
            <p:cNvPr id="44" name="Picture 43"/>
            <p:cNvPicPr>
              <a:picLocks noChangeAspect="1"/>
            </p:cNvPicPr>
            <p:nvPr/>
          </p:nvPicPr>
          <p:blipFill>
            <a:blip r:embed="rId17"/>
            <a:stretch>
              <a:fillRect/>
            </a:stretch>
          </p:blipFill>
          <p:spPr>
            <a:xfrm>
              <a:off x="10368710" y="254515"/>
              <a:ext cx="147937" cy="295874"/>
            </a:xfrm>
            <a:prstGeom prst="rect">
              <a:avLst/>
            </a:prstGeom>
          </p:spPr>
        </p:pic>
      </p:grpSp>
    </p:spTree>
    <p:extLst>
      <p:ext uri="{BB962C8B-B14F-4D97-AF65-F5344CB8AC3E}">
        <p14:creationId xmlns:p14="http://schemas.microsoft.com/office/powerpoint/2010/main" val="1114911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500"/>
                                        <p:tgtEl>
                                          <p:spTgt spid="41"/>
                                        </p:tgtEl>
                                      </p:cBhvr>
                                    </p:animEffect>
                                  </p:childTnLst>
                                </p:cTn>
                              </p:par>
                              <p:par>
                                <p:cTn id="12" presetID="10" presetClass="entr" presetSubtype="0" fill="hold" nodeType="withEffect">
                                  <p:stCondLst>
                                    <p:cond delay="250"/>
                                  </p:stCondLst>
                                  <p:childTnLst>
                                    <p:set>
                                      <p:cBhvr>
                                        <p:cTn id="13" dur="1" fill="hold">
                                          <p:stCondLst>
                                            <p:cond delay="0"/>
                                          </p:stCondLst>
                                        </p:cTn>
                                        <p:tgtEl>
                                          <p:spTgt spid="50"/>
                                        </p:tgtEl>
                                        <p:attrNameLst>
                                          <p:attrName>style.visibility</p:attrName>
                                        </p:attrNameLst>
                                      </p:cBhvr>
                                      <p:to>
                                        <p:strVal val="visible"/>
                                      </p:to>
                                    </p:set>
                                    <p:animEffect transition="in" filter="fade">
                                      <p:cBhvr>
                                        <p:cTn id="14"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p:cNvPicPr>
            <a:picLocks noChangeAspect="1"/>
          </p:cNvPicPr>
          <p:nvPr/>
        </p:nvPicPr>
        <p:blipFill>
          <a:blip r:embed="rId2"/>
          <a:stretch>
            <a:fillRect/>
          </a:stretch>
        </p:blipFill>
        <p:spPr>
          <a:xfrm>
            <a:off x="5276712" y="-373535"/>
            <a:ext cx="7264070" cy="4706299"/>
          </a:xfrm>
          <a:prstGeom prst="rect">
            <a:avLst/>
          </a:prstGeom>
        </p:spPr>
      </p:pic>
      <p:grpSp>
        <p:nvGrpSpPr>
          <p:cNvPr id="39" name="Group 38"/>
          <p:cNvGrpSpPr/>
          <p:nvPr/>
        </p:nvGrpSpPr>
        <p:grpSpPr>
          <a:xfrm>
            <a:off x="26828" y="-2672094"/>
            <a:ext cx="2712308" cy="4040125"/>
            <a:chOff x="768089" y="-1605208"/>
            <a:chExt cx="3768750" cy="5613751"/>
          </a:xfrm>
        </p:grpSpPr>
        <p:pic>
          <p:nvPicPr>
            <p:cNvPr id="44" name="Picture 43"/>
            <p:cNvPicPr>
              <a:picLocks noChangeAspect="1"/>
            </p:cNvPicPr>
            <p:nvPr/>
          </p:nvPicPr>
          <p:blipFill>
            <a:blip r:embed="rId3"/>
            <a:stretch>
              <a:fillRect/>
            </a:stretch>
          </p:blipFill>
          <p:spPr>
            <a:xfrm>
              <a:off x="768089" y="-1605208"/>
              <a:ext cx="3768750" cy="5613751"/>
            </a:xfrm>
            <a:prstGeom prst="rect">
              <a:avLst/>
            </a:prstGeom>
          </p:spPr>
        </p:pic>
        <p:pic>
          <p:nvPicPr>
            <p:cNvPr id="45" name="Picture 44"/>
            <p:cNvPicPr>
              <a:picLocks noChangeAspect="1"/>
            </p:cNvPicPr>
            <p:nvPr/>
          </p:nvPicPr>
          <p:blipFill>
            <a:blip r:embed="rId4"/>
            <a:stretch>
              <a:fillRect/>
            </a:stretch>
          </p:blipFill>
          <p:spPr>
            <a:xfrm>
              <a:off x="1755198" y="534480"/>
              <a:ext cx="1361250" cy="1800000"/>
            </a:xfrm>
            <a:prstGeom prst="rect">
              <a:avLst/>
            </a:prstGeom>
          </p:spPr>
        </p:pic>
      </p:grpSp>
      <p:pic>
        <p:nvPicPr>
          <p:cNvPr id="26" name="Picture 25"/>
          <p:cNvPicPr>
            <a:picLocks noChangeAspect="1"/>
          </p:cNvPicPr>
          <p:nvPr/>
        </p:nvPicPr>
        <p:blipFill>
          <a:blip r:embed="rId5"/>
          <a:stretch>
            <a:fillRect/>
          </a:stretch>
        </p:blipFill>
        <p:spPr>
          <a:xfrm>
            <a:off x="2845363" y="4756882"/>
            <a:ext cx="2172796" cy="1400076"/>
          </a:xfrm>
          <a:prstGeom prst="rect">
            <a:avLst/>
          </a:prstGeom>
        </p:spPr>
      </p:pic>
      <p:pic>
        <p:nvPicPr>
          <p:cNvPr id="30" name="Picture 29"/>
          <p:cNvPicPr>
            <a:picLocks noChangeAspect="1"/>
          </p:cNvPicPr>
          <p:nvPr/>
        </p:nvPicPr>
        <p:blipFill>
          <a:blip r:embed="rId6"/>
          <a:stretch>
            <a:fillRect/>
          </a:stretch>
        </p:blipFill>
        <p:spPr>
          <a:xfrm>
            <a:off x="6609503" y="0"/>
            <a:ext cx="5582498" cy="3614057"/>
          </a:xfrm>
          <a:prstGeom prst="rect">
            <a:avLst/>
          </a:prstGeom>
        </p:spPr>
      </p:pic>
      <p:pic>
        <p:nvPicPr>
          <p:cNvPr id="38" name="Picture 37"/>
          <p:cNvPicPr>
            <a:picLocks noChangeAspect="1"/>
          </p:cNvPicPr>
          <p:nvPr/>
        </p:nvPicPr>
        <p:blipFill>
          <a:blip r:embed="rId7"/>
          <a:stretch>
            <a:fillRect/>
          </a:stretch>
        </p:blipFill>
        <p:spPr>
          <a:xfrm>
            <a:off x="8314314" y="267557"/>
            <a:ext cx="3327550" cy="2147980"/>
          </a:xfrm>
          <a:prstGeom prst="rect">
            <a:avLst/>
          </a:prstGeom>
        </p:spPr>
      </p:pic>
      <p:pic>
        <p:nvPicPr>
          <p:cNvPr id="18" name="Picture 17"/>
          <p:cNvPicPr>
            <a:picLocks noChangeAspect="1"/>
          </p:cNvPicPr>
          <p:nvPr/>
        </p:nvPicPr>
        <p:blipFill>
          <a:blip r:embed="rId8"/>
          <a:stretch>
            <a:fillRect/>
          </a:stretch>
        </p:blipFill>
        <p:spPr>
          <a:xfrm>
            <a:off x="3412002" y="1562735"/>
            <a:ext cx="6671087" cy="4310549"/>
          </a:xfrm>
          <a:prstGeom prst="rect">
            <a:avLst/>
          </a:prstGeom>
        </p:spPr>
      </p:pic>
      <p:pic>
        <p:nvPicPr>
          <p:cNvPr id="16" name="Picture 15"/>
          <p:cNvPicPr>
            <a:picLocks noChangeAspect="1"/>
          </p:cNvPicPr>
          <p:nvPr/>
        </p:nvPicPr>
        <p:blipFill>
          <a:blip r:embed="rId9"/>
          <a:stretch>
            <a:fillRect/>
          </a:stretch>
        </p:blipFill>
        <p:spPr>
          <a:xfrm>
            <a:off x="10156137" y="2523955"/>
            <a:ext cx="1468487" cy="948588"/>
          </a:xfrm>
          <a:prstGeom prst="rect">
            <a:avLst/>
          </a:prstGeom>
        </p:spPr>
      </p:pic>
      <p:grpSp>
        <p:nvGrpSpPr>
          <p:cNvPr id="36" name="Group 35"/>
          <p:cNvGrpSpPr/>
          <p:nvPr/>
        </p:nvGrpSpPr>
        <p:grpSpPr>
          <a:xfrm>
            <a:off x="10509568" y="388212"/>
            <a:ext cx="934789" cy="1104751"/>
            <a:chOff x="7012021" y="-1253215"/>
            <a:chExt cx="1237500" cy="1462500"/>
          </a:xfrm>
        </p:grpSpPr>
        <p:pic>
          <p:nvPicPr>
            <p:cNvPr id="33" name="Picture 32"/>
            <p:cNvPicPr>
              <a:picLocks noChangeAspect="1"/>
            </p:cNvPicPr>
            <p:nvPr/>
          </p:nvPicPr>
          <p:blipFill>
            <a:blip r:embed="rId10"/>
            <a:stretch>
              <a:fillRect/>
            </a:stretch>
          </p:blipFill>
          <p:spPr>
            <a:xfrm>
              <a:off x="7012021" y="-1253215"/>
              <a:ext cx="1237500" cy="1462500"/>
            </a:xfrm>
            <a:prstGeom prst="rect">
              <a:avLst/>
            </a:prstGeom>
          </p:spPr>
        </p:pic>
        <p:pic>
          <p:nvPicPr>
            <p:cNvPr id="35" name="Picture 3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703687" y="-912406"/>
              <a:ext cx="314973" cy="435664"/>
            </a:xfrm>
            <a:prstGeom prst="rect">
              <a:avLst/>
            </a:prstGeom>
          </p:spPr>
        </p:pic>
      </p:grpSp>
      <p:grpSp>
        <p:nvGrpSpPr>
          <p:cNvPr id="41" name="Group 40"/>
          <p:cNvGrpSpPr/>
          <p:nvPr/>
        </p:nvGrpSpPr>
        <p:grpSpPr>
          <a:xfrm>
            <a:off x="2606742" y="-984809"/>
            <a:ext cx="2712308" cy="4040125"/>
            <a:chOff x="768089" y="-1605208"/>
            <a:chExt cx="3768750" cy="5613751"/>
          </a:xfrm>
        </p:grpSpPr>
        <p:pic>
          <p:nvPicPr>
            <p:cNvPr id="42" name="Picture 41"/>
            <p:cNvPicPr>
              <a:picLocks noChangeAspect="1"/>
            </p:cNvPicPr>
            <p:nvPr/>
          </p:nvPicPr>
          <p:blipFill>
            <a:blip r:embed="rId3"/>
            <a:stretch>
              <a:fillRect/>
            </a:stretch>
          </p:blipFill>
          <p:spPr>
            <a:xfrm>
              <a:off x="768089" y="-1605208"/>
              <a:ext cx="3768750" cy="5613751"/>
            </a:xfrm>
            <a:prstGeom prst="rect">
              <a:avLst/>
            </a:prstGeom>
          </p:spPr>
        </p:pic>
        <p:pic>
          <p:nvPicPr>
            <p:cNvPr id="43" name="Picture 42"/>
            <p:cNvPicPr>
              <a:picLocks noChangeAspect="1"/>
            </p:cNvPicPr>
            <p:nvPr/>
          </p:nvPicPr>
          <p:blipFill>
            <a:blip r:embed="rId4"/>
            <a:stretch>
              <a:fillRect/>
            </a:stretch>
          </p:blipFill>
          <p:spPr>
            <a:xfrm>
              <a:off x="1755198" y="534480"/>
              <a:ext cx="1361250" cy="1800000"/>
            </a:xfrm>
            <a:prstGeom prst="rect">
              <a:avLst/>
            </a:prstGeom>
          </p:spPr>
        </p:pic>
      </p:grpSp>
      <p:grpSp>
        <p:nvGrpSpPr>
          <p:cNvPr id="47" name="Group 46"/>
          <p:cNvGrpSpPr/>
          <p:nvPr/>
        </p:nvGrpSpPr>
        <p:grpSpPr>
          <a:xfrm>
            <a:off x="5208428" y="713362"/>
            <a:ext cx="2712308" cy="4040125"/>
            <a:chOff x="768089" y="-1605208"/>
            <a:chExt cx="3768750" cy="5613751"/>
          </a:xfrm>
        </p:grpSpPr>
        <p:pic>
          <p:nvPicPr>
            <p:cNvPr id="48" name="Picture 47"/>
            <p:cNvPicPr>
              <a:picLocks noChangeAspect="1"/>
            </p:cNvPicPr>
            <p:nvPr/>
          </p:nvPicPr>
          <p:blipFill>
            <a:blip r:embed="rId3"/>
            <a:stretch>
              <a:fillRect/>
            </a:stretch>
          </p:blipFill>
          <p:spPr>
            <a:xfrm>
              <a:off x="768089" y="-1605208"/>
              <a:ext cx="3768750" cy="5613751"/>
            </a:xfrm>
            <a:prstGeom prst="rect">
              <a:avLst/>
            </a:prstGeom>
          </p:spPr>
        </p:pic>
        <p:pic>
          <p:nvPicPr>
            <p:cNvPr id="49" name="Picture 48"/>
            <p:cNvPicPr>
              <a:picLocks noChangeAspect="1"/>
            </p:cNvPicPr>
            <p:nvPr/>
          </p:nvPicPr>
          <p:blipFill>
            <a:blip r:embed="rId4"/>
            <a:stretch>
              <a:fillRect/>
            </a:stretch>
          </p:blipFill>
          <p:spPr>
            <a:xfrm>
              <a:off x="1755198" y="534480"/>
              <a:ext cx="1361250" cy="1800000"/>
            </a:xfrm>
            <a:prstGeom prst="rect">
              <a:avLst/>
            </a:prstGeom>
          </p:spPr>
        </p:pic>
      </p:grpSp>
      <p:grpSp>
        <p:nvGrpSpPr>
          <p:cNvPr id="50" name="Group 49"/>
          <p:cNvGrpSpPr/>
          <p:nvPr/>
        </p:nvGrpSpPr>
        <p:grpSpPr>
          <a:xfrm>
            <a:off x="7777456" y="2422420"/>
            <a:ext cx="2712308" cy="4040125"/>
            <a:chOff x="768089" y="-1605208"/>
            <a:chExt cx="3768750" cy="5613751"/>
          </a:xfrm>
        </p:grpSpPr>
        <p:pic>
          <p:nvPicPr>
            <p:cNvPr id="51" name="Picture 50"/>
            <p:cNvPicPr>
              <a:picLocks noChangeAspect="1"/>
            </p:cNvPicPr>
            <p:nvPr/>
          </p:nvPicPr>
          <p:blipFill>
            <a:blip r:embed="rId3"/>
            <a:stretch>
              <a:fillRect/>
            </a:stretch>
          </p:blipFill>
          <p:spPr>
            <a:xfrm>
              <a:off x="768089" y="-1605208"/>
              <a:ext cx="3768750" cy="5613751"/>
            </a:xfrm>
            <a:prstGeom prst="rect">
              <a:avLst/>
            </a:prstGeom>
          </p:spPr>
        </p:pic>
        <p:pic>
          <p:nvPicPr>
            <p:cNvPr id="52" name="Picture 51"/>
            <p:cNvPicPr>
              <a:picLocks noChangeAspect="1"/>
            </p:cNvPicPr>
            <p:nvPr/>
          </p:nvPicPr>
          <p:blipFill>
            <a:blip r:embed="rId4"/>
            <a:stretch>
              <a:fillRect/>
            </a:stretch>
          </p:blipFill>
          <p:spPr>
            <a:xfrm>
              <a:off x="1755198" y="534480"/>
              <a:ext cx="1361250" cy="1800000"/>
            </a:xfrm>
            <a:prstGeom prst="rect">
              <a:avLst/>
            </a:prstGeom>
          </p:spPr>
        </p:pic>
      </p:grpSp>
      <p:grpSp>
        <p:nvGrpSpPr>
          <p:cNvPr id="46" name="Group 45"/>
          <p:cNvGrpSpPr/>
          <p:nvPr/>
        </p:nvGrpSpPr>
        <p:grpSpPr>
          <a:xfrm>
            <a:off x="10357370" y="4131478"/>
            <a:ext cx="2712308" cy="4040125"/>
            <a:chOff x="768089" y="-1605208"/>
            <a:chExt cx="3768750" cy="5613751"/>
          </a:xfrm>
        </p:grpSpPr>
        <p:pic>
          <p:nvPicPr>
            <p:cNvPr id="54" name="Picture 53"/>
            <p:cNvPicPr>
              <a:picLocks noChangeAspect="1"/>
            </p:cNvPicPr>
            <p:nvPr/>
          </p:nvPicPr>
          <p:blipFill>
            <a:blip r:embed="rId3"/>
            <a:stretch>
              <a:fillRect/>
            </a:stretch>
          </p:blipFill>
          <p:spPr>
            <a:xfrm>
              <a:off x="768089" y="-1605208"/>
              <a:ext cx="3768750" cy="5613751"/>
            </a:xfrm>
            <a:prstGeom prst="rect">
              <a:avLst/>
            </a:prstGeom>
          </p:spPr>
        </p:pic>
        <p:pic>
          <p:nvPicPr>
            <p:cNvPr id="55" name="Picture 54"/>
            <p:cNvPicPr>
              <a:picLocks noChangeAspect="1"/>
            </p:cNvPicPr>
            <p:nvPr/>
          </p:nvPicPr>
          <p:blipFill>
            <a:blip r:embed="rId4"/>
            <a:stretch>
              <a:fillRect/>
            </a:stretch>
          </p:blipFill>
          <p:spPr>
            <a:xfrm>
              <a:off x="1755198" y="534480"/>
              <a:ext cx="1361250" cy="1800000"/>
            </a:xfrm>
            <a:prstGeom prst="rect">
              <a:avLst/>
            </a:prstGeom>
          </p:spPr>
        </p:pic>
      </p:grpSp>
      <p:grpSp>
        <p:nvGrpSpPr>
          <p:cNvPr id="56" name="Group 55"/>
          <p:cNvGrpSpPr/>
          <p:nvPr/>
        </p:nvGrpSpPr>
        <p:grpSpPr>
          <a:xfrm>
            <a:off x="2606742" y="-3412323"/>
            <a:ext cx="2712308" cy="4040125"/>
            <a:chOff x="768089" y="-1605208"/>
            <a:chExt cx="3768750" cy="5613751"/>
          </a:xfrm>
        </p:grpSpPr>
        <p:pic>
          <p:nvPicPr>
            <p:cNvPr id="57" name="Picture 56"/>
            <p:cNvPicPr>
              <a:picLocks noChangeAspect="1"/>
            </p:cNvPicPr>
            <p:nvPr/>
          </p:nvPicPr>
          <p:blipFill>
            <a:blip r:embed="rId3"/>
            <a:stretch>
              <a:fillRect/>
            </a:stretch>
          </p:blipFill>
          <p:spPr>
            <a:xfrm>
              <a:off x="768089" y="-1605208"/>
              <a:ext cx="3768750" cy="5613751"/>
            </a:xfrm>
            <a:prstGeom prst="rect">
              <a:avLst/>
            </a:prstGeom>
          </p:spPr>
        </p:pic>
        <p:pic>
          <p:nvPicPr>
            <p:cNvPr id="58" name="Picture 57"/>
            <p:cNvPicPr>
              <a:picLocks noChangeAspect="1"/>
            </p:cNvPicPr>
            <p:nvPr/>
          </p:nvPicPr>
          <p:blipFill>
            <a:blip r:embed="rId4"/>
            <a:stretch>
              <a:fillRect/>
            </a:stretch>
          </p:blipFill>
          <p:spPr>
            <a:xfrm>
              <a:off x="1755198" y="534480"/>
              <a:ext cx="1361250" cy="1800000"/>
            </a:xfrm>
            <a:prstGeom prst="rect">
              <a:avLst/>
            </a:prstGeom>
          </p:spPr>
        </p:pic>
      </p:grpSp>
      <p:grpSp>
        <p:nvGrpSpPr>
          <p:cNvPr id="59" name="Group 58"/>
          <p:cNvGrpSpPr/>
          <p:nvPr/>
        </p:nvGrpSpPr>
        <p:grpSpPr>
          <a:xfrm>
            <a:off x="5208428" y="-1714152"/>
            <a:ext cx="2712308" cy="4040125"/>
            <a:chOff x="768089" y="-1605208"/>
            <a:chExt cx="3768750" cy="5613751"/>
          </a:xfrm>
        </p:grpSpPr>
        <p:pic>
          <p:nvPicPr>
            <p:cNvPr id="60" name="Picture 59"/>
            <p:cNvPicPr>
              <a:picLocks noChangeAspect="1"/>
            </p:cNvPicPr>
            <p:nvPr/>
          </p:nvPicPr>
          <p:blipFill>
            <a:blip r:embed="rId3"/>
            <a:stretch>
              <a:fillRect/>
            </a:stretch>
          </p:blipFill>
          <p:spPr>
            <a:xfrm>
              <a:off x="768089" y="-1605208"/>
              <a:ext cx="3768750" cy="5613751"/>
            </a:xfrm>
            <a:prstGeom prst="rect">
              <a:avLst/>
            </a:prstGeom>
          </p:spPr>
        </p:pic>
        <p:pic>
          <p:nvPicPr>
            <p:cNvPr id="61" name="Picture 60"/>
            <p:cNvPicPr>
              <a:picLocks noChangeAspect="1"/>
            </p:cNvPicPr>
            <p:nvPr/>
          </p:nvPicPr>
          <p:blipFill>
            <a:blip r:embed="rId4"/>
            <a:stretch>
              <a:fillRect/>
            </a:stretch>
          </p:blipFill>
          <p:spPr>
            <a:xfrm>
              <a:off x="1755198" y="534480"/>
              <a:ext cx="1361250" cy="1800000"/>
            </a:xfrm>
            <a:prstGeom prst="rect">
              <a:avLst/>
            </a:prstGeom>
          </p:spPr>
        </p:pic>
      </p:grpSp>
      <p:grpSp>
        <p:nvGrpSpPr>
          <p:cNvPr id="62" name="Group 61"/>
          <p:cNvGrpSpPr/>
          <p:nvPr/>
        </p:nvGrpSpPr>
        <p:grpSpPr>
          <a:xfrm>
            <a:off x="7777456" y="-5094"/>
            <a:ext cx="2712308" cy="4040125"/>
            <a:chOff x="768089" y="-1605208"/>
            <a:chExt cx="3768750" cy="5613751"/>
          </a:xfrm>
        </p:grpSpPr>
        <p:pic>
          <p:nvPicPr>
            <p:cNvPr id="63" name="Picture 62"/>
            <p:cNvPicPr>
              <a:picLocks noChangeAspect="1"/>
            </p:cNvPicPr>
            <p:nvPr/>
          </p:nvPicPr>
          <p:blipFill>
            <a:blip r:embed="rId3"/>
            <a:stretch>
              <a:fillRect/>
            </a:stretch>
          </p:blipFill>
          <p:spPr>
            <a:xfrm>
              <a:off x="768089" y="-1605208"/>
              <a:ext cx="3768750" cy="5613751"/>
            </a:xfrm>
            <a:prstGeom prst="rect">
              <a:avLst/>
            </a:prstGeom>
          </p:spPr>
        </p:pic>
        <p:pic>
          <p:nvPicPr>
            <p:cNvPr id="64" name="Picture 63"/>
            <p:cNvPicPr>
              <a:picLocks noChangeAspect="1"/>
            </p:cNvPicPr>
            <p:nvPr/>
          </p:nvPicPr>
          <p:blipFill>
            <a:blip r:embed="rId4"/>
            <a:stretch>
              <a:fillRect/>
            </a:stretch>
          </p:blipFill>
          <p:spPr>
            <a:xfrm>
              <a:off x="1755198" y="534480"/>
              <a:ext cx="1361250" cy="1800000"/>
            </a:xfrm>
            <a:prstGeom prst="rect">
              <a:avLst/>
            </a:prstGeom>
          </p:spPr>
        </p:pic>
      </p:grpSp>
      <p:grpSp>
        <p:nvGrpSpPr>
          <p:cNvPr id="65" name="Group 64"/>
          <p:cNvGrpSpPr/>
          <p:nvPr/>
        </p:nvGrpSpPr>
        <p:grpSpPr>
          <a:xfrm>
            <a:off x="10357370" y="1703964"/>
            <a:ext cx="2712308" cy="4040125"/>
            <a:chOff x="768089" y="-1605208"/>
            <a:chExt cx="3768750" cy="5613751"/>
          </a:xfrm>
        </p:grpSpPr>
        <p:pic>
          <p:nvPicPr>
            <p:cNvPr id="66" name="Picture 65"/>
            <p:cNvPicPr>
              <a:picLocks noChangeAspect="1"/>
            </p:cNvPicPr>
            <p:nvPr/>
          </p:nvPicPr>
          <p:blipFill>
            <a:blip r:embed="rId3"/>
            <a:stretch>
              <a:fillRect/>
            </a:stretch>
          </p:blipFill>
          <p:spPr>
            <a:xfrm>
              <a:off x="768089" y="-1605208"/>
              <a:ext cx="3768750" cy="5613751"/>
            </a:xfrm>
            <a:prstGeom prst="rect">
              <a:avLst/>
            </a:prstGeom>
          </p:spPr>
        </p:pic>
        <p:pic>
          <p:nvPicPr>
            <p:cNvPr id="67" name="Picture 66"/>
            <p:cNvPicPr>
              <a:picLocks noChangeAspect="1"/>
            </p:cNvPicPr>
            <p:nvPr/>
          </p:nvPicPr>
          <p:blipFill>
            <a:blip r:embed="rId4"/>
            <a:stretch>
              <a:fillRect/>
            </a:stretch>
          </p:blipFill>
          <p:spPr>
            <a:xfrm>
              <a:off x="1755198" y="534480"/>
              <a:ext cx="1361250" cy="1800000"/>
            </a:xfrm>
            <a:prstGeom prst="rect">
              <a:avLst/>
            </a:prstGeom>
          </p:spPr>
        </p:pic>
      </p:grpSp>
      <p:pic>
        <p:nvPicPr>
          <p:cNvPr id="77" name="Picture 76"/>
          <p:cNvPicPr>
            <a:picLocks noChangeAspect="1"/>
          </p:cNvPicPr>
          <p:nvPr/>
        </p:nvPicPr>
        <p:blipFill>
          <a:blip r:embed="rId5"/>
          <a:stretch>
            <a:fillRect/>
          </a:stretch>
        </p:blipFill>
        <p:spPr>
          <a:xfrm>
            <a:off x="3759299" y="5344301"/>
            <a:ext cx="2172796" cy="1400076"/>
          </a:xfrm>
          <a:prstGeom prst="rect">
            <a:avLst/>
          </a:prstGeom>
        </p:spPr>
      </p:pic>
      <p:pic>
        <p:nvPicPr>
          <p:cNvPr id="78" name="Picture 77"/>
          <p:cNvPicPr>
            <a:picLocks noChangeAspect="1"/>
          </p:cNvPicPr>
          <p:nvPr/>
        </p:nvPicPr>
        <p:blipFill>
          <a:blip r:embed="rId5"/>
          <a:stretch>
            <a:fillRect/>
          </a:stretch>
        </p:blipFill>
        <p:spPr>
          <a:xfrm>
            <a:off x="1908380" y="4146760"/>
            <a:ext cx="2172796" cy="1400076"/>
          </a:xfrm>
          <a:prstGeom prst="rect">
            <a:avLst/>
          </a:prstGeom>
        </p:spPr>
      </p:pic>
      <p:pic>
        <p:nvPicPr>
          <p:cNvPr id="79" name="Picture 78"/>
          <p:cNvPicPr>
            <a:picLocks noChangeAspect="1"/>
          </p:cNvPicPr>
          <p:nvPr/>
        </p:nvPicPr>
        <p:blipFill>
          <a:blip r:embed="rId12"/>
          <a:stretch>
            <a:fillRect/>
          </a:stretch>
        </p:blipFill>
        <p:spPr>
          <a:xfrm>
            <a:off x="1" y="3743009"/>
            <a:ext cx="4822369" cy="3124661"/>
          </a:xfrm>
          <a:prstGeom prst="rect">
            <a:avLst/>
          </a:prstGeom>
        </p:spPr>
      </p:pic>
      <p:pic>
        <p:nvPicPr>
          <p:cNvPr id="80" name="Picture 79"/>
          <p:cNvPicPr>
            <a:picLocks noChangeAspect="1"/>
          </p:cNvPicPr>
          <p:nvPr/>
        </p:nvPicPr>
        <p:blipFill>
          <a:blip r:embed="rId13"/>
          <a:stretch>
            <a:fillRect/>
          </a:stretch>
        </p:blipFill>
        <p:spPr>
          <a:xfrm>
            <a:off x="257977" y="5707769"/>
            <a:ext cx="1481228" cy="956627"/>
          </a:xfrm>
          <a:prstGeom prst="rect">
            <a:avLst/>
          </a:prstGeom>
        </p:spPr>
      </p:pic>
      <p:pic>
        <p:nvPicPr>
          <p:cNvPr id="81" name="Picture 80"/>
          <p:cNvPicPr>
            <a:picLocks noChangeAspect="1"/>
          </p:cNvPicPr>
          <p:nvPr/>
        </p:nvPicPr>
        <p:blipFill>
          <a:blip r:embed="rId14"/>
          <a:stretch>
            <a:fillRect/>
          </a:stretch>
        </p:blipFill>
        <p:spPr>
          <a:xfrm>
            <a:off x="215340" y="3302216"/>
            <a:ext cx="2092500" cy="2340000"/>
          </a:xfrm>
          <a:prstGeom prst="rect">
            <a:avLst/>
          </a:prstGeom>
        </p:spPr>
      </p:pic>
      <p:pic>
        <p:nvPicPr>
          <p:cNvPr id="82" name="Picture 81"/>
          <p:cNvPicPr>
            <a:picLocks noChangeAspect="1"/>
          </p:cNvPicPr>
          <p:nvPr/>
        </p:nvPicPr>
        <p:blipFill>
          <a:blip r:embed="rId10"/>
          <a:stretch>
            <a:fillRect/>
          </a:stretch>
        </p:blipFill>
        <p:spPr>
          <a:xfrm>
            <a:off x="1447611" y="5043761"/>
            <a:ext cx="1237500" cy="1462500"/>
          </a:xfrm>
          <a:prstGeom prst="rect">
            <a:avLst/>
          </a:prstGeom>
        </p:spPr>
      </p:pic>
      <p:pic>
        <p:nvPicPr>
          <p:cNvPr id="83" name="Picture 82"/>
          <p:cNvPicPr>
            <a:picLocks noChangeAspect="1"/>
          </p:cNvPicPr>
          <p:nvPr/>
        </p:nvPicPr>
        <p:blipFill>
          <a:blip r:embed="rId15"/>
          <a:stretch>
            <a:fillRect/>
          </a:stretch>
        </p:blipFill>
        <p:spPr>
          <a:xfrm>
            <a:off x="2788810" y="4960912"/>
            <a:ext cx="447874" cy="1224190"/>
          </a:xfrm>
          <a:prstGeom prst="rect">
            <a:avLst/>
          </a:prstGeom>
        </p:spPr>
      </p:pic>
      <p:pic>
        <p:nvPicPr>
          <p:cNvPr id="84" name="Picture 83"/>
          <p:cNvPicPr>
            <a:picLocks noChangeAspect="1"/>
          </p:cNvPicPr>
          <p:nvPr/>
        </p:nvPicPr>
        <p:blipFill>
          <a:blip r:embed="rId16"/>
          <a:stretch>
            <a:fillRect/>
          </a:stretch>
        </p:blipFill>
        <p:spPr>
          <a:xfrm>
            <a:off x="4607525" y="3601907"/>
            <a:ext cx="2340000" cy="1473750"/>
          </a:xfrm>
          <a:prstGeom prst="rect">
            <a:avLst/>
          </a:prstGeom>
        </p:spPr>
      </p:pic>
      <p:sp>
        <p:nvSpPr>
          <p:cNvPr id="85" name="TextBox 84"/>
          <p:cNvSpPr txBox="1"/>
          <p:nvPr/>
        </p:nvSpPr>
        <p:spPr>
          <a:xfrm>
            <a:off x="581025" y="1657972"/>
            <a:ext cx="3600450" cy="707886"/>
          </a:xfrm>
          <a:prstGeom prst="rect">
            <a:avLst/>
          </a:prstGeom>
          <a:noFill/>
        </p:spPr>
        <p:txBody>
          <a:bodyPr wrap="square" rtlCol="0">
            <a:spAutoFit/>
          </a:bodyPr>
          <a:lstStyle/>
          <a:p>
            <a:r>
              <a:rPr lang="en-US" sz="4000" dirty="0" err="1">
                <a:solidFill>
                  <a:srgbClr val="FFFFFF"/>
                </a:solidFill>
                <a:latin typeface="Segoe UI Light" panose="020B0502040204020203" pitchFamily="34" charset="0"/>
                <a:cs typeface="Segoe UI Light" panose="020B0502040204020203" pitchFamily="34" charset="0"/>
              </a:rPr>
              <a:t>AutoScale</a:t>
            </a:r>
            <a:endParaRPr lang="en-US" sz="4000" dirty="0">
              <a:solidFill>
                <a:srgbClr val="FFFFFF"/>
              </a:solidFill>
              <a:latin typeface="Segoe UI Light" panose="020B0502040204020203" pitchFamily="34" charset="0"/>
              <a:cs typeface="Segoe UI Light" panose="020B0502040204020203" pitchFamily="34" charset="0"/>
            </a:endParaRPr>
          </a:p>
        </p:txBody>
      </p:sp>
      <p:grpSp>
        <p:nvGrpSpPr>
          <p:cNvPr id="89" name="Group 88"/>
          <p:cNvGrpSpPr/>
          <p:nvPr/>
        </p:nvGrpSpPr>
        <p:grpSpPr>
          <a:xfrm>
            <a:off x="9787568" y="-79793"/>
            <a:ext cx="934789" cy="1104751"/>
            <a:chOff x="9827324" y="-40038"/>
            <a:chExt cx="934789" cy="1104751"/>
          </a:xfrm>
        </p:grpSpPr>
        <p:pic>
          <p:nvPicPr>
            <p:cNvPr id="90" name="Picture 89"/>
            <p:cNvPicPr>
              <a:picLocks noChangeAspect="1"/>
            </p:cNvPicPr>
            <p:nvPr/>
          </p:nvPicPr>
          <p:blipFill>
            <a:blip r:embed="rId10"/>
            <a:stretch>
              <a:fillRect/>
            </a:stretch>
          </p:blipFill>
          <p:spPr>
            <a:xfrm>
              <a:off x="9827324" y="-40038"/>
              <a:ext cx="934789" cy="1104751"/>
            </a:xfrm>
            <a:prstGeom prst="rect">
              <a:avLst/>
            </a:prstGeom>
          </p:spPr>
        </p:pic>
        <p:pic>
          <p:nvPicPr>
            <p:cNvPr id="91" name="Picture 90"/>
            <p:cNvPicPr>
              <a:picLocks noChangeAspect="1"/>
            </p:cNvPicPr>
            <p:nvPr/>
          </p:nvPicPr>
          <p:blipFill>
            <a:blip r:embed="rId17"/>
            <a:stretch>
              <a:fillRect/>
            </a:stretch>
          </p:blipFill>
          <p:spPr>
            <a:xfrm>
              <a:off x="10368710" y="254515"/>
              <a:ext cx="147937" cy="295874"/>
            </a:xfrm>
            <a:prstGeom prst="rect">
              <a:avLst/>
            </a:prstGeom>
          </p:spPr>
        </p:pic>
      </p:grpSp>
      <p:grpSp>
        <p:nvGrpSpPr>
          <p:cNvPr id="68" name="Group 67"/>
          <p:cNvGrpSpPr/>
          <p:nvPr/>
        </p:nvGrpSpPr>
        <p:grpSpPr>
          <a:xfrm>
            <a:off x="7777456" y="-2431811"/>
            <a:ext cx="2712308" cy="4040125"/>
            <a:chOff x="768089" y="-1605208"/>
            <a:chExt cx="3768750" cy="5613751"/>
          </a:xfrm>
        </p:grpSpPr>
        <p:pic>
          <p:nvPicPr>
            <p:cNvPr id="69" name="Picture 68"/>
            <p:cNvPicPr>
              <a:picLocks noChangeAspect="1"/>
            </p:cNvPicPr>
            <p:nvPr/>
          </p:nvPicPr>
          <p:blipFill>
            <a:blip r:embed="rId3"/>
            <a:stretch>
              <a:fillRect/>
            </a:stretch>
          </p:blipFill>
          <p:spPr>
            <a:xfrm>
              <a:off x="768089" y="-1605208"/>
              <a:ext cx="3768750" cy="5613751"/>
            </a:xfrm>
            <a:prstGeom prst="rect">
              <a:avLst/>
            </a:prstGeom>
          </p:spPr>
        </p:pic>
        <p:pic>
          <p:nvPicPr>
            <p:cNvPr id="70" name="Picture 69"/>
            <p:cNvPicPr>
              <a:picLocks noChangeAspect="1"/>
            </p:cNvPicPr>
            <p:nvPr/>
          </p:nvPicPr>
          <p:blipFill>
            <a:blip r:embed="rId4"/>
            <a:stretch>
              <a:fillRect/>
            </a:stretch>
          </p:blipFill>
          <p:spPr>
            <a:xfrm>
              <a:off x="1755198" y="534480"/>
              <a:ext cx="1361250" cy="1800000"/>
            </a:xfrm>
            <a:prstGeom prst="rect">
              <a:avLst/>
            </a:prstGeom>
          </p:spPr>
        </p:pic>
      </p:grpSp>
      <p:grpSp>
        <p:nvGrpSpPr>
          <p:cNvPr id="71" name="Group 70"/>
          <p:cNvGrpSpPr/>
          <p:nvPr/>
        </p:nvGrpSpPr>
        <p:grpSpPr>
          <a:xfrm>
            <a:off x="10357370" y="-722753"/>
            <a:ext cx="2712308" cy="4040125"/>
            <a:chOff x="768089" y="-1605208"/>
            <a:chExt cx="3768750" cy="5613751"/>
          </a:xfrm>
        </p:grpSpPr>
        <p:pic>
          <p:nvPicPr>
            <p:cNvPr id="72" name="Picture 71"/>
            <p:cNvPicPr>
              <a:picLocks noChangeAspect="1"/>
            </p:cNvPicPr>
            <p:nvPr/>
          </p:nvPicPr>
          <p:blipFill>
            <a:blip r:embed="rId3"/>
            <a:stretch>
              <a:fillRect/>
            </a:stretch>
          </p:blipFill>
          <p:spPr>
            <a:xfrm>
              <a:off x="768089" y="-1605208"/>
              <a:ext cx="3768750" cy="5613751"/>
            </a:xfrm>
            <a:prstGeom prst="rect">
              <a:avLst/>
            </a:prstGeom>
          </p:spPr>
        </p:pic>
        <p:pic>
          <p:nvPicPr>
            <p:cNvPr id="73" name="Picture 72"/>
            <p:cNvPicPr>
              <a:picLocks noChangeAspect="1"/>
            </p:cNvPicPr>
            <p:nvPr/>
          </p:nvPicPr>
          <p:blipFill>
            <a:blip r:embed="rId4"/>
            <a:stretch>
              <a:fillRect/>
            </a:stretch>
          </p:blipFill>
          <p:spPr>
            <a:xfrm>
              <a:off x="1755198" y="534480"/>
              <a:ext cx="1361250" cy="1800000"/>
            </a:xfrm>
            <a:prstGeom prst="rect">
              <a:avLst/>
            </a:prstGeom>
          </p:spPr>
        </p:pic>
      </p:grpSp>
      <p:grpSp>
        <p:nvGrpSpPr>
          <p:cNvPr id="74" name="Group 73"/>
          <p:cNvGrpSpPr/>
          <p:nvPr/>
        </p:nvGrpSpPr>
        <p:grpSpPr>
          <a:xfrm>
            <a:off x="10357370" y="-3128495"/>
            <a:ext cx="2712308" cy="4040125"/>
            <a:chOff x="768089" y="-1605208"/>
            <a:chExt cx="3768750" cy="5613751"/>
          </a:xfrm>
        </p:grpSpPr>
        <p:pic>
          <p:nvPicPr>
            <p:cNvPr id="75" name="Picture 74"/>
            <p:cNvPicPr>
              <a:picLocks noChangeAspect="1"/>
            </p:cNvPicPr>
            <p:nvPr/>
          </p:nvPicPr>
          <p:blipFill>
            <a:blip r:embed="rId3"/>
            <a:stretch>
              <a:fillRect/>
            </a:stretch>
          </p:blipFill>
          <p:spPr>
            <a:xfrm>
              <a:off x="768089" y="-1605208"/>
              <a:ext cx="3768750" cy="5613751"/>
            </a:xfrm>
            <a:prstGeom prst="rect">
              <a:avLst/>
            </a:prstGeom>
          </p:spPr>
        </p:pic>
        <p:pic>
          <p:nvPicPr>
            <p:cNvPr id="76" name="Picture 75"/>
            <p:cNvPicPr>
              <a:picLocks noChangeAspect="1"/>
            </p:cNvPicPr>
            <p:nvPr/>
          </p:nvPicPr>
          <p:blipFill>
            <a:blip r:embed="rId4"/>
            <a:stretch>
              <a:fillRect/>
            </a:stretch>
          </p:blipFill>
          <p:spPr>
            <a:xfrm>
              <a:off x="1755198" y="534480"/>
              <a:ext cx="1361250" cy="1800000"/>
            </a:xfrm>
            <a:prstGeom prst="rect">
              <a:avLst/>
            </a:prstGeom>
          </p:spPr>
        </p:pic>
      </p:grpSp>
    </p:spTree>
    <p:extLst>
      <p:ext uri="{BB962C8B-B14F-4D97-AF65-F5344CB8AC3E}">
        <p14:creationId xmlns:p14="http://schemas.microsoft.com/office/powerpoint/2010/main" val="1593797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250"/>
                                  </p:stCondLst>
                                  <p:childTnLst>
                                    <p:set>
                                      <p:cBhvr>
                                        <p:cTn id="6" dur="1" fill="hold">
                                          <p:stCondLst>
                                            <p:cond delay="0"/>
                                          </p:stCondLst>
                                        </p:cTn>
                                        <p:tgtEl>
                                          <p:spTgt spid="77"/>
                                        </p:tgtEl>
                                        <p:attrNameLst>
                                          <p:attrName>style.visibility</p:attrName>
                                        </p:attrNameLst>
                                      </p:cBhvr>
                                      <p:to>
                                        <p:strVal val="visible"/>
                                      </p:to>
                                    </p:set>
                                    <p:animEffect transition="in" filter="wipe(left)">
                                      <p:cBhvr>
                                        <p:cTn id="7" dur="500"/>
                                        <p:tgtEl>
                                          <p:spTgt spid="77"/>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fade">
                                      <p:cBhvr>
                                        <p:cTn id="11" dur="250"/>
                                        <p:tgtEl>
                                          <p:spTgt spid="4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250"/>
                                        <p:tgtEl>
                                          <p:spTgt spid="39"/>
                                        </p:tgtEl>
                                      </p:cBhvr>
                                    </p:animEffect>
                                  </p:childTnLst>
                                </p:cTn>
                              </p:par>
                            </p:childTnLst>
                          </p:cTn>
                        </p:par>
                        <p:par>
                          <p:cTn id="16" fill="hold">
                            <p:stCondLst>
                              <p:cond delay="1250"/>
                            </p:stCondLst>
                            <p:childTnLst>
                              <p:par>
                                <p:cTn id="17" presetID="10" presetClass="entr" presetSubtype="0" fill="hold" nodeType="after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250"/>
                                        <p:tgtEl>
                                          <p:spTgt spid="59"/>
                                        </p:tgtEl>
                                      </p:cBhvr>
                                    </p:animEffect>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65"/>
                                        </p:tgtEl>
                                        <p:attrNameLst>
                                          <p:attrName>style.visibility</p:attrName>
                                        </p:attrNameLst>
                                      </p:cBhvr>
                                      <p:to>
                                        <p:strVal val="visible"/>
                                      </p:to>
                                    </p:set>
                                    <p:animEffect transition="in" filter="fade">
                                      <p:cBhvr>
                                        <p:cTn id="23" dur="250"/>
                                        <p:tgtEl>
                                          <p:spTgt spid="65"/>
                                        </p:tgtEl>
                                      </p:cBhvr>
                                    </p:animEffect>
                                  </p:childTnLst>
                                </p:cTn>
                              </p:par>
                            </p:childTnLst>
                          </p:cTn>
                        </p:par>
                        <p:par>
                          <p:cTn id="24" fill="hold">
                            <p:stCondLst>
                              <p:cond delay="1750"/>
                            </p:stCondLst>
                            <p:childTnLst>
                              <p:par>
                                <p:cTn id="25" presetID="10" presetClass="entr" presetSubtype="0" fill="hold" nodeType="after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fade">
                                      <p:cBhvr>
                                        <p:cTn id="27" dur="250"/>
                                        <p:tgtEl>
                                          <p:spTgt spid="62"/>
                                        </p:tgtEl>
                                      </p:cBhvr>
                                    </p:animEffect>
                                  </p:childTnLst>
                                </p:cTn>
                              </p:par>
                            </p:childTnLst>
                          </p:cTn>
                        </p:par>
                        <p:par>
                          <p:cTn id="28" fill="hold">
                            <p:stCondLst>
                              <p:cond delay="2000"/>
                            </p:stCondLst>
                            <p:childTnLst>
                              <p:par>
                                <p:cTn id="29" presetID="10" presetClass="entr" presetSubtype="0" fill="hold" nodeType="after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fade">
                                      <p:cBhvr>
                                        <p:cTn id="31" dur="250"/>
                                        <p:tgtEl>
                                          <p:spTgt spid="56"/>
                                        </p:tgtEl>
                                      </p:cBhvr>
                                    </p:animEffect>
                                  </p:childTnLst>
                                </p:cTn>
                              </p:par>
                            </p:childTnLst>
                          </p:cTn>
                        </p:par>
                        <p:par>
                          <p:cTn id="32" fill="hold">
                            <p:stCondLst>
                              <p:cond delay="2250"/>
                            </p:stCondLst>
                            <p:childTnLst>
                              <p:par>
                                <p:cTn id="33" presetID="10" presetClass="entr" presetSubtype="0" fill="hold" nodeType="afterEffect">
                                  <p:stCondLst>
                                    <p:cond delay="0"/>
                                  </p:stCondLst>
                                  <p:childTnLst>
                                    <p:set>
                                      <p:cBhvr>
                                        <p:cTn id="34" dur="1" fill="hold">
                                          <p:stCondLst>
                                            <p:cond delay="0"/>
                                          </p:stCondLst>
                                        </p:cTn>
                                        <p:tgtEl>
                                          <p:spTgt spid="68"/>
                                        </p:tgtEl>
                                        <p:attrNameLst>
                                          <p:attrName>style.visibility</p:attrName>
                                        </p:attrNameLst>
                                      </p:cBhvr>
                                      <p:to>
                                        <p:strVal val="visible"/>
                                      </p:to>
                                    </p:set>
                                    <p:animEffect transition="in" filter="fade">
                                      <p:cBhvr>
                                        <p:cTn id="35" dur="250"/>
                                        <p:tgtEl>
                                          <p:spTgt spid="68"/>
                                        </p:tgtEl>
                                      </p:cBhvr>
                                    </p:animEffect>
                                  </p:childTnLst>
                                </p:cTn>
                              </p:par>
                            </p:childTnLst>
                          </p:cTn>
                        </p:par>
                        <p:par>
                          <p:cTn id="36" fill="hold">
                            <p:stCondLst>
                              <p:cond delay="2500"/>
                            </p:stCondLst>
                            <p:childTnLst>
                              <p:par>
                                <p:cTn id="37" presetID="10" presetClass="entr" presetSubtype="0" fill="hold" nodeType="afterEffect">
                                  <p:stCondLst>
                                    <p:cond delay="0"/>
                                  </p:stCondLst>
                                  <p:childTnLst>
                                    <p:set>
                                      <p:cBhvr>
                                        <p:cTn id="38" dur="1" fill="hold">
                                          <p:stCondLst>
                                            <p:cond delay="0"/>
                                          </p:stCondLst>
                                        </p:cTn>
                                        <p:tgtEl>
                                          <p:spTgt spid="71"/>
                                        </p:tgtEl>
                                        <p:attrNameLst>
                                          <p:attrName>style.visibility</p:attrName>
                                        </p:attrNameLst>
                                      </p:cBhvr>
                                      <p:to>
                                        <p:strVal val="visible"/>
                                      </p:to>
                                    </p:set>
                                    <p:animEffect transition="in" filter="fade">
                                      <p:cBhvr>
                                        <p:cTn id="39" dur="250"/>
                                        <p:tgtEl>
                                          <p:spTgt spid="71"/>
                                        </p:tgtEl>
                                      </p:cBhvr>
                                    </p:animEffect>
                                  </p:childTnLst>
                                </p:cTn>
                              </p:par>
                            </p:childTnLst>
                          </p:cTn>
                        </p:par>
                        <p:par>
                          <p:cTn id="40" fill="hold">
                            <p:stCondLst>
                              <p:cond delay="2750"/>
                            </p:stCondLst>
                            <p:childTnLst>
                              <p:par>
                                <p:cTn id="41" presetID="10" presetClass="entr" presetSubtype="0" fill="hold" nodeType="afterEffect">
                                  <p:stCondLst>
                                    <p:cond delay="0"/>
                                  </p:stCondLst>
                                  <p:childTnLst>
                                    <p:set>
                                      <p:cBhvr>
                                        <p:cTn id="42" dur="1" fill="hold">
                                          <p:stCondLst>
                                            <p:cond delay="0"/>
                                          </p:stCondLst>
                                        </p:cTn>
                                        <p:tgtEl>
                                          <p:spTgt spid="74"/>
                                        </p:tgtEl>
                                        <p:attrNameLst>
                                          <p:attrName>style.visibility</p:attrName>
                                        </p:attrNameLst>
                                      </p:cBhvr>
                                      <p:to>
                                        <p:strVal val="visible"/>
                                      </p:to>
                                    </p:set>
                                    <p:animEffect transition="in" filter="fade">
                                      <p:cBhvr>
                                        <p:cTn id="43" dur="250"/>
                                        <p:tgtEl>
                                          <p:spTgt spid="7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77"/>
                                        </p:tgtEl>
                                      </p:cBhvr>
                                    </p:animEffect>
                                    <p:set>
                                      <p:cBhvr>
                                        <p:cTn id="48" dur="1" fill="hold">
                                          <p:stCondLst>
                                            <p:cond delay="499"/>
                                          </p:stCondLst>
                                        </p:cTn>
                                        <p:tgtEl>
                                          <p:spTgt spid="77"/>
                                        </p:tgtEl>
                                        <p:attrNameLst>
                                          <p:attrName>style.visibility</p:attrName>
                                        </p:attrNameLst>
                                      </p:cBhvr>
                                      <p:to>
                                        <p:strVal val="hidden"/>
                                      </p:to>
                                    </p:set>
                                  </p:childTnLst>
                                </p:cTn>
                              </p:par>
                            </p:childTnLst>
                          </p:cTn>
                        </p:par>
                        <p:par>
                          <p:cTn id="49" fill="hold">
                            <p:stCondLst>
                              <p:cond delay="500"/>
                            </p:stCondLst>
                            <p:childTnLst>
                              <p:par>
                                <p:cTn id="50" presetID="10" presetClass="exit" presetSubtype="0" fill="hold" nodeType="afterEffect">
                                  <p:stCondLst>
                                    <p:cond delay="250"/>
                                  </p:stCondLst>
                                  <p:childTnLst>
                                    <p:animEffect transition="out" filter="fade">
                                      <p:cBhvr>
                                        <p:cTn id="51" dur="250"/>
                                        <p:tgtEl>
                                          <p:spTgt spid="46"/>
                                        </p:tgtEl>
                                      </p:cBhvr>
                                    </p:animEffect>
                                    <p:set>
                                      <p:cBhvr>
                                        <p:cTn id="52" dur="1" fill="hold">
                                          <p:stCondLst>
                                            <p:cond delay="249"/>
                                          </p:stCondLst>
                                        </p:cTn>
                                        <p:tgtEl>
                                          <p:spTgt spid="46"/>
                                        </p:tgtEl>
                                        <p:attrNameLst>
                                          <p:attrName>style.visibility</p:attrName>
                                        </p:attrNameLst>
                                      </p:cBhvr>
                                      <p:to>
                                        <p:strVal val="hidden"/>
                                      </p:to>
                                    </p:set>
                                  </p:childTnLst>
                                </p:cTn>
                              </p:par>
                            </p:childTnLst>
                          </p:cTn>
                        </p:par>
                        <p:par>
                          <p:cTn id="53" fill="hold">
                            <p:stCondLst>
                              <p:cond delay="1000"/>
                            </p:stCondLst>
                            <p:childTnLst>
                              <p:par>
                                <p:cTn id="54" presetID="10" presetClass="exit" presetSubtype="0" fill="hold" nodeType="afterEffect">
                                  <p:stCondLst>
                                    <p:cond delay="0"/>
                                  </p:stCondLst>
                                  <p:childTnLst>
                                    <p:animEffect transition="out" filter="fade">
                                      <p:cBhvr>
                                        <p:cTn id="55" dur="250"/>
                                        <p:tgtEl>
                                          <p:spTgt spid="39"/>
                                        </p:tgtEl>
                                      </p:cBhvr>
                                    </p:animEffect>
                                    <p:set>
                                      <p:cBhvr>
                                        <p:cTn id="56" dur="1" fill="hold">
                                          <p:stCondLst>
                                            <p:cond delay="249"/>
                                          </p:stCondLst>
                                        </p:cTn>
                                        <p:tgtEl>
                                          <p:spTgt spid="39"/>
                                        </p:tgtEl>
                                        <p:attrNameLst>
                                          <p:attrName>style.visibility</p:attrName>
                                        </p:attrNameLst>
                                      </p:cBhvr>
                                      <p:to>
                                        <p:strVal val="hidden"/>
                                      </p:to>
                                    </p:set>
                                  </p:childTnLst>
                                </p:cTn>
                              </p:par>
                            </p:childTnLst>
                          </p:cTn>
                        </p:par>
                        <p:par>
                          <p:cTn id="57" fill="hold">
                            <p:stCondLst>
                              <p:cond delay="1250"/>
                            </p:stCondLst>
                            <p:childTnLst>
                              <p:par>
                                <p:cTn id="58" presetID="10" presetClass="exit" presetSubtype="0" fill="hold" nodeType="afterEffect">
                                  <p:stCondLst>
                                    <p:cond delay="0"/>
                                  </p:stCondLst>
                                  <p:childTnLst>
                                    <p:animEffect transition="out" filter="fade">
                                      <p:cBhvr>
                                        <p:cTn id="59" dur="250"/>
                                        <p:tgtEl>
                                          <p:spTgt spid="59"/>
                                        </p:tgtEl>
                                      </p:cBhvr>
                                    </p:animEffect>
                                    <p:set>
                                      <p:cBhvr>
                                        <p:cTn id="60" dur="1" fill="hold">
                                          <p:stCondLst>
                                            <p:cond delay="249"/>
                                          </p:stCondLst>
                                        </p:cTn>
                                        <p:tgtEl>
                                          <p:spTgt spid="59"/>
                                        </p:tgtEl>
                                        <p:attrNameLst>
                                          <p:attrName>style.visibility</p:attrName>
                                        </p:attrNameLst>
                                      </p:cBhvr>
                                      <p:to>
                                        <p:strVal val="hidden"/>
                                      </p:to>
                                    </p:set>
                                  </p:childTnLst>
                                </p:cTn>
                              </p:par>
                            </p:childTnLst>
                          </p:cTn>
                        </p:par>
                        <p:par>
                          <p:cTn id="61" fill="hold">
                            <p:stCondLst>
                              <p:cond delay="1500"/>
                            </p:stCondLst>
                            <p:childTnLst>
                              <p:par>
                                <p:cTn id="62" presetID="10" presetClass="exit" presetSubtype="0" fill="hold" nodeType="afterEffect">
                                  <p:stCondLst>
                                    <p:cond delay="0"/>
                                  </p:stCondLst>
                                  <p:childTnLst>
                                    <p:animEffect transition="out" filter="fade">
                                      <p:cBhvr>
                                        <p:cTn id="63" dur="250"/>
                                        <p:tgtEl>
                                          <p:spTgt spid="65"/>
                                        </p:tgtEl>
                                      </p:cBhvr>
                                    </p:animEffect>
                                    <p:set>
                                      <p:cBhvr>
                                        <p:cTn id="64" dur="1" fill="hold">
                                          <p:stCondLst>
                                            <p:cond delay="249"/>
                                          </p:stCondLst>
                                        </p:cTn>
                                        <p:tgtEl>
                                          <p:spTgt spid="65"/>
                                        </p:tgtEl>
                                        <p:attrNameLst>
                                          <p:attrName>style.visibility</p:attrName>
                                        </p:attrNameLst>
                                      </p:cBhvr>
                                      <p:to>
                                        <p:strVal val="hidden"/>
                                      </p:to>
                                    </p:set>
                                  </p:childTnLst>
                                </p:cTn>
                              </p:par>
                            </p:childTnLst>
                          </p:cTn>
                        </p:par>
                        <p:par>
                          <p:cTn id="65" fill="hold">
                            <p:stCondLst>
                              <p:cond delay="1750"/>
                            </p:stCondLst>
                            <p:childTnLst>
                              <p:par>
                                <p:cTn id="66" presetID="10" presetClass="exit" presetSubtype="0" fill="hold" nodeType="afterEffect">
                                  <p:stCondLst>
                                    <p:cond delay="0"/>
                                  </p:stCondLst>
                                  <p:childTnLst>
                                    <p:animEffect transition="out" filter="fade">
                                      <p:cBhvr>
                                        <p:cTn id="67" dur="250"/>
                                        <p:tgtEl>
                                          <p:spTgt spid="56"/>
                                        </p:tgtEl>
                                      </p:cBhvr>
                                    </p:animEffect>
                                    <p:set>
                                      <p:cBhvr>
                                        <p:cTn id="68" dur="1" fill="hold">
                                          <p:stCondLst>
                                            <p:cond delay="249"/>
                                          </p:stCondLst>
                                        </p:cTn>
                                        <p:tgtEl>
                                          <p:spTgt spid="56"/>
                                        </p:tgtEl>
                                        <p:attrNameLst>
                                          <p:attrName>style.visibility</p:attrName>
                                        </p:attrNameLst>
                                      </p:cBhvr>
                                      <p:to>
                                        <p:strVal val="hidden"/>
                                      </p:to>
                                    </p:set>
                                  </p:childTnLst>
                                </p:cTn>
                              </p:par>
                            </p:childTnLst>
                          </p:cTn>
                        </p:par>
                        <p:par>
                          <p:cTn id="69" fill="hold">
                            <p:stCondLst>
                              <p:cond delay="2000"/>
                            </p:stCondLst>
                            <p:childTnLst>
                              <p:par>
                                <p:cTn id="70" presetID="10" presetClass="exit" presetSubtype="0" fill="hold" nodeType="afterEffect">
                                  <p:stCondLst>
                                    <p:cond delay="0"/>
                                  </p:stCondLst>
                                  <p:childTnLst>
                                    <p:animEffect transition="out" filter="fade">
                                      <p:cBhvr>
                                        <p:cTn id="71" dur="250"/>
                                        <p:tgtEl>
                                          <p:spTgt spid="68"/>
                                        </p:tgtEl>
                                      </p:cBhvr>
                                    </p:animEffect>
                                    <p:set>
                                      <p:cBhvr>
                                        <p:cTn id="72" dur="1" fill="hold">
                                          <p:stCondLst>
                                            <p:cond delay="249"/>
                                          </p:stCondLst>
                                        </p:cTn>
                                        <p:tgtEl>
                                          <p:spTgt spid="68"/>
                                        </p:tgtEl>
                                        <p:attrNameLst>
                                          <p:attrName>style.visibility</p:attrName>
                                        </p:attrNameLst>
                                      </p:cBhvr>
                                      <p:to>
                                        <p:strVal val="hidden"/>
                                      </p:to>
                                    </p:set>
                                  </p:childTnLst>
                                </p:cTn>
                              </p:par>
                            </p:childTnLst>
                          </p:cTn>
                        </p:par>
                        <p:par>
                          <p:cTn id="73" fill="hold">
                            <p:stCondLst>
                              <p:cond delay="2250"/>
                            </p:stCondLst>
                            <p:childTnLst>
                              <p:par>
                                <p:cTn id="74" presetID="10" presetClass="exit" presetSubtype="0" fill="hold" nodeType="afterEffect">
                                  <p:stCondLst>
                                    <p:cond delay="0"/>
                                  </p:stCondLst>
                                  <p:childTnLst>
                                    <p:animEffect transition="out" filter="fade">
                                      <p:cBhvr>
                                        <p:cTn id="75" dur="250"/>
                                        <p:tgtEl>
                                          <p:spTgt spid="71"/>
                                        </p:tgtEl>
                                      </p:cBhvr>
                                    </p:animEffect>
                                    <p:set>
                                      <p:cBhvr>
                                        <p:cTn id="76" dur="1" fill="hold">
                                          <p:stCondLst>
                                            <p:cond delay="249"/>
                                          </p:stCondLst>
                                        </p:cTn>
                                        <p:tgtEl>
                                          <p:spTgt spid="71"/>
                                        </p:tgtEl>
                                        <p:attrNameLst>
                                          <p:attrName>style.visibility</p:attrName>
                                        </p:attrNameLst>
                                      </p:cBhvr>
                                      <p:to>
                                        <p:strVal val="hidden"/>
                                      </p:to>
                                    </p:set>
                                  </p:childTnLst>
                                </p:cTn>
                              </p:par>
                            </p:childTnLst>
                          </p:cTn>
                        </p:par>
                        <p:par>
                          <p:cTn id="77" fill="hold">
                            <p:stCondLst>
                              <p:cond delay="2500"/>
                            </p:stCondLst>
                            <p:childTnLst>
                              <p:par>
                                <p:cTn id="78" presetID="10" presetClass="exit" presetSubtype="0" fill="hold" nodeType="afterEffect">
                                  <p:stCondLst>
                                    <p:cond delay="0"/>
                                  </p:stCondLst>
                                  <p:childTnLst>
                                    <p:animEffect transition="out" filter="fade">
                                      <p:cBhvr>
                                        <p:cTn id="79" dur="250"/>
                                        <p:tgtEl>
                                          <p:spTgt spid="74"/>
                                        </p:tgtEl>
                                      </p:cBhvr>
                                    </p:animEffect>
                                    <p:set>
                                      <p:cBhvr>
                                        <p:cTn id="80" dur="1" fill="hold">
                                          <p:stCondLst>
                                            <p:cond delay="249"/>
                                          </p:stCondLst>
                                        </p:cTn>
                                        <p:tgtEl>
                                          <p:spTgt spid="74"/>
                                        </p:tgtEl>
                                        <p:attrNameLst>
                                          <p:attrName>style.visibility</p:attrName>
                                        </p:attrNameLst>
                                      </p:cBhvr>
                                      <p:to>
                                        <p:strVal val="hidden"/>
                                      </p:to>
                                    </p:set>
                                  </p:childTnLst>
                                </p:cTn>
                              </p:par>
                            </p:childTnLst>
                          </p:cTn>
                        </p:par>
                        <p:par>
                          <p:cTn id="81" fill="hold">
                            <p:stCondLst>
                              <p:cond delay="2750"/>
                            </p:stCondLst>
                            <p:childTnLst>
                              <p:par>
                                <p:cTn id="82" presetID="10" presetClass="exit" presetSubtype="0" fill="hold" nodeType="afterEffect">
                                  <p:stCondLst>
                                    <p:cond delay="0"/>
                                  </p:stCondLst>
                                  <p:childTnLst>
                                    <p:animEffect transition="out" filter="fade">
                                      <p:cBhvr>
                                        <p:cTn id="83" dur="250"/>
                                        <p:tgtEl>
                                          <p:spTgt spid="62"/>
                                        </p:tgtEl>
                                      </p:cBhvr>
                                    </p:animEffect>
                                    <p:set>
                                      <p:cBhvr>
                                        <p:cTn id="84" dur="1" fill="hold">
                                          <p:stCondLst>
                                            <p:cond delay="249"/>
                                          </p:stCondLst>
                                        </p:cTn>
                                        <p:tgtEl>
                                          <p:spTgt spid="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403078" y="1139431"/>
            <a:ext cx="7337472" cy="4733853"/>
          </a:xfrm>
          <a:prstGeom prst="rect">
            <a:avLst/>
          </a:prstGeom>
        </p:spPr>
      </p:pic>
      <p:pic>
        <p:nvPicPr>
          <p:cNvPr id="47" name="Picture 46"/>
          <p:cNvPicPr>
            <a:picLocks noChangeAspect="1"/>
          </p:cNvPicPr>
          <p:nvPr/>
        </p:nvPicPr>
        <p:blipFill>
          <a:blip r:embed="rId4"/>
          <a:stretch>
            <a:fillRect/>
          </a:stretch>
        </p:blipFill>
        <p:spPr>
          <a:xfrm>
            <a:off x="4607525" y="3601907"/>
            <a:ext cx="2340000" cy="1473750"/>
          </a:xfrm>
          <a:prstGeom prst="rect">
            <a:avLst/>
          </a:prstGeom>
        </p:spPr>
      </p:pic>
      <p:pic>
        <p:nvPicPr>
          <p:cNvPr id="113" name="Picture 112"/>
          <p:cNvPicPr>
            <a:picLocks noChangeAspect="1"/>
          </p:cNvPicPr>
          <p:nvPr/>
        </p:nvPicPr>
        <p:blipFill>
          <a:blip r:embed="rId5"/>
          <a:stretch>
            <a:fillRect/>
          </a:stretch>
        </p:blipFill>
        <p:spPr>
          <a:xfrm>
            <a:off x="2845363" y="4756882"/>
            <a:ext cx="2172796" cy="1400076"/>
          </a:xfrm>
          <a:prstGeom prst="rect">
            <a:avLst/>
          </a:prstGeom>
        </p:spPr>
      </p:pic>
      <p:pic>
        <p:nvPicPr>
          <p:cNvPr id="114" name="Picture 113"/>
          <p:cNvPicPr>
            <a:picLocks noChangeAspect="1"/>
          </p:cNvPicPr>
          <p:nvPr/>
        </p:nvPicPr>
        <p:blipFill>
          <a:blip r:embed="rId5"/>
          <a:stretch>
            <a:fillRect/>
          </a:stretch>
        </p:blipFill>
        <p:spPr>
          <a:xfrm>
            <a:off x="3759299" y="5344301"/>
            <a:ext cx="2172796" cy="1400076"/>
          </a:xfrm>
          <a:prstGeom prst="rect">
            <a:avLst/>
          </a:prstGeom>
        </p:spPr>
      </p:pic>
      <p:pic>
        <p:nvPicPr>
          <p:cNvPr id="115" name="Picture 114"/>
          <p:cNvPicPr>
            <a:picLocks noChangeAspect="1"/>
          </p:cNvPicPr>
          <p:nvPr/>
        </p:nvPicPr>
        <p:blipFill>
          <a:blip r:embed="rId5"/>
          <a:stretch>
            <a:fillRect/>
          </a:stretch>
        </p:blipFill>
        <p:spPr>
          <a:xfrm>
            <a:off x="1908380" y="4146760"/>
            <a:ext cx="2172796" cy="1400076"/>
          </a:xfrm>
          <a:prstGeom prst="rect">
            <a:avLst/>
          </a:prstGeom>
        </p:spPr>
      </p:pic>
      <p:pic>
        <p:nvPicPr>
          <p:cNvPr id="37" name="Picture 36"/>
          <p:cNvPicPr>
            <a:picLocks noChangeAspect="1"/>
          </p:cNvPicPr>
          <p:nvPr/>
        </p:nvPicPr>
        <p:blipFill>
          <a:blip r:embed="rId6"/>
          <a:stretch>
            <a:fillRect/>
          </a:stretch>
        </p:blipFill>
        <p:spPr>
          <a:xfrm>
            <a:off x="5276712" y="-373535"/>
            <a:ext cx="7264070" cy="4706299"/>
          </a:xfrm>
          <a:prstGeom prst="rect">
            <a:avLst/>
          </a:prstGeom>
        </p:spPr>
      </p:pic>
      <p:pic>
        <p:nvPicPr>
          <p:cNvPr id="10" name="Picture 9"/>
          <p:cNvPicPr>
            <a:picLocks noChangeAspect="1"/>
          </p:cNvPicPr>
          <p:nvPr/>
        </p:nvPicPr>
        <p:blipFill>
          <a:blip r:embed="rId7"/>
          <a:stretch>
            <a:fillRect/>
          </a:stretch>
        </p:blipFill>
        <p:spPr>
          <a:xfrm>
            <a:off x="6486668" y="1300403"/>
            <a:ext cx="3997065" cy="2580782"/>
          </a:xfrm>
          <a:prstGeom prst="rect">
            <a:avLst/>
          </a:prstGeom>
        </p:spPr>
      </p:pic>
      <p:pic>
        <p:nvPicPr>
          <p:cNvPr id="30" name="Picture 29"/>
          <p:cNvPicPr>
            <a:picLocks noChangeAspect="1"/>
          </p:cNvPicPr>
          <p:nvPr/>
        </p:nvPicPr>
        <p:blipFill>
          <a:blip r:embed="rId8"/>
          <a:stretch>
            <a:fillRect/>
          </a:stretch>
        </p:blipFill>
        <p:spPr>
          <a:xfrm>
            <a:off x="6609503" y="0"/>
            <a:ext cx="5582498" cy="3614057"/>
          </a:xfrm>
          <a:prstGeom prst="rect">
            <a:avLst/>
          </a:prstGeom>
        </p:spPr>
      </p:pic>
      <p:pic>
        <p:nvPicPr>
          <p:cNvPr id="38" name="Picture 37"/>
          <p:cNvPicPr>
            <a:picLocks noChangeAspect="1"/>
          </p:cNvPicPr>
          <p:nvPr/>
        </p:nvPicPr>
        <p:blipFill>
          <a:blip r:embed="rId9"/>
          <a:stretch>
            <a:fillRect/>
          </a:stretch>
        </p:blipFill>
        <p:spPr>
          <a:xfrm>
            <a:off x="8314314" y="267557"/>
            <a:ext cx="3327550" cy="2147980"/>
          </a:xfrm>
          <a:prstGeom prst="rect">
            <a:avLst/>
          </a:prstGeom>
        </p:spPr>
      </p:pic>
      <p:pic>
        <p:nvPicPr>
          <p:cNvPr id="16" name="Picture 15"/>
          <p:cNvPicPr>
            <a:picLocks noChangeAspect="1"/>
          </p:cNvPicPr>
          <p:nvPr/>
        </p:nvPicPr>
        <p:blipFill>
          <a:blip r:embed="rId10"/>
          <a:stretch>
            <a:fillRect/>
          </a:stretch>
        </p:blipFill>
        <p:spPr>
          <a:xfrm>
            <a:off x="10156137" y="2523955"/>
            <a:ext cx="1468487" cy="948588"/>
          </a:xfrm>
          <a:prstGeom prst="rect">
            <a:avLst/>
          </a:prstGeom>
        </p:spPr>
      </p:pic>
      <p:grpSp>
        <p:nvGrpSpPr>
          <p:cNvPr id="36" name="Group 35"/>
          <p:cNvGrpSpPr/>
          <p:nvPr/>
        </p:nvGrpSpPr>
        <p:grpSpPr>
          <a:xfrm>
            <a:off x="10509568" y="388212"/>
            <a:ext cx="934789" cy="1104751"/>
            <a:chOff x="7012021" y="-1253215"/>
            <a:chExt cx="1237500" cy="1462500"/>
          </a:xfrm>
        </p:grpSpPr>
        <p:pic>
          <p:nvPicPr>
            <p:cNvPr id="33" name="Picture 32"/>
            <p:cNvPicPr>
              <a:picLocks noChangeAspect="1"/>
            </p:cNvPicPr>
            <p:nvPr/>
          </p:nvPicPr>
          <p:blipFill>
            <a:blip r:embed="rId11"/>
            <a:stretch>
              <a:fillRect/>
            </a:stretch>
          </p:blipFill>
          <p:spPr>
            <a:xfrm>
              <a:off x="7012021" y="-1253215"/>
              <a:ext cx="1237500" cy="1462500"/>
            </a:xfrm>
            <a:prstGeom prst="rect">
              <a:avLst/>
            </a:prstGeom>
          </p:spPr>
        </p:pic>
        <p:pic>
          <p:nvPicPr>
            <p:cNvPr id="35" name="Picture 3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703687" y="-912406"/>
              <a:ext cx="314973" cy="435664"/>
            </a:xfrm>
            <a:prstGeom prst="rect">
              <a:avLst/>
            </a:prstGeom>
          </p:spPr>
        </p:pic>
      </p:grpSp>
      <p:sp>
        <p:nvSpPr>
          <p:cNvPr id="31" name="TextBox 30"/>
          <p:cNvSpPr txBox="1"/>
          <p:nvPr/>
        </p:nvSpPr>
        <p:spPr>
          <a:xfrm>
            <a:off x="581024" y="457200"/>
            <a:ext cx="3806673" cy="707886"/>
          </a:xfrm>
          <a:prstGeom prst="rect">
            <a:avLst/>
          </a:prstGeom>
          <a:noFill/>
        </p:spPr>
        <p:txBody>
          <a:bodyPr wrap="square" rtlCol="0">
            <a:spAutoFit/>
          </a:bodyPr>
          <a:lstStyle/>
          <a:p>
            <a:r>
              <a:rPr lang="en-US" sz="4000" dirty="0" smtClean="0">
                <a:solidFill>
                  <a:srgbClr val="FFFFFF"/>
                </a:solidFill>
                <a:latin typeface="Segoe UI Light" panose="020B0502040204020203" pitchFamily="34" charset="0"/>
                <a:cs typeface="Segoe UI Light" panose="020B0502040204020203" pitchFamily="34" charset="0"/>
              </a:rPr>
              <a:t>Gallery</a:t>
            </a:r>
            <a:endParaRPr lang="en-US" sz="4000" dirty="0">
              <a:solidFill>
                <a:srgbClr val="FFFFFF"/>
              </a:solidFill>
              <a:latin typeface="Segoe UI Light" panose="020B0502040204020203" pitchFamily="34" charset="0"/>
              <a:cs typeface="Segoe UI Light" panose="020B0502040204020203" pitchFamily="34" charset="0"/>
            </a:endParaRPr>
          </a:p>
        </p:txBody>
      </p:sp>
      <p:pic>
        <p:nvPicPr>
          <p:cNvPr id="8" name="Picture 7"/>
          <p:cNvPicPr>
            <a:picLocks noChangeAspect="1"/>
          </p:cNvPicPr>
          <p:nvPr/>
        </p:nvPicPr>
        <p:blipFill>
          <a:blip r:embed="rId13"/>
          <a:stretch>
            <a:fillRect/>
          </a:stretch>
        </p:blipFill>
        <p:spPr>
          <a:xfrm>
            <a:off x="8780855" y="1629763"/>
            <a:ext cx="813864" cy="529958"/>
          </a:xfrm>
          <a:prstGeom prst="rect">
            <a:avLst/>
          </a:prstGeom>
        </p:spPr>
      </p:pic>
      <p:grpSp>
        <p:nvGrpSpPr>
          <p:cNvPr id="44" name="Group 43"/>
          <p:cNvGrpSpPr/>
          <p:nvPr/>
        </p:nvGrpSpPr>
        <p:grpSpPr>
          <a:xfrm>
            <a:off x="5093246" y="606416"/>
            <a:ext cx="2775838" cy="4134755"/>
            <a:chOff x="3719625" y="-351356"/>
            <a:chExt cx="2775838" cy="4134755"/>
          </a:xfrm>
        </p:grpSpPr>
        <p:pic>
          <p:nvPicPr>
            <p:cNvPr id="45" name="Picture 44"/>
            <p:cNvPicPr>
              <a:picLocks noChangeAspect="1"/>
            </p:cNvPicPr>
            <p:nvPr/>
          </p:nvPicPr>
          <p:blipFill>
            <a:blip r:embed="rId14"/>
            <a:stretch>
              <a:fillRect/>
            </a:stretch>
          </p:blipFill>
          <p:spPr>
            <a:xfrm>
              <a:off x="3719625" y="-351356"/>
              <a:ext cx="2775838" cy="4134755"/>
            </a:xfrm>
            <a:prstGeom prst="rect">
              <a:avLst/>
            </a:prstGeom>
          </p:spPr>
        </p:pic>
        <p:pic>
          <p:nvPicPr>
            <p:cNvPr id="46" name="Picture 45"/>
            <p:cNvPicPr>
              <a:picLocks noChangeAspect="1"/>
            </p:cNvPicPr>
            <p:nvPr/>
          </p:nvPicPr>
          <p:blipFill>
            <a:blip r:embed="rId15"/>
            <a:stretch>
              <a:fillRect/>
            </a:stretch>
          </p:blipFill>
          <p:spPr>
            <a:xfrm>
              <a:off x="4484016" y="1290841"/>
              <a:ext cx="979669" cy="1295431"/>
            </a:xfrm>
            <a:prstGeom prst="rect">
              <a:avLst/>
            </a:prstGeom>
          </p:spPr>
        </p:pic>
      </p:grpSp>
      <p:pic>
        <p:nvPicPr>
          <p:cNvPr id="7" name="Picture 6"/>
          <p:cNvPicPr>
            <a:picLocks noChangeAspect="1"/>
          </p:cNvPicPr>
          <p:nvPr/>
        </p:nvPicPr>
        <p:blipFill>
          <a:blip r:embed="rId16"/>
          <a:stretch>
            <a:fillRect/>
          </a:stretch>
        </p:blipFill>
        <p:spPr>
          <a:xfrm>
            <a:off x="5152380" y="1067251"/>
            <a:ext cx="2427996" cy="3583789"/>
          </a:xfrm>
          <a:prstGeom prst="rect">
            <a:avLst/>
          </a:prstGeom>
        </p:spPr>
      </p:pic>
      <p:grpSp>
        <p:nvGrpSpPr>
          <p:cNvPr id="51" name="Group 50"/>
          <p:cNvGrpSpPr/>
          <p:nvPr/>
        </p:nvGrpSpPr>
        <p:grpSpPr>
          <a:xfrm>
            <a:off x="9787568" y="-79793"/>
            <a:ext cx="934789" cy="1104751"/>
            <a:chOff x="9827324" y="-40038"/>
            <a:chExt cx="934789" cy="1104751"/>
          </a:xfrm>
        </p:grpSpPr>
        <p:pic>
          <p:nvPicPr>
            <p:cNvPr id="52" name="Picture 51"/>
            <p:cNvPicPr>
              <a:picLocks noChangeAspect="1"/>
            </p:cNvPicPr>
            <p:nvPr/>
          </p:nvPicPr>
          <p:blipFill>
            <a:blip r:embed="rId11"/>
            <a:stretch>
              <a:fillRect/>
            </a:stretch>
          </p:blipFill>
          <p:spPr>
            <a:xfrm>
              <a:off x="9827324" y="-40038"/>
              <a:ext cx="934789" cy="1104751"/>
            </a:xfrm>
            <a:prstGeom prst="rect">
              <a:avLst/>
            </a:prstGeom>
          </p:spPr>
        </p:pic>
        <p:pic>
          <p:nvPicPr>
            <p:cNvPr id="53" name="Picture 52"/>
            <p:cNvPicPr>
              <a:picLocks noChangeAspect="1"/>
            </p:cNvPicPr>
            <p:nvPr/>
          </p:nvPicPr>
          <p:blipFill>
            <a:blip r:embed="rId17"/>
            <a:stretch>
              <a:fillRect/>
            </a:stretch>
          </p:blipFill>
          <p:spPr>
            <a:xfrm>
              <a:off x="10368710" y="254515"/>
              <a:ext cx="147937" cy="295874"/>
            </a:xfrm>
            <a:prstGeom prst="rect">
              <a:avLst/>
            </a:prstGeom>
          </p:spPr>
        </p:pic>
      </p:grpSp>
      <p:pic>
        <p:nvPicPr>
          <p:cNvPr id="11" name="Picture 10"/>
          <p:cNvPicPr>
            <a:picLocks noChangeAspect="1"/>
          </p:cNvPicPr>
          <p:nvPr/>
        </p:nvPicPr>
        <p:blipFill>
          <a:blip r:embed="rId18"/>
          <a:stretch>
            <a:fillRect/>
          </a:stretch>
        </p:blipFill>
        <p:spPr>
          <a:xfrm>
            <a:off x="5135794" y="1024958"/>
            <a:ext cx="2448284" cy="3651394"/>
          </a:xfrm>
          <a:prstGeom prst="rect">
            <a:avLst/>
          </a:prstGeom>
        </p:spPr>
      </p:pic>
      <p:pic>
        <p:nvPicPr>
          <p:cNvPr id="17" name="Picture 16"/>
          <p:cNvPicPr>
            <a:picLocks noChangeAspect="1"/>
          </p:cNvPicPr>
          <p:nvPr/>
        </p:nvPicPr>
        <p:blipFill>
          <a:blip r:embed="rId19"/>
          <a:stretch>
            <a:fillRect/>
          </a:stretch>
        </p:blipFill>
        <p:spPr>
          <a:xfrm>
            <a:off x="1398685" y="-744785"/>
            <a:ext cx="1012500" cy="742500"/>
          </a:xfrm>
          <a:prstGeom prst="rect">
            <a:avLst/>
          </a:prstGeom>
        </p:spPr>
      </p:pic>
      <p:grpSp>
        <p:nvGrpSpPr>
          <p:cNvPr id="66" name="Group 65"/>
          <p:cNvGrpSpPr/>
          <p:nvPr/>
        </p:nvGrpSpPr>
        <p:grpSpPr>
          <a:xfrm>
            <a:off x="2407844" y="-1170872"/>
            <a:ext cx="2767185" cy="4121865"/>
            <a:chOff x="1763888" y="1067251"/>
            <a:chExt cx="2775838" cy="4134755"/>
          </a:xfrm>
        </p:grpSpPr>
        <p:grpSp>
          <p:nvGrpSpPr>
            <p:cNvPr id="67" name="Group 66"/>
            <p:cNvGrpSpPr/>
            <p:nvPr/>
          </p:nvGrpSpPr>
          <p:grpSpPr>
            <a:xfrm>
              <a:off x="1763888" y="1067251"/>
              <a:ext cx="2775838" cy="4134755"/>
              <a:chOff x="3719625" y="-351356"/>
              <a:chExt cx="2775838" cy="4134755"/>
            </a:xfrm>
          </p:grpSpPr>
          <p:pic>
            <p:nvPicPr>
              <p:cNvPr id="69" name="Picture 68"/>
              <p:cNvPicPr>
                <a:picLocks noChangeAspect="1"/>
              </p:cNvPicPr>
              <p:nvPr/>
            </p:nvPicPr>
            <p:blipFill>
              <a:blip r:embed="rId14"/>
              <a:stretch>
                <a:fillRect/>
              </a:stretch>
            </p:blipFill>
            <p:spPr>
              <a:xfrm>
                <a:off x="3719625" y="-351356"/>
                <a:ext cx="2775838" cy="4134755"/>
              </a:xfrm>
              <a:prstGeom prst="rect">
                <a:avLst/>
              </a:prstGeom>
            </p:spPr>
          </p:pic>
          <p:pic>
            <p:nvPicPr>
              <p:cNvPr id="70" name="Picture 69"/>
              <p:cNvPicPr>
                <a:picLocks noChangeAspect="1"/>
              </p:cNvPicPr>
              <p:nvPr/>
            </p:nvPicPr>
            <p:blipFill>
              <a:blip r:embed="rId15"/>
              <a:stretch>
                <a:fillRect/>
              </a:stretch>
            </p:blipFill>
            <p:spPr>
              <a:xfrm>
                <a:off x="4484016" y="1290841"/>
                <a:ext cx="979669" cy="1295431"/>
              </a:xfrm>
              <a:prstGeom prst="rect">
                <a:avLst/>
              </a:prstGeom>
            </p:spPr>
          </p:pic>
        </p:grpSp>
        <p:pic>
          <p:nvPicPr>
            <p:cNvPr id="68" name="Picture 67"/>
            <p:cNvPicPr>
              <a:picLocks noChangeAspect="1"/>
            </p:cNvPicPr>
            <p:nvPr/>
          </p:nvPicPr>
          <p:blipFill>
            <a:blip r:embed="rId20"/>
            <a:stretch>
              <a:fillRect/>
            </a:stretch>
          </p:blipFill>
          <p:spPr>
            <a:xfrm>
              <a:off x="1831828" y="1538615"/>
              <a:ext cx="2419239" cy="3570862"/>
            </a:xfrm>
            <a:prstGeom prst="rect">
              <a:avLst/>
            </a:prstGeom>
          </p:spPr>
        </p:pic>
      </p:grpSp>
      <p:grpSp>
        <p:nvGrpSpPr>
          <p:cNvPr id="12" name="Group 11"/>
          <p:cNvGrpSpPr/>
          <p:nvPr/>
        </p:nvGrpSpPr>
        <p:grpSpPr>
          <a:xfrm>
            <a:off x="5077240" y="606408"/>
            <a:ext cx="2767185" cy="4121865"/>
            <a:chOff x="1763888" y="1067251"/>
            <a:chExt cx="2775838" cy="4134755"/>
          </a:xfrm>
        </p:grpSpPr>
        <p:grpSp>
          <p:nvGrpSpPr>
            <p:cNvPr id="49" name="Group 48"/>
            <p:cNvGrpSpPr/>
            <p:nvPr/>
          </p:nvGrpSpPr>
          <p:grpSpPr>
            <a:xfrm>
              <a:off x="1763888" y="1067251"/>
              <a:ext cx="2775838" cy="4134755"/>
              <a:chOff x="3719625" y="-351356"/>
              <a:chExt cx="2775838" cy="4134755"/>
            </a:xfrm>
          </p:grpSpPr>
          <p:pic>
            <p:nvPicPr>
              <p:cNvPr id="50" name="Picture 49"/>
              <p:cNvPicPr>
                <a:picLocks noChangeAspect="1"/>
              </p:cNvPicPr>
              <p:nvPr/>
            </p:nvPicPr>
            <p:blipFill>
              <a:blip r:embed="rId14"/>
              <a:stretch>
                <a:fillRect/>
              </a:stretch>
            </p:blipFill>
            <p:spPr>
              <a:xfrm>
                <a:off x="3719625" y="-351356"/>
                <a:ext cx="2775838" cy="4134755"/>
              </a:xfrm>
              <a:prstGeom prst="rect">
                <a:avLst/>
              </a:prstGeom>
            </p:spPr>
          </p:pic>
          <p:pic>
            <p:nvPicPr>
              <p:cNvPr id="54" name="Picture 53"/>
              <p:cNvPicPr>
                <a:picLocks noChangeAspect="1"/>
              </p:cNvPicPr>
              <p:nvPr/>
            </p:nvPicPr>
            <p:blipFill>
              <a:blip r:embed="rId15"/>
              <a:stretch>
                <a:fillRect/>
              </a:stretch>
            </p:blipFill>
            <p:spPr>
              <a:xfrm>
                <a:off x="4484016" y="1290841"/>
                <a:ext cx="979669" cy="1295431"/>
              </a:xfrm>
              <a:prstGeom prst="rect">
                <a:avLst/>
              </a:prstGeom>
            </p:spPr>
          </p:pic>
        </p:grpSp>
        <p:pic>
          <p:nvPicPr>
            <p:cNvPr id="48" name="Picture 47"/>
            <p:cNvPicPr>
              <a:picLocks noChangeAspect="1"/>
            </p:cNvPicPr>
            <p:nvPr/>
          </p:nvPicPr>
          <p:blipFill>
            <a:blip r:embed="rId20"/>
            <a:stretch>
              <a:fillRect/>
            </a:stretch>
          </p:blipFill>
          <p:spPr>
            <a:xfrm>
              <a:off x="1831828" y="1538615"/>
              <a:ext cx="2419239" cy="3570862"/>
            </a:xfrm>
            <a:prstGeom prst="rect">
              <a:avLst/>
            </a:prstGeom>
          </p:spPr>
        </p:pic>
      </p:grpSp>
      <p:grpSp>
        <p:nvGrpSpPr>
          <p:cNvPr id="2" name="Group 1"/>
          <p:cNvGrpSpPr/>
          <p:nvPr/>
        </p:nvGrpSpPr>
        <p:grpSpPr>
          <a:xfrm>
            <a:off x="7734857" y="2359644"/>
            <a:ext cx="5408716" cy="5970325"/>
            <a:chOff x="7734857" y="2359644"/>
            <a:chExt cx="5408716" cy="5970325"/>
          </a:xfrm>
        </p:grpSpPr>
        <p:grpSp>
          <p:nvGrpSpPr>
            <p:cNvPr id="56" name="Group 55"/>
            <p:cNvGrpSpPr/>
            <p:nvPr/>
          </p:nvGrpSpPr>
          <p:grpSpPr>
            <a:xfrm>
              <a:off x="7734857" y="2359644"/>
              <a:ext cx="2767185" cy="4121865"/>
              <a:chOff x="1763888" y="1013387"/>
              <a:chExt cx="2775838" cy="4134755"/>
            </a:xfrm>
          </p:grpSpPr>
          <p:grpSp>
            <p:nvGrpSpPr>
              <p:cNvPr id="57" name="Group 56"/>
              <p:cNvGrpSpPr/>
              <p:nvPr/>
            </p:nvGrpSpPr>
            <p:grpSpPr>
              <a:xfrm>
                <a:off x="1763888" y="1013387"/>
                <a:ext cx="2775838" cy="4134755"/>
                <a:chOff x="3719625" y="-405220"/>
                <a:chExt cx="2775838" cy="4134755"/>
              </a:xfrm>
            </p:grpSpPr>
            <p:pic>
              <p:nvPicPr>
                <p:cNvPr id="59" name="Picture 58"/>
                <p:cNvPicPr>
                  <a:picLocks noChangeAspect="1"/>
                </p:cNvPicPr>
                <p:nvPr/>
              </p:nvPicPr>
              <p:blipFill>
                <a:blip r:embed="rId14"/>
                <a:stretch>
                  <a:fillRect/>
                </a:stretch>
              </p:blipFill>
              <p:spPr>
                <a:xfrm>
                  <a:off x="3719625" y="-405220"/>
                  <a:ext cx="2775838" cy="4134755"/>
                </a:xfrm>
                <a:prstGeom prst="rect">
                  <a:avLst/>
                </a:prstGeom>
              </p:spPr>
            </p:pic>
            <p:pic>
              <p:nvPicPr>
                <p:cNvPr id="60" name="Picture 59"/>
                <p:cNvPicPr>
                  <a:picLocks noChangeAspect="1"/>
                </p:cNvPicPr>
                <p:nvPr/>
              </p:nvPicPr>
              <p:blipFill>
                <a:blip r:embed="rId15"/>
                <a:stretch>
                  <a:fillRect/>
                </a:stretch>
              </p:blipFill>
              <p:spPr>
                <a:xfrm>
                  <a:off x="4484016" y="1290841"/>
                  <a:ext cx="979669" cy="1295431"/>
                </a:xfrm>
                <a:prstGeom prst="rect">
                  <a:avLst/>
                </a:prstGeom>
              </p:spPr>
            </p:pic>
          </p:grpSp>
          <p:pic>
            <p:nvPicPr>
              <p:cNvPr id="58" name="Picture 57"/>
              <p:cNvPicPr>
                <a:picLocks noChangeAspect="1"/>
              </p:cNvPicPr>
              <p:nvPr/>
            </p:nvPicPr>
            <p:blipFill>
              <a:blip r:embed="rId20"/>
              <a:stretch>
                <a:fillRect/>
              </a:stretch>
            </p:blipFill>
            <p:spPr>
              <a:xfrm>
                <a:off x="1831828" y="1512310"/>
                <a:ext cx="2419239" cy="3570862"/>
              </a:xfrm>
              <a:prstGeom prst="rect">
                <a:avLst/>
              </a:prstGeom>
            </p:spPr>
          </p:pic>
        </p:grpSp>
        <p:grpSp>
          <p:nvGrpSpPr>
            <p:cNvPr id="61" name="Group 60"/>
            <p:cNvGrpSpPr/>
            <p:nvPr/>
          </p:nvGrpSpPr>
          <p:grpSpPr>
            <a:xfrm>
              <a:off x="10376388" y="4208104"/>
              <a:ext cx="2767185" cy="4121865"/>
              <a:chOff x="1763888" y="1067251"/>
              <a:chExt cx="2775838" cy="4134755"/>
            </a:xfrm>
          </p:grpSpPr>
          <p:grpSp>
            <p:nvGrpSpPr>
              <p:cNvPr id="62" name="Group 61"/>
              <p:cNvGrpSpPr/>
              <p:nvPr/>
            </p:nvGrpSpPr>
            <p:grpSpPr>
              <a:xfrm>
                <a:off x="1763888" y="1067251"/>
                <a:ext cx="2775838" cy="4134755"/>
                <a:chOff x="3719625" y="-351356"/>
                <a:chExt cx="2775838" cy="4134755"/>
              </a:xfrm>
            </p:grpSpPr>
            <p:pic>
              <p:nvPicPr>
                <p:cNvPr id="64" name="Picture 63"/>
                <p:cNvPicPr>
                  <a:picLocks noChangeAspect="1"/>
                </p:cNvPicPr>
                <p:nvPr/>
              </p:nvPicPr>
              <p:blipFill>
                <a:blip r:embed="rId14"/>
                <a:stretch>
                  <a:fillRect/>
                </a:stretch>
              </p:blipFill>
              <p:spPr>
                <a:xfrm>
                  <a:off x="3719625" y="-351356"/>
                  <a:ext cx="2775838" cy="4134755"/>
                </a:xfrm>
                <a:prstGeom prst="rect">
                  <a:avLst/>
                </a:prstGeom>
              </p:spPr>
            </p:pic>
            <p:pic>
              <p:nvPicPr>
                <p:cNvPr id="65" name="Picture 64"/>
                <p:cNvPicPr>
                  <a:picLocks noChangeAspect="1"/>
                </p:cNvPicPr>
                <p:nvPr/>
              </p:nvPicPr>
              <p:blipFill>
                <a:blip r:embed="rId15"/>
                <a:stretch>
                  <a:fillRect/>
                </a:stretch>
              </p:blipFill>
              <p:spPr>
                <a:xfrm>
                  <a:off x="4484016" y="1290841"/>
                  <a:ext cx="979669" cy="1295431"/>
                </a:xfrm>
                <a:prstGeom prst="rect">
                  <a:avLst/>
                </a:prstGeom>
              </p:spPr>
            </p:pic>
          </p:grpSp>
          <p:pic>
            <p:nvPicPr>
              <p:cNvPr id="63" name="Picture 62"/>
              <p:cNvPicPr>
                <a:picLocks noChangeAspect="1"/>
              </p:cNvPicPr>
              <p:nvPr/>
            </p:nvPicPr>
            <p:blipFill>
              <a:blip r:embed="rId20"/>
              <a:stretch>
                <a:fillRect/>
              </a:stretch>
            </p:blipFill>
            <p:spPr>
              <a:xfrm>
                <a:off x="1831828" y="1538615"/>
                <a:ext cx="2419239" cy="3570862"/>
              </a:xfrm>
              <a:prstGeom prst="rect">
                <a:avLst/>
              </a:prstGeom>
            </p:spPr>
          </p:pic>
        </p:grpSp>
      </p:grpSp>
      <p:grpSp>
        <p:nvGrpSpPr>
          <p:cNvPr id="71" name="Group 70"/>
          <p:cNvGrpSpPr/>
          <p:nvPr/>
        </p:nvGrpSpPr>
        <p:grpSpPr>
          <a:xfrm>
            <a:off x="2407844" y="-3703230"/>
            <a:ext cx="10735729" cy="9500841"/>
            <a:chOff x="2407844" y="-1170872"/>
            <a:chExt cx="10735729" cy="9500841"/>
          </a:xfrm>
        </p:grpSpPr>
        <p:grpSp>
          <p:nvGrpSpPr>
            <p:cNvPr id="72" name="Group 71"/>
            <p:cNvGrpSpPr/>
            <p:nvPr/>
          </p:nvGrpSpPr>
          <p:grpSpPr>
            <a:xfrm>
              <a:off x="2407844" y="-1170872"/>
              <a:ext cx="2767185" cy="4121865"/>
              <a:chOff x="1763888" y="1067251"/>
              <a:chExt cx="2775838" cy="4134755"/>
            </a:xfrm>
          </p:grpSpPr>
          <p:grpSp>
            <p:nvGrpSpPr>
              <p:cNvPr id="88" name="Group 87"/>
              <p:cNvGrpSpPr/>
              <p:nvPr/>
            </p:nvGrpSpPr>
            <p:grpSpPr>
              <a:xfrm>
                <a:off x="1763888" y="1067251"/>
                <a:ext cx="2775838" cy="4134755"/>
                <a:chOff x="3719625" y="-351356"/>
                <a:chExt cx="2775838" cy="4134755"/>
              </a:xfrm>
            </p:grpSpPr>
            <p:pic>
              <p:nvPicPr>
                <p:cNvPr id="90" name="Picture 89"/>
                <p:cNvPicPr>
                  <a:picLocks noChangeAspect="1"/>
                </p:cNvPicPr>
                <p:nvPr/>
              </p:nvPicPr>
              <p:blipFill>
                <a:blip r:embed="rId14"/>
                <a:stretch>
                  <a:fillRect/>
                </a:stretch>
              </p:blipFill>
              <p:spPr>
                <a:xfrm>
                  <a:off x="3719625" y="-351356"/>
                  <a:ext cx="2775838" cy="4134755"/>
                </a:xfrm>
                <a:prstGeom prst="rect">
                  <a:avLst/>
                </a:prstGeom>
              </p:spPr>
            </p:pic>
            <p:pic>
              <p:nvPicPr>
                <p:cNvPr id="91" name="Picture 90"/>
                <p:cNvPicPr>
                  <a:picLocks noChangeAspect="1"/>
                </p:cNvPicPr>
                <p:nvPr/>
              </p:nvPicPr>
              <p:blipFill>
                <a:blip r:embed="rId15"/>
                <a:stretch>
                  <a:fillRect/>
                </a:stretch>
              </p:blipFill>
              <p:spPr>
                <a:xfrm>
                  <a:off x="4484016" y="1290841"/>
                  <a:ext cx="979669" cy="1295431"/>
                </a:xfrm>
                <a:prstGeom prst="rect">
                  <a:avLst/>
                </a:prstGeom>
              </p:spPr>
            </p:pic>
          </p:grpSp>
          <p:pic>
            <p:nvPicPr>
              <p:cNvPr id="89" name="Picture 88"/>
              <p:cNvPicPr>
                <a:picLocks noChangeAspect="1"/>
              </p:cNvPicPr>
              <p:nvPr/>
            </p:nvPicPr>
            <p:blipFill>
              <a:blip r:embed="rId20"/>
              <a:stretch>
                <a:fillRect/>
              </a:stretch>
            </p:blipFill>
            <p:spPr>
              <a:xfrm>
                <a:off x="1831828" y="1538615"/>
                <a:ext cx="2419239" cy="3570862"/>
              </a:xfrm>
              <a:prstGeom prst="rect">
                <a:avLst/>
              </a:prstGeom>
            </p:spPr>
          </p:pic>
        </p:grpSp>
        <p:grpSp>
          <p:nvGrpSpPr>
            <p:cNvPr id="73" name="Group 72"/>
            <p:cNvGrpSpPr/>
            <p:nvPr/>
          </p:nvGrpSpPr>
          <p:grpSpPr>
            <a:xfrm>
              <a:off x="5077240" y="606408"/>
              <a:ext cx="2767185" cy="4121865"/>
              <a:chOff x="1763888" y="1067251"/>
              <a:chExt cx="2775838" cy="4134755"/>
            </a:xfrm>
          </p:grpSpPr>
          <p:grpSp>
            <p:nvGrpSpPr>
              <p:cNvPr id="84" name="Group 83"/>
              <p:cNvGrpSpPr/>
              <p:nvPr/>
            </p:nvGrpSpPr>
            <p:grpSpPr>
              <a:xfrm>
                <a:off x="1763888" y="1067251"/>
                <a:ext cx="2775838" cy="4134755"/>
                <a:chOff x="3719625" y="-351356"/>
                <a:chExt cx="2775838" cy="4134755"/>
              </a:xfrm>
            </p:grpSpPr>
            <p:pic>
              <p:nvPicPr>
                <p:cNvPr id="86" name="Picture 85"/>
                <p:cNvPicPr>
                  <a:picLocks noChangeAspect="1"/>
                </p:cNvPicPr>
                <p:nvPr/>
              </p:nvPicPr>
              <p:blipFill>
                <a:blip r:embed="rId14"/>
                <a:stretch>
                  <a:fillRect/>
                </a:stretch>
              </p:blipFill>
              <p:spPr>
                <a:xfrm>
                  <a:off x="3719625" y="-351356"/>
                  <a:ext cx="2775838" cy="4134755"/>
                </a:xfrm>
                <a:prstGeom prst="rect">
                  <a:avLst/>
                </a:prstGeom>
              </p:spPr>
            </p:pic>
            <p:pic>
              <p:nvPicPr>
                <p:cNvPr id="87" name="Picture 86"/>
                <p:cNvPicPr>
                  <a:picLocks noChangeAspect="1"/>
                </p:cNvPicPr>
                <p:nvPr/>
              </p:nvPicPr>
              <p:blipFill>
                <a:blip r:embed="rId15"/>
                <a:stretch>
                  <a:fillRect/>
                </a:stretch>
              </p:blipFill>
              <p:spPr>
                <a:xfrm>
                  <a:off x="4484016" y="1290841"/>
                  <a:ext cx="979669" cy="1295431"/>
                </a:xfrm>
                <a:prstGeom prst="rect">
                  <a:avLst/>
                </a:prstGeom>
              </p:spPr>
            </p:pic>
          </p:grpSp>
          <p:pic>
            <p:nvPicPr>
              <p:cNvPr id="85" name="Picture 84"/>
              <p:cNvPicPr>
                <a:picLocks noChangeAspect="1"/>
              </p:cNvPicPr>
              <p:nvPr/>
            </p:nvPicPr>
            <p:blipFill>
              <a:blip r:embed="rId20"/>
              <a:stretch>
                <a:fillRect/>
              </a:stretch>
            </p:blipFill>
            <p:spPr>
              <a:xfrm>
                <a:off x="1831828" y="1538615"/>
                <a:ext cx="2419239" cy="3570862"/>
              </a:xfrm>
              <a:prstGeom prst="rect">
                <a:avLst/>
              </a:prstGeom>
            </p:spPr>
          </p:pic>
        </p:grpSp>
        <p:grpSp>
          <p:nvGrpSpPr>
            <p:cNvPr id="74" name="Group 73"/>
            <p:cNvGrpSpPr/>
            <p:nvPr/>
          </p:nvGrpSpPr>
          <p:grpSpPr>
            <a:xfrm>
              <a:off x="7734857" y="2413340"/>
              <a:ext cx="2767185" cy="4121865"/>
              <a:chOff x="1763888" y="1067251"/>
              <a:chExt cx="2775838" cy="4134755"/>
            </a:xfrm>
          </p:grpSpPr>
          <p:grpSp>
            <p:nvGrpSpPr>
              <p:cNvPr id="80" name="Group 79"/>
              <p:cNvGrpSpPr/>
              <p:nvPr/>
            </p:nvGrpSpPr>
            <p:grpSpPr>
              <a:xfrm>
                <a:off x="1763888" y="1067251"/>
                <a:ext cx="2775838" cy="4134755"/>
                <a:chOff x="3719625" y="-351356"/>
                <a:chExt cx="2775838" cy="4134755"/>
              </a:xfrm>
            </p:grpSpPr>
            <p:pic>
              <p:nvPicPr>
                <p:cNvPr id="82" name="Picture 81"/>
                <p:cNvPicPr>
                  <a:picLocks noChangeAspect="1"/>
                </p:cNvPicPr>
                <p:nvPr/>
              </p:nvPicPr>
              <p:blipFill>
                <a:blip r:embed="rId14"/>
                <a:stretch>
                  <a:fillRect/>
                </a:stretch>
              </p:blipFill>
              <p:spPr>
                <a:xfrm>
                  <a:off x="3719625" y="-351356"/>
                  <a:ext cx="2775838" cy="4134755"/>
                </a:xfrm>
                <a:prstGeom prst="rect">
                  <a:avLst/>
                </a:prstGeom>
              </p:spPr>
            </p:pic>
            <p:pic>
              <p:nvPicPr>
                <p:cNvPr id="83" name="Picture 82"/>
                <p:cNvPicPr>
                  <a:picLocks noChangeAspect="1"/>
                </p:cNvPicPr>
                <p:nvPr/>
              </p:nvPicPr>
              <p:blipFill>
                <a:blip r:embed="rId15"/>
                <a:stretch>
                  <a:fillRect/>
                </a:stretch>
              </p:blipFill>
              <p:spPr>
                <a:xfrm>
                  <a:off x="4484016" y="1290841"/>
                  <a:ext cx="979669" cy="1295431"/>
                </a:xfrm>
                <a:prstGeom prst="rect">
                  <a:avLst/>
                </a:prstGeom>
              </p:spPr>
            </p:pic>
          </p:grpSp>
          <p:pic>
            <p:nvPicPr>
              <p:cNvPr id="81" name="Picture 80"/>
              <p:cNvPicPr>
                <a:picLocks noChangeAspect="1"/>
              </p:cNvPicPr>
              <p:nvPr/>
            </p:nvPicPr>
            <p:blipFill>
              <a:blip r:embed="rId20"/>
              <a:stretch>
                <a:fillRect/>
              </a:stretch>
            </p:blipFill>
            <p:spPr>
              <a:xfrm>
                <a:off x="1831828" y="1538615"/>
                <a:ext cx="2419239" cy="3570862"/>
              </a:xfrm>
              <a:prstGeom prst="rect">
                <a:avLst/>
              </a:prstGeom>
            </p:spPr>
          </p:pic>
        </p:grpSp>
        <p:grpSp>
          <p:nvGrpSpPr>
            <p:cNvPr id="75" name="Group 74"/>
            <p:cNvGrpSpPr/>
            <p:nvPr/>
          </p:nvGrpSpPr>
          <p:grpSpPr>
            <a:xfrm>
              <a:off x="10376388" y="4208104"/>
              <a:ext cx="2767185" cy="4121865"/>
              <a:chOff x="1763888" y="1067251"/>
              <a:chExt cx="2775838" cy="4134755"/>
            </a:xfrm>
          </p:grpSpPr>
          <p:grpSp>
            <p:nvGrpSpPr>
              <p:cNvPr id="76" name="Group 75"/>
              <p:cNvGrpSpPr/>
              <p:nvPr/>
            </p:nvGrpSpPr>
            <p:grpSpPr>
              <a:xfrm>
                <a:off x="1763888" y="1067251"/>
                <a:ext cx="2775838" cy="4134755"/>
                <a:chOff x="3719625" y="-351356"/>
                <a:chExt cx="2775838" cy="4134755"/>
              </a:xfrm>
            </p:grpSpPr>
            <p:pic>
              <p:nvPicPr>
                <p:cNvPr id="78" name="Picture 77"/>
                <p:cNvPicPr>
                  <a:picLocks noChangeAspect="1"/>
                </p:cNvPicPr>
                <p:nvPr/>
              </p:nvPicPr>
              <p:blipFill>
                <a:blip r:embed="rId14"/>
                <a:stretch>
                  <a:fillRect/>
                </a:stretch>
              </p:blipFill>
              <p:spPr>
                <a:xfrm>
                  <a:off x="3719625" y="-351356"/>
                  <a:ext cx="2775838" cy="4134755"/>
                </a:xfrm>
                <a:prstGeom prst="rect">
                  <a:avLst/>
                </a:prstGeom>
              </p:spPr>
            </p:pic>
            <p:pic>
              <p:nvPicPr>
                <p:cNvPr id="79" name="Picture 78"/>
                <p:cNvPicPr>
                  <a:picLocks noChangeAspect="1"/>
                </p:cNvPicPr>
                <p:nvPr/>
              </p:nvPicPr>
              <p:blipFill>
                <a:blip r:embed="rId15"/>
                <a:stretch>
                  <a:fillRect/>
                </a:stretch>
              </p:blipFill>
              <p:spPr>
                <a:xfrm>
                  <a:off x="4484016" y="1290841"/>
                  <a:ext cx="979669" cy="1295431"/>
                </a:xfrm>
                <a:prstGeom prst="rect">
                  <a:avLst/>
                </a:prstGeom>
              </p:spPr>
            </p:pic>
          </p:grpSp>
          <p:pic>
            <p:nvPicPr>
              <p:cNvPr id="77" name="Picture 76"/>
              <p:cNvPicPr>
                <a:picLocks noChangeAspect="1"/>
              </p:cNvPicPr>
              <p:nvPr/>
            </p:nvPicPr>
            <p:blipFill>
              <a:blip r:embed="rId20"/>
              <a:stretch>
                <a:fillRect/>
              </a:stretch>
            </p:blipFill>
            <p:spPr>
              <a:xfrm>
                <a:off x="1831828" y="1538615"/>
                <a:ext cx="2419239" cy="3570862"/>
              </a:xfrm>
              <a:prstGeom prst="rect">
                <a:avLst/>
              </a:prstGeom>
            </p:spPr>
          </p:pic>
        </p:grpSp>
      </p:grpSp>
      <p:grpSp>
        <p:nvGrpSpPr>
          <p:cNvPr id="92" name="Group 91"/>
          <p:cNvGrpSpPr/>
          <p:nvPr/>
        </p:nvGrpSpPr>
        <p:grpSpPr>
          <a:xfrm>
            <a:off x="2407844" y="-6287528"/>
            <a:ext cx="10735729" cy="9500841"/>
            <a:chOff x="2407844" y="-1170872"/>
            <a:chExt cx="10735729" cy="9500841"/>
          </a:xfrm>
        </p:grpSpPr>
        <p:grpSp>
          <p:nvGrpSpPr>
            <p:cNvPr id="93" name="Group 92"/>
            <p:cNvGrpSpPr/>
            <p:nvPr/>
          </p:nvGrpSpPr>
          <p:grpSpPr>
            <a:xfrm>
              <a:off x="2407844" y="-1170872"/>
              <a:ext cx="2767185" cy="4121865"/>
              <a:chOff x="1763888" y="1067251"/>
              <a:chExt cx="2775838" cy="4134755"/>
            </a:xfrm>
          </p:grpSpPr>
          <p:grpSp>
            <p:nvGrpSpPr>
              <p:cNvPr id="109" name="Group 108"/>
              <p:cNvGrpSpPr/>
              <p:nvPr/>
            </p:nvGrpSpPr>
            <p:grpSpPr>
              <a:xfrm>
                <a:off x="1763888" y="1067251"/>
                <a:ext cx="2775838" cy="4134755"/>
                <a:chOff x="3719625" y="-351356"/>
                <a:chExt cx="2775838" cy="4134755"/>
              </a:xfrm>
            </p:grpSpPr>
            <p:pic>
              <p:nvPicPr>
                <p:cNvPr id="111" name="Picture 110"/>
                <p:cNvPicPr>
                  <a:picLocks noChangeAspect="1"/>
                </p:cNvPicPr>
                <p:nvPr/>
              </p:nvPicPr>
              <p:blipFill>
                <a:blip r:embed="rId14"/>
                <a:stretch>
                  <a:fillRect/>
                </a:stretch>
              </p:blipFill>
              <p:spPr>
                <a:xfrm>
                  <a:off x="3719625" y="-351356"/>
                  <a:ext cx="2775838" cy="4134755"/>
                </a:xfrm>
                <a:prstGeom prst="rect">
                  <a:avLst/>
                </a:prstGeom>
              </p:spPr>
            </p:pic>
            <p:pic>
              <p:nvPicPr>
                <p:cNvPr id="112" name="Picture 111"/>
                <p:cNvPicPr>
                  <a:picLocks noChangeAspect="1"/>
                </p:cNvPicPr>
                <p:nvPr/>
              </p:nvPicPr>
              <p:blipFill>
                <a:blip r:embed="rId15"/>
                <a:stretch>
                  <a:fillRect/>
                </a:stretch>
              </p:blipFill>
              <p:spPr>
                <a:xfrm>
                  <a:off x="4484016" y="1290841"/>
                  <a:ext cx="979669" cy="1295431"/>
                </a:xfrm>
                <a:prstGeom prst="rect">
                  <a:avLst/>
                </a:prstGeom>
              </p:spPr>
            </p:pic>
          </p:grpSp>
          <p:pic>
            <p:nvPicPr>
              <p:cNvPr id="110" name="Picture 109"/>
              <p:cNvPicPr>
                <a:picLocks noChangeAspect="1"/>
              </p:cNvPicPr>
              <p:nvPr/>
            </p:nvPicPr>
            <p:blipFill>
              <a:blip r:embed="rId20"/>
              <a:stretch>
                <a:fillRect/>
              </a:stretch>
            </p:blipFill>
            <p:spPr>
              <a:xfrm>
                <a:off x="1831828" y="1538615"/>
                <a:ext cx="2419239" cy="3570862"/>
              </a:xfrm>
              <a:prstGeom prst="rect">
                <a:avLst/>
              </a:prstGeom>
            </p:spPr>
          </p:pic>
        </p:grpSp>
        <p:grpSp>
          <p:nvGrpSpPr>
            <p:cNvPr id="94" name="Group 93"/>
            <p:cNvGrpSpPr/>
            <p:nvPr/>
          </p:nvGrpSpPr>
          <p:grpSpPr>
            <a:xfrm>
              <a:off x="5077240" y="606408"/>
              <a:ext cx="2767185" cy="4121865"/>
              <a:chOff x="1763888" y="1067251"/>
              <a:chExt cx="2775838" cy="4134755"/>
            </a:xfrm>
          </p:grpSpPr>
          <p:grpSp>
            <p:nvGrpSpPr>
              <p:cNvPr id="105" name="Group 104"/>
              <p:cNvGrpSpPr/>
              <p:nvPr/>
            </p:nvGrpSpPr>
            <p:grpSpPr>
              <a:xfrm>
                <a:off x="1763888" y="1067251"/>
                <a:ext cx="2775838" cy="4134755"/>
                <a:chOff x="3719625" y="-351356"/>
                <a:chExt cx="2775838" cy="4134755"/>
              </a:xfrm>
            </p:grpSpPr>
            <p:pic>
              <p:nvPicPr>
                <p:cNvPr id="107" name="Picture 106"/>
                <p:cNvPicPr>
                  <a:picLocks noChangeAspect="1"/>
                </p:cNvPicPr>
                <p:nvPr/>
              </p:nvPicPr>
              <p:blipFill>
                <a:blip r:embed="rId14"/>
                <a:stretch>
                  <a:fillRect/>
                </a:stretch>
              </p:blipFill>
              <p:spPr>
                <a:xfrm>
                  <a:off x="3719625" y="-351356"/>
                  <a:ext cx="2775838" cy="4134755"/>
                </a:xfrm>
                <a:prstGeom prst="rect">
                  <a:avLst/>
                </a:prstGeom>
              </p:spPr>
            </p:pic>
            <p:pic>
              <p:nvPicPr>
                <p:cNvPr id="108" name="Picture 107"/>
                <p:cNvPicPr>
                  <a:picLocks noChangeAspect="1"/>
                </p:cNvPicPr>
                <p:nvPr/>
              </p:nvPicPr>
              <p:blipFill>
                <a:blip r:embed="rId15"/>
                <a:stretch>
                  <a:fillRect/>
                </a:stretch>
              </p:blipFill>
              <p:spPr>
                <a:xfrm>
                  <a:off x="4484016" y="1290841"/>
                  <a:ext cx="979669" cy="1295431"/>
                </a:xfrm>
                <a:prstGeom prst="rect">
                  <a:avLst/>
                </a:prstGeom>
              </p:spPr>
            </p:pic>
          </p:grpSp>
          <p:pic>
            <p:nvPicPr>
              <p:cNvPr id="106" name="Picture 105"/>
              <p:cNvPicPr>
                <a:picLocks noChangeAspect="1"/>
              </p:cNvPicPr>
              <p:nvPr/>
            </p:nvPicPr>
            <p:blipFill>
              <a:blip r:embed="rId20"/>
              <a:stretch>
                <a:fillRect/>
              </a:stretch>
            </p:blipFill>
            <p:spPr>
              <a:xfrm>
                <a:off x="1831828" y="1538615"/>
                <a:ext cx="2419239" cy="3570862"/>
              </a:xfrm>
              <a:prstGeom prst="rect">
                <a:avLst/>
              </a:prstGeom>
            </p:spPr>
          </p:pic>
        </p:grpSp>
        <p:grpSp>
          <p:nvGrpSpPr>
            <p:cNvPr id="95" name="Group 94"/>
            <p:cNvGrpSpPr/>
            <p:nvPr/>
          </p:nvGrpSpPr>
          <p:grpSpPr>
            <a:xfrm>
              <a:off x="7734857" y="2413340"/>
              <a:ext cx="2767185" cy="4121865"/>
              <a:chOff x="1763888" y="1067251"/>
              <a:chExt cx="2775838" cy="4134755"/>
            </a:xfrm>
          </p:grpSpPr>
          <p:grpSp>
            <p:nvGrpSpPr>
              <p:cNvPr id="101" name="Group 100"/>
              <p:cNvGrpSpPr/>
              <p:nvPr/>
            </p:nvGrpSpPr>
            <p:grpSpPr>
              <a:xfrm>
                <a:off x="1763888" y="1067251"/>
                <a:ext cx="2775838" cy="4134755"/>
                <a:chOff x="3719625" y="-351356"/>
                <a:chExt cx="2775838" cy="4134755"/>
              </a:xfrm>
            </p:grpSpPr>
            <p:pic>
              <p:nvPicPr>
                <p:cNvPr id="103" name="Picture 102"/>
                <p:cNvPicPr>
                  <a:picLocks noChangeAspect="1"/>
                </p:cNvPicPr>
                <p:nvPr/>
              </p:nvPicPr>
              <p:blipFill>
                <a:blip r:embed="rId14"/>
                <a:stretch>
                  <a:fillRect/>
                </a:stretch>
              </p:blipFill>
              <p:spPr>
                <a:xfrm>
                  <a:off x="3719625" y="-351356"/>
                  <a:ext cx="2775838" cy="4134755"/>
                </a:xfrm>
                <a:prstGeom prst="rect">
                  <a:avLst/>
                </a:prstGeom>
              </p:spPr>
            </p:pic>
            <p:pic>
              <p:nvPicPr>
                <p:cNvPr id="104" name="Picture 103"/>
                <p:cNvPicPr>
                  <a:picLocks noChangeAspect="1"/>
                </p:cNvPicPr>
                <p:nvPr/>
              </p:nvPicPr>
              <p:blipFill>
                <a:blip r:embed="rId15"/>
                <a:stretch>
                  <a:fillRect/>
                </a:stretch>
              </p:blipFill>
              <p:spPr>
                <a:xfrm>
                  <a:off x="4484016" y="1290841"/>
                  <a:ext cx="979669" cy="1295431"/>
                </a:xfrm>
                <a:prstGeom prst="rect">
                  <a:avLst/>
                </a:prstGeom>
              </p:spPr>
            </p:pic>
          </p:grpSp>
          <p:pic>
            <p:nvPicPr>
              <p:cNvPr id="102" name="Picture 101"/>
              <p:cNvPicPr>
                <a:picLocks noChangeAspect="1"/>
              </p:cNvPicPr>
              <p:nvPr/>
            </p:nvPicPr>
            <p:blipFill>
              <a:blip r:embed="rId20"/>
              <a:stretch>
                <a:fillRect/>
              </a:stretch>
            </p:blipFill>
            <p:spPr>
              <a:xfrm>
                <a:off x="1831828" y="1538615"/>
                <a:ext cx="2419239" cy="3570862"/>
              </a:xfrm>
              <a:prstGeom prst="rect">
                <a:avLst/>
              </a:prstGeom>
            </p:spPr>
          </p:pic>
        </p:grpSp>
        <p:grpSp>
          <p:nvGrpSpPr>
            <p:cNvPr id="96" name="Group 95"/>
            <p:cNvGrpSpPr/>
            <p:nvPr/>
          </p:nvGrpSpPr>
          <p:grpSpPr>
            <a:xfrm>
              <a:off x="10376388" y="4208104"/>
              <a:ext cx="2767185" cy="4121865"/>
              <a:chOff x="1763888" y="1067251"/>
              <a:chExt cx="2775838" cy="4134755"/>
            </a:xfrm>
          </p:grpSpPr>
          <p:grpSp>
            <p:nvGrpSpPr>
              <p:cNvPr id="97" name="Group 96"/>
              <p:cNvGrpSpPr/>
              <p:nvPr/>
            </p:nvGrpSpPr>
            <p:grpSpPr>
              <a:xfrm>
                <a:off x="1763888" y="1067251"/>
                <a:ext cx="2775838" cy="4134755"/>
                <a:chOff x="3719625" y="-351356"/>
                <a:chExt cx="2775838" cy="4134755"/>
              </a:xfrm>
            </p:grpSpPr>
            <p:pic>
              <p:nvPicPr>
                <p:cNvPr id="99" name="Picture 98"/>
                <p:cNvPicPr>
                  <a:picLocks noChangeAspect="1"/>
                </p:cNvPicPr>
                <p:nvPr/>
              </p:nvPicPr>
              <p:blipFill>
                <a:blip r:embed="rId14"/>
                <a:stretch>
                  <a:fillRect/>
                </a:stretch>
              </p:blipFill>
              <p:spPr>
                <a:xfrm>
                  <a:off x="3719625" y="-351356"/>
                  <a:ext cx="2775838" cy="4134755"/>
                </a:xfrm>
                <a:prstGeom prst="rect">
                  <a:avLst/>
                </a:prstGeom>
              </p:spPr>
            </p:pic>
            <p:pic>
              <p:nvPicPr>
                <p:cNvPr id="100" name="Picture 99"/>
                <p:cNvPicPr>
                  <a:picLocks noChangeAspect="1"/>
                </p:cNvPicPr>
                <p:nvPr/>
              </p:nvPicPr>
              <p:blipFill>
                <a:blip r:embed="rId15"/>
                <a:stretch>
                  <a:fillRect/>
                </a:stretch>
              </p:blipFill>
              <p:spPr>
                <a:xfrm>
                  <a:off x="4484016" y="1290841"/>
                  <a:ext cx="979669" cy="1295431"/>
                </a:xfrm>
                <a:prstGeom prst="rect">
                  <a:avLst/>
                </a:prstGeom>
              </p:spPr>
            </p:pic>
          </p:grpSp>
          <p:pic>
            <p:nvPicPr>
              <p:cNvPr id="98" name="Picture 97"/>
              <p:cNvPicPr>
                <a:picLocks noChangeAspect="1"/>
              </p:cNvPicPr>
              <p:nvPr/>
            </p:nvPicPr>
            <p:blipFill>
              <a:blip r:embed="rId20"/>
              <a:stretch>
                <a:fillRect/>
              </a:stretch>
            </p:blipFill>
            <p:spPr>
              <a:xfrm>
                <a:off x="1831828" y="1538615"/>
                <a:ext cx="2419239" cy="3570862"/>
              </a:xfrm>
              <a:prstGeom prst="rect">
                <a:avLst/>
              </a:prstGeom>
            </p:spPr>
          </p:pic>
        </p:grpSp>
      </p:grpSp>
      <p:pic>
        <p:nvPicPr>
          <p:cNvPr id="116" name="Picture 115"/>
          <p:cNvPicPr>
            <a:picLocks noChangeAspect="1"/>
          </p:cNvPicPr>
          <p:nvPr/>
        </p:nvPicPr>
        <p:blipFill>
          <a:blip r:embed="rId21"/>
          <a:stretch>
            <a:fillRect/>
          </a:stretch>
        </p:blipFill>
        <p:spPr>
          <a:xfrm>
            <a:off x="1" y="3743009"/>
            <a:ext cx="4822369" cy="3124661"/>
          </a:xfrm>
          <a:prstGeom prst="rect">
            <a:avLst/>
          </a:prstGeom>
        </p:spPr>
      </p:pic>
      <p:pic>
        <p:nvPicPr>
          <p:cNvPr id="117" name="Picture 116"/>
          <p:cNvPicPr>
            <a:picLocks noChangeAspect="1"/>
          </p:cNvPicPr>
          <p:nvPr/>
        </p:nvPicPr>
        <p:blipFill>
          <a:blip r:embed="rId22"/>
          <a:stretch>
            <a:fillRect/>
          </a:stretch>
        </p:blipFill>
        <p:spPr>
          <a:xfrm>
            <a:off x="257977" y="5707769"/>
            <a:ext cx="1481228" cy="956627"/>
          </a:xfrm>
          <a:prstGeom prst="rect">
            <a:avLst/>
          </a:prstGeom>
        </p:spPr>
      </p:pic>
      <p:pic>
        <p:nvPicPr>
          <p:cNvPr id="118" name="Picture 117"/>
          <p:cNvPicPr>
            <a:picLocks noChangeAspect="1"/>
          </p:cNvPicPr>
          <p:nvPr/>
        </p:nvPicPr>
        <p:blipFill>
          <a:blip r:embed="rId23"/>
          <a:stretch>
            <a:fillRect/>
          </a:stretch>
        </p:blipFill>
        <p:spPr>
          <a:xfrm>
            <a:off x="1147147" y="4176572"/>
            <a:ext cx="2092500" cy="2340000"/>
          </a:xfrm>
          <a:prstGeom prst="rect">
            <a:avLst/>
          </a:prstGeom>
        </p:spPr>
      </p:pic>
    </p:spTree>
    <p:extLst>
      <p:ext uri="{BB962C8B-B14F-4D97-AF65-F5344CB8AC3E}">
        <p14:creationId xmlns:p14="http://schemas.microsoft.com/office/powerpoint/2010/main" val="3840407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3"/>
                                        </p:tgtEl>
                                        <p:attrNameLst>
                                          <p:attrName>style.visibility</p:attrName>
                                        </p:attrNameLst>
                                      </p:cBhvr>
                                      <p:to>
                                        <p:strVal val="visible"/>
                                      </p:to>
                                    </p:set>
                                    <p:animEffect transition="in" filter="wipe(down)">
                                      <p:cBhvr>
                                        <p:cTn id="12" dur="500"/>
                                        <p:tgtEl>
                                          <p:spTgt spid="1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4"/>
                                        </p:tgtEl>
                                        <p:attrNameLst>
                                          <p:attrName>style.visibility</p:attrName>
                                        </p:attrNameLst>
                                      </p:cBhvr>
                                      <p:to>
                                        <p:strVal val="visible"/>
                                      </p:to>
                                    </p:set>
                                    <p:animEffect transition="in" filter="wipe(down)">
                                      <p:cBhvr>
                                        <p:cTn id="17" dur="500"/>
                                        <p:tgtEl>
                                          <p:spTgt spid="114"/>
                                        </p:tgtEl>
                                      </p:cBhvr>
                                    </p:animEffect>
                                  </p:childTnLst>
                                </p:cTn>
                              </p:par>
                              <p:par>
                                <p:cTn id="18" presetID="22" presetClass="entr" presetSubtype="4" fill="hold" nodeType="withEffect">
                                  <p:stCondLst>
                                    <p:cond delay="0"/>
                                  </p:stCondLst>
                                  <p:childTnLst>
                                    <p:set>
                                      <p:cBhvr>
                                        <p:cTn id="19" dur="1" fill="hold">
                                          <p:stCondLst>
                                            <p:cond delay="0"/>
                                          </p:stCondLst>
                                        </p:cTn>
                                        <p:tgtEl>
                                          <p:spTgt spid="115"/>
                                        </p:tgtEl>
                                        <p:attrNameLst>
                                          <p:attrName>style.visibility</p:attrName>
                                        </p:attrNameLst>
                                      </p:cBhvr>
                                      <p:to>
                                        <p:strVal val="visible"/>
                                      </p:to>
                                    </p:set>
                                    <p:animEffect transition="in" filter="wipe(down)">
                                      <p:cBhvr>
                                        <p:cTn id="20" dur="500"/>
                                        <p:tgtEl>
                                          <p:spTgt spid="115"/>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66"/>
                                        </p:tgtEl>
                                        <p:attrNameLst>
                                          <p:attrName>style.visibility</p:attrName>
                                        </p:attrNameLst>
                                      </p:cBhvr>
                                      <p:to>
                                        <p:strVal val="visible"/>
                                      </p:to>
                                    </p:set>
                                    <p:animEffect transition="in" filter="fade">
                                      <p:cBhvr>
                                        <p:cTn id="24" dur="250"/>
                                        <p:tgtEl>
                                          <p:spTgt spid="66"/>
                                        </p:tgtEl>
                                      </p:cBhvr>
                                    </p:animEffect>
                                  </p:childTnLst>
                                </p:cTn>
                              </p:par>
                              <p:par>
                                <p:cTn id="25" presetID="10" presetClass="entr" presetSubtype="0" fill="hold" nodeType="withEffect">
                                  <p:stCondLst>
                                    <p:cond delay="25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250"/>
                                        <p:tgtEl>
                                          <p:spTgt spid="2"/>
                                        </p:tgtEl>
                                      </p:cBhvr>
                                    </p:animEffect>
                                  </p:childTnLst>
                                </p:cTn>
                              </p:par>
                            </p:childTnLst>
                          </p:cTn>
                        </p:par>
                        <p:par>
                          <p:cTn id="28" fill="hold">
                            <p:stCondLst>
                              <p:cond delay="1000"/>
                            </p:stCondLst>
                            <p:childTnLst>
                              <p:par>
                                <p:cTn id="29" presetID="10" presetClass="entr" presetSubtype="0" fill="hold" nodeType="afterEffect">
                                  <p:stCondLst>
                                    <p:cond delay="0"/>
                                  </p:stCondLst>
                                  <p:childTnLst>
                                    <p:set>
                                      <p:cBhvr>
                                        <p:cTn id="30" dur="1" fill="hold">
                                          <p:stCondLst>
                                            <p:cond delay="0"/>
                                          </p:stCondLst>
                                        </p:cTn>
                                        <p:tgtEl>
                                          <p:spTgt spid="71"/>
                                        </p:tgtEl>
                                        <p:attrNameLst>
                                          <p:attrName>style.visibility</p:attrName>
                                        </p:attrNameLst>
                                      </p:cBhvr>
                                      <p:to>
                                        <p:strVal val="visible"/>
                                      </p:to>
                                    </p:set>
                                    <p:animEffect transition="in" filter="fade">
                                      <p:cBhvr>
                                        <p:cTn id="31" dur="500"/>
                                        <p:tgtEl>
                                          <p:spTgt spid="71"/>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92"/>
                                        </p:tgtEl>
                                        <p:attrNameLst>
                                          <p:attrName>style.visibility</p:attrName>
                                        </p:attrNameLst>
                                      </p:cBhvr>
                                      <p:to>
                                        <p:strVal val="visible"/>
                                      </p:to>
                                    </p:set>
                                    <p:animEffect transition="in" filter="fade">
                                      <p:cBhvr>
                                        <p:cTn id="35"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 name="Picture 175"/>
          <p:cNvPicPr>
            <a:picLocks noChangeAspect="1"/>
          </p:cNvPicPr>
          <p:nvPr/>
        </p:nvPicPr>
        <p:blipFill>
          <a:blip r:embed="rId3"/>
          <a:stretch>
            <a:fillRect/>
          </a:stretch>
        </p:blipFill>
        <p:spPr>
          <a:xfrm>
            <a:off x="1210612" y="3880058"/>
            <a:ext cx="10557443" cy="2531704"/>
          </a:xfrm>
          <a:prstGeom prst="rect">
            <a:avLst/>
          </a:prstGeom>
        </p:spPr>
      </p:pic>
      <p:sp>
        <p:nvSpPr>
          <p:cNvPr id="2" name="Title 1"/>
          <p:cNvSpPr>
            <a:spLocks noGrp="1"/>
          </p:cNvSpPr>
          <p:nvPr>
            <p:ph type="title"/>
          </p:nvPr>
        </p:nvSpPr>
        <p:spPr/>
        <p:txBody>
          <a:bodyPr>
            <a:normAutofit/>
          </a:bodyPr>
          <a:lstStyle/>
          <a:p>
            <a:r>
              <a:rPr lang="en-US" dirty="0"/>
              <a:t>In-depth</a:t>
            </a:r>
            <a:r>
              <a:rPr lang="en-US"/>
              <a:t> app </a:t>
            </a:r>
            <a:r>
              <a:rPr lang="en-US" smtClean="0"/>
              <a:t>monitoring</a:t>
            </a:r>
            <a:endParaRPr lang="en-US" dirty="0"/>
          </a:p>
        </p:txBody>
      </p:sp>
      <p:sp>
        <p:nvSpPr>
          <p:cNvPr id="8" name="Rectangle 5"/>
          <p:cNvSpPr>
            <a:spLocks noChangeArrowheads="1"/>
          </p:cNvSpPr>
          <p:nvPr/>
        </p:nvSpPr>
        <p:spPr bwMode="auto">
          <a:xfrm>
            <a:off x="3521075" y="2222500"/>
            <a:ext cx="1225550" cy="19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9" name="Freeform 6"/>
          <p:cNvSpPr>
            <a:spLocks/>
          </p:cNvSpPr>
          <p:nvPr/>
        </p:nvSpPr>
        <p:spPr bwMode="auto">
          <a:xfrm>
            <a:off x="3521075" y="2222500"/>
            <a:ext cx="1225550" cy="19050"/>
          </a:xfrm>
          <a:custGeom>
            <a:avLst/>
            <a:gdLst>
              <a:gd name="T0" fmla="*/ 0 w 772"/>
              <a:gd name="T1" fmla="*/ 12 h 12"/>
              <a:gd name="T2" fmla="*/ 772 w 772"/>
              <a:gd name="T3" fmla="*/ 12 h 12"/>
              <a:gd name="T4" fmla="*/ 772 w 772"/>
              <a:gd name="T5" fmla="*/ 0 h 12"/>
              <a:gd name="T6" fmla="*/ 0 w 772"/>
              <a:gd name="T7" fmla="*/ 0 h 12"/>
            </a:gdLst>
            <a:ahLst/>
            <a:cxnLst>
              <a:cxn ang="0">
                <a:pos x="T0" y="T1"/>
              </a:cxn>
              <a:cxn ang="0">
                <a:pos x="T2" y="T3"/>
              </a:cxn>
              <a:cxn ang="0">
                <a:pos x="T4" y="T5"/>
              </a:cxn>
              <a:cxn ang="0">
                <a:pos x="T6" y="T7"/>
              </a:cxn>
            </a:cxnLst>
            <a:rect l="0" t="0" r="r" b="b"/>
            <a:pathLst>
              <a:path w="772" h="12">
                <a:moveTo>
                  <a:pt x="0" y="12"/>
                </a:moveTo>
                <a:lnTo>
                  <a:pt x="772" y="12"/>
                </a:lnTo>
                <a:lnTo>
                  <a:pt x="77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0" name="Rectangle 7"/>
          <p:cNvSpPr>
            <a:spLocks noChangeArrowheads="1"/>
          </p:cNvSpPr>
          <p:nvPr/>
        </p:nvSpPr>
        <p:spPr bwMode="auto">
          <a:xfrm>
            <a:off x="7232650" y="2868613"/>
            <a:ext cx="1225550" cy="19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1" name="Rectangle 8"/>
          <p:cNvSpPr>
            <a:spLocks noChangeArrowheads="1"/>
          </p:cNvSpPr>
          <p:nvPr/>
        </p:nvSpPr>
        <p:spPr bwMode="auto">
          <a:xfrm>
            <a:off x="7232650" y="2868613"/>
            <a:ext cx="1225550" cy="1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2" name="Rectangle 9"/>
          <p:cNvSpPr>
            <a:spLocks noChangeArrowheads="1"/>
          </p:cNvSpPr>
          <p:nvPr/>
        </p:nvSpPr>
        <p:spPr bwMode="auto">
          <a:xfrm>
            <a:off x="5195888" y="3232150"/>
            <a:ext cx="19050" cy="12271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 name="Freeform 10"/>
          <p:cNvSpPr>
            <a:spLocks/>
          </p:cNvSpPr>
          <p:nvPr/>
        </p:nvSpPr>
        <p:spPr bwMode="auto">
          <a:xfrm>
            <a:off x="5195888" y="3232150"/>
            <a:ext cx="19050" cy="1227138"/>
          </a:xfrm>
          <a:custGeom>
            <a:avLst/>
            <a:gdLst>
              <a:gd name="T0" fmla="*/ 0 w 12"/>
              <a:gd name="T1" fmla="*/ 0 h 773"/>
              <a:gd name="T2" fmla="*/ 0 w 12"/>
              <a:gd name="T3" fmla="*/ 773 h 773"/>
              <a:gd name="T4" fmla="*/ 12 w 12"/>
              <a:gd name="T5" fmla="*/ 773 h 773"/>
              <a:gd name="T6" fmla="*/ 12 w 12"/>
              <a:gd name="T7" fmla="*/ 0 h 773"/>
            </a:gdLst>
            <a:ahLst/>
            <a:cxnLst>
              <a:cxn ang="0">
                <a:pos x="T0" y="T1"/>
              </a:cxn>
              <a:cxn ang="0">
                <a:pos x="T2" y="T3"/>
              </a:cxn>
              <a:cxn ang="0">
                <a:pos x="T4" y="T5"/>
              </a:cxn>
              <a:cxn ang="0">
                <a:pos x="T6" y="T7"/>
              </a:cxn>
            </a:cxnLst>
            <a:rect l="0" t="0" r="r" b="b"/>
            <a:pathLst>
              <a:path w="12" h="773">
                <a:moveTo>
                  <a:pt x="0" y="0"/>
                </a:moveTo>
                <a:lnTo>
                  <a:pt x="0" y="773"/>
                </a:lnTo>
                <a:lnTo>
                  <a:pt x="12" y="773"/>
                </a:lnTo>
                <a:lnTo>
                  <a:pt x="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4" name="Freeform 11"/>
          <p:cNvSpPr>
            <a:spLocks/>
          </p:cNvSpPr>
          <p:nvPr/>
        </p:nvSpPr>
        <p:spPr bwMode="auto">
          <a:xfrm>
            <a:off x="6881813" y="2665413"/>
            <a:ext cx="1187450" cy="1584325"/>
          </a:xfrm>
          <a:custGeom>
            <a:avLst/>
            <a:gdLst>
              <a:gd name="T0" fmla="*/ 0 w 748"/>
              <a:gd name="T1" fmla="*/ 0 h 998"/>
              <a:gd name="T2" fmla="*/ 0 w 748"/>
              <a:gd name="T3" fmla="*/ 779 h 998"/>
              <a:gd name="T4" fmla="*/ 736 w 748"/>
              <a:gd name="T5" fmla="*/ 779 h 998"/>
              <a:gd name="T6" fmla="*/ 736 w 748"/>
              <a:gd name="T7" fmla="*/ 998 h 998"/>
              <a:gd name="T8" fmla="*/ 748 w 748"/>
              <a:gd name="T9" fmla="*/ 998 h 998"/>
              <a:gd name="T10" fmla="*/ 748 w 748"/>
              <a:gd name="T11" fmla="*/ 767 h 998"/>
              <a:gd name="T12" fmla="*/ 12 w 748"/>
              <a:gd name="T13" fmla="*/ 767 h 998"/>
              <a:gd name="T14" fmla="*/ 12 w 748"/>
              <a:gd name="T15" fmla="*/ 0 h 998"/>
              <a:gd name="T16" fmla="*/ 0 w 748"/>
              <a:gd name="T17" fmla="*/ 0 h 998"/>
              <a:gd name="T18" fmla="*/ 0 w 748"/>
              <a:gd name="T19" fmla="*/ 0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8" h="998">
                <a:moveTo>
                  <a:pt x="0" y="0"/>
                </a:moveTo>
                <a:lnTo>
                  <a:pt x="0" y="779"/>
                </a:lnTo>
                <a:lnTo>
                  <a:pt x="736" y="779"/>
                </a:lnTo>
                <a:lnTo>
                  <a:pt x="736" y="998"/>
                </a:lnTo>
                <a:lnTo>
                  <a:pt x="748" y="998"/>
                </a:lnTo>
                <a:lnTo>
                  <a:pt x="748" y="767"/>
                </a:lnTo>
                <a:lnTo>
                  <a:pt x="12" y="767"/>
                </a:lnTo>
                <a:lnTo>
                  <a:pt x="12" y="0"/>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5" name="Freeform 12"/>
          <p:cNvSpPr>
            <a:spLocks/>
          </p:cNvSpPr>
          <p:nvPr/>
        </p:nvSpPr>
        <p:spPr bwMode="auto">
          <a:xfrm>
            <a:off x="2968625" y="3214688"/>
            <a:ext cx="1922463" cy="569913"/>
          </a:xfrm>
          <a:custGeom>
            <a:avLst/>
            <a:gdLst>
              <a:gd name="T0" fmla="*/ 1211 w 1211"/>
              <a:gd name="T1" fmla="*/ 0 h 359"/>
              <a:gd name="T2" fmla="*/ 0 w 1211"/>
              <a:gd name="T3" fmla="*/ 0 h 359"/>
              <a:gd name="T4" fmla="*/ 0 w 1211"/>
              <a:gd name="T5" fmla="*/ 359 h 359"/>
              <a:gd name="T6" fmla="*/ 12 w 1211"/>
              <a:gd name="T7" fmla="*/ 359 h 359"/>
              <a:gd name="T8" fmla="*/ 12 w 1211"/>
              <a:gd name="T9" fmla="*/ 12 h 359"/>
              <a:gd name="T10" fmla="*/ 1211 w 1211"/>
              <a:gd name="T11" fmla="*/ 12 h 359"/>
              <a:gd name="T12" fmla="*/ 1211 w 1211"/>
              <a:gd name="T13" fmla="*/ 0 h 359"/>
              <a:gd name="T14" fmla="*/ 1211 w 1211"/>
              <a:gd name="T15" fmla="*/ 0 h 3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11" h="359">
                <a:moveTo>
                  <a:pt x="1211" y="0"/>
                </a:moveTo>
                <a:lnTo>
                  <a:pt x="0" y="0"/>
                </a:lnTo>
                <a:lnTo>
                  <a:pt x="0" y="359"/>
                </a:lnTo>
                <a:lnTo>
                  <a:pt x="12" y="359"/>
                </a:lnTo>
                <a:lnTo>
                  <a:pt x="12" y="12"/>
                </a:lnTo>
                <a:lnTo>
                  <a:pt x="1211" y="12"/>
                </a:lnTo>
                <a:lnTo>
                  <a:pt x="1211" y="0"/>
                </a:lnTo>
                <a:lnTo>
                  <a:pt x="121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grpSp>
        <p:nvGrpSpPr>
          <p:cNvPr id="1359" name="Group 1358"/>
          <p:cNvGrpSpPr/>
          <p:nvPr/>
        </p:nvGrpSpPr>
        <p:grpSpPr>
          <a:xfrm>
            <a:off x="4557713" y="1316038"/>
            <a:ext cx="2936875" cy="2143125"/>
            <a:chOff x="4557713" y="1716088"/>
            <a:chExt cx="2936875" cy="2143125"/>
          </a:xfrm>
        </p:grpSpPr>
        <p:sp>
          <p:nvSpPr>
            <p:cNvPr id="16" name="Freeform 13"/>
            <p:cNvSpPr>
              <a:spLocks/>
            </p:cNvSpPr>
            <p:nvPr/>
          </p:nvSpPr>
          <p:spPr bwMode="auto">
            <a:xfrm>
              <a:off x="4557713" y="1716088"/>
              <a:ext cx="2936875" cy="2143125"/>
            </a:xfrm>
            <a:custGeom>
              <a:avLst/>
              <a:gdLst>
                <a:gd name="T0" fmla="*/ 2365 w 2458"/>
                <a:gd name="T1" fmla="*/ 0 h 1793"/>
                <a:gd name="T2" fmla="*/ 93 w 2458"/>
                <a:gd name="T3" fmla="*/ 0 h 1793"/>
                <a:gd name="T4" fmla="*/ 0 w 2458"/>
                <a:gd name="T5" fmla="*/ 93 h 1793"/>
                <a:gd name="T6" fmla="*/ 0 w 2458"/>
                <a:gd name="T7" fmla="*/ 1700 h 1793"/>
                <a:gd name="T8" fmla="*/ 93 w 2458"/>
                <a:gd name="T9" fmla="*/ 1793 h 1793"/>
                <a:gd name="T10" fmla="*/ 2365 w 2458"/>
                <a:gd name="T11" fmla="*/ 1793 h 1793"/>
                <a:gd name="T12" fmla="*/ 2458 w 2458"/>
                <a:gd name="T13" fmla="*/ 1700 h 1793"/>
                <a:gd name="T14" fmla="*/ 2458 w 2458"/>
                <a:gd name="T15" fmla="*/ 93 h 1793"/>
                <a:gd name="T16" fmla="*/ 2365 w 2458"/>
                <a:gd name="T17" fmla="*/ 0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58" h="1793">
                  <a:moveTo>
                    <a:pt x="2365" y="0"/>
                  </a:moveTo>
                  <a:cubicBezTo>
                    <a:pt x="93" y="0"/>
                    <a:pt x="93" y="0"/>
                    <a:pt x="93" y="0"/>
                  </a:cubicBezTo>
                  <a:cubicBezTo>
                    <a:pt x="15" y="0"/>
                    <a:pt x="0" y="16"/>
                    <a:pt x="0" y="93"/>
                  </a:cubicBezTo>
                  <a:cubicBezTo>
                    <a:pt x="0" y="1700"/>
                    <a:pt x="0" y="1700"/>
                    <a:pt x="0" y="1700"/>
                  </a:cubicBezTo>
                  <a:cubicBezTo>
                    <a:pt x="0" y="1777"/>
                    <a:pt x="15" y="1793"/>
                    <a:pt x="93" y="1793"/>
                  </a:cubicBezTo>
                  <a:cubicBezTo>
                    <a:pt x="2365" y="1793"/>
                    <a:pt x="2365" y="1793"/>
                    <a:pt x="2365" y="1793"/>
                  </a:cubicBezTo>
                  <a:cubicBezTo>
                    <a:pt x="2442" y="1793"/>
                    <a:pt x="2458" y="1777"/>
                    <a:pt x="2458" y="1700"/>
                  </a:cubicBezTo>
                  <a:cubicBezTo>
                    <a:pt x="2458" y="93"/>
                    <a:pt x="2458" y="93"/>
                    <a:pt x="2458" y="93"/>
                  </a:cubicBezTo>
                  <a:cubicBezTo>
                    <a:pt x="2458" y="16"/>
                    <a:pt x="2442" y="0"/>
                    <a:pt x="2365" y="0"/>
                  </a:cubicBezTo>
                  <a:close/>
                </a:path>
              </a:pathLst>
            </a:custGeom>
            <a:solidFill>
              <a:srgbClr val="E5E5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7" name="Oval 14"/>
            <p:cNvSpPr>
              <a:spLocks noChangeArrowheads="1"/>
            </p:cNvSpPr>
            <p:nvPr/>
          </p:nvSpPr>
          <p:spPr bwMode="auto">
            <a:xfrm>
              <a:off x="4638675" y="1771650"/>
              <a:ext cx="292100" cy="293688"/>
            </a:xfrm>
            <a:prstGeom prst="ellipse">
              <a:avLst/>
            </a:prstGeom>
            <a:solidFill>
              <a:srgbClr val="27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8" name="Freeform 15"/>
            <p:cNvSpPr>
              <a:spLocks/>
            </p:cNvSpPr>
            <p:nvPr/>
          </p:nvSpPr>
          <p:spPr bwMode="auto">
            <a:xfrm>
              <a:off x="4699000" y="1854200"/>
              <a:ext cx="171450" cy="128588"/>
            </a:xfrm>
            <a:custGeom>
              <a:avLst/>
              <a:gdLst>
                <a:gd name="T0" fmla="*/ 36 w 108"/>
                <a:gd name="T1" fmla="*/ 30 h 81"/>
                <a:gd name="T2" fmla="*/ 68 w 108"/>
                <a:gd name="T3" fmla="*/ 0 h 81"/>
                <a:gd name="T4" fmla="*/ 42 w 108"/>
                <a:gd name="T5" fmla="*/ 0 h 81"/>
                <a:gd name="T6" fmla="*/ 0 w 108"/>
                <a:gd name="T7" fmla="*/ 40 h 81"/>
                <a:gd name="T8" fmla="*/ 42 w 108"/>
                <a:gd name="T9" fmla="*/ 81 h 81"/>
                <a:gd name="T10" fmla="*/ 68 w 108"/>
                <a:gd name="T11" fmla="*/ 81 h 81"/>
                <a:gd name="T12" fmla="*/ 36 w 108"/>
                <a:gd name="T13" fmla="*/ 51 h 81"/>
                <a:gd name="T14" fmla="*/ 108 w 108"/>
                <a:gd name="T15" fmla="*/ 51 h 81"/>
                <a:gd name="T16" fmla="*/ 108 w 108"/>
                <a:gd name="T17" fmla="*/ 30 h 81"/>
                <a:gd name="T18" fmla="*/ 36 w 108"/>
                <a:gd name="T19" fmla="*/ 3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81">
                  <a:moveTo>
                    <a:pt x="36" y="30"/>
                  </a:moveTo>
                  <a:lnTo>
                    <a:pt x="68" y="0"/>
                  </a:lnTo>
                  <a:lnTo>
                    <a:pt x="42" y="0"/>
                  </a:lnTo>
                  <a:lnTo>
                    <a:pt x="0" y="40"/>
                  </a:lnTo>
                  <a:lnTo>
                    <a:pt x="42" y="81"/>
                  </a:lnTo>
                  <a:lnTo>
                    <a:pt x="68" y="81"/>
                  </a:lnTo>
                  <a:lnTo>
                    <a:pt x="36" y="51"/>
                  </a:lnTo>
                  <a:lnTo>
                    <a:pt x="108" y="51"/>
                  </a:lnTo>
                  <a:lnTo>
                    <a:pt x="108" y="30"/>
                  </a:lnTo>
                  <a:lnTo>
                    <a:pt x="36" y="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9" name="Rectangle 16"/>
            <p:cNvSpPr>
              <a:spLocks noChangeArrowheads="1"/>
            </p:cNvSpPr>
            <p:nvPr/>
          </p:nvSpPr>
          <p:spPr bwMode="auto">
            <a:xfrm>
              <a:off x="4629150" y="2120900"/>
              <a:ext cx="2794000" cy="1639888"/>
            </a:xfrm>
            <a:prstGeom prst="rect">
              <a:avLst/>
            </a:prstGeom>
            <a:solidFill>
              <a:srgbClr val="27A8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0" name="Rectangle 17"/>
            <p:cNvSpPr>
              <a:spLocks noChangeArrowheads="1"/>
            </p:cNvSpPr>
            <p:nvPr/>
          </p:nvSpPr>
          <p:spPr bwMode="auto">
            <a:xfrm>
              <a:off x="4976813" y="1824038"/>
              <a:ext cx="2438400" cy="173038"/>
            </a:xfrm>
            <a:prstGeom prst="rect">
              <a:avLst/>
            </a:prstGeom>
            <a:solidFill>
              <a:srgbClr val="BDBD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1" name="Freeform 18"/>
            <p:cNvSpPr>
              <a:spLocks noEditPoints="1"/>
            </p:cNvSpPr>
            <p:nvPr/>
          </p:nvSpPr>
          <p:spPr bwMode="auto">
            <a:xfrm>
              <a:off x="5461000" y="2439988"/>
              <a:ext cx="1131888" cy="1001713"/>
            </a:xfrm>
            <a:custGeom>
              <a:avLst/>
              <a:gdLst>
                <a:gd name="T0" fmla="*/ 806 w 948"/>
                <a:gd name="T1" fmla="*/ 165 h 838"/>
                <a:gd name="T2" fmla="*/ 474 w 948"/>
                <a:gd name="T3" fmla="*/ 0 h 838"/>
                <a:gd name="T4" fmla="*/ 220 w 948"/>
                <a:gd name="T5" fmla="*/ 86 h 838"/>
                <a:gd name="T6" fmla="*/ 141 w 948"/>
                <a:gd name="T7" fmla="*/ 673 h 838"/>
                <a:gd name="T8" fmla="*/ 474 w 948"/>
                <a:gd name="T9" fmla="*/ 838 h 838"/>
                <a:gd name="T10" fmla="*/ 728 w 948"/>
                <a:gd name="T11" fmla="*/ 751 h 838"/>
                <a:gd name="T12" fmla="*/ 806 w 948"/>
                <a:gd name="T13" fmla="*/ 165 h 838"/>
                <a:gd name="T14" fmla="*/ 827 w 948"/>
                <a:gd name="T15" fmla="*/ 510 h 838"/>
                <a:gd name="T16" fmla="*/ 764 w 948"/>
                <a:gd name="T17" fmla="*/ 463 h 838"/>
                <a:gd name="T18" fmla="*/ 751 w 948"/>
                <a:gd name="T19" fmla="*/ 387 h 838"/>
                <a:gd name="T20" fmla="*/ 649 w 948"/>
                <a:gd name="T21" fmla="*/ 367 h 838"/>
                <a:gd name="T22" fmla="*/ 529 w 948"/>
                <a:gd name="T23" fmla="*/ 251 h 838"/>
                <a:gd name="T24" fmla="*/ 759 w 948"/>
                <a:gd name="T25" fmla="*/ 188 h 838"/>
                <a:gd name="T26" fmla="*/ 764 w 948"/>
                <a:gd name="T27" fmla="*/ 194 h 838"/>
                <a:gd name="T28" fmla="*/ 827 w 948"/>
                <a:gd name="T29" fmla="*/ 510 h 838"/>
                <a:gd name="T30" fmla="*/ 597 w 948"/>
                <a:gd name="T31" fmla="*/ 610 h 838"/>
                <a:gd name="T32" fmla="*/ 584 w 948"/>
                <a:gd name="T33" fmla="*/ 581 h 838"/>
                <a:gd name="T34" fmla="*/ 487 w 948"/>
                <a:gd name="T35" fmla="*/ 563 h 838"/>
                <a:gd name="T36" fmla="*/ 387 w 948"/>
                <a:gd name="T37" fmla="*/ 497 h 838"/>
                <a:gd name="T38" fmla="*/ 366 w 948"/>
                <a:gd name="T39" fmla="*/ 479 h 838"/>
                <a:gd name="T40" fmla="*/ 369 w 948"/>
                <a:gd name="T41" fmla="*/ 369 h 838"/>
                <a:gd name="T42" fmla="*/ 382 w 948"/>
                <a:gd name="T43" fmla="*/ 356 h 838"/>
                <a:gd name="T44" fmla="*/ 479 w 948"/>
                <a:gd name="T45" fmla="*/ 277 h 838"/>
                <a:gd name="T46" fmla="*/ 620 w 948"/>
                <a:gd name="T47" fmla="*/ 395 h 838"/>
                <a:gd name="T48" fmla="*/ 628 w 948"/>
                <a:gd name="T49" fmla="*/ 476 h 838"/>
                <a:gd name="T50" fmla="*/ 741 w 948"/>
                <a:gd name="T51" fmla="*/ 492 h 838"/>
                <a:gd name="T52" fmla="*/ 746 w 948"/>
                <a:gd name="T53" fmla="*/ 490 h 838"/>
                <a:gd name="T54" fmla="*/ 819 w 948"/>
                <a:gd name="T55" fmla="*/ 539 h 838"/>
                <a:gd name="T56" fmla="*/ 777 w 948"/>
                <a:gd name="T57" fmla="*/ 620 h 838"/>
                <a:gd name="T58" fmla="*/ 597 w 948"/>
                <a:gd name="T59" fmla="*/ 610 h 838"/>
                <a:gd name="T60" fmla="*/ 709 w 948"/>
                <a:gd name="T61" fmla="*/ 139 h 838"/>
                <a:gd name="T62" fmla="*/ 468 w 948"/>
                <a:gd name="T63" fmla="*/ 183 h 838"/>
                <a:gd name="T64" fmla="*/ 366 w 948"/>
                <a:gd name="T65" fmla="*/ 73 h 838"/>
                <a:gd name="T66" fmla="*/ 479 w 948"/>
                <a:gd name="T67" fmla="*/ 55 h 838"/>
                <a:gd name="T68" fmla="*/ 709 w 948"/>
                <a:gd name="T69" fmla="*/ 139 h 838"/>
                <a:gd name="T70" fmla="*/ 251 w 948"/>
                <a:gd name="T71" fmla="*/ 128 h 838"/>
                <a:gd name="T72" fmla="*/ 311 w 948"/>
                <a:gd name="T73" fmla="*/ 89 h 838"/>
                <a:gd name="T74" fmla="*/ 411 w 948"/>
                <a:gd name="T75" fmla="*/ 212 h 838"/>
                <a:gd name="T76" fmla="*/ 309 w 948"/>
                <a:gd name="T77" fmla="*/ 298 h 838"/>
                <a:gd name="T78" fmla="*/ 296 w 948"/>
                <a:gd name="T79" fmla="*/ 314 h 838"/>
                <a:gd name="T80" fmla="*/ 235 w 948"/>
                <a:gd name="T81" fmla="*/ 317 h 838"/>
                <a:gd name="T82" fmla="*/ 209 w 948"/>
                <a:gd name="T83" fmla="*/ 160 h 838"/>
                <a:gd name="T84" fmla="*/ 251 w 948"/>
                <a:gd name="T85" fmla="*/ 128 h 838"/>
                <a:gd name="T86" fmla="*/ 175 w 948"/>
                <a:gd name="T87" fmla="*/ 209 h 838"/>
                <a:gd name="T88" fmla="*/ 191 w 948"/>
                <a:gd name="T89" fmla="*/ 356 h 838"/>
                <a:gd name="T90" fmla="*/ 191 w 948"/>
                <a:gd name="T91" fmla="*/ 487 h 838"/>
                <a:gd name="T92" fmla="*/ 199 w 948"/>
                <a:gd name="T93" fmla="*/ 495 h 838"/>
                <a:gd name="T94" fmla="*/ 178 w 948"/>
                <a:gd name="T95" fmla="*/ 620 h 838"/>
                <a:gd name="T96" fmla="*/ 175 w 948"/>
                <a:gd name="T97" fmla="*/ 209 h 838"/>
                <a:gd name="T98" fmla="*/ 696 w 948"/>
                <a:gd name="T99" fmla="*/ 707 h 838"/>
                <a:gd name="T100" fmla="*/ 474 w 948"/>
                <a:gd name="T101" fmla="*/ 780 h 838"/>
                <a:gd name="T102" fmla="*/ 241 w 948"/>
                <a:gd name="T103" fmla="*/ 696 h 838"/>
                <a:gd name="T104" fmla="*/ 264 w 948"/>
                <a:gd name="T105" fmla="*/ 531 h 838"/>
                <a:gd name="T106" fmla="*/ 317 w 948"/>
                <a:gd name="T107" fmla="*/ 524 h 838"/>
                <a:gd name="T108" fmla="*/ 348 w 948"/>
                <a:gd name="T109" fmla="*/ 547 h 838"/>
                <a:gd name="T110" fmla="*/ 453 w 948"/>
                <a:gd name="T111" fmla="*/ 615 h 838"/>
                <a:gd name="T112" fmla="*/ 468 w 948"/>
                <a:gd name="T113" fmla="*/ 665 h 838"/>
                <a:gd name="T114" fmla="*/ 571 w 948"/>
                <a:gd name="T115" fmla="*/ 678 h 838"/>
                <a:gd name="T116" fmla="*/ 586 w 948"/>
                <a:gd name="T117" fmla="*/ 660 h 838"/>
                <a:gd name="T118" fmla="*/ 728 w 948"/>
                <a:gd name="T119" fmla="*/ 675 h 838"/>
                <a:gd name="T120" fmla="*/ 696 w 948"/>
                <a:gd name="T121" fmla="*/ 707 h 8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48" h="838">
                  <a:moveTo>
                    <a:pt x="806" y="165"/>
                  </a:moveTo>
                  <a:cubicBezTo>
                    <a:pt x="725" y="58"/>
                    <a:pt x="597" y="0"/>
                    <a:pt x="474" y="0"/>
                  </a:cubicBezTo>
                  <a:cubicBezTo>
                    <a:pt x="382" y="0"/>
                    <a:pt x="293" y="26"/>
                    <a:pt x="220" y="86"/>
                  </a:cubicBezTo>
                  <a:cubicBezTo>
                    <a:pt x="36" y="228"/>
                    <a:pt x="0" y="490"/>
                    <a:pt x="141" y="673"/>
                  </a:cubicBezTo>
                  <a:cubicBezTo>
                    <a:pt x="225" y="780"/>
                    <a:pt x="351" y="838"/>
                    <a:pt x="474" y="838"/>
                  </a:cubicBezTo>
                  <a:cubicBezTo>
                    <a:pt x="565" y="838"/>
                    <a:pt x="654" y="812"/>
                    <a:pt x="728" y="751"/>
                  </a:cubicBezTo>
                  <a:cubicBezTo>
                    <a:pt x="911" y="610"/>
                    <a:pt x="948" y="346"/>
                    <a:pt x="806" y="165"/>
                  </a:cubicBezTo>
                  <a:close/>
                  <a:moveTo>
                    <a:pt x="827" y="510"/>
                  </a:moveTo>
                  <a:cubicBezTo>
                    <a:pt x="811" y="497"/>
                    <a:pt x="790" y="484"/>
                    <a:pt x="764" y="463"/>
                  </a:cubicBezTo>
                  <a:cubicBezTo>
                    <a:pt x="772" y="440"/>
                    <a:pt x="770" y="408"/>
                    <a:pt x="751" y="387"/>
                  </a:cubicBezTo>
                  <a:cubicBezTo>
                    <a:pt x="728" y="353"/>
                    <a:pt x="681" y="348"/>
                    <a:pt x="649" y="367"/>
                  </a:cubicBezTo>
                  <a:cubicBezTo>
                    <a:pt x="612" y="332"/>
                    <a:pt x="571" y="293"/>
                    <a:pt x="529" y="251"/>
                  </a:cubicBezTo>
                  <a:cubicBezTo>
                    <a:pt x="654" y="183"/>
                    <a:pt x="749" y="188"/>
                    <a:pt x="759" y="188"/>
                  </a:cubicBezTo>
                  <a:cubicBezTo>
                    <a:pt x="759" y="191"/>
                    <a:pt x="762" y="191"/>
                    <a:pt x="764" y="194"/>
                  </a:cubicBezTo>
                  <a:cubicBezTo>
                    <a:pt x="835" y="288"/>
                    <a:pt x="853" y="406"/>
                    <a:pt x="827" y="510"/>
                  </a:cubicBezTo>
                  <a:close/>
                  <a:moveTo>
                    <a:pt x="597" y="610"/>
                  </a:moveTo>
                  <a:cubicBezTo>
                    <a:pt x="594" y="602"/>
                    <a:pt x="591" y="589"/>
                    <a:pt x="584" y="581"/>
                  </a:cubicBezTo>
                  <a:cubicBezTo>
                    <a:pt x="560" y="552"/>
                    <a:pt x="518" y="545"/>
                    <a:pt x="487" y="563"/>
                  </a:cubicBezTo>
                  <a:cubicBezTo>
                    <a:pt x="453" y="545"/>
                    <a:pt x="421" y="524"/>
                    <a:pt x="387" y="497"/>
                  </a:cubicBezTo>
                  <a:cubicBezTo>
                    <a:pt x="382" y="492"/>
                    <a:pt x="374" y="484"/>
                    <a:pt x="366" y="479"/>
                  </a:cubicBezTo>
                  <a:cubicBezTo>
                    <a:pt x="387" y="445"/>
                    <a:pt x="390" y="403"/>
                    <a:pt x="369" y="369"/>
                  </a:cubicBezTo>
                  <a:cubicBezTo>
                    <a:pt x="372" y="367"/>
                    <a:pt x="377" y="361"/>
                    <a:pt x="382" y="356"/>
                  </a:cubicBezTo>
                  <a:cubicBezTo>
                    <a:pt x="416" y="322"/>
                    <a:pt x="447" y="298"/>
                    <a:pt x="479" y="277"/>
                  </a:cubicBezTo>
                  <a:cubicBezTo>
                    <a:pt x="523" y="319"/>
                    <a:pt x="573" y="359"/>
                    <a:pt x="620" y="395"/>
                  </a:cubicBezTo>
                  <a:cubicBezTo>
                    <a:pt x="607" y="421"/>
                    <a:pt x="612" y="453"/>
                    <a:pt x="628" y="476"/>
                  </a:cubicBezTo>
                  <a:cubicBezTo>
                    <a:pt x="654" y="513"/>
                    <a:pt x="704" y="518"/>
                    <a:pt x="741" y="492"/>
                  </a:cubicBezTo>
                  <a:cubicBezTo>
                    <a:pt x="743" y="492"/>
                    <a:pt x="743" y="490"/>
                    <a:pt x="746" y="490"/>
                  </a:cubicBezTo>
                  <a:cubicBezTo>
                    <a:pt x="780" y="513"/>
                    <a:pt x="806" y="531"/>
                    <a:pt x="819" y="539"/>
                  </a:cubicBezTo>
                  <a:cubicBezTo>
                    <a:pt x="811" y="565"/>
                    <a:pt x="796" y="594"/>
                    <a:pt x="777" y="620"/>
                  </a:cubicBezTo>
                  <a:cubicBezTo>
                    <a:pt x="751" y="628"/>
                    <a:pt x="688" y="636"/>
                    <a:pt x="597" y="610"/>
                  </a:cubicBezTo>
                  <a:close/>
                  <a:moveTo>
                    <a:pt x="709" y="139"/>
                  </a:moveTo>
                  <a:cubicBezTo>
                    <a:pt x="652" y="128"/>
                    <a:pt x="565" y="131"/>
                    <a:pt x="468" y="183"/>
                  </a:cubicBezTo>
                  <a:cubicBezTo>
                    <a:pt x="434" y="147"/>
                    <a:pt x="403" y="110"/>
                    <a:pt x="366" y="73"/>
                  </a:cubicBezTo>
                  <a:cubicBezTo>
                    <a:pt x="403" y="60"/>
                    <a:pt x="442" y="55"/>
                    <a:pt x="479" y="55"/>
                  </a:cubicBezTo>
                  <a:cubicBezTo>
                    <a:pt x="557" y="55"/>
                    <a:pt x="639" y="84"/>
                    <a:pt x="709" y="139"/>
                  </a:cubicBezTo>
                  <a:close/>
                  <a:moveTo>
                    <a:pt x="251" y="128"/>
                  </a:moveTo>
                  <a:cubicBezTo>
                    <a:pt x="269" y="113"/>
                    <a:pt x="290" y="102"/>
                    <a:pt x="311" y="89"/>
                  </a:cubicBezTo>
                  <a:cubicBezTo>
                    <a:pt x="338" y="131"/>
                    <a:pt x="372" y="173"/>
                    <a:pt x="411" y="212"/>
                  </a:cubicBezTo>
                  <a:cubicBezTo>
                    <a:pt x="377" y="236"/>
                    <a:pt x="345" y="262"/>
                    <a:pt x="309" y="298"/>
                  </a:cubicBezTo>
                  <a:cubicBezTo>
                    <a:pt x="306" y="304"/>
                    <a:pt x="301" y="306"/>
                    <a:pt x="296" y="314"/>
                  </a:cubicBezTo>
                  <a:cubicBezTo>
                    <a:pt x="275" y="312"/>
                    <a:pt x="256" y="312"/>
                    <a:pt x="235" y="317"/>
                  </a:cubicBezTo>
                  <a:cubicBezTo>
                    <a:pt x="201" y="249"/>
                    <a:pt x="204" y="191"/>
                    <a:pt x="209" y="160"/>
                  </a:cubicBezTo>
                  <a:cubicBezTo>
                    <a:pt x="225" y="149"/>
                    <a:pt x="235" y="141"/>
                    <a:pt x="251" y="128"/>
                  </a:cubicBezTo>
                  <a:close/>
                  <a:moveTo>
                    <a:pt x="175" y="209"/>
                  </a:moveTo>
                  <a:cubicBezTo>
                    <a:pt x="167" y="246"/>
                    <a:pt x="162" y="296"/>
                    <a:pt x="191" y="356"/>
                  </a:cubicBezTo>
                  <a:cubicBezTo>
                    <a:pt x="159" y="395"/>
                    <a:pt x="159" y="450"/>
                    <a:pt x="191" y="487"/>
                  </a:cubicBezTo>
                  <a:cubicBezTo>
                    <a:pt x="194" y="490"/>
                    <a:pt x="196" y="492"/>
                    <a:pt x="199" y="495"/>
                  </a:cubicBezTo>
                  <a:cubicBezTo>
                    <a:pt x="186" y="539"/>
                    <a:pt x="180" y="584"/>
                    <a:pt x="178" y="620"/>
                  </a:cubicBezTo>
                  <a:cubicBezTo>
                    <a:pt x="86" y="497"/>
                    <a:pt x="91" y="332"/>
                    <a:pt x="175" y="209"/>
                  </a:cubicBezTo>
                  <a:close/>
                  <a:moveTo>
                    <a:pt x="696" y="707"/>
                  </a:moveTo>
                  <a:cubicBezTo>
                    <a:pt x="631" y="757"/>
                    <a:pt x="552" y="780"/>
                    <a:pt x="474" y="780"/>
                  </a:cubicBezTo>
                  <a:cubicBezTo>
                    <a:pt x="390" y="780"/>
                    <a:pt x="309" y="751"/>
                    <a:pt x="241" y="696"/>
                  </a:cubicBezTo>
                  <a:cubicBezTo>
                    <a:pt x="238" y="657"/>
                    <a:pt x="241" y="594"/>
                    <a:pt x="264" y="531"/>
                  </a:cubicBezTo>
                  <a:cubicBezTo>
                    <a:pt x="283" y="531"/>
                    <a:pt x="298" y="531"/>
                    <a:pt x="317" y="524"/>
                  </a:cubicBezTo>
                  <a:cubicBezTo>
                    <a:pt x="324" y="531"/>
                    <a:pt x="335" y="542"/>
                    <a:pt x="348" y="547"/>
                  </a:cubicBezTo>
                  <a:cubicBezTo>
                    <a:pt x="385" y="573"/>
                    <a:pt x="421" y="597"/>
                    <a:pt x="453" y="615"/>
                  </a:cubicBezTo>
                  <a:cubicBezTo>
                    <a:pt x="450" y="634"/>
                    <a:pt x="455" y="652"/>
                    <a:pt x="468" y="665"/>
                  </a:cubicBezTo>
                  <a:cubicBezTo>
                    <a:pt x="492" y="699"/>
                    <a:pt x="539" y="704"/>
                    <a:pt x="571" y="678"/>
                  </a:cubicBezTo>
                  <a:cubicBezTo>
                    <a:pt x="576" y="673"/>
                    <a:pt x="584" y="665"/>
                    <a:pt x="586" y="660"/>
                  </a:cubicBezTo>
                  <a:cubicBezTo>
                    <a:pt x="644" y="673"/>
                    <a:pt x="691" y="675"/>
                    <a:pt x="728" y="675"/>
                  </a:cubicBezTo>
                  <a:cubicBezTo>
                    <a:pt x="715" y="689"/>
                    <a:pt x="709" y="696"/>
                    <a:pt x="696" y="70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grpSp>
      <p:grpSp>
        <p:nvGrpSpPr>
          <p:cNvPr id="1357" name="Group 1356"/>
          <p:cNvGrpSpPr/>
          <p:nvPr/>
        </p:nvGrpSpPr>
        <p:grpSpPr>
          <a:xfrm>
            <a:off x="1682750" y="1482725"/>
            <a:ext cx="1925638" cy="1404938"/>
            <a:chOff x="1682750" y="1882775"/>
            <a:chExt cx="1925638" cy="1404938"/>
          </a:xfrm>
        </p:grpSpPr>
        <p:sp>
          <p:nvSpPr>
            <p:cNvPr id="22" name="Freeform 19"/>
            <p:cNvSpPr>
              <a:spLocks/>
            </p:cNvSpPr>
            <p:nvPr/>
          </p:nvSpPr>
          <p:spPr bwMode="auto">
            <a:xfrm>
              <a:off x="1682750" y="1882775"/>
              <a:ext cx="1925638" cy="1404938"/>
            </a:xfrm>
            <a:custGeom>
              <a:avLst/>
              <a:gdLst>
                <a:gd name="T0" fmla="*/ 1551 w 1612"/>
                <a:gd name="T1" fmla="*/ 0 h 1175"/>
                <a:gd name="T2" fmla="*/ 61 w 1612"/>
                <a:gd name="T3" fmla="*/ 0 h 1175"/>
                <a:gd name="T4" fmla="*/ 0 w 1612"/>
                <a:gd name="T5" fmla="*/ 61 h 1175"/>
                <a:gd name="T6" fmla="*/ 0 w 1612"/>
                <a:gd name="T7" fmla="*/ 1114 h 1175"/>
                <a:gd name="T8" fmla="*/ 61 w 1612"/>
                <a:gd name="T9" fmla="*/ 1175 h 1175"/>
                <a:gd name="T10" fmla="*/ 1551 w 1612"/>
                <a:gd name="T11" fmla="*/ 1175 h 1175"/>
                <a:gd name="T12" fmla="*/ 1612 w 1612"/>
                <a:gd name="T13" fmla="*/ 1114 h 1175"/>
                <a:gd name="T14" fmla="*/ 1612 w 1612"/>
                <a:gd name="T15" fmla="*/ 61 h 1175"/>
                <a:gd name="T16" fmla="*/ 1551 w 1612"/>
                <a:gd name="T17" fmla="*/ 0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2" h="1175">
                  <a:moveTo>
                    <a:pt x="1551" y="0"/>
                  </a:moveTo>
                  <a:cubicBezTo>
                    <a:pt x="61" y="0"/>
                    <a:pt x="61" y="0"/>
                    <a:pt x="61" y="0"/>
                  </a:cubicBezTo>
                  <a:cubicBezTo>
                    <a:pt x="11" y="0"/>
                    <a:pt x="0" y="10"/>
                    <a:pt x="0" y="61"/>
                  </a:cubicBezTo>
                  <a:cubicBezTo>
                    <a:pt x="0" y="1114"/>
                    <a:pt x="0" y="1114"/>
                    <a:pt x="0" y="1114"/>
                  </a:cubicBezTo>
                  <a:cubicBezTo>
                    <a:pt x="0" y="1165"/>
                    <a:pt x="11" y="1175"/>
                    <a:pt x="61" y="1175"/>
                  </a:cubicBezTo>
                  <a:cubicBezTo>
                    <a:pt x="1551" y="1175"/>
                    <a:pt x="1551" y="1175"/>
                    <a:pt x="1551" y="1175"/>
                  </a:cubicBezTo>
                  <a:cubicBezTo>
                    <a:pt x="1602" y="1175"/>
                    <a:pt x="1612" y="1165"/>
                    <a:pt x="1612" y="1114"/>
                  </a:cubicBezTo>
                  <a:cubicBezTo>
                    <a:pt x="1612" y="61"/>
                    <a:pt x="1612" y="61"/>
                    <a:pt x="1612" y="61"/>
                  </a:cubicBezTo>
                  <a:cubicBezTo>
                    <a:pt x="1612" y="10"/>
                    <a:pt x="1602" y="0"/>
                    <a:pt x="1551" y="0"/>
                  </a:cubicBezTo>
                </a:path>
              </a:pathLst>
            </a:custGeom>
            <a:solidFill>
              <a:srgbClr val="E5E5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3" name="Rectangle 20"/>
            <p:cNvSpPr>
              <a:spLocks noChangeArrowheads="1"/>
            </p:cNvSpPr>
            <p:nvPr/>
          </p:nvSpPr>
          <p:spPr bwMode="auto">
            <a:xfrm>
              <a:off x="1728788" y="2041525"/>
              <a:ext cx="1833563" cy="1181100"/>
            </a:xfrm>
            <a:prstGeom prst="rect">
              <a:avLst/>
            </a:prstGeom>
            <a:solidFill>
              <a:srgbClr val="5D5D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4" name="Rectangle 21"/>
            <p:cNvSpPr>
              <a:spLocks noChangeArrowheads="1"/>
            </p:cNvSpPr>
            <p:nvPr/>
          </p:nvSpPr>
          <p:spPr bwMode="auto">
            <a:xfrm>
              <a:off x="1728788" y="2041525"/>
              <a:ext cx="1833563"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5" name="Freeform 22"/>
            <p:cNvSpPr>
              <a:spLocks/>
            </p:cNvSpPr>
            <p:nvPr/>
          </p:nvSpPr>
          <p:spPr bwMode="auto">
            <a:xfrm>
              <a:off x="1682750" y="1882775"/>
              <a:ext cx="1925638" cy="1404938"/>
            </a:xfrm>
            <a:custGeom>
              <a:avLst/>
              <a:gdLst>
                <a:gd name="T0" fmla="*/ 1551 w 1612"/>
                <a:gd name="T1" fmla="*/ 0 h 1175"/>
                <a:gd name="T2" fmla="*/ 61 w 1612"/>
                <a:gd name="T3" fmla="*/ 0 h 1175"/>
                <a:gd name="T4" fmla="*/ 0 w 1612"/>
                <a:gd name="T5" fmla="*/ 61 h 1175"/>
                <a:gd name="T6" fmla="*/ 0 w 1612"/>
                <a:gd name="T7" fmla="*/ 1114 h 1175"/>
                <a:gd name="T8" fmla="*/ 61 w 1612"/>
                <a:gd name="T9" fmla="*/ 1175 h 1175"/>
                <a:gd name="T10" fmla="*/ 1551 w 1612"/>
                <a:gd name="T11" fmla="*/ 1175 h 1175"/>
                <a:gd name="T12" fmla="*/ 1612 w 1612"/>
                <a:gd name="T13" fmla="*/ 1114 h 1175"/>
                <a:gd name="T14" fmla="*/ 1612 w 1612"/>
                <a:gd name="T15" fmla="*/ 61 h 1175"/>
                <a:gd name="T16" fmla="*/ 1551 w 1612"/>
                <a:gd name="T17" fmla="*/ 0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2" h="1175">
                  <a:moveTo>
                    <a:pt x="1551" y="0"/>
                  </a:moveTo>
                  <a:cubicBezTo>
                    <a:pt x="61" y="0"/>
                    <a:pt x="61" y="0"/>
                    <a:pt x="61" y="0"/>
                  </a:cubicBezTo>
                  <a:cubicBezTo>
                    <a:pt x="11" y="0"/>
                    <a:pt x="0" y="10"/>
                    <a:pt x="0" y="61"/>
                  </a:cubicBezTo>
                  <a:cubicBezTo>
                    <a:pt x="0" y="1114"/>
                    <a:pt x="0" y="1114"/>
                    <a:pt x="0" y="1114"/>
                  </a:cubicBezTo>
                  <a:cubicBezTo>
                    <a:pt x="0" y="1165"/>
                    <a:pt x="11" y="1175"/>
                    <a:pt x="61" y="1175"/>
                  </a:cubicBezTo>
                  <a:cubicBezTo>
                    <a:pt x="1551" y="1175"/>
                    <a:pt x="1551" y="1175"/>
                    <a:pt x="1551" y="1175"/>
                  </a:cubicBezTo>
                  <a:cubicBezTo>
                    <a:pt x="1602" y="1175"/>
                    <a:pt x="1612" y="1165"/>
                    <a:pt x="1612" y="1114"/>
                  </a:cubicBezTo>
                  <a:cubicBezTo>
                    <a:pt x="1612" y="61"/>
                    <a:pt x="1612" y="61"/>
                    <a:pt x="1612" y="61"/>
                  </a:cubicBezTo>
                  <a:cubicBezTo>
                    <a:pt x="1612" y="10"/>
                    <a:pt x="1602" y="0"/>
                    <a:pt x="1551" y="0"/>
                  </a:cubicBezTo>
                </a:path>
              </a:pathLst>
            </a:custGeom>
            <a:solidFill>
              <a:srgbClr val="E5E5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6" name="Rectangle 23"/>
            <p:cNvSpPr>
              <a:spLocks noChangeArrowheads="1"/>
            </p:cNvSpPr>
            <p:nvPr/>
          </p:nvSpPr>
          <p:spPr bwMode="auto">
            <a:xfrm>
              <a:off x="1728788" y="2041525"/>
              <a:ext cx="1833563" cy="1181100"/>
            </a:xfrm>
            <a:prstGeom prst="rect">
              <a:avLst/>
            </a:prstGeom>
            <a:solidFill>
              <a:srgbClr val="5D5D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7" name="Rectangle 24"/>
            <p:cNvSpPr>
              <a:spLocks noChangeArrowheads="1"/>
            </p:cNvSpPr>
            <p:nvPr/>
          </p:nvSpPr>
          <p:spPr bwMode="auto">
            <a:xfrm>
              <a:off x="1728788" y="2041525"/>
              <a:ext cx="1833563"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9" name="Freeform 25"/>
            <p:cNvSpPr>
              <a:spLocks/>
            </p:cNvSpPr>
            <p:nvPr/>
          </p:nvSpPr>
          <p:spPr bwMode="auto">
            <a:xfrm>
              <a:off x="2559050" y="2665413"/>
              <a:ext cx="161925" cy="109538"/>
            </a:xfrm>
            <a:custGeom>
              <a:avLst/>
              <a:gdLst>
                <a:gd name="T0" fmla="*/ 9 w 136"/>
                <a:gd name="T1" fmla="*/ 0 h 92"/>
                <a:gd name="T2" fmla="*/ 0 w 136"/>
                <a:gd name="T3" fmla="*/ 6 h 92"/>
                <a:gd name="T4" fmla="*/ 70 w 136"/>
                <a:gd name="T5" fmla="*/ 92 h 92"/>
                <a:gd name="T6" fmla="*/ 136 w 136"/>
                <a:gd name="T7" fmla="*/ 92 h 92"/>
                <a:gd name="T8" fmla="*/ 135 w 136"/>
                <a:gd name="T9" fmla="*/ 86 h 92"/>
                <a:gd name="T10" fmla="*/ 136 w 136"/>
                <a:gd name="T11" fmla="*/ 81 h 92"/>
                <a:gd name="T12" fmla="*/ 75 w 136"/>
                <a:gd name="T13" fmla="*/ 81 h 92"/>
                <a:gd name="T14" fmla="*/ 9 w 136"/>
                <a:gd name="T15" fmla="*/ 0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 h="92">
                  <a:moveTo>
                    <a:pt x="9" y="0"/>
                  </a:moveTo>
                  <a:cubicBezTo>
                    <a:pt x="6" y="2"/>
                    <a:pt x="3" y="4"/>
                    <a:pt x="0" y="6"/>
                  </a:cubicBezTo>
                  <a:cubicBezTo>
                    <a:pt x="70" y="92"/>
                    <a:pt x="70" y="92"/>
                    <a:pt x="70" y="92"/>
                  </a:cubicBezTo>
                  <a:cubicBezTo>
                    <a:pt x="136" y="92"/>
                    <a:pt x="136" y="92"/>
                    <a:pt x="136" y="92"/>
                  </a:cubicBezTo>
                  <a:cubicBezTo>
                    <a:pt x="136" y="90"/>
                    <a:pt x="135" y="88"/>
                    <a:pt x="135" y="86"/>
                  </a:cubicBezTo>
                  <a:cubicBezTo>
                    <a:pt x="135" y="84"/>
                    <a:pt x="136" y="83"/>
                    <a:pt x="136" y="81"/>
                  </a:cubicBezTo>
                  <a:cubicBezTo>
                    <a:pt x="75" y="81"/>
                    <a:pt x="75" y="81"/>
                    <a:pt x="75" y="81"/>
                  </a:cubicBezTo>
                  <a:cubicBezTo>
                    <a:pt x="9" y="0"/>
                    <a:pt x="9" y="0"/>
                    <a:pt x="9" y="0"/>
                  </a:cubicBezTo>
                </a:path>
              </a:pathLst>
            </a:custGeom>
            <a:solidFill>
              <a:srgbClr val="459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30" name="Freeform 26"/>
            <p:cNvSpPr>
              <a:spLocks/>
            </p:cNvSpPr>
            <p:nvPr/>
          </p:nvSpPr>
          <p:spPr bwMode="auto">
            <a:xfrm>
              <a:off x="2719388" y="2754313"/>
              <a:ext cx="28575" cy="28575"/>
            </a:xfrm>
            <a:custGeom>
              <a:avLst/>
              <a:gdLst>
                <a:gd name="T0" fmla="*/ 12 w 24"/>
                <a:gd name="T1" fmla="*/ 0 h 24"/>
                <a:gd name="T2" fmla="*/ 1 w 24"/>
                <a:gd name="T3" fmla="*/ 7 h 24"/>
                <a:gd name="T4" fmla="*/ 0 w 24"/>
                <a:gd name="T5" fmla="*/ 12 h 24"/>
                <a:gd name="T6" fmla="*/ 1 w 24"/>
                <a:gd name="T7" fmla="*/ 18 h 24"/>
                <a:gd name="T8" fmla="*/ 12 w 24"/>
                <a:gd name="T9" fmla="*/ 24 h 24"/>
                <a:gd name="T10" fmla="*/ 24 w 24"/>
                <a:gd name="T11" fmla="*/ 12 h 24"/>
                <a:gd name="T12" fmla="*/ 12 w 24"/>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24" h="24">
                  <a:moveTo>
                    <a:pt x="12" y="0"/>
                  </a:moveTo>
                  <a:cubicBezTo>
                    <a:pt x="7" y="0"/>
                    <a:pt x="3" y="3"/>
                    <a:pt x="1" y="7"/>
                  </a:cubicBezTo>
                  <a:cubicBezTo>
                    <a:pt x="1" y="9"/>
                    <a:pt x="0" y="10"/>
                    <a:pt x="0" y="12"/>
                  </a:cubicBezTo>
                  <a:cubicBezTo>
                    <a:pt x="0" y="14"/>
                    <a:pt x="1" y="16"/>
                    <a:pt x="1" y="18"/>
                  </a:cubicBezTo>
                  <a:cubicBezTo>
                    <a:pt x="3" y="21"/>
                    <a:pt x="7" y="24"/>
                    <a:pt x="12" y="24"/>
                  </a:cubicBezTo>
                  <a:cubicBezTo>
                    <a:pt x="19" y="24"/>
                    <a:pt x="24" y="19"/>
                    <a:pt x="24" y="12"/>
                  </a:cubicBezTo>
                  <a:cubicBezTo>
                    <a:pt x="24" y="6"/>
                    <a:pt x="19" y="0"/>
                    <a:pt x="12" y="0"/>
                  </a:cubicBezTo>
                </a:path>
              </a:pathLst>
            </a:custGeom>
            <a:solidFill>
              <a:srgbClr val="459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31" name="Freeform 27"/>
            <p:cNvSpPr>
              <a:spLocks/>
            </p:cNvSpPr>
            <p:nvPr/>
          </p:nvSpPr>
          <p:spPr bwMode="auto">
            <a:xfrm>
              <a:off x="1979613" y="2609850"/>
              <a:ext cx="255588" cy="119063"/>
            </a:xfrm>
            <a:custGeom>
              <a:avLst/>
              <a:gdLst>
                <a:gd name="T0" fmla="*/ 209 w 215"/>
                <a:gd name="T1" fmla="*/ 0 h 100"/>
                <a:gd name="T2" fmla="*/ 81 w 215"/>
                <a:gd name="T3" fmla="*/ 0 h 100"/>
                <a:gd name="T4" fmla="*/ 0 w 215"/>
                <a:gd name="T5" fmla="*/ 93 h 100"/>
                <a:gd name="T6" fmla="*/ 4 w 215"/>
                <a:gd name="T7" fmla="*/ 96 h 100"/>
                <a:gd name="T8" fmla="*/ 8 w 215"/>
                <a:gd name="T9" fmla="*/ 100 h 100"/>
                <a:gd name="T10" fmla="*/ 86 w 215"/>
                <a:gd name="T11" fmla="*/ 11 h 100"/>
                <a:gd name="T12" fmla="*/ 215 w 215"/>
                <a:gd name="T13" fmla="*/ 11 h 100"/>
                <a:gd name="T14" fmla="*/ 209 w 215"/>
                <a:gd name="T15" fmla="*/ 0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5" h="100">
                  <a:moveTo>
                    <a:pt x="209" y="0"/>
                  </a:moveTo>
                  <a:cubicBezTo>
                    <a:pt x="81" y="0"/>
                    <a:pt x="81" y="0"/>
                    <a:pt x="81" y="0"/>
                  </a:cubicBezTo>
                  <a:cubicBezTo>
                    <a:pt x="0" y="93"/>
                    <a:pt x="0" y="93"/>
                    <a:pt x="0" y="93"/>
                  </a:cubicBezTo>
                  <a:cubicBezTo>
                    <a:pt x="1" y="94"/>
                    <a:pt x="3" y="95"/>
                    <a:pt x="4" y="96"/>
                  </a:cubicBezTo>
                  <a:cubicBezTo>
                    <a:pt x="6" y="97"/>
                    <a:pt x="7" y="99"/>
                    <a:pt x="8" y="100"/>
                  </a:cubicBezTo>
                  <a:cubicBezTo>
                    <a:pt x="86" y="11"/>
                    <a:pt x="86" y="11"/>
                    <a:pt x="86" y="11"/>
                  </a:cubicBezTo>
                  <a:cubicBezTo>
                    <a:pt x="215" y="11"/>
                    <a:pt x="215" y="11"/>
                    <a:pt x="215" y="11"/>
                  </a:cubicBezTo>
                  <a:cubicBezTo>
                    <a:pt x="213" y="7"/>
                    <a:pt x="211" y="4"/>
                    <a:pt x="209" y="0"/>
                  </a:cubicBezTo>
                </a:path>
              </a:pathLst>
            </a:custGeom>
            <a:solidFill>
              <a:srgbClr val="4594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34" name="Freeform 28"/>
            <p:cNvSpPr>
              <a:spLocks/>
            </p:cNvSpPr>
            <p:nvPr/>
          </p:nvSpPr>
          <p:spPr bwMode="auto">
            <a:xfrm>
              <a:off x="1958975" y="2720975"/>
              <a:ext cx="30163" cy="28575"/>
            </a:xfrm>
            <a:custGeom>
              <a:avLst/>
              <a:gdLst>
                <a:gd name="T0" fmla="*/ 13 w 26"/>
                <a:gd name="T1" fmla="*/ 0 h 24"/>
                <a:gd name="T2" fmla="*/ 5 w 26"/>
                <a:gd name="T3" fmla="*/ 4 h 24"/>
                <a:gd name="T4" fmla="*/ 6 w 26"/>
                <a:gd name="T5" fmla="*/ 21 h 24"/>
                <a:gd name="T6" fmla="*/ 13 w 26"/>
                <a:gd name="T7" fmla="*/ 24 h 24"/>
                <a:gd name="T8" fmla="*/ 22 w 26"/>
                <a:gd name="T9" fmla="*/ 20 h 24"/>
                <a:gd name="T10" fmla="*/ 25 w 26"/>
                <a:gd name="T11" fmla="*/ 7 h 24"/>
                <a:gd name="T12" fmla="*/ 21 w 26"/>
                <a:gd name="T13" fmla="*/ 3 h 24"/>
                <a:gd name="T14" fmla="*/ 17 w 26"/>
                <a:gd name="T15" fmla="*/ 0 h 24"/>
                <a:gd name="T16" fmla="*/ 13 w 26"/>
                <a:gd name="T1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24">
                  <a:moveTo>
                    <a:pt x="13" y="0"/>
                  </a:moveTo>
                  <a:cubicBezTo>
                    <a:pt x="10" y="0"/>
                    <a:pt x="7" y="1"/>
                    <a:pt x="5" y="4"/>
                  </a:cubicBezTo>
                  <a:cubicBezTo>
                    <a:pt x="0" y="9"/>
                    <a:pt x="1" y="16"/>
                    <a:pt x="6" y="21"/>
                  </a:cubicBezTo>
                  <a:cubicBezTo>
                    <a:pt x="8" y="23"/>
                    <a:pt x="11" y="24"/>
                    <a:pt x="13" y="24"/>
                  </a:cubicBezTo>
                  <a:cubicBezTo>
                    <a:pt x="17" y="24"/>
                    <a:pt x="20" y="22"/>
                    <a:pt x="22" y="20"/>
                  </a:cubicBezTo>
                  <a:cubicBezTo>
                    <a:pt x="26" y="16"/>
                    <a:pt x="26" y="11"/>
                    <a:pt x="25" y="7"/>
                  </a:cubicBezTo>
                  <a:cubicBezTo>
                    <a:pt x="24" y="6"/>
                    <a:pt x="23" y="4"/>
                    <a:pt x="21" y="3"/>
                  </a:cubicBezTo>
                  <a:cubicBezTo>
                    <a:pt x="20" y="2"/>
                    <a:pt x="18" y="1"/>
                    <a:pt x="17" y="0"/>
                  </a:cubicBezTo>
                  <a:cubicBezTo>
                    <a:pt x="16" y="0"/>
                    <a:pt x="15" y="0"/>
                    <a:pt x="13" y="0"/>
                  </a:cubicBezTo>
                </a:path>
              </a:pathLst>
            </a:custGeom>
            <a:solidFill>
              <a:srgbClr val="4594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35" name="Freeform 29"/>
            <p:cNvSpPr>
              <a:spLocks/>
            </p:cNvSpPr>
            <p:nvPr/>
          </p:nvSpPr>
          <p:spPr bwMode="auto">
            <a:xfrm>
              <a:off x="2659063" y="2338388"/>
              <a:ext cx="217488" cy="141288"/>
            </a:xfrm>
            <a:custGeom>
              <a:avLst/>
              <a:gdLst>
                <a:gd name="T0" fmla="*/ 175 w 182"/>
                <a:gd name="T1" fmla="*/ 0 h 118"/>
                <a:gd name="T2" fmla="*/ 69 w 182"/>
                <a:gd name="T3" fmla="*/ 107 h 118"/>
                <a:gd name="T4" fmla="*/ 0 w 182"/>
                <a:gd name="T5" fmla="*/ 107 h 118"/>
                <a:gd name="T6" fmla="*/ 2 w 182"/>
                <a:gd name="T7" fmla="*/ 118 h 118"/>
                <a:gd name="T8" fmla="*/ 73 w 182"/>
                <a:gd name="T9" fmla="*/ 118 h 118"/>
                <a:gd name="T10" fmla="*/ 182 w 182"/>
                <a:gd name="T11" fmla="*/ 7 h 118"/>
                <a:gd name="T12" fmla="*/ 178 w 182"/>
                <a:gd name="T13" fmla="*/ 5 h 118"/>
                <a:gd name="T14" fmla="*/ 175 w 182"/>
                <a:gd name="T15" fmla="*/ 0 h 1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2" h="118">
                  <a:moveTo>
                    <a:pt x="175" y="0"/>
                  </a:moveTo>
                  <a:cubicBezTo>
                    <a:pt x="69" y="107"/>
                    <a:pt x="69" y="107"/>
                    <a:pt x="69" y="107"/>
                  </a:cubicBezTo>
                  <a:cubicBezTo>
                    <a:pt x="0" y="107"/>
                    <a:pt x="0" y="107"/>
                    <a:pt x="0" y="107"/>
                  </a:cubicBezTo>
                  <a:cubicBezTo>
                    <a:pt x="1" y="111"/>
                    <a:pt x="2" y="114"/>
                    <a:pt x="2" y="118"/>
                  </a:cubicBezTo>
                  <a:cubicBezTo>
                    <a:pt x="73" y="118"/>
                    <a:pt x="73" y="118"/>
                    <a:pt x="73" y="118"/>
                  </a:cubicBezTo>
                  <a:cubicBezTo>
                    <a:pt x="182" y="7"/>
                    <a:pt x="182" y="7"/>
                    <a:pt x="182" y="7"/>
                  </a:cubicBezTo>
                  <a:cubicBezTo>
                    <a:pt x="181" y="7"/>
                    <a:pt x="179" y="6"/>
                    <a:pt x="178" y="5"/>
                  </a:cubicBezTo>
                  <a:cubicBezTo>
                    <a:pt x="176" y="3"/>
                    <a:pt x="175" y="2"/>
                    <a:pt x="175" y="0"/>
                  </a:cubicBezTo>
                </a:path>
              </a:pathLst>
            </a:custGeom>
            <a:solidFill>
              <a:srgbClr val="4594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36" name="Freeform 30"/>
            <p:cNvSpPr>
              <a:spLocks/>
            </p:cNvSpPr>
            <p:nvPr/>
          </p:nvSpPr>
          <p:spPr bwMode="auto">
            <a:xfrm>
              <a:off x="2865438" y="2319338"/>
              <a:ext cx="31750" cy="28575"/>
            </a:xfrm>
            <a:custGeom>
              <a:avLst/>
              <a:gdLst>
                <a:gd name="T0" fmla="*/ 13 w 26"/>
                <a:gd name="T1" fmla="*/ 0 h 24"/>
                <a:gd name="T2" fmla="*/ 5 w 26"/>
                <a:gd name="T3" fmla="*/ 4 h 24"/>
                <a:gd name="T4" fmla="*/ 2 w 26"/>
                <a:gd name="T5" fmla="*/ 16 h 24"/>
                <a:gd name="T6" fmla="*/ 5 w 26"/>
                <a:gd name="T7" fmla="*/ 21 h 24"/>
                <a:gd name="T8" fmla="*/ 9 w 26"/>
                <a:gd name="T9" fmla="*/ 23 h 24"/>
                <a:gd name="T10" fmla="*/ 13 w 26"/>
                <a:gd name="T11" fmla="*/ 24 h 24"/>
                <a:gd name="T12" fmla="*/ 22 w 26"/>
                <a:gd name="T13" fmla="*/ 21 h 24"/>
                <a:gd name="T14" fmla="*/ 22 w 26"/>
                <a:gd name="T15" fmla="*/ 4 h 24"/>
                <a:gd name="T16" fmla="*/ 13 w 26"/>
                <a:gd name="T1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24">
                  <a:moveTo>
                    <a:pt x="13" y="0"/>
                  </a:moveTo>
                  <a:cubicBezTo>
                    <a:pt x="10" y="0"/>
                    <a:pt x="7" y="1"/>
                    <a:pt x="5" y="4"/>
                  </a:cubicBezTo>
                  <a:cubicBezTo>
                    <a:pt x="1" y="7"/>
                    <a:pt x="0" y="12"/>
                    <a:pt x="2" y="16"/>
                  </a:cubicBezTo>
                  <a:cubicBezTo>
                    <a:pt x="2" y="18"/>
                    <a:pt x="3" y="19"/>
                    <a:pt x="5" y="21"/>
                  </a:cubicBezTo>
                  <a:cubicBezTo>
                    <a:pt x="6" y="22"/>
                    <a:pt x="8" y="23"/>
                    <a:pt x="9" y="23"/>
                  </a:cubicBezTo>
                  <a:cubicBezTo>
                    <a:pt x="11" y="24"/>
                    <a:pt x="12" y="24"/>
                    <a:pt x="13" y="24"/>
                  </a:cubicBezTo>
                  <a:cubicBezTo>
                    <a:pt x="16" y="24"/>
                    <a:pt x="19" y="23"/>
                    <a:pt x="22" y="21"/>
                  </a:cubicBezTo>
                  <a:cubicBezTo>
                    <a:pt x="26" y="16"/>
                    <a:pt x="26" y="8"/>
                    <a:pt x="22" y="4"/>
                  </a:cubicBezTo>
                  <a:cubicBezTo>
                    <a:pt x="19" y="1"/>
                    <a:pt x="16" y="0"/>
                    <a:pt x="13" y="0"/>
                  </a:cubicBezTo>
                </a:path>
              </a:pathLst>
            </a:custGeom>
            <a:solidFill>
              <a:srgbClr val="4594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37" name="Freeform 31"/>
            <p:cNvSpPr>
              <a:spLocks noEditPoints="1"/>
            </p:cNvSpPr>
            <p:nvPr/>
          </p:nvSpPr>
          <p:spPr bwMode="auto">
            <a:xfrm>
              <a:off x="2219325" y="2301875"/>
              <a:ext cx="430213" cy="414338"/>
            </a:xfrm>
            <a:custGeom>
              <a:avLst/>
              <a:gdLst>
                <a:gd name="T0" fmla="*/ 180 w 360"/>
                <a:gd name="T1" fmla="*/ 347 h 347"/>
                <a:gd name="T2" fmla="*/ 63 w 360"/>
                <a:gd name="T3" fmla="*/ 301 h 347"/>
                <a:gd name="T4" fmla="*/ 7 w 360"/>
                <a:gd name="T5" fmla="*/ 187 h 347"/>
                <a:gd name="T6" fmla="*/ 166 w 360"/>
                <a:gd name="T7" fmla="*/ 1 h 347"/>
                <a:gd name="T8" fmla="*/ 180 w 360"/>
                <a:gd name="T9" fmla="*/ 0 h 347"/>
                <a:gd name="T10" fmla="*/ 297 w 360"/>
                <a:gd name="T11" fmla="*/ 46 h 347"/>
                <a:gd name="T12" fmla="*/ 353 w 360"/>
                <a:gd name="T13" fmla="*/ 159 h 347"/>
                <a:gd name="T14" fmla="*/ 194 w 360"/>
                <a:gd name="T15" fmla="*/ 346 h 347"/>
                <a:gd name="T16" fmla="*/ 180 w 360"/>
                <a:gd name="T17" fmla="*/ 347 h 347"/>
                <a:gd name="T18" fmla="*/ 180 w 360"/>
                <a:gd name="T19" fmla="*/ 62 h 347"/>
                <a:gd name="T20" fmla="*/ 171 w 360"/>
                <a:gd name="T21" fmla="*/ 62 h 347"/>
                <a:gd name="T22" fmla="*/ 69 w 360"/>
                <a:gd name="T23" fmla="*/ 182 h 347"/>
                <a:gd name="T24" fmla="*/ 180 w 360"/>
                <a:gd name="T25" fmla="*/ 285 h 347"/>
                <a:gd name="T26" fmla="*/ 189 w 360"/>
                <a:gd name="T27" fmla="*/ 284 h 347"/>
                <a:gd name="T28" fmla="*/ 291 w 360"/>
                <a:gd name="T29" fmla="*/ 164 h 347"/>
                <a:gd name="T30" fmla="*/ 180 w 360"/>
                <a:gd name="T31" fmla="*/ 62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0" h="347">
                  <a:moveTo>
                    <a:pt x="180" y="347"/>
                  </a:moveTo>
                  <a:cubicBezTo>
                    <a:pt x="136" y="347"/>
                    <a:pt x="95" y="330"/>
                    <a:pt x="63" y="301"/>
                  </a:cubicBezTo>
                  <a:cubicBezTo>
                    <a:pt x="31" y="271"/>
                    <a:pt x="11" y="231"/>
                    <a:pt x="7" y="187"/>
                  </a:cubicBezTo>
                  <a:cubicBezTo>
                    <a:pt x="0" y="92"/>
                    <a:pt x="71" y="9"/>
                    <a:pt x="166" y="1"/>
                  </a:cubicBezTo>
                  <a:cubicBezTo>
                    <a:pt x="171" y="0"/>
                    <a:pt x="175" y="0"/>
                    <a:pt x="180" y="0"/>
                  </a:cubicBezTo>
                  <a:cubicBezTo>
                    <a:pt x="223" y="0"/>
                    <a:pt x="265" y="16"/>
                    <a:pt x="297" y="46"/>
                  </a:cubicBezTo>
                  <a:cubicBezTo>
                    <a:pt x="329" y="75"/>
                    <a:pt x="349" y="116"/>
                    <a:pt x="353" y="159"/>
                  </a:cubicBezTo>
                  <a:cubicBezTo>
                    <a:pt x="360" y="255"/>
                    <a:pt x="289" y="338"/>
                    <a:pt x="194" y="346"/>
                  </a:cubicBezTo>
                  <a:cubicBezTo>
                    <a:pt x="189" y="346"/>
                    <a:pt x="184" y="347"/>
                    <a:pt x="180" y="347"/>
                  </a:cubicBezTo>
                  <a:moveTo>
                    <a:pt x="180" y="62"/>
                  </a:moveTo>
                  <a:cubicBezTo>
                    <a:pt x="177" y="62"/>
                    <a:pt x="174" y="62"/>
                    <a:pt x="171" y="62"/>
                  </a:cubicBezTo>
                  <a:cubicBezTo>
                    <a:pt x="110" y="67"/>
                    <a:pt x="64" y="121"/>
                    <a:pt x="69" y="182"/>
                  </a:cubicBezTo>
                  <a:cubicBezTo>
                    <a:pt x="74" y="240"/>
                    <a:pt x="122" y="285"/>
                    <a:pt x="180" y="285"/>
                  </a:cubicBezTo>
                  <a:cubicBezTo>
                    <a:pt x="183" y="285"/>
                    <a:pt x="186" y="285"/>
                    <a:pt x="189" y="284"/>
                  </a:cubicBezTo>
                  <a:cubicBezTo>
                    <a:pt x="250" y="280"/>
                    <a:pt x="296" y="226"/>
                    <a:pt x="291" y="164"/>
                  </a:cubicBezTo>
                  <a:cubicBezTo>
                    <a:pt x="286" y="107"/>
                    <a:pt x="238" y="62"/>
                    <a:pt x="180" y="6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38" name="Freeform 32"/>
            <p:cNvSpPr>
              <a:spLocks noEditPoints="1"/>
            </p:cNvSpPr>
            <p:nvPr/>
          </p:nvSpPr>
          <p:spPr bwMode="auto">
            <a:xfrm>
              <a:off x="2206625" y="2520950"/>
              <a:ext cx="196850" cy="206375"/>
            </a:xfrm>
            <a:custGeom>
              <a:avLst/>
              <a:gdLst>
                <a:gd name="T0" fmla="*/ 46 w 165"/>
                <a:gd name="T1" fmla="*/ 85 h 173"/>
                <a:gd name="T2" fmla="*/ 25 w 165"/>
                <a:gd name="T3" fmla="*/ 85 h 173"/>
                <a:gd name="T4" fmla="*/ 137 w 165"/>
                <a:gd name="T5" fmla="*/ 173 h 173"/>
                <a:gd name="T6" fmla="*/ 142 w 165"/>
                <a:gd name="T7" fmla="*/ 156 h 173"/>
                <a:gd name="T8" fmla="*/ 74 w 165"/>
                <a:gd name="T9" fmla="*/ 117 h 173"/>
                <a:gd name="T10" fmla="*/ 46 w 165"/>
                <a:gd name="T11" fmla="*/ 85 h 173"/>
                <a:gd name="T12" fmla="*/ 19 w 165"/>
                <a:gd name="T13" fmla="*/ 9 h 173"/>
                <a:gd name="T14" fmla="*/ 0 w 165"/>
                <a:gd name="T15" fmla="*/ 11 h 173"/>
                <a:gd name="T16" fmla="*/ 19 w 165"/>
                <a:gd name="T17" fmla="*/ 74 h 173"/>
                <a:gd name="T18" fmla="*/ 40 w 165"/>
                <a:gd name="T19" fmla="*/ 74 h 173"/>
                <a:gd name="T20" fmla="*/ 19 w 165"/>
                <a:gd name="T21" fmla="*/ 9 h 173"/>
                <a:gd name="T22" fmla="*/ 99 w 165"/>
                <a:gd name="T23" fmla="*/ 0 h 173"/>
                <a:gd name="T24" fmla="*/ 80 w 165"/>
                <a:gd name="T25" fmla="*/ 2 h 173"/>
                <a:gd name="T26" fmla="*/ 160 w 165"/>
                <a:gd name="T27" fmla="*/ 96 h 173"/>
                <a:gd name="T28" fmla="*/ 165 w 165"/>
                <a:gd name="T29" fmla="*/ 79 h 173"/>
                <a:gd name="T30" fmla="*/ 99 w 165"/>
                <a:gd name="T31"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5" h="173">
                  <a:moveTo>
                    <a:pt x="46" y="85"/>
                  </a:moveTo>
                  <a:cubicBezTo>
                    <a:pt x="25" y="85"/>
                    <a:pt x="25" y="85"/>
                    <a:pt x="25" y="85"/>
                  </a:cubicBezTo>
                  <a:cubicBezTo>
                    <a:pt x="49" y="127"/>
                    <a:pt x="88" y="159"/>
                    <a:pt x="137" y="173"/>
                  </a:cubicBezTo>
                  <a:cubicBezTo>
                    <a:pt x="142" y="156"/>
                    <a:pt x="142" y="156"/>
                    <a:pt x="142" y="156"/>
                  </a:cubicBezTo>
                  <a:cubicBezTo>
                    <a:pt x="117" y="148"/>
                    <a:pt x="94" y="135"/>
                    <a:pt x="74" y="117"/>
                  </a:cubicBezTo>
                  <a:cubicBezTo>
                    <a:pt x="63" y="107"/>
                    <a:pt x="54" y="97"/>
                    <a:pt x="46" y="85"/>
                  </a:cubicBezTo>
                  <a:moveTo>
                    <a:pt x="19" y="9"/>
                  </a:moveTo>
                  <a:cubicBezTo>
                    <a:pt x="0" y="11"/>
                    <a:pt x="0" y="11"/>
                    <a:pt x="0" y="11"/>
                  </a:cubicBezTo>
                  <a:cubicBezTo>
                    <a:pt x="3" y="34"/>
                    <a:pt x="9" y="55"/>
                    <a:pt x="19" y="74"/>
                  </a:cubicBezTo>
                  <a:cubicBezTo>
                    <a:pt x="40" y="74"/>
                    <a:pt x="40" y="74"/>
                    <a:pt x="40" y="74"/>
                  </a:cubicBezTo>
                  <a:cubicBezTo>
                    <a:pt x="29" y="54"/>
                    <a:pt x="21" y="32"/>
                    <a:pt x="19" y="9"/>
                  </a:cubicBezTo>
                  <a:moveTo>
                    <a:pt x="99" y="0"/>
                  </a:moveTo>
                  <a:cubicBezTo>
                    <a:pt x="80" y="2"/>
                    <a:pt x="80" y="2"/>
                    <a:pt x="80" y="2"/>
                  </a:cubicBezTo>
                  <a:cubicBezTo>
                    <a:pt x="85" y="47"/>
                    <a:pt x="118" y="84"/>
                    <a:pt x="160" y="96"/>
                  </a:cubicBezTo>
                  <a:cubicBezTo>
                    <a:pt x="165" y="79"/>
                    <a:pt x="165" y="79"/>
                    <a:pt x="165" y="79"/>
                  </a:cubicBezTo>
                  <a:cubicBezTo>
                    <a:pt x="129" y="68"/>
                    <a:pt x="103" y="37"/>
                    <a:pt x="99" y="0"/>
                  </a:cubicBezTo>
                </a:path>
              </a:pathLst>
            </a:custGeom>
            <a:solidFill>
              <a:srgbClr val="4D82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39" name="Freeform 33"/>
            <p:cNvSpPr>
              <a:spLocks/>
            </p:cNvSpPr>
            <p:nvPr/>
          </p:nvSpPr>
          <p:spPr bwMode="auto">
            <a:xfrm>
              <a:off x="2228850" y="2609850"/>
              <a:ext cx="31750" cy="12700"/>
            </a:xfrm>
            <a:custGeom>
              <a:avLst/>
              <a:gdLst>
                <a:gd name="T0" fmla="*/ 21 w 27"/>
                <a:gd name="T1" fmla="*/ 0 h 11"/>
                <a:gd name="T2" fmla="*/ 0 w 27"/>
                <a:gd name="T3" fmla="*/ 0 h 11"/>
                <a:gd name="T4" fmla="*/ 6 w 27"/>
                <a:gd name="T5" fmla="*/ 11 h 11"/>
                <a:gd name="T6" fmla="*/ 27 w 27"/>
                <a:gd name="T7" fmla="*/ 11 h 11"/>
                <a:gd name="T8" fmla="*/ 21 w 27"/>
                <a:gd name="T9" fmla="*/ 0 h 11"/>
              </a:gdLst>
              <a:ahLst/>
              <a:cxnLst>
                <a:cxn ang="0">
                  <a:pos x="T0" y="T1"/>
                </a:cxn>
                <a:cxn ang="0">
                  <a:pos x="T2" y="T3"/>
                </a:cxn>
                <a:cxn ang="0">
                  <a:pos x="T4" y="T5"/>
                </a:cxn>
                <a:cxn ang="0">
                  <a:pos x="T6" y="T7"/>
                </a:cxn>
                <a:cxn ang="0">
                  <a:pos x="T8" y="T9"/>
                </a:cxn>
              </a:cxnLst>
              <a:rect l="0" t="0" r="r" b="b"/>
              <a:pathLst>
                <a:path w="27" h="11">
                  <a:moveTo>
                    <a:pt x="21" y="0"/>
                  </a:moveTo>
                  <a:cubicBezTo>
                    <a:pt x="0" y="0"/>
                    <a:pt x="0" y="0"/>
                    <a:pt x="0" y="0"/>
                  </a:cubicBezTo>
                  <a:cubicBezTo>
                    <a:pt x="2" y="4"/>
                    <a:pt x="4" y="7"/>
                    <a:pt x="6" y="11"/>
                  </a:cubicBezTo>
                  <a:cubicBezTo>
                    <a:pt x="27" y="11"/>
                    <a:pt x="27" y="11"/>
                    <a:pt x="27" y="11"/>
                  </a:cubicBezTo>
                  <a:cubicBezTo>
                    <a:pt x="25" y="7"/>
                    <a:pt x="23" y="4"/>
                    <a:pt x="21" y="0"/>
                  </a:cubicBezTo>
                </a:path>
              </a:pathLst>
            </a:custGeom>
            <a:solidFill>
              <a:srgbClr val="419E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40" name="Freeform 34"/>
            <p:cNvSpPr>
              <a:spLocks/>
            </p:cNvSpPr>
            <p:nvPr/>
          </p:nvSpPr>
          <p:spPr bwMode="auto">
            <a:xfrm>
              <a:off x="2228850" y="2524125"/>
              <a:ext cx="168275" cy="184150"/>
            </a:xfrm>
            <a:custGeom>
              <a:avLst/>
              <a:gdLst>
                <a:gd name="T0" fmla="*/ 61 w 141"/>
                <a:gd name="T1" fmla="*/ 0 h 154"/>
                <a:gd name="T2" fmla="*/ 0 w 141"/>
                <a:gd name="T3" fmla="*/ 7 h 154"/>
                <a:gd name="T4" fmla="*/ 21 w 141"/>
                <a:gd name="T5" fmla="*/ 72 h 154"/>
                <a:gd name="T6" fmla="*/ 27 w 141"/>
                <a:gd name="T7" fmla="*/ 83 h 154"/>
                <a:gd name="T8" fmla="*/ 55 w 141"/>
                <a:gd name="T9" fmla="*/ 115 h 154"/>
                <a:gd name="T10" fmla="*/ 123 w 141"/>
                <a:gd name="T11" fmla="*/ 154 h 154"/>
                <a:gd name="T12" fmla="*/ 141 w 141"/>
                <a:gd name="T13" fmla="*/ 94 h 154"/>
                <a:gd name="T14" fmla="*/ 61 w 141"/>
                <a:gd name="T15" fmla="*/ 0 h 1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154">
                  <a:moveTo>
                    <a:pt x="61" y="0"/>
                  </a:moveTo>
                  <a:cubicBezTo>
                    <a:pt x="0" y="7"/>
                    <a:pt x="0" y="7"/>
                    <a:pt x="0" y="7"/>
                  </a:cubicBezTo>
                  <a:cubicBezTo>
                    <a:pt x="2" y="30"/>
                    <a:pt x="10" y="52"/>
                    <a:pt x="21" y="72"/>
                  </a:cubicBezTo>
                  <a:cubicBezTo>
                    <a:pt x="23" y="76"/>
                    <a:pt x="25" y="79"/>
                    <a:pt x="27" y="83"/>
                  </a:cubicBezTo>
                  <a:cubicBezTo>
                    <a:pt x="35" y="95"/>
                    <a:pt x="44" y="105"/>
                    <a:pt x="55" y="115"/>
                  </a:cubicBezTo>
                  <a:cubicBezTo>
                    <a:pt x="75" y="133"/>
                    <a:pt x="98" y="146"/>
                    <a:pt x="123" y="154"/>
                  </a:cubicBezTo>
                  <a:cubicBezTo>
                    <a:pt x="141" y="94"/>
                    <a:pt x="141" y="94"/>
                    <a:pt x="141" y="94"/>
                  </a:cubicBezTo>
                  <a:cubicBezTo>
                    <a:pt x="99" y="82"/>
                    <a:pt x="66" y="45"/>
                    <a:pt x="61" y="0"/>
                  </a:cubicBezTo>
                </a:path>
              </a:pathLst>
            </a:custGeom>
            <a:solidFill>
              <a:srgbClr val="9ED3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41" name="Freeform 35"/>
            <p:cNvSpPr>
              <a:spLocks noEditPoints="1"/>
            </p:cNvSpPr>
            <p:nvPr/>
          </p:nvSpPr>
          <p:spPr bwMode="auto">
            <a:xfrm>
              <a:off x="2351088" y="2279650"/>
              <a:ext cx="169863" cy="125413"/>
            </a:xfrm>
            <a:custGeom>
              <a:avLst/>
              <a:gdLst>
                <a:gd name="T0" fmla="*/ 70 w 142"/>
                <a:gd name="T1" fmla="*/ 80 h 105"/>
                <a:gd name="T2" fmla="*/ 61 w 142"/>
                <a:gd name="T3" fmla="*/ 80 h 105"/>
                <a:gd name="T4" fmla="*/ 29 w 142"/>
                <a:gd name="T5" fmla="*/ 88 h 105"/>
                <a:gd name="T6" fmla="*/ 36 w 142"/>
                <a:gd name="T7" fmla="*/ 105 h 105"/>
                <a:gd name="T8" fmla="*/ 70 w 142"/>
                <a:gd name="T9" fmla="*/ 99 h 105"/>
                <a:gd name="T10" fmla="*/ 105 w 142"/>
                <a:gd name="T11" fmla="*/ 105 h 105"/>
                <a:gd name="T12" fmla="*/ 112 w 142"/>
                <a:gd name="T13" fmla="*/ 88 h 105"/>
                <a:gd name="T14" fmla="*/ 70 w 142"/>
                <a:gd name="T15" fmla="*/ 80 h 105"/>
                <a:gd name="T16" fmla="*/ 70 w 142"/>
                <a:gd name="T17" fmla="*/ 0 h 105"/>
                <a:gd name="T18" fmla="*/ 0 w 142"/>
                <a:gd name="T19" fmla="*/ 13 h 105"/>
                <a:gd name="T20" fmla="*/ 7 w 142"/>
                <a:gd name="T21" fmla="*/ 30 h 105"/>
                <a:gd name="T22" fmla="*/ 56 w 142"/>
                <a:gd name="T23" fmla="*/ 19 h 105"/>
                <a:gd name="T24" fmla="*/ 70 w 142"/>
                <a:gd name="T25" fmla="*/ 18 h 105"/>
                <a:gd name="T26" fmla="*/ 135 w 142"/>
                <a:gd name="T27" fmla="*/ 31 h 105"/>
                <a:gd name="T28" fmla="*/ 142 w 142"/>
                <a:gd name="T29" fmla="*/ 14 h 105"/>
                <a:gd name="T30" fmla="*/ 70 w 142"/>
                <a:gd name="T31"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2" h="105">
                  <a:moveTo>
                    <a:pt x="70" y="80"/>
                  </a:moveTo>
                  <a:cubicBezTo>
                    <a:pt x="67" y="80"/>
                    <a:pt x="64" y="80"/>
                    <a:pt x="61" y="80"/>
                  </a:cubicBezTo>
                  <a:cubicBezTo>
                    <a:pt x="50" y="81"/>
                    <a:pt x="39" y="84"/>
                    <a:pt x="29" y="88"/>
                  </a:cubicBezTo>
                  <a:cubicBezTo>
                    <a:pt x="36" y="105"/>
                    <a:pt x="36" y="105"/>
                    <a:pt x="36" y="105"/>
                  </a:cubicBezTo>
                  <a:cubicBezTo>
                    <a:pt x="47" y="101"/>
                    <a:pt x="58" y="99"/>
                    <a:pt x="70" y="99"/>
                  </a:cubicBezTo>
                  <a:cubicBezTo>
                    <a:pt x="82" y="99"/>
                    <a:pt x="94" y="101"/>
                    <a:pt x="105" y="105"/>
                  </a:cubicBezTo>
                  <a:cubicBezTo>
                    <a:pt x="112" y="88"/>
                    <a:pt x="112" y="88"/>
                    <a:pt x="112" y="88"/>
                  </a:cubicBezTo>
                  <a:cubicBezTo>
                    <a:pt x="99" y="83"/>
                    <a:pt x="85" y="80"/>
                    <a:pt x="70" y="80"/>
                  </a:cubicBezTo>
                  <a:moveTo>
                    <a:pt x="70" y="0"/>
                  </a:moveTo>
                  <a:cubicBezTo>
                    <a:pt x="46" y="0"/>
                    <a:pt x="23" y="4"/>
                    <a:pt x="0" y="13"/>
                  </a:cubicBezTo>
                  <a:cubicBezTo>
                    <a:pt x="7" y="30"/>
                    <a:pt x="7" y="30"/>
                    <a:pt x="7" y="30"/>
                  </a:cubicBezTo>
                  <a:cubicBezTo>
                    <a:pt x="22" y="24"/>
                    <a:pt x="39" y="20"/>
                    <a:pt x="56" y="19"/>
                  </a:cubicBezTo>
                  <a:cubicBezTo>
                    <a:pt x="61" y="18"/>
                    <a:pt x="65" y="18"/>
                    <a:pt x="70" y="18"/>
                  </a:cubicBezTo>
                  <a:cubicBezTo>
                    <a:pt x="93" y="18"/>
                    <a:pt x="115" y="23"/>
                    <a:pt x="135" y="31"/>
                  </a:cubicBezTo>
                  <a:cubicBezTo>
                    <a:pt x="142" y="14"/>
                    <a:pt x="142" y="14"/>
                    <a:pt x="142" y="14"/>
                  </a:cubicBezTo>
                  <a:cubicBezTo>
                    <a:pt x="119" y="4"/>
                    <a:pt x="94" y="0"/>
                    <a:pt x="70" y="0"/>
                  </a:cubicBezTo>
                </a:path>
              </a:pathLst>
            </a:custGeom>
            <a:solidFill>
              <a:srgbClr val="4D82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42" name="Freeform 36"/>
            <p:cNvSpPr>
              <a:spLocks/>
            </p:cNvSpPr>
            <p:nvPr/>
          </p:nvSpPr>
          <p:spPr bwMode="auto">
            <a:xfrm>
              <a:off x="2359025" y="2301875"/>
              <a:ext cx="152400" cy="82550"/>
            </a:xfrm>
            <a:custGeom>
              <a:avLst/>
              <a:gdLst>
                <a:gd name="T0" fmla="*/ 63 w 128"/>
                <a:gd name="T1" fmla="*/ 0 h 70"/>
                <a:gd name="T2" fmla="*/ 49 w 128"/>
                <a:gd name="T3" fmla="*/ 1 h 70"/>
                <a:gd name="T4" fmla="*/ 0 w 128"/>
                <a:gd name="T5" fmla="*/ 12 h 70"/>
                <a:gd name="T6" fmla="*/ 22 w 128"/>
                <a:gd name="T7" fmla="*/ 70 h 70"/>
                <a:gd name="T8" fmla="*/ 54 w 128"/>
                <a:gd name="T9" fmla="*/ 62 h 70"/>
                <a:gd name="T10" fmla="*/ 63 w 128"/>
                <a:gd name="T11" fmla="*/ 62 h 70"/>
                <a:gd name="T12" fmla="*/ 105 w 128"/>
                <a:gd name="T13" fmla="*/ 70 h 70"/>
                <a:gd name="T14" fmla="*/ 128 w 128"/>
                <a:gd name="T15" fmla="*/ 13 h 70"/>
                <a:gd name="T16" fmla="*/ 63 w 128"/>
                <a:gd name="T17"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8" h="70">
                  <a:moveTo>
                    <a:pt x="63" y="0"/>
                  </a:moveTo>
                  <a:cubicBezTo>
                    <a:pt x="58" y="0"/>
                    <a:pt x="54" y="0"/>
                    <a:pt x="49" y="1"/>
                  </a:cubicBezTo>
                  <a:cubicBezTo>
                    <a:pt x="32" y="2"/>
                    <a:pt x="15" y="6"/>
                    <a:pt x="0" y="12"/>
                  </a:cubicBezTo>
                  <a:cubicBezTo>
                    <a:pt x="22" y="70"/>
                    <a:pt x="22" y="70"/>
                    <a:pt x="22" y="70"/>
                  </a:cubicBezTo>
                  <a:cubicBezTo>
                    <a:pt x="32" y="66"/>
                    <a:pt x="43" y="63"/>
                    <a:pt x="54" y="62"/>
                  </a:cubicBezTo>
                  <a:cubicBezTo>
                    <a:pt x="57" y="62"/>
                    <a:pt x="60" y="62"/>
                    <a:pt x="63" y="62"/>
                  </a:cubicBezTo>
                  <a:cubicBezTo>
                    <a:pt x="78" y="62"/>
                    <a:pt x="92" y="65"/>
                    <a:pt x="105" y="70"/>
                  </a:cubicBezTo>
                  <a:cubicBezTo>
                    <a:pt x="128" y="13"/>
                    <a:pt x="128" y="13"/>
                    <a:pt x="128" y="13"/>
                  </a:cubicBezTo>
                  <a:cubicBezTo>
                    <a:pt x="108" y="5"/>
                    <a:pt x="86" y="0"/>
                    <a:pt x="63" y="0"/>
                  </a:cubicBezTo>
                </a:path>
              </a:pathLst>
            </a:custGeom>
            <a:solidFill>
              <a:srgbClr val="9ED3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44" name="Freeform 37"/>
            <p:cNvSpPr>
              <a:spLocks noEditPoints="1"/>
            </p:cNvSpPr>
            <p:nvPr/>
          </p:nvSpPr>
          <p:spPr bwMode="auto">
            <a:xfrm>
              <a:off x="2620963" y="2408238"/>
              <a:ext cx="42863" cy="104775"/>
            </a:xfrm>
            <a:custGeom>
              <a:avLst/>
              <a:gdLst>
                <a:gd name="T0" fmla="*/ 34 w 36"/>
                <a:gd name="T1" fmla="*/ 59 h 87"/>
                <a:gd name="T2" fmla="*/ 15 w 36"/>
                <a:gd name="T3" fmla="*/ 59 h 87"/>
                <a:gd name="T4" fmla="*/ 17 w 36"/>
                <a:gd name="T5" fmla="*/ 69 h 87"/>
                <a:gd name="T6" fmla="*/ 17 w 36"/>
                <a:gd name="T7" fmla="*/ 87 h 87"/>
                <a:gd name="T8" fmla="*/ 36 w 36"/>
                <a:gd name="T9" fmla="*/ 87 h 87"/>
                <a:gd name="T10" fmla="*/ 34 w 36"/>
                <a:gd name="T11" fmla="*/ 59 h 87"/>
                <a:gd name="T12" fmla="*/ 16 w 36"/>
                <a:gd name="T13" fmla="*/ 0 h 87"/>
                <a:gd name="T14" fmla="*/ 0 w 36"/>
                <a:gd name="T15" fmla="*/ 8 h 87"/>
                <a:gd name="T16" fmla="*/ 14 w 36"/>
                <a:gd name="T17" fmla="*/ 48 h 87"/>
                <a:gd name="T18" fmla="*/ 32 w 36"/>
                <a:gd name="T19" fmla="*/ 48 h 87"/>
                <a:gd name="T20" fmla="*/ 16 w 36"/>
                <a:gd name="T21"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87">
                  <a:moveTo>
                    <a:pt x="34" y="59"/>
                  </a:moveTo>
                  <a:cubicBezTo>
                    <a:pt x="15" y="59"/>
                    <a:pt x="15" y="59"/>
                    <a:pt x="15" y="59"/>
                  </a:cubicBezTo>
                  <a:cubicBezTo>
                    <a:pt x="16" y="62"/>
                    <a:pt x="16" y="66"/>
                    <a:pt x="17" y="69"/>
                  </a:cubicBezTo>
                  <a:cubicBezTo>
                    <a:pt x="17" y="75"/>
                    <a:pt x="17" y="81"/>
                    <a:pt x="17" y="87"/>
                  </a:cubicBezTo>
                  <a:cubicBezTo>
                    <a:pt x="36" y="87"/>
                    <a:pt x="36" y="87"/>
                    <a:pt x="36" y="87"/>
                  </a:cubicBezTo>
                  <a:cubicBezTo>
                    <a:pt x="36" y="78"/>
                    <a:pt x="35" y="68"/>
                    <a:pt x="34" y="59"/>
                  </a:cubicBezTo>
                  <a:moveTo>
                    <a:pt x="16" y="0"/>
                  </a:moveTo>
                  <a:cubicBezTo>
                    <a:pt x="0" y="8"/>
                    <a:pt x="0" y="8"/>
                    <a:pt x="0" y="8"/>
                  </a:cubicBezTo>
                  <a:cubicBezTo>
                    <a:pt x="6" y="21"/>
                    <a:pt x="11" y="34"/>
                    <a:pt x="14" y="48"/>
                  </a:cubicBezTo>
                  <a:cubicBezTo>
                    <a:pt x="32" y="48"/>
                    <a:pt x="32" y="48"/>
                    <a:pt x="32" y="48"/>
                  </a:cubicBezTo>
                  <a:cubicBezTo>
                    <a:pt x="29" y="32"/>
                    <a:pt x="24" y="15"/>
                    <a:pt x="16" y="0"/>
                  </a:cubicBezTo>
                </a:path>
              </a:pathLst>
            </a:custGeom>
            <a:solidFill>
              <a:srgbClr val="4D82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45" name="Freeform 38"/>
            <p:cNvSpPr>
              <a:spLocks/>
            </p:cNvSpPr>
            <p:nvPr/>
          </p:nvSpPr>
          <p:spPr bwMode="auto">
            <a:xfrm>
              <a:off x="2636838" y="2466975"/>
              <a:ext cx="23813" cy="12700"/>
            </a:xfrm>
            <a:custGeom>
              <a:avLst/>
              <a:gdLst>
                <a:gd name="T0" fmla="*/ 18 w 20"/>
                <a:gd name="T1" fmla="*/ 0 h 11"/>
                <a:gd name="T2" fmla="*/ 0 w 20"/>
                <a:gd name="T3" fmla="*/ 0 h 11"/>
                <a:gd name="T4" fmla="*/ 1 w 20"/>
                <a:gd name="T5" fmla="*/ 11 h 11"/>
                <a:gd name="T6" fmla="*/ 20 w 20"/>
                <a:gd name="T7" fmla="*/ 11 h 11"/>
                <a:gd name="T8" fmla="*/ 18 w 20"/>
                <a:gd name="T9" fmla="*/ 0 h 11"/>
              </a:gdLst>
              <a:ahLst/>
              <a:cxnLst>
                <a:cxn ang="0">
                  <a:pos x="T0" y="T1"/>
                </a:cxn>
                <a:cxn ang="0">
                  <a:pos x="T2" y="T3"/>
                </a:cxn>
                <a:cxn ang="0">
                  <a:pos x="T4" y="T5"/>
                </a:cxn>
                <a:cxn ang="0">
                  <a:pos x="T6" y="T7"/>
                </a:cxn>
                <a:cxn ang="0">
                  <a:pos x="T8" y="T9"/>
                </a:cxn>
              </a:cxnLst>
              <a:rect l="0" t="0" r="r" b="b"/>
              <a:pathLst>
                <a:path w="20" h="11">
                  <a:moveTo>
                    <a:pt x="18" y="0"/>
                  </a:moveTo>
                  <a:cubicBezTo>
                    <a:pt x="0" y="0"/>
                    <a:pt x="0" y="0"/>
                    <a:pt x="0" y="0"/>
                  </a:cubicBezTo>
                  <a:cubicBezTo>
                    <a:pt x="0" y="4"/>
                    <a:pt x="1" y="7"/>
                    <a:pt x="1" y="11"/>
                  </a:cubicBezTo>
                  <a:cubicBezTo>
                    <a:pt x="20" y="11"/>
                    <a:pt x="20" y="11"/>
                    <a:pt x="20" y="11"/>
                  </a:cubicBezTo>
                  <a:cubicBezTo>
                    <a:pt x="20" y="7"/>
                    <a:pt x="19" y="4"/>
                    <a:pt x="18" y="0"/>
                  </a:cubicBezTo>
                </a:path>
              </a:pathLst>
            </a:custGeom>
            <a:solidFill>
              <a:srgbClr val="419E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46" name="Freeform 39"/>
            <p:cNvSpPr>
              <a:spLocks/>
            </p:cNvSpPr>
            <p:nvPr/>
          </p:nvSpPr>
          <p:spPr bwMode="auto">
            <a:xfrm>
              <a:off x="2533650" y="2451100"/>
              <a:ext cx="33338" cy="60325"/>
            </a:xfrm>
            <a:custGeom>
              <a:avLst/>
              <a:gdLst>
                <a:gd name="T0" fmla="*/ 17 w 28"/>
                <a:gd name="T1" fmla="*/ 0 h 51"/>
                <a:gd name="T2" fmla="*/ 0 w 28"/>
                <a:gd name="T3" fmla="*/ 8 h 51"/>
                <a:gd name="T4" fmla="*/ 10 w 28"/>
                <a:gd name="T5" fmla="*/ 50 h 51"/>
                <a:gd name="T6" fmla="*/ 28 w 28"/>
                <a:gd name="T7" fmla="*/ 51 h 51"/>
                <a:gd name="T8" fmla="*/ 28 w 28"/>
                <a:gd name="T9" fmla="*/ 39 h 51"/>
                <a:gd name="T10" fmla="*/ 17 w 28"/>
                <a:gd name="T11" fmla="*/ 0 h 51"/>
              </a:gdLst>
              <a:ahLst/>
              <a:cxnLst>
                <a:cxn ang="0">
                  <a:pos x="T0" y="T1"/>
                </a:cxn>
                <a:cxn ang="0">
                  <a:pos x="T2" y="T3"/>
                </a:cxn>
                <a:cxn ang="0">
                  <a:pos x="T4" y="T5"/>
                </a:cxn>
                <a:cxn ang="0">
                  <a:pos x="T6" y="T7"/>
                </a:cxn>
                <a:cxn ang="0">
                  <a:pos x="T8" y="T9"/>
                </a:cxn>
                <a:cxn ang="0">
                  <a:pos x="T10" y="T11"/>
                </a:cxn>
              </a:cxnLst>
              <a:rect l="0" t="0" r="r" b="b"/>
              <a:pathLst>
                <a:path w="28" h="51">
                  <a:moveTo>
                    <a:pt x="17" y="0"/>
                  </a:moveTo>
                  <a:cubicBezTo>
                    <a:pt x="0" y="8"/>
                    <a:pt x="0" y="8"/>
                    <a:pt x="0" y="8"/>
                  </a:cubicBezTo>
                  <a:cubicBezTo>
                    <a:pt x="7" y="21"/>
                    <a:pt x="10" y="36"/>
                    <a:pt x="10" y="50"/>
                  </a:cubicBezTo>
                  <a:cubicBezTo>
                    <a:pt x="28" y="51"/>
                    <a:pt x="28" y="51"/>
                    <a:pt x="28" y="51"/>
                  </a:cubicBezTo>
                  <a:cubicBezTo>
                    <a:pt x="28" y="47"/>
                    <a:pt x="28" y="43"/>
                    <a:pt x="28" y="39"/>
                  </a:cubicBezTo>
                  <a:cubicBezTo>
                    <a:pt x="27" y="25"/>
                    <a:pt x="23" y="12"/>
                    <a:pt x="17" y="0"/>
                  </a:cubicBezTo>
                </a:path>
              </a:pathLst>
            </a:custGeom>
            <a:solidFill>
              <a:srgbClr val="4D82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47" name="Freeform 40"/>
            <p:cNvSpPr>
              <a:spLocks/>
            </p:cNvSpPr>
            <p:nvPr/>
          </p:nvSpPr>
          <p:spPr bwMode="auto">
            <a:xfrm>
              <a:off x="2554288" y="2417763"/>
              <a:ext cx="87313" cy="95250"/>
            </a:xfrm>
            <a:custGeom>
              <a:avLst/>
              <a:gdLst>
                <a:gd name="T0" fmla="*/ 56 w 73"/>
                <a:gd name="T1" fmla="*/ 0 h 79"/>
                <a:gd name="T2" fmla="*/ 0 w 73"/>
                <a:gd name="T3" fmla="*/ 27 h 79"/>
                <a:gd name="T4" fmla="*/ 11 w 73"/>
                <a:gd name="T5" fmla="*/ 66 h 79"/>
                <a:gd name="T6" fmla="*/ 11 w 73"/>
                <a:gd name="T7" fmla="*/ 78 h 79"/>
                <a:gd name="T8" fmla="*/ 73 w 73"/>
                <a:gd name="T9" fmla="*/ 79 h 79"/>
                <a:gd name="T10" fmla="*/ 73 w 73"/>
                <a:gd name="T11" fmla="*/ 61 h 79"/>
                <a:gd name="T12" fmla="*/ 71 w 73"/>
                <a:gd name="T13" fmla="*/ 51 h 79"/>
                <a:gd name="T14" fmla="*/ 70 w 73"/>
                <a:gd name="T15" fmla="*/ 40 h 79"/>
                <a:gd name="T16" fmla="*/ 56 w 73"/>
                <a:gd name="T17"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79">
                  <a:moveTo>
                    <a:pt x="56" y="0"/>
                  </a:moveTo>
                  <a:cubicBezTo>
                    <a:pt x="0" y="27"/>
                    <a:pt x="0" y="27"/>
                    <a:pt x="0" y="27"/>
                  </a:cubicBezTo>
                  <a:cubicBezTo>
                    <a:pt x="6" y="39"/>
                    <a:pt x="10" y="52"/>
                    <a:pt x="11" y="66"/>
                  </a:cubicBezTo>
                  <a:cubicBezTo>
                    <a:pt x="11" y="70"/>
                    <a:pt x="11" y="74"/>
                    <a:pt x="11" y="78"/>
                  </a:cubicBezTo>
                  <a:cubicBezTo>
                    <a:pt x="73" y="79"/>
                    <a:pt x="73" y="79"/>
                    <a:pt x="73" y="79"/>
                  </a:cubicBezTo>
                  <a:cubicBezTo>
                    <a:pt x="73" y="73"/>
                    <a:pt x="73" y="67"/>
                    <a:pt x="73" y="61"/>
                  </a:cubicBezTo>
                  <a:cubicBezTo>
                    <a:pt x="72" y="58"/>
                    <a:pt x="72" y="54"/>
                    <a:pt x="71" y="51"/>
                  </a:cubicBezTo>
                  <a:cubicBezTo>
                    <a:pt x="71" y="47"/>
                    <a:pt x="70" y="44"/>
                    <a:pt x="70" y="40"/>
                  </a:cubicBezTo>
                  <a:cubicBezTo>
                    <a:pt x="67" y="26"/>
                    <a:pt x="62" y="13"/>
                    <a:pt x="56" y="0"/>
                  </a:cubicBezTo>
                </a:path>
              </a:pathLst>
            </a:custGeom>
            <a:solidFill>
              <a:srgbClr val="9ED3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48" name="Freeform 41"/>
            <p:cNvSpPr>
              <a:spLocks noEditPoints="1"/>
            </p:cNvSpPr>
            <p:nvPr/>
          </p:nvSpPr>
          <p:spPr bwMode="auto">
            <a:xfrm>
              <a:off x="2970213" y="2308225"/>
              <a:ext cx="34925" cy="53975"/>
            </a:xfrm>
            <a:custGeom>
              <a:avLst/>
              <a:gdLst>
                <a:gd name="T0" fmla="*/ 15 w 29"/>
                <a:gd name="T1" fmla="*/ 41 h 45"/>
                <a:gd name="T2" fmla="*/ 6 w 29"/>
                <a:gd name="T3" fmla="*/ 32 h 45"/>
                <a:gd name="T4" fmla="*/ 14 w 29"/>
                <a:gd name="T5" fmla="*/ 23 h 45"/>
                <a:gd name="T6" fmla="*/ 23 w 29"/>
                <a:gd name="T7" fmla="*/ 33 h 45"/>
                <a:gd name="T8" fmla="*/ 15 w 29"/>
                <a:gd name="T9" fmla="*/ 41 h 45"/>
                <a:gd name="T10" fmla="*/ 15 w 29"/>
                <a:gd name="T11" fmla="*/ 19 h 45"/>
                <a:gd name="T12" fmla="*/ 7 w 29"/>
                <a:gd name="T13" fmla="*/ 11 h 45"/>
                <a:gd name="T14" fmla="*/ 15 w 29"/>
                <a:gd name="T15" fmla="*/ 4 h 45"/>
                <a:gd name="T16" fmla="*/ 22 w 29"/>
                <a:gd name="T17" fmla="*/ 11 h 45"/>
                <a:gd name="T18" fmla="*/ 15 w 29"/>
                <a:gd name="T19" fmla="*/ 19 h 45"/>
                <a:gd name="T20" fmla="*/ 15 w 29"/>
                <a:gd name="T21" fmla="*/ 0 h 45"/>
                <a:gd name="T22" fmla="*/ 1 w 29"/>
                <a:gd name="T23" fmla="*/ 12 h 45"/>
                <a:gd name="T24" fmla="*/ 8 w 29"/>
                <a:gd name="T25" fmla="*/ 21 h 45"/>
                <a:gd name="T26" fmla="*/ 8 w 29"/>
                <a:gd name="T27" fmla="*/ 22 h 45"/>
                <a:gd name="T28" fmla="*/ 0 w 29"/>
                <a:gd name="T29" fmla="*/ 33 h 45"/>
                <a:gd name="T30" fmla="*/ 14 w 29"/>
                <a:gd name="T31" fmla="*/ 45 h 45"/>
                <a:gd name="T32" fmla="*/ 29 w 29"/>
                <a:gd name="T33" fmla="*/ 32 h 45"/>
                <a:gd name="T34" fmla="*/ 20 w 29"/>
                <a:gd name="T35" fmla="*/ 21 h 45"/>
                <a:gd name="T36" fmla="*/ 20 w 29"/>
                <a:gd name="T37" fmla="*/ 21 h 45"/>
                <a:gd name="T38" fmla="*/ 28 w 29"/>
                <a:gd name="T39" fmla="*/ 11 h 45"/>
                <a:gd name="T40" fmla="*/ 15 w 29"/>
                <a:gd name="T41"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45">
                  <a:moveTo>
                    <a:pt x="15" y="41"/>
                  </a:moveTo>
                  <a:cubicBezTo>
                    <a:pt x="9" y="41"/>
                    <a:pt x="6" y="37"/>
                    <a:pt x="6" y="32"/>
                  </a:cubicBezTo>
                  <a:cubicBezTo>
                    <a:pt x="6" y="28"/>
                    <a:pt x="9" y="25"/>
                    <a:pt x="14" y="23"/>
                  </a:cubicBezTo>
                  <a:cubicBezTo>
                    <a:pt x="20" y="25"/>
                    <a:pt x="23" y="28"/>
                    <a:pt x="23" y="33"/>
                  </a:cubicBezTo>
                  <a:cubicBezTo>
                    <a:pt x="23" y="37"/>
                    <a:pt x="20" y="41"/>
                    <a:pt x="15" y="41"/>
                  </a:cubicBezTo>
                  <a:moveTo>
                    <a:pt x="15" y="19"/>
                  </a:moveTo>
                  <a:cubicBezTo>
                    <a:pt x="10" y="18"/>
                    <a:pt x="7" y="16"/>
                    <a:pt x="7" y="11"/>
                  </a:cubicBezTo>
                  <a:cubicBezTo>
                    <a:pt x="7" y="7"/>
                    <a:pt x="10" y="4"/>
                    <a:pt x="15" y="4"/>
                  </a:cubicBezTo>
                  <a:cubicBezTo>
                    <a:pt x="20" y="4"/>
                    <a:pt x="22" y="8"/>
                    <a:pt x="22" y="11"/>
                  </a:cubicBezTo>
                  <a:cubicBezTo>
                    <a:pt x="22" y="15"/>
                    <a:pt x="19" y="18"/>
                    <a:pt x="15" y="19"/>
                  </a:cubicBezTo>
                  <a:moveTo>
                    <a:pt x="15" y="0"/>
                  </a:moveTo>
                  <a:cubicBezTo>
                    <a:pt x="7" y="0"/>
                    <a:pt x="1" y="5"/>
                    <a:pt x="1" y="12"/>
                  </a:cubicBezTo>
                  <a:cubicBezTo>
                    <a:pt x="1" y="15"/>
                    <a:pt x="4" y="19"/>
                    <a:pt x="8" y="21"/>
                  </a:cubicBezTo>
                  <a:cubicBezTo>
                    <a:pt x="8" y="22"/>
                    <a:pt x="8" y="22"/>
                    <a:pt x="8" y="22"/>
                  </a:cubicBezTo>
                  <a:cubicBezTo>
                    <a:pt x="3" y="24"/>
                    <a:pt x="0" y="28"/>
                    <a:pt x="0" y="33"/>
                  </a:cubicBezTo>
                  <a:cubicBezTo>
                    <a:pt x="0" y="40"/>
                    <a:pt x="5" y="45"/>
                    <a:pt x="14" y="45"/>
                  </a:cubicBezTo>
                  <a:cubicBezTo>
                    <a:pt x="23" y="45"/>
                    <a:pt x="29" y="40"/>
                    <a:pt x="29" y="32"/>
                  </a:cubicBezTo>
                  <a:cubicBezTo>
                    <a:pt x="29" y="27"/>
                    <a:pt x="26" y="23"/>
                    <a:pt x="20" y="21"/>
                  </a:cubicBezTo>
                  <a:cubicBezTo>
                    <a:pt x="20" y="21"/>
                    <a:pt x="20" y="21"/>
                    <a:pt x="20" y="21"/>
                  </a:cubicBezTo>
                  <a:cubicBezTo>
                    <a:pt x="26" y="18"/>
                    <a:pt x="28" y="14"/>
                    <a:pt x="28" y="11"/>
                  </a:cubicBezTo>
                  <a:cubicBezTo>
                    <a:pt x="28" y="5"/>
                    <a:pt x="23" y="0"/>
                    <a:pt x="15" y="0"/>
                  </a:cubicBezTo>
                </a:path>
              </a:pathLst>
            </a:custGeom>
            <a:solidFill>
              <a:srgbClr val="4594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50" name="Freeform 42"/>
            <p:cNvSpPr>
              <a:spLocks noEditPoints="1"/>
            </p:cNvSpPr>
            <p:nvPr/>
          </p:nvSpPr>
          <p:spPr bwMode="auto">
            <a:xfrm>
              <a:off x="3013075" y="2308225"/>
              <a:ext cx="58738" cy="53975"/>
            </a:xfrm>
            <a:custGeom>
              <a:avLst/>
              <a:gdLst>
                <a:gd name="T0" fmla="*/ 39 w 49"/>
                <a:gd name="T1" fmla="*/ 41 h 45"/>
                <a:gd name="T2" fmla="*/ 33 w 49"/>
                <a:gd name="T3" fmla="*/ 31 h 45"/>
                <a:gd name="T4" fmla="*/ 39 w 49"/>
                <a:gd name="T5" fmla="*/ 22 h 45"/>
                <a:gd name="T6" fmla="*/ 45 w 49"/>
                <a:gd name="T7" fmla="*/ 31 h 45"/>
                <a:gd name="T8" fmla="*/ 39 w 49"/>
                <a:gd name="T9" fmla="*/ 41 h 45"/>
                <a:gd name="T10" fmla="*/ 39 w 49"/>
                <a:gd name="T11" fmla="*/ 18 h 45"/>
                <a:gd name="T12" fmla="*/ 29 w 49"/>
                <a:gd name="T13" fmla="*/ 32 h 45"/>
                <a:gd name="T14" fmla="*/ 39 w 49"/>
                <a:gd name="T15" fmla="*/ 45 h 45"/>
                <a:gd name="T16" fmla="*/ 49 w 49"/>
                <a:gd name="T17" fmla="*/ 31 h 45"/>
                <a:gd name="T18" fmla="*/ 39 w 49"/>
                <a:gd name="T19" fmla="*/ 18 h 45"/>
                <a:gd name="T20" fmla="*/ 11 w 49"/>
                <a:gd name="T21" fmla="*/ 23 h 45"/>
                <a:gd name="T22" fmla="*/ 5 w 49"/>
                <a:gd name="T23" fmla="*/ 13 h 45"/>
                <a:gd name="T24" fmla="*/ 11 w 49"/>
                <a:gd name="T25" fmla="*/ 4 h 45"/>
                <a:gd name="T26" fmla="*/ 16 w 49"/>
                <a:gd name="T27" fmla="*/ 13 h 45"/>
                <a:gd name="T28" fmla="*/ 11 w 49"/>
                <a:gd name="T29" fmla="*/ 23 h 45"/>
                <a:gd name="T30" fmla="*/ 11 w 49"/>
                <a:gd name="T31" fmla="*/ 0 h 45"/>
                <a:gd name="T32" fmla="*/ 0 w 49"/>
                <a:gd name="T33" fmla="*/ 14 h 45"/>
                <a:gd name="T34" fmla="*/ 11 w 49"/>
                <a:gd name="T35" fmla="*/ 27 h 45"/>
                <a:gd name="T36" fmla="*/ 21 w 49"/>
                <a:gd name="T37" fmla="*/ 13 h 45"/>
                <a:gd name="T38" fmla="*/ 11 w 49"/>
                <a:gd name="T39" fmla="*/ 0 h 45"/>
                <a:gd name="T40" fmla="*/ 40 w 49"/>
                <a:gd name="T41" fmla="*/ 0 h 45"/>
                <a:gd name="T42" fmla="*/ 36 w 49"/>
                <a:gd name="T43" fmla="*/ 0 h 45"/>
                <a:gd name="T44" fmla="*/ 10 w 49"/>
                <a:gd name="T45" fmla="*/ 45 h 45"/>
                <a:gd name="T46" fmla="*/ 14 w 49"/>
                <a:gd name="T47" fmla="*/ 45 h 45"/>
                <a:gd name="T48" fmla="*/ 40 w 49"/>
                <a:gd name="T4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 h="45">
                  <a:moveTo>
                    <a:pt x="39" y="41"/>
                  </a:moveTo>
                  <a:cubicBezTo>
                    <a:pt x="36" y="41"/>
                    <a:pt x="33" y="37"/>
                    <a:pt x="33" y="31"/>
                  </a:cubicBezTo>
                  <a:cubicBezTo>
                    <a:pt x="33" y="26"/>
                    <a:pt x="35" y="22"/>
                    <a:pt x="39" y="22"/>
                  </a:cubicBezTo>
                  <a:cubicBezTo>
                    <a:pt x="43" y="22"/>
                    <a:pt x="45" y="26"/>
                    <a:pt x="45" y="31"/>
                  </a:cubicBezTo>
                  <a:cubicBezTo>
                    <a:pt x="45" y="37"/>
                    <a:pt x="43" y="41"/>
                    <a:pt x="39" y="41"/>
                  </a:cubicBezTo>
                  <a:moveTo>
                    <a:pt x="39" y="18"/>
                  </a:moveTo>
                  <a:cubicBezTo>
                    <a:pt x="34" y="18"/>
                    <a:pt x="29" y="23"/>
                    <a:pt x="29" y="32"/>
                  </a:cubicBezTo>
                  <a:cubicBezTo>
                    <a:pt x="29" y="40"/>
                    <a:pt x="34" y="45"/>
                    <a:pt x="39" y="45"/>
                  </a:cubicBezTo>
                  <a:cubicBezTo>
                    <a:pt x="45" y="45"/>
                    <a:pt x="49" y="40"/>
                    <a:pt x="49" y="31"/>
                  </a:cubicBezTo>
                  <a:cubicBezTo>
                    <a:pt x="49" y="23"/>
                    <a:pt x="45" y="18"/>
                    <a:pt x="39" y="18"/>
                  </a:cubicBezTo>
                  <a:moveTo>
                    <a:pt x="11" y="23"/>
                  </a:moveTo>
                  <a:cubicBezTo>
                    <a:pt x="7" y="23"/>
                    <a:pt x="5" y="19"/>
                    <a:pt x="5" y="13"/>
                  </a:cubicBezTo>
                  <a:cubicBezTo>
                    <a:pt x="5" y="8"/>
                    <a:pt x="7" y="4"/>
                    <a:pt x="11" y="4"/>
                  </a:cubicBezTo>
                  <a:cubicBezTo>
                    <a:pt x="15" y="4"/>
                    <a:pt x="16" y="8"/>
                    <a:pt x="16" y="13"/>
                  </a:cubicBezTo>
                  <a:cubicBezTo>
                    <a:pt x="16" y="19"/>
                    <a:pt x="15" y="23"/>
                    <a:pt x="11" y="23"/>
                  </a:cubicBezTo>
                  <a:moveTo>
                    <a:pt x="11" y="0"/>
                  </a:moveTo>
                  <a:cubicBezTo>
                    <a:pt x="5" y="0"/>
                    <a:pt x="0" y="5"/>
                    <a:pt x="0" y="14"/>
                  </a:cubicBezTo>
                  <a:cubicBezTo>
                    <a:pt x="0" y="22"/>
                    <a:pt x="5" y="27"/>
                    <a:pt x="11" y="27"/>
                  </a:cubicBezTo>
                  <a:cubicBezTo>
                    <a:pt x="16" y="27"/>
                    <a:pt x="21" y="22"/>
                    <a:pt x="21" y="13"/>
                  </a:cubicBezTo>
                  <a:cubicBezTo>
                    <a:pt x="21" y="5"/>
                    <a:pt x="17" y="0"/>
                    <a:pt x="11" y="0"/>
                  </a:cubicBezTo>
                  <a:moveTo>
                    <a:pt x="40" y="0"/>
                  </a:moveTo>
                  <a:cubicBezTo>
                    <a:pt x="36" y="0"/>
                    <a:pt x="36" y="0"/>
                    <a:pt x="36" y="0"/>
                  </a:cubicBezTo>
                  <a:cubicBezTo>
                    <a:pt x="10" y="45"/>
                    <a:pt x="10" y="45"/>
                    <a:pt x="10" y="45"/>
                  </a:cubicBezTo>
                  <a:cubicBezTo>
                    <a:pt x="14" y="45"/>
                    <a:pt x="14" y="45"/>
                    <a:pt x="14" y="45"/>
                  </a:cubicBezTo>
                  <a:cubicBezTo>
                    <a:pt x="40" y="0"/>
                    <a:pt x="40" y="0"/>
                    <a:pt x="40" y="0"/>
                  </a:cubicBezTo>
                </a:path>
              </a:pathLst>
            </a:custGeom>
            <a:solidFill>
              <a:srgbClr val="4594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51" name="Rectangle 43"/>
            <p:cNvSpPr>
              <a:spLocks noChangeArrowheads="1"/>
            </p:cNvSpPr>
            <p:nvPr/>
          </p:nvSpPr>
          <p:spPr bwMode="auto">
            <a:xfrm>
              <a:off x="3125788" y="2300288"/>
              <a:ext cx="268288" cy="20638"/>
            </a:xfrm>
            <a:prstGeom prst="rect">
              <a:avLst/>
            </a:prstGeom>
            <a:solidFill>
              <a:srgbClr val="4594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52" name="Rectangle 44"/>
            <p:cNvSpPr>
              <a:spLocks noChangeArrowheads="1"/>
            </p:cNvSpPr>
            <p:nvPr/>
          </p:nvSpPr>
          <p:spPr bwMode="auto">
            <a:xfrm>
              <a:off x="3125788" y="2300288"/>
              <a:ext cx="268288" cy="2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53" name="Rectangle 45"/>
            <p:cNvSpPr>
              <a:spLocks noChangeArrowheads="1"/>
            </p:cNvSpPr>
            <p:nvPr/>
          </p:nvSpPr>
          <p:spPr bwMode="auto">
            <a:xfrm>
              <a:off x="3125788" y="2344738"/>
              <a:ext cx="100013" cy="20638"/>
            </a:xfrm>
            <a:prstGeom prst="rect">
              <a:avLst/>
            </a:prstGeom>
            <a:solidFill>
              <a:srgbClr val="4594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54" name="Rectangle 46"/>
            <p:cNvSpPr>
              <a:spLocks noChangeArrowheads="1"/>
            </p:cNvSpPr>
            <p:nvPr/>
          </p:nvSpPr>
          <p:spPr bwMode="auto">
            <a:xfrm>
              <a:off x="3125788" y="2344738"/>
              <a:ext cx="100013" cy="2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55" name="Freeform 47"/>
            <p:cNvSpPr>
              <a:spLocks/>
            </p:cNvSpPr>
            <p:nvPr/>
          </p:nvSpPr>
          <p:spPr bwMode="auto">
            <a:xfrm>
              <a:off x="1897063" y="2805113"/>
              <a:ext cx="33338" cy="52388"/>
            </a:xfrm>
            <a:custGeom>
              <a:avLst/>
              <a:gdLst>
                <a:gd name="T0" fmla="*/ 14 w 28"/>
                <a:gd name="T1" fmla="*/ 0 h 44"/>
                <a:gd name="T2" fmla="*/ 1 w 28"/>
                <a:gd name="T3" fmla="*/ 5 h 44"/>
                <a:gd name="T4" fmla="*/ 3 w 28"/>
                <a:gd name="T5" fmla="*/ 9 h 44"/>
                <a:gd name="T6" fmla="*/ 12 w 28"/>
                <a:gd name="T7" fmla="*/ 5 h 44"/>
                <a:gd name="T8" fmla="*/ 21 w 28"/>
                <a:gd name="T9" fmla="*/ 14 h 44"/>
                <a:gd name="T10" fmla="*/ 5 w 28"/>
                <a:gd name="T11" fmla="*/ 36 h 44"/>
                <a:gd name="T12" fmla="*/ 0 w 28"/>
                <a:gd name="T13" fmla="*/ 41 h 44"/>
                <a:gd name="T14" fmla="*/ 0 w 28"/>
                <a:gd name="T15" fmla="*/ 44 h 44"/>
                <a:gd name="T16" fmla="*/ 28 w 28"/>
                <a:gd name="T17" fmla="*/ 44 h 44"/>
                <a:gd name="T18" fmla="*/ 28 w 28"/>
                <a:gd name="T19" fmla="*/ 40 h 44"/>
                <a:gd name="T20" fmla="*/ 8 w 28"/>
                <a:gd name="T21" fmla="*/ 40 h 44"/>
                <a:gd name="T22" fmla="*/ 8 w 28"/>
                <a:gd name="T23" fmla="*/ 39 h 44"/>
                <a:gd name="T24" fmla="*/ 12 w 28"/>
                <a:gd name="T25" fmla="*/ 36 h 44"/>
                <a:gd name="T26" fmla="*/ 27 w 28"/>
                <a:gd name="T27" fmla="*/ 13 h 44"/>
                <a:gd name="T28" fmla="*/ 14 w 28"/>
                <a:gd name="T2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44">
                  <a:moveTo>
                    <a:pt x="14" y="0"/>
                  </a:moveTo>
                  <a:cubicBezTo>
                    <a:pt x="9" y="0"/>
                    <a:pt x="4" y="2"/>
                    <a:pt x="1" y="5"/>
                  </a:cubicBezTo>
                  <a:cubicBezTo>
                    <a:pt x="3" y="9"/>
                    <a:pt x="3" y="9"/>
                    <a:pt x="3" y="9"/>
                  </a:cubicBezTo>
                  <a:cubicBezTo>
                    <a:pt x="5" y="7"/>
                    <a:pt x="8" y="5"/>
                    <a:pt x="12" y="5"/>
                  </a:cubicBezTo>
                  <a:cubicBezTo>
                    <a:pt x="19" y="5"/>
                    <a:pt x="21" y="9"/>
                    <a:pt x="21" y="14"/>
                  </a:cubicBezTo>
                  <a:cubicBezTo>
                    <a:pt x="21" y="20"/>
                    <a:pt x="16" y="26"/>
                    <a:pt x="5" y="36"/>
                  </a:cubicBezTo>
                  <a:cubicBezTo>
                    <a:pt x="0" y="41"/>
                    <a:pt x="0" y="41"/>
                    <a:pt x="0" y="41"/>
                  </a:cubicBezTo>
                  <a:cubicBezTo>
                    <a:pt x="0" y="44"/>
                    <a:pt x="0" y="44"/>
                    <a:pt x="0" y="44"/>
                  </a:cubicBezTo>
                  <a:cubicBezTo>
                    <a:pt x="28" y="44"/>
                    <a:pt x="28" y="44"/>
                    <a:pt x="28" y="44"/>
                  </a:cubicBezTo>
                  <a:cubicBezTo>
                    <a:pt x="28" y="40"/>
                    <a:pt x="28" y="40"/>
                    <a:pt x="28" y="40"/>
                  </a:cubicBezTo>
                  <a:cubicBezTo>
                    <a:pt x="8" y="40"/>
                    <a:pt x="8" y="40"/>
                    <a:pt x="8" y="40"/>
                  </a:cubicBezTo>
                  <a:cubicBezTo>
                    <a:pt x="8" y="39"/>
                    <a:pt x="8" y="39"/>
                    <a:pt x="8" y="39"/>
                  </a:cubicBezTo>
                  <a:cubicBezTo>
                    <a:pt x="12" y="36"/>
                    <a:pt x="12" y="36"/>
                    <a:pt x="12" y="36"/>
                  </a:cubicBezTo>
                  <a:cubicBezTo>
                    <a:pt x="21" y="27"/>
                    <a:pt x="27" y="21"/>
                    <a:pt x="27" y="13"/>
                  </a:cubicBezTo>
                  <a:cubicBezTo>
                    <a:pt x="27" y="7"/>
                    <a:pt x="23" y="0"/>
                    <a:pt x="14" y="0"/>
                  </a:cubicBezTo>
                </a:path>
              </a:pathLst>
            </a:custGeom>
            <a:solidFill>
              <a:srgbClr val="4594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59" name="Freeform 48"/>
            <p:cNvSpPr>
              <a:spLocks/>
            </p:cNvSpPr>
            <p:nvPr/>
          </p:nvSpPr>
          <p:spPr bwMode="auto">
            <a:xfrm>
              <a:off x="1941513" y="2805113"/>
              <a:ext cx="33338" cy="52388"/>
            </a:xfrm>
            <a:custGeom>
              <a:avLst/>
              <a:gdLst>
                <a:gd name="T0" fmla="*/ 14 w 28"/>
                <a:gd name="T1" fmla="*/ 0 h 44"/>
                <a:gd name="T2" fmla="*/ 1 w 28"/>
                <a:gd name="T3" fmla="*/ 5 h 44"/>
                <a:gd name="T4" fmla="*/ 3 w 28"/>
                <a:gd name="T5" fmla="*/ 9 h 44"/>
                <a:gd name="T6" fmla="*/ 12 w 28"/>
                <a:gd name="T7" fmla="*/ 5 h 44"/>
                <a:gd name="T8" fmla="*/ 21 w 28"/>
                <a:gd name="T9" fmla="*/ 14 h 44"/>
                <a:gd name="T10" fmla="*/ 5 w 28"/>
                <a:gd name="T11" fmla="*/ 36 h 44"/>
                <a:gd name="T12" fmla="*/ 0 w 28"/>
                <a:gd name="T13" fmla="*/ 41 h 44"/>
                <a:gd name="T14" fmla="*/ 0 w 28"/>
                <a:gd name="T15" fmla="*/ 44 h 44"/>
                <a:gd name="T16" fmla="*/ 28 w 28"/>
                <a:gd name="T17" fmla="*/ 44 h 44"/>
                <a:gd name="T18" fmla="*/ 28 w 28"/>
                <a:gd name="T19" fmla="*/ 40 h 44"/>
                <a:gd name="T20" fmla="*/ 8 w 28"/>
                <a:gd name="T21" fmla="*/ 40 h 44"/>
                <a:gd name="T22" fmla="*/ 8 w 28"/>
                <a:gd name="T23" fmla="*/ 39 h 44"/>
                <a:gd name="T24" fmla="*/ 12 w 28"/>
                <a:gd name="T25" fmla="*/ 36 h 44"/>
                <a:gd name="T26" fmla="*/ 27 w 28"/>
                <a:gd name="T27" fmla="*/ 13 h 44"/>
                <a:gd name="T28" fmla="*/ 14 w 28"/>
                <a:gd name="T2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44">
                  <a:moveTo>
                    <a:pt x="14" y="0"/>
                  </a:moveTo>
                  <a:cubicBezTo>
                    <a:pt x="9" y="0"/>
                    <a:pt x="4" y="2"/>
                    <a:pt x="1" y="5"/>
                  </a:cubicBezTo>
                  <a:cubicBezTo>
                    <a:pt x="3" y="9"/>
                    <a:pt x="3" y="9"/>
                    <a:pt x="3" y="9"/>
                  </a:cubicBezTo>
                  <a:cubicBezTo>
                    <a:pt x="5" y="7"/>
                    <a:pt x="8" y="5"/>
                    <a:pt x="12" y="5"/>
                  </a:cubicBezTo>
                  <a:cubicBezTo>
                    <a:pt x="19" y="5"/>
                    <a:pt x="21" y="9"/>
                    <a:pt x="21" y="14"/>
                  </a:cubicBezTo>
                  <a:cubicBezTo>
                    <a:pt x="21" y="20"/>
                    <a:pt x="16" y="26"/>
                    <a:pt x="5" y="36"/>
                  </a:cubicBezTo>
                  <a:cubicBezTo>
                    <a:pt x="0" y="41"/>
                    <a:pt x="0" y="41"/>
                    <a:pt x="0" y="41"/>
                  </a:cubicBezTo>
                  <a:cubicBezTo>
                    <a:pt x="0" y="44"/>
                    <a:pt x="0" y="44"/>
                    <a:pt x="0" y="44"/>
                  </a:cubicBezTo>
                  <a:cubicBezTo>
                    <a:pt x="28" y="44"/>
                    <a:pt x="28" y="44"/>
                    <a:pt x="28" y="44"/>
                  </a:cubicBezTo>
                  <a:cubicBezTo>
                    <a:pt x="28" y="40"/>
                    <a:pt x="28" y="40"/>
                    <a:pt x="28" y="40"/>
                  </a:cubicBezTo>
                  <a:cubicBezTo>
                    <a:pt x="8" y="40"/>
                    <a:pt x="8" y="40"/>
                    <a:pt x="8" y="40"/>
                  </a:cubicBezTo>
                  <a:cubicBezTo>
                    <a:pt x="8" y="39"/>
                    <a:pt x="8" y="39"/>
                    <a:pt x="8" y="39"/>
                  </a:cubicBezTo>
                  <a:cubicBezTo>
                    <a:pt x="12" y="36"/>
                    <a:pt x="12" y="36"/>
                    <a:pt x="12" y="36"/>
                  </a:cubicBezTo>
                  <a:cubicBezTo>
                    <a:pt x="21" y="27"/>
                    <a:pt x="27" y="21"/>
                    <a:pt x="27" y="13"/>
                  </a:cubicBezTo>
                  <a:cubicBezTo>
                    <a:pt x="27" y="7"/>
                    <a:pt x="23" y="0"/>
                    <a:pt x="14" y="0"/>
                  </a:cubicBezTo>
                </a:path>
              </a:pathLst>
            </a:custGeom>
            <a:solidFill>
              <a:srgbClr val="4594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60" name="Freeform 49"/>
            <p:cNvSpPr>
              <a:spLocks noEditPoints="1"/>
            </p:cNvSpPr>
            <p:nvPr/>
          </p:nvSpPr>
          <p:spPr bwMode="auto">
            <a:xfrm>
              <a:off x="1984375" y="2805113"/>
              <a:ext cx="58738" cy="53975"/>
            </a:xfrm>
            <a:custGeom>
              <a:avLst/>
              <a:gdLst>
                <a:gd name="T0" fmla="*/ 39 w 49"/>
                <a:gd name="T1" fmla="*/ 41 h 45"/>
                <a:gd name="T2" fmla="*/ 33 w 49"/>
                <a:gd name="T3" fmla="*/ 32 h 45"/>
                <a:gd name="T4" fmla="*/ 39 w 49"/>
                <a:gd name="T5" fmla="*/ 22 h 45"/>
                <a:gd name="T6" fmla="*/ 45 w 49"/>
                <a:gd name="T7" fmla="*/ 31 h 45"/>
                <a:gd name="T8" fmla="*/ 39 w 49"/>
                <a:gd name="T9" fmla="*/ 41 h 45"/>
                <a:gd name="T10" fmla="*/ 39 w 49"/>
                <a:gd name="T11" fmla="*/ 18 h 45"/>
                <a:gd name="T12" fmla="*/ 29 w 49"/>
                <a:gd name="T13" fmla="*/ 32 h 45"/>
                <a:gd name="T14" fmla="*/ 39 w 49"/>
                <a:gd name="T15" fmla="*/ 45 h 45"/>
                <a:gd name="T16" fmla="*/ 49 w 49"/>
                <a:gd name="T17" fmla="*/ 31 h 45"/>
                <a:gd name="T18" fmla="*/ 39 w 49"/>
                <a:gd name="T19" fmla="*/ 18 h 45"/>
                <a:gd name="T20" fmla="*/ 11 w 49"/>
                <a:gd name="T21" fmla="*/ 23 h 45"/>
                <a:gd name="T22" fmla="*/ 5 w 49"/>
                <a:gd name="T23" fmla="*/ 14 h 45"/>
                <a:gd name="T24" fmla="*/ 11 w 49"/>
                <a:gd name="T25" fmla="*/ 4 h 45"/>
                <a:gd name="T26" fmla="*/ 16 w 49"/>
                <a:gd name="T27" fmla="*/ 13 h 45"/>
                <a:gd name="T28" fmla="*/ 11 w 49"/>
                <a:gd name="T29" fmla="*/ 23 h 45"/>
                <a:gd name="T30" fmla="*/ 11 w 49"/>
                <a:gd name="T31" fmla="*/ 0 h 45"/>
                <a:gd name="T32" fmla="*/ 0 w 49"/>
                <a:gd name="T33" fmla="*/ 14 h 45"/>
                <a:gd name="T34" fmla="*/ 11 w 49"/>
                <a:gd name="T35" fmla="*/ 27 h 45"/>
                <a:gd name="T36" fmla="*/ 21 w 49"/>
                <a:gd name="T37" fmla="*/ 13 h 45"/>
                <a:gd name="T38" fmla="*/ 11 w 49"/>
                <a:gd name="T39" fmla="*/ 0 h 45"/>
                <a:gd name="T40" fmla="*/ 39 w 49"/>
                <a:gd name="T41" fmla="*/ 0 h 45"/>
                <a:gd name="T42" fmla="*/ 36 w 49"/>
                <a:gd name="T43" fmla="*/ 0 h 45"/>
                <a:gd name="T44" fmla="*/ 10 w 49"/>
                <a:gd name="T45" fmla="*/ 45 h 45"/>
                <a:gd name="T46" fmla="*/ 14 w 49"/>
                <a:gd name="T47" fmla="*/ 45 h 45"/>
                <a:gd name="T48" fmla="*/ 39 w 49"/>
                <a:gd name="T4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 h="45">
                  <a:moveTo>
                    <a:pt x="39" y="41"/>
                  </a:moveTo>
                  <a:cubicBezTo>
                    <a:pt x="35" y="41"/>
                    <a:pt x="33" y="37"/>
                    <a:pt x="33" y="32"/>
                  </a:cubicBezTo>
                  <a:cubicBezTo>
                    <a:pt x="33" y="26"/>
                    <a:pt x="35" y="22"/>
                    <a:pt x="39" y="22"/>
                  </a:cubicBezTo>
                  <a:cubicBezTo>
                    <a:pt x="43" y="22"/>
                    <a:pt x="45" y="26"/>
                    <a:pt x="45" y="31"/>
                  </a:cubicBezTo>
                  <a:cubicBezTo>
                    <a:pt x="45" y="37"/>
                    <a:pt x="43" y="41"/>
                    <a:pt x="39" y="41"/>
                  </a:cubicBezTo>
                  <a:moveTo>
                    <a:pt x="39" y="18"/>
                  </a:moveTo>
                  <a:cubicBezTo>
                    <a:pt x="34" y="18"/>
                    <a:pt x="29" y="23"/>
                    <a:pt x="29" y="32"/>
                  </a:cubicBezTo>
                  <a:cubicBezTo>
                    <a:pt x="29" y="41"/>
                    <a:pt x="34" y="45"/>
                    <a:pt x="39" y="45"/>
                  </a:cubicBezTo>
                  <a:cubicBezTo>
                    <a:pt x="45" y="45"/>
                    <a:pt x="49" y="40"/>
                    <a:pt x="49" y="31"/>
                  </a:cubicBezTo>
                  <a:cubicBezTo>
                    <a:pt x="49" y="23"/>
                    <a:pt x="45" y="18"/>
                    <a:pt x="39" y="18"/>
                  </a:cubicBezTo>
                  <a:moveTo>
                    <a:pt x="11" y="23"/>
                  </a:moveTo>
                  <a:cubicBezTo>
                    <a:pt x="7" y="23"/>
                    <a:pt x="5" y="19"/>
                    <a:pt x="5" y="14"/>
                  </a:cubicBezTo>
                  <a:cubicBezTo>
                    <a:pt x="5" y="8"/>
                    <a:pt x="7" y="4"/>
                    <a:pt x="11" y="4"/>
                  </a:cubicBezTo>
                  <a:cubicBezTo>
                    <a:pt x="15" y="4"/>
                    <a:pt x="16" y="8"/>
                    <a:pt x="16" y="13"/>
                  </a:cubicBezTo>
                  <a:cubicBezTo>
                    <a:pt x="16" y="19"/>
                    <a:pt x="15" y="23"/>
                    <a:pt x="11" y="23"/>
                  </a:cubicBezTo>
                  <a:moveTo>
                    <a:pt x="11" y="0"/>
                  </a:moveTo>
                  <a:cubicBezTo>
                    <a:pt x="5" y="0"/>
                    <a:pt x="0" y="5"/>
                    <a:pt x="0" y="14"/>
                  </a:cubicBezTo>
                  <a:cubicBezTo>
                    <a:pt x="0" y="23"/>
                    <a:pt x="5" y="27"/>
                    <a:pt x="11" y="27"/>
                  </a:cubicBezTo>
                  <a:cubicBezTo>
                    <a:pt x="16" y="27"/>
                    <a:pt x="21" y="22"/>
                    <a:pt x="21" y="13"/>
                  </a:cubicBezTo>
                  <a:cubicBezTo>
                    <a:pt x="21" y="5"/>
                    <a:pt x="17" y="0"/>
                    <a:pt x="11" y="0"/>
                  </a:cubicBezTo>
                  <a:moveTo>
                    <a:pt x="39" y="0"/>
                  </a:moveTo>
                  <a:cubicBezTo>
                    <a:pt x="36" y="0"/>
                    <a:pt x="36" y="0"/>
                    <a:pt x="36" y="0"/>
                  </a:cubicBezTo>
                  <a:cubicBezTo>
                    <a:pt x="10" y="45"/>
                    <a:pt x="10" y="45"/>
                    <a:pt x="10" y="45"/>
                  </a:cubicBezTo>
                  <a:cubicBezTo>
                    <a:pt x="14" y="45"/>
                    <a:pt x="14" y="45"/>
                    <a:pt x="14" y="45"/>
                  </a:cubicBezTo>
                  <a:cubicBezTo>
                    <a:pt x="39" y="0"/>
                    <a:pt x="39" y="0"/>
                    <a:pt x="39" y="0"/>
                  </a:cubicBezTo>
                </a:path>
              </a:pathLst>
            </a:custGeom>
            <a:solidFill>
              <a:srgbClr val="4594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61" name="Rectangle 50"/>
            <p:cNvSpPr>
              <a:spLocks noChangeArrowheads="1"/>
            </p:cNvSpPr>
            <p:nvPr/>
          </p:nvSpPr>
          <p:spPr bwMode="auto">
            <a:xfrm>
              <a:off x="2095500" y="2797175"/>
              <a:ext cx="269875" cy="22225"/>
            </a:xfrm>
            <a:prstGeom prst="rect">
              <a:avLst/>
            </a:prstGeom>
            <a:solidFill>
              <a:srgbClr val="4594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62" name="Rectangle 51"/>
            <p:cNvSpPr>
              <a:spLocks noChangeArrowheads="1"/>
            </p:cNvSpPr>
            <p:nvPr/>
          </p:nvSpPr>
          <p:spPr bwMode="auto">
            <a:xfrm>
              <a:off x="2095500" y="2797175"/>
              <a:ext cx="269875" cy="2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63" name="Rectangle 52"/>
            <p:cNvSpPr>
              <a:spLocks noChangeArrowheads="1"/>
            </p:cNvSpPr>
            <p:nvPr/>
          </p:nvSpPr>
          <p:spPr bwMode="auto">
            <a:xfrm>
              <a:off x="2095500" y="2841625"/>
              <a:ext cx="100013" cy="20638"/>
            </a:xfrm>
            <a:prstGeom prst="rect">
              <a:avLst/>
            </a:prstGeom>
            <a:solidFill>
              <a:srgbClr val="4594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248" name="Rectangle 53"/>
            <p:cNvSpPr>
              <a:spLocks noChangeArrowheads="1"/>
            </p:cNvSpPr>
            <p:nvPr/>
          </p:nvSpPr>
          <p:spPr bwMode="auto">
            <a:xfrm>
              <a:off x="2095500" y="2841625"/>
              <a:ext cx="100013" cy="2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249" name="Freeform 54"/>
            <p:cNvSpPr>
              <a:spLocks/>
            </p:cNvSpPr>
            <p:nvPr/>
          </p:nvSpPr>
          <p:spPr bwMode="auto">
            <a:xfrm>
              <a:off x="2833688" y="2741613"/>
              <a:ext cx="33338" cy="53975"/>
            </a:xfrm>
            <a:custGeom>
              <a:avLst/>
              <a:gdLst>
                <a:gd name="T0" fmla="*/ 0 w 27"/>
                <a:gd name="T1" fmla="*/ 45 h 45"/>
                <a:gd name="T2" fmla="*/ 0 w 27"/>
                <a:gd name="T3" fmla="*/ 41 h 45"/>
                <a:gd name="T4" fmla="*/ 4 w 27"/>
                <a:gd name="T5" fmla="*/ 37 h 45"/>
                <a:gd name="T6" fmla="*/ 20 w 27"/>
                <a:gd name="T7" fmla="*/ 14 h 45"/>
                <a:gd name="T8" fmla="*/ 12 w 27"/>
                <a:gd name="T9" fmla="*/ 5 h 45"/>
                <a:gd name="T10" fmla="*/ 2 w 27"/>
                <a:gd name="T11" fmla="*/ 9 h 45"/>
                <a:gd name="T12" fmla="*/ 1 w 27"/>
                <a:gd name="T13" fmla="*/ 5 h 45"/>
                <a:gd name="T14" fmla="*/ 13 w 27"/>
                <a:gd name="T15" fmla="*/ 0 h 45"/>
                <a:gd name="T16" fmla="*/ 26 w 27"/>
                <a:gd name="T17" fmla="*/ 13 h 45"/>
                <a:gd name="T18" fmla="*/ 11 w 27"/>
                <a:gd name="T19" fmla="*/ 36 h 45"/>
                <a:gd name="T20" fmla="*/ 8 w 27"/>
                <a:gd name="T21" fmla="*/ 40 h 45"/>
                <a:gd name="T22" fmla="*/ 8 w 27"/>
                <a:gd name="T23" fmla="*/ 40 h 45"/>
                <a:gd name="T24" fmla="*/ 27 w 27"/>
                <a:gd name="T25" fmla="*/ 40 h 45"/>
                <a:gd name="T26" fmla="*/ 27 w 27"/>
                <a:gd name="T27" fmla="*/ 45 h 45"/>
                <a:gd name="T28" fmla="*/ 0 w 27"/>
                <a:gd name="T29"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45">
                  <a:moveTo>
                    <a:pt x="0" y="45"/>
                  </a:moveTo>
                  <a:cubicBezTo>
                    <a:pt x="0" y="41"/>
                    <a:pt x="0" y="41"/>
                    <a:pt x="0" y="41"/>
                  </a:cubicBezTo>
                  <a:cubicBezTo>
                    <a:pt x="4" y="37"/>
                    <a:pt x="4" y="37"/>
                    <a:pt x="4" y="37"/>
                  </a:cubicBezTo>
                  <a:cubicBezTo>
                    <a:pt x="15" y="26"/>
                    <a:pt x="20" y="20"/>
                    <a:pt x="20" y="14"/>
                  </a:cubicBezTo>
                  <a:cubicBezTo>
                    <a:pt x="20" y="9"/>
                    <a:pt x="18" y="5"/>
                    <a:pt x="12" y="5"/>
                  </a:cubicBezTo>
                  <a:cubicBezTo>
                    <a:pt x="8" y="5"/>
                    <a:pt x="4" y="7"/>
                    <a:pt x="2" y="9"/>
                  </a:cubicBezTo>
                  <a:cubicBezTo>
                    <a:pt x="1" y="5"/>
                    <a:pt x="1" y="5"/>
                    <a:pt x="1" y="5"/>
                  </a:cubicBezTo>
                  <a:cubicBezTo>
                    <a:pt x="4" y="2"/>
                    <a:pt x="8" y="0"/>
                    <a:pt x="13" y="0"/>
                  </a:cubicBezTo>
                  <a:cubicBezTo>
                    <a:pt x="22" y="0"/>
                    <a:pt x="26" y="7"/>
                    <a:pt x="26" y="13"/>
                  </a:cubicBezTo>
                  <a:cubicBezTo>
                    <a:pt x="26" y="21"/>
                    <a:pt x="20" y="28"/>
                    <a:pt x="11" y="36"/>
                  </a:cubicBezTo>
                  <a:cubicBezTo>
                    <a:pt x="8" y="40"/>
                    <a:pt x="8" y="40"/>
                    <a:pt x="8" y="40"/>
                  </a:cubicBezTo>
                  <a:cubicBezTo>
                    <a:pt x="8" y="40"/>
                    <a:pt x="8" y="40"/>
                    <a:pt x="8" y="40"/>
                  </a:cubicBezTo>
                  <a:cubicBezTo>
                    <a:pt x="27" y="40"/>
                    <a:pt x="27" y="40"/>
                    <a:pt x="27" y="40"/>
                  </a:cubicBezTo>
                  <a:cubicBezTo>
                    <a:pt x="27" y="45"/>
                    <a:pt x="27" y="45"/>
                    <a:pt x="27" y="45"/>
                  </a:cubicBezTo>
                  <a:lnTo>
                    <a:pt x="0" y="4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250" name="Freeform 55"/>
            <p:cNvSpPr>
              <a:spLocks/>
            </p:cNvSpPr>
            <p:nvPr/>
          </p:nvSpPr>
          <p:spPr bwMode="auto">
            <a:xfrm>
              <a:off x="2878138" y="2743200"/>
              <a:ext cx="33338" cy="52388"/>
            </a:xfrm>
            <a:custGeom>
              <a:avLst/>
              <a:gdLst>
                <a:gd name="T0" fmla="*/ 21 w 21"/>
                <a:gd name="T1" fmla="*/ 0 h 33"/>
                <a:gd name="T2" fmla="*/ 21 w 21"/>
                <a:gd name="T3" fmla="*/ 3 h 33"/>
                <a:gd name="T4" fmla="*/ 7 w 21"/>
                <a:gd name="T5" fmla="*/ 33 h 33"/>
                <a:gd name="T6" fmla="*/ 3 w 21"/>
                <a:gd name="T7" fmla="*/ 33 h 33"/>
                <a:gd name="T8" fmla="*/ 17 w 21"/>
                <a:gd name="T9" fmla="*/ 4 h 33"/>
                <a:gd name="T10" fmla="*/ 17 w 21"/>
                <a:gd name="T11" fmla="*/ 4 h 33"/>
                <a:gd name="T12" fmla="*/ 0 w 21"/>
                <a:gd name="T13" fmla="*/ 4 h 33"/>
                <a:gd name="T14" fmla="*/ 0 w 21"/>
                <a:gd name="T15" fmla="*/ 0 h 33"/>
                <a:gd name="T16" fmla="*/ 21 w 21"/>
                <a:gd name="T1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33">
                  <a:moveTo>
                    <a:pt x="21" y="0"/>
                  </a:moveTo>
                  <a:lnTo>
                    <a:pt x="21" y="3"/>
                  </a:lnTo>
                  <a:lnTo>
                    <a:pt x="7" y="33"/>
                  </a:lnTo>
                  <a:lnTo>
                    <a:pt x="3" y="33"/>
                  </a:lnTo>
                  <a:lnTo>
                    <a:pt x="17" y="4"/>
                  </a:lnTo>
                  <a:lnTo>
                    <a:pt x="17" y="4"/>
                  </a:lnTo>
                  <a:lnTo>
                    <a:pt x="0" y="4"/>
                  </a:lnTo>
                  <a:lnTo>
                    <a:pt x="0" y="0"/>
                  </a:lnTo>
                  <a:lnTo>
                    <a:pt x="2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251" name="Freeform 56"/>
            <p:cNvSpPr>
              <a:spLocks noEditPoints="1"/>
            </p:cNvSpPr>
            <p:nvPr/>
          </p:nvSpPr>
          <p:spPr bwMode="auto">
            <a:xfrm>
              <a:off x="2921000" y="2741613"/>
              <a:ext cx="58738" cy="53975"/>
            </a:xfrm>
            <a:custGeom>
              <a:avLst/>
              <a:gdLst>
                <a:gd name="T0" fmla="*/ 20 w 49"/>
                <a:gd name="T1" fmla="*/ 13 h 45"/>
                <a:gd name="T2" fmla="*/ 10 w 49"/>
                <a:gd name="T3" fmla="*/ 27 h 45"/>
                <a:gd name="T4" fmla="*/ 0 w 49"/>
                <a:gd name="T5" fmla="*/ 14 h 45"/>
                <a:gd name="T6" fmla="*/ 10 w 49"/>
                <a:gd name="T7" fmla="*/ 0 h 45"/>
                <a:gd name="T8" fmla="*/ 20 w 49"/>
                <a:gd name="T9" fmla="*/ 13 h 45"/>
                <a:gd name="T10" fmla="*/ 4 w 49"/>
                <a:gd name="T11" fmla="*/ 14 h 45"/>
                <a:gd name="T12" fmla="*/ 10 w 49"/>
                <a:gd name="T13" fmla="*/ 24 h 45"/>
                <a:gd name="T14" fmla="*/ 16 w 49"/>
                <a:gd name="T15" fmla="*/ 14 h 45"/>
                <a:gd name="T16" fmla="*/ 10 w 49"/>
                <a:gd name="T17" fmla="*/ 4 h 45"/>
                <a:gd name="T18" fmla="*/ 4 w 49"/>
                <a:gd name="T19" fmla="*/ 14 h 45"/>
                <a:gd name="T20" fmla="*/ 9 w 49"/>
                <a:gd name="T21" fmla="*/ 45 h 45"/>
                <a:gd name="T22" fmla="*/ 35 w 49"/>
                <a:gd name="T23" fmla="*/ 0 h 45"/>
                <a:gd name="T24" fmla="*/ 39 w 49"/>
                <a:gd name="T25" fmla="*/ 0 h 45"/>
                <a:gd name="T26" fmla="*/ 13 w 49"/>
                <a:gd name="T27" fmla="*/ 45 h 45"/>
                <a:gd name="T28" fmla="*/ 9 w 49"/>
                <a:gd name="T29" fmla="*/ 45 h 45"/>
                <a:gd name="T30" fmla="*/ 49 w 49"/>
                <a:gd name="T31" fmla="*/ 31 h 45"/>
                <a:gd name="T32" fmla="*/ 38 w 49"/>
                <a:gd name="T33" fmla="*/ 45 h 45"/>
                <a:gd name="T34" fmla="*/ 28 w 49"/>
                <a:gd name="T35" fmla="*/ 32 h 45"/>
                <a:gd name="T36" fmla="*/ 39 w 49"/>
                <a:gd name="T37" fmla="*/ 18 h 45"/>
                <a:gd name="T38" fmla="*/ 49 w 49"/>
                <a:gd name="T39" fmla="*/ 31 h 45"/>
                <a:gd name="T40" fmla="*/ 33 w 49"/>
                <a:gd name="T41" fmla="*/ 32 h 45"/>
                <a:gd name="T42" fmla="*/ 38 w 49"/>
                <a:gd name="T43" fmla="*/ 42 h 45"/>
                <a:gd name="T44" fmla="*/ 44 w 49"/>
                <a:gd name="T45" fmla="*/ 32 h 45"/>
                <a:gd name="T46" fmla="*/ 38 w 49"/>
                <a:gd name="T47" fmla="*/ 22 h 45"/>
                <a:gd name="T48" fmla="*/ 33 w 49"/>
                <a:gd name="T49" fmla="*/ 3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 h="45">
                  <a:moveTo>
                    <a:pt x="20" y="13"/>
                  </a:moveTo>
                  <a:cubicBezTo>
                    <a:pt x="20" y="23"/>
                    <a:pt x="16" y="27"/>
                    <a:pt x="10" y="27"/>
                  </a:cubicBezTo>
                  <a:cubicBezTo>
                    <a:pt x="4" y="27"/>
                    <a:pt x="0" y="23"/>
                    <a:pt x="0" y="14"/>
                  </a:cubicBezTo>
                  <a:cubicBezTo>
                    <a:pt x="0" y="5"/>
                    <a:pt x="4" y="0"/>
                    <a:pt x="10" y="0"/>
                  </a:cubicBezTo>
                  <a:cubicBezTo>
                    <a:pt x="16" y="0"/>
                    <a:pt x="20" y="5"/>
                    <a:pt x="20" y="13"/>
                  </a:cubicBezTo>
                  <a:close/>
                  <a:moveTo>
                    <a:pt x="4" y="14"/>
                  </a:moveTo>
                  <a:cubicBezTo>
                    <a:pt x="4" y="19"/>
                    <a:pt x="6" y="24"/>
                    <a:pt x="10" y="24"/>
                  </a:cubicBezTo>
                  <a:cubicBezTo>
                    <a:pt x="14" y="24"/>
                    <a:pt x="16" y="19"/>
                    <a:pt x="16" y="14"/>
                  </a:cubicBezTo>
                  <a:cubicBezTo>
                    <a:pt x="16" y="8"/>
                    <a:pt x="14" y="4"/>
                    <a:pt x="10" y="4"/>
                  </a:cubicBezTo>
                  <a:cubicBezTo>
                    <a:pt x="6" y="4"/>
                    <a:pt x="4" y="8"/>
                    <a:pt x="4" y="14"/>
                  </a:cubicBezTo>
                  <a:close/>
                  <a:moveTo>
                    <a:pt x="9" y="45"/>
                  </a:moveTo>
                  <a:cubicBezTo>
                    <a:pt x="35" y="0"/>
                    <a:pt x="35" y="0"/>
                    <a:pt x="35" y="0"/>
                  </a:cubicBezTo>
                  <a:cubicBezTo>
                    <a:pt x="39" y="0"/>
                    <a:pt x="39" y="0"/>
                    <a:pt x="39" y="0"/>
                  </a:cubicBezTo>
                  <a:cubicBezTo>
                    <a:pt x="13" y="45"/>
                    <a:pt x="13" y="45"/>
                    <a:pt x="13" y="45"/>
                  </a:cubicBezTo>
                  <a:lnTo>
                    <a:pt x="9" y="45"/>
                  </a:lnTo>
                  <a:close/>
                  <a:moveTo>
                    <a:pt x="49" y="31"/>
                  </a:moveTo>
                  <a:cubicBezTo>
                    <a:pt x="49" y="41"/>
                    <a:pt x="44" y="45"/>
                    <a:pt x="38" y="45"/>
                  </a:cubicBezTo>
                  <a:cubicBezTo>
                    <a:pt x="33" y="45"/>
                    <a:pt x="28" y="41"/>
                    <a:pt x="28" y="32"/>
                  </a:cubicBezTo>
                  <a:cubicBezTo>
                    <a:pt x="28" y="23"/>
                    <a:pt x="33" y="18"/>
                    <a:pt x="39" y="18"/>
                  </a:cubicBezTo>
                  <a:cubicBezTo>
                    <a:pt x="45" y="18"/>
                    <a:pt x="49" y="23"/>
                    <a:pt x="49" y="31"/>
                  </a:cubicBezTo>
                  <a:close/>
                  <a:moveTo>
                    <a:pt x="33" y="32"/>
                  </a:moveTo>
                  <a:cubicBezTo>
                    <a:pt x="33" y="37"/>
                    <a:pt x="35" y="42"/>
                    <a:pt x="38" y="42"/>
                  </a:cubicBezTo>
                  <a:cubicBezTo>
                    <a:pt x="42" y="42"/>
                    <a:pt x="44" y="37"/>
                    <a:pt x="44" y="32"/>
                  </a:cubicBezTo>
                  <a:cubicBezTo>
                    <a:pt x="44" y="26"/>
                    <a:pt x="43" y="22"/>
                    <a:pt x="38" y="22"/>
                  </a:cubicBezTo>
                  <a:cubicBezTo>
                    <a:pt x="35" y="22"/>
                    <a:pt x="33" y="26"/>
                    <a:pt x="33" y="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252" name="Rectangle 57"/>
            <p:cNvSpPr>
              <a:spLocks noChangeArrowheads="1"/>
            </p:cNvSpPr>
            <p:nvPr/>
          </p:nvSpPr>
          <p:spPr bwMode="auto">
            <a:xfrm>
              <a:off x="3032125" y="2735263"/>
              <a:ext cx="269875" cy="20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253" name="Rectangle 58"/>
            <p:cNvSpPr>
              <a:spLocks noChangeArrowheads="1"/>
            </p:cNvSpPr>
            <p:nvPr/>
          </p:nvSpPr>
          <p:spPr bwMode="auto">
            <a:xfrm>
              <a:off x="3032125" y="2779713"/>
              <a:ext cx="200025" cy="20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254" name="Rectangle 59"/>
            <p:cNvSpPr>
              <a:spLocks noChangeArrowheads="1"/>
            </p:cNvSpPr>
            <p:nvPr/>
          </p:nvSpPr>
          <p:spPr bwMode="auto">
            <a:xfrm>
              <a:off x="3032125" y="2847975"/>
              <a:ext cx="269875" cy="79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255" name="Rectangle 60"/>
            <p:cNvSpPr>
              <a:spLocks noChangeArrowheads="1"/>
            </p:cNvSpPr>
            <p:nvPr/>
          </p:nvSpPr>
          <p:spPr bwMode="auto">
            <a:xfrm>
              <a:off x="3032125" y="2876550"/>
              <a:ext cx="269875" cy="95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256" name="Rectangle 61"/>
            <p:cNvSpPr>
              <a:spLocks noChangeArrowheads="1"/>
            </p:cNvSpPr>
            <p:nvPr/>
          </p:nvSpPr>
          <p:spPr bwMode="auto">
            <a:xfrm>
              <a:off x="3032125" y="2906713"/>
              <a:ext cx="269875" cy="79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257" name="Rectangle 62"/>
            <p:cNvSpPr>
              <a:spLocks noChangeArrowheads="1"/>
            </p:cNvSpPr>
            <p:nvPr/>
          </p:nvSpPr>
          <p:spPr bwMode="auto">
            <a:xfrm>
              <a:off x="3032125" y="2935288"/>
              <a:ext cx="269875" cy="79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258" name="Rectangle 63"/>
            <p:cNvSpPr>
              <a:spLocks noChangeArrowheads="1"/>
            </p:cNvSpPr>
            <p:nvPr/>
          </p:nvSpPr>
          <p:spPr bwMode="auto">
            <a:xfrm>
              <a:off x="3032125" y="2963863"/>
              <a:ext cx="100013" cy="79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grpSp>
      <p:grpSp>
        <p:nvGrpSpPr>
          <p:cNvPr id="1354" name="Group 1353"/>
          <p:cNvGrpSpPr/>
          <p:nvPr/>
        </p:nvGrpSpPr>
        <p:grpSpPr>
          <a:xfrm>
            <a:off x="4291013" y="4227513"/>
            <a:ext cx="1924050" cy="1404938"/>
            <a:chOff x="4291013" y="4627563"/>
            <a:chExt cx="1924050" cy="1404938"/>
          </a:xfrm>
        </p:grpSpPr>
        <p:sp>
          <p:nvSpPr>
            <p:cNvPr id="1259" name="Freeform 64"/>
            <p:cNvSpPr>
              <a:spLocks/>
            </p:cNvSpPr>
            <p:nvPr/>
          </p:nvSpPr>
          <p:spPr bwMode="auto">
            <a:xfrm>
              <a:off x="4291013" y="4627563"/>
              <a:ext cx="1924050" cy="1404938"/>
            </a:xfrm>
            <a:custGeom>
              <a:avLst/>
              <a:gdLst>
                <a:gd name="T0" fmla="*/ 1550 w 1611"/>
                <a:gd name="T1" fmla="*/ 0 h 1175"/>
                <a:gd name="T2" fmla="*/ 61 w 1611"/>
                <a:gd name="T3" fmla="*/ 0 h 1175"/>
                <a:gd name="T4" fmla="*/ 0 w 1611"/>
                <a:gd name="T5" fmla="*/ 61 h 1175"/>
                <a:gd name="T6" fmla="*/ 0 w 1611"/>
                <a:gd name="T7" fmla="*/ 1114 h 1175"/>
                <a:gd name="T8" fmla="*/ 61 w 1611"/>
                <a:gd name="T9" fmla="*/ 1175 h 1175"/>
                <a:gd name="T10" fmla="*/ 1550 w 1611"/>
                <a:gd name="T11" fmla="*/ 1175 h 1175"/>
                <a:gd name="T12" fmla="*/ 1611 w 1611"/>
                <a:gd name="T13" fmla="*/ 1114 h 1175"/>
                <a:gd name="T14" fmla="*/ 1611 w 1611"/>
                <a:gd name="T15" fmla="*/ 61 h 1175"/>
                <a:gd name="T16" fmla="*/ 1550 w 1611"/>
                <a:gd name="T17" fmla="*/ 0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1" h="1175">
                  <a:moveTo>
                    <a:pt x="1550" y="0"/>
                  </a:moveTo>
                  <a:cubicBezTo>
                    <a:pt x="61" y="0"/>
                    <a:pt x="61" y="0"/>
                    <a:pt x="61" y="0"/>
                  </a:cubicBezTo>
                  <a:cubicBezTo>
                    <a:pt x="10" y="0"/>
                    <a:pt x="0" y="10"/>
                    <a:pt x="0" y="61"/>
                  </a:cubicBezTo>
                  <a:cubicBezTo>
                    <a:pt x="0" y="1114"/>
                    <a:pt x="0" y="1114"/>
                    <a:pt x="0" y="1114"/>
                  </a:cubicBezTo>
                  <a:cubicBezTo>
                    <a:pt x="0" y="1165"/>
                    <a:pt x="10" y="1175"/>
                    <a:pt x="61" y="1175"/>
                  </a:cubicBezTo>
                  <a:cubicBezTo>
                    <a:pt x="1550" y="1175"/>
                    <a:pt x="1550" y="1175"/>
                    <a:pt x="1550" y="1175"/>
                  </a:cubicBezTo>
                  <a:cubicBezTo>
                    <a:pt x="1601" y="1175"/>
                    <a:pt x="1611" y="1165"/>
                    <a:pt x="1611" y="1114"/>
                  </a:cubicBezTo>
                  <a:cubicBezTo>
                    <a:pt x="1611" y="61"/>
                    <a:pt x="1611" y="61"/>
                    <a:pt x="1611" y="61"/>
                  </a:cubicBezTo>
                  <a:cubicBezTo>
                    <a:pt x="1611" y="10"/>
                    <a:pt x="1601" y="0"/>
                    <a:pt x="1550" y="0"/>
                  </a:cubicBezTo>
                </a:path>
              </a:pathLst>
            </a:custGeom>
            <a:solidFill>
              <a:srgbClr val="E5E5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260" name="Rectangle 65"/>
            <p:cNvSpPr>
              <a:spLocks noChangeArrowheads="1"/>
            </p:cNvSpPr>
            <p:nvPr/>
          </p:nvSpPr>
          <p:spPr bwMode="auto">
            <a:xfrm>
              <a:off x="4337050" y="4786313"/>
              <a:ext cx="1831975" cy="1181100"/>
            </a:xfrm>
            <a:prstGeom prst="rect">
              <a:avLst/>
            </a:prstGeom>
            <a:solidFill>
              <a:srgbClr val="5D5D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261" name="Rectangle 66"/>
            <p:cNvSpPr>
              <a:spLocks noChangeArrowheads="1"/>
            </p:cNvSpPr>
            <p:nvPr/>
          </p:nvSpPr>
          <p:spPr bwMode="auto">
            <a:xfrm>
              <a:off x="4337050" y="4786313"/>
              <a:ext cx="1831975"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262" name="Freeform 67"/>
            <p:cNvSpPr>
              <a:spLocks noEditPoints="1"/>
            </p:cNvSpPr>
            <p:nvPr/>
          </p:nvSpPr>
          <p:spPr bwMode="auto">
            <a:xfrm>
              <a:off x="4606925" y="5313363"/>
              <a:ext cx="357188" cy="336550"/>
            </a:xfrm>
            <a:custGeom>
              <a:avLst/>
              <a:gdLst>
                <a:gd name="T0" fmla="*/ 72 w 225"/>
                <a:gd name="T1" fmla="*/ 194 h 212"/>
                <a:gd name="T2" fmla="*/ 21 w 225"/>
                <a:gd name="T3" fmla="*/ 106 h 212"/>
                <a:gd name="T4" fmla="*/ 72 w 225"/>
                <a:gd name="T5" fmla="*/ 18 h 212"/>
                <a:gd name="T6" fmla="*/ 173 w 225"/>
                <a:gd name="T7" fmla="*/ 18 h 212"/>
                <a:gd name="T8" fmla="*/ 224 w 225"/>
                <a:gd name="T9" fmla="*/ 106 h 212"/>
                <a:gd name="T10" fmla="*/ 173 w 225"/>
                <a:gd name="T11" fmla="*/ 194 h 212"/>
                <a:gd name="T12" fmla="*/ 72 w 225"/>
                <a:gd name="T13" fmla="*/ 194 h 212"/>
                <a:gd name="T14" fmla="*/ 173 w 225"/>
                <a:gd name="T15" fmla="*/ 0 h 212"/>
                <a:gd name="T16" fmla="*/ 61 w 225"/>
                <a:gd name="T17" fmla="*/ 0 h 212"/>
                <a:gd name="T18" fmla="*/ 0 w 225"/>
                <a:gd name="T19" fmla="*/ 106 h 212"/>
                <a:gd name="T20" fmla="*/ 61 w 225"/>
                <a:gd name="T21" fmla="*/ 212 h 212"/>
                <a:gd name="T22" fmla="*/ 67 w 225"/>
                <a:gd name="T23" fmla="*/ 212 h 212"/>
                <a:gd name="T24" fmla="*/ 173 w 225"/>
                <a:gd name="T25" fmla="*/ 212 h 212"/>
                <a:gd name="T26" fmla="*/ 168 w 225"/>
                <a:gd name="T27" fmla="*/ 203 h 212"/>
                <a:gd name="T28" fmla="*/ 225 w 225"/>
                <a:gd name="T29" fmla="*/ 106 h 212"/>
                <a:gd name="T30" fmla="*/ 168 w 225"/>
                <a:gd name="T31" fmla="*/ 9 h 212"/>
                <a:gd name="T32" fmla="*/ 173 w 225"/>
                <a:gd name="T33" fmla="*/ 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5" h="212">
                  <a:moveTo>
                    <a:pt x="72" y="194"/>
                  </a:moveTo>
                  <a:lnTo>
                    <a:pt x="21" y="106"/>
                  </a:lnTo>
                  <a:lnTo>
                    <a:pt x="72" y="18"/>
                  </a:lnTo>
                  <a:lnTo>
                    <a:pt x="173" y="18"/>
                  </a:lnTo>
                  <a:lnTo>
                    <a:pt x="224" y="106"/>
                  </a:lnTo>
                  <a:lnTo>
                    <a:pt x="173" y="194"/>
                  </a:lnTo>
                  <a:lnTo>
                    <a:pt x="72" y="194"/>
                  </a:lnTo>
                  <a:close/>
                  <a:moveTo>
                    <a:pt x="173" y="0"/>
                  </a:moveTo>
                  <a:lnTo>
                    <a:pt x="61" y="0"/>
                  </a:lnTo>
                  <a:lnTo>
                    <a:pt x="0" y="106"/>
                  </a:lnTo>
                  <a:lnTo>
                    <a:pt x="61" y="212"/>
                  </a:lnTo>
                  <a:lnTo>
                    <a:pt x="67" y="212"/>
                  </a:lnTo>
                  <a:lnTo>
                    <a:pt x="173" y="212"/>
                  </a:lnTo>
                  <a:lnTo>
                    <a:pt x="168" y="203"/>
                  </a:lnTo>
                  <a:lnTo>
                    <a:pt x="225" y="106"/>
                  </a:lnTo>
                  <a:lnTo>
                    <a:pt x="168" y="9"/>
                  </a:lnTo>
                  <a:lnTo>
                    <a:pt x="173" y="0"/>
                  </a:lnTo>
                  <a:close/>
                </a:path>
              </a:pathLst>
            </a:custGeom>
            <a:solidFill>
              <a:srgbClr val="4D82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263" name="Freeform 68"/>
            <p:cNvSpPr>
              <a:spLocks noEditPoints="1"/>
            </p:cNvSpPr>
            <p:nvPr/>
          </p:nvSpPr>
          <p:spPr bwMode="auto">
            <a:xfrm>
              <a:off x="4606925" y="5313363"/>
              <a:ext cx="357188" cy="336550"/>
            </a:xfrm>
            <a:custGeom>
              <a:avLst/>
              <a:gdLst>
                <a:gd name="T0" fmla="*/ 72 w 225"/>
                <a:gd name="T1" fmla="*/ 194 h 212"/>
                <a:gd name="T2" fmla="*/ 21 w 225"/>
                <a:gd name="T3" fmla="*/ 106 h 212"/>
                <a:gd name="T4" fmla="*/ 72 w 225"/>
                <a:gd name="T5" fmla="*/ 18 h 212"/>
                <a:gd name="T6" fmla="*/ 173 w 225"/>
                <a:gd name="T7" fmla="*/ 18 h 212"/>
                <a:gd name="T8" fmla="*/ 224 w 225"/>
                <a:gd name="T9" fmla="*/ 106 h 212"/>
                <a:gd name="T10" fmla="*/ 173 w 225"/>
                <a:gd name="T11" fmla="*/ 194 h 212"/>
                <a:gd name="T12" fmla="*/ 72 w 225"/>
                <a:gd name="T13" fmla="*/ 194 h 212"/>
                <a:gd name="T14" fmla="*/ 173 w 225"/>
                <a:gd name="T15" fmla="*/ 0 h 212"/>
                <a:gd name="T16" fmla="*/ 61 w 225"/>
                <a:gd name="T17" fmla="*/ 0 h 212"/>
                <a:gd name="T18" fmla="*/ 0 w 225"/>
                <a:gd name="T19" fmla="*/ 106 h 212"/>
                <a:gd name="T20" fmla="*/ 61 w 225"/>
                <a:gd name="T21" fmla="*/ 212 h 212"/>
                <a:gd name="T22" fmla="*/ 67 w 225"/>
                <a:gd name="T23" fmla="*/ 212 h 212"/>
                <a:gd name="T24" fmla="*/ 173 w 225"/>
                <a:gd name="T25" fmla="*/ 212 h 212"/>
                <a:gd name="T26" fmla="*/ 168 w 225"/>
                <a:gd name="T27" fmla="*/ 203 h 212"/>
                <a:gd name="T28" fmla="*/ 225 w 225"/>
                <a:gd name="T29" fmla="*/ 106 h 212"/>
                <a:gd name="T30" fmla="*/ 168 w 225"/>
                <a:gd name="T31" fmla="*/ 9 h 212"/>
                <a:gd name="T32" fmla="*/ 173 w 225"/>
                <a:gd name="T33" fmla="*/ 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5" h="212">
                  <a:moveTo>
                    <a:pt x="72" y="194"/>
                  </a:moveTo>
                  <a:lnTo>
                    <a:pt x="21" y="106"/>
                  </a:lnTo>
                  <a:lnTo>
                    <a:pt x="72" y="18"/>
                  </a:lnTo>
                  <a:lnTo>
                    <a:pt x="173" y="18"/>
                  </a:lnTo>
                  <a:lnTo>
                    <a:pt x="224" y="106"/>
                  </a:lnTo>
                  <a:lnTo>
                    <a:pt x="173" y="194"/>
                  </a:lnTo>
                  <a:lnTo>
                    <a:pt x="72" y="194"/>
                  </a:lnTo>
                  <a:moveTo>
                    <a:pt x="173" y="0"/>
                  </a:moveTo>
                  <a:lnTo>
                    <a:pt x="61" y="0"/>
                  </a:lnTo>
                  <a:lnTo>
                    <a:pt x="0" y="106"/>
                  </a:lnTo>
                  <a:lnTo>
                    <a:pt x="61" y="212"/>
                  </a:lnTo>
                  <a:lnTo>
                    <a:pt x="67" y="212"/>
                  </a:lnTo>
                  <a:lnTo>
                    <a:pt x="173" y="212"/>
                  </a:lnTo>
                  <a:lnTo>
                    <a:pt x="168" y="203"/>
                  </a:lnTo>
                  <a:lnTo>
                    <a:pt x="225" y="106"/>
                  </a:lnTo>
                  <a:lnTo>
                    <a:pt x="168" y="9"/>
                  </a:lnTo>
                  <a:lnTo>
                    <a:pt x="17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264" name="Freeform 69"/>
            <p:cNvSpPr>
              <a:spLocks noEditPoints="1"/>
            </p:cNvSpPr>
            <p:nvPr/>
          </p:nvSpPr>
          <p:spPr bwMode="auto">
            <a:xfrm>
              <a:off x="4873625" y="5481638"/>
              <a:ext cx="388938" cy="320675"/>
            </a:xfrm>
            <a:custGeom>
              <a:avLst/>
              <a:gdLst>
                <a:gd name="T0" fmla="*/ 72 w 245"/>
                <a:gd name="T1" fmla="*/ 184 h 202"/>
                <a:gd name="T2" fmla="*/ 21 w 245"/>
                <a:gd name="T3" fmla="*/ 97 h 202"/>
                <a:gd name="T4" fmla="*/ 72 w 245"/>
                <a:gd name="T5" fmla="*/ 9 h 202"/>
                <a:gd name="T6" fmla="*/ 173 w 245"/>
                <a:gd name="T7" fmla="*/ 9 h 202"/>
                <a:gd name="T8" fmla="*/ 224 w 245"/>
                <a:gd name="T9" fmla="*/ 97 h 202"/>
                <a:gd name="T10" fmla="*/ 173 w 245"/>
                <a:gd name="T11" fmla="*/ 184 h 202"/>
                <a:gd name="T12" fmla="*/ 72 w 245"/>
                <a:gd name="T13" fmla="*/ 184 h 202"/>
                <a:gd name="T14" fmla="*/ 57 w 245"/>
                <a:gd name="T15" fmla="*/ 0 h 202"/>
                <a:gd name="T16" fmla="*/ 0 w 245"/>
                <a:gd name="T17" fmla="*/ 97 h 202"/>
                <a:gd name="T18" fmla="*/ 5 w 245"/>
                <a:gd name="T19" fmla="*/ 106 h 202"/>
                <a:gd name="T20" fmla="*/ 61 w 245"/>
                <a:gd name="T21" fmla="*/ 202 h 202"/>
                <a:gd name="T22" fmla="*/ 66 w 245"/>
                <a:gd name="T23" fmla="*/ 202 h 202"/>
                <a:gd name="T24" fmla="*/ 184 w 245"/>
                <a:gd name="T25" fmla="*/ 202 h 202"/>
                <a:gd name="T26" fmla="*/ 245 w 245"/>
                <a:gd name="T27" fmla="*/ 97 h 202"/>
                <a:gd name="T28" fmla="*/ 188 w 245"/>
                <a:gd name="T29" fmla="*/ 0 h 202"/>
                <a:gd name="T30" fmla="*/ 184 w 245"/>
                <a:gd name="T31" fmla="*/ 9 h 202"/>
                <a:gd name="T32" fmla="*/ 66 w 245"/>
                <a:gd name="T33" fmla="*/ 9 h 202"/>
                <a:gd name="T34" fmla="*/ 61 w 245"/>
                <a:gd name="T35" fmla="*/ 9 h 202"/>
                <a:gd name="T36" fmla="*/ 57 w 245"/>
                <a:gd name="T37" fmla="*/ 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5" h="202">
                  <a:moveTo>
                    <a:pt x="72" y="184"/>
                  </a:moveTo>
                  <a:lnTo>
                    <a:pt x="21" y="97"/>
                  </a:lnTo>
                  <a:lnTo>
                    <a:pt x="72" y="9"/>
                  </a:lnTo>
                  <a:lnTo>
                    <a:pt x="173" y="9"/>
                  </a:lnTo>
                  <a:lnTo>
                    <a:pt x="224" y="97"/>
                  </a:lnTo>
                  <a:lnTo>
                    <a:pt x="173" y="184"/>
                  </a:lnTo>
                  <a:lnTo>
                    <a:pt x="72" y="184"/>
                  </a:lnTo>
                  <a:close/>
                  <a:moveTo>
                    <a:pt x="57" y="0"/>
                  </a:moveTo>
                  <a:lnTo>
                    <a:pt x="0" y="97"/>
                  </a:lnTo>
                  <a:lnTo>
                    <a:pt x="5" y="106"/>
                  </a:lnTo>
                  <a:lnTo>
                    <a:pt x="61" y="202"/>
                  </a:lnTo>
                  <a:lnTo>
                    <a:pt x="66" y="202"/>
                  </a:lnTo>
                  <a:lnTo>
                    <a:pt x="184" y="202"/>
                  </a:lnTo>
                  <a:lnTo>
                    <a:pt x="245" y="97"/>
                  </a:lnTo>
                  <a:lnTo>
                    <a:pt x="188" y="0"/>
                  </a:lnTo>
                  <a:lnTo>
                    <a:pt x="184" y="9"/>
                  </a:lnTo>
                  <a:lnTo>
                    <a:pt x="66" y="9"/>
                  </a:lnTo>
                  <a:lnTo>
                    <a:pt x="61" y="9"/>
                  </a:lnTo>
                  <a:lnTo>
                    <a:pt x="57" y="0"/>
                  </a:lnTo>
                  <a:close/>
                </a:path>
              </a:pathLst>
            </a:custGeom>
            <a:solidFill>
              <a:srgbClr val="4D82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265" name="Freeform 70"/>
            <p:cNvSpPr>
              <a:spLocks noEditPoints="1"/>
            </p:cNvSpPr>
            <p:nvPr/>
          </p:nvSpPr>
          <p:spPr bwMode="auto">
            <a:xfrm>
              <a:off x="4873625" y="5481638"/>
              <a:ext cx="388938" cy="320675"/>
            </a:xfrm>
            <a:custGeom>
              <a:avLst/>
              <a:gdLst>
                <a:gd name="T0" fmla="*/ 72 w 245"/>
                <a:gd name="T1" fmla="*/ 184 h 202"/>
                <a:gd name="T2" fmla="*/ 21 w 245"/>
                <a:gd name="T3" fmla="*/ 97 h 202"/>
                <a:gd name="T4" fmla="*/ 72 w 245"/>
                <a:gd name="T5" fmla="*/ 9 h 202"/>
                <a:gd name="T6" fmla="*/ 173 w 245"/>
                <a:gd name="T7" fmla="*/ 9 h 202"/>
                <a:gd name="T8" fmla="*/ 224 w 245"/>
                <a:gd name="T9" fmla="*/ 97 h 202"/>
                <a:gd name="T10" fmla="*/ 173 w 245"/>
                <a:gd name="T11" fmla="*/ 184 h 202"/>
                <a:gd name="T12" fmla="*/ 72 w 245"/>
                <a:gd name="T13" fmla="*/ 184 h 202"/>
                <a:gd name="T14" fmla="*/ 57 w 245"/>
                <a:gd name="T15" fmla="*/ 0 h 202"/>
                <a:gd name="T16" fmla="*/ 0 w 245"/>
                <a:gd name="T17" fmla="*/ 97 h 202"/>
                <a:gd name="T18" fmla="*/ 5 w 245"/>
                <a:gd name="T19" fmla="*/ 106 h 202"/>
                <a:gd name="T20" fmla="*/ 61 w 245"/>
                <a:gd name="T21" fmla="*/ 202 h 202"/>
                <a:gd name="T22" fmla="*/ 66 w 245"/>
                <a:gd name="T23" fmla="*/ 202 h 202"/>
                <a:gd name="T24" fmla="*/ 184 w 245"/>
                <a:gd name="T25" fmla="*/ 202 h 202"/>
                <a:gd name="T26" fmla="*/ 245 w 245"/>
                <a:gd name="T27" fmla="*/ 97 h 202"/>
                <a:gd name="T28" fmla="*/ 188 w 245"/>
                <a:gd name="T29" fmla="*/ 0 h 202"/>
                <a:gd name="T30" fmla="*/ 184 w 245"/>
                <a:gd name="T31" fmla="*/ 9 h 202"/>
                <a:gd name="T32" fmla="*/ 66 w 245"/>
                <a:gd name="T33" fmla="*/ 9 h 202"/>
                <a:gd name="T34" fmla="*/ 61 w 245"/>
                <a:gd name="T35" fmla="*/ 9 h 202"/>
                <a:gd name="T36" fmla="*/ 57 w 245"/>
                <a:gd name="T37" fmla="*/ 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5" h="202">
                  <a:moveTo>
                    <a:pt x="72" y="184"/>
                  </a:moveTo>
                  <a:lnTo>
                    <a:pt x="21" y="97"/>
                  </a:lnTo>
                  <a:lnTo>
                    <a:pt x="72" y="9"/>
                  </a:lnTo>
                  <a:lnTo>
                    <a:pt x="173" y="9"/>
                  </a:lnTo>
                  <a:lnTo>
                    <a:pt x="224" y="97"/>
                  </a:lnTo>
                  <a:lnTo>
                    <a:pt x="173" y="184"/>
                  </a:lnTo>
                  <a:lnTo>
                    <a:pt x="72" y="184"/>
                  </a:lnTo>
                  <a:moveTo>
                    <a:pt x="57" y="0"/>
                  </a:moveTo>
                  <a:lnTo>
                    <a:pt x="0" y="97"/>
                  </a:lnTo>
                  <a:lnTo>
                    <a:pt x="5" y="106"/>
                  </a:lnTo>
                  <a:lnTo>
                    <a:pt x="61" y="202"/>
                  </a:lnTo>
                  <a:lnTo>
                    <a:pt x="66" y="202"/>
                  </a:lnTo>
                  <a:lnTo>
                    <a:pt x="184" y="202"/>
                  </a:lnTo>
                  <a:lnTo>
                    <a:pt x="245" y="97"/>
                  </a:lnTo>
                  <a:lnTo>
                    <a:pt x="188" y="0"/>
                  </a:lnTo>
                  <a:lnTo>
                    <a:pt x="184" y="9"/>
                  </a:lnTo>
                  <a:lnTo>
                    <a:pt x="66" y="9"/>
                  </a:lnTo>
                  <a:lnTo>
                    <a:pt x="61" y="9"/>
                  </a:lnTo>
                  <a:lnTo>
                    <a:pt x="5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266" name="Freeform 71"/>
            <p:cNvSpPr>
              <a:spLocks/>
            </p:cNvSpPr>
            <p:nvPr/>
          </p:nvSpPr>
          <p:spPr bwMode="auto">
            <a:xfrm>
              <a:off x="4873625" y="5159375"/>
              <a:ext cx="388938" cy="336550"/>
            </a:xfrm>
            <a:custGeom>
              <a:avLst/>
              <a:gdLst>
                <a:gd name="T0" fmla="*/ 66 w 245"/>
                <a:gd name="T1" fmla="*/ 203 h 212"/>
                <a:gd name="T2" fmla="*/ 75 w 245"/>
                <a:gd name="T3" fmla="*/ 198 h 212"/>
                <a:gd name="T4" fmla="*/ 21 w 245"/>
                <a:gd name="T5" fmla="*/ 106 h 212"/>
                <a:gd name="T6" fmla="*/ 72 w 245"/>
                <a:gd name="T7" fmla="*/ 18 h 212"/>
                <a:gd name="T8" fmla="*/ 173 w 245"/>
                <a:gd name="T9" fmla="*/ 18 h 212"/>
                <a:gd name="T10" fmla="*/ 224 w 245"/>
                <a:gd name="T11" fmla="*/ 106 h 212"/>
                <a:gd name="T12" fmla="*/ 173 w 245"/>
                <a:gd name="T13" fmla="*/ 194 h 212"/>
                <a:gd name="T14" fmla="*/ 66 w 245"/>
                <a:gd name="T15" fmla="*/ 194 h 212"/>
                <a:gd name="T16" fmla="*/ 66 w 245"/>
                <a:gd name="T17" fmla="*/ 203 h 212"/>
                <a:gd name="T18" fmla="*/ 75 w 245"/>
                <a:gd name="T19" fmla="*/ 198 h 212"/>
                <a:gd name="T20" fmla="*/ 66 w 245"/>
                <a:gd name="T21" fmla="*/ 203 h 212"/>
                <a:gd name="T22" fmla="*/ 66 w 245"/>
                <a:gd name="T23" fmla="*/ 212 h 212"/>
                <a:gd name="T24" fmla="*/ 184 w 245"/>
                <a:gd name="T25" fmla="*/ 212 h 212"/>
                <a:gd name="T26" fmla="*/ 245 w 245"/>
                <a:gd name="T27" fmla="*/ 106 h 212"/>
                <a:gd name="T28" fmla="*/ 184 w 245"/>
                <a:gd name="T29" fmla="*/ 0 h 212"/>
                <a:gd name="T30" fmla="*/ 61 w 245"/>
                <a:gd name="T31" fmla="*/ 0 h 212"/>
                <a:gd name="T32" fmla="*/ 0 w 245"/>
                <a:gd name="T33" fmla="*/ 106 h 212"/>
                <a:gd name="T34" fmla="*/ 61 w 245"/>
                <a:gd name="T35" fmla="*/ 212 h 212"/>
                <a:gd name="T36" fmla="*/ 66 w 245"/>
                <a:gd name="T37" fmla="*/ 212 h 212"/>
                <a:gd name="T38" fmla="*/ 66 w 245"/>
                <a:gd name="T39" fmla="*/ 203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5" h="212">
                  <a:moveTo>
                    <a:pt x="66" y="203"/>
                  </a:moveTo>
                  <a:lnTo>
                    <a:pt x="75" y="198"/>
                  </a:lnTo>
                  <a:lnTo>
                    <a:pt x="21" y="106"/>
                  </a:lnTo>
                  <a:lnTo>
                    <a:pt x="72" y="18"/>
                  </a:lnTo>
                  <a:lnTo>
                    <a:pt x="173" y="18"/>
                  </a:lnTo>
                  <a:lnTo>
                    <a:pt x="224" y="106"/>
                  </a:lnTo>
                  <a:lnTo>
                    <a:pt x="173" y="194"/>
                  </a:lnTo>
                  <a:lnTo>
                    <a:pt x="66" y="194"/>
                  </a:lnTo>
                  <a:lnTo>
                    <a:pt x="66" y="203"/>
                  </a:lnTo>
                  <a:lnTo>
                    <a:pt x="75" y="198"/>
                  </a:lnTo>
                  <a:lnTo>
                    <a:pt x="66" y="203"/>
                  </a:lnTo>
                  <a:lnTo>
                    <a:pt x="66" y="212"/>
                  </a:lnTo>
                  <a:lnTo>
                    <a:pt x="184" y="212"/>
                  </a:lnTo>
                  <a:lnTo>
                    <a:pt x="245" y="106"/>
                  </a:lnTo>
                  <a:lnTo>
                    <a:pt x="184" y="0"/>
                  </a:lnTo>
                  <a:lnTo>
                    <a:pt x="61" y="0"/>
                  </a:lnTo>
                  <a:lnTo>
                    <a:pt x="0" y="106"/>
                  </a:lnTo>
                  <a:lnTo>
                    <a:pt x="61" y="212"/>
                  </a:lnTo>
                  <a:lnTo>
                    <a:pt x="66" y="212"/>
                  </a:lnTo>
                  <a:lnTo>
                    <a:pt x="66" y="20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267" name="Freeform 72"/>
            <p:cNvSpPr>
              <a:spLocks/>
            </p:cNvSpPr>
            <p:nvPr/>
          </p:nvSpPr>
          <p:spPr bwMode="auto">
            <a:xfrm>
              <a:off x="4873625" y="5159375"/>
              <a:ext cx="388938" cy="336550"/>
            </a:xfrm>
            <a:custGeom>
              <a:avLst/>
              <a:gdLst>
                <a:gd name="T0" fmla="*/ 66 w 245"/>
                <a:gd name="T1" fmla="*/ 203 h 212"/>
                <a:gd name="T2" fmla="*/ 75 w 245"/>
                <a:gd name="T3" fmla="*/ 198 h 212"/>
                <a:gd name="T4" fmla="*/ 21 w 245"/>
                <a:gd name="T5" fmla="*/ 106 h 212"/>
                <a:gd name="T6" fmla="*/ 72 w 245"/>
                <a:gd name="T7" fmla="*/ 18 h 212"/>
                <a:gd name="T8" fmla="*/ 173 w 245"/>
                <a:gd name="T9" fmla="*/ 18 h 212"/>
                <a:gd name="T10" fmla="*/ 224 w 245"/>
                <a:gd name="T11" fmla="*/ 106 h 212"/>
                <a:gd name="T12" fmla="*/ 173 w 245"/>
                <a:gd name="T13" fmla="*/ 194 h 212"/>
                <a:gd name="T14" fmla="*/ 66 w 245"/>
                <a:gd name="T15" fmla="*/ 194 h 212"/>
                <a:gd name="T16" fmla="*/ 66 w 245"/>
                <a:gd name="T17" fmla="*/ 203 h 212"/>
                <a:gd name="T18" fmla="*/ 75 w 245"/>
                <a:gd name="T19" fmla="*/ 198 h 212"/>
                <a:gd name="T20" fmla="*/ 66 w 245"/>
                <a:gd name="T21" fmla="*/ 203 h 212"/>
                <a:gd name="T22" fmla="*/ 66 w 245"/>
                <a:gd name="T23" fmla="*/ 212 h 212"/>
                <a:gd name="T24" fmla="*/ 184 w 245"/>
                <a:gd name="T25" fmla="*/ 212 h 212"/>
                <a:gd name="T26" fmla="*/ 245 w 245"/>
                <a:gd name="T27" fmla="*/ 106 h 212"/>
                <a:gd name="T28" fmla="*/ 184 w 245"/>
                <a:gd name="T29" fmla="*/ 0 h 212"/>
                <a:gd name="T30" fmla="*/ 61 w 245"/>
                <a:gd name="T31" fmla="*/ 0 h 212"/>
                <a:gd name="T32" fmla="*/ 0 w 245"/>
                <a:gd name="T33" fmla="*/ 106 h 212"/>
                <a:gd name="T34" fmla="*/ 61 w 245"/>
                <a:gd name="T35" fmla="*/ 212 h 212"/>
                <a:gd name="T36" fmla="*/ 66 w 245"/>
                <a:gd name="T37" fmla="*/ 212 h 212"/>
                <a:gd name="T38" fmla="*/ 66 w 245"/>
                <a:gd name="T39" fmla="*/ 203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5" h="212">
                  <a:moveTo>
                    <a:pt x="66" y="203"/>
                  </a:moveTo>
                  <a:lnTo>
                    <a:pt x="75" y="198"/>
                  </a:lnTo>
                  <a:lnTo>
                    <a:pt x="21" y="106"/>
                  </a:lnTo>
                  <a:lnTo>
                    <a:pt x="72" y="18"/>
                  </a:lnTo>
                  <a:lnTo>
                    <a:pt x="173" y="18"/>
                  </a:lnTo>
                  <a:lnTo>
                    <a:pt x="224" y="106"/>
                  </a:lnTo>
                  <a:lnTo>
                    <a:pt x="173" y="194"/>
                  </a:lnTo>
                  <a:lnTo>
                    <a:pt x="66" y="194"/>
                  </a:lnTo>
                  <a:lnTo>
                    <a:pt x="66" y="203"/>
                  </a:lnTo>
                  <a:lnTo>
                    <a:pt x="75" y="198"/>
                  </a:lnTo>
                  <a:lnTo>
                    <a:pt x="66" y="203"/>
                  </a:lnTo>
                  <a:lnTo>
                    <a:pt x="66" y="212"/>
                  </a:lnTo>
                  <a:lnTo>
                    <a:pt x="184" y="212"/>
                  </a:lnTo>
                  <a:lnTo>
                    <a:pt x="245" y="106"/>
                  </a:lnTo>
                  <a:lnTo>
                    <a:pt x="184" y="0"/>
                  </a:lnTo>
                  <a:lnTo>
                    <a:pt x="61" y="0"/>
                  </a:lnTo>
                  <a:lnTo>
                    <a:pt x="0" y="106"/>
                  </a:lnTo>
                  <a:lnTo>
                    <a:pt x="61" y="212"/>
                  </a:lnTo>
                  <a:lnTo>
                    <a:pt x="66" y="212"/>
                  </a:lnTo>
                  <a:lnTo>
                    <a:pt x="66" y="20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268" name="Freeform 73"/>
            <p:cNvSpPr>
              <a:spLocks noEditPoints="1"/>
            </p:cNvSpPr>
            <p:nvPr/>
          </p:nvSpPr>
          <p:spPr bwMode="auto">
            <a:xfrm>
              <a:off x="5029200" y="5068888"/>
              <a:ext cx="355600" cy="306388"/>
            </a:xfrm>
            <a:custGeom>
              <a:avLst/>
              <a:gdLst>
                <a:gd name="T0" fmla="*/ 75 w 224"/>
                <a:gd name="T1" fmla="*/ 75 h 193"/>
                <a:gd name="T2" fmla="*/ 12 w 224"/>
                <a:gd name="T3" fmla="*/ 75 h 193"/>
                <a:gd name="T4" fmla="*/ 0 w 224"/>
                <a:gd name="T5" fmla="*/ 96 h 193"/>
                <a:gd name="T6" fmla="*/ 56 w 224"/>
                <a:gd name="T7" fmla="*/ 193 h 193"/>
                <a:gd name="T8" fmla="*/ 108 w 224"/>
                <a:gd name="T9" fmla="*/ 193 h 193"/>
                <a:gd name="T10" fmla="*/ 126 w 224"/>
                <a:gd name="T11" fmla="*/ 163 h 193"/>
                <a:gd name="T12" fmla="*/ 75 w 224"/>
                <a:gd name="T13" fmla="*/ 75 h 193"/>
                <a:gd name="T14" fmla="*/ 168 w 224"/>
                <a:gd name="T15" fmla="*/ 0 h 193"/>
                <a:gd name="T16" fmla="*/ 56 w 224"/>
                <a:gd name="T17" fmla="*/ 0 h 193"/>
                <a:gd name="T18" fmla="*/ 23 w 224"/>
                <a:gd name="T19" fmla="*/ 57 h 193"/>
                <a:gd name="T20" fmla="*/ 86 w 224"/>
                <a:gd name="T21" fmla="*/ 57 h 193"/>
                <a:gd name="T22" fmla="*/ 147 w 224"/>
                <a:gd name="T23" fmla="*/ 163 h 193"/>
                <a:gd name="T24" fmla="*/ 129 w 224"/>
                <a:gd name="T25" fmla="*/ 193 h 193"/>
                <a:gd name="T26" fmla="*/ 168 w 224"/>
                <a:gd name="T27" fmla="*/ 193 h 193"/>
                <a:gd name="T28" fmla="*/ 224 w 224"/>
                <a:gd name="T29" fmla="*/ 96 h 193"/>
                <a:gd name="T30" fmla="*/ 168 w 224"/>
                <a:gd name="T31"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4" h="193">
                  <a:moveTo>
                    <a:pt x="75" y="75"/>
                  </a:moveTo>
                  <a:lnTo>
                    <a:pt x="12" y="75"/>
                  </a:lnTo>
                  <a:lnTo>
                    <a:pt x="0" y="96"/>
                  </a:lnTo>
                  <a:lnTo>
                    <a:pt x="56" y="193"/>
                  </a:lnTo>
                  <a:lnTo>
                    <a:pt x="108" y="193"/>
                  </a:lnTo>
                  <a:lnTo>
                    <a:pt x="126" y="163"/>
                  </a:lnTo>
                  <a:lnTo>
                    <a:pt x="75" y="75"/>
                  </a:lnTo>
                  <a:close/>
                  <a:moveTo>
                    <a:pt x="168" y="0"/>
                  </a:moveTo>
                  <a:lnTo>
                    <a:pt x="56" y="0"/>
                  </a:lnTo>
                  <a:lnTo>
                    <a:pt x="23" y="57"/>
                  </a:lnTo>
                  <a:lnTo>
                    <a:pt x="86" y="57"/>
                  </a:lnTo>
                  <a:lnTo>
                    <a:pt x="147" y="163"/>
                  </a:lnTo>
                  <a:lnTo>
                    <a:pt x="129" y="193"/>
                  </a:lnTo>
                  <a:lnTo>
                    <a:pt x="168" y="193"/>
                  </a:lnTo>
                  <a:lnTo>
                    <a:pt x="224" y="96"/>
                  </a:lnTo>
                  <a:lnTo>
                    <a:pt x="168" y="0"/>
                  </a:lnTo>
                  <a:close/>
                </a:path>
              </a:pathLst>
            </a:custGeom>
            <a:solidFill>
              <a:srgbClr val="4D82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269" name="Freeform 74"/>
            <p:cNvSpPr>
              <a:spLocks noEditPoints="1"/>
            </p:cNvSpPr>
            <p:nvPr/>
          </p:nvSpPr>
          <p:spPr bwMode="auto">
            <a:xfrm>
              <a:off x="5029200" y="5068888"/>
              <a:ext cx="355600" cy="306388"/>
            </a:xfrm>
            <a:custGeom>
              <a:avLst/>
              <a:gdLst>
                <a:gd name="T0" fmla="*/ 75 w 224"/>
                <a:gd name="T1" fmla="*/ 75 h 193"/>
                <a:gd name="T2" fmla="*/ 12 w 224"/>
                <a:gd name="T3" fmla="*/ 75 h 193"/>
                <a:gd name="T4" fmla="*/ 0 w 224"/>
                <a:gd name="T5" fmla="*/ 96 h 193"/>
                <a:gd name="T6" fmla="*/ 56 w 224"/>
                <a:gd name="T7" fmla="*/ 193 h 193"/>
                <a:gd name="T8" fmla="*/ 108 w 224"/>
                <a:gd name="T9" fmla="*/ 193 h 193"/>
                <a:gd name="T10" fmla="*/ 126 w 224"/>
                <a:gd name="T11" fmla="*/ 163 h 193"/>
                <a:gd name="T12" fmla="*/ 75 w 224"/>
                <a:gd name="T13" fmla="*/ 75 h 193"/>
                <a:gd name="T14" fmla="*/ 168 w 224"/>
                <a:gd name="T15" fmla="*/ 0 h 193"/>
                <a:gd name="T16" fmla="*/ 56 w 224"/>
                <a:gd name="T17" fmla="*/ 0 h 193"/>
                <a:gd name="T18" fmla="*/ 23 w 224"/>
                <a:gd name="T19" fmla="*/ 57 h 193"/>
                <a:gd name="T20" fmla="*/ 86 w 224"/>
                <a:gd name="T21" fmla="*/ 57 h 193"/>
                <a:gd name="T22" fmla="*/ 147 w 224"/>
                <a:gd name="T23" fmla="*/ 163 h 193"/>
                <a:gd name="T24" fmla="*/ 129 w 224"/>
                <a:gd name="T25" fmla="*/ 193 h 193"/>
                <a:gd name="T26" fmla="*/ 168 w 224"/>
                <a:gd name="T27" fmla="*/ 193 h 193"/>
                <a:gd name="T28" fmla="*/ 224 w 224"/>
                <a:gd name="T29" fmla="*/ 96 h 193"/>
                <a:gd name="T30" fmla="*/ 168 w 224"/>
                <a:gd name="T31"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4" h="193">
                  <a:moveTo>
                    <a:pt x="75" y="75"/>
                  </a:moveTo>
                  <a:lnTo>
                    <a:pt x="12" y="75"/>
                  </a:lnTo>
                  <a:lnTo>
                    <a:pt x="0" y="96"/>
                  </a:lnTo>
                  <a:lnTo>
                    <a:pt x="56" y="193"/>
                  </a:lnTo>
                  <a:lnTo>
                    <a:pt x="108" y="193"/>
                  </a:lnTo>
                  <a:lnTo>
                    <a:pt x="126" y="163"/>
                  </a:lnTo>
                  <a:lnTo>
                    <a:pt x="75" y="75"/>
                  </a:lnTo>
                  <a:moveTo>
                    <a:pt x="168" y="0"/>
                  </a:moveTo>
                  <a:lnTo>
                    <a:pt x="56" y="0"/>
                  </a:lnTo>
                  <a:lnTo>
                    <a:pt x="23" y="57"/>
                  </a:lnTo>
                  <a:lnTo>
                    <a:pt x="86" y="57"/>
                  </a:lnTo>
                  <a:lnTo>
                    <a:pt x="147" y="163"/>
                  </a:lnTo>
                  <a:lnTo>
                    <a:pt x="129" y="193"/>
                  </a:lnTo>
                  <a:lnTo>
                    <a:pt x="168" y="193"/>
                  </a:lnTo>
                  <a:lnTo>
                    <a:pt x="224" y="96"/>
                  </a:lnTo>
                  <a:lnTo>
                    <a:pt x="16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270" name="Freeform 75"/>
            <p:cNvSpPr>
              <a:spLocks/>
            </p:cNvSpPr>
            <p:nvPr/>
          </p:nvSpPr>
          <p:spPr bwMode="auto">
            <a:xfrm>
              <a:off x="5048250" y="5159375"/>
              <a:ext cx="214313" cy="215900"/>
            </a:xfrm>
            <a:custGeom>
              <a:avLst/>
              <a:gdLst>
                <a:gd name="T0" fmla="*/ 74 w 135"/>
                <a:gd name="T1" fmla="*/ 0 h 136"/>
                <a:gd name="T2" fmla="*/ 11 w 135"/>
                <a:gd name="T3" fmla="*/ 0 h 136"/>
                <a:gd name="T4" fmla="*/ 0 w 135"/>
                <a:gd name="T5" fmla="*/ 18 h 136"/>
                <a:gd name="T6" fmla="*/ 63 w 135"/>
                <a:gd name="T7" fmla="*/ 18 h 136"/>
                <a:gd name="T8" fmla="*/ 114 w 135"/>
                <a:gd name="T9" fmla="*/ 106 h 136"/>
                <a:gd name="T10" fmla="*/ 96 w 135"/>
                <a:gd name="T11" fmla="*/ 136 h 136"/>
                <a:gd name="T12" fmla="*/ 117 w 135"/>
                <a:gd name="T13" fmla="*/ 136 h 136"/>
                <a:gd name="T14" fmla="*/ 135 w 135"/>
                <a:gd name="T15" fmla="*/ 106 h 136"/>
                <a:gd name="T16" fmla="*/ 74 w 135"/>
                <a:gd name="T17"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5" h="136">
                  <a:moveTo>
                    <a:pt x="74" y="0"/>
                  </a:moveTo>
                  <a:lnTo>
                    <a:pt x="11" y="0"/>
                  </a:lnTo>
                  <a:lnTo>
                    <a:pt x="0" y="18"/>
                  </a:lnTo>
                  <a:lnTo>
                    <a:pt x="63" y="18"/>
                  </a:lnTo>
                  <a:lnTo>
                    <a:pt x="114" y="106"/>
                  </a:lnTo>
                  <a:lnTo>
                    <a:pt x="96" y="136"/>
                  </a:lnTo>
                  <a:lnTo>
                    <a:pt x="117" y="136"/>
                  </a:lnTo>
                  <a:lnTo>
                    <a:pt x="135" y="106"/>
                  </a:lnTo>
                  <a:lnTo>
                    <a:pt x="74" y="0"/>
                  </a:lnTo>
                  <a:close/>
                </a:path>
              </a:pathLst>
            </a:custGeom>
            <a:solidFill>
              <a:srgbClr val="9ED3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271" name="Freeform 76"/>
            <p:cNvSpPr>
              <a:spLocks/>
            </p:cNvSpPr>
            <p:nvPr/>
          </p:nvSpPr>
          <p:spPr bwMode="auto">
            <a:xfrm>
              <a:off x="5048250" y="5159375"/>
              <a:ext cx="214313" cy="215900"/>
            </a:xfrm>
            <a:custGeom>
              <a:avLst/>
              <a:gdLst>
                <a:gd name="T0" fmla="*/ 74 w 135"/>
                <a:gd name="T1" fmla="*/ 0 h 136"/>
                <a:gd name="T2" fmla="*/ 11 w 135"/>
                <a:gd name="T3" fmla="*/ 0 h 136"/>
                <a:gd name="T4" fmla="*/ 0 w 135"/>
                <a:gd name="T5" fmla="*/ 18 h 136"/>
                <a:gd name="T6" fmla="*/ 63 w 135"/>
                <a:gd name="T7" fmla="*/ 18 h 136"/>
                <a:gd name="T8" fmla="*/ 114 w 135"/>
                <a:gd name="T9" fmla="*/ 106 h 136"/>
                <a:gd name="T10" fmla="*/ 96 w 135"/>
                <a:gd name="T11" fmla="*/ 136 h 136"/>
                <a:gd name="T12" fmla="*/ 117 w 135"/>
                <a:gd name="T13" fmla="*/ 136 h 136"/>
                <a:gd name="T14" fmla="*/ 135 w 135"/>
                <a:gd name="T15" fmla="*/ 106 h 136"/>
                <a:gd name="T16" fmla="*/ 74 w 135"/>
                <a:gd name="T17"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5" h="136">
                  <a:moveTo>
                    <a:pt x="74" y="0"/>
                  </a:moveTo>
                  <a:lnTo>
                    <a:pt x="11" y="0"/>
                  </a:lnTo>
                  <a:lnTo>
                    <a:pt x="0" y="18"/>
                  </a:lnTo>
                  <a:lnTo>
                    <a:pt x="63" y="18"/>
                  </a:lnTo>
                  <a:lnTo>
                    <a:pt x="114" y="106"/>
                  </a:lnTo>
                  <a:lnTo>
                    <a:pt x="96" y="136"/>
                  </a:lnTo>
                  <a:lnTo>
                    <a:pt x="117" y="136"/>
                  </a:lnTo>
                  <a:lnTo>
                    <a:pt x="135" y="106"/>
                  </a:lnTo>
                  <a:lnTo>
                    <a:pt x="7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272" name="Rectangle 77"/>
            <p:cNvSpPr>
              <a:spLocks noChangeArrowheads="1"/>
            </p:cNvSpPr>
            <p:nvPr/>
          </p:nvSpPr>
          <p:spPr bwMode="auto">
            <a:xfrm>
              <a:off x="5722938" y="5110163"/>
              <a:ext cx="38100" cy="106363"/>
            </a:xfrm>
            <a:prstGeom prst="rect">
              <a:avLst/>
            </a:prstGeom>
            <a:solidFill>
              <a:srgbClr val="4D829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273" name="Rectangle 78"/>
            <p:cNvSpPr>
              <a:spLocks noChangeArrowheads="1"/>
            </p:cNvSpPr>
            <p:nvPr/>
          </p:nvSpPr>
          <p:spPr bwMode="auto">
            <a:xfrm>
              <a:off x="5722938" y="5110163"/>
              <a:ext cx="38100"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274" name="Rectangle 79"/>
            <p:cNvSpPr>
              <a:spLocks noChangeArrowheads="1"/>
            </p:cNvSpPr>
            <p:nvPr/>
          </p:nvSpPr>
          <p:spPr bwMode="auto">
            <a:xfrm>
              <a:off x="5502275" y="5056188"/>
              <a:ext cx="36513" cy="160338"/>
            </a:xfrm>
            <a:prstGeom prst="rect">
              <a:avLst/>
            </a:prstGeom>
            <a:solidFill>
              <a:srgbClr val="4D829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278" name="Rectangle 80"/>
            <p:cNvSpPr>
              <a:spLocks noChangeArrowheads="1"/>
            </p:cNvSpPr>
            <p:nvPr/>
          </p:nvSpPr>
          <p:spPr bwMode="auto">
            <a:xfrm>
              <a:off x="5502275" y="5056188"/>
              <a:ext cx="36513"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279" name="Rectangle 81"/>
            <p:cNvSpPr>
              <a:spLocks noChangeArrowheads="1"/>
            </p:cNvSpPr>
            <p:nvPr/>
          </p:nvSpPr>
          <p:spPr bwMode="auto">
            <a:xfrm>
              <a:off x="5576888" y="4938713"/>
              <a:ext cx="34925" cy="277813"/>
            </a:xfrm>
            <a:prstGeom prst="rect">
              <a:avLst/>
            </a:prstGeom>
            <a:solidFill>
              <a:srgbClr val="4D829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280" name="Rectangle 82"/>
            <p:cNvSpPr>
              <a:spLocks noChangeArrowheads="1"/>
            </p:cNvSpPr>
            <p:nvPr/>
          </p:nvSpPr>
          <p:spPr bwMode="auto">
            <a:xfrm>
              <a:off x="5576888" y="4938713"/>
              <a:ext cx="349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281" name="Rectangle 83"/>
            <p:cNvSpPr>
              <a:spLocks noChangeArrowheads="1"/>
            </p:cNvSpPr>
            <p:nvPr/>
          </p:nvSpPr>
          <p:spPr bwMode="auto">
            <a:xfrm>
              <a:off x="5649913" y="5056188"/>
              <a:ext cx="36513" cy="160338"/>
            </a:xfrm>
            <a:prstGeom prst="rect">
              <a:avLst/>
            </a:prstGeom>
            <a:solidFill>
              <a:srgbClr val="4D829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282" name="Rectangle 84"/>
            <p:cNvSpPr>
              <a:spLocks noChangeArrowheads="1"/>
            </p:cNvSpPr>
            <p:nvPr/>
          </p:nvSpPr>
          <p:spPr bwMode="auto">
            <a:xfrm>
              <a:off x="5649913" y="5056188"/>
              <a:ext cx="36513"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283" name="Rectangle 85"/>
            <p:cNvSpPr>
              <a:spLocks noChangeArrowheads="1"/>
            </p:cNvSpPr>
            <p:nvPr/>
          </p:nvSpPr>
          <p:spPr bwMode="auto">
            <a:xfrm>
              <a:off x="5795963" y="5110163"/>
              <a:ext cx="36513" cy="106363"/>
            </a:xfrm>
            <a:prstGeom prst="rect">
              <a:avLst/>
            </a:prstGeom>
            <a:solidFill>
              <a:srgbClr val="4D829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284" name="Rectangle 86"/>
            <p:cNvSpPr>
              <a:spLocks noChangeArrowheads="1"/>
            </p:cNvSpPr>
            <p:nvPr/>
          </p:nvSpPr>
          <p:spPr bwMode="auto">
            <a:xfrm>
              <a:off x="5795963" y="5110163"/>
              <a:ext cx="36513"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285" name="Freeform 87"/>
            <p:cNvSpPr>
              <a:spLocks/>
            </p:cNvSpPr>
            <p:nvPr/>
          </p:nvSpPr>
          <p:spPr bwMode="auto">
            <a:xfrm>
              <a:off x="5384800" y="5216525"/>
              <a:ext cx="504825" cy="11113"/>
            </a:xfrm>
            <a:custGeom>
              <a:avLst/>
              <a:gdLst>
                <a:gd name="T0" fmla="*/ 318 w 318"/>
                <a:gd name="T1" fmla="*/ 0 h 7"/>
                <a:gd name="T2" fmla="*/ 282 w 318"/>
                <a:gd name="T3" fmla="*/ 0 h 7"/>
                <a:gd name="T4" fmla="*/ 282 w 318"/>
                <a:gd name="T5" fmla="*/ 3 h 7"/>
                <a:gd name="T6" fmla="*/ 259 w 318"/>
                <a:gd name="T7" fmla="*/ 3 h 7"/>
                <a:gd name="T8" fmla="*/ 259 w 318"/>
                <a:gd name="T9" fmla="*/ 0 h 7"/>
                <a:gd name="T10" fmla="*/ 237 w 318"/>
                <a:gd name="T11" fmla="*/ 0 h 7"/>
                <a:gd name="T12" fmla="*/ 237 w 318"/>
                <a:gd name="T13" fmla="*/ 3 h 7"/>
                <a:gd name="T14" fmla="*/ 213 w 318"/>
                <a:gd name="T15" fmla="*/ 3 h 7"/>
                <a:gd name="T16" fmla="*/ 213 w 318"/>
                <a:gd name="T17" fmla="*/ 0 h 7"/>
                <a:gd name="T18" fmla="*/ 190 w 318"/>
                <a:gd name="T19" fmla="*/ 0 h 7"/>
                <a:gd name="T20" fmla="*/ 190 w 318"/>
                <a:gd name="T21" fmla="*/ 3 h 7"/>
                <a:gd name="T22" fmla="*/ 167 w 318"/>
                <a:gd name="T23" fmla="*/ 3 h 7"/>
                <a:gd name="T24" fmla="*/ 167 w 318"/>
                <a:gd name="T25" fmla="*/ 0 h 7"/>
                <a:gd name="T26" fmla="*/ 143 w 318"/>
                <a:gd name="T27" fmla="*/ 0 h 7"/>
                <a:gd name="T28" fmla="*/ 143 w 318"/>
                <a:gd name="T29" fmla="*/ 3 h 7"/>
                <a:gd name="T30" fmla="*/ 121 w 318"/>
                <a:gd name="T31" fmla="*/ 3 h 7"/>
                <a:gd name="T32" fmla="*/ 121 w 318"/>
                <a:gd name="T33" fmla="*/ 0 h 7"/>
                <a:gd name="T34" fmla="*/ 97 w 318"/>
                <a:gd name="T35" fmla="*/ 0 h 7"/>
                <a:gd name="T36" fmla="*/ 97 w 318"/>
                <a:gd name="T37" fmla="*/ 3 h 7"/>
                <a:gd name="T38" fmla="*/ 74 w 318"/>
                <a:gd name="T39" fmla="*/ 3 h 7"/>
                <a:gd name="T40" fmla="*/ 74 w 318"/>
                <a:gd name="T41" fmla="*/ 0 h 7"/>
                <a:gd name="T42" fmla="*/ 0 w 318"/>
                <a:gd name="T43" fmla="*/ 0 h 7"/>
                <a:gd name="T44" fmla="*/ 0 w 318"/>
                <a:gd name="T45" fmla="*/ 7 h 7"/>
                <a:gd name="T46" fmla="*/ 318 w 318"/>
                <a:gd name="T47" fmla="*/ 7 h 7"/>
                <a:gd name="T48" fmla="*/ 318 w 318"/>
                <a:gd name="T4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18" h="7">
                  <a:moveTo>
                    <a:pt x="318" y="0"/>
                  </a:moveTo>
                  <a:lnTo>
                    <a:pt x="282" y="0"/>
                  </a:lnTo>
                  <a:lnTo>
                    <a:pt x="282" y="3"/>
                  </a:lnTo>
                  <a:lnTo>
                    <a:pt x="259" y="3"/>
                  </a:lnTo>
                  <a:lnTo>
                    <a:pt x="259" y="0"/>
                  </a:lnTo>
                  <a:lnTo>
                    <a:pt x="237" y="0"/>
                  </a:lnTo>
                  <a:lnTo>
                    <a:pt x="237" y="3"/>
                  </a:lnTo>
                  <a:lnTo>
                    <a:pt x="213" y="3"/>
                  </a:lnTo>
                  <a:lnTo>
                    <a:pt x="213" y="0"/>
                  </a:lnTo>
                  <a:lnTo>
                    <a:pt x="190" y="0"/>
                  </a:lnTo>
                  <a:lnTo>
                    <a:pt x="190" y="3"/>
                  </a:lnTo>
                  <a:lnTo>
                    <a:pt x="167" y="3"/>
                  </a:lnTo>
                  <a:lnTo>
                    <a:pt x="167" y="0"/>
                  </a:lnTo>
                  <a:lnTo>
                    <a:pt x="143" y="0"/>
                  </a:lnTo>
                  <a:lnTo>
                    <a:pt x="143" y="3"/>
                  </a:lnTo>
                  <a:lnTo>
                    <a:pt x="121" y="3"/>
                  </a:lnTo>
                  <a:lnTo>
                    <a:pt x="121" y="0"/>
                  </a:lnTo>
                  <a:lnTo>
                    <a:pt x="97" y="0"/>
                  </a:lnTo>
                  <a:lnTo>
                    <a:pt x="97" y="3"/>
                  </a:lnTo>
                  <a:lnTo>
                    <a:pt x="74" y="3"/>
                  </a:lnTo>
                  <a:lnTo>
                    <a:pt x="74" y="0"/>
                  </a:lnTo>
                  <a:lnTo>
                    <a:pt x="0" y="0"/>
                  </a:lnTo>
                  <a:lnTo>
                    <a:pt x="0" y="7"/>
                  </a:lnTo>
                  <a:lnTo>
                    <a:pt x="318" y="7"/>
                  </a:lnTo>
                  <a:lnTo>
                    <a:pt x="318" y="0"/>
                  </a:lnTo>
                  <a:close/>
                </a:path>
              </a:pathLst>
            </a:custGeom>
            <a:solidFill>
              <a:srgbClr val="4D82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286" name="Freeform 88"/>
            <p:cNvSpPr>
              <a:spLocks/>
            </p:cNvSpPr>
            <p:nvPr/>
          </p:nvSpPr>
          <p:spPr bwMode="auto">
            <a:xfrm>
              <a:off x="5384800" y="5216525"/>
              <a:ext cx="504825" cy="11113"/>
            </a:xfrm>
            <a:custGeom>
              <a:avLst/>
              <a:gdLst>
                <a:gd name="T0" fmla="*/ 318 w 318"/>
                <a:gd name="T1" fmla="*/ 0 h 7"/>
                <a:gd name="T2" fmla="*/ 282 w 318"/>
                <a:gd name="T3" fmla="*/ 0 h 7"/>
                <a:gd name="T4" fmla="*/ 282 w 318"/>
                <a:gd name="T5" fmla="*/ 3 h 7"/>
                <a:gd name="T6" fmla="*/ 259 w 318"/>
                <a:gd name="T7" fmla="*/ 3 h 7"/>
                <a:gd name="T8" fmla="*/ 259 w 318"/>
                <a:gd name="T9" fmla="*/ 0 h 7"/>
                <a:gd name="T10" fmla="*/ 237 w 318"/>
                <a:gd name="T11" fmla="*/ 0 h 7"/>
                <a:gd name="T12" fmla="*/ 237 w 318"/>
                <a:gd name="T13" fmla="*/ 3 h 7"/>
                <a:gd name="T14" fmla="*/ 213 w 318"/>
                <a:gd name="T15" fmla="*/ 3 h 7"/>
                <a:gd name="T16" fmla="*/ 213 w 318"/>
                <a:gd name="T17" fmla="*/ 0 h 7"/>
                <a:gd name="T18" fmla="*/ 190 w 318"/>
                <a:gd name="T19" fmla="*/ 0 h 7"/>
                <a:gd name="T20" fmla="*/ 190 w 318"/>
                <a:gd name="T21" fmla="*/ 3 h 7"/>
                <a:gd name="T22" fmla="*/ 167 w 318"/>
                <a:gd name="T23" fmla="*/ 3 h 7"/>
                <a:gd name="T24" fmla="*/ 167 w 318"/>
                <a:gd name="T25" fmla="*/ 0 h 7"/>
                <a:gd name="T26" fmla="*/ 143 w 318"/>
                <a:gd name="T27" fmla="*/ 0 h 7"/>
                <a:gd name="T28" fmla="*/ 143 w 318"/>
                <a:gd name="T29" fmla="*/ 3 h 7"/>
                <a:gd name="T30" fmla="*/ 121 w 318"/>
                <a:gd name="T31" fmla="*/ 3 h 7"/>
                <a:gd name="T32" fmla="*/ 121 w 318"/>
                <a:gd name="T33" fmla="*/ 0 h 7"/>
                <a:gd name="T34" fmla="*/ 97 w 318"/>
                <a:gd name="T35" fmla="*/ 0 h 7"/>
                <a:gd name="T36" fmla="*/ 97 w 318"/>
                <a:gd name="T37" fmla="*/ 3 h 7"/>
                <a:gd name="T38" fmla="*/ 74 w 318"/>
                <a:gd name="T39" fmla="*/ 3 h 7"/>
                <a:gd name="T40" fmla="*/ 74 w 318"/>
                <a:gd name="T41" fmla="*/ 0 h 7"/>
                <a:gd name="T42" fmla="*/ 0 w 318"/>
                <a:gd name="T43" fmla="*/ 0 h 7"/>
                <a:gd name="T44" fmla="*/ 0 w 318"/>
                <a:gd name="T45" fmla="*/ 7 h 7"/>
                <a:gd name="T46" fmla="*/ 318 w 318"/>
                <a:gd name="T47" fmla="*/ 7 h 7"/>
                <a:gd name="T48" fmla="*/ 318 w 318"/>
                <a:gd name="T4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18" h="7">
                  <a:moveTo>
                    <a:pt x="318" y="0"/>
                  </a:moveTo>
                  <a:lnTo>
                    <a:pt x="282" y="0"/>
                  </a:lnTo>
                  <a:lnTo>
                    <a:pt x="282" y="3"/>
                  </a:lnTo>
                  <a:lnTo>
                    <a:pt x="259" y="3"/>
                  </a:lnTo>
                  <a:lnTo>
                    <a:pt x="259" y="0"/>
                  </a:lnTo>
                  <a:lnTo>
                    <a:pt x="237" y="0"/>
                  </a:lnTo>
                  <a:lnTo>
                    <a:pt x="237" y="3"/>
                  </a:lnTo>
                  <a:lnTo>
                    <a:pt x="213" y="3"/>
                  </a:lnTo>
                  <a:lnTo>
                    <a:pt x="213" y="0"/>
                  </a:lnTo>
                  <a:lnTo>
                    <a:pt x="190" y="0"/>
                  </a:lnTo>
                  <a:lnTo>
                    <a:pt x="190" y="3"/>
                  </a:lnTo>
                  <a:lnTo>
                    <a:pt x="167" y="3"/>
                  </a:lnTo>
                  <a:lnTo>
                    <a:pt x="167" y="0"/>
                  </a:lnTo>
                  <a:lnTo>
                    <a:pt x="143" y="0"/>
                  </a:lnTo>
                  <a:lnTo>
                    <a:pt x="143" y="3"/>
                  </a:lnTo>
                  <a:lnTo>
                    <a:pt x="121" y="3"/>
                  </a:lnTo>
                  <a:lnTo>
                    <a:pt x="121" y="0"/>
                  </a:lnTo>
                  <a:lnTo>
                    <a:pt x="97" y="0"/>
                  </a:lnTo>
                  <a:lnTo>
                    <a:pt x="97" y="3"/>
                  </a:lnTo>
                  <a:lnTo>
                    <a:pt x="74" y="3"/>
                  </a:lnTo>
                  <a:lnTo>
                    <a:pt x="74" y="0"/>
                  </a:lnTo>
                  <a:lnTo>
                    <a:pt x="0" y="0"/>
                  </a:lnTo>
                  <a:lnTo>
                    <a:pt x="0" y="7"/>
                  </a:lnTo>
                  <a:lnTo>
                    <a:pt x="318" y="7"/>
                  </a:lnTo>
                  <a:lnTo>
                    <a:pt x="31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287" name="Rectangle 89"/>
            <p:cNvSpPr>
              <a:spLocks noChangeArrowheads="1"/>
            </p:cNvSpPr>
            <p:nvPr/>
          </p:nvSpPr>
          <p:spPr bwMode="auto">
            <a:xfrm>
              <a:off x="5722938" y="5216525"/>
              <a:ext cx="38100" cy="4763"/>
            </a:xfrm>
            <a:prstGeom prst="rect">
              <a:avLst/>
            </a:prstGeom>
            <a:solidFill>
              <a:srgbClr val="4595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288" name="Rectangle 90"/>
            <p:cNvSpPr>
              <a:spLocks noChangeArrowheads="1"/>
            </p:cNvSpPr>
            <p:nvPr/>
          </p:nvSpPr>
          <p:spPr bwMode="auto">
            <a:xfrm>
              <a:off x="5722938" y="5216525"/>
              <a:ext cx="38100" cy="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289" name="Rectangle 91"/>
            <p:cNvSpPr>
              <a:spLocks noChangeArrowheads="1"/>
            </p:cNvSpPr>
            <p:nvPr/>
          </p:nvSpPr>
          <p:spPr bwMode="auto">
            <a:xfrm>
              <a:off x="5502275" y="5216525"/>
              <a:ext cx="36513" cy="4763"/>
            </a:xfrm>
            <a:prstGeom prst="rect">
              <a:avLst/>
            </a:prstGeom>
            <a:solidFill>
              <a:srgbClr val="4595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290" name="Rectangle 92"/>
            <p:cNvSpPr>
              <a:spLocks noChangeArrowheads="1"/>
            </p:cNvSpPr>
            <p:nvPr/>
          </p:nvSpPr>
          <p:spPr bwMode="auto">
            <a:xfrm>
              <a:off x="5502275" y="5216525"/>
              <a:ext cx="36513" cy="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291" name="Rectangle 93"/>
            <p:cNvSpPr>
              <a:spLocks noChangeArrowheads="1"/>
            </p:cNvSpPr>
            <p:nvPr/>
          </p:nvSpPr>
          <p:spPr bwMode="auto">
            <a:xfrm>
              <a:off x="5576888" y="5216525"/>
              <a:ext cx="34925" cy="4763"/>
            </a:xfrm>
            <a:prstGeom prst="rect">
              <a:avLst/>
            </a:prstGeom>
            <a:solidFill>
              <a:srgbClr val="4595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292" name="Rectangle 94"/>
            <p:cNvSpPr>
              <a:spLocks noChangeArrowheads="1"/>
            </p:cNvSpPr>
            <p:nvPr/>
          </p:nvSpPr>
          <p:spPr bwMode="auto">
            <a:xfrm>
              <a:off x="5576888" y="5216525"/>
              <a:ext cx="34925" cy="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293" name="Rectangle 95"/>
            <p:cNvSpPr>
              <a:spLocks noChangeArrowheads="1"/>
            </p:cNvSpPr>
            <p:nvPr/>
          </p:nvSpPr>
          <p:spPr bwMode="auto">
            <a:xfrm>
              <a:off x="5649913" y="5216525"/>
              <a:ext cx="36513" cy="4763"/>
            </a:xfrm>
            <a:prstGeom prst="rect">
              <a:avLst/>
            </a:prstGeom>
            <a:solidFill>
              <a:srgbClr val="4595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294" name="Rectangle 96"/>
            <p:cNvSpPr>
              <a:spLocks noChangeArrowheads="1"/>
            </p:cNvSpPr>
            <p:nvPr/>
          </p:nvSpPr>
          <p:spPr bwMode="auto">
            <a:xfrm>
              <a:off x="5649913" y="5216525"/>
              <a:ext cx="36513" cy="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295" name="Rectangle 97"/>
            <p:cNvSpPr>
              <a:spLocks noChangeArrowheads="1"/>
            </p:cNvSpPr>
            <p:nvPr/>
          </p:nvSpPr>
          <p:spPr bwMode="auto">
            <a:xfrm>
              <a:off x="5795963" y="5216525"/>
              <a:ext cx="36513" cy="4763"/>
            </a:xfrm>
            <a:prstGeom prst="rect">
              <a:avLst/>
            </a:prstGeom>
            <a:solidFill>
              <a:srgbClr val="4595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296" name="Rectangle 98"/>
            <p:cNvSpPr>
              <a:spLocks noChangeArrowheads="1"/>
            </p:cNvSpPr>
            <p:nvPr/>
          </p:nvSpPr>
          <p:spPr bwMode="auto">
            <a:xfrm>
              <a:off x="5795963" y="5216525"/>
              <a:ext cx="36513" cy="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297" name="Rectangle 99"/>
            <p:cNvSpPr>
              <a:spLocks noChangeArrowheads="1"/>
            </p:cNvSpPr>
            <p:nvPr/>
          </p:nvSpPr>
          <p:spPr bwMode="auto">
            <a:xfrm>
              <a:off x="5500688" y="5286375"/>
              <a:ext cx="338138" cy="12700"/>
            </a:xfrm>
            <a:prstGeom prst="rect">
              <a:avLst/>
            </a:prstGeom>
            <a:solidFill>
              <a:srgbClr val="4D829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298" name="Rectangle 100"/>
            <p:cNvSpPr>
              <a:spLocks noChangeArrowheads="1"/>
            </p:cNvSpPr>
            <p:nvPr/>
          </p:nvSpPr>
          <p:spPr bwMode="auto">
            <a:xfrm>
              <a:off x="5500688" y="5286375"/>
              <a:ext cx="338138"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299" name="Rectangle 101"/>
            <p:cNvSpPr>
              <a:spLocks noChangeArrowheads="1"/>
            </p:cNvSpPr>
            <p:nvPr/>
          </p:nvSpPr>
          <p:spPr bwMode="auto">
            <a:xfrm>
              <a:off x="5500688" y="5337175"/>
              <a:ext cx="338138" cy="11113"/>
            </a:xfrm>
            <a:prstGeom prst="rect">
              <a:avLst/>
            </a:prstGeom>
            <a:solidFill>
              <a:srgbClr val="4D829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00" name="Rectangle 102"/>
            <p:cNvSpPr>
              <a:spLocks noChangeArrowheads="1"/>
            </p:cNvSpPr>
            <p:nvPr/>
          </p:nvSpPr>
          <p:spPr bwMode="auto">
            <a:xfrm>
              <a:off x="5500688" y="5337175"/>
              <a:ext cx="338138" cy="1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01" name="Rectangle 103"/>
            <p:cNvSpPr>
              <a:spLocks noChangeArrowheads="1"/>
            </p:cNvSpPr>
            <p:nvPr/>
          </p:nvSpPr>
          <p:spPr bwMode="auto">
            <a:xfrm>
              <a:off x="5500688" y="5386388"/>
              <a:ext cx="125413" cy="12700"/>
            </a:xfrm>
            <a:prstGeom prst="rect">
              <a:avLst/>
            </a:prstGeom>
            <a:solidFill>
              <a:srgbClr val="4D829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02" name="Rectangle 104"/>
            <p:cNvSpPr>
              <a:spLocks noChangeArrowheads="1"/>
            </p:cNvSpPr>
            <p:nvPr/>
          </p:nvSpPr>
          <p:spPr bwMode="auto">
            <a:xfrm>
              <a:off x="5500688" y="5386388"/>
              <a:ext cx="125413"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grpSp>
      <p:grpSp>
        <p:nvGrpSpPr>
          <p:cNvPr id="1358" name="Group 1357"/>
          <p:cNvGrpSpPr/>
          <p:nvPr/>
        </p:nvGrpSpPr>
        <p:grpSpPr>
          <a:xfrm>
            <a:off x="8059738" y="2128838"/>
            <a:ext cx="1925638" cy="1404938"/>
            <a:chOff x="8059738" y="2528888"/>
            <a:chExt cx="1925638" cy="1404938"/>
          </a:xfrm>
        </p:grpSpPr>
        <p:sp>
          <p:nvSpPr>
            <p:cNvPr id="1303" name="Freeform 105"/>
            <p:cNvSpPr>
              <a:spLocks/>
            </p:cNvSpPr>
            <p:nvPr/>
          </p:nvSpPr>
          <p:spPr bwMode="auto">
            <a:xfrm>
              <a:off x="8059738" y="2528888"/>
              <a:ext cx="1925638" cy="1404938"/>
            </a:xfrm>
            <a:custGeom>
              <a:avLst/>
              <a:gdLst>
                <a:gd name="T0" fmla="*/ 1551 w 1612"/>
                <a:gd name="T1" fmla="*/ 0 h 1175"/>
                <a:gd name="T2" fmla="*/ 61 w 1612"/>
                <a:gd name="T3" fmla="*/ 0 h 1175"/>
                <a:gd name="T4" fmla="*/ 0 w 1612"/>
                <a:gd name="T5" fmla="*/ 61 h 1175"/>
                <a:gd name="T6" fmla="*/ 0 w 1612"/>
                <a:gd name="T7" fmla="*/ 1114 h 1175"/>
                <a:gd name="T8" fmla="*/ 61 w 1612"/>
                <a:gd name="T9" fmla="*/ 1175 h 1175"/>
                <a:gd name="T10" fmla="*/ 1551 w 1612"/>
                <a:gd name="T11" fmla="*/ 1175 h 1175"/>
                <a:gd name="T12" fmla="*/ 1612 w 1612"/>
                <a:gd name="T13" fmla="*/ 1114 h 1175"/>
                <a:gd name="T14" fmla="*/ 1612 w 1612"/>
                <a:gd name="T15" fmla="*/ 61 h 1175"/>
                <a:gd name="T16" fmla="*/ 1551 w 1612"/>
                <a:gd name="T17" fmla="*/ 0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2" h="1175">
                  <a:moveTo>
                    <a:pt x="1551" y="0"/>
                  </a:moveTo>
                  <a:cubicBezTo>
                    <a:pt x="61" y="0"/>
                    <a:pt x="61" y="0"/>
                    <a:pt x="61" y="0"/>
                  </a:cubicBezTo>
                  <a:cubicBezTo>
                    <a:pt x="11" y="0"/>
                    <a:pt x="0" y="10"/>
                    <a:pt x="0" y="61"/>
                  </a:cubicBezTo>
                  <a:cubicBezTo>
                    <a:pt x="0" y="1114"/>
                    <a:pt x="0" y="1114"/>
                    <a:pt x="0" y="1114"/>
                  </a:cubicBezTo>
                  <a:cubicBezTo>
                    <a:pt x="0" y="1165"/>
                    <a:pt x="11" y="1175"/>
                    <a:pt x="61" y="1175"/>
                  </a:cubicBezTo>
                  <a:cubicBezTo>
                    <a:pt x="1551" y="1175"/>
                    <a:pt x="1551" y="1175"/>
                    <a:pt x="1551" y="1175"/>
                  </a:cubicBezTo>
                  <a:cubicBezTo>
                    <a:pt x="1602" y="1175"/>
                    <a:pt x="1612" y="1165"/>
                    <a:pt x="1612" y="1114"/>
                  </a:cubicBezTo>
                  <a:cubicBezTo>
                    <a:pt x="1612" y="61"/>
                    <a:pt x="1612" y="61"/>
                    <a:pt x="1612" y="61"/>
                  </a:cubicBezTo>
                  <a:cubicBezTo>
                    <a:pt x="1612" y="10"/>
                    <a:pt x="1602" y="0"/>
                    <a:pt x="1551" y="0"/>
                  </a:cubicBezTo>
                </a:path>
              </a:pathLst>
            </a:custGeom>
            <a:solidFill>
              <a:srgbClr val="E5E5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04" name="Rectangle 106"/>
            <p:cNvSpPr>
              <a:spLocks noChangeArrowheads="1"/>
            </p:cNvSpPr>
            <p:nvPr/>
          </p:nvSpPr>
          <p:spPr bwMode="auto">
            <a:xfrm>
              <a:off x="8105775" y="2689225"/>
              <a:ext cx="1831975" cy="1179513"/>
            </a:xfrm>
            <a:prstGeom prst="rect">
              <a:avLst/>
            </a:prstGeom>
            <a:solidFill>
              <a:srgbClr val="5D5D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05" name="Rectangle 107"/>
            <p:cNvSpPr>
              <a:spLocks noChangeArrowheads="1"/>
            </p:cNvSpPr>
            <p:nvPr/>
          </p:nvSpPr>
          <p:spPr bwMode="auto">
            <a:xfrm>
              <a:off x="8105775" y="2689225"/>
              <a:ext cx="1831975" cy="117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06" name="Rectangle 108"/>
            <p:cNvSpPr>
              <a:spLocks noChangeArrowheads="1"/>
            </p:cNvSpPr>
            <p:nvPr/>
          </p:nvSpPr>
          <p:spPr bwMode="auto">
            <a:xfrm>
              <a:off x="8359775" y="3616325"/>
              <a:ext cx="49213"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07" name="Rectangle 109"/>
            <p:cNvSpPr>
              <a:spLocks noChangeArrowheads="1"/>
            </p:cNvSpPr>
            <p:nvPr/>
          </p:nvSpPr>
          <p:spPr bwMode="auto">
            <a:xfrm>
              <a:off x="8359775" y="3616325"/>
              <a:ext cx="49213" cy="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08" name="Rectangle 110"/>
            <p:cNvSpPr>
              <a:spLocks noChangeArrowheads="1"/>
            </p:cNvSpPr>
            <p:nvPr/>
          </p:nvSpPr>
          <p:spPr bwMode="auto">
            <a:xfrm>
              <a:off x="8359775" y="3535363"/>
              <a:ext cx="49213" cy="79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09" name="Rectangle 111"/>
            <p:cNvSpPr>
              <a:spLocks noChangeArrowheads="1"/>
            </p:cNvSpPr>
            <p:nvPr/>
          </p:nvSpPr>
          <p:spPr bwMode="auto">
            <a:xfrm>
              <a:off x="8359775" y="3535363"/>
              <a:ext cx="49213" cy="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10" name="Rectangle 112"/>
            <p:cNvSpPr>
              <a:spLocks noChangeArrowheads="1"/>
            </p:cNvSpPr>
            <p:nvPr/>
          </p:nvSpPr>
          <p:spPr bwMode="auto">
            <a:xfrm>
              <a:off x="8359775" y="3457575"/>
              <a:ext cx="49213"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11" name="Rectangle 113"/>
            <p:cNvSpPr>
              <a:spLocks noChangeArrowheads="1"/>
            </p:cNvSpPr>
            <p:nvPr/>
          </p:nvSpPr>
          <p:spPr bwMode="auto">
            <a:xfrm>
              <a:off x="8359775" y="3457575"/>
              <a:ext cx="49213" cy="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12" name="Rectangle 114"/>
            <p:cNvSpPr>
              <a:spLocks noChangeArrowheads="1"/>
            </p:cNvSpPr>
            <p:nvPr/>
          </p:nvSpPr>
          <p:spPr bwMode="auto">
            <a:xfrm>
              <a:off x="8359775" y="3378200"/>
              <a:ext cx="49213"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13" name="Rectangle 115"/>
            <p:cNvSpPr>
              <a:spLocks noChangeArrowheads="1"/>
            </p:cNvSpPr>
            <p:nvPr/>
          </p:nvSpPr>
          <p:spPr bwMode="auto">
            <a:xfrm>
              <a:off x="8359775" y="3378200"/>
              <a:ext cx="49213" cy="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14" name="Rectangle 116"/>
            <p:cNvSpPr>
              <a:spLocks noChangeArrowheads="1"/>
            </p:cNvSpPr>
            <p:nvPr/>
          </p:nvSpPr>
          <p:spPr bwMode="auto">
            <a:xfrm>
              <a:off x="8359775" y="3297238"/>
              <a:ext cx="49213" cy="79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15" name="Rectangle 117"/>
            <p:cNvSpPr>
              <a:spLocks noChangeArrowheads="1"/>
            </p:cNvSpPr>
            <p:nvPr/>
          </p:nvSpPr>
          <p:spPr bwMode="auto">
            <a:xfrm>
              <a:off x="8359775" y="3297238"/>
              <a:ext cx="49213" cy="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16" name="Rectangle 118"/>
            <p:cNvSpPr>
              <a:spLocks noChangeArrowheads="1"/>
            </p:cNvSpPr>
            <p:nvPr/>
          </p:nvSpPr>
          <p:spPr bwMode="auto">
            <a:xfrm>
              <a:off x="8359775" y="3219450"/>
              <a:ext cx="49213"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17" name="Rectangle 119"/>
            <p:cNvSpPr>
              <a:spLocks noChangeArrowheads="1"/>
            </p:cNvSpPr>
            <p:nvPr/>
          </p:nvSpPr>
          <p:spPr bwMode="auto">
            <a:xfrm>
              <a:off x="8359775" y="3219450"/>
              <a:ext cx="49213" cy="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18" name="Rectangle 120"/>
            <p:cNvSpPr>
              <a:spLocks noChangeArrowheads="1"/>
            </p:cNvSpPr>
            <p:nvPr/>
          </p:nvSpPr>
          <p:spPr bwMode="auto">
            <a:xfrm>
              <a:off x="8359775" y="3138488"/>
              <a:ext cx="49213" cy="79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19" name="Freeform 121"/>
            <p:cNvSpPr>
              <a:spLocks/>
            </p:cNvSpPr>
            <p:nvPr/>
          </p:nvSpPr>
          <p:spPr bwMode="auto">
            <a:xfrm>
              <a:off x="8359775" y="3138488"/>
              <a:ext cx="49213" cy="7938"/>
            </a:xfrm>
            <a:custGeom>
              <a:avLst/>
              <a:gdLst>
                <a:gd name="T0" fmla="*/ 0 w 31"/>
                <a:gd name="T1" fmla="*/ 5 h 5"/>
                <a:gd name="T2" fmla="*/ 31 w 31"/>
                <a:gd name="T3" fmla="*/ 5 h 5"/>
                <a:gd name="T4" fmla="*/ 31 w 31"/>
                <a:gd name="T5" fmla="*/ 0 h 5"/>
                <a:gd name="T6" fmla="*/ 0 w 31"/>
                <a:gd name="T7" fmla="*/ 0 h 5"/>
              </a:gdLst>
              <a:ahLst/>
              <a:cxnLst>
                <a:cxn ang="0">
                  <a:pos x="T0" y="T1"/>
                </a:cxn>
                <a:cxn ang="0">
                  <a:pos x="T2" y="T3"/>
                </a:cxn>
                <a:cxn ang="0">
                  <a:pos x="T4" y="T5"/>
                </a:cxn>
                <a:cxn ang="0">
                  <a:pos x="T6" y="T7"/>
                </a:cxn>
              </a:cxnLst>
              <a:rect l="0" t="0" r="r" b="b"/>
              <a:pathLst>
                <a:path w="31" h="5">
                  <a:moveTo>
                    <a:pt x="0" y="5"/>
                  </a:moveTo>
                  <a:lnTo>
                    <a:pt x="31" y="5"/>
                  </a:lnTo>
                  <a:lnTo>
                    <a:pt x="31"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20" name="Freeform 122"/>
            <p:cNvSpPr>
              <a:spLocks/>
            </p:cNvSpPr>
            <p:nvPr/>
          </p:nvSpPr>
          <p:spPr bwMode="auto">
            <a:xfrm>
              <a:off x="8416925" y="2863850"/>
              <a:ext cx="1241425" cy="641350"/>
            </a:xfrm>
            <a:custGeom>
              <a:avLst/>
              <a:gdLst>
                <a:gd name="T0" fmla="*/ 532 w 782"/>
                <a:gd name="T1" fmla="*/ 0 h 404"/>
                <a:gd name="T2" fmla="*/ 389 w 782"/>
                <a:gd name="T3" fmla="*/ 236 h 404"/>
                <a:gd name="T4" fmla="*/ 313 w 782"/>
                <a:gd name="T5" fmla="*/ 251 h 404"/>
                <a:gd name="T6" fmla="*/ 173 w 782"/>
                <a:gd name="T7" fmla="*/ 212 h 404"/>
                <a:gd name="T8" fmla="*/ 91 w 782"/>
                <a:gd name="T9" fmla="*/ 280 h 404"/>
                <a:gd name="T10" fmla="*/ 0 w 782"/>
                <a:gd name="T11" fmla="*/ 217 h 404"/>
                <a:gd name="T12" fmla="*/ 0 w 782"/>
                <a:gd name="T13" fmla="*/ 332 h 404"/>
                <a:gd name="T14" fmla="*/ 91 w 782"/>
                <a:gd name="T15" fmla="*/ 332 h 404"/>
                <a:gd name="T16" fmla="*/ 182 w 782"/>
                <a:gd name="T17" fmla="*/ 404 h 404"/>
                <a:gd name="T18" fmla="*/ 319 w 782"/>
                <a:gd name="T19" fmla="*/ 287 h 404"/>
                <a:gd name="T20" fmla="*/ 427 w 782"/>
                <a:gd name="T21" fmla="*/ 276 h 404"/>
                <a:gd name="T22" fmla="*/ 524 w 782"/>
                <a:gd name="T23" fmla="*/ 185 h 404"/>
                <a:gd name="T24" fmla="*/ 630 w 782"/>
                <a:gd name="T25" fmla="*/ 111 h 404"/>
                <a:gd name="T26" fmla="*/ 782 w 782"/>
                <a:gd name="T27" fmla="*/ 162 h 404"/>
                <a:gd name="T28" fmla="*/ 782 w 782"/>
                <a:gd name="T29" fmla="*/ 111 h 404"/>
                <a:gd name="T30" fmla="*/ 630 w 782"/>
                <a:gd name="T31" fmla="*/ 69 h 404"/>
                <a:gd name="T32" fmla="*/ 532 w 782"/>
                <a:gd name="T33" fmla="*/ 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2" h="404">
                  <a:moveTo>
                    <a:pt x="532" y="0"/>
                  </a:moveTo>
                  <a:lnTo>
                    <a:pt x="389" y="236"/>
                  </a:lnTo>
                  <a:lnTo>
                    <a:pt x="313" y="251"/>
                  </a:lnTo>
                  <a:lnTo>
                    <a:pt x="173" y="212"/>
                  </a:lnTo>
                  <a:lnTo>
                    <a:pt x="91" y="280"/>
                  </a:lnTo>
                  <a:lnTo>
                    <a:pt x="0" y="217"/>
                  </a:lnTo>
                  <a:lnTo>
                    <a:pt x="0" y="332"/>
                  </a:lnTo>
                  <a:lnTo>
                    <a:pt x="91" y="332"/>
                  </a:lnTo>
                  <a:lnTo>
                    <a:pt x="182" y="404"/>
                  </a:lnTo>
                  <a:lnTo>
                    <a:pt x="319" y="287"/>
                  </a:lnTo>
                  <a:lnTo>
                    <a:pt x="427" y="276"/>
                  </a:lnTo>
                  <a:lnTo>
                    <a:pt x="524" y="185"/>
                  </a:lnTo>
                  <a:lnTo>
                    <a:pt x="630" y="111"/>
                  </a:lnTo>
                  <a:lnTo>
                    <a:pt x="782" y="162"/>
                  </a:lnTo>
                  <a:lnTo>
                    <a:pt x="782" y="111"/>
                  </a:lnTo>
                  <a:lnTo>
                    <a:pt x="630" y="69"/>
                  </a:lnTo>
                  <a:lnTo>
                    <a:pt x="532" y="0"/>
                  </a:lnTo>
                  <a:close/>
                </a:path>
              </a:pathLst>
            </a:custGeom>
            <a:solidFill>
              <a:srgbClr val="576C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21" name="Freeform 123"/>
            <p:cNvSpPr>
              <a:spLocks/>
            </p:cNvSpPr>
            <p:nvPr/>
          </p:nvSpPr>
          <p:spPr bwMode="auto">
            <a:xfrm>
              <a:off x="8416925" y="2863850"/>
              <a:ext cx="1241425" cy="641350"/>
            </a:xfrm>
            <a:custGeom>
              <a:avLst/>
              <a:gdLst>
                <a:gd name="T0" fmla="*/ 532 w 782"/>
                <a:gd name="T1" fmla="*/ 0 h 404"/>
                <a:gd name="T2" fmla="*/ 389 w 782"/>
                <a:gd name="T3" fmla="*/ 236 h 404"/>
                <a:gd name="T4" fmla="*/ 313 w 782"/>
                <a:gd name="T5" fmla="*/ 251 h 404"/>
                <a:gd name="T6" fmla="*/ 173 w 782"/>
                <a:gd name="T7" fmla="*/ 212 h 404"/>
                <a:gd name="T8" fmla="*/ 91 w 782"/>
                <a:gd name="T9" fmla="*/ 280 h 404"/>
                <a:gd name="T10" fmla="*/ 0 w 782"/>
                <a:gd name="T11" fmla="*/ 217 h 404"/>
                <a:gd name="T12" fmla="*/ 0 w 782"/>
                <a:gd name="T13" fmla="*/ 332 h 404"/>
                <a:gd name="T14" fmla="*/ 91 w 782"/>
                <a:gd name="T15" fmla="*/ 332 h 404"/>
                <a:gd name="T16" fmla="*/ 182 w 782"/>
                <a:gd name="T17" fmla="*/ 404 h 404"/>
                <a:gd name="T18" fmla="*/ 319 w 782"/>
                <a:gd name="T19" fmla="*/ 287 h 404"/>
                <a:gd name="T20" fmla="*/ 427 w 782"/>
                <a:gd name="T21" fmla="*/ 276 h 404"/>
                <a:gd name="T22" fmla="*/ 524 w 782"/>
                <a:gd name="T23" fmla="*/ 185 h 404"/>
                <a:gd name="T24" fmla="*/ 630 w 782"/>
                <a:gd name="T25" fmla="*/ 111 h 404"/>
                <a:gd name="T26" fmla="*/ 782 w 782"/>
                <a:gd name="T27" fmla="*/ 162 h 404"/>
                <a:gd name="T28" fmla="*/ 782 w 782"/>
                <a:gd name="T29" fmla="*/ 111 h 404"/>
                <a:gd name="T30" fmla="*/ 630 w 782"/>
                <a:gd name="T31" fmla="*/ 69 h 404"/>
                <a:gd name="T32" fmla="*/ 532 w 782"/>
                <a:gd name="T33" fmla="*/ 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2" h="404">
                  <a:moveTo>
                    <a:pt x="532" y="0"/>
                  </a:moveTo>
                  <a:lnTo>
                    <a:pt x="389" y="236"/>
                  </a:lnTo>
                  <a:lnTo>
                    <a:pt x="313" y="251"/>
                  </a:lnTo>
                  <a:lnTo>
                    <a:pt x="173" y="212"/>
                  </a:lnTo>
                  <a:lnTo>
                    <a:pt x="91" y="280"/>
                  </a:lnTo>
                  <a:lnTo>
                    <a:pt x="0" y="217"/>
                  </a:lnTo>
                  <a:lnTo>
                    <a:pt x="0" y="332"/>
                  </a:lnTo>
                  <a:lnTo>
                    <a:pt x="91" y="332"/>
                  </a:lnTo>
                  <a:lnTo>
                    <a:pt x="182" y="404"/>
                  </a:lnTo>
                  <a:lnTo>
                    <a:pt x="319" y="287"/>
                  </a:lnTo>
                  <a:lnTo>
                    <a:pt x="427" y="276"/>
                  </a:lnTo>
                  <a:lnTo>
                    <a:pt x="524" y="185"/>
                  </a:lnTo>
                  <a:lnTo>
                    <a:pt x="630" y="111"/>
                  </a:lnTo>
                  <a:lnTo>
                    <a:pt x="782" y="162"/>
                  </a:lnTo>
                  <a:lnTo>
                    <a:pt x="782" y="111"/>
                  </a:lnTo>
                  <a:lnTo>
                    <a:pt x="630" y="69"/>
                  </a:lnTo>
                  <a:lnTo>
                    <a:pt x="53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22" name="Freeform 124"/>
            <p:cNvSpPr>
              <a:spLocks/>
            </p:cNvSpPr>
            <p:nvPr/>
          </p:nvSpPr>
          <p:spPr bwMode="auto">
            <a:xfrm>
              <a:off x="8399463" y="3078163"/>
              <a:ext cx="1292225" cy="628650"/>
            </a:xfrm>
            <a:custGeom>
              <a:avLst/>
              <a:gdLst>
                <a:gd name="T0" fmla="*/ 0 w 1082"/>
                <a:gd name="T1" fmla="*/ 8 h 526"/>
                <a:gd name="T2" fmla="*/ 0 w 1082"/>
                <a:gd name="T3" fmla="*/ 519 h 526"/>
                <a:gd name="T4" fmla="*/ 2 w 1082"/>
                <a:gd name="T5" fmla="*/ 524 h 526"/>
                <a:gd name="T6" fmla="*/ 8 w 1082"/>
                <a:gd name="T7" fmla="*/ 526 h 526"/>
                <a:gd name="T8" fmla="*/ 1075 w 1082"/>
                <a:gd name="T9" fmla="*/ 526 h 526"/>
                <a:gd name="T10" fmla="*/ 1082 w 1082"/>
                <a:gd name="T11" fmla="*/ 519 h 526"/>
                <a:gd name="T12" fmla="*/ 1075 w 1082"/>
                <a:gd name="T13" fmla="*/ 511 h 526"/>
                <a:gd name="T14" fmla="*/ 15 w 1082"/>
                <a:gd name="T15" fmla="*/ 511 h 526"/>
                <a:gd name="T16" fmla="*/ 15 w 1082"/>
                <a:gd name="T17" fmla="*/ 8 h 526"/>
                <a:gd name="T18" fmla="*/ 8 w 1082"/>
                <a:gd name="T19" fmla="*/ 0 h 526"/>
                <a:gd name="T20" fmla="*/ 0 w 1082"/>
                <a:gd name="T21" fmla="*/ 8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2" h="526">
                  <a:moveTo>
                    <a:pt x="0" y="8"/>
                  </a:moveTo>
                  <a:cubicBezTo>
                    <a:pt x="0" y="519"/>
                    <a:pt x="0" y="519"/>
                    <a:pt x="0" y="519"/>
                  </a:cubicBezTo>
                  <a:cubicBezTo>
                    <a:pt x="0" y="521"/>
                    <a:pt x="1" y="523"/>
                    <a:pt x="2" y="524"/>
                  </a:cubicBezTo>
                  <a:cubicBezTo>
                    <a:pt x="4" y="525"/>
                    <a:pt x="6" y="526"/>
                    <a:pt x="8" y="526"/>
                  </a:cubicBezTo>
                  <a:cubicBezTo>
                    <a:pt x="1075" y="526"/>
                    <a:pt x="1075" y="526"/>
                    <a:pt x="1075" y="526"/>
                  </a:cubicBezTo>
                  <a:cubicBezTo>
                    <a:pt x="1079" y="526"/>
                    <a:pt x="1082" y="523"/>
                    <a:pt x="1082" y="519"/>
                  </a:cubicBezTo>
                  <a:cubicBezTo>
                    <a:pt x="1082" y="515"/>
                    <a:pt x="1079" y="511"/>
                    <a:pt x="1075" y="511"/>
                  </a:cubicBezTo>
                  <a:cubicBezTo>
                    <a:pt x="15" y="511"/>
                    <a:pt x="15" y="511"/>
                    <a:pt x="15" y="511"/>
                  </a:cubicBezTo>
                  <a:cubicBezTo>
                    <a:pt x="15" y="8"/>
                    <a:pt x="15" y="8"/>
                    <a:pt x="15" y="8"/>
                  </a:cubicBezTo>
                  <a:cubicBezTo>
                    <a:pt x="15" y="4"/>
                    <a:pt x="12" y="0"/>
                    <a:pt x="8" y="0"/>
                  </a:cubicBezTo>
                  <a:cubicBezTo>
                    <a:pt x="3" y="0"/>
                    <a:pt x="0" y="4"/>
                    <a:pt x="0"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23" name="Freeform 125"/>
            <p:cNvSpPr>
              <a:spLocks/>
            </p:cNvSpPr>
            <p:nvPr/>
          </p:nvSpPr>
          <p:spPr bwMode="auto">
            <a:xfrm>
              <a:off x="8416925" y="3040063"/>
              <a:ext cx="1241425" cy="577850"/>
            </a:xfrm>
            <a:custGeom>
              <a:avLst/>
              <a:gdLst>
                <a:gd name="T0" fmla="*/ 630 w 782"/>
                <a:gd name="T1" fmla="*/ 0 h 364"/>
                <a:gd name="T2" fmla="*/ 524 w 782"/>
                <a:gd name="T3" fmla="*/ 74 h 364"/>
                <a:gd name="T4" fmla="*/ 427 w 782"/>
                <a:gd name="T5" fmla="*/ 165 h 364"/>
                <a:gd name="T6" fmla="*/ 319 w 782"/>
                <a:gd name="T7" fmla="*/ 176 h 364"/>
                <a:gd name="T8" fmla="*/ 182 w 782"/>
                <a:gd name="T9" fmla="*/ 293 h 364"/>
                <a:gd name="T10" fmla="*/ 91 w 782"/>
                <a:gd name="T11" fmla="*/ 221 h 364"/>
                <a:gd name="T12" fmla="*/ 0 w 782"/>
                <a:gd name="T13" fmla="*/ 221 h 364"/>
                <a:gd name="T14" fmla="*/ 0 w 782"/>
                <a:gd name="T15" fmla="*/ 292 h 364"/>
                <a:gd name="T16" fmla="*/ 91 w 782"/>
                <a:gd name="T17" fmla="*/ 311 h 364"/>
                <a:gd name="T18" fmla="*/ 182 w 782"/>
                <a:gd name="T19" fmla="*/ 364 h 364"/>
                <a:gd name="T20" fmla="*/ 319 w 782"/>
                <a:gd name="T21" fmla="*/ 311 h 364"/>
                <a:gd name="T22" fmla="*/ 354 w 782"/>
                <a:gd name="T23" fmla="*/ 210 h 364"/>
                <a:gd name="T24" fmla="*/ 536 w 782"/>
                <a:gd name="T25" fmla="*/ 182 h 364"/>
                <a:gd name="T26" fmla="*/ 630 w 782"/>
                <a:gd name="T27" fmla="*/ 40 h 364"/>
                <a:gd name="T28" fmla="*/ 782 w 782"/>
                <a:gd name="T29" fmla="*/ 182 h 364"/>
                <a:gd name="T30" fmla="*/ 782 w 782"/>
                <a:gd name="T31" fmla="*/ 51 h 364"/>
                <a:gd name="T32" fmla="*/ 630 w 782"/>
                <a:gd name="T33" fmla="*/ 0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2" h="364">
                  <a:moveTo>
                    <a:pt x="630" y="0"/>
                  </a:moveTo>
                  <a:lnTo>
                    <a:pt x="524" y="74"/>
                  </a:lnTo>
                  <a:lnTo>
                    <a:pt x="427" y="165"/>
                  </a:lnTo>
                  <a:lnTo>
                    <a:pt x="319" y="176"/>
                  </a:lnTo>
                  <a:lnTo>
                    <a:pt x="182" y="293"/>
                  </a:lnTo>
                  <a:lnTo>
                    <a:pt x="91" y="221"/>
                  </a:lnTo>
                  <a:lnTo>
                    <a:pt x="0" y="221"/>
                  </a:lnTo>
                  <a:lnTo>
                    <a:pt x="0" y="292"/>
                  </a:lnTo>
                  <a:lnTo>
                    <a:pt x="91" y="311"/>
                  </a:lnTo>
                  <a:lnTo>
                    <a:pt x="182" y="364"/>
                  </a:lnTo>
                  <a:lnTo>
                    <a:pt x="319" y="311"/>
                  </a:lnTo>
                  <a:lnTo>
                    <a:pt x="354" y="210"/>
                  </a:lnTo>
                  <a:lnTo>
                    <a:pt x="536" y="182"/>
                  </a:lnTo>
                  <a:lnTo>
                    <a:pt x="630" y="40"/>
                  </a:lnTo>
                  <a:lnTo>
                    <a:pt x="782" y="182"/>
                  </a:lnTo>
                  <a:lnTo>
                    <a:pt x="782" y="51"/>
                  </a:lnTo>
                  <a:lnTo>
                    <a:pt x="630" y="0"/>
                  </a:lnTo>
                  <a:close/>
                </a:path>
              </a:pathLst>
            </a:custGeom>
            <a:solidFill>
              <a:srgbClr val="507B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24" name="Freeform 126"/>
            <p:cNvSpPr>
              <a:spLocks/>
            </p:cNvSpPr>
            <p:nvPr/>
          </p:nvSpPr>
          <p:spPr bwMode="auto">
            <a:xfrm>
              <a:off x="8416925" y="3040063"/>
              <a:ext cx="1241425" cy="577850"/>
            </a:xfrm>
            <a:custGeom>
              <a:avLst/>
              <a:gdLst>
                <a:gd name="T0" fmla="*/ 630 w 782"/>
                <a:gd name="T1" fmla="*/ 0 h 364"/>
                <a:gd name="T2" fmla="*/ 524 w 782"/>
                <a:gd name="T3" fmla="*/ 74 h 364"/>
                <a:gd name="T4" fmla="*/ 427 w 782"/>
                <a:gd name="T5" fmla="*/ 165 h 364"/>
                <a:gd name="T6" fmla="*/ 319 w 782"/>
                <a:gd name="T7" fmla="*/ 176 h 364"/>
                <a:gd name="T8" fmla="*/ 182 w 782"/>
                <a:gd name="T9" fmla="*/ 293 h 364"/>
                <a:gd name="T10" fmla="*/ 91 w 782"/>
                <a:gd name="T11" fmla="*/ 221 h 364"/>
                <a:gd name="T12" fmla="*/ 0 w 782"/>
                <a:gd name="T13" fmla="*/ 221 h 364"/>
                <a:gd name="T14" fmla="*/ 0 w 782"/>
                <a:gd name="T15" fmla="*/ 292 h 364"/>
                <a:gd name="T16" fmla="*/ 91 w 782"/>
                <a:gd name="T17" fmla="*/ 311 h 364"/>
                <a:gd name="T18" fmla="*/ 182 w 782"/>
                <a:gd name="T19" fmla="*/ 364 h 364"/>
                <a:gd name="T20" fmla="*/ 319 w 782"/>
                <a:gd name="T21" fmla="*/ 311 h 364"/>
                <a:gd name="T22" fmla="*/ 354 w 782"/>
                <a:gd name="T23" fmla="*/ 210 h 364"/>
                <a:gd name="T24" fmla="*/ 536 w 782"/>
                <a:gd name="T25" fmla="*/ 182 h 364"/>
                <a:gd name="T26" fmla="*/ 630 w 782"/>
                <a:gd name="T27" fmla="*/ 40 h 364"/>
                <a:gd name="T28" fmla="*/ 782 w 782"/>
                <a:gd name="T29" fmla="*/ 182 h 364"/>
                <a:gd name="T30" fmla="*/ 782 w 782"/>
                <a:gd name="T31" fmla="*/ 51 h 364"/>
                <a:gd name="T32" fmla="*/ 630 w 782"/>
                <a:gd name="T33" fmla="*/ 0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2" h="364">
                  <a:moveTo>
                    <a:pt x="630" y="0"/>
                  </a:moveTo>
                  <a:lnTo>
                    <a:pt x="524" y="74"/>
                  </a:lnTo>
                  <a:lnTo>
                    <a:pt x="427" y="165"/>
                  </a:lnTo>
                  <a:lnTo>
                    <a:pt x="319" y="176"/>
                  </a:lnTo>
                  <a:lnTo>
                    <a:pt x="182" y="293"/>
                  </a:lnTo>
                  <a:lnTo>
                    <a:pt x="91" y="221"/>
                  </a:lnTo>
                  <a:lnTo>
                    <a:pt x="0" y="221"/>
                  </a:lnTo>
                  <a:lnTo>
                    <a:pt x="0" y="292"/>
                  </a:lnTo>
                  <a:lnTo>
                    <a:pt x="91" y="311"/>
                  </a:lnTo>
                  <a:lnTo>
                    <a:pt x="182" y="364"/>
                  </a:lnTo>
                  <a:lnTo>
                    <a:pt x="319" y="311"/>
                  </a:lnTo>
                  <a:lnTo>
                    <a:pt x="354" y="210"/>
                  </a:lnTo>
                  <a:lnTo>
                    <a:pt x="536" y="182"/>
                  </a:lnTo>
                  <a:lnTo>
                    <a:pt x="630" y="40"/>
                  </a:lnTo>
                  <a:lnTo>
                    <a:pt x="782" y="182"/>
                  </a:lnTo>
                  <a:lnTo>
                    <a:pt x="782" y="51"/>
                  </a:lnTo>
                  <a:lnTo>
                    <a:pt x="63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25" name="Freeform 127"/>
            <p:cNvSpPr>
              <a:spLocks/>
            </p:cNvSpPr>
            <p:nvPr/>
          </p:nvSpPr>
          <p:spPr bwMode="auto">
            <a:xfrm>
              <a:off x="8408988" y="3390900"/>
              <a:ext cx="1249363" cy="307975"/>
            </a:xfrm>
            <a:custGeom>
              <a:avLst/>
              <a:gdLst>
                <a:gd name="T0" fmla="*/ 5 w 787"/>
                <a:gd name="T1" fmla="*/ 0 h 194"/>
                <a:gd name="T2" fmla="*/ 0 w 787"/>
                <a:gd name="T3" fmla="*/ 0 h 194"/>
                <a:gd name="T4" fmla="*/ 0 w 787"/>
                <a:gd name="T5" fmla="*/ 194 h 194"/>
                <a:gd name="T6" fmla="*/ 787 w 787"/>
                <a:gd name="T7" fmla="*/ 194 h 194"/>
                <a:gd name="T8" fmla="*/ 0 w 787"/>
                <a:gd name="T9" fmla="*/ 194 h 194"/>
                <a:gd name="T10" fmla="*/ 0 w 787"/>
                <a:gd name="T11" fmla="*/ 69 h 194"/>
                <a:gd name="T12" fmla="*/ 5 w 787"/>
                <a:gd name="T13" fmla="*/ 71 h 194"/>
                <a:gd name="T14" fmla="*/ 5 w 787"/>
                <a:gd name="T15" fmla="*/ 0 h 1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7" h="194">
                  <a:moveTo>
                    <a:pt x="5" y="0"/>
                  </a:moveTo>
                  <a:lnTo>
                    <a:pt x="0" y="0"/>
                  </a:lnTo>
                  <a:lnTo>
                    <a:pt x="0" y="194"/>
                  </a:lnTo>
                  <a:lnTo>
                    <a:pt x="787" y="194"/>
                  </a:lnTo>
                  <a:lnTo>
                    <a:pt x="0" y="194"/>
                  </a:lnTo>
                  <a:lnTo>
                    <a:pt x="0" y="69"/>
                  </a:lnTo>
                  <a:lnTo>
                    <a:pt x="5" y="71"/>
                  </a:lnTo>
                  <a:lnTo>
                    <a:pt x="5" y="0"/>
                  </a:lnTo>
                  <a:close/>
                </a:path>
              </a:pathLst>
            </a:custGeom>
            <a:solidFill>
              <a:srgbClr val="CEE9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26" name="Freeform 128"/>
            <p:cNvSpPr>
              <a:spLocks/>
            </p:cNvSpPr>
            <p:nvPr/>
          </p:nvSpPr>
          <p:spPr bwMode="auto">
            <a:xfrm>
              <a:off x="8408988" y="3390900"/>
              <a:ext cx="1249363" cy="307975"/>
            </a:xfrm>
            <a:custGeom>
              <a:avLst/>
              <a:gdLst>
                <a:gd name="T0" fmla="*/ 5 w 787"/>
                <a:gd name="T1" fmla="*/ 0 h 194"/>
                <a:gd name="T2" fmla="*/ 0 w 787"/>
                <a:gd name="T3" fmla="*/ 0 h 194"/>
                <a:gd name="T4" fmla="*/ 0 w 787"/>
                <a:gd name="T5" fmla="*/ 194 h 194"/>
                <a:gd name="T6" fmla="*/ 787 w 787"/>
                <a:gd name="T7" fmla="*/ 194 h 194"/>
                <a:gd name="T8" fmla="*/ 0 w 787"/>
                <a:gd name="T9" fmla="*/ 194 h 194"/>
                <a:gd name="T10" fmla="*/ 0 w 787"/>
                <a:gd name="T11" fmla="*/ 69 h 194"/>
                <a:gd name="T12" fmla="*/ 5 w 787"/>
                <a:gd name="T13" fmla="*/ 71 h 194"/>
                <a:gd name="T14" fmla="*/ 5 w 787"/>
                <a:gd name="T15" fmla="*/ 0 h 1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7" h="194">
                  <a:moveTo>
                    <a:pt x="5" y="0"/>
                  </a:moveTo>
                  <a:lnTo>
                    <a:pt x="0" y="0"/>
                  </a:lnTo>
                  <a:lnTo>
                    <a:pt x="0" y="194"/>
                  </a:lnTo>
                  <a:lnTo>
                    <a:pt x="787" y="194"/>
                  </a:lnTo>
                  <a:lnTo>
                    <a:pt x="0" y="194"/>
                  </a:lnTo>
                  <a:lnTo>
                    <a:pt x="0" y="69"/>
                  </a:lnTo>
                  <a:lnTo>
                    <a:pt x="5" y="71"/>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27" name="Freeform 129"/>
            <p:cNvSpPr>
              <a:spLocks/>
            </p:cNvSpPr>
            <p:nvPr/>
          </p:nvSpPr>
          <p:spPr bwMode="auto">
            <a:xfrm>
              <a:off x="8416925" y="3103563"/>
              <a:ext cx="1241425" cy="585788"/>
            </a:xfrm>
            <a:custGeom>
              <a:avLst/>
              <a:gdLst>
                <a:gd name="T0" fmla="*/ 630 w 782"/>
                <a:gd name="T1" fmla="*/ 0 h 369"/>
                <a:gd name="T2" fmla="*/ 536 w 782"/>
                <a:gd name="T3" fmla="*/ 142 h 369"/>
                <a:gd name="T4" fmla="*/ 354 w 782"/>
                <a:gd name="T5" fmla="*/ 170 h 369"/>
                <a:gd name="T6" fmla="*/ 319 w 782"/>
                <a:gd name="T7" fmla="*/ 271 h 369"/>
                <a:gd name="T8" fmla="*/ 182 w 782"/>
                <a:gd name="T9" fmla="*/ 324 h 369"/>
                <a:gd name="T10" fmla="*/ 91 w 782"/>
                <a:gd name="T11" fmla="*/ 271 h 369"/>
                <a:gd name="T12" fmla="*/ 0 w 782"/>
                <a:gd name="T13" fmla="*/ 252 h 369"/>
                <a:gd name="T14" fmla="*/ 0 w 782"/>
                <a:gd name="T15" fmla="*/ 369 h 369"/>
                <a:gd name="T16" fmla="*/ 782 w 782"/>
                <a:gd name="T17" fmla="*/ 369 h 369"/>
                <a:gd name="T18" fmla="*/ 782 w 782"/>
                <a:gd name="T19" fmla="*/ 142 h 369"/>
                <a:gd name="T20" fmla="*/ 630 w 782"/>
                <a:gd name="T21" fmla="*/ 0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82" h="369">
                  <a:moveTo>
                    <a:pt x="630" y="0"/>
                  </a:moveTo>
                  <a:lnTo>
                    <a:pt x="536" y="142"/>
                  </a:lnTo>
                  <a:lnTo>
                    <a:pt x="354" y="170"/>
                  </a:lnTo>
                  <a:lnTo>
                    <a:pt x="319" y="271"/>
                  </a:lnTo>
                  <a:lnTo>
                    <a:pt x="182" y="324"/>
                  </a:lnTo>
                  <a:lnTo>
                    <a:pt x="91" y="271"/>
                  </a:lnTo>
                  <a:lnTo>
                    <a:pt x="0" y="252"/>
                  </a:lnTo>
                  <a:lnTo>
                    <a:pt x="0" y="369"/>
                  </a:lnTo>
                  <a:lnTo>
                    <a:pt x="782" y="369"/>
                  </a:lnTo>
                  <a:lnTo>
                    <a:pt x="782" y="142"/>
                  </a:lnTo>
                  <a:lnTo>
                    <a:pt x="630" y="0"/>
                  </a:lnTo>
                  <a:close/>
                </a:path>
              </a:pathLst>
            </a:custGeom>
            <a:solidFill>
              <a:srgbClr val="488B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28" name="Freeform 130"/>
            <p:cNvSpPr>
              <a:spLocks/>
            </p:cNvSpPr>
            <p:nvPr/>
          </p:nvSpPr>
          <p:spPr bwMode="auto">
            <a:xfrm>
              <a:off x="8416925" y="3103563"/>
              <a:ext cx="1241425" cy="585788"/>
            </a:xfrm>
            <a:custGeom>
              <a:avLst/>
              <a:gdLst>
                <a:gd name="T0" fmla="*/ 630 w 782"/>
                <a:gd name="T1" fmla="*/ 0 h 369"/>
                <a:gd name="T2" fmla="*/ 536 w 782"/>
                <a:gd name="T3" fmla="*/ 142 h 369"/>
                <a:gd name="T4" fmla="*/ 354 w 782"/>
                <a:gd name="T5" fmla="*/ 170 h 369"/>
                <a:gd name="T6" fmla="*/ 319 w 782"/>
                <a:gd name="T7" fmla="*/ 271 h 369"/>
                <a:gd name="T8" fmla="*/ 182 w 782"/>
                <a:gd name="T9" fmla="*/ 324 h 369"/>
                <a:gd name="T10" fmla="*/ 91 w 782"/>
                <a:gd name="T11" fmla="*/ 271 h 369"/>
                <a:gd name="T12" fmla="*/ 0 w 782"/>
                <a:gd name="T13" fmla="*/ 252 h 369"/>
                <a:gd name="T14" fmla="*/ 0 w 782"/>
                <a:gd name="T15" fmla="*/ 369 h 369"/>
                <a:gd name="T16" fmla="*/ 782 w 782"/>
                <a:gd name="T17" fmla="*/ 369 h 369"/>
                <a:gd name="T18" fmla="*/ 782 w 782"/>
                <a:gd name="T19" fmla="*/ 142 h 369"/>
                <a:gd name="T20" fmla="*/ 630 w 782"/>
                <a:gd name="T21" fmla="*/ 0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82" h="369">
                  <a:moveTo>
                    <a:pt x="630" y="0"/>
                  </a:moveTo>
                  <a:lnTo>
                    <a:pt x="536" y="142"/>
                  </a:lnTo>
                  <a:lnTo>
                    <a:pt x="354" y="170"/>
                  </a:lnTo>
                  <a:lnTo>
                    <a:pt x="319" y="271"/>
                  </a:lnTo>
                  <a:lnTo>
                    <a:pt x="182" y="324"/>
                  </a:lnTo>
                  <a:lnTo>
                    <a:pt x="91" y="271"/>
                  </a:lnTo>
                  <a:lnTo>
                    <a:pt x="0" y="252"/>
                  </a:lnTo>
                  <a:lnTo>
                    <a:pt x="0" y="369"/>
                  </a:lnTo>
                  <a:lnTo>
                    <a:pt x="782" y="369"/>
                  </a:lnTo>
                  <a:lnTo>
                    <a:pt x="782" y="142"/>
                  </a:lnTo>
                  <a:lnTo>
                    <a:pt x="63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29" name="Freeform 131"/>
            <p:cNvSpPr>
              <a:spLocks/>
            </p:cNvSpPr>
            <p:nvPr/>
          </p:nvSpPr>
          <p:spPr bwMode="auto">
            <a:xfrm>
              <a:off x="8408988" y="3500438"/>
              <a:ext cx="1249363" cy="198438"/>
            </a:xfrm>
            <a:custGeom>
              <a:avLst/>
              <a:gdLst>
                <a:gd name="T0" fmla="*/ 0 w 787"/>
                <a:gd name="T1" fmla="*/ 0 h 125"/>
                <a:gd name="T2" fmla="*/ 0 w 787"/>
                <a:gd name="T3" fmla="*/ 125 h 125"/>
                <a:gd name="T4" fmla="*/ 787 w 787"/>
                <a:gd name="T5" fmla="*/ 125 h 125"/>
                <a:gd name="T6" fmla="*/ 787 w 787"/>
                <a:gd name="T7" fmla="*/ 119 h 125"/>
                <a:gd name="T8" fmla="*/ 5 w 787"/>
                <a:gd name="T9" fmla="*/ 119 h 125"/>
                <a:gd name="T10" fmla="*/ 5 w 787"/>
                <a:gd name="T11" fmla="*/ 2 h 125"/>
                <a:gd name="T12" fmla="*/ 0 w 787"/>
                <a:gd name="T13" fmla="*/ 0 h 125"/>
              </a:gdLst>
              <a:ahLst/>
              <a:cxnLst>
                <a:cxn ang="0">
                  <a:pos x="T0" y="T1"/>
                </a:cxn>
                <a:cxn ang="0">
                  <a:pos x="T2" y="T3"/>
                </a:cxn>
                <a:cxn ang="0">
                  <a:pos x="T4" y="T5"/>
                </a:cxn>
                <a:cxn ang="0">
                  <a:pos x="T6" y="T7"/>
                </a:cxn>
                <a:cxn ang="0">
                  <a:pos x="T8" y="T9"/>
                </a:cxn>
                <a:cxn ang="0">
                  <a:pos x="T10" y="T11"/>
                </a:cxn>
                <a:cxn ang="0">
                  <a:pos x="T12" y="T13"/>
                </a:cxn>
              </a:cxnLst>
              <a:rect l="0" t="0" r="r" b="b"/>
              <a:pathLst>
                <a:path w="787" h="125">
                  <a:moveTo>
                    <a:pt x="0" y="0"/>
                  </a:moveTo>
                  <a:lnTo>
                    <a:pt x="0" y="125"/>
                  </a:lnTo>
                  <a:lnTo>
                    <a:pt x="787" y="125"/>
                  </a:lnTo>
                  <a:lnTo>
                    <a:pt x="787" y="119"/>
                  </a:lnTo>
                  <a:lnTo>
                    <a:pt x="5" y="119"/>
                  </a:lnTo>
                  <a:lnTo>
                    <a:pt x="5" y="2"/>
                  </a:lnTo>
                  <a:lnTo>
                    <a:pt x="0" y="0"/>
                  </a:lnTo>
                  <a:close/>
                </a:path>
              </a:pathLst>
            </a:custGeom>
            <a:solidFill>
              <a:srgbClr val="97D0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30" name="Freeform 132"/>
            <p:cNvSpPr>
              <a:spLocks/>
            </p:cNvSpPr>
            <p:nvPr/>
          </p:nvSpPr>
          <p:spPr bwMode="auto">
            <a:xfrm>
              <a:off x="8408988" y="3500438"/>
              <a:ext cx="1249363" cy="198438"/>
            </a:xfrm>
            <a:custGeom>
              <a:avLst/>
              <a:gdLst>
                <a:gd name="T0" fmla="*/ 0 w 787"/>
                <a:gd name="T1" fmla="*/ 0 h 125"/>
                <a:gd name="T2" fmla="*/ 0 w 787"/>
                <a:gd name="T3" fmla="*/ 125 h 125"/>
                <a:gd name="T4" fmla="*/ 787 w 787"/>
                <a:gd name="T5" fmla="*/ 125 h 125"/>
                <a:gd name="T6" fmla="*/ 787 w 787"/>
                <a:gd name="T7" fmla="*/ 119 h 125"/>
                <a:gd name="T8" fmla="*/ 5 w 787"/>
                <a:gd name="T9" fmla="*/ 119 h 125"/>
                <a:gd name="T10" fmla="*/ 5 w 787"/>
                <a:gd name="T11" fmla="*/ 2 h 125"/>
                <a:gd name="T12" fmla="*/ 0 w 787"/>
                <a:gd name="T13" fmla="*/ 0 h 125"/>
              </a:gdLst>
              <a:ahLst/>
              <a:cxnLst>
                <a:cxn ang="0">
                  <a:pos x="T0" y="T1"/>
                </a:cxn>
                <a:cxn ang="0">
                  <a:pos x="T2" y="T3"/>
                </a:cxn>
                <a:cxn ang="0">
                  <a:pos x="T4" y="T5"/>
                </a:cxn>
                <a:cxn ang="0">
                  <a:pos x="T6" y="T7"/>
                </a:cxn>
                <a:cxn ang="0">
                  <a:pos x="T8" y="T9"/>
                </a:cxn>
                <a:cxn ang="0">
                  <a:pos x="T10" y="T11"/>
                </a:cxn>
                <a:cxn ang="0">
                  <a:pos x="T12" y="T13"/>
                </a:cxn>
              </a:cxnLst>
              <a:rect l="0" t="0" r="r" b="b"/>
              <a:pathLst>
                <a:path w="787" h="125">
                  <a:moveTo>
                    <a:pt x="0" y="0"/>
                  </a:moveTo>
                  <a:lnTo>
                    <a:pt x="0" y="125"/>
                  </a:lnTo>
                  <a:lnTo>
                    <a:pt x="787" y="125"/>
                  </a:lnTo>
                  <a:lnTo>
                    <a:pt x="787" y="119"/>
                  </a:lnTo>
                  <a:lnTo>
                    <a:pt x="5" y="119"/>
                  </a:lnTo>
                  <a:lnTo>
                    <a:pt x="5"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grpSp>
      <p:grpSp>
        <p:nvGrpSpPr>
          <p:cNvPr id="1356" name="Group 1355"/>
          <p:cNvGrpSpPr/>
          <p:nvPr/>
        </p:nvGrpSpPr>
        <p:grpSpPr>
          <a:xfrm>
            <a:off x="2270125" y="3733800"/>
            <a:ext cx="1401763" cy="1023938"/>
            <a:chOff x="2270125" y="4133850"/>
            <a:chExt cx="1401763" cy="1023938"/>
          </a:xfrm>
        </p:grpSpPr>
        <p:sp>
          <p:nvSpPr>
            <p:cNvPr id="1334" name="Freeform 136"/>
            <p:cNvSpPr>
              <a:spLocks/>
            </p:cNvSpPr>
            <p:nvPr/>
          </p:nvSpPr>
          <p:spPr bwMode="auto">
            <a:xfrm>
              <a:off x="2270125" y="4133850"/>
              <a:ext cx="1401763" cy="1023938"/>
            </a:xfrm>
            <a:custGeom>
              <a:avLst/>
              <a:gdLst>
                <a:gd name="T0" fmla="*/ 1129 w 1174"/>
                <a:gd name="T1" fmla="*/ 0 h 856"/>
                <a:gd name="T2" fmla="*/ 44 w 1174"/>
                <a:gd name="T3" fmla="*/ 0 h 856"/>
                <a:gd name="T4" fmla="*/ 0 w 1174"/>
                <a:gd name="T5" fmla="*/ 44 h 856"/>
                <a:gd name="T6" fmla="*/ 0 w 1174"/>
                <a:gd name="T7" fmla="*/ 812 h 856"/>
                <a:gd name="T8" fmla="*/ 44 w 1174"/>
                <a:gd name="T9" fmla="*/ 856 h 856"/>
                <a:gd name="T10" fmla="*/ 1129 w 1174"/>
                <a:gd name="T11" fmla="*/ 856 h 856"/>
                <a:gd name="T12" fmla="*/ 1174 w 1174"/>
                <a:gd name="T13" fmla="*/ 812 h 856"/>
                <a:gd name="T14" fmla="*/ 1174 w 1174"/>
                <a:gd name="T15" fmla="*/ 44 h 856"/>
                <a:gd name="T16" fmla="*/ 1129 w 1174"/>
                <a:gd name="T17" fmla="*/ 0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4" h="856">
                  <a:moveTo>
                    <a:pt x="1129" y="0"/>
                  </a:moveTo>
                  <a:cubicBezTo>
                    <a:pt x="44" y="0"/>
                    <a:pt x="44" y="0"/>
                    <a:pt x="44" y="0"/>
                  </a:cubicBezTo>
                  <a:cubicBezTo>
                    <a:pt x="7" y="0"/>
                    <a:pt x="0" y="7"/>
                    <a:pt x="0" y="44"/>
                  </a:cubicBezTo>
                  <a:cubicBezTo>
                    <a:pt x="0" y="812"/>
                    <a:pt x="0" y="812"/>
                    <a:pt x="0" y="812"/>
                  </a:cubicBezTo>
                  <a:cubicBezTo>
                    <a:pt x="0" y="848"/>
                    <a:pt x="7" y="856"/>
                    <a:pt x="44" y="856"/>
                  </a:cubicBezTo>
                  <a:cubicBezTo>
                    <a:pt x="1129" y="856"/>
                    <a:pt x="1129" y="856"/>
                    <a:pt x="1129" y="856"/>
                  </a:cubicBezTo>
                  <a:cubicBezTo>
                    <a:pt x="1166" y="856"/>
                    <a:pt x="1174" y="848"/>
                    <a:pt x="1174" y="812"/>
                  </a:cubicBezTo>
                  <a:cubicBezTo>
                    <a:pt x="1174" y="44"/>
                    <a:pt x="1174" y="44"/>
                    <a:pt x="1174" y="44"/>
                  </a:cubicBezTo>
                  <a:cubicBezTo>
                    <a:pt x="1174" y="7"/>
                    <a:pt x="1166" y="0"/>
                    <a:pt x="1129" y="0"/>
                  </a:cubicBezTo>
                  <a:close/>
                </a:path>
              </a:pathLst>
            </a:custGeom>
            <a:solidFill>
              <a:srgbClr val="E5E5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35" name="Rectangle 137"/>
            <p:cNvSpPr>
              <a:spLocks noChangeArrowheads="1"/>
            </p:cNvSpPr>
            <p:nvPr/>
          </p:nvSpPr>
          <p:spPr bwMode="auto">
            <a:xfrm>
              <a:off x="2303463" y="4249738"/>
              <a:ext cx="1333500" cy="860425"/>
            </a:xfrm>
            <a:prstGeom prst="rect">
              <a:avLst/>
            </a:prstGeom>
            <a:solidFill>
              <a:srgbClr val="5D5D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36" name="Rectangle 138"/>
            <p:cNvSpPr>
              <a:spLocks noChangeArrowheads="1"/>
            </p:cNvSpPr>
            <p:nvPr/>
          </p:nvSpPr>
          <p:spPr bwMode="auto">
            <a:xfrm>
              <a:off x="2795588" y="4672013"/>
              <a:ext cx="68263" cy="1984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37" name="Rectangle 139"/>
            <p:cNvSpPr>
              <a:spLocks noChangeArrowheads="1"/>
            </p:cNvSpPr>
            <p:nvPr/>
          </p:nvSpPr>
          <p:spPr bwMode="auto">
            <a:xfrm>
              <a:off x="2897188" y="4625975"/>
              <a:ext cx="68263" cy="2444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38" name="Rectangle 140"/>
            <p:cNvSpPr>
              <a:spLocks noChangeArrowheads="1"/>
            </p:cNvSpPr>
            <p:nvPr/>
          </p:nvSpPr>
          <p:spPr bwMode="auto">
            <a:xfrm>
              <a:off x="2998788" y="4703763"/>
              <a:ext cx="69850" cy="1666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39" name="Rectangle 141"/>
            <p:cNvSpPr>
              <a:spLocks noChangeArrowheads="1"/>
            </p:cNvSpPr>
            <p:nvPr/>
          </p:nvSpPr>
          <p:spPr bwMode="auto">
            <a:xfrm>
              <a:off x="3101975" y="4645025"/>
              <a:ext cx="68263" cy="2254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40" name="Freeform 142"/>
            <p:cNvSpPr>
              <a:spLocks/>
            </p:cNvSpPr>
            <p:nvPr/>
          </p:nvSpPr>
          <p:spPr bwMode="auto">
            <a:xfrm>
              <a:off x="2808288" y="4500563"/>
              <a:ext cx="347663" cy="136525"/>
            </a:xfrm>
            <a:custGeom>
              <a:avLst/>
              <a:gdLst>
                <a:gd name="T0" fmla="*/ 138 w 219"/>
                <a:gd name="T1" fmla="*/ 86 h 86"/>
                <a:gd name="T2" fmla="*/ 89 w 219"/>
                <a:gd name="T3" fmla="*/ 16 h 86"/>
                <a:gd name="T4" fmla="*/ 7 w 219"/>
                <a:gd name="T5" fmla="*/ 77 h 86"/>
                <a:gd name="T6" fmla="*/ 0 w 219"/>
                <a:gd name="T7" fmla="*/ 69 h 86"/>
                <a:gd name="T8" fmla="*/ 93 w 219"/>
                <a:gd name="T9" fmla="*/ 0 h 86"/>
                <a:gd name="T10" fmla="*/ 140 w 219"/>
                <a:gd name="T11" fmla="*/ 70 h 86"/>
                <a:gd name="T12" fmla="*/ 214 w 219"/>
                <a:gd name="T13" fmla="*/ 5 h 86"/>
                <a:gd name="T14" fmla="*/ 219 w 219"/>
                <a:gd name="T15" fmla="*/ 10 h 86"/>
                <a:gd name="T16" fmla="*/ 215 w 219"/>
                <a:gd name="T17" fmla="*/ 14 h 86"/>
                <a:gd name="T18" fmla="*/ 217 w 219"/>
                <a:gd name="T19" fmla="*/ 17 h 86"/>
                <a:gd name="T20" fmla="*/ 138 w 219"/>
                <a:gd name="T21"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9" h="86">
                  <a:moveTo>
                    <a:pt x="138" y="86"/>
                  </a:moveTo>
                  <a:lnTo>
                    <a:pt x="89" y="16"/>
                  </a:lnTo>
                  <a:lnTo>
                    <a:pt x="7" y="77"/>
                  </a:lnTo>
                  <a:lnTo>
                    <a:pt x="0" y="69"/>
                  </a:lnTo>
                  <a:lnTo>
                    <a:pt x="93" y="0"/>
                  </a:lnTo>
                  <a:lnTo>
                    <a:pt x="140" y="70"/>
                  </a:lnTo>
                  <a:lnTo>
                    <a:pt x="214" y="5"/>
                  </a:lnTo>
                  <a:lnTo>
                    <a:pt x="219" y="10"/>
                  </a:lnTo>
                  <a:lnTo>
                    <a:pt x="215" y="14"/>
                  </a:lnTo>
                  <a:lnTo>
                    <a:pt x="217" y="17"/>
                  </a:lnTo>
                  <a:lnTo>
                    <a:pt x="138" y="8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41" name="Oval 143"/>
            <p:cNvSpPr>
              <a:spLocks noChangeArrowheads="1"/>
            </p:cNvSpPr>
            <p:nvPr/>
          </p:nvSpPr>
          <p:spPr bwMode="auto">
            <a:xfrm>
              <a:off x="2784475" y="4591050"/>
              <a:ext cx="52388" cy="523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42" name="Oval 144"/>
            <p:cNvSpPr>
              <a:spLocks noChangeArrowheads="1"/>
            </p:cNvSpPr>
            <p:nvPr/>
          </p:nvSpPr>
          <p:spPr bwMode="auto">
            <a:xfrm>
              <a:off x="2925763" y="4491038"/>
              <a:ext cx="53975" cy="523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43" name="Oval 145"/>
            <p:cNvSpPr>
              <a:spLocks noChangeArrowheads="1"/>
            </p:cNvSpPr>
            <p:nvPr/>
          </p:nvSpPr>
          <p:spPr bwMode="auto">
            <a:xfrm>
              <a:off x="3000375" y="4597400"/>
              <a:ext cx="52388" cy="539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44" name="Oval 146"/>
            <p:cNvSpPr>
              <a:spLocks noChangeArrowheads="1"/>
            </p:cNvSpPr>
            <p:nvPr/>
          </p:nvSpPr>
          <p:spPr bwMode="auto">
            <a:xfrm>
              <a:off x="3124200" y="4494213"/>
              <a:ext cx="52388" cy="523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grpSp>
      <p:grpSp>
        <p:nvGrpSpPr>
          <p:cNvPr id="1355" name="Group 1354"/>
          <p:cNvGrpSpPr/>
          <p:nvPr/>
        </p:nvGrpSpPr>
        <p:grpSpPr>
          <a:xfrm>
            <a:off x="7358063" y="4227513"/>
            <a:ext cx="1401763" cy="1022350"/>
            <a:chOff x="7358063" y="4627563"/>
            <a:chExt cx="1401763" cy="1022350"/>
          </a:xfrm>
        </p:grpSpPr>
        <p:sp>
          <p:nvSpPr>
            <p:cNvPr id="1331" name="Freeform 133"/>
            <p:cNvSpPr>
              <a:spLocks/>
            </p:cNvSpPr>
            <p:nvPr/>
          </p:nvSpPr>
          <p:spPr bwMode="auto">
            <a:xfrm>
              <a:off x="7358063" y="4627563"/>
              <a:ext cx="1401763" cy="1022350"/>
            </a:xfrm>
            <a:custGeom>
              <a:avLst/>
              <a:gdLst>
                <a:gd name="T0" fmla="*/ 1130 w 1174"/>
                <a:gd name="T1" fmla="*/ 0 h 856"/>
                <a:gd name="T2" fmla="*/ 45 w 1174"/>
                <a:gd name="T3" fmla="*/ 0 h 856"/>
                <a:gd name="T4" fmla="*/ 0 w 1174"/>
                <a:gd name="T5" fmla="*/ 45 h 856"/>
                <a:gd name="T6" fmla="*/ 0 w 1174"/>
                <a:gd name="T7" fmla="*/ 812 h 856"/>
                <a:gd name="T8" fmla="*/ 45 w 1174"/>
                <a:gd name="T9" fmla="*/ 856 h 856"/>
                <a:gd name="T10" fmla="*/ 1130 w 1174"/>
                <a:gd name="T11" fmla="*/ 856 h 856"/>
                <a:gd name="T12" fmla="*/ 1174 w 1174"/>
                <a:gd name="T13" fmla="*/ 812 h 856"/>
                <a:gd name="T14" fmla="*/ 1174 w 1174"/>
                <a:gd name="T15" fmla="*/ 45 h 856"/>
                <a:gd name="T16" fmla="*/ 1130 w 1174"/>
                <a:gd name="T17" fmla="*/ 0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4" h="856">
                  <a:moveTo>
                    <a:pt x="1130" y="0"/>
                  </a:moveTo>
                  <a:cubicBezTo>
                    <a:pt x="45" y="0"/>
                    <a:pt x="45" y="0"/>
                    <a:pt x="45" y="0"/>
                  </a:cubicBezTo>
                  <a:cubicBezTo>
                    <a:pt x="8" y="0"/>
                    <a:pt x="0" y="8"/>
                    <a:pt x="0" y="45"/>
                  </a:cubicBezTo>
                  <a:cubicBezTo>
                    <a:pt x="0" y="812"/>
                    <a:pt x="0" y="812"/>
                    <a:pt x="0" y="812"/>
                  </a:cubicBezTo>
                  <a:cubicBezTo>
                    <a:pt x="0" y="849"/>
                    <a:pt x="8" y="856"/>
                    <a:pt x="45" y="856"/>
                  </a:cubicBezTo>
                  <a:cubicBezTo>
                    <a:pt x="1130" y="856"/>
                    <a:pt x="1130" y="856"/>
                    <a:pt x="1130" y="856"/>
                  </a:cubicBezTo>
                  <a:cubicBezTo>
                    <a:pt x="1167" y="856"/>
                    <a:pt x="1174" y="849"/>
                    <a:pt x="1174" y="812"/>
                  </a:cubicBezTo>
                  <a:cubicBezTo>
                    <a:pt x="1174" y="45"/>
                    <a:pt x="1174" y="45"/>
                    <a:pt x="1174" y="45"/>
                  </a:cubicBezTo>
                  <a:cubicBezTo>
                    <a:pt x="1174" y="8"/>
                    <a:pt x="1167" y="0"/>
                    <a:pt x="1130" y="0"/>
                  </a:cubicBezTo>
                </a:path>
              </a:pathLst>
            </a:custGeom>
            <a:solidFill>
              <a:srgbClr val="E5E5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32" name="Rectangle 134"/>
            <p:cNvSpPr>
              <a:spLocks noChangeArrowheads="1"/>
            </p:cNvSpPr>
            <p:nvPr/>
          </p:nvSpPr>
          <p:spPr bwMode="auto">
            <a:xfrm>
              <a:off x="7392988" y="4743450"/>
              <a:ext cx="1333500" cy="860425"/>
            </a:xfrm>
            <a:prstGeom prst="rect">
              <a:avLst/>
            </a:prstGeom>
            <a:solidFill>
              <a:srgbClr val="5D5D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33" name="Rectangle 135"/>
            <p:cNvSpPr>
              <a:spLocks noChangeArrowheads="1"/>
            </p:cNvSpPr>
            <p:nvPr/>
          </p:nvSpPr>
          <p:spPr bwMode="auto">
            <a:xfrm>
              <a:off x="7392988" y="4743450"/>
              <a:ext cx="133350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45" name="Rectangle 147"/>
            <p:cNvSpPr>
              <a:spLocks noChangeArrowheads="1"/>
            </p:cNvSpPr>
            <p:nvPr/>
          </p:nvSpPr>
          <p:spPr bwMode="auto">
            <a:xfrm>
              <a:off x="7923213" y="5157788"/>
              <a:ext cx="412750" cy="25400"/>
            </a:xfrm>
            <a:prstGeom prst="rect">
              <a:avLst/>
            </a:prstGeom>
            <a:solidFill>
              <a:srgbClr val="BEBE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46" name="Rectangle 148"/>
            <p:cNvSpPr>
              <a:spLocks noChangeArrowheads="1"/>
            </p:cNvSpPr>
            <p:nvPr/>
          </p:nvSpPr>
          <p:spPr bwMode="auto">
            <a:xfrm>
              <a:off x="7923213" y="5157788"/>
              <a:ext cx="412750" cy="2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47" name="Freeform 149"/>
            <p:cNvSpPr>
              <a:spLocks/>
            </p:cNvSpPr>
            <p:nvPr/>
          </p:nvSpPr>
          <p:spPr bwMode="auto">
            <a:xfrm>
              <a:off x="7781925" y="4970463"/>
              <a:ext cx="127000" cy="107950"/>
            </a:xfrm>
            <a:custGeom>
              <a:avLst/>
              <a:gdLst>
                <a:gd name="T0" fmla="*/ 4 w 106"/>
                <a:gd name="T1" fmla="*/ 49 h 91"/>
                <a:gd name="T2" fmla="*/ 1 w 106"/>
                <a:gd name="T3" fmla="*/ 45 h 91"/>
                <a:gd name="T4" fmla="*/ 1 w 106"/>
                <a:gd name="T5" fmla="*/ 41 h 91"/>
                <a:gd name="T6" fmla="*/ 11 w 106"/>
                <a:gd name="T7" fmla="*/ 32 h 91"/>
                <a:gd name="T8" fmla="*/ 13 w 106"/>
                <a:gd name="T9" fmla="*/ 31 h 91"/>
                <a:gd name="T10" fmla="*/ 15 w 106"/>
                <a:gd name="T11" fmla="*/ 32 h 91"/>
                <a:gd name="T12" fmla="*/ 43 w 106"/>
                <a:gd name="T13" fmla="*/ 62 h 91"/>
                <a:gd name="T14" fmla="*/ 91 w 106"/>
                <a:gd name="T15" fmla="*/ 1 h 91"/>
                <a:gd name="T16" fmla="*/ 93 w 106"/>
                <a:gd name="T17" fmla="*/ 0 h 91"/>
                <a:gd name="T18" fmla="*/ 94 w 106"/>
                <a:gd name="T19" fmla="*/ 0 h 91"/>
                <a:gd name="T20" fmla="*/ 105 w 106"/>
                <a:gd name="T21" fmla="*/ 9 h 91"/>
                <a:gd name="T22" fmla="*/ 106 w 106"/>
                <a:gd name="T23" fmla="*/ 11 h 91"/>
                <a:gd name="T24" fmla="*/ 106 w 106"/>
                <a:gd name="T25" fmla="*/ 12 h 91"/>
                <a:gd name="T26" fmla="*/ 44 w 106"/>
                <a:gd name="T27" fmla="*/ 91 h 91"/>
                <a:gd name="T28" fmla="*/ 4 w 106"/>
                <a:gd name="T29" fmla="*/ 4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6" h="91">
                  <a:moveTo>
                    <a:pt x="4" y="49"/>
                  </a:moveTo>
                  <a:cubicBezTo>
                    <a:pt x="1" y="45"/>
                    <a:pt x="1" y="45"/>
                    <a:pt x="1" y="45"/>
                  </a:cubicBezTo>
                  <a:cubicBezTo>
                    <a:pt x="0" y="44"/>
                    <a:pt x="0" y="42"/>
                    <a:pt x="1" y="41"/>
                  </a:cubicBezTo>
                  <a:cubicBezTo>
                    <a:pt x="11" y="32"/>
                    <a:pt x="11" y="32"/>
                    <a:pt x="11" y="32"/>
                  </a:cubicBezTo>
                  <a:cubicBezTo>
                    <a:pt x="11" y="32"/>
                    <a:pt x="12" y="31"/>
                    <a:pt x="13" y="31"/>
                  </a:cubicBezTo>
                  <a:cubicBezTo>
                    <a:pt x="13" y="31"/>
                    <a:pt x="14" y="32"/>
                    <a:pt x="15" y="32"/>
                  </a:cubicBezTo>
                  <a:cubicBezTo>
                    <a:pt x="43" y="62"/>
                    <a:pt x="43" y="62"/>
                    <a:pt x="43" y="62"/>
                  </a:cubicBezTo>
                  <a:cubicBezTo>
                    <a:pt x="91" y="1"/>
                    <a:pt x="91" y="1"/>
                    <a:pt x="91" y="1"/>
                  </a:cubicBezTo>
                  <a:cubicBezTo>
                    <a:pt x="91" y="0"/>
                    <a:pt x="92" y="0"/>
                    <a:pt x="93" y="0"/>
                  </a:cubicBezTo>
                  <a:cubicBezTo>
                    <a:pt x="93" y="0"/>
                    <a:pt x="94" y="0"/>
                    <a:pt x="94" y="0"/>
                  </a:cubicBezTo>
                  <a:cubicBezTo>
                    <a:pt x="105" y="9"/>
                    <a:pt x="105" y="9"/>
                    <a:pt x="105" y="9"/>
                  </a:cubicBezTo>
                  <a:cubicBezTo>
                    <a:pt x="106" y="9"/>
                    <a:pt x="106" y="10"/>
                    <a:pt x="106" y="11"/>
                  </a:cubicBezTo>
                  <a:cubicBezTo>
                    <a:pt x="106" y="11"/>
                    <a:pt x="106" y="12"/>
                    <a:pt x="106" y="12"/>
                  </a:cubicBezTo>
                  <a:cubicBezTo>
                    <a:pt x="44" y="91"/>
                    <a:pt x="44" y="91"/>
                    <a:pt x="44" y="91"/>
                  </a:cubicBezTo>
                  <a:lnTo>
                    <a:pt x="4" y="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48" name="Freeform 150"/>
            <p:cNvSpPr>
              <a:spLocks/>
            </p:cNvSpPr>
            <p:nvPr/>
          </p:nvSpPr>
          <p:spPr bwMode="auto">
            <a:xfrm>
              <a:off x="7781925" y="5097463"/>
              <a:ext cx="127000" cy="107950"/>
            </a:xfrm>
            <a:custGeom>
              <a:avLst/>
              <a:gdLst>
                <a:gd name="T0" fmla="*/ 4 w 106"/>
                <a:gd name="T1" fmla="*/ 48 h 90"/>
                <a:gd name="T2" fmla="*/ 1 w 106"/>
                <a:gd name="T3" fmla="*/ 45 h 90"/>
                <a:gd name="T4" fmla="*/ 1 w 106"/>
                <a:gd name="T5" fmla="*/ 41 h 90"/>
                <a:gd name="T6" fmla="*/ 11 w 106"/>
                <a:gd name="T7" fmla="*/ 32 h 90"/>
                <a:gd name="T8" fmla="*/ 13 w 106"/>
                <a:gd name="T9" fmla="*/ 31 h 90"/>
                <a:gd name="T10" fmla="*/ 15 w 106"/>
                <a:gd name="T11" fmla="*/ 32 h 90"/>
                <a:gd name="T12" fmla="*/ 43 w 106"/>
                <a:gd name="T13" fmla="*/ 62 h 90"/>
                <a:gd name="T14" fmla="*/ 91 w 106"/>
                <a:gd name="T15" fmla="*/ 1 h 90"/>
                <a:gd name="T16" fmla="*/ 93 w 106"/>
                <a:gd name="T17" fmla="*/ 0 h 90"/>
                <a:gd name="T18" fmla="*/ 94 w 106"/>
                <a:gd name="T19" fmla="*/ 0 h 90"/>
                <a:gd name="T20" fmla="*/ 105 w 106"/>
                <a:gd name="T21" fmla="*/ 9 h 90"/>
                <a:gd name="T22" fmla="*/ 106 w 106"/>
                <a:gd name="T23" fmla="*/ 10 h 90"/>
                <a:gd name="T24" fmla="*/ 106 w 106"/>
                <a:gd name="T25" fmla="*/ 12 h 90"/>
                <a:gd name="T26" fmla="*/ 44 w 106"/>
                <a:gd name="T27" fmla="*/ 90 h 90"/>
                <a:gd name="T28" fmla="*/ 4 w 106"/>
                <a:gd name="T29" fmla="*/ 4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6" h="90">
                  <a:moveTo>
                    <a:pt x="4" y="48"/>
                  </a:moveTo>
                  <a:cubicBezTo>
                    <a:pt x="1" y="45"/>
                    <a:pt x="1" y="45"/>
                    <a:pt x="1" y="45"/>
                  </a:cubicBezTo>
                  <a:cubicBezTo>
                    <a:pt x="0" y="44"/>
                    <a:pt x="0" y="42"/>
                    <a:pt x="1" y="41"/>
                  </a:cubicBezTo>
                  <a:cubicBezTo>
                    <a:pt x="11" y="32"/>
                    <a:pt x="11" y="32"/>
                    <a:pt x="11" y="32"/>
                  </a:cubicBezTo>
                  <a:cubicBezTo>
                    <a:pt x="11" y="31"/>
                    <a:pt x="12" y="31"/>
                    <a:pt x="13" y="31"/>
                  </a:cubicBezTo>
                  <a:cubicBezTo>
                    <a:pt x="13" y="31"/>
                    <a:pt x="14" y="31"/>
                    <a:pt x="15" y="32"/>
                  </a:cubicBezTo>
                  <a:cubicBezTo>
                    <a:pt x="43" y="62"/>
                    <a:pt x="43" y="62"/>
                    <a:pt x="43" y="62"/>
                  </a:cubicBezTo>
                  <a:cubicBezTo>
                    <a:pt x="91" y="1"/>
                    <a:pt x="91" y="1"/>
                    <a:pt x="91" y="1"/>
                  </a:cubicBezTo>
                  <a:cubicBezTo>
                    <a:pt x="91" y="0"/>
                    <a:pt x="92" y="0"/>
                    <a:pt x="93" y="0"/>
                  </a:cubicBezTo>
                  <a:cubicBezTo>
                    <a:pt x="93" y="0"/>
                    <a:pt x="94" y="0"/>
                    <a:pt x="94" y="0"/>
                  </a:cubicBezTo>
                  <a:cubicBezTo>
                    <a:pt x="105" y="9"/>
                    <a:pt x="105" y="9"/>
                    <a:pt x="105" y="9"/>
                  </a:cubicBezTo>
                  <a:cubicBezTo>
                    <a:pt x="106" y="9"/>
                    <a:pt x="106" y="10"/>
                    <a:pt x="106" y="10"/>
                  </a:cubicBezTo>
                  <a:cubicBezTo>
                    <a:pt x="106" y="11"/>
                    <a:pt x="106" y="12"/>
                    <a:pt x="106" y="12"/>
                  </a:cubicBezTo>
                  <a:cubicBezTo>
                    <a:pt x="44" y="90"/>
                    <a:pt x="44" y="90"/>
                    <a:pt x="44" y="90"/>
                  </a:cubicBezTo>
                  <a:lnTo>
                    <a:pt x="4" y="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49" name="Rectangle 151"/>
            <p:cNvSpPr>
              <a:spLocks noChangeArrowheads="1"/>
            </p:cNvSpPr>
            <p:nvPr/>
          </p:nvSpPr>
          <p:spPr bwMode="auto">
            <a:xfrm>
              <a:off x="7923213" y="5027613"/>
              <a:ext cx="412750" cy="25400"/>
            </a:xfrm>
            <a:prstGeom prst="rect">
              <a:avLst/>
            </a:prstGeom>
            <a:solidFill>
              <a:srgbClr val="BEBE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50" name="Rectangle 152"/>
            <p:cNvSpPr>
              <a:spLocks noChangeArrowheads="1"/>
            </p:cNvSpPr>
            <p:nvPr/>
          </p:nvSpPr>
          <p:spPr bwMode="auto">
            <a:xfrm>
              <a:off x="7923213" y="5027613"/>
              <a:ext cx="412750" cy="2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51" name="Freeform 153"/>
            <p:cNvSpPr>
              <a:spLocks/>
            </p:cNvSpPr>
            <p:nvPr/>
          </p:nvSpPr>
          <p:spPr bwMode="auto">
            <a:xfrm>
              <a:off x="7781925" y="5235575"/>
              <a:ext cx="127000" cy="109538"/>
            </a:xfrm>
            <a:custGeom>
              <a:avLst/>
              <a:gdLst>
                <a:gd name="T0" fmla="*/ 4 w 106"/>
                <a:gd name="T1" fmla="*/ 49 h 91"/>
                <a:gd name="T2" fmla="*/ 1 w 106"/>
                <a:gd name="T3" fmla="*/ 45 h 91"/>
                <a:gd name="T4" fmla="*/ 1 w 106"/>
                <a:gd name="T5" fmla="*/ 42 h 91"/>
                <a:gd name="T6" fmla="*/ 11 w 106"/>
                <a:gd name="T7" fmla="*/ 32 h 91"/>
                <a:gd name="T8" fmla="*/ 13 w 106"/>
                <a:gd name="T9" fmla="*/ 32 h 91"/>
                <a:gd name="T10" fmla="*/ 15 w 106"/>
                <a:gd name="T11" fmla="*/ 33 h 91"/>
                <a:gd name="T12" fmla="*/ 43 w 106"/>
                <a:gd name="T13" fmla="*/ 62 h 91"/>
                <a:gd name="T14" fmla="*/ 91 w 106"/>
                <a:gd name="T15" fmla="*/ 1 h 91"/>
                <a:gd name="T16" fmla="*/ 93 w 106"/>
                <a:gd name="T17" fmla="*/ 0 h 91"/>
                <a:gd name="T18" fmla="*/ 94 w 106"/>
                <a:gd name="T19" fmla="*/ 1 h 91"/>
                <a:gd name="T20" fmla="*/ 105 w 106"/>
                <a:gd name="T21" fmla="*/ 9 h 91"/>
                <a:gd name="T22" fmla="*/ 106 w 106"/>
                <a:gd name="T23" fmla="*/ 11 h 91"/>
                <a:gd name="T24" fmla="*/ 106 w 106"/>
                <a:gd name="T25" fmla="*/ 13 h 91"/>
                <a:gd name="T26" fmla="*/ 44 w 106"/>
                <a:gd name="T27" fmla="*/ 91 h 91"/>
                <a:gd name="T28" fmla="*/ 4 w 106"/>
                <a:gd name="T29" fmla="*/ 4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6" h="91">
                  <a:moveTo>
                    <a:pt x="4" y="49"/>
                  </a:moveTo>
                  <a:cubicBezTo>
                    <a:pt x="1" y="45"/>
                    <a:pt x="1" y="45"/>
                    <a:pt x="1" y="45"/>
                  </a:cubicBezTo>
                  <a:cubicBezTo>
                    <a:pt x="0" y="44"/>
                    <a:pt x="0" y="43"/>
                    <a:pt x="1" y="42"/>
                  </a:cubicBezTo>
                  <a:cubicBezTo>
                    <a:pt x="11" y="32"/>
                    <a:pt x="11" y="32"/>
                    <a:pt x="11" y="32"/>
                  </a:cubicBezTo>
                  <a:cubicBezTo>
                    <a:pt x="11" y="32"/>
                    <a:pt x="12" y="32"/>
                    <a:pt x="13" y="32"/>
                  </a:cubicBezTo>
                  <a:cubicBezTo>
                    <a:pt x="13" y="32"/>
                    <a:pt x="14" y="32"/>
                    <a:pt x="15" y="33"/>
                  </a:cubicBezTo>
                  <a:cubicBezTo>
                    <a:pt x="43" y="62"/>
                    <a:pt x="43" y="62"/>
                    <a:pt x="43" y="62"/>
                  </a:cubicBezTo>
                  <a:cubicBezTo>
                    <a:pt x="91" y="1"/>
                    <a:pt x="91" y="1"/>
                    <a:pt x="91" y="1"/>
                  </a:cubicBezTo>
                  <a:cubicBezTo>
                    <a:pt x="91" y="1"/>
                    <a:pt x="92" y="0"/>
                    <a:pt x="93" y="0"/>
                  </a:cubicBezTo>
                  <a:cubicBezTo>
                    <a:pt x="93" y="0"/>
                    <a:pt x="94" y="0"/>
                    <a:pt x="94" y="1"/>
                  </a:cubicBezTo>
                  <a:cubicBezTo>
                    <a:pt x="105" y="9"/>
                    <a:pt x="105" y="9"/>
                    <a:pt x="105" y="9"/>
                  </a:cubicBezTo>
                  <a:cubicBezTo>
                    <a:pt x="106" y="10"/>
                    <a:pt x="106" y="10"/>
                    <a:pt x="106" y="11"/>
                  </a:cubicBezTo>
                  <a:cubicBezTo>
                    <a:pt x="106" y="12"/>
                    <a:pt x="106" y="12"/>
                    <a:pt x="106" y="13"/>
                  </a:cubicBezTo>
                  <a:cubicBezTo>
                    <a:pt x="44" y="91"/>
                    <a:pt x="44" y="91"/>
                    <a:pt x="44" y="91"/>
                  </a:cubicBezTo>
                  <a:lnTo>
                    <a:pt x="4" y="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52" name="Rectangle 154"/>
            <p:cNvSpPr>
              <a:spLocks noChangeArrowheads="1"/>
            </p:cNvSpPr>
            <p:nvPr/>
          </p:nvSpPr>
          <p:spPr bwMode="auto">
            <a:xfrm>
              <a:off x="7923213" y="5294313"/>
              <a:ext cx="412750" cy="23813"/>
            </a:xfrm>
            <a:prstGeom prst="rect">
              <a:avLst/>
            </a:prstGeom>
            <a:solidFill>
              <a:srgbClr val="BEBE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53" name="Rectangle 155"/>
            <p:cNvSpPr>
              <a:spLocks noChangeArrowheads="1"/>
            </p:cNvSpPr>
            <p:nvPr/>
          </p:nvSpPr>
          <p:spPr bwMode="auto">
            <a:xfrm>
              <a:off x="7923213" y="5294313"/>
              <a:ext cx="412750" cy="2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grpSp>
    </p:spTree>
    <p:extLst>
      <p:ext uri="{BB962C8B-B14F-4D97-AF65-F5344CB8AC3E}">
        <p14:creationId xmlns:p14="http://schemas.microsoft.com/office/powerpoint/2010/main" val="1693999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3" name="Picture 2522"/>
          <p:cNvPicPr>
            <a:picLocks noChangeAspect="1"/>
          </p:cNvPicPr>
          <p:nvPr/>
        </p:nvPicPr>
        <p:blipFill>
          <a:blip r:embed="rId3"/>
          <a:stretch>
            <a:fillRect/>
          </a:stretch>
        </p:blipFill>
        <p:spPr>
          <a:xfrm>
            <a:off x="4979636" y="2074914"/>
            <a:ext cx="5217752" cy="1649361"/>
          </a:xfrm>
          <a:prstGeom prst="rect">
            <a:avLst/>
          </a:prstGeom>
        </p:spPr>
      </p:pic>
      <p:pic>
        <p:nvPicPr>
          <p:cNvPr id="2521" name="Picture 2520"/>
          <p:cNvPicPr>
            <a:picLocks noChangeAspect="1"/>
          </p:cNvPicPr>
          <p:nvPr/>
        </p:nvPicPr>
        <p:blipFill>
          <a:blip r:embed="rId4"/>
          <a:stretch>
            <a:fillRect/>
          </a:stretch>
        </p:blipFill>
        <p:spPr>
          <a:xfrm>
            <a:off x="6810898" y="2350995"/>
            <a:ext cx="1555228" cy="1225643"/>
          </a:xfrm>
          <a:prstGeom prst="rect">
            <a:avLst/>
          </a:prstGeom>
        </p:spPr>
      </p:pic>
      <p:pic>
        <p:nvPicPr>
          <p:cNvPr id="2519" name="Picture 2518"/>
          <p:cNvPicPr>
            <a:picLocks noChangeAspect="1"/>
          </p:cNvPicPr>
          <p:nvPr/>
        </p:nvPicPr>
        <p:blipFill>
          <a:blip r:embed="rId5"/>
          <a:stretch>
            <a:fillRect/>
          </a:stretch>
        </p:blipFill>
        <p:spPr>
          <a:xfrm>
            <a:off x="3491840" y="2941050"/>
            <a:ext cx="1484973" cy="1173555"/>
          </a:xfrm>
          <a:prstGeom prst="rect">
            <a:avLst/>
          </a:prstGeom>
        </p:spPr>
      </p:pic>
      <p:sp>
        <p:nvSpPr>
          <p:cNvPr id="1227" name="Title 1226"/>
          <p:cNvSpPr>
            <a:spLocks noGrp="1"/>
          </p:cNvSpPr>
          <p:nvPr>
            <p:ph type="title"/>
          </p:nvPr>
        </p:nvSpPr>
        <p:spPr>
          <a:xfrm>
            <a:off x="479774" y="496943"/>
            <a:ext cx="6282976" cy="1238490"/>
          </a:xfrm>
        </p:spPr>
        <p:txBody>
          <a:bodyPr anchor="t">
            <a:normAutofit/>
          </a:bodyPr>
          <a:lstStyle/>
          <a:p>
            <a:r>
              <a:rPr lang="en-US" sz="3200" dirty="0" smtClean="0">
                <a:solidFill>
                  <a:schemeClr val="bg1"/>
                </a:solidFill>
              </a:rPr>
              <a:t>Remote monitoring </a:t>
            </a:r>
            <a:br>
              <a:rPr lang="en-US" sz="3200" dirty="0" smtClean="0">
                <a:solidFill>
                  <a:schemeClr val="bg1"/>
                </a:solidFill>
              </a:rPr>
            </a:br>
            <a:r>
              <a:rPr lang="en-US" sz="3200" dirty="0" smtClean="0">
                <a:solidFill>
                  <a:schemeClr val="bg1"/>
                </a:solidFill>
              </a:rPr>
              <a:t>and alerting</a:t>
            </a:r>
            <a:endParaRPr lang="en-US" sz="3200" dirty="0">
              <a:solidFill>
                <a:schemeClr val="bg1"/>
              </a:solidFill>
            </a:endParaRPr>
          </a:p>
        </p:txBody>
      </p:sp>
      <p:sp>
        <p:nvSpPr>
          <p:cNvPr id="1261" name="Rectangle 1260"/>
          <p:cNvSpPr/>
          <p:nvPr/>
        </p:nvSpPr>
        <p:spPr>
          <a:xfrm>
            <a:off x="4334488" y="2623001"/>
            <a:ext cx="330109" cy="3169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2514" name="Group 2513"/>
          <p:cNvGrpSpPr/>
          <p:nvPr/>
        </p:nvGrpSpPr>
        <p:grpSpPr>
          <a:xfrm>
            <a:off x="1206501" y="3881438"/>
            <a:ext cx="10575925" cy="2528888"/>
            <a:chOff x="1206501" y="3881438"/>
            <a:chExt cx="10575925" cy="2528888"/>
          </a:xfrm>
        </p:grpSpPr>
        <p:grpSp>
          <p:nvGrpSpPr>
            <p:cNvPr id="1224" name="Group 205"/>
            <p:cNvGrpSpPr>
              <a:grpSpLocks/>
            </p:cNvGrpSpPr>
            <p:nvPr/>
          </p:nvGrpSpPr>
          <p:grpSpPr bwMode="auto">
            <a:xfrm>
              <a:off x="1804988" y="3881438"/>
              <a:ext cx="6743700" cy="203200"/>
              <a:chOff x="1137" y="2445"/>
              <a:chExt cx="4248" cy="128"/>
            </a:xfrm>
          </p:grpSpPr>
          <p:sp>
            <p:nvSpPr>
              <p:cNvPr id="2309" name="Freeform 5"/>
              <p:cNvSpPr>
                <a:spLocks/>
              </p:cNvSpPr>
              <p:nvPr/>
            </p:nvSpPr>
            <p:spPr bwMode="auto">
              <a:xfrm>
                <a:off x="2190" y="2445"/>
                <a:ext cx="56" cy="15"/>
              </a:xfrm>
              <a:custGeom>
                <a:avLst/>
                <a:gdLst>
                  <a:gd name="T0" fmla="*/ 3 w 56"/>
                  <a:gd name="T1" fmla="*/ 8 h 15"/>
                  <a:gd name="T2" fmla="*/ 34 w 56"/>
                  <a:gd name="T3" fmla="*/ 0 h 15"/>
                  <a:gd name="T4" fmla="*/ 52 w 56"/>
                  <a:gd name="T5" fmla="*/ 8 h 15"/>
                  <a:gd name="T6" fmla="*/ 21 w 56"/>
                  <a:gd name="T7" fmla="*/ 15 h 15"/>
                  <a:gd name="T8" fmla="*/ 3 w 56"/>
                  <a:gd name="T9" fmla="*/ 8 h 15"/>
                </a:gdLst>
                <a:ahLst/>
                <a:cxnLst>
                  <a:cxn ang="0">
                    <a:pos x="T0" y="T1"/>
                  </a:cxn>
                  <a:cxn ang="0">
                    <a:pos x="T2" y="T3"/>
                  </a:cxn>
                  <a:cxn ang="0">
                    <a:pos x="T4" y="T5"/>
                  </a:cxn>
                  <a:cxn ang="0">
                    <a:pos x="T6" y="T7"/>
                  </a:cxn>
                  <a:cxn ang="0">
                    <a:pos x="T8" y="T9"/>
                  </a:cxn>
                </a:cxnLst>
                <a:rect l="0" t="0" r="r" b="b"/>
                <a:pathLst>
                  <a:path w="56" h="15">
                    <a:moveTo>
                      <a:pt x="3" y="8"/>
                    </a:moveTo>
                    <a:cubicBezTo>
                      <a:pt x="7" y="4"/>
                      <a:pt x="21" y="0"/>
                      <a:pt x="34" y="0"/>
                    </a:cubicBezTo>
                    <a:cubicBezTo>
                      <a:pt x="47" y="0"/>
                      <a:pt x="56" y="4"/>
                      <a:pt x="52" y="8"/>
                    </a:cubicBezTo>
                    <a:cubicBezTo>
                      <a:pt x="49" y="12"/>
                      <a:pt x="35" y="15"/>
                      <a:pt x="21" y="15"/>
                    </a:cubicBezTo>
                    <a:cubicBezTo>
                      <a:pt x="8" y="15"/>
                      <a:pt x="0" y="12"/>
                      <a:pt x="3" y="8"/>
                    </a:cubicBezTo>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310" name="Freeform 6"/>
              <p:cNvSpPr>
                <a:spLocks/>
              </p:cNvSpPr>
              <p:nvPr/>
            </p:nvSpPr>
            <p:spPr bwMode="auto">
              <a:xfrm>
                <a:off x="2253" y="2445"/>
                <a:ext cx="55" cy="15"/>
              </a:xfrm>
              <a:custGeom>
                <a:avLst/>
                <a:gdLst>
                  <a:gd name="T0" fmla="*/ 3 w 55"/>
                  <a:gd name="T1" fmla="*/ 8 h 15"/>
                  <a:gd name="T2" fmla="*/ 34 w 55"/>
                  <a:gd name="T3" fmla="*/ 0 h 15"/>
                  <a:gd name="T4" fmla="*/ 52 w 55"/>
                  <a:gd name="T5" fmla="*/ 8 h 15"/>
                  <a:gd name="T6" fmla="*/ 22 w 55"/>
                  <a:gd name="T7" fmla="*/ 15 h 15"/>
                  <a:gd name="T8" fmla="*/ 3 w 55"/>
                  <a:gd name="T9" fmla="*/ 8 h 15"/>
                </a:gdLst>
                <a:ahLst/>
                <a:cxnLst>
                  <a:cxn ang="0">
                    <a:pos x="T0" y="T1"/>
                  </a:cxn>
                  <a:cxn ang="0">
                    <a:pos x="T2" y="T3"/>
                  </a:cxn>
                  <a:cxn ang="0">
                    <a:pos x="T4" y="T5"/>
                  </a:cxn>
                  <a:cxn ang="0">
                    <a:pos x="T6" y="T7"/>
                  </a:cxn>
                  <a:cxn ang="0">
                    <a:pos x="T8" y="T9"/>
                  </a:cxn>
                </a:cxnLst>
                <a:rect l="0" t="0" r="r" b="b"/>
                <a:pathLst>
                  <a:path w="55" h="15">
                    <a:moveTo>
                      <a:pt x="3" y="8"/>
                    </a:moveTo>
                    <a:cubicBezTo>
                      <a:pt x="7" y="4"/>
                      <a:pt x="20" y="0"/>
                      <a:pt x="34" y="0"/>
                    </a:cubicBezTo>
                    <a:cubicBezTo>
                      <a:pt x="47" y="0"/>
                      <a:pt x="55" y="4"/>
                      <a:pt x="52" y="8"/>
                    </a:cubicBezTo>
                    <a:cubicBezTo>
                      <a:pt x="49" y="12"/>
                      <a:pt x="35" y="15"/>
                      <a:pt x="22" y="15"/>
                    </a:cubicBezTo>
                    <a:cubicBezTo>
                      <a:pt x="8" y="15"/>
                      <a:pt x="0" y="12"/>
                      <a:pt x="3"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311" name="Freeform 7"/>
              <p:cNvSpPr>
                <a:spLocks/>
              </p:cNvSpPr>
              <p:nvPr/>
            </p:nvSpPr>
            <p:spPr bwMode="auto">
              <a:xfrm>
                <a:off x="2317" y="2445"/>
                <a:ext cx="54" cy="15"/>
              </a:xfrm>
              <a:custGeom>
                <a:avLst/>
                <a:gdLst>
                  <a:gd name="T0" fmla="*/ 3 w 55"/>
                  <a:gd name="T1" fmla="*/ 8 h 15"/>
                  <a:gd name="T2" fmla="*/ 33 w 55"/>
                  <a:gd name="T3" fmla="*/ 0 h 15"/>
                  <a:gd name="T4" fmla="*/ 52 w 55"/>
                  <a:gd name="T5" fmla="*/ 8 h 15"/>
                  <a:gd name="T6" fmla="*/ 22 w 55"/>
                  <a:gd name="T7" fmla="*/ 15 h 15"/>
                  <a:gd name="T8" fmla="*/ 3 w 55"/>
                  <a:gd name="T9" fmla="*/ 8 h 15"/>
                </a:gdLst>
                <a:ahLst/>
                <a:cxnLst>
                  <a:cxn ang="0">
                    <a:pos x="T0" y="T1"/>
                  </a:cxn>
                  <a:cxn ang="0">
                    <a:pos x="T2" y="T3"/>
                  </a:cxn>
                  <a:cxn ang="0">
                    <a:pos x="T4" y="T5"/>
                  </a:cxn>
                  <a:cxn ang="0">
                    <a:pos x="T6" y="T7"/>
                  </a:cxn>
                  <a:cxn ang="0">
                    <a:pos x="T8" y="T9"/>
                  </a:cxn>
                </a:cxnLst>
                <a:rect l="0" t="0" r="r" b="b"/>
                <a:pathLst>
                  <a:path w="55" h="15">
                    <a:moveTo>
                      <a:pt x="3" y="8"/>
                    </a:moveTo>
                    <a:cubicBezTo>
                      <a:pt x="7" y="4"/>
                      <a:pt x="20" y="0"/>
                      <a:pt x="33" y="0"/>
                    </a:cubicBezTo>
                    <a:cubicBezTo>
                      <a:pt x="47" y="0"/>
                      <a:pt x="55" y="4"/>
                      <a:pt x="52" y="8"/>
                    </a:cubicBezTo>
                    <a:cubicBezTo>
                      <a:pt x="49" y="12"/>
                      <a:pt x="35" y="15"/>
                      <a:pt x="22" y="15"/>
                    </a:cubicBezTo>
                    <a:cubicBezTo>
                      <a:pt x="8" y="15"/>
                      <a:pt x="0" y="12"/>
                      <a:pt x="3"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312" name="Freeform 8"/>
              <p:cNvSpPr>
                <a:spLocks/>
              </p:cNvSpPr>
              <p:nvPr/>
            </p:nvSpPr>
            <p:spPr bwMode="auto">
              <a:xfrm>
                <a:off x="2379" y="2445"/>
                <a:ext cx="55" cy="15"/>
              </a:xfrm>
              <a:custGeom>
                <a:avLst/>
                <a:gdLst>
                  <a:gd name="T0" fmla="*/ 3 w 55"/>
                  <a:gd name="T1" fmla="*/ 8 h 15"/>
                  <a:gd name="T2" fmla="*/ 33 w 55"/>
                  <a:gd name="T3" fmla="*/ 0 h 15"/>
                  <a:gd name="T4" fmla="*/ 52 w 55"/>
                  <a:gd name="T5" fmla="*/ 8 h 15"/>
                  <a:gd name="T6" fmla="*/ 22 w 55"/>
                  <a:gd name="T7" fmla="*/ 15 h 15"/>
                  <a:gd name="T8" fmla="*/ 3 w 55"/>
                  <a:gd name="T9" fmla="*/ 8 h 15"/>
                </a:gdLst>
                <a:ahLst/>
                <a:cxnLst>
                  <a:cxn ang="0">
                    <a:pos x="T0" y="T1"/>
                  </a:cxn>
                  <a:cxn ang="0">
                    <a:pos x="T2" y="T3"/>
                  </a:cxn>
                  <a:cxn ang="0">
                    <a:pos x="T4" y="T5"/>
                  </a:cxn>
                  <a:cxn ang="0">
                    <a:pos x="T6" y="T7"/>
                  </a:cxn>
                  <a:cxn ang="0">
                    <a:pos x="T8" y="T9"/>
                  </a:cxn>
                </a:cxnLst>
                <a:rect l="0" t="0" r="r" b="b"/>
                <a:pathLst>
                  <a:path w="55" h="15">
                    <a:moveTo>
                      <a:pt x="3" y="8"/>
                    </a:moveTo>
                    <a:cubicBezTo>
                      <a:pt x="7" y="4"/>
                      <a:pt x="20" y="0"/>
                      <a:pt x="33" y="0"/>
                    </a:cubicBezTo>
                    <a:cubicBezTo>
                      <a:pt x="46" y="0"/>
                      <a:pt x="55" y="4"/>
                      <a:pt x="52" y="8"/>
                    </a:cubicBezTo>
                    <a:cubicBezTo>
                      <a:pt x="49" y="12"/>
                      <a:pt x="36" y="15"/>
                      <a:pt x="22" y="15"/>
                    </a:cubicBezTo>
                    <a:cubicBezTo>
                      <a:pt x="9" y="15"/>
                      <a:pt x="0" y="12"/>
                      <a:pt x="3"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313" name="Freeform 9"/>
              <p:cNvSpPr>
                <a:spLocks/>
              </p:cNvSpPr>
              <p:nvPr/>
            </p:nvSpPr>
            <p:spPr bwMode="auto">
              <a:xfrm>
                <a:off x="2570" y="2445"/>
                <a:ext cx="53" cy="15"/>
              </a:xfrm>
              <a:custGeom>
                <a:avLst/>
                <a:gdLst>
                  <a:gd name="T0" fmla="*/ 2 w 53"/>
                  <a:gd name="T1" fmla="*/ 8 h 15"/>
                  <a:gd name="T2" fmla="*/ 31 w 53"/>
                  <a:gd name="T3" fmla="*/ 0 h 15"/>
                  <a:gd name="T4" fmla="*/ 51 w 53"/>
                  <a:gd name="T5" fmla="*/ 8 h 15"/>
                  <a:gd name="T6" fmla="*/ 22 w 53"/>
                  <a:gd name="T7" fmla="*/ 15 h 15"/>
                  <a:gd name="T8" fmla="*/ 2 w 53"/>
                  <a:gd name="T9" fmla="*/ 8 h 15"/>
                </a:gdLst>
                <a:ahLst/>
                <a:cxnLst>
                  <a:cxn ang="0">
                    <a:pos x="T0" y="T1"/>
                  </a:cxn>
                  <a:cxn ang="0">
                    <a:pos x="T2" y="T3"/>
                  </a:cxn>
                  <a:cxn ang="0">
                    <a:pos x="T4" y="T5"/>
                  </a:cxn>
                  <a:cxn ang="0">
                    <a:pos x="T6" y="T7"/>
                  </a:cxn>
                  <a:cxn ang="0">
                    <a:pos x="T8" y="T9"/>
                  </a:cxn>
                </a:cxnLst>
                <a:rect l="0" t="0" r="r" b="b"/>
                <a:pathLst>
                  <a:path w="53" h="15">
                    <a:moveTo>
                      <a:pt x="2" y="8"/>
                    </a:moveTo>
                    <a:cubicBezTo>
                      <a:pt x="5" y="4"/>
                      <a:pt x="18" y="0"/>
                      <a:pt x="31" y="0"/>
                    </a:cubicBezTo>
                    <a:cubicBezTo>
                      <a:pt x="44" y="0"/>
                      <a:pt x="53" y="4"/>
                      <a:pt x="51" y="8"/>
                    </a:cubicBezTo>
                    <a:cubicBezTo>
                      <a:pt x="48" y="12"/>
                      <a:pt x="35" y="15"/>
                      <a:pt x="22" y="15"/>
                    </a:cubicBezTo>
                    <a:cubicBezTo>
                      <a:pt x="9" y="15"/>
                      <a:pt x="0" y="12"/>
                      <a:pt x="2"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314" name="Freeform 10"/>
              <p:cNvSpPr>
                <a:spLocks/>
              </p:cNvSpPr>
              <p:nvPr/>
            </p:nvSpPr>
            <p:spPr bwMode="auto">
              <a:xfrm>
                <a:off x="2634" y="2445"/>
                <a:ext cx="52" cy="15"/>
              </a:xfrm>
              <a:custGeom>
                <a:avLst/>
                <a:gdLst>
                  <a:gd name="T0" fmla="*/ 2 w 53"/>
                  <a:gd name="T1" fmla="*/ 8 h 15"/>
                  <a:gd name="T2" fmla="*/ 31 w 53"/>
                  <a:gd name="T3" fmla="*/ 0 h 15"/>
                  <a:gd name="T4" fmla="*/ 51 w 53"/>
                  <a:gd name="T5" fmla="*/ 8 h 15"/>
                  <a:gd name="T6" fmla="*/ 22 w 53"/>
                  <a:gd name="T7" fmla="*/ 15 h 15"/>
                  <a:gd name="T8" fmla="*/ 2 w 53"/>
                  <a:gd name="T9" fmla="*/ 8 h 15"/>
                </a:gdLst>
                <a:ahLst/>
                <a:cxnLst>
                  <a:cxn ang="0">
                    <a:pos x="T0" y="T1"/>
                  </a:cxn>
                  <a:cxn ang="0">
                    <a:pos x="T2" y="T3"/>
                  </a:cxn>
                  <a:cxn ang="0">
                    <a:pos x="T4" y="T5"/>
                  </a:cxn>
                  <a:cxn ang="0">
                    <a:pos x="T6" y="T7"/>
                  </a:cxn>
                  <a:cxn ang="0">
                    <a:pos x="T8" y="T9"/>
                  </a:cxn>
                </a:cxnLst>
                <a:rect l="0" t="0" r="r" b="b"/>
                <a:pathLst>
                  <a:path w="53" h="15">
                    <a:moveTo>
                      <a:pt x="2" y="8"/>
                    </a:moveTo>
                    <a:cubicBezTo>
                      <a:pt x="4" y="4"/>
                      <a:pt x="17" y="0"/>
                      <a:pt x="31" y="0"/>
                    </a:cubicBezTo>
                    <a:cubicBezTo>
                      <a:pt x="44" y="0"/>
                      <a:pt x="53" y="4"/>
                      <a:pt x="51" y="8"/>
                    </a:cubicBezTo>
                    <a:cubicBezTo>
                      <a:pt x="49" y="12"/>
                      <a:pt x="36" y="15"/>
                      <a:pt x="22" y="15"/>
                    </a:cubicBezTo>
                    <a:cubicBezTo>
                      <a:pt x="9" y="15"/>
                      <a:pt x="0" y="12"/>
                      <a:pt x="2"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315" name="Freeform 11"/>
              <p:cNvSpPr>
                <a:spLocks/>
              </p:cNvSpPr>
              <p:nvPr/>
            </p:nvSpPr>
            <p:spPr bwMode="auto">
              <a:xfrm>
                <a:off x="2696" y="2445"/>
                <a:ext cx="53" cy="15"/>
              </a:xfrm>
              <a:custGeom>
                <a:avLst/>
                <a:gdLst>
                  <a:gd name="T0" fmla="*/ 2 w 53"/>
                  <a:gd name="T1" fmla="*/ 8 h 15"/>
                  <a:gd name="T2" fmla="*/ 30 w 53"/>
                  <a:gd name="T3" fmla="*/ 0 h 15"/>
                  <a:gd name="T4" fmla="*/ 51 w 53"/>
                  <a:gd name="T5" fmla="*/ 8 h 15"/>
                  <a:gd name="T6" fmla="*/ 23 w 53"/>
                  <a:gd name="T7" fmla="*/ 15 h 15"/>
                  <a:gd name="T8" fmla="*/ 2 w 53"/>
                  <a:gd name="T9" fmla="*/ 8 h 15"/>
                </a:gdLst>
                <a:ahLst/>
                <a:cxnLst>
                  <a:cxn ang="0">
                    <a:pos x="T0" y="T1"/>
                  </a:cxn>
                  <a:cxn ang="0">
                    <a:pos x="T2" y="T3"/>
                  </a:cxn>
                  <a:cxn ang="0">
                    <a:pos x="T4" y="T5"/>
                  </a:cxn>
                  <a:cxn ang="0">
                    <a:pos x="T6" y="T7"/>
                  </a:cxn>
                  <a:cxn ang="0">
                    <a:pos x="T8" y="T9"/>
                  </a:cxn>
                </a:cxnLst>
                <a:rect l="0" t="0" r="r" b="b"/>
                <a:pathLst>
                  <a:path w="53" h="15">
                    <a:moveTo>
                      <a:pt x="2" y="8"/>
                    </a:moveTo>
                    <a:cubicBezTo>
                      <a:pt x="4" y="4"/>
                      <a:pt x="17" y="0"/>
                      <a:pt x="30" y="0"/>
                    </a:cubicBezTo>
                    <a:cubicBezTo>
                      <a:pt x="44" y="0"/>
                      <a:pt x="53" y="4"/>
                      <a:pt x="51" y="8"/>
                    </a:cubicBezTo>
                    <a:cubicBezTo>
                      <a:pt x="49" y="12"/>
                      <a:pt x="36" y="15"/>
                      <a:pt x="23" y="15"/>
                    </a:cubicBezTo>
                    <a:cubicBezTo>
                      <a:pt x="9" y="15"/>
                      <a:pt x="0" y="12"/>
                      <a:pt x="2"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316" name="Freeform 12"/>
              <p:cNvSpPr>
                <a:spLocks/>
              </p:cNvSpPr>
              <p:nvPr/>
            </p:nvSpPr>
            <p:spPr bwMode="auto">
              <a:xfrm>
                <a:off x="2760" y="2445"/>
                <a:ext cx="53" cy="15"/>
              </a:xfrm>
              <a:custGeom>
                <a:avLst/>
                <a:gdLst>
                  <a:gd name="T0" fmla="*/ 2 w 53"/>
                  <a:gd name="T1" fmla="*/ 8 h 15"/>
                  <a:gd name="T2" fmla="*/ 30 w 53"/>
                  <a:gd name="T3" fmla="*/ 0 h 15"/>
                  <a:gd name="T4" fmla="*/ 51 w 53"/>
                  <a:gd name="T5" fmla="*/ 8 h 15"/>
                  <a:gd name="T6" fmla="*/ 23 w 53"/>
                  <a:gd name="T7" fmla="*/ 15 h 15"/>
                  <a:gd name="T8" fmla="*/ 2 w 53"/>
                  <a:gd name="T9" fmla="*/ 8 h 15"/>
                </a:gdLst>
                <a:ahLst/>
                <a:cxnLst>
                  <a:cxn ang="0">
                    <a:pos x="T0" y="T1"/>
                  </a:cxn>
                  <a:cxn ang="0">
                    <a:pos x="T2" y="T3"/>
                  </a:cxn>
                  <a:cxn ang="0">
                    <a:pos x="T4" y="T5"/>
                  </a:cxn>
                  <a:cxn ang="0">
                    <a:pos x="T6" y="T7"/>
                  </a:cxn>
                  <a:cxn ang="0">
                    <a:pos x="T8" y="T9"/>
                  </a:cxn>
                </a:cxnLst>
                <a:rect l="0" t="0" r="r" b="b"/>
                <a:pathLst>
                  <a:path w="53" h="15">
                    <a:moveTo>
                      <a:pt x="2" y="8"/>
                    </a:moveTo>
                    <a:cubicBezTo>
                      <a:pt x="4" y="4"/>
                      <a:pt x="17" y="0"/>
                      <a:pt x="30" y="0"/>
                    </a:cubicBezTo>
                    <a:cubicBezTo>
                      <a:pt x="43" y="0"/>
                      <a:pt x="53" y="4"/>
                      <a:pt x="51" y="8"/>
                    </a:cubicBezTo>
                    <a:cubicBezTo>
                      <a:pt x="49" y="12"/>
                      <a:pt x="36" y="15"/>
                      <a:pt x="23" y="15"/>
                    </a:cubicBezTo>
                    <a:cubicBezTo>
                      <a:pt x="9" y="15"/>
                      <a:pt x="0" y="12"/>
                      <a:pt x="2"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317" name="Freeform 13"/>
              <p:cNvSpPr>
                <a:spLocks/>
              </p:cNvSpPr>
              <p:nvPr/>
            </p:nvSpPr>
            <p:spPr bwMode="auto">
              <a:xfrm>
                <a:off x="2823" y="2445"/>
                <a:ext cx="51" cy="15"/>
              </a:xfrm>
              <a:custGeom>
                <a:avLst/>
                <a:gdLst>
                  <a:gd name="T0" fmla="*/ 2 w 52"/>
                  <a:gd name="T1" fmla="*/ 8 h 15"/>
                  <a:gd name="T2" fmla="*/ 30 w 52"/>
                  <a:gd name="T3" fmla="*/ 0 h 15"/>
                  <a:gd name="T4" fmla="*/ 51 w 52"/>
                  <a:gd name="T5" fmla="*/ 8 h 15"/>
                  <a:gd name="T6" fmla="*/ 23 w 52"/>
                  <a:gd name="T7" fmla="*/ 15 h 15"/>
                  <a:gd name="T8" fmla="*/ 2 w 52"/>
                  <a:gd name="T9" fmla="*/ 8 h 15"/>
                </a:gdLst>
                <a:ahLst/>
                <a:cxnLst>
                  <a:cxn ang="0">
                    <a:pos x="T0" y="T1"/>
                  </a:cxn>
                  <a:cxn ang="0">
                    <a:pos x="T2" y="T3"/>
                  </a:cxn>
                  <a:cxn ang="0">
                    <a:pos x="T4" y="T5"/>
                  </a:cxn>
                  <a:cxn ang="0">
                    <a:pos x="T6" y="T7"/>
                  </a:cxn>
                  <a:cxn ang="0">
                    <a:pos x="T8" y="T9"/>
                  </a:cxn>
                </a:cxnLst>
                <a:rect l="0" t="0" r="r" b="b"/>
                <a:pathLst>
                  <a:path w="52" h="15">
                    <a:moveTo>
                      <a:pt x="2" y="8"/>
                    </a:moveTo>
                    <a:cubicBezTo>
                      <a:pt x="4" y="4"/>
                      <a:pt x="17" y="0"/>
                      <a:pt x="30" y="0"/>
                    </a:cubicBezTo>
                    <a:cubicBezTo>
                      <a:pt x="43" y="0"/>
                      <a:pt x="52" y="4"/>
                      <a:pt x="51" y="8"/>
                    </a:cubicBezTo>
                    <a:cubicBezTo>
                      <a:pt x="49" y="12"/>
                      <a:pt x="37" y="15"/>
                      <a:pt x="23" y="15"/>
                    </a:cubicBezTo>
                    <a:cubicBezTo>
                      <a:pt x="10" y="15"/>
                      <a:pt x="0" y="12"/>
                      <a:pt x="2"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318" name="Freeform 14"/>
              <p:cNvSpPr>
                <a:spLocks/>
              </p:cNvSpPr>
              <p:nvPr/>
            </p:nvSpPr>
            <p:spPr bwMode="auto">
              <a:xfrm>
                <a:off x="2886" y="2445"/>
                <a:ext cx="53" cy="15"/>
              </a:xfrm>
              <a:custGeom>
                <a:avLst/>
                <a:gdLst>
                  <a:gd name="T0" fmla="*/ 2 w 53"/>
                  <a:gd name="T1" fmla="*/ 8 h 15"/>
                  <a:gd name="T2" fmla="*/ 29 w 53"/>
                  <a:gd name="T3" fmla="*/ 0 h 15"/>
                  <a:gd name="T4" fmla="*/ 51 w 53"/>
                  <a:gd name="T5" fmla="*/ 8 h 15"/>
                  <a:gd name="T6" fmla="*/ 23 w 53"/>
                  <a:gd name="T7" fmla="*/ 15 h 15"/>
                  <a:gd name="T8" fmla="*/ 2 w 53"/>
                  <a:gd name="T9" fmla="*/ 8 h 15"/>
                </a:gdLst>
                <a:ahLst/>
                <a:cxnLst>
                  <a:cxn ang="0">
                    <a:pos x="T0" y="T1"/>
                  </a:cxn>
                  <a:cxn ang="0">
                    <a:pos x="T2" y="T3"/>
                  </a:cxn>
                  <a:cxn ang="0">
                    <a:pos x="T4" y="T5"/>
                  </a:cxn>
                  <a:cxn ang="0">
                    <a:pos x="T6" y="T7"/>
                  </a:cxn>
                  <a:cxn ang="0">
                    <a:pos x="T8" y="T9"/>
                  </a:cxn>
                </a:cxnLst>
                <a:rect l="0" t="0" r="r" b="b"/>
                <a:pathLst>
                  <a:path w="53" h="15">
                    <a:moveTo>
                      <a:pt x="2" y="8"/>
                    </a:moveTo>
                    <a:cubicBezTo>
                      <a:pt x="4" y="4"/>
                      <a:pt x="16" y="0"/>
                      <a:pt x="29" y="0"/>
                    </a:cubicBezTo>
                    <a:cubicBezTo>
                      <a:pt x="43" y="0"/>
                      <a:pt x="53" y="4"/>
                      <a:pt x="51" y="8"/>
                    </a:cubicBezTo>
                    <a:cubicBezTo>
                      <a:pt x="49" y="12"/>
                      <a:pt x="37" y="15"/>
                      <a:pt x="23" y="15"/>
                    </a:cubicBezTo>
                    <a:cubicBezTo>
                      <a:pt x="10" y="15"/>
                      <a:pt x="0" y="12"/>
                      <a:pt x="2"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319" name="Freeform 15"/>
              <p:cNvSpPr>
                <a:spLocks/>
              </p:cNvSpPr>
              <p:nvPr/>
            </p:nvSpPr>
            <p:spPr bwMode="auto">
              <a:xfrm>
                <a:off x="2950" y="2445"/>
                <a:ext cx="51" cy="15"/>
              </a:xfrm>
              <a:custGeom>
                <a:avLst/>
                <a:gdLst>
                  <a:gd name="T0" fmla="*/ 2 w 51"/>
                  <a:gd name="T1" fmla="*/ 8 h 15"/>
                  <a:gd name="T2" fmla="*/ 28 w 51"/>
                  <a:gd name="T3" fmla="*/ 0 h 15"/>
                  <a:gd name="T4" fmla="*/ 50 w 51"/>
                  <a:gd name="T5" fmla="*/ 8 h 15"/>
                  <a:gd name="T6" fmla="*/ 23 w 51"/>
                  <a:gd name="T7" fmla="*/ 15 h 15"/>
                  <a:gd name="T8" fmla="*/ 2 w 51"/>
                  <a:gd name="T9" fmla="*/ 8 h 15"/>
                </a:gdLst>
                <a:ahLst/>
                <a:cxnLst>
                  <a:cxn ang="0">
                    <a:pos x="T0" y="T1"/>
                  </a:cxn>
                  <a:cxn ang="0">
                    <a:pos x="T2" y="T3"/>
                  </a:cxn>
                  <a:cxn ang="0">
                    <a:pos x="T4" y="T5"/>
                  </a:cxn>
                  <a:cxn ang="0">
                    <a:pos x="T6" y="T7"/>
                  </a:cxn>
                  <a:cxn ang="0">
                    <a:pos x="T8" y="T9"/>
                  </a:cxn>
                </a:cxnLst>
                <a:rect l="0" t="0" r="r" b="b"/>
                <a:pathLst>
                  <a:path w="51" h="15">
                    <a:moveTo>
                      <a:pt x="2" y="8"/>
                    </a:moveTo>
                    <a:cubicBezTo>
                      <a:pt x="3" y="4"/>
                      <a:pt x="15" y="0"/>
                      <a:pt x="28" y="0"/>
                    </a:cubicBezTo>
                    <a:cubicBezTo>
                      <a:pt x="42" y="0"/>
                      <a:pt x="51" y="4"/>
                      <a:pt x="50" y="8"/>
                    </a:cubicBezTo>
                    <a:cubicBezTo>
                      <a:pt x="49" y="12"/>
                      <a:pt x="37" y="15"/>
                      <a:pt x="23" y="15"/>
                    </a:cubicBezTo>
                    <a:cubicBezTo>
                      <a:pt x="10" y="15"/>
                      <a:pt x="0" y="12"/>
                      <a:pt x="2"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320" name="Freeform 16"/>
              <p:cNvSpPr>
                <a:spLocks/>
              </p:cNvSpPr>
              <p:nvPr/>
            </p:nvSpPr>
            <p:spPr bwMode="auto">
              <a:xfrm>
                <a:off x="3013" y="2445"/>
                <a:ext cx="51" cy="15"/>
              </a:xfrm>
              <a:custGeom>
                <a:avLst/>
                <a:gdLst>
                  <a:gd name="T0" fmla="*/ 1 w 51"/>
                  <a:gd name="T1" fmla="*/ 8 h 15"/>
                  <a:gd name="T2" fmla="*/ 28 w 51"/>
                  <a:gd name="T3" fmla="*/ 0 h 15"/>
                  <a:gd name="T4" fmla="*/ 50 w 51"/>
                  <a:gd name="T5" fmla="*/ 8 h 15"/>
                  <a:gd name="T6" fmla="*/ 23 w 51"/>
                  <a:gd name="T7" fmla="*/ 15 h 15"/>
                  <a:gd name="T8" fmla="*/ 1 w 51"/>
                  <a:gd name="T9" fmla="*/ 8 h 15"/>
                </a:gdLst>
                <a:ahLst/>
                <a:cxnLst>
                  <a:cxn ang="0">
                    <a:pos x="T0" y="T1"/>
                  </a:cxn>
                  <a:cxn ang="0">
                    <a:pos x="T2" y="T3"/>
                  </a:cxn>
                  <a:cxn ang="0">
                    <a:pos x="T4" y="T5"/>
                  </a:cxn>
                  <a:cxn ang="0">
                    <a:pos x="T6" y="T7"/>
                  </a:cxn>
                  <a:cxn ang="0">
                    <a:pos x="T8" y="T9"/>
                  </a:cxn>
                </a:cxnLst>
                <a:rect l="0" t="0" r="r" b="b"/>
                <a:pathLst>
                  <a:path w="51" h="15">
                    <a:moveTo>
                      <a:pt x="1" y="8"/>
                    </a:moveTo>
                    <a:cubicBezTo>
                      <a:pt x="3" y="4"/>
                      <a:pt x="15" y="0"/>
                      <a:pt x="28" y="0"/>
                    </a:cubicBezTo>
                    <a:cubicBezTo>
                      <a:pt x="41" y="0"/>
                      <a:pt x="51" y="4"/>
                      <a:pt x="50" y="8"/>
                    </a:cubicBezTo>
                    <a:cubicBezTo>
                      <a:pt x="48" y="12"/>
                      <a:pt x="36" y="15"/>
                      <a:pt x="23" y="15"/>
                    </a:cubicBezTo>
                    <a:cubicBezTo>
                      <a:pt x="10" y="15"/>
                      <a:pt x="0" y="12"/>
                      <a:pt x="1"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321" name="Freeform 17"/>
              <p:cNvSpPr>
                <a:spLocks/>
              </p:cNvSpPr>
              <p:nvPr/>
            </p:nvSpPr>
            <p:spPr bwMode="auto">
              <a:xfrm>
                <a:off x="3076" y="2445"/>
                <a:ext cx="51" cy="15"/>
              </a:xfrm>
              <a:custGeom>
                <a:avLst/>
                <a:gdLst>
                  <a:gd name="T0" fmla="*/ 1 w 51"/>
                  <a:gd name="T1" fmla="*/ 8 h 15"/>
                  <a:gd name="T2" fmla="*/ 28 w 51"/>
                  <a:gd name="T3" fmla="*/ 0 h 15"/>
                  <a:gd name="T4" fmla="*/ 50 w 51"/>
                  <a:gd name="T5" fmla="*/ 8 h 15"/>
                  <a:gd name="T6" fmla="*/ 23 w 51"/>
                  <a:gd name="T7" fmla="*/ 15 h 15"/>
                  <a:gd name="T8" fmla="*/ 1 w 51"/>
                  <a:gd name="T9" fmla="*/ 8 h 15"/>
                </a:gdLst>
                <a:ahLst/>
                <a:cxnLst>
                  <a:cxn ang="0">
                    <a:pos x="T0" y="T1"/>
                  </a:cxn>
                  <a:cxn ang="0">
                    <a:pos x="T2" y="T3"/>
                  </a:cxn>
                  <a:cxn ang="0">
                    <a:pos x="T4" y="T5"/>
                  </a:cxn>
                  <a:cxn ang="0">
                    <a:pos x="T6" y="T7"/>
                  </a:cxn>
                  <a:cxn ang="0">
                    <a:pos x="T8" y="T9"/>
                  </a:cxn>
                </a:cxnLst>
                <a:rect l="0" t="0" r="r" b="b"/>
                <a:pathLst>
                  <a:path w="51" h="15">
                    <a:moveTo>
                      <a:pt x="1" y="8"/>
                    </a:moveTo>
                    <a:cubicBezTo>
                      <a:pt x="3" y="4"/>
                      <a:pt x="14" y="0"/>
                      <a:pt x="28" y="0"/>
                    </a:cubicBezTo>
                    <a:cubicBezTo>
                      <a:pt x="41" y="0"/>
                      <a:pt x="51" y="4"/>
                      <a:pt x="50" y="8"/>
                    </a:cubicBezTo>
                    <a:cubicBezTo>
                      <a:pt x="49" y="12"/>
                      <a:pt x="37" y="15"/>
                      <a:pt x="23" y="15"/>
                    </a:cubicBezTo>
                    <a:cubicBezTo>
                      <a:pt x="10" y="15"/>
                      <a:pt x="0" y="12"/>
                      <a:pt x="1"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322" name="Freeform 18"/>
              <p:cNvSpPr>
                <a:spLocks/>
              </p:cNvSpPr>
              <p:nvPr/>
            </p:nvSpPr>
            <p:spPr bwMode="auto">
              <a:xfrm>
                <a:off x="4527" y="2445"/>
                <a:ext cx="54" cy="15"/>
              </a:xfrm>
              <a:custGeom>
                <a:avLst/>
                <a:gdLst>
                  <a:gd name="T0" fmla="*/ 3 w 54"/>
                  <a:gd name="T1" fmla="*/ 8 h 15"/>
                  <a:gd name="T2" fmla="*/ 22 w 54"/>
                  <a:gd name="T3" fmla="*/ 0 h 15"/>
                  <a:gd name="T4" fmla="*/ 51 w 54"/>
                  <a:gd name="T5" fmla="*/ 8 h 15"/>
                  <a:gd name="T6" fmla="*/ 32 w 54"/>
                  <a:gd name="T7" fmla="*/ 15 h 15"/>
                  <a:gd name="T8" fmla="*/ 3 w 54"/>
                  <a:gd name="T9" fmla="*/ 8 h 15"/>
                </a:gdLst>
                <a:ahLst/>
                <a:cxnLst>
                  <a:cxn ang="0">
                    <a:pos x="T0" y="T1"/>
                  </a:cxn>
                  <a:cxn ang="0">
                    <a:pos x="T2" y="T3"/>
                  </a:cxn>
                  <a:cxn ang="0">
                    <a:pos x="T4" y="T5"/>
                  </a:cxn>
                  <a:cxn ang="0">
                    <a:pos x="T6" y="T7"/>
                  </a:cxn>
                  <a:cxn ang="0">
                    <a:pos x="T8" y="T9"/>
                  </a:cxn>
                </a:cxnLst>
                <a:rect l="0" t="0" r="r" b="b"/>
                <a:pathLst>
                  <a:path w="54" h="15">
                    <a:moveTo>
                      <a:pt x="3" y="8"/>
                    </a:moveTo>
                    <a:cubicBezTo>
                      <a:pt x="0" y="4"/>
                      <a:pt x="9" y="0"/>
                      <a:pt x="22" y="0"/>
                    </a:cubicBezTo>
                    <a:cubicBezTo>
                      <a:pt x="35" y="0"/>
                      <a:pt x="48" y="4"/>
                      <a:pt x="51" y="8"/>
                    </a:cubicBezTo>
                    <a:cubicBezTo>
                      <a:pt x="54" y="12"/>
                      <a:pt x="45" y="15"/>
                      <a:pt x="32" y="15"/>
                    </a:cubicBezTo>
                    <a:cubicBezTo>
                      <a:pt x="18" y="15"/>
                      <a:pt x="5" y="12"/>
                      <a:pt x="3"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323" name="Freeform 19"/>
              <p:cNvSpPr>
                <a:spLocks/>
              </p:cNvSpPr>
              <p:nvPr/>
            </p:nvSpPr>
            <p:spPr bwMode="auto">
              <a:xfrm>
                <a:off x="2046" y="2463"/>
                <a:ext cx="57" cy="15"/>
              </a:xfrm>
              <a:custGeom>
                <a:avLst/>
                <a:gdLst>
                  <a:gd name="T0" fmla="*/ 4 w 57"/>
                  <a:gd name="T1" fmla="*/ 7 h 15"/>
                  <a:gd name="T2" fmla="*/ 36 w 57"/>
                  <a:gd name="T3" fmla="*/ 0 h 15"/>
                  <a:gd name="T4" fmla="*/ 53 w 57"/>
                  <a:gd name="T5" fmla="*/ 7 h 15"/>
                  <a:gd name="T6" fmla="*/ 21 w 57"/>
                  <a:gd name="T7" fmla="*/ 15 h 15"/>
                  <a:gd name="T8" fmla="*/ 4 w 57"/>
                  <a:gd name="T9" fmla="*/ 7 h 15"/>
                </a:gdLst>
                <a:ahLst/>
                <a:cxnLst>
                  <a:cxn ang="0">
                    <a:pos x="T0" y="T1"/>
                  </a:cxn>
                  <a:cxn ang="0">
                    <a:pos x="T2" y="T3"/>
                  </a:cxn>
                  <a:cxn ang="0">
                    <a:pos x="T4" y="T5"/>
                  </a:cxn>
                  <a:cxn ang="0">
                    <a:pos x="T6" y="T7"/>
                  </a:cxn>
                  <a:cxn ang="0">
                    <a:pos x="T8" y="T9"/>
                  </a:cxn>
                </a:cxnLst>
                <a:rect l="0" t="0" r="r" b="b"/>
                <a:pathLst>
                  <a:path w="57" h="15">
                    <a:moveTo>
                      <a:pt x="4" y="7"/>
                    </a:moveTo>
                    <a:cubicBezTo>
                      <a:pt x="8" y="3"/>
                      <a:pt x="22" y="0"/>
                      <a:pt x="36" y="0"/>
                    </a:cubicBezTo>
                    <a:cubicBezTo>
                      <a:pt x="49" y="0"/>
                      <a:pt x="57" y="3"/>
                      <a:pt x="53" y="7"/>
                    </a:cubicBezTo>
                    <a:cubicBezTo>
                      <a:pt x="49" y="11"/>
                      <a:pt x="35" y="15"/>
                      <a:pt x="21" y="15"/>
                    </a:cubicBezTo>
                    <a:cubicBezTo>
                      <a:pt x="8" y="15"/>
                      <a:pt x="0" y="11"/>
                      <a:pt x="4" y="7"/>
                    </a:cubicBezTo>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324" name="Freeform 20"/>
              <p:cNvSpPr>
                <a:spLocks/>
              </p:cNvSpPr>
              <p:nvPr/>
            </p:nvSpPr>
            <p:spPr bwMode="auto">
              <a:xfrm>
                <a:off x="2110" y="2463"/>
                <a:ext cx="57" cy="15"/>
              </a:xfrm>
              <a:custGeom>
                <a:avLst/>
                <a:gdLst>
                  <a:gd name="T0" fmla="*/ 4 w 57"/>
                  <a:gd name="T1" fmla="*/ 7 h 15"/>
                  <a:gd name="T2" fmla="*/ 35 w 57"/>
                  <a:gd name="T3" fmla="*/ 0 h 15"/>
                  <a:gd name="T4" fmla="*/ 53 w 57"/>
                  <a:gd name="T5" fmla="*/ 7 h 15"/>
                  <a:gd name="T6" fmla="*/ 22 w 57"/>
                  <a:gd name="T7" fmla="*/ 15 h 15"/>
                  <a:gd name="T8" fmla="*/ 4 w 57"/>
                  <a:gd name="T9" fmla="*/ 7 h 15"/>
                </a:gdLst>
                <a:ahLst/>
                <a:cxnLst>
                  <a:cxn ang="0">
                    <a:pos x="T0" y="T1"/>
                  </a:cxn>
                  <a:cxn ang="0">
                    <a:pos x="T2" y="T3"/>
                  </a:cxn>
                  <a:cxn ang="0">
                    <a:pos x="T4" y="T5"/>
                  </a:cxn>
                  <a:cxn ang="0">
                    <a:pos x="T6" y="T7"/>
                  </a:cxn>
                  <a:cxn ang="0">
                    <a:pos x="T8" y="T9"/>
                  </a:cxn>
                </a:cxnLst>
                <a:rect l="0" t="0" r="r" b="b"/>
                <a:pathLst>
                  <a:path w="57" h="15">
                    <a:moveTo>
                      <a:pt x="4" y="7"/>
                    </a:moveTo>
                    <a:cubicBezTo>
                      <a:pt x="8" y="3"/>
                      <a:pt x="22" y="0"/>
                      <a:pt x="35" y="0"/>
                    </a:cubicBezTo>
                    <a:cubicBezTo>
                      <a:pt x="49" y="0"/>
                      <a:pt x="57" y="3"/>
                      <a:pt x="53" y="7"/>
                    </a:cubicBezTo>
                    <a:cubicBezTo>
                      <a:pt x="49" y="11"/>
                      <a:pt x="35" y="15"/>
                      <a:pt x="22" y="15"/>
                    </a:cubicBezTo>
                    <a:cubicBezTo>
                      <a:pt x="8" y="15"/>
                      <a:pt x="0" y="11"/>
                      <a:pt x="4" y="7"/>
                    </a:cubicBezTo>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325" name="Freeform 21"/>
              <p:cNvSpPr>
                <a:spLocks/>
              </p:cNvSpPr>
              <p:nvPr/>
            </p:nvSpPr>
            <p:spPr bwMode="auto">
              <a:xfrm>
                <a:off x="2175" y="2463"/>
                <a:ext cx="55" cy="15"/>
              </a:xfrm>
              <a:custGeom>
                <a:avLst/>
                <a:gdLst>
                  <a:gd name="T0" fmla="*/ 3 w 56"/>
                  <a:gd name="T1" fmla="*/ 7 h 15"/>
                  <a:gd name="T2" fmla="*/ 35 w 56"/>
                  <a:gd name="T3" fmla="*/ 0 h 15"/>
                  <a:gd name="T4" fmla="*/ 53 w 56"/>
                  <a:gd name="T5" fmla="*/ 7 h 15"/>
                  <a:gd name="T6" fmla="*/ 22 w 56"/>
                  <a:gd name="T7" fmla="*/ 15 h 15"/>
                  <a:gd name="T8" fmla="*/ 3 w 56"/>
                  <a:gd name="T9" fmla="*/ 7 h 15"/>
                </a:gdLst>
                <a:ahLst/>
                <a:cxnLst>
                  <a:cxn ang="0">
                    <a:pos x="T0" y="T1"/>
                  </a:cxn>
                  <a:cxn ang="0">
                    <a:pos x="T2" y="T3"/>
                  </a:cxn>
                  <a:cxn ang="0">
                    <a:pos x="T4" y="T5"/>
                  </a:cxn>
                  <a:cxn ang="0">
                    <a:pos x="T6" y="T7"/>
                  </a:cxn>
                  <a:cxn ang="0">
                    <a:pos x="T8" y="T9"/>
                  </a:cxn>
                </a:cxnLst>
                <a:rect l="0" t="0" r="r" b="b"/>
                <a:pathLst>
                  <a:path w="56" h="15">
                    <a:moveTo>
                      <a:pt x="3" y="7"/>
                    </a:moveTo>
                    <a:cubicBezTo>
                      <a:pt x="7" y="3"/>
                      <a:pt x="21" y="0"/>
                      <a:pt x="35" y="0"/>
                    </a:cubicBezTo>
                    <a:cubicBezTo>
                      <a:pt x="48" y="0"/>
                      <a:pt x="56" y="3"/>
                      <a:pt x="53" y="7"/>
                    </a:cubicBezTo>
                    <a:cubicBezTo>
                      <a:pt x="49" y="11"/>
                      <a:pt x="35" y="15"/>
                      <a:pt x="22" y="15"/>
                    </a:cubicBezTo>
                    <a:cubicBezTo>
                      <a:pt x="8" y="15"/>
                      <a:pt x="0" y="11"/>
                      <a:pt x="3" y="7"/>
                    </a:cubicBezTo>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326" name="Freeform 22"/>
              <p:cNvSpPr>
                <a:spLocks/>
              </p:cNvSpPr>
              <p:nvPr/>
            </p:nvSpPr>
            <p:spPr bwMode="auto">
              <a:xfrm>
                <a:off x="2238" y="2463"/>
                <a:ext cx="56" cy="15"/>
              </a:xfrm>
              <a:custGeom>
                <a:avLst/>
                <a:gdLst>
                  <a:gd name="T0" fmla="*/ 3 w 56"/>
                  <a:gd name="T1" fmla="*/ 7 h 15"/>
                  <a:gd name="T2" fmla="*/ 34 w 56"/>
                  <a:gd name="T3" fmla="*/ 0 h 15"/>
                  <a:gd name="T4" fmla="*/ 53 w 56"/>
                  <a:gd name="T5" fmla="*/ 7 h 15"/>
                  <a:gd name="T6" fmla="*/ 22 w 56"/>
                  <a:gd name="T7" fmla="*/ 15 h 15"/>
                  <a:gd name="T8" fmla="*/ 3 w 56"/>
                  <a:gd name="T9" fmla="*/ 7 h 15"/>
                </a:gdLst>
                <a:ahLst/>
                <a:cxnLst>
                  <a:cxn ang="0">
                    <a:pos x="T0" y="T1"/>
                  </a:cxn>
                  <a:cxn ang="0">
                    <a:pos x="T2" y="T3"/>
                  </a:cxn>
                  <a:cxn ang="0">
                    <a:pos x="T4" y="T5"/>
                  </a:cxn>
                  <a:cxn ang="0">
                    <a:pos x="T6" y="T7"/>
                  </a:cxn>
                  <a:cxn ang="0">
                    <a:pos x="T8" y="T9"/>
                  </a:cxn>
                </a:cxnLst>
                <a:rect l="0" t="0" r="r" b="b"/>
                <a:pathLst>
                  <a:path w="56" h="15">
                    <a:moveTo>
                      <a:pt x="3" y="7"/>
                    </a:moveTo>
                    <a:cubicBezTo>
                      <a:pt x="7" y="3"/>
                      <a:pt x="20" y="0"/>
                      <a:pt x="34" y="0"/>
                    </a:cubicBezTo>
                    <a:cubicBezTo>
                      <a:pt x="48" y="0"/>
                      <a:pt x="56" y="3"/>
                      <a:pt x="53" y="7"/>
                    </a:cubicBezTo>
                    <a:cubicBezTo>
                      <a:pt x="49" y="11"/>
                      <a:pt x="35" y="15"/>
                      <a:pt x="22" y="15"/>
                    </a:cubicBezTo>
                    <a:cubicBezTo>
                      <a:pt x="8" y="15"/>
                      <a:pt x="0" y="11"/>
                      <a:pt x="3" y="7"/>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327" name="Freeform 23"/>
              <p:cNvSpPr>
                <a:spLocks/>
              </p:cNvSpPr>
              <p:nvPr/>
            </p:nvSpPr>
            <p:spPr bwMode="auto">
              <a:xfrm>
                <a:off x="2303" y="2463"/>
                <a:ext cx="54" cy="15"/>
              </a:xfrm>
              <a:custGeom>
                <a:avLst/>
                <a:gdLst>
                  <a:gd name="T0" fmla="*/ 3 w 55"/>
                  <a:gd name="T1" fmla="*/ 7 h 15"/>
                  <a:gd name="T2" fmla="*/ 33 w 55"/>
                  <a:gd name="T3" fmla="*/ 0 h 15"/>
                  <a:gd name="T4" fmla="*/ 52 w 55"/>
                  <a:gd name="T5" fmla="*/ 7 h 15"/>
                  <a:gd name="T6" fmla="*/ 22 w 55"/>
                  <a:gd name="T7" fmla="*/ 15 h 15"/>
                  <a:gd name="T8" fmla="*/ 3 w 55"/>
                  <a:gd name="T9" fmla="*/ 7 h 15"/>
                </a:gdLst>
                <a:ahLst/>
                <a:cxnLst>
                  <a:cxn ang="0">
                    <a:pos x="T0" y="T1"/>
                  </a:cxn>
                  <a:cxn ang="0">
                    <a:pos x="T2" y="T3"/>
                  </a:cxn>
                  <a:cxn ang="0">
                    <a:pos x="T4" y="T5"/>
                  </a:cxn>
                  <a:cxn ang="0">
                    <a:pos x="T6" y="T7"/>
                  </a:cxn>
                  <a:cxn ang="0">
                    <a:pos x="T8" y="T9"/>
                  </a:cxn>
                </a:cxnLst>
                <a:rect l="0" t="0" r="r" b="b"/>
                <a:pathLst>
                  <a:path w="55" h="15">
                    <a:moveTo>
                      <a:pt x="3" y="7"/>
                    </a:moveTo>
                    <a:cubicBezTo>
                      <a:pt x="6" y="3"/>
                      <a:pt x="20" y="0"/>
                      <a:pt x="33" y="0"/>
                    </a:cubicBezTo>
                    <a:cubicBezTo>
                      <a:pt x="47" y="0"/>
                      <a:pt x="55" y="3"/>
                      <a:pt x="52" y="7"/>
                    </a:cubicBezTo>
                    <a:cubicBezTo>
                      <a:pt x="49" y="11"/>
                      <a:pt x="35" y="15"/>
                      <a:pt x="22" y="15"/>
                    </a:cubicBezTo>
                    <a:cubicBezTo>
                      <a:pt x="8" y="15"/>
                      <a:pt x="0" y="11"/>
                      <a:pt x="3" y="7"/>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328" name="Freeform 24"/>
              <p:cNvSpPr>
                <a:spLocks/>
              </p:cNvSpPr>
              <p:nvPr/>
            </p:nvSpPr>
            <p:spPr bwMode="auto">
              <a:xfrm>
                <a:off x="2430" y="2463"/>
                <a:ext cx="56" cy="15"/>
              </a:xfrm>
              <a:custGeom>
                <a:avLst/>
                <a:gdLst>
                  <a:gd name="T0" fmla="*/ 3 w 56"/>
                  <a:gd name="T1" fmla="*/ 7 h 15"/>
                  <a:gd name="T2" fmla="*/ 33 w 56"/>
                  <a:gd name="T3" fmla="*/ 0 h 15"/>
                  <a:gd name="T4" fmla="*/ 53 w 56"/>
                  <a:gd name="T5" fmla="*/ 7 h 15"/>
                  <a:gd name="T6" fmla="*/ 23 w 56"/>
                  <a:gd name="T7" fmla="*/ 15 h 15"/>
                  <a:gd name="T8" fmla="*/ 3 w 56"/>
                  <a:gd name="T9" fmla="*/ 7 h 15"/>
                </a:gdLst>
                <a:ahLst/>
                <a:cxnLst>
                  <a:cxn ang="0">
                    <a:pos x="T0" y="T1"/>
                  </a:cxn>
                  <a:cxn ang="0">
                    <a:pos x="T2" y="T3"/>
                  </a:cxn>
                  <a:cxn ang="0">
                    <a:pos x="T4" y="T5"/>
                  </a:cxn>
                  <a:cxn ang="0">
                    <a:pos x="T6" y="T7"/>
                  </a:cxn>
                  <a:cxn ang="0">
                    <a:pos x="T8" y="T9"/>
                  </a:cxn>
                </a:cxnLst>
                <a:rect l="0" t="0" r="r" b="b"/>
                <a:pathLst>
                  <a:path w="56" h="15">
                    <a:moveTo>
                      <a:pt x="3" y="7"/>
                    </a:moveTo>
                    <a:cubicBezTo>
                      <a:pt x="6" y="3"/>
                      <a:pt x="20" y="0"/>
                      <a:pt x="33" y="0"/>
                    </a:cubicBezTo>
                    <a:cubicBezTo>
                      <a:pt x="47" y="0"/>
                      <a:pt x="56" y="3"/>
                      <a:pt x="53" y="7"/>
                    </a:cubicBezTo>
                    <a:cubicBezTo>
                      <a:pt x="50" y="11"/>
                      <a:pt x="37" y="15"/>
                      <a:pt x="23" y="15"/>
                    </a:cubicBezTo>
                    <a:cubicBezTo>
                      <a:pt x="9" y="15"/>
                      <a:pt x="0" y="11"/>
                      <a:pt x="3" y="7"/>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329" name="Freeform 25"/>
              <p:cNvSpPr>
                <a:spLocks/>
              </p:cNvSpPr>
              <p:nvPr/>
            </p:nvSpPr>
            <p:spPr bwMode="auto">
              <a:xfrm>
                <a:off x="2494" y="2463"/>
                <a:ext cx="54" cy="15"/>
              </a:xfrm>
              <a:custGeom>
                <a:avLst/>
                <a:gdLst>
                  <a:gd name="T0" fmla="*/ 3 w 55"/>
                  <a:gd name="T1" fmla="*/ 7 h 15"/>
                  <a:gd name="T2" fmla="*/ 33 w 55"/>
                  <a:gd name="T3" fmla="*/ 0 h 15"/>
                  <a:gd name="T4" fmla="*/ 53 w 55"/>
                  <a:gd name="T5" fmla="*/ 7 h 15"/>
                  <a:gd name="T6" fmla="*/ 23 w 55"/>
                  <a:gd name="T7" fmla="*/ 15 h 15"/>
                  <a:gd name="T8" fmla="*/ 3 w 55"/>
                  <a:gd name="T9" fmla="*/ 7 h 15"/>
                </a:gdLst>
                <a:ahLst/>
                <a:cxnLst>
                  <a:cxn ang="0">
                    <a:pos x="T0" y="T1"/>
                  </a:cxn>
                  <a:cxn ang="0">
                    <a:pos x="T2" y="T3"/>
                  </a:cxn>
                  <a:cxn ang="0">
                    <a:pos x="T4" y="T5"/>
                  </a:cxn>
                  <a:cxn ang="0">
                    <a:pos x="T6" y="T7"/>
                  </a:cxn>
                  <a:cxn ang="0">
                    <a:pos x="T8" y="T9"/>
                  </a:cxn>
                </a:cxnLst>
                <a:rect l="0" t="0" r="r" b="b"/>
                <a:pathLst>
                  <a:path w="55" h="15">
                    <a:moveTo>
                      <a:pt x="3" y="7"/>
                    </a:moveTo>
                    <a:cubicBezTo>
                      <a:pt x="6" y="3"/>
                      <a:pt x="19" y="0"/>
                      <a:pt x="33" y="0"/>
                    </a:cubicBezTo>
                    <a:cubicBezTo>
                      <a:pt x="46" y="0"/>
                      <a:pt x="55" y="3"/>
                      <a:pt x="53" y="7"/>
                    </a:cubicBezTo>
                    <a:cubicBezTo>
                      <a:pt x="50" y="11"/>
                      <a:pt x="37" y="15"/>
                      <a:pt x="23" y="15"/>
                    </a:cubicBezTo>
                    <a:cubicBezTo>
                      <a:pt x="9" y="15"/>
                      <a:pt x="0" y="11"/>
                      <a:pt x="3" y="7"/>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330" name="Freeform 26"/>
              <p:cNvSpPr>
                <a:spLocks/>
              </p:cNvSpPr>
              <p:nvPr/>
            </p:nvSpPr>
            <p:spPr bwMode="auto">
              <a:xfrm>
                <a:off x="2558" y="2463"/>
                <a:ext cx="55" cy="15"/>
              </a:xfrm>
              <a:custGeom>
                <a:avLst/>
                <a:gdLst>
                  <a:gd name="T0" fmla="*/ 3 w 55"/>
                  <a:gd name="T1" fmla="*/ 7 h 15"/>
                  <a:gd name="T2" fmla="*/ 32 w 55"/>
                  <a:gd name="T3" fmla="*/ 0 h 15"/>
                  <a:gd name="T4" fmla="*/ 52 w 55"/>
                  <a:gd name="T5" fmla="*/ 7 h 15"/>
                  <a:gd name="T6" fmla="*/ 23 w 55"/>
                  <a:gd name="T7" fmla="*/ 15 h 15"/>
                  <a:gd name="T8" fmla="*/ 3 w 55"/>
                  <a:gd name="T9" fmla="*/ 7 h 15"/>
                </a:gdLst>
                <a:ahLst/>
                <a:cxnLst>
                  <a:cxn ang="0">
                    <a:pos x="T0" y="T1"/>
                  </a:cxn>
                  <a:cxn ang="0">
                    <a:pos x="T2" y="T3"/>
                  </a:cxn>
                  <a:cxn ang="0">
                    <a:pos x="T4" y="T5"/>
                  </a:cxn>
                  <a:cxn ang="0">
                    <a:pos x="T6" y="T7"/>
                  </a:cxn>
                  <a:cxn ang="0">
                    <a:pos x="T8" y="T9"/>
                  </a:cxn>
                </a:cxnLst>
                <a:rect l="0" t="0" r="r" b="b"/>
                <a:pathLst>
                  <a:path w="55" h="15">
                    <a:moveTo>
                      <a:pt x="3" y="7"/>
                    </a:moveTo>
                    <a:cubicBezTo>
                      <a:pt x="6" y="3"/>
                      <a:pt x="19" y="0"/>
                      <a:pt x="32" y="0"/>
                    </a:cubicBezTo>
                    <a:cubicBezTo>
                      <a:pt x="46" y="0"/>
                      <a:pt x="55" y="3"/>
                      <a:pt x="52" y="7"/>
                    </a:cubicBezTo>
                    <a:cubicBezTo>
                      <a:pt x="50" y="11"/>
                      <a:pt x="36" y="15"/>
                      <a:pt x="23" y="15"/>
                    </a:cubicBezTo>
                    <a:cubicBezTo>
                      <a:pt x="9" y="15"/>
                      <a:pt x="0" y="11"/>
                      <a:pt x="3" y="7"/>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331" name="Freeform 27"/>
              <p:cNvSpPr>
                <a:spLocks/>
              </p:cNvSpPr>
              <p:nvPr/>
            </p:nvSpPr>
            <p:spPr bwMode="auto">
              <a:xfrm>
                <a:off x="2623" y="2463"/>
                <a:ext cx="53" cy="15"/>
              </a:xfrm>
              <a:custGeom>
                <a:avLst/>
                <a:gdLst>
                  <a:gd name="T0" fmla="*/ 3 w 54"/>
                  <a:gd name="T1" fmla="*/ 7 h 15"/>
                  <a:gd name="T2" fmla="*/ 32 w 54"/>
                  <a:gd name="T3" fmla="*/ 0 h 15"/>
                  <a:gd name="T4" fmla="*/ 52 w 54"/>
                  <a:gd name="T5" fmla="*/ 7 h 15"/>
                  <a:gd name="T6" fmla="*/ 23 w 54"/>
                  <a:gd name="T7" fmla="*/ 15 h 15"/>
                  <a:gd name="T8" fmla="*/ 3 w 54"/>
                  <a:gd name="T9" fmla="*/ 7 h 15"/>
                </a:gdLst>
                <a:ahLst/>
                <a:cxnLst>
                  <a:cxn ang="0">
                    <a:pos x="T0" y="T1"/>
                  </a:cxn>
                  <a:cxn ang="0">
                    <a:pos x="T2" y="T3"/>
                  </a:cxn>
                  <a:cxn ang="0">
                    <a:pos x="T4" y="T5"/>
                  </a:cxn>
                  <a:cxn ang="0">
                    <a:pos x="T6" y="T7"/>
                  </a:cxn>
                  <a:cxn ang="0">
                    <a:pos x="T8" y="T9"/>
                  </a:cxn>
                </a:cxnLst>
                <a:rect l="0" t="0" r="r" b="b"/>
                <a:pathLst>
                  <a:path w="54" h="15">
                    <a:moveTo>
                      <a:pt x="3" y="7"/>
                    </a:moveTo>
                    <a:cubicBezTo>
                      <a:pt x="5" y="3"/>
                      <a:pt x="18" y="0"/>
                      <a:pt x="32" y="0"/>
                    </a:cubicBezTo>
                    <a:cubicBezTo>
                      <a:pt x="45" y="0"/>
                      <a:pt x="54" y="3"/>
                      <a:pt x="52" y="7"/>
                    </a:cubicBezTo>
                    <a:cubicBezTo>
                      <a:pt x="50" y="11"/>
                      <a:pt x="37" y="15"/>
                      <a:pt x="23" y="15"/>
                    </a:cubicBezTo>
                    <a:cubicBezTo>
                      <a:pt x="9" y="15"/>
                      <a:pt x="0" y="11"/>
                      <a:pt x="3" y="7"/>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332" name="Freeform 28"/>
              <p:cNvSpPr>
                <a:spLocks/>
              </p:cNvSpPr>
              <p:nvPr/>
            </p:nvSpPr>
            <p:spPr bwMode="auto">
              <a:xfrm>
                <a:off x="2686" y="2463"/>
                <a:ext cx="54" cy="15"/>
              </a:xfrm>
              <a:custGeom>
                <a:avLst/>
                <a:gdLst>
                  <a:gd name="T0" fmla="*/ 2 w 54"/>
                  <a:gd name="T1" fmla="*/ 7 h 15"/>
                  <a:gd name="T2" fmla="*/ 31 w 54"/>
                  <a:gd name="T3" fmla="*/ 0 h 15"/>
                  <a:gd name="T4" fmla="*/ 52 w 54"/>
                  <a:gd name="T5" fmla="*/ 7 h 15"/>
                  <a:gd name="T6" fmla="*/ 23 w 54"/>
                  <a:gd name="T7" fmla="*/ 15 h 15"/>
                  <a:gd name="T8" fmla="*/ 2 w 54"/>
                  <a:gd name="T9" fmla="*/ 7 h 15"/>
                </a:gdLst>
                <a:ahLst/>
                <a:cxnLst>
                  <a:cxn ang="0">
                    <a:pos x="T0" y="T1"/>
                  </a:cxn>
                  <a:cxn ang="0">
                    <a:pos x="T2" y="T3"/>
                  </a:cxn>
                  <a:cxn ang="0">
                    <a:pos x="T4" y="T5"/>
                  </a:cxn>
                  <a:cxn ang="0">
                    <a:pos x="T6" y="T7"/>
                  </a:cxn>
                  <a:cxn ang="0">
                    <a:pos x="T8" y="T9"/>
                  </a:cxn>
                </a:cxnLst>
                <a:rect l="0" t="0" r="r" b="b"/>
                <a:pathLst>
                  <a:path w="54" h="15">
                    <a:moveTo>
                      <a:pt x="2" y="7"/>
                    </a:moveTo>
                    <a:cubicBezTo>
                      <a:pt x="5" y="3"/>
                      <a:pt x="17" y="0"/>
                      <a:pt x="31" y="0"/>
                    </a:cubicBezTo>
                    <a:cubicBezTo>
                      <a:pt x="45" y="0"/>
                      <a:pt x="54" y="3"/>
                      <a:pt x="52" y="7"/>
                    </a:cubicBezTo>
                    <a:cubicBezTo>
                      <a:pt x="50" y="11"/>
                      <a:pt x="37" y="15"/>
                      <a:pt x="23" y="15"/>
                    </a:cubicBezTo>
                    <a:cubicBezTo>
                      <a:pt x="9" y="15"/>
                      <a:pt x="0" y="11"/>
                      <a:pt x="2" y="7"/>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333" name="Freeform 29"/>
              <p:cNvSpPr>
                <a:spLocks/>
              </p:cNvSpPr>
              <p:nvPr/>
            </p:nvSpPr>
            <p:spPr bwMode="auto">
              <a:xfrm>
                <a:off x="2751" y="2463"/>
                <a:ext cx="53" cy="15"/>
              </a:xfrm>
              <a:custGeom>
                <a:avLst/>
                <a:gdLst>
                  <a:gd name="T0" fmla="*/ 2 w 53"/>
                  <a:gd name="T1" fmla="*/ 7 h 15"/>
                  <a:gd name="T2" fmla="*/ 30 w 53"/>
                  <a:gd name="T3" fmla="*/ 0 h 15"/>
                  <a:gd name="T4" fmla="*/ 51 w 53"/>
                  <a:gd name="T5" fmla="*/ 7 h 15"/>
                  <a:gd name="T6" fmla="*/ 23 w 53"/>
                  <a:gd name="T7" fmla="*/ 15 h 15"/>
                  <a:gd name="T8" fmla="*/ 2 w 53"/>
                  <a:gd name="T9" fmla="*/ 7 h 15"/>
                </a:gdLst>
                <a:ahLst/>
                <a:cxnLst>
                  <a:cxn ang="0">
                    <a:pos x="T0" y="T1"/>
                  </a:cxn>
                  <a:cxn ang="0">
                    <a:pos x="T2" y="T3"/>
                  </a:cxn>
                  <a:cxn ang="0">
                    <a:pos x="T4" y="T5"/>
                  </a:cxn>
                  <a:cxn ang="0">
                    <a:pos x="T6" y="T7"/>
                  </a:cxn>
                  <a:cxn ang="0">
                    <a:pos x="T8" y="T9"/>
                  </a:cxn>
                </a:cxnLst>
                <a:rect l="0" t="0" r="r" b="b"/>
                <a:pathLst>
                  <a:path w="53" h="15">
                    <a:moveTo>
                      <a:pt x="2" y="7"/>
                    </a:moveTo>
                    <a:cubicBezTo>
                      <a:pt x="4" y="3"/>
                      <a:pt x="17" y="0"/>
                      <a:pt x="30" y="0"/>
                    </a:cubicBezTo>
                    <a:cubicBezTo>
                      <a:pt x="44" y="0"/>
                      <a:pt x="53" y="3"/>
                      <a:pt x="51" y="7"/>
                    </a:cubicBezTo>
                    <a:cubicBezTo>
                      <a:pt x="49" y="11"/>
                      <a:pt x="37" y="15"/>
                      <a:pt x="23" y="15"/>
                    </a:cubicBezTo>
                    <a:cubicBezTo>
                      <a:pt x="9" y="15"/>
                      <a:pt x="0" y="11"/>
                      <a:pt x="2" y="7"/>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334" name="Freeform 30"/>
              <p:cNvSpPr>
                <a:spLocks/>
              </p:cNvSpPr>
              <p:nvPr/>
            </p:nvSpPr>
            <p:spPr bwMode="auto">
              <a:xfrm>
                <a:off x="2815" y="2463"/>
                <a:ext cx="52" cy="15"/>
              </a:xfrm>
              <a:custGeom>
                <a:avLst/>
                <a:gdLst>
                  <a:gd name="T0" fmla="*/ 2 w 53"/>
                  <a:gd name="T1" fmla="*/ 7 h 15"/>
                  <a:gd name="T2" fmla="*/ 30 w 53"/>
                  <a:gd name="T3" fmla="*/ 0 h 15"/>
                  <a:gd name="T4" fmla="*/ 51 w 53"/>
                  <a:gd name="T5" fmla="*/ 7 h 15"/>
                  <a:gd name="T6" fmla="*/ 23 w 53"/>
                  <a:gd name="T7" fmla="*/ 15 h 15"/>
                  <a:gd name="T8" fmla="*/ 2 w 53"/>
                  <a:gd name="T9" fmla="*/ 7 h 15"/>
                </a:gdLst>
                <a:ahLst/>
                <a:cxnLst>
                  <a:cxn ang="0">
                    <a:pos x="T0" y="T1"/>
                  </a:cxn>
                  <a:cxn ang="0">
                    <a:pos x="T2" y="T3"/>
                  </a:cxn>
                  <a:cxn ang="0">
                    <a:pos x="T4" y="T5"/>
                  </a:cxn>
                  <a:cxn ang="0">
                    <a:pos x="T6" y="T7"/>
                  </a:cxn>
                  <a:cxn ang="0">
                    <a:pos x="T8" y="T9"/>
                  </a:cxn>
                </a:cxnLst>
                <a:rect l="0" t="0" r="r" b="b"/>
                <a:pathLst>
                  <a:path w="53" h="15">
                    <a:moveTo>
                      <a:pt x="2" y="7"/>
                    </a:moveTo>
                    <a:cubicBezTo>
                      <a:pt x="4" y="3"/>
                      <a:pt x="16" y="0"/>
                      <a:pt x="30" y="0"/>
                    </a:cubicBezTo>
                    <a:cubicBezTo>
                      <a:pt x="43" y="0"/>
                      <a:pt x="53" y="3"/>
                      <a:pt x="51" y="7"/>
                    </a:cubicBezTo>
                    <a:cubicBezTo>
                      <a:pt x="49" y="11"/>
                      <a:pt x="37" y="15"/>
                      <a:pt x="23" y="15"/>
                    </a:cubicBezTo>
                    <a:cubicBezTo>
                      <a:pt x="10" y="15"/>
                      <a:pt x="0" y="11"/>
                      <a:pt x="2" y="7"/>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335" name="Freeform 31"/>
              <p:cNvSpPr>
                <a:spLocks/>
              </p:cNvSpPr>
              <p:nvPr/>
            </p:nvSpPr>
            <p:spPr bwMode="auto">
              <a:xfrm>
                <a:off x="2879" y="2463"/>
                <a:ext cx="53" cy="15"/>
              </a:xfrm>
              <a:custGeom>
                <a:avLst/>
                <a:gdLst>
                  <a:gd name="T0" fmla="*/ 1 w 53"/>
                  <a:gd name="T1" fmla="*/ 7 h 15"/>
                  <a:gd name="T2" fmla="*/ 29 w 53"/>
                  <a:gd name="T3" fmla="*/ 0 h 15"/>
                  <a:gd name="T4" fmla="*/ 51 w 53"/>
                  <a:gd name="T5" fmla="*/ 7 h 15"/>
                  <a:gd name="T6" fmla="*/ 23 w 53"/>
                  <a:gd name="T7" fmla="*/ 15 h 15"/>
                  <a:gd name="T8" fmla="*/ 1 w 53"/>
                  <a:gd name="T9" fmla="*/ 7 h 15"/>
                </a:gdLst>
                <a:ahLst/>
                <a:cxnLst>
                  <a:cxn ang="0">
                    <a:pos x="T0" y="T1"/>
                  </a:cxn>
                  <a:cxn ang="0">
                    <a:pos x="T2" y="T3"/>
                  </a:cxn>
                  <a:cxn ang="0">
                    <a:pos x="T4" y="T5"/>
                  </a:cxn>
                  <a:cxn ang="0">
                    <a:pos x="T6" y="T7"/>
                  </a:cxn>
                  <a:cxn ang="0">
                    <a:pos x="T8" y="T9"/>
                  </a:cxn>
                </a:cxnLst>
                <a:rect l="0" t="0" r="r" b="b"/>
                <a:pathLst>
                  <a:path w="53" h="15">
                    <a:moveTo>
                      <a:pt x="1" y="7"/>
                    </a:moveTo>
                    <a:cubicBezTo>
                      <a:pt x="3" y="3"/>
                      <a:pt x="16" y="0"/>
                      <a:pt x="29" y="0"/>
                    </a:cubicBezTo>
                    <a:cubicBezTo>
                      <a:pt x="43" y="0"/>
                      <a:pt x="53" y="3"/>
                      <a:pt x="51" y="7"/>
                    </a:cubicBezTo>
                    <a:cubicBezTo>
                      <a:pt x="49" y="11"/>
                      <a:pt x="37" y="15"/>
                      <a:pt x="23" y="15"/>
                    </a:cubicBezTo>
                    <a:cubicBezTo>
                      <a:pt x="9" y="15"/>
                      <a:pt x="0" y="11"/>
                      <a:pt x="1" y="7"/>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336" name="Freeform 32"/>
              <p:cNvSpPr>
                <a:spLocks/>
              </p:cNvSpPr>
              <p:nvPr/>
            </p:nvSpPr>
            <p:spPr bwMode="auto">
              <a:xfrm>
                <a:off x="2943" y="2463"/>
                <a:ext cx="52" cy="15"/>
              </a:xfrm>
              <a:custGeom>
                <a:avLst/>
                <a:gdLst>
                  <a:gd name="T0" fmla="*/ 2 w 52"/>
                  <a:gd name="T1" fmla="*/ 7 h 15"/>
                  <a:gd name="T2" fmla="*/ 29 w 52"/>
                  <a:gd name="T3" fmla="*/ 0 h 15"/>
                  <a:gd name="T4" fmla="*/ 51 w 52"/>
                  <a:gd name="T5" fmla="*/ 7 h 15"/>
                  <a:gd name="T6" fmla="*/ 24 w 52"/>
                  <a:gd name="T7" fmla="*/ 15 h 15"/>
                  <a:gd name="T8" fmla="*/ 2 w 52"/>
                  <a:gd name="T9" fmla="*/ 7 h 15"/>
                </a:gdLst>
                <a:ahLst/>
                <a:cxnLst>
                  <a:cxn ang="0">
                    <a:pos x="T0" y="T1"/>
                  </a:cxn>
                  <a:cxn ang="0">
                    <a:pos x="T2" y="T3"/>
                  </a:cxn>
                  <a:cxn ang="0">
                    <a:pos x="T4" y="T5"/>
                  </a:cxn>
                  <a:cxn ang="0">
                    <a:pos x="T6" y="T7"/>
                  </a:cxn>
                  <a:cxn ang="0">
                    <a:pos x="T8" y="T9"/>
                  </a:cxn>
                </a:cxnLst>
                <a:rect l="0" t="0" r="r" b="b"/>
                <a:pathLst>
                  <a:path w="52" h="15">
                    <a:moveTo>
                      <a:pt x="2" y="7"/>
                    </a:moveTo>
                    <a:cubicBezTo>
                      <a:pt x="3" y="3"/>
                      <a:pt x="16" y="0"/>
                      <a:pt x="29" y="0"/>
                    </a:cubicBezTo>
                    <a:cubicBezTo>
                      <a:pt x="42" y="0"/>
                      <a:pt x="52" y="3"/>
                      <a:pt x="51" y="7"/>
                    </a:cubicBezTo>
                    <a:cubicBezTo>
                      <a:pt x="49" y="11"/>
                      <a:pt x="37" y="15"/>
                      <a:pt x="24" y="15"/>
                    </a:cubicBezTo>
                    <a:cubicBezTo>
                      <a:pt x="10" y="15"/>
                      <a:pt x="0" y="11"/>
                      <a:pt x="2" y="7"/>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337" name="Freeform 33"/>
              <p:cNvSpPr>
                <a:spLocks/>
              </p:cNvSpPr>
              <p:nvPr/>
            </p:nvSpPr>
            <p:spPr bwMode="auto">
              <a:xfrm>
                <a:off x="3007" y="2463"/>
                <a:ext cx="51" cy="15"/>
              </a:xfrm>
              <a:custGeom>
                <a:avLst/>
                <a:gdLst>
                  <a:gd name="T0" fmla="*/ 1 w 51"/>
                  <a:gd name="T1" fmla="*/ 7 h 15"/>
                  <a:gd name="T2" fmla="*/ 28 w 51"/>
                  <a:gd name="T3" fmla="*/ 0 h 15"/>
                  <a:gd name="T4" fmla="*/ 50 w 51"/>
                  <a:gd name="T5" fmla="*/ 7 h 15"/>
                  <a:gd name="T6" fmla="*/ 23 w 51"/>
                  <a:gd name="T7" fmla="*/ 15 h 15"/>
                  <a:gd name="T8" fmla="*/ 1 w 51"/>
                  <a:gd name="T9" fmla="*/ 7 h 15"/>
                </a:gdLst>
                <a:ahLst/>
                <a:cxnLst>
                  <a:cxn ang="0">
                    <a:pos x="T0" y="T1"/>
                  </a:cxn>
                  <a:cxn ang="0">
                    <a:pos x="T2" y="T3"/>
                  </a:cxn>
                  <a:cxn ang="0">
                    <a:pos x="T4" y="T5"/>
                  </a:cxn>
                  <a:cxn ang="0">
                    <a:pos x="T6" y="T7"/>
                  </a:cxn>
                  <a:cxn ang="0">
                    <a:pos x="T8" y="T9"/>
                  </a:cxn>
                </a:cxnLst>
                <a:rect l="0" t="0" r="r" b="b"/>
                <a:pathLst>
                  <a:path w="51" h="15">
                    <a:moveTo>
                      <a:pt x="1" y="7"/>
                    </a:moveTo>
                    <a:cubicBezTo>
                      <a:pt x="3" y="3"/>
                      <a:pt x="15" y="0"/>
                      <a:pt x="28" y="0"/>
                    </a:cubicBezTo>
                    <a:cubicBezTo>
                      <a:pt x="42" y="0"/>
                      <a:pt x="51" y="3"/>
                      <a:pt x="50" y="7"/>
                    </a:cubicBezTo>
                    <a:cubicBezTo>
                      <a:pt x="49" y="11"/>
                      <a:pt x="37" y="15"/>
                      <a:pt x="23" y="15"/>
                    </a:cubicBezTo>
                    <a:cubicBezTo>
                      <a:pt x="10" y="15"/>
                      <a:pt x="0" y="11"/>
                      <a:pt x="1" y="7"/>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338" name="Freeform 34"/>
              <p:cNvSpPr>
                <a:spLocks/>
              </p:cNvSpPr>
              <p:nvPr/>
            </p:nvSpPr>
            <p:spPr bwMode="auto">
              <a:xfrm>
                <a:off x="3456" y="2463"/>
                <a:ext cx="49" cy="15"/>
              </a:xfrm>
              <a:custGeom>
                <a:avLst/>
                <a:gdLst>
                  <a:gd name="T0" fmla="*/ 0 w 49"/>
                  <a:gd name="T1" fmla="*/ 7 h 15"/>
                  <a:gd name="T2" fmla="*/ 24 w 49"/>
                  <a:gd name="T3" fmla="*/ 0 h 15"/>
                  <a:gd name="T4" fmla="*/ 49 w 49"/>
                  <a:gd name="T5" fmla="*/ 7 h 15"/>
                  <a:gd name="T6" fmla="*/ 24 w 49"/>
                  <a:gd name="T7" fmla="*/ 15 h 15"/>
                  <a:gd name="T8" fmla="*/ 0 w 49"/>
                  <a:gd name="T9" fmla="*/ 7 h 15"/>
                </a:gdLst>
                <a:ahLst/>
                <a:cxnLst>
                  <a:cxn ang="0">
                    <a:pos x="T0" y="T1"/>
                  </a:cxn>
                  <a:cxn ang="0">
                    <a:pos x="T2" y="T3"/>
                  </a:cxn>
                  <a:cxn ang="0">
                    <a:pos x="T4" y="T5"/>
                  </a:cxn>
                  <a:cxn ang="0">
                    <a:pos x="T6" y="T7"/>
                  </a:cxn>
                  <a:cxn ang="0">
                    <a:pos x="T8" y="T9"/>
                  </a:cxn>
                </a:cxnLst>
                <a:rect l="0" t="0" r="r" b="b"/>
                <a:pathLst>
                  <a:path w="49" h="15">
                    <a:moveTo>
                      <a:pt x="0" y="7"/>
                    </a:moveTo>
                    <a:cubicBezTo>
                      <a:pt x="0" y="3"/>
                      <a:pt x="11" y="0"/>
                      <a:pt x="24" y="0"/>
                    </a:cubicBezTo>
                    <a:cubicBezTo>
                      <a:pt x="38" y="0"/>
                      <a:pt x="49" y="3"/>
                      <a:pt x="49" y="7"/>
                    </a:cubicBezTo>
                    <a:cubicBezTo>
                      <a:pt x="49" y="11"/>
                      <a:pt x="38" y="15"/>
                      <a:pt x="24" y="15"/>
                    </a:cubicBezTo>
                    <a:cubicBezTo>
                      <a:pt x="10" y="15"/>
                      <a:pt x="0" y="11"/>
                      <a:pt x="0" y="7"/>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339" name="Freeform 35"/>
              <p:cNvSpPr>
                <a:spLocks/>
              </p:cNvSpPr>
              <p:nvPr/>
            </p:nvSpPr>
            <p:spPr bwMode="auto">
              <a:xfrm>
                <a:off x="3519" y="2463"/>
                <a:ext cx="50" cy="15"/>
              </a:xfrm>
              <a:custGeom>
                <a:avLst/>
                <a:gdLst>
                  <a:gd name="T0" fmla="*/ 0 w 50"/>
                  <a:gd name="T1" fmla="*/ 7 h 15"/>
                  <a:gd name="T2" fmla="*/ 25 w 50"/>
                  <a:gd name="T3" fmla="*/ 0 h 15"/>
                  <a:gd name="T4" fmla="*/ 50 w 50"/>
                  <a:gd name="T5" fmla="*/ 7 h 15"/>
                  <a:gd name="T6" fmla="*/ 25 w 50"/>
                  <a:gd name="T7" fmla="*/ 15 h 15"/>
                  <a:gd name="T8" fmla="*/ 0 w 50"/>
                  <a:gd name="T9" fmla="*/ 7 h 15"/>
                </a:gdLst>
                <a:ahLst/>
                <a:cxnLst>
                  <a:cxn ang="0">
                    <a:pos x="T0" y="T1"/>
                  </a:cxn>
                  <a:cxn ang="0">
                    <a:pos x="T2" y="T3"/>
                  </a:cxn>
                  <a:cxn ang="0">
                    <a:pos x="T4" y="T5"/>
                  </a:cxn>
                  <a:cxn ang="0">
                    <a:pos x="T6" y="T7"/>
                  </a:cxn>
                  <a:cxn ang="0">
                    <a:pos x="T8" y="T9"/>
                  </a:cxn>
                </a:cxnLst>
                <a:rect l="0" t="0" r="r" b="b"/>
                <a:pathLst>
                  <a:path w="50" h="15">
                    <a:moveTo>
                      <a:pt x="0" y="7"/>
                    </a:moveTo>
                    <a:cubicBezTo>
                      <a:pt x="0" y="3"/>
                      <a:pt x="11" y="0"/>
                      <a:pt x="25" y="0"/>
                    </a:cubicBezTo>
                    <a:cubicBezTo>
                      <a:pt x="38" y="0"/>
                      <a:pt x="50" y="3"/>
                      <a:pt x="50" y="7"/>
                    </a:cubicBezTo>
                    <a:cubicBezTo>
                      <a:pt x="50" y="11"/>
                      <a:pt x="39" y="15"/>
                      <a:pt x="25" y="15"/>
                    </a:cubicBezTo>
                    <a:cubicBezTo>
                      <a:pt x="11" y="15"/>
                      <a:pt x="0" y="11"/>
                      <a:pt x="0" y="7"/>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340" name="Freeform 36"/>
              <p:cNvSpPr>
                <a:spLocks/>
              </p:cNvSpPr>
              <p:nvPr/>
            </p:nvSpPr>
            <p:spPr bwMode="auto">
              <a:xfrm>
                <a:off x="4476" y="2463"/>
                <a:ext cx="53" cy="15"/>
              </a:xfrm>
              <a:custGeom>
                <a:avLst/>
                <a:gdLst>
                  <a:gd name="T0" fmla="*/ 2 w 54"/>
                  <a:gd name="T1" fmla="*/ 7 h 15"/>
                  <a:gd name="T2" fmla="*/ 22 w 54"/>
                  <a:gd name="T3" fmla="*/ 0 h 15"/>
                  <a:gd name="T4" fmla="*/ 52 w 54"/>
                  <a:gd name="T5" fmla="*/ 7 h 15"/>
                  <a:gd name="T6" fmla="*/ 32 w 54"/>
                  <a:gd name="T7" fmla="*/ 15 h 15"/>
                  <a:gd name="T8" fmla="*/ 2 w 54"/>
                  <a:gd name="T9" fmla="*/ 7 h 15"/>
                </a:gdLst>
                <a:ahLst/>
                <a:cxnLst>
                  <a:cxn ang="0">
                    <a:pos x="T0" y="T1"/>
                  </a:cxn>
                  <a:cxn ang="0">
                    <a:pos x="T2" y="T3"/>
                  </a:cxn>
                  <a:cxn ang="0">
                    <a:pos x="T4" y="T5"/>
                  </a:cxn>
                  <a:cxn ang="0">
                    <a:pos x="T6" y="T7"/>
                  </a:cxn>
                  <a:cxn ang="0">
                    <a:pos x="T8" y="T9"/>
                  </a:cxn>
                </a:cxnLst>
                <a:rect l="0" t="0" r="r" b="b"/>
                <a:pathLst>
                  <a:path w="54" h="15">
                    <a:moveTo>
                      <a:pt x="2" y="7"/>
                    </a:moveTo>
                    <a:cubicBezTo>
                      <a:pt x="0" y="3"/>
                      <a:pt x="8" y="0"/>
                      <a:pt x="22" y="0"/>
                    </a:cubicBezTo>
                    <a:cubicBezTo>
                      <a:pt x="36" y="0"/>
                      <a:pt x="49" y="3"/>
                      <a:pt x="52" y="7"/>
                    </a:cubicBezTo>
                    <a:cubicBezTo>
                      <a:pt x="54" y="11"/>
                      <a:pt x="45" y="15"/>
                      <a:pt x="32" y="15"/>
                    </a:cubicBezTo>
                    <a:cubicBezTo>
                      <a:pt x="18" y="15"/>
                      <a:pt x="5" y="11"/>
                      <a:pt x="2" y="7"/>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341" name="Freeform 37"/>
              <p:cNvSpPr>
                <a:spLocks/>
              </p:cNvSpPr>
              <p:nvPr/>
            </p:nvSpPr>
            <p:spPr bwMode="auto">
              <a:xfrm>
                <a:off x="4539" y="2463"/>
                <a:ext cx="54" cy="15"/>
              </a:xfrm>
              <a:custGeom>
                <a:avLst/>
                <a:gdLst>
                  <a:gd name="T0" fmla="*/ 3 w 54"/>
                  <a:gd name="T1" fmla="*/ 7 h 15"/>
                  <a:gd name="T2" fmla="*/ 22 w 54"/>
                  <a:gd name="T3" fmla="*/ 0 h 15"/>
                  <a:gd name="T4" fmla="*/ 51 w 54"/>
                  <a:gd name="T5" fmla="*/ 7 h 15"/>
                  <a:gd name="T6" fmla="*/ 32 w 54"/>
                  <a:gd name="T7" fmla="*/ 15 h 15"/>
                  <a:gd name="T8" fmla="*/ 3 w 54"/>
                  <a:gd name="T9" fmla="*/ 7 h 15"/>
                </a:gdLst>
                <a:ahLst/>
                <a:cxnLst>
                  <a:cxn ang="0">
                    <a:pos x="T0" y="T1"/>
                  </a:cxn>
                  <a:cxn ang="0">
                    <a:pos x="T2" y="T3"/>
                  </a:cxn>
                  <a:cxn ang="0">
                    <a:pos x="T4" y="T5"/>
                  </a:cxn>
                  <a:cxn ang="0">
                    <a:pos x="T6" y="T7"/>
                  </a:cxn>
                  <a:cxn ang="0">
                    <a:pos x="T8" y="T9"/>
                  </a:cxn>
                </a:cxnLst>
                <a:rect l="0" t="0" r="r" b="b"/>
                <a:pathLst>
                  <a:path w="54" h="15">
                    <a:moveTo>
                      <a:pt x="3" y="7"/>
                    </a:moveTo>
                    <a:cubicBezTo>
                      <a:pt x="0" y="3"/>
                      <a:pt x="8" y="0"/>
                      <a:pt x="22" y="0"/>
                    </a:cubicBezTo>
                    <a:cubicBezTo>
                      <a:pt x="35" y="0"/>
                      <a:pt x="49" y="3"/>
                      <a:pt x="51" y="7"/>
                    </a:cubicBezTo>
                    <a:cubicBezTo>
                      <a:pt x="54" y="11"/>
                      <a:pt x="46" y="15"/>
                      <a:pt x="32" y="15"/>
                    </a:cubicBezTo>
                    <a:cubicBezTo>
                      <a:pt x="19" y="15"/>
                      <a:pt x="5" y="11"/>
                      <a:pt x="3" y="7"/>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342" name="Freeform 38"/>
              <p:cNvSpPr>
                <a:spLocks/>
              </p:cNvSpPr>
              <p:nvPr/>
            </p:nvSpPr>
            <p:spPr bwMode="auto">
              <a:xfrm>
                <a:off x="4603" y="2463"/>
                <a:ext cx="55" cy="15"/>
              </a:xfrm>
              <a:custGeom>
                <a:avLst/>
                <a:gdLst>
                  <a:gd name="T0" fmla="*/ 3 w 55"/>
                  <a:gd name="T1" fmla="*/ 7 h 15"/>
                  <a:gd name="T2" fmla="*/ 22 w 55"/>
                  <a:gd name="T3" fmla="*/ 0 h 15"/>
                  <a:gd name="T4" fmla="*/ 52 w 55"/>
                  <a:gd name="T5" fmla="*/ 7 h 15"/>
                  <a:gd name="T6" fmla="*/ 33 w 55"/>
                  <a:gd name="T7" fmla="*/ 15 h 15"/>
                  <a:gd name="T8" fmla="*/ 3 w 55"/>
                  <a:gd name="T9" fmla="*/ 7 h 15"/>
                </a:gdLst>
                <a:ahLst/>
                <a:cxnLst>
                  <a:cxn ang="0">
                    <a:pos x="T0" y="T1"/>
                  </a:cxn>
                  <a:cxn ang="0">
                    <a:pos x="T2" y="T3"/>
                  </a:cxn>
                  <a:cxn ang="0">
                    <a:pos x="T4" y="T5"/>
                  </a:cxn>
                  <a:cxn ang="0">
                    <a:pos x="T6" y="T7"/>
                  </a:cxn>
                  <a:cxn ang="0">
                    <a:pos x="T8" y="T9"/>
                  </a:cxn>
                </a:cxnLst>
                <a:rect l="0" t="0" r="r" b="b"/>
                <a:pathLst>
                  <a:path w="55" h="15">
                    <a:moveTo>
                      <a:pt x="3" y="7"/>
                    </a:moveTo>
                    <a:cubicBezTo>
                      <a:pt x="0" y="3"/>
                      <a:pt x="9" y="0"/>
                      <a:pt x="22" y="0"/>
                    </a:cubicBezTo>
                    <a:cubicBezTo>
                      <a:pt x="35" y="0"/>
                      <a:pt x="49" y="3"/>
                      <a:pt x="52" y="7"/>
                    </a:cubicBezTo>
                    <a:cubicBezTo>
                      <a:pt x="55" y="11"/>
                      <a:pt x="46" y="15"/>
                      <a:pt x="33" y="15"/>
                    </a:cubicBezTo>
                    <a:cubicBezTo>
                      <a:pt x="19" y="15"/>
                      <a:pt x="6" y="11"/>
                      <a:pt x="3" y="7"/>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343" name="Freeform 39"/>
              <p:cNvSpPr>
                <a:spLocks/>
              </p:cNvSpPr>
              <p:nvPr/>
            </p:nvSpPr>
            <p:spPr bwMode="auto">
              <a:xfrm>
                <a:off x="1640" y="2481"/>
                <a:ext cx="59" cy="15"/>
              </a:xfrm>
              <a:custGeom>
                <a:avLst/>
                <a:gdLst>
                  <a:gd name="T0" fmla="*/ 5 w 60"/>
                  <a:gd name="T1" fmla="*/ 7 h 15"/>
                  <a:gd name="T2" fmla="*/ 39 w 60"/>
                  <a:gd name="T3" fmla="*/ 0 h 15"/>
                  <a:gd name="T4" fmla="*/ 55 w 60"/>
                  <a:gd name="T5" fmla="*/ 7 h 15"/>
                  <a:gd name="T6" fmla="*/ 21 w 60"/>
                  <a:gd name="T7" fmla="*/ 15 h 15"/>
                  <a:gd name="T8" fmla="*/ 5 w 60"/>
                  <a:gd name="T9" fmla="*/ 7 h 15"/>
                </a:gdLst>
                <a:ahLst/>
                <a:cxnLst>
                  <a:cxn ang="0">
                    <a:pos x="T0" y="T1"/>
                  </a:cxn>
                  <a:cxn ang="0">
                    <a:pos x="T2" y="T3"/>
                  </a:cxn>
                  <a:cxn ang="0">
                    <a:pos x="T4" y="T5"/>
                  </a:cxn>
                  <a:cxn ang="0">
                    <a:pos x="T6" y="T7"/>
                  </a:cxn>
                  <a:cxn ang="0">
                    <a:pos x="T8" y="T9"/>
                  </a:cxn>
                </a:cxnLst>
                <a:rect l="0" t="0" r="r" b="b"/>
                <a:pathLst>
                  <a:path w="60" h="15">
                    <a:moveTo>
                      <a:pt x="5" y="7"/>
                    </a:moveTo>
                    <a:cubicBezTo>
                      <a:pt x="10" y="3"/>
                      <a:pt x="26" y="0"/>
                      <a:pt x="39" y="0"/>
                    </a:cubicBezTo>
                    <a:cubicBezTo>
                      <a:pt x="53" y="0"/>
                      <a:pt x="60" y="3"/>
                      <a:pt x="55" y="7"/>
                    </a:cubicBezTo>
                    <a:cubicBezTo>
                      <a:pt x="50" y="12"/>
                      <a:pt x="34" y="15"/>
                      <a:pt x="21" y="15"/>
                    </a:cubicBezTo>
                    <a:cubicBezTo>
                      <a:pt x="7" y="15"/>
                      <a:pt x="0" y="12"/>
                      <a:pt x="5" y="7"/>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344" name="Freeform 40"/>
              <p:cNvSpPr>
                <a:spLocks/>
              </p:cNvSpPr>
              <p:nvPr/>
            </p:nvSpPr>
            <p:spPr bwMode="auto">
              <a:xfrm>
                <a:off x="1704" y="2481"/>
                <a:ext cx="60" cy="15"/>
              </a:xfrm>
              <a:custGeom>
                <a:avLst/>
                <a:gdLst>
                  <a:gd name="T0" fmla="*/ 5 w 60"/>
                  <a:gd name="T1" fmla="*/ 7 h 15"/>
                  <a:gd name="T2" fmla="*/ 39 w 60"/>
                  <a:gd name="T3" fmla="*/ 0 h 15"/>
                  <a:gd name="T4" fmla="*/ 55 w 60"/>
                  <a:gd name="T5" fmla="*/ 7 h 15"/>
                  <a:gd name="T6" fmla="*/ 21 w 60"/>
                  <a:gd name="T7" fmla="*/ 15 h 15"/>
                  <a:gd name="T8" fmla="*/ 5 w 60"/>
                  <a:gd name="T9" fmla="*/ 7 h 15"/>
                </a:gdLst>
                <a:ahLst/>
                <a:cxnLst>
                  <a:cxn ang="0">
                    <a:pos x="T0" y="T1"/>
                  </a:cxn>
                  <a:cxn ang="0">
                    <a:pos x="T2" y="T3"/>
                  </a:cxn>
                  <a:cxn ang="0">
                    <a:pos x="T4" y="T5"/>
                  </a:cxn>
                  <a:cxn ang="0">
                    <a:pos x="T6" y="T7"/>
                  </a:cxn>
                  <a:cxn ang="0">
                    <a:pos x="T8" y="T9"/>
                  </a:cxn>
                </a:cxnLst>
                <a:rect l="0" t="0" r="r" b="b"/>
                <a:pathLst>
                  <a:path w="60" h="15">
                    <a:moveTo>
                      <a:pt x="5" y="7"/>
                    </a:moveTo>
                    <a:cubicBezTo>
                      <a:pt x="10" y="3"/>
                      <a:pt x="25" y="0"/>
                      <a:pt x="39" y="0"/>
                    </a:cubicBezTo>
                    <a:cubicBezTo>
                      <a:pt x="53" y="0"/>
                      <a:pt x="60" y="3"/>
                      <a:pt x="55" y="7"/>
                    </a:cubicBezTo>
                    <a:cubicBezTo>
                      <a:pt x="50" y="12"/>
                      <a:pt x="35" y="15"/>
                      <a:pt x="21" y="15"/>
                    </a:cubicBezTo>
                    <a:cubicBezTo>
                      <a:pt x="7" y="15"/>
                      <a:pt x="0" y="12"/>
                      <a:pt x="5" y="7"/>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345" name="Freeform 41"/>
              <p:cNvSpPr>
                <a:spLocks/>
              </p:cNvSpPr>
              <p:nvPr/>
            </p:nvSpPr>
            <p:spPr bwMode="auto">
              <a:xfrm>
                <a:off x="1770" y="2481"/>
                <a:ext cx="59" cy="15"/>
              </a:xfrm>
              <a:custGeom>
                <a:avLst/>
                <a:gdLst>
                  <a:gd name="T0" fmla="*/ 5 w 59"/>
                  <a:gd name="T1" fmla="*/ 7 h 15"/>
                  <a:gd name="T2" fmla="*/ 38 w 59"/>
                  <a:gd name="T3" fmla="*/ 0 h 15"/>
                  <a:gd name="T4" fmla="*/ 54 w 59"/>
                  <a:gd name="T5" fmla="*/ 7 h 15"/>
                  <a:gd name="T6" fmla="*/ 21 w 59"/>
                  <a:gd name="T7" fmla="*/ 15 h 15"/>
                  <a:gd name="T8" fmla="*/ 5 w 59"/>
                  <a:gd name="T9" fmla="*/ 7 h 15"/>
                </a:gdLst>
                <a:ahLst/>
                <a:cxnLst>
                  <a:cxn ang="0">
                    <a:pos x="T0" y="T1"/>
                  </a:cxn>
                  <a:cxn ang="0">
                    <a:pos x="T2" y="T3"/>
                  </a:cxn>
                  <a:cxn ang="0">
                    <a:pos x="T4" y="T5"/>
                  </a:cxn>
                  <a:cxn ang="0">
                    <a:pos x="T6" y="T7"/>
                  </a:cxn>
                  <a:cxn ang="0">
                    <a:pos x="T8" y="T9"/>
                  </a:cxn>
                </a:cxnLst>
                <a:rect l="0" t="0" r="r" b="b"/>
                <a:pathLst>
                  <a:path w="59" h="15">
                    <a:moveTo>
                      <a:pt x="5" y="7"/>
                    </a:moveTo>
                    <a:cubicBezTo>
                      <a:pt x="9" y="3"/>
                      <a:pt x="24" y="0"/>
                      <a:pt x="38" y="0"/>
                    </a:cubicBezTo>
                    <a:cubicBezTo>
                      <a:pt x="51" y="0"/>
                      <a:pt x="59" y="3"/>
                      <a:pt x="54" y="7"/>
                    </a:cubicBezTo>
                    <a:cubicBezTo>
                      <a:pt x="49" y="12"/>
                      <a:pt x="34" y="15"/>
                      <a:pt x="21" y="15"/>
                    </a:cubicBezTo>
                    <a:cubicBezTo>
                      <a:pt x="7" y="15"/>
                      <a:pt x="0" y="12"/>
                      <a:pt x="5" y="7"/>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346" name="Freeform 42"/>
              <p:cNvSpPr>
                <a:spLocks/>
              </p:cNvSpPr>
              <p:nvPr/>
            </p:nvSpPr>
            <p:spPr bwMode="auto">
              <a:xfrm>
                <a:off x="1834" y="2481"/>
                <a:ext cx="58" cy="15"/>
              </a:xfrm>
              <a:custGeom>
                <a:avLst/>
                <a:gdLst>
                  <a:gd name="T0" fmla="*/ 5 w 59"/>
                  <a:gd name="T1" fmla="*/ 7 h 15"/>
                  <a:gd name="T2" fmla="*/ 38 w 59"/>
                  <a:gd name="T3" fmla="*/ 0 h 15"/>
                  <a:gd name="T4" fmla="*/ 55 w 59"/>
                  <a:gd name="T5" fmla="*/ 7 h 15"/>
                  <a:gd name="T6" fmla="*/ 22 w 59"/>
                  <a:gd name="T7" fmla="*/ 15 h 15"/>
                  <a:gd name="T8" fmla="*/ 5 w 59"/>
                  <a:gd name="T9" fmla="*/ 7 h 15"/>
                </a:gdLst>
                <a:ahLst/>
                <a:cxnLst>
                  <a:cxn ang="0">
                    <a:pos x="T0" y="T1"/>
                  </a:cxn>
                  <a:cxn ang="0">
                    <a:pos x="T2" y="T3"/>
                  </a:cxn>
                  <a:cxn ang="0">
                    <a:pos x="T4" y="T5"/>
                  </a:cxn>
                  <a:cxn ang="0">
                    <a:pos x="T6" y="T7"/>
                  </a:cxn>
                  <a:cxn ang="0">
                    <a:pos x="T8" y="T9"/>
                  </a:cxn>
                </a:cxnLst>
                <a:rect l="0" t="0" r="r" b="b"/>
                <a:pathLst>
                  <a:path w="59" h="15">
                    <a:moveTo>
                      <a:pt x="5" y="7"/>
                    </a:moveTo>
                    <a:cubicBezTo>
                      <a:pt x="10" y="3"/>
                      <a:pt x="24" y="0"/>
                      <a:pt x="38" y="0"/>
                    </a:cubicBezTo>
                    <a:cubicBezTo>
                      <a:pt x="52" y="0"/>
                      <a:pt x="59" y="3"/>
                      <a:pt x="55" y="7"/>
                    </a:cubicBezTo>
                    <a:cubicBezTo>
                      <a:pt x="50" y="12"/>
                      <a:pt x="35" y="15"/>
                      <a:pt x="22" y="15"/>
                    </a:cubicBezTo>
                    <a:cubicBezTo>
                      <a:pt x="8" y="15"/>
                      <a:pt x="0" y="12"/>
                      <a:pt x="5" y="7"/>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347" name="Freeform 43"/>
              <p:cNvSpPr>
                <a:spLocks/>
              </p:cNvSpPr>
              <p:nvPr/>
            </p:nvSpPr>
            <p:spPr bwMode="auto">
              <a:xfrm>
                <a:off x="1899" y="2481"/>
                <a:ext cx="59" cy="15"/>
              </a:xfrm>
              <a:custGeom>
                <a:avLst/>
                <a:gdLst>
                  <a:gd name="T0" fmla="*/ 4 w 59"/>
                  <a:gd name="T1" fmla="*/ 7 h 15"/>
                  <a:gd name="T2" fmla="*/ 37 w 59"/>
                  <a:gd name="T3" fmla="*/ 0 h 15"/>
                  <a:gd name="T4" fmla="*/ 54 w 59"/>
                  <a:gd name="T5" fmla="*/ 7 h 15"/>
                  <a:gd name="T6" fmla="*/ 21 w 59"/>
                  <a:gd name="T7" fmla="*/ 15 h 15"/>
                  <a:gd name="T8" fmla="*/ 4 w 59"/>
                  <a:gd name="T9" fmla="*/ 7 h 15"/>
                </a:gdLst>
                <a:ahLst/>
                <a:cxnLst>
                  <a:cxn ang="0">
                    <a:pos x="T0" y="T1"/>
                  </a:cxn>
                  <a:cxn ang="0">
                    <a:pos x="T2" y="T3"/>
                  </a:cxn>
                  <a:cxn ang="0">
                    <a:pos x="T4" y="T5"/>
                  </a:cxn>
                  <a:cxn ang="0">
                    <a:pos x="T6" y="T7"/>
                  </a:cxn>
                  <a:cxn ang="0">
                    <a:pos x="T8" y="T9"/>
                  </a:cxn>
                </a:cxnLst>
                <a:rect l="0" t="0" r="r" b="b"/>
                <a:pathLst>
                  <a:path w="59" h="15">
                    <a:moveTo>
                      <a:pt x="4" y="7"/>
                    </a:moveTo>
                    <a:cubicBezTo>
                      <a:pt x="9" y="3"/>
                      <a:pt x="23" y="0"/>
                      <a:pt x="37" y="0"/>
                    </a:cubicBezTo>
                    <a:cubicBezTo>
                      <a:pt x="51" y="0"/>
                      <a:pt x="59" y="3"/>
                      <a:pt x="54" y="7"/>
                    </a:cubicBezTo>
                    <a:cubicBezTo>
                      <a:pt x="50" y="12"/>
                      <a:pt x="35" y="15"/>
                      <a:pt x="21" y="15"/>
                    </a:cubicBezTo>
                    <a:cubicBezTo>
                      <a:pt x="7" y="15"/>
                      <a:pt x="0" y="12"/>
                      <a:pt x="4" y="7"/>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348" name="Freeform 44"/>
              <p:cNvSpPr>
                <a:spLocks/>
              </p:cNvSpPr>
              <p:nvPr/>
            </p:nvSpPr>
            <p:spPr bwMode="auto">
              <a:xfrm>
                <a:off x="2028" y="2481"/>
                <a:ext cx="58" cy="15"/>
              </a:xfrm>
              <a:custGeom>
                <a:avLst/>
                <a:gdLst>
                  <a:gd name="T0" fmla="*/ 5 w 58"/>
                  <a:gd name="T1" fmla="*/ 7 h 15"/>
                  <a:gd name="T2" fmla="*/ 37 w 58"/>
                  <a:gd name="T3" fmla="*/ 0 h 15"/>
                  <a:gd name="T4" fmla="*/ 54 w 58"/>
                  <a:gd name="T5" fmla="*/ 7 h 15"/>
                  <a:gd name="T6" fmla="*/ 22 w 58"/>
                  <a:gd name="T7" fmla="*/ 15 h 15"/>
                  <a:gd name="T8" fmla="*/ 5 w 58"/>
                  <a:gd name="T9" fmla="*/ 7 h 15"/>
                </a:gdLst>
                <a:ahLst/>
                <a:cxnLst>
                  <a:cxn ang="0">
                    <a:pos x="T0" y="T1"/>
                  </a:cxn>
                  <a:cxn ang="0">
                    <a:pos x="T2" y="T3"/>
                  </a:cxn>
                  <a:cxn ang="0">
                    <a:pos x="T4" y="T5"/>
                  </a:cxn>
                  <a:cxn ang="0">
                    <a:pos x="T6" y="T7"/>
                  </a:cxn>
                  <a:cxn ang="0">
                    <a:pos x="T8" y="T9"/>
                  </a:cxn>
                </a:cxnLst>
                <a:rect l="0" t="0" r="r" b="b"/>
                <a:pathLst>
                  <a:path w="58" h="15">
                    <a:moveTo>
                      <a:pt x="5" y="7"/>
                    </a:moveTo>
                    <a:cubicBezTo>
                      <a:pt x="9" y="3"/>
                      <a:pt x="23" y="0"/>
                      <a:pt x="37" y="0"/>
                    </a:cubicBezTo>
                    <a:cubicBezTo>
                      <a:pt x="50" y="0"/>
                      <a:pt x="58" y="3"/>
                      <a:pt x="54" y="7"/>
                    </a:cubicBezTo>
                    <a:cubicBezTo>
                      <a:pt x="50" y="12"/>
                      <a:pt x="36" y="15"/>
                      <a:pt x="22" y="15"/>
                    </a:cubicBezTo>
                    <a:cubicBezTo>
                      <a:pt x="8" y="15"/>
                      <a:pt x="0" y="12"/>
                      <a:pt x="5" y="7"/>
                    </a:cubicBezTo>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349" name="Freeform 45"/>
              <p:cNvSpPr>
                <a:spLocks/>
              </p:cNvSpPr>
              <p:nvPr/>
            </p:nvSpPr>
            <p:spPr bwMode="auto">
              <a:xfrm>
                <a:off x="2093" y="2481"/>
                <a:ext cx="57" cy="15"/>
              </a:xfrm>
              <a:custGeom>
                <a:avLst/>
                <a:gdLst>
                  <a:gd name="T0" fmla="*/ 4 w 57"/>
                  <a:gd name="T1" fmla="*/ 7 h 15"/>
                  <a:gd name="T2" fmla="*/ 36 w 57"/>
                  <a:gd name="T3" fmla="*/ 0 h 15"/>
                  <a:gd name="T4" fmla="*/ 54 w 57"/>
                  <a:gd name="T5" fmla="*/ 7 h 15"/>
                  <a:gd name="T6" fmla="*/ 22 w 57"/>
                  <a:gd name="T7" fmla="*/ 15 h 15"/>
                  <a:gd name="T8" fmla="*/ 4 w 57"/>
                  <a:gd name="T9" fmla="*/ 7 h 15"/>
                </a:gdLst>
                <a:ahLst/>
                <a:cxnLst>
                  <a:cxn ang="0">
                    <a:pos x="T0" y="T1"/>
                  </a:cxn>
                  <a:cxn ang="0">
                    <a:pos x="T2" y="T3"/>
                  </a:cxn>
                  <a:cxn ang="0">
                    <a:pos x="T4" y="T5"/>
                  </a:cxn>
                  <a:cxn ang="0">
                    <a:pos x="T6" y="T7"/>
                  </a:cxn>
                  <a:cxn ang="0">
                    <a:pos x="T8" y="T9"/>
                  </a:cxn>
                </a:cxnLst>
                <a:rect l="0" t="0" r="r" b="b"/>
                <a:pathLst>
                  <a:path w="57" h="15">
                    <a:moveTo>
                      <a:pt x="4" y="7"/>
                    </a:moveTo>
                    <a:cubicBezTo>
                      <a:pt x="8" y="3"/>
                      <a:pt x="22" y="0"/>
                      <a:pt x="36" y="0"/>
                    </a:cubicBezTo>
                    <a:cubicBezTo>
                      <a:pt x="49" y="0"/>
                      <a:pt x="57" y="3"/>
                      <a:pt x="54" y="7"/>
                    </a:cubicBezTo>
                    <a:cubicBezTo>
                      <a:pt x="50" y="12"/>
                      <a:pt x="36" y="15"/>
                      <a:pt x="22" y="15"/>
                    </a:cubicBezTo>
                    <a:cubicBezTo>
                      <a:pt x="8" y="15"/>
                      <a:pt x="0" y="12"/>
                      <a:pt x="4" y="7"/>
                    </a:cubicBezTo>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350" name="Freeform 46"/>
              <p:cNvSpPr>
                <a:spLocks/>
              </p:cNvSpPr>
              <p:nvPr/>
            </p:nvSpPr>
            <p:spPr bwMode="auto">
              <a:xfrm>
                <a:off x="2158" y="2481"/>
                <a:ext cx="57" cy="15"/>
              </a:xfrm>
              <a:custGeom>
                <a:avLst/>
                <a:gdLst>
                  <a:gd name="T0" fmla="*/ 4 w 58"/>
                  <a:gd name="T1" fmla="*/ 7 h 15"/>
                  <a:gd name="T2" fmla="*/ 36 w 58"/>
                  <a:gd name="T3" fmla="*/ 0 h 15"/>
                  <a:gd name="T4" fmla="*/ 54 w 58"/>
                  <a:gd name="T5" fmla="*/ 7 h 15"/>
                  <a:gd name="T6" fmla="*/ 23 w 58"/>
                  <a:gd name="T7" fmla="*/ 15 h 15"/>
                  <a:gd name="T8" fmla="*/ 4 w 58"/>
                  <a:gd name="T9" fmla="*/ 7 h 15"/>
                </a:gdLst>
                <a:ahLst/>
                <a:cxnLst>
                  <a:cxn ang="0">
                    <a:pos x="T0" y="T1"/>
                  </a:cxn>
                  <a:cxn ang="0">
                    <a:pos x="T2" y="T3"/>
                  </a:cxn>
                  <a:cxn ang="0">
                    <a:pos x="T4" y="T5"/>
                  </a:cxn>
                  <a:cxn ang="0">
                    <a:pos x="T6" y="T7"/>
                  </a:cxn>
                  <a:cxn ang="0">
                    <a:pos x="T8" y="T9"/>
                  </a:cxn>
                </a:cxnLst>
                <a:rect l="0" t="0" r="r" b="b"/>
                <a:pathLst>
                  <a:path w="58" h="15">
                    <a:moveTo>
                      <a:pt x="4" y="7"/>
                    </a:moveTo>
                    <a:cubicBezTo>
                      <a:pt x="8" y="3"/>
                      <a:pt x="22" y="0"/>
                      <a:pt x="36" y="0"/>
                    </a:cubicBezTo>
                    <a:cubicBezTo>
                      <a:pt x="50" y="0"/>
                      <a:pt x="58" y="3"/>
                      <a:pt x="54" y="7"/>
                    </a:cubicBezTo>
                    <a:cubicBezTo>
                      <a:pt x="51" y="12"/>
                      <a:pt x="37" y="15"/>
                      <a:pt x="23" y="15"/>
                    </a:cubicBezTo>
                    <a:cubicBezTo>
                      <a:pt x="9" y="15"/>
                      <a:pt x="0" y="12"/>
                      <a:pt x="4" y="7"/>
                    </a:cubicBezTo>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351" name="Freeform 47"/>
              <p:cNvSpPr>
                <a:spLocks/>
              </p:cNvSpPr>
              <p:nvPr/>
            </p:nvSpPr>
            <p:spPr bwMode="auto">
              <a:xfrm>
                <a:off x="2222" y="2481"/>
                <a:ext cx="57" cy="15"/>
              </a:xfrm>
              <a:custGeom>
                <a:avLst/>
                <a:gdLst>
                  <a:gd name="T0" fmla="*/ 4 w 57"/>
                  <a:gd name="T1" fmla="*/ 7 h 15"/>
                  <a:gd name="T2" fmla="*/ 35 w 57"/>
                  <a:gd name="T3" fmla="*/ 0 h 15"/>
                  <a:gd name="T4" fmla="*/ 54 w 57"/>
                  <a:gd name="T5" fmla="*/ 7 h 15"/>
                  <a:gd name="T6" fmla="*/ 22 w 57"/>
                  <a:gd name="T7" fmla="*/ 15 h 15"/>
                  <a:gd name="T8" fmla="*/ 4 w 57"/>
                  <a:gd name="T9" fmla="*/ 7 h 15"/>
                </a:gdLst>
                <a:ahLst/>
                <a:cxnLst>
                  <a:cxn ang="0">
                    <a:pos x="T0" y="T1"/>
                  </a:cxn>
                  <a:cxn ang="0">
                    <a:pos x="T2" y="T3"/>
                  </a:cxn>
                  <a:cxn ang="0">
                    <a:pos x="T4" y="T5"/>
                  </a:cxn>
                  <a:cxn ang="0">
                    <a:pos x="T6" y="T7"/>
                  </a:cxn>
                  <a:cxn ang="0">
                    <a:pos x="T8" y="T9"/>
                  </a:cxn>
                </a:cxnLst>
                <a:rect l="0" t="0" r="r" b="b"/>
                <a:pathLst>
                  <a:path w="57" h="15">
                    <a:moveTo>
                      <a:pt x="4" y="7"/>
                    </a:moveTo>
                    <a:cubicBezTo>
                      <a:pt x="7" y="3"/>
                      <a:pt x="21" y="0"/>
                      <a:pt x="35" y="0"/>
                    </a:cubicBezTo>
                    <a:cubicBezTo>
                      <a:pt x="49" y="0"/>
                      <a:pt x="57" y="3"/>
                      <a:pt x="54" y="7"/>
                    </a:cubicBezTo>
                    <a:cubicBezTo>
                      <a:pt x="50" y="12"/>
                      <a:pt x="36" y="15"/>
                      <a:pt x="22" y="15"/>
                    </a:cubicBezTo>
                    <a:cubicBezTo>
                      <a:pt x="9" y="15"/>
                      <a:pt x="0" y="12"/>
                      <a:pt x="4" y="7"/>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352" name="Freeform 48"/>
              <p:cNvSpPr>
                <a:spLocks/>
              </p:cNvSpPr>
              <p:nvPr/>
            </p:nvSpPr>
            <p:spPr bwMode="auto">
              <a:xfrm>
                <a:off x="2352" y="2481"/>
                <a:ext cx="56" cy="15"/>
              </a:xfrm>
              <a:custGeom>
                <a:avLst/>
                <a:gdLst>
                  <a:gd name="T0" fmla="*/ 3 w 56"/>
                  <a:gd name="T1" fmla="*/ 7 h 15"/>
                  <a:gd name="T2" fmla="*/ 34 w 56"/>
                  <a:gd name="T3" fmla="*/ 0 h 15"/>
                  <a:gd name="T4" fmla="*/ 53 w 56"/>
                  <a:gd name="T5" fmla="*/ 7 h 15"/>
                  <a:gd name="T6" fmla="*/ 22 w 56"/>
                  <a:gd name="T7" fmla="*/ 15 h 15"/>
                  <a:gd name="T8" fmla="*/ 3 w 56"/>
                  <a:gd name="T9" fmla="*/ 7 h 15"/>
                </a:gdLst>
                <a:ahLst/>
                <a:cxnLst>
                  <a:cxn ang="0">
                    <a:pos x="T0" y="T1"/>
                  </a:cxn>
                  <a:cxn ang="0">
                    <a:pos x="T2" y="T3"/>
                  </a:cxn>
                  <a:cxn ang="0">
                    <a:pos x="T4" y="T5"/>
                  </a:cxn>
                  <a:cxn ang="0">
                    <a:pos x="T6" y="T7"/>
                  </a:cxn>
                  <a:cxn ang="0">
                    <a:pos x="T8" y="T9"/>
                  </a:cxn>
                </a:cxnLst>
                <a:rect l="0" t="0" r="r" b="b"/>
                <a:pathLst>
                  <a:path w="56" h="15">
                    <a:moveTo>
                      <a:pt x="3" y="7"/>
                    </a:moveTo>
                    <a:cubicBezTo>
                      <a:pt x="6" y="3"/>
                      <a:pt x="20" y="0"/>
                      <a:pt x="34" y="0"/>
                    </a:cubicBezTo>
                    <a:cubicBezTo>
                      <a:pt x="47" y="0"/>
                      <a:pt x="56" y="3"/>
                      <a:pt x="53" y="7"/>
                    </a:cubicBezTo>
                    <a:cubicBezTo>
                      <a:pt x="49" y="12"/>
                      <a:pt x="36" y="15"/>
                      <a:pt x="22" y="15"/>
                    </a:cubicBezTo>
                    <a:cubicBezTo>
                      <a:pt x="8" y="15"/>
                      <a:pt x="0" y="12"/>
                      <a:pt x="3" y="7"/>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353" name="Freeform 49"/>
              <p:cNvSpPr>
                <a:spLocks/>
              </p:cNvSpPr>
              <p:nvPr/>
            </p:nvSpPr>
            <p:spPr bwMode="auto">
              <a:xfrm>
                <a:off x="2417" y="2481"/>
                <a:ext cx="56" cy="15"/>
              </a:xfrm>
              <a:custGeom>
                <a:avLst/>
                <a:gdLst>
                  <a:gd name="T0" fmla="*/ 3 w 56"/>
                  <a:gd name="T1" fmla="*/ 7 h 15"/>
                  <a:gd name="T2" fmla="*/ 34 w 56"/>
                  <a:gd name="T3" fmla="*/ 0 h 15"/>
                  <a:gd name="T4" fmla="*/ 53 w 56"/>
                  <a:gd name="T5" fmla="*/ 7 h 15"/>
                  <a:gd name="T6" fmla="*/ 23 w 56"/>
                  <a:gd name="T7" fmla="*/ 15 h 15"/>
                  <a:gd name="T8" fmla="*/ 3 w 56"/>
                  <a:gd name="T9" fmla="*/ 7 h 15"/>
                </a:gdLst>
                <a:ahLst/>
                <a:cxnLst>
                  <a:cxn ang="0">
                    <a:pos x="T0" y="T1"/>
                  </a:cxn>
                  <a:cxn ang="0">
                    <a:pos x="T2" y="T3"/>
                  </a:cxn>
                  <a:cxn ang="0">
                    <a:pos x="T4" y="T5"/>
                  </a:cxn>
                  <a:cxn ang="0">
                    <a:pos x="T6" y="T7"/>
                  </a:cxn>
                  <a:cxn ang="0">
                    <a:pos x="T8" y="T9"/>
                  </a:cxn>
                </a:cxnLst>
                <a:rect l="0" t="0" r="r" b="b"/>
                <a:pathLst>
                  <a:path w="56" h="15">
                    <a:moveTo>
                      <a:pt x="3" y="7"/>
                    </a:moveTo>
                    <a:cubicBezTo>
                      <a:pt x="6" y="3"/>
                      <a:pt x="20" y="0"/>
                      <a:pt x="34" y="0"/>
                    </a:cubicBezTo>
                    <a:cubicBezTo>
                      <a:pt x="47" y="0"/>
                      <a:pt x="56" y="3"/>
                      <a:pt x="53" y="7"/>
                    </a:cubicBezTo>
                    <a:cubicBezTo>
                      <a:pt x="50" y="12"/>
                      <a:pt x="37" y="15"/>
                      <a:pt x="23" y="15"/>
                    </a:cubicBezTo>
                    <a:cubicBezTo>
                      <a:pt x="9" y="15"/>
                      <a:pt x="0" y="12"/>
                      <a:pt x="3" y="7"/>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354" name="Freeform 50"/>
              <p:cNvSpPr>
                <a:spLocks/>
              </p:cNvSpPr>
              <p:nvPr/>
            </p:nvSpPr>
            <p:spPr bwMode="auto">
              <a:xfrm>
                <a:off x="2482" y="2481"/>
                <a:ext cx="55" cy="15"/>
              </a:xfrm>
              <a:custGeom>
                <a:avLst/>
                <a:gdLst>
                  <a:gd name="T0" fmla="*/ 3 w 56"/>
                  <a:gd name="T1" fmla="*/ 7 h 15"/>
                  <a:gd name="T2" fmla="*/ 33 w 56"/>
                  <a:gd name="T3" fmla="*/ 0 h 15"/>
                  <a:gd name="T4" fmla="*/ 53 w 56"/>
                  <a:gd name="T5" fmla="*/ 7 h 15"/>
                  <a:gd name="T6" fmla="*/ 23 w 56"/>
                  <a:gd name="T7" fmla="*/ 15 h 15"/>
                  <a:gd name="T8" fmla="*/ 3 w 56"/>
                  <a:gd name="T9" fmla="*/ 7 h 15"/>
                </a:gdLst>
                <a:ahLst/>
                <a:cxnLst>
                  <a:cxn ang="0">
                    <a:pos x="T0" y="T1"/>
                  </a:cxn>
                  <a:cxn ang="0">
                    <a:pos x="T2" y="T3"/>
                  </a:cxn>
                  <a:cxn ang="0">
                    <a:pos x="T4" y="T5"/>
                  </a:cxn>
                  <a:cxn ang="0">
                    <a:pos x="T6" y="T7"/>
                  </a:cxn>
                  <a:cxn ang="0">
                    <a:pos x="T8" y="T9"/>
                  </a:cxn>
                </a:cxnLst>
                <a:rect l="0" t="0" r="r" b="b"/>
                <a:pathLst>
                  <a:path w="56" h="15">
                    <a:moveTo>
                      <a:pt x="3" y="7"/>
                    </a:moveTo>
                    <a:cubicBezTo>
                      <a:pt x="6" y="3"/>
                      <a:pt x="19" y="0"/>
                      <a:pt x="33" y="0"/>
                    </a:cubicBezTo>
                    <a:cubicBezTo>
                      <a:pt x="47" y="0"/>
                      <a:pt x="56" y="3"/>
                      <a:pt x="53" y="7"/>
                    </a:cubicBezTo>
                    <a:cubicBezTo>
                      <a:pt x="50" y="12"/>
                      <a:pt x="37" y="15"/>
                      <a:pt x="23" y="15"/>
                    </a:cubicBezTo>
                    <a:cubicBezTo>
                      <a:pt x="9" y="15"/>
                      <a:pt x="0" y="12"/>
                      <a:pt x="3" y="7"/>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355" name="Freeform 51"/>
              <p:cNvSpPr>
                <a:spLocks/>
              </p:cNvSpPr>
              <p:nvPr/>
            </p:nvSpPr>
            <p:spPr bwMode="auto">
              <a:xfrm>
                <a:off x="2547" y="2481"/>
                <a:ext cx="55" cy="15"/>
              </a:xfrm>
              <a:custGeom>
                <a:avLst/>
                <a:gdLst>
                  <a:gd name="T0" fmla="*/ 3 w 55"/>
                  <a:gd name="T1" fmla="*/ 7 h 15"/>
                  <a:gd name="T2" fmla="*/ 32 w 55"/>
                  <a:gd name="T3" fmla="*/ 0 h 15"/>
                  <a:gd name="T4" fmla="*/ 52 w 55"/>
                  <a:gd name="T5" fmla="*/ 7 h 15"/>
                  <a:gd name="T6" fmla="*/ 23 w 55"/>
                  <a:gd name="T7" fmla="*/ 15 h 15"/>
                  <a:gd name="T8" fmla="*/ 3 w 55"/>
                  <a:gd name="T9" fmla="*/ 7 h 15"/>
                </a:gdLst>
                <a:ahLst/>
                <a:cxnLst>
                  <a:cxn ang="0">
                    <a:pos x="T0" y="T1"/>
                  </a:cxn>
                  <a:cxn ang="0">
                    <a:pos x="T2" y="T3"/>
                  </a:cxn>
                  <a:cxn ang="0">
                    <a:pos x="T4" y="T5"/>
                  </a:cxn>
                  <a:cxn ang="0">
                    <a:pos x="T6" y="T7"/>
                  </a:cxn>
                  <a:cxn ang="0">
                    <a:pos x="T8" y="T9"/>
                  </a:cxn>
                </a:cxnLst>
                <a:rect l="0" t="0" r="r" b="b"/>
                <a:pathLst>
                  <a:path w="55" h="15">
                    <a:moveTo>
                      <a:pt x="3" y="7"/>
                    </a:moveTo>
                    <a:cubicBezTo>
                      <a:pt x="5" y="3"/>
                      <a:pt x="18" y="0"/>
                      <a:pt x="32" y="0"/>
                    </a:cubicBezTo>
                    <a:cubicBezTo>
                      <a:pt x="46" y="0"/>
                      <a:pt x="55" y="3"/>
                      <a:pt x="52" y="7"/>
                    </a:cubicBezTo>
                    <a:cubicBezTo>
                      <a:pt x="49" y="12"/>
                      <a:pt x="36" y="15"/>
                      <a:pt x="23" y="15"/>
                    </a:cubicBezTo>
                    <a:cubicBezTo>
                      <a:pt x="9" y="15"/>
                      <a:pt x="0" y="12"/>
                      <a:pt x="3" y="7"/>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356" name="Freeform 52"/>
              <p:cNvSpPr>
                <a:spLocks/>
              </p:cNvSpPr>
              <p:nvPr/>
            </p:nvSpPr>
            <p:spPr bwMode="auto">
              <a:xfrm>
                <a:off x="2612" y="2481"/>
                <a:ext cx="55" cy="15"/>
              </a:xfrm>
              <a:custGeom>
                <a:avLst/>
                <a:gdLst>
                  <a:gd name="T0" fmla="*/ 3 w 55"/>
                  <a:gd name="T1" fmla="*/ 7 h 15"/>
                  <a:gd name="T2" fmla="*/ 32 w 55"/>
                  <a:gd name="T3" fmla="*/ 0 h 15"/>
                  <a:gd name="T4" fmla="*/ 53 w 55"/>
                  <a:gd name="T5" fmla="*/ 7 h 15"/>
                  <a:gd name="T6" fmla="*/ 23 w 55"/>
                  <a:gd name="T7" fmla="*/ 15 h 15"/>
                  <a:gd name="T8" fmla="*/ 3 w 55"/>
                  <a:gd name="T9" fmla="*/ 7 h 15"/>
                </a:gdLst>
                <a:ahLst/>
                <a:cxnLst>
                  <a:cxn ang="0">
                    <a:pos x="T0" y="T1"/>
                  </a:cxn>
                  <a:cxn ang="0">
                    <a:pos x="T2" y="T3"/>
                  </a:cxn>
                  <a:cxn ang="0">
                    <a:pos x="T4" y="T5"/>
                  </a:cxn>
                  <a:cxn ang="0">
                    <a:pos x="T6" y="T7"/>
                  </a:cxn>
                  <a:cxn ang="0">
                    <a:pos x="T8" y="T9"/>
                  </a:cxn>
                </a:cxnLst>
                <a:rect l="0" t="0" r="r" b="b"/>
                <a:pathLst>
                  <a:path w="55" h="15">
                    <a:moveTo>
                      <a:pt x="3" y="7"/>
                    </a:moveTo>
                    <a:cubicBezTo>
                      <a:pt x="5" y="3"/>
                      <a:pt x="18" y="0"/>
                      <a:pt x="32" y="0"/>
                    </a:cubicBezTo>
                    <a:cubicBezTo>
                      <a:pt x="46" y="0"/>
                      <a:pt x="55" y="3"/>
                      <a:pt x="53" y="7"/>
                    </a:cubicBezTo>
                    <a:cubicBezTo>
                      <a:pt x="50" y="12"/>
                      <a:pt x="37" y="15"/>
                      <a:pt x="23" y="15"/>
                    </a:cubicBezTo>
                    <a:cubicBezTo>
                      <a:pt x="9" y="15"/>
                      <a:pt x="0" y="12"/>
                      <a:pt x="3" y="7"/>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357" name="Freeform 53"/>
              <p:cNvSpPr>
                <a:spLocks/>
              </p:cNvSpPr>
              <p:nvPr/>
            </p:nvSpPr>
            <p:spPr bwMode="auto">
              <a:xfrm>
                <a:off x="2676" y="2481"/>
                <a:ext cx="55" cy="15"/>
              </a:xfrm>
              <a:custGeom>
                <a:avLst/>
                <a:gdLst>
                  <a:gd name="T0" fmla="*/ 2 w 55"/>
                  <a:gd name="T1" fmla="*/ 7 h 15"/>
                  <a:gd name="T2" fmla="*/ 31 w 55"/>
                  <a:gd name="T3" fmla="*/ 0 h 15"/>
                  <a:gd name="T4" fmla="*/ 52 w 55"/>
                  <a:gd name="T5" fmla="*/ 7 h 15"/>
                  <a:gd name="T6" fmla="*/ 23 w 55"/>
                  <a:gd name="T7" fmla="*/ 15 h 15"/>
                  <a:gd name="T8" fmla="*/ 2 w 55"/>
                  <a:gd name="T9" fmla="*/ 7 h 15"/>
                </a:gdLst>
                <a:ahLst/>
                <a:cxnLst>
                  <a:cxn ang="0">
                    <a:pos x="T0" y="T1"/>
                  </a:cxn>
                  <a:cxn ang="0">
                    <a:pos x="T2" y="T3"/>
                  </a:cxn>
                  <a:cxn ang="0">
                    <a:pos x="T4" y="T5"/>
                  </a:cxn>
                  <a:cxn ang="0">
                    <a:pos x="T6" y="T7"/>
                  </a:cxn>
                  <a:cxn ang="0">
                    <a:pos x="T8" y="T9"/>
                  </a:cxn>
                </a:cxnLst>
                <a:rect l="0" t="0" r="r" b="b"/>
                <a:pathLst>
                  <a:path w="55" h="15">
                    <a:moveTo>
                      <a:pt x="2" y="7"/>
                    </a:moveTo>
                    <a:cubicBezTo>
                      <a:pt x="5" y="3"/>
                      <a:pt x="18" y="0"/>
                      <a:pt x="31" y="0"/>
                    </a:cubicBezTo>
                    <a:cubicBezTo>
                      <a:pt x="45" y="0"/>
                      <a:pt x="55" y="3"/>
                      <a:pt x="52" y="7"/>
                    </a:cubicBezTo>
                    <a:cubicBezTo>
                      <a:pt x="50" y="12"/>
                      <a:pt x="37" y="15"/>
                      <a:pt x="23" y="15"/>
                    </a:cubicBezTo>
                    <a:cubicBezTo>
                      <a:pt x="9" y="15"/>
                      <a:pt x="0" y="12"/>
                      <a:pt x="2" y="7"/>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358" name="Freeform 54"/>
              <p:cNvSpPr>
                <a:spLocks/>
              </p:cNvSpPr>
              <p:nvPr/>
            </p:nvSpPr>
            <p:spPr bwMode="auto">
              <a:xfrm>
                <a:off x="2742" y="2481"/>
                <a:ext cx="54" cy="15"/>
              </a:xfrm>
              <a:custGeom>
                <a:avLst/>
                <a:gdLst>
                  <a:gd name="T0" fmla="*/ 2 w 54"/>
                  <a:gd name="T1" fmla="*/ 7 h 15"/>
                  <a:gd name="T2" fmla="*/ 31 w 54"/>
                  <a:gd name="T3" fmla="*/ 0 h 15"/>
                  <a:gd name="T4" fmla="*/ 52 w 54"/>
                  <a:gd name="T5" fmla="*/ 7 h 15"/>
                  <a:gd name="T6" fmla="*/ 23 w 54"/>
                  <a:gd name="T7" fmla="*/ 15 h 15"/>
                  <a:gd name="T8" fmla="*/ 2 w 54"/>
                  <a:gd name="T9" fmla="*/ 7 h 15"/>
                </a:gdLst>
                <a:ahLst/>
                <a:cxnLst>
                  <a:cxn ang="0">
                    <a:pos x="T0" y="T1"/>
                  </a:cxn>
                  <a:cxn ang="0">
                    <a:pos x="T2" y="T3"/>
                  </a:cxn>
                  <a:cxn ang="0">
                    <a:pos x="T4" y="T5"/>
                  </a:cxn>
                  <a:cxn ang="0">
                    <a:pos x="T6" y="T7"/>
                  </a:cxn>
                  <a:cxn ang="0">
                    <a:pos x="T8" y="T9"/>
                  </a:cxn>
                </a:cxnLst>
                <a:rect l="0" t="0" r="r" b="b"/>
                <a:pathLst>
                  <a:path w="54" h="15">
                    <a:moveTo>
                      <a:pt x="2" y="7"/>
                    </a:moveTo>
                    <a:cubicBezTo>
                      <a:pt x="4" y="3"/>
                      <a:pt x="17" y="0"/>
                      <a:pt x="31" y="0"/>
                    </a:cubicBezTo>
                    <a:cubicBezTo>
                      <a:pt x="44" y="0"/>
                      <a:pt x="54" y="3"/>
                      <a:pt x="52" y="7"/>
                    </a:cubicBezTo>
                    <a:cubicBezTo>
                      <a:pt x="49" y="12"/>
                      <a:pt x="37" y="15"/>
                      <a:pt x="23" y="15"/>
                    </a:cubicBezTo>
                    <a:cubicBezTo>
                      <a:pt x="9" y="15"/>
                      <a:pt x="0" y="12"/>
                      <a:pt x="2" y="7"/>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359" name="Freeform 55"/>
              <p:cNvSpPr>
                <a:spLocks/>
              </p:cNvSpPr>
              <p:nvPr/>
            </p:nvSpPr>
            <p:spPr bwMode="auto">
              <a:xfrm>
                <a:off x="2807" y="2481"/>
                <a:ext cx="52" cy="15"/>
              </a:xfrm>
              <a:custGeom>
                <a:avLst/>
                <a:gdLst>
                  <a:gd name="T0" fmla="*/ 2 w 53"/>
                  <a:gd name="T1" fmla="*/ 7 h 15"/>
                  <a:gd name="T2" fmla="*/ 30 w 53"/>
                  <a:gd name="T3" fmla="*/ 0 h 15"/>
                  <a:gd name="T4" fmla="*/ 51 w 53"/>
                  <a:gd name="T5" fmla="*/ 7 h 15"/>
                  <a:gd name="T6" fmla="*/ 23 w 53"/>
                  <a:gd name="T7" fmla="*/ 15 h 15"/>
                  <a:gd name="T8" fmla="*/ 2 w 53"/>
                  <a:gd name="T9" fmla="*/ 7 h 15"/>
                </a:gdLst>
                <a:ahLst/>
                <a:cxnLst>
                  <a:cxn ang="0">
                    <a:pos x="T0" y="T1"/>
                  </a:cxn>
                  <a:cxn ang="0">
                    <a:pos x="T2" y="T3"/>
                  </a:cxn>
                  <a:cxn ang="0">
                    <a:pos x="T4" y="T5"/>
                  </a:cxn>
                  <a:cxn ang="0">
                    <a:pos x="T6" y="T7"/>
                  </a:cxn>
                  <a:cxn ang="0">
                    <a:pos x="T8" y="T9"/>
                  </a:cxn>
                </a:cxnLst>
                <a:rect l="0" t="0" r="r" b="b"/>
                <a:pathLst>
                  <a:path w="53" h="15">
                    <a:moveTo>
                      <a:pt x="2" y="7"/>
                    </a:moveTo>
                    <a:cubicBezTo>
                      <a:pt x="4" y="3"/>
                      <a:pt x="16" y="0"/>
                      <a:pt x="30" y="0"/>
                    </a:cubicBezTo>
                    <a:cubicBezTo>
                      <a:pt x="43" y="0"/>
                      <a:pt x="53" y="3"/>
                      <a:pt x="51" y="7"/>
                    </a:cubicBezTo>
                    <a:cubicBezTo>
                      <a:pt x="49" y="12"/>
                      <a:pt x="37" y="15"/>
                      <a:pt x="23" y="15"/>
                    </a:cubicBezTo>
                    <a:cubicBezTo>
                      <a:pt x="9" y="15"/>
                      <a:pt x="0" y="12"/>
                      <a:pt x="2" y="7"/>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360" name="Freeform 56"/>
              <p:cNvSpPr>
                <a:spLocks/>
              </p:cNvSpPr>
              <p:nvPr/>
            </p:nvSpPr>
            <p:spPr bwMode="auto">
              <a:xfrm>
                <a:off x="2871" y="2481"/>
                <a:ext cx="53" cy="15"/>
              </a:xfrm>
              <a:custGeom>
                <a:avLst/>
                <a:gdLst>
                  <a:gd name="T0" fmla="*/ 2 w 53"/>
                  <a:gd name="T1" fmla="*/ 7 h 15"/>
                  <a:gd name="T2" fmla="*/ 30 w 53"/>
                  <a:gd name="T3" fmla="*/ 0 h 15"/>
                  <a:gd name="T4" fmla="*/ 52 w 53"/>
                  <a:gd name="T5" fmla="*/ 7 h 15"/>
                  <a:gd name="T6" fmla="*/ 24 w 53"/>
                  <a:gd name="T7" fmla="*/ 15 h 15"/>
                  <a:gd name="T8" fmla="*/ 2 w 53"/>
                  <a:gd name="T9" fmla="*/ 7 h 15"/>
                </a:gdLst>
                <a:ahLst/>
                <a:cxnLst>
                  <a:cxn ang="0">
                    <a:pos x="T0" y="T1"/>
                  </a:cxn>
                  <a:cxn ang="0">
                    <a:pos x="T2" y="T3"/>
                  </a:cxn>
                  <a:cxn ang="0">
                    <a:pos x="T4" y="T5"/>
                  </a:cxn>
                  <a:cxn ang="0">
                    <a:pos x="T6" y="T7"/>
                  </a:cxn>
                  <a:cxn ang="0">
                    <a:pos x="T8" y="T9"/>
                  </a:cxn>
                </a:cxnLst>
                <a:rect l="0" t="0" r="r" b="b"/>
                <a:pathLst>
                  <a:path w="53" h="15">
                    <a:moveTo>
                      <a:pt x="2" y="7"/>
                    </a:moveTo>
                    <a:cubicBezTo>
                      <a:pt x="4" y="3"/>
                      <a:pt x="16" y="0"/>
                      <a:pt x="30" y="0"/>
                    </a:cubicBezTo>
                    <a:cubicBezTo>
                      <a:pt x="44" y="0"/>
                      <a:pt x="53" y="3"/>
                      <a:pt x="52" y="7"/>
                    </a:cubicBezTo>
                    <a:cubicBezTo>
                      <a:pt x="50" y="12"/>
                      <a:pt x="38" y="15"/>
                      <a:pt x="24" y="15"/>
                    </a:cubicBezTo>
                    <a:cubicBezTo>
                      <a:pt x="10" y="15"/>
                      <a:pt x="0" y="12"/>
                      <a:pt x="2" y="7"/>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361" name="Freeform 57"/>
              <p:cNvSpPr>
                <a:spLocks/>
              </p:cNvSpPr>
              <p:nvPr/>
            </p:nvSpPr>
            <p:spPr bwMode="auto">
              <a:xfrm>
                <a:off x="2936" y="2481"/>
                <a:ext cx="53" cy="15"/>
              </a:xfrm>
              <a:custGeom>
                <a:avLst/>
                <a:gdLst>
                  <a:gd name="T0" fmla="*/ 2 w 53"/>
                  <a:gd name="T1" fmla="*/ 7 h 15"/>
                  <a:gd name="T2" fmla="*/ 29 w 53"/>
                  <a:gd name="T3" fmla="*/ 0 h 15"/>
                  <a:gd name="T4" fmla="*/ 51 w 53"/>
                  <a:gd name="T5" fmla="*/ 7 h 15"/>
                  <a:gd name="T6" fmla="*/ 24 w 53"/>
                  <a:gd name="T7" fmla="*/ 15 h 15"/>
                  <a:gd name="T8" fmla="*/ 2 w 53"/>
                  <a:gd name="T9" fmla="*/ 7 h 15"/>
                </a:gdLst>
                <a:ahLst/>
                <a:cxnLst>
                  <a:cxn ang="0">
                    <a:pos x="T0" y="T1"/>
                  </a:cxn>
                  <a:cxn ang="0">
                    <a:pos x="T2" y="T3"/>
                  </a:cxn>
                  <a:cxn ang="0">
                    <a:pos x="T4" y="T5"/>
                  </a:cxn>
                  <a:cxn ang="0">
                    <a:pos x="T6" y="T7"/>
                  </a:cxn>
                  <a:cxn ang="0">
                    <a:pos x="T8" y="T9"/>
                  </a:cxn>
                </a:cxnLst>
                <a:rect l="0" t="0" r="r" b="b"/>
                <a:pathLst>
                  <a:path w="53" h="15">
                    <a:moveTo>
                      <a:pt x="2" y="7"/>
                    </a:moveTo>
                    <a:cubicBezTo>
                      <a:pt x="3" y="3"/>
                      <a:pt x="16" y="0"/>
                      <a:pt x="29" y="0"/>
                    </a:cubicBezTo>
                    <a:cubicBezTo>
                      <a:pt x="43" y="0"/>
                      <a:pt x="53" y="3"/>
                      <a:pt x="51" y="7"/>
                    </a:cubicBezTo>
                    <a:cubicBezTo>
                      <a:pt x="50" y="12"/>
                      <a:pt x="38" y="15"/>
                      <a:pt x="24" y="15"/>
                    </a:cubicBezTo>
                    <a:cubicBezTo>
                      <a:pt x="10" y="15"/>
                      <a:pt x="0" y="12"/>
                      <a:pt x="2" y="7"/>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362" name="Freeform 58"/>
              <p:cNvSpPr>
                <a:spLocks/>
              </p:cNvSpPr>
              <p:nvPr/>
            </p:nvSpPr>
            <p:spPr bwMode="auto">
              <a:xfrm>
                <a:off x="3455" y="2481"/>
                <a:ext cx="49" cy="15"/>
              </a:xfrm>
              <a:custGeom>
                <a:avLst/>
                <a:gdLst>
                  <a:gd name="T0" fmla="*/ 0 w 49"/>
                  <a:gd name="T1" fmla="*/ 7 h 15"/>
                  <a:gd name="T2" fmla="*/ 25 w 49"/>
                  <a:gd name="T3" fmla="*/ 0 h 15"/>
                  <a:gd name="T4" fmla="*/ 49 w 49"/>
                  <a:gd name="T5" fmla="*/ 7 h 15"/>
                  <a:gd name="T6" fmla="*/ 24 w 49"/>
                  <a:gd name="T7" fmla="*/ 15 h 15"/>
                  <a:gd name="T8" fmla="*/ 0 w 49"/>
                  <a:gd name="T9" fmla="*/ 7 h 15"/>
                </a:gdLst>
                <a:ahLst/>
                <a:cxnLst>
                  <a:cxn ang="0">
                    <a:pos x="T0" y="T1"/>
                  </a:cxn>
                  <a:cxn ang="0">
                    <a:pos x="T2" y="T3"/>
                  </a:cxn>
                  <a:cxn ang="0">
                    <a:pos x="T4" y="T5"/>
                  </a:cxn>
                  <a:cxn ang="0">
                    <a:pos x="T6" y="T7"/>
                  </a:cxn>
                  <a:cxn ang="0">
                    <a:pos x="T8" y="T9"/>
                  </a:cxn>
                </a:cxnLst>
                <a:rect l="0" t="0" r="r" b="b"/>
                <a:pathLst>
                  <a:path w="49" h="15">
                    <a:moveTo>
                      <a:pt x="0" y="7"/>
                    </a:moveTo>
                    <a:cubicBezTo>
                      <a:pt x="0" y="3"/>
                      <a:pt x="11" y="0"/>
                      <a:pt x="25" y="0"/>
                    </a:cubicBezTo>
                    <a:cubicBezTo>
                      <a:pt x="38" y="0"/>
                      <a:pt x="49" y="3"/>
                      <a:pt x="49" y="7"/>
                    </a:cubicBezTo>
                    <a:cubicBezTo>
                      <a:pt x="49" y="12"/>
                      <a:pt x="38" y="15"/>
                      <a:pt x="24" y="15"/>
                    </a:cubicBezTo>
                    <a:cubicBezTo>
                      <a:pt x="11" y="15"/>
                      <a:pt x="0" y="12"/>
                      <a:pt x="0" y="7"/>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363" name="Freeform 59"/>
              <p:cNvSpPr>
                <a:spLocks/>
              </p:cNvSpPr>
              <p:nvPr/>
            </p:nvSpPr>
            <p:spPr bwMode="auto">
              <a:xfrm>
                <a:off x="4616" y="2481"/>
                <a:ext cx="54" cy="15"/>
              </a:xfrm>
              <a:custGeom>
                <a:avLst/>
                <a:gdLst>
                  <a:gd name="T0" fmla="*/ 3 w 55"/>
                  <a:gd name="T1" fmla="*/ 7 h 15"/>
                  <a:gd name="T2" fmla="*/ 22 w 55"/>
                  <a:gd name="T3" fmla="*/ 0 h 15"/>
                  <a:gd name="T4" fmla="*/ 52 w 55"/>
                  <a:gd name="T5" fmla="*/ 7 h 15"/>
                  <a:gd name="T6" fmla="*/ 33 w 55"/>
                  <a:gd name="T7" fmla="*/ 15 h 15"/>
                  <a:gd name="T8" fmla="*/ 3 w 55"/>
                  <a:gd name="T9" fmla="*/ 7 h 15"/>
                </a:gdLst>
                <a:ahLst/>
                <a:cxnLst>
                  <a:cxn ang="0">
                    <a:pos x="T0" y="T1"/>
                  </a:cxn>
                  <a:cxn ang="0">
                    <a:pos x="T2" y="T3"/>
                  </a:cxn>
                  <a:cxn ang="0">
                    <a:pos x="T4" y="T5"/>
                  </a:cxn>
                  <a:cxn ang="0">
                    <a:pos x="T6" y="T7"/>
                  </a:cxn>
                  <a:cxn ang="0">
                    <a:pos x="T8" y="T9"/>
                  </a:cxn>
                </a:cxnLst>
                <a:rect l="0" t="0" r="r" b="b"/>
                <a:pathLst>
                  <a:path w="55" h="15">
                    <a:moveTo>
                      <a:pt x="3" y="7"/>
                    </a:moveTo>
                    <a:cubicBezTo>
                      <a:pt x="0" y="3"/>
                      <a:pt x="8" y="0"/>
                      <a:pt x="22" y="0"/>
                    </a:cubicBezTo>
                    <a:cubicBezTo>
                      <a:pt x="36" y="0"/>
                      <a:pt x="49" y="3"/>
                      <a:pt x="52" y="7"/>
                    </a:cubicBezTo>
                    <a:cubicBezTo>
                      <a:pt x="55" y="12"/>
                      <a:pt x="47" y="15"/>
                      <a:pt x="33" y="15"/>
                    </a:cubicBezTo>
                    <a:cubicBezTo>
                      <a:pt x="19" y="15"/>
                      <a:pt x="6" y="12"/>
                      <a:pt x="3" y="7"/>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364" name="Freeform 60"/>
              <p:cNvSpPr>
                <a:spLocks/>
              </p:cNvSpPr>
              <p:nvPr/>
            </p:nvSpPr>
            <p:spPr bwMode="auto">
              <a:xfrm>
                <a:off x="4679" y="2481"/>
                <a:ext cx="57" cy="15"/>
              </a:xfrm>
              <a:custGeom>
                <a:avLst/>
                <a:gdLst>
                  <a:gd name="T0" fmla="*/ 3 w 57"/>
                  <a:gd name="T1" fmla="*/ 7 h 15"/>
                  <a:gd name="T2" fmla="*/ 23 w 57"/>
                  <a:gd name="T3" fmla="*/ 0 h 15"/>
                  <a:gd name="T4" fmla="*/ 53 w 57"/>
                  <a:gd name="T5" fmla="*/ 7 h 15"/>
                  <a:gd name="T6" fmla="*/ 34 w 57"/>
                  <a:gd name="T7" fmla="*/ 15 h 15"/>
                  <a:gd name="T8" fmla="*/ 3 w 57"/>
                  <a:gd name="T9" fmla="*/ 7 h 15"/>
                </a:gdLst>
                <a:ahLst/>
                <a:cxnLst>
                  <a:cxn ang="0">
                    <a:pos x="T0" y="T1"/>
                  </a:cxn>
                  <a:cxn ang="0">
                    <a:pos x="T2" y="T3"/>
                  </a:cxn>
                  <a:cxn ang="0">
                    <a:pos x="T4" y="T5"/>
                  </a:cxn>
                  <a:cxn ang="0">
                    <a:pos x="T6" y="T7"/>
                  </a:cxn>
                  <a:cxn ang="0">
                    <a:pos x="T8" y="T9"/>
                  </a:cxn>
                </a:cxnLst>
                <a:rect l="0" t="0" r="r" b="b"/>
                <a:pathLst>
                  <a:path w="57" h="15">
                    <a:moveTo>
                      <a:pt x="3" y="7"/>
                    </a:moveTo>
                    <a:cubicBezTo>
                      <a:pt x="0" y="3"/>
                      <a:pt x="9" y="0"/>
                      <a:pt x="23" y="0"/>
                    </a:cubicBezTo>
                    <a:cubicBezTo>
                      <a:pt x="36" y="0"/>
                      <a:pt x="50" y="3"/>
                      <a:pt x="53" y="7"/>
                    </a:cubicBezTo>
                    <a:cubicBezTo>
                      <a:pt x="57" y="12"/>
                      <a:pt x="48" y="15"/>
                      <a:pt x="34" y="15"/>
                    </a:cubicBezTo>
                    <a:cubicBezTo>
                      <a:pt x="20" y="15"/>
                      <a:pt x="6" y="12"/>
                      <a:pt x="3" y="7"/>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365" name="Freeform 61"/>
              <p:cNvSpPr>
                <a:spLocks/>
              </p:cNvSpPr>
              <p:nvPr/>
            </p:nvSpPr>
            <p:spPr bwMode="auto">
              <a:xfrm>
                <a:off x="1551" y="2499"/>
                <a:ext cx="61" cy="16"/>
              </a:xfrm>
              <a:custGeom>
                <a:avLst/>
                <a:gdLst>
                  <a:gd name="T0" fmla="*/ 6 w 61"/>
                  <a:gd name="T1" fmla="*/ 8 h 16"/>
                  <a:gd name="T2" fmla="*/ 40 w 61"/>
                  <a:gd name="T3" fmla="*/ 0 h 16"/>
                  <a:gd name="T4" fmla="*/ 56 w 61"/>
                  <a:gd name="T5" fmla="*/ 8 h 16"/>
                  <a:gd name="T6" fmla="*/ 21 w 61"/>
                  <a:gd name="T7" fmla="*/ 16 h 16"/>
                  <a:gd name="T8" fmla="*/ 6 w 61"/>
                  <a:gd name="T9" fmla="*/ 8 h 16"/>
                </a:gdLst>
                <a:ahLst/>
                <a:cxnLst>
                  <a:cxn ang="0">
                    <a:pos x="T0" y="T1"/>
                  </a:cxn>
                  <a:cxn ang="0">
                    <a:pos x="T2" y="T3"/>
                  </a:cxn>
                  <a:cxn ang="0">
                    <a:pos x="T4" y="T5"/>
                  </a:cxn>
                  <a:cxn ang="0">
                    <a:pos x="T6" y="T7"/>
                  </a:cxn>
                  <a:cxn ang="0">
                    <a:pos x="T8" y="T9"/>
                  </a:cxn>
                </a:cxnLst>
                <a:rect l="0" t="0" r="r" b="b"/>
                <a:pathLst>
                  <a:path w="61" h="16">
                    <a:moveTo>
                      <a:pt x="6" y="8"/>
                    </a:moveTo>
                    <a:cubicBezTo>
                      <a:pt x="11" y="4"/>
                      <a:pt x="27" y="0"/>
                      <a:pt x="40" y="0"/>
                    </a:cubicBezTo>
                    <a:cubicBezTo>
                      <a:pt x="54" y="0"/>
                      <a:pt x="61" y="4"/>
                      <a:pt x="56" y="8"/>
                    </a:cubicBezTo>
                    <a:cubicBezTo>
                      <a:pt x="50" y="12"/>
                      <a:pt x="35" y="16"/>
                      <a:pt x="21" y="16"/>
                    </a:cubicBezTo>
                    <a:cubicBezTo>
                      <a:pt x="7" y="16"/>
                      <a:pt x="0" y="12"/>
                      <a:pt x="6"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366" name="Freeform 62"/>
              <p:cNvSpPr>
                <a:spLocks/>
              </p:cNvSpPr>
              <p:nvPr/>
            </p:nvSpPr>
            <p:spPr bwMode="auto">
              <a:xfrm>
                <a:off x="1617" y="2499"/>
                <a:ext cx="61" cy="16"/>
              </a:xfrm>
              <a:custGeom>
                <a:avLst/>
                <a:gdLst>
                  <a:gd name="T0" fmla="*/ 5 w 61"/>
                  <a:gd name="T1" fmla="*/ 8 h 16"/>
                  <a:gd name="T2" fmla="*/ 40 w 61"/>
                  <a:gd name="T3" fmla="*/ 0 h 16"/>
                  <a:gd name="T4" fmla="*/ 56 w 61"/>
                  <a:gd name="T5" fmla="*/ 8 h 16"/>
                  <a:gd name="T6" fmla="*/ 21 w 61"/>
                  <a:gd name="T7" fmla="*/ 16 h 16"/>
                  <a:gd name="T8" fmla="*/ 5 w 61"/>
                  <a:gd name="T9" fmla="*/ 8 h 16"/>
                </a:gdLst>
                <a:ahLst/>
                <a:cxnLst>
                  <a:cxn ang="0">
                    <a:pos x="T0" y="T1"/>
                  </a:cxn>
                  <a:cxn ang="0">
                    <a:pos x="T2" y="T3"/>
                  </a:cxn>
                  <a:cxn ang="0">
                    <a:pos x="T4" y="T5"/>
                  </a:cxn>
                  <a:cxn ang="0">
                    <a:pos x="T6" y="T7"/>
                  </a:cxn>
                  <a:cxn ang="0">
                    <a:pos x="T8" y="T9"/>
                  </a:cxn>
                </a:cxnLst>
                <a:rect l="0" t="0" r="r" b="b"/>
                <a:pathLst>
                  <a:path w="61" h="16">
                    <a:moveTo>
                      <a:pt x="5" y="8"/>
                    </a:moveTo>
                    <a:cubicBezTo>
                      <a:pt x="11" y="4"/>
                      <a:pt x="26" y="0"/>
                      <a:pt x="40" y="0"/>
                    </a:cubicBezTo>
                    <a:cubicBezTo>
                      <a:pt x="54" y="0"/>
                      <a:pt x="61" y="4"/>
                      <a:pt x="56" y="8"/>
                    </a:cubicBezTo>
                    <a:cubicBezTo>
                      <a:pt x="50" y="12"/>
                      <a:pt x="35" y="16"/>
                      <a:pt x="21" y="16"/>
                    </a:cubicBezTo>
                    <a:cubicBezTo>
                      <a:pt x="7" y="16"/>
                      <a:pt x="0" y="12"/>
                      <a:pt x="5"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367" name="Freeform 63"/>
              <p:cNvSpPr>
                <a:spLocks/>
              </p:cNvSpPr>
              <p:nvPr/>
            </p:nvSpPr>
            <p:spPr bwMode="auto">
              <a:xfrm>
                <a:off x="1683" y="2499"/>
                <a:ext cx="59" cy="16"/>
              </a:xfrm>
              <a:custGeom>
                <a:avLst/>
                <a:gdLst>
                  <a:gd name="T0" fmla="*/ 5 w 60"/>
                  <a:gd name="T1" fmla="*/ 8 h 16"/>
                  <a:gd name="T2" fmla="*/ 39 w 60"/>
                  <a:gd name="T3" fmla="*/ 0 h 16"/>
                  <a:gd name="T4" fmla="*/ 56 w 60"/>
                  <a:gd name="T5" fmla="*/ 8 h 16"/>
                  <a:gd name="T6" fmla="*/ 21 w 60"/>
                  <a:gd name="T7" fmla="*/ 16 h 16"/>
                  <a:gd name="T8" fmla="*/ 5 w 60"/>
                  <a:gd name="T9" fmla="*/ 8 h 16"/>
                </a:gdLst>
                <a:ahLst/>
                <a:cxnLst>
                  <a:cxn ang="0">
                    <a:pos x="T0" y="T1"/>
                  </a:cxn>
                  <a:cxn ang="0">
                    <a:pos x="T2" y="T3"/>
                  </a:cxn>
                  <a:cxn ang="0">
                    <a:pos x="T4" y="T5"/>
                  </a:cxn>
                  <a:cxn ang="0">
                    <a:pos x="T6" y="T7"/>
                  </a:cxn>
                  <a:cxn ang="0">
                    <a:pos x="T8" y="T9"/>
                  </a:cxn>
                </a:cxnLst>
                <a:rect l="0" t="0" r="r" b="b"/>
                <a:pathLst>
                  <a:path w="60" h="16">
                    <a:moveTo>
                      <a:pt x="5" y="8"/>
                    </a:moveTo>
                    <a:cubicBezTo>
                      <a:pt x="10" y="4"/>
                      <a:pt x="25" y="0"/>
                      <a:pt x="39" y="0"/>
                    </a:cubicBezTo>
                    <a:cubicBezTo>
                      <a:pt x="53" y="0"/>
                      <a:pt x="60" y="4"/>
                      <a:pt x="56" y="8"/>
                    </a:cubicBezTo>
                    <a:cubicBezTo>
                      <a:pt x="51" y="12"/>
                      <a:pt x="35" y="16"/>
                      <a:pt x="21" y="16"/>
                    </a:cubicBezTo>
                    <a:cubicBezTo>
                      <a:pt x="7" y="16"/>
                      <a:pt x="0" y="12"/>
                      <a:pt x="5"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368" name="Freeform 64"/>
              <p:cNvSpPr>
                <a:spLocks/>
              </p:cNvSpPr>
              <p:nvPr/>
            </p:nvSpPr>
            <p:spPr bwMode="auto">
              <a:xfrm>
                <a:off x="1748" y="2499"/>
                <a:ext cx="60" cy="16"/>
              </a:xfrm>
              <a:custGeom>
                <a:avLst/>
                <a:gdLst>
                  <a:gd name="T0" fmla="*/ 5 w 60"/>
                  <a:gd name="T1" fmla="*/ 8 h 16"/>
                  <a:gd name="T2" fmla="*/ 39 w 60"/>
                  <a:gd name="T3" fmla="*/ 0 h 16"/>
                  <a:gd name="T4" fmla="*/ 55 w 60"/>
                  <a:gd name="T5" fmla="*/ 8 h 16"/>
                  <a:gd name="T6" fmla="*/ 22 w 60"/>
                  <a:gd name="T7" fmla="*/ 16 h 16"/>
                  <a:gd name="T8" fmla="*/ 5 w 60"/>
                  <a:gd name="T9" fmla="*/ 8 h 16"/>
                </a:gdLst>
                <a:ahLst/>
                <a:cxnLst>
                  <a:cxn ang="0">
                    <a:pos x="T0" y="T1"/>
                  </a:cxn>
                  <a:cxn ang="0">
                    <a:pos x="T2" y="T3"/>
                  </a:cxn>
                  <a:cxn ang="0">
                    <a:pos x="T4" y="T5"/>
                  </a:cxn>
                  <a:cxn ang="0">
                    <a:pos x="T6" y="T7"/>
                  </a:cxn>
                  <a:cxn ang="0">
                    <a:pos x="T8" y="T9"/>
                  </a:cxn>
                </a:cxnLst>
                <a:rect l="0" t="0" r="r" b="b"/>
                <a:pathLst>
                  <a:path w="60" h="16">
                    <a:moveTo>
                      <a:pt x="5" y="8"/>
                    </a:moveTo>
                    <a:cubicBezTo>
                      <a:pt x="10" y="4"/>
                      <a:pt x="25" y="0"/>
                      <a:pt x="39" y="0"/>
                    </a:cubicBezTo>
                    <a:cubicBezTo>
                      <a:pt x="53" y="0"/>
                      <a:pt x="60" y="4"/>
                      <a:pt x="55" y="8"/>
                    </a:cubicBezTo>
                    <a:cubicBezTo>
                      <a:pt x="51" y="12"/>
                      <a:pt x="35" y="16"/>
                      <a:pt x="22" y="16"/>
                    </a:cubicBezTo>
                    <a:cubicBezTo>
                      <a:pt x="8" y="16"/>
                      <a:pt x="0" y="12"/>
                      <a:pt x="5"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369" name="Freeform 65"/>
              <p:cNvSpPr>
                <a:spLocks/>
              </p:cNvSpPr>
              <p:nvPr/>
            </p:nvSpPr>
            <p:spPr bwMode="auto">
              <a:xfrm>
                <a:off x="1814" y="2499"/>
                <a:ext cx="58" cy="16"/>
              </a:xfrm>
              <a:custGeom>
                <a:avLst/>
                <a:gdLst>
                  <a:gd name="T0" fmla="*/ 5 w 59"/>
                  <a:gd name="T1" fmla="*/ 8 h 16"/>
                  <a:gd name="T2" fmla="*/ 38 w 59"/>
                  <a:gd name="T3" fmla="*/ 0 h 16"/>
                  <a:gd name="T4" fmla="*/ 55 w 59"/>
                  <a:gd name="T5" fmla="*/ 8 h 16"/>
                  <a:gd name="T6" fmla="*/ 21 w 59"/>
                  <a:gd name="T7" fmla="*/ 16 h 16"/>
                  <a:gd name="T8" fmla="*/ 5 w 59"/>
                  <a:gd name="T9" fmla="*/ 8 h 16"/>
                </a:gdLst>
                <a:ahLst/>
                <a:cxnLst>
                  <a:cxn ang="0">
                    <a:pos x="T0" y="T1"/>
                  </a:cxn>
                  <a:cxn ang="0">
                    <a:pos x="T2" y="T3"/>
                  </a:cxn>
                  <a:cxn ang="0">
                    <a:pos x="T4" y="T5"/>
                  </a:cxn>
                  <a:cxn ang="0">
                    <a:pos x="T6" y="T7"/>
                  </a:cxn>
                  <a:cxn ang="0">
                    <a:pos x="T8" y="T9"/>
                  </a:cxn>
                </a:cxnLst>
                <a:rect l="0" t="0" r="r" b="b"/>
                <a:pathLst>
                  <a:path w="59" h="16">
                    <a:moveTo>
                      <a:pt x="5" y="8"/>
                    </a:moveTo>
                    <a:cubicBezTo>
                      <a:pt x="9" y="4"/>
                      <a:pt x="24" y="0"/>
                      <a:pt x="38" y="0"/>
                    </a:cubicBezTo>
                    <a:cubicBezTo>
                      <a:pt x="52" y="0"/>
                      <a:pt x="59" y="4"/>
                      <a:pt x="55" y="8"/>
                    </a:cubicBezTo>
                    <a:cubicBezTo>
                      <a:pt x="50" y="12"/>
                      <a:pt x="35" y="16"/>
                      <a:pt x="21" y="16"/>
                    </a:cubicBezTo>
                    <a:cubicBezTo>
                      <a:pt x="7" y="16"/>
                      <a:pt x="0" y="12"/>
                      <a:pt x="5"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370" name="Freeform 66"/>
              <p:cNvSpPr>
                <a:spLocks/>
              </p:cNvSpPr>
              <p:nvPr/>
            </p:nvSpPr>
            <p:spPr bwMode="auto">
              <a:xfrm>
                <a:off x="1879" y="2499"/>
                <a:ext cx="60" cy="16"/>
              </a:xfrm>
              <a:custGeom>
                <a:avLst/>
                <a:gdLst>
                  <a:gd name="T0" fmla="*/ 5 w 60"/>
                  <a:gd name="T1" fmla="*/ 8 h 16"/>
                  <a:gd name="T2" fmla="*/ 38 w 60"/>
                  <a:gd name="T3" fmla="*/ 0 h 16"/>
                  <a:gd name="T4" fmla="*/ 55 w 60"/>
                  <a:gd name="T5" fmla="*/ 8 h 16"/>
                  <a:gd name="T6" fmla="*/ 22 w 60"/>
                  <a:gd name="T7" fmla="*/ 16 h 16"/>
                  <a:gd name="T8" fmla="*/ 5 w 60"/>
                  <a:gd name="T9" fmla="*/ 8 h 16"/>
                </a:gdLst>
                <a:ahLst/>
                <a:cxnLst>
                  <a:cxn ang="0">
                    <a:pos x="T0" y="T1"/>
                  </a:cxn>
                  <a:cxn ang="0">
                    <a:pos x="T2" y="T3"/>
                  </a:cxn>
                  <a:cxn ang="0">
                    <a:pos x="T4" y="T5"/>
                  </a:cxn>
                  <a:cxn ang="0">
                    <a:pos x="T6" y="T7"/>
                  </a:cxn>
                  <a:cxn ang="0">
                    <a:pos x="T8" y="T9"/>
                  </a:cxn>
                </a:cxnLst>
                <a:rect l="0" t="0" r="r" b="b"/>
                <a:pathLst>
                  <a:path w="60" h="16">
                    <a:moveTo>
                      <a:pt x="5" y="8"/>
                    </a:moveTo>
                    <a:cubicBezTo>
                      <a:pt x="9" y="4"/>
                      <a:pt x="24" y="0"/>
                      <a:pt x="38" y="0"/>
                    </a:cubicBezTo>
                    <a:cubicBezTo>
                      <a:pt x="52" y="0"/>
                      <a:pt x="60" y="4"/>
                      <a:pt x="55" y="8"/>
                    </a:cubicBezTo>
                    <a:cubicBezTo>
                      <a:pt x="51" y="12"/>
                      <a:pt x="36" y="16"/>
                      <a:pt x="22" y="16"/>
                    </a:cubicBezTo>
                    <a:cubicBezTo>
                      <a:pt x="8" y="16"/>
                      <a:pt x="0" y="12"/>
                      <a:pt x="5"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371" name="Freeform 67"/>
              <p:cNvSpPr>
                <a:spLocks/>
              </p:cNvSpPr>
              <p:nvPr/>
            </p:nvSpPr>
            <p:spPr bwMode="auto">
              <a:xfrm>
                <a:off x="1944" y="2499"/>
                <a:ext cx="60" cy="16"/>
              </a:xfrm>
              <a:custGeom>
                <a:avLst/>
                <a:gdLst>
                  <a:gd name="T0" fmla="*/ 5 w 60"/>
                  <a:gd name="T1" fmla="*/ 8 h 16"/>
                  <a:gd name="T2" fmla="*/ 38 w 60"/>
                  <a:gd name="T3" fmla="*/ 0 h 16"/>
                  <a:gd name="T4" fmla="*/ 56 w 60"/>
                  <a:gd name="T5" fmla="*/ 8 h 16"/>
                  <a:gd name="T6" fmla="*/ 22 w 60"/>
                  <a:gd name="T7" fmla="*/ 16 h 16"/>
                  <a:gd name="T8" fmla="*/ 5 w 60"/>
                  <a:gd name="T9" fmla="*/ 8 h 16"/>
                </a:gdLst>
                <a:ahLst/>
                <a:cxnLst>
                  <a:cxn ang="0">
                    <a:pos x="T0" y="T1"/>
                  </a:cxn>
                  <a:cxn ang="0">
                    <a:pos x="T2" y="T3"/>
                  </a:cxn>
                  <a:cxn ang="0">
                    <a:pos x="T4" y="T5"/>
                  </a:cxn>
                  <a:cxn ang="0">
                    <a:pos x="T6" y="T7"/>
                  </a:cxn>
                  <a:cxn ang="0">
                    <a:pos x="T8" y="T9"/>
                  </a:cxn>
                </a:cxnLst>
                <a:rect l="0" t="0" r="r" b="b"/>
                <a:pathLst>
                  <a:path w="60" h="16">
                    <a:moveTo>
                      <a:pt x="5" y="8"/>
                    </a:moveTo>
                    <a:cubicBezTo>
                      <a:pt x="9" y="4"/>
                      <a:pt x="24" y="0"/>
                      <a:pt x="38" y="0"/>
                    </a:cubicBezTo>
                    <a:cubicBezTo>
                      <a:pt x="52" y="0"/>
                      <a:pt x="60" y="4"/>
                      <a:pt x="56" y="8"/>
                    </a:cubicBezTo>
                    <a:cubicBezTo>
                      <a:pt x="51" y="12"/>
                      <a:pt x="36" y="16"/>
                      <a:pt x="22" y="16"/>
                    </a:cubicBezTo>
                    <a:cubicBezTo>
                      <a:pt x="8" y="16"/>
                      <a:pt x="0" y="12"/>
                      <a:pt x="5"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372" name="Freeform 68"/>
              <p:cNvSpPr>
                <a:spLocks/>
              </p:cNvSpPr>
              <p:nvPr/>
            </p:nvSpPr>
            <p:spPr bwMode="auto">
              <a:xfrm>
                <a:off x="2011" y="2499"/>
                <a:ext cx="58" cy="16"/>
              </a:xfrm>
              <a:custGeom>
                <a:avLst/>
                <a:gdLst>
                  <a:gd name="T0" fmla="*/ 4 w 59"/>
                  <a:gd name="T1" fmla="*/ 8 h 16"/>
                  <a:gd name="T2" fmla="*/ 37 w 59"/>
                  <a:gd name="T3" fmla="*/ 0 h 16"/>
                  <a:gd name="T4" fmla="*/ 55 w 59"/>
                  <a:gd name="T5" fmla="*/ 8 h 16"/>
                  <a:gd name="T6" fmla="*/ 22 w 59"/>
                  <a:gd name="T7" fmla="*/ 16 h 16"/>
                  <a:gd name="T8" fmla="*/ 4 w 59"/>
                  <a:gd name="T9" fmla="*/ 8 h 16"/>
                </a:gdLst>
                <a:ahLst/>
                <a:cxnLst>
                  <a:cxn ang="0">
                    <a:pos x="T0" y="T1"/>
                  </a:cxn>
                  <a:cxn ang="0">
                    <a:pos x="T2" y="T3"/>
                  </a:cxn>
                  <a:cxn ang="0">
                    <a:pos x="T4" y="T5"/>
                  </a:cxn>
                  <a:cxn ang="0">
                    <a:pos x="T6" y="T7"/>
                  </a:cxn>
                  <a:cxn ang="0">
                    <a:pos x="T8" y="T9"/>
                  </a:cxn>
                </a:cxnLst>
                <a:rect l="0" t="0" r="r" b="b"/>
                <a:pathLst>
                  <a:path w="59" h="16">
                    <a:moveTo>
                      <a:pt x="4" y="8"/>
                    </a:moveTo>
                    <a:cubicBezTo>
                      <a:pt x="9" y="4"/>
                      <a:pt x="23" y="0"/>
                      <a:pt x="37" y="0"/>
                    </a:cubicBezTo>
                    <a:cubicBezTo>
                      <a:pt x="51" y="0"/>
                      <a:pt x="59" y="4"/>
                      <a:pt x="55" y="8"/>
                    </a:cubicBezTo>
                    <a:cubicBezTo>
                      <a:pt x="50" y="12"/>
                      <a:pt x="36" y="16"/>
                      <a:pt x="22" y="16"/>
                    </a:cubicBezTo>
                    <a:cubicBezTo>
                      <a:pt x="8" y="16"/>
                      <a:pt x="0" y="12"/>
                      <a:pt x="4"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373" name="Freeform 69"/>
              <p:cNvSpPr>
                <a:spLocks/>
              </p:cNvSpPr>
              <p:nvPr/>
            </p:nvSpPr>
            <p:spPr bwMode="auto">
              <a:xfrm>
                <a:off x="2076" y="2499"/>
                <a:ext cx="58" cy="16"/>
              </a:xfrm>
              <a:custGeom>
                <a:avLst/>
                <a:gdLst>
                  <a:gd name="T0" fmla="*/ 4 w 58"/>
                  <a:gd name="T1" fmla="*/ 8 h 16"/>
                  <a:gd name="T2" fmla="*/ 36 w 58"/>
                  <a:gd name="T3" fmla="*/ 0 h 16"/>
                  <a:gd name="T4" fmla="*/ 54 w 58"/>
                  <a:gd name="T5" fmla="*/ 8 h 16"/>
                  <a:gd name="T6" fmla="*/ 22 w 58"/>
                  <a:gd name="T7" fmla="*/ 16 h 16"/>
                  <a:gd name="T8" fmla="*/ 4 w 58"/>
                  <a:gd name="T9" fmla="*/ 8 h 16"/>
                </a:gdLst>
                <a:ahLst/>
                <a:cxnLst>
                  <a:cxn ang="0">
                    <a:pos x="T0" y="T1"/>
                  </a:cxn>
                  <a:cxn ang="0">
                    <a:pos x="T2" y="T3"/>
                  </a:cxn>
                  <a:cxn ang="0">
                    <a:pos x="T4" y="T5"/>
                  </a:cxn>
                  <a:cxn ang="0">
                    <a:pos x="T6" y="T7"/>
                  </a:cxn>
                  <a:cxn ang="0">
                    <a:pos x="T8" y="T9"/>
                  </a:cxn>
                </a:cxnLst>
                <a:rect l="0" t="0" r="r" b="b"/>
                <a:pathLst>
                  <a:path w="58" h="16">
                    <a:moveTo>
                      <a:pt x="4" y="8"/>
                    </a:moveTo>
                    <a:cubicBezTo>
                      <a:pt x="8" y="4"/>
                      <a:pt x="22" y="0"/>
                      <a:pt x="36" y="0"/>
                    </a:cubicBezTo>
                    <a:cubicBezTo>
                      <a:pt x="50" y="0"/>
                      <a:pt x="58" y="4"/>
                      <a:pt x="54" y="8"/>
                    </a:cubicBezTo>
                    <a:cubicBezTo>
                      <a:pt x="50" y="12"/>
                      <a:pt x="36" y="16"/>
                      <a:pt x="22" y="16"/>
                    </a:cubicBezTo>
                    <a:cubicBezTo>
                      <a:pt x="8" y="16"/>
                      <a:pt x="0" y="12"/>
                      <a:pt x="4" y="8"/>
                    </a:cubicBezTo>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374" name="Freeform 70"/>
              <p:cNvSpPr>
                <a:spLocks/>
              </p:cNvSpPr>
              <p:nvPr/>
            </p:nvSpPr>
            <p:spPr bwMode="auto">
              <a:xfrm>
                <a:off x="2142" y="2499"/>
                <a:ext cx="57" cy="16"/>
              </a:xfrm>
              <a:custGeom>
                <a:avLst/>
                <a:gdLst>
                  <a:gd name="T0" fmla="*/ 4 w 58"/>
                  <a:gd name="T1" fmla="*/ 8 h 16"/>
                  <a:gd name="T2" fmla="*/ 36 w 58"/>
                  <a:gd name="T3" fmla="*/ 0 h 16"/>
                  <a:gd name="T4" fmla="*/ 54 w 58"/>
                  <a:gd name="T5" fmla="*/ 8 h 16"/>
                  <a:gd name="T6" fmla="*/ 22 w 58"/>
                  <a:gd name="T7" fmla="*/ 16 h 16"/>
                  <a:gd name="T8" fmla="*/ 4 w 58"/>
                  <a:gd name="T9" fmla="*/ 8 h 16"/>
                </a:gdLst>
                <a:ahLst/>
                <a:cxnLst>
                  <a:cxn ang="0">
                    <a:pos x="T0" y="T1"/>
                  </a:cxn>
                  <a:cxn ang="0">
                    <a:pos x="T2" y="T3"/>
                  </a:cxn>
                  <a:cxn ang="0">
                    <a:pos x="T4" y="T5"/>
                  </a:cxn>
                  <a:cxn ang="0">
                    <a:pos x="T6" y="T7"/>
                  </a:cxn>
                  <a:cxn ang="0">
                    <a:pos x="T8" y="T9"/>
                  </a:cxn>
                </a:cxnLst>
                <a:rect l="0" t="0" r="r" b="b"/>
                <a:pathLst>
                  <a:path w="58" h="16">
                    <a:moveTo>
                      <a:pt x="4" y="8"/>
                    </a:moveTo>
                    <a:cubicBezTo>
                      <a:pt x="8" y="4"/>
                      <a:pt x="22" y="0"/>
                      <a:pt x="36" y="0"/>
                    </a:cubicBezTo>
                    <a:cubicBezTo>
                      <a:pt x="50" y="0"/>
                      <a:pt x="58" y="4"/>
                      <a:pt x="54" y="8"/>
                    </a:cubicBezTo>
                    <a:cubicBezTo>
                      <a:pt x="51" y="12"/>
                      <a:pt x="36" y="16"/>
                      <a:pt x="22" y="16"/>
                    </a:cubicBezTo>
                    <a:cubicBezTo>
                      <a:pt x="8" y="16"/>
                      <a:pt x="0" y="12"/>
                      <a:pt x="4" y="8"/>
                    </a:cubicBezTo>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375" name="Freeform 71"/>
              <p:cNvSpPr>
                <a:spLocks/>
              </p:cNvSpPr>
              <p:nvPr/>
            </p:nvSpPr>
            <p:spPr bwMode="auto">
              <a:xfrm>
                <a:off x="2339" y="2499"/>
                <a:ext cx="55" cy="16"/>
              </a:xfrm>
              <a:custGeom>
                <a:avLst/>
                <a:gdLst>
                  <a:gd name="T0" fmla="*/ 3 w 56"/>
                  <a:gd name="T1" fmla="*/ 8 h 16"/>
                  <a:gd name="T2" fmla="*/ 34 w 56"/>
                  <a:gd name="T3" fmla="*/ 0 h 16"/>
                  <a:gd name="T4" fmla="*/ 53 w 56"/>
                  <a:gd name="T5" fmla="*/ 8 h 16"/>
                  <a:gd name="T6" fmla="*/ 22 w 56"/>
                  <a:gd name="T7" fmla="*/ 16 h 16"/>
                  <a:gd name="T8" fmla="*/ 3 w 56"/>
                  <a:gd name="T9" fmla="*/ 8 h 16"/>
                </a:gdLst>
                <a:ahLst/>
                <a:cxnLst>
                  <a:cxn ang="0">
                    <a:pos x="T0" y="T1"/>
                  </a:cxn>
                  <a:cxn ang="0">
                    <a:pos x="T2" y="T3"/>
                  </a:cxn>
                  <a:cxn ang="0">
                    <a:pos x="T4" y="T5"/>
                  </a:cxn>
                  <a:cxn ang="0">
                    <a:pos x="T6" y="T7"/>
                  </a:cxn>
                  <a:cxn ang="0">
                    <a:pos x="T8" y="T9"/>
                  </a:cxn>
                </a:cxnLst>
                <a:rect l="0" t="0" r="r" b="b"/>
                <a:pathLst>
                  <a:path w="56" h="16">
                    <a:moveTo>
                      <a:pt x="3" y="8"/>
                    </a:moveTo>
                    <a:cubicBezTo>
                      <a:pt x="6" y="4"/>
                      <a:pt x="20" y="0"/>
                      <a:pt x="34" y="0"/>
                    </a:cubicBezTo>
                    <a:cubicBezTo>
                      <a:pt x="48" y="0"/>
                      <a:pt x="56" y="4"/>
                      <a:pt x="53" y="8"/>
                    </a:cubicBezTo>
                    <a:cubicBezTo>
                      <a:pt x="50" y="12"/>
                      <a:pt x="36" y="16"/>
                      <a:pt x="22" y="16"/>
                    </a:cubicBezTo>
                    <a:cubicBezTo>
                      <a:pt x="8" y="16"/>
                      <a:pt x="0" y="12"/>
                      <a:pt x="3"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376" name="Freeform 72"/>
              <p:cNvSpPr>
                <a:spLocks/>
              </p:cNvSpPr>
              <p:nvPr/>
            </p:nvSpPr>
            <p:spPr bwMode="auto">
              <a:xfrm>
                <a:off x="2404" y="2499"/>
                <a:ext cx="57" cy="16"/>
              </a:xfrm>
              <a:custGeom>
                <a:avLst/>
                <a:gdLst>
                  <a:gd name="T0" fmla="*/ 3 w 57"/>
                  <a:gd name="T1" fmla="*/ 8 h 16"/>
                  <a:gd name="T2" fmla="*/ 34 w 57"/>
                  <a:gd name="T3" fmla="*/ 0 h 16"/>
                  <a:gd name="T4" fmla="*/ 54 w 57"/>
                  <a:gd name="T5" fmla="*/ 8 h 16"/>
                  <a:gd name="T6" fmla="*/ 23 w 57"/>
                  <a:gd name="T7" fmla="*/ 16 h 16"/>
                  <a:gd name="T8" fmla="*/ 3 w 57"/>
                  <a:gd name="T9" fmla="*/ 8 h 16"/>
                </a:gdLst>
                <a:ahLst/>
                <a:cxnLst>
                  <a:cxn ang="0">
                    <a:pos x="T0" y="T1"/>
                  </a:cxn>
                  <a:cxn ang="0">
                    <a:pos x="T2" y="T3"/>
                  </a:cxn>
                  <a:cxn ang="0">
                    <a:pos x="T4" y="T5"/>
                  </a:cxn>
                  <a:cxn ang="0">
                    <a:pos x="T6" y="T7"/>
                  </a:cxn>
                  <a:cxn ang="0">
                    <a:pos x="T8" y="T9"/>
                  </a:cxn>
                </a:cxnLst>
                <a:rect l="0" t="0" r="r" b="b"/>
                <a:pathLst>
                  <a:path w="57" h="16">
                    <a:moveTo>
                      <a:pt x="3" y="8"/>
                    </a:moveTo>
                    <a:cubicBezTo>
                      <a:pt x="6" y="4"/>
                      <a:pt x="20" y="0"/>
                      <a:pt x="34" y="0"/>
                    </a:cubicBezTo>
                    <a:cubicBezTo>
                      <a:pt x="48" y="0"/>
                      <a:pt x="57" y="4"/>
                      <a:pt x="54" y="8"/>
                    </a:cubicBezTo>
                    <a:cubicBezTo>
                      <a:pt x="51" y="12"/>
                      <a:pt x="37" y="16"/>
                      <a:pt x="23" y="16"/>
                    </a:cubicBezTo>
                    <a:cubicBezTo>
                      <a:pt x="9" y="16"/>
                      <a:pt x="0" y="12"/>
                      <a:pt x="3"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377" name="Freeform 73"/>
              <p:cNvSpPr>
                <a:spLocks/>
              </p:cNvSpPr>
              <p:nvPr/>
            </p:nvSpPr>
            <p:spPr bwMode="auto">
              <a:xfrm>
                <a:off x="2469" y="2499"/>
                <a:ext cx="56" cy="16"/>
              </a:xfrm>
              <a:custGeom>
                <a:avLst/>
                <a:gdLst>
                  <a:gd name="T0" fmla="*/ 3 w 57"/>
                  <a:gd name="T1" fmla="*/ 8 h 16"/>
                  <a:gd name="T2" fmla="*/ 34 w 57"/>
                  <a:gd name="T3" fmla="*/ 0 h 16"/>
                  <a:gd name="T4" fmla="*/ 54 w 57"/>
                  <a:gd name="T5" fmla="*/ 8 h 16"/>
                  <a:gd name="T6" fmla="*/ 23 w 57"/>
                  <a:gd name="T7" fmla="*/ 16 h 16"/>
                  <a:gd name="T8" fmla="*/ 3 w 57"/>
                  <a:gd name="T9" fmla="*/ 8 h 16"/>
                </a:gdLst>
                <a:ahLst/>
                <a:cxnLst>
                  <a:cxn ang="0">
                    <a:pos x="T0" y="T1"/>
                  </a:cxn>
                  <a:cxn ang="0">
                    <a:pos x="T2" y="T3"/>
                  </a:cxn>
                  <a:cxn ang="0">
                    <a:pos x="T4" y="T5"/>
                  </a:cxn>
                  <a:cxn ang="0">
                    <a:pos x="T6" y="T7"/>
                  </a:cxn>
                  <a:cxn ang="0">
                    <a:pos x="T8" y="T9"/>
                  </a:cxn>
                </a:cxnLst>
                <a:rect l="0" t="0" r="r" b="b"/>
                <a:pathLst>
                  <a:path w="57" h="16">
                    <a:moveTo>
                      <a:pt x="3" y="8"/>
                    </a:moveTo>
                    <a:cubicBezTo>
                      <a:pt x="6" y="4"/>
                      <a:pt x="20" y="0"/>
                      <a:pt x="34" y="0"/>
                    </a:cubicBezTo>
                    <a:cubicBezTo>
                      <a:pt x="48" y="0"/>
                      <a:pt x="57" y="4"/>
                      <a:pt x="54" y="8"/>
                    </a:cubicBezTo>
                    <a:cubicBezTo>
                      <a:pt x="51" y="12"/>
                      <a:pt x="37" y="16"/>
                      <a:pt x="23" y="16"/>
                    </a:cubicBezTo>
                    <a:cubicBezTo>
                      <a:pt x="9" y="16"/>
                      <a:pt x="0" y="12"/>
                      <a:pt x="3"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378" name="Freeform 74"/>
              <p:cNvSpPr>
                <a:spLocks/>
              </p:cNvSpPr>
              <p:nvPr/>
            </p:nvSpPr>
            <p:spPr bwMode="auto">
              <a:xfrm>
                <a:off x="2535" y="2499"/>
                <a:ext cx="55" cy="16"/>
              </a:xfrm>
              <a:custGeom>
                <a:avLst/>
                <a:gdLst>
                  <a:gd name="T0" fmla="*/ 3 w 55"/>
                  <a:gd name="T1" fmla="*/ 8 h 16"/>
                  <a:gd name="T2" fmla="*/ 33 w 55"/>
                  <a:gd name="T3" fmla="*/ 0 h 16"/>
                  <a:gd name="T4" fmla="*/ 53 w 55"/>
                  <a:gd name="T5" fmla="*/ 8 h 16"/>
                  <a:gd name="T6" fmla="*/ 23 w 55"/>
                  <a:gd name="T7" fmla="*/ 16 h 16"/>
                  <a:gd name="T8" fmla="*/ 3 w 55"/>
                  <a:gd name="T9" fmla="*/ 8 h 16"/>
                </a:gdLst>
                <a:ahLst/>
                <a:cxnLst>
                  <a:cxn ang="0">
                    <a:pos x="T0" y="T1"/>
                  </a:cxn>
                  <a:cxn ang="0">
                    <a:pos x="T2" y="T3"/>
                  </a:cxn>
                  <a:cxn ang="0">
                    <a:pos x="T4" y="T5"/>
                  </a:cxn>
                  <a:cxn ang="0">
                    <a:pos x="T6" y="T7"/>
                  </a:cxn>
                  <a:cxn ang="0">
                    <a:pos x="T8" y="T9"/>
                  </a:cxn>
                </a:cxnLst>
                <a:rect l="0" t="0" r="r" b="b"/>
                <a:pathLst>
                  <a:path w="55" h="16">
                    <a:moveTo>
                      <a:pt x="3" y="8"/>
                    </a:moveTo>
                    <a:cubicBezTo>
                      <a:pt x="5" y="4"/>
                      <a:pt x="19" y="0"/>
                      <a:pt x="33" y="0"/>
                    </a:cubicBezTo>
                    <a:cubicBezTo>
                      <a:pt x="46" y="0"/>
                      <a:pt x="55" y="4"/>
                      <a:pt x="53" y="8"/>
                    </a:cubicBezTo>
                    <a:cubicBezTo>
                      <a:pt x="50" y="12"/>
                      <a:pt x="37" y="16"/>
                      <a:pt x="23" y="16"/>
                    </a:cubicBezTo>
                    <a:cubicBezTo>
                      <a:pt x="9" y="16"/>
                      <a:pt x="0" y="12"/>
                      <a:pt x="3"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379" name="Freeform 75"/>
              <p:cNvSpPr>
                <a:spLocks/>
              </p:cNvSpPr>
              <p:nvPr/>
            </p:nvSpPr>
            <p:spPr bwMode="auto">
              <a:xfrm>
                <a:off x="2601" y="2499"/>
                <a:ext cx="56" cy="16"/>
              </a:xfrm>
              <a:custGeom>
                <a:avLst/>
                <a:gdLst>
                  <a:gd name="T0" fmla="*/ 3 w 56"/>
                  <a:gd name="T1" fmla="*/ 8 h 16"/>
                  <a:gd name="T2" fmla="*/ 33 w 56"/>
                  <a:gd name="T3" fmla="*/ 0 h 16"/>
                  <a:gd name="T4" fmla="*/ 53 w 56"/>
                  <a:gd name="T5" fmla="*/ 8 h 16"/>
                  <a:gd name="T6" fmla="*/ 23 w 56"/>
                  <a:gd name="T7" fmla="*/ 16 h 16"/>
                  <a:gd name="T8" fmla="*/ 3 w 56"/>
                  <a:gd name="T9" fmla="*/ 8 h 16"/>
                </a:gdLst>
                <a:ahLst/>
                <a:cxnLst>
                  <a:cxn ang="0">
                    <a:pos x="T0" y="T1"/>
                  </a:cxn>
                  <a:cxn ang="0">
                    <a:pos x="T2" y="T3"/>
                  </a:cxn>
                  <a:cxn ang="0">
                    <a:pos x="T4" y="T5"/>
                  </a:cxn>
                  <a:cxn ang="0">
                    <a:pos x="T6" y="T7"/>
                  </a:cxn>
                  <a:cxn ang="0">
                    <a:pos x="T8" y="T9"/>
                  </a:cxn>
                </a:cxnLst>
                <a:rect l="0" t="0" r="r" b="b"/>
                <a:pathLst>
                  <a:path w="56" h="16">
                    <a:moveTo>
                      <a:pt x="3" y="8"/>
                    </a:moveTo>
                    <a:cubicBezTo>
                      <a:pt x="5" y="4"/>
                      <a:pt x="19" y="0"/>
                      <a:pt x="33" y="0"/>
                    </a:cubicBezTo>
                    <a:cubicBezTo>
                      <a:pt x="46" y="0"/>
                      <a:pt x="56" y="4"/>
                      <a:pt x="53" y="8"/>
                    </a:cubicBezTo>
                    <a:cubicBezTo>
                      <a:pt x="51" y="12"/>
                      <a:pt x="38" y="16"/>
                      <a:pt x="23" y="16"/>
                    </a:cubicBezTo>
                    <a:cubicBezTo>
                      <a:pt x="9" y="16"/>
                      <a:pt x="0" y="12"/>
                      <a:pt x="3"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380" name="Freeform 76"/>
              <p:cNvSpPr>
                <a:spLocks/>
              </p:cNvSpPr>
              <p:nvPr/>
            </p:nvSpPr>
            <p:spPr bwMode="auto">
              <a:xfrm>
                <a:off x="2667" y="2499"/>
                <a:ext cx="54" cy="16"/>
              </a:xfrm>
              <a:custGeom>
                <a:avLst/>
                <a:gdLst>
                  <a:gd name="T0" fmla="*/ 2 w 55"/>
                  <a:gd name="T1" fmla="*/ 8 h 16"/>
                  <a:gd name="T2" fmla="*/ 32 w 55"/>
                  <a:gd name="T3" fmla="*/ 0 h 16"/>
                  <a:gd name="T4" fmla="*/ 53 w 55"/>
                  <a:gd name="T5" fmla="*/ 8 h 16"/>
                  <a:gd name="T6" fmla="*/ 23 w 55"/>
                  <a:gd name="T7" fmla="*/ 16 h 16"/>
                  <a:gd name="T8" fmla="*/ 2 w 55"/>
                  <a:gd name="T9" fmla="*/ 8 h 16"/>
                </a:gdLst>
                <a:ahLst/>
                <a:cxnLst>
                  <a:cxn ang="0">
                    <a:pos x="T0" y="T1"/>
                  </a:cxn>
                  <a:cxn ang="0">
                    <a:pos x="T2" y="T3"/>
                  </a:cxn>
                  <a:cxn ang="0">
                    <a:pos x="T4" y="T5"/>
                  </a:cxn>
                  <a:cxn ang="0">
                    <a:pos x="T6" y="T7"/>
                  </a:cxn>
                  <a:cxn ang="0">
                    <a:pos x="T8" y="T9"/>
                  </a:cxn>
                </a:cxnLst>
                <a:rect l="0" t="0" r="r" b="b"/>
                <a:pathLst>
                  <a:path w="55" h="16">
                    <a:moveTo>
                      <a:pt x="2" y="8"/>
                    </a:moveTo>
                    <a:cubicBezTo>
                      <a:pt x="4" y="4"/>
                      <a:pt x="18" y="0"/>
                      <a:pt x="32" y="0"/>
                    </a:cubicBezTo>
                    <a:cubicBezTo>
                      <a:pt x="45" y="0"/>
                      <a:pt x="55" y="4"/>
                      <a:pt x="53" y="8"/>
                    </a:cubicBezTo>
                    <a:cubicBezTo>
                      <a:pt x="50" y="12"/>
                      <a:pt x="37" y="16"/>
                      <a:pt x="23" y="16"/>
                    </a:cubicBezTo>
                    <a:cubicBezTo>
                      <a:pt x="9" y="16"/>
                      <a:pt x="0" y="12"/>
                      <a:pt x="2"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381" name="Freeform 77"/>
              <p:cNvSpPr>
                <a:spLocks/>
              </p:cNvSpPr>
              <p:nvPr/>
            </p:nvSpPr>
            <p:spPr bwMode="auto">
              <a:xfrm>
                <a:off x="2732" y="2499"/>
                <a:ext cx="55" cy="16"/>
              </a:xfrm>
              <a:custGeom>
                <a:avLst/>
                <a:gdLst>
                  <a:gd name="T0" fmla="*/ 3 w 55"/>
                  <a:gd name="T1" fmla="*/ 8 h 16"/>
                  <a:gd name="T2" fmla="*/ 31 w 55"/>
                  <a:gd name="T3" fmla="*/ 0 h 16"/>
                  <a:gd name="T4" fmla="*/ 53 w 55"/>
                  <a:gd name="T5" fmla="*/ 8 h 16"/>
                  <a:gd name="T6" fmla="*/ 24 w 55"/>
                  <a:gd name="T7" fmla="*/ 16 h 16"/>
                  <a:gd name="T8" fmla="*/ 3 w 55"/>
                  <a:gd name="T9" fmla="*/ 8 h 16"/>
                </a:gdLst>
                <a:ahLst/>
                <a:cxnLst>
                  <a:cxn ang="0">
                    <a:pos x="T0" y="T1"/>
                  </a:cxn>
                  <a:cxn ang="0">
                    <a:pos x="T2" y="T3"/>
                  </a:cxn>
                  <a:cxn ang="0">
                    <a:pos x="T4" y="T5"/>
                  </a:cxn>
                  <a:cxn ang="0">
                    <a:pos x="T6" y="T7"/>
                  </a:cxn>
                  <a:cxn ang="0">
                    <a:pos x="T8" y="T9"/>
                  </a:cxn>
                </a:cxnLst>
                <a:rect l="0" t="0" r="r" b="b"/>
                <a:pathLst>
                  <a:path w="55" h="16">
                    <a:moveTo>
                      <a:pt x="3" y="8"/>
                    </a:moveTo>
                    <a:cubicBezTo>
                      <a:pt x="5" y="4"/>
                      <a:pt x="18" y="0"/>
                      <a:pt x="31" y="0"/>
                    </a:cubicBezTo>
                    <a:cubicBezTo>
                      <a:pt x="45" y="0"/>
                      <a:pt x="55" y="4"/>
                      <a:pt x="53" y="8"/>
                    </a:cubicBezTo>
                    <a:cubicBezTo>
                      <a:pt x="51" y="12"/>
                      <a:pt x="38" y="16"/>
                      <a:pt x="24" y="16"/>
                    </a:cubicBezTo>
                    <a:cubicBezTo>
                      <a:pt x="10" y="16"/>
                      <a:pt x="0" y="12"/>
                      <a:pt x="3"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382" name="Freeform 78"/>
              <p:cNvSpPr>
                <a:spLocks/>
              </p:cNvSpPr>
              <p:nvPr/>
            </p:nvSpPr>
            <p:spPr bwMode="auto">
              <a:xfrm>
                <a:off x="2798" y="2499"/>
                <a:ext cx="53" cy="16"/>
              </a:xfrm>
              <a:custGeom>
                <a:avLst/>
                <a:gdLst>
                  <a:gd name="T0" fmla="*/ 2 w 54"/>
                  <a:gd name="T1" fmla="*/ 8 h 16"/>
                  <a:gd name="T2" fmla="*/ 30 w 54"/>
                  <a:gd name="T3" fmla="*/ 0 h 16"/>
                  <a:gd name="T4" fmla="*/ 52 w 54"/>
                  <a:gd name="T5" fmla="*/ 8 h 16"/>
                  <a:gd name="T6" fmla="*/ 23 w 54"/>
                  <a:gd name="T7" fmla="*/ 16 h 16"/>
                  <a:gd name="T8" fmla="*/ 2 w 54"/>
                  <a:gd name="T9" fmla="*/ 8 h 16"/>
                </a:gdLst>
                <a:ahLst/>
                <a:cxnLst>
                  <a:cxn ang="0">
                    <a:pos x="T0" y="T1"/>
                  </a:cxn>
                  <a:cxn ang="0">
                    <a:pos x="T2" y="T3"/>
                  </a:cxn>
                  <a:cxn ang="0">
                    <a:pos x="T4" y="T5"/>
                  </a:cxn>
                  <a:cxn ang="0">
                    <a:pos x="T6" y="T7"/>
                  </a:cxn>
                  <a:cxn ang="0">
                    <a:pos x="T8" y="T9"/>
                  </a:cxn>
                </a:cxnLst>
                <a:rect l="0" t="0" r="r" b="b"/>
                <a:pathLst>
                  <a:path w="54" h="16">
                    <a:moveTo>
                      <a:pt x="2" y="8"/>
                    </a:moveTo>
                    <a:cubicBezTo>
                      <a:pt x="4" y="4"/>
                      <a:pt x="17" y="0"/>
                      <a:pt x="30" y="0"/>
                    </a:cubicBezTo>
                    <a:cubicBezTo>
                      <a:pt x="44" y="0"/>
                      <a:pt x="54" y="4"/>
                      <a:pt x="52" y="8"/>
                    </a:cubicBezTo>
                    <a:cubicBezTo>
                      <a:pt x="50" y="12"/>
                      <a:pt x="37" y="16"/>
                      <a:pt x="23" y="16"/>
                    </a:cubicBezTo>
                    <a:cubicBezTo>
                      <a:pt x="9" y="16"/>
                      <a:pt x="0" y="12"/>
                      <a:pt x="2"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383" name="Freeform 79"/>
              <p:cNvSpPr>
                <a:spLocks/>
              </p:cNvSpPr>
              <p:nvPr/>
            </p:nvSpPr>
            <p:spPr bwMode="auto">
              <a:xfrm>
                <a:off x="2863" y="2499"/>
                <a:ext cx="54" cy="16"/>
              </a:xfrm>
              <a:custGeom>
                <a:avLst/>
                <a:gdLst>
                  <a:gd name="T0" fmla="*/ 2 w 54"/>
                  <a:gd name="T1" fmla="*/ 8 h 16"/>
                  <a:gd name="T2" fmla="*/ 30 w 54"/>
                  <a:gd name="T3" fmla="*/ 0 h 16"/>
                  <a:gd name="T4" fmla="*/ 53 w 54"/>
                  <a:gd name="T5" fmla="*/ 8 h 16"/>
                  <a:gd name="T6" fmla="*/ 24 w 54"/>
                  <a:gd name="T7" fmla="*/ 16 h 16"/>
                  <a:gd name="T8" fmla="*/ 2 w 54"/>
                  <a:gd name="T9" fmla="*/ 8 h 16"/>
                </a:gdLst>
                <a:ahLst/>
                <a:cxnLst>
                  <a:cxn ang="0">
                    <a:pos x="T0" y="T1"/>
                  </a:cxn>
                  <a:cxn ang="0">
                    <a:pos x="T2" y="T3"/>
                  </a:cxn>
                  <a:cxn ang="0">
                    <a:pos x="T4" y="T5"/>
                  </a:cxn>
                  <a:cxn ang="0">
                    <a:pos x="T6" y="T7"/>
                  </a:cxn>
                  <a:cxn ang="0">
                    <a:pos x="T8" y="T9"/>
                  </a:cxn>
                </a:cxnLst>
                <a:rect l="0" t="0" r="r" b="b"/>
                <a:pathLst>
                  <a:path w="54" h="16">
                    <a:moveTo>
                      <a:pt x="2" y="8"/>
                    </a:moveTo>
                    <a:cubicBezTo>
                      <a:pt x="4" y="4"/>
                      <a:pt x="16" y="0"/>
                      <a:pt x="30" y="0"/>
                    </a:cubicBezTo>
                    <a:cubicBezTo>
                      <a:pt x="44" y="0"/>
                      <a:pt x="54" y="4"/>
                      <a:pt x="53" y="8"/>
                    </a:cubicBezTo>
                    <a:cubicBezTo>
                      <a:pt x="51" y="12"/>
                      <a:pt x="38" y="16"/>
                      <a:pt x="24" y="16"/>
                    </a:cubicBezTo>
                    <a:cubicBezTo>
                      <a:pt x="10" y="16"/>
                      <a:pt x="0" y="12"/>
                      <a:pt x="2"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384" name="Freeform 80"/>
              <p:cNvSpPr>
                <a:spLocks/>
              </p:cNvSpPr>
              <p:nvPr/>
            </p:nvSpPr>
            <p:spPr bwMode="auto">
              <a:xfrm>
                <a:off x="2929" y="2499"/>
                <a:ext cx="53" cy="16"/>
              </a:xfrm>
              <a:custGeom>
                <a:avLst/>
                <a:gdLst>
                  <a:gd name="T0" fmla="*/ 2 w 53"/>
                  <a:gd name="T1" fmla="*/ 8 h 16"/>
                  <a:gd name="T2" fmla="*/ 30 w 53"/>
                  <a:gd name="T3" fmla="*/ 0 h 16"/>
                  <a:gd name="T4" fmla="*/ 52 w 53"/>
                  <a:gd name="T5" fmla="*/ 8 h 16"/>
                  <a:gd name="T6" fmla="*/ 24 w 53"/>
                  <a:gd name="T7" fmla="*/ 16 h 16"/>
                  <a:gd name="T8" fmla="*/ 2 w 53"/>
                  <a:gd name="T9" fmla="*/ 8 h 16"/>
                </a:gdLst>
                <a:ahLst/>
                <a:cxnLst>
                  <a:cxn ang="0">
                    <a:pos x="T0" y="T1"/>
                  </a:cxn>
                  <a:cxn ang="0">
                    <a:pos x="T2" y="T3"/>
                  </a:cxn>
                  <a:cxn ang="0">
                    <a:pos x="T4" y="T5"/>
                  </a:cxn>
                  <a:cxn ang="0">
                    <a:pos x="T6" y="T7"/>
                  </a:cxn>
                  <a:cxn ang="0">
                    <a:pos x="T8" y="T9"/>
                  </a:cxn>
                </a:cxnLst>
                <a:rect l="0" t="0" r="r" b="b"/>
                <a:pathLst>
                  <a:path w="53" h="16">
                    <a:moveTo>
                      <a:pt x="2" y="8"/>
                    </a:moveTo>
                    <a:cubicBezTo>
                      <a:pt x="3" y="4"/>
                      <a:pt x="16" y="0"/>
                      <a:pt x="30" y="0"/>
                    </a:cubicBezTo>
                    <a:cubicBezTo>
                      <a:pt x="43" y="0"/>
                      <a:pt x="53" y="4"/>
                      <a:pt x="52" y="8"/>
                    </a:cubicBezTo>
                    <a:cubicBezTo>
                      <a:pt x="50" y="12"/>
                      <a:pt x="38" y="16"/>
                      <a:pt x="24" y="16"/>
                    </a:cubicBezTo>
                    <a:cubicBezTo>
                      <a:pt x="10" y="16"/>
                      <a:pt x="0" y="12"/>
                      <a:pt x="2"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385" name="Freeform 81"/>
              <p:cNvSpPr>
                <a:spLocks/>
              </p:cNvSpPr>
              <p:nvPr/>
            </p:nvSpPr>
            <p:spPr bwMode="auto">
              <a:xfrm>
                <a:off x="4106" y="2499"/>
                <a:ext cx="54" cy="16"/>
              </a:xfrm>
              <a:custGeom>
                <a:avLst/>
                <a:gdLst>
                  <a:gd name="T0" fmla="*/ 1 w 54"/>
                  <a:gd name="T1" fmla="*/ 8 h 16"/>
                  <a:gd name="T2" fmla="*/ 24 w 54"/>
                  <a:gd name="T3" fmla="*/ 0 h 16"/>
                  <a:gd name="T4" fmla="*/ 52 w 54"/>
                  <a:gd name="T5" fmla="*/ 8 h 16"/>
                  <a:gd name="T6" fmla="*/ 30 w 54"/>
                  <a:gd name="T7" fmla="*/ 16 h 16"/>
                  <a:gd name="T8" fmla="*/ 1 w 54"/>
                  <a:gd name="T9" fmla="*/ 8 h 16"/>
                </a:gdLst>
                <a:ahLst/>
                <a:cxnLst>
                  <a:cxn ang="0">
                    <a:pos x="T0" y="T1"/>
                  </a:cxn>
                  <a:cxn ang="0">
                    <a:pos x="T2" y="T3"/>
                  </a:cxn>
                  <a:cxn ang="0">
                    <a:pos x="T4" y="T5"/>
                  </a:cxn>
                  <a:cxn ang="0">
                    <a:pos x="T6" y="T7"/>
                  </a:cxn>
                  <a:cxn ang="0">
                    <a:pos x="T8" y="T9"/>
                  </a:cxn>
                </a:cxnLst>
                <a:rect l="0" t="0" r="r" b="b"/>
                <a:pathLst>
                  <a:path w="54" h="16">
                    <a:moveTo>
                      <a:pt x="1" y="8"/>
                    </a:moveTo>
                    <a:cubicBezTo>
                      <a:pt x="0" y="4"/>
                      <a:pt x="10" y="0"/>
                      <a:pt x="24" y="0"/>
                    </a:cubicBezTo>
                    <a:cubicBezTo>
                      <a:pt x="38" y="0"/>
                      <a:pt x="50" y="4"/>
                      <a:pt x="52" y="8"/>
                    </a:cubicBezTo>
                    <a:cubicBezTo>
                      <a:pt x="54" y="12"/>
                      <a:pt x="44" y="16"/>
                      <a:pt x="30" y="16"/>
                    </a:cubicBezTo>
                    <a:cubicBezTo>
                      <a:pt x="16" y="16"/>
                      <a:pt x="3" y="12"/>
                      <a:pt x="1"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386" name="Freeform 82"/>
              <p:cNvSpPr>
                <a:spLocks/>
              </p:cNvSpPr>
              <p:nvPr/>
            </p:nvSpPr>
            <p:spPr bwMode="auto">
              <a:xfrm>
                <a:off x="4171" y="2499"/>
                <a:ext cx="54" cy="16"/>
              </a:xfrm>
              <a:custGeom>
                <a:avLst/>
                <a:gdLst>
                  <a:gd name="T0" fmla="*/ 2 w 54"/>
                  <a:gd name="T1" fmla="*/ 8 h 16"/>
                  <a:gd name="T2" fmla="*/ 24 w 54"/>
                  <a:gd name="T3" fmla="*/ 0 h 16"/>
                  <a:gd name="T4" fmla="*/ 52 w 54"/>
                  <a:gd name="T5" fmla="*/ 8 h 16"/>
                  <a:gd name="T6" fmla="*/ 30 w 54"/>
                  <a:gd name="T7" fmla="*/ 16 h 16"/>
                  <a:gd name="T8" fmla="*/ 2 w 54"/>
                  <a:gd name="T9" fmla="*/ 8 h 16"/>
                </a:gdLst>
                <a:ahLst/>
                <a:cxnLst>
                  <a:cxn ang="0">
                    <a:pos x="T0" y="T1"/>
                  </a:cxn>
                  <a:cxn ang="0">
                    <a:pos x="T2" y="T3"/>
                  </a:cxn>
                  <a:cxn ang="0">
                    <a:pos x="T4" y="T5"/>
                  </a:cxn>
                  <a:cxn ang="0">
                    <a:pos x="T6" y="T7"/>
                  </a:cxn>
                  <a:cxn ang="0">
                    <a:pos x="T8" y="T9"/>
                  </a:cxn>
                </a:cxnLst>
                <a:rect l="0" t="0" r="r" b="b"/>
                <a:pathLst>
                  <a:path w="54" h="16">
                    <a:moveTo>
                      <a:pt x="2" y="8"/>
                    </a:moveTo>
                    <a:cubicBezTo>
                      <a:pt x="0" y="4"/>
                      <a:pt x="10" y="0"/>
                      <a:pt x="24" y="0"/>
                    </a:cubicBezTo>
                    <a:cubicBezTo>
                      <a:pt x="37" y="0"/>
                      <a:pt x="50" y="4"/>
                      <a:pt x="52" y="8"/>
                    </a:cubicBezTo>
                    <a:cubicBezTo>
                      <a:pt x="54" y="12"/>
                      <a:pt x="44" y="16"/>
                      <a:pt x="30" y="16"/>
                    </a:cubicBezTo>
                    <a:cubicBezTo>
                      <a:pt x="17" y="16"/>
                      <a:pt x="4" y="12"/>
                      <a:pt x="2"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387" name="Freeform 83"/>
              <p:cNvSpPr>
                <a:spLocks/>
              </p:cNvSpPr>
              <p:nvPr/>
            </p:nvSpPr>
            <p:spPr bwMode="auto">
              <a:xfrm>
                <a:off x="4563" y="2499"/>
                <a:ext cx="56" cy="16"/>
              </a:xfrm>
              <a:custGeom>
                <a:avLst/>
                <a:gdLst>
                  <a:gd name="T0" fmla="*/ 3 w 56"/>
                  <a:gd name="T1" fmla="*/ 8 h 16"/>
                  <a:gd name="T2" fmla="*/ 23 w 56"/>
                  <a:gd name="T3" fmla="*/ 0 h 16"/>
                  <a:gd name="T4" fmla="*/ 53 w 56"/>
                  <a:gd name="T5" fmla="*/ 8 h 16"/>
                  <a:gd name="T6" fmla="*/ 33 w 56"/>
                  <a:gd name="T7" fmla="*/ 16 h 16"/>
                  <a:gd name="T8" fmla="*/ 3 w 56"/>
                  <a:gd name="T9" fmla="*/ 8 h 16"/>
                </a:gdLst>
                <a:ahLst/>
                <a:cxnLst>
                  <a:cxn ang="0">
                    <a:pos x="T0" y="T1"/>
                  </a:cxn>
                  <a:cxn ang="0">
                    <a:pos x="T2" y="T3"/>
                  </a:cxn>
                  <a:cxn ang="0">
                    <a:pos x="T4" y="T5"/>
                  </a:cxn>
                  <a:cxn ang="0">
                    <a:pos x="T6" y="T7"/>
                  </a:cxn>
                  <a:cxn ang="0">
                    <a:pos x="T8" y="T9"/>
                  </a:cxn>
                </a:cxnLst>
                <a:rect l="0" t="0" r="r" b="b"/>
                <a:pathLst>
                  <a:path w="56" h="16">
                    <a:moveTo>
                      <a:pt x="3" y="8"/>
                    </a:moveTo>
                    <a:cubicBezTo>
                      <a:pt x="0" y="4"/>
                      <a:pt x="9" y="0"/>
                      <a:pt x="23" y="0"/>
                    </a:cubicBezTo>
                    <a:cubicBezTo>
                      <a:pt x="36" y="0"/>
                      <a:pt x="50" y="4"/>
                      <a:pt x="53" y="8"/>
                    </a:cubicBezTo>
                    <a:cubicBezTo>
                      <a:pt x="56" y="12"/>
                      <a:pt x="47" y="16"/>
                      <a:pt x="33" y="16"/>
                    </a:cubicBezTo>
                    <a:cubicBezTo>
                      <a:pt x="20" y="16"/>
                      <a:pt x="6" y="12"/>
                      <a:pt x="3"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388" name="Freeform 84"/>
              <p:cNvSpPr>
                <a:spLocks/>
              </p:cNvSpPr>
              <p:nvPr/>
            </p:nvSpPr>
            <p:spPr bwMode="auto">
              <a:xfrm>
                <a:off x="4629" y="2499"/>
                <a:ext cx="55" cy="16"/>
              </a:xfrm>
              <a:custGeom>
                <a:avLst/>
                <a:gdLst>
                  <a:gd name="T0" fmla="*/ 3 w 56"/>
                  <a:gd name="T1" fmla="*/ 8 h 16"/>
                  <a:gd name="T2" fmla="*/ 22 w 56"/>
                  <a:gd name="T3" fmla="*/ 0 h 16"/>
                  <a:gd name="T4" fmla="*/ 53 w 56"/>
                  <a:gd name="T5" fmla="*/ 8 h 16"/>
                  <a:gd name="T6" fmla="*/ 34 w 56"/>
                  <a:gd name="T7" fmla="*/ 16 h 16"/>
                  <a:gd name="T8" fmla="*/ 3 w 56"/>
                  <a:gd name="T9" fmla="*/ 8 h 16"/>
                </a:gdLst>
                <a:ahLst/>
                <a:cxnLst>
                  <a:cxn ang="0">
                    <a:pos x="T0" y="T1"/>
                  </a:cxn>
                  <a:cxn ang="0">
                    <a:pos x="T2" y="T3"/>
                  </a:cxn>
                  <a:cxn ang="0">
                    <a:pos x="T4" y="T5"/>
                  </a:cxn>
                  <a:cxn ang="0">
                    <a:pos x="T6" y="T7"/>
                  </a:cxn>
                  <a:cxn ang="0">
                    <a:pos x="T8" y="T9"/>
                  </a:cxn>
                </a:cxnLst>
                <a:rect l="0" t="0" r="r" b="b"/>
                <a:pathLst>
                  <a:path w="56" h="16">
                    <a:moveTo>
                      <a:pt x="3" y="8"/>
                    </a:moveTo>
                    <a:cubicBezTo>
                      <a:pt x="0" y="4"/>
                      <a:pt x="9" y="0"/>
                      <a:pt x="22" y="0"/>
                    </a:cubicBezTo>
                    <a:cubicBezTo>
                      <a:pt x="36" y="0"/>
                      <a:pt x="50" y="4"/>
                      <a:pt x="53" y="8"/>
                    </a:cubicBezTo>
                    <a:cubicBezTo>
                      <a:pt x="56" y="12"/>
                      <a:pt x="48" y="16"/>
                      <a:pt x="34" y="16"/>
                    </a:cubicBezTo>
                    <a:cubicBezTo>
                      <a:pt x="20" y="16"/>
                      <a:pt x="6" y="12"/>
                      <a:pt x="3"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389" name="Freeform 85"/>
              <p:cNvSpPr>
                <a:spLocks/>
              </p:cNvSpPr>
              <p:nvPr/>
            </p:nvSpPr>
            <p:spPr bwMode="auto">
              <a:xfrm>
                <a:off x="4693" y="2499"/>
                <a:ext cx="57" cy="16"/>
              </a:xfrm>
              <a:custGeom>
                <a:avLst/>
                <a:gdLst>
                  <a:gd name="T0" fmla="*/ 3 w 57"/>
                  <a:gd name="T1" fmla="*/ 8 h 16"/>
                  <a:gd name="T2" fmla="*/ 23 w 57"/>
                  <a:gd name="T3" fmla="*/ 0 h 16"/>
                  <a:gd name="T4" fmla="*/ 54 w 57"/>
                  <a:gd name="T5" fmla="*/ 8 h 16"/>
                  <a:gd name="T6" fmla="*/ 35 w 57"/>
                  <a:gd name="T7" fmla="*/ 16 h 16"/>
                  <a:gd name="T8" fmla="*/ 3 w 57"/>
                  <a:gd name="T9" fmla="*/ 8 h 16"/>
                </a:gdLst>
                <a:ahLst/>
                <a:cxnLst>
                  <a:cxn ang="0">
                    <a:pos x="T0" y="T1"/>
                  </a:cxn>
                  <a:cxn ang="0">
                    <a:pos x="T2" y="T3"/>
                  </a:cxn>
                  <a:cxn ang="0">
                    <a:pos x="T4" y="T5"/>
                  </a:cxn>
                  <a:cxn ang="0">
                    <a:pos x="T6" y="T7"/>
                  </a:cxn>
                  <a:cxn ang="0">
                    <a:pos x="T8" y="T9"/>
                  </a:cxn>
                </a:cxnLst>
                <a:rect l="0" t="0" r="r" b="b"/>
                <a:pathLst>
                  <a:path w="57" h="16">
                    <a:moveTo>
                      <a:pt x="3" y="8"/>
                    </a:moveTo>
                    <a:cubicBezTo>
                      <a:pt x="0" y="4"/>
                      <a:pt x="9" y="0"/>
                      <a:pt x="23" y="0"/>
                    </a:cubicBezTo>
                    <a:cubicBezTo>
                      <a:pt x="37" y="0"/>
                      <a:pt x="51" y="4"/>
                      <a:pt x="54" y="8"/>
                    </a:cubicBezTo>
                    <a:cubicBezTo>
                      <a:pt x="57" y="12"/>
                      <a:pt x="49" y="16"/>
                      <a:pt x="35" y="16"/>
                    </a:cubicBezTo>
                    <a:cubicBezTo>
                      <a:pt x="21" y="16"/>
                      <a:pt x="7" y="12"/>
                      <a:pt x="3"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390" name="Freeform 86"/>
              <p:cNvSpPr>
                <a:spLocks/>
              </p:cNvSpPr>
              <p:nvPr/>
            </p:nvSpPr>
            <p:spPr bwMode="auto">
              <a:xfrm>
                <a:off x="4759" y="2499"/>
                <a:ext cx="58" cy="16"/>
              </a:xfrm>
              <a:custGeom>
                <a:avLst/>
                <a:gdLst>
                  <a:gd name="T0" fmla="*/ 4 w 58"/>
                  <a:gd name="T1" fmla="*/ 8 h 16"/>
                  <a:gd name="T2" fmla="*/ 23 w 58"/>
                  <a:gd name="T3" fmla="*/ 0 h 16"/>
                  <a:gd name="T4" fmla="*/ 54 w 58"/>
                  <a:gd name="T5" fmla="*/ 8 h 16"/>
                  <a:gd name="T6" fmla="*/ 35 w 58"/>
                  <a:gd name="T7" fmla="*/ 16 h 16"/>
                  <a:gd name="T8" fmla="*/ 4 w 58"/>
                  <a:gd name="T9" fmla="*/ 8 h 16"/>
                </a:gdLst>
                <a:ahLst/>
                <a:cxnLst>
                  <a:cxn ang="0">
                    <a:pos x="T0" y="T1"/>
                  </a:cxn>
                  <a:cxn ang="0">
                    <a:pos x="T2" y="T3"/>
                  </a:cxn>
                  <a:cxn ang="0">
                    <a:pos x="T4" y="T5"/>
                  </a:cxn>
                  <a:cxn ang="0">
                    <a:pos x="T6" y="T7"/>
                  </a:cxn>
                  <a:cxn ang="0">
                    <a:pos x="T8" y="T9"/>
                  </a:cxn>
                </a:cxnLst>
                <a:rect l="0" t="0" r="r" b="b"/>
                <a:pathLst>
                  <a:path w="58" h="16">
                    <a:moveTo>
                      <a:pt x="4" y="8"/>
                    </a:moveTo>
                    <a:cubicBezTo>
                      <a:pt x="0" y="4"/>
                      <a:pt x="9" y="0"/>
                      <a:pt x="23" y="0"/>
                    </a:cubicBezTo>
                    <a:cubicBezTo>
                      <a:pt x="36" y="0"/>
                      <a:pt x="50" y="4"/>
                      <a:pt x="54" y="8"/>
                    </a:cubicBezTo>
                    <a:cubicBezTo>
                      <a:pt x="58" y="12"/>
                      <a:pt x="49" y="16"/>
                      <a:pt x="35" y="16"/>
                    </a:cubicBezTo>
                    <a:cubicBezTo>
                      <a:pt x="21" y="16"/>
                      <a:pt x="7" y="12"/>
                      <a:pt x="4"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391" name="Freeform 87"/>
              <p:cNvSpPr>
                <a:spLocks/>
              </p:cNvSpPr>
              <p:nvPr/>
            </p:nvSpPr>
            <p:spPr bwMode="auto">
              <a:xfrm>
                <a:off x="5151" y="2499"/>
                <a:ext cx="59" cy="16"/>
              </a:xfrm>
              <a:custGeom>
                <a:avLst/>
                <a:gdLst>
                  <a:gd name="T0" fmla="*/ 4 w 60"/>
                  <a:gd name="T1" fmla="*/ 8 h 16"/>
                  <a:gd name="T2" fmla="*/ 21 w 60"/>
                  <a:gd name="T3" fmla="*/ 0 h 16"/>
                  <a:gd name="T4" fmla="*/ 55 w 60"/>
                  <a:gd name="T5" fmla="*/ 8 h 16"/>
                  <a:gd name="T6" fmla="*/ 38 w 60"/>
                  <a:gd name="T7" fmla="*/ 16 h 16"/>
                  <a:gd name="T8" fmla="*/ 4 w 60"/>
                  <a:gd name="T9" fmla="*/ 8 h 16"/>
                </a:gdLst>
                <a:ahLst/>
                <a:cxnLst>
                  <a:cxn ang="0">
                    <a:pos x="T0" y="T1"/>
                  </a:cxn>
                  <a:cxn ang="0">
                    <a:pos x="T2" y="T3"/>
                  </a:cxn>
                  <a:cxn ang="0">
                    <a:pos x="T4" y="T5"/>
                  </a:cxn>
                  <a:cxn ang="0">
                    <a:pos x="T6" y="T7"/>
                  </a:cxn>
                  <a:cxn ang="0">
                    <a:pos x="T8" y="T9"/>
                  </a:cxn>
                </a:cxnLst>
                <a:rect l="0" t="0" r="r" b="b"/>
                <a:pathLst>
                  <a:path w="60" h="16">
                    <a:moveTo>
                      <a:pt x="4" y="8"/>
                    </a:moveTo>
                    <a:cubicBezTo>
                      <a:pt x="0" y="4"/>
                      <a:pt x="7" y="0"/>
                      <a:pt x="21" y="0"/>
                    </a:cubicBezTo>
                    <a:cubicBezTo>
                      <a:pt x="35" y="0"/>
                      <a:pt x="50" y="4"/>
                      <a:pt x="55" y="8"/>
                    </a:cubicBezTo>
                    <a:cubicBezTo>
                      <a:pt x="60" y="12"/>
                      <a:pt x="52" y="16"/>
                      <a:pt x="38" y="16"/>
                    </a:cubicBezTo>
                    <a:cubicBezTo>
                      <a:pt x="24" y="16"/>
                      <a:pt x="9" y="12"/>
                      <a:pt x="4"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392" name="Freeform 88"/>
              <p:cNvSpPr>
                <a:spLocks/>
              </p:cNvSpPr>
              <p:nvPr/>
            </p:nvSpPr>
            <p:spPr bwMode="auto">
              <a:xfrm>
                <a:off x="5215" y="2499"/>
                <a:ext cx="60" cy="16"/>
              </a:xfrm>
              <a:custGeom>
                <a:avLst/>
                <a:gdLst>
                  <a:gd name="T0" fmla="*/ 5 w 60"/>
                  <a:gd name="T1" fmla="*/ 8 h 16"/>
                  <a:gd name="T2" fmla="*/ 21 w 60"/>
                  <a:gd name="T3" fmla="*/ 0 h 16"/>
                  <a:gd name="T4" fmla="*/ 55 w 60"/>
                  <a:gd name="T5" fmla="*/ 8 h 16"/>
                  <a:gd name="T6" fmla="*/ 39 w 60"/>
                  <a:gd name="T7" fmla="*/ 16 h 16"/>
                  <a:gd name="T8" fmla="*/ 5 w 60"/>
                  <a:gd name="T9" fmla="*/ 8 h 16"/>
                </a:gdLst>
                <a:ahLst/>
                <a:cxnLst>
                  <a:cxn ang="0">
                    <a:pos x="T0" y="T1"/>
                  </a:cxn>
                  <a:cxn ang="0">
                    <a:pos x="T2" y="T3"/>
                  </a:cxn>
                  <a:cxn ang="0">
                    <a:pos x="T4" y="T5"/>
                  </a:cxn>
                  <a:cxn ang="0">
                    <a:pos x="T6" y="T7"/>
                  </a:cxn>
                  <a:cxn ang="0">
                    <a:pos x="T8" y="T9"/>
                  </a:cxn>
                </a:cxnLst>
                <a:rect l="0" t="0" r="r" b="b"/>
                <a:pathLst>
                  <a:path w="60" h="16">
                    <a:moveTo>
                      <a:pt x="5" y="8"/>
                    </a:moveTo>
                    <a:cubicBezTo>
                      <a:pt x="0" y="4"/>
                      <a:pt x="7" y="0"/>
                      <a:pt x="21" y="0"/>
                    </a:cubicBezTo>
                    <a:cubicBezTo>
                      <a:pt x="35" y="0"/>
                      <a:pt x="50" y="4"/>
                      <a:pt x="55" y="8"/>
                    </a:cubicBezTo>
                    <a:cubicBezTo>
                      <a:pt x="60" y="12"/>
                      <a:pt x="53" y="16"/>
                      <a:pt x="39" y="16"/>
                    </a:cubicBezTo>
                    <a:cubicBezTo>
                      <a:pt x="24" y="16"/>
                      <a:pt x="9" y="12"/>
                      <a:pt x="5"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393" name="Freeform 89"/>
              <p:cNvSpPr>
                <a:spLocks/>
              </p:cNvSpPr>
              <p:nvPr/>
            </p:nvSpPr>
            <p:spPr bwMode="auto">
              <a:xfrm>
                <a:off x="5281" y="2499"/>
                <a:ext cx="59" cy="16"/>
              </a:xfrm>
              <a:custGeom>
                <a:avLst/>
                <a:gdLst>
                  <a:gd name="T0" fmla="*/ 5 w 60"/>
                  <a:gd name="T1" fmla="*/ 8 h 16"/>
                  <a:gd name="T2" fmla="*/ 21 w 60"/>
                  <a:gd name="T3" fmla="*/ 0 h 16"/>
                  <a:gd name="T4" fmla="*/ 55 w 60"/>
                  <a:gd name="T5" fmla="*/ 8 h 16"/>
                  <a:gd name="T6" fmla="*/ 39 w 60"/>
                  <a:gd name="T7" fmla="*/ 16 h 16"/>
                  <a:gd name="T8" fmla="*/ 5 w 60"/>
                  <a:gd name="T9" fmla="*/ 8 h 16"/>
                </a:gdLst>
                <a:ahLst/>
                <a:cxnLst>
                  <a:cxn ang="0">
                    <a:pos x="T0" y="T1"/>
                  </a:cxn>
                  <a:cxn ang="0">
                    <a:pos x="T2" y="T3"/>
                  </a:cxn>
                  <a:cxn ang="0">
                    <a:pos x="T4" y="T5"/>
                  </a:cxn>
                  <a:cxn ang="0">
                    <a:pos x="T6" y="T7"/>
                  </a:cxn>
                  <a:cxn ang="0">
                    <a:pos x="T8" y="T9"/>
                  </a:cxn>
                </a:cxnLst>
                <a:rect l="0" t="0" r="r" b="b"/>
                <a:pathLst>
                  <a:path w="60" h="16">
                    <a:moveTo>
                      <a:pt x="5" y="8"/>
                    </a:moveTo>
                    <a:cubicBezTo>
                      <a:pt x="0" y="4"/>
                      <a:pt x="7" y="0"/>
                      <a:pt x="21" y="0"/>
                    </a:cubicBezTo>
                    <a:cubicBezTo>
                      <a:pt x="35" y="0"/>
                      <a:pt x="50" y="4"/>
                      <a:pt x="55" y="8"/>
                    </a:cubicBezTo>
                    <a:cubicBezTo>
                      <a:pt x="60" y="12"/>
                      <a:pt x="53" y="16"/>
                      <a:pt x="39" y="16"/>
                    </a:cubicBezTo>
                    <a:cubicBezTo>
                      <a:pt x="25" y="16"/>
                      <a:pt x="10" y="12"/>
                      <a:pt x="5"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394" name="Freeform 90"/>
              <p:cNvSpPr>
                <a:spLocks/>
              </p:cNvSpPr>
              <p:nvPr/>
            </p:nvSpPr>
            <p:spPr bwMode="auto">
              <a:xfrm>
                <a:off x="1527" y="2518"/>
                <a:ext cx="61" cy="16"/>
              </a:xfrm>
              <a:custGeom>
                <a:avLst/>
                <a:gdLst>
                  <a:gd name="T0" fmla="*/ 5 w 61"/>
                  <a:gd name="T1" fmla="*/ 8 h 16"/>
                  <a:gd name="T2" fmla="*/ 40 w 61"/>
                  <a:gd name="T3" fmla="*/ 0 h 16"/>
                  <a:gd name="T4" fmla="*/ 56 w 61"/>
                  <a:gd name="T5" fmla="*/ 8 h 16"/>
                  <a:gd name="T6" fmla="*/ 21 w 61"/>
                  <a:gd name="T7" fmla="*/ 16 h 16"/>
                  <a:gd name="T8" fmla="*/ 5 w 61"/>
                  <a:gd name="T9" fmla="*/ 8 h 16"/>
                </a:gdLst>
                <a:ahLst/>
                <a:cxnLst>
                  <a:cxn ang="0">
                    <a:pos x="T0" y="T1"/>
                  </a:cxn>
                  <a:cxn ang="0">
                    <a:pos x="T2" y="T3"/>
                  </a:cxn>
                  <a:cxn ang="0">
                    <a:pos x="T4" y="T5"/>
                  </a:cxn>
                  <a:cxn ang="0">
                    <a:pos x="T6" y="T7"/>
                  </a:cxn>
                  <a:cxn ang="0">
                    <a:pos x="T8" y="T9"/>
                  </a:cxn>
                </a:cxnLst>
                <a:rect l="0" t="0" r="r" b="b"/>
                <a:pathLst>
                  <a:path w="61" h="16">
                    <a:moveTo>
                      <a:pt x="5" y="8"/>
                    </a:moveTo>
                    <a:cubicBezTo>
                      <a:pt x="11" y="4"/>
                      <a:pt x="27" y="0"/>
                      <a:pt x="40" y="0"/>
                    </a:cubicBezTo>
                    <a:cubicBezTo>
                      <a:pt x="54" y="0"/>
                      <a:pt x="61" y="4"/>
                      <a:pt x="56" y="8"/>
                    </a:cubicBezTo>
                    <a:cubicBezTo>
                      <a:pt x="51" y="12"/>
                      <a:pt x="35" y="16"/>
                      <a:pt x="21" y="16"/>
                    </a:cubicBezTo>
                    <a:cubicBezTo>
                      <a:pt x="7" y="16"/>
                      <a:pt x="0" y="12"/>
                      <a:pt x="5"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395" name="Freeform 91"/>
              <p:cNvSpPr>
                <a:spLocks/>
              </p:cNvSpPr>
              <p:nvPr/>
            </p:nvSpPr>
            <p:spPr bwMode="auto">
              <a:xfrm>
                <a:off x="1594" y="2518"/>
                <a:ext cx="61" cy="16"/>
              </a:xfrm>
              <a:custGeom>
                <a:avLst/>
                <a:gdLst>
                  <a:gd name="T0" fmla="*/ 5 w 61"/>
                  <a:gd name="T1" fmla="*/ 8 h 16"/>
                  <a:gd name="T2" fmla="*/ 40 w 61"/>
                  <a:gd name="T3" fmla="*/ 0 h 16"/>
                  <a:gd name="T4" fmla="*/ 56 w 61"/>
                  <a:gd name="T5" fmla="*/ 8 h 16"/>
                  <a:gd name="T6" fmla="*/ 21 w 61"/>
                  <a:gd name="T7" fmla="*/ 16 h 16"/>
                  <a:gd name="T8" fmla="*/ 5 w 61"/>
                  <a:gd name="T9" fmla="*/ 8 h 16"/>
                </a:gdLst>
                <a:ahLst/>
                <a:cxnLst>
                  <a:cxn ang="0">
                    <a:pos x="T0" y="T1"/>
                  </a:cxn>
                  <a:cxn ang="0">
                    <a:pos x="T2" y="T3"/>
                  </a:cxn>
                  <a:cxn ang="0">
                    <a:pos x="T4" y="T5"/>
                  </a:cxn>
                  <a:cxn ang="0">
                    <a:pos x="T6" y="T7"/>
                  </a:cxn>
                  <a:cxn ang="0">
                    <a:pos x="T8" y="T9"/>
                  </a:cxn>
                </a:cxnLst>
                <a:rect l="0" t="0" r="r" b="b"/>
                <a:pathLst>
                  <a:path w="61" h="16">
                    <a:moveTo>
                      <a:pt x="5" y="8"/>
                    </a:moveTo>
                    <a:cubicBezTo>
                      <a:pt x="10" y="4"/>
                      <a:pt x="26" y="0"/>
                      <a:pt x="40" y="0"/>
                    </a:cubicBezTo>
                    <a:cubicBezTo>
                      <a:pt x="54" y="0"/>
                      <a:pt x="61" y="4"/>
                      <a:pt x="56" y="8"/>
                    </a:cubicBezTo>
                    <a:cubicBezTo>
                      <a:pt x="50" y="12"/>
                      <a:pt x="35" y="16"/>
                      <a:pt x="21" y="16"/>
                    </a:cubicBezTo>
                    <a:cubicBezTo>
                      <a:pt x="7" y="16"/>
                      <a:pt x="0" y="12"/>
                      <a:pt x="5"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396" name="Freeform 92"/>
              <p:cNvSpPr>
                <a:spLocks/>
              </p:cNvSpPr>
              <p:nvPr/>
            </p:nvSpPr>
            <p:spPr bwMode="auto">
              <a:xfrm>
                <a:off x="1660" y="2518"/>
                <a:ext cx="60" cy="16"/>
              </a:xfrm>
              <a:custGeom>
                <a:avLst/>
                <a:gdLst>
                  <a:gd name="T0" fmla="*/ 5 w 61"/>
                  <a:gd name="T1" fmla="*/ 8 h 16"/>
                  <a:gd name="T2" fmla="*/ 40 w 61"/>
                  <a:gd name="T3" fmla="*/ 0 h 16"/>
                  <a:gd name="T4" fmla="*/ 56 w 61"/>
                  <a:gd name="T5" fmla="*/ 8 h 16"/>
                  <a:gd name="T6" fmla="*/ 21 w 61"/>
                  <a:gd name="T7" fmla="*/ 16 h 16"/>
                  <a:gd name="T8" fmla="*/ 5 w 61"/>
                  <a:gd name="T9" fmla="*/ 8 h 16"/>
                </a:gdLst>
                <a:ahLst/>
                <a:cxnLst>
                  <a:cxn ang="0">
                    <a:pos x="T0" y="T1"/>
                  </a:cxn>
                  <a:cxn ang="0">
                    <a:pos x="T2" y="T3"/>
                  </a:cxn>
                  <a:cxn ang="0">
                    <a:pos x="T4" y="T5"/>
                  </a:cxn>
                  <a:cxn ang="0">
                    <a:pos x="T6" y="T7"/>
                  </a:cxn>
                  <a:cxn ang="0">
                    <a:pos x="T8" y="T9"/>
                  </a:cxn>
                </a:cxnLst>
                <a:rect l="0" t="0" r="r" b="b"/>
                <a:pathLst>
                  <a:path w="61" h="16">
                    <a:moveTo>
                      <a:pt x="5" y="8"/>
                    </a:moveTo>
                    <a:cubicBezTo>
                      <a:pt x="10" y="4"/>
                      <a:pt x="26" y="0"/>
                      <a:pt x="40" y="0"/>
                    </a:cubicBezTo>
                    <a:cubicBezTo>
                      <a:pt x="54" y="0"/>
                      <a:pt x="61" y="4"/>
                      <a:pt x="56" y="8"/>
                    </a:cubicBezTo>
                    <a:cubicBezTo>
                      <a:pt x="51" y="12"/>
                      <a:pt x="36" y="16"/>
                      <a:pt x="21" y="16"/>
                    </a:cubicBezTo>
                    <a:cubicBezTo>
                      <a:pt x="7" y="16"/>
                      <a:pt x="0" y="12"/>
                      <a:pt x="5"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397" name="Freeform 93"/>
              <p:cNvSpPr>
                <a:spLocks/>
              </p:cNvSpPr>
              <p:nvPr/>
            </p:nvSpPr>
            <p:spPr bwMode="auto">
              <a:xfrm>
                <a:off x="1726" y="2518"/>
                <a:ext cx="61" cy="16"/>
              </a:xfrm>
              <a:custGeom>
                <a:avLst/>
                <a:gdLst>
                  <a:gd name="T0" fmla="*/ 6 w 61"/>
                  <a:gd name="T1" fmla="*/ 8 h 16"/>
                  <a:gd name="T2" fmla="*/ 40 w 61"/>
                  <a:gd name="T3" fmla="*/ 0 h 16"/>
                  <a:gd name="T4" fmla="*/ 56 w 61"/>
                  <a:gd name="T5" fmla="*/ 8 h 16"/>
                  <a:gd name="T6" fmla="*/ 22 w 61"/>
                  <a:gd name="T7" fmla="*/ 16 h 16"/>
                  <a:gd name="T8" fmla="*/ 6 w 61"/>
                  <a:gd name="T9" fmla="*/ 8 h 16"/>
                </a:gdLst>
                <a:ahLst/>
                <a:cxnLst>
                  <a:cxn ang="0">
                    <a:pos x="T0" y="T1"/>
                  </a:cxn>
                  <a:cxn ang="0">
                    <a:pos x="T2" y="T3"/>
                  </a:cxn>
                  <a:cxn ang="0">
                    <a:pos x="T4" y="T5"/>
                  </a:cxn>
                  <a:cxn ang="0">
                    <a:pos x="T6" y="T7"/>
                  </a:cxn>
                  <a:cxn ang="0">
                    <a:pos x="T8" y="T9"/>
                  </a:cxn>
                </a:cxnLst>
                <a:rect l="0" t="0" r="r" b="b"/>
                <a:pathLst>
                  <a:path w="61" h="16">
                    <a:moveTo>
                      <a:pt x="6" y="8"/>
                    </a:moveTo>
                    <a:cubicBezTo>
                      <a:pt x="10" y="4"/>
                      <a:pt x="26" y="0"/>
                      <a:pt x="40" y="0"/>
                    </a:cubicBezTo>
                    <a:cubicBezTo>
                      <a:pt x="54" y="0"/>
                      <a:pt x="61" y="4"/>
                      <a:pt x="56" y="8"/>
                    </a:cubicBezTo>
                    <a:cubicBezTo>
                      <a:pt x="51" y="12"/>
                      <a:pt x="36" y="16"/>
                      <a:pt x="22" y="16"/>
                    </a:cubicBezTo>
                    <a:cubicBezTo>
                      <a:pt x="8" y="16"/>
                      <a:pt x="0" y="12"/>
                      <a:pt x="6"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398" name="Freeform 94"/>
              <p:cNvSpPr>
                <a:spLocks/>
              </p:cNvSpPr>
              <p:nvPr/>
            </p:nvSpPr>
            <p:spPr bwMode="auto">
              <a:xfrm>
                <a:off x="1793" y="2518"/>
                <a:ext cx="60" cy="16"/>
              </a:xfrm>
              <a:custGeom>
                <a:avLst/>
                <a:gdLst>
                  <a:gd name="T0" fmla="*/ 5 w 60"/>
                  <a:gd name="T1" fmla="*/ 8 h 16"/>
                  <a:gd name="T2" fmla="*/ 39 w 60"/>
                  <a:gd name="T3" fmla="*/ 0 h 16"/>
                  <a:gd name="T4" fmla="*/ 55 w 60"/>
                  <a:gd name="T5" fmla="*/ 8 h 16"/>
                  <a:gd name="T6" fmla="*/ 21 w 60"/>
                  <a:gd name="T7" fmla="*/ 16 h 16"/>
                  <a:gd name="T8" fmla="*/ 5 w 60"/>
                  <a:gd name="T9" fmla="*/ 8 h 16"/>
                </a:gdLst>
                <a:ahLst/>
                <a:cxnLst>
                  <a:cxn ang="0">
                    <a:pos x="T0" y="T1"/>
                  </a:cxn>
                  <a:cxn ang="0">
                    <a:pos x="T2" y="T3"/>
                  </a:cxn>
                  <a:cxn ang="0">
                    <a:pos x="T4" y="T5"/>
                  </a:cxn>
                  <a:cxn ang="0">
                    <a:pos x="T6" y="T7"/>
                  </a:cxn>
                  <a:cxn ang="0">
                    <a:pos x="T8" y="T9"/>
                  </a:cxn>
                </a:cxnLst>
                <a:rect l="0" t="0" r="r" b="b"/>
                <a:pathLst>
                  <a:path w="60" h="16">
                    <a:moveTo>
                      <a:pt x="5" y="8"/>
                    </a:moveTo>
                    <a:cubicBezTo>
                      <a:pt x="9" y="4"/>
                      <a:pt x="25" y="0"/>
                      <a:pt x="39" y="0"/>
                    </a:cubicBezTo>
                    <a:cubicBezTo>
                      <a:pt x="52" y="0"/>
                      <a:pt x="60" y="4"/>
                      <a:pt x="55" y="8"/>
                    </a:cubicBezTo>
                    <a:cubicBezTo>
                      <a:pt x="51" y="12"/>
                      <a:pt x="35" y="16"/>
                      <a:pt x="21" y="16"/>
                    </a:cubicBezTo>
                    <a:cubicBezTo>
                      <a:pt x="7" y="16"/>
                      <a:pt x="0" y="12"/>
                      <a:pt x="5"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399" name="Freeform 95"/>
              <p:cNvSpPr>
                <a:spLocks/>
              </p:cNvSpPr>
              <p:nvPr/>
            </p:nvSpPr>
            <p:spPr bwMode="auto">
              <a:xfrm>
                <a:off x="1859" y="2518"/>
                <a:ext cx="60" cy="16"/>
              </a:xfrm>
              <a:custGeom>
                <a:avLst/>
                <a:gdLst>
                  <a:gd name="T0" fmla="*/ 4 w 60"/>
                  <a:gd name="T1" fmla="*/ 8 h 16"/>
                  <a:gd name="T2" fmla="*/ 38 w 60"/>
                  <a:gd name="T3" fmla="*/ 0 h 16"/>
                  <a:gd name="T4" fmla="*/ 56 w 60"/>
                  <a:gd name="T5" fmla="*/ 8 h 16"/>
                  <a:gd name="T6" fmla="*/ 22 w 60"/>
                  <a:gd name="T7" fmla="*/ 16 h 16"/>
                  <a:gd name="T8" fmla="*/ 4 w 60"/>
                  <a:gd name="T9" fmla="*/ 8 h 16"/>
                </a:gdLst>
                <a:ahLst/>
                <a:cxnLst>
                  <a:cxn ang="0">
                    <a:pos x="T0" y="T1"/>
                  </a:cxn>
                  <a:cxn ang="0">
                    <a:pos x="T2" y="T3"/>
                  </a:cxn>
                  <a:cxn ang="0">
                    <a:pos x="T4" y="T5"/>
                  </a:cxn>
                  <a:cxn ang="0">
                    <a:pos x="T6" y="T7"/>
                  </a:cxn>
                  <a:cxn ang="0">
                    <a:pos x="T8" y="T9"/>
                  </a:cxn>
                </a:cxnLst>
                <a:rect l="0" t="0" r="r" b="b"/>
                <a:pathLst>
                  <a:path w="60" h="16">
                    <a:moveTo>
                      <a:pt x="4" y="8"/>
                    </a:moveTo>
                    <a:cubicBezTo>
                      <a:pt x="9" y="4"/>
                      <a:pt x="24" y="0"/>
                      <a:pt x="38" y="0"/>
                    </a:cubicBezTo>
                    <a:cubicBezTo>
                      <a:pt x="52" y="0"/>
                      <a:pt x="60" y="4"/>
                      <a:pt x="56" y="8"/>
                    </a:cubicBezTo>
                    <a:cubicBezTo>
                      <a:pt x="51" y="12"/>
                      <a:pt x="36" y="16"/>
                      <a:pt x="22" y="16"/>
                    </a:cubicBezTo>
                    <a:cubicBezTo>
                      <a:pt x="7" y="16"/>
                      <a:pt x="0" y="12"/>
                      <a:pt x="4"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400" name="Freeform 96"/>
              <p:cNvSpPr>
                <a:spLocks/>
              </p:cNvSpPr>
              <p:nvPr/>
            </p:nvSpPr>
            <p:spPr bwMode="auto">
              <a:xfrm>
                <a:off x="1925" y="2518"/>
                <a:ext cx="60" cy="16"/>
              </a:xfrm>
              <a:custGeom>
                <a:avLst/>
                <a:gdLst>
                  <a:gd name="T0" fmla="*/ 4 w 60"/>
                  <a:gd name="T1" fmla="*/ 8 h 16"/>
                  <a:gd name="T2" fmla="*/ 38 w 60"/>
                  <a:gd name="T3" fmla="*/ 0 h 16"/>
                  <a:gd name="T4" fmla="*/ 56 w 60"/>
                  <a:gd name="T5" fmla="*/ 8 h 16"/>
                  <a:gd name="T6" fmla="*/ 22 w 60"/>
                  <a:gd name="T7" fmla="*/ 16 h 16"/>
                  <a:gd name="T8" fmla="*/ 4 w 60"/>
                  <a:gd name="T9" fmla="*/ 8 h 16"/>
                </a:gdLst>
                <a:ahLst/>
                <a:cxnLst>
                  <a:cxn ang="0">
                    <a:pos x="T0" y="T1"/>
                  </a:cxn>
                  <a:cxn ang="0">
                    <a:pos x="T2" y="T3"/>
                  </a:cxn>
                  <a:cxn ang="0">
                    <a:pos x="T4" y="T5"/>
                  </a:cxn>
                  <a:cxn ang="0">
                    <a:pos x="T6" y="T7"/>
                  </a:cxn>
                  <a:cxn ang="0">
                    <a:pos x="T8" y="T9"/>
                  </a:cxn>
                </a:cxnLst>
                <a:rect l="0" t="0" r="r" b="b"/>
                <a:pathLst>
                  <a:path w="60" h="16">
                    <a:moveTo>
                      <a:pt x="4" y="8"/>
                    </a:moveTo>
                    <a:cubicBezTo>
                      <a:pt x="9" y="4"/>
                      <a:pt x="24" y="0"/>
                      <a:pt x="38" y="0"/>
                    </a:cubicBezTo>
                    <a:cubicBezTo>
                      <a:pt x="52" y="0"/>
                      <a:pt x="60" y="4"/>
                      <a:pt x="56" y="8"/>
                    </a:cubicBezTo>
                    <a:cubicBezTo>
                      <a:pt x="51" y="12"/>
                      <a:pt x="36" y="16"/>
                      <a:pt x="22" y="16"/>
                    </a:cubicBezTo>
                    <a:cubicBezTo>
                      <a:pt x="8" y="16"/>
                      <a:pt x="0" y="12"/>
                      <a:pt x="4"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401" name="Freeform 97"/>
              <p:cNvSpPr>
                <a:spLocks/>
              </p:cNvSpPr>
              <p:nvPr/>
            </p:nvSpPr>
            <p:spPr bwMode="auto">
              <a:xfrm>
                <a:off x="1993" y="2518"/>
                <a:ext cx="58" cy="16"/>
              </a:xfrm>
              <a:custGeom>
                <a:avLst/>
                <a:gdLst>
                  <a:gd name="T0" fmla="*/ 4 w 59"/>
                  <a:gd name="T1" fmla="*/ 8 h 16"/>
                  <a:gd name="T2" fmla="*/ 37 w 59"/>
                  <a:gd name="T3" fmla="*/ 0 h 16"/>
                  <a:gd name="T4" fmla="*/ 55 w 59"/>
                  <a:gd name="T5" fmla="*/ 8 h 16"/>
                  <a:gd name="T6" fmla="*/ 22 w 59"/>
                  <a:gd name="T7" fmla="*/ 16 h 16"/>
                  <a:gd name="T8" fmla="*/ 4 w 59"/>
                  <a:gd name="T9" fmla="*/ 8 h 16"/>
                </a:gdLst>
                <a:ahLst/>
                <a:cxnLst>
                  <a:cxn ang="0">
                    <a:pos x="T0" y="T1"/>
                  </a:cxn>
                  <a:cxn ang="0">
                    <a:pos x="T2" y="T3"/>
                  </a:cxn>
                  <a:cxn ang="0">
                    <a:pos x="T4" y="T5"/>
                  </a:cxn>
                  <a:cxn ang="0">
                    <a:pos x="T6" y="T7"/>
                  </a:cxn>
                  <a:cxn ang="0">
                    <a:pos x="T8" y="T9"/>
                  </a:cxn>
                </a:cxnLst>
                <a:rect l="0" t="0" r="r" b="b"/>
                <a:pathLst>
                  <a:path w="59" h="16">
                    <a:moveTo>
                      <a:pt x="4" y="8"/>
                    </a:moveTo>
                    <a:cubicBezTo>
                      <a:pt x="8" y="4"/>
                      <a:pt x="23" y="0"/>
                      <a:pt x="37" y="0"/>
                    </a:cubicBezTo>
                    <a:cubicBezTo>
                      <a:pt x="51" y="0"/>
                      <a:pt x="59" y="4"/>
                      <a:pt x="55" y="8"/>
                    </a:cubicBezTo>
                    <a:cubicBezTo>
                      <a:pt x="50" y="12"/>
                      <a:pt x="36" y="16"/>
                      <a:pt x="22" y="16"/>
                    </a:cubicBezTo>
                    <a:cubicBezTo>
                      <a:pt x="7" y="16"/>
                      <a:pt x="0" y="12"/>
                      <a:pt x="4"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402" name="Freeform 98"/>
              <p:cNvSpPr>
                <a:spLocks/>
              </p:cNvSpPr>
              <p:nvPr/>
            </p:nvSpPr>
            <p:spPr bwMode="auto">
              <a:xfrm>
                <a:off x="2058" y="2518"/>
                <a:ext cx="59" cy="16"/>
              </a:xfrm>
              <a:custGeom>
                <a:avLst/>
                <a:gdLst>
                  <a:gd name="T0" fmla="*/ 4 w 59"/>
                  <a:gd name="T1" fmla="*/ 8 h 16"/>
                  <a:gd name="T2" fmla="*/ 37 w 59"/>
                  <a:gd name="T3" fmla="*/ 0 h 16"/>
                  <a:gd name="T4" fmla="*/ 55 w 59"/>
                  <a:gd name="T5" fmla="*/ 8 h 16"/>
                  <a:gd name="T6" fmla="*/ 22 w 59"/>
                  <a:gd name="T7" fmla="*/ 16 h 16"/>
                  <a:gd name="T8" fmla="*/ 4 w 59"/>
                  <a:gd name="T9" fmla="*/ 8 h 16"/>
                </a:gdLst>
                <a:ahLst/>
                <a:cxnLst>
                  <a:cxn ang="0">
                    <a:pos x="T0" y="T1"/>
                  </a:cxn>
                  <a:cxn ang="0">
                    <a:pos x="T2" y="T3"/>
                  </a:cxn>
                  <a:cxn ang="0">
                    <a:pos x="T4" y="T5"/>
                  </a:cxn>
                  <a:cxn ang="0">
                    <a:pos x="T6" y="T7"/>
                  </a:cxn>
                  <a:cxn ang="0">
                    <a:pos x="T8" y="T9"/>
                  </a:cxn>
                </a:cxnLst>
                <a:rect l="0" t="0" r="r" b="b"/>
                <a:pathLst>
                  <a:path w="59" h="16">
                    <a:moveTo>
                      <a:pt x="4" y="8"/>
                    </a:moveTo>
                    <a:cubicBezTo>
                      <a:pt x="8" y="4"/>
                      <a:pt x="23" y="0"/>
                      <a:pt x="37" y="0"/>
                    </a:cubicBezTo>
                    <a:cubicBezTo>
                      <a:pt x="50" y="0"/>
                      <a:pt x="59" y="4"/>
                      <a:pt x="55" y="8"/>
                    </a:cubicBezTo>
                    <a:cubicBezTo>
                      <a:pt x="51" y="12"/>
                      <a:pt x="36" y="16"/>
                      <a:pt x="22" y="16"/>
                    </a:cubicBezTo>
                    <a:cubicBezTo>
                      <a:pt x="8" y="16"/>
                      <a:pt x="0" y="12"/>
                      <a:pt x="4" y="8"/>
                    </a:cubicBezTo>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403" name="Freeform 99"/>
              <p:cNvSpPr>
                <a:spLocks/>
              </p:cNvSpPr>
              <p:nvPr/>
            </p:nvSpPr>
            <p:spPr bwMode="auto">
              <a:xfrm>
                <a:off x="2125" y="2518"/>
                <a:ext cx="58" cy="16"/>
              </a:xfrm>
              <a:custGeom>
                <a:avLst/>
                <a:gdLst>
                  <a:gd name="T0" fmla="*/ 4 w 59"/>
                  <a:gd name="T1" fmla="*/ 8 h 16"/>
                  <a:gd name="T2" fmla="*/ 36 w 59"/>
                  <a:gd name="T3" fmla="*/ 0 h 16"/>
                  <a:gd name="T4" fmla="*/ 55 w 59"/>
                  <a:gd name="T5" fmla="*/ 8 h 16"/>
                  <a:gd name="T6" fmla="*/ 22 w 59"/>
                  <a:gd name="T7" fmla="*/ 16 h 16"/>
                  <a:gd name="T8" fmla="*/ 4 w 59"/>
                  <a:gd name="T9" fmla="*/ 8 h 16"/>
                </a:gdLst>
                <a:ahLst/>
                <a:cxnLst>
                  <a:cxn ang="0">
                    <a:pos x="T0" y="T1"/>
                  </a:cxn>
                  <a:cxn ang="0">
                    <a:pos x="T2" y="T3"/>
                  </a:cxn>
                  <a:cxn ang="0">
                    <a:pos x="T4" y="T5"/>
                  </a:cxn>
                  <a:cxn ang="0">
                    <a:pos x="T6" y="T7"/>
                  </a:cxn>
                  <a:cxn ang="0">
                    <a:pos x="T8" y="T9"/>
                  </a:cxn>
                </a:cxnLst>
                <a:rect l="0" t="0" r="r" b="b"/>
                <a:pathLst>
                  <a:path w="59" h="16">
                    <a:moveTo>
                      <a:pt x="4" y="8"/>
                    </a:moveTo>
                    <a:cubicBezTo>
                      <a:pt x="8" y="4"/>
                      <a:pt x="22" y="0"/>
                      <a:pt x="36" y="0"/>
                    </a:cubicBezTo>
                    <a:cubicBezTo>
                      <a:pt x="50" y="0"/>
                      <a:pt x="59" y="4"/>
                      <a:pt x="55" y="8"/>
                    </a:cubicBezTo>
                    <a:cubicBezTo>
                      <a:pt x="51" y="12"/>
                      <a:pt x="37" y="16"/>
                      <a:pt x="22" y="16"/>
                    </a:cubicBezTo>
                    <a:cubicBezTo>
                      <a:pt x="8" y="16"/>
                      <a:pt x="0" y="12"/>
                      <a:pt x="4" y="8"/>
                    </a:cubicBezTo>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404" name="Freeform 100"/>
              <p:cNvSpPr>
                <a:spLocks/>
              </p:cNvSpPr>
              <p:nvPr/>
            </p:nvSpPr>
            <p:spPr bwMode="auto">
              <a:xfrm>
                <a:off x="2523" y="2518"/>
                <a:ext cx="56" cy="16"/>
              </a:xfrm>
              <a:custGeom>
                <a:avLst/>
                <a:gdLst>
                  <a:gd name="T0" fmla="*/ 3 w 56"/>
                  <a:gd name="T1" fmla="*/ 8 h 16"/>
                  <a:gd name="T2" fmla="*/ 33 w 56"/>
                  <a:gd name="T3" fmla="*/ 0 h 16"/>
                  <a:gd name="T4" fmla="*/ 53 w 56"/>
                  <a:gd name="T5" fmla="*/ 8 h 16"/>
                  <a:gd name="T6" fmla="*/ 23 w 56"/>
                  <a:gd name="T7" fmla="*/ 16 h 16"/>
                  <a:gd name="T8" fmla="*/ 3 w 56"/>
                  <a:gd name="T9" fmla="*/ 8 h 16"/>
                </a:gdLst>
                <a:ahLst/>
                <a:cxnLst>
                  <a:cxn ang="0">
                    <a:pos x="T0" y="T1"/>
                  </a:cxn>
                  <a:cxn ang="0">
                    <a:pos x="T2" y="T3"/>
                  </a:cxn>
                  <a:cxn ang="0">
                    <a:pos x="T4" y="T5"/>
                  </a:cxn>
                  <a:cxn ang="0">
                    <a:pos x="T6" y="T7"/>
                  </a:cxn>
                  <a:cxn ang="0">
                    <a:pos x="T8" y="T9"/>
                  </a:cxn>
                </a:cxnLst>
                <a:rect l="0" t="0" r="r" b="b"/>
                <a:pathLst>
                  <a:path w="56" h="16">
                    <a:moveTo>
                      <a:pt x="3" y="8"/>
                    </a:moveTo>
                    <a:cubicBezTo>
                      <a:pt x="5" y="4"/>
                      <a:pt x="19" y="0"/>
                      <a:pt x="33" y="0"/>
                    </a:cubicBezTo>
                    <a:cubicBezTo>
                      <a:pt x="47" y="0"/>
                      <a:pt x="56" y="4"/>
                      <a:pt x="53" y="8"/>
                    </a:cubicBezTo>
                    <a:cubicBezTo>
                      <a:pt x="51" y="12"/>
                      <a:pt x="37" y="16"/>
                      <a:pt x="23" y="16"/>
                    </a:cubicBezTo>
                    <a:cubicBezTo>
                      <a:pt x="9" y="16"/>
                      <a:pt x="0" y="12"/>
                      <a:pt x="3"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405" name="Freeform 101"/>
              <p:cNvSpPr>
                <a:spLocks/>
              </p:cNvSpPr>
              <p:nvPr/>
            </p:nvSpPr>
            <p:spPr bwMode="auto">
              <a:xfrm>
                <a:off x="2590" y="2518"/>
                <a:ext cx="56" cy="16"/>
              </a:xfrm>
              <a:custGeom>
                <a:avLst/>
                <a:gdLst>
                  <a:gd name="T0" fmla="*/ 2 w 56"/>
                  <a:gd name="T1" fmla="*/ 8 h 16"/>
                  <a:gd name="T2" fmla="*/ 33 w 56"/>
                  <a:gd name="T3" fmla="*/ 0 h 16"/>
                  <a:gd name="T4" fmla="*/ 54 w 56"/>
                  <a:gd name="T5" fmla="*/ 8 h 16"/>
                  <a:gd name="T6" fmla="*/ 23 w 56"/>
                  <a:gd name="T7" fmla="*/ 16 h 16"/>
                  <a:gd name="T8" fmla="*/ 2 w 56"/>
                  <a:gd name="T9" fmla="*/ 8 h 16"/>
                </a:gdLst>
                <a:ahLst/>
                <a:cxnLst>
                  <a:cxn ang="0">
                    <a:pos x="T0" y="T1"/>
                  </a:cxn>
                  <a:cxn ang="0">
                    <a:pos x="T2" y="T3"/>
                  </a:cxn>
                  <a:cxn ang="0">
                    <a:pos x="T4" y="T5"/>
                  </a:cxn>
                  <a:cxn ang="0">
                    <a:pos x="T6" y="T7"/>
                  </a:cxn>
                  <a:cxn ang="0">
                    <a:pos x="T8" y="T9"/>
                  </a:cxn>
                </a:cxnLst>
                <a:rect l="0" t="0" r="r" b="b"/>
                <a:pathLst>
                  <a:path w="56" h="16">
                    <a:moveTo>
                      <a:pt x="2" y="8"/>
                    </a:moveTo>
                    <a:cubicBezTo>
                      <a:pt x="5" y="4"/>
                      <a:pt x="18" y="0"/>
                      <a:pt x="33" y="0"/>
                    </a:cubicBezTo>
                    <a:cubicBezTo>
                      <a:pt x="47" y="0"/>
                      <a:pt x="56" y="4"/>
                      <a:pt x="54" y="8"/>
                    </a:cubicBezTo>
                    <a:cubicBezTo>
                      <a:pt x="51" y="12"/>
                      <a:pt x="38" y="16"/>
                      <a:pt x="23" y="16"/>
                    </a:cubicBezTo>
                    <a:cubicBezTo>
                      <a:pt x="9" y="16"/>
                      <a:pt x="0" y="12"/>
                      <a:pt x="2"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406" name="Freeform 102"/>
              <p:cNvSpPr>
                <a:spLocks/>
              </p:cNvSpPr>
              <p:nvPr/>
            </p:nvSpPr>
            <p:spPr bwMode="auto">
              <a:xfrm>
                <a:off x="2656" y="2518"/>
                <a:ext cx="55" cy="16"/>
              </a:xfrm>
              <a:custGeom>
                <a:avLst/>
                <a:gdLst>
                  <a:gd name="T0" fmla="*/ 2 w 56"/>
                  <a:gd name="T1" fmla="*/ 8 h 16"/>
                  <a:gd name="T2" fmla="*/ 32 w 56"/>
                  <a:gd name="T3" fmla="*/ 0 h 16"/>
                  <a:gd name="T4" fmla="*/ 54 w 56"/>
                  <a:gd name="T5" fmla="*/ 8 h 16"/>
                  <a:gd name="T6" fmla="*/ 24 w 56"/>
                  <a:gd name="T7" fmla="*/ 16 h 16"/>
                  <a:gd name="T8" fmla="*/ 2 w 56"/>
                  <a:gd name="T9" fmla="*/ 8 h 16"/>
                </a:gdLst>
                <a:ahLst/>
                <a:cxnLst>
                  <a:cxn ang="0">
                    <a:pos x="T0" y="T1"/>
                  </a:cxn>
                  <a:cxn ang="0">
                    <a:pos x="T2" y="T3"/>
                  </a:cxn>
                  <a:cxn ang="0">
                    <a:pos x="T4" y="T5"/>
                  </a:cxn>
                  <a:cxn ang="0">
                    <a:pos x="T6" y="T7"/>
                  </a:cxn>
                  <a:cxn ang="0">
                    <a:pos x="T8" y="T9"/>
                  </a:cxn>
                </a:cxnLst>
                <a:rect l="0" t="0" r="r" b="b"/>
                <a:pathLst>
                  <a:path w="56" h="16">
                    <a:moveTo>
                      <a:pt x="2" y="8"/>
                    </a:moveTo>
                    <a:cubicBezTo>
                      <a:pt x="5" y="4"/>
                      <a:pt x="18" y="0"/>
                      <a:pt x="32" y="0"/>
                    </a:cubicBezTo>
                    <a:cubicBezTo>
                      <a:pt x="46" y="0"/>
                      <a:pt x="56" y="4"/>
                      <a:pt x="54" y="8"/>
                    </a:cubicBezTo>
                    <a:cubicBezTo>
                      <a:pt x="51" y="12"/>
                      <a:pt x="38" y="16"/>
                      <a:pt x="24" y="16"/>
                    </a:cubicBezTo>
                    <a:cubicBezTo>
                      <a:pt x="10" y="16"/>
                      <a:pt x="0" y="12"/>
                      <a:pt x="2"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407" name="Freeform 103"/>
              <p:cNvSpPr>
                <a:spLocks/>
              </p:cNvSpPr>
              <p:nvPr/>
            </p:nvSpPr>
            <p:spPr bwMode="auto">
              <a:xfrm>
                <a:off x="2723" y="2518"/>
                <a:ext cx="55" cy="16"/>
              </a:xfrm>
              <a:custGeom>
                <a:avLst/>
                <a:gdLst>
                  <a:gd name="T0" fmla="*/ 2 w 55"/>
                  <a:gd name="T1" fmla="*/ 8 h 16"/>
                  <a:gd name="T2" fmla="*/ 31 w 55"/>
                  <a:gd name="T3" fmla="*/ 0 h 16"/>
                  <a:gd name="T4" fmla="*/ 52 w 55"/>
                  <a:gd name="T5" fmla="*/ 8 h 16"/>
                  <a:gd name="T6" fmla="*/ 23 w 55"/>
                  <a:gd name="T7" fmla="*/ 16 h 16"/>
                  <a:gd name="T8" fmla="*/ 2 w 55"/>
                  <a:gd name="T9" fmla="*/ 8 h 16"/>
                </a:gdLst>
                <a:ahLst/>
                <a:cxnLst>
                  <a:cxn ang="0">
                    <a:pos x="T0" y="T1"/>
                  </a:cxn>
                  <a:cxn ang="0">
                    <a:pos x="T2" y="T3"/>
                  </a:cxn>
                  <a:cxn ang="0">
                    <a:pos x="T4" y="T5"/>
                  </a:cxn>
                  <a:cxn ang="0">
                    <a:pos x="T6" y="T7"/>
                  </a:cxn>
                  <a:cxn ang="0">
                    <a:pos x="T8" y="T9"/>
                  </a:cxn>
                </a:cxnLst>
                <a:rect l="0" t="0" r="r" b="b"/>
                <a:pathLst>
                  <a:path w="55" h="16">
                    <a:moveTo>
                      <a:pt x="2" y="8"/>
                    </a:moveTo>
                    <a:cubicBezTo>
                      <a:pt x="4" y="4"/>
                      <a:pt x="17" y="0"/>
                      <a:pt x="31" y="0"/>
                    </a:cubicBezTo>
                    <a:cubicBezTo>
                      <a:pt x="45" y="0"/>
                      <a:pt x="55" y="4"/>
                      <a:pt x="52" y="8"/>
                    </a:cubicBezTo>
                    <a:cubicBezTo>
                      <a:pt x="50" y="12"/>
                      <a:pt x="37" y="16"/>
                      <a:pt x="23" y="16"/>
                    </a:cubicBezTo>
                    <a:cubicBezTo>
                      <a:pt x="9" y="16"/>
                      <a:pt x="0" y="12"/>
                      <a:pt x="2"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408" name="Freeform 104"/>
              <p:cNvSpPr>
                <a:spLocks/>
              </p:cNvSpPr>
              <p:nvPr/>
            </p:nvSpPr>
            <p:spPr bwMode="auto">
              <a:xfrm>
                <a:off x="2789" y="2518"/>
                <a:ext cx="53" cy="16"/>
              </a:xfrm>
              <a:custGeom>
                <a:avLst/>
                <a:gdLst>
                  <a:gd name="T0" fmla="*/ 2 w 54"/>
                  <a:gd name="T1" fmla="*/ 8 h 16"/>
                  <a:gd name="T2" fmla="*/ 31 w 54"/>
                  <a:gd name="T3" fmla="*/ 0 h 16"/>
                  <a:gd name="T4" fmla="*/ 53 w 54"/>
                  <a:gd name="T5" fmla="*/ 8 h 16"/>
                  <a:gd name="T6" fmla="*/ 24 w 54"/>
                  <a:gd name="T7" fmla="*/ 16 h 16"/>
                  <a:gd name="T8" fmla="*/ 2 w 54"/>
                  <a:gd name="T9" fmla="*/ 8 h 16"/>
                </a:gdLst>
                <a:ahLst/>
                <a:cxnLst>
                  <a:cxn ang="0">
                    <a:pos x="T0" y="T1"/>
                  </a:cxn>
                  <a:cxn ang="0">
                    <a:pos x="T2" y="T3"/>
                  </a:cxn>
                  <a:cxn ang="0">
                    <a:pos x="T4" y="T5"/>
                  </a:cxn>
                  <a:cxn ang="0">
                    <a:pos x="T6" y="T7"/>
                  </a:cxn>
                  <a:cxn ang="0">
                    <a:pos x="T8" y="T9"/>
                  </a:cxn>
                </a:cxnLst>
                <a:rect l="0" t="0" r="r" b="b"/>
                <a:pathLst>
                  <a:path w="54" h="16">
                    <a:moveTo>
                      <a:pt x="2" y="8"/>
                    </a:moveTo>
                    <a:cubicBezTo>
                      <a:pt x="4" y="4"/>
                      <a:pt x="17" y="0"/>
                      <a:pt x="31" y="0"/>
                    </a:cubicBezTo>
                    <a:cubicBezTo>
                      <a:pt x="45" y="0"/>
                      <a:pt x="54" y="4"/>
                      <a:pt x="53" y="8"/>
                    </a:cubicBezTo>
                    <a:cubicBezTo>
                      <a:pt x="51" y="12"/>
                      <a:pt x="38" y="16"/>
                      <a:pt x="24" y="16"/>
                    </a:cubicBezTo>
                    <a:cubicBezTo>
                      <a:pt x="10" y="16"/>
                      <a:pt x="0" y="12"/>
                      <a:pt x="2"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409" name="Freeform 105"/>
              <p:cNvSpPr>
                <a:spLocks/>
              </p:cNvSpPr>
              <p:nvPr/>
            </p:nvSpPr>
            <p:spPr bwMode="auto">
              <a:xfrm>
                <a:off x="2855" y="2518"/>
                <a:ext cx="55" cy="16"/>
              </a:xfrm>
              <a:custGeom>
                <a:avLst/>
                <a:gdLst>
                  <a:gd name="T0" fmla="*/ 2 w 55"/>
                  <a:gd name="T1" fmla="*/ 8 h 16"/>
                  <a:gd name="T2" fmla="*/ 31 w 55"/>
                  <a:gd name="T3" fmla="*/ 0 h 16"/>
                  <a:gd name="T4" fmla="*/ 53 w 55"/>
                  <a:gd name="T5" fmla="*/ 8 h 16"/>
                  <a:gd name="T6" fmla="*/ 24 w 55"/>
                  <a:gd name="T7" fmla="*/ 16 h 16"/>
                  <a:gd name="T8" fmla="*/ 2 w 55"/>
                  <a:gd name="T9" fmla="*/ 8 h 16"/>
                </a:gdLst>
                <a:ahLst/>
                <a:cxnLst>
                  <a:cxn ang="0">
                    <a:pos x="T0" y="T1"/>
                  </a:cxn>
                  <a:cxn ang="0">
                    <a:pos x="T2" y="T3"/>
                  </a:cxn>
                  <a:cxn ang="0">
                    <a:pos x="T4" y="T5"/>
                  </a:cxn>
                  <a:cxn ang="0">
                    <a:pos x="T6" y="T7"/>
                  </a:cxn>
                  <a:cxn ang="0">
                    <a:pos x="T8" y="T9"/>
                  </a:cxn>
                </a:cxnLst>
                <a:rect l="0" t="0" r="r" b="b"/>
                <a:pathLst>
                  <a:path w="55" h="16">
                    <a:moveTo>
                      <a:pt x="2" y="8"/>
                    </a:moveTo>
                    <a:cubicBezTo>
                      <a:pt x="3" y="4"/>
                      <a:pt x="16" y="0"/>
                      <a:pt x="31" y="0"/>
                    </a:cubicBezTo>
                    <a:cubicBezTo>
                      <a:pt x="45" y="0"/>
                      <a:pt x="55" y="4"/>
                      <a:pt x="53" y="8"/>
                    </a:cubicBezTo>
                    <a:cubicBezTo>
                      <a:pt x="51" y="12"/>
                      <a:pt x="38" y="16"/>
                      <a:pt x="24" y="16"/>
                    </a:cubicBezTo>
                    <a:cubicBezTo>
                      <a:pt x="10" y="16"/>
                      <a:pt x="0" y="12"/>
                      <a:pt x="2"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410" name="Freeform 106"/>
              <p:cNvSpPr>
                <a:spLocks/>
              </p:cNvSpPr>
              <p:nvPr/>
            </p:nvSpPr>
            <p:spPr bwMode="auto">
              <a:xfrm>
                <a:off x="2922" y="2518"/>
                <a:ext cx="54" cy="16"/>
              </a:xfrm>
              <a:custGeom>
                <a:avLst/>
                <a:gdLst>
                  <a:gd name="T0" fmla="*/ 1 w 54"/>
                  <a:gd name="T1" fmla="*/ 8 h 16"/>
                  <a:gd name="T2" fmla="*/ 30 w 54"/>
                  <a:gd name="T3" fmla="*/ 0 h 16"/>
                  <a:gd name="T4" fmla="*/ 52 w 54"/>
                  <a:gd name="T5" fmla="*/ 8 h 16"/>
                  <a:gd name="T6" fmla="*/ 24 w 54"/>
                  <a:gd name="T7" fmla="*/ 16 h 16"/>
                  <a:gd name="T8" fmla="*/ 1 w 54"/>
                  <a:gd name="T9" fmla="*/ 8 h 16"/>
                </a:gdLst>
                <a:ahLst/>
                <a:cxnLst>
                  <a:cxn ang="0">
                    <a:pos x="T0" y="T1"/>
                  </a:cxn>
                  <a:cxn ang="0">
                    <a:pos x="T2" y="T3"/>
                  </a:cxn>
                  <a:cxn ang="0">
                    <a:pos x="T4" y="T5"/>
                  </a:cxn>
                  <a:cxn ang="0">
                    <a:pos x="T6" y="T7"/>
                  </a:cxn>
                  <a:cxn ang="0">
                    <a:pos x="T8" y="T9"/>
                  </a:cxn>
                </a:cxnLst>
                <a:rect l="0" t="0" r="r" b="b"/>
                <a:pathLst>
                  <a:path w="54" h="16">
                    <a:moveTo>
                      <a:pt x="1" y="8"/>
                    </a:moveTo>
                    <a:cubicBezTo>
                      <a:pt x="3" y="4"/>
                      <a:pt x="16" y="0"/>
                      <a:pt x="30" y="0"/>
                    </a:cubicBezTo>
                    <a:cubicBezTo>
                      <a:pt x="44" y="0"/>
                      <a:pt x="54" y="4"/>
                      <a:pt x="52" y="8"/>
                    </a:cubicBezTo>
                    <a:cubicBezTo>
                      <a:pt x="51" y="12"/>
                      <a:pt x="38" y="16"/>
                      <a:pt x="24" y="16"/>
                    </a:cubicBezTo>
                    <a:cubicBezTo>
                      <a:pt x="10" y="16"/>
                      <a:pt x="0" y="12"/>
                      <a:pt x="1"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411" name="Freeform 107"/>
              <p:cNvSpPr>
                <a:spLocks/>
              </p:cNvSpPr>
              <p:nvPr/>
            </p:nvSpPr>
            <p:spPr bwMode="auto">
              <a:xfrm>
                <a:off x="4047" y="2518"/>
                <a:ext cx="54" cy="16"/>
              </a:xfrm>
              <a:custGeom>
                <a:avLst/>
                <a:gdLst>
                  <a:gd name="T0" fmla="*/ 1 w 54"/>
                  <a:gd name="T1" fmla="*/ 8 h 16"/>
                  <a:gd name="T2" fmla="*/ 24 w 54"/>
                  <a:gd name="T3" fmla="*/ 0 h 16"/>
                  <a:gd name="T4" fmla="*/ 53 w 54"/>
                  <a:gd name="T5" fmla="*/ 8 h 16"/>
                  <a:gd name="T6" fmla="*/ 30 w 54"/>
                  <a:gd name="T7" fmla="*/ 16 h 16"/>
                  <a:gd name="T8" fmla="*/ 1 w 54"/>
                  <a:gd name="T9" fmla="*/ 8 h 16"/>
                </a:gdLst>
                <a:ahLst/>
                <a:cxnLst>
                  <a:cxn ang="0">
                    <a:pos x="T0" y="T1"/>
                  </a:cxn>
                  <a:cxn ang="0">
                    <a:pos x="T2" y="T3"/>
                  </a:cxn>
                  <a:cxn ang="0">
                    <a:pos x="T4" y="T5"/>
                  </a:cxn>
                  <a:cxn ang="0">
                    <a:pos x="T6" y="T7"/>
                  </a:cxn>
                  <a:cxn ang="0">
                    <a:pos x="T8" y="T9"/>
                  </a:cxn>
                </a:cxnLst>
                <a:rect l="0" t="0" r="r" b="b"/>
                <a:pathLst>
                  <a:path w="54" h="16">
                    <a:moveTo>
                      <a:pt x="1" y="8"/>
                    </a:moveTo>
                    <a:cubicBezTo>
                      <a:pt x="0" y="4"/>
                      <a:pt x="10" y="0"/>
                      <a:pt x="24" y="0"/>
                    </a:cubicBezTo>
                    <a:cubicBezTo>
                      <a:pt x="39" y="0"/>
                      <a:pt x="51" y="4"/>
                      <a:pt x="53" y="8"/>
                    </a:cubicBezTo>
                    <a:cubicBezTo>
                      <a:pt x="54" y="12"/>
                      <a:pt x="44" y="16"/>
                      <a:pt x="30" y="16"/>
                    </a:cubicBezTo>
                    <a:cubicBezTo>
                      <a:pt x="16" y="16"/>
                      <a:pt x="3" y="12"/>
                      <a:pt x="1"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412" name="Freeform 108"/>
              <p:cNvSpPr>
                <a:spLocks/>
              </p:cNvSpPr>
              <p:nvPr/>
            </p:nvSpPr>
            <p:spPr bwMode="auto">
              <a:xfrm>
                <a:off x="4378" y="2518"/>
                <a:ext cx="55" cy="16"/>
              </a:xfrm>
              <a:custGeom>
                <a:avLst/>
                <a:gdLst>
                  <a:gd name="T0" fmla="*/ 2 w 55"/>
                  <a:gd name="T1" fmla="*/ 8 h 16"/>
                  <a:gd name="T2" fmla="*/ 23 w 55"/>
                  <a:gd name="T3" fmla="*/ 0 h 16"/>
                  <a:gd name="T4" fmla="*/ 53 w 55"/>
                  <a:gd name="T5" fmla="*/ 8 h 16"/>
                  <a:gd name="T6" fmla="*/ 32 w 55"/>
                  <a:gd name="T7" fmla="*/ 16 h 16"/>
                  <a:gd name="T8" fmla="*/ 2 w 55"/>
                  <a:gd name="T9" fmla="*/ 8 h 16"/>
                </a:gdLst>
                <a:ahLst/>
                <a:cxnLst>
                  <a:cxn ang="0">
                    <a:pos x="T0" y="T1"/>
                  </a:cxn>
                  <a:cxn ang="0">
                    <a:pos x="T2" y="T3"/>
                  </a:cxn>
                  <a:cxn ang="0">
                    <a:pos x="T4" y="T5"/>
                  </a:cxn>
                  <a:cxn ang="0">
                    <a:pos x="T6" y="T7"/>
                  </a:cxn>
                  <a:cxn ang="0">
                    <a:pos x="T8" y="T9"/>
                  </a:cxn>
                </a:cxnLst>
                <a:rect l="0" t="0" r="r" b="b"/>
                <a:pathLst>
                  <a:path w="55" h="16">
                    <a:moveTo>
                      <a:pt x="2" y="8"/>
                    </a:moveTo>
                    <a:cubicBezTo>
                      <a:pt x="0" y="4"/>
                      <a:pt x="9" y="0"/>
                      <a:pt x="23" y="0"/>
                    </a:cubicBezTo>
                    <a:cubicBezTo>
                      <a:pt x="37" y="0"/>
                      <a:pt x="50" y="4"/>
                      <a:pt x="53" y="8"/>
                    </a:cubicBezTo>
                    <a:cubicBezTo>
                      <a:pt x="55" y="12"/>
                      <a:pt x="46" y="16"/>
                      <a:pt x="32" y="16"/>
                    </a:cubicBezTo>
                    <a:cubicBezTo>
                      <a:pt x="18" y="16"/>
                      <a:pt x="5" y="12"/>
                      <a:pt x="2"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413" name="Freeform 109"/>
              <p:cNvSpPr>
                <a:spLocks/>
              </p:cNvSpPr>
              <p:nvPr/>
            </p:nvSpPr>
            <p:spPr bwMode="auto">
              <a:xfrm>
                <a:off x="4444" y="2518"/>
                <a:ext cx="56" cy="16"/>
              </a:xfrm>
              <a:custGeom>
                <a:avLst/>
                <a:gdLst>
                  <a:gd name="T0" fmla="*/ 2 w 56"/>
                  <a:gd name="T1" fmla="*/ 8 h 16"/>
                  <a:gd name="T2" fmla="*/ 23 w 56"/>
                  <a:gd name="T3" fmla="*/ 0 h 16"/>
                  <a:gd name="T4" fmla="*/ 53 w 56"/>
                  <a:gd name="T5" fmla="*/ 8 h 16"/>
                  <a:gd name="T6" fmla="*/ 32 w 56"/>
                  <a:gd name="T7" fmla="*/ 16 h 16"/>
                  <a:gd name="T8" fmla="*/ 2 w 56"/>
                  <a:gd name="T9" fmla="*/ 8 h 16"/>
                </a:gdLst>
                <a:ahLst/>
                <a:cxnLst>
                  <a:cxn ang="0">
                    <a:pos x="T0" y="T1"/>
                  </a:cxn>
                  <a:cxn ang="0">
                    <a:pos x="T2" y="T3"/>
                  </a:cxn>
                  <a:cxn ang="0">
                    <a:pos x="T4" y="T5"/>
                  </a:cxn>
                  <a:cxn ang="0">
                    <a:pos x="T6" y="T7"/>
                  </a:cxn>
                  <a:cxn ang="0">
                    <a:pos x="T8" y="T9"/>
                  </a:cxn>
                </a:cxnLst>
                <a:rect l="0" t="0" r="r" b="b"/>
                <a:pathLst>
                  <a:path w="56" h="16">
                    <a:moveTo>
                      <a:pt x="2" y="8"/>
                    </a:moveTo>
                    <a:cubicBezTo>
                      <a:pt x="0" y="4"/>
                      <a:pt x="9" y="0"/>
                      <a:pt x="23" y="0"/>
                    </a:cubicBezTo>
                    <a:cubicBezTo>
                      <a:pt x="37" y="0"/>
                      <a:pt x="50" y="4"/>
                      <a:pt x="53" y="8"/>
                    </a:cubicBezTo>
                    <a:cubicBezTo>
                      <a:pt x="56" y="12"/>
                      <a:pt x="47" y="16"/>
                      <a:pt x="32" y="16"/>
                    </a:cubicBezTo>
                    <a:cubicBezTo>
                      <a:pt x="18" y="16"/>
                      <a:pt x="5" y="12"/>
                      <a:pt x="2"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414" name="Freeform 110"/>
              <p:cNvSpPr>
                <a:spLocks/>
              </p:cNvSpPr>
              <p:nvPr/>
            </p:nvSpPr>
            <p:spPr bwMode="auto">
              <a:xfrm>
                <a:off x="4509" y="2518"/>
                <a:ext cx="57" cy="16"/>
              </a:xfrm>
              <a:custGeom>
                <a:avLst/>
                <a:gdLst>
                  <a:gd name="T0" fmla="*/ 3 w 57"/>
                  <a:gd name="T1" fmla="*/ 8 h 16"/>
                  <a:gd name="T2" fmla="*/ 24 w 57"/>
                  <a:gd name="T3" fmla="*/ 0 h 16"/>
                  <a:gd name="T4" fmla="*/ 54 w 57"/>
                  <a:gd name="T5" fmla="*/ 8 h 16"/>
                  <a:gd name="T6" fmla="*/ 34 w 57"/>
                  <a:gd name="T7" fmla="*/ 16 h 16"/>
                  <a:gd name="T8" fmla="*/ 3 w 57"/>
                  <a:gd name="T9" fmla="*/ 8 h 16"/>
                </a:gdLst>
                <a:ahLst/>
                <a:cxnLst>
                  <a:cxn ang="0">
                    <a:pos x="T0" y="T1"/>
                  </a:cxn>
                  <a:cxn ang="0">
                    <a:pos x="T2" y="T3"/>
                  </a:cxn>
                  <a:cxn ang="0">
                    <a:pos x="T4" y="T5"/>
                  </a:cxn>
                  <a:cxn ang="0">
                    <a:pos x="T6" y="T7"/>
                  </a:cxn>
                  <a:cxn ang="0">
                    <a:pos x="T8" y="T9"/>
                  </a:cxn>
                </a:cxnLst>
                <a:rect l="0" t="0" r="r" b="b"/>
                <a:pathLst>
                  <a:path w="57" h="16">
                    <a:moveTo>
                      <a:pt x="3" y="8"/>
                    </a:moveTo>
                    <a:cubicBezTo>
                      <a:pt x="0" y="4"/>
                      <a:pt x="10" y="0"/>
                      <a:pt x="24" y="0"/>
                    </a:cubicBezTo>
                    <a:cubicBezTo>
                      <a:pt x="38" y="0"/>
                      <a:pt x="52" y="4"/>
                      <a:pt x="54" y="8"/>
                    </a:cubicBezTo>
                    <a:cubicBezTo>
                      <a:pt x="57" y="12"/>
                      <a:pt x="48" y="16"/>
                      <a:pt x="34" y="16"/>
                    </a:cubicBezTo>
                    <a:cubicBezTo>
                      <a:pt x="20" y="16"/>
                      <a:pt x="6" y="12"/>
                      <a:pt x="3"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415" name="Freeform 111"/>
              <p:cNvSpPr>
                <a:spLocks/>
              </p:cNvSpPr>
              <p:nvPr/>
            </p:nvSpPr>
            <p:spPr bwMode="auto">
              <a:xfrm>
                <a:off x="4576" y="2518"/>
                <a:ext cx="57" cy="16"/>
              </a:xfrm>
              <a:custGeom>
                <a:avLst/>
                <a:gdLst>
                  <a:gd name="T0" fmla="*/ 3 w 57"/>
                  <a:gd name="T1" fmla="*/ 8 h 16"/>
                  <a:gd name="T2" fmla="*/ 23 w 57"/>
                  <a:gd name="T3" fmla="*/ 0 h 16"/>
                  <a:gd name="T4" fmla="*/ 54 w 57"/>
                  <a:gd name="T5" fmla="*/ 8 h 16"/>
                  <a:gd name="T6" fmla="*/ 34 w 57"/>
                  <a:gd name="T7" fmla="*/ 16 h 16"/>
                  <a:gd name="T8" fmla="*/ 3 w 57"/>
                  <a:gd name="T9" fmla="*/ 8 h 16"/>
                </a:gdLst>
                <a:ahLst/>
                <a:cxnLst>
                  <a:cxn ang="0">
                    <a:pos x="T0" y="T1"/>
                  </a:cxn>
                  <a:cxn ang="0">
                    <a:pos x="T2" y="T3"/>
                  </a:cxn>
                  <a:cxn ang="0">
                    <a:pos x="T4" y="T5"/>
                  </a:cxn>
                  <a:cxn ang="0">
                    <a:pos x="T6" y="T7"/>
                  </a:cxn>
                  <a:cxn ang="0">
                    <a:pos x="T8" y="T9"/>
                  </a:cxn>
                </a:cxnLst>
                <a:rect l="0" t="0" r="r" b="b"/>
                <a:pathLst>
                  <a:path w="57" h="16">
                    <a:moveTo>
                      <a:pt x="3" y="8"/>
                    </a:moveTo>
                    <a:cubicBezTo>
                      <a:pt x="0" y="4"/>
                      <a:pt x="9" y="0"/>
                      <a:pt x="23" y="0"/>
                    </a:cubicBezTo>
                    <a:cubicBezTo>
                      <a:pt x="37" y="0"/>
                      <a:pt x="50" y="4"/>
                      <a:pt x="54" y="8"/>
                    </a:cubicBezTo>
                    <a:cubicBezTo>
                      <a:pt x="57" y="12"/>
                      <a:pt x="48" y="16"/>
                      <a:pt x="34" y="16"/>
                    </a:cubicBezTo>
                    <a:cubicBezTo>
                      <a:pt x="20" y="16"/>
                      <a:pt x="6" y="12"/>
                      <a:pt x="3"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416" name="Freeform 112"/>
              <p:cNvSpPr>
                <a:spLocks/>
              </p:cNvSpPr>
              <p:nvPr/>
            </p:nvSpPr>
            <p:spPr bwMode="auto">
              <a:xfrm>
                <a:off x="4642" y="2518"/>
                <a:ext cx="57" cy="16"/>
              </a:xfrm>
              <a:custGeom>
                <a:avLst/>
                <a:gdLst>
                  <a:gd name="T0" fmla="*/ 4 w 58"/>
                  <a:gd name="T1" fmla="*/ 8 h 16"/>
                  <a:gd name="T2" fmla="*/ 23 w 58"/>
                  <a:gd name="T3" fmla="*/ 0 h 16"/>
                  <a:gd name="T4" fmla="*/ 54 w 58"/>
                  <a:gd name="T5" fmla="*/ 8 h 16"/>
                  <a:gd name="T6" fmla="*/ 35 w 58"/>
                  <a:gd name="T7" fmla="*/ 16 h 16"/>
                  <a:gd name="T8" fmla="*/ 4 w 58"/>
                  <a:gd name="T9" fmla="*/ 8 h 16"/>
                </a:gdLst>
                <a:ahLst/>
                <a:cxnLst>
                  <a:cxn ang="0">
                    <a:pos x="T0" y="T1"/>
                  </a:cxn>
                  <a:cxn ang="0">
                    <a:pos x="T2" y="T3"/>
                  </a:cxn>
                  <a:cxn ang="0">
                    <a:pos x="T4" y="T5"/>
                  </a:cxn>
                  <a:cxn ang="0">
                    <a:pos x="T6" y="T7"/>
                  </a:cxn>
                  <a:cxn ang="0">
                    <a:pos x="T8" y="T9"/>
                  </a:cxn>
                </a:cxnLst>
                <a:rect l="0" t="0" r="r" b="b"/>
                <a:pathLst>
                  <a:path w="58" h="16">
                    <a:moveTo>
                      <a:pt x="4" y="8"/>
                    </a:moveTo>
                    <a:cubicBezTo>
                      <a:pt x="0" y="4"/>
                      <a:pt x="9" y="0"/>
                      <a:pt x="23" y="0"/>
                    </a:cubicBezTo>
                    <a:cubicBezTo>
                      <a:pt x="37" y="0"/>
                      <a:pt x="51" y="4"/>
                      <a:pt x="54" y="8"/>
                    </a:cubicBezTo>
                    <a:cubicBezTo>
                      <a:pt x="58" y="12"/>
                      <a:pt x="49" y="16"/>
                      <a:pt x="35" y="16"/>
                    </a:cubicBezTo>
                    <a:cubicBezTo>
                      <a:pt x="21" y="16"/>
                      <a:pt x="7" y="12"/>
                      <a:pt x="4"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417" name="Freeform 113"/>
              <p:cNvSpPr>
                <a:spLocks/>
              </p:cNvSpPr>
              <p:nvPr/>
            </p:nvSpPr>
            <p:spPr bwMode="auto">
              <a:xfrm>
                <a:off x="4707" y="2518"/>
                <a:ext cx="58" cy="16"/>
              </a:xfrm>
              <a:custGeom>
                <a:avLst/>
                <a:gdLst>
                  <a:gd name="T0" fmla="*/ 4 w 58"/>
                  <a:gd name="T1" fmla="*/ 8 h 16"/>
                  <a:gd name="T2" fmla="*/ 23 w 58"/>
                  <a:gd name="T3" fmla="*/ 0 h 16"/>
                  <a:gd name="T4" fmla="*/ 55 w 58"/>
                  <a:gd name="T5" fmla="*/ 8 h 16"/>
                  <a:gd name="T6" fmla="*/ 35 w 58"/>
                  <a:gd name="T7" fmla="*/ 16 h 16"/>
                  <a:gd name="T8" fmla="*/ 4 w 58"/>
                  <a:gd name="T9" fmla="*/ 8 h 16"/>
                </a:gdLst>
                <a:ahLst/>
                <a:cxnLst>
                  <a:cxn ang="0">
                    <a:pos x="T0" y="T1"/>
                  </a:cxn>
                  <a:cxn ang="0">
                    <a:pos x="T2" y="T3"/>
                  </a:cxn>
                  <a:cxn ang="0">
                    <a:pos x="T4" y="T5"/>
                  </a:cxn>
                  <a:cxn ang="0">
                    <a:pos x="T6" y="T7"/>
                  </a:cxn>
                  <a:cxn ang="0">
                    <a:pos x="T8" y="T9"/>
                  </a:cxn>
                </a:cxnLst>
                <a:rect l="0" t="0" r="r" b="b"/>
                <a:pathLst>
                  <a:path w="58" h="16">
                    <a:moveTo>
                      <a:pt x="4" y="8"/>
                    </a:moveTo>
                    <a:cubicBezTo>
                      <a:pt x="0" y="4"/>
                      <a:pt x="9" y="0"/>
                      <a:pt x="23" y="0"/>
                    </a:cubicBezTo>
                    <a:cubicBezTo>
                      <a:pt x="37" y="0"/>
                      <a:pt x="52" y="4"/>
                      <a:pt x="55" y="8"/>
                    </a:cubicBezTo>
                    <a:cubicBezTo>
                      <a:pt x="58" y="12"/>
                      <a:pt x="50" y="16"/>
                      <a:pt x="35" y="16"/>
                    </a:cubicBezTo>
                    <a:cubicBezTo>
                      <a:pt x="21" y="16"/>
                      <a:pt x="7" y="12"/>
                      <a:pt x="4"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418" name="Freeform 114"/>
              <p:cNvSpPr>
                <a:spLocks/>
              </p:cNvSpPr>
              <p:nvPr/>
            </p:nvSpPr>
            <p:spPr bwMode="auto">
              <a:xfrm>
                <a:off x="4775" y="2518"/>
                <a:ext cx="57" cy="16"/>
              </a:xfrm>
              <a:custGeom>
                <a:avLst/>
                <a:gdLst>
                  <a:gd name="T0" fmla="*/ 3 w 57"/>
                  <a:gd name="T1" fmla="*/ 8 h 16"/>
                  <a:gd name="T2" fmla="*/ 22 w 57"/>
                  <a:gd name="T3" fmla="*/ 0 h 16"/>
                  <a:gd name="T4" fmla="*/ 54 w 57"/>
                  <a:gd name="T5" fmla="*/ 8 h 16"/>
                  <a:gd name="T6" fmla="*/ 35 w 57"/>
                  <a:gd name="T7" fmla="*/ 16 h 16"/>
                  <a:gd name="T8" fmla="*/ 3 w 57"/>
                  <a:gd name="T9" fmla="*/ 8 h 16"/>
                </a:gdLst>
                <a:ahLst/>
                <a:cxnLst>
                  <a:cxn ang="0">
                    <a:pos x="T0" y="T1"/>
                  </a:cxn>
                  <a:cxn ang="0">
                    <a:pos x="T2" y="T3"/>
                  </a:cxn>
                  <a:cxn ang="0">
                    <a:pos x="T4" y="T5"/>
                  </a:cxn>
                  <a:cxn ang="0">
                    <a:pos x="T6" y="T7"/>
                  </a:cxn>
                  <a:cxn ang="0">
                    <a:pos x="T8" y="T9"/>
                  </a:cxn>
                </a:cxnLst>
                <a:rect l="0" t="0" r="r" b="b"/>
                <a:pathLst>
                  <a:path w="57" h="16">
                    <a:moveTo>
                      <a:pt x="3" y="8"/>
                    </a:moveTo>
                    <a:cubicBezTo>
                      <a:pt x="0" y="4"/>
                      <a:pt x="8" y="0"/>
                      <a:pt x="22" y="0"/>
                    </a:cubicBezTo>
                    <a:cubicBezTo>
                      <a:pt x="36" y="0"/>
                      <a:pt x="50" y="4"/>
                      <a:pt x="54" y="8"/>
                    </a:cubicBezTo>
                    <a:cubicBezTo>
                      <a:pt x="57" y="12"/>
                      <a:pt x="49" y="16"/>
                      <a:pt x="35" y="16"/>
                    </a:cubicBezTo>
                    <a:cubicBezTo>
                      <a:pt x="21" y="16"/>
                      <a:pt x="7" y="12"/>
                      <a:pt x="3"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419" name="Freeform 115"/>
              <p:cNvSpPr>
                <a:spLocks/>
              </p:cNvSpPr>
              <p:nvPr/>
            </p:nvSpPr>
            <p:spPr bwMode="auto">
              <a:xfrm>
                <a:off x="4839" y="2518"/>
                <a:ext cx="59" cy="16"/>
              </a:xfrm>
              <a:custGeom>
                <a:avLst/>
                <a:gdLst>
                  <a:gd name="T0" fmla="*/ 4 w 59"/>
                  <a:gd name="T1" fmla="*/ 8 h 16"/>
                  <a:gd name="T2" fmla="*/ 23 w 59"/>
                  <a:gd name="T3" fmla="*/ 0 h 16"/>
                  <a:gd name="T4" fmla="*/ 55 w 59"/>
                  <a:gd name="T5" fmla="*/ 8 h 16"/>
                  <a:gd name="T6" fmla="*/ 36 w 59"/>
                  <a:gd name="T7" fmla="*/ 16 h 16"/>
                  <a:gd name="T8" fmla="*/ 4 w 59"/>
                  <a:gd name="T9" fmla="*/ 8 h 16"/>
                </a:gdLst>
                <a:ahLst/>
                <a:cxnLst>
                  <a:cxn ang="0">
                    <a:pos x="T0" y="T1"/>
                  </a:cxn>
                  <a:cxn ang="0">
                    <a:pos x="T2" y="T3"/>
                  </a:cxn>
                  <a:cxn ang="0">
                    <a:pos x="T4" y="T5"/>
                  </a:cxn>
                  <a:cxn ang="0">
                    <a:pos x="T6" y="T7"/>
                  </a:cxn>
                  <a:cxn ang="0">
                    <a:pos x="T8" y="T9"/>
                  </a:cxn>
                </a:cxnLst>
                <a:rect l="0" t="0" r="r" b="b"/>
                <a:pathLst>
                  <a:path w="59" h="16">
                    <a:moveTo>
                      <a:pt x="4" y="8"/>
                    </a:moveTo>
                    <a:cubicBezTo>
                      <a:pt x="0" y="4"/>
                      <a:pt x="9" y="0"/>
                      <a:pt x="23" y="0"/>
                    </a:cubicBezTo>
                    <a:cubicBezTo>
                      <a:pt x="37" y="0"/>
                      <a:pt x="51" y="4"/>
                      <a:pt x="55" y="8"/>
                    </a:cubicBezTo>
                    <a:cubicBezTo>
                      <a:pt x="59" y="12"/>
                      <a:pt x="50" y="16"/>
                      <a:pt x="36" y="16"/>
                    </a:cubicBezTo>
                    <a:cubicBezTo>
                      <a:pt x="22" y="16"/>
                      <a:pt x="8" y="12"/>
                      <a:pt x="4"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420" name="Freeform 116"/>
              <p:cNvSpPr>
                <a:spLocks/>
              </p:cNvSpPr>
              <p:nvPr/>
            </p:nvSpPr>
            <p:spPr bwMode="auto">
              <a:xfrm>
                <a:off x="4906" y="2518"/>
                <a:ext cx="59" cy="16"/>
              </a:xfrm>
              <a:custGeom>
                <a:avLst/>
                <a:gdLst>
                  <a:gd name="T0" fmla="*/ 4 w 59"/>
                  <a:gd name="T1" fmla="*/ 8 h 16"/>
                  <a:gd name="T2" fmla="*/ 23 w 59"/>
                  <a:gd name="T3" fmla="*/ 0 h 16"/>
                  <a:gd name="T4" fmla="*/ 55 w 59"/>
                  <a:gd name="T5" fmla="*/ 8 h 16"/>
                  <a:gd name="T6" fmla="*/ 37 w 59"/>
                  <a:gd name="T7" fmla="*/ 16 h 16"/>
                  <a:gd name="T8" fmla="*/ 4 w 59"/>
                  <a:gd name="T9" fmla="*/ 8 h 16"/>
                </a:gdLst>
                <a:ahLst/>
                <a:cxnLst>
                  <a:cxn ang="0">
                    <a:pos x="T0" y="T1"/>
                  </a:cxn>
                  <a:cxn ang="0">
                    <a:pos x="T2" y="T3"/>
                  </a:cxn>
                  <a:cxn ang="0">
                    <a:pos x="T4" y="T5"/>
                  </a:cxn>
                  <a:cxn ang="0">
                    <a:pos x="T6" y="T7"/>
                  </a:cxn>
                  <a:cxn ang="0">
                    <a:pos x="T8" y="T9"/>
                  </a:cxn>
                </a:cxnLst>
                <a:rect l="0" t="0" r="r" b="b"/>
                <a:pathLst>
                  <a:path w="59" h="16">
                    <a:moveTo>
                      <a:pt x="4" y="8"/>
                    </a:moveTo>
                    <a:cubicBezTo>
                      <a:pt x="0" y="4"/>
                      <a:pt x="8" y="0"/>
                      <a:pt x="23" y="0"/>
                    </a:cubicBezTo>
                    <a:cubicBezTo>
                      <a:pt x="37" y="0"/>
                      <a:pt x="51" y="4"/>
                      <a:pt x="55" y="8"/>
                    </a:cubicBezTo>
                    <a:cubicBezTo>
                      <a:pt x="59" y="12"/>
                      <a:pt x="51" y="16"/>
                      <a:pt x="37" y="16"/>
                    </a:cubicBezTo>
                    <a:cubicBezTo>
                      <a:pt x="22" y="16"/>
                      <a:pt x="8" y="12"/>
                      <a:pt x="4"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421" name="Freeform 117"/>
              <p:cNvSpPr>
                <a:spLocks/>
              </p:cNvSpPr>
              <p:nvPr/>
            </p:nvSpPr>
            <p:spPr bwMode="auto">
              <a:xfrm>
                <a:off x="4972" y="2518"/>
                <a:ext cx="59" cy="16"/>
              </a:xfrm>
              <a:custGeom>
                <a:avLst/>
                <a:gdLst>
                  <a:gd name="T0" fmla="*/ 4 w 60"/>
                  <a:gd name="T1" fmla="*/ 8 h 16"/>
                  <a:gd name="T2" fmla="*/ 22 w 60"/>
                  <a:gd name="T3" fmla="*/ 0 h 16"/>
                  <a:gd name="T4" fmla="*/ 55 w 60"/>
                  <a:gd name="T5" fmla="*/ 8 h 16"/>
                  <a:gd name="T6" fmla="*/ 37 w 60"/>
                  <a:gd name="T7" fmla="*/ 16 h 16"/>
                  <a:gd name="T8" fmla="*/ 4 w 60"/>
                  <a:gd name="T9" fmla="*/ 8 h 16"/>
                </a:gdLst>
                <a:ahLst/>
                <a:cxnLst>
                  <a:cxn ang="0">
                    <a:pos x="T0" y="T1"/>
                  </a:cxn>
                  <a:cxn ang="0">
                    <a:pos x="T2" y="T3"/>
                  </a:cxn>
                  <a:cxn ang="0">
                    <a:pos x="T4" y="T5"/>
                  </a:cxn>
                  <a:cxn ang="0">
                    <a:pos x="T6" y="T7"/>
                  </a:cxn>
                  <a:cxn ang="0">
                    <a:pos x="T8" y="T9"/>
                  </a:cxn>
                </a:cxnLst>
                <a:rect l="0" t="0" r="r" b="b"/>
                <a:pathLst>
                  <a:path w="60" h="16">
                    <a:moveTo>
                      <a:pt x="4" y="8"/>
                    </a:moveTo>
                    <a:cubicBezTo>
                      <a:pt x="0" y="4"/>
                      <a:pt x="8" y="0"/>
                      <a:pt x="22" y="0"/>
                    </a:cubicBezTo>
                    <a:cubicBezTo>
                      <a:pt x="36" y="0"/>
                      <a:pt x="51" y="4"/>
                      <a:pt x="55" y="8"/>
                    </a:cubicBezTo>
                    <a:cubicBezTo>
                      <a:pt x="60" y="12"/>
                      <a:pt x="51" y="16"/>
                      <a:pt x="37" y="16"/>
                    </a:cubicBezTo>
                    <a:cubicBezTo>
                      <a:pt x="23" y="16"/>
                      <a:pt x="8" y="12"/>
                      <a:pt x="4"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422" name="Freeform 118"/>
              <p:cNvSpPr>
                <a:spLocks/>
              </p:cNvSpPr>
              <p:nvPr/>
            </p:nvSpPr>
            <p:spPr bwMode="auto">
              <a:xfrm>
                <a:off x="5170" y="2518"/>
                <a:ext cx="60" cy="16"/>
              </a:xfrm>
              <a:custGeom>
                <a:avLst/>
                <a:gdLst>
                  <a:gd name="T0" fmla="*/ 4 w 60"/>
                  <a:gd name="T1" fmla="*/ 8 h 16"/>
                  <a:gd name="T2" fmla="*/ 22 w 60"/>
                  <a:gd name="T3" fmla="*/ 0 h 16"/>
                  <a:gd name="T4" fmla="*/ 56 w 60"/>
                  <a:gd name="T5" fmla="*/ 8 h 16"/>
                  <a:gd name="T6" fmla="*/ 38 w 60"/>
                  <a:gd name="T7" fmla="*/ 16 h 16"/>
                  <a:gd name="T8" fmla="*/ 4 w 60"/>
                  <a:gd name="T9" fmla="*/ 8 h 16"/>
                </a:gdLst>
                <a:ahLst/>
                <a:cxnLst>
                  <a:cxn ang="0">
                    <a:pos x="T0" y="T1"/>
                  </a:cxn>
                  <a:cxn ang="0">
                    <a:pos x="T2" y="T3"/>
                  </a:cxn>
                  <a:cxn ang="0">
                    <a:pos x="T4" y="T5"/>
                  </a:cxn>
                  <a:cxn ang="0">
                    <a:pos x="T6" y="T7"/>
                  </a:cxn>
                  <a:cxn ang="0">
                    <a:pos x="T8" y="T9"/>
                  </a:cxn>
                </a:cxnLst>
                <a:rect l="0" t="0" r="r" b="b"/>
                <a:pathLst>
                  <a:path w="60" h="16">
                    <a:moveTo>
                      <a:pt x="4" y="8"/>
                    </a:moveTo>
                    <a:cubicBezTo>
                      <a:pt x="0" y="4"/>
                      <a:pt x="7" y="0"/>
                      <a:pt x="22" y="0"/>
                    </a:cubicBezTo>
                    <a:cubicBezTo>
                      <a:pt x="36" y="0"/>
                      <a:pt x="51" y="4"/>
                      <a:pt x="56" y="8"/>
                    </a:cubicBezTo>
                    <a:cubicBezTo>
                      <a:pt x="60" y="12"/>
                      <a:pt x="53" y="16"/>
                      <a:pt x="38" y="16"/>
                    </a:cubicBezTo>
                    <a:cubicBezTo>
                      <a:pt x="24" y="16"/>
                      <a:pt x="9" y="12"/>
                      <a:pt x="4"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423" name="Freeform 119"/>
              <p:cNvSpPr>
                <a:spLocks/>
              </p:cNvSpPr>
              <p:nvPr/>
            </p:nvSpPr>
            <p:spPr bwMode="auto">
              <a:xfrm>
                <a:off x="1503" y="2537"/>
                <a:ext cx="62" cy="16"/>
              </a:xfrm>
              <a:custGeom>
                <a:avLst/>
                <a:gdLst>
                  <a:gd name="T0" fmla="*/ 6 w 63"/>
                  <a:gd name="T1" fmla="*/ 8 h 16"/>
                  <a:gd name="T2" fmla="*/ 42 w 63"/>
                  <a:gd name="T3" fmla="*/ 0 h 16"/>
                  <a:gd name="T4" fmla="*/ 57 w 63"/>
                  <a:gd name="T5" fmla="*/ 8 h 16"/>
                  <a:gd name="T6" fmla="*/ 21 w 63"/>
                  <a:gd name="T7" fmla="*/ 16 h 16"/>
                  <a:gd name="T8" fmla="*/ 6 w 63"/>
                  <a:gd name="T9" fmla="*/ 8 h 16"/>
                </a:gdLst>
                <a:ahLst/>
                <a:cxnLst>
                  <a:cxn ang="0">
                    <a:pos x="T0" y="T1"/>
                  </a:cxn>
                  <a:cxn ang="0">
                    <a:pos x="T2" y="T3"/>
                  </a:cxn>
                  <a:cxn ang="0">
                    <a:pos x="T4" y="T5"/>
                  </a:cxn>
                  <a:cxn ang="0">
                    <a:pos x="T6" y="T7"/>
                  </a:cxn>
                  <a:cxn ang="0">
                    <a:pos x="T8" y="T9"/>
                  </a:cxn>
                </a:cxnLst>
                <a:rect l="0" t="0" r="r" b="b"/>
                <a:pathLst>
                  <a:path w="63" h="16">
                    <a:moveTo>
                      <a:pt x="6" y="8"/>
                    </a:moveTo>
                    <a:cubicBezTo>
                      <a:pt x="12" y="4"/>
                      <a:pt x="28" y="0"/>
                      <a:pt x="42" y="0"/>
                    </a:cubicBezTo>
                    <a:cubicBezTo>
                      <a:pt x="56" y="0"/>
                      <a:pt x="63" y="4"/>
                      <a:pt x="57" y="8"/>
                    </a:cubicBezTo>
                    <a:cubicBezTo>
                      <a:pt x="52" y="13"/>
                      <a:pt x="35" y="16"/>
                      <a:pt x="21" y="16"/>
                    </a:cubicBezTo>
                    <a:cubicBezTo>
                      <a:pt x="7" y="16"/>
                      <a:pt x="0" y="13"/>
                      <a:pt x="6"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424" name="Freeform 120"/>
              <p:cNvSpPr>
                <a:spLocks/>
              </p:cNvSpPr>
              <p:nvPr/>
            </p:nvSpPr>
            <p:spPr bwMode="auto">
              <a:xfrm>
                <a:off x="1570" y="2537"/>
                <a:ext cx="62" cy="16"/>
              </a:xfrm>
              <a:custGeom>
                <a:avLst/>
                <a:gdLst>
                  <a:gd name="T0" fmla="*/ 5 w 62"/>
                  <a:gd name="T1" fmla="*/ 8 h 16"/>
                  <a:gd name="T2" fmla="*/ 41 w 62"/>
                  <a:gd name="T3" fmla="*/ 0 h 16"/>
                  <a:gd name="T4" fmla="*/ 57 w 62"/>
                  <a:gd name="T5" fmla="*/ 8 h 16"/>
                  <a:gd name="T6" fmla="*/ 21 w 62"/>
                  <a:gd name="T7" fmla="*/ 16 h 16"/>
                  <a:gd name="T8" fmla="*/ 5 w 62"/>
                  <a:gd name="T9" fmla="*/ 8 h 16"/>
                </a:gdLst>
                <a:ahLst/>
                <a:cxnLst>
                  <a:cxn ang="0">
                    <a:pos x="T0" y="T1"/>
                  </a:cxn>
                  <a:cxn ang="0">
                    <a:pos x="T2" y="T3"/>
                  </a:cxn>
                  <a:cxn ang="0">
                    <a:pos x="T4" y="T5"/>
                  </a:cxn>
                  <a:cxn ang="0">
                    <a:pos x="T6" y="T7"/>
                  </a:cxn>
                  <a:cxn ang="0">
                    <a:pos x="T8" y="T9"/>
                  </a:cxn>
                </a:cxnLst>
                <a:rect l="0" t="0" r="r" b="b"/>
                <a:pathLst>
                  <a:path w="62" h="16">
                    <a:moveTo>
                      <a:pt x="5" y="8"/>
                    </a:moveTo>
                    <a:cubicBezTo>
                      <a:pt x="11" y="4"/>
                      <a:pt x="27" y="0"/>
                      <a:pt x="41" y="0"/>
                    </a:cubicBezTo>
                    <a:cubicBezTo>
                      <a:pt x="55" y="0"/>
                      <a:pt x="62" y="4"/>
                      <a:pt x="57" y="8"/>
                    </a:cubicBezTo>
                    <a:cubicBezTo>
                      <a:pt x="51" y="13"/>
                      <a:pt x="35" y="16"/>
                      <a:pt x="21" y="16"/>
                    </a:cubicBezTo>
                    <a:cubicBezTo>
                      <a:pt x="7" y="16"/>
                      <a:pt x="0" y="13"/>
                      <a:pt x="5"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425" name="Freeform 121"/>
              <p:cNvSpPr>
                <a:spLocks/>
              </p:cNvSpPr>
              <p:nvPr/>
            </p:nvSpPr>
            <p:spPr bwMode="auto">
              <a:xfrm>
                <a:off x="1637" y="2537"/>
                <a:ext cx="62" cy="16"/>
              </a:xfrm>
              <a:custGeom>
                <a:avLst/>
                <a:gdLst>
                  <a:gd name="T0" fmla="*/ 5 w 63"/>
                  <a:gd name="T1" fmla="*/ 8 h 16"/>
                  <a:gd name="T2" fmla="*/ 41 w 63"/>
                  <a:gd name="T3" fmla="*/ 0 h 16"/>
                  <a:gd name="T4" fmla="*/ 57 w 63"/>
                  <a:gd name="T5" fmla="*/ 8 h 16"/>
                  <a:gd name="T6" fmla="*/ 22 w 63"/>
                  <a:gd name="T7" fmla="*/ 16 h 16"/>
                  <a:gd name="T8" fmla="*/ 5 w 63"/>
                  <a:gd name="T9" fmla="*/ 8 h 16"/>
                </a:gdLst>
                <a:ahLst/>
                <a:cxnLst>
                  <a:cxn ang="0">
                    <a:pos x="T0" y="T1"/>
                  </a:cxn>
                  <a:cxn ang="0">
                    <a:pos x="T2" y="T3"/>
                  </a:cxn>
                  <a:cxn ang="0">
                    <a:pos x="T4" y="T5"/>
                  </a:cxn>
                  <a:cxn ang="0">
                    <a:pos x="T6" y="T7"/>
                  </a:cxn>
                  <a:cxn ang="0">
                    <a:pos x="T8" y="T9"/>
                  </a:cxn>
                </a:cxnLst>
                <a:rect l="0" t="0" r="r" b="b"/>
                <a:pathLst>
                  <a:path w="63" h="16">
                    <a:moveTo>
                      <a:pt x="5" y="8"/>
                    </a:moveTo>
                    <a:cubicBezTo>
                      <a:pt x="11" y="4"/>
                      <a:pt x="27" y="0"/>
                      <a:pt x="41" y="0"/>
                    </a:cubicBezTo>
                    <a:cubicBezTo>
                      <a:pt x="55" y="0"/>
                      <a:pt x="63" y="4"/>
                      <a:pt x="57" y="8"/>
                    </a:cubicBezTo>
                    <a:cubicBezTo>
                      <a:pt x="52" y="13"/>
                      <a:pt x="36" y="16"/>
                      <a:pt x="22" y="16"/>
                    </a:cubicBezTo>
                    <a:cubicBezTo>
                      <a:pt x="7" y="16"/>
                      <a:pt x="0" y="13"/>
                      <a:pt x="5"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426" name="Freeform 122"/>
              <p:cNvSpPr>
                <a:spLocks/>
              </p:cNvSpPr>
              <p:nvPr/>
            </p:nvSpPr>
            <p:spPr bwMode="auto">
              <a:xfrm>
                <a:off x="1704" y="2537"/>
                <a:ext cx="62" cy="16"/>
              </a:xfrm>
              <a:custGeom>
                <a:avLst/>
                <a:gdLst>
                  <a:gd name="T0" fmla="*/ 6 w 62"/>
                  <a:gd name="T1" fmla="*/ 8 h 16"/>
                  <a:gd name="T2" fmla="*/ 40 w 62"/>
                  <a:gd name="T3" fmla="*/ 0 h 16"/>
                  <a:gd name="T4" fmla="*/ 57 w 62"/>
                  <a:gd name="T5" fmla="*/ 8 h 16"/>
                  <a:gd name="T6" fmla="*/ 22 w 62"/>
                  <a:gd name="T7" fmla="*/ 16 h 16"/>
                  <a:gd name="T8" fmla="*/ 6 w 62"/>
                  <a:gd name="T9" fmla="*/ 8 h 16"/>
                </a:gdLst>
                <a:ahLst/>
                <a:cxnLst>
                  <a:cxn ang="0">
                    <a:pos x="T0" y="T1"/>
                  </a:cxn>
                  <a:cxn ang="0">
                    <a:pos x="T2" y="T3"/>
                  </a:cxn>
                  <a:cxn ang="0">
                    <a:pos x="T4" y="T5"/>
                  </a:cxn>
                  <a:cxn ang="0">
                    <a:pos x="T6" y="T7"/>
                  </a:cxn>
                  <a:cxn ang="0">
                    <a:pos x="T8" y="T9"/>
                  </a:cxn>
                </a:cxnLst>
                <a:rect l="0" t="0" r="r" b="b"/>
                <a:pathLst>
                  <a:path w="62" h="16">
                    <a:moveTo>
                      <a:pt x="6" y="8"/>
                    </a:moveTo>
                    <a:cubicBezTo>
                      <a:pt x="11" y="4"/>
                      <a:pt x="26" y="0"/>
                      <a:pt x="40" y="0"/>
                    </a:cubicBezTo>
                    <a:cubicBezTo>
                      <a:pt x="55" y="0"/>
                      <a:pt x="62" y="4"/>
                      <a:pt x="57" y="8"/>
                    </a:cubicBezTo>
                    <a:cubicBezTo>
                      <a:pt x="52" y="13"/>
                      <a:pt x="36" y="16"/>
                      <a:pt x="22" y="16"/>
                    </a:cubicBezTo>
                    <a:cubicBezTo>
                      <a:pt x="8" y="16"/>
                      <a:pt x="0" y="13"/>
                      <a:pt x="6"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427" name="Freeform 123"/>
              <p:cNvSpPr>
                <a:spLocks/>
              </p:cNvSpPr>
              <p:nvPr/>
            </p:nvSpPr>
            <p:spPr bwMode="auto">
              <a:xfrm>
                <a:off x="1771" y="2537"/>
                <a:ext cx="62" cy="16"/>
              </a:xfrm>
              <a:custGeom>
                <a:avLst/>
                <a:gdLst>
                  <a:gd name="T0" fmla="*/ 5 w 62"/>
                  <a:gd name="T1" fmla="*/ 8 h 16"/>
                  <a:gd name="T2" fmla="*/ 40 w 62"/>
                  <a:gd name="T3" fmla="*/ 0 h 16"/>
                  <a:gd name="T4" fmla="*/ 57 w 62"/>
                  <a:gd name="T5" fmla="*/ 8 h 16"/>
                  <a:gd name="T6" fmla="*/ 22 w 62"/>
                  <a:gd name="T7" fmla="*/ 16 h 16"/>
                  <a:gd name="T8" fmla="*/ 5 w 62"/>
                  <a:gd name="T9" fmla="*/ 8 h 16"/>
                </a:gdLst>
                <a:ahLst/>
                <a:cxnLst>
                  <a:cxn ang="0">
                    <a:pos x="T0" y="T1"/>
                  </a:cxn>
                  <a:cxn ang="0">
                    <a:pos x="T2" y="T3"/>
                  </a:cxn>
                  <a:cxn ang="0">
                    <a:pos x="T4" y="T5"/>
                  </a:cxn>
                  <a:cxn ang="0">
                    <a:pos x="T6" y="T7"/>
                  </a:cxn>
                  <a:cxn ang="0">
                    <a:pos x="T8" y="T9"/>
                  </a:cxn>
                </a:cxnLst>
                <a:rect l="0" t="0" r="r" b="b"/>
                <a:pathLst>
                  <a:path w="62" h="16">
                    <a:moveTo>
                      <a:pt x="5" y="8"/>
                    </a:moveTo>
                    <a:cubicBezTo>
                      <a:pt x="10" y="4"/>
                      <a:pt x="26" y="0"/>
                      <a:pt x="40" y="0"/>
                    </a:cubicBezTo>
                    <a:cubicBezTo>
                      <a:pt x="54" y="0"/>
                      <a:pt x="62" y="4"/>
                      <a:pt x="57" y="8"/>
                    </a:cubicBezTo>
                    <a:cubicBezTo>
                      <a:pt x="52" y="13"/>
                      <a:pt x="36" y="16"/>
                      <a:pt x="22" y="16"/>
                    </a:cubicBezTo>
                    <a:cubicBezTo>
                      <a:pt x="8" y="16"/>
                      <a:pt x="0" y="13"/>
                      <a:pt x="5"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428" name="Freeform 124"/>
              <p:cNvSpPr>
                <a:spLocks/>
              </p:cNvSpPr>
              <p:nvPr/>
            </p:nvSpPr>
            <p:spPr bwMode="auto">
              <a:xfrm>
                <a:off x="1839" y="2537"/>
                <a:ext cx="61" cy="16"/>
              </a:xfrm>
              <a:custGeom>
                <a:avLst/>
                <a:gdLst>
                  <a:gd name="T0" fmla="*/ 5 w 62"/>
                  <a:gd name="T1" fmla="*/ 8 h 16"/>
                  <a:gd name="T2" fmla="*/ 40 w 62"/>
                  <a:gd name="T3" fmla="*/ 0 h 16"/>
                  <a:gd name="T4" fmla="*/ 57 w 62"/>
                  <a:gd name="T5" fmla="*/ 8 h 16"/>
                  <a:gd name="T6" fmla="*/ 22 w 62"/>
                  <a:gd name="T7" fmla="*/ 16 h 16"/>
                  <a:gd name="T8" fmla="*/ 5 w 62"/>
                  <a:gd name="T9" fmla="*/ 8 h 16"/>
                </a:gdLst>
                <a:ahLst/>
                <a:cxnLst>
                  <a:cxn ang="0">
                    <a:pos x="T0" y="T1"/>
                  </a:cxn>
                  <a:cxn ang="0">
                    <a:pos x="T2" y="T3"/>
                  </a:cxn>
                  <a:cxn ang="0">
                    <a:pos x="T4" y="T5"/>
                  </a:cxn>
                  <a:cxn ang="0">
                    <a:pos x="T6" y="T7"/>
                  </a:cxn>
                  <a:cxn ang="0">
                    <a:pos x="T8" y="T9"/>
                  </a:cxn>
                </a:cxnLst>
                <a:rect l="0" t="0" r="r" b="b"/>
                <a:pathLst>
                  <a:path w="62" h="16">
                    <a:moveTo>
                      <a:pt x="5" y="8"/>
                    </a:moveTo>
                    <a:cubicBezTo>
                      <a:pt x="10" y="4"/>
                      <a:pt x="25" y="0"/>
                      <a:pt x="40" y="0"/>
                    </a:cubicBezTo>
                    <a:cubicBezTo>
                      <a:pt x="54" y="0"/>
                      <a:pt x="62" y="4"/>
                      <a:pt x="57" y="8"/>
                    </a:cubicBezTo>
                    <a:cubicBezTo>
                      <a:pt x="52" y="13"/>
                      <a:pt x="37" y="16"/>
                      <a:pt x="22" y="16"/>
                    </a:cubicBezTo>
                    <a:cubicBezTo>
                      <a:pt x="8" y="16"/>
                      <a:pt x="0" y="13"/>
                      <a:pt x="5"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429" name="Freeform 125"/>
              <p:cNvSpPr>
                <a:spLocks/>
              </p:cNvSpPr>
              <p:nvPr/>
            </p:nvSpPr>
            <p:spPr bwMode="auto">
              <a:xfrm>
                <a:off x="1905" y="2537"/>
                <a:ext cx="61" cy="16"/>
              </a:xfrm>
              <a:custGeom>
                <a:avLst/>
                <a:gdLst>
                  <a:gd name="T0" fmla="*/ 5 w 61"/>
                  <a:gd name="T1" fmla="*/ 8 h 16"/>
                  <a:gd name="T2" fmla="*/ 39 w 61"/>
                  <a:gd name="T3" fmla="*/ 0 h 16"/>
                  <a:gd name="T4" fmla="*/ 57 w 61"/>
                  <a:gd name="T5" fmla="*/ 8 h 16"/>
                  <a:gd name="T6" fmla="*/ 23 w 61"/>
                  <a:gd name="T7" fmla="*/ 16 h 16"/>
                  <a:gd name="T8" fmla="*/ 5 w 61"/>
                  <a:gd name="T9" fmla="*/ 8 h 16"/>
                </a:gdLst>
                <a:ahLst/>
                <a:cxnLst>
                  <a:cxn ang="0">
                    <a:pos x="T0" y="T1"/>
                  </a:cxn>
                  <a:cxn ang="0">
                    <a:pos x="T2" y="T3"/>
                  </a:cxn>
                  <a:cxn ang="0">
                    <a:pos x="T4" y="T5"/>
                  </a:cxn>
                  <a:cxn ang="0">
                    <a:pos x="T6" y="T7"/>
                  </a:cxn>
                  <a:cxn ang="0">
                    <a:pos x="T8" y="T9"/>
                  </a:cxn>
                </a:cxnLst>
                <a:rect l="0" t="0" r="r" b="b"/>
                <a:pathLst>
                  <a:path w="61" h="16">
                    <a:moveTo>
                      <a:pt x="5" y="8"/>
                    </a:moveTo>
                    <a:cubicBezTo>
                      <a:pt x="10" y="4"/>
                      <a:pt x="25" y="0"/>
                      <a:pt x="39" y="0"/>
                    </a:cubicBezTo>
                    <a:cubicBezTo>
                      <a:pt x="53" y="0"/>
                      <a:pt x="61" y="4"/>
                      <a:pt x="57" y="8"/>
                    </a:cubicBezTo>
                    <a:cubicBezTo>
                      <a:pt x="52" y="13"/>
                      <a:pt x="37" y="16"/>
                      <a:pt x="23" y="16"/>
                    </a:cubicBezTo>
                    <a:cubicBezTo>
                      <a:pt x="8" y="16"/>
                      <a:pt x="0" y="13"/>
                      <a:pt x="5"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430" name="Freeform 126"/>
              <p:cNvSpPr>
                <a:spLocks/>
              </p:cNvSpPr>
              <p:nvPr/>
            </p:nvSpPr>
            <p:spPr bwMode="auto">
              <a:xfrm>
                <a:off x="1974" y="2537"/>
                <a:ext cx="59" cy="16"/>
              </a:xfrm>
              <a:custGeom>
                <a:avLst/>
                <a:gdLst>
                  <a:gd name="T0" fmla="*/ 4 w 60"/>
                  <a:gd name="T1" fmla="*/ 8 h 16"/>
                  <a:gd name="T2" fmla="*/ 38 w 60"/>
                  <a:gd name="T3" fmla="*/ 0 h 16"/>
                  <a:gd name="T4" fmla="*/ 55 w 60"/>
                  <a:gd name="T5" fmla="*/ 8 h 16"/>
                  <a:gd name="T6" fmla="*/ 22 w 60"/>
                  <a:gd name="T7" fmla="*/ 16 h 16"/>
                  <a:gd name="T8" fmla="*/ 4 w 60"/>
                  <a:gd name="T9" fmla="*/ 8 h 16"/>
                </a:gdLst>
                <a:ahLst/>
                <a:cxnLst>
                  <a:cxn ang="0">
                    <a:pos x="T0" y="T1"/>
                  </a:cxn>
                  <a:cxn ang="0">
                    <a:pos x="T2" y="T3"/>
                  </a:cxn>
                  <a:cxn ang="0">
                    <a:pos x="T4" y="T5"/>
                  </a:cxn>
                  <a:cxn ang="0">
                    <a:pos x="T6" y="T7"/>
                  </a:cxn>
                  <a:cxn ang="0">
                    <a:pos x="T8" y="T9"/>
                  </a:cxn>
                </a:cxnLst>
                <a:rect l="0" t="0" r="r" b="b"/>
                <a:pathLst>
                  <a:path w="60" h="16">
                    <a:moveTo>
                      <a:pt x="4" y="8"/>
                    </a:moveTo>
                    <a:cubicBezTo>
                      <a:pt x="9" y="4"/>
                      <a:pt x="24" y="0"/>
                      <a:pt x="38" y="0"/>
                    </a:cubicBezTo>
                    <a:cubicBezTo>
                      <a:pt x="52" y="0"/>
                      <a:pt x="60" y="4"/>
                      <a:pt x="55" y="8"/>
                    </a:cubicBezTo>
                    <a:cubicBezTo>
                      <a:pt x="51" y="13"/>
                      <a:pt x="36" y="16"/>
                      <a:pt x="22" y="16"/>
                    </a:cubicBezTo>
                    <a:cubicBezTo>
                      <a:pt x="8" y="16"/>
                      <a:pt x="0" y="13"/>
                      <a:pt x="4"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431" name="Freeform 127"/>
              <p:cNvSpPr>
                <a:spLocks/>
              </p:cNvSpPr>
              <p:nvPr/>
            </p:nvSpPr>
            <p:spPr bwMode="auto">
              <a:xfrm>
                <a:off x="2040" y="2537"/>
                <a:ext cx="59" cy="16"/>
              </a:xfrm>
              <a:custGeom>
                <a:avLst/>
                <a:gdLst>
                  <a:gd name="T0" fmla="*/ 4 w 59"/>
                  <a:gd name="T1" fmla="*/ 8 h 16"/>
                  <a:gd name="T2" fmla="*/ 37 w 59"/>
                  <a:gd name="T3" fmla="*/ 0 h 16"/>
                  <a:gd name="T4" fmla="*/ 55 w 59"/>
                  <a:gd name="T5" fmla="*/ 8 h 16"/>
                  <a:gd name="T6" fmla="*/ 22 w 59"/>
                  <a:gd name="T7" fmla="*/ 16 h 16"/>
                  <a:gd name="T8" fmla="*/ 4 w 59"/>
                  <a:gd name="T9" fmla="*/ 8 h 16"/>
                </a:gdLst>
                <a:ahLst/>
                <a:cxnLst>
                  <a:cxn ang="0">
                    <a:pos x="T0" y="T1"/>
                  </a:cxn>
                  <a:cxn ang="0">
                    <a:pos x="T2" y="T3"/>
                  </a:cxn>
                  <a:cxn ang="0">
                    <a:pos x="T4" y="T5"/>
                  </a:cxn>
                  <a:cxn ang="0">
                    <a:pos x="T6" y="T7"/>
                  </a:cxn>
                  <a:cxn ang="0">
                    <a:pos x="T8" y="T9"/>
                  </a:cxn>
                </a:cxnLst>
                <a:rect l="0" t="0" r="r" b="b"/>
                <a:pathLst>
                  <a:path w="59" h="16">
                    <a:moveTo>
                      <a:pt x="4" y="8"/>
                    </a:moveTo>
                    <a:cubicBezTo>
                      <a:pt x="8" y="4"/>
                      <a:pt x="23" y="0"/>
                      <a:pt x="37" y="0"/>
                    </a:cubicBezTo>
                    <a:cubicBezTo>
                      <a:pt x="51" y="0"/>
                      <a:pt x="59" y="4"/>
                      <a:pt x="55" y="8"/>
                    </a:cubicBezTo>
                    <a:cubicBezTo>
                      <a:pt x="51" y="13"/>
                      <a:pt x="36" y="16"/>
                      <a:pt x="22" y="16"/>
                    </a:cubicBezTo>
                    <a:cubicBezTo>
                      <a:pt x="8" y="16"/>
                      <a:pt x="0" y="13"/>
                      <a:pt x="4"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432" name="Freeform 128"/>
              <p:cNvSpPr>
                <a:spLocks/>
              </p:cNvSpPr>
              <p:nvPr/>
            </p:nvSpPr>
            <p:spPr bwMode="auto">
              <a:xfrm>
                <a:off x="2108" y="2537"/>
                <a:ext cx="59" cy="16"/>
              </a:xfrm>
              <a:custGeom>
                <a:avLst/>
                <a:gdLst>
                  <a:gd name="T0" fmla="*/ 4 w 59"/>
                  <a:gd name="T1" fmla="*/ 8 h 16"/>
                  <a:gd name="T2" fmla="*/ 37 w 59"/>
                  <a:gd name="T3" fmla="*/ 0 h 16"/>
                  <a:gd name="T4" fmla="*/ 56 w 59"/>
                  <a:gd name="T5" fmla="*/ 8 h 16"/>
                  <a:gd name="T6" fmla="*/ 22 w 59"/>
                  <a:gd name="T7" fmla="*/ 16 h 16"/>
                  <a:gd name="T8" fmla="*/ 4 w 59"/>
                  <a:gd name="T9" fmla="*/ 8 h 16"/>
                </a:gdLst>
                <a:ahLst/>
                <a:cxnLst>
                  <a:cxn ang="0">
                    <a:pos x="T0" y="T1"/>
                  </a:cxn>
                  <a:cxn ang="0">
                    <a:pos x="T2" y="T3"/>
                  </a:cxn>
                  <a:cxn ang="0">
                    <a:pos x="T4" y="T5"/>
                  </a:cxn>
                  <a:cxn ang="0">
                    <a:pos x="T6" y="T7"/>
                  </a:cxn>
                  <a:cxn ang="0">
                    <a:pos x="T8" y="T9"/>
                  </a:cxn>
                </a:cxnLst>
                <a:rect l="0" t="0" r="r" b="b"/>
                <a:pathLst>
                  <a:path w="59" h="16">
                    <a:moveTo>
                      <a:pt x="4" y="8"/>
                    </a:moveTo>
                    <a:cubicBezTo>
                      <a:pt x="8" y="4"/>
                      <a:pt x="22" y="0"/>
                      <a:pt x="37" y="0"/>
                    </a:cubicBezTo>
                    <a:cubicBezTo>
                      <a:pt x="51" y="0"/>
                      <a:pt x="59" y="4"/>
                      <a:pt x="56" y="8"/>
                    </a:cubicBezTo>
                    <a:cubicBezTo>
                      <a:pt x="52" y="13"/>
                      <a:pt x="37" y="16"/>
                      <a:pt x="22" y="16"/>
                    </a:cubicBezTo>
                    <a:cubicBezTo>
                      <a:pt x="8" y="16"/>
                      <a:pt x="0" y="13"/>
                      <a:pt x="4" y="8"/>
                    </a:cubicBezTo>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433" name="Freeform 129"/>
              <p:cNvSpPr>
                <a:spLocks/>
              </p:cNvSpPr>
              <p:nvPr/>
            </p:nvSpPr>
            <p:spPr bwMode="auto">
              <a:xfrm>
                <a:off x="2175" y="2537"/>
                <a:ext cx="58" cy="16"/>
              </a:xfrm>
              <a:custGeom>
                <a:avLst/>
                <a:gdLst>
                  <a:gd name="T0" fmla="*/ 4 w 59"/>
                  <a:gd name="T1" fmla="*/ 8 h 16"/>
                  <a:gd name="T2" fmla="*/ 36 w 59"/>
                  <a:gd name="T3" fmla="*/ 0 h 16"/>
                  <a:gd name="T4" fmla="*/ 55 w 59"/>
                  <a:gd name="T5" fmla="*/ 8 h 16"/>
                  <a:gd name="T6" fmla="*/ 23 w 59"/>
                  <a:gd name="T7" fmla="*/ 16 h 16"/>
                  <a:gd name="T8" fmla="*/ 4 w 59"/>
                  <a:gd name="T9" fmla="*/ 8 h 16"/>
                </a:gdLst>
                <a:ahLst/>
                <a:cxnLst>
                  <a:cxn ang="0">
                    <a:pos x="T0" y="T1"/>
                  </a:cxn>
                  <a:cxn ang="0">
                    <a:pos x="T2" y="T3"/>
                  </a:cxn>
                  <a:cxn ang="0">
                    <a:pos x="T4" y="T5"/>
                  </a:cxn>
                  <a:cxn ang="0">
                    <a:pos x="T6" y="T7"/>
                  </a:cxn>
                  <a:cxn ang="0">
                    <a:pos x="T8" y="T9"/>
                  </a:cxn>
                </a:cxnLst>
                <a:rect l="0" t="0" r="r" b="b"/>
                <a:pathLst>
                  <a:path w="59" h="16">
                    <a:moveTo>
                      <a:pt x="4" y="8"/>
                    </a:moveTo>
                    <a:cubicBezTo>
                      <a:pt x="7" y="4"/>
                      <a:pt x="22" y="0"/>
                      <a:pt x="36" y="0"/>
                    </a:cubicBezTo>
                    <a:cubicBezTo>
                      <a:pt x="51" y="0"/>
                      <a:pt x="59" y="4"/>
                      <a:pt x="55" y="8"/>
                    </a:cubicBezTo>
                    <a:cubicBezTo>
                      <a:pt x="52" y="13"/>
                      <a:pt x="37" y="16"/>
                      <a:pt x="23" y="16"/>
                    </a:cubicBezTo>
                    <a:cubicBezTo>
                      <a:pt x="8" y="16"/>
                      <a:pt x="0" y="13"/>
                      <a:pt x="4"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434" name="Freeform 130"/>
              <p:cNvSpPr>
                <a:spLocks/>
              </p:cNvSpPr>
              <p:nvPr/>
            </p:nvSpPr>
            <p:spPr bwMode="auto">
              <a:xfrm>
                <a:off x="2510" y="2537"/>
                <a:ext cx="57" cy="16"/>
              </a:xfrm>
              <a:custGeom>
                <a:avLst/>
                <a:gdLst>
                  <a:gd name="T0" fmla="*/ 3 w 57"/>
                  <a:gd name="T1" fmla="*/ 8 h 16"/>
                  <a:gd name="T2" fmla="*/ 34 w 57"/>
                  <a:gd name="T3" fmla="*/ 0 h 16"/>
                  <a:gd name="T4" fmla="*/ 55 w 57"/>
                  <a:gd name="T5" fmla="*/ 8 h 16"/>
                  <a:gd name="T6" fmla="*/ 24 w 57"/>
                  <a:gd name="T7" fmla="*/ 16 h 16"/>
                  <a:gd name="T8" fmla="*/ 3 w 57"/>
                  <a:gd name="T9" fmla="*/ 8 h 16"/>
                </a:gdLst>
                <a:ahLst/>
                <a:cxnLst>
                  <a:cxn ang="0">
                    <a:pos x="T0" y="T1"/>
                  </a:cxn>
                  <a:cxn ang="0">
                    <a:pos x="T2" y="T3"/>
                  </a:cxn>
                  <a:cxn ang="0">
                    <a:pos x="T4" y="T5"/>
                  </a:cxn>
                  <a:cxn ang="0">
                    <a:pos x="T6" y="T7"/>
                  </a:cxn>
                  <a:cxn ang="0">
                    <a:pos x="T8" y="T9"/>
                  </a:cxn>
                </a:cxnLst>
                <a:rect l="0" t="0" r="r" b="b"/>
                <a:pathLst>
                  <a:path w="57" h="16">
                    <a:moveTo>
                      <a:pt x="3" y="8"/>
                    </a:moveTo>
                    <a:cubicBezTo>
                      <a:pt x="6" y="4"/>
                      <a:pt x="20" y="0"/>
                      <a:pt x="34" y="0"/>
                    </a:cubicBezTo>
                    <a:cubicBezTo>
                      <a:pt x="48" y="0"/>
                      <a:pt x="57" y="4"/>
                      <a:pt x="55" y="8"/>
                    </a:cubicBezTo>
                    <a:cubicBezTo>
                      <a:pt x="52" y="13"/>
                      <a:pt x="38" y="16"/>
                      <a:pt x="24" y="16"/>
                    </a:cubicBezTo>
                    <a:cubicBezTo>
                      <a:pt x="10" y="16"/>
                      <a:pt x="0" y="13"/>
                      <a:pt x="3"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435" name="Freeform 131"/>
              <p:cNvSpPr>
                <a:spLocks/>
              </p:cNvSpPr>
              <p:nvPr/>
            </p:nvSpPr>
            <p:spPr bwMode="auto">
              <a:xfrm>
                <a:off x="2578" y="2537"/>
                <a:ext cx="57" cy="16"/>
              </a:xfrm>
              <a:custGeom>
                <a:avLst/>
                <a:gdLst>
                  <a:gd name="T0" fmla="*/ 3 w 57"/>
                  <a:gd name="T1" fmla="*/ 8 h 16"/>
                  <a:gd name="T2" fmla="*/ 34 w 57"/>
                  <a:gd name="T3" fmla="*/ 0 h 16"/>
                  <a:gd name="T4" fmla="*/ 55 w 57"/>
                  <a:gd name="T5" fmla="*/ 8 h 16"/>
                  <a:gd name="T6" fmla="*/ 24 w 57"/>
                  <a:gd name="T7" fmla="*/ 16 h 16"/>
                  <a:gd name="T8" fmla="*/ 3 w 57"/>
                  <a:gd name="T9" fmla="*/ 8 h 16"/>
                </a:gdLst>
                <a:ahLst/>
                <a:cxnLst>
                  <a:cxn ang="0">
                    <a:pos x="T0" y="T1"/>
                  </a:cxn>
                  <a:cxn ang="0">
                    <a:pos x="T2" y="T3"/>
                  </a:cxn>
                  <a:cxn ang="0">
                    <a:pos x="T4" y="T5"/>
                  </a:cxn>
                  <a:cxn ang="0">
                    <a:pos x="T6" y="T7"/>
                  </a:cxn>
                  <a:cxn ang="0">
                    <a:pos x="T8" y="T9"/>
                  </a:cxn>
                </a:cxnLst>
                <a:rect l="0" t="0" r="r" b="b"/>
                <a:pathLst>
                  <a:path w="57" h="16">
                    <a:moveTo>
                      <a:pt x="3" y="8"/>
                    </a:moveTo>
                    <a:cubicBezTo>
                      <a:pt x="6" y="4"/>
                      <a:pt x="19" y="0"/>
                      <a:pt x="34" y="0"/>
                    </a:cubicBezTo>
                    <a:cubicBezTo>
                      <a:pt x="48" y="0"/>
                      <a:pt x="57" y="4"/>
                      <a:pt x="55" y="8"/>
                    </a:cubicBezTo>
                    <a:cubicBezTo>
                      <a:pt x="52" y="13"/>
                      <a:pt x="38" y="16"/>
                      <a:pt x="24" y="16"/>
                    </a:cubicBezTo>
                    <a:cubicBezTo>
                      <a:pt x="10" y="16"/>
                      <a:pt x="0" y="13"/>
                      <a:pt x="3"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436" name="Freeform 132"/>
              <p:cNvSpPr>
                <a:spLocks/>
              </p:cNvSpPr>
              <p:nvPr/>
            </p:nvSpPr>
            <p:spPr bwMode="auto">
              <a:xfrm>
                <a:off x="2645" y="2537"/>
                <a:ext cx="56" cy="16"/>
              </a:xfrm>
              <a:custGeom>
                <a:avLst/>
                <a:gdLst>
                  <a:gd name="T0" fmla="*/ 3 w 57"/>
                  <a:gd name="T1" fmla="*/ 8 h 16"/>
                  <a:gd name="T2" fmla="*/ 33 w 57"/>
                  <a:gd name="T3" fmla="*/ 0 h 16"/>
                  <a:gd name="T4" fmla="*/ 55 w 57"/>
                  <a:gd name="T5" fmla="*/ 8 h 16"/>
                  <a:gd name="T6" fmla="*/ 24 w 57"/>
                  <a:gd name="T7" fmla="*/ 16 h 16"/>
                  <a:gd name="T8" fmla="*/ 3 w 57"/>
                  <a:gd name="T9" fmla="*/ 8 h 16"/>
                </a:gdLst>
                <a:ahLst/>
                <a:cxnLst>
                  <a:cxn ang="0">
                    <a:pos x="T0" y="T1"/>
                  </a:cxn>
                  <a:cxn ang="0">
                    <a:pos x="T2" y="T3"/>
                  </a:cxn>
                  <a:cxn ang="0">
                    <a:pos x="T4" y="T5"/>
                  </a:cxn>
                  <a:cxn ang="0">
                    <a:pos x="T6" y="T7"/>
                  </a:cxn>
                  <a:cxn ang="0">
                    <a:pos x="T8" y="T9"/>
                  </a:cxn>
                </a:cxnLst>
                <a:rect l="0" t="0" r="r" b="b"/>
                <a:pathLst>
                  <a:path w="57" h="16">
                    <a:moveTo>
                      <a:pt x="3" y="8"/>
                    </a:moveTo>
                    <a:cubicBezTo>
                      <a:pt x="5" y="4"/>
                      <a:pt x="19" y="0"/>
                      <a:pt x="33" y="0"/>
                    </a:cubicBezTo>
                    <a:cubicBezTo>
                      <a:pt x="47" y="0"/>
                      <a:pt x="57" y="4"/>
                      <a:pt x="55" y="8"/>
                    </a:cubicBezTo>
                    <a:cubicBezTo>
                      <a:pt x="52" y="13"/>
                      <a:pt x="39" y="16"/>
                      <a:pt x="24" y="16"/>
                    </a:cubicBezTo>
                    <a:cubicBezTo>
                      <a:pt x="10" y="16"/>
                      <a:pt x="0" y="13"/>
                      <a:pt x="3"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437" name="Freeform 133"/>
              <p:cNvSpPr>
                <a:spLocks/>
              </p:cNvSpPr>
              <p:nvPr/>
            </p:nvSpPr>
            <p:spPr bwMode="auto">
              <a:xfrm>
                <a:off x="2713" y="2537"/>
                <a:ext cx="55" cy="16"/>
              </a:xfrm>
              <a:custGeom>
                <a:avLst/>
                <a:gdLst>
                  <a:gd name="T0" fmla="*/ 2 w 55"/>
                  <a:gd name="T1" fmla="*/ 8 h 16"/>
                  <a:gd name="T2" fmla="*/ 32 w 55"/>
                  <a:gd name="T3" fmla="*/ 0 h 16"/>
                  <a:gd name="T4" fmla="*/ 53 w 55"/>
                  <a:gd name="T5" fmla="*/ 8 h 16"/>
                  <a:gd name="T6" fmla="*/ 24 w 55"/>
                  <a:gd name="T7" fmla="*/ 16 h 16"/>
                  <a:gd name="T8" fmla="*/ 2 w 55"/>
                  <a:gd name="T9" fmla="*/ 8 h 16"/>
                </a:gdLst>
                <a:ahLst/>
                <a:cxnLst>
                  <a:cxn ang="0">
                    <a:pos x="T0" y="T1"/>
                  </a:cxn>
                  <a:cxn ang="0">
                    <a:pos x="T2" y="T3"/>
                  </a:cxn>
                  <a:cxn ang="0">
                    <a:pos x="T4" y="T5"/>
                  </a:cxn>
                  <a:cxn ang="0">
                    <a:pos x="T6" y="T7"/>
                  </a:cxn>
                  <a:cxn ang="0">
                    <a:pos x="T8" y="T9"/>
                  </a:cxn>
                </a:cxnLst>
                <a:rect l="0" t="0" r="r" b="b"/>
                <a:pathLst>
                  <a:path w="55" h="16">
                    <a:moveTo>
                      <a:pt x="2" y="8"/>
                    </a:moveTo>
                    <a:cubicBezTo>
                      <a:pt x="4" y="4"/>
                      <a:pt x="18" y="0"/>
                      <a:pt x="32" y="0"/>
                    </a:cubicBezTo>
                    <a:cubicBezTo>
                      <a:pt x="46" y="0"/>
                      <a:pt x="55" y="4"/>
                      <a:pt x="53" y="8"/>
                    </a:cubicBezTo>
                    <a:cubicBezTo>
                      <a:pt x="51" y="13"/>
                      <a:pt x="38" y="16"/>
                      <a:pt x="24" y="16"/>
                    </a:cubicBezTo>
                    <a:cubicBezTo>
                      <a:pt x="9" y="16"/>
                      <a:pt x="0" y="13"/>
                      <a:pt x="2"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438" name="Freeform 134"/>
              <p:cNvSpPr>
                <a:spLocks/>
              </p:cNvSpPr>
              <p:nvPr/>
            </p:nvSpPr>
            <p:spPr bwMode="auto">
              <a:xfrm>
                <a:off x="2780" y="2537"/>
                <a:ext cx="55" cy="16"/>
              </a:xfrm>
              <a:custGeom>
                <a:avLst/>
                <a:gdLst>
                  <a:gd name="T0" fmla="*/ 2 w 55"/>
                  <a:gd name="T1" fmla="*/ 8 h 16"/>
                  <a:gd name="T2" fmla="*/ 31 w 55"/>
                  <a:gd name="T3" fmla="*/ 0 h 16"/>
                  <a:gd name="T4" fmla="*/ 53 w 55"/>
                  <a:gd name="T5" fmla="*/ 8 h 16"/>
                  <a:gd name="T6" fmla="*/ 24 w 55"/>
                  <a:gd name="T7" fmla="*/ 16 h 16"/>
                  <a:gd name="T8" fmla="*/ 2 w 55"/>
                  <a:gd name="T9" fmla="*/ 8 h 16"/>
                </a:gdLst>
                <a:ahLst/>
                <a:cxnLst>
                  <a:cxn ang="0">
                    <a:pos x="T0" y="T1"/>
                  </a:cxn>
                  <a:cxn ang="0">
                    <a:pos x="T2" y="T3"/>
                  </a:cxn>
                  <a:cxn ang="0">
                    <a:pos x="T4" y="T5"/>
                  </a:cxn>
                  <a:cxn ang="0">
                    <a:pos x="T6" y="T7"/>
                  </a:cxn>
                  <a:cxn ang="0">
                    <a:pos x="T8" y="T9"/>
                  </a:cxn>
                </a:cxnLst>
                <a:rect l="0" t="0" r="r" b="b"/>
                <a:pathLst>
                  <a:path w="55" h="16">
                    <a:moveTo>
                      <a:pt x="2" y="8"/>
                    </a:moveTo>
                    <a:cubicBezTo>
                      <a:pt x="4" y="4"/>
                      <a:pt x="17" y="0"/>
                      <a:pt x="31" y="0"/>
                    </a:cubicBezTo>
                    <a:cubicBezTo>
                      <a:pt x="45" y="0"/>
                      <a:pt x="55" y="4"/>
                      <a:pt x="53" y="8"/>
                    </a:cubicBezTo>
                    <a:cubicBezTo>
                      <a:pt x="51" y="13"/>
                      <a:pt x="38" y="16"/>
                      <a:pt x="24" y="16"/>
                    </a:cubicBezTo>
                    <a:cubicBezTo>
                      <a:pt x="10" y="16"/>
                      <a:pt x="0" y="13"/>
                      <a:pt x="2"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439" name="Freeform 135"/>
              <p:cNvSpPr>
                <a:spLocks/>
              </p:cNvSpPr>
              <p:nvPr/>
            </p:nvSpPr>
            <p:spPr bwMode="auto">
              <a:xfrm>
                <a:off x="2846" y="2537"/>
                <a:ext cx="56" cy="16"/>
              </a:xfrm>
              <a:custGeom>
                <a:avLst/>
                <a:gdLst>
                  <a:gd name="T0" fmla="*/ 2 w 56"/>
                  <a:gd name="T1" fmla="*/ 8 h 16"/>
                  <a:gd name="T2" fmla="*/ 32 w 56"/>
                  <a:gd name="T3" fmla="*/ 0 h 16"/>
                  <a:gd name="T4" fmla="*/ 54 w 56"/>
                  <a:gd name="T5" fmla="*/ 8 h 16"/>
                  <a:gd name="T6" fmla="*/ 25 w 56"/>
                  <a:gd name="T7" fmla="*/ 16 h 16"/>
                  <a:gd name="T8" fmla="*/ 2 w 56"/>
                  <a:gd name="T9" fmla="*/ 8 h 16"/>
                </a:gdLst>
                <a:ahLst/>
                <a:cxnLst>
                  <a:cxn ang="0">
                    <a:pos x="T0" y="T1"/>
                  </a:cxn>
                  <a:cxn ang="0">
                    <a:pos x="T2" y="T3"/>
                  </a:cxn>
                  <a:cxn ang="0">
                    <a:pos x="T4" y="T5"/>
                  </a:cxn>
                  <a:cxn ang="0">
                    <a:pos x="T6" y="T7"/>
                  </a:cxn>
                  <a:cxn ang="0">
                    <a:pos x="T8" y="T9"/>
                  </a:cxn>
                </a:cxnLst>
                <a:rect l="0" t="0" r="r" b="b"/>
                <a:pathLst>
                  <a:path w="56" h="16">
                    <a:moveTo>
                      <a:pt x="2" y="8"/>
                    </a:moveTo>
                    <a:cubicBezTo>
                      <a:pt x="4" y="4"/>
                      <a:pt x="17" y="0"/>
                      <a:pt x="32" y="0"/>
                    </a:cubicBezTo>
                    <a:cubicBezTo>
                      <a:pt x="46" y="0"/>
                      <a:pt x="56" y="4"/>
                      <a:pt x="54" y="8"/>
                    </a:cubicBezTo>
                    <a:cubicBezTo>
                      <a:pt x="53" y="13"/>
                      <a:pt x="39" y="16"/>
                      <a:pt x="25" y="16"/>
                    </a:cubicBezTo>
                    <a:cubicBezTo>
                      <a:pt x="11" y="16"/>
                      <a:pt x="0" y="13"/>
                      <a:pt x="2"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440" name="Freeform 136"/>
              <p:cNvSpPr>
                <a:spLocks/>
              </p:cNvSpPr>
              <p:nvPr/>
            </p:nvSpPr>
            <p:spPr bwMode="auto">
              <a:xfrm>
                <a:off x="2914" y="2537"/>
                <a:ext cx="55" cy="16"/>
              </a:xfrm>
              <a:custGeom>
                <a:avLst/>
                <a:gdLst>
                  <a:gd name="T0" fmla="*/ 2 w 55"/>
                  <a:gd name="T1" fmla="*/ 8 h 16"/>
                  <a:gd name="T2" fmla="*/ 31 w 55"/>
                  <a:gd name="T3" fmla="*/ 0 h 16"/>
                  <a:gd name="T4" fmla="*/ 53 w 55"/>
                  <a:gd name="T5" fmla="*/ 8 h 16"/>
                  <a:gd name="T6" fmla="*/ 25 w 55"/>
                  <a:gd name="T7" fmla="*/ 16 h 16"/>
                  <a:gd name="T8" fmla="*/ 2 w 55"/>
                  <a:gd name="T9" fmla="*/ 8 h 16"/>
                </a:gdLst>
                <a:ahLst/>
                <a:cxnLst>
                  <a:cxn ang="0">
                    <a:pos x="T0" y="T1"/>
                  </a:cxn>
                  <a:cxn ang="0">
                    <a:pos x="T2" y="T3"/>
                  </a:cxn>
                  <a:cxn ang="0">
                    <a:pos x="T4" y="T5"/>
                  </a:cxn>
                  <a:cxn ang="0">
                    <a:pos x="T6" y="T7"/>
                  </a:cxn>
                  <a:cxn ang="0">
                    <a:pos x="T8" y="T9"/>
                  </a:cxn>
                </a:cxnLst>
                <a:rect l="0" t="0" r="r" b="b"/>
                <a:pathLst>
                  <a:path w="55" h="16">
                    <a:moveTo>
                      <a:pt x="2" y="8"/>
                    </a:moveTo>
                    <a:cubicBezTo>
                      <a:pt x="4" y="4"/>
                      <a:pt x="17" y="0"/>
                      <a:pt x="31" y="0"/>
                    </a:cubicBezTo>
                    <a:cubicBezTo>
                      <a:pt x="45" y="0"/>
                      <a:pt x="55" y="4"/>
                      <a:pt x="53" y="8"/>
                    </a:cubicBezTo>
                    <a:cubicBezTo>
                      <a:pt x="52" y="13"/>
                      <a:pt x="39" y="16"/>
                      <a:pt x="25" y="16"/>
                    </a:cubicBezTo>
                    <a:cubicBezTo>
                      <a:pt x="10" y="16"/>
                      <a:pt x="0" y="13"/>
                      <a:pt x="2"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441" name="Oval 137"/>
              <p:cNvSpPr>
                <a:spLocks noChangeArrowheads="1"/>
              </p:cNvSpPr>
              <p:nvPr/>
            </p:nvSpPr>
            <p:spPr bwMode="auto">
              <a:xfrm>
                <a:off x="3519" y="2537"/>
                <a:ext cx="52" cy="16"/>
              </a:xfrm>
              <a:prstGeom prst="ellipse">
                <a:avLst/>
              </a:pr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442" name="Freeform 138"/>
              <p:cNvSpPr>
                <a:spLocks/>
              </p:cNvSpPr>
              <p:nvPr/>
            </p:nvSpPr>
            <p:spPr bwMode="auto">
              <a:xfrm>
                <a:off x="3585" y="2537"/>
                <a:ext cx="53" cy="16"/>
              </a:xfrm>
              <a:custGeom>
                <a:avLst/>
                <a:gdLst>
                  <a:gd name="T0" fmla="*/ 1 w 53"/>
                  <a:gd name="T1" fmla="*/ 8 h 16"/>
                  <a:gd name="T2" fmla="*/ 26 w 53"/>
                  <a:gd name="T3" fmla="*/ 0 h 16"/>
                  <a:gd name="T4" fmla="*/ 53 w 53"/>
                  <a:gd name="T5" fmla="*/ 8 h 16"/>
                  <a:gd name="T6" fmla="*/ 27 w 53"/>
                  <a:gd name="T7" fmla="*/ 16 h 16"/>
                  <a:gd name="T8" fmla="*/ 1 w 53"/>
                  <a:gd name="T9" fmla="*/ 8 h 16"/>
                </a:gdLst>
                <a:ahLst/>
                <a:cxnLst>
                  <a:cxn ang="0">
                    <a:pos x="T0" y="T1"/>
                  </a:cxn>
                  <a:cxn ang="0">
                    <a:pos x="T2" y="T3"/>
                  </a:cxn>
                  <a:cxn ang="0">
                    <a:pos x="T4" y="T5"/>
                  </a:cxn>
                  <a:cxn ang="0">
                    <a:pos x="T6" y="T7"/>
                  </a:cxn>
                  <a:cxn ang="0">
                    <a:pos x="T8" y="T9"/>
                  </a:cxn>
                </a:cxnLst>
                <a:rect l="0" t="0" r="r" b="b"/>
                <a:pathLst>
                  <a:path w="53" h="16">
                    <a:moveTo>
                      <a:pt x="1" y="8"/>
                    </a:moveTo>
                    <a:cubicBezTo>
                      <a:pt x="0" y="4"/>
                      <a:pt x="12" y="0"/>
                      <a:pt x="26" y="0"/>
                    </a:cubicBezTo>
                    <a:cubicBezTo>
                      <a:pt x="40" y="0"/>
                      <a:pt x="52" y="4"/>
                      <a:pt x="53" y="8"/>
                    </a:cubicBezTo>
                    <a:cubicBezTo>
                      <a:pt x="53" y="13"/>
                      <a:pt x="41" y="16"/>
                      <a:pt x="27" y="16"/>
                    </a:cubicBezTo>
                    <a:cubicBezTo>
                      <a:pt x="13" y="16"/>
                      <a:pt x="1" y="13"/>
                      <a:pt x="1"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443" name="Freeform 139"/>
              <p:cNvSpPr>
                <a:spLocks/>
              </p:cNvSpPr>
              <p:nvPr/>
            </p:nvSpPr>
            <p:spPr bwMode="auto">
              <a:xfrm>
                <a:off x="3653" y="2537"/>
                <a:ext cx="52" cy="16"/>
              </a:xfrm>
              <a:custGeom>
                <a:avLst/>
                <a:gdLst>
                  <a:gd name="T0" fmla="*/ 1 w 53"/>
                  <a:gd name="T1" fmla="*/ 8 h 16"/>
                  <a:gd name="T2" fmla="*/ 26 w 53"/>
                  <a:gd name="T3" fmla="*/ 0 h 16"/>
                  <a:gd name="T4" fmla="*/ 52 w 53"/>
                  <a:gd name="T5" fmla="*/ 8 h 16"/>
                  <a:gd name="T6" fmla="*/ 27 w 53"/>
                  <a:gd name="T7" fmla="*/ 16 h 16"/>
                  <a:gd name="T8" fmla="*/ 1 w 53"/>
                  <a:gd name="T9" fmla="*/ 8 h 16"/>
                </a:gdLst>
                <a:ahLst/>
                <a:cxnLst>
                  <a:cxn ang="0">
                    <a:pos x="T0" y="T1"/>
                  </a:cxn>
                  <a:cxn ang="0">
                    <a:pos x="T2" y="T3"/>
                  </a:cxn>
                  <a:cxn ang="0">
                    <a:pos x="T4" y="T5"/>
                  </a:cxn>
                  <a:cxn ang="0">
                    <a:pos x="T6" y="T7"/>
                  </a:cxn>
                  <a:cxn ang="0">
                    <a:pos x="T8" y="T9"/>
                  </a:cxn>
                </a:cxnLst>
                <a:rect l="0" t="0" r="r" b="b"/>
                <a:pathLst>
                  <a:path w="53" h="16">
                    <a:moveTo>
                      <a:pt x="1" y="8"/>
                    </a:moveTo>
                    <a:cubicBezTo>
                      <a:pt x="0" y="4"/>
                      <a:pt x="12" y="0"/>
                      <a:pt x="26" y="0"/>
                    </a:cubicBezTo>
                    <a:cubicBezTo>
                      <a:pt x="40" y="0"/>
                      <a:pt x="52" y="4"/>
                      <a:pt x="52" y="8"/>
                    </a:cubicBezTo>
                    <a:cubicBezTo>
                      <a:pt x="53" y="13"/>
                      <a:pt x="41" y="16"/>
                      <a:pt x="27" y="16"/>
                    </a:cubicBezTo>
                    <a:cubicBezTo>
                      <a:pt x="13" y="16"/>
                      <a:pt x="1" y="13"/>
                      <a:pt x="1"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444" name="Freeform 140"/>
              <p:cNvSpPr>
                <a:spLocks/>
              </p:cNvSpPr>
              <p:nvPr/>
            </p:nvSpPr>
            <p:spPr bwMode="auto">
              <a:xfrm>
                <a:off x="3987" y="2537"/>
                <a:ext cx="53" cy="16"/>
              </a:xfrm>
              <a:custGeom>
                <a:avLst/>
                <a:gdLst>
                  <a:gd name="T0" fmla="*/ 1 w 54"/>
                  <a:gd name="T1" fmla="*/ 8 h 16"/>
                  <a:gd name="T2" fmla="*/ 24 w 54"/>
                  <a:gd name="T3" fmla="*/ 0 h 16"/>
                  <a:gd name="T4" fmla="*/ 53 w 54"/>
                  <a:gd name="T5" fmla="*/ 8 h 16"/>
                  <a:gd name="T6" fmla="*/ 29 w 54"/>
                  <a:gd name="T7" fmla="*/ 16 h 16"/>
                  <a:gd name="T8" fmla="*/ 1 w 54"/>
                  <a:gd name="T9" fmla="*/ 8 h 16"/>
                </a:gdLst>
                <a:ahLst/>
                <a:cxnLst>
                  <a:cxn ang="0">
                    <a:pos x="T0" y="T1"/>
                  </a:cxn>
                  <a:cxn ang="0">
                    <a:pos x="T2" y="T3"/>
                  </a:cxn>
                  <a:cxn ang="0">
                    <a:pos x="T4" y="T5"/>
                  </a:cxn>
                  <a:cxn ang="0">
                    <a:pos x="T6" y="T7"/>
                  </a:cxn>
                  <a:cxn ang="0">
                    <a:pos x="T8" y="T9"/>
                  </a:cxn>
                </a:cxnLst>
                <a:rect l="0" t="0" r="r" b="b"/>
                <a:pathLst>
                  <a:path w="54" h="16">
                    <a:moveTo>
                      <a:pt x="1" y="8"/>
                    </a:moveTo>
                    <a:cubicBezTo>
                      <a:pt x="0" y="4"/>
                      <a:pt x="10" y="0"/>
                      <a:pt x="24" y="0"/>
                    </a:cubicBezTo>
                    <a:cubicBezTo>
                      <a:pt x="39" y="0"/>
                      <a:pt x="51" y="4"/>
                      <a:pt x="53" y="8"/>
                    </a:cubicBezTo>
                    <a:cubicBezTo>
                      <a:pt x="54" y="13"/>
                      <a:pt x="44" y="16"/>
                      <a:pt x="29" y="16"/>
                    </a:cubicBezTo>
                    <a:cubicBezTo>
                      <a:pt x="15" y="16"/>
                      <a:pt x="3" y="13"/>
                      <a:pt x="1"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445" name="Freeform 141"/>
              <p:cNvSpPr>
                <a:spLocks/>
              </p:cNvSpPr>
              <p:nvPr/>
            </p:nvSpPr>
            <p:spPr bwMode="auto">
              <a:xfrm>
                <a:off x="4254" y="2537"/>
                <a:ext cx="57" cy="16"/>
              </a:xfrm>
              <a:custGeom>
                <a:avLst/>
                <a:gdLst>
                  <a:gd name="T0" fmla="*/ 2 w 57"/>
                  <a:gd name="T1" fmla="*/ 8 h 16"/>
                  <a:gd name="T2" fmla="*/ 25 w 57"/>
                  <a:gd name="T3" fmla="*/ 0 h 16"/>
                  <a:gd name="T4" fmla="*/ 54 w 57"/>
                  <a:gd name="T5" fmla="*/ 8 h 16"/>
                  <a:gd name="T6" fmla="*/ 32 w 57"/>
                  <a:gd name="T7" fmla="*/ 16 h 16"/>
                  <a:gd name="T8" fmla="*/ 2 w 57"/>
                  <a:gd name="T9" fmla="*/ 8 h 16"/>
                </a:gdLst>
                <a:ahLst/>
                <a:cxnLst>
                  <a:cxn ang="0">
                    <a:pos x="T0" y="T1"/>
                  </a:cxn>
                  <a:cxn ang="0">
                    <a:pos x="T2" y="T3"/>
                  </a:cxn>
                  <a:cxn ang="0">
                    <a:pos x="T4" y="T5"/>
                  </a:cxn>
                  <a:cxn ang="0">
                    <a:pos x="T6" y="T7"/>
                  </a:cxn>
                  <a:cxn ang="0">
                    <a:pos x="T8" y="T9"/>
                  </a:cxn>
                </a:cxnLst>
                <a:rect l="0" t="0" r="r" b="b"/>
                <a:pathLst>
                  <a:path w="57" h="16">
                    <a:moveTo>
                      <a:pt x="2" y="8"/>
                    </a:moveTo>
                    <a:cubicBezTo>
                      <a:pt x="0" y="4"/>
                      <a:pt x="10" y="0"/>
                      <a:pt x="25" y="0"/>
                    </a:cubicBezTo>
                    <a:cubicBezTo>
                      <a:pt x="39" y="0"/>
                      <a:pt x="52" y="4"/>
                      <a:pt x="54" y="8"/>
                    </a:cubicBezTo>
                    <a:cubicBezTo>
                      <a:pt x="57" y="13"/>
                      <a:pt x="47" y="16"/>
                      <a:pt x="32" y="16"/>
                    </a:cubicBezTo>
                    <a:cubicBezTo>
                      <a:pt x="18" y="16"/>
                      <a:pt x="5" y="13"/>
                      <a:pt x="2"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446" name="Freeform 142"/>
              <p:cNvSpPr>
                <a:spLocks/>
              </p:cNvSpPr>
              <p:nvPr/>
            </p:nvSpPr>
            <p:spPr bwMode="auto">
              <a:xfrm>
                <a:off x="4321" y="2537"/>
                <a:ext cx="56" cy="16"/>
              </a:xfrm>
              <a:custGeom>
                <a:avLst/>
                <a:gdLst>
                  <a:gd name="T0" fmla="*/ 2 w 57"/>
                  <a:gd name="T1" fmla="*/ 8 h 16"/>
                  <a:gd name="T2" fmla="*/ 24 w 57"/>
                  <a:gd name="T3" fmla="*/ 0 h 16"/>
                  <a:gd name="T4" fmla="*/ 54 w 57"/>
                  <a:gd name="T5" fmla="*/ 8 h 16"/>
                  <a:gd name="T6" fmla="*/ 33 w 57"/>
                  <a:gd name="T7" fmla="*/ 16 h 16"/>
                  <a:gd name="T8" fmla="*/ 2 w 57"/>
                  <a:gd name="T9" fmla="*/ 8 h 16"/>
                </a:gdLst>
                <a:ahLst/>
                <a:cxnLst>
                  <a:cxn ang="0">
                    <a:pos x="T0" y="T1"/>
                  </a:cxn>
                  <a:cxn ang="0">
                    <a:pos x="T2" y="T3"/>
                  </a:cxn>
                  <a:cxn ang="0">
                    <a:pos x="T4" y="T5"/>
                  </a:cxn>
                  <a:cxn ang="0">
                    <a:pos x="T6" y="T7"/>
                  </a:cxn>
                  <a:cxn ang="0">
                    <a:pos x="T8" y="T9"/>
                  </a:cxn>
                </a:cxnLst>
                <a:rect l="0" t="0" r="r" b="b"/>
                <a:pathLst>
                  <a:path w="57" h="16">
                    <a:moveTo>
                      <a:pt x="2" y="8"/>
                    </a:moveTo>
                    <a:cubicBezTo>
                      <a:pt x="0" y="4"/>
                      <a:pt x="10" y="0"/>
                      <a:pt x="24" y="0"/>
                    </a:cubicBezTo>
                    <a:cubicBezTo>
                      <a:pt x="38" y="0"/>
                      <a:pt x="52" y="4"/>
                      <a:pt x="54" y="8"/>
                    </a:cubicBezTo>
                    <a:cubicBezTo>
                      <a:pt x="57" y="13"/>
                      <a:pt x="47" y="16"/>
                      <a:pt x="33" y="16"/>
                    </a:cubicBezTo>
                    <a:cubicBezTo>
                      <a:pt x="18" y="16"/>
                      <a:pt x="5" y="13"/>
                      <a:pt x="2"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447" name="Freeform 143"/>
              <p:cNvSpPr>
                <a:spLocks/>
              </p:cNvSpPr>
              <p:nvPr/>
            </p:nvSpPr>
            <p:spPr bwMode="auto">
              <a:xfrm>
                <a:off x="4388" y="2537"/>
                <a:ext cx="57" cy="16"/>
              </a:xfrm>
              <a:custGeom>
                <a:avLst/>
                <a:gdLst>
                  <a:gd name="T0" fmla="*/ 3 w 57"/>
                  <a:gd name="T1" fmla="*/ 8 h 16"/>
                  <a:gd name="T2" fmla="*/ 24 w 57"/>
                  <a:gd name="T3" fmla="*/ 0 h 16"/>
                  <a:gd name="T4" fmla="*/ 54 w 57"/>
                  <a:gd name="T5" fmla="*/ 8 h 16"/>
                  <a:gd name="T6" fmla="*/ 33 w 57"/>
                  <a:gd name="T7" fmla="*/ 16 h 16"/>
                  <a:gd name="T8" fmla="*/ 3 w 57"/>
                  <a:gd name="T9" fmla="*/ 8 h 16"/>
                </a:gdLst>
                <a:ahLst/>
                <a:cxnLst>
                  <a:cxn ang="0">
                    <a:pos x="T0" y="T1"/>
                  </a:cxn>
                  <a:cxn ang="0">
                    <a:pos x="T2" y="T3"/>
                  </a:cxn>
                  <a:cxn ang="0">
                    <a:pos x="T4" y="T5"/>
                  </a:cxn>
                  <a:cxn ang="0">
                    <a:pos x="T6" y="T7"/>
                  </a:cxn>
                  <a:cxn ang="0">
                    <a:pos x="T8" y="T9"/>
                  </a:cxn>
                </a:cxnLst>
                <a:rect l="0" t="0" r="r" b="b"/>
                <a:pathLst>
                  <a:path w="57" h="16">
                    <a:moveTo>
                      <a:pt x="3" y="8"/>
                    </a:moveTo>
                    <a:cubicBezTo>
                      <a:pt x="0" y="4"/>
                      <a:pt x="10" y="0"/>
                      <a:pt x="24" y="0"/>
                    </a:cubicBezTo>
                    <a:cubicBezTo>
                      <a:pt x="38" y="0"/>
                      <a:pt x="51" y="4"/>
                      <a:pt x="54" y="8"/>
                    </a:cubicBezTo>
                    <a:cubicBezTo>
                      <a:pt x="57" y="13"/>
                      <a:pt x="47" y="16"/>
                      <a:pt x="33" y="16"/>
                    </a:cubicBezTo>
                    <a:cubicBezTo>
                      <a:pt x="19" y="16"/>
                      <a:pt x="5" y="13"/>
                      <a:pt x="3"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448" name="Freeform 144"/>
              <p:cNvSpPr>
                <a:spLocks/>
              </p:cNvSpPr>
              <p:nvPr/>
            </p:nvSpPr>
            <p:spPr bwMode="auto">
              <a:xfrm>
                <a:off x="4455" y="2537"/>
                <a:ext cx="56" cy="16"/>
              </a:xfrm>
              <a:custGeom>
                <a:avLst/>
                <a:gdLst>
                  <a:gd name="T0" fmla="*/ 3 w 57"/>
                  <a:gd name="T1" fmla="*/ 8 h 16"/>
                  <a:gd name="T2" fmla="*/ 23 w 57"/>
                  <a:gd name="T3" fmla="*/ 0 h 16"/>
                  <a:gd name="T4" fmla="*/ 54 w 57"/>
                  <a:gd name="T5" fmla="*/ 8 h 16"/>
                  <a:gd name="T6" fmla="*/ 33 w 57"/>
                  <a:gd name="T7" fmla="*/ 16 h 16"/>
                  <a:gd name="T8" fmla="*/ 3 w 57"/>
                  <a:gd name="T9" fmla="*/ 8 h 16"/>
                </a:gdLst>
                <a:ahLst/>
                <a:cxnLst>
                  <a:cxn ang="0">
                    <a:pos x="T0" y="T1"/>
                  </a:cxn>
                  <a:cxn ang="0">
                    <a:pos x="T2" y="T3"/>
                  </a:cxn>
                  <a:cxn ang="0">
                    <a:pos x="T4" y="T5"/>
                  </a:cxn>
                  <a:cxn ang="0">
                    <a:pos x="T6" y="T7"/>
                  </a:cxn>
                  <a:cxn ang="0">
                    <a:pos x="T8" y="T9"/>
                  </a:cxn>
                </a:cxnLst>
                <a:rect l="0" t="0" r="r" b="b"/>
                <a:pathLst>
                  <a:path w="57" h="16">
                    <a:moveTo>
                      <a:pt x="3" y="8"/>
                    </a:moveTo>
                    <a:cubicBezTo>
                      <a:pt x="0" y="4"/>
                      <a:pt x="9" y="0"/>
                      <a:pt x="23" y="0"/>
                    </a:cubicBezTo>
                    <a:cubicBezTo>
                      <a:pt x="37" y="0"/>
                      <a:pt x="51" y="4"/>
                      <a:pt x="54" y="8"/>
                    </a:cubicBezTo>
                    <a:cubicBezTo>
                      <a:pt x="57" y="13"/>
                      <a:pt x="47" y="16"/>
                      <a:pt x="33" y="16"/>
                    </a:cubicBezTo>
                    <a:cubicBezTo>
                      <a:pt x="19" y="16"/>
                      <a:pt x="5" y="13"/>
                      <a:pt x="3"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449" name="Freeform 145"/>
              <p:cNvSpPr>
                <a:spLocks/>
              </p:cNvSpPr>
              <p:nvPr/>
            </p:nvSpPr>
            <p:spPr bwMode="auto">
              <a:xfrm>
                <a:off x="4521" y="2537"/>
                <a:ext cx="58" cy="16"/>
              </a:xfrm>
              <a:custGeom>
                <a:avLst/>
                <a:gdLst>
                  <a:gd name="T0" fmla="*/ 3 w 58"/>
                  <a:gd name="T1" fmla="*/ 8 h 16"/>
                  <a:gd name="T2" fmla="*/ 24 w 58"/>
                  <a:gd name="T3" fmla="*/ 0 h 16"/>
                  <a:gd name="T4" fmla="*/ 55 w 58"/>
                  <a:gd name="T5" fmla="*/ 8 h 16"/>
                  <a:gd name="T6" fmla="*/ 34 w 58"/>
                  <a:gd name="T7" fmla="*/ 16 h 16"/>
                  <a:gd name="T8" fmla="*/ 3 w 58"/>
                  <a:gd name="T9" fmla="*/ 8 h 16"/>
                </a:gdLst>
                <a:ahLst/>
                <a:cxnLst>
                  <a:cxn ang="0">
                    <a:pos x="T0" y="T1"/>
                  </a:cxn>
                  <a:cxn ang="0">
                    <a:pos x="T2" y="T3"/>
                  </a:cxn>
                  <a:cxn ang="0">
                    <a:pos x="T4" y="T5"/>
                  </a:cxn>
                  <a:cxn ang="0">
                    <a:pos x="T6" y="T7"/>
                  </a:cxn>
                  <a:cxn ang="0">
                    <a:pos x="T8" y="T9"/>
                  </a:cxn>
                </a:cxnLst>
                <a:rect l="0" t="0" r="r" b="b"/>
                <a:pathLst>
                  <a:path w="58" h="16">
                    <a:moveTo>
                      <a:pt x="3" y="8"/>
                    </a:moveTo>
                    <a:cubicBezTo>
                      <a:pt x="0" y="4"/>
                      <a:pt x="10" y="0"/>
                      <a:pt x="24" y="0"/>
                    </a:cubicBezTo>
                    <a:cubicBezTo>
                      <a:pt x="38" y="0"/>
                      <a:pt x="52" y="4"/>
                      <a:pt x="55" y="8"/>
                    </a:cubicBezTo>
                    <a:cubicBezTo>
                      <a:pt x="58" y="13"/>
                      <a:pt x="49" y="16"/>
                      <a:pt x="34" y="16"/>
                    </a:cubicBezTo>
                    <a:cubicBezTo>
                      <a:pt x="20" y="16"/>
                      <a:pt x="6" y="13"/>
                      <a:pt x="3"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450" name="Freeform 146"/>
              <p:cNvSpPr>
                <a:spLocks/>
              </p:cNvSpPr>
              <p:nvPr/>
            </p:nvSpPr>
            <p:spPr bwMode="auto">
              <a:xfrm>
                <a:off x="4589" y="2537"/>
                <a:ext cx="57" cy="16"/>
              </a:xfrm>
              <a:custGeom>
                <a:avLst/>
                <a:gdLst>
                  <a:gd name="T0" fmla="*/ 3 w 57"/>
                  <a:gd name="T1" fmla="*/ 8 h 16"/>
                  <a:gd name="T2" fmla="*/ 23 w 57"/>
                  <a:gd name="T3" fmla="*/ 0 h 16"/>
                  <a:gd name="T4" fmla="*/ 54 w 57"/>
                  <a:gd name="T5" fmla="*/ 8 h 16"/>
                  <a:gd name="T6" fmla="*/ 34 w 57"/>
                  <a:gd name="T7" fmla="*/ 16 h 16"/>
                  <a:gd name="T8" fmla="*/ 3 w 57"/>
                  <a:gd name="T9" fmla="*/ 8 h 16"/>
                </a:gdLst>
                <a:ahLst/>
                <a:cxnLst>
                  <a:cxn ang="0">
                    <a:pos x="T0" y="T1"/>
                  </a:cxn>
                  <a:cxn ang="0">
                    <a:pos x="T2" y="T3"/>
                  </a:cxn>
                  <a:cxn ang="0">
                    <a:pos x="T4" y="T5"/>
                  </a:cxn>
                  <a:cxn ang="0">
                    <a:pos x="T6" y="T7"/>
                  </a:cxn>
                  <a:cxn ang="0">
                    <a:pos x="T8" y="T9"/>
                  </a:cxn>
                </a:cxnLst>
                <a:rect l="0" t="0" r="r" b="b"/>
                <a:pathLst>
                  <a:path w="57" h="16">
                    <a:moveTo>
                      <a:pt x="3" y="8"/>
                    </a:moveTo>
                    <a:cubicBezTo>
                      <a:pt x="0" y="4"/>
                      <a:pt x="9" y="0"/>
                      <a:pt x="23" y="0"/>
                    </a:cubicBezTo>
                    <a:cubicBezTo>
                      <a:pt x="37" y="0"/>
                      <a:pt x="51" y="4"/>
                      <a:pt x="54" y="8"/>
                    </a:cubicBezTo>
                    <a:cubicBezTo>
                      <a:pt x="57" y="13"/>
                      <a:pt x="48" y="16"/>
                      <a:pt x="34" y="16"/>
                    </a:cubicBezTo>
                    <a:cubicBezTo>
                      <a:pt x="20" y="16"/>
                      <a:pt x="6" y="13"/>
                      <a:pt x="3"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451" name="Freeform 147"/>
              <p:cNvSpPr>
                <a:spLocks/>
              </p:cNvSpPr>
              <p:nvPr/>
            </p:nvSpPr>
            <p:spPr bwMode="auto">
              <a:xfrm>
                <a:off x="4656" y="2537"/>
                <a:ext cx="57" cy="16"/>
              </a:xfrm>
              <a:custGeom>
                <a:avLst/>
                <a:gdLst>
                  <a:gd name="T0" fmla="*/ 3 w 58"/>
                  <a:gd name="T1" fmla="*/ 8 h 16"/>
                  <a:gd name="T2" fmla="*/ 23 w 58"/>
                  <a:gd name="T3" fmla="*/ 0 h 16"/>
                  <a:gd name="T4" fmla="*/ 54 w 58"/>
                  <a:gd name="T5" fmla="*/ 8 h 16"/>
                  <a:gd name="T6" fmla="*/ 35 w 58"/>
                  <a:gd name="T7" fmla="*/ 16 h 16"/>
                  <a:gd name="T8" fmla="*/ 3 w 58"/>
                  <a:gd name="T9" fmla="*/ 8 h 16"/>
                </a:gdLst>
                <a:ahLst/>
                <a:cxnLst>
                  <a:cxn ang="0">
                    <a:pos x="T0" y="T1"/>
                  </a:cxn>
                  <a:cxn ang="0">
                    <a:pos x="T2" y="T3"/>
                  </a:cxn>
                  <a:cxn ang="0">
                    <a:pos x="T4" y="T5"/>
                  </a:cxn>
                  <a:cxn ang="0">
                    <a:pos x="T6" y="T7"/>
                  </a:cxn>
                  <a:cxn ang="0">
                    <a:pos x="T8" y="T9"/>
                  </a:cxn>
                </a:cxnLst>
                <a:rect l="0" t="0" r="r" b="b"/>
                <a:pathLst>
                  <a:path w="58" h="16">
                    <a:moveTo>
                      <a:pt x="3" y="8"/>
                    </a:moveTo>
                    <a:cubicBezTo>
                      <a:pt x="0" y="4"/>
                      <a:pt x="9" y="0"/>
                      <a:pt x="23" y="0"/>
                    </a:cubicBezTo>
                    <a:cubicBezTo>
                      <a:pt x="37" y="0"/>
                      <a:pt x="51" y="4"/>
                      <a:pt x="54" y="8"/>
                    </a:cubicBezTo>
                    <a:cubicBezTo>
                      <a:pt x="58" y="13"/>
                      <a:pt x="49" y="16"/>
                      <a:pt x="35" y="16"/>
                    </a:cubicBezTo>
                    <a:cubicBezTo>
                      <a:pt x="21" y="16"/>
                      <a:pt x="6" y="13"/>
                      <a:pt x="3"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452" name="Freeform 148"/>
              <p:cNvSpPr>
                <a:spLocks/>
              </p:cNvSpPr>
              <p:nvPr/>
            </p:nvSpPr>
            <p:spPr bwMode="auto">
              <a:xfrm>
                <a:off x="4722" y="2537"/>
                <a:ext cx="59" cy="16"/>
              </a:xfrm>
              <a:custGeom>
                <a:avLst/>
                <a:gdLst>
                  <a:gd name="T0" fmla="*/ 3 w 59"/>
                  <a:gd name="T1" fmla="*/ 8 h 16"/>
                  <a:gd name="T2" fmla="*/ 23 w 59"/>
                  <a:gd name="T3" fmla="*/ 0 h 16"/>
                  <a:gd name="T4" fmla="*/ 55 w 59"/>
                  <a:gd name="T5" fmla="*/ 8 h 16"/>
                  <a:gd name="T6" fmla="*/ 35 w 59"/>
                  <a:gd name="T7" fmla="*/ 16 h 16"/>
                  <a:gd name="T8" fmla="*/ 3 w 59"/>
                  <a:gd name="T9" fmla="*/ 8 h 16"/>
                </a:gdLst>
                <a:ahLst/>
                <a:cxnLst>
                  <a:cxn ang="0">
                    <a:pos x="T0" y="T1"/>
                  </a:cxn>
                  <a:cxn ang="0">
                    <a:pos x="T2" y="T3"/>
                  </a:cxn>
                  <a:cxn ang="0">
                    <a:pos x="T4" y="T5"/>
                  </a:cxn>
                  <a:cxn ang="0">
                    <a:pos x="T6" y="T7"/>
                  </a:cxn>
                  <a:cxn ang="0">
                    <a:pos x="T8" y="T9"/>
                  </a:cxn>
                </a:cxnLst>
                <a:rect l="0" t="0" r="r" b="b"/>
                <a:pathLst>
                  <a:path w="59" h="16">
                    <a:moveTo>
                      <a:pt x="3" y="8"/>
                    </a:moveTo>
                    <a:cubicBezTo>
                      <a:pt x="0" y="4"/>
                      <a:pt x="9" y="0"/>
                      <a:pt x="23" y="0"/>
                    </a:cubicBezTo>
                    <a:cubicBezTo>
                      <a:pt x="37" y="0"/>
                      <a:pt x="51" y="4"/>
                      <a:pt x="55" y="8"/>
                    </a:cubicBezTo>
                    <a:cubicBezTo>
                      <a:pt x="59" y="13"/>
                      <a:pt x="50" y="16"/>
                      <a:pt x="35" y="16"/>
                    </a:cubicBezTo>
                    <a:cubicBezTo>
                      <a:pt x="21" y="16"/>
                      <a:pt x="7" y="13"/>
                      <a:pt x="3"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453" name="Freeform 149"/>
              <p:cNvSpPr>
                <a:spLocks/>
              </p:cNvSpPr>
              <p:nvPr/>
            </p:nvSpPr>
            <p:spPr bwMode="auto">
              <a:xfrm>
                <a:off x="4790" y="2537"/>
                <a:ext cx="57" cy="16"/>
              </a:xfrm>
              <a:custGeom>
                <a:avLst/>
                <a:gdLst>
                  <a:gd name="T0" fmla="*/ 3 w 58"/>
                  <a:gd name="T1" fmla="*/ 8 h 16"/>
                  <a:gd name="T2" fmla="*/ 22 w 58"/>
                  <a:gd name="T3" fmla="*/ 0 h 16"/>
                  <a:gd name="T4" fmla="*/ 55 w 58"/>
                  <a:gd name="T5" fmla="*/ 8 h 16"/>
                  <a:gd name="T6" fmla="*/ 36 w 58"/>
                  <a:gd name="T7" fmla="*/ 16 h 16"/>
                  <a:gd name="T8" fmla="*/ 3 w 58"/>
                  <a:gd name="T9" fmla="*/ 8 h 16"/>
                </a:gdLst>
                <a:ahLst/>
                <a:cxnLst>
                  <a:cxn ang="0">
                    <a:pos x="T0" y="T1"/>
                  </a:cxn>
                  <a:cxn ang="0">
                    <a:pos x="T2" y="T3"/>
                  </a:cxn>
                  <a:cxn ang="0">
                    <a:pos x="T4" y="T5"/>
                  </a:cxn>
                  <a:cxn ang="0">
                    <a:pos x="T6" y="T7"/>
                  </a:cxn>
                  <a:cxn ang="0">
                    <a:pos x="T8" y="T9"/>
                  </a:cxn>
                </a:cxnLst>
                <a:rect l="0" t="0" r="r" b="b"/>
                <a:pathLst>
                  <a:path w="58" h="16">
                    <a:moveTo>
                      <a:pt x="3" y="8"/>
                    </a:moveTo>
                    <a:cubicBezTo>
                      <a:pt x="0" y="4"/>
                      <a:pt x="8" y="0"/>
                      <a:pt x="22" y="0"/>
                    </a:cubicBezTo>
                    <a:cubicBezTo>
                      <a:pt x="36" y="0"/>
                      <a:pt x="51" y="4"/>
                      <a:pt x="55" y="8"/>
                    </a:cubicBezTo>
                    <a:cubicBezTo>
                      <a:pt x="58" y="13"/>
                      <a:pt x="50" y="16"/>
                      <a:pt x="36" y="16"/>
                    </a:cubicBezTo>
                    <a:cubicBezTo>
                      <a:pt x="21" y="16"/>
                      <a:pt x="7" y="13"/>
                      <a:pt x="3"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454" name="Freeform 150"/>
              <p:cNvSpPr>
                <a:spLocks/>
              </p:cNvSpPr>
              <p:nvPr/>
            </p:nvSpPr>
            <p:spPr bwMode="auto">
              <a:xfrm>
                <a:off x="4855" y="2537"/>
                <a:ext cx="59" cy="16"/>
              </a:xfrm>
              <a:custGeom>
                <a:avLst/>
                <a:gdLst>
                  <a:gd name="T0" fmla="*/ 4 w 59"/>
                  <a:gd name="T1" fmla="*/ 8 h 16"/>
                  <a:gd name="T2" fmla="*/ 23 w 59"/>
                  <a:gd name="T3" fmla="*/ 0 h 16"/>
                  <a:gd name="T4" fmla="*/ 56 w 59"/>
                  <a:gd name="T5" fmla="*/ 8 h 16"/>
                  <a:gd name="T6" fmla="*/ 37 w 59"/>
                  <a:gd name="T7" fmla="*/ 16 h 16"/>
                  <a:gd name="T8" fmla="*/ 4 w 59"/>
                  <a:gd name="T9" fmla="*/ 8 h 16"/>
                </a:gdLst>
                <a:ahLst/>
                <a:cxnLst>
                  <a:cxn ang="0">
                    <a:pos x="T0" y="T1"/>
                  </a:cxn>
                  <a:cxn ang="0">
                    <a:pos x="T2" y="T3"/>
                  </a:cxn>
                  <a:cxn ang="0">
                    <a:pos x="T4" y="T5"/>
                  </a:cxn>
                  <a:cxn ang="0">
                    <a:pos x="T6" y="T7"/>
                  </a:cxn>
                  <a:cxn ang="0">
                    <a:pos x="T8" y="T9"/>
                  </a:cxn>
                </a:cxnLst>
                <a:rect l="0" t="0" r="r" b="b"/>
                <a:pathLst>
                  <a:path w="59" h="16">
                    <a:moveTo>
                      <a:pt x="4" y="8"/>
                    </a:moveTo>
                    <a:cubicBezTo>
                      <a:pt x="0" y="4"/>
                      <a:pt x="9" y="0"/>
                      <a:pt x="23" y="0"/>
                    </a:cubicBezTo>
                    <a:cubicBezTo>
                      <a:pt x="37" y="0"/>
                      <a:pt x="52" y="4"/>
                      <a:pt x="56" y="8"/>
                    </a:cubicBezTo>
                    <a:cubicBezTo>
                      <a:pt x="59" y="13"/>
                      <a:pt x="51" y="16"/>
                      <a:pt x="37" y="16"/>
                    </a:cubicBezTo>
                    <a:cubicBezTo>
                      <a:pt x="23" y="16"/>
                      <a:pt x="8" y="13"/>
                      <a:pt x="4"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455" name="Freeform 151"/>
              <p:cNvSpPr>
                <a:spLocks/>
              </p:cNvSpPr>
              <p:nvPr/>
            </p:nvSpPr>
            <p:spPr bwMode="auto">
              <a:xfrm>
                <a:off x="4923" y="2537"/>
                <a:ext cx="60" cy="16"/>
              </a:xfrm>
              <a:custGeom>
                <a:avLst/>
                <a:gdLst>
                  <a:gd name="T0" fmla="*/ 4 w 60"/>
                  <a:gd name="T1" fmla="*/ 8 h 16"/>
                  <a:gd name="T2" fmla="*/ 22 w 60"/>
                  <a:gd name="T3" fmla="*/ 0 h 16"/>
                  <a:gd name="T4" fmla="*/ 56 w 60"/>
                  <a:gd name="T5" fmla="*/ 8 h 16"/>
                  <a:gd name="T6" fmla="*/ 37 w 60"/>
                  <a:gd name="T7" fmla="*/ 16 h 16"/>
                  <a:gd name="T8" fmla="*/ 4 w 60"/>
                  <a:gd name="T9" fmla="*/ 8 h 16"/>
                </a:gdLst>
                <a:ahLst/>
                <a:cxnLst>
                  <a:cxn ang="0">
                    <a:pos x="T0" y="T1"/>
                  </a:cxn>
                  <a:cxn ang="0">
                    <a:pos x="T2" y="T3"/>
                  </a:cxn>
                  <a:cxn ang="0">
                    <a:pos x="T4" y="T5"/>
                  </a:cxn>
                  <a:cxn ang="0">
                    <a:pos x="T6" y="T7"/>
                  </a:cxn>
                  <a:cxn ang="0">
                    <a:pos x="T8" y="T9"/>
                  </a:cxn>
                </a:cxnLst>
                <a:rect l="0" t="0" r="r" b="b"/>
                <a:pathLst>
                  <a:path w="60" h="16">
                    <a:moveTo>
                      <a:pt x="4" y="8"/>
                    </a:moveTo>
                    <a:cubicBezTo>
                      <a:pt x="0" y="4"/>
                      <a:pt x="8" y="0"/>
                      <a:pt x="22" y="0"/>
                    </a:cubicBezTo>
                    <a:cubicBezTo>
                      <a:pt x="37" y="0"/>
                      <a:pt x="52" y="4"/>
                      <a:pt x="56" y="8"/>
                    </a:cubicBezTo>
                    <a:cubicBezTo>
                      <a:pt x="60" y="13"/>
                      <a:pt x="52" y="16"/>
                      <a:pt x="37" y="16"/>
                    </a:cubicBezTo>
                    <a:cubicBezTo>
                      <a:pt x="23" y="16"/>
                      <a:pt x="8" y="13"/>
                      <a:pt x="4"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456" name="Freeform 152"/>
              <p:cNvSpPr>
                <a:spLocks/>
              </p:cNvSpPr>
              <p:nvPr/>
            </p:nvSpPr>
            <p:spPr bwMode="auto">
              <a:xfrm>
                <a:off x="4989" y="2537"/>
                <a:ext cx="60" cy="16"/>
              </a:xfrm>
              <a:custGeom>
                <a:avLst/>
                <a:gdLst>
                  <a:gd name="T0" fmla="*/ 5 w 61"/>
                  <a:gd name="T1" fmla="*/ 8 h 16"/>
                  <a:gd name="T2" fmla="*/ 23 w 61"/>
                  <a:gd name="T3" fmla="*/ 0 h 16"/>
                  <a:gd name="T4" fmla="*/ 57 w 61"/>
                  <a:gd name="T5" fmla="*/ 8 h 16"/>
                  <a:gd name="T6" fmla="*/ 38 w 61"/>
                  <a:gd name="T7" fmla="*/ 16 h 16"/>
                  <a:gd name="T8" fmla="*/ 5 w 61"/>
                  <a:gd name="T9" fmla="*/ 8 h 16"/>
                </a:gdLst>
                <a:ahLst/>
                <a:cxnLst>
                  <a:cxn ang="0">
                    <a:pos x="T0" y="T1"/>
                  </a:cxn>
                  <a:cxn ang="0">
                    <a:pos x="T2" y="T3"/>
                  </a:cxn>
                  <a:cxn ang="0">
                    <a:pos x="T4" y="T5"/>
                  </a:cxn>
                  <a:cxn ang="0">
                    <a:pos x="T6" y="T7"/>
                  </a:cxn>
                  <a:cxn ang="0">
                    <a:pos x="T8" y="T9"/>
                  </a:cxn>
                </a:cxnLst>
                <a:rect l="0" t="0" r="r" b="b"/>
                <a:pathLst>
                  <a:path w="61" h="16">
                    <a:moveTo>
                      <a:pt x="5" y="8"/>
                    </a:moveTo>
                    <a:cubicBezTo>
                      <a:pt x="0" y="4"/>
                      <a:pt x="9" y="0"/>
                      <a:pt x="23" y="0"/>
                    </a:cubicBezTo>
                    <a:cubicBezTo>
                      <a:pt x="37" y="0"/>
                      <a:pt x="52" y="4"/>
                      <a:pt x="57" y="8"/>
                    </a:cubicBezTo>
                    <a:cubicBezTo>
                      <a:pt x="61" y="13"/>
                      <a:pt x="53" y="16"/>
                      <a:pt x="38" y="16"/>
                    </a:cubicBezTo>
                    <a:cubicBezTo>
                      <a:pt x="24" y="16"/>
                      <a:pt x="9" y="13"/>
                      <a:pt x="5"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457" name="Freeform 153"/>
              <p:cNvSpPr>
                <a:spLocks/>
              </p:cNvSpPr>
              <p:nvPr/>
            </p:nvSpPr>
            <p:spPr bwMode="auto">
              <a:xfrm>
                <a:off x="5056" y="2537"/>
                <a:ext cx="61" cy="16"/>
              </a:xfrm>
              <a:custGeom>
                <a:avLst/>
                <a:gdLst>
                  <a:gd name="T0" fmla="*/ 5 w 61"/>
                  <a:gd name="T1" fmla="*/ 8 h 16"/>
                  <a:gd name="T2" fmla="*/ 23 w 61"/>
                  <a:gd name="T3" fmla="*/ 0 h 16"/>
                  <a:gd name="T4" fmla="*/ 56 w 61"/>
                  <a:gd name="T5" fmla="*/ 8 h 16"/>
                  <a:gd name="T6" fmla="*/ 39 w 61"/>
                  <a:gd name="T7" fmla="*/ 16 h 16"/>
                  <a:gd name="T8" fmla="*/ 5 w 61"/>
                  <a:gd name="T9" fmla="*/ 8 h 16"/>
                </a:gdLst>
                <a:ahLst/>
                <a:cxnLst>
                  <a:cxn ang="0">
                    <a:pos x="T0" y="T1"/>
                  </a:cxn>
                  <a:cxn ang="0">
                    <a:pos x="T2" y="T3"/>
                  </a:cxn>
                  <a:cxn ang="0">
                    <a:pos x="T4" y="T5"/>
                  </a:cxn>
                  <a:cxn ang="0">
                    <a:pos x="T6" y="T7"/>
                  </a:cxn>
                  <a:cxn ang="0">
                    <a:pos x="T8" y="T9"/>
                  </a:cxn>
                </a:cxnLst>
                <a:rect l="0" t="0" r="r" b="b"/>
                <a:pathLst>
                  <a:path w="61" h="16">
                    <a:moveTo>
                      <a:pt x="5" y="8"/>
                    </a:moveTo>
                    <a:cubicBezTo>
                      <a:pt x="0" y="4"/>
                      <a:pt x="8" y="0"/>
                      <a:pt x="23" y="0"/>
                    </a:cubicBezTo>
                    <a:cubicBezTo>
                      <a:pt x="37" y="0"/>
                      <a:pt x="52" y="4"/>
                      <a:pt x="56" y="8"/>
                    </a:cubicBezTo>
                    <a:cubicBezTo>
                      <a:pt x="61" y="13"/>
                      <a:pt x="53" y="16"/>
                      <a:pt x="39" y="16"/>
                    </a:cubicBezTo>
                    <a:cubicBezTo>
                      <a:pt x="24" y="16"/>
                      <a:pt x="9" y="13"/>
                      <a:pt x="5"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458" name="Freeform 154"/>
              <p:cNvSpPr>
                <a:spLocks/>
              </p:cNvSpPr>
              <p:nvPr/>
            </p:nvSpPr>
            <p:spPr bwMode="auto">
              <a:xfrm>
                <a:off x="5123" y="2537"/>
                <a:ext cx="60" cy="16"/>
              </a:xfrm>
              <a:custGeom>
                <a:avLst/>
                <a:gdLst>
                  <a:gd name="T0" fmla="*/ 5 w 61"/>
                  <a:gd name="T1" fmla="*/ 8 h 16"/>
                  <a:gd name="T2" fmla="*/ 22 w 61"/>
                  <a:gd name="T3" fmla="*/ 0 h 16"/>
                  <a:gd name="T4" fmla="*/ 56 w 61"/>
                  <a:gd name="T5" fmla="*/ 8 h 16"/>
                  <a:gd name="T6" fmla="*/ 39 w 61"/>
                  <a:gd name="T7" fmla="*/ 16 h 16"/>
                  <a:gd name="T8" fmla="*/ 5 w 61"/>
                  <a:gd name="T9" fmla="*/ 8 h 16"/>
                </a:gdLst>
                <a:ahLst/>
                <a:cxnLst>
                  <a:cxn ang="0">
                    <a:pos x="T0" y="T1"/>
                  </a:cxn>
                  <a:cxn ang="0">
                    <a:pos x="T2" y="T3"/>
                  </a:cxn>
                  <a:cxn ang="0">
                    <a:pos x="T4" y="T5"/>
                  </a:cxn>
                  <a:cxn ang="0">
                    <a:pos x="T6" y="T7"/>
                  </a:cxn>
                  <a:cxn ang="0">
                    <a:pos x="T8" y="T9"/>
                  </a:cxn>
                </a:cxnLst>
                <a:rect l="0" t="0" r="r" b="b"/>
                <a:pathLst>
                  <a:path w="61" h="16">
                    <a:moveTo>
                      <a:pt x="5" y="8"/>
                    </a:moveTo>
                    <a:cubicBezTo>
                      <a:pt x="0" y="4"/>
                      <a:pt x="8" y="0"/>
                      <a:pt x="22" y="0"/>
                    </a:cubicBezTo>
                    <a:cubicBezTo>
                      <a:pt x="36" y="0"/>
                      <a:pt x="51" y="4"/>
                      <a:pt x="56" y="8"/>
                    </a:cubicBezTo>
                    <a:cubicBezTo>
                      <a:pt x="61" y="13"/>
                      <a:pt x="53" y="16"/>
                      <a:pt x="39" y="16"/>
                    </a:cubicBezTo>
                    <a:cubicBezTo>
                      <a:pt x="25" y="16"/>
                      <a:pt x="9" y="13"/>
                      <a:pt x="5"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459" name="Freeform 155"/>
              <p:cNvSpPr>
                <a:spLocks/>
              </p:cNvSpPr>
              <p:nvPr/>
            </p:nvSpPr>
            <p:spPr bwMode="auto">
              <a:xfrm>
                <a:off x="5190" y="2537"/>
                <a:ext cx="61" cy="16"/>
              </a:xfrm>
              <a:custGeom>
                <a:avLst/>
                <a:gdLst>
                  <a:gd name="T0" fmla="*/ 4 w 61"/>
                  <a:gd name="T1" fmla="*/ 8 h 16"/>
                  <a:gd name="T2" fmla="*/ 22 w 61"/>
                  <a:gd name="T3" fmla="*/ 0 h 16"/>
                  <a:gd name="T4" fmla="*/ 56 w 61"/>
                  <a:gd name="T5" fmla="*/ 8 h 16"/>
                  <a:gd name="T6" fmla="*/ 39 w 61"/>
                  <a:gd name="T7" fmla="*/ 16 h 16"/>
                  <a:gd name="T8" fmla="*/ 4 w 61"/>
                  <a:gd name="T9" fmla="*/ 8 h 16"/>
                </a:gdLst>
                <a:ahLst/>
                <a:cxnLst>
                  <a:cxn ang="0">
                    <a:pos x="T0" y="T1"/>
                  </a:cxn>
                  <a:cxn ang="0">
                    <a:pos x="T2" y="T3"/>
                  </a:cxn>
                  <a:cxn ang="0">
                    <a:pos x="T4" y="T5"/>
                  </a:cxn>
                  <a:cxn ang="0">
                    <a:pos x="T6" y="T7"/>
                  </a:cxn>
                  <a:cxn ang="0">
                    <a:pos x="T8" y="T9"/>
                  </a:cxn>
                </a:cxnLst>
                <a:rect l="0" t="0" r="r" b="b"/>
                <a:pathLst>
                  <a:path w="61" h="16">
                    <a:moveTo>
                      <a:pt x="4" y="8"/>
                    </a:moveTo>
                    <a:cubicBezTo>
                      <a:pt x="0" y="4"/>
                      <a:pt x="7" y="0"/>
                      <a:pt x="22" y="0"/>
                    </a:cubicBezTo>
                    <a:cubicBezTo>
                      <a:pt x="36" y="0"/>
                      <a:pt x="51" y="4"/>
                      <a:pt x="56" y="8"/>
                    </a:cubicBezTo>
                    <a:cubicBezTo>
                      <a:pt x="61" y="13"/>
                      <a:pt x="54" y="16"/>
                      <a:pt x="39" y="16"/>
                    </a:cubicBezTo>
                    <a:cubicBezTo>
                      <a:pt x="25" y="16"/>
                      <a:pt x="9" y="13"/>
                      <a:pt x="4"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460" name="Freeform 156"/>
              <p:cNvSpPr>
                <a:spLocks/>
              </p:cNvSpPr>
              <p:nvPr/>
            </p:nvSpPr>
            <p:spPr bwMode="auto">
              <a:xfrm>
                <a:off x="5256" y="2537"/>
                <a:ext cx="62" cy="16"/>
              </a:xfrm>
              <a:custGeom>
                <a:avLst/>
                <a:gdLst>
                  <a:gd name="T0" fmla="*/ 5 w 62"/>
                  <a:gd name="T1" fmla="*/ 8 h 16"/>
                  <a:gd name="T2" fmla="*/ 22 w 62"/>
                  <a:gd name="T3" fmla="*/ 0 h 16"/>
                  <a:gd name="T4" fmla="*/ 57 w 62"/>
                  <a:gd name="T5" fmla="*/ 8 h 16"/>
                  <a:gd name="T6" fmla="*/ 40 w 62"/>
                  <a:gd name="T7" fmla="*/ 16 h 16"/>
                  <a:gd name="T8" fmla="*/ 5 w 62"/>
                  <a:gd name="T9" fmla="*/ 8 h 16"/>
                </a:gdLst>
                <a:ahLst/>
                <a:cxnLst>
                  <a:cxn ang="0">
                    <a:pos x="T0" y="T1"/>
                  </a:cxn>
                  <a:cxn ang="0">
                    <a:pos x="T2" y="T3"/>
                  </a:cxn>
                  <a:cxn ang="0">
                    <a:pos x="T4" y="T5"/>
                  </a:cxn>
                  <a:cxn ang="0">
                    <a:pos x="T6" y="T7"/>
                  </a:cxn>
                  <a:cxn ang="0">
                    <a:pos x="T8" y="T9"/>
                  </a:cxn>
                </a:cxnLst>
                <a:rect l="0" t="0" r="r" b="b"/>
                <a:pathLst>
                  <a:path w="62" h="16">
                    <a:moveTo>
                      <a:pt x="5" y="8"/>
                    </a:moveTo>
                    <a:cubicBezTo>
                      <a:pt x="0" y="4"/>
                      <a:pt x="8" y="0"/>
                      <a:pt x="22" y="0"/>
                    </a:cubicBezTo>
                    <a:cubicBezTo>
                      <a:pt x="36" y="0"/>
                      <a:pt x="52" y="4"/>
                      <a:pt x="57" y="8"/>
                    </a:cubicBezTo>
                    <a:cubicBezTo>
                      <a:pt x="62" y="13"/>
                      <a:pt x="55" y="16"/>
                      <a:pt x="40" y="16"/>
                    </a:cubicBezTo>
                    <a:cubicBezTo>
                      <a:pt x="26" y="16"/>
                      <a:pt x="10" y="13"/>
                      <a:pt x="5"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461" name="Freeform 157"/>
              <p:cNvSpPr>
                <a:spLocks/>
              </p:cNvSpPr>
              <p:nvPr/>
            </p:nvSpPr>
            <p:spPr bwMode="auto">
              <a:xfrm>
                <a:off x="5324" y="2537"/>
                <a:ext cx="61" cy="16"/>
              </a:xfrm>
              <a:custGeom>
                <a:avLst/>
                <a:gdLst>
                  <a:gd name="T0" fmla="*/ 5 w 62"/>
                  <a:gd name="T1" fmla="*/ 8 h 16"/>
                  <a:gd name="T2" fmla="*/ 22 w 62"/>
                  <a:gd name="T3" fmla="*/ 0 h 16"/>
                  <a:gd name="T4" fmla="*/ 57 w 62"/>
                  <a:gd name="T5" fmla="*/ 8 h 16"/>
                  <a:gd name="T6" fmla="*/ 41 w 62"/>
                  <a:gd name="T7" fmla="*/ 16 h 16"/>
                  <a:gd name="T8" fmla="*/ 5 w 62"/>
                  <a:gd name="T9" fmla="*/ 8 h 16"/>
                </a:gdLst>
                <a:ahLst/>
                <a:cxnLst>
                  <a:cxn ang="0">
                    <a:pos x="T0" y="T1"/>
                  </a:cxn>
                  <a:cxn ang="0">
                    <a:pos x="T2" y="T3"/>
                  </a:cxn>
                  <a:cxn ang="0">
                    <a:pos x="T4" y="T5"/>
                  </a:cxn>
                  <a:cxn ang="0">
                    <a:pos x="T6" y="T7"/>
                  </a:cxn>
                  <a:cxn ang="0">
                    <a:pos x="T8" y="T9"/>
                  </a:cxn>
                </a:cxnLst>
                <a:rect l="0" t="0" r="r" b="b"/>
                <a:pathLst>
                  <a:path w="62" h="16">
                    <a:moveTo>
                      <a:pt x="5" y="8"/>
                    </a:moveTo>
                    <a:cubicBezTo>
                      <a:pt x="0" y="4"/>
                      <a:pt x="8" y="0"/>
                      <a:pt x="22" y="0"/>
                    </a:cubicBezTo>
                    <a:cubicBezTo>
                      <a:pt x="36" y="0"/>
                      <a:pt x="51" y="4"/>
                      <a:pt x="57" y="8"/>
                    </a:cubicBezTo>
                    <a:cubicBezTo>
                      <a:pt x="62" y="13"/>
                      <a:pt x="55" y="16"/>
                      <a:pt x="41" y="16"/>
                    </a:cubicBezTo>
                    <a:cubicBezTo>
                      <a:pt x="26" y="16"/>
                      <a:pt x="11" y="13"/>
                      <a:pt x="5"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462" name="Freeform 158"/>
              <p:cNvSpPr>
                <a:spLocks/>
              </p:cNvSpPr>
              <p:nvPr/>
            </p:nvSpPr>
            <p:spPr bwMode="auto">
              <a:xfrm>
                <a:off x="1137" y="2557"/>
                <a:ext cx="66" cy="16"/>
              </a:xfrm>
              <a:custGeom>
                <a:avLst/>
                <a:gdLst>
                  <a:gd name="T0" fmla="*/ 7 w 67"/>
                  <a:gd name="T1" fmla="*/ 8 h 16"/>
                  <a:gd name="T2" fmla="*/ 46 w 67"/>
                  <a:gd name="T3" fmla="*/ 0 h 16"/>
                  <a:gd name="T4" fmla="*/ 60 w 67"/>
                  <a:gd name="T5" fmla="*/ 8 h 16"/>
                  <a:gd name="T6" fmla="*/ 21 w 67"/>
                  <a:gd name="T7" fmla="*/ 16 h 16"/>
                  <a:gd name="T8" fmla="*/ 7 w 67"/>
                  <a:gd name="T9" fmla="*/ 8 h 16"/>
                </a:gdLst>
                <a:ahLst/>
                <a:cxnLst>
                  <a:cxn ang="0">
                    <a:pos x="T0" y="T1"/>
                  </a:cxn>
                  <a:cxn ang="0">
                    <a:pos x="T2" y="T3"/>
                  </a:cxn>
                  <a:cxn ang="0">
                    <a:pos x="T4" y="T5"/>
                  </a:cxn>
                  <a:cxn ang="0">
                    <a:pos x="T6" y="T7"/>
                  </a:cxn>
                  <a:cxn ang="0">
                    <a:pos x="T8" y="T9"/>
                  </a:cxn>
                </a:cxnLst>
                <a:rect l="0" t="0" r="r" b="b"/>
                <a:pathLst>
                  <a:path w="67" h="16">
                    <a:moveTo>
                      <a:pt x="7" y="8"/>
                    </a:moveTo>
                    <a:cubicBezTo>
                      <a:pt x="14" y="3"/>
                      <a:pt x="31" y="0"/>
                      <a:pt x="46" y="0"/>
                    </a:cubicBezTo>
                    <a:cubicBezTo>
                      <a:pt x="60" y="0"/>
                      <a:pt x="67" y="3"/>
                      <a:pt x="60" y="8"/>
                    </a:cubicBezTo>
                    <a:cubicBezTo>
                      <a:pt x="53" y="13"/>
                      <a:pt x="36" y="16"/>
                      <a:pt x="21" y="16"/>
                    </a:cubicBezTo>
                    <a:cubicBezTo>
                      <a:pt x="7" y="16"/>
                      <a:pt x="0" y="13"/>
                      <a:pt x="7"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463" name="Freeform 159"/>
              <p:cNvSpPr>
                <a:spLocks/>
              </p:cNvSpPr>
              <p:nvPr/>
            </p:nvSpPr>
            <p:spPr bwMode="auto">
              <a:xfrm>
                <a:off x="1204" y="2557"/>
                <a:ext cx="66" cy="16"/>
              </a:xfrm>
              <a:custGeom>
                <a:avLst/>
                <a:gdLst>
                  <a:gd name="T0" fmla="*/ 7 w 66"/>
                  <a:gd name="T1" fmla="*/ 8 h 16"/>
                  <a:gd name="T2" fmla="*/ 45 w 66"/>
                  <a:gd name="T3" fmla="*/ 0 h 16"/>
                  <a:gd name="T4" fmla="*/ 60 w 66"/>
                  <a:gd name="T5" fmla="*/ 8 h 16"/>
                  <a:gd name="T6" fmla="*/ 21 w 66"/>
                  <a:gd name="T7" fmla="*/ 16 h 16"/>
                  <a:gd name="T8" fmla="*/ 7 w 66"/>
                  <a:gd name="T9" fmla="*/ 8 h 16"/>
                </a:gdLst>
                <a:ahLst/>
                <a:cxnLst>
                  <a:cxn ang="0">
                    <a:pos x="T0" y="T1"/>
                  </a:cxn>
                  <a:cxn ang="0">
                    <a:pos x="T2" y="T3"/>
                  </a:cxn>
                  <a:cxn ang="0">
                    <a:pos x="T4" y="T5"/>
                  </a:cxn>
                  <a:cxn ang="0">
                    <a:pos x="T6" y="T7"/>
                  </a:cxn>
                  <a:cxn ang="0">
                    <a:pos x="T8" y="T9"/>
                  </a:cxn>
                </a:cxnLst>
                <a:rect l="0" t="0" r="r" b="b"/>
                <a:pathLst>
                  <a:path w="66" h="16">
                    <a:moveTo>
                      <a:pt x="7" y="8"/>
                    </a:moveTo>
                    <a:cubicBezTo>
                      <a:pt x="14" y="3"/>
                      <a:pt x="31" y="0"/>
                      <a:pt x="45" y="0"/>
                    </a:cubicBezTo>
                    <a:cubicBezTo>
                      <a:pt x="60" y="0"/>
                      <a:pt x="66" y="3"/>
                      <a:pt x="60" y="8"/>
                    </a:cubicBezTo>
                    <a:cubicBezTo>
                      <a:pt x="53" y="13"/>
                      <a:pt x="36" y="16"/>
                      <a:pt x="21" y="16"/>
                    </a:cubicBezTo>
                    <a:cubicBezTo>
                      <a:pt x="7" y="16"/>
                      <a:pt x="0" y="13"/>
                      <a:pt x="7"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464" name="Freeform 160"/>
              <p:cNvSpPr>
                <a:spLocks/>
              </p:cNvSpPr>
              <p:nvPr/>
            </p:nvSpPr>
            <p:spPr bwMode="auto">
              <a:xfrm>
                <a:off x="1274" y="2557"/>
                <a:ext cx="64" cy="16"/>
              </a:xfrm>
              <a:custGeom>
                <a:avLst/>
                <a:gdLst>
                  <a:gd name="T0" fmla="*/ 6 w 64"/>
                  <a:gd name="T1" fmla="*/ 8 h 16"/>
                  <a:gd name="T2" fmla="*/ 44 w 64"/>
                  <a:gd name="T3" fmla="*/ 0 h 16"/>
                  <a:gd name="T4" fmla="*/ 58 w 64"/>
                  <a:gd name="T5" fmla="*/ 8 h 16"/>
                  <a:gd name="T6" fmla="*/ 20 w 64"/>
                  <a:gd name="T7" fmla="*/ 16 h 16"/>
                  <a:gd name="T8" fmla="*/ 6 w 64"/>
                  <a:gd name="T9" fmla="*/ 8 h 16"/>
                </a:gdLst>
                <a:ahLst/>
                <a:cxnLst>
                  <a:cxn ang="0">
                    <a:pos x="T0" y="T1"/>
                  </a:cxn>
                  <a:cxn ang="0">
                    <a:pos x="T2" y="T3"/>
                  </a:cxn>
                  <a:cxn ang="0">
                    <a:pos x="T4" y="T5"/>
                  </a:cxn>
                  <a:cxn ang="0">
                    <a:pos x="T6" y="T7"/>
                  </a:cxn>
                  <a:cxn ang="0">
                    <a:pos x="T8" y="T9"/>
                  </a:cxn>
                </a:cxnLst>
                <a:rect l="0" t="0" r="r" b="b"/>
                <a:pathLst>
                  <a:path w="64" h="16">
                    <a:moveTo>
                      <a:pt x="6" y="8"/>
                    </a:moveTo>
                    <a:cubicBezTo>
                      <a:pt x="13" y="3"/>
                      <a:pt x="29" y="0"/>
                      <a:pt x="44" y="0"/>
                    </a:cubicBezTo>
                    <a:cubicBezTo>
                      <a:pt x="58" y="0"/>
                      <a:pt x="64" y="3"/>
                      <a:pt x="58" y="8"/>
                    </a:cubicBezTo>
                    <a:cubicBezTo>
                      <a:pt x="52" y="13"/>
                      <a:pt x="35" y="16"/>
                      <a:pt x="20" y="16"/>
                    </a:cubicBezTo>
                    <a:cubicBezTo>
                      <a:pt x="6" y="16"/>
                      <a:pt x="0" y="13"/>
                      <a:pt x="6"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465" name="Freeform 161"/>
              <p:cNvSpPr>
                <a:spLocks/>
              </p:cNvSpPr>
              <p:nvPr/>
            </p:nvSpPr>
            <p:spPr bwMode="auto">
              <a:xfrm>
                <a:off x="1341" y="2557"/>
                <a:ext cx="64" cy="16"/>
              </a:xfrm>
              <a:custGeom>
                <a:avLst/>
                <a:gdLst>
                  <a:gd name="T0" fmla="*/ 7 w 65"/>
                  <a:gd name="T1" fmla="*/ 8 h 16"/>
                  <a:gd name="T2" fmla="*/ 44 w 65"/>
                  <a:gd name="T3" fmla="*/ 0 h 16"/>
                  <a:gd name="T4" fmla="*/ 59 w 65"/>
                  <a:gd name="T5" fmla="*/ 8 h 16"/>
                  <a:gd name="T6" fmla="*/ 21 w 65"/>
                  <a:gd name="T7" fmla="*/ 16 h 16"/>
                  <a:gd name="T8" fmla="*/ 7 w 65"/>
                  <a:gd name="T9" fmla="*/ 8 h 16"/>
                </a:gdLst>
                <a:ahLst/>
                <a:cxnLst>
                  <a:cxn ang="0">
                    <a:pos x="T0" y="T1"/>
                  </a:cxn>
                  <a:cxn ang="0">
                    <a:pos x="T2" y="T3"/>
                  </a:cxn>
                  <a:cxn ang="0">
                    <a:pos x="T4" y="T5"/>
                  </a:cxn>
                  <a:cxn ang="0">
                    <a:pos x="T6" y="T7"/>
                  </a:cxn>
                  <a:cxn ang="0">
                    <a:pos x="T8" y="T9"/>
                  </a:cxn>
                </a:cxnLst>
                <a:rect l="0" t="0" r="r" b="b"/>
                <a:pathLst>
                  <a:path w="65" h="16">
                    <a:moveTo>
                      <a:pt x="7" y="8"/>
                    </a:moveTo>
                    <a:cubicBezTo>
                      <a:pt x="13" y="3"/>
                      <a:pt x="30" y="0"/>
                      <a:pt x="44" y="0"/>
                    </a:cubicBezTo>
                    <a:cubicBezTo>
                      <a:pt x="58" y="0"/>
                      <a:pt x="65" y="3"/>
                      <a:pt x="59" y="8"/>
                    </a:cubicBezTo>
                    <a:cubicBezTo>
                      <a:pt x="53" y="13"/>
                      <a:pt x="36" y="16"/>
                      <a:pt x="21" y="16"/>
                    </a:cubicBezTo>
                    <a:cubicBezTo>
                      <a:pt x="7" y="16"/>
                      <a:pt x="0" y="13"/>
                      <a:pt x="7"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466" name="Freeform 162"/>
              <p:cNvSpPr>
                <a:spLocks/>
              </p:cNvSpPr>
              <p:nvPr/>
            </p:nvSpPr>
            <p:spPr bwMode="auto">
              <a:xfrm>
                <a:off x="1410" y="2557"/>
                <a:ext cx="64" cy="16"/>
              </a:xfrm>
              <a:custGeom>
                <a:avLst/>
                <a:gdLst>
                  <a:gd name="T0" fmla="*/ 6 w 64"/>
                  <a:gd name="T1" fmla="*/ 8 h 16"/>
                  <a:gd name="T2" fmla="*/ 43 w 64"/>
                  <a:gd name="T3" fmla="*/ 0 h 16"/>
                  <a:gd name="T4" fmla="*/ 58 w 64"/>
                  <a:gd name="T5" fmla="*/ 8 h 16"/>
                  <a:gd name="T6" fmla="*/ 21 w 64"/>
                  <a:gd name="T7" fmla="*/ 16 h 16"/>
                  <a:gd name="T8" fmla="*/ 6 w 64"/>
                  <a:gd name="T9" fmla="*/ 8 h 16"/>
                </a:gdLst>
                <a:ahLst/>
                <a:cxnLst>
                  <a:cxn ang="0">
                    <a:pos x="T0" y="T1"/>
                  </a:cxn>
                  <a:cxn ang="0">
                    <a:pos x="T2" y="T3"/>
                  </a:cxn>
                  <a:cxn ang="0">
                    <a:pos x="T4" y="T5"/>
                  </a:cxn>
                  <a:cxn ang="0">
                    <a:pos x="T6" y="T7"/>
                  </a:cxn>
                  <a:cxn ang="0">
                    <a:pos x="T8" y="T9"/>
                  </a:cxn>
                </a:cxnLst>
                <a:rect l="0" t="0" r="r" b="b"/>
                <a:pathLst>
                  <a:path w="64" h="16">
                    <a:moveTo>
                      <a:pt x="6" y="8"/>
                    </a:moveTo>
                    <a:cubicBezTo>
                      <a:pt x="12" y="3"/>
                      <a:pt x="28" y="0"/>
                      <a:pt x="43" y="0"/>
                    </a:cubicBezTo>
                    <a:cubicBezTo>
                      <a:pt x="57" y="0"/>
                      <a:pt x="64" y="3"/>
                      <a:pt x="58" y="8"/>
                    </a:cubicBezTo>
                    <a:cubicBezTo>
                      <a:pt x="52" y="13"/>
                      <a:pt x="35" y="16"/>
                      <a:pt x="21" y="16"/>
                    </a:cubicBezTo>
                    <a:cubicBezTo>
                      <a:pt x="6" y="16"/>
                      <a:pt x="0" y="13"/>
                      <a:pt x="6"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467" name="Freeform 163"/>
              <p:cNvSpPr>
                <a:spLocks/>
              </p:cNvSpPr>
              <p:nvPr/>
            </p:nvSpPr>
            <p:spPr bwMode="auto">
              <a:xfrm>
                <a:off x="1478" y="2557"/>
                <a:ext cx="62" cy="16"/>
              </a:xfrm>
              <a:custGeom>
                <a:avLst/>
                <a:gdLst>
                  <a:gd name="T0" fmla="*/ 6 w 63"/>
                  <a:gd name="T1" fmla="*/ 8 h 16"/>
                  <a:gd name="T2" fmla="*/ 42 w 63"/>
                  <a:gd name="T3" fmla="*/ 0 h 16"/>
                  <a:gd name="T4" fmla="*/ 58 w 63"/>
                  <a:gd name="T5" fmla="*/ 8 h 16"/>
                  <a:gd name="T6" fmla="*/ 21 w 63"/>
                  <a:gd name="T7" fmla="*/ 16 h 16"/>
                  <a:gd name="T8" fmla="*/ 6 w 63"/>
                  <a:gd name="T9" fmla="*/ 8 h 16"/>
                </a:gdLst>
                <a:ahLst/>
                <a:cxnLst>
                  <a:cxn ang="0">
                    <a:pos x="T0" y="T1"/>
                  </a:cxn>
                  <a:cxn ang="0">
                    <a:pos x="T2" y="T3"/>
                  </a:cxn>
                  <a:cxn ang="0">
                    <a:pos x="T4" y="T5"/>
                  </a:cxn>
                  <a:cxn ang="0">
                    <a:pos x="T6" y="T7"/>
                  </a:cxn>
                  <a:cxn ang="0">
                    <a:pos x="T8" y="T9"/>
                  </a:cxn>
                </a:cxnLst>
                <a:rect l="0" t="0" r="r" b="b"/>
                <a:pathLst>
                  <a:path w="63" h="16">
                    <a:moveTo>
                      <a:pt x="6" y="8"/>
                    </a:moveTo>
                    <a:cubicBezTo>
                      <a:pt x="11" y="3"/>
                      <a:pt x="28" y="0"/>
                      <a:pt x="42" y="0"/>
                    </a:cubicBezTo>
                    <a:cubicBezTo>
                      <a:pt x="56" y="0"/>
                      <a:pt x="63" y="3"/>
                      <a:pt x="58" y="8"/>
                    </a:cubicBezTo>
                    <a:cubicBezTo>
                      <a:pt x="52" y="13"/>
                      <a:pt x="35" y="16"/>
                      <a:pt x="21" y="16"/>
                    </a:cubicBezTo>
                    <a:cubicBezTo>
                      <a:pt x="7" y="16"/>
                      <a:pt x="0" y="13"/>
                      <a:pt x="6"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468" name="Freeform 164"/>
              <p:cNvSpPr>
                <a:spLocks/>
              </p:cNvSpPr>
              <p:nvPr/>
            </p:nvSpPr>
            <p:spPr bwMode="auto">
              <a:xfrm>
                <a:off x="1545" y="2557"/>
                <a:ext cx="63" cy="16"/>
              </a:xfrm>
              <a:custGeom>
                <a:avLst/>
                <a:gdLst>
                  <a:gd name="T0" fmla="*/ 6 w 63"/>
                  <a:gd name="T1" fmla="*/ 8 h 16"/>
                  <a:gd name="T2" fmla="*/ 42 w 63"/>
                  <a:gd name="T3" fmla="*/ 0 h 16"/>
                  <a:gd name="T4" fmla="*/ 58 w 63"/>
                  <a:gd name="T5" fmla="*/ 8 h 16"/>
                  <a:gd name="T6" fmla="*/ 22 w 63"/>
                  <a:gd name="T7" fmla="*/ 16 h 16"/>
                  <a:gd name="T8" fmla="*/ 6 w 63"/>
                  <a:gd name="T9" fmla="*/ 8 h 16"/>
                </a:gdLst>
                <a:ahLst/>
                <a:cxnLst>
                  <a:cxn ang="0">
                    <a:pos x="T0" y="T1"/>
                  </a:cxn>
                  <a:cxn ang="0">
                    <a:pos x="T2" y="T3"/>
                  </a:cxn>
                  <a:cxn ang="0">
                    <a:pos x="T4" y="T5"/>
                  </a:cxn>
                  <a:cxn ang="0">
                    <a:pos x="T6" y="T7"/>
                  </a:cxn>
                  <a:cxn ang="0">
                    <a:pos x="T8" y="T9"/>
                  </a:cxn>
                </a:cxnLst>
                <a:rect l="0" t="0" r="r" b="b"/>
                <a:pathLst>
                  <a:path w="63" h="16">
                    <a:moveTo>
                      <a:pt x="6" y="8"/>
                    </a:moveTo>
                    <a:cubicBezTo>
                      <a:pt x="12" y="3"/>
                      <a:pt x="28" y="0"/>
                      <a:pt x="42" y="0"/>
                    </a:cubicBezTo>
                    <a:cubicBezTo>
                      <a:pt x="56" y="0"/>
                      <a:pt x="63" y="3"/>
                      <a:pt x="58" y="8"/>
                    </a:cubicBezTo>
                    <a:cubicBezTo>
                      <a:pt x="52" y="13"/>
                      <a:pt x="36" y="16"/>
                      <a:pt x="22" y="16"/>
                    </a:cubicBezTo>
                    <a:cubicBezTo>
                      <a:pt x="7" y="16"/>
                      <a:pt x="0" y="13"/>
                      <a:pt x="6"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469" name="Freeform 165"/>
              <p:cNvSpPr>
                <a:spLocks/>
              </p:cNvSpPr>
              <p:nvPr/>
            </p:nvSpPr>
            <p:spPr bwMode="auto">
              <a:xfrm>
                <a:off x="1613" y="2557"/>
                <a:ext cx="64" cy="16"/>
              </a:xfrm>
              <a:custGeom>
                <a:avLst/>
                <a:gdLst>
                  <a:gd name="T0" fmla="*/ 6 w 64"/>
                  <a:gd name="T1" fmla="*/ 8 h 16"/>
                  <a:gd name="T2" fmla="*/ 42 w 64"/>
                  <a:gd name="T3" fmla="*/ 0 h 16"/>
                  <a:gd name="T4" fmla="*/ 58 w 64"/>
                  <a:gd name="T5" fmla="*/ 8 h 16"/>
                  <a:gd name="T6" fmla="*/ 22 w 64"/>
                  <a:gd name="T7" fmla="*/ 16 h 16"/>
                  <a:gd name="T8" fmla="*/ 6 w 64"/>
                  <a:gd name="T9" fmla="*/ 8 h 16"/>
                </a:gdLst>
                <a:ahLst/>
                <a:cxnLst>
                  <a:cxn ang="0">
                    <a:pos x="T0" y="T1"/>
                  </a:cxn>
                  <a:cxn ang="0">
                    <a:pos x="T2" y="T3"/>
                  </a:cxn>
                  <a:cxn ang="0">
                    <a:pos x="T4" y="T5"/>
                  </a:cxn>
                  <a:cxn ang="0">
                    <a:pos x="T6" y="T7"/>
                  </a:cxn>
                  <a:cxn ang="0">
                    <a:pos x="T8" y="T9"/>
                  </a:cxn>
                </a:cxnLst>
                <a:rect l="0" t="0" r="r" b="b"/>
                <a:pathLst>
                  <a:path w="64" h="16">
                    <a:moveTo>
                      <a:pt x="6" y="8"/>
                    </a:moveTo>
                    <a:cubicBezTo>
                      <a:pt x="11" y="3"/>
                      <a:pt x="27" y="0"/>
                      <a:pt x="42" y="0"/>
                    </a:cubicBezTo>
                    <a:cubicBezTo>
                      <a:pt x="56" y="0"/>
                      <a:pt x="64" y="3"/>
                      <a:pt x="58" y="8"/>
                    </a:cubicBezTo>
                    <a:cubicBezTo>
                      <a:pt x="53" y="13"/>
                      <a:pt x="37" y="16"/>
                      <a:pt x="22" y="16"/>
                    </a:cubicBezTo>
                    <a:cubicBezTo>
                      <a:pt x="8" y="16"/>
                      <a:pt x="0" y="13"/>
                      <a:pt x="6"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470" name="Freeform 166"/>
              <p:cNvSpPr>
                <a:spLocks/>
              </p:cNvSpPr>
              <p:nvPr/>
            </p:nvSpPr>
            <p:spPr bwMode="auto">
              <a:xfrm>
                <a:off x="1682" y="2557"/>
                <a:ext cx="62" cy="16"/>
              </a:xfrm>
              <a:custGeom>
                <a:avLst/>
                <a:gdLst>
                  <a:gd name="T0" fmla="*/ 6 w 63"/>
                  <a:gd name="T1" fmla="*/ 8 h 16"/>
                  <a:gd name="T2" fmla="*/ 41 w 63"/>
                  <a:gd name="T3" fmla="*/ 0 h 16"/>
                  <a:gd name="T4" fmla="*/ 58 w 63"/>
                  <a:gd name="T5" fmla="*/ 8 h 16"/>
                  <a:gd name="T6" fmla="*/ 22 w 63"/>
                  <a:gd name="T7" fmla="*/ 16 h 16"/>
                  <a:gd name="T8" fmla="*/ 6 w 63"/>
                  <a:gd name="T9" fmla="*/ 8 h 16"/>
                </a:gdLst>
                <a:ahLst/>
                <a:cxnLst>
                  <a:cxn ang="0">
                    <a:pos x="T0" y="T1"/>
                  </a:cxn>
                  <a:cxn ang="0">
                    <a:pos x="T2" y="T3"/>
                  </a:cxn>
                  <a:cxn ang="0">
                    <a:pos x="T4" y="T5"/>
                  </a:cxn>
                  <a:cxn ang="0">
                    <a:pos x="T6" y="T7"/>
                  </a:cxn>
                  <a:cxn ang="0">
                    <a:pos x="T8" y="T9"/>
                  </a:cxn>
                </a:cxnLst>
                <a:rect l="0" t="0" r="r" b="b"/>
                <a:pathLst>
                  <a:path w="63" h="16">
                    <a:moveTo>
                      <a:pt x="6" y="8"/>
                    </a:moveTo>
                    <a:cubicBezTo>
                      <a:pt x="11" y="3"/>
                      <a:pt x="27" y="0"/>
                      <a:pt x="41" y="0"/>
                    </a:cubicBezTo>
                    <a:cubicBezTo>
                      <a:pt x="55" y="0"/>
                      <a:pt x="63" y="3"/>
                      <a:pt x="58" y="8"/>
                    </a:cubicBezTo>
                    <a:cubicBezTo>
                      <a:pt x="53" y="13"/>
                      <a:pt x="37" y="16"/>
                      <a:pt x="22" y="16"/>
                    </a:cubicBezTo>
                    <a:cubicBezTo>
                      <a:pt x="8" y="16"/>
                      <a:pt x="0" y="13"/>
                      <a:pt x="6"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471" name="Freeform 167"/>
              <p:cNvSpPr>
                <a:spLocks/>
              </p:cNvSpPr>
              <p:nvPr/>
            </p:nvSpPr>
            <p:spPr bwMode="auto">
              <a:xfrm>
                <a:off x="1749" y="2557"/>
                <a:ext cx="62" cy="16"/>
              </a:xfrm>
              <a:custGeom>
                <a:avLst/>
                <a:gdLst>
                  <a:gd name="T0" fmla="*/ 6 w 62"/>
                  <a:gd name="T1" fmla="*/ 8 h 16"/>
                  <a:gd name="T2" fmla="*/ 41 w 62"/>
                  <a:gd name="T3" fmla="*/ 0 h 16"/>
                  <a:gd name="T4" fmla="*/ 57 w 62"/>
                  <a:gd name="T5" fmla="*/ 8 h 16"/>
                  <a:gd name="T6" fmla="*/ 22 w 62"/>
                  <a:gd name="T7" fmla="*/ 16 h 16"/>
                  <a:gd name="T8" fmla="*/ 6 w 62"/>
                  <a:gd name="T9" fmla="*/ 8 h 16"/>
                </a:gdLst>
                <a:ahLst/>
                <a:cxnLst>
                  <a:cxn ang="0">
                    <a:pos x="T0" y="T1"/>
                  </a:cxn>
                  <a:cxn ang="0">
                    <a:pos x="T2" y="T3"/>
                  </a:cxn>
                  <a:cxn ang="0">
                    <a:pos x="T4" y="T5"/>
                  </a:cxn>
                  <a:cxn ang="0">
                    <a:pos x="T6" y="T7"/>
                  </a:cxn>
                  <a:cxn ang="0">
                    <a:pos x="T8" y="T9"/>
                  </a:cxn>
                </a:cxnLst>
                <a:rect l="0" t="0" r="r" b="b"/>
                <a:pathLst>
                  <a:path w="62" h="16">
                    <a:moveTo>
                      <a:pt x="6" y="8"/>
                    </a:moveTo>
                    <a:cubicBezTo>
                      <a:pt x="11" y="3"/>
                      <a:pt x="26" y="0"/>
                      <a:pt x="41" y="0"/>
                    </a:cubicBezTo>
                    <a:cubicBezTo>
                      <a:pt x="55" y="0"/>
                      <a:pt x="62" y="3"/>
                      <a:pt x="57" y="8"/>
                    </a:cubicBezTo>
                    <a:cubicBezTo>
                      <a:pt x="52" y="13"/>
                      <a:pt x="37" y="16"/>
                      <a:pt x="22" y="16"/>
                    </a:cubicBezTo>
                    <a:cubicBezTo>
                      <a:pt x="8" y="16"/>
                      <a:pt x="0" y="13"/>
                      <a:pt x="6"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472" name="Freeform 168"/>
              <p:cNvSpPr>
                <a:spLocks/>
              </p:cNvSpPr>
              <p:nvPr/>
            </p:nvSpPr>
            <p:spPr bwMode="auto">
              <a:xfrm>
                <a:off x="1818" y="2557"/>
                <a:ext cx="61" cy="16"/>
              </a:xfrm>
              <a:custGeom>
                <a:avLst/>
                <a:gdLst>
                  <a:gd name="T0" fmla="*/ 5 w 62"/>
                  <a:gd name="T1" fmla="*/ 8 h 16"/>
                  <a:gd name="T2" fmla="*/ 40 w 62"/>
                  <a:gd name="T3" fmla="*/ 0 h 16"/>
                  <a:gd name="T4" fmla="*/ 58 w 62"/>
                  <a:gd name="T5" fmla="*/ 8 h 16"/>
                  <a:gd name="T6" fmla="*/ 22 w 62"/>
                  <a:gd name="T7" fmla="*/ 16 h 16"/>
                  <a:gd name="T8" fmla="*/ 5 w 62"/>
                  <a:gd name="T9" fmla="*/ 8 h 16"/>
                </a:gdLst>
                <a:ahLst/>
                <a:cxnLst>
                  <a:cxn ang="0">
                    <a:pos x="T0" y="T1"/>
                  </a:cxn>
                  <a:cxn ang="0">
                    <a:pos x="T2" y="T3"/>
                  </a:cxn>
                  <a:cxn ang="0">
                    <a:pos x="T4" y="T5"/>
                  </a:cxn>
                  <a:cxn ang="0">
                    <a:pos x="T6" y="T7"/>
                  </a:cxn>
                  <a:cxn ang="0">
                    <a:pos x="T8" y="T9"/>
                  </a:cxn>
                </a:cxnLst>
                <a:rect l="0" t="0" r="r" b="b"/>
                <a:pathLst>
                  <a:path w="62" h="16">
                    <a:moveTo>
                      <a:pt x="5" y="8"/>
                    </a:moveTo>
                    <a:cubicBezTo>
                      <a:pt x="10" y="3"/>
                      <a:pt x="25" y="0"/>
                      <a:pt x="40" y="0"/>
                    </a:cubicBezTo>
                    <a:cubicBezTo>
                      <a:pt x="54" y="0"/>
                      <a:pt x="62" y="3"/>
                      <a:pt x="58" y="8"/>
                    </a:cubicBezTo>
                    <a:cubicBezTo>
                      <a:pt x="53" y="13"/>
                      <a:pt x="37" y="16"/>
                      <a:pt x="22" y="16"/>
                    </a:cubicBezTo>
                    <a:cubicBezTo>
                      <a:pt x="8" y="16"/>
                      <a:pt x="0" y="13"/>
                      <a:pt x="5"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473" name="Freeform 169"/>
              <p:cNvSpPr>
                <a:spLocks/>
              </p:cNvSpPr>
              <p:nvPr/>
            </p:nvSpPr>
            <p:spPr bwMode="auto">
              <a:xfrm>
                <a:off x="1885" y="2557"/>
                <a:ext cx="62" cy="16"/>
              </a:xfrm>
              <a:custGeom>
                <a:avLst/>
                <a:gdLst>
                  <a:gd name="T0" fmla="*/ 5 w 62"/>
                  <a:gd name="T1" fmla="*/ 8 h 16"/>
                  <a:gd name="T2" fmla="*/ 39 w 62"/>
                  <a:gd name="T3" fmla="*/ 0 h 16"/>
                  <a:gd name="T4" fmla="*/ 57 w 62"/>
                  <a:gd name="T5" fmla="*/ 8 h 16"/>
                  <a:gd name="T6" fmla="*/ 22 w 62"/>
                  <a:gd name="T7" fmla="*/ 16 h 16"/>
                  <a:gd name="T8" fmla="*/ 5 w 62"/>
                  <a:gd name="T9" fmla="*/ 8 h 16"/>
                </a:gdLst>
                <a:ahLst/>
                <a:cxnLst>
                  <a:cxn ang="0">
                    <a:pos x="T0" y="T1"/>
                  </a:cxn>
                  <a:cxn ang="0">
                    <a:pos x="T2" y="T3"/>
                  </a:cxn>
                  <a:cxn ang="0">
                    <a:pos x="T4" y="T5"/>
                  </a:cxn>
                  <a:cxn ang="0">
                    <a:pos x="T6" y="T7"/>
                  </a:cxn>
                  <a:cxn ang="0">
                    <a:pos x="T8" y="T9"/>
                  </a:cxn>
                </a:cxnLst>
                <a:rect l="0" t="0" r="r" b="b"/>
                <a:pathLst>
                  <a:path w="62" h="16">
                    <a:moveTo>
                      <a:pt x="5" y="8"/>
                    </a:moveTo>
                    <a:cubicBezTo>
                      <a:pt x="9" y="3"/>
                      <a:pt x="25" y="0"/>
                      <a:pt x="39" y="0"/>
                    </a:cubicBezTo>
                    <a:cubicBezTo>
                      <a:pt x="54" y="0"/>
                      <a:pt x="62" y="3"/>
                      <a:pt x="57" y="8"/>
                    </a:cubicBezTo>
                    <a:cubicBezTo>
                      <a:pt x="53" y="13"/>
                      <a:pt x="37" y="16"/>
                      <a:pt x="22" y="16"/>
                    </a:cubicBezTo>
                    <a:cubicBezTo>
                      <a:pt x="8" y="16"/>
                      <a:pt x="0" y="13"/>
                      <a:pt x="5"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474" name="Freeform 170"/>
              <p:cNvSpPr>
                <a:spLocks/>
              </p:cNvSpPr>
              <p:nvPr/>
            </p:nvSpPr>
            <p:spPr bwMode="auto">
              <a:xfrm>
                <a:off x="1954" y="2557"/>
                <a:ext cx="61" cy="16"/>
              </a:xfrm>
              <a:custGeom>
                <a:avLst/>
                <a:gdLst>
                  <a:gd name="T0" fmla="*/ 5 w 61"/>
                  <a:gd name="T1" fmla="*/ 8 h 16"/>
                  <a:gd name="T2" fmla="*/ 39 w 61"/>
                  <a:gd name="T3" fmla="*/ 0 h 16"/>
                  <a:gd name="T4" fmla="*/ 57 w 61"/>
                  <a:gd name="T5" fmla="*/ 8 h 16"/>
                  <a:gd name="T6" fmla="*/ 23 w 61"/>
                  <a:gd name="T7" fmla="*/ 16 h 16"/>
                  <a:gd name="T8" fmla="*/ 5 w 61"/>
                  <a:gd name="T9" fmla="*/ 8 h 16"/>
                </a:gdLst>
                <a:ahLst/>
                <a:cxnLst>
                  <a:cxn ang="0">
                    <a:pos x="T0" y="T1"/>
                  </a:cxn>
                  <a:cxn ang="0">
                    <a:pos x="T2" y="T3"/>
                  </a:cxn>
                  <a:cxn ang="0">
                    <a:pos x="T4" y="T5"/>
                  </a:cxn>
                  <a:cxn ang="0">
                    <a:pos x="T6" y="T7"/>
                  </a:cxn>
                  <a:cxn ang="0">
                    <a:pos x="T8" y="T9"/>
                  </a:cxn>
                </a:cxnLst>
                <a:rect l="0" t="0" r="r" b="b"/>
                <a:pathLst>
                  <a:path w="61" h="16">
                    <a:moveTo>
                      <a:pt x="5" y="8"/>
                    </a:moveTo>
                    <a:cubicBezTo>
                      <a:pt x="9" y="3"/>
                      <a:pt x="24" y="0"/>
                      <a:pt x="39" y="0"/>
                    </a:cubicBezTo>
                    <a:cubicBezTo>
                      <a:pt x="53" y="0"/>
                      <a:pt x="61" y="3"/>
                      <a:pt x="57" y="8"/>
                    </a:cubicBezTo>
                    <a:cubicBezTo>
                      <a:pt x="52" y="13"/>
                      <a:pt x="37" y="16"/>
                      <a:pt x="23" y="16"/>
                    </a:cubicBezTo>
                    <a:cubicBezTo>
                      <a:pt x="8" y="16"/>
                      <a:pt x="0" y="13"/>
                      <a:pt x="5"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475" name="Freeform 171"/>
              <p:cNvSpPr>
                <a:spLocks/>
              </p:cNvSpPr>
              <p:nvPr/>
            </p:nvSpPr>
            <p:spPr bwMode="auto">
              <a:xfrm>
                <a:off x="2021" y="2557"/>
                <a:ext cx="61" cy="16"/>
              </a:xfrm>
              <a:custGeom>
                <a:avLst/>
                <a:gdLst>
                  <a:gd name="T0" fmla="*/ 4 w 61"/>
                  <a:gd name="T1" fmla="*/ 8 h 16"/>
                  <a:gd name="T2" fmla="*/ 38 w 61"/>
                  <a:gd name="T3" fmla="*/ 0 h 16"/>
                  <a:gd name="T4" fmla="*/ 56 w 61"/>
                  <a:gd name="T5" fmla="*/ 8 h 16"/>
                  <a:gd name="T6" fmla="*/ 23 w 61"/>
                  <a:gd name="T7" fmla="*/ 16 h 16"/>
                  <a:gd name="T8" fmla="*/ 4 w 61"/>
                  <a:gd name="T9" fmla="*/ 8 h 16"/>
                </a:gdLst>
                <a:ahLst/>
                <a:cxnLst>
                  <a:cxn ang="0">
                    <a:pos x="T0" y="T1"/>
                  </a:cxn>
                  <a:cxn ang="0">
                    <a:pos x="T2" y="T3"/>
                  </a:cxn>
                  <a:cxn ang="0">
                    <a:pos x="T4" y="T5"/>
                  </a:cxn>
                  <a:cxn ang="0">
                    <a:pos x="T6" y="T7"/>
                  </a:cxn>
                  <a:cxn ang="0">
                    <a:pos x="T8" y="T9"/>
                  </a:cxn>
                </a:cxnLst>
                <a:rect l="0" t="0" r="r" b="b"/>
                <a:pathLst>
                  <a:path w="61" h="16">
                    <a:moveTo>
                      <a:pt x="4" y="8"/>
                    </a:moveTo>
                    <a:cubicBezTo>
                      <a:pt x="9" y="3"/>
                      <a:pt x="24" y="0"/>
                      <a:pt x="38" y="0"/>
                    </a:cubicBezTo>
                    <a:cubicBezTo>
                      <a:pt x="52" y="0"/>
                      <a:pt x="61" y="3"/>
                      <a:pt x="56" y="8"/>
                    </a:cubicBezTo>
                    <a:cubicBezTo>
                      <a:pt x="52" y="13"/>
                      <a:pt x="37" y="16"/>
                      <a:pt x="23" y="16"/>
                    </a:cubicBezTo>
                    <a:cubicBezTo>
                      <a:pt x="8" y="16"/>
                      <a:pt x="0" y="13"/>
                      <a:pt x="4"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476" name="Freeform 172"/>
              <p:cNvSpPr>
                <a:spLocks/>
              </p:cNvSpPr>
              <p:nvPr/>
            </p:nvSpPr>
            <p:spPr bwMode="auto">
              <a:xfrm>
                <a:off x="2090" y="2557"/>
                <a:ext cx="60" cy="16"/>
              </a:xfrm>
              <a:custGeom>
                <a:avLst/>
                <a:gdLst>
                  <a:gd name="T0" fmla="*/ 4 w 60"/>
                  <a:gd name="T1" fmla="*/ 8 h 16"/>
                  <a:gd name="T2" fmla="*/ 37 w 60"/>
                  <a:gd name="T3" fmla="*/ 0 h 16"/>
                  <a:gd name="T4" fmla="*/ 56 w 60"/>
                  <a:gd name="T5" fmla="*/ 8 h 16"/>
                  <a:gd name="T6" fmla="*/ 23 w 60"/>
                  <a:gd name="T7" fmla="*/ 16 h 16"/>
                  <a:gd name="T8" fmla="*/ 4 w 60"/>
                  <a:gd name="T9" fmla="*/ 8 h 16"/>
                </a:gdLst>
                <a:ahLst/>
                <a:cxnLst>
                  <a:cxn ang="0">
                    <a:pos x="T0" y="T1"/>
                  </a:cxn>
                  <a:cxn ang="0">
                    <a:pos x="T2" y="T3"/>
                  </a:cxn>
                  <a:cxn ang="0">
                    <a:pos x="T4" y="T5"/>
                  </a:cxn>
                  <a:cxn ang="0">
                    <a:pos x="T6" y="T7"/>
                  </a:cxn>
                  <a:cxn ang="0">
                    <a:pos x="T8" y="T9"/>
                  </a:cxn>
                </a:cxnLst>
                <a:rect l="0" t="0" r="r" b="b"/>
                <a:pathLst>
                  <a:path w="60" h="16">
                    <a:moveTo>
                      <a:pt x="4" y="8"/>
                    </a:moveTo>
                    <a:cubicBezTo>
                      <a:pt x="8" y="3"/>
                      <a:pt x="23" y="0"/>
                      <a:pt x="37" y="0"/>
                    </a:cubicBezTo>
                    <a:cubicBezTo>
                      <a:pt x="52" y="0"/>
                      <a:pt x="60" y="3"/>
                      <a:pt x="56" y="8"/>
                    </a:cubicBezTo>
                    <a:cubicBezTo>
                      <a:pt x="52" y="13"/>
                      <a:pt x="37" y="16"/>
                      <a:pt x="23" y="16"/>
                    </a:cubicBezTo>
                    <a:cubicBezTo>
                      <a:pt x="8" y="16"/>
                      <a:pt x="0" y="13"/>
                      <a:pt x="4"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477" name="Freeform 173"/>
              <p:cNvSpPr>
                <a:spLocks/>
              </p:cNvSpPr>
              <p:nvPr/>
            </p:nvSpPr>
            <p:spPr bwMode="auto">
              <a:xfrm>
                <a:off x="2158" y="2557"/>
                <a:ext cx="59" cy="16"/>
              </a:xfrm>
              <a:custGeom>
                <a:avLst/>
                <a:gdLst>
                  <a:gd name="T0" fmla="*/ 4 w 60"/>
                  <a:gd name="T1" fmla="*/ 8 h 16"/>
                  <a:gd name="T2" fmla="*/ 37 w 60"/>
                  <a:gd name="T3" fmla="*/ 0 h 16"/>
                  <a:gd name="T4" fmla="*/ 56 w 60"/>
                  <a:gd name="T5" fmla="*/ 8 h 16"/>
                  <a:gd name="T6" fmla="*/ 23 w 60"/>
                  <a:gd name="T7" fmla="*/ 16 h 16"/>
                  <a:gd name="T8" fmla="*/ 4 w 60"/>
                  <a:gd name="T9" fmla="*/ 8 h 16"/>
                </a:gdLst>
                <a:ahLst/>
                <a:cxnLst>
                  <a:cxn ang="0">
                    <a:pos x="T0" y="T1"/>
                  </a:cxn>
                  <a:cxn ang="0">
                    <a:pos x="T2" y="T3"/>
                  </a:cxn>
                  <a:cxn ang="0">
                    <a:pos x="T4" y="T5"/>
                  </a:cxn>
                  <a:cxn ang="0">
                    <a:pos x="T6" y="T7"/>
                  </a:cxn>
                  <a:cxn ang="0">
                    <a:pos x="T8" y="T9"/>
                  </a:cxn>
                </a:cxnLst>
                <a:rect l="0" t="0" r="r" b="b"/>
                <a:pathLst>
                  <a:path w="60" h="16">
                    <a:moveTo>
                      <a:pt x="4" y="8"/>
                    </a:moveTo>
                    <a:cubicBezTo>
                      <a:pt x="8" y="3"/>
                      <a:pt x="22" y="0"/>
                      <a:pt x="37" y="0"/>
                    </a:cubicBezTo>
                    <a:cubicBezTo>
                      <a:pt x="51" y="0"/>
                      <a:pt x="60" y="3"/>
                      <a:pt x="56" y="8"/>
                    </a:cubicBezTo>
                    <a:cubicBezTo>
                      <a:pt x="52" y="13"/>
                      <a:pt x="37" y="16"/>
                      <a:pt x="23" y="16"/>
                    </a:cubicBezTo>
                    <a:cubicBezTo>
                      <a:pt x="8" y="16"/>
                      <a:pt x="0" y="13"/>
                      <a:pt x="4"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478" name="Freeform 174"/>
              <p:cNvSpPr>
                <a:spLocks/>
              </p:cNvSpPr>
              <p:nvPr/>
            </p:nvSpPr>
            <p:spPr bwMode="auto">
              <a:xfrm>
                <a:off x="2226" y="2557"/>
                <a:ext cx="59" cy="16"/>
              </a:xfrm>
              <a:custGeom>
                <a:avLst/>
                <a:gdLst>
                  <a:gd name="T0" fmla="*/ 4 w 59"/>
                  <a:gd name="T1" fmla="*/ 8 h 16"/>
                  <a:gd name="T2" fmla="*/ 36 w 59"/>
                  <a:gd name="T3" fmla="*/ 0 h 16"/>
                  <a:gd name="T4" fmla="*/ 56 w 59"/>
                  <a:gd name="T5" fmla="*/ 8 h 16"/>
                  <a:gd name="T6" fmla="*/ 23 w 59"/>
                  <a:gd name="T7" fmla="*/ 16 h 16"/>
                  <a:gd name="T8" fmla="*/ 4 w 59"/>
                  <a:gd name="T9" fmla="*/ 8 h 16"/>
                </a:gdLst>
                <a:ahLst/>
                <a:cxnLst>
                  <a:cxn ang="0">
                    <a:pos x="T0" y="T1"/>
                  </a:cxn>
                  <a:cxn ang="0">
                    <a:pos x="T2" y="T3"/>
                  </a:cxn>
                  <a:cxn ang="0">
                    <a:pos x="T4" y="T5"/>
                  </a:cxn>
                  <a:cxn ang="0">
                    <a:pos x="T6" y="T7"/>
                  </a:cxn>
                  <a:cxn ang="0">
                    <a:pos x="T8" y="T9"/>
                  </a:cxn>
                </a:cxnLst>
                <a:rect l="0" t="0" r="r" b="b"/>
                <a:pathLst>
                  <a:path w="59" h="16">
                    <a:moveTo>
                      <a:pt x="4" y="8"/>
                    </a:moveTo>
                    <a:cubicBezTo>
                      <a:pt x="7" y="3"/>
                      <a:pt x="22" y="0"/>
                      <a:pt x="36" y="0"/>
                    </a:cubicBezTo>
                    <a:cubicBezTo>
                      <a:pt x="51" y="0"/>
                      <a:pt x="59" y="3"/>
                      <a:pt x="56" y="8"/>
                    </a:cubicBezTo>
                    <a:cubicBezTo>
                      <a:pt x="52" y="13"/>
                      <a:pt x="37" y="16"/>
                      <a:pt x="23" y="16"/>
                    </a:cubicBezTo>
                    <a:cubicBezTo>
                      <a:pt x="9" y="16"/>
                      <a:pt x="0" y="13"/>
                      <a:pt x="4"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479" name="Freeform 175"/>
              <p:cNvSpPr>
                <a:spLocks/>
              </p:cNvSpPr>
              <p:nvPr/>
            </p:nvSpPr>
            <p:spPr bwMode="auto">
              <a:xfrm>
                <a:off x="2294" y="2557"/>
                <a:ext cx="58" cy="16"/>
              </a:xfrm>
              <a:custGeom>
                <a:avLst/>
                <a:gdLst>
                  <a:gd name="T0" fmla="*/ 3 w 59"/>
                  <a:gd name="T1" fmla="*/ 8 h 16"/>
                  <a:gd name="T2" fmla="*/ 36 w 59"/>
                  <a:gd name="T3" fmla="*/ 0 h 16"/>
                  <a:gd name="T4" fmla="*/ 55 w 59"/>
                  <a:gd name="T5" fmla="*/ 8 h 16"/>
                  <a:gd name="T6" fmla="*/ 23 w 59"/>
                  <a:gd name="T7" fmla="*/ 16 h 16"/>
                  <a:gd name="T8" fmla="*/ 3 w 59"/>
                  <a:gd name="T9" fmla="*/ 8 h 16"/>
                </a:gdLst>
                <a:ahLst/>
                <a:cxnLst>
                  <a:cxn ang="0">
                    <a:pos x="T0" y="T1"/>
                  </a:cxn>
                  <a:cxn ang="0">
                    <a:pos x="T2" y="T3"/>
                  </a:cxn>
                  <a:cxn ang="0">
                    <a:pos x="T4" y="T5"/>
                  </a:cxn>
                  <a:cxn ang="0">
                    <a:pos x="T6" y="T7"/>
                  </a:cxn>
                  <a:cxn ang="0">
                    <a:pos x="T8" y="T9"/>
                  </a:cxn>
                </a:cxnLst>
                <a:rect l="0" t="0" r="r" b="b"/>
                <a:pathLst>
                  <a:path w="59" h="16">
                    <a:moveTo>
                      <a:pt x="3" y="8"/>
                    </a:moveTo>
                    <a:cubicBezTo>
                      <a:pt x="7" y="3"/>
                      <a:pt x="21" y="0"/>
                      <a:pt x="36" y="0"/>
                    </a:cubicBezTo>
                    <a:cubicBezTo>
                      <a:pt x="50" y="0"/>
                      <a:pt x="59" y="3"/>
                      <a:pt x="55" y="8"/>
                    </a:cubicBezTo>
                    <a:cubicBezTo>
                      <a:pt x="52" y="13"/>
                      <a:pt x="37" y="16"/>
                      <a:pt x="23" y="16"/>
                    </a:cubicBezTo>
                    <a:cubicBezTo>
                      <a:pt x="9" y="16"/>
                      <a:pt x="0" y="13"/>
                      <a:pt x="3"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480" name="Freeform 176"/>
              <p:cNvSpPr>
                <a:spLocks/>
              </p:cNvSpPr>
              <p:nvPr/>
            </p:nvSpPr>
            <p:spPr bwMode="auto">
              <a:xfrm>
                <a:off x="2566" y="2557"/>
                <a:ext cx="58" cy="16"/>
              </a:xfrm>
              <a:custGeom>
                <a:avLst/>
                <a:gdLst>
                  <a:gd name="T0" fmla="*/ 3 w 58"/>
                  <a:gd name="T1" fmla="*/ 8 h 16"/>
                  <a:gd name="T2" fmla="*/ 34 w 58"/>
                  <a:gd name="T3" fmla="*/ 0 h 16"/>
                  <a:gd name="T4" fmla="*/ 56 w 58"/>
                  <a:gd name="T5" fmla="*/ 8 h 16"/>
                  <a:gd name="T6" fmla="*/ 24 w 58"/>
                  <a:gd name="T7" fmla="*/ 16 h 16"/>
                  <a:gd name="T8" fmla="*/ 3 w 58"/>
                  <a:gd name="T9" fmla="*/ 8 h 16"/>
                </a:gdLst>
                <a:ahLst/>
                <a:cxnLst>
                  <a:cxn ang="0">
                    <a:pos x="T0" y="T1"/>
                  </a:cxn>
                  <a:cxn ang="0">
                    <a:pos x="T2" y="T3"/>
                  </a:cxn>
                  <a:cxn ang="0">
                    <a:pos x="T4" y="T5"/>
                  </a:cxn>
                  <a:cxn ang="0">
                    <a:pos x="T6" y="T7"/>
                  </a:cxn>
                  <a:cxn ang="0">
                    <a:pos x="T8" y="T9"/>
                  </a:cxn>
                </a:cxnLst>
                <a:rect l="0" t="0" r="r" b="b"/>
                <a:pathLst>
                  <a:path w="58" h="16">
                    <a:moveTo>
                      <a:pt x="3" y="8"/>
                    </a:moveTo>
                    <a:cubicBezTo>
                      <a:pt x="6" y="3"/>
                      <a:pt x="20" y="0"/>
                      <a:pt x="34" y="0"/>
                    </a:cubicBezTo>
                    <a:cubicBezTo>
                      <a:pt x="49" y="0"/>
                      <a:pt x="58" y="3"/>
                      <a:pt x="56" y="8"/>
                    </a:cubicBezTo>
                    <a:cubicBezTo>
                      <a:pt x="53" y="13"/>
                      <a:pt x="39" y="16"/>
                      <a:pt x="24" y="16"/>
                    </a:cubicBezTo>
                    <a:cubicBezTo>
                      <a:pt x="10" y="16"/>
                      <a:pt x="0" y="13"/>
                      <a:pt x="3"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481" name="Freeform 177"/>
              <p:cNvSpPr>
                <a:spLocks/>
              </p:cNvSpPr>
              <p:nvPr/>
            </p:nvSpPr>
            <p:spPr bwMode="auto">
              <a:xfrm>
                <a:off x="2634" y="2557"/>
                <a:ext cx="57" cy="16"/>
              </a:xfrm>
              <a:custGeom>
                <a:avLst/>
                <a:gdLst>
                  <a:gd name="T0" fmla="*/ 3 w 58"/>
                  <a:gd name="T1" fmla="*/ 8 h 16"/>
                  <a:gd name="T2" fmla="*/ 34 w 58"/>
                  <a:gd name="T3" fmla="*/ 0 h 16"/>
                  <a:gd name="T4" fmla="*/ 55 w 58"/>
                  <a:gd name="T5" fmla="*/ 8 h 16"/>
                  <a:gd name="T6" fmla="*/ 24 w 58"/>
                  <a:gd name="T7" fmla="*/ 16 h 16"/>
                  <a:gd name="T8" fmla="*/ 3 w 58"/>
                  <a:gd name="T9" fmla="*/ 8 h 16"/>
                </a:gdLst>
                <a:ahLst/>
                <a:cxnLst>
                  <a:cxn ang="0">
                    <a:pos x="T0" y="T1"/>
                  </a:cxn>
                  <a:cxn ang="0">
                    <a:pos x="T2" y="T3"/>
                  </a:cxn>
                  <a:cxn ang="0">
                    <a:pos x="T4" y="T5"/>
                  </a:cxn>
                  <a:cxn ang="0">
                    <a:pos x="T6" y="T7"/>
                  </a:cxn>
                  <a:cxn ang="0">
                    <a:pos x="T8" y="T9"/>
                  </a:cxn>
                </a:cxnLst>
                <a:rect l="0" t="0" r="r" b="b"/>
                <a:pathLst>
                  <a:path w="58" h="16">
                    <a:moveTo>
                      <a:pt x="3" y="8"/>
                    </a:moveTo>
                    <a:cubicBezTo>
                      <a:pt x="5" y="3"/>
                      <a:pt x="19" y="0"/>
                      <a:pt x="34" y="0"/>
                    </a:cubicBezTo>
                    <a:cubicBezTo>
                      <a:pt x="48" y="0"/>
                      <a:pt x="58" y="3"/>
                      <a:pt x="55" y="8"/>
                    </a:cubicBezTo>
                    <a:cubicBezTo>
                      <a:pt x="53" y="13"/>
                      <a:pt x="39" y="16"/>
                      <a:pt x="24" y="16"/>
                    </a:cubicBezTo>
                    <a:cubicBezTo>
                      <a:pt x="10" y="16"/>
                      <a:pt x="0" y="13"/>
                      <a:pt x="3"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482" name="Freeform 178"/>
              <p:cNvSpPr>
                <a:spLocks/>
              </p:cNvSpPr>
              <p:nvPr/>
            </p:nvSpPr>
            <p:spPr bwMode="auto">
              <a:xfrm>
                <a:off x="2702" y="2557"/>
                <a:ext cx="57" cy="16"/>
              </a:xfrm>
              <a:custGeom>
                <a:avLst/>
                <a:gdLst>
                  <a:gd name="T0" fmla="*/ 3 w 57"/>
                  <a:gd name="T1" fmla="*/ 8 h 16"/>
                  <a:gd name="T2" fmla="*/ 33 w 57"/>
                  <a:gd name="T3" fmla="*/ 0 h 16"/>
                  <a:gd name="T4" fmla="*/ 55 w 57"/>
                  <a:gd name="T5" fmla="*/ 8 h 16"/>
                  <a:gd name="T6" fmla="*/ 25 w 57"/>
                  <a:gd name="T7" fmla="*/ 16 h 16"/>
                  <a:gd name="T8" fmla="*/ 3 w 57"/>
                  <a:gd name="T9" fmla="*/ 8 h 16"/>
                </a:gdLst>
                <a:ahLst/>
                <a:cxnLst>
                  <a:cxn ang="0">
                    <a:pos x="T0" y="T1"/>
                  </a:cxn>
                  <a:cxn ang="0">
                    <a:pos x="T2" y="T3"/>
                  </a:cxn>
                  <a:cxn ang="0">
                    <a:pos x="T4" y="T5"/>
                  </a:cxn>
                  <a:cxn ang="0">
                    <a:pos x="T6" y="T7"/>
                  </a:cxn>
                  <a:cxn ang="0">
                    <a:pos x="T8" y="T9"/>
                  </a:cxn>
                </a:cxnLst>
                <a:rect l="0" t="0" r="r" b="b"/>
                <a:pathLst>
                  <a:path w="57" h="16">
                    <a:moveTo>
                      <a:pt x="3" y="8"/>
                    </a:moveTo>
                    <a:cubicBezTo>
                      <a:pt x="5" y="3"/>
                      <a:pt x="19" y="0"/>
                      <a:pt x="33" y="0"/>
                    </a:cubicBezTo>
                    <a:cubicBezTo>
                      <a:pt x="47" y="0"/>
                      <a:pt x="57" y="3"/>
                      <a:pt x="55" y="8"/>
                    </a:cubicBezTo>
                    <a:cubicBezTo>
                      <a:pt x="52" y="13"/>
                      <a:pt x="39" y="16"/>
                      <a:pt x="25" y="16"/>
                    </a:cubicBezTo>
                    <a:cubicBezTo>
                      <a:pt x="10" y="16"/>
                      <a:pt x="0" y="13"/>
                      <a:pt x="3"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483" name="Freeform 179"/>
              <p:cNvSpPr>
                <a:spLocks/>
              </p:cNvSpPr>
              <p:nvPr/>
            </p:nvSpPr>
            <p:spPr bwMode="auto">
              <a:xfrm>
                <a:off x="2770" y="2557"/>
                <a:ext cx="56" cy="16"/>
              </a:xfrm>
              <a:custGeom>
                <a:avLst/>
                <a:gdLst>
                  <a:gd name="T0" fmla="*/ 3 w 56"/>
                  <a:gd name="T1" fmla="*/ 8 h 16"/>
                  <a:gd name="T2" fmla="*/ 32 w 56"/>
                  <a:gd name="T3" fmla="*/ 0 h 16"/>
                  <a:gd name="T4" fmla="*/ 54 w 56"/>
                  <a:gd name="T5" fmla="*/ 8 h 16"/>
                  <a:gd name="T6" fmla="*/ 25 w 56"/>
                  <a:gd name="T7" fmla="*/ 16 h 16"/>
                  <a:gd name="T8" fmla="*/ 3 w 56"/>
                  <a:gd name="T9" fmla="*/ 8 h 16"/>
                </a:gdLst>
                <a:ahLst/>
                <a:cxnLst>
                  <a:cxn ang="0">
                    <a:pos x="T0" y="T1"/>
                  </a:cxn>
                  <a:cxn ang="0">
                    <a:pos x="T2" y="T3"/>
                  </a:cxn>
                  <a:cxn ang="0">
                    <a:pos x="T4" y="T5"/>
                  </a:cxn>
                  <a:cxn ang="0">
                    <a:pos x="T6" y="T7"/>
                  </a:cxn>
                  <a:cxn ang="0">
                    <a:pos x="T8" y="T9"/>
                  </a:cxn>
                </a:cxnLst>
                <a:rect l="0" t="0" r="r" b="b"/>
                <a:pathLst>
                  <a:path w="56" h="16">
                    <a:moveTo>
                      <a:pt x="3" y="8"/>
                    </a:moveTo>
                    <a:cubicBezTo>
                      <a:pt x="5" y="3"/>
                      <a:pt x="18" y="0"/>
                      <a:pt x="32" y="0"/>
                    </a:cubicBezTo>
                    <a:cubicBezTo>
                      <a:pt x="47" y="0"/>
                      <a:pt x="56" y="3"/>
                      <a:pt x="54" y="8"/>
                    </a:cubicBezTo>
                    <a:cubicBezTo>
                      <a:pt x="52" y="13"/>
                      <a:pt x="39" y="16"/>
                      <a:pt x="25" y="16"/>
                    </a:cubicBezTo>
                    <a:cubicBezTo>
                      <a:pt x="10" y="16"/>
                      <a:pt x="0" y="13"/>
                      <a:pt x="3"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484" name="Freeform 180"/>
              <p:cNvSpPr>
                <a:spLocks/>
              </p:cNvSpPr>
              <p:nvPr/>
            </p:nvSpPr>
            <p:spPr bwMode="auto">
              <a:xfrm>
                <a:off x="2839" y="2557"/>
                <a:ext cx="55" cy="16"/>
              </a:xfrm>
              <a:custGeom>
                <a:avLst/>
                <a:gdLst>
                  <a:gd name="T0" fmla="*/ 2 w 56"/>
                  <a:gd name="T1" fmla="*/ 8 h 16"/>
                  <a:gd name="T2" fmla="*/ 32 w 56"/>
                  <a:gd name="T3" fmla="*/ 0 h 16"/>
                  <a:gd name="T4" fmla="*/ 55 w 56"/>
                  <a:gd name="T5" fmla="*/ 8 h 16"/>
                  <a:gd name="T6" fmla="*/ 25 w 56"/>
                  <a:gd name="T7" fmla="*/ 16 h 16"/>
                  <a:gd name="T8" fmla="*/ 2 w 56"/>
                  <a:gd name="T9" fmla="*/ 8 h 16"/>
                </a:gdLst>
                <a:ahLst/>
                <a:cxnLst>
                  <a:cxn ang="0">
                    <a:pos x="T0" y="T1"/>
                  </a:cxn>
                  <a:cxn ang="0">
                    <a:pos x="T2" y="T3"/>
                  </a:cxn>
                  <a:cxn ang="0">
                    <a:pos x="T4" y="T5"/>
                  </a:cxn>
                  <a:cxn ang="0">
                    <a:pos x="T6" y="T7"/>
                  </a:cxn>
                  <a:cxn ang="0">
                    <a:pos x="T8" y="T9"/>
                  </a:cxn>
                </a:cxnLst>
                <a:rect l="0" t="0" r="r" b="b"/>
                <a:pathLst>
                  <a:path w="56" h="16">
                    <a:moveTo>
                      <a:pt x="2" y="8"/>
                    </a:moveTo>
                    <a:cubicBezTo>
                      <a:pt x="4" y="3"/>
                      <a:pt x="17" y="0"/>
                      <a:pt x="32" y="0"/>
                    </a:cubicBezTo>
                    <a:cubicBezTo>
                      <a:pt x="46" y="0"/>
                      <a:pt x="56" y="3"/>
                      <a:pt x="55" y="8"/>
                    </a:cubicBezTo>
                    <a:cubicBezTo>
                      <a:pt x="53" y="13"/>
                      <a:pt x="39" y="16"/>
                      <a:pt x="25" y="16"/>
                    </a:cubicBezTo>
                    <a:cubicBezTo>
                      <a:pt x="10" y="16"/>
                      <a:pt x="0" y="13"/>
                      <a:pt x="2"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485" name="Freeform 181"/>
              <p:cNvSpPr>
                <a:spLocks/>
              </p:cNvSpPr>
              <p:nvPr/>
            </p:nvSpPr>
            <p:spPr bwMode="auto">
              <a:xfrm>
                <a:off x="3451" y="2557"/>
                <a:ext cx="52" cy="16"/>
              </a:xfrm>
              <a:custGeom>
                <a:avLst/>
                <a:gdLst>
                  <a:gd name="T0" fmla="*/ 0 w 52"/>
                  <a:gd name="T1" fmla="*/ 8 h 16"/>
                  <a:gd name="T2" fmla="*/ 26 w 52"/>
                  <a:gd name="T3" fmla="*/ 0 h 16"/>
                  <a:gd name="T4" fmla="*/ 52 w 52"/>
                  <a:gd name="T5" fmla="*/ 8 h 16"/>
                  <a:gd name="T6" fmla="*/ 26 w 52"/>
                  <a:gd name="T7" fmla="*/ 16 h 16"/>
                  <a:gd name="T8" fmla="*/ 0 w 52"/>
                  <a:gd name="T9" fmla="*/ 8 h 16"/>
                </a:gdLst>
                <a:ahLst/>
                <a:cxnLst>
                  <a:cxn ang="0">
                    <a:pos x="T0" y="T1"/>
                  </a:cxn>
                  <a:cxn ang="0">
                    <a:pos x="T2" y="T3"/>
                  </a:cxn>
                  <a:cxn ang="0">
                    <a:pos x="T4" y="T5"/>
                  </a:cxn>
                  <a:cxn ang="0">
                    <a:pos x="T6" y="T7"/>
                  </a:cxn>
                  <a:cxn ang="0">
                    <a:pos x="T8" y="T9"/>
                  </a:cxn>
                </a:cxnLst>
                <a:rect l="0" t="0" r="r" b="b"/>
                <a:pathLst>
                  <a:path w="52" h="16">
                    <a:moveTo>
                      <a:pt x="0" y="8"/>
                    </a:moveTo>
                    <a:cubicBezTo>
                      <a:pt x="0" y="3"/>
                      <a:pt x="12" y="0"/>
                      <a:pt x="26" y="0"/>
                    </a:cubicBezTo>
                    <a:cubicBezTo>
                      <a:pt x="41" y="0"/>
                      <a:pt x="52" y="3"/>
                      <a:pt x="52" y="8"/>
                    </a:cubicBezTo>
                    <a:cubicBezTo>
                      <a:pt x="52" y="13"/>
                      <a:pt x="40" y="16"/>
                      <a:pt x="26" y="16"/>
                    </a:cubicBezTo>
                    <a:cubicBezTo>
                      <a:pt x="11" y="16"/>
                      <a:pt x="0" y="13"/>
                      <a:pt x="0"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486" name="Freeform 182"/>
              <p:cNvSpPr>
                <a:spLocks/>
              </p:cNvSpPr>
              <p:nvPr/>
            </p:nvSpPr>
            <p:spPr bwMode="auto">
              <a:xfrm>
                <a:off x="3519" y="2557"/>
                <a:ext cx="52" cy="16"/>
              </a:xfrm>
              <a:custGeom>
                <a:avLst/>
                <a:gdLst>
                  <a:gd name="T0" fmla="*/ 0 w 52"/>
                  <a:gd name="T1" fmla="*/ 8 h 16"/>
                  <a:gd name="T2" fmla="*/ 26 w 52"/>
                  <a:gd name="T3" fmla="*/ 0 h 16"/>
                  <a:gd name="T4" fmla="*/ 52 w 52"/>
                  <a:gd name="T5" fmla="*/ 8 h 16"/>
                  <a:gd name="T6" fmla="*/ 26 w 52"/>
                  <a:gd name="T7" fmla="*/ 16 h 16"/>
                  <a:gd name="T8" fmla="*/ 0 w 52"/>
                  <a:gd name="T9" fmla="*/ 8 h 16"/>
                </a:gdLst>
                <a:ahLst/>
                <a:cxnLst>
                  <a:cxn ang="0">
                    <a:pos x="T0" y="T1"/>
                  </a:cxn>
                  <a:cxn ang="0">
                    <a:pos x="T2" y="T3"/>
                  </a:cxn>
                  <a:cxn ang="0">
                    <a:pos x="T4" y="T5"/>
                  </a:cxn>
                  <a:cxn ang="0">
                    <a:pos x="T6" y="T7"/>
                  </a:cxn>
                  <a:cxn ang="0">
                    <a:pos x="T8" y="T9"/>
                  </a:cxn>
                </a:cxnLst>
                <a:rect l="0" t="0" r="r" b="b"/>
                <a:pathLst>
                  <a:path w="52" h="16">
                    <a:moveTo>
                      <a:pt x="0" y="8"/>
                    </a:moveTo>
                    <a:cubicBezTo>
                      <a:pt x="0" y="3"/>
                      <a:pt x="11" y="0"/>
                      <a:pt x="26" y="0"/>
                    </a:cubicBezTo>
                    <a:cubicBezTo>
                      <a:pt x="40" y="0"/>
                      <a:pt x="52" y="3"/>
                      <a:pt x="52" y="8"/>
                    </a:cubicBezTo>
                    <a:cubicBezTo>
                      <a:pt x="52" y="13"/>
                      <a:pt x="41" y="16"/>
                      <a:pt x="26" y="16"/>
                    </a:cubicBezTo>
                    <a:cubicBezTo>
                      <a:pt x="11" y="16"/>
                      <a:pt x="0" y="13"/>
                      <a:pt x="0"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487" name="Freeform 183"/>
              <p:cNvSpPr>
                <a:spLocks/>
              </p:cNvSpPr>
              <p:nvPr/>
            </p:nvSpPr>
            <p:spPr bwMode="auto">
              <a:xfrm>
                <a:off x="3586" y="2557"/>
                <a:ext cx="53" cy="16"/>
              </a:xfrm>
              <a:custGeom>
                <a:avLst/>
                <a:gdLst>
                  <a:gd name="T0" fmla="*/ 0 w 53"/>
                  <a:gd name="T1" fmla="*/ 8 h 16"/>
                  <a:gd name="T2" fmla="*/ 26 w 53"/>
                  <a:gd name="T3" fmla="*/ 0 h 16"/>
                  <a:gd name="T4" fmla="*/ 53 w 53"/>
                  <a:gd name="T5" fmla="*/ 8 h 16"/>
                  <a:gd name="T6" fmla="*/ 27 w 53"/>
                  <a:gd name="T7" fmla="*/ 16 h 16"/>
                  <a:gd name="T8" fmla="*/ 0 w 53"/>
                  <a:gd name="T9" fmla="*/ 8 h 16"/>
                </a:gdLst>
                <a:ahLst/>
                <a:cxnLst>
                  <a:cxn ang="0">
                    <a:pos x="T0" y="T1"/>
                  </a:cxn>
                  <a:cxn ang="0">
                    <a:pos x="T2" y="T3"/>
                  </a:cxn>
                  <a:cxn ang="0">
                    <a:pos x="T4" y="T5"/>
                  </a:cxn>
                  <a:cxn ang="0">
                    <a:pos x="T6" y="T7"/>
                  </a:cxn>
                  <a:cxn ang="0">
                    <a:pos x="T8" y="T9"/>
                  </a:cxn>
                </a:cxnLst>
                <a:rect l="0" t="0" r="r" b="b"/>
                <a:pathLst>
                  <a:path w="53" h="16">
                    <a:moveTo>
                      <a:pt x="0" y="8"/>
                    </a:moveTo>
                    <a:cubicBezTo>
                      <a:pt x="0" y="3"/>
                      <a:pt x="12" y="0"/>
                      <a:pt x="26" y="0"/>
                    </a:cubicBezTo>
                    <a:cubicBezTo>
                      <a:pt x="41" y="0"/>
                      <a:pt x="53" y="3"/>
                      <a:pt x="53" y="8"/>
                    </a:cubicBezTo>
                    <a:cubicBezTo>
                      <a:pt x="53" y="13"/>
                      <a:pt x="42" y="16"/>
                      <a:pt x="27" y="16"/>
                    </a:cubicBezTo>
                    <a:cubicBezTo>
                      <a:pt x="12" y="16"/>
                      <a:pt x="0" y="13"/>
                      <a:pt x="0"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488" name="Freeform 184"/>
              <p:cNvSpPr>
                <a:spLocks/>
              </p:cNvSpPr>
              <p:nvPr/>
            </p:nvSpPr>
            <p:spPr bwMode="auto">
              <a:xfrm>
                <a:off x="3655" y="2557"/>
                <a:ext cx="52" cy="16"/>
              </a:xfrm>
              <a:custGeom>
                <a:avLst/>
                <a:gdLst>
                  <a:gd name="T0" fmla="*/ 0 w 53"/>
                  <a:gd name="T1" fmla="*/ 8 h 16"/>
                  <a:gd name="T2" fmla="*/ 26 w 53"/>
                  <a:gd name="T3" fmla="*/ 0 h 16"/>
                  <a:gd name="T4" fmla="*/ 52 w 53"/>
                  <a:gd name="T5" fmla="*/ 8 h 16"/>
                  <a:gd name="T6" fmla="*/ 27 w 53"/>
                  <a:gd name="T7" fmla="*/ 16 h 16"/>
                  <a:gd name="T8" fmla="*/ 0 w 53"/>
                  <a:gd name="T9" fmla="*/ 8 h 16"/>
                </a:gdLst>
                <a:ahLst/>
                <a:cxnLst>
                  <a:cxn ang="0">
                    <a:pos x="T0" y="T1"/>
                  </a:cxn>
                  <a:cxn ang="0">
                    <a:pos x="T2" y="T3"/>
                  </a:cxn>
                  <a:cxn ang="0">
                    <a:pos x="T4" y="T5"/>
                  </a:cxn>
                  <a:cxn ang="0">
                    <a:pos x="T6" y="T7"/>
                  </a:cxn>
                  <a:cxn ang="0">
                    <a:pos x="T8" y="T9"/>
                  </a:cxn>
                </a:cxnLst>
                <a:rect l="0" t="0" r="r" b="b"/>
                <a:pathLst>
                  <a:path w="53" h="16">
                    <a:moveTo>
                      <a:pt x="0" y="8"/>
                    </a:moveTo>
                    <a:cubicBezTo>
                      <a:pt x="0" y="3"/>
                      <a:pt x="11" y="0"/>
                      <a:pt x="26" y="0"/>
                    </a:cubicBezTo>
                    <a:cubicBezTo>
                      <a:pt x="40" y="0"/>
                      <a:pt x="52" y="3"/>
                      <a:pt x="52" y="8"/>
                    </a:cubicBezTo>
                    <a:cubicBezTo>
                      <a:pt x="53" y="13"/>
                      <a:pt x="42" y="16"/>
                      <a:pt x="27" y="16"/>
                    </a:cubicBezTo>
                    <a:cubicBezTo>
                      <a:pt x="13" y="16"/>
                      <a:pt x="1" y="13"/>
                      <a:pt x="0"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489" name="Freeform 185"/>
              <p:cNvSpPr>
                <a:spLocks/>
              </p:cNvSpPr>
              <p:nvPr/>
            </p:nvSpPr>
            <p:spPr bwMode="auto">
              <a:xfrm>
                <a:off x="3722" y="2557"/>
                <a:ext cx="53" cy="16"/>
              </a:xfrm>
              <a:custGeom>
                <a:avLst/>
                <a:gdLst>
                  <a:gd name="T0" fmla="*/ 0 w 53"/>
                  <a:gd name="T1" fmla="*/ 8 h 16"/>
                  <a:gd name="T2" fmla="*/ 25 w 53"/>
                  <a:gd name="T3" fmla="*/ 0 h 16"/>
                  <a:gd name="T4" fmla="*/ 52 w 53"/>
                  <a:gd name="T5" fmla="*/ 8 h 16"/>
                  <a:gd name="T6" fmla="*/ 27 w 53"/>
                  <a:gd name="T7" fmla="*/ 16 h 16"/>
                  <a:gd name="T8" fmla="*/ 0 w 53"/>
                  <a:gd name="T9" fmla="*/ 8 h 16"/>
                </a:gdLst>
                <a:ahLst/>
                <a:cxnLst>
                  <a:cxn ang="0">
                    <a:pos x="T0" y="T1"/>
                  </a:cxn>
                  <a:cxn ang="0">
                    <a:pos x="T2" y="T3"/>
                  </a:cxn>
                  <a:cxn ang="0">
                    <a:pos x="T4" y="T5"/>
                  </a:cxn>
                  <a:cxn ang="0">
                    <a:pos x="T6" y="T7"/>
                  </a:cxn>
                  <a:cxn ang="0">
                    <a:pos x="T8" y="T9"/>
                  </a:cxn>
                </a:cxnLst>
                <a:rect l="0" t="0" r="r" b="b"/>
                <a:pathLst>
                  <a:path w="53" h="16">
                    <a:moveTo>
                      <a:pt x="0" y="8"/>
                    </a:moveTo>
                    <a:cubicBezTo>
                      <a:pt x="0" y="3"/>
                      <a:pt x="11" y="0"/>
                      <a:pt x="25" y="0"/>
                    </a:cubicBezTo>
                    <a:cubicBezTo>
                      <a:pt x="39" y="0"/>
                      <a:pt x="51" y="3"/>
                      <a:pt x="52" y="8"/>
                    </a:cubicBezTo>
                    <a:cubicBezTo>
                      <a:pt x="53" y="13"/>
                      <a:pt x="42" y="16"/>
                      <a:pt x="27" y="16"/>
                    </a:cubicBezTo>
                    <a:cubicBezTo>
                      <a:pt x="13" y="16"/>
                      <a:pt x="1" y="13"/>
                      <a:pt x="0"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490" name="Freeform 186"/>
              <p:cNvSpPr>
                <a:spLocks/>
              </p:cNvSpPr>
              <p:nvPr/>
            </p:nvSpPr>
            <p:spPr bwMode="auto">
              <a:xfrm>
                <a:off x="3993" y="2557"/>
                <a:ext cx="53" cy="16"/>
              </a:xfrm>
              <a:custGeom>
                <a:avLst/>
                <a:gdLst>
                  <a:gd name="T0" fmla="*/ 1 w 54"/>
                  <a:gd name="T1" fmla="*/ 8 h 16"/>
                  <a:gd name="T2" fmla="*/ 24 w 54"/>
                  <a:gd name="T3" fmla="*/ 0 h 16"/>
                  <a:gd name="T4" fmla="*/ 53 w 54"/>
                  <a:gd name="T5" fmla="*/ 8 h 16"/>
                  <a:gd name="T6" fmla="*/ 30 w 54"/>
                  <a:gd name="T7" fmla="*/ 16 h 16"/>
                  <a:gd name="T8" fmla="*/ 1 w 54"/>
                  <a:gd name="T9" fmla="*/ 8 h 16"/>
                </a:gdLst>
                <a:ahLst/>
                <a:cxnLst>
                  <a:cxn ang="0">
                    <a:pos x="T0" y="T1"/>
                  </a:cxn>
                  <a:cxn ang="0">
                    <a:pos x="T2" y="T3"/>
                  </a:cxn>
                  <a:cxn ang="0">
                    <a:pos x="T4" y="T5"/>
                  </a:cxn>
                  <a:cxn ang="0">
                    <a:pos x="T6" y="T7"/>
                  </a:cxn>
                  <a:cxn ang="0">
                    <a:pos x="T8" y="T9"/>
                  </a:cxn>
                </a:cxnLst>
                <a:rect l="0" t="0" r="r" b="b"/>
                <a:pathLst>
                  <a:path w="54" h="16">
                    <a:moveTo>
                      <a:pt x="1" y="8"/>
                    </a:moveTo>
                    <a:cubicBezTo>
                      <a:pt x="0" y="3"/>
                      <a:pt x="10" y="0"/>
                      <a:pt x="24" y="0"/>
                    </a:cubicBezTo>
                    <a:cubicBezTo>
                      <a:pt x="39" y="0"/>
                      <a:pt x="52" y="3"/>
                      <a:pt x="53" y="8"/>
                    </a:cubicBezTo>
                    <a:cubicBezTo>
                      <a:pt x="54" y="13"/>
                      <a:pt x="44" y="16"/>
                      <a:pt x="30" y="16"/>
                    </a:cubicBezTo>
                    <a:cubicBezTo>
                      <a:pt x="15" y="16"/>
                      <a:pt x="2" y="13"/>
                      <a:pt x="1"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491" name="Freeform 187"/>
              <p:cNvSpPr>
                <a:spLocks/>
              </p:cNvSpPr>
              <p:nvPr/>
            </p:nvSpPr>
            <p:spPr bwMode="auto">
              <a:xfrm>
                <a:off x="4060" y="2557"/>
                <a:ext cx="56" cy="16"/>
              </a:xfrm>
              <a:custGeom>
                <a:avLst/>
                <a:gdLst>
                  <a:gd name="T0" fmla="*/ 1 w 56"/>
                  <a:gd name="T1" fmla="*/ 8 h 16"/>
                  <a:gd name="T2" fmla="*/ 25 w 56"/>
                  <a:gd name="T3" fmla="*/ 0 h 16"/>
                  <a:gd name="T4" fmla="*/ 54 w 56"/>
                  <a:gd name="T5" fmla="*/ 8 h 16"/>
                  <a:gd name="T6" fmla="*/ 31 w 56"/>
                  <a:gd name="T7" fmla="*/ 16 h 16"/>
                  <a:gd name="T8" fmla="*/ 1 w 56"/>
                  <a:gd name="T9" fmla="*/ 8 h 16"/>
                </a:gdLst>
                <a:ahLst/>
                <a:cxnLst>
                  <a:cxn ang="0">
                    <a:pos x="T0" y="T1"/>
                  </a:cxn>
                  <a:cxn ang="0">
                    <a:pos x="T2" y="T3"/>
                  </a:cxn>
                  <a:cxn ang="0">
                    <a:pos x="T4" y="T5"/>
                  </a:cxn>
                  <a:cxn ang="0">
                    <a:pos x="T6" y="T7"/>
                  </a:cxn>
                  <a:cxn ang="0">
                    <a:pos x="T8" y="T9"/>
                  </a:cxn>
                </a:cxnLst>
                <a:rect l="0" t="0" r="r" b="b"/>
                <a:pathLst>
                  <a:path w="56" h="16">
                    <a:moveTo>
                      <a:pt x="1" y="8"/>
                    </a:moveTo>
                    <a:cubicBezTo>
                      <a:pt x="0" y="3"/>
                      <a:pt x="10" y="0"/>
                      <a:pt x="25" y="0"/>
                    </a:cubicBezTo>
                    <a:cubicBezTo>
                      <a:pt x="39" y="0"/>
                      <a:pt x="52" y="3"/>
                      <a:pt x="54" y="8"/>
                    </a:cubicBezTo>
                    <a:cubicBezTo>
                      <a:pt x="56" y="13"/>
                      <a:pt x="45" y="16"/>
                      <a:pt x="31" y="16"/>
                    </a:cubicBezTo>
                    <a:cubicBezTo>
                      <a:pt x="16" y="16"/>
                      <a:pt x="3" y="13"/>
                      <a:pt x="1"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492" name="Freeform 188"/>
              <p:cNvSpPr>
                <a:spLocks/>
              </p:cNvSpPr>
              <p:nvPr/>
            </p:nvSpPr>
            <p:spPr bwMode="auto">
              <a:xfrm>
                <a:off x="4127" y="2557"/>
                <a:ext cx="56" cy="16"/>
              </a:xfrm>
              <a:custGeom>
                <a:avLst/>
                <a:gdLst>
                  <a:gd name="T0" fmla="*/ 2 w 57"/>
                  <a:gd name="T1" fmla="*/ 8 h 16"/>
                  <a:gd name="T2" fmla="*/ 25 w 57"/>
                  <a:gd name="T3" fmla="*/ 0 h 16"/>
                  <a:gd name="T4" fmla="*/ 55 w 57"/>
                  <a:gd name="T5" fmla="*/ 8 h 16"/>
                  <a:gd name="T6" fmla="*/ 32 w 57"/>
                  <a:gd name="T7" fmla="*/ 16 h 16"/>
                  <a:gd name="T8" fmla="*/ 2 w 57"/>
                  <a:gd name="T9" fmla="*/ 8 h 16"/>
                </a:gdLst>
                <a:ahLst/>
                <a:cxnLst>
                  <a:cxn ang="0">
                    <a:pos x="T0" y="T1"/>
                  </a:cxn>
                  <a:cxn ang="0">
                    <a:pos x="T2" y="T3"/>
                  </a:cxn>
                  <a:cxn ang="0">
                    <a:pos x="T4" y="T5"/>
                  </a:cxn>
                  <a:cxn ang="0">
                    <a:pos x="T6" y="T7"/>
                  </a:cxn>
                  <a:cxn ang="0">
                    <a:pos x="T8" y="T9"/>
                  </a:cxn>
                </a:cxnLst>
                <a:rect l="0" t="0" r="r" b="b"/>
                <a:pathLst>
                  <a:path w="57" h="16">
                    <a:moveTo>
                      <a:pt x="2" y="8"/>
                    </a:moveTo>
                    <a:cubicBezTo>
                      <a:pt x="0" y="3"/>
                      <a:pt x="11" y="0"/>
                      <a:pt x="25" y="0"/>
                    </a:cubicBezTo>
                    <a:cubicBezTo>
                      <a:pt x="40" y="0"/>
                      <a:pt x="53" y="3"/>
                      <a:pt x="55" y="8"/>
                    </a:cubicBezTo>
                    <a:cubicBezTo>
                      <a:pt x="57" y="13"/>
                      <a:pt x="46" y="16"/>
                      <a:pt x="32" y="16"/>
                    </a:cubicBezTo>
                    <a:cubicBezTo>
                      <a:pt x="17" y="16"/>
                      <a:pt x="4" y="13"/>
                      <a:pt x="2"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493" name="Freeform 189"/>
              <p:cNvSpPr>
                <a:spLocks/>
              </p:cNvSpPr>
              <p:nvPr/>
            </p:nvSpPr>
            <p:spPr bwMode="auto">
              <a:xfrm>
                <a:off x="4195" y="2557"/>
                <a:ext cx="56" cy="16"/>
              </a:xfrm>
              <a:custGeom>
                <a:avLst/>
                <a:gdLst>
                  <a:gd name="T0" fmla="*/ 2 w 56"/>
                  <a:gd name="T1" fmla="*/ 8 h 16"/>
                  <a:gd name="T2" fmla="*/ 25 w 56"/>
                  <a:gd name="T3" fmla="*/ 0 h 16"/>
                  <a:gd name="T4" fmla="*/ 54 w 56"/>
                  <a:gd name="T5" fmla="*/ 8 h 16"/>
                  <a:gd name="T6" fmla="*/ 32 w 56"/>
                  <a:gd name="T7" fmla="*/ 16 h 16"/>
                  <a:gd name="T8" fmla="*/ 2 w 56"/>
                  <a:gd name="T9" fmla="*/ 8 h 16"/>
                </a:gdLst>
                <a:ahLst/>
                <a:cxnLst>
                  <a:cxn ang="0">
                    <a:pos x="T0" y="T1"/>
                  </a:cxn>
                  <a:cxn ang="0">
                    <a:pos x="T2" y="T3"/>
                  </a:cxn>
                  <a:cxn ang="0">
                    <a:pos x="T4" y="T5"/>
                  </a:cxn>
                  <a:cxn ang="0">
                    <a:pos x="T6" y="T7"/>
                  </a:cxn>
                  <a:cxn ang="0">
                    <a:pos x="T8" y="T9"/>
                  </a:cxn>
                </a:cxnLst>
                <a:rect l="0" t="0" r="r" b="b"/>
                <a:pathLst>
                  <a:path w="56" h="16">
                    <a:moveTo>
                      <a:pt x="2" y="8"/>
                    </a:moveTo>
                    <a:cubicBezTo>
                      <a:pt x="0" y="3"/>
                      <a:pt x="10" y="0"/>
                      <a:pt x="25" y="0"/>
                    </a:cubicBezTo>
                    <a:cubicBezTo>
                      <a:pt x="39" y="0"/>
                      <a:pt x="52" y="3"/>
                      <a:pt x="54" y="8"/>
                    </a:cubicBezTo>
                    <a:cubicBezTo>
                      <a:pt x="56" y="13"/>
                      <a:pt x="46" y="16"/>
                      <a:pt x="32" y="16"/>
                    </a:cubicBezTo>
                    <a:cubicBezTo>
                      <a:pt x="17" y="16"/>
                      <a:pt x="4" y="13"/>
                      <a:pt x="2"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494" name="Freeform 190"/>
              <p:cNvSpPr>
                <a:spLocks/>
              </p:cNvSpPr>
              <p:nvPr/>
            </p:nvSpPr>
            <p:spPr bwMode="auto">
              <a:xfrm>
                <a:off x="4264" y="2557"/>
                <a:ext cx="57" cy="16"/>
              </a:xfrm>
              <a:custGeom>
                <a:avLst/>
                <a:gdLst>
                  <a:gd name="T0" fmla="*/ 2 w 57"/>
                  <a:gd name="T1" fmla="*/ 8 h 16"/>
                  <a:gd name="T2" fmla="*/ 24 w 57"/>
                  <a:gd name="T3" fmla="*/ 0 h 16"/>
                  <a:gd name="T4" fmla="*/ 54 w 57"/>
                  <a:gd name="T5" fmla="*/ 8 h 16"/>
                  <a:gd name="T6" fmla="*/ 32 w 57"/>
                  <a:gd name="T7" fmla="*/ 16 h 16"/>
                  <a:gd name="T8" fmla="*/ 2 w 57"/>
                  <a:gd name="T9" fmla="*/ 8 h 16"/>
                </a:gdLst>
                <a:ahLst/>
                <a:cxnLst>
                  <a:cxn ang="0">
                    <a:pos x="T0" y="T1"/>
                  </a:cxn>
                  <a:cxn ang="0">
                    <a:pos x="T2" y="T3"/>
                  </a:cxn>
                  <a:cxn ang="0">
                    <a:pos x="T4" y="T5"/>
                  </a:cxn>
                  <a:cxn ang="0">
                    <a:pos x="T6" y="T7"/>
                  </a:cxn>
                  <a:cxn ang="0">
                    <a:pos x="T8" y="T9"/>
                  </a:cxn>
                </a:cxnLst>
                <a:rect l="0" t="0" r="r" b="b"/>
                <a:pathLst>
                  <a:path w="57" h="16">
                    <a:moveTo>
                      <a:pt x="2" y="8"/>
                    </a:moveTo>
                    <a:cubicBezTo>
                      <a:pt x="0" y="3"/>
                      <a:pt x="10" y="0"/>
                      <a:pt x="24" y="0"/>
                    </a:cubicBezTo>
                    <a:cubicBezTo>
                      <a:pt x="38" y="0"/>
                      <a:pt x="52" y="3"/>
                      <a:pt x="54" y="8"/>
                    </a:cubicBezTo>
                    <a:cubicBezTo>
                      <a:pt x="57" y="13"/>
                      <a:pt x="47" y="16"/>
                      <a:pt x="32" y="16"/>
                    </a:cubicBezTo>
                    <a:cubicBezTo>
                      <a:pt x="17" y="16"/>
                      <a:pt x="4" y="13"/>
                      <a:pt x="2"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495" name="Freeform 191"/>
              <p:cNvSpPr>
                <a:spLocks/>
              </p:cNvSpPr>
              <p:nvPr/>
            </p:nvSpPr>
            <p:spPr bwMode="auto">
              <a:xfrm>
                <a:off x="4331" y="2557"/>
                <a:ext cx="56" cy="16"/>
              </a:xfrm>
              <a:custGeom>
                <a:avLst/>
                <a:gdLst>
                  <a:gd name="T0" fmla="*/ 2 w 57"/>
                  <a:gd name="T1" fmla="*/ 8 h 16"/>
                  <a:gd name="T2" fmla="*/ 24 w 57"/>
                  <a:gd name="T3" fmla="*/ 0 h 16"/>
                  <a:gd name="T4" fmla="*/ 55 w 57"/>
                  <a:gd name="T5" fmla="*/ 8 h 16"/>
                  <a:gd name="T6" fmla="*/ 33 w 57"/>
                  <a:gd name="T7" fmla="*/ 16 h 16"/>
                  <a:gd name="T8" fmla="*/ 2 w 57"/>
                  <a:gd name="T9" fmla="*/ 8 h 16"/>
                </a:gdLst>
                <a:ahLst/>
                <a:cxnLst>
                  <a:cxn ang="0">
                    <a:pos x="T0" y="T1"/>
                  </a:cxn>
                  <a:cxn ang="0">
                    <a:pos x="T2" y="T3"/>
                  </a:cxn>
                  <a:cxn ang="0">
                    <a:pos x="T4" y="T5"/>
                  </a:cxn>
                  <a:cxn ang="0">
                    <a:pos x="T6" y="T7"/>
                  </a:cxn>
                  <a:cxn ang="0">
                    <a:pos x="T8" y="T9"/>
                  </a:cxn>
                </a:cxnLst>
                <a:rect l="0" t="0" r="r" b="b"/>
                <a:pathLst>
                  <a:path w="57" h="16">
                    <a:moveTo>
                      <a:pt x="2" y="8"/>
                    </a:moveTo>
                    <a:cubicBezTo>
                      <a:pt x="0" y="3"/>
                      <a:pt x="10" y="0"/>
                      <a:pt x="24" y="0"/>
                    </a:cubicBezTo>
                    <a:cubicBezTo>
                      <a:pt x="39" y="0"/>
                      <a:pt x="53" y="3"/>
                      <a:pt x="55" y="8"/>
                    </a:cubicBezTo>
                    <a:cubicBezTo>
                      <a:pt x="57" y="13"/>
                      <a:pt x="48" y="16"/>
                      <a:pt x="33" y="16"/>
                    </a:cubicBezTo>
                    <a:cubicBezTo>
                      <a:pt x="18" y="16"/>
                      <a:pt x="5" y="13"/>
                      <a:pt x="2"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496" name="Freeform 192"/>
              <p:cNvSpPr>
                <a:spLocks/>
              </p:cNvSpPr>
              <p:nvPr/>
            </p:nvSpPr>
            <p:spPr bwMode="auto">
              <a:xfrm>
                <a:off x="4399" y="2557"/>
                <a:ext cx="57" cy="16"/>
              </a:xfrm>
              <a:custGeom>
                <a:avLst/>
                <a:gdLst>
                  <a:gd name="T0" fmla="*/ 2 w 57"/>
                  <a:gd name="T1" fmla="*/ 8 h 16"/>
                  <a:gd name="T2" fmla="*/ 24 w 57"/>
                  <a:gd name="T3" fmla="*/ 0 h 16"/>
                  <a:gd name="T4" fmla="*/ 54 w 57"/>
                  <a:gd name="T5" fmla="*/ 8 h 16"/>
                  <a:gd name="T6" fmla="*/ 33 w 57"/>
                  <a:gd name="T7" fmla="*/ 16 h 16"/>
                  <a:gd name="T8" fmla="*/ 2 w 57"/>
                  <a:gd name="T9" fmla="*/ 8 h 16"/>
                </a:gdLst>
                <a:ahLst/>
                <a:cxnLst>
                  <a:cxn ang="0">
                    <a:pos x="T0" y="T1"/>
                  </a:cxn>
                  <a:cxn ang="0">
                    <a:pos x="T2" y="T3"/>
                  </a:cxn>
                  <a:cxn ang="0">
                    <a:pos x="T4" y="T5"/>
                  </a:cxn>
                  <a:cxn ang="0">
                    <a:pos x="T6" y="T7"/>
                  </a:cxn>
                  <a:cxn ang="0">
                    <a:pos x="T8" y="T9"/>
                  </a:cxn>
                </a:cxnLst>
                <a:rect l="0" t="0" r="r" b="b"/>
                <a:pathLst>
                  <a:path w="57" h="16">
                    <a:moveTo>
                      <a:pt x="2" y="8"/>
                    </a:moveTo>
                    <a:cubicBezTo>
                      <a:pt x="0" y="3"/>
                      <a:pt x="9" y="0"/>
                      <a:pt x="24" y="0"/>
                    </a:cubicBezTo>
                    <a:cubicBezTo>
                      <a:pt x="38" y="0"/>
                      <a:pt x="52" y="3"/>
                      <a:pt x="54" y="8"/>
                    </a:cubicBezTo>
                    <a:cubicBezTo>
                      <a:pt x="57" y="13"/>
                      <a:pt x="48" y="16"/>
                      <a:pt x="33" y="16"/>
                    </a:cubicBezTo>
                    <a:cubicBezTo>
                      <a:pt x="19" y="16"/>
                      <a:pt x="5" y="13"/>
                      <a:pt x="2"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497" name="Freeform 193"/>
              <p:cNvSpPr>
                <a:spLocks/>
              </p:cNvSpPr>
              <p:nvPr/>
            </p:nvSpPr>
            <p:spPr bwMode="auto">
              <a:xfrm>
                <a:off x="4466" y="2557"/>
                <a:ext cx="57" cy="16"/>
              </a:xfrm>
              <a:custGeom>
                <a:avLst/>
                <a:gdLst>
                  <a:gd name="T0" fmla="*/ 3 w 58"/>
                  <a:gd name="T1" fmla="*/ 8 h 16"/>
                  <a:gd name="T2" fmla="*/ 24 w 58"/>
                  <a:gd name="T3" fmla="*/ 0 h 16"/>
                  <a:gd name="T4" fmla="*/ 55 w 58"/>
                  <a:gd name="T5" fmla="*/ 8 h 16"/>
                  <a:gd name="T6" fmla="*/ 34 w 58"/>
                  <a:gd name="T7" fmla="*/ 16 h 16"/>
                  <a:gd name="T8" fmla="*/ 3 w 58"/>
                  <a:gd name="T9" fmla="*/ 8 h 16"/>
                </a:gdLst>
                <a:ahLst/>
                <a:cxnLst>
                  <a:cxn ang="0">
                    <a:pos x="T0" y="T1"/>
                  </a:cxn>
                  <a:cxn ang="0">
                    <a:pos x="T2" y="T3"/>
                  </a:cxn>
                  <a:cxn ang="0">
                    <a:pos x="T4" y="T5"/>
                  </a:cxn>
                  <a:cxn ang="0">
                    <a:pos x="T6" y="T7"/>
                  </a:cxn>
                  <a:cxn ang="0">
                    <a:pos x="T8" y="T9"/>
                  </a:cxn>
                </a:cxnLst>
                <a:rect l="0" t="0" r="r" b="b"/>
                <a:pathLst>
                  <a:path w="58" h="16">
                    <a:moveTo>
                      <a:pt x="3" y="8"/>
                    </a:moveTo>
                    <a:cubicBezTo>
                      <a:pt x="0" y="3"/>
                      <a:pt x="10" y="0"/>
                      <a:pt x="24" y="0"/>
                    </a:cubicBezTo>
                    <a:cubicBezTo>
                      <a:pt x="38" y="0"/>
                      <a:pt x="52" y="3"/>
                      <a:pt x="55" y="8"/>
                    </a:cubicBezTo>
                    <a:cubicBezTo>
                      <a:pt x="58" y="13"/>
                      <a:pt x="49" y="16"/>
                      <a:pt x="34" y="16"/>
                    </a:cubicBezTo>
                    <a:cubicBezTo>
                      <a:pt x="20" y="16"/>
                      <a:pt x="6" y="13"/>
                      <a:pt x="3"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498" name="Freeform 194"/>
              <p:cNvSpPr>
                <a:spLocks/>
              </p:cNvSpPr>
              <p:nvPr/>
            </p:nvSpPr>
            <p:spPr bwMode="auto">
              <a:xfrm>
                <a:off x="4534" y="2557"/>
                <a:ext cx="58" cy="16"/>
              </a:xfrm>
              <a:custGeom>
                <a:avLst/>
                <a:gdLst>
                  <a:gd name="T0" fmla="*/ 3 w 58"/>
                  <a:gd name="T1" fmla="*/ 8 h 16"/>
                  <a:gd name="T2" fmla="*/ 23 w 58"/>
                  <a:gd name="T3" fmla="*/ 0 h 16"/>
                  <a:gd name="T4" fmla="*/ 55 w 58"/>
                  <a:gd name="T5" fmla="*/ 8 h 16"/>
                  <a:gd name="T6" fmla="*/ 34 w 58"/>
                  <a:gd name="T7" fmla="*/ 16 h 16"/>
                  <a:gd name="T8" fmla="*/ 3 w 58"/>
                  <a:gd name="T9" fmla="*/ 8 h 16"/>
                </a:gdLst>
                <a:ahLst/>
                <a:cxnLst>
                  <a:cxn ang="0">
                    <a:pos x="T0" y="T1"/>
                  </a:cxn>
                  <a:cxn ang="0">
                    <a:pos x="T2" y="T3"/>
                  </a:cxn>
                  <a:cxn ang="0">
                    <a:pos x="T4" y="T5"/>
                  </a:cxn>
                  <a:cxn ang="0">
                    <a:pos x="T6" y="T7"/>
                  </a:cxn>
                  <a:cxn ang="0">
                    <a:pos x="T8" y="T9"/>
                  </a:cxn>
                </a:cxnLst>
                <a:rect l="0" t="0" r="r" b="b"/>
                <a:pathLst>
                  <a:path w="58" h="16">
                    <a:moveTo>
                      <a:pt x="3" y="8"/>
                    </a:moveTo>
                    <a:cubicBezTo>
                      <a:pt x="0" y="3"/>
                      <a:pt x="9" y="0"/>
                      <a:pt x="23" y="0"/>
                    </a:cubicBezTo>
                    <a:cubicBezTo>
                      <a:pt x="38" y="0"/>
                      <a:pt x="52" y="3"/>
                      <a:pt x="55" y="8"/>
                    </a:cubicBezTo>
                    <a:cubicBezTo>
                      <a:pt x="58" y="13"/>
                      <a:pt x="49" y="16"/>
                      <a:pt x="34" y="16"/>
                    </a:cubicBezTo>
                    <a:cubicBezTo>
                      <a:pt x="20" y="16"/>
                      <a:pt x="5" y="13"/>
                      <a:pt x="3"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499" name="Freeform 195"/>
              <p:cNvSpPr>
                <a:spLocks/>
              </p:cNvSpPr>
              <p:nvPr/>
            </p:nvSpPr>
            <p:spPr bwMode="auto">
              <a:xfrm>
                <a:off x="4602" y="2557"/>
                <a:ext cx="58" cy="16"/>
              </a:xfrm>
              <a:custGeom>
                <a:avLst/>
                <a:gdLst>
                  <a:gd name="T0" fmla="*/ 3 w 58"/>
                  <a:gd name="T1" fmla="*/ 8 h 16"/>
                  <a:gd name="T2" fmla="*/ 23 w 58"/>
                  <a:gd name="T3" fmla="*/ 0 h 16"/>
                  <a:gd name="T4" fmla="*/ 55 w 58"/>
                  <a:gd name="T5" fmla="*/ 8 h 16"/>
                  <a:gd name="T6" fmla="*/ 35 w 58"/>
                  <a:gd name="T7" fmla="*/ 16 h 16"/>
                  <a:gd name="T8" fmla="*/ 3 w 58"/>
                  <a:gd name="T9" fmla="*/ 8 h 16"/>
                </a:gdLst>
                <a:ahLst/>
                <a:cxnLst>
                  <a:cxn ang="0">
                    <a:pos x="T0" y="T1"/>
                  </a:cxn>
                  <a:cxn ang="0">
                    <a:pos x="T2" y="T3"/>
                  </a:cxn>
                  <a:cxn ang="0">
                    <a:pos x="T4" y="T5"/>
                  </a:cxn>
                  <a:cxn ang="0">
                    <a:pos x="T6" y="T7"/>
                  </a:cxn>
                  <a:cxn ang="0">
                    <a:pos x="T8" y="T9"/>
                  </a:cxn>
                </a:cxnLst>
                <a:rect l="0" t="0" r="r" b="b"/>
                <a:pathLst>
                  <a:path w="58" h="16">
                    <a:moveTo>
                      <a:pt x="3" y="8"/>
                    </a:moveTo>
                    <a:cubicBezTo>
                      <a:pt x="0" y="3"/>
                      <a:pt x="9" y="0"/>
                      <a:pt x="23" y="0"/>
                    </a:cubicBezTo>
                    <a:cubicBezTo>
                      <a:pt x="37" y="0"/>
                      <a:pt x="52" y="3"/>
                      <a:pt x="55" y="8"/>
                    </a:cubicBezTo>
                    <a:cubicBezTo>
                      <a:pt x="58" y="13"/>
                      <a:pt x="49" y="16"/>
                      <a:pt x="35" y="16"/>
                    </a:cubicBezTo>
                    <a:cubicBezTo>
                      <a:pt x="20" y="16"/>
                      <a:pt x="6" y="13"/>
                      <a:pt x="3"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500" name="Freeform 196"/>
              <p:cNvSpPr>
                <a:spLocks/>
              </p:cNvSpPr>
              <p:nvPr/>
            </p:nvSpPr>
            <p:spPr bwMode="auto">
              <a:xfrm>
                <a:off x="4669" y="2557"/>
                <a:ext cx="59" cy="16"/>
              </a:xfrm>
              <a:custGeom>
                <a:avLst/>
                <a:gdLst>
                  <a:gd name="T0" fmla="*/ 3 w 59"/>
                  <a:gd name="T1" fmla="*/ 8 h 16"/>
                  <a:gd name="T2" fmla="*/ 23 w 59"/>
                  <a:gd name="T3" fmla="*/ 0 h 16"/>
                  <a:gd name="T4" fmla="*/ 55 w 59"/>
                  <a:gd name="T5" fmla="*/ 8 h 16"/>
                  <a:gd name="T6" fmla="*/ 35 w 59"/>
                  <a:gd name="T7" fmla="*/ 16 h 16"/>
                  <a:gd name="T8" fmla="*/ 3 w 59"/>
                  <a:gd name="T9" fmla="*/ 8 h 16"/>
                </a:gdLst>
                <a:ahLst/>
                <a:cxnLst>
                  <a:cxn ang="0">
                    <a:pos x="T0" y="T1"/>
                  </a:cxn>
                  <a:cxn ang="0">
                    <a:pos x="T2" y="T3"/>
                  </a:cxn>
                  <a:cxn ang="0">
                    <a:pos x="T4" y="T5"/>
                  </a:cxn>
                  <a:cxn ang="0">
                    <a:pos x="T6" y="T7"/>
                  </a:cxn>
                  <a:cxn ang="0">
                    <a:pos x="T8" y="T9"/>
                  </a:cxn>
                </a:cxnLst>
                <a:rect l="0" t="0" r="r" b="b"/>
                <a:pathLst>
                  <a:path w="59" h="16">
                    <a:moveTo>
                      <a:pt x="3" y="8"/>
                    </a:moveTo>
                    <a:cubicBezTo>
                      <a:pt x="0" y="3"/>
                      <a:pt x="9" y="0"/>
                      <a:pt x="23" y="0"/>
                    </a:cubicBezTo>
                    <a:cubicBezTo>
                      <a:pt x="38" y="0"/>
                      <a:pt x="52" y="3"/>
                      <a:pt x="55" y="8"/>
                    </a:cubicBezTo>
                    <a:cubicBezTo>
                      <a:pt x="59" y="13"/>
                      <a:pt x="50" y="16"/>
                      <a:pt x="35" y="16"/>
                    </a:cubicBezTo>
                    <a:cubicBezTo>
                      <a:pt x="21" y="16"/>
                      <a:pt x="7" y="13"/>
                      <a:pt x="3"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501" name="Freeform 197"/>
              <p:cNvSpPr>
                <a:spLocks/>
              </p:cNvSpPr>
              <p:nvPr/>
            </p:nvSpPr>
            <p:spPr bwMode="auto">
              <a:xfrm>
                <a:off x="4737" y="2557"/>
                <a:ext cx="59" cy="16"/>
              </a:xfrm>
              <a:custGeom>
                <a:avLst/>
                <a:gdLst>
                  <a:gd name="T0" fmla="*/ 3 w 59"/>
                  <a:gd name="T1" fmla="*/ 8 h 16"/>
                  <a:gd name="T2" fmla="*/ 23 w 59"/>
                  <a:gd name="T3" fmla="*/ 0 h 16"/>
                  <a:gd name="T4" fmla="*/ 56 w 59"/>
                  <a:gd name="T5" fmla="*/ 8 h 16"/>
                  <a:gd name="T6" fmla="*/ 36 w 59"/>
                  <a:gd name="T7" fmla="*/ 16 h 16"/>
                  <a:gd name="T8" fmla="*/ 3 w 59"/>
                  <a:gd name="T9" fmla="*/ 8 h 16"/>
                </a:gdLst>
                <a:ahLst/>
                <a:cxnLst>
                  <a:cxn ang="0">
                    <a:pos x="T0" y="T1"/>
                  </a:cxn>
                  <a:cxn ang="0">
                    <a:pos x="T2" y="T3"/>
                  </a:cxn>
                  <a:cxn ang="0">
                    <a:pos x="T4" y="T5"/>
                  </a:cxn>
                  <a:cxn ang="0">
                    <a:pos x="T6" y="T7"/>
                  </a:cxn>
                  <a:cxn ang="0">
                    <a:pos x="T8" y="T9"/>
                  </a:cxn>
                </a:cxnLst>
                <a:rect l="0" t="0" r="r" b="b"/>
                <a:pathLst>
                  <a:path w="59" h="16">
                    <a:moveTo>
                      <a:pt x="3" y="8"/>
                    </a:moveTo>
                    <a:cubicBezTo>
                      <a:pt x="0" y="3"/>
                      <a:pt x="9" y="0"/>
                      <a:pt x="23" y="0"/>
                    </a:cubicBezTo>
                    <a:cubicBezTo>
                      <a:pt x="37" y="0"/>
                      <a:pt x="52" y="3"/>
                      <a:pt x="56" y="8"/>
                    </a:cubicBezTo>
                    <a:cubicBezTo>
                      <a:pt x="59" y="13"/>
                      <a:pt x="51" y="16"/>
                      <a:pt x="36" y="16"/>
                    </a:cubicBezTo>
                    <a:cubicBezTo>
                      <a:pt x="21" y="16"/>
                      <a:pt x="7" y="13"/>
                      <a:pt x="3"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502" name="Freeform 198"/>
              <p:cNvSpPr>
                <a:spLocks/>
              </p:cNvSpPr>
              <p:nvPr/>
            </p:nvSpPr>
            <p:spPr bwMode="auto">
              <a:xfrm>
                <a:off x="4805" y="2557"/>
                <a:ext cx="59" cy="16"/>
              </a:xfrm>
              <a:custGeom>
                <a:avLst/>
                <a:gdLst>
                  <a:gd name="T0" fmla="*/ 4 w 60"/>
                  <a:gd name="T1" fmla="*/ 8 h 16"/>
                  <a:gd name="T2" fmla="*/ 23 w 60"/>
                  <a:gd name="T3" fmla="*/ 0 h 16"/>
                  <a:gd name="T4" fmla="*/ 56 w 60"/>
                  <a:gd name="T5" fmla="*/ 8 h 16"/>
                  <a:gd name="T6" fmla="*/ 37 w 60"/>
                  <a:gd name="T7" fmla="*/ 16 h 16"/>
                  <a:gd name="T8" fmla="*/ 4 w 60"/>
                  <a:gd name="T9" fmla="*/ 8 h 16"/>
                </a:gdLst>
                <a:ahLst/>
                <a:cxnLst>
                  <a:cxn ang="0">
                    <a:pos x="T0" y="T1"/>
                  </a:cxn>
                  <a:cxn ang="0">
                    <a:pos x="T2" y="T3"/>
                  </a:cxn>
                  <a:cxn ang="0">
                    <a:pos x="T4" y="T5"/>
                  </a:cxn>
                  <a:cxn ang="0">
                    <a:pos x="T6" y="T7"/>
                  </a:cxn>
                  <a:cxn ang="0">
                    <a:pos x="T8" y="T9"/>
                  </a:cxn>
                </a:cxnLst>
                <a:rect l="0" t="0" r="r" b="b"/>
                <a:pathLst>
                  <a:path w="60" h="16">
                    <a:moveTo>
                      <a:pt x="4" y="8"/>
                    </a:moveTo>
                    <a:cubicBezTo>
                      <a:pt x="0" y="3"/>
                      <a:pt x="9" y="0"/>
                      <a:pt x="23" y="0"/>
                    </a:cubicBezTo>
                    <a:cubicBezTo>
                      <a:pt x="38" y="0"/>
                      <a:pt x="52" y="3"/>
                      <a:pt x="56" y="8"/>
                    </a:cubicBezTo>
                    <a:cubicBezTo>
                      <a:pt x="60" y="13"/>
                      <a:pt x="51" y="16"/>
                      <a:pt x="37" y="16"/>
                    </a:cubicBezTo>
                    <a:cubicBezTo>
                      <a:pt x="23" y="16"/>
                      <a:pt x="8" y="13"/>
                      <a:pt x="4"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503" name="Freeform 199"/>
              <p:cNvSpPr>
                <a:spLocks/>
              </p:cNvSpPr>
              <p:nvPr/>
            </p:nvSpPr>
            <p:spPr bwMode="auto">
              <a:xfrm>
                <a:off x="4872" y="2557"/>
                <a:ext cx="60" cy="16"/>
              </a:xfrm>
              <a:custGeom>
                <a:avLst/>
                <a:gdLst>
                  <a:gd name="T0" fmla="*/ 4 w 60"/>
                  <a:gd name="T1" fmla="*/ 8 h 16"/>
                  <a:gd name="T2" fmla="*/ 23 w 60"/>
                  <a:gd name="T3" fmla="*/ 0 h 16"/>
                  <a:gd name="T4" fmla="*/ 56 w 60"/>
                  <a:gd name="T5" fmla="*/ 8 h 16"/>
                  <a:gd name="T6" fmla="*/ 37 w 60"/>
                  <a:gd name="T7" fmla="*/ 16 h 16"/>
                  <a:gd name="T8" fmla="*/ 4 w 60"/>
                  <a:gd name="T9" fmla="*/ 8 h 16"/>
                </a:gdLst>
                <a:ahLst/>
                <a:cxnLst>
                  <a:cxn ang="0">
                    <a:pos x="T0" y="T1"/>
                  </a:cxn>
                  <a:cxn ang="0">
                    <a:pos x="T2" y="T3"/>
                  </a:cxn>
                  <a:cxn ang="0">
                    <a:pos x="T4" y="T5"/>
                  </a:cxn>
                  <a:cxn ang="0">
                    <a:pos x="T6" y="T7"/>
                  </a:cxn>
                  <a:cxn ang="0">
                    <a:pos x="T8" y="T9"/>
                  </a:cxn>
                </a:cxnLst>
                <a:rect l="0" t="0" r="r" b="b"/>
                <a:pathLst>
                  <a:path w="60" h="16">
                    <a:moveTo>
                      <a:pt x="4" y="8"/>
                    </a:moveTo>
                    <a:cubicBezTo>
                      <a:pt x="0" y="3"/>
                      <a:pt x="8" y="0"/>
                      <a:pt x="23" y="0"/>
                    </a:cubicBezTo>
                    <a:cubicBezTo>
                      <a:pt x="37" y="0"/>
                      <a:pt x="52" y="3"/>
                      <a:pt x="56" y="8"/>
                    </a:cubicBezTo>
                    <a:cubicBezTo>
                      <a:pt x="60" y="13"/>
                      <a:pt x="52" y="16"/>
                      <a:pt x="37" y="16"/>
                    </a:cubicBezTo>
                    <a:cubicBezTo>
                      <a:pt x="23" y="16"/>
                      <a:pt x="8" y="13"/>
                      <a:pt x="4"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504" name="Freeform 200"/>
              <p:cNvSpPr>
                <a:spLocks/>
              </p:cNvSpPr>
              <p:nvPr/>
            </p:nvSpPr>
            <p:spPr bwMode="auto">
              <a:xfrm>
                <a:off x="4940" y="2557"/>
                <a:ext cx="60" cy="16"/>
              </a:xfrm>
              <a:custGeom>
                <a:avLst/>
                <a:gdLst>
                  <a:gd name="T0" fmla="*/ 4 w 61"/>
                  <a:gd name="T1" fmla="*/ 8 h 16"/>
                  <a:gd name="T2" fmla="*/ 23 w 61"/>
                  <a:gd name="T3" fmla="*/ 0 h 16"/>
                  <a:gd name="T4" fmla="*/ 57 w 61"/>
                  <a:gd name="T5" fmla="*/ 8 h 16"/>
                  <a:gd name="T6" fmla="*/ 38 w 61"/>
                  <a:gd name="T7" fmla="*/ 16 h 16"/>
                  <a:gd name="T8" fmla="*/ 4 w 61"/>
                  <a:gd name="T9" fmla="*/ 8 h 16"/>
                </a:gdLst>
                <a:ahLst/>
                <a:cxnLst>
                  <a:cxn ang="0">
                    <a:pos x="T0" y="T1"/>
                  </a:cxn>
                  <a:cxn ang="0">
                    <a:pos x="T2" y="T3"/>
                  </a:cxn>
                  <a:cxn ang="0">
                    <a:pos x="T4" y="T5"/>
                  </a:cxn>
                  <a:cxn ang="0">
                    <a:pos x="T6" y="T7"/>
                  </a:cxn>
                  <a:cxn ang="0">
                    <a:pos x="T8" y="T9"/>
                  </a:cxn>
                </a:cxnLst>
                <a:rect l="0" t="0" r="r" b="b"/>
                <a:pathLst>
                  <a:path w="61" h="16">
                    <a:moveTo>
                      <a:pt x="4" y="8"/>
                    </a:moveTo>
                    <a:cubicBezTo>
                      <a:pt x="0" y="3"/>
                      <a:pt x="9" y="0"/>
                      <a:pt x="23" y="0"/>
                    </a:cubicBezTo>
                    <a:cubicBezTo>
                      <a:pt x="38" y="0"/>
                      <a:pt x="53" y="3"/>
                      <a:pt x="57" y="8"/>
                    </a:cubicBezTo>
                    <a:cubicBezTo>
                      <a:pt x="61" y="13"/>
                      <a:pt x="53" y="16"/>
                      <a:pt x="38" y="16"/>
                    </a:cubicBezTo>
                    <a:cubicBezTo>
                      <a:pt x="24" y="16"/>
                      <a:pt x="8" y="13"/>
                      <a:pt x="4"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505" name="Freeform 201"/>
              <p:cNvSpPr>
                <a:spLocks/>
              </p:cNvSpPr>
              <p:nvPr/>
            </p:nvSpPr>
            <p:spPr bwMode="auto">
              <a:xfrm>
                <a:off x="5007" y="2557"/>
                <a:ext cx="61" cy="16"/>
              </a:xfrm>
              <a:custGeom>
                <a:avLst/>
                <a:gdLst>
                  <a:gd name="T0" fmla="*/ 4 w 61"/>
                  <a:gd name="T1" fmla="*/ 8 h 16"/>
                  <a:gd name="T2" fmla="*/ 22 w 61"/>
                  <a:gd name="T3" fmla="*/ 0 h 16"/>
                  <a:gd name="T4" fmla="*/ 57 w 61"/>
                  <a:gd name="T5" fmla="*/ 8 h 16"/>
                  <a:gd name="T6" fmla="*/ 38 w 61"/>
                  <a:gd name="T7" fmla="*/ 16 h 16"/>
                  <a:gd name="T8" fmla="*/ 4 w 61"/>
                  <a:gd name="T9" fmla="*/ 8 h 16"/>
                </a:gdLst>
                <a:ahLst/>
                <a:cxnLst>
                  <a:cxn ang="0">
                    <a:pos x="T0" y="T1"/>
                  </a:cxn>
                  <a:cxn ang="0">
                    <a:pos x="T2" y="T3"/>
                  </a:cxn>
                  <a:cxn ang="0">
                    <a:pos x="T4" y="T5"/>
                  </a:cxn>
                  <a:cxn ang="0">
                    <a:pos x="T6" y="T7"/>
                  </a:cxn>
                  <a:cxn ang="0">
                    <a:pos x="T8" y="T9"/>
                  </a:cxn>
                </a:cxnLst>
                <a:rect l="0" t="0" r="r" b="b"/>
                <a:pathLst>
                  <a:path w="61" h="16">
                    <a:moveTo>
                      <a:pt x="4" y="8"/>
                    </a:moveTo>
                    <a:cubicBezTo>
                      <a:pt x="0" y="3"/>
                      <a:pt x="8" y="0"/>
                      <a:pt x="22" y="0"/>
                    </a:cubicBezTo>
                    <a:cubicBezTo>
                      <a:pt x="37" y="0"/>
                      <a:pt x="52" y="3"/>
                      <a:pt x="57" y="8"/>
                    </a:cubicBezTo>
                    <a:cubicBezTo>
                      <a:pt x="61" y="13"/>
                      <a:pt x="53" y="16"/>
                      <a:pt x="38" y="16"/>
                    </a:cubicBezTo>
                    <a:cubicBezTo>
                      <a:pt x="24" y="16"/>
                      <a:pt x="8" y="13"/>
                      <a:pt x="4"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506" name="Freeform 202"/>
              <p:cNvSpPr>
                <a:spLocks/>
              </p:cNvSpPr>
              <p:nvPr/>
            </p:nvSpPr>
            <p:spPr bwMode="auto">
              <a:xfrm>
                <a:off x="5076" y="2557"/>
                <a:ext cx="61" cy="16"/>
              </a:xfrm>
              <a:custGeom>
                <a:avLst/>
                <a:gdLst>
                  <a:gd name="T0" fmla="*/ 4 w 61"/>
                  <a:gd name="T1" fmla="*/ 8 h 16"/>
                  <a:gd name="T2" fmla="*/ 22 w 61"/>
                  <a:gd name="T3" fmla="*/ 0 h 16"/>
                  <a:gd name="T4" fmla="*/ 56 w 61"/>
                  <a:gd name="T5" fmla="*/ 8 h 16"/>
                  <a:gd name="T6" fmla="*/ 38 w 61"/>
                  <a:gd name="T7" fmla="*/ 16 h 16"/>
                  <a:gd name="T8" fmla="*/ 4 w 61"/>
                  <a:gd name="T9" fmla="*/ 8 h 16"/>
                </a:gdLst>
                <a:ahLst/>
                <a:cxnLst>
                  <a:cxn ang="0">
                    <a:pos x="T0" y="T1"/>
                  </a:cxn>
                  <a:cxn ang="0">
                    <a:pos x="T2" y="T3"/>
                  </a:cxn>
                  <a:cxn ang="0">
                    <a:pos x="T4" y="T5"/>
                  </a:cxn>
                  <a:cxn ang="0">
                    <a:pos x="T6" y="T7"/>
                  </a:cxn>
                  <a:cxn ang="0">
                    <a:pos x="T8" y="T9"/>
                  </a:cxn>
                </a:cxnLst>
                <a:rect l="0" t="0" r="r" b="b"/>
                <a:pathLst>
                  <a:path w="61" h="16">
                    <a:moveTo>
                      <a:pt x="4" y="8"/>
                    </a:moveTo>
                    <a:cubicBezTo>
                      <a:pt x="0" y="3"/>
                      <a:pt x="8" y="0"/>
                      <a:pt x="22" y="0"/>
                    </a:cubicBezTo>
                    <a:cubicBezTo>
                      <a:pt x="36" y="0"/>
                      <a:pt x="51" y="3"/>
                      <a:pt x="56" y="8"/>
                    </a:cubicBezTo>
                    <a:cubicBezTo>
                      <a:pt x="61" y="13"/>
                      <a:pt x="53" y="16"/>
                      <a:pt x="38" y="16"/>
                    </a:cubicBezTo>
                    <a:cubicBezTo>
                      <a:pt x="24" y="16"/>
                      <a:pt x="9" y="13"/>
                      <a:pt x="4"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507" name="Freeform 203"/>
              <p:cNvSpPr>
                <a:spLocks/>
              </p:cNvSpPr>
              <p:nvPr/>
            </p:nvSpPr>
            <p:spPr bwMode="auto">
              <a:xfrm>
                <a:off x="5143" y="2557"/>
                <a:ext cx="61" cy="16"/>
              </a:xfrm>
              <a:custGeom>
                <a:avLst/>
                <a:gdLst>
                  <a:gd name="T0" fmla="*/ 5 w 62"/>
                  <a:gd name="T1" fmla="*/ 8 h 16"/>
                  <a:gd name="T2" fmla="*/ 22 w 62"/>
                  <a:gd name="T3" fmla="*/ 0 h 16"/>
                  <a:gd name="T4" fmla="*/ 57 w 62"/>
                  <a:gd name="T5" fmla="*/ 8 h 16"/>
                  <a:gd name="T6" fmla="*/ 39 w 62"/>
                  <a:gd name="T7" fmla="*/ 16 h 16"/>
                  <a:gd name="T8" fmla="*/ 5 w 62"/>
                  <a:gd name="T9" fmla="*/ 8 h 16"/>
                </a:gdLst>
                <a:ahLst/>
                <a:cxnLst>
                  <a:cxn ang="0">
                    <a:pos x="T0" y="T1"/>
                  </a:cxn>
                  <a:cxn ang="0">
                    <a:pos x="T2" y="T3"/>
                  </a:cxn>
                  <a:cxn ang="0">
                    <a:pos x="T4" y="T5"/>
                  </a:cxn>
                  <a:cxn ang="0">
                    <a:pos x="T6" y="T7"/>
                  </a:cxn>
                  <a:cxn ang="0">
                    <a:pos x="T8" y="T9"/>
                  </a:cxn>
                </a:cxnLst>
                <a:rect l="0" t="0" r="r" b="b"/>
                <a:pathLst>
                  <a:path w="62" h="16">
                    <a:moveTo>
                      <a:pt x="5" y="8"/>
                    </a:moveTo>
                    <a:cubicBezTo>
                      <a:pt x="0" y="3"/>
                      <a:pt x="8" y="0"/>
                      <a:pt x="22" y="0"/>
                    </a:cubicBezTo>
                    <a:cubicBezTo>
                      <a:pt x="37" y="0"/>
                      <a:pt x="52" y="3"/>
                      <a:pt x="57" y="8"/>
                    </a:cubicBezTo>
                    <a:cubicBezTo>
                      <a:pt x="62" y="13"/>
                      <a:pt x="54" y="16"/>
                      <a:pt x="39" y="16"/>
                    </a:cubicBezTo>
                    <a:cubicBezTo>
                      <a:pt x="25" y="16"/>
                      <a:pt x="10" y="13"/>
                      <a:pt x="5"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508" name="Freeform 204"/>
              <p:cNvSpPr>
                <a:spLocks/>
              </p:cNvSpPr>
              <p:nvPr/>
            </p:nvSpPr>
            <p:spPr bwMode="auto">
              <a:xfrm>
                <a:off x="5210" y="2557"/>
                <a:ext cx="63" cy="16"/>
              </a:xfrm>
              <a:custGeom>
                <a:avLst/>
                <a:gdLst>
                  <a:gd name="T0" fmla="*/ 5 w 63"/>
                  <a:gd name="T1" fmla="*/ 8 h 16"/>
                  <a:gd name="T2" fmla="*/ 23 w 63"/>
                  <a:gd name="T3" fmla="*/ 0 h 16"/>
                  <a:gd name="T4" fmla="*/ 58 w 63"/>
                  <a:gd name="T5" fmla="*/ 8 h 16"/>
                  <a:gd name="T6" fmla="*/ 41 w 63"/>
                  <a:gd name="T7" fmla="*/ 16 h 16"/>
                  <a:gd name="T8" fmla="*/ 5 w 63"/>
                  <a:gd name="T9" fmla="*/ 8 h 16"/>
                </a:gdLst>
                <a:ahLst/>
                <a:cxnLst>
                  <a:cxn ang="0">
                    <a:pos x="T0" y="T1"/>
                  </a:cxn>
                  <a:cxn ang="0">
                    <a:pos x="T2" y="T3"/>
                  </a:cxn>
                  <a:cxn ang="0">
                    <a:pos x="T4" y="T5"/>
                  </a:cxn>
                  <a:cxn ang="0">
                    <a:pos x="T6" y="T7"/>
                  </a:cxn>
                  <a:cxn ang="0">
                    <a:pos x="T8" y="T9"/>
                  </a:cxn>
                </a:cxnLst>
                <a:rect l="0" t="0" r="r" b="b"/>
                <a:pathLst>
                  <a:path w="63" h="16">
                    <a:moveTo>
                      <a:pt x="5" y="8"/>
                    </a:moveTo>
                    <a:cubicBezTo>
                      <a:pt x="0" y="3"/>
                      <a:pt x="8" y="0"/>
                      <a:pt x="23" y="0"/>
                    </a:cubicBezTo>
                    <a:cubicBezTo>
                      <a:pt x="37" y="0"/>
                      <a:pt x="53" y="3"/>
                      <a:pt x="58" y="8"/>
                    </a:cubicBezTo>
                    <a:cubicBezTo>
                      <a:pt x="63" y="13"/>
                      <a:pt x="55" y="16"/>
                      <a:pt x="41" y="16"/>
                    </a:cubicBezTo>
                    <a:cubicBezTo>
                      <a:pt x="26" y="16"/>
                      <a:pt x="10" y="13"/>
                      <a:pt x="5"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grpSp>
        <p:grpSp>
          <p:nvGrpSpPr>
            <p:cNvPr id="1225" name="Group 406"/>
            <p:cNvGrpSpPr>
              <a:grpSpLocks/>
            </p:cNvGrpSpPr>
            <p:nvPr/>
          </p:nvGrpSpPr>
          <p:grpSpPr bwMode="auto">
            <a:xfrm>
              <a:off x="1208088" y="4059238"/>
              <a:ext cx="8291513" cy="160338"/>
              <a:chOff x="761" y="2557"/>
              <a:chExt cx="5223" cy="101"/>
            </a:xfrm>
          </p:grpSpPr>
          <p:sp>
            <p:nvSpPr>
              <p:cNvPr id="2109" name="Freeform 206"/>
              <p:cNvSpPr>
                <a:spLocks/>
              </p:cNvSpPr>
              <p:nvPr/>
            </p:nvSpPr>
            <p:spPr bwMode="auto">
              <a:xfrm>
                <a:off x="5278" y="2557"/>
                <a:ext cx="62" cy="16"/>
              </a:xfrm>
              <a:custGeom>
                <a:avLst/>
                <a:gdLst>
                  <a:gd name="T0" fmla="*/ 5 w 63"/>
                  <a:gd name="T1" fmla="*/ 8 h 16"/>
                  <a:gd name="T2" fmla="*/ 22 w 63"/>
                  <a:gd name="T3" fmla="*/ 0 h 16"/>
                  <a:gd name="T4" fmla="*/ 58 w 63"/>
                  <a:gd name="T5" fmla="*/ 8 h 16"/>
                  <a:gd name="T6" fmla="*/ 41 w 63"/>
                  <a:gd name="T7" fmla="*/ 16 h 16"/>
                  <a:gd name="T8" fmla="*/ 5 w 63"/>
                  <a:gd name="T9" fmla="*/ 8 h 16"/>
                </a:gdLst>
                <a:ahLst/>
                <a:cxnLst>
                  <a:cxn ang="0">
                    <a:pos x="T0" y="T1"/>
                  </a:cxn>
                  <a:cxn ang="0">
                    <a:pos x="T2" y="T3"/>
                  </a:cxn>
                  <a:cxn ang="0">
                    <a:pos x="T4" y="T5"/>
                  </a:cxn>
                  <a:cxn ang="0">
                    <a:pos x="T6" y="T7"/>
                  </a:cxn>
                  <a:cxn ang="0">
                    <a:pos x="T8" y="T9"/>
                  </a:cxn>
                </a:cxnLst>
                <a:rect l="0" t="0" r="r" b="b"/>
                <a:pathLst>
                  <a:path w="63" h="16">
                    <a:moveTo>
                      <a:pt x="5" y="8"/>
                    </a:moveTo>
                    <a:cubicBezTo>
                      <a:pt x="0" y="3"/>
                      <a:pt x="8" y="0"/>
                      <a:pt x="22" y="0"/>
                    </a:cubicBezTo>
                    <a:cubicBezTo>
                      <a:pt x="36" y="0"/>
                      <a:pt x="52" y="3"/>
                      <a:pt x="58" y="8"/>
                    </a:cubicBezTo>
                    <a:cubicBezTo>
                      <a:pt x="63" y="13"/>
                      <a:pt x="55" y="16"/>
                      <a:pt x="41" y="16"/>
                    </a:cubicBezTo>
                    <a:cubicBezTo>
                      <a:pt x="26" y="16"/>
                      <a:pt x="10" y="13"/>
                      <a:pt x="5"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110" name="Freeform 207"/>
              <p:cNvSpPr>
                <a:spLocks/>
              </p:cNvSpPr>
              <p:nvPr/>
            </p:nvSpPr>
            <p:spPr bwMode="auto">
              <a:xfrm>
                <a:off x="5346" y="2557"/>
                <a:ext cx="62" cy="16"/>
              </a:xfrm>
              <a:custGeom>
                <a:avLst/>
                <a:gdLst>
                  <a:gd name="T0" fmla="*/ 5 w 62"/>
                  <a:gd name="T1" fmla="*/ 8 h 16"/>
                  <a:gd name="T2" fmla="*/ 21 w 62"/>
                  <a:gd name="T3" fmla="*/ 0 h 16"/>
                  <a:gd name="T4" fmla="*/ 57 w 62"/>
                  <a:gd name="T5" fmla="*/ 8 h 16"/>
                  <a:gd name="T6" fmla="*/ 41 w 62"/>
                  <a:gd name="T7" fmla="*/ 16 h 16"/>
                  <a:gd name="T8" fmla="*/ 5 w 62"/>
                  <a:gd name="T9" fmla="*/ 8 h 16"/>
                </a:gdLst>
                <a:ahLst/>
                <a:cxnLst>
                  <a:cxn ang="0">
                    <a:pos x="T0" y="T1"/>
                  </a:cxn>
                  <a:cxn ang="0">
                    <a:pos x="T2" y="T3"/>
                  </a:cxn>
                  <a:cxn ang="0">
                    <a:pos x="T4" y="T5"/>
                  </a:cxn>
                  <a:cxn ang="0">
                    <a:pos x="T6" y="T7"/>
                  </a:cxn>
                  <a:cxn ang="0">
                    <a:pos x="T8" y="T9"/>
                  </a:cxn>
                </a:cxnLst>
                <a:rect l="0" t="0" r="r" b="b"/>
                <a:pathLst>
                  <a:path w="62" h="16">
                    <a:moveTo>
                      <a:pt x="5" y="8"/>
                    </a:moveTo>
                    <a:cubicBezTo>
                      <a:pt x="0" y="3"/>
                      <a:pt x="7" y="0"/>
                      <a:pt x="21" y="0"/>
                    </a:cubicBezTo>
                    <a:cubicBezTo>
                      <a:pt x="36" y="0"/>
                      <a:pt x="52" y="3"/>
                      <a:pt x="57" y="8"/>
                    </a:cubicBezTo>
                    <a:cubicBezTo>
                      <a:pt x="62" y="13"/>
                      <a:pt x="55" y="16"/>
                      <a:pt x="41" y="16"/>
                    </a:cubicBezTo>
                    <a:cubicBezTo>
                      <a:pt x="26" y="16"/>
                      <a:pt x="10" y="13"/>
                      <a:pt x="5"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111" name="Freeform 208"/>
              <p:cNvSpPr>
                <a:spLocks/>
              </p:cNvSpPr>
              <p:nvPr/>
            </p:nvSpPr>
            <p:spPr bwMode="auto">
              <a:xfrm>
                <a:off x="5413" y="2557"/>
                <a:ext cx="63" cy="16"/>
              </a:xfrm>
              <a:custGeom>
                <a:avLst/>
                <a:gdLst>
                  <a:gd name="T0" fmla="*/ 6 w 63"/>
                  <a:gd name="T1" fmla="*/ 8 h 16"/>
                  <a:gd name="T2" fmla="*/ 22 w 63"/>
                  <a:gd name="T3" fmla="*/ 0 h 16"/>
                  <a:gd name="T4" fmla="*/ 58 w 63"/>
                  <a:gd name="T5" fmla="*/ 8 h 16"/>
                  <a:gd name="T6" fmla="*/ 42 w 63"/>
                  <a:gd name="T7" fmla="*/ 16 h 16"/>
                  <a:gd name="T8" fmla="*/ 6 w 63"/>
                  <a:gd name="T9" fmla="*/ 8 h 16"/>
                </a:gdLst>
                <a:ahLst/>
                <a:cxnLst>
                  <a:cxn ang="0">
                    <a:pos x="T0" y="T1"/>
                  </a:cxn>
                  <a:cxn ang="0">
                    <a:pos x="T2" y="T3"/>
                  </a:cxn>
                  <a:cxn ang="0">
                    <a:pos x="T4" y="T5"/>
                  </a:cxn>
                  <a:cxn ang="0">
                    <a:pos x="T6" y="T7"/>
                  </a:cxn>
                  <a:cxn ang="0">
                    <a:pos x="T8" y="T9"/>
                  </a:cxn>
                </a:cxnLst>
                <a:rect l="0" t="0" r="r" b="b"/>
                <a:pathLst>
                  <a:path w="63" h="16">
                    <a:moveTo>
                      <a:pt x="6" y="8"/>
                    </a:moveTo>
                    <a:cubicBezTo>
                      <a:pt x="0" y="3"/>
                      <a:pt x="7" y="0"/>
                      <a:pt x="22" y="0"/>
                    </a:cubicBezTo>
                    <a:cubicBezTo>
                      <a:pt x="36" y="0"/>
                      <a:pt x="52" y="3"/>
                      <a:pt x="58" y="8"/>
                    </a:cubicBezTo>
                    <a:cubicBezTo>
                      <a:pt x="63" y="13"/>
                      <a:pt x="56" y="16"/>
                      <a:pt x="42" y="16"/>
                    </a:cubicBezTo>
                    <a:cubicBezTo>
                      <a:pt x="27" y="16"/>
                      <a:pt x="11" y="13"/>
                      <a:pt x="6"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112" name="Freeform 209"/>
              <p:cNvSpPr>
                <a:spLocks/>
              </p:cNvSpPr>
              <p:nvPr/>
            </p:nvSpPr>
            <p:spPr bwMode="auto">
              <a:xfrm>
                <a:off x="5482" y="2557"/>
                <a:ext cx="63" cy="16"/>
              </a:xfrm>
              <a:custGeom>
                <a:avLst/>
                <a:gdLst>
                  <a:gd name="T0" fmla="*/ 5 w 64"/>
                  <a:gd name="T1" fmla="*/ 8 h 16"/>
                  <a:gd name="T2" fmla="*/ 21 w 64"/>
                  <a:gd name="T3" fmla="*/ 0 h 16"/>
                  <a:gd name="T4" fmla="*/ 58 w 64"/>
                  <a:gd name="T5" fmla="*/ 8 h 16"/>
                  <a:gd name="T6" fmla="*/ 42 w 64"/>
                  <a:gd name="T7" fmla="*/ 16 h 16"/>
                  <a:gd name="T8" fmla="*/ 5 w 64"/>
                  <a:gd name="T9" fmla="*/ 8 h 16"/>
                </a:gdLst>
                <a:ahLst/>
                <a:cxnLst>
                  <a:cxn ang="0">
                    <a:pos x="T0" y="T1"/>
                  </a:cxn>
                  <a:cxn ang="0">
                    <a:pos x="T2" y="T3"/>
                  </a:cxn>
                  <a:cxn ang="0">
                    <a:pos x="T4" y="T5"/>
                  </a:cxn>
                  <a:cxn ang="0">
                    <a:pos x="T6" y="T7"/>
                  </a:cxn>
                  <a:cxn ang="0">
                    <a:pos x="T8" y="T9"/>
                  </a:cxn>
                </a:cxnLst>
                <a:rect l="0" t="0" r="r" b="b"/>
                <a:pathLst>
                  <a:path w="64" h="16">
                    <a:moveTo>
                      <a:pt x="5" y="8"/>
                    </a:moveTo>
                    <a:cubicBezTo>
                      <a:pt x="0" y="3"/>
                      <a:pt x="7" y="0"/>
                      <a:pt x="21" y="0"/>
                    </a:cubicBezTo>
                    <a:cubicBezTo>
                      <a:pt x="36" y="0"/>
                      <a:pt x="52" y="3"/>
                      <a:pt x="58" y="8"/>
                    </a:cubicBezTo>
                    <a:cubicBezTo>
                      <a:pt x="64" y="13"/>
                      <a:pt x="57" y="16"/>
                      <a:pt x="42" y="16"/>
                    </a:cubicBezTo>
                    <a:cubicBezTo>
                      <a:pt x="27" y="16"/>
                      <a:pt x="11" y="13"/>
                      <a:pt x="5"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113" name="Freeform 210"/>
              <p:cNvSpPr>
                <a:spLocks/>
              </p:cNvSpPr>
              <p:nvPr/>
            </p:nvSpPr>
            <p:spPr bwMode="auto">
              <a:xfrm>
                <a:off x="5548" y="2557"/>
                <a:ext cx="65" cy="16"/>
              </a:xfrm>
              <a:custGeom>
                <a:avLst/>
                <a:gdLst>
                  <a:gd name="T0" fmla="*/ 6 w 65"/>
                  <a:gd name="T1" fmla="*/ 8 h 16"/>
                  <a:gd name="T2" fmla="*/ 22 w 65"/>
                  <a:gd name="T3" fmla="*/ 0 h 16"/>
                  <a:gd name="T4" fmla="*/ 59 w 65"/>
                  <a:gd name="T5" fmla="*/ 8 h 16"/>
                  <a:gd name="T6" fmla="*/ 43 w 65"/>
                  <a:gd name="T7" fmla="*/ 16 h 16"/>
                  <a:gd name="T8" fmla="*/ 6 w 65"/>
                  <a:gd name="T9" fmla="*/ 8 h 16"/>
                </a:gdLst>
                <a:ahLst/>
                <a:cxnLst>
                  <a:cxn ang="0">
                    <a:pos x="T0" y="T1"/>
                  </a:cxn>
                  <a:cxn ang="0">
                    <a:pos x="T2" y="T3"/>
                  </a:cxn>
                  <a:cxn ang="0">
                    <a:pos x="T4" y="T5"/>
                  </a:cxn>
                  <a:cxn ang="0">
                    <a:pos x="T6" y="T7"/>
                  </a:cxn>
                  <a:cxn ang="0">
                    <a:pos x="T8" y="T9"/>
                  </a:cxn>
                </a:cxnLst>
                <a:rect l="0" t="0" r="r" b="b"/>
                <a:pathLst>
                  <a:path w="65" h="16">
                    <a:moveTo>
                      <a:pt x="6" y="8"/>
                    </a:moveTo>
                    <a:cubicBezTo>
                      <a:pt x="0" y="3"/>
                      <a:pt x="7" y="0"/>
                      <a:pt x="22" y="0"/>
                    </a:cubicBezTo>
                    <a:cubicBezTo>
                      <a:pt x="36" y="0"/>
                      <a:pt x="53" y="3"/>
                      <a:pt x="59" y="8"/>
                    </a:cubicBezTo>
                    <a:cubicBezTo>
                      <a:pt x="65" y="13"/>
                      <a:pt x="58" y="16"/>
                      <a:pt x="43" y="16"/>
                    </a:cubicBezTo>
                    <a:cubicBezTo>
                      <a:pt x="28" y="16"/>
                      <a:pt x="12" y="13"/>
                      <a:pt x="6"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114" name="Freeform 211"/>
              <p:cNvSpPr>
                <a:spLocks/>
              </p:cNvSpPr>
              <p:nvPr/>
            </p:nvSpPr>
            <p:spPr bwMode="auto">
              <a:xfrm>
                <a:off x="5617" y="2557"/>
                <a:ext cx="63" cy="16"/>
              </a:xfrm>
              <a:custGeom>
                <a:avLst/>
                <a:gdLst>
                  <a:gd name="T0" fmla="*/ 6 w 64"/>
                  <a:gd name="T1" fmla="*/ 8 h 16"/>
                  <a:gd name="T2" fmla="*/ 21 w 64"/>
                  <a:gd name="T3" fmla="*/ 0 h 16"/>
                  <a:gd name="T4" fmla="*/ 58 w 64"/>
                  <a:gd name="T5" fmla="*/ 8 h 16"/>
                  <a:gd name="T6" fmla="*/ 43 w 64"/>
                  <a:gd name="T7" fmla="*/ 16 h 16"/>
                  <a:gd name="T8" fmla="*/ 6 w 64"/>
                  <a:gd name="T9" fmla="*/ 8 h 16"/>
                </a:gdLst>
                <a:ahLst/>
                <a:cxnLst>
                  <a:cxn ang="0">
                    <a:pos x="T0" y="T1"/>
                  </a:cxn>
                  <a:cxn ang="0">
                    <a:pos x="T2" y="T3"/>
                  </a:cxn>
                  <a:cxn ang="0">
                    <a:pos x="T4" y="T5"/>
                  </a:cxn>
                  <a:cxn ang="0">
                    <a:pos x="T6" y="T7"/>
                  </a:cxn>
                  <a:cxn ang="0">
                    <a:pos x="T8" y="T9"/>
                  </a:cxn>
                </a:cxnLst>
                <a:rect l="0" t="0" r="r" b="b"/>
                <a:pathLst>
                  <a:path w="64" h="16">
                    <a:moveTo>
                      <a:pt x="6" y="8"/>
                    </a:moveTo>
                    <a:cubicBezTo>
                      <a:pt x="0" y="3"/>
                      <a:pt x="7" y="0"/>
                      <a:pt x="21" y="0"/>
                    </a:cubicBezTo>
                    <a:cubicBezTo>
                      <a:pt x="35" y="0"/>
                      <a:pt x="52" y="3"/>
                      <a:pt x="58" y="8"/>
                    </a:cubicBezTo>
                    <a:cubicBezTo>
                      <a:pt x="64" y="13"/>
                      <a:pt x="57" y="16"/>
                      <a:pt x="43" y="16"/>
                    </a:cubicBezTo>
                    <a:cubicBezTo>
                      <a:pt x="29" y="16"/>
                      <a:pt x="12" y="13"/>
                      <a:pt x="6"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115" name="Freeform 212"/>
              <p:cNvSpPr>
                <a:spLocks/>
              </p:cNvSpPr>
              <p:nvPr/>
            </p:nvSpPr>
            <p:spPr bwMode="auto">
              <a:xfrm>
                <a:off x="5683" y="2557"/>
                <a:ext cx="65" cy="16"/>
              </a:xfrm>
              <a:custGeom>
                <a:avLst/>
                <a:gdLst>
                  <a:gd name="T0" fmla="*/ 7 w 65"/>
                  <a:gd name="T1" fmla="*/ 8 h 16"/>
                  <a:gd name="T2" fmla="*/ 21 w 65"/>
                  <a:gd name="T3" fmla="*/ 0 h 16"/>
                  <a:gd name="T4" fmla="*/ 59 w 65"/>
                  <a:gd name="T5" fmla="*/ 8 h 16"/>
                  <a:gd name="T6" fmla="*/ 44 w 65"/>
                  <a:gd name="T7" fmla="*/ 16 h 16"/>
                  <a:gd name="T8" fmla="*/ 7 w 65"/>
                  <a:gd name="T9" fmla="*/ 8 h 16"/>
                </a:gdLst>
                <a:ahLst/>
                <a:cxnLst>
                  <a:cxn ang="0">
                    <a:pos x="T0" y="T1"/>
                  </a:cxn>
                  <a:cxn ang="0">
                    <a:pos x="T2" y="T3"/>
                  </a:cxn>
                  <a:cxn ang="0">
                    <a:pos x="T4" y="T5"/>
                  </a:cxn>
                  <a:cxn ang="0">
                    <a:pos x="T6" y="T7"/>
                  </a:cxn>
                  <a:cxn ang="0">
                    <a:pos x="T8" y="T9"/>
                  </a:cxn>
                </a:cxnLst>
                <a:rect l="0" t="0" r="r" b="b"/>
                <a:pathLst>
                  <a:path w="65" h="16">
                    <a:moveTo>
                      <a:pt x="7" y="8"/>
                    </a:moveTo>
                    <a:cubicBezTo>
                      <a:pt x="0" y="3"/>
                      <a:pt x="7" y="0"/>
                      <a:pt x="21" y="0"/>
                    </a:cubicBezTo>
                    <a:cubicBezTo>
                      <a:pt x="36" y="0"/>
                      <a:pt x="52" y="3"/>
                      <a:pt x="59" y="8"/>
                    </a:cubicBezTo>
                    <a:cubicBezTo>
                      <a:pt x="65" y="13"/>
                      <a:pt x="59" y="16"/>
                      <a:pt x="44" y="16"/>
                    </a:cubicBezTo>
                    <a:cubicBezTo>
                      <a:pt x="30" y="16"/>
                      <a:pt x="13" y="13"/>
                      <a:pt x="7"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116" name="Freeform 213"/>
              <p:cNvSpPr>
                <a:spLocks/>
              </p:cNvSpPr>
              <p:nvPr/>
            </p:nvSpPr>
            <p:spPr bwMode="auto">
              <a:xfrm>
                <a:off x="5752" y="2557"/>
                <a:ext cx="65" cy="16"/>
              </a:xfrm>
              <a:custGeom>
                <a:avLst/>
                <a:gdLst>
                  <a:gd name="T0" fmla="*/ 6 w 65"/>
                  <a:gd name="T1" fmla="*/ 8 h 16"/>
                  <a:gd name="T2" fmla="*/ 21 w 65"/>
                  <a:gd name="T3" fmla="*/ 0 h 16"/>
                  <a:gd name="T4" fmla="*/ 59 w 65"/>
                  <a:gd name="T5" fmla="*/ 8 h 16"/>
                  <a:gd name="T6" fmla="*/ 44 w 65"/>
                  <a:gd name="T7" fmla="*/ 16 h 16"/>
                  <a:gd name="T8" fmla="*/ 6 w 65"/>
                  <a:gd name="T9" fmla="*/ 8 h 16"/>
                </a:gdLst>
                <a:ahLst/>
                <a:cxnLst>
                  <a:cxn ang="0">
                    <a:pos x="T0" y="T1"/>
                  </a:cxn>
                  <a:cxn ang="0">
                    <a:pos x="T2" y="T3"/>
                  </a:cxn>
                  <a:cxn ang="0">
                    <a:pos x="T4" y="T5"/>
                  </a:cxn>
                  <a:cxn ang="0">
                    <a:pos x="T6" y="T7"/>
                  </a:cxn>
                  <a:cxn ang="0">
                    <a:pos x="T8" y="T9"/>
                  </a:cxn>
                </a:cxnLst>
                <a:rect l="0" t="0" r="r" b="b"/>
                <a:pathLst>
                  <a:path w="65" h="16">
                    <a:moveTo>
                      <a:pt x="6" y="8"/>
                    </a:moveTo>
                    <a:cubicBezTo>
                      <a:pt x="0" y="3"/>
                      <a:pt x="6" y="0"/>
                      <a:pt x="21" y="0"/>
                    </a:cubicBezTo>
                    <a:cubicBezTo>
                      <a:pt x="35" y="0"/>
                      <a:pt x="52" y="3"/>
                      <a:pt x="59" y="8"/>
                    </a:cubicBezTo>
                    <a:cubicBezTo>
                      <a:pt x="65" y="13"/>
                      <a:pt x="59" y="16"/>
                      <a:pt x="44" y="16"/>
                    </a:cubicBezTo>
                    <a:cubicBezTo>
                      <a:pt x="30" y="16"/>
                      <a:pt x="13" y="13"/>
                      <a:pt x="6"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117" name="Freeform 214"/>
              <p:cNvSpPr>
                <a:spLocks/>
              </p:cNvSpPr>
              <p:nvPr/>
            </p:nvSpPr>
            <p:spPr bwMode="auto">
              <a:xfrm>
                <a:off x="5820" y="2557"/>
                <a:ext cx="64" cy="16"/>
              </a:xfrm>
              <a:custGeom>
                <a:avLst/>
                <a:gdLst>
                  <a:gd name="T0" fmla="*/ 6 w 65"/>
                  <a:gd name="T1" fmla="*/ 8 h 16"/>
                  <a:gd name="T2" fmla="*/ 20 w 65"/>
                  <a:gd name="T3" fmla="*/ 0 h 16"/>
                  <a:gd name="T4" fmla="*/ 58 w 65"/>
                  <a:gd name="T5" fmla="*/ 8 h 16"/>
                  <a:gd name="T6" fmla="*/ 45 w 65"/>
                  <a:gd name="T7" fmla="*/ 16 h 16"/>
                  <a:gd name="T8" fmla="*/ 6 w 65"/>
                  <a:gd name="T9" fmla="*/ 8 h 16"/>
                </a:gdLst>
                <a:ahLst/>
                <a:cxnLst>
                  <a:cxn ang="0">
                    <a:pos x="T0" y="T1"/>
                  </a:cxn>
                  <a:cxn ang="0">
                    <a:pos x="T2" y="T3"/>
                  </a:cxn>
                  <a:cxn ang="0">
                    <a:pos x="T4" y="T5"/>
                  </a:cxn>
                  <a:cxn ang="0">
                    <a:pos x="T6" y="T7"/>
                  </a:cxn>
                  <a:cxn ang="0">
                    <a:pos x="T8" y="T9"/>
                  </a:cxn>
                </a:cxnLst>
                <a:rect l="0" t="0" r="r" b="b"/>
                <a:pathLst>
                  <a:path w="65" h="16">
                    <a:moveTo>
                      <a:pt x="6" y="8"/>
                    </a:moveTo>
                    <a:cubicBezTo>
                      <a:pt x="0" y="3"/>
                      <a:pt x="6" y="0"/>
                      <a:pt x="20" y="0"/>
                    </a:cubicBezTo>
                    <a:cubicBezTo>
                      <a:pt x="35" y="0"/>
                      <a:pt x="52" y="3"/>
                      <a:pt x="58" y="8"/>
                    </a:cubicBezTo>
                    <a:cubicBezTo>
                      <a:pt x="65" y="13"/>
                      <a:pt x="59" y="16"/>
                      <a:pt x="45" y="16"/>
                    </a:cubicBezTo>
                    <a:cubicBezTo>
                      <a:pt x="30" y="16"/>
                      <a:pt x="13" y="13"/>
                      <a:pt x="6"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118" name="Freeform 215"/>
              <p:cNvSpPr>
                <a:spLocks/>
              </p:cNvSpPr>
              <p:nvPr/>
            </p:nvSpPr>
            <p:spPr bwMode="auto">
              <a:xfrm>
                <a:off x="933" y="2557"/>
                <a:ext cx="67" cy="16"/>
              </a:xfrm>
              <a:custGeom>
                <a:avLst/>
                <a:gdLst>
                  <a:gd name="T0" fmla="*/ 7 w 67"/>
                  <a:gd name="T1" fmla="*/ 8 h 16"/>
                  <a:gd name="T2" fmla="*/ 47 w 67"/>
                  <a:gd name="T3" fmla="*/ 0 h 16"/>
                  <a:gd name="T4" fmla="*/ 60 w 67"/>
                  <a:gd name="T5" fmla="*/ 8 h 16"/>
                  <a:gd name="T6" fmla="*/ 20 w 67"/>
                  <a:gd name="T7" fmla="*/ 16 h 16"/>
                  <a:gd name="T8" fmla="*/ 7 w 67"/>
                  <a:gd name="T9" fmla="*/ 8 h 16"/>
                </a:gdLst>
                <a:ahLst/>
                <a:cxnLst>
                  <a:cxn ang="0">
                    <a:pos x="T0" y="T1"/>
                  </a:cxn>
                  <a:cxn ang="0">
                    <a:pos x="T2" y="T3"/>
                  </a:cxn>
                  <a:cxn ang="0">
                    <a:pos x="T4" y="T5"/>
                  </a:cxn>
                  <a:cxn ang="0">
                    <a:pos x="T6" y="T7"/>
                  </a:cxn>
                  <a:cxn ang="0">
                    <a:pos x="T8" y="T9"/>
                  </a:cxn>
                </a:cxnLst>
                <a:rect l="0" t="0" r="r" b="b"/>
                <a:pathLst>
                  <a:path w="67" h="16">
                    <a:moveTo>
                      <a:pt x="7" y="8"/>
                    </a:moveTo>
                    <a:cubicBezTo>
                      <a:pt x="15" y="3"/>
                      <a:pt x="32" y="0"/>
                      <a:pt x="47" y="0"/>
                    </a:cubicBezTo>
                    <a:cubicBezTo>
                      <a:pt x="61" y="0"/>
                      <a:pt x="67" y="3"/>
                      <a:pt x="60" y="8"/>
                    </a:cubicBezTo>
                    <a:cubicBezTo>
                      <a:pt x="52" y="13"/>
                      <a:pt x="35" y="16"/>
                      <a:pt x="20" y="16"/>
                    </a:cubicBezTo>
                    <a:cubicBezTo>
                      <a:pt x="5" y="16"/>
                      <a:pt x="0" y="13"/>
                      <a:pt x="7"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119" name="Freeform 216"/>
              <p:cNvSpPr>
                <a:spLocks/>
              </p:cNvSpPr>
              <p:nvPr/>
            </p:nvSpPr>
            <p:spPr bwMode="auto">
              <a:xfrm>
                <a:off x="1002" y="2557"/>
                <a:ext cx="65" cy="16"/>
              </a:xfrm>
              <a:custGeom>
                <a:avLst/>
                <a:gdLst>
                  <a:gd name="T0" fmla="*/ 7 w 66"/>
                  <a:gd name="T1" fmla="*/ 8 h 16"/>
                  <a:gd name="T2" fmla="*/ 46 w 66"/>
                  <a:gd name="T3" fmla="*/ 0 h 16"/>
                  <a:gd name="T4" fmla="*/ 59 w 66"/>
                  <a:gd name="T5" fmla="*/ 8 h 16"/>
                  <a:gd name="T6" fmla="*/ 20 w 66"/>
                  <a:gd name="T7" fmla="*/ 16 h 16"/>
                  <a:gd name="T8" fmla="*/ 7 w 66"/>
                  <a:gd name="T9" fmla="*/ 8 h 16"/>
                </a:gdLst>
                <a:ahLst/>
                <a:cxnLst>
                  <a:cxn ang="0">
                    <a:pos x="T0" y="T1"/>
                  </a:cxn>
                  <a:cxn ang="0">
                    <a:pos x="T2" y="T3"/>
                  </a:cxn>
                  <a:cxn ang="0">
                    <a:pos x="T4" y="T5"/>
                  </a:cxn>
                  <a:cxn ang="0">
                    <a:pos x="T6" y="T7"/>
                  </a:cxn>
                  <a:cxn ang="0">
                    <a:pos x="T8" y="T9"/>
                  </a:cxn>
                </a:cxnLst>
                <a:rect l="0" t="0" r="r" b="b"/>
                <a:pathLst>
                  <a:path w="66" h="16">
                    <a:moveTo>
                      <a:pt x="7" y="8"/>
                    </a:moveTo>
                    <a:cubicBezTo>
                      <a:pt x="14" y="3"/>
                      <a:pt x="32" y="0"/>
                      <a:pt x="46" y="0"/>
                    </a:cubicBezTo>
                    <a:cubicBezTo>
                      <a:pt x="60" y="0"/>
                      <a:pt x="66" y="3"/>
                      <a:pt x="59" y="8"/>
                    </a:cubicBezTo>
                    <a:cubicBezTo>
                      <a:pt x="52" y="13"/>
                      <a:pt x="34" y="16"/>
                      <a:pt x="20" y="16"/>
                    </a:cubicBezTo>
                    <a:cubicBezTo>
                      <a:pt x="6" y="16"/>
                      <a:pt x="0" y="13"/>
                      <a:pt x="7"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120" name="Freeform 217"/>
              <p:cNvSpPr>
                <a:spLocks/>
              </p:cNvSpPr>
              <p:nvPr/>
            </p:nvSpPr>
            <p:spPr bwMode="auto">
              <a:xfrm>
                <a:off x="1069" y="2557"/>
                <a:ext cx="66" cy="16"/>
              </a:xfrm>
              <a:custGeom>
                <a:avLst/>
                <a:gdLst>
                  <a:gd name="T0" fmla="*/ 7 w 66"/>
                  <a:gd name="T1" fmla="*/ 8 h 16"/>
                  <a:gd name="T2" fmla="*/ 45 w 66"/>
                  <a:gd name="T3" fmla="*/ 0 h 16"/>
                  <a:gd name="T4" fmla="*/ 59 w 66"/>
                  <a:gd name="T5" fmla="*/ 8 h 16"/>
                  <a:gd name="T6" fmla="*/ 20 w 66"/>
                  <a:gd name="T7" fmla="*/ 16 h 16"/>
                  <a:gd name="T8" fmla="*/ 7 w 66"/>
                  <a:gd name="T9" fmla="*/ 8 h 16"/>
                </a:gdLst>
                <a:ahLst/>
                <a:cxnLst>
                  <a:cxn ang="0">
                    <a:pos x="T0" y="T1"/>
                  </a:cxn>
                  <a:cxn ang="0">
                    <a:pos x="T2" y="T3"/>
                  </a:cxn>
                  <a:cxn ang="0">
                    <a:pos x="T4" y="T5"/>
                  </a:cxn>
                  <a:cxn ang="0">
                    <a:pos x="T6" y="T7"/>
                  </a:cxn>
                  <a:cxn ang="0">
                    <a:pos x="T8" y="T9"/>
                  </a:cxn>
                </a:cxnLst>
                <a:rect l="0" t="0" r="r" b="b"/>
                <a:pathLst>
                  <a:path w="66" h="16">
                    <a:moveTo>
                      <a:pt x="7" y="8"/>
                    </a:moveTo>
                    <a:cubicBezTo>
                      <a:pt x="14" y="3"/>
                      <a:pt x="31" y="0"/>
                      <a:pt x="45" y="0"/>
                    </a:cubicBezTo>
                    <a:cubicBezTo>
                      <a:pt x="60" y="0"/>
                      <a:pt x="66" y="3"/>
                      <a:pt x="59" y="8"/>
                    </a:cubicBezTo>
                    <a:cubicBezTo>
                      <a:pt x="52" y="13"/>
                      <a:pt x="34" y="16"/>
                      <a:pt x="20" y="16"/>
                    </a:cubicBezTo>
                    <a:cubicBezTo>
                      <a:pt x="6" y="16"/>
                      <a:pt x="0" y="13"/>
                      <a:pt x="7"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121" name="Freeform 218"/>
              <p:cNvSpPr>
                <a:spLocks/>
              </p:cNvSpPr>
              <p:nvPr/>
            </p:nvSpPr>
            <p:spPr bwMode="auto">
              <a:xfrm>
                <a:off x="1107" y="2577"/>
                <a:ext cx="67" cy="17"/>
              </a:xfrm>
              <a:custGeom>
                <a:avLst/>
                <a:gdLst>
                  <a:gd name="T0" fmla="*/ 7 w 67"/>
                  <a:gd name="T1" fmla="*/ 8 h 17"/>
                  <a:gd name="T2" fmla="*/ 46 w 67"/>
                  <a:gd name="T3" fmla="*/ 0 h 17"/>
                  <a:gd name="T4" fmla="*/ 60 w 67"/>
                  <a:gd name="T5" fmla="*/ 8 h 17"/>
                  <a:gd name="T6" fmla="*/ 21 w 67"/>
                  <a:gd name="T7" fmla="*/ 17 h 17"/>
                  <a:gd name="T8" fmla="*/ 7 w 67"/>
                  <a:gd name="T9" fmla="*/ 8 h 17"/>
                </a:gdLst>
                <a:ahLst/>
                <a:cxnLst>
                  <a:cxn ang="0">
                    <a:pos x="T0" y="T1"/>
                  </a:cxn>
                  <a:cxn ang="0">
                    <a:pos x="T2" y="T3"/>
                  </a:cxn>
                  <a:cxn ang="0">
                    <a:pos x="T4" y="T5"/>
                  </a:cxn>
                  <a:cxn ang="0">
                    <a:pos x="T6" y="T7"/>
                  </a:cxn>
                  <a:cxn ang="0">
                    <a:pos x="T8" y="T9"/>
                  </a:cxn>
                </a:cxnLst>
                <a:rect l="0" t="0" r="r" b="b"/>
                <a:pathLst>
                  <a:path w="67" h="17">
                    <a:moveTo>
                      <a:pt x="7" y="8"/>
                    </a:moveTo>
                    <a:cubicBezTo>
                      <a:pt x="14" y="4"/>
                      <a:pt x="31" y="0"/>
                      <a:pt x="46" y="0"/>
                    </a:cubicBezTo>
                    <a:cubicBezTo>
                      <a:pt x="60" y="0"/>
                      <a:pt x="67" y="4"/>
                      <a:pt x="60" y="8"/>
                    </a:cubicBezTo>
                    <a:cubicBezTo>
                      <a:pt x="53" y="13"/>
                      <a:pt x="36" y="17"/>
                      <a:pt x="21" y="17"/>
                    </a:cubicBezTo>
                    <a:cubicBezTo>
                      <a:pt x="6" y="17"/>
                      <a:pt x="0" y="13"/>
                      <a:pt x="7"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122" name="Freeform 219"/>
              <p:cNvSpPr>
                <a:spLocks/>
              </p:cNvSpPr>
              <p:nvPr/>
            </p:nvSpPr>
            <p:spPr bwMode="auto">
              <a:xfrm>
                <a:off x="1176" y="2577"/>
                <a:ext cx="65" cy="17"/>
              </a:xfrm>
              <a:custGeom>
                <a:avLst/>
                <a:gdLst>
                  <a:gd name="T0" fmla="*/ 6 w 66"/>
                  <a:gd name="T1" fmla="*/ 8 h 17"/>
                  <a:gd name="T2" fmla="*/ 45 w 66"/>
                  <a:gd name="T3" fmla="*/ 0 h 17"/>
                  <a:gd name="T4" fmla="*/ 60 w 66"/>
                  <a:gd name="T5" fmla="*/ 8 h 17"/>
                  <a:gd name="T6" fmla="*/ 21 w 66"/>
                  <a:gd name="T7" fmla="*/ 17 h 17"/>
                  <a:gd name="T8" fmla="*/ 6 w 66"/>
                  <a:gd name="T9" fmla="*/ 8 h 17"/>
                </a:gdLst>
                <a:ahLst/>
                <a:cxnLst>
                  <a:cxn ang="0">
                    <a:pos x="T0" y="T1"/>
                  </a:cxn>
                  <a:cxn ang="0">
                    <a:pos x="T2" y="T3"/>
                  </a:cxn>
                  <a:cxn ang="0">
                    <a:pos x="T4" y="T5"/>
                  </a:cxn>
                  <a:cxn ang="0">
                    <a:pos x="T6" y="T7"/>
                  </a:cxn>
                  <a:cxn ang="0">
                    <a:pos x="T8" y="T9"/>
                  </a:cxn>
                </a:cxnLst>
                <a:rect l="0" t="0" r="r" b="b"/>
                <a:pathLst>
                  <a:path w="66" h="17">
                    <a:moveTo>
                      <a:pt x="6" y="8"/>
                    </a:moveTo>
                    <a:cubicBezTo>
                      <a:pt x="13" y="4"/>
                      <a:pt x="30" y="0"/>
                      <a:pt x="45" y="0"/>
                    </a:cubicBezTo>
                    <a:cubicBezTo>
                      <a:pt x="60" y="0"/>
                      <a:pt x="66" y="4"/>
                      <a:pt x="60" y="8"/>
                    </a:cubicBezTo>
                    <a:cubicBezTo>
                      <a:pt x="53" y="13"/>
                      <a:pt x="36" y="17"/>
                      <a:pt x="21" y="17"/>
                    </a:cubicBezTo>
                    <a:cubicBezTo>
                      <a:pt x="6" y="17"/>
                      <a:pt x="0" y="13"/>
                      <a:pt x="6"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123" name="Freeform 220"/>
              <p:cNvSpPr>
                <a:spLocks/>
              </p:cNvSpPr>
              <p:nvPr/>
            </p:nvSpPr>
            <p:spPr bwMode="auto">
              <a:xfrm>
                <a:off x="1245" y="2577"/>
                <a:ext cx="65" cy="17"/>
              </a:xfrm>
              <a:custGeom>
                <a:avLst/>
                <a:gdLst>
                  <a:gd name="T0" fmla="*/ 6 w 65"/>
                  <a:gd name="T1" fmla="*/ 8 h 17"/>
                  <a:gd name="T2" fmla="*/ 44 w 65"/>
                  <a:gd name="T3" fmla="*/ 0 h 17"/>
                  <a:gd name="T4" fmla="*/ 59 w 65"/>
                  <a:gd name="T5" fmla="*/ 8 h 17"/>
                  <a:gd name="T6" fmla="*/ 21 w 65"/>
                  <a:gd name="T7" fmla="*/ 17 h 17"/>
                  <a:gd name="T8" fmla="*/ 6 w 65"/>
                  <a:gd name="T9" fmla="*/ 8 h 17"/>
                </a:gdLst>
                <a:ahLst/>
                <a:cxnLst>
                  <a:cxn ang="0">
                    <a:pos x="T0" y="T1"/>
                  </a:cxn>
                  <a:cxn ang="0">
                    <a:pos x="T2" y="T3"/>
                  </a:cxn>
                  <a:cxn ang="0">
                    <a:pos x="T4" y="T5"/>
                  </a:cxn>
                  <a:cxn ang="0">
                    <a:pos x="T6" y="T7"/>
                  </a:cxn>
                  <a:cxn ang="0">
                    <a:pos x="T8" y="T9"/>
                  </a:cxn>
                </a:cxnLst>
                <a:rect l="0" t="0" r="r" b="b"/>
                <a:pathLst>
                  <a:path w="65" h="17">
                    <a:moveTo>
                      <a:pt x="6" y="8"/>
                    </a:moveTo>
                    <a:cubicBezTo>
                      <a:pt x="13" y="4"/>
                      <a:pt x="30" y="0"/>
                      <a:pt x="44" y="0"/>
                    </a:cubicBezTo>
                    <a:cubicBezTo>
                      <a:pt x="59" y="0"/>
                      <a:pt x="65" y="4"/>
                      <a:pt x="59" y="8"/>
                    </a:cubicBezTo>
                    <a:cubicBezTo>
                      <a:pt x="52" y="13"/>
                      <a:pt x="35" y="17"/>
                      <a:pt x="21" y="17"/>
                    </a:cubicBezTo>
                    <a:cubicBezTo>
                      <a:pt x="6" y="17"/>
                      <a:pt x="0" y="13"/>
                      <a:pt x="6"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124" name="Freeform 221"/>
              <p:cNvSpPr>
                <a:spLocks/>
              </p:cNvSpPr>
              <p:nvPr/>
            </p:nvSpPr>
            <p:spPr bwMode="auto">
              <a:xfrm>
                <a:off x="1314" y="2577"/>
                <a:ext cx="64" cy="17"/>
              </a:xfrm>
              <a:custGeom>
                <a:avLst/>
                <a:gdLst>
                  <a:gd name="T0" fmla="*/ 6 w 65"/>
                  <a:gd name="T1" fmla="*/ 8 h 17"/>
                  <a:gd name="T2" fmla="*/ 44 w 65"/>
                  <a:gd name="T3" fmla="*/ 0 h 17"/>
                  <a:gd name="T4" fmla="*/ 59 w 65"/>
                  <a:gd name="T5" fmla="*/ 8 h 17"/>
                  <a:gd name="T6" fmla="*/ 21 w 65"/>
                  <a:gd name="T7" fmla="*/ 17 h 17"/>
                  <a:gd name="T8" fmla="*/ 6 w 65"/>
                  <a:gd name="T9" fmla="*/ 8 h 17"/>
                </a:gdLst>
                <a:ahLst/>
                <a:cxnLst>
                  <a:cxn ang="0">
                    <a:pos x="T0" y="T1"/>
                  </a:cxn>
                  <a:cxn ang="0">
                    <a:pos x="T2" y="T3"/>
                  </a:cxn>
                  <a:cxn ang="0">
                    <a:pos x="T4" y="T5"/>
                  </a:cxn>
                  <a:cxn ang="0">
                    <a:pos x="T6" y="T7"/>
                  </a:cxn>
                  <a:cxn ang="0">
                    <a:pos x="T8" y="T9"/>
                  </a:cxn>
                </a:cxnLst>
                <a:rect l="0" t="0" r="r" b="b"/>
                <a:pathLst>
                  <a:path w="65" h="17">
                    <a:moveTo>
                      <a:pt x="6" y="8"/>
                    </a:moveTo>
                    <a:cubicBezTo>
                      <a:pt x="12" y="4"/>
                      <a:pt x="29" y="0"/>
                      <a:pt x="44" y="0"/>
                    </a:cubicBezTo>
                    <a:cubicBezTo>
                      <a:pt x="58" y="0"/>
                      <a:pt x="65" y="4"/>
                      <a:pt x="59" y="8"/>
                    </a:cubicBezTo>
                    <a:cubicBezTo>
                      <a:pt x="52" y="13"/>
                      <a:pt x="35" y="17"/>
                      <a:pt x="21" y="17"/>
                    </a:cubicBezTo>
                    <a:cubicBezTo>
                      <a:pt x="6" y="17"/>
                      <a:pt x="0" y="13"/>
                      <a:pt x="6"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125" name="Freeform 222"/>
              <p:cNvSpPr>
                <a:spLocks/>
              </p:cNvSpPr>
              <p:nvPr/>
            </p:nvSpPr>
            <p:spPr bwMode="auto">
              <a:xfrm>
                <a:off x="1383" y="2577"/>
                <a:ext cx="64" cy="17"/>
              </a:xfrm>
              <a:custGeom>
                <a:avLst/>
                <a:gdLst>
                  <a:gd name="T0" fmla="*/ 6 w 64"/>
                  <a:gd name="T1" fmla="*/ 8 h 17"/>
                  <a:gd name="T2" fmla="*/ 43 w 64"/>
                  <a:gd name="T3" fmla="*/ 0 h 17"/>
                  <a:gd name="T4" fmla="*/ 58 w 64"/>
                  <a:gd name="T5" fmla="*/ 8 h 17"/>
                  <a:gd name="T6" fmla="*/ 21 w 64"/>
                  <a:gd name="T7" fmla="*/ 17 h 17"/>
                  <a:gd name="T8" fmla="*/ 6 w 64"/>
                  <a:gd name="T9" fmla="*/ 8 h 17"/>
                </a:gdLst>
                <a:ahLst/>
                <a:cxnLst>
                  <a:cxn ang="0">
                    <a:pos x="T0" y="T1"/>
                  </a:cxn>
                  <a:cxn ang="0">
                    <a:pos x="T2" y="T3"/>
                  </a:cxn>
                  <a:cxn ang="0">
                    <a:pos x="T4" y="T5"/>
                  </a:cxn>
                  <a:cxn ang="0">
                    <a:pos x="T6" y="T7"/>
                  </a:cxn>
                  <a:cxn ang="0">
                    <a:pos x="T8" y="T9"/>
                  </a:cxn>
                </a:cxnLst>
                <a:rect l="0" t="0" r="r" b="b"/>
                <a:pathLst>
                  <a:path w="64" h="17">
                    <a:moveTo>
                      <a:pt x="6" y="8"/>
                    </a:moveTo>
                    <a:cubicBezTo>
                      <a:pt x="12" y="4"/>
                      <a:pt x="29" y="0"/>
                      <a:pt x="43" y="0"/>
                    </a:cubicBezTo>
                    <a:cubicBezTo>
                      <a:pt x="58" y="0"/>
                      <a:pt x="64" y="4"/>
                      <a:pt x="58" y="8"/>
                    </a:cubicBezTo>
                    <a:cubicBezTo>
                      <a:pt x="52" y="13"/>
                      <a:pt x="36" y="17"/>
                      <a:pt x="21" y="17"/>
                    </a:cubicBezTo>
                    <a:cubicBezTo>
                      <a:pt x="6" y="17"/>
                      <a:pt x="0" y="13"/>
                      <a:pt x="6"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126" name="Freeform 223"/>
              <p:cNvSpPr>
                <a:spLocks/>
              </p:cNvSpPr>
              <p:nvPr/>
            </p:nvSpPr>
            <p:spPr bwMode="auto">
              <a:xfrm>
                <a:off x="1451" y="2577"/>
                <a:ext cx="65" cy="17"/>
              </a:xfrm>
              <a:custGeom>
                <a:avLst/>
                <a:gdLst>
                  <a:gd name="T0" fmla="*/ 6 w 65"/>
                  <a:gd name="T1" fmla="*/ 8 h 17"/>
                  <a:gd name="T2" fmla="*/ 43 w 65"/>
                  <a:gd name="T3" fmla="*/ 0 h 17"/>
                  <a:gd name="T4" fmla="*/ 59 w 65"/>
                  <a:gd name="T5" fmla="*/ 8 h 17"/>
                  <a:gd name="T6" fmla="*/ 22 w 65"/>
                  <a:gd name="T7" fmla="*/ 17 h 17"/>
                  <a:gd name="T8" fmla="*/ 6 w 65"/>
                  <a:gd name="T9" fmla="*/ 8 h 17"/>
                </a:gdLst>
                <a:ahLst/>
                <a:cxnLst>
                  <a:cxn ang="0">
                    <a:pos x="T0" y="T1"/>
                  </a:cxn>
                  <a:cxn ang="0">
                    <a:pos x="T2" y="T3"/>
                  </a:cxn>
                  <a:cxn ang="0">
                    <a:pos x="T4" y="T5"/>
                  </a:cxn>
                  <a:cxn ang="0">
                    <a:pos x="T6" y="T7"/>
                  </a:cxn>
                  <a:cxn ang="0">
                    <a:pos x="T8" y="T9"/>
                  </a:cxn>
                </a:cxnLst>
                <a:rect l="0" t="0" r="r" b="b"/>
                <a:pathLst>
                  <a:path w="65" h="17">
                    <a:moveTo>
                      <a:pt x="6" y="8"/>
                    </a:moveTo>
                    <a:cubicBezTo>
                      <a:pt x="12" y="4"/>
                      <a:pt x="29" y="0"/>
                      <a:pt x="43" y="0"/>
                    </a:cubicBezTo>
                    <a:cubicBezTo>
                      <a:pt x="58" y="0"/>
                      <a:pt x="65" y="4"/>
                      <a:pt x="59" y="8"/>
                    </a:cubicBezTo>
                    <a:cubicBezTo>
                      <a:pt x="53" y="13"/>
                      <a:pt x="37" y="17"/>
                      <a:pt x="22" y="17"/>
                    </a:cubicBezTo>
                    <a:cubicBezTo>
                      <a:pt x="7" y="17"/>
                      <a:pt x="0" y="13"/>
                      <a:pt x="6"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127" name="Freeform 224"/>
              <p:cNvSpPr>
                <a:spLocks/>
              </p:cNvSpPr>
              <p:nvPr/>
            </p:nvSpPr>
            <p:spPr bwMode="auto">
              <a:xfrm>
                <a:off x="1521" y="2577"/>
                <a:ext cx="63" cy="17"/>
              </a:xfrm>
              <a:custGeom>
                <a:avLst/>
                <a:gdLst>
                  <a:gd name="T0" fmla="*/ 6 w 64"/>
                  <a:gd name="T1" fmla="*/ 8 h 17"/>
                  <a:gd name="T2" fmla="*/ 42 w 64"/>
                  <a:gd name="T3" fmla="*/ 0 h 17"/>
                  <a:gd name="T4" fmla="*/ 58 w 64"/>
                  <a:gd name="T5" fmla="*/ 8 h 17"/>
                  <a:gd name="T6" fmla="*/ 22 w 64"/>
                  <a:gd name="T7" fmla="*/ 17 h 17"/>
                  <a:gd name="T8" fmla="*/ 6 w 64"/>
                  <a:gd name="T9" fmla="*/ 8 h 17"/>
                </a:gdLst>
                <a:ahLst/>
                <a:cxnLst>
                  <a:cxn ang="0">
                    <a:pos x="T0" y="T1"/>
                  </a:cxn>
                  <a:cxn ang="0">
                    <a:pos x="T2" y="T3"/>
                  </a:cxn>
                  <a:cxn ang="0">
                    <a:pos x="T4" y="T5"/>
                  </a:cxn>
                  <a:cxn ang="0">
                    <a:pos x="T6" y="T7"/>
                  </a:cxn>
                  <a:cxn ang="0">
                    <a:pos x="T8" y="T9"/>
                  </a:cxn>
                </a:cxnLst>
                <a:rect l="0" t="0" r="r" b="b"/>
                <a:pathLst>
                  <a:path w="64" h="17">
                    <a:moveTo>
                      <a:pt x="6" y="8"/>
                    </a:moveTo>
                    <a:cubicBezTo>
                      <a:pt x="11" y="4"/>
                      <a:pt x="28" y="0"/>
                      <a:pt x="42" y="0"/>
                    </a:cubicBezTo>
                    <a:cubicBezTo>
                      <a:pt x="57" y="0"/>
                      <a:pt x="64" y="4"/>
                      <a:pt x="58" y="8"/>
                    </a:cubicBezTo>
                    <a:cubicBezTo>
                      <a:pt x="53" y="13"/>
                      <a:pt x="36" y="17"/>
                      <a:pt x="22" y="17"/>
                    </a:cubicBezTo>
                    <a:cubicBezTo>
                      <a:pt x="7" y="17"/>
                      <a:pt x="0" y="13"/>
                      <a:pt x="6"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128" name="Freeform 225"/>
              <p:cNvSpPr>
                <a:spLocks/>
              </p:cNvSpPr>
              <p:nvPr/>
            </p:nvSpPr>
            <p:spPr bwMode="auto">
              <a:xfrm>
                <a:off x="1589" y="2577"/>
                <a:ext cx="64" cy="17"/>
              </a:xfrm>
              <a:custGeom>
                <a:avLst/>
                <a:gdLst>
                  <a:gd name="T0" fmla="*/ 5 w 64"/>
                  <a:gd name="T1" fmla="*/ 8 h 17"/>
                  <a:gd name="T2" fmla="*/ 42 w 64"/>
                  <a:gd name="T3" fmla="*/ 0 h 17"/>
                  <a:gd name="T4" fmla="*/ 59 w 64"/>
                  <a:gd name="T5" fmla="*/ 8 h 17"/>
                  <a:gd name="T6" fmla="*/ 22 w 64"/>
                  <a:gd name="T7" fmla="*/ 17 h 17"/>
                  <a:gd name="T8" fmla="*/ 5 w 64"/>
                  <a:gd name="T9" fmla="*/ 8 h 17"/>
                </a:gdLst>
                <a:ahLst/>
                <a:cxnLst>
                  <a:cxn ang="0">
                    <a:pos x="T0" y="T1"/>
                  </a:cxn>
                  <a:cxn ang="0">
                    <a:pos x="T2" y="T3"/>
                  </a:cxn>
                  <a:cxn ang="0">
                    <a:pos x="T4" y="T5"/>
                  </a:cxn>
                  <a:cxn ang="0">
                    <a:pos x="T6" y="T7"/>
                  </a:cxn>
                  <a:cxn ang="0">
                    <a:pos x="T8" y="T9"/>
                  </a:cxn>
                </a:cxnLst>
                <a:rect l="0" t="0" r="r" b="b"/>
                <a:pathLst>
                  <a:path w="64" h="17">
                    <a:moveTo>
                      <a:pt x="5" y="8"/>
                    </a:moveTo>
                    <a:cubicBezTo>
                      <a:pt x="11" y="4"/>
                      <a:pt x="27" y="0"/>
                      <a:pt x="42" y="0"/>
                    </a:cubicBezTo>
                    <a:cubicBezTo>
                      <a:pt x="57" y="0"/>
                      <a:pt x="64" y="4"/>
                      <a:pt x="59" y="8"/>
                    </a:cubicBezTo>
                    <a:cubicBezTo>
                      <a:pt x="53" y="13"/>
                      <a:pt x="37" y="17"/>
                      <a:pt x="22" y="17"/>
                    </a:cubicBezTo>
                    <a:cubicBezTo>
                      <a:pt x="7" y="17"/>
                      <a:pt x="0" y="13"/>
                      <a:pt x="5"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129" name="Freeform 226"/>
              <p:cNvSpPr>
                <a:spLocks/>
              </p:cNvSpPr>
              <p:nvPr/>
            </p:nvSpPr>
            <p:spPr bwMode="auto">
              <a:xfrm>
                <a:off x="1659" y="2577"/>
                <a:ext cx="62" cy="17"/>
              </a:xfrm>
              <a:custGeom>
                <a:avLst/>
                <a:gdLst>
                  <a:gd name="T0" fmla="*/ 5 w 63"/>
                  <a:gd name="T1" fmla="*/ 8 h 17"/>
                  <a:gd name="T2" fmla="*/ 41 w 63"/>
                  <a:gd name="T3" fmla="*/ 0 h 17"/>
                  <a:gd name="T4" fmla="*/ 58 w 63"/>
                  <a:gd name="T5" fmla="*/ 8 h 17"/>
                  <a:gd name="T6" fmla="*/ 22 w 63"/>
                  <a:gd name="T7" fmla="*/ 17 h 17"/>
                  <a:gd name="T8" fmla="*/ 5 w 63"/>
                  <a:gd name="T9" fmla="*/ 8 h 17"/>
                </a:gdLst>
                <a:ahLst/>
                <a:cxnLst>
                  <a:cxn ang="0">
                    <a:pos x="T0" y="T1"/>
                  </a:cxn>
                  <a:cxn ang="0">
                    <a:pos x="T2" y="T3"/>
                  </a:cxn>
                  <a:cxn ang="0">
                    <a:pos x="T4" y="T5"/>
                  </a:cxn>
                  <a:cxn ang="0">
                    <a:pos x="T6" y="T7"/>
                  </a:cxn>
                  <a:cxn ang="0">
                    <a:pos x="T8" y="T9"/>
                  </a:cxn>
                </a:cxnLst>
                <a:rect l="0" t="0" r="r" b="b"/>
                <a:pathLst>
                  <a:path w="63" h="17">
                    <a:moveTo>
                      <a:pt x="5" y="8"/>
                    </a:moveTo>
                    <a:cubicBezTo>
                      <a:pt x="11" y="4"/>
                      <a:pt x="27" y="0"/>
                      <a:pt x="41" y="0"/>
                    </a:cubicBezTo>
                    <a:cubicBezTo>
                      <a:pt x="56" y="0"/>
                      <a:pt x="63" y="4"/>
                      <a:pt x="58" y="8"/>
                    </a:cubicBezTo>
                    <a:cubicBezTo>
                      <a:pt x="53" y="13"/>
                      <a:pt x="37" y="17"/>
                      <a:pt x="22" y="17"/>
                    </a:cubicBezTo>
                    <a:cubicBezTo>
                      <a:pt x="7" y="17"/>
                      <a:pt x="0" y="13"/>
                      <a:pt x="5"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130" name="Freeform 227"/>
              <p:cNvSpPr>
                <a:spLocks/>
              </p:cNvSpPr>
              <p:nvPr/>
            </p:nvSpPr>
            <p:spPr bwMode="auto">
              <a:xfrm>
                <a:off x="1727" y="2577"/>
                <a:ext cx="62" cy="17"/>
              </a:xfrm>
              <a:custGeom>
                <a:avLst/>
                <a:gdLst>
                  <a:gd name="T0" fmla="*/ 5 w 62"/>
                  <a:gd name="T1" fmla="*/ 8 h 17"/>
                  <a:gd name="T2" fmla="*/ 40 w 62"/>
                  <a:gd name="T3" fmla="*/ 0 h 17"/>
                  <a:gd name="T4" fmla="*/ 57 w 62"/>
                  <a:gd name="T5" fmla="*/ 8 h 17"/>
                  <a:gd name="T6" fmla="*/ 22 w 62"/>
                  <a:gd name="T7" fmla="*/ 17 h 17"/>
                  <a:gd name="T8" fmla="*/ 5 w 62"/>
                  <a:gd name="T9" fmla="*/ 8 h 17"/>
                </a:gdLst>
                <a:ahLst/>
                <a:cxnLst>
                  <a:cxn ang="0">
                    <a:pos x="T0" y="T1"/>
                  </a:cxn>
                  <a:cxn ang="0">
                    <a:pos x="T2" y="T3"/>
                  </a:cxn>
                  <a:cxn ang="0">
                    <a:pos x="T4" y="T5"/>
                  </a:cxn>
                  <a:cxn ang="0">
                    <a:pos x="T6" y="T7"/>
                  </a:cxn>
                  <a:cxn ang="0">
                    <a:pos x="T8" y="T9"/>
                  </a:cxn>
                </a:cxnLst>
                <a:rect l="0" t="0" r="r" b="b"/>
                <a:pathLst>
                  <a:path w="62" h="17">
                    <a:moveTo>
                      <a:pt x="5" y="8"/>
                    </a:moveTo>
                    <a:cubicBezTo>
                      <a:pt x="10" y="4"/>
                      <a:pt x="26" y="0"/>
                      <a:pt x="40" y="0"/>
                    </a:cubicBezTo>
                    <a:cubicBezTo>
                      <a:pt x="55" y="0"/>
                      <a:pt x="62" y="4"/>
                      <a:pt x="57" y="8"/>
                    </a:cubicBezTo>
                    <a:cubicBezTo>
                      <a:pt x="52" y="13"/>
                      <a:pt x="36" y="17"/>
                      <a:pt x="22" y="17"/>
                    </a:cubicBezTo>
                    <a:cubicBezTo>
                      <a:pt x="7" y="17"/>
                      <a:pt x="0" y="13"/>
                      <a:pt x="5"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131" name="Freeform 228"/>
              <p:cNvSpPr>
                <a:spLocks/>
              </p:cNvSpPr>
              <p:nvPr/>
            </p:nvSpPr>
            <p:spPr bwMode="auto">
              <a:xfrm>
                <a:off x="1796" y="2577"/>
                <a:ext cx="62" cy="17"/>
              </a:xfrm>
              <a:custGeom>
                <a:avLst/>
                <a:gdLst>
                  <a:gd name="T0" fmla="*/ 5 w 63"/>
                  <a:gd name="T1" fmla="*/ 8 h 17"/>
                  <a:gd name="T2" fmla="*/ 41 w 63"/>
                  <a:gd name="T3" fmla="*/ 0 h 17"/>
                  <a:gd name="T4" fmla="*/ 58 w 63"/>
                  <a:gd name="T5" fmla="*/ 8 h 17"/>
                  <a:gd name="T6" fmla="*/ 23 w 63"/>
                  <a:gd name="T7" fmla="*/ 17 h 17"/>
                  <a:gd name="T8" fmla="*/ 5 w 63"/>
                  <a:gd name="T9" fmla="*/ 8 h 17"/>
                </a:gdLst>
                <a:ahLst/>
                <a:cxnLst>
                  <a:cxn ang="0">
                    <a:pos x="T0" y="T1"/>
                  </a:cxn>
                  <a:cxn ang="0">
                    <a:pos x="T2" y="T3"/>
                  </a:cxn>
                  <a:cxn ang="0">
                    <a:pos x="T4" y="T5"/>
                  </a:cxn>
                  <a:cxn ang="0">
                    <a:pos x="T6" y="T7"/>
                  </a:cxn>
                  <a:cxn ang="0">
                    <a:pos x="T8" y="T9"/>
                  </a:cxn>
                </a:cxnLst>
                <a:rect l="0" t="0" r="r" b="b"/>
                <a:pathLst>
                  <a:path w="63" h="17">
                    <a:moveTo>
                      <a:pt x="5" y="8"/>
                    </a:moveTo>
                    <a:cubicBezTo>
                      <a:pt x="10" y="4"/>
                      <a:pt x="26" y="0"/>
                      <a:pt x="41" y="0"/>
                    </a:cubicBezTo>
                    <a:cubicBezTo>
                      <a:pt x="55" y="0"/>
                      <a:pt x="63" y="4"/>
                      <a:pt x="58" y="8"/>
                    </a:cubicBezTo>
                    <a:cubicBezTo>
                      <a:pt x="54" y="13"/>
                      <a:pt x="38" y="17"/>
                      <a:pt x="23" y="17"/>
                    </a:cubicBezTo>
                    <a:cubicBezTo>
                      <a:pt x="8" y="17"/>
                      <a:pt x="0" y="13"/>
                      <a:pt x="5"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132" name="Freeform 229"/>
              <p:cNvSpPr>
                <a:spLocks/>
              </p:cNvSpPr>
              <p:nvPr/>
            </p:nvSpPr>
            <p:spPr bwMode="auto">
              <a:xfrm>
                <a:off x="1864" y="2577"/>
                <a:ext cx="63" cy="17"/>
              </a:xfrm>
              <a:custGeom>
                <a:avLst/>
                <a:gdLst>
                  <a:gd name="T0" fmla="*/ 5 w 63"/>
                  <a:gd name="T1" fmla="*/ 8 h 17"/>
                  <a:gd name="T2" fmla="*/ 40 w 63"/>
                  <a:gd name="T3" fmla="*/ 0 h 17"/>
                  <a:gd name="T4" fmla="*/ 58 w 63"/>
                  <a:gd name="T5" fmla="*/ 8 h 17"/>
                  <a:gd name="T6" fmla="*/ 23 w 63"/>
                  <a:gd name="T7" fmla="*/ 17 h 17"/>
                  <a:gd name="T8" fmla="*/ 5 w 63"/>
                  <a:gd name="T9" fmla="*/ 8 h 17"/>
                </a:gdLst>
                <a:ahLst/>
                <a:cxnLst>
                  <a:cxn ang="0">
                    <a:pos x="T0" y="T1"/>
                  </a:cxn>
                  <a:cxn ang="0">
                    <a:pos x="T2" y="T3"/>
                  </a:cxn>
                  <a:cxn ang="0">
                    <a:pos x="T4" y="T5"/>
                  </a:cxn>
                  <a:cxn ang="0">
                    <a:pos x="T6" y="T7"/>
                  </a:cxn>
                  <a:cxn ang="0">
                    <a:pos x="T8" y="T9"/>
                  </a:cxn>
                </a:cxnLst>
                <a:rect l="0" t="0" r="r" b="b"/>
                <a:pathLst>
                  <a:path w="63" h="17">
                    <a:moveTo>
                      <a:pt x="5" y="8"/>
                    </a:moveTo>
                    <a:cubicBezTo>
                      <a:pt x="10" y="4"/>
                      <a:pt x="25" y="0"/>
                      <a:pt x="40" y="0"/>
                    </a:cubicBezTo>
                    <a:cubicBezTo>
                      <a:pt x="54" y="0"/>
                      <a:pt x="63" y="4"/>
                      <a:pt x="58" y="8"/>
                    </a:cubicBezTo>
                    <a:cubicBezTo>
                      <a:pt x="53" y="13"/>
                      <a:pt x="38" y="17"/>
                      <a:pt x="23" y="17"/>
                    </a:cubicBezTo>
                    <a:cubicBezTo>
                      <a:pt x="8" y="17"/>
                      <a:pt x="0" y="13"/>
                      <a:pt x="5"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133" name="Freeform 230"/>
              <p:cNvSpPr>
                <a:spLocks/>
              </p:cNvSpPr>
              <p:nvPr/>
            </p:nvSpPr>
            <p:spPr bwMode="auto">
              <a:xfrm>
                <a:off x="1934" y="2577"/>
                <a:ext cx="62" cy="17"/>
              </a:xfrm>
              <a:custGeom>
                <a:avLst/>
                <a:gdLst>
                  <a:gd name="T0" fmla="*/ 5 w 62"/>
                  <a:gd name="T1" fmla="*/ 8 h 17"/>
                  <a:gd name="T2" fmla="*/ 39 w 62"/>
                  <a:gd name="T3" fmla="*/ 0 h 17"/>
                  <a:gd name="T4" fmla="*/ 57 w 62"/>
                  <a:gd name="T5" fmla="*/ 8 h 17"/>
                  <a:gd name="T6" fmla="*/ 23 w 62"/>
                  <a:gd name="T7" fmla="*/ 17 h 17"/>
                  <a:gd name="T8" fmla="*/ 5 w 62"/>
                  <a:gd name="T9" fmla="*/ 8 h 17"/>
                </a:gdLst>
                <a:ahLst/>
                <a:cxnLst>
                  <a:cxn ang="0">
                    <a:pos x="T0" y="T1"/>
                  </a:cxn>
                  <a:cxn ang="0">
                    <a:pos x="T2" y="T3"/>
                  </a:cxn>
                  <a:cxn ang="0">
                    <a:pos x="T4" y="T5"/>
                  </a:cxn>
                  <a:cxn ang="0">
                    <a:pos x="T6" y="T7"/>
                  </a:cxn>
                  <a:cxn ang="0">
                    <a:pos x="T8" y="T9"/>
                  </a:cxn>
                </a:cxnLst>
                <a:rect l="0" t="0" r="r" b="b"/>
                <a:pathLst>
                  <a:path w="62" h="17">
                    <a:moveTo>
                      <a:pt x="5" y="8"/>
                    </a:moveTo>
                    <a:cubicBezTo>
                      <a:pt x="9" y="4"/>
                      <a:pt x="25" y="0"/>
                      <a:pt x="39" y="0"/>
                    </a:cubicBezTo>
                    <a:cubicBezTo>
                      <a:pt x="54" y="0"/>
                      <a:pt x="62" y="4"/>
                      <a:pt x="57" y="8"/>
                    </a:cubicBezTo>
                    <a:cubicBezTo>
                      <a:pt x="53" y="13"/>
                      <a:pt x="37" y="17"/>
                      <a:pt x="23" y="17"/>
                    </a:cubicBezTo>
                    <a:cubicBezTo>
                      <a:pt x="8" y="17"/>
                      <a:pt x="0" y="13"/>
                      <a:pt x="5"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134" name="Freeform 231"/>
              <p:cNvSpPr>
                <a:spLocks/>
              </p:cNvSpPr>
              <p:nvPr/>
            </p:nvSpPr>
            <p:spPr bwMode="auto">
              <a:xfrm>
                <a:off x="2003" y="2577"/>
                <a:ext cx="60" cy="17"/>
              </a:xfrm>
              <a:custGeom>
                <a:avLst/>
                <a:gdLst>
                  <a:gd name="T0" fmla="*/ 4 w 61"/>
                  <a:gd name="T1" fmla="*/ 8 h 17"/>
                  <a:gd name="T2" fmla="*/ 38 w 61"/>
                  <a:gd name="T3" fmla="*/ 0 h 17"/>
                  <a:gd name="T4" fmla="*/ 57 w 61"/>
                  <a:gd name="T5" fmla="*/ 8 h 17"/>
                  <a:gd name="T6" fmla="*/ 23 w 61"/>
                  <a:gd name="T7" fmla="*/ 17 h 17"/>
                  <a:gd name="T8" fmla="*/ 4 w 61"/>
                  <a:gd name="T9" fmla="*/ 8 h 17"/>
                </a:gdLst>
                <a:ahLst/>
                <a:cxnLst>
                  <a:cxn ang="0">
                    <a:pos x="T0" y="T1"/>
                  </a:cxn>
                  <a:cxn ang="0">
                    <a:pos x="T2" y="T3"/>
                  </a:cxn>
                  <a:cxn ang="0">
                    <a:pos x="T4" y="T5"/>
                  </a:cxn>
                  <a:cxn ang="0">
                    <a:pos x="T6" y="T7"/>
                  </a:cxn>
                  <a:cxn ang="0">
                    <a:pos x="T8" y="T9"/>
                  </a:cxn>
                </a:cxnLst>
                <a:rect l="0" t="0" r="r" b="b"/>
                <a:pathLst>
                  <a:path w="61" h="17">
                    <a:moveTo>
                      <a:pt x="4" y="8"/>
                    </a:moveTo>
                    <a:cubicBezTo>
                      <a:pt x="9" y="4"/>
                      <a:pt x="24" y="0"/>
                      <a:pt x="38" y="0"/>
                    </a:cubicBezTo>
                    <a:cubicBezTo>
                      <a:pt x="53" y="0"/>
                      <a:pt x="61" y="4"/>
                      <a:pt x="57" y="8"/>
                    </a:cubicBezTo>
                    <a:cubicBezTo>
                      <a:pt x="53" y="13"/>
                      <a:pt x="37" y="17"/>
                      <a:pt x="23" y="17"/>
                    </a:cubicBezTo>
                    <a:cubicBezTo>
                      <a:pt x="8" y="17"/>
                      <a:pt x="0" y="13"/>
                      <a:pt x="4"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135" name="Freeform 232"/>
              <p:cNvSpPr>
                <a:spLocks/>
              </p:cNvSpPr>
              <p:nvPr/>
            </p:nvSpPr>
            <p:spPr bwMode="auto">
              <a:xfrm>
                <a:off x="2140" y="2577"/>
                <a:ext cx="60" cy="17"/>
              </a:xfrm>
              <a:custGeom>
                <a:avLst/>
                <a:gdLst>
                  <a:gd name="T0" fmla="*/ 4 w 61"/>
                  <a:gd name="T1" fmla="*/ 8 h 17"/>
                  <a:gd name="T2" fmla="*/ 38 w 61"/>
                  <a:gd name="T3" fmla="*/ 0 h 17"/>
                  <a:gd name="T4" fmla="*/ 57 w 61"/>
                  <a:gd name="T5" fmla="*/ 8 h 17"/>
                  <a:gd name="T6" fmla="*/ 24 w 61"/>
                  <a:gd name="T7" fmla="*/ 17 h 17"/>
                  <a:gd name="T8" fmla="*/ 4 w 61"/>
                  <a:gd name="T9" fmla="*/ 8 h 17"/>
                </a:gdLst>
                <a:ahLst/>
                <a:cxnLst>
                  <a:cxn ang="0">
                    <a:pos x="T0" y="T1"/>
                  </a:cxn>
                  <a:cxn ang="0">
                    <a:pos x="T2" y="T3"/>
                  </a:cxn>
                  <a:cxn ang="0">
                    <a:pos x="T4" y="T5"/>
                  </a:cxn>
                  <a:cxn ang="0">
                    <a:pos x="T6" y="T7"/>
                  </a:cxn>
                  <a:cxn ang="0">
                    <a:pos x="T8" y="T9"/>
                  </a:cxn>
                </a:cxnLst>
                <a:rect l="0" t="0" r="r" b="b"/>
                <a:pathLst>
                  <a:path w="61" h="17">
                    <a:moveTo>
                      <a:pt x="4" y="8"/>
                    </a:moveTo>
                    <a:cubicBezTo>
                      <a:pt x="8" y="4"/>
                      <a:pt x="23" y="0"/>
                      <a:pt x="38" y="0"/>
                    </a:cubicBezTo>
                    <a:cubicBezTo>
                      <a:pt x="52" y="0"/>
                      <a:pt x="61" y="4"/>
                      <a:pt x="57" y="8"/>
                    </a:cubicBezTo>
                    <a:cubicBezTo>
                      <a:pt x="54" y="13"/>
                      <a:pt x="38" y="17"/>
                      <a:pt x="24" y="17"/>
                    </a:cubicBezTo>
                    <a:cubicBezTo>
                      <a:pt x="9" y="17"/>
                      <a:pt x="0" y="13"/>
                      <a:pt x="4"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136" name="Freeform 233"/>
              <p:cNvSpPr>
                <a:spLocks/>
              </p:cNvSpPr>
              <p:nvPr/>
            </p:nvSpPr>
            <p:spPr bwMode="auto">
              <a:xfrm>
                <a:off x="2209" y="2577"/>
                <a:ext cx="60" cy="17"/>
              </a:xfrm>
              <a:custGeom>
                <a:avLst/>
                <a:gdLst>
                  <a:gd name="T0" fmla="*/ 4 w 60"/>
                  <a:gd name="T1" fmla="*/ 8 h 17"/>
                  <a:gd name="T2" fmla="*/ 37 w 60"/>
                  <a:gd name="T3" fmla="*/ 0 h 17"/>
                  <a:gd name="T4" fmla="*/ 57 w 60"/>
                  <a:gd name="T5" fmla="*/ 8 h 17"/>
                  <a:gd name="T6" fmla="*/ 24 w 60"/>
                  <a:gd name="T7" fmla="*/ 17 h 17"/>
                  <a:gd name="T8" fmla="*/ 4 w 60"/>
                  <a:gd name="T9" fmla="*/ 8 h 17"/>
                </a:gdLst>
                <a:ahLst/>
                <a:cxnLst>
                  <a:cxn ang="0">
                    <a:pos x="T0" y="T1"/>
                  </a:cxn>
                  <a:cxn ang="0">
                    <a:pos x="T2" y="T3"/>
                  </a:cxn>
                  <a:cxn ang="0">
                    <a:pos x="T4" y="T5"/>
                  </a:cxn>
                  <a:cxn ang="0">
                    <a:pos x="T6" y="T7"/>
                  </a:cxn>
                  <a:cxn ang="0">
                    <a:pos x="T8" y="T9"/>
                  </a:cxn>
                </a:cxnLst>
                <a:rect l="0" t="0" r="r" b="b"/>
                <a:pathLst>
                  <a:path w="60" h="17">
                    <a:moveTo>
                      <a:pt x="4" y="8"/>
                    </a:moveTo>
                    <a:cubicBezTo>
                      <a:pt x="8" y="4"/>
                      <a:pt x="23" y="0"/>
                      <a:pt x="37" y="0"/>
                    </a:cubicBezTo>
                    <a:cubicBezTo>
                      <a:pt x="52" y="0"/>
                      <a:pt x="60" y="4"/>
                      <a:pt x="57" y="8"/>
                    </a:cubicBezTo>
                    <a:cubicBezTo>
                      <a:pt x="53" y="13"/>
                      <a:pt x="38" y="17"/>
                      <a:pt x="24" y="17"/>
                    </a:cubicBezTo>
                    <a:cubicBezTo>
                      <a:pt x="9" y="17"/>
                      <a:pt x="0" y="13"/>
                      <a:pt x="4"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137" name="Freeform 234"/>
              <p:cNvSpPr>
                <a:spLocks/>
              </p:cNvSpPr>
              <p:nvPr/>
            </p:nvSpPr>
            <p:spPr bwMode="auto">
              <a:xfrm>
                <a:off x="2278" y="2577"/>
                <a:ext cx="60" cy="17"/>
              </a:xfrm>
              <a:custGeom>
                <a:avLst/>
                <a:gdLst>
                  <a:gd name="T0" fmla="*/ 4 w 60"/>
                  <a:gd name="T1" fmla="*/ 8 h 17"/>
                  <a:gd name="T2" fmla="*/ 36 w 60"/>
                  <a:gd name="T3" fmla="*/ 0 h 17"/>
                  <a:gd name="T4" fmla="*/ 56 w 60"/>
                  <a:gd name="T5" fmla="*/ 8 h 17"/>
                  <a:gd name="T6" fmla="*/ 24 w 60"/>
                  <a:gd name="T7" fmla="*/ 17 h 17"/>
                  <a:gd name="T8" fmla="*/ 4 w 60"/>
                  <a:gd name="T9" fmla="*/ 8 h 17"/>
                </a:gdLst>
                <a:ahLst/>
                <a:cxnLst>
                  <a:cxn ang="0">
                    <a:pos x="T0" y="T1"/>
                  </a:cxn>
                  <a:cxn ang="0">
                    <a:pos x="T2" y="T3"/>
                  </a:cxn>
                  <a:cxn ang="0">
                    <a:pos x="T4" y="T5"/>
                  </a:cxn>
                  <a:cxn ang="0">
                    <a:pos x="T6" y="T7"/>
                  </a:cxn>
                  <a:cxn ang="0">
                    <a:pos x="T8" y="T9"/>
                  </a:cxn>
                </a:cxnLst>
                <a:rect l="0" t="0" r="r" b="b"/>
                <a:pathLst>
                  <a:path w="60" h="17">
                    <a:moveTo>
                      <a:pt x="4" y="8"/>
                    </a:moveTo>
                    <a:cubicBezTo>
                      <a:pt x="7" y="4"/>
                      <a:pt x="22" y="0"/>
                      <a:pt x="36" y="0"/>
                    </a:cubicBezTo>
                    <a:cubicBezTo>
                      <a:pt x="51" y="0"/>
                      <a:pt x="60" y="4"/>
                      <a:pt x="56" y="8"/>
                    </a:cubicBezTo>
                    <a:cubicBezTo>
                      <a:pt x="53" y="13"/>
                      <a:pt x="38" y="17"/>
                      <a:pt x="24" y="17"/>
                    </a:cubicBezTo>
                    <a:cubicBezTo>
                      <a:pt x="9" y="17"/>
                      <a:pt x="0" y="13"/>
                      <a:pt x="4"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138" name="Freeform 235"/>
              <p:cNvSpPr>
                <a:spLocks/>
              </p:cNvSpPr>
              <p:nvPr/>
            </p:nvSpPr>
            <p:spPr bwMode="auto">
              <a:xfrm>
                <a:off x="2554" y="2577"/>
                <a:ext cx="59" cy="17"/>
              </a:xfrm>
              <a:custGeom>
                <a:avLst/>
                <a:gdLst>
                  <a:gd name="T0" fmla="*/ 3 w 59"/>
                  <a:gd name="T1" fmla="*/ 8 h 17"/>
                  <a:gd name="T2" fmla="*/ 34 w 59"/>
                  <a:gd name="T3" fmla="*/ 0 h 17"/>
                  <a:gd name="T4" fmla="*/ 56 w 59"/>
                  <a:gd name="T5" fmla="*/ 8 h 17"/>
                  <a:gd name="T6" fmla="*/ 24 w 59"/>
                  <a:gd name="T7" fmla="*/ 17 h 17"/>
                  <a:gd name="T8" fmla="*/ 3 w 59"/>
                  <a:gd name="T9" fmla="*/ 8 h 17"/>
                </a:gdLst>
                <a:ahLst/>
                <a:cxnLst>
                  <a:cxn ang="0">
                    <a:pos x="T0" y="T1"/>
                  </a:cxn>
                  <a:cxn ang="0">
                    <a:pos x="T2" y="T3"/>
                  </a:cxn>
                  <a:cxn ang="0">
                    <a:pos x="T4" y="T5"/>
                  </a:cxn>
                  <a:cxn ang="0">
                    <a:pos x="T6" y="T7"/>
                  </a:cxn>
                  <a:cxn ang="0">
                    <a:pos x="T8" y="T9"/>
                  </a:cxn>
                </a:cxnLst>
                <a:rect l="0" t="0" r="r" b="b"/>
                <a:pathLst>
                  <a:path w="59" h="17">
                    <a:moveTo>
                      <a:pt x="3" y="8"/>
                    </a:moveTo>
                    <a:cubicBezTo>
                      <a:pt x="6" y="4"/>
                      <a:pt x="20" y="0"/>
                      <a:pt x="34" y="0"/>
                    </a:cubicBezTo>
                    <a:cubicBezTo>
                      <a:pt x="49" y="0"/>
                      <a:pt x="59" y="4"/>
                      <a:pt x="56" y="8"/>
                    </a:cubicBezTo>
                    <a:cubicBezTo>
                      <a:pt x="53" y="13"/>
                      <a:pt x="39" y="17"/>
                      <a:pt x="24" y="17"/>
                    </a:cubicBezTo>
                    <a:cubicBezTo>
                      <a:pt x="10" y="17"/>
                      <a:pt x="0" y="13"/>
                      <a:pt x="3"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139" name="Freeform 236"/>
              <p:cNvSpPr>
                <a:spLocks/>
              </p:cNvSpPr>
              <p:nvPr/>
            </p:nvSpPr>
            <p:spPr bwMode="auto">
              <a:xfrm>
                <a:off x="2623" y="2577"/>
                <a:ext cx="57" cy="17"/>
              </a:xfrm>
              <a:custGeom>
                <a:avLst/>
                <a:gdLst>
                  <a:gd name="T0" fmla="*/ 2 w 58"/>
                  <a:gd name="T1" fmla="*/ 8 h 17"/>
                  <a:gd name="T2" fmla="*/ 34 w 58"/>
                  <a:gd name="T3" fmla="*/ 0 h 17"/>
                  <a:gd name="T4" fmla="*/ 56 w 58"/>
                  <a:gd name="T5" fmla="*/ 8 h 17"/>
                  <a:gd name="T6" fmla="*/ 24 w 58"/>
                  <a:gd name="T7" fmla="*/ 17 h 17"/>
                  <a:gd name="T8" fmla="*/ 2 w 58"/>
                  <a:gd name="T9" fmla="*/ 8 h 17"/>
                </a:gdLst>
                <a:ahLst/>
                <a:cxnLst>
                  <a:cxn ang="0">
                    <a:pos x="T0" y="T1"/>
                  </a:cxn>
                  <a:cxn ang="0">
                    <a:pos x="T2" y="T3"/>
                  </a:cxn>
                  <a:cxn ang="0">
                    <a:pos x="T4" y="T5"/>
                  </a:cxn>
                  <a:cxn ang="0">
                    <a:pos x="T6" y="T7"/>
                  </a:cxn>
                  <a:cxn ang="0">
                    <a:pos x="T8" y="T9"/>
                  </a:cxn>
                </a:cxnLst>
                <a:rect l="0" t="0" r="r" b="b"/>
                <a:pathLst>
                  <a:path w="58" h="17">
                    <a:moveTo>
                      <a:pt x="2" y="8"/>
                    </a:moveTo>
                    <a:cubicBezTo>
                      <a:pt x="5" y="4"/>
                      <a:pt x="19" y="0"/>
                      <a:pt x="34" y="0"/>
                    </a:cubicBezTo>
                    <a:cubicBezTo>
                      <a:pt x="48" y="0"/>
                      <a:pt x="58" y="4"/>
                      <a:pt x="56" y="8"/>
                    </a:cubicBezTo>
                    <a:cubicBezTo>
                      <a:pt x="53" y="13"/>
                      <a:pt x="39" y="17"/>
                      <a:pt x="24" y="17"/>
                    </a:cubicBezTo>
                    <a:cubicBezTo>
                      <a:pt x="10" y="17"/>
                      <a:pt x="0" y="13"/>
                      <a:pt x="2"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140" name="Freeform 237"/>
              <p:cNvSpPr>
                <a:spLocks/>
              </p:cNvSpPr>
              <p:nvPr/>
            </p:nvSpPr>
            <p:spPr bwMode="auto">
              <a:xfrm>
                <a:off x="2692" y="2577"/>
                <a:ext cx="57" cy="17"/>
              </a:xfrm>
              <a:custGeom>
                <a:avLst/>
                <a:gdLst>
                  <a:gd name="T0" fmla="*/ 2 w 57"/>
                  <a:gd name="T1" fmla="*/ 8 h 17"/>
                  <a:gd name="T2" fmla="*/ 33 w 57"/>
                  <a:gd name="T3" fmla="*/ 0 h 17"/>
                  <a:gd name="T4" fmla="*/ 55 w 57"/>
                  <a:gd name="T5" fmla="*/ 8 h 17"/>
                  <a:gd name="T6" fmla="*/ 24 w 57"/>
                  <a:gd name="T7" fmla="*/ 17 h 17"/>
                  <a:gd name="T8" fmla="*/ 2 w 57"/>
                  <a:gd name="T9" fmla="*/ 8 h 17"/>
                </a:gdLst>
                <a:ahLst/>
                <a:cxnLst>
                  <a:cxn ang="0">
                    <a:pos x="T0" y="T1"/>
                  </a:cxn>
                  <a:cxn ang="0">
                    <a:pos x="T2" y="T3"/>
                  </a:cxn>
                  <a:cxn ang="0">
                    <a:pos x="T4" y="T5"/>
                  </a:cxn>
                  <a:cxn ang="0">
                    <a:pos x="T6" y="T7"/>
                  </a:cxn>
                  <a:cxn ang="0">
                    <a:pos x="T8" y="T9"/>
                  </a:cxn>
                </a:cxnLst>
                <a:rect l="0" t="0" r="r" b="b"/>
                <a:pathLst>
                  <a:path w="57" h="17">
                    <a:moveTo>
                      <a:pt x="2" y="8"/>
                    </a:moveTo>
                    <a:cubicBezTo>
                      <a:pt x="5" y="4"/>
                      <a:pt x="18" y="0"/>
                      <a:pt x="33" y="0"/>
                    </a:cubicBezTo>
                    <a:cubicBezTo>
                      <a:pt x="47" y="0"/>
                      <a:pt x="57" y="4"/>
                      <a:pt x="55" y="8"/>
                    </a:cubicBezTo>
                    <a:cubicBezTo>
                      <a:pt x="53" y="13"/>
                      <a:pt x="39" y="17"/>
                      <a:pt x="24" y="17"/>
                    </a:cubicBezTo>
                    <a:cubicBezTo>
                      <a:pt x="10" y="17"/>
                      <a:pt x="0" y="13"/>
                      <a:pt x="2"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141" name="Freeform 238"/>
              <p:cNvSpPr>
                <a:spLocks/>
              </p:cNvSpPr>
              <p:nvPr/>
            </p:nvSpPr>
            <p:spPr bwMode="auto">
              <a:xfrm>
                <a:off x="2968" y="2577"/>
                <a:ext cx="55" cy="17"/>
              </a:xfrm>
              <a:custGeom>
                <a:avLst/>
                <a:gdLst>
                  <a:gd name="T0" fmla="*/ 2 w 56"/>
                  <a:gd name="T1" fmla="*/ 8 h 17"/>
                  <a:gd name="T2" fmla="*/ 31 w 56"/>
                  <a:gd name="T3" fmla="*/ 0 h 17"/>
                  <a:gd name="T4" fmla="*/ 54 w 56"/>
                  <a:gd name="T5" fmla="*/ 8 h 17"/>
                  <a:gd name="T6" fmla="*/ 25 w 56"/>
                  <a:gd name="T7" fmla="*/ 17 h 17"/>
                  <a:gd name="T8" fmla="*/ 2 w 56"/>
                  <a:gd name="T9" fmla="*/ 8 h 17"/>
                </a:gdLst>
                <a:ahLst/>
                <a:cxnLst>
                  <a:cxn ang="0">
                    <a:pos x="T0" y="T1"/>
                  </a:cxn>
                  <a:cxn ang="0">
                    <a:pos x="T2" y="T3"/>
                  </a:cxn>
                  <a:cxn ang="0">
                    <a:pos x="T4" y="T5"/>
                  </a:cxn>
                  <a:cxn ang="0">
                    <a:pos x="T6" y="T7"/>
                  </a:cxn>
                  <a:cxn ang="0">
                    <a:pos x="T8" y="T9"/>
                  </a:cxn>
                </a:cxnLst>
                <a:rect l="0" t="0" r="r" b="b"/>
                <a:pathLst>
                  <a:path w="56" h="17">
                    <a:moveTo>
                      <a:pt x="2" y="8"/>
                    </a:moveTo>
                    <a:cubicBezTo>
                      <a:pt x="3" y="4"/>
                      <a:pt x="16" y="0"/>
                      <a:pt x="31" y="0"/>
                    </a:cubicBezTo>
                    <a:cubicBezTo>
                      <a:pt x="45" y="0"/>
                      <a:pt x="56" y="4"/>
                      <a:pt x="54" y="8"/>
                    </a:cubicBezTo>
                    <a:cubicBezTo>
                      <a:pt x="53" y="13"/>
                      <a:pt x="40" y="17"/>
                      <a:pt x="25" y="17"/>
                    </a:cubicBezTo>
                    <a:cubicBezTo>
                      <a:pt x="11" y="17"/>
                      <a:pt x="0" y="13"/>
                      <a:pt x="2"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142" name="Freeform 239"/>
              <p:cNvSpPr>
                <a:spLocks/>
              </p:cNvSpPr>
              <p:nvPr/>
            </p:nvSpPr>
            <p:spPr bwMode="auto">
              <a:xfrm>
                <a:off x="3450" y="2577"/>
                <a:ext cx="53" cy="17"/>
              </a:xfrm>
              <a:custGeom>
                <a:avLst/>
                <a:gdLst>
                  <a:gd name="T0" fmla="*/ 0 w 53"/>
                  <a:gd name="T1" fmla="*/ 8 h 17"/>
                  <a:gd name="T2" fmla="*/ 27 w 53"/>
                  <a:gd name="T3" fmla="*/ 0 h 17"/>
                  <a:gd name="T4" fmla="*/ 53 w 53"/>
                  <a:gd name="T5" fmla="*/ 8 h 17"/>
                  <a:gd name="T6" fmla="*/ 26 w 53"/>
                  <a:gd name="T7" fmla="*/ 17 h 17"/>
                  <a:gd name="T8" fmla="*/ 0 w 53"/>
                  <a:gd name="T9" fmla="*/ 8 h 17"/>
                </a:gdLst>
                <a:ahLst/>
                <a:cxnLst>
                  <a:cxn ang="0">
                    <a:pos x="T0" y="T1"/>
                  </a:cxn>
                  <a:cxn ang="0">
                    <a:pos x="T2" y="T3"/>
                  </a:cxn>
                  <a:cxn ang="0">
                    <a:pos x="T4" y="T5"/>
                  </a:cxn>
                  <a:cxn ang="0">
                    <a:pos x="T6" y="T7"/>
                  </a:cxn>
                  <a:cxn ang="0">
                    <a:pos x="T8" y="T9"/>
                  </a:cxn>
                </a:cxnLst>
                <a:rect l="0" t="0" r="r" b="b"/>
                <a:pathLst>
                  <a:path w="53" h="17">
                    <a:moveTo>
                      <a:pt x="0" y="8"/>
                    </a:moveTo>
                    <a:cubicBezTo>
                      <a:pt x="0" y="4"/>
                      <a:pt x="12" y="0"/>
                      <a:pt x="27" y="0"/>
                    </a:cubicBezTo>
                    <a:cubicBezTo>
                      <a:pt x="41" y="0"/>
                      <a:pt x="53" y="4"/>
                      <a:pt x="53" y="8"/>
                    </a:cubicBezTo>
                    <a:cubicBezTo>
                      <a:pt x="53" y="13"/>
                      <a:pt x="41" y="17"/>
                      <a:pt x="26" y="17"/>
                    </a:cubicBezTo>
                    <a:cubicBezTo>
                      <a:pt x="12" y="17"/>
                      <a:pt x="0" y="13"/>
                      <a:pt x="0"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143" name="Oval 240"/>
              <p:cNvSpPr>
                <a:spLocks noChangeArrowheads="1"/>
              </p:cNvSpPr>
              <p:nvPr/>
            </p:nvSpPr>
            <p:spPr bwMode="auto">
              <a:xfrm>
                <a:off x="3518" y="2577"/>
                <a:ext cx="54" cy="17"/>
              </a:xfrm>
              <a:prstGeom prst="ellipse">
                <a:avLst/>
              </a:pr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144" name="Freeform 241"/>
              <p:cNvSpPr>
                <a:spLocks/>
              </p:cNvSpPr>
              <p:nvPr/>
            </p:nvSpPr>
            <p:spPr bwMode="auto">
              <a:xfrm>
                <a:off x="3587" y="2577"/>
                <a:ext cx="54" cy="17"/>
              </a:xfrm>
              <a:custGeom>
                <a:avLst/>
                <a:gdLst>
                  <a:gd name="T0" fmla="*/ 0 w 54"/>
                  <a:gd name="T1" fmla="*/ 8 h 17"/>
                  <a:gd name="T2" fmla="*/ 26 w 54"/>
                  <a:gd name="T3" fmla="*/ 0 h 17"/>
                  <a:gd name="T4" fmla="*/ 53 w 54"/>
                  <a:gd name="T5" fmla="*/ 8 h 17"/>
                  <a:gd name="T6" fmla="*/ 27 w 54"/>
                  <a:gd name="T7" fmla="*/ 17 h 17"/>
                  <a:gd name="T8" fmla="*/ 0 w 54"/>
                  <a:gd name="T9" fmla="*/ 8 h 17"/>
                </a:gdLst>
                <a:ahLst/>
                <a:cxnLst>
                  <a:cxn ang="0">
                    <a:pos x="T0" y="T1"/>
                  </a:cxn>
                  <a:cxn ang="0">
                    <a:pos x="T2" y="T3"/>
                  </a:cxn>
                  <a:cxn ang="0">
                    <a:pos x="T4" y="T5"/>
                  </a:cxn>
                  <a:cxn ang="0">
                    <a:pos x="T6" y="T7"/>
                  </a:cxn>
                  <a:cxn ang="0">
                    <a:pos x="T8" y="T9"/>
                  </a:cxn>
                </a:cxnLst>
                <a:rect l="0" t="0" r="r" b="b"/>
                <a:pathLst>
                  <a:path w="54" h="17">
                    <a:moveTo>
                      <a:pt x="0" y="8"/>
                    </a:moveTo>
                    <a:cubicBezTo>
                      <a:pt x="0" y="4"/>
                      <a:pt x="12" y="0"/>
                      <a:pt x="26" y="0"/>
                    </a:cubicBezTo>
                    <a:cubicBezTo>
                      <a:pt x="41" y="0"/>
                      <a:pt x="53" y="4"/>
                      <a:pt x="53" y="8"/>
                    </a:cubicBezTo>
                    <a:cubicBezTo>
                      <a:pt x="54" y="13"/>
                      <a:pt x="42" y="17"/>
                      <a:pt x="27" y="17"/>
                    </a:cubicBezTo>
                    <a:cubicBezTo>
                      <a:pt x="12" y="17"/>
                      <a:pt x="0" y="13"/>
                      <a:pt x="0"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145" name="Freeform 242"/>
              <p:cNvSpPr>
                <a:spLocks/>
              </p:cNvSpPr>
              <p:nvPr/>
            </p:nvSpPr>
            <p:spPr bwMode="auto">
              <a:xfrm>
                <a:off x="3657" y="2577"/>
                <a:ext cx="52" cy="17"/>
              </a:xfrm>
              <a:custGeom>
                <a:avLst/>
                <a:gdLst>
                  <a:gd name="T0" fmla="*/ 0 w 53"/>
                  <a:gd name="T1" fmla="*/ 8 h 17"/>
                  <a:gd name="T2" fmla="*/ 25 w 53"/>
                  <a:gd name="T3" fmla="*/ 0 h 17"/>
                  <a:gd name="T4" fmla="*/ 53 w 53"/>
                  <a:gd name="T5" fmla="*/ 8 h 17"/>
                  <a:gd name="T6" fmla="*/ 27 w 53"/>
                  <a:gd name="T7" fmla="*/ 17 h 17"/>
                  <a:gd name="T8" fmla="*/ 0 w 53"/>
                  <a:gd name="T9" fmla="*/ 8 h 17"/>
                </a:gdLst>
                <a:ahLst/>
                <a:cxnLst>
                  <a:cxn ang="0">
                    <a:pos x="T0" y="T1"/>
                  </a:cxn>
                  <a:cxn ang="0">
                    <a:pos x="T2" y="T3"/>
                  </a:cxn>
                  <a:cxn ang="0">
                    <a:pos x="T4" y="T5"/>
                  </a:cxn>
                  <a:cxn ang="0">
                    <a:pos x="T6" y="T7"/>
                  </a:cxn>
                  <a:cxn ang="0">
                    <a:pos x="T8" y="T9"/>
                  </a:cxn>
                </a:cxnLst>
                <a:rect l="0" t="0" r="r" b="b"/>
                <a:pathLst>
                  <a:path w="53" h="17">
                    <a:moveTo>
                      <a:pt x="0" y="8"/>
                    </a:moveTo>
                    <a:cubicBezTo>
                      <a:pt x="0" y="4"/>
                      <a:pt x="11" y="0"/>
                      <a:pt x="25" y="0"/>
                    </a:cubicBezTo>
                    <a:cubicBezTo>
                      <a:pt x="40" y="0"/>
                      <a:pt x="52" y="4"/>
                      <a:pt x="53" y="8"/>
                    </a:cubicBezTo>
                    <a:cubicBezTo>
                      <a:pt x="53" y="13"/>
                      <a:pt x="42" y="17"/>
                      <a:pt x="27" y="17"/>
                    </a:cubicBezTo>
                    <a:cubicBezTo>
                      <a:pt x="12" y="17"/>
                      <a:pt x="0" y="13"/>
                      <a:pt x="0"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146" name="Freeform 243"/>
              <p:cNvSpPr>
                <a:spLocks/>
              </p:cNvSpPr>
              <p:nvPr/>
            </p:nvSpPr>
            <p:spPr bwMode="auto">
              <a:xfrm>
                <a:off x="3724" y="2577"/>
                <a:ext cx="54" cy="17"/>
              </a:xfrm>
              <a:custGeom>
                <a:avLst/>
                <a:gdLst>
                  <a:gd name="T0" fmla="*/ 1 w 54"/>
                  <a:gd name="T1" fmla="*/ 8 h 17"/>
                  <a:gd name="T2" fmla="*/ 26 w 54"/>
                  <a:gd name="T3" fmla="*/ 0 h 17"/>
                  <a:gd name="T4" fmla="*/ 53 w 54"/>
                  <a:gd name="T5" fmla="*/ 8 h 17"/>
                  <a:gd name="T6" fmla="*/ 28 w 54"/>
                  <a:gd name="T7" fmla="*/ 17 h 17"/>
                  <a:gd name="T8" fmla="*/ 1 w 54"/>
                  <a:gd name="T9" fmla="*/ 8 h 17"/>
                </a:gdLst>
                <a:ahLst/>
                <a:cxnLst>
                  <a:cxn ang="0">
                    <a:pos x="T0" y="T1"/>
                  </a:cxn>
                  <a:cxn ang="0">
                    <a:pos x="T2" y="T3"/>
                  </a:cxn>
                  <a:cxn ang="0">
                    <a:pos x="T4" y="T5"/>
                  </a:cxn>
                  <a:cxn ang="0">
                    <a:pos x="T6" y="T7"/>
                  </a:cxn>
                  <a:cxn ang="0">
                    <a:pos x="T8" y="T9"/>
                  </a:cxn>
                </a:cxnLst>
                <a:rect l="0" t="0" r="r" b="b"/>
                <a:pathLst>
                  <a:path w="54" h="17">
                    <a:moveTo>
                      <a:pt x="1" y="8"/>
                    </a:moveTo>
                    <a:cubicBezTo>
                      <a:pt x="0" y="4"/>
                      <a:pt x="11" y="0"/>
                      <a:pt x="26" y="0"/>
                    </a:cubicBezTo>
                    <a:cubicBezTo>
                      <a:pt x="40" y="0"/>
                      <a:pt x="52" y="4"/>
                      <a:pt x="53" y="8"/>
                    </a:cubicBezTo>
                    <a:cubicBezTo>
                      <a:pt x="54" y="13"/>
                      <a:pt x="43" y="17"/>
                      <a:pt x="28" y="17"/>
                    </a:cubicBezTo>
                    <a:cubicBezTo>
                      <a:pt x="13" y="17"/>
                      <a:pt x="1" y="13"/>
                      <a:pt x="1"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147" name="Freeform 244"/>
              <p:cNvSpPr>
                <a:spLocks/>
              </p:cNvSpPr>
              <p:nvPr/>
            </p:nvSpPr>
            <p:spPr bwMode="auto">
              <a:xfrm>
                <a:off x="3793" y="2577"/>
                <a:ext cx="54" cy="17"/>
              </a:xfrm>
              <a:custGeom>
                <a:avLst/>
                <a:gdLst>
                  <a:gd name="T0" fmla="*/ 1 w 55"/>
                  <a:gd name="T1" fmla="*/ 8 h 17"/>
                  <a:gd name="T2" fmla="*/ 26 w 55"/>
                  <a:gd name="T3" fmla="*/ 0 h 17"/>
                  <a:gd name="T4" fmla="*/ 54 w 55"/>
                  <a:gd name="T5" fmla="*/ 8 h 17"/>
                  <a:gd name="T6" fmla="*/ 29 w 55"/>
                  <a:gd name="T7" fmla="*/ 17 h 17"/>
                  <a:gd name="T8" fmla="*/ 1 w 55"/>
                  <a:gd name="T9" fmla="*/ 8 h 17"/>
                </a:gdLst>
                <a:ahLst/>
                <a:cxnLst>
                  <a:cxn ang="0">
                    <a:pos x="T0" y="T1"/>
                  </a:cxn>
                  <a:cxn ang="0">
                    <a:pos x="T2" y="T3"/>
                  </a:cxn>
                  <a:cxn ang="0">
                    <a:pos x="T4" y="T5"/>
                  </a:cxn>
                  <a:cxn ang="0">
                    <a:pos x="T6" y="T7"/>
                  </a:cxn>
                  <a:cxn ang="0">
                    <a:pos x="T8" y="T9"/>
                  </a:cxn>
                </a:cxnLst>
                <a:rect l="0" t="0" r="r" b="b"/>
                <a:pathLst>
                  <a:path w="55" h="17">
                    <a:moveTo>
                      <a:pt x="1" y="8"/>
                    </a:moveTo>
                    <a:cubicBezTo>
                      <a:pt x="0" y="4"/>
                      <a:pt x="11" y="0"/>
                      <a:pt x="26" y="0"/>
                    </a:cubicBezTo>
                    <a:cubicBezTo>
                      <a:pt x="41" y="0"/>
                      <a:pt x="53" y="4"/>
                      <a:pt x="54" y="8"/>
                    </a:cubicBezTo>
                    <a:cubicBezTo>
                      <a:pt x="55" y="13"/>
                      <a:pt x="44" y="17"/>
                      <a:pt x="29" y="17"/>
                    </a:cubicBezTo>
                    <a:cubicBezTo>
                      <a:pt x="14" y="17"/>
                      <a:pt x="2" y="13"/>
                      <a:pt x="1"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148" name="Freeform 245"/>
              <p:cNvSpPr>
                <a:spLocks/>
              </p:cNvSpPr>
              <p:nvPr/>
            </p:nvSpPr>
            <p:spPr bwMode="auto">
              <a:xfrm>
                <a:off x="3860" y="2577"/>
                <a:ext cx="56" cy="17"/>
              </a:xfrm>
              <a:custGeom>
                <a:avLst/>
                <a:gdLst>
                  <a:gd name="T0" fmla="*/ 1 w 56"/>
                  <a:gd name="T1" fmla="*/ 8 h 17"/>
                  <a:gd name="T2" fmla="*/ 26 w 56"/>
                  <a:gd name="T3" fmla="*/ 0 h 17"/>
                  <a:gd name="T4" fmla="*/ 55 w 56"/>
                  <a:gd name="T5" fmla="*/ 8 h 17"/>
                  <a:gd name="T6" fmla="*/ 30 w 56"/>
                  <a:gd name="T7" fmla="*/ 17 h 17"/>
                  <a:gd name="T8" fmla="*/ 1 w 56"/>
                  <a:gd name="T9" fmla="*/ 8 h 17"/>
                </a:gdLst>
                <a:ahLst/>
                <a:cxnLst>
                  <a:cxn ang="0">
                    <a:pos x="T0" y="T1"/>
                  </a:cxn>
                  <a:cxn ang="0">
                    <a:pos x="T2" y="T3"/>
                  </a:cxn>
                  <a:cxn ang="0">
                    <a:pos x="T4" y="T5"/>
                  </a:cxn>
                  <a:cxn ang="0">
                    <a:pos x="T6" y="T7"/>
                  </a:cxn>
                  <a:cxn ang="0">
                    <a:pos x="T8" y="T9"/>
                  </a:cxn>
                </a:cxnLst>
                <a:rect l="0" t="0" r="r" b="b"/>
                <a:pathLst>
                  <a:path w="56" h="17">
                    <a:moveTo>
                      <a:pt x="1" y="8"/>
                    </a:moveTo>
                    <a:cubicBezTo>
                      <a:pt x="0" y="4"/>
                      <a:pt x="12" y="0"/>
                      <a:pt x="26" y="0"/>
                    </a:cubicBezTo>
                    <a:cubicBezTo>
                      <a:pt x="41" y="0"/>
                      <a:pt x="54" y="4"/>
                      <a:pt x="55" y="8"/>
                    </a:cubicBezTo>
                    <a:cubicBezTo>
                      <a:pt x="56" y="13"/>
                      <a:pt x="45" y="17"/>
                      <a:pt x="30" y="17"/>
                    </a:cubicBezTo>
                    <a:cubicBezTo>
                      <a:pt x="15" y="17"/>
                      <a:pt x="2" y="13"/>
                      <a:pt x="1"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149" name="Freeform 246"/>
              <p:cNvSpPr>
                <a:spLocks/>
              </p:cNvSpPr>
              <p:nvPr/>
            </p:nvSpPr>
            <p:spPr bwMode="auto">
              <a:xfrm>
                <a:off x="3930" y="2577"/>
                <a:ext cx="55" cy="17"/>
              </a:xfrm>
              <a:custGeom>
                <a:avLst/>
                <a:gdLst>
                  <a:gd name="T0" fmla="*/ 1 w 55"/>
                  <a:gd name="T1" fmla="*/ 8 h 17"/>
                  <a:gd name="T2" fmla="*/ 25 w 55"/>
                  <a:gd name="T3" fmla="*/ 0 h 17"/>
                  <a:gd name="T4" fmla="*/ 54 w 55"/>
                  <a:gd name="T5" fmla="*/ 8 h 17"/>
                  <a:gd name="T6" fmla="*/ 30 w 55"/>
                  <a:gd name="T7" fmla="*/ 17 h 17"/>
                  <a:gd name="T8" fmla="*/ 1 w 55"/>
                  <a:gd name="T9" fmla="*/ 8 h 17"/>
                </a:gdLst>
                <a:ahLst/>
                <a:cxnLst>
                  <a:cxn ang="0">
                    <a:pos x="T0" y="T1"/>
                  </a:cxn>
                  <a:cxn ang="0">
                    <a:pos x="T2" y="T3"/>
                  </a:cxn>
                  <a:cxn ang="0">
                    <a:pos x="T4" y="T5"/>
                  </a:cxn>
                  <a:cxn ang="0">
                    <a:pos x="T6" y="T7"/>
                  </a:cxn>
                  <a:cxn ang="0">
                    <a:pos x="T8" y="T9"/>
                  </a:cxn>
                </a:cxnLst>
                <a:rect l="0" t="0" r="r" b="b"/>
                <a:pathLst>
                  <a:path w="55" h="17">
                    <a:moveTo>
                      <a:pt x="1" y="8"/>
                    </a:moveTo>
                    <a:cubicBezTo>
                      <a:pt x="0" y="4"/>
                      <a:pt x="11" y="0"/>
                      <a:pt x="25" y="0"/>
                    </a:cubicBezTo>
                    <a:cubicBezTo>
                      <a:pt x="40" y="0"/>
                      <a:pt x="53" y="4"/>
                      <a:pt x="54" y="8"/>
                    </a:cubicBezTo>
                    <a:cubicBezTo>
                      <a:pt x="55" y="13"/>
                      <a:pt x="45" y="17"/>
                      <a:pt x="30" y="17"/>
                    </a:cubicBezTo>
                    <a:cubicBezTo>
                      <a:pt x="15" y="17"/>
                      <a:pt x="3" y="13"/>
                      <a:pt x="1"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150" name="Freeform 247"/>
              <p:cNvSpPr>
                <a:spLocks/>
              </p:cNvSpPr>
              <p:nvPr/>
            </p:nvSpPr>
            <p:spPr bwMode="auto">
              <a:xfrm>
                <a:off x="3999" y="2577"/>
                <a:ext cx="54" cy="17"/>
              </a:xfrm>
              <a:custGeom>
                <a:avLst/>
                <a:gdLst>
                  <a:gd name="T0" fmla="*/ 1 w 55"/>
                  <a:gd name="T1" fmla="*/ 8 h 17"/>
                  <a:gd name="T2" fmla="*/ 25 w 55"/>
                  <a:gd name="T3" fmla="*/ 0 h 17"/>
                  <a:gd name="T4" fmla="*/ 54 w 55"/>
                  <a:gd name="T5" fmla="*/ 8 h 17"/>
                  <a:gd name="T6" fmla="*/ 30 w 55"/>
                  <a:gd name="T7" fmla="*/ 17 h 17"/>
                  <a:gd name="T8" fmla="*/ 1 w 55"/>
                  <a:gd name="T9" fmla="*/ 8 h 17"/>
                </a:gdLst>
                <a:ahLst/>
                <a:cxnLst>
                  <a:cxn ang="0">
                    <a:pos x="T0" y="T1"/>
                  </a:cxn>
                  <a:cxn ang="0">
                    <a:pos x="T2" y="T3"/>
                  </a:cxn>
                  <a:cxn ang="0">
                    <a:pos x="T4" y="T5"/>
                  </a:cxn>
                  <a:cxn ang="0">
                    <a:pos x="T6" y="T7"/>
                  </a:cxn>
                  <a:cxn ang="0">
                    <a:pos x="T8" y="T9"/>
                  </a:cxn>
                </a:cxnLst>
                <a:rect l="0" t="0" r="r" b="b"/>
                <a:pathLst>
                  <a:path w="55" h="17">
                    <a:moveTo>
                      <a:pt x="1" y="8"/>
                    </a:moveTo>
                    <a:cubicBezTo>
                      <a:pt x="0" y="4"/>
                      <a:pt x="10" y="0"/>
                      <a:pt x="25" y="0"/>
                    </a:cubicBezTo>
                    <a:cubicBezTo>
                      <a:pt x="39" y="0"/>
                      <a:pt x="52" y="4"/>
                      <a:pt x="54" y="8"/>
                    </a:cubicBezTo>
                    <a:cubicBezTo>
                      <a:pt x="55" y="13"/>
                      <a:pt x="45" y="17"/>
                      <a:pt x="30" y="17"/>
                    </a:cubicBezTo>
                    <a:cubicBezTo>
                      <a:pt x="15" y="17"/>
                      <a:pt x="2" y="13"/>
                      <a:pt x="1"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151" name="Freeform 248"/>
              <p:cNvSpPr>
                <a:spLocks/>
              </p:cNvSpPr>
              <p:nvPr/>
            </p:nvSpPr>
            <p:spPr bwMode="auto">
              <a:xfrm>
                <a:off x="4067" y="2577"/>
                <a:ext cx="56" cy="17"/>
              </a:xfrm>
              <a:custGeom>
                <a:avLst/>
                <a:gdLst>
                  <a:gd name="T0" fmla="*/ 1 w 56"/>
                  <a:gd name="T1" fmla="*/ 8 h 17"/>
                  <a:gd name="T2" fmla="*/ 25 w 56"/>
                  <a:gd name="T3" fmla="*/ 0 h 17"/>
                  <a:gd name="T4" fmla="*/ 55 w 56"/>
                  <a:gd name="T5" fmla="*/ 8 h 17"/>
                  <a:gd name="T6" fmla="*/ 31 w 56"/>
                  <a:gd name="T7" fmla="*/ 17 h 17"/>
                  <a:gd name="T8" fmla="*/ 1 w 56"/>
                  <a:gd name="T9" fmla="*/ 8 h 17"/>
                </a:gdLst>
                <a:ahLst/>
                <a:cxnLst>
                  <a:cxn ang="0">
                    <a:pos x="T0" y="T1"/>
                  </a:cxn>
                  <a:cxn ang="0">
                    <a:pos x="T2" y="T3"/>
                  </a:cxn>
                  <a:cxn ang="0">
                    <a:pos x="T4" y="T5"/>
                  </a:cxn>
                  <a:cxn ang="0">
                    <a:pos x="T6" y="T7"/>
                  </a:cxn>
                  <a:cxn ang="0">
                    <a:pos x="T8" y="T9"/>
                  </a:cxn>
                </a:cxnLst>
                <a:rect l="0" t="0" r="r" b="b"/>
                <a:pathLst>
                  <a:path w="56" h="17">
                    <a:moveTo>
                      <a:pt x="1" y="8"/>
                    </a:moveTo>
                    <a:cubicBezTo>
                      <a:pt x="0" y="4"/>
                      <a:pt x="10" y="0"/>
                      <a:pt x="25" y="0"/>
                    </a:cubicBezTo>
                    <a:cubicBezTo>
                      <a:pt x="40" y="0"/>
                      <a:pt x="53" y="4"/>
                      <a:pt x="55" y="8"/>
                    </a:cubicBezTo>
                    <a:cubicBezTo>
                      <a:pt x="56" y="13"/>
                      <a:pt x="46" y="17"/>
                      <a:pt x="31" y="17"/>
                    </a:cubicBezTo>
                    <a:cubicBezTo>
                      <a:pt x="16" y="17"/>
                      <a:pt x="3" y="13"/>
                      <a:pt x="1"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152" name="Freeform 249"/>
              <p:cNvSpPr>
                <a:spLocks/>
              </p:cNvSpPr>
              <p:nvPr/>
            </p:nvSpPr>
            <p:spPr bwMode="auto">
              <a:xfrm>
                <a:off x="4135" y="2577"/>
                <a:ext cx="56" cy="17"/>
              </a:xfrm>
              <a:custGeom>
                <a:avLst/>
                <a:gdLst>
                  <a:gd name="T0" fmla="*/ 2 w 57"/>
                  <a:gd name="T1" fmla="*/ 8 h 17"/>
                  <a:gd name="T2" fmla="*/ 25 w 57"/>
                  <a:gd name="T3" fmla="*/ 0 h 17"/>
                  <a:gd name="T4" fmla="*/ 55 w 57"/>
                  <a:gd name="T5" fmla="*/ 8 h 17"/>
                  <a:gd name="T6" fmla="*/ 32 w 57"/>
                  <a:gd name="T7" fmla="*/ 17 h 17"/>
                  <a:gd name="T8" fmla="*/ 2 w 57"/>
                  <a:gd name="T9" fmla="*/ 8 h 17"/>
                </a:gdLst>
                <a:ahLst/>
                <a:cxnLst>
                  <a:cxn ang="0">
                    <a:pos x="T0" y="T1"/>
                  </a:cxn>
                  <a:cxn ang="0">
                    <a:pos x="T2" y="T3"/>
                  </a:cxn>
                  <a:cxn ang="0">
                    <a:pos x="T4" y="T5"/>
                  </a:cxn>
                  <a:cxn ang="0">
                    <a:pos x="T6" y="T7"/>
                  </a:cxn>
                  <a:cxn ang="0">
                    <a:pos x="T8" y="T9"/>
                  </a:cxn>
                </a:cxnLst>
                <a:rect l="0" t="0" r="r" b="b"/>
                <a:pathLst>
                  <a:path w="57" h="17">
                    <a:moveTo>
                      <a:pt x="2" y="8"/>
                    </a:moveTo>
                    <a:cubicBezTo>
                      <a:pt x="0" y="4"/>
                      <a:pt x="11" y="0"/>
                      <a:pt x="25" y="0"/>
                    </a:cubicBezTo>
                    <a:cubicBezTo>
                      <a:pt x="40" y="0"/>
                      <a:pt x="53" y="4"/>
                      <a:pt x="55" y="8"/>
                    </a:cubicBezTo>
                    <a:cubicBezTo>
                      <a:pt x="57" y="13"/>
                      <a:pt x="47" y="17"/>
                      <a:pt x="32" y="17"/>
                    </a:cubicBezTo>
                    <a:cubicBezTo>
                      <a:pt x="17" y="17"/>
                      <a:pt x="4" y="13"/>
                      <a:pt x="2"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153" name="Freeform 250"/>
              <p:cNvSpPr>
                <a:spLocks/>
              </p:cNvSpPr>
              <p:nvPr/>
            </p:nvSpPr>
            <p:spPr bwMode="auto">
              <a:xfrm>
                <a:off x="4204" y="2577"/>
                <a:ext cx="57" cy="17"/>
              </a:xfrm>
              <a:custGeom>
                <a:avLst/>
                <a:gdLst>
                  <a:gd name="T0" fmla="*/ 2 w 57"/>
                  <a:gd name="T1" fmla="*/ 8 h 17"/>
                  <a:gd name="T2" fmla="*/ 24 w 57"/>
                  <a:gd name="T3" fmla="*/ 0 h 17"/>
                  <a:gd name="T4" fmla="*/ 54 w 57"/>
                  <a:gd name="T5" fmla="*/ 8 h 17"/>
                  <a:gd name="T6" fmla="*/ 32 w 57"/>
                  <a:gd name="T7" fmla="*/ 17 h 17"/>
                  <a:gd name="T8" fmla="*/ 2 w 57"/>
                  <a:gd name="T9" fmla="*/ 8 h 17"/>
                </a:gdLst>
                <a:ahLst/>
                <a:cxnLst>
                  <a:cxn ang="0">
                    <a:pos x="T0" y="T1"/>
                  </a:cxn>
                  <a:cxn ang="0">
                    <a:pos x="T2" y="T3"/>
                  </a:cxn>
                  <a:cxn ang="0">
                    <a:pos x="T4" y="T5"/>
                  </a:cxn>
                  <a:cxn ang="0">
                    <a:pos x="T6" y="T7"/>
                  </a:cxn>
                  <a:cxn ang="0">
                    <a:pos x="T8" y="T9"/>
                  </a:cxn>
                </a:cxnLst>
                <a:rect l="0" t="0" r="r" b="b"/>
                <a:pathLst>
                  <a:path w="57" h="17">
                    <a:moveTo>
                      <a:pt x="2" y="8"/>
                    </a:moveTo>
                    <a:cubicBezTo>
                      <a:pt x="0" y="4"/>
                      <a:pt x="10" y="0"/>
                      <a:pt x="24" y="0"/>
                    </a:cubicBezTo>
                    <a:cubicBezTo>
                      <a:pt x="39" y="0"/>
                      <a:pt x="52" y="4"/>
                      <a:pt x="54" y="8"/>
                    </a:cubicBezTo>
                    <a:cubicBezTo>
                      <a:pt x="57" y="13"/>
                      <a:pt x="46" y="17"/>
                      <a:pt x="32" y="17"/>
                    </a:cubicBezTo>
                    <a:cubicBezTo>
                      <a:pt x="17" y="17"/>
                      <a:pt x="4" y="13"/>
                      <a:pt x="2"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154" name="Freeform 251"/>
              <p:cNvSpPr>
                <a:spLocks/>
              </p:cNvSpPr>
              <p:nvPr/>
            </p:nvSpPr>
            <p:spPr bwMode="auto">
              <a:xfrm>
                <a:off x="4273" y="2577"/>
                <a:ext cx="58" cy="17"/>
              </a:xfrm>
              <a:custGeom>
                <a:avLst/>
                <a:gdLst>
                  <a:gd name="T0" fmla="*/ 2 w 58"/>
                  <a:gd name="T1" fmla="*/ 8 h 17"/>
                  <a:gd name="T2" fmla="*/ 25 w 58"/>
                  <a:gd name="T3" fmla="*/ 0 h 17"/>
                  <a:gd name="T4" fmla="*/ 55 w 58"/>
                  <a:gd name="T5" fmla="*/ 8 h 17"/>
                  <a:gd name="T6" fmla="*/ 33 w 58"/>
                  <a:gd name="T7" fmla="*/ 17 h 17"/>
                  <a:gd name="T8" fmla="*/ 2 w 58"/>
                  <a:gd name="T9" fmla="*/ 8 h 17"/>
                </a:gdLst>
                <a:ahLst/>
                <a:cxnLst>
                  <a:cxn ang="0">
                    <a:pos x="T0" y="T1"/>
                  </a:cxn>
                  <a:cxn ang="0">
                    <a:pos x="T2" y="T3"/>
                  </a:cxn>
                  <a:cxn ang="0">
                    <a:pos x="T4" y="T5"/>
                  </a:cxn>
                  <a:cxn ang="0">
                    <a:pos x="T6" y="T7"/>
                  </a:cxn>
                  <a:cxn ang="0">
                    <a:pos x="T8" y="T9"/>
                  </a:cxn>
                </a:cxnLst>
                <a:rect l="0" t="0" r="r" b="b"/>
                <a:pathLst>
                  <a:path w="58" h="17">
                    <a:moveTo>
                      <a:pt x="2" y="8"/>
                    </a:moveTo>
                    <a:cubicBezTo>
                      <a:pt x="0" y="4"/>
                      <a:pt x="10" y="0"/>
                      <a:pt x="25" y="0"/>
                    </a:cubicBezTo>
                    <a:cubicBezTo>
                      <a:pt x="39" y="0"/>
                      <a:pt x="53" y="4"/>
                      <a:pt x="55" y="8"/>
                    </a:cubicBezTo>
                    <a:cubicBezTo>
                      <a:pt x="58" y="13"/>
                      <a:pt x="48" y="17"/>
                      <a:pt x="33" y="17"/>
                    </a:cubicBezTo>
                    <a:cubicBezTo>
                      <a:pt x="18" y="17"/>
                      <a:pt x="4" y="13"/>
                      <a:pt x="2"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155" name="Freeform 252"/>
              <p:cNvSpPr>
                <a:spLocks/>
              </p:cNvSpPr>
              <p:nvPr/>
            </p:nvSpPr>
            <p:spPr bwMode="auto">
              <a:xfrm>
                <a:off x="4340" y="2577"/>
                <a:ext cx="58" cy="17"/>
              </a:xfrm>
              <a:custGeom>
                <a:avLst/>
                <a:gdLst>
                  <a:gd name="T0" fmla="*/ 3 w 58"/>
                  <a:gd name="T1" fmla="*/ 8 h 17"/>
                  <a:gd name="T2" fmla="*/ 25 w 58"/>
                  <a:gd name="T3" fmla="*/ 0 h 17"/>
                  <a:gd name="T4" fmla="*/ 56 w 58"/>
                  <a:gd name="T5" fmla="*/ 8 h 17"/>
                  <a:gd name="T6" fmla="*/ 34 w 58"/>
                  <a:gd name="T7" fmla="*/ 17 h 17"/>
                  <a:gd name="T8" fmla="*/ 3 w 58"/>
                  <a:gd name="T9" fmla="*/ 8 h 17"/>
                </a:gdLst>
                <a:ahLst/>
                <a:cxnLst>
                  <a:cxn ang="0">
                    <a:pos x="T0" y="T1"/>
                  </a:cxn>
                  <a:cxn ang="0">
                    <a:pos x="T2" y="T3"/>
                  </a:cxn>
                  <a:cxn ang="0">
                    <a:pos x="T4" y="T5"/>
                  </a:cxn>
                  <a:cxn ang="0">
                    <a:pos x="T6" y="T7"/>
                  </a:cxn>
                  <a:cxn ang="0">
                    <a:pos x="T8" y="T9"/>
                  </a:cxn>
                </a:cxnLst>
                <a:rect l="0" t="0" r="r" b="b"/>
                <a:pathLst>
                  <a:path w="58" h="17">
                    <a:moveTo>
                      <a:pt x="3" y="8"/>
                    </a:moveTo>
                    <a:cubicBezTo>
                      <a:pt x="0" y="4"/>
                      <a:pt x="10" y="0"/>
                      <a:pt x="25" y="0"/>
                    </a:cubicBezTo>
                    <a:cubicBezTo>
                      <a:pt x="40" y="0"/>
                      <a:pt x="53" y="4"/>
                      <a:pt x="56" y="8"/>
                    </a:cubicBezTo>
                    <a:cubicBezTo>
                      <a:pt x="58" y="13"/>
                      <a:pt x="49" y="17"/>
                      <a:pt x="34" y="17"/>
                    </a:cubicBezTo>
                    <a:cubicBezTo>
                      <a:pt x="19" y="17"/>
                      <a:pt x="5" y="13"/>
                      <a:pt x="3"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156" name="Freeform 253"/>
              <p:cNvSpPr>
                <a:spLocks/>
              </p:cNvSpPr>
              <p:nvPr/>
            </p:nvSpPr>
            <p:spPr bwMode="auto">
              <a:xfrm>
                <a:off x="4410" y="2577"/>
                <a:ext cx="58" cy="17"/>
              </a:xfrm>
              <a:custGeom>
                <a:avLst/>
                <a:gdLst>
                  <a:gd name="T0" fmla="*/ 3 w 58"/>
                  <a:gd name="T1" fmla="*/ 8 h 17"/>
                  <a:gd name="T2" fmla="*/ 24 w 58"/>
                  <a:gd name="T3" fmla="*/ 0 h 17"/>
                  <a:gd name="T4" fmla="*/ 55 w 58"/>
                  <a:gd name="T5" fmla="*/ 8 h 17"/>
                  <a:gd name="T6" fmla="*/ 34 w 58"/>
                  <a:gd name="T7" fmla="*/ 17 h 17"/>
                  <a:gd name="T8" fmla="*/ 3 w 58"/>
                  <a:gd name="T9" fmla="*/ 8 h 17"/>
                </a:gdLst>
                <a:ahLst/>
                <a:cxnLst>
                  <a:cxn ang="0">
                    <a:pos x="T0" y="T1"/>
                  </a:cxn>
                  <a:cxn ang="0">
                    <a:pos x="T2" y="T3"/>
                  </a:cxn>
                  <a:cxn ang="0">
                    <a:pos x="T4" y="T5"/>
                  </a:cxn>
                  <a:cxn ang="0">
                    <a:pos x="T6" y="T7"/>
                  </a:cxn>
                  <a:cxn ang="0">
                    <a:pos x="T8" y="T9"/>
                  </a:cxn>
                </a:cxnLst>
                <a:rect l="0" t="0" r="r" b="b"/>
                <a:pathLst>
                  <a:path w="58" h="17">
                    <a:moveTo>
                      <a:pt x="3" y="8"/>
                    </a:moveTo>
                    <a:cubicBezTo>
                      <a:pt x="0" y="4"/>
                      <a:pt x="10" y="0"/>
                      <a:pt x="24" y="0"/>
                    </a:cubicBezTo>
                    <a:cubicBezTo>
                      <a:pt x="39" y="0"/>
                      <a:pt x="52" y="4"/>
                      <a:pt x="55" y="8"/>
                    </a:cubicBezTo>
                    <a:cubicBezTo>
                      <a:pt x="58" y="13"/>
                      <a:pt x="48" y="17"/>
                      <a:pt x="34" y="17"/>
                    </a:cubicBezTo>
                    <a:cubicBezTo>
                      <a:pt x="19" y="17"/>
                      <a:pt x="5" y="13"/>
                      <a:pt x="3"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157" name="Freeform 254"/>
              <p:cNvSpPr>
                <a:spLocks/>
              </p:cNvSpPr>
              <p:nvPr/>
            </p:nvSpPr>
            <p:spPr bwMode="auto">
              <a:xfrm>
                <a:off x="4478" y="2577"/>
                <a:ext cx="58" cy="17"/>
              </a:xfrm>
              <a:custGeom>
                <a:avLst/>
                <a:gdLst>
                  <a:gd name="T0" fmla="*/ 3 w 59"/>
                  <a:gd name="T1" fmla="*/ 8 h 17"/>
                  <a:gd name="T2" fmla="*/ 24 w 59"/>
                  <a:gd name="T3" fmla="*/ 0 h 17"/>
                  <a:gd name="T4" fmla="*/ 56 w 59"/>
                  <a:gd name="T5" fmla="*/ 8 h 17"/>
                  <a:gd name="T6" fmla="*/ 35 w 59"/>
                  <a:gd name="T7" fmla="*/ 17 h 17"/>
                  <a:gd name="T8" fmla="*/ 3 w 59"/>
                  <a:gd name="T9" fmla="*/ 8 h 17"/>
                </a:gdLst>
                <a:ahLst/>
                <a:cxnLst>
                  <a:cxn ang="0">
                    <a:pos x="T0" y="T1"/>
                  </a:cxn>
                  <a:cxn ang="0">
                    <a:pos x="T2" y="T3"/>
                  </a:cxn>
                  <a:cxn ang="0">
                    <a:pos x="T4" y="T5"/>
                  </a:cxn>
                  <a:cxn ang="0">
                    <a:pos x="T6" y="T7"/>
                  </a:cxn>
                  <a:cxn ang="0">
                    <a:pos x="T8" y="T9"/>
                  </a:cxn>
                </a:cxnLst>
                <a:rect l="0" t="0" r="r" b="b"/>
                <a:pathLst>
                  <a:path w="59" h="17">
                    <a:moveTo>
                      <a:pt x="3" y="8"/>
                    </a:moveTo>
                    <a:cubicBezTo>
                      <a:pt x="0" y="4"/>
                      <a:pt x="10" y="0"/>
                      <a:pt x="24" y="0"/>
                    </a:cubicBezTo>
                    <a:cubicBezTo>
                      <a:pt x="39" y="0"/>
                      <a:pt x="53" y="4"/>
                      <a:pt x="56" y="8"/>
                    </a:cubicBezTo>
                    <a:cubicBezTo>
                      <a:pt x="59" y="13"/>
                      <a:pt x="49" y="17"/>
                      <a:pt x="35" y="17"/>
                    </a:cubicBezTo>
                    <a:cubicBezTo>
                      <a:pt x="20" y="17"/>
                      <a:pt x="6" y="13"/>
                      <a:pt x="3"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158" name="Freeform 255"/>
              <p:cNvSpPr>
                <a:spLocks/>
              </p:cNvSpPr>
              <p:nvPr/>
            </p:nvSpPr>
            <p:spPr bwMode="auto">
              <a:xfrm>
                <a:off x="4547" y="2577"/>
                <a:ext cx="59" cy="17"/>
              </a:xfrm>
              <a:custGeom>
                <a:avLst/>
                <a:gdLst>
                  <a:gd name="T0" fmla="*/ 2 w 59"/>
                  <a:gd name="T1" fmla="*/ 8 h 17"/>
                  <a:gd name="T2" fmla="*/ 24 w 59"/>
                  <a:gd name="T3" fmla="*/ 0 h 17"/>
                  <a:gd name="T4" fmla="*/ 56 w 59"/>
                  <a:gd name="T5" fmla="*/ 8 h 17"/>
                  <a:gd name="T6" fmla="*/ 35 w 59"/>
                  <a:gd name="T7" fmla="*/ 17 h 17"/>
                  <a:gd name="T8" fmla="*/ 2 w 59"/>
                  <a:gd name="T9" fmla="*/ 8 h 17"/>
                </a:gdLst>
                <a:ahLst/>
                <a:cxnLst>
                  <a:cxn ang="0">
                    <a:pos x="T0" y="T1"/>
                  </a:cxn>
                  <a:cxn ang="0">
                    <a:pos x="T2" y="T3"/>
                  </a:cxn>
                  <a:cxn ang="0">
                    <a:pos x="T4" y="T5"/>
                  </a:cxn>
                  <a:cxn ang="0">
                    <a:pos x="T6" y="T7"/>
                  </a:cxn>
                  <a:cxn ang="0">
                    <a:pos x="T8" y="T9"/>
                  </a:cxn>
                </a:cxnLst>
                <a:rect l="0" t="0" r="r" b="b"/>
                <a:pathLst>
                  <a:path w="59" h="17">
                    <a:moveTo>
                      <a:pt x="2" y="8"/>
                    </a:moveTo>
                    <a:cubicBezTo>
                      <a:pt x="0" y="4"/>
                      <a:pt x="9" y="0"/>
                      <a:pt x="24" y="0"/>
                    </a:cubicBezTo>
                    <a:cubicBezTo>
                      <a:pt x="38" y="0"/>
                      <a:pt x="53" y="4"/>
                      <a:pt x="56" y="8"/>
                    </a:cubicBezTo>
                    <a:cubicBezTo>
                      <a:pt x="59" y="13"/>
                      <a:pt x="49" y="17"/>
                      <a:pt x="35" y="17"/>
                    </a:cubicBezTo>
                    <a:cubicBezTo>
                      <a:pt x="20" y="17"/>
                      <a:pt x="5" y="13"/>
                      <a:pt x="2"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159" name="Freeform 256"/>
              <p:cNvSpPr>
                <a:spLocks/>
              </p:cNvSpPr>
              <p:nvPr/>
            </p:nvSpPr>
            <p:spPr bwMode="auto">
              <a:xfrm>
                <a:off x="4616" y="2577"/>
                <a:ext cx="58" cy="17"/>
              </a:xfrm>
              <a:custGeom>
                <a:avLst/>
                <a:gdLst>
                  <a:gd name="T0" fmla="*/ 3 w 59"/>
                  <a:gd name="T1" fmla="*/ 8 h 17"/>
                  <a:gd name="T2" fmla="*/ 23 w 59"/>
                  <a:gd name="T3" fmla="*/ 0 h 17"/>
                  <a:gd name="T4" fmla="*/ 55 w 59"/>
                  <a:gd name="T5" fmla="*/ 8 h 17"/>
                  <a:gd name="T6" fmla="*/ 35 w 59"/>
                  <a:gd name="T7" fmla="*/ 17 h 17"/>
                  <a:gd name="T8" fmla="*/ 3 w 59"/>
                  <a:gd name="T9" fmla="*/ 8 h 17"/>
                </a:gdLst>
                <a:ahLst/>
                <a:cxnLst>
                  <a:cxn ang="0">
                    <a:pos x="T0" y="T1"/>
                  </a:cxn>
                  <a:cxn ang="0">
                    <a:pos x="T2" y="T3"/>
                  </a:cxn>
                  <a:cxn ang="0">
                    <a:pos x="T4" y="T5"/>
                  </a:cxn>
                  <a:cxn ang="0">
                    <a:pos x="T6" y="T7"/>
                  </a:cxn>
                  <a:cxn ang="0">
                    <a:pos x="T8" y="T9"/>
                  </a:cxn>
                </a:cxnLst>
                <a:rect l="0" t="0" r="r" b="b"/>
                <a:pathLst>
                  <a:path w="59" h="17">
                    <a:moveTo>
                      <a:pt x="3" y="8"/>
                    </a:moveTo>
                    <a:cubicBezTo>
                      <a:pt x="0" y="4"/>
                      <a:pt x="9" y="0"/>
                      <a:pt x="23" y="0"/>
                    </a:cubicBezTo>
                    <a:cubicBezTo>
                      <a:pt x="38" y="0"/>
                      <a:pt x="52" y="4"/>
                      <a:pt x="55" y="8"/>
                    </a:cubicBezTo>
                    <a:cubicBezTo>
                      <a:pt x="59" y="13"/>
                      <a:pt x="49" y="17"/>
                      <a:pt x="35" y="17"/>
                    </a:cubicBezTo>
                    <a:cubicBezTo>
                      <a:pt x="20" y="17"/>
                      <a:pt x="6" y="13"/>
                      <a:pt x="3"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160" name="Freeform 257"/>
              <p:cNvSpPr>
                <a:spLocks/>
              </p:cNvSpPr>
              <p:nvPr/>
            </p:nvSpPr>
            <p:spPr bwMode="auto">
              <a:xfrm>
                <a:off x="4684" y="2577"/>
                <a:ext cx="59" cy="17"/>
              </a:xfrm>
              <a:custGeom>
                <a:avLst/>
                <a:gdLst>
                  <a:gd name="T0" fmla="*/ 3 w 59"/>
                  <a:gd name="T1" fmla="*/ 8 h 17"/>
                  <a:gd name="T2" fmla="*/ 23 w 59"/>
                  <a:gd name="T3" fmla="*/ 0 h 17"/>
                  <a:gd name="T4" fmla="*/ 56 w 59"/>
                  <a:gd name="T5" fmla="*/ 8 h 17"/>
                  <a:gd name="T6" fmla="*/ 36 w 59"/>
                  <a:gd name="T7" fmla="*/ 17 h 17"/>
                  <a:gd name="T8" fmla="*/ 3 w 59"/>
                  <a:gd name="T9" fmla="*/ 8 h 17"/>
                </a:gdLst>
                <a:ahLst/>
                <a:cxnLst>
                  <a:cxn ang="0">
                    <a:pos x="T0" y="T1"/>
                  </a:cxn>
                  <a:cxn ang="0">
                    <a:pos x="T2" y="T3"/>
                  </a:cxn>
                  <a:cxn ang="0">
                    <a:pos x="T4" y="T5"/>
                  </a:cxn>
                  <a:cxn ang="0">
                    <a:pos x="T6" y="T7"/>
                  </a:cxn>
                  <a:cxn ang="0">
                    <a:pos x="T8" y="T9"/>
                  </a:cxn>
                </a:cxnLst>
                <a:rect l="0" t="0" r="r" b="b"/>
                <a:pathLst>
                  <a:path w="59" h="17">
                    <a:moveTo>
                      <a:pt x="3" y="8"/>
                    </a:moveTo>
                    <a:cubicBezTo>
                      <a:pt x="0" y="4"/>
                      <a:pt x="9" y="0"/>
                      <a:pt x="23" y="0"/>
                    </a:cubicBezTo>
                    <a:cubicBezTo>
                      <a:pt x="38" y="0"/>
                      <a:pt x="52" y="4"/>
                      <a:pt x="56" y="8"/>
                    </a:cubicBezTo>
                    <a:cubicBezTo>
                      <a:pt x="59" y="13"/>
                      <a:pt x="50" y="17"/>
                      <a:pt x="36" y="17"/>
                    </a:cubicBezTo>
                    <a:cubicBezTo>
                      <a:pt x="21" y="17"/>
                      <a:pt x="6" y="13"/>
                      <a:pt x="3"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161" name="Freeform 258"/>
              <p:cNvSpPr>
                <a:spLocks/>
              </p:cNvSpPr>
              <p:nvPr/>
            </p:nvSpPr>
            <p:spPr bwMode="auto">
              <a:xfrm>
                <a:off x="4752" y="2577"/>
                <a:ext cx="61" cy="17"/>
              </a:xfrm>
              <a:custGeom>
                <a:avLst/>
                <a:gdLst>
                  <a:gd name="T0" fmla="*/ 4 w 61"/>
                  <a:gd name="T1" fmla="*/ 8 h 17"/>
                  <a:gd name="T2" fmla="*/ 24 w 61"/>
                  <a:gd name="T3" fmla="*/ 0 h 17"/>
                  <a:gd name="T4" fmla="*/ 57 w 61"/>
                  <a:gd name="T5" fmla="*/ 8 h 17"/>
                  <a:gd name="T6" fmla="*/ 37 w 61"/>
                  <a:gd name="T7" fmla="*/ 17 h 17"/>
                  <a:gd name="T8" fmla="*/ 4 w 61"/>
                  <a:gd name="T9" fmla="*/ 8 h 17"/>
                </a:gdLst>
                <a:ahLst/>
                <a:cxnLst>
                  <a:cxn ang="0">
                    <a:pos x="T0" y="T1"/>
                  </a:cxn>
                  <a:cxn ang="0">
                    <a:pos x="T2" y="T3"/>
                  </a:cxn>
                  <a:cxn ang="0">
                    <a:pos x="T4" y="T5"/>
                  </a:cxn>
                  <a:cxn ang="0">
                    <a:pos x="T6" y="T7"/>
                  </a:cxn>
                  <a:cxn ang="0">
                    <a:pos x="T8" y="T9"/>
                  </a:cxn>
                </a:cxnLst>
                <a:rect l="0" t="0" r="r" b="b"/>
                <a:pathLst>
                  <a:path w="61" h="17">
                    <a:moveTo>
                      <a:pt x="4" y="8"/>
                    </a:moveTo>
                    <a:cubicBezTo>
                      <a:pt x="0" y="4"/>
                      <a:pt x="9" y="0"/>
                      <a:pt x="24" y="0"/>
                    </a:cubicBezTo>
                    <a:cubicBezTo>
                      <a:pt x="38" y="0"/>
                      <a:pt x="53" y="4"/>
                      <a:pt x="57" y="8"/>
                    </a:cubicBezTo>
                    <a:cubicBezTo>
                      <a:pt x="61" y="13"/>
                      <a:pt x="52" y="17"/>
                      <a:pt x="37" y="17"/>
                    </a:cubicBezTo>
                    <a:cubicBezTo>
                      <a:pt x="22" y="17"/>
                      <a:pt x="7" y="13"/>
                      <a:pt x="4"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162" name="Freeform 259"/>
              <p:cNvSpPr>
                <a:spLocks/>
              </p:cNvSpPr>
              <p:nvPr/>
            </p:nvSpPr>
            <p:spPr bwMode="auto">
              <a:xfrm>
                <a:off x="4822" y="2577"/>
                <a:ext cx="59" cy="17"/>
              </a:xfrm>
              <a:custGeom>
                <a:avLst/>
                <a:gdLst>
                  <a:gd name="T0" fmla="*/ 4 w 60"/>
                  <a:gd name="T1" fmla="*/ 8 h 17"/>
                  <a:gd name="T2" fmla="*/ 23 w 60"/>
                  <a:gd name="T3" fmla="*/ 0 h 17"/>
                  <a:gd name="T4" fmla="*/ 56 w 60"/>
                  <a:gd name="T5" fmla="*/ 8 h 17"/>
                  <a:gd name="T6" fmla="*/ 37 w 60"/>
                  <a:gd name="T7" fmla="*/ 17 h 17"/>
                  <a:gd name="T8" fmla="*/ 4 w 60"/>
                  <a:gd name="T9" fmla="*/ 8 h 17"/>
                </a:gdLst>
                <a:ahLst/>
                <a:cxnLst>
                  <a:cxn ang="0">
                    <a:pos x="T0" y="T1"/>
                  </a:cxn>
                  <a:cxn ang="0">
                    <a:pos x="T2" y="T3"/>
                  </a:cxn>
                  <a:cxn ang="0">
                    <a:pos x="T4" y="T5"/>
                  </a:cxn>
                  <a:cxn ang="0">
                    <a:pos x="T6" y="T7"/>
                  </a:cxn>
                  <a:cxn ang="0">
                    <a:pos x="T8" y="T9"/>
                  </a:cxn>
                </a:cxnLst>
                <a:rect l="0" t="0" r="r" b="b"/>
                <a:pathLst>
                  <a:path w="60" h="17">
                    <a:moveTo>
                      <a:pt x="4" y="8"/>
                    </a:moveTo>
                    <a:cubicBezTo>
                      <a:pt x="0" y="4"/>
                      <a:pt x="8" y="0"/>
                      <a:pt x="23" y="0"/>
                    </a:cubicBezTo>
                    <a:cubicBezTo>
                      <a:pt x="37" y="0"/>
                      <a:pt x="52" y="4"/>
                      <a:pt x="56" y="8"/>
                    </a:cubicBezTo>
                    <a:cubicBezTo>
                      <a:pt x="60" y="13"/>
                      <a:pt x="51" y="17"/>
                      <a:pt x="37" y="17"/>
                    </a:cubicBezTo>
                    <a:cubicBezTo>
                      <a:pt x="22" y="17"/>
                      <a:pt x="7" y="13"/>
                      <a:pt x="4"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163" name="Freeform 260"/>
              <p:cNvSpPr>
                <a:spLocks/>
              </p:cNvSpPr>
              <p:nvPr/>
            </p:nvSpPr>
            <p:spPr bwMode="auto">
              <a:xfrm>
                <a:off x="4889" y="2577"/>
                <a:ext cx="61" cy="17"/>
              </a:xfrm>
              <a:custGeom>
                <a:avLst/>
                <a:gdLst>
                  <a:gd name="T0" fmla="*/ 4 w 61"/>
                  <a:gd name="T1" fmla="*/ 8 h 17"/>
                  <a:gd name="T2" fmla="*/ 23 w 61"/>
                  <a:gd name="T3" fmla="*/ 0 h 17"/>
                  <a:gd name="T4" fmla="*/ 57 w 61"/>
                  <a:gd name="T5" fmla="*/ 8 h 17"/>
                  <a:gd name="T6" fmla="*/ 38 w 61"/>
                  <a:gd name="T7" fmla="*/ 17 h 17"/>
                  <a:gd name="T8" fmla="*/ 4 w 61"/>
                  <a:gd name="T9" fmla="*/ 8 h 17"/>
                </a:gdLst>
                <a:ahLst/>
                <a:cxnLst>
                  <a:cxn ang="0">
                    <a:pos x="T0" y="T1"/>
                  </a:cxn>
                  <a:cxn ang="0">
                    <a:pos x="T2" y="T3"/>
                  </a:cxn>
                  <a:cxn ang="0">
                    <a:pos x="T4" y="T5"/>
                  </a:cxn>
                  <a:cxn ang="0">
                    <a:pos x="T6" y="T7"/>
                  </a:cxn>
                  <a:cxn ang="0">
                    <a:pos x="T8" y="T9"/>
                  </a:cxn>
                </a:cxnLst>
                <a:rect l="0" t="0" r="r" b="b"/>
                <a:pathLst>
                  <a:path w="61" h="17">
                    <a:moveTo>
                      <a:pt x="4" y="8"/>
                    </a:moveTo>
                    <a:cubicBezTo>
                      <a:pt x="0" y="4"/>
                      <a:pt x="9" y="0"/>
                      <a:pt x="23" y="0"/>
                    </a:cubicBezTo>
                    <a:cubicBezTo>
                      <a:pt x="38" y="0"/>
                      <a:pt x="53" y="4"/>
                      <a:pt x="57" y="8"/>
                    </a:cubicBezTo>
                    <a:cubicBezTo>
                      <a:pt x="61" y="13"/>
                      <a:pt x="52" y="17"/>
                      <a:pt x="38" y="17"/>
                    </a:cubicBezTo>
                    <a:cubicBezTo>
                      <a:pt x="23" y="17"/>
                      <a:pt x="8" y="13"/>
                      <a:pt x="4"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164" name="Freeform 261"/>
              <p:cNvSpPr>
                <a:spLocks/>
              </p:cNvSpPr>
              <p:nvPr/>
            </p:nvSpPr>
            <p:spPr bwMode="auto">
              <a:xfrm>
                <a:off x="4958" y="2577"/>
                <a:ext cx="61" cy="17"/>
              </a:xfrm>
              <a:custGeom>
                <a:avLst/>
                <a:gdLst>
                  <a:gd name="T0" fmla="*/ 4 w 62"/>
                  <a:gd name="T1" fmla="*/ 8 h 17"/>
                  <a:gd name="T2" fmla="*/ 23 w 62"/>
                  <a:gd name="T3" fmla="*/ 0 h 17"/>
                  <a:gd name="T4" fmla="*/ 58 w 62"/>
                  <a:gd name="T5" fmla="*/ 8 h 17"/>
                  <a:gd name="T6" fmla="*/ 39 w 62"/>
                  <a:gd name="T7" fmla="*/ 17 h 17"/>
                  <a:gd name="T8" fmla="*/ 4 w 62"/>
                  <a:gd name="T9" fmla="*/ 8 h 17"/>
                </a:gdLst>
                <a:ahLst/>
                <a:cxnLst>
                  <a:cxn ang="0">
                    <a:pos x="T0" y="T1"/>
                  </a:cxn>
                  <a:cxn ang="0">
                    <a:pos x="T2" y="T3"/>
                  </a:cxn>
                  <a:cxn ang="0">
                    <a:pos x="T4" y="T5"/>
                  </a:cxn>
                  <a:cxn ang="0">
                    <a:pos x="T6" y="T7"/>
                  </a:cxn>
                  <a:cxn ang="0">
                    <a:pos x="T8" y="T9"/>
                  </a:cxn>
                </a:cxnLst>
                <a:rect l="0" t="0" r="r" b="b"/>
                <a:pathLst>
                  <a:path w="62" h="17">
                    <a:moveTo>
                      <a:pt x="4" y="8"/>
                    </a:moveTo>
                    <a:cubicBezTo>
                      <a:pt x="0" y="4"/>
                      <a:pt x="9" y="0"/>
                      <a:pt x="23" y="0"/>
                    </a:cubicBezTo>
                    <a:cubicBezTo>
                      <a:pt x="38" y="0"/>
                      <a:pt x="53" y="4"/>
                      <a:pt x="58" y="8"/>
                    </a:cubicBezTo>
                    <a:cubicBezTo>
                      <a:pt x="62" y="13"/>
                      <a:pt x="53" y="17"/>
                      <a:pt x="39" y="17"/>
                    </a:cubicBezTo>
                    <a:cubicBezTo>
                      <a:pt x="24" y="17"/>
                      <a:pt x="9" y="13"/>
                      <a:pt x="4"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165" name="Freeform 262"/>
              <p:cNvSpPr>
                <a:spLocks/>
              </p:cNvSpPr>
              <p:nvPr/>
            </p:nvSpPr>
            <p:spPr bwMode="auto">
              <a:xfrm>
                <a:off x="5026" y="2577"/>
                <a:ext cx="62" cy="17"/>
              </a:xfrm>
              <a:custGeom>
                <a:avLst/>
                <a:gdLst>
                  <a:gd name="T0" fmla="*/ 4 w 62"/>
                  <a:gd name="T1" fmla="*/ 8 h 17"/>
                  <a:gd name="T2" fmla="*/ 23 w 62"/>
                  <a:gd name="T3" fmla="*/ 0 h 17"/>
                  <a:gd name="T4" fmla="*/ 57 w 62"/>
                  <a:gd name="T5" fmla="*/ 8 h 17"/>
                  <a:gd name="T6" fmla="*/ 39 w 62"/>
                  <a:gd name="T7" fmla="*/ 17 h 17"/>
                  <a:gd name="T8" fmla="*/ 4 w 62"/>
                  <a:gd name="T9" fmla="*/ 8 h 17"/>
                </a:gdLst>
                <a:ahLst/>
                <a:cxnLst>
                  <a:cxn ang="0">
                    <a:pos x="T0" y="T1"/>
                  </a:cxn>
                  <a:cxn ang="0">
                    <a:pos x="T2" y="T3"/>
                  </a:cxn>
                  <a:cxn ang="0">
                    <a:pos x="T4" y="T5"/>
                  </a:cxn>
                  <a:cxn ang="0">
                    <a:pos x="T6" y="T7"/>
                  </a:cxn>
                  <a:cxn ang="0">
                    <a:pos x="T8" y="T9"/>
                  </a:cxn>
                </a:cxnLst>
                <a:rect l="0" t="0" r="r" b="b"/>
                <a:pathLst>
                  <a:path w="62" h="17">
                    <a:moveTo>
                      <a:pt x="4" y="8"/>
                    </a:moveTo>
                    <a:cubicBezTo>
                      <a:pt x="0" y="4"/>
                      <a:pt x="8" y="0"/>
                      <a:pt x="23" y="0"/>
                    </a:cubicBezTo>
                    <a:cubicBezTo>
                      <a:pt x="37" y="0"/>
                      <a:pt x="53" y="4"/>
                      <a:pt x="57" y="8"/>
                    </a:cubicBezTo>
                    <a:cubicBezTo>
                      <a:pt x="62" y="13"/>
                      <a:pt x="53" y="17"/>
                      <a:pt x="39" y="17"/>
                    </a:cubicBezTo>
                    <a:cubicBezTo>
                      <a:pt x="24" y="17"/>
                      <a:pt x="8" y="13"/>
                      <a:pt x="4"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166" name="Freeform 263"/>
              <p:cNvSpPr>
                <a:spLocks/>
              </p:cNvSpPr>
              <p:nvPr/>
            </p:nvSpPr>
            <p:spPr bwMode="auto">
              <a:xfrm>
                <a:off x="5095" y="2577"/>
                <a:ext cx="62" cy="17"/>
              </a:xfrm>
              <a:custGeom>
                <a:avLst/>
                <a:gdLst>
                  <a:gd name="T0" fmla="*/ 5 w 62"/>
                  <a:gd name="T1" fmla="*/ 8 h 17"/>
                  <a:gd name="T2" fmla="*/ 23 w 62"/>
                  <a:gd name="T3" fmla="*/ 0 h 17"/>
                  <a:gd name="T4" fmla="*/ 58 w 62"/>
                  <a:gd name="T5" fmla="*/ 8 h 17"/>
                  <a:gd name="T6" fmla="*/ 40 w 62"/>
                  <a:gd name="T7" fmla="*/ 17 h 17"/>
                  <a:gd name="T8" fmla="*/ 5 w 62"/>
                  <a:gd name="T9" fmla="*/ 8 h 17"/>
                </a:gdLst>
                <a:ahLst/>
                <a:cxnLst>
                  <a:cxn ang="0">
                    <a:pos x="T0" y="T1"/>
                  </a:cxn>
                  <a:cxn ang="0">
                    <a:pos x="T2" y="T3"/>
                  </a:cxn>
                  <a:cxn ang="0">
                    <a:pos x="T4" y="T5"/>
                  </a:cxn>
                  <a:cxn ang="0">
                    <a:pos x="T6" y="T7"/>
                  </a:cxn>
                  <a:cxn ang="0">
                    <a:pos x="T8" y="T9"/>
                  </a:cxn>
                </a:cxnLst>
                <a:rect l="0" t="0" r="r" b="b"/>
                <a:pathLst>
                  <a:path w="62" h="17">
                    <a:moveTo>
                      <a:pt x="5" y="8"/>
                    </a:moveTo>
                    <a:cubicBezTo>
                      <a:pt x="0" y="4"/>
                      <a:pt x="8" y="0"/>
                      <a:pt x="23" y="0"/>
                    </a:cubicBezTo>
                    <a:cubicBezTo>
                      <a:pt x="37" y="0"/>
                      <a:pt x="53" y="4"/>
                      <a:pt x="58" y="8"/>
                    </a:cubicBezTo>
                    <a:cubicBezTo>
                      <a:pt x="62" y="13"/>
                      <a:pt x="54" y="17"/>
                      <a:pt x="40" y="17"/>
                    </a:cubicBezTo>
                    <a:cubicBezTo>
                      <a:pt x="25" y="17"/>
                      <a:pt x="9" y="13"/>
                      <a:pt x="5"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167" name="Freeform 264"/>
              <p:cNvSpPr>
                <a:spLocks/>
              </p:cNvSpPr>
              <p:nvPr/>
            </p:nvSpPr>
            <p:spPr bwMode="auto">
              <a:xfrm>
                <a:off x="5164" y="2577"/>
                <a:ext cx="61" cy="17"/>
              </a:xfrm>
              <a:custGeom>
                <a:avLst/>
                <a:gdLst>
                  <a:gd name="T0" fmla="*/ 5 w 62"/>
                  <a:gd name="T1" fmla="*/ 8 h 17"/>
                  <a:gd name="T2" fmla="*/ 22 w 62"/>
                  <a:gd name="T3" fmla="*/ 0 h 17"/>
                  <a:gd name="T4" fmla="*/ 57 w 62"/>
                  <a:gd name="T5" fmla="*/ 8 h 17"/>
                  <a:gd name="T6" fmla="*/ 40 w 62"/>
                  <a:gd name="T7" fmla="*/ 17 h 17"/>
                  <a:gd name="T8" fmla="*/ 5 w 62"/>
                  <a:gd name="T9" fmla="*/ 8 h 17"/>
                </a:gdLst>
                <a:ahLst/>
                <a:cxnLst>
                  <a:cxn ang="0">
                    <a:pos x="T0" y="T1"/>
                  </a:cxn>
                  <a:cxn ang="0">
                    <a:pos x="T2" y="T3"/>
                  </a:cxn>
                  <a:cxn ang="0">
                    <a:pos x="T4" y="T5"/>
                  </a:cxn>
                  <a:cxn ang="0">
                    <a:pos x="T6" y="T7"/>
                  </a:cxn>
                  <a:cxn ang="0">
                    <a:pos x="T8" y="T9"/>
                  </a:cxn>
                </a:cxnLst>
                <a:rect l="0" t="0" r="r" b="b"/>
                <a:pathLst>
                  <a:path w="62" h="17">
                    <a:moveTo>
                      <a:pt x="5" y="8"/>
                    </a:moveTo>
                    <a:cubicBezTo>
                      <a:pt x="0" y="4"/>
                      <a:pt x="8" y="0"/>
                      <a:pt x="22" y="0"/>
                    </a:cubicBezTo>
                    <a:cubicBezTo>
                      <a:pt x="37" y="0"/>
                      <a:pt x="52" y="4"/>
                      <a:pt x="57" y="8"/>
                    </a:cubicBezTo>
                    <a:cubicBezTo>
                      <a:pt x="62" y="13"/>
                      <a:pt x="54" y="17"/>
                      <a:pt x="40" y="17"/>
                    </a:cubicBezTo>
                    <a:cubicBezTo>
                      <a:pt x="25" y="17"/>
                      <a:pt x="9" y="13"/>
                      <a:pt x="5"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168" name="Freeform 265"/>
              <p:cNvSpPr>
                <a:spLocks/>
              </p:cNvSpPr>
              <p:nvPr/>
            </p:nvSpPr>
            <p:spPr bwMode="auto">
              <a:xfrm>
                <a:off x="5232" y="2577"/>
                <a:ext cx="63" cy="17"/>
              </a:xfrm>
              <a:custGeom>
                <a:avLst/>
                <a:gdLst>
                  <a:gd name="T0" fmla="*/ 5 w 63"/>
                  <a:gd name="T1" fmla="*/ 8 h 17"/>
                  <a:gd name="T2" fmla="*/ 22 w 63"/>
                  <a:gd name="T3" fmla="*/ 0 h 17"/>
                  <a:gd name="T4" fmla="*/ 58 w 63"/>
                  <a:gd name="T5" fmla="*/ 8 h 17"/>
                  <a:gd name="T6" fmla="*/ 41 w 63"/>
                  <a:gd name="T7" fmla="*/ 17 h 17"/>
                  <a:gd name="T8" fmla="*/ 5 w 63"/>
                  <a:gd name="T9" fmla="*/ 8 h 17"/>
                </a:gdLst>
                <a:ahLst/>
                <a:cxnLst>
                  <a:cxn ang="0">
                    <a:pos x="T0" y="T1"/>
                  </a:cxn>
                  <a:cxn ang="0">
                    <a:pos x="T2" y="T3"/>
                  </a:cxn>
                  <a:cxn ang="0">
                    <a:pos x="T4" y="T5"/>
                  </a:cxn>
                  <a:cxn ang="0">
                    <a:pos x="T6" y="T7"/>
                  </a:cxn>
                  <a:cxn ang="0">
                    <a:pos x="T8" y="T9"/>
                  </a:cxn>
                </a:cxnLst>
                <a:rect l="0" t="0" r="r" b="b"/>
                <a:pathLst>
                  <a:path w="63" h="17">
                    <a:moveTo>
                      <a:pt x="5" y="8"/>
                    </a:moveTo>
                    <a:cubicBezTo>
                      <a:pt x="0" y="4"/>
                      <a:pt x="8" y="0"/>
                      <a:pt x="22" y="0"/>
                    </a:cubicBezTo>
                    <a:cubicBezTo>
                      <a:pt x="37" y="0"/>
                      <a:pt x="53" y="4"/>
                      <a:pt x="58" y="8"/>
                    </a:cubicBezTo>
                    <a:cubicBezTo>
                      <a:pt x="63" y="13"/>
                      <a:pt x="55" y="17"/>
                      <a:pt x="41" y="17"/>
                    </a:cubicBezTo>
                    <a:cubicBezTo>
                      <a:pt x="26" y="17"/>
                      <a:pt x="10" y="13"/>
                      <a:pt x="5"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169" name="Freeform 266"/>
              <p:cNvSpPr>
                <a:spLocks/>
              </p:cNvSpPr>
              <p:nvPr/>
            </p:nvSpPr>
            <p:spPr bwMode="auto">
              <a:xfrm>
                <a:off x="5300" y="2577"/>
                <a:ext cx="63" cy="17"/>
              </a:xfrm>
              <a:custGeom>
                <a:avLst/>
                <a:gdLst>
                  <a:gd name="T0" fmla="*/ 5 w 64"/>
                  <a:gd name="T1" fmla="*/ 8 h 17"/>
                  <a:gd name="T2" fmla="*/ 23 w 64"/>
                  <a:gd name="T3" fmla="*/ 0 h 17"/>
                  <a:gd name="T4" fmla="*/ 59 w 64"/>
                  <a:gd name="T5" fmla="*/ 8 h 17"/>
                  <a:gd name="T6" fmla="*/ 41 w 64"/>
                  <a:gd name="T7" fmla="*/ 17 h 17"/>
                  <a:gd name="T8" fmla="*/ 5 w 64"/>
                  <a:gd name="T9" fmla="*/ 8 h 17"/>
                </a:gdLst>
                <a:ahLst/>
                <a:cxnLst>
                  <a:cxn ang="0">
                    <a:pos x="T0" y="T1"/>
                  </a:cxn>
                  <a:cxn ang="0">
                    <a:pos x="T2" y="T3"/>
                  </a:cxn>
                  <a:cxn ang="0">
                    <a:pos x="T4" y="T5"/>
                  </a:cxn>
                  <a:cxn ang="0">
                    <a:pos x="T6" y="T7"/>
                  </a:cxn>
                  <a:cxn ang="0">
                    <a:pos x="T8" y="T9"/>
                  </a:cxn>
                </a:cxnLst>
                <a:rect l="0" t="0" r="r" b="b"/>
                <a:pathLst>
                  <a:path w="64" h="17">
                    <a:moveTo>
                      <a:pt x="5" y="8"/>
                    </a:moveTo>
                    <a:cubicBezTo>
                      <a:pt x="0" y="4"/>
                      <a:pt x="8" y="0"/>
                      <a:pt x="23" y="0"/>
                    </a:cubicBezTo>
                    <a:cubicBezTo>
                      <a:pt x="37" y="0"/>
                      <a:pt x="53" y="4"/>
                      <a:pt x="59" y="8"/>
                    </a:cubicBezTo>
                    <a:cubicBezTo>
                      <a:pt x="64" y="13"/>
                      <a:pt x="56" y="17"/>
                      <a:pt x="41" y="17"/>
                    </a:cubicBezTo>
                    <a:cubicBezTo>
                      <a:pt x="27" y="17"/>
                      <a:pt x="11" y="13"/>
                      <a:pt x="5"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170" name="Freeform 267"/>
              <p:cNvSpPr>
                <a:spLocks/>
              </p:cNvSpPr>
              <p:nvPr/>
            </p:nvSpPr>
            <p:spPr bwMode="auto">
              <a:xfrm>
                <a:off x="5369" y="2577"/>
                <a:ext cx="63" cy="17"/>
              </a:xfrm>
              <a:custGeom>
                <a:avLst/>
                <a:gdLst>
                  <a:gd name="T0" fmla="*/ 5 w 63"/>
                  <a:gd name="T1" fmla="*/ 8 h 17"/>
                  <a:gd name="T2" fmla="*/ 22 w 63"/>
                  <a:gd name="T3" fmla="*/ 0 h 17"/>
                  <a:gd name="T4" fmla="*/ 58 w 63"/>
                  <a:gd name="T5" fmla="*/ 8 h 17"/>
                  <a:gd name="T6" fmla="*/ 41 w 63"/>
                  <a:gd name="T7" fmla="*/ 17 h 17"/>
                  <a:gd name="T8" fmla="*/ 5 w 63"/>
                  <a:gd name="T9" fmla="*/ 8 h 17"/>
                </a:gdLst>
                <a:ahLst/>
                <a:cxnLst>
                  <a:cxn ang="0">
                    <a:pos x="T0" y="T1"/>
                  </a:cxn>
                  <a:cxn ang="0">
                    <a:pos x="T2" y="T3"/>
                  </a:cxn>
                  <a:cxn ang="0">
                    <a:pos x="T4" y="T5"/>
                  </a:cxn>
                  <a:cxn ang="0">
                    <a:pos x="T6" y="T7"/>
                  </a:cxn>
                  <a:cxn ang="0">
                    <a:pos x="T8" y="T9"/>
                  </a:cxn>
                </a:cxnLst>
                <a:rect l="0" t="0" r="r" b="b"/>
                <a:pathLst>
                  <a:path w="63" h="17">
                    <a:moveTo>
                      <a:pt x="5" y="8"/>
                    </a:moveTo>
                    <a:cubicBezTo>
                      <a:pt x="0" y="4"/>
                      <a:pt x="7" y="0"/>
                      <a:pt x="22" y="0"/>
                    </a:cubicBezTo>
                    <a:cubicBezTo>
                      <a:pt x="36" y="0"/>
                      <a:pt x="52" y="4"/>
                      <a:pt x="58" y="8"/>
                    </a:cubicBezTo>
                    <a:cubicBezTo>
                      <a:pt x="63" y="13"/>
                      <a:pt x="56" y="17"/>
                      <a:pt x="41" y="17"/>
                    </a:cubicBezTo>
                    <a:cubicBezTo>
                      <a:pt x="27" y="17"/>
                      <a:pt x="11" y="13"/>
                      <a:pt x="5"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171" name="Freeform 268"/>
              <p:cNvSpPr>
                <a:spLocks/>
              </p:cNvSpPr>
              <p:nvPr/>
            </p:nvSpPr>
            <p:spPr bwMode="auto">
              <a:xfrm>
                <a:off x="5437" y="2577"/>
                <a:ext cx="63" cy="17"/>
              </a:xfrm>
              <a:custGeom>
                <a:avLst/>
                <a:gdLst>
                  <a:gd name="T0" fmla="*/ 6 w 64"/>
                  <a:gd name="T1" fmla="*/ 8 h 17"/>
                  <a:gd name="T2" fmla="*/ 22 w 64"/>
                  <a:gd name="T3" fmla="*/ 0 h 17"/>
                  <a:gd name="T4" fmla="*/ 59 w 64"/>
                  <a:gd name="T5" fmla="*/ 8 h 17"/>
                  <a:gd name="T6" fmla="*/ 42 w 64"/>
                  <a:gd name="T7" fmla="*/ 17 h 17"/>
                  <a:gd name="T8" fmla="*/ 6 w 64"/>
                  <a:gd name="T9" fmla="*/ 8 h 17"/>
                </a:gdLst>
                <a:ahLst/>
                <a:cxnLst>
                  <a:cxn ang="0">
                    <a:pos x="T0" y="T1"/>
                  </a:cxn>
                  <a:cxn ang="0">
                    <a:pos x="T2" y="T3"/>
                  </a:cxn>
                  <a:cxn ang="0">
                    <a:pos x="T4" y="T5"/>
                  </a:cxn>
                  <a:cxn ang="0">
                    <a:pos x="T6" y="T7"/>
                  </a:cxn>
                  <a:cxn ang="0">
                    <a:pos x="T8" y="T9"/>
                  </a:cxn>
                </a:cxnLst>
                <a:rect l="0" t="0" r="r" b="b"/>
                <a:pathLst>
                  <a:path w="64" h="17">
                    <a:moveTo>
                      <a:pt x="6" y="8"/>
                    </a:moveTo>
                    <a:cubicBezTo>
                      <a:pt x="0" y="4"/>
                      <a:pt x="8" y="0"/>
                      <a:pt x="22" y="0"/>
                    </a:cubicBezTo>
                    <a:cubicBezTo>
                      <a:pt x="37" y="0"/>
                      <a:pt x="53" y="4"/>
                      <a:pt x="59" y="8"/>
                    </a:cubicBezTo>
                    <a:cubicBezTo>
                      <a:pt x="64" y="13"/>
                      <a:pt x="57" y="17"/>
                      <a:pt x="42" y="17"/>
                    </a:cubicBezTo>
                    <a:cubicBezTo>
                      <a:pt x="28" y="17"/>
                      <a:pt x="11" y="13"/>
                      <a:pt x="6"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172" name="Freeform 269"/>
              <p:cNvSpPr>
                <a:spLocks/>
              </p:cNvSpPr>
              <p:nvPr/>
            </p:nvSpPr>
            <p:spPr bwMode="auto">
              <a:xfrm>
                <a:off x="5505" y="2577"/>
                <a:ext cx="65" cy="17"/>
              </a:xfrm>
              <a:custGeom>
                <a:avLst/>
                <a:gdLst>
                  <a:gd name="T0" fmla="*/ 6 w 65"/>
                  <a:gd name="T1" fmla="*/ 8 h 17"/>
                  <a:gd name="T2" fmla="*/ 22 w 65"/>
                  <a:gd name="T3" fmla="*/ 0 h 17"/>
                  <a:gd name="T4" fmla="*/ 59 w 65"/>
                  <a:gd name="T5" fmla="*/ 8 h 17"/>
                  <a:gd name="T6" fmla="*/ 43 w 65"/>
                  <a:gd name="T7" fmla="*/ 17 h 17"/>
                  <a:gd name="T8" fmla="*/ 6 w 65"/>
                  <a:gd name="T9" fmla="*/ 8 h 17"/>
                </a:gdLst>
                <a:ahLst/>
                <a:cxnLst>
                  <a:cxn ang="0">
                    <a:pos x="T0" y="T1"/>
                  </a:cxn>
                  <a:cxn ang="0">
                    <a:pos x="T2" y="T3"/>
                  </a:cxn>
                  <a:cxn ang="0">
                    <a:pos x="T4" y="T5"/>
                  </a:cxn>
                  <a:cxn ang="0">
                    <a:pos x="T6" y="T7"/>
                  </a:cxn>
                  <a:cxn ang="0">
                    <a:pos x="T8" y="T9"/>
                  </a:cxn>
                </a:cxnLst>
                <a:rect l="0" t="0" r="r" b="b"/>
                <a:pathLst>
                  <a:path w="65" h="17">
                    <a:moveTo>
                      <a:pt x="6" y="8"/>
                    </a:moveTo>
                    <a:cubicBezTo>
                      <a:pt x="0" y="4"/>
                      <a:pt x="8" y="0"/>
                      <a:pt x="22" y="0"/>
                    </a:cubicBezTo>
                    <a:cubicBezTo>
                      <a:pt x="37" y="0"/>
                      <a:pt x="54" y="4"/>
                      <a:pt x="59" y="8"/>
                    </a:cubicBezTo>
                    <a:cubicBezTo>
                      <a:pt x="65" y="13"/>
                      <a:pt x="58" y="17"/>
                      <a:pt x="43" y="17"/>
                    </a:cubicBezTo>
                    <a:cubicBezTo>
                      <a:pt x="29" y="17"/>
                      <a:pt x="12" y="13"/>
                      <a:pt x="6"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173" name="Freeform 270"/>
              <p:cNvSpPr>
                <a:spLocks/>
              </p:cNvSpPr>
              <p:nvPr/>
            </p:nvSpPr>
            <p:spPr bwMode="auto">
              <a:xfrm>
                <a:off x="5574" y="2577"/>
                <a:ext cx="65" cy="17"/>
              </a:xfrm>
              <a:custGeom>
                <a:avLst/>
                <a:gdLst>
                  <a:gd name="T0" fmla="*/ 6 w 65"/>
                  <a:gd name="T1" fmla="*/ 8 h 17"/>
                  <a:gd name="T2" fmla="*/ 22 w 65"/>
                  <a:gd name="T3" fmla="*/ 0 h 17"/>
                  <a:gd name="T4" fmla="*/ 59 w 65"/>
                  <a:gd name="T5" fmla="*/ 8 h 17"/>
                  <a:gd name="T6" fmla="*/ 43 w 65"/>
                  <a:gd name="T7" fmla="*/ 17 h 17"/>
                  <a:gd name="T8" fmla="*/ 6 w 65"/>
                  <a:gd name="T9" fmla="*/ 8 h 17"/>
                </a:gdLst>
                <a:ahLst/>
                <a:cxnLst>
                  <a:cxn ang="0">
                    <a:pos x="T0" y="T1"/>
                  </a:cxn>
                  <a:cxn ang="0">
                    <a:pos x="T2" y="T3"/>
                  </a:cxn>
                  <a:cxn ang="0">
                    <a:pos x="T4" y="T5"/>
                  </a:cxn>
                  <a:cxn ang="0">
                    <a:pos x="T6" y="T7"/>
                  </a:cxn>
                  <a:cxn ang="0">
                    <a:pos x="T8" y="T9"/>
                  </a:cxn>
                </a:cxnLst>
                <a:rect l="0" t="0" r="r" b="b"/>
                <a:pathLst>
                  <a:path w="65" h="17">
                    <a:moveTo>
                      <a:pt x="6" y="8"/>
                    </a:moveTo>
                    <a:cubicBezTo>
                      <a:pt x="0" y="4"/>
                      <a:pt x="7" y="0"/>
                      <a:pt x="22" y="0"/>
                    </a:cubicBezTo>
                    <a:cubicBezTo>
                      <a:pt x="36" y="0"/>
                      <a:pt x="53" y="4"/>
                      <a:pt x="59" y="8"/>
                    </a:cubicBezTo>
                    <a:cubicBezTo>
                      <a:pt x="65" y="13"/>
                      <a:pt x="58" y="17"/>
                      <a:pt x="43" y="17"/>
                    </a:cubicBezTo>
                    <a:cubicBezTo>
                      <a:pt x="29" y="17"/>
                      <a:pt x="12" y="13"/>
                      <a:pt x="6"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174" name="Freeform 271"/>
              <p:cNvSpPr>
                <a:spLocks/>
              </p:cNvSpPr>
              <p:nvPr/>
            </p:nvSpPr>
            <p:spPr bwMode="auto">
              <a:xfrm>
                <a:off x="5644" y="2577"/>
                <a:ext cx="64" cy="17"/>
              </a:xfrm>
              <a:custGeom>
                <a:avLst/>
                <a:gdLst>
                  <a:gd name="T0" fmla="*/ 6 w 65"/>
                  <a:gd name="T1" fmla="*/ 8 h 17"/>
                  <a:gd name="T2" fmla="*/ 21 w 65"/>
                  <a:gd name="T3" fmla="*/ 0 h 17"/>
                  <a:gd name="T4" fmla="*/ 58 w 65"/>
                  <a:gd name="T5" fmla="*/ 8 h 17"/>
                  <a:gd name="T6" fmla="*/ 43 w 65"/>
                  <a:gd name="T7" fmla="*/ 17 h 17"/>
                  <a:gd name="T8" fmla="*/ 6 w 65"/>
                  <a:gd name="T9" fmla="*/ 8 h 17"/>
                </a:gdLst>
                <a:ahLst/>
                <a:cxnLst>
                  <a:cxn ang="0">
                    <a:pos x="T0" y="T1"/>
                  </a:cxn>
                  <a:cxn ang="0">
                    <a:pos x="T2" y="T3"/>
                  </a:cxn>
                  <a:cxn ang="0">
                    <a:pos x="T4" y="T5"/>
                  </a:cxn>
                  <a:cxn ang="0">
                    <a:pos x="T6" y="T7"/>
                  </a:cxn>
                  <a:cxn ang="0">
                    <a:pos x="T8" y="T9"/>
                  </a:cxn>
                </a:cxnLst>
                <a:rect l="0" t="0" r="r" b="b"/>
                <a:pathLst>
                  <a:path w="65" h="17">
                    <a:moveTo>
                      <a:pt x="6" y="8"/>
                    </a:moveTo>
                    <a:cubicBezTo>
                      <a:pt x="0" y="4"/>
                      <a:pt x="6" y="0"/>
                      <a:pt x="21" y="0"/>
                    </a:cubicBezTo>
                    <a:cubicBezTo>
                      <a:pt x="35" y="0"/>
                      <a:pt x="52" y="4"/>
                      <a:pt x="58" y="8"/>
                    </a:cubicBezTo>
                    <a:cubicBezTo>
                      <a:pt x="65" y="13"/>
                      <a:pt x="58" y="17"/>
                      <a:pt x="43" y="17"/>
                    </a:cubicBezTo>
                    <a:cubicBezTo>
                      <a:pt x="29" y="17"/>
                      <a:pt x="12" y="13"/>
                      <a:pt x="6"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175" name="Freeform 272"/>
              <p:cNvSpPr>
                <a:spLocks/>
              </p:cNvSpPr>
              <p:nvPr/>
            </p:nvSpPr>
            <p:spPr bwMode="auto">
              <a:xfrm>
                <a:off x="5711" y="2577"/>
                <a:ext cx="65" cy="17"/>
              </a:xfrm>
              <a:custGeom>
                <a:avLst/>
                <a:gdLst>
                  <a:gd name="T0" fmla="*/ 6 w 65"/>
                  <a:gd name="T1" fmla="*/ 8 h 17"/>
                  <a:gd name="T2" fmla="*/ 21 w 65"/>
                  <a:gd name="T3" fmla="*/ 0 h 17"/>
                  <a:gd name="T4" fmla="*/ 59 w 65"/>
                  <a:gd name="T5" fmla="*/ 8 h 17"/>
                  <a:gd name="T6" fmla="*/ 44 w 65"/>
                  <a:gd name="T7" fmla="*/ 17 h 17"/>
                  <a:gd name="T8" fmla="*/ 6 w 65"/>
                  <a:gd name="T9" fmla="*/ 8 h 17"/>
                </a:gdLst>
                <a:ahLst/>
                <a:cxnLst>
                  <a:cxn ang="0">
                    <a:pos x="T0" y="T1"/>
                  </a:cxn>
                  <a:cxn ang="0">
                    <a:pos x="T2" y="T3"/>
                  </a:cxn>
                  <a:cxn ang="0">
                    <a:pos x="T4" y="T5"/>
                  </a:cxn>
                  <a:cxn ang="0">
                    <a:pos x="T6" y="T7"/>
                  </a:cxn>
                  <a:cxn ang="0">
                    <a:pos x="T8" y="T9"/>
                  </a:cxn>
                </a:cxnLst>
                <a:rect l="0" t="0" r="r" b="b"/>
                <a:pathLst>
                  <a:path w="65" h="17">
                    <a:moveTo>
                      <a:pt x="6" y="8"/>
                    </a:moveTo>
                    <a:cubicBezTo>
                      <a:pt x="0" y="4"/>
                      <a:pt x="7" y="0"/>
                      <a:pt x="21" y="0"/>
                    </a:cubicBezTo>
                    <a:cubicBezTo>
                      <a:pt x="36" y="0"/>
                      <a:pt x="52" y="4"/>
                      <a:pt x="59" y="8"/>
                    </a:cubicBezTo>
                    <a:cubicBezTo>
                      <a:pt x="65" y="13"/>
                      <a:pt x="59" y="17"/>
                      <a:pt x="44" y="17"/>
                    </a:cubicBezTo>
                    <a:cubicBezTo>
                      <a:pt x="30" y="17"/>
                      <a:pt x="13" y="13"/>
                      <a:pt x="6"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176" name="Freeform 273"/>
              <p:cNvSpPr>
                <a:spLocks/>
              </p:cNvSpPr>
              <p:nvPr/>
            </p:nvSpPr>
            <p:spPr bwMode="auto">
              <a:xfrm>
                <a:off x="5780" y="2577"/>
                <a:ext cx="66" cy="17"/>
              </a:xfrm>
              <a:custGeom>
                <a:avLst/>
                <a:gdLst>
                  <a:gd name="T0" fmla="*/ 7 w 67"/>
                  <a:gd name="T1" fmla="*/ 8 h 17"/>
                  <a:gd name="T2" fmla="*/ 21 w 67"/>
                  <a:gd name="T3" fmla="*/ 0 h 17"/>
                  <a:gd name="T4" fmla="*/ 60 w 67"/>
                  <a:gd name="T5" fmla="*/ 8 h 17"/>
                  <a:gd name="T6" fmla="*/ 45 w 67"/>
                  <a:gd name="T7" fmla="*/ 17 h 17"/>
                  <a:gd name="T8" fmla="*/ 7 w 67"/>
                  <a:gd name="T9" fmla="*/ 8 h 17"/>
                </a:gdLst>
                <a:ahLst/>
                <a:cxnLst>
                  <a:cxn ang="0">
                    <a:pos x="T0" y="T1"/>
                  </a:cxn>
                  <a:cxn ang="0">
                    <a:pos x="T2" y="T3"/>
                  </a:cxn>
                  <a:cxn ang="0">
                    <a:pos x="T4" y="T5"/>
                  </a:cxn>
                  <a:cxn ang="0">
                    <a:pos x="T6" y="T7"/>
                  </a:cxn>
                  <a:cxn ang="0">
                    <a:pos x="T8" y="T9"/>
                  </a:cxn>
                </a:cxnLst>
                <a:rect l="0" t="0" r="r" b="b"/>
                <a:pathLst>
                  <a:path w="67" h="17">
                    <a:moveTo>
                      <a:pt x="7" y="8"/>
                    </a:moveTo>
                    <a:cubicBezTo>
                      <a:pt x="0" y="4"/>
                      <a:pt x="7" y="0"/>
                      <a:pt x="21" y="0"/>
                    </a:cubicBezTo>
                    <a:cubicBezTo>
                      <a:pt x="36" y="0"/>
                      <a:pt x="53" y="4"/>
                      <a:pt x="60" y="8"/>
                    </a:cubicBezTo>
                    <a:cubicBezTo>
                      <a:pt x="67" y="13"/>
                      <a:pt x="60" y="17"/>
                      <a:pt x="45" y="17"/>
                    </a:cubicBezTo>
                    <a:cubicBezTo>
                      <a:pt x="30" y="17"/>
                      <a:pt x="13" y="13"/>
                      <a:pt x="7"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177" name="Freeform 274"/>
              <p:cNvSpPr>
                <a:spLocks/>
              </p:cNvSpPr>
              <p:nvPr/>
            </p:nvSpPr>
            <p:spPr bwMode="auto">
              <a:xfrm>
                <a:off x="5848" y="2577"/>
                <a:ext cx="66" cy="17"/>
              </a:xfrm>
              <a:custGeom>
                <a:avLst/>
                <a:gdLst>
                  <a:gd name="T0" fmla="*/ 7 w 66"/>
                  <a:gd name="T1" fmla="*/ 8 h 17"/>
                  <a:gd name="T2" fmla="*/ 21 w 66"/>
                  <a:gd name="T3" fmla="*/ 0 h 17"/>
                  <a:gd name="T4" fmla="*/ 59 w 66"/>
                  <a:gd name="T5" fmla="*/ 8 h 17"/>
                  <a:gd name="T6" fmla="*/ 46 w 66"/>
                  <a:gd name="T7" fmla="*/ 17 h 17"/>
                  <a:gd name="T8" fmla="*/ 7 w 66"/>
                  <a:gd name="T9" fmla="*/ 8 h 17"/>
                </a:gdLst>
                <a:ahLst/>
                <a:cxnLst>
                  <a:cxn ang="0">
                    <a:pos x="T0" y="T1"/>
                  </a:cxn>
                  <a:cxn ang="0">
                    <a:pos x="T2" y="T3"/>
                  </a:cxn>
                  <a:cxn ang="0">
                    <a:pos x="T4" y="T5"/>
                  </a:cxn>
                  <a:cxn ang="0">
                    <a:pos x="T6" y="T7"/>
                  </a:cxn>
                  <a:cxn ang="0">
                    <a:pos x="T8" y="T9"/>
                  </a:cxn>
                </a:cxnLst>
                <a:rect l="0" t="0" r="r" b="b"/>
                <a:pathLst>
                  <a:path w="66" h="17">
                    <a:moveTo>
                      <a:pt x="7" y="8"/>
                    </a:moveTo>
                    <a:cubicBezTo>
                      <a:pt x="0" y="4"/>
                      <a:pt x="6" y="0"/>
                      <a:pt x="21" y="0"/>
                    </a:cubicBezTo>
                    <a:cubicBezTo>
                      <a:pt x="35" y="0"/>
                      <a:pt x="53" y="4"/>
                      <a:pt x="59" y="8"/>
                    </a:cubicBezTo>
                    <a:cubicBezTo>
                      <a:pt x="66" y="13"/>
                      <a:pt x="60" y="17"/>
                      <a:pt x="46" y="17"/>
                    </a:cubicBezTo>
                    <a:cubicBezTo>
                      <a:pt x="31" y="17"/>
                      <a:pt x="14" y="13"/>
                      <a:pt x="7"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178" name="Freeform 275"/>
              <p:cNvSpPr>
                <a:spLocks/>
              </p:cNvSpPr>
              <p:nvPr/>
            </p:nvSpPr>
            <p:spPr bwMode="auto">
              <a:xfrm>
                <a:off x="5917" y="2577"/>
                <a:ext cx="67" cy="17"/>
              </a:xfrm>
              <a:custGeom>
                <a:avLst/>
                <a:gdLst>
                  <a:gd name="T0" fmla="*/ 7 w 67"/>
                  <a:gd name="T1" fmla="*/ 8 h 17"/>
                  <a:gd name="T2" fmla="*/ 21 w 67"/>
                  <a:gd name="T3" fmla="*/ 0 h 17"/>
                  <a:gd name="T4" fmla="*/ 60 w 67"/>
                  <a:gd name="T5" fmla="*/ 8 h 17"/>
                  <a:gd name="T6" fmla="*/ 46 w 67"/>
                  <a:gd name="T7" fmla="*/ 17 h 17"/>
                  <a:gd name="T8" fmla="*/ 7 w 67"/>
                  <a:gd name="T9" fmla="*/ 8 h 17"/>
                </a:gdLst>
                <a:ahLst/>
                <a:cxnLst>
                  <a:cxn ang="0">
                    <a:pos x="T0" y="T1"/>
                  </a:cxn>
                  <a:cxn ang="0">
                    <a:pos x="T2" y="T3"/>
                  </a:cxn>
                  <a:cxn ang="0">
                    <a:pos x="T4" y="T5"/>
                  </a:cxn>
                  <a:cxn ang="0">
                    <a:pos x="T6" y="T7"/>
                  </a:cxn>
                  <a:cxn ang="0">
                    <a:pos x="T8" y="T9"/>
                  </a:cxn>
                </a:cxnLst>
                <a:rect l="0" t="0" r="r" b="b"/>
                <a:pathLst>
                  <a:path w="67" h="17">
                    <a:moveTo>
                      <a:pt x="7" y="8"/>
                    </a:moveTo>
                    <a:cubicBezTo>
                      <a:pt x="0" y="4"/>
                      <a:pt x="6" y="0"/>
                      <a:pt x="21" y="0"/>
                    </a:cubicBezTo>
                    <a:cubicBezTo>
                      <a:pt x="35" y="0"/>
                      <a:pt x="53" y="4"/>
                      <a:pt x="60" y="8"/>
                    </a:cubicBezTo>
                    <a:cubicBezTo>
                      <a:pt x="67" y="13"/>
                      <a:pt x="61" y="17"/>
                      <a:pt x="46" y="17"/>
                    </a:cubicBezTo>
                    <a:cubicBezTo>
                      <a:pt x="32" y="17"/>
                      <a:pt x="14" y="13"/>
                      <a:pt x="7"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179" name="Freeform 276"/>
              <p:cNvSpPr>
                <a:spLocks/>
              </p:cNvSpPr>
              <p:nvPr/>
            </p:nvSpPr>
            <p:spPr bwMode="auto">
              <a:xfrm>
                <a:off x="899" y="2577"/>
                <a:ext cx="69" cy="17"/>
              </a:xfrm>
              <a:custGeom>
                <a:avLst/>
                <a:gdLst>
                  <a:gd name="T0" fmla="*/ 8 w 69"/>
                  <a:gd name="T1" fmla="*/ 8 h 17"/>
                  <a:gd name="T2" fmla="*/ 48 w 69"/>
                  <a:gd name="T3" fmla="*/ 0 h 17"/>
                  <a:gd name="T4" fmla="*/ 61 w 69"/>
                  <a:gd name="T5" fmla="*/ 8 h 17"/>
                  <a:gd name="T6" fmla="*/ 21 w 69"/>
                  <a:gd name="T7" fmla="*/ 17 h 17"/>
                  <a:gd name="T8" fmla="*/ 8 w 69"/>
                  <a:gd name="T9" fmla="*/ 8 h 17"/>
                </a:gdLst>
                <a:ahLst/>
                <a:cxnLst>
                  <a:cxn ang="0">
                    <a:pos x="T0" y="T1"/>
                  </a:cxn>
                  <a:cxn ang="0">
                    <a:pos x="T2" y="T3"/>
                  </a:cxn>
                  <a:cxn ang="0">
                    <a:pos x="T4" y="T5"/>
                  </a:cxn>
                  <a:cxn ang="0">
                    <a:pos x="T6" y="T7"/>
                  </a:cxn>
                  <a:cxn ang="0">
                    <a:pos x="T8" y="T9"/>
                  </a:cxn>
                </a:cxnLst>
                <a:rect l="0" t="0" r="r" b="b"/>
                <a:pathLst>
                  <a:path w="69" h="17">
                    <a:moveTo>
                      <a:pt x="8" y="8"/>
                    </a:moveTo>
                    <a:cubicBezTo>
                      <a:pt x="16" y="4"/>
                      <a:pt x="33" y="0"/>
                      <a:pt x="48" y="0"/>
                    </a:cubicBezTo>
                    <a:cubicBezTo>
                      <a:pt x="63" y="0"/>
                      <a:pt x="69" y="4"/>
                      <a:pt x="61" y="8"/>
                    </a:cubicBezTo>
                    <a:cubicBezTo>
                      <a:pt x="54" y="13"/>
                      <a:pt x="36" y="17"/>
                      <a:pt x="21" y="17"/>
                    </a:cubicBezTo>
                    <a:cubicBezTo>
                      <a:pt x="6" y="17"/>
                      <a:pt x="0" y="13"/>
                      <a:pt x="8"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180" name="Freeform 277"/>
              <p:cNvSpPr>
                <a:spLocks/>
              </p:cNvSpPr>
              <p:nvPr/>
            </p:nvSpPr>
            <p:spPr bwMode="auto">
              <a:xfrm>
                <a:off x="970" y="2577"/>
                <a:ext cx="66" cy="17"/>
              </a:xfrm>
              <a:custGeom>
                <a:avLst/>
                <a:gdLst>
                  <a:gd name="T0" fmla="*/ 7 w 67"/>
                  <a:gd name="T1" fmla="*/ 8 h 17"/>
                  <a:gd name="T2" fmla="*/ 46 w 67"/>
                  <a:gd name="T3" fmla="*/ 0 h 17"/>
                  <a:gd name="T4" fmla="*/ 60 w 67"/>
                  <a:gd name="T5" fmla="*/ 8 h 17"/>
                  <a:gd name="T6" fmla="*/ 20 w 67"/>
                  <a:gd name="T7" fmla="*/ 17 h 17"/>
                  <a:gd name="T8" fmla="*/ 7 w 67"/>
                  <a:gd name="T9" fmla="*/ 8 h 17"/>
                </a:gdLst>
                <a:ahLst/>
                <a:cxnLst>
                  <a:cxn ang="0">
                    <a:pos x="T0" y="T1"/>
                  </a:cxn>
                  <a:cxn ang="0">
                    <a:pos x="T2" y="T3"/>
                  </a:cxn>
                  <a:cxn ang="0">
                    <a:pos x="T4" y="T5"/>
                  </a:cxn>
                  <a:cxn ang="0">
                    <a:pos x="T6" y="T7"/>
                  </a:cxn>
                  <a:cxn ang="0">
                    <a:pos x="T8" y="T9"/>
                  </a:cxn>
                </a:cxnLst>
                <a:rect l="0" t="0" r="r" b="b"/>
                <a:pathLst>
                  <a:path w="67" h="17">
                    <a:moveTo>
                      <a:pt x="7" y="8"/>
                    </a:moveTo>
                    <a:cubicBezTo>
                      <a:pt x="14" y="4"/>
                      <a:pt x="32" y="0"/>
                      <a:pt x="46" y="0"/>
                    </a:cubicBezTo>
                    <a:cubicBezTo>
                      <a:pt x="61" y="0"/>
                      <a:pt x="67" y="4"/>
                      <a:pt x="60" y="8"/>
                    </a:cubicBezTo>
                    <a:cubicBezTo>
                      <a:pt x="52" y="13"/>
                      <a:pt x="35" y="17"/>
                      <a:pt x="20" y="17"/>
                    </a:cubicBezTo>
                    <a:cubicBezTo>
                      <a:pt x="5" y="17"/>
                      <a:pt x="0" y="13"/>
                      <a:pt x="7"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181" name="Freeform 278"/>
              <p:cNvSpPr>
                <a:spLocks/>
              </p:cNvSpPr>
              <p:nvPr/>
            </p:nvSpPr>
            <p:spPr bwMode="auto">
              <a:xfrm>
                <a:off x="1037" y="2577"/>
                <a:ext cx="67" cy="17"/>
              </a:xfrm>
              <a:custGeom>
                <a:avLst/>
                <a:gdLst>
                  <a:gd name="T0" fmla="*/ 8 w 67"/>
                  <a:gd name="T1" fmla="*/ 8 h 17"/>
                  <a:gd name="T2" fmla="*/ 47 w 67"/>
                  <a:gd name="T3" fmla="*/ 0 h 17"/>
                  <a:gd name="T4" fmla="*/ 60 w 67"/>
                  <a:gd name="T5" fmla="*/ 8 h 17"/>
                  <a:gd name="T6" fmla="*/ 21 w 67"/>
                  <a:gd name="T7" fmla="*/ 17 h 17"/>
                  <a:gd name="T8" fmla="*/ 8 w 67"/>
                  <a:gd name="T9" fmla="*/ 8 h 17"/>
                </a:gdLst>
                <a:ahLst/>
                <a:cxnLst>
                  <a:cxn ang="0">
                    <a:pos x="T0" y="T1"/>
                  </a:cxn>
                  <a:cxn ang="0">
                    <a:pos x="T2" y="T3"/>
                  </a:cxn>
                  <a:cxn ang="0">
                    <a:pos x="T4" y="T5"/>
                  </a:cxn>
                  <a:cxn ang="0">
                    <a:pos x="T6" y="T7"/>
                  </a:cxn>
                  <a:cxn ang="0">
                    <a:pos x="T8" y="T9"/>
                  </a:cxn>
                </a:cxnLst>
                <a:rect l="0" t="0" r="r" b="b"/>
                <a:pathLst>
                  <a:path w="67" h="17">
                    <a:moveTo>
                      <a:pt x="8" y="8"/>
                    </a:moveTo>
                    <a:cubicBezTo>
                      <a:pt x="15" y="4"/>
                      <a:pt x="32" y="0"/>
                      <a:pt x="47" y="0"/>
                    </a:cubicBezTo>
                    <a:cubicBezTo>
                      <a:pt x="61" y="0"/>
                      <a:pt x="67" y="4"/>
                      <a:pt x="60" y="8"/>
                    </a:cubicBezTo>
                    <a:cubicBezTo>
                      <a:pt x="53" y="13"/>
                      <a:pt x="36" y="17"/>
                      <a:pt x="21" y="17"/>
                    </a:cubicBezTo>
                    <a:cubicBezTo>
                      <a:pt x="6" y="17"/>
                      <a:pt x="0" y="13"/>
                      <a:pt x="8"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182" name="Freeform 279"/>
              <p:cNvSpPr>
                <a:spLocks/>
              </p:cNvSpPr>
              <p:nvPr/>
            </p:nvSpPr>
            <p:spPr bwMode="auto">
              <a:xfrm>
                <a:off x="1076" y="2598"/>
                <a:ext cx="68" cy="17"/>
              </a:xfrm>
              <a:custGeom>
                <a:avLst/>
                <a:gdLst>
                  <a:gd name="T0" fmla="*/ 7 w 68"/>
                  <a:gd name="T1" fmla="*/ 8 h 17"/>
                  <a:gd name="T2" fmla="*/ 46 w 68"/>
                  <a:gd name="T3" fmla="*/ 0 h 17"/>
                  <a:gd name="T4" fmla="*/ 61 w 68"/>
                  <a:gd name="T5" fmla="*/ 8 h 17"/>
                  <a:gd name="T6" fmla="*/ 21 w 68"/>
                  <a:gd name="T7" fmla="*/ 17 h 17"/>
                  <a:gd name="T8" fmla="*/ 7 w 68"/>
                  <a:gd name="T9" fmla="*/ 8 h 17"/>
                </a:gdLst>
                <a:ahLst/>
                <a:cxnLst>
                  <a:cxn ang="0">
                    <a:pos x="T0" y="T1"/>
                  </a:cxn>
                  <a:cxn ang="0">
                    <a:pos x="T2" y="T3"/>
                  </a:cxn>
                  <a:cxn ang="0">
                    <a:pos x="T4" y="T5"/>
                  </a:cxn>
                  <a:cxn ang="0">
                    <a:pos x="T6" y="T7"/>
                  </a:cxn>
                  <a:cxn ang="0">
                    <a:pos x="T8" y="T9"/>
                  </a:cxn>
                </a:cxnLst>
                <a:rect l="0" t="0" r="r" b="b"/>
                <a:pathLst>
                  <a:path w="68" h="17">
                    <a:moveTo>
                      <a:pt x="7" y="8"/>
                    </a:moveTo>
                    <a:cubicBezTo>
                      <a:pt x="14" y="4"/>
                      <a:pt x="32" y="0"/>
                      <a:pt x="46" y="0"/>
                    </a:cubicBezTo>
                    <a:cubicBezTo>
                      <a:pt x="61" y="0"/>
                      <a:pt x="68" y="4"/>
                      <a:pt x="61" y="8"/>
                    </a:cubicBezTo>
                    <a:cubicBezTo>
                      <a:pt x="54" y="13"/>
                      <a:pt x="36" y="17"/>
                      <a:pt x="21" y="17"/>
                    </a:cubicBezTo>
                    <a:cubicBezTo>
                      <a:pt x="6" y="17"/>
                      <a:pt x="0" y="13"/>
                      <a:pt x="7"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183" name="Freeform 280"/>
              <p:cNvSpPr>
                <a:spLocks/>
              </p:cNvSpPr>
              <p:nvPr/>
            </p:nvSpPr>
            <p:spPr bwMode="auto">
              <a:xfrm>
                <a:off x="1145" y="2598"/>
                <a:ext cx="67" cy="17"/>
              </a:xfrm>
              <a:custGeom>
                <a:avLst/>
                <a:gdLst>
                  <a:gd name="T0" fmla="*/ 7 w 68"/>
                  <a:gd name="T1" fmla="*/ 8 h 17"/>
                  <a:gd name="T2" fmla="*/ 47 w 68"/>
                  <a:gd name="T3" fmla="*/ 0 h 17"/>
                  <a:gd name="T4" fmla="*/ 61 w 68"/>
                  <a:gd name="T5" fmla="*/ 8 h 17"/>
                  <a:gd name="T6" fmla="*/ 22 w 68"/>
                  <a:gd name="T7" fmla="*/ 17 h 17"/>
                  <a:gd name="T8" fmla="*/ 7 w 68"/>
                  <a:gd name="T9" fmla="*/ 8 h 17"/>
                </a:gdLst>
                <a:ahLst/>
                <a:cxnLst>
                  <a:cxn ang="0">
                    <a:pos x="T0" y="T1"/>
                  </a:cxn>
                  <a:cxn ang="0">
                    <a:pos x="T2" y="T3"/>
                  </a:cxn>
                  <a:cxn ang="0">
                    <a:pos x="T4" y="T5"/>
                  </a:cxn>
                  <a:cxn ang="0">
                    <a:pos x="T6" y="T7"/>
                  </a:cxn>
                  <a:cxn ang="0">
                    <a:pos x="T8" y="T9"/>
                  </a:cxn>
                </a:cxnLst>
                <a:rect l="0" t="0" r="r" b="b"/>
                <a:pathLst>
                  <a:path w="68" h="17">
                    <a:moveTo>
                      <a:pt x="7" y="8"/>
                    </a:moveTo>
                    <a:cubicBezTo>
                      <a:pt x="14" y="4"/>
                      <a:pt x="32" y="0"/>
                      <a:pt x="47" y="0"/>
                    </a:cubicBezTo>
                    <a:cubicBezTo>
                      <a:pt x="61" y="0"/>
                      <a:pt x="68" y="4"/>
                      <a:pt x="61" y="8"/>
                    </a:cubicBezTo>
                    <a:cubicBezTo>
                      <a:pt x="54" y="13"/>
                      <a:pt x="37" y="17"/>
                      <a:pt x="22" y="17"/>
                    </a:cubicBezTo>
                    <a:cubicBezTo>
                      <a:pt x="7" y="17"/>
                      <a:pt x="0" y="13"/>
                      <a:pt x="7"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184" name="Freeform 281"/>
              <p:cNvSpPr>
                <a:spLocks/>
              </p:cNvSpPr>
              <p:nvPr/>
            </p:nvSpPr>
            <p:spPr bwMode="auto">
              <a:xfrm>
                <a:off x="1215" y="2598"/>
                <a:ext cx="67" cy="17"/>
              </a:xfrm>
              <a:custGeom>
                <a:avLst/>
                <a:gdLst>
                  <a:gd name="T0" fmla="*/ 7 w 67"/>
                  <a:gd name="T1" fmla="*/ 8 h 17"/>
                  <a:gd name="T2" fmla="*/ 46 w 67"/>
                  <a:gd name="T3" fmla="*/ 0 h 17"/>
                  <a:gd name="T4" fmla="*/ 60 w 67"/>
                  <a:gd name="T5" fmla="*/ 8 h 17"/>
                  <a:gd name="T6" fmla="*/ 22 w 67"/>
                  <a:gd name="T7" fmla="*/ 17 h 17"/>
                  <a:gd name="T8" fmla="*/ 7 w 67"/>
                  <a:gd name="T9" fmla="*/ 8 h 17"/>
                </a:gdLst>
                <a:ahLst/>
                <a:cxnLst>
                  <a:cxn ang="0">
                    <a:pos x="T0" y="T1"/>
                  </a:cxn>
                  <a:cxn ang="0">
                    <a:pos x="T2" y="T3"/>
                  </a:cxn>
                  <a:cxn ang="0">
                    <a:pos x="T4" y="T5"/>
                  </a:cxn>
                  <a:cxn ang="0">
                    <a:pos x="T6" y="T7"/>
                  </a:cxn>
                  <a:cxn ang="0">
                    <a:pos x="T8" y="T9"/>
                  </a:cxn>
                </a:cxnLst>
                <a:rect l="0" t="0" r="r" b="b"/>
                <a:pathLst>
                  <a:path w="67" h="17">
                    <a:moveTo>
                      <a:pt x="7" y="8"/>
                    </a:moveTo>
                    <a:cubicBezTo>
                      <a:pt x="14" y="4"/>
                      <a:pt x="31" y="0"/>
                      <a:pt x="46" y="0"/>
                    </a:cubicBezTo>
                    <a:cubicBezTo>
                      <a:pt x="60" y="0"/>
                      <a:pt x="67" y="4"/>
                      <a:pt x="60" y="8"/>
                    </a:cubicBezTo>
                    <a:cubicBezTo>
                      <a:pt x="54" y="13"/>
                      <a:pt x="36" y="17"/>
                      <a:pt x="22" y="17"/>
                    </a:cubicBezTo>
                    <a:cubicBezTo>
                      <a:pt x="7" y="17"/>
                      <a:pt x="0" y="13"/>
                      <a:pt x="7"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185" name="Freeform 282"/>
              <p:cNvSpPr>
                <a:spLocks/>
              </p:cNvSpPr>
              <p:nvPr/>
            </p:nvSpPr>
            <p:spPr bwMode="auto">
              <a:xfrm>
                <a:off x="1285" y="2598"/>
                <a:ext cx="66" cy="17"/>
              </a:xfrm>
              <a:custGeom>
                <a:avLst/>
                <a:gdLst>
                  <a:gd name="T0" fmla="*/ 6 w 66"/>
                  <a:gd name="T1" fmla="*/ 8 h 17"/>
                  <a:gd name="T2" fmla="*/ 45 w 66"/>
                  <a:gd name="T3" fmla="*/ 0 h 17"/>
                  <a:gd name="T4" fmla="*/ 60 w 66"/>
                  <a:gd name="T5" fmla="*/ 8 h 17"/>
                  <a:gd name="T6" fmla="*/ 21 w 66"/>
                  <a:gd name="T7" fmla="*/ 17 h 17"/>
                  <a:gd name="T8" fmla="*/ 6 w 66"/>
                  <a:gd name="T9" fmla="*/ 8 h 17"/>
                </a:gdLst>
                <a:ahLst/>
                <a:cxnLst>
                  <a:cxn ang="0">
                    <a:pos x="T0" y="T1"/>
                  </a:cxn>
                  <a:cxn ang="0">
                    <a:pos x="T2" y="T3"/>
                  </a:cxn>
                  <a:cxn ang="0">
                    <a:pos x="T4" y="T5"/>
                  </a:cxn>
                  <a:cxn ang="0">
                    <a:pos x="T6" y="T7"/>
                  </a:cxn>
                  <a:cxn ang="0">
                    <a:pos x="T8" y="T9"/>
                  </a:cxn>
                </a:cxnLst>
                <a:rect l="0" t="0" r="r" b="b"/>
                <a:pathLst>
                  <a:path w="66" h="17">
                    <a:moveTo>
                      <a:pt x="6" y="8"/>
                    </a:moveTo>
                    <a:cubicBezTo>
                      <a:pt x="13" y="4"/>
                      <a:pt x="30" y="0"/>
                      <a:pt x="45" y="0"/>
                    </a:cubicBezTo>
                    <a:cubicBezTo>
                      <a:pt x="59" y="0"/>
                      <a:pt x="66" y="4"/>
                      <a:pt x="60" y="8"/>
                    </a:cubicBezTo>
                    <a:cubicBezTo>
                      <a:pt x="53" y="13"/>
                      <a:pt x="36" y="17"/>
                      <a:pt x="21" y="17"/>
                    </a:cubicBezTo>
                    <a:cubicBezTo>
                      <a:pt x="7" y="17"/>
                      <a:pt x="0" y="13"/>
                      <a:pt x="6"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186" name="Freeform 283"/>
              <p:cNvSpPr>
                <a:spLocks/>
              </p:cNvSpPr>
              <p:nvPr/>
            </p:nvSpPr>
            <p:spPr bwMode="auto">
              <a:xfrm>
                <a:off x="1356" y="2598"/>
                <a:ext cx="65" cy="17"/>
              </a:xfrm>
              <a:custGeom>
                <a:avLst/>
                <a:gdLst>
                  <a:gd name="T0" fmla="*/ 6 w 66"/>
                  <a:gd name="T1" fmla="*/ 8 h 17"/>
                  <a:gd name="T2" fmla="*/ 44 w 66"/>
                  <a:gd name="T3" fmla="*/ 0 h 17"/>
                  <a:gd name="T4" fmla="*/ 60 w 66"/>
                  <a:gd name="T5" fmla="*/ 8 h 17"/>
                  <a:gd name="T6" fmla="*/ 22 w 66"/>
                  <a:gd name="T7" fmla="*/ 17 h 17"/>
                  <a:gd name="T8" fmla="*/ 6 w 66"/>
                  <a:gd name="T9" fmla="*/ 8 h 17"/>
                </a:gdLst>
                <a:ahLst/>
                <a:cxnLst>
                  <a:cxn ang="0">
                    <a:pos x="T0" y="T1"/>
                  </a:cxn>
                  <a:cxn ang="0">
                    <a:pos x="T2" y="T3"/>
                  </a:cxn>
                  <a:cxn ang="0">
                    <a:pos x="T4" y="T5"/>
                  </a:cxn>
                  <a:cxn ang="0">
                    <a:pos x="T6" y="T7"/>
                  </a:cxn>
                  <a:cxn ang="0">
                    <a:pos x="T8" y="T9"/>
                  </a:cxn>
                </a:cxnLst>
                <a:rect l="0" t="0" r="r" b="b"/>
                <a:pathLst>
                  <a:path w="66" h="17">
                    <a:moveTo>
                      <a:pt x="6" y="8"/>
                    </a:moveTo>
                    <a:cubicBezTo>
                      <a:pt x="13" y="4"/>
                      <a:pt x="30" y="0"/>
                      <a:pt x="44" y="0"/>
                    </a:cubicBezTo>
                    <a:cubicBezTo>
                      <a:pt x="59" y="0"/>
                      <a:pt x="66" y="4"/>
                      <a:pt x="60" y="8"/>
                    </a:cubicBezTo>
                    <a:cubicBezTo>
                      <a:pt x="53" y="13"/>
                      <a:pt x="36" y="17"/>
                      <a:pt x="22" y="17"/>
                    </a:cubicBezTo>
                    <a:cubicBezTo>
                      <a:pt x="7" y="17"/>
                      <a:pt x="0" y="13"/>
                      <a:pt x="6"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187" name="Freeform 284"/>
              <p:cNvSpPr>
                <a:spLocks/>
              </p:cNvSpPr>
              <p:nvPr/>
            </p:nvSpPr>
            <p:spPr bwMode="auto">
              <a:xfrm>
                <a:off x="1425" y="2598"/>
                <a:ext cx="65" cy="17"/>
              </a:xfrm>
              <a:custGeom>
                <a:avLst/>
                <a:gdLst>
                  <a:gd name="T0" fmla="*/ 6 w 65"/>
                  <a:gd name="T1" fmla="*/ 8 h 17"/>
                  <a:gd name="T2" fmla="*/ 43 w 65"/>
                  <a:gd name="T3" fmla="*/ 0 h 17"/>
                  <a:gd name="T4" fmla="*/ 59 w 65"/>
                  <a:gd name="T5" fmla="*/ 8 h 17"/>
                  <a:gd name="T6" fmla="*/ 21 w 65"/>
                  <a:gd name="T7" fmla="*/ 17 h 17"/>
                  <a:gd name="T8" fmla="*/ 6 w 65"/>
                  <a:gd name="T9" fmla="*/ 8 h 17"/>
                </a:gdLst>
                <a:ahLst/>
                <a:cxnLst>
                  <a:cxn ang="0">
                    <a:pos x="T0" y="T1"/>
                  </a:cxn>
                  <a:cxn ang="0">
                    <a:pos x="T2" y="T3"/>
                  </a:cxn>
                  <a:cxn ang="0">
                    <a:pos x="T4" y="T5"/>
                  </a:cxn>
                  <a:cxn ang="0">
                    <a:pos x="T6" y="T7"/>
                  </a:cxn>
                  <a:cxn ang="0">
                    <a:pos x="T8" y="T9"/>
                  </a:cxn>
                </a:cxnLst>
                <a:rect l="0" t="0" r="r" b="b"/>
                <a:pathLst>
                  <a:path w="65" h="17">
                    <a:moveTo>
                      <a:pt x="6" y="8"/>
                    </a:moveTo>
                    <a:cubicBezTo>
                      <a:pt x="12" y="4"/>
                      <a:pt x="29" y="0"/>
                      <a:pt x="43" y="0"/>
                    </a:cubicBezTo>
                    <a:cubicBezTo>
                      <a:pt x="58" y="0"/>
                      <a:pt x="65" y="4"/>
                      <a:pt x="59" y="8"/>
                    </a:cubicBezTo>
                    <a:cubicBezTo>
                      <a:pt x="53" y="13"/>
                      <a:pt x="36" y="17"/>
                      <a:pt x="21" y="17"/>
                    </a:cubicBezTo>
                    <a:cubicBezTo>
                      <a:pt x="7" y="17"/>
                      <a:pt x="0" y="13"/>
                      <a:pt x="6"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188" name="Freeform 285"/>
              <p:cNvSpPr>
                <a:spLocks/>
              </p:cNvSpPr>
              <p:nvPr/>
            </p:nvSpPr>
            <p:spPr bwMode="auto">
              <a:xfrm>
                <a:off x="1495" y="2598"/>
                <a:ext cx="64" cy="17"/>
              </a:xfrm>
              <a:custGeom>
                <a:avLst/>
                <a:gdLst>
                  <a:gd name="T0" fmla="*/ 6 w 65"/>
                  <a:gd name="T1" fmla="*/ 8 h 17"/>
                  <a:gd name="T2" fmla="*/ 43 w 65"/>
                  <a:gd name="T3" fmla="*/ 0 h 17"/>
                  <a:gd name="T4" fmla="*/ 59 w 65"/>
                  <a:gd name="T5" fmla="*/ 8 h 17"/>
                  <a:gd name="T6" fmla="*/ 22 w 65"/>
                  <a:gd name="T7" fmla="*/ 17 h 17"/>
                  <a:gd name="T8" fmla="*/ 6 w 65"/>
                  <a:gd name="T9" fmla="*/ 8 h 17"/>
                </a:gdLst>
                <a:ahLst/>
                <a:cxnLst>
                  <a:cxn ang="0">
                    <a:pos x="T0" y="T1"/>
                  </a:cxn>
                  <a:cxn ang="0">
                    <a:pos x="T2" y="T3"/>
                  </a:cxn>
                  <a:cxn ang="0">
                    <a:pos x="T4" y="T5"/>
                  </a:cxn>
                  <a:cxn ang="0">
                    <a:pos x="T6" y="T7"/>
                  </a:cxn>
                  <a:cxn ang="0">
                    <a:pos x="T8" y="T9"/>
                  </a:cxn>
                </a:cxnLst>
                <a:rect l="0" t="0" r="r" b="b"/>
                <a:pathLst>
                  <a:path w="65" h="17">
                    <a:moveTo>
                      <a:pt x="6" y="8"/>
                    </a:moveTo>
                    <a:cubicBezTo>
                      <a:pt x="12" y="4"/>
                      <a:pt x="29" y="0"/>
                      <a:pt x="43" y="0"/>
                    </a:cubicBezTo>
                    <a:cubicBezTo>
                      <a:pt x="58" y="0"/>
                      <a:pt x="65" y="4"/>
                      <a:pt x="59" y="8"/>
                    </a:cubicBezTo>
                    <a:cubicBezTo>
                      <a:pt x="53" y="13"/>
                      <a:pt x="37" y="17"/>
                      <a:pt x="22" y="17"/>
                    </a:cubicBezTo>
                    <a:cubicBezTo>
                      <a:pt x="7" y="17"/>
                      <a:pt x="0" y="13"/>
                      <a:pt x="6"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189" name="Freeform 286"/>
              <p:cNvSpPr>
                <a:spLocks/>
              </p:cNvSpPr>
              <p:nvPr/>
            </p:nvSpPr>
            <p:spPr bwMode="auto">
              <a:xfrm>
                <a:off x="1564" y="2598"/>
                <a:ext cx="65" cy="17"/>
              </a:xfrm>
              <a:custGeom>
                <a:avLst/>
                <a:gdLst>
                  <a:gd name="T0" fmla="*/ 5 w 65"/>
                  <a:gd name="T1" fmla="*/ 8 h 17"/>
                  <a:gd name="T2" fmla="*/ 43 w 65"/>
                  <a:gd name="T3" fmla="*/ 0 h 17"/>
                  <a:gd name="T4" fmla="*/ 59 w 65"/>
                  <a:gd name="T5" fmla="*/ 8 h 17"/>
                  <a:gd name="T6" fmla="*/ 22 w 65"/>
                  <a:gd name="T7" fmla="*/ 17 h 17"/>
                  <a:gd name="T8" fmla="*/ 5 w 65"/>
                  <a:gd name="T9" fmla="*/ 8 h 17"/>
                </a:gdLst>
                <a:ahLst/>
                <a:cxnLst>
                  <a:cxn ang="0">
                    <a:pos x="T0" y="T1"/>
                  </a:cxn>
                  <a:cxn ang="0">
                    <a:pos x="T2" y="T3"/>
                  </a:cxn>
                  <a:cxn ang="0">
                    <a:pos x="T4" y="T5"/>
                  </a:cxn>
                  <a:cxn ang="0">
                    <a:pos x="T6" y="T7"/>
                  </a:cxn>
                  <a:cxn ang="0">
                    <a:pos x="T8" y="T9"/>
                  </a:cxn>
                </a:cxnLst>
                <a:rect l="0" t="0" r="r" b="b"/>
                <a:pathLst>
                  <a:path w="65" h="17">
                    <a:moveTo>
                      <a:pt x="5" y="8"/>
                    </a:moveTo>
                    <a:cubicBezTo>
                      <a:pt x="11" y="4"/>
                      <a:pt x="28" y="0"/>
                      <a:pt x="43" y="0"/>
                    </a:cubicBezTo>
                    <a:cubicBezTo>
                      <a:pt x="57" y="0"/>
                      <a:pt x="65" y="4"/>
                      <a:pt x="59" y="8"/>
                    </a:cubicBezTo>
                    <a:cubicBezTo>
                      <a:pt x="54" y="13"/>
                      <a:pt x="37" y="17"/>
                      <a:pt x="22" y="17"/>
                    </a:cubicBezTo>
                    <a:cubicBezTo>
                      <a:pt x="7" y="17"/>
                      <a:pt x="0" y="13"/>
                      <a:pt x="5"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190" name="Freeform 287"/>
              <p:cNvSpPr>
                <a:spLocks/>
              </p:cNvSpPr>
              <p:nvPr/>
            </p:nvSpPr>
            <p:spPr bwMode="auto">
              <a:xfrm>
                <a:off x="1635" y="2598"/>
                <a:ext cx="63" cy="17"/>
              </a:xfrm>
              <a:custGeom>
                <a:avLst/>
                <a:gdLst>
                  <a:gd name="T0" fmla="*/ 5 w 64"/>
                  <a:gd name="T1" fmla="*/ 8 h 17"/>
                  <a:gd name="T2" fmla="*/ 42 w 64"/>
                  <a:gd name="T3" fmla="*/ 0 h 17"/>
                  <a:gd name="T4" fmla="*/ 59 w 64"/>
                  <a:gd name="T5" fmla="*/ 8 h 17"/>
                  <a:gd name="T6" fmla="*/ 22 w 64"/>
                  <a:gd name="T7" fmla="*/ 17 h 17"/>
                  <a:gd name="T8" fmla="*/ 5 w 64"/>
                  <a:gd name="T9" fmla="*/ 8 h 17"/>
                </a:gdLst>
                <a:ahLst/>
                <a:cxnLst>
                  <a:cxn ang="0">
                    <a:pos x="T0" y="T1"/>
                  </a:cxn>
                  <a:cxn ang="0">
                    <a:pos x="T2" y="T3"/>
                  </a:cxn>
                  <a:cxn ang="0">
                    <a:pos x="T4" y="T5"/>
                  </a:cxn>
                  <a:cxn ang="0">
                    <a:pos x="T6" y="T7"/>
                  </a:cxn>
                  <a:cxn ang="0">
                    <a:pos x="T8" y="T9"/>
                  </a:cxn>
                </a:cxnLst>
                <a:rect l="0" t="0" r="r" b="b"/>
                <a:pathLst>
                  <a:path w="64" h="17">
                    <a:moveTo>
                      <a:pt x="5" y="8"/>
                    </a:moveTo>
                    <a:cubicBezTo>
                      <a:pt x="11" y="4"/>
                      <a:pt x="27" y="0"/>
                      <a:pt x="42" y="0"/>
                    </a:cubicBezTo>
                    <a:cubicBezTo>
                      <a:pt x="56" y="0"/>
                      <a:pt x="64" y="4"/>
                      <a:pt x="59" y="8"/>
                    </a:cubicBezTo>
                    <a:cubicBezTo>
                      <a:pt x="53" y="13"/>
                      <a:pt x="37" y="17"/>
                      <a:pt x="22" y="17"/>
                    </a:cubicBezTo>
                    <a:cubicBezTo>
                      <a:pt x="7" y="17"/>
                      <a:pt x="0" y="13"/>
                      <a:pt x="5"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191" name="Freeform 288"/>
              <p:cNvSpPr>
                <a:spLocks/>
              </p:cNvSpPr>
              <p:nvPr/>
            </p:nvSpPr>
            <p:spPr bwMode="auto">
              <a:xfrm>
                <a:off x="1703" y="2598"/>
                <a:ext cx="64" cy="17"/>
              </a:xfrm>
              <a:custGeom>
                <a:avLst/>
                <a:gdLst>
                  <a:gd name="T0" fmla="*/ 6 w 64"/>
                  <a:gd name="T1" fmla="*/ 8 h 17"/>
                  <a:gd name="T2" fmla="*/ 42 w 64"/>
                  <a:gd name="T3" fmla="*/ 0 h 17"/>
                  <a:gd name="T4" fmla="*/ 59 w 64"/>
                  <a:gd name="T5" fmla="*/ 8 h 17"/>
                  <a:gd name="T6" fmla="*/ 23 w 64"/>
                  <a:gd name="T7" fmla="*/ 17 h 17"/>
                  <a:gd name="T8" fmla="*/ 6 w 64"/>
                  <a:gd name="T9" fmla="*/ 8 h 17"/>
                </a:gdLst>
                <a:ahLst/>
                <a:cxnLst>
                  <a:cxn ang="0">
                    <a:pos x="T0" y="T1"/>
                  </a:cxn>
                  <a:cxn ang="0">
                    <a:pos x="T2" y="T3"/>
                  </a:cxn>
                  <a:cxn ang="0">
                    <a:pos x="T4" y="T5"/>
                  </a:cxn>
                  <a:cxn ang="0">
                    <a:pos x="T6" y="T7"/>
                  </a:cxn>
                  <a:cxn ang="0">
                    <a:pos x="T8" y="T9"/>
                  </a:cxn>
                </a:cxnLst>
                <a:rect l="0" t="0" r="r" b="b"/>
                <a:pathLst>
                  <a:path w="64" h="17">
                    <a:moveTo>
                      <a:pt x="6" y="8"/>
                    </a:moveTo>
                    <a:cubicBezTo>
                      <a:pt x="11" y="4"/>
                      <a:pt x="27" y="0"/>
                      <a:pt x="42" y="0"/>
                    </a:cubicBezTo>
                    <a:cubicBezTo>
                      <a:pt x="56" y="0"/>
                      <a:pt x="64" y="4"/>
                      <a:pt x="59" y="8"/>
                    </a:cubicBezTo>
                    <a:cubicBezTo>
                      <a:pt x="54" y="13"/>
                      <a:pt x="38" y="17"/>
                      <a:pt x="23" y="17"/>
                    </a:cubicBezTo>
                    <a:cubicBezTo>
                      <a:pt x="8" y="17"/>
                      <a:pt x="0" y="13"/>
                      <a:pt x="6"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192" name="Freeform 289"/>
              <p:cNvSpPr>
                <a:spLocks/>
              </p:cNvSpPr>
              <p:nvPr/>
            </p:nvSpPr>
            <p:spPr bwMode="auto">
              <a:xfrm>
                <a:off x="1774" y="2598"/>
                <a:ext cx="64" cy="17"/>
              </a:xfrm>
              <a:custGeom>
                <a:avLst/>
                <a:gdLst>
                  <a:gd name="T0" fmla="*/ 5 w 64"/>
                  <a:gd name="T1" fmla="*/ 8 h 17"/>
                  <a:gd name="T2" fmla="*/ 41 w 64"/>
                  <a:gd name="T3" fmla="*/ 0 h 17"/>
                  <a:gd name="T4" fmla="*/ 59 w 64"/>
                  <a:gd name="T5" fmla="*/ 8 h 17"/>
                  <a:gd name="T6" fmla="*/ 23 w 64"/>
                  <a:gd name="T7" fmla="*/ 17 h 17"/>
                  <a:gd name="T8" fmla="*/ 5 w 64"/>
                  <a:gd name="T9" fmla="*/ 8 h 17"/>
                </a:gdLst>
                <a:ahLst/>
                <a:cxnLst>
                  <a:cxn ang="0">
                    <a:pos x="T0" y="T1"/>
                  </a:cxn>
                  <a:cxn ang="0">
                    <a:pos x="T2" y="T3"/>
                  </a:cxn>
                  <a:cxn ang="0">
                    <a:pos x="T4" y="T5"/>
                  </a:cxn>
                  <a:cxn ang="0">
                    <a:pos x="T6" y="T7"/>
                  </a:cxn>
                  <a:cxn ang="0">
                    <a:pos x="T8" y="T9"/>
                  </a:cxn>
                </a:cxnLst>
                <a:rect l="0" t="0" r="r" b="b"/>
                <a:pathLst>
                  <a:path w="64" h="17">
                    <a:moveTo>
                      <a:pt x="5" y="8"/>
                    </a:moveTo>
                    <a:cubicBezTo>
                      <a:pt x="10" y="4"/>
                      <a:pt x="26" y="0"/>
                      <a:pt x="41" y="0"/>
                    </a:cubicBezTo>
                    <a:cubicBezTo>
                      <a:pt x="56" y="0"/>
                      <a:pt x="64" y="4"/>
                      <a:pt x="59" y="8"/>
                    </a:cubicBezTo>
                    <a:cubicBezTo>
                      <a:pt x="54" y="13"/>
                      <a:pt x="38" y="17"/>
                      <a:pt x="23" y="17"/>
                    </a:cubicBezTo>
                    <a:cubicBezTo>
                      <a:pt x="8" y="17"/>
                      <a:pt x="0" y="13"/>
                      <a:pt x="5"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193" name="Freeform 290"/>
              <p:cNvSpPr>
                <a:spLocks/>
              </p:cNvSpPr>
              <p:nvPr/>
            </p:nvSpPr>
            <p:spPr bwMode="auto">
              <a:xfrm>
                <a:off x="1843" y="2598"/>
                <a:ext cx="63" cy="17"/>
              </a:xfrm>
              <a:custGeom>
                <a:avLst/>
                <a:gdLst>
                  <a:gd name="T0" fmla="*/ 5 w 64"/>
                  <a:gd name="T1" fmla="*/ 8 h 17"/>
                  <a:gd name="T2" fmla="*/ 41 w 64"/>
                  <a:gd name="T3" fmla="*/ 0 h 17"/>
                  <a:gd name="T4" fmla="*/ 59 w 64"/>
                  <a:gd name="T5" fmla="*/ 8 h 17"/>
                  <a:gd name="T6" fmla="*/ 24 w 64"/>
                  <a:gd name="T7" fmla="*/ 17 h 17"/>
                  <a:gd name="T8" fmla="*/ 5 w 64"/>
                  <a:gd name="T9" fmla="*/ 8 h 17"/>
                </a:gdLst>
                <a:ahLst/>
                <a:cxnLst>
                  <a:cxn ang="0">
                    <a:pos x="T0" y="T1"/>
                  </a:cxn>
                  <a:cxn ang="0">
                    <a:pos x="T2" y="T3"/>
                  </a:cxn>
                  <a:cxn ang="0">
                    <a:pos x="T4" y="T5"/>
                  </a:cxn>
                  <a:cxn ang="0">
                    <a:pos x="T6" y="T7"/>
                  </a:cxn>
                  <a:cxn ang="0">
                    <a:pos x="T8" y="T9"/>
                  </a:cxn>
                </a:cxnLst>
                <a:rect l="0" t="0" r="r" b="b"/>
                <a:pathLst>
                  <a:path w="64" h="17">
                    <a:moveTo>
                      <a:pt x="5" y="8"/>
                    </a:moveTo>
                    <a:cubicBezTo>
                      <a:pt x="10" y="4"/>
                      <a:pt x="26" y="0"/>
                      <a:pt x="41" y="0"/>
                    </a:cubicBezTo>
                    <a:cubicBezTo>
                      <a:pt x="56" y="0"/>
                      <a:pt x="64" y="4"/>
                      <a:pt x="59" y="8"/>
                    </a:cubicBezTo>
                    <a:cubicBezTo>
                      <a:pt x="55" y="13"/>
                      <a:pt x="39" y="17"/>
                      <a:pt x="24" y="17"/>
                    </a:cubicBezTo>
                    <a:cubicBezTo>
                      <a:pt x="9" y="17"/>
                      <a:pt x="0" y="13"/>
                      <a:pt x="5"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194" name="Freeform 291"/>
              <p:cNvSpPr>
                <a:spLocks/>
              </p:cNvSpPr>
              <p:nvPr/>
            </p:nvSpPr>
            <p:spPr bwMode="auto">
              <a:xfrm>
                <a:off x="1913" y="2598"/>
                <a:ext cx="63" cy="17"/>
              </a:xfrm>
              <a:custGeom>
                <a:avLst/>
                <a:gdLst>
                  <a:gd name="T0" fmla="*/ 5 w 63"/>
                  <a:gd name="T1" fmla="*/ 8 h 17"/>
                  <a:gd name="T2" fmla="*/ 40 w 63"/>
                  <a:gd name="T3" fmla="*/ 0 h 17"/>
                  <a:gd name="T4" fmla="*/ 58 w 63"/>
                  <a:gd name="T5" fmla="*/ 8 h 17"/>
                  <a:gd name="T6" fmla="*/ 23 w 63"/>
                  <a:gd name="T7" fmla="*/ 17 h 17"/>
                  <a:gd name="T8" fmla="*/ 5 w 63"/>
                  <a:gd name="T9" fmla="*/ 8 h 17"/>
                </a:gdLst>
                <a:ahLst/>
                <a:cxnLst>
                  <a:cxn ang="0">
                    <a:pos x="T0" y="T1"/>
                  </a:cxn>
                  <a:cxn ang="0">
                    <a:pos x="T2" y="T3"/>
                  </a:cxn>
                  <a:cxn ang="0">
                    <a:pos x="T4" y="T5"/>
                  </a:cxn>
                  <a:cxn ang="0">
                    <a:pos x="T6" y="T7"/>
                  </a:cxn>
                  <a:cxn ang="0">
                    <a:pos x="T8" y="T9"/>
                  </a:cxn>
                </a:cxnLst>
                <a:rect l="0" t="0" r="r" b="b"/>
                <a:pathLst>
                  <a:path w="63" h="17">
                    <a:moveTo>
                      <a:pt x="5" y="8"/>
                    </a:moveTo>
                    <a:cubicBezTo>
                      <a:pt x="10" y="4"/>
                      <a:pt x="26" y="0"/>
                      <a:pt x="40" y="0"/>
                    </a:cubicBezTo>
                    <a:cubicBezTo>
                      <a:pt x="55" y="0"/>
                      <a:pt x="63" y="4"/>
                      <a:pt x="58" y="8"/>
                    </a:cubicBezTo>
                    <a:cubicBezTo>
                      <a:pt x="54" y="13"/>
                      <a:pt x="38" y="17"/>
                      <a:pt x="23" y="17"/>
                    </a:cubicBezTo>
                    <a:cubicBezTo>
                      <a:pt x="9" y="17"/>
                      <a:pt x="0" y="13"/>
                      <a:pt x="5"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195" name="Freeform 292"/>
              <p:cNvSpPr>
                <a:spLocks/>
              </p:cNvSpPr>
              <p:nvPr/>
            </p:nvSpPr>
            <p:spPr bwMode="auto">
              <a:xfrm>
                <a:off x="1983" y="2598"/>
                <a:ext cx="61" cy="17"/>
              </a:xfrm>
              <a:custGeom>
                <a:avLst/>
                <a:gdLst>
                  <a:gd name="T0" fmla="*/ 5 w 62"/>
                  <a:gd name="T1" fmla="*/ 8 h 17"/>
                  <a:gd name="T2" fmla="*/ 39 w 62"/>
                  <a:gd name="T3" fmla="*/ 0 h 17"/>
                  <a:gd name="T4" fmla="*/ 58 w 62"/>
                  <a:gd name="T5" fmla="*/ 8 h 17"/>
                  <a:gd name="T6" fmla="*/ 23 w 62"/>
                  <a:gd name="T7" fmla="*/ 17 h 17"/>
                  <a:gd name="T8" fmla="*/ 5 w 62"/>
                  <a:gd name="T9" fmla="*/ 8 h 17"/>
                </a:gdLst>
                <a:ahLst/>
                <a:cxnLst>
                  <a:cxn ang="0">
                    <a:pos x="T0" y="T1"/>
                  </a:cxn>
                  <a:cxn ang="0">
                    <a:pos x="T2" y="T3"/>
                  </a:cxn>
                  <a:cxn ang="0">
                    <a:pos x="T4" y="T5"/>
                  </a:cxn>
                  <a:cxn ang="0">
                    <a:pos x="T6" y="T7"/>
                  </a:cxn>
                  <a:cxn ang="0">
                    <a:pos x="T8" y="T9"/>
                  </a:cxn>
                </a:cxnLst>
                <a:rect l="0" t="0" r="r" b="b"/>
                <a:pathLst>
                  <a:path w="62" h="17">
                    <a:moveTo>
                      <a:pt x="5" y="8"/>
                    </a:moveTo>
                    <a:cubicBezTo>
                      <a:pt x="9" y="4"/>
                      <a:pt x="25" y="0"/>
                      <a:pt x="39" y="0"/>
                    </a:cubicBezTo>
                    <a:cubicBezTo>
                      <a:pt x="54" y="0"/>
                      <a:pt x="62" y="4"/>
                      <a:pt x="58" y="8"/>
                    </a:cubicBezTo>
                    <a:cubicBezTo>
                      <a:pt x="54" y="13"/>
                      <a:pt x="38" y="17"/>
                      <a:pt x="23" y="17"/>
                    </a:cubicBezTo>
                    <a:cubicBezTo>
                      <a:pt x="8" y="17"/>
                      <a:pt x="0" y="13"/>
                      <a:pt x="5"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196" name="Freeform 293"/>
              <p:cNvSpPr>
                <a:spLocks/>
              </p:cNvSpPr>
              <p:nvPr/>
            </p:nvSpPr>
            <p:spPr bwMode="auto">
              <a:xfrm>
                <a:off x="2192" y="2598"/>
                <a:ext cx="61" cy="17"/>
              </a:xfrm>
              <a:custGeom>
                <a:avLst/>
                <a:gdLst>
                  <a:gd name="T0" fmla="*/ 4 w 61"/>
                  <a:gd name="T1" fmla="*/ 8 h 17"/>
                  <a:gd name="T2" fmla="*/ 38 w 61"/>
                  <a:gd name="T3" fmla="*/ 0 h 17"/>
                  <a:gd name="T4" fmla="*/ 57 w 61"/>
                  <a:gd name="T5" fmla="*/ 8 h 17"/>
                  <a:gd name="T6" fmla="*/ 24 w 61"/>
                  <a:gd name="T7" fmla="*/ 17 h 17"/>
                  <a:gd name="T8" fmla="*/ 4 w 61"/>
                  <a:gd name="T9" fmla="*/ 8 h 17"/>
                </a:gdLst>
                <a:ahLst/>
                <a:cxnLst>
                  <a:cxn ang="0">
                    <a:pos x="T0" y="T1"/>
                  </a:cxn>
                  <a:cxn ang="0">
                    <a:pos x="T2" y="T3"/>
                  </a:cxn>
                  <a:cxn ang="0">
                    <a:pos x="T4" y="T5"/>
                  </a:cxn>
                  <a:cxn ang="0">
                    <a:pos x="T6" y="T7"/>
                  </a:cxn>
                  <a:cxn ang="0">
                    <a:pos x="T8" y="T9"/>
                  </a:cxn>
                </a:cxnLst>
                <a:rect l="0" t="0" r="r" b="b"/>
                <a:pathLst>
                  <a:path w="61" h="17">
                    <a:moveTo>
                      <a:pt x="4" y="8"/>
                    </a:moveTo>
                    <a:cubicBezTo>
                      <a:pt x="8" y="4"/>
                      <a:pt x="23" y="0"/>
                      <a:pt x="38" y="0"/>
                    </a:cubicBezTo>
                    <a:cubicBezTo>
                      <a:pt x="52" y="0"/>
                      <a:pt x="61" y="4"/>
                      <a:pt x="57" y="8"/>
                    </a:cubicBezTo>
                    <a:cubicBezTo>
                      <a:pt x="54" y="13"/>
                      <a:pt x="39" y="17"/>
                      <a:pt x="24" y="17"/>
                    </a:cubicBezTo>
                    <a:cubicBezTo>
                      <a:pt x="9" y="17"/>
                      <a:pt x="0" y="13"/>
                      <a:pt x="4"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197" name="Freeform 294"/>
              <p:cNvSpPr>
                <a:spLocks/>
              </p:cNvSpPr>
              <p:nvPr/>
            </p:nvSpPr>
            <p:spPr bwMode="auto">
              <a:xfrm>
                <a:off x="2262" y="2598"/>
                <a:ext cx="60" cy="17"/>
              </a:xfrm>
              <a:custGeom>
                <a:avLst/>
                <a:gdLst>
                  <a:gd name="T0" fmla="*/ 4 w 60"/>
                  <a:gd name="T1" fmla="*/ 8 h 17"/>
                  <a:gd name="T2" fmla="*/ 37 w 60"/>
                  <a:gd name="T3" fmla="*/ 0 h 17"/>
                  <a:gd name="T4" fmla="*/ 57 w 60"/>
                  <a:gd name="T5" fmla="*/ 8 h 17"/>
                  <a:gd name="T6" fmla="*/ 24 w 60"/>
                  <a:gd name="T7" fmla="*/ 17 h 17"/>
                  <a:gd name="T8" fmla="*/ 4 w 60"/>
                  <a:gd name="T9" fmla="*/ 8 h 17"/>
                </a:gdLst>
                <a:ahLst/>
                <a:cxnLst>
                  <a:cxn ang="0">
                    <a:pos x="T0" y="T1"/>
                  </a:cxn>
                  <a:cxn ang="0">
                    <a:pos x="T2" y="T3"/>
                  </a:cxn>
                  <a:cxn ang="0">
                    <a:pos x="T4" y="T5"/>
                  </a:cxn>
                  <a:cxn ang="0">
                    <a:pos x="T6" y="T7"/>
                  </a:cxn>
                  <a:cxn ang="0">
                    <a:pos x="T8" y="T9"/>
                  </a:cxn>
                </a:cxnLst>
                <a:rect l="0" t="0" r="r" b="b"/>
                <a:pathLst>
                  <a:path w="60" h="17">
                    <a:moveTo>
                      <a:pt x="4" y="8"/>
                    </a:moveTo>
                    <a:cubicBezTo>
                      <a:pt x="7" y="4"/>
                      <a:pt x="22" y="0"/>
                      <a:pt x="37" y="0"/>
                    </a:cubicBezTo>
                    <a:cubicBezTo>
                      <a:pt x="51" y="0"/>
                      <a:pt x="60" y="4"/>
                      <a:pt x="57" y="8"/>
                    </a:cubicBezTo>
                    <a:cubicBezTo>
                      <a:pt x="53" y="13"/>
                      <a:pt x="38" y="17"/>
                      <a:pt x="24" y="17"/>
                    </a:cubicBezTo>
                    <a:cubicBezTo>
                      <a:pt x="9" y="17"/>
                      <a:pt x="0" y="13"/>
                      <a:pt x="4"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198" name="Freeform 295"/>
              <p:cNvSpPr>
                <a:spLocks/>
              </p:cNvSpPr>
              <p:nvPr/>
            </p:nvSpPr>
            <p:spPr bwMode="auto">
              <a:xfrm>
                <a:off x="2541" y="2598"/>
                <a:ext cx="60" cy="17"/>
              </a:xfrm>
              <a:custGeom>
                <a:avLst/>
                <a:gdLst>
                  <a:gd name="T0" fmla="*/ 3 w 60"/>
                  <a:gd name="T1" fmla="*/ 8 h 17"/>
                  <a:gd name="T2" fmla="*/ 35 w 60"/>
                  <a:gd name="T3" fmla="*/ 0 h 17"/>
                  <a:gd name="T4" fmla="*/ 57 w 60"/>
                  <a:gd name="T5" fmla="*/ 8 h 17"/>
                  <a:gd name="T6" fmla="*/ 25 w 60"/>
                  <a:gd name="T7" fmla="*/ 17 h 17"/>
                  <a:gd name="T8" fmla="*/ 3 w 60"/>
                  <a:gd name="T9" fmla="*/ 8 h 17"/>
                </a:gdLst>
                <a:ahLst/>
                <a:cxnLst>
                  <a:cxn ang="0">
                    <a:pos x="T0" y="T1"/>
                  </a:cxn>
                  <a:cxn ang="0">
                    <a:pos x="T2" y="T3"/>
                  </a:cxn>
                  <a:cxn ang="0">
                    <a:pos x="T4" y="T5"/>
                  </a:cxn>
                  <a:cxn ang="0">
                    <a:pos x="T6" y="T7"/>
                  </a:cxn>
                  <a:cxn ang="0">
                    <a:pos x="T8" y="T9"/>
                  </a:cxn>
                </a:cxnLst>
                <a:rect l="0" t="0" r="r" b="b"/>
                <a:pathLst>
                  <a:path w="60" h="17">
                    <a:moveTo>
                      <a:pt x="3" y="8"/>
                    </a:moveTo>
                    <a:cubicBezTo>
                      <a:pt x="6" y="4"/>
                      <a:pt x="20" y="0"/>
                      <a:pt x="35" y="0"/>
                    </a:cubicBezTo>
                    <a:cubicBezTo>
                      <a:pt x="50" y="0"/>
                      <a:pt x="60" y="4"/>
                      <a:pt x="57" y="8"/>
                    </a:cubicBezTo>
                    <a:cubicBezTo>
                      <a:pt x="54" y="13"/>
                      <a:pt x="40" y="17"/>
                      <a:pt x="25" y="17"/>
                    </a:cubicBezTo>
                    <a:cubicBezTo>
                      <a:pt x="10" y="17"/>
                      <a:pt x="0" y="13"/>
                      <a:pt x="3"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199" name="Freeform 296"/>
              <p:cNvSpPr>
                <a:spLocks/>
              </p:cNvSpPr>
              <p:nvPr/>
            </p:nvSpPr>
            <p:spPr bwMode="auto">
              <a:xfrm>
                <a:off x="2611" y="2598"/>
                <a:ext cx="59" cy="17"/>
              </a:xfrm>
              <a:custGeom>
                <a:avLst/>
                <a:gdLst>
                  <a:gd name="T0" fmla="*/ 3 w 59"/>
                  <a:gd name="T1" fmla="*/ 8 h 17"/>
                  <a:gd name="T2" fmla="*/ 34 w 59"/>
                  <a:gd name="T3" fmla="*/ 0 h 17"/>
                  <a:gd name="T4" fmla="*/ 57 w 59"/>
                  <a:gd name="T5" fmla="*/ 8 h 17"/>
                  <a:gd name="T6" fmla="*/ 25 w 59"/>
                  <a:gd name="T7" fmla="*/ 17 h 17"/>
                  <a:gd name="T8" fmla="*/ 3 w 59"/>
                  <a:gd name="T9" fmla="*/ 8 h 17"/>
                </a:gdLst>
                <a:ahLst/>
                <a:cxnLst>
                  <a:cxn ang="0">
                    <a:pos x="T0" y="T1"/>
                  </a:cxn>
                  <a:cxn ang="0">
                    <a:pos x="T2" y="T3"/>
                  </a:cxn>
                  <a:cxn ang="0">
                    <a:pos x="T4" y="T5"/>
                  </a:cxn>
                  <a:cxn ang="0">
                    <a:pos x="T6" y="T7"/>
                  </a:cxn>
                  <a:cxn ang="0">
                    <a:pos x="T8" y="T9"/>
                  </a:cxn>
                </a:cxnLst>
                <a:rect l="0" t="0" r="r" b="b"/>
                <a:pathLst>
                  <a:path w="59" h="17">
                    <a:moveTo>
                      <a:pt x="3" y="8"/>
                    </a:moveTo>
                    <a:cubicBezTo>
                      <a:pt x="5" y="4"/>
                      <a:pt x="20" y="0"/>
                      <a:pt x="34" y="0"/>
                    </a:cubicBezTo>
                    <a:cubicBezTo>
                      <a:pt x="49" y="0"/>
                      <a:pt x="59" y="4"/>
                      <a:pt x="57" y="8"/>
                    </a:cubicBezTo>
                    <a:cubicBezTo>
                      <a:pt x="54" y="13"/>
                      <a:pt x="40" y="17"/>
                      <a:pt x="25" y="17"/>
                    </a:cubicBezTo>
                    <a:cubicBezTo>
                      <a:pt x="10" y="17"/>
                      <a:pt x="0" y="13"/>
                      <a:pt x="3"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200" name="Freeform 297"/>
              <p:cNvSpPr>
                <a:spLocks/>
              </p:cNvSpPr>
              <p:nvPr/>
            </p:nvSpPr>
            <p:spPr bwMode="auto">
              <a:xfrm>
                <a:off x="2961" y="2598"/>
                <a:ext cx="55" cy="17"/>
              </a:xfrm>
              <a:custGeom>
                <a:avLst/>
                <a:gdLst>
                  <a:gd name="T0" fmla="*/ 1 w 56"/>
                  <a:gd name="T1" fmla="*/ 8 h 17"/>
                  <a:gd name="T2" fmla="*/ 31 w 56"/>
                  <a:gd name="T3" fmla="*/ 0 h 17"/>
                  <a:gd name="T4" fmla="*/ 55 w 56"/>
                  <a:gd name="T5" fmla="*/ 8 h 17"/>
                  <a:gd name="T6" fmla="*/ 25 w 56"/>
                  <a:gd name="T7" fmla="*/ 17 h 17"/>
                  <a:gd name="T8" fmla="*/ 1 w 56"/>
                  <a:gd name="T9" fmla="*/ 8 h 17"/>
                </a:gdLst>
                <a:ahLst/>
                <a:cxnLst>
                  <a:cxn ang="0">
                    <a:pos x="T0" y="T1"/>
                  </a:cxn>
                  <a:cxn ang="0">
                    <a:pos x="T2" y="T3"/>
                  </a:cxn>
                  <a:cxn ang="0">
                    <a:pos x="T4" y="T5"/>
                  </a:cxn>
                  <a:cxn ang="0">
                    <a:pos x="T6" y="T7"/>
                  </a:cxn>
                  <a:cxn ang="0">
                    <a:pos x="T8" y="T9"/>
                  </a:cxn>
                </a:cxnLst>
                <a:rect l="0" t="0" r="r" b="b"/>
                <a:pathLst>
                  <a:path w="56" h="17">
                    <a:moveTo>
                      <a:pt x="1" y="8"/>
                    </a:moveTo>
                    <a:cubicBezTo>
                      <a:pt x="3" y="4"/>
                      <a:pt x="16" y="0"/>
                      <a:pt x="31" y="0"/>
                    </a:cubicBezTo>
                    <a:cubicBezTo>
                      <a:pt x="46" y="0"/>
                      <a:pt x="56" y="4"/>
                      <a:pt x="55" y="8"/>
                    </a:cubicBezTo>
                    <a:cubicBezTo>
                      <a:pt x="53" y="13"/>
                      <a:pt x="40" y="17"/>
                      <a:pt x="25" y="17"/>
                    </a:cubicBezTo>
                    <a:cubicBezTo>
                      <a:pt x="10" y="17"/>
                      <a:pt x="0" y="13"/>
                      <a:pt x="1"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201" name="Freeform 298"/>
              <p:cNvSpPr>
                <a:spLocks/>
              </p:cNvSpPr>
              <p:nvPr/>
            </p:nvSpPr>
            <p:spPr bwMode="auto">
              <a:xfrm>
                <a:off x="3029" y="2598"/>
                <a:ext cx="57" cy="17"/>
              </a:xfrm>
              <a:custGeom>
                <a:avLst/>
                <a:gdLst>
                  <a:gd name="T0" fmla="*/ 2 w 57"/>
                  <a:gd name="T1" fmla="*/ 8 h 17"/>
                  <a:gd name="T2" fmla="*/ 31 w 57"/>
                  <a:gd name="T3" fmla="*/ 0 h 17"/>
                  <a:gd name="T4" fmla="*/ 55 w 57"/>
                  <a:gd name="T5" fmla="*/ 8 h 17"/>
                  <a:gd name="T6" fmla="*/ 26 w 57"/>
                  <a:gd name="T7" fmla="*/ 17 h 17"/>
                  <a:gd name="T8" fmla="*/ 2 w 57"/>
                  <a:gd name="T9" fmla="*/ 8 h 17"/>
                </a:gdLst>
                <a:ahLst/>
                <a:cxnLst>
                  <a:cxn ang="0">
                    <a:pos x="T0" y="T1"/>
                  </a:cxn>
                  <a:cxn ang="0">
                    <a:pos x="T2" y="T3"/>
                  </a:cxn>
                  <a:cxn ang="0">
                    <a:pos x="T4" y="T5"/>
                  </a:cxn>
                  <a:cxn ang="0">
                    <a:pos x="T6" y="T7"/>
                  </a:cxn>
                  <a:cxn ang="0">
                    <a:pos x="T8" y="T9"/>
                  </a:cxn>
                </a:cxnLst>
                <a:rect l="0" t="0" r="r" b="b"/>
                <a:pathLst>
                  <a:path w="57" h="17">
                    <a:moveTo>
                      <a:pt x="2" y="8"/>
                    </a:moveTo>
                    <a:cubicBezTo>
                      <a:pt x="3" y="4"/>
                      <a:pt x="16" y="0"/>
                      <a:pt x="31" y="0"/>
                    </a:cubicBezTo>
                    <a:cubicBezTo>
                      <a:pt x="46" y="0"/>
                      <a:pt x="57" y="4"/>
                      <a:pt x="55" y="8"/>
                    </a:cubicBezTo>
                    <a:cubicBezTo>
                      <a:pt x="54" y="13"/>
                      <a:pt x="41" y="17"/>
                      <a:pt x="26" y="17"/>
                    </a:cubicBezTo>
                    <a:cubicBezTo>
                      <a:pt x="11" y="17"/>
                      <a:pt x="0" y="13"/>
                      <a:pt x="2"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202" name="Freeform 299"/>
              <p:cNvSpPr>
                <a:spLocks/>
              </p:cNvSpPr>
              <p:nvPr/>
            </p:nvSpPr>
            <p:spPr bwMode="auto">
              <a:xfrm>
                <a:off x="3379" y="2598"/>
                <a:ext cx="54" cy="17"/>
              </a:xfrm>
              <a:custGeom>
                <a:avLst/>
                <a:gdLst>
                  <a:gd name="T0" fmla="*/ 1 w 54"/>
                  <a:gd name="T1" fmla="*/ 8 h 17"/>
                  <a:gd name="T2" fmla="*/ 28 w 54"/>
                  <a:gd name="T3" fmla="*/ 0 h 17"/>
                  <a:gd name="T4" fmla="*/ 54 w 54"/>
                  <a:gd name="T5" fmla="*/ 8 h 17"/>
                  <a:gd name="T6" fmla="*/ 27 w 54"/>
                  <a:gd name="T7" fmla="*/ 17 h 17"/>
                  <a:gd name="T8" fmla="*/ 1 w 54"/>
                  <a:gd name="T9" fmla="*/ 8 h 17"/>
                </a:gdLst>
                <a:ahLst/>
                <a:cxnLst>
                  <a:cxn ang="0">
                    <a:pos x="T0" y="T1"/>
                  </a:cxn>
                  <a:cxn ang="0">
                    <a:pos x="T2" y="T3"/>
                  </a:cxn>
                  <a:cxn ang="0">
                    <a:pos x="T4" y="T5"/>
                  </a:cxn>
                  <a:cxn ang="0">
                    <a:pos x="T6" y="T7"/>
                  </a:cxn>
                  <a:cxn ang="0">
                    <a:pos x="T8" y="T9"/>
                  </a:cxn>
                </a:cxnLst>
                <a:rect l="0" t="0" r="r" b="b"/>
                <a:pathLst>
                  <a:path w="54" h="17">
                    <a:moveTo>
                      <a:pt x="1" y="8"/>
                    </a:moveTo>
                    <a:cubicBezTo>
                      <a:pt x="1" y="4"/>
                      <a:pt x="13" y="0"/>
                      <a:pt x="28" y="0"/>
                    </a:cubicBezTo>
                    <a:cubicBezTo>
                      <a:pt x="43" y="0"/>
                      <a:pt x="54" y="4"/>
                      <a:pt x="54" y="8"/>
                    </a:cubicBezTo>
                    <a:cubicBezTo>
                      <a:pt x="54" y="13"/>
                      <a:pt x="41" y="17"/>
                      <a:pt x="27" y="17"/>
                    </a:cubicBezTo>
                    <a:cubicBezTo>
                      <a:pt x="12" y="17"/>
                      <a:pt x="0" y="13"/>
                      <a:pt x="1"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203" name="Freeform 300"/>
              <p:cNvSpPr>
                <a:spLocks/>
              </p:cNvSpPr>
              <p:nvPr/>
            </p:nvSpPr>
            <p:spPr bwMode="auto">
              <a:xfrm>
                <a:off x="3449" y="2598"/>
                <a:ext cx="54" cy="17"/>
              </a:xfrm>
              <a:custGeom>
                <a:avLst/>
                <a:gdLst>
                  <a:gd name="T0" fmla="*/ 0 w 54"/>
                  <a:gd name="T1" fmla="*/ 8 h 17"/>
                  <a:gd name="T2" fmla="*/ 27 w 54"/>
                  <a:gd name="T3" fmla="*/ 0 h 17"/>
                  <a:gd name="T4" fmla="*/ 53 w 54"/>
                  <a:gd name="T5" fmla="*/ 8 h 17"/>
                  <a:gd name="T6" fmla="*/ 27 w 54"/>
                  <a:gd name="T7" fmla="*/ 17 h 17"/>
                  <a:gd name="T8" fmla="*/ 0 w 54"/>
                  <a:gd name="T9" fmla="*/ 8 h 17"/>
                </a:gdLst>
                <a:ahLst/>
                <a:cxnLst>
                  <a:cxn ang="0">
                    <a:pos x="T0" y="T1"/>
                  </a:cxn>
                  <a:cxn ang="0">
                    <a:pos x="T2" y="T3"/>
                  </a:cxn>
                  <a:cxn ang="0">
                    <a:pos x="T4" y="T5"/>
                  </a:cxn>
                  <a:cxn ang="0">
                    <a:pos x="T6" y="T7"/>
                  </a:cxn>
                  <a:cxn ang="0">
                    <a:pos x="T8" y="T9"/>
                  </a:cxn>
                </a:cxnLst>
                <a:rect l="0" t="0" r="r" b="b"/>
                <a:pathLst>
                  <a:path w="54" h="17">
                    <a:moveTo>
                      <a:pt x="0" y="8"/>
                    </a:moveTo>
                    <a:cubicBezTo>
                      <a:pt x="0" y="4"/>
                      <a:pt x="12" y="0"/>
                      <a:pt x="27" y="0"/>
                    </a:cubicBezTo>
                    <a:cubicBezTo>
                      <a:pt x="42" y="0"/>
                      <a:pt x="54" y="4"/>
                      <a:pt x="53" y="8"/>
                    </a:cubicBezTo>
                    <a:cubicBezTo>
                      <a:pt x="53" y="13"/>
                      <a:pt x="41" y="17"/>
                      <a:pt x="27" y="17"/>
                    </a:cubicBezTo>
                    <a:cubicBezTo>
                      <a:pt x="12" y="17"/>
                      <a:pt x="0" y="13"/>
                      <a:pt x="0"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204" name="Oval 301"/>
              <p:cNvSpPr>
                <a:spLocks noChangeArrowheads="1"/>
              </p:cNvSpPr>
              <p:nvPr/>
            </p:nvSpPr>
            <p:spPr bwMode="auto">
              <a:xfrm>
                <a:off x="3518" y="2598"/>
                <a:ext cx="54" cy="17"/>
              </a:xfrm>
              <a:prstGeom prst="ellipse">
                <a:avLst/>
              </a:pr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205" name="Freeform 302"/>
              <p:cNvSpPr>
                <a:spLocks/>
              </p:cNvSpPr>
              <p:nvPr/>
            </p:nvSpPr>
            <p:spPr bwMode="auto">
              <a:xfrm>
                <a:off x="3588" y="2598"/>
                <a:ext cx="54" cy="17"/>
              </a:xfrm>
              <a:custGeom>
                <a:avLst/>
                <a:gdLst>
                  <a:gd name="T0" fmla="*/ 0 w 54"/>
                  <a:gd name="T1" fmla="*/ 8 h 17"/>
                  <a:gd name="T2" fmla="*/ 26 w 54"/>
                  <a:gd name="T3" fmla="*/ 0 h 17"/>
                  <a:gd name="T4" fmla="*/ 54 w 54"/>
                  <a:gd name="T5" fmla="*/ 8 h 17"/>
                  <a:gd name="T6" fmla="*/ 27 w 54"/>
                  <a:gd name="T7" fmla="*/ 17 h 17"/>
                  <a:gd name="T8" fmla="*/ 0 w 54"/>
                  <a:gd name="T9" fmla="*/ 8 h 17"/>
                </a:gdLst>
                <a:ahLst/>
                <a:cxnLst>
                  <a:cxn ang="0">
                    <a:pos x="T0" y="T1"/>
                  </a:cxn>
                  <a:cxn ang="0">
                    <a:pos x="T2" y="T3"/>
                  </a:cxn>
                  <a:cxn ang="0">
                    <a:pos x="T4" y="T5"/>
                  </a:cxn>
                  <a:cxn ang="0">
                    <a:pos x="T6" y="T7"/>
                  </a:cxn>
                  <a:cxn ang="0">
                    <a:pos x="T8" y="T9"/>
                  </a:cxn>
                </a:cxnLst>
                <a:rect l="0" t="0" r="r" b="b"/>
                <a:pathLst>
                  <a:path w="54" h="17">
                    <a:moveTo>
                      <a:pt x="0" y="8"/>
                    </a:moveTo>
                    <a:cubicBezTo>
                      <a:pt x="0" y="4"/>
                      <a:pt x="12" y="0"/>
                      <a:pt x="26" y="0"/>
                    </a:cubicBezTo>
                    <a:cubicBezTo>
                      <a:pt x="41" y="0"/>
                      <a:pt x="53" y="4"/>
                      <a:pt x="54" y="8"/>
                    </a:cubicBezTo>
                    <a:cubicBezTo>
                      <a:pt x="54" y="13"/>
                      <a:pt x="42" y="17"/>
                      <a:pt x="27" y="17"/>
                    </a:cubicBezTo>
                    <a:cubicBezTo>
                      <a:pt x="12" y="17"/>
                      <a:pt x="0" y="13"/>
                      <a:pt x="0"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206" name="Freeform 303"/>
              <p:cNvSpPr>
                <a:spLocks/>
              </p:cNvSpPr>
              <p:nvPr/>
            </p:nvSpPr>
            <p:spPr bwMode="auto">
              <a:xfrm>
                <a:off x="3658" y="2598"/>
                <a:ext cx="53" cy="17"/>
              </a:xfrm>
              <a:custGeom>
                <a:avLst/>
                <a:gdLst>
                  <a:gd name="T0" fmla="*/ 1 w 54"/>
                  <a:gd name="T1" fmla="*/ 8 h 17"/>
                  <a:gd name="T2" fmla="*/ 26 w 54"/>
                  <a:gd name="T3" fmla="*/ 0 h 17"/>
                  <a:gd name="T4" fmla="*/ 54 w 54"/>
                  <a:gd name="T5" fmla="*/ 8 h 17"/>
                  <a:gd name="T6" fmla="*/ 28 w 54"/>
                  <a:gd name="T7" fmla="*/ 17 h 17"/>
                  <a:gd name="T8" fmla="*/ 1 w 54"/>
                  <a:gd name="T9" fmla="*/ 8 h 17"/>
                </a:gdLst>
                <a:ahLst/>
                <a:cxnLst>
                  <a:cxn ang="0">
                    <a:pos x="T0" y="T1"/>
                  </a:cxn>
                  <a:cxn ang="0">
                    <a:pos x="T2" y="T3"/>
                  </a:cxn>
                  <a:cxn ang="0">
                    <a:pos x="T4" y="T5"/>
                  </a:cxn>
                  <a:cxn ang="0">
                    <a:pos x="T6" y="T7"/>
                  </a:cxn>
                  <a:cxn ang="0">
                    <a:pos x="T8" y="T9"/>
                  </a:cxn>
                </a:cxnLst>
                <a:rect l="0" t="0" r="r" b="b"/>
                <a:pathLst>
                  <a:path w="54" h="17">
                    <a:moveTo>
                      <a:pt x="1" y="8"/>
                    </a:moveTo>
                    <a:cubicBezTo>
                      <a:pt x="0" y="4"/>
                      <a:pt x="12" y="0"/>
                      <a:pt x="26" y="0"/>
                    </a:cubicBezTo>
                    <a:cubicBezTo>
                      <a:pt x="41" y="0"/>
                      <a:pt x="53" y="4"/>
                      <a:pt x="54" y="8"/>
                    </a:cubicBezTo>
                    <a:cubicBezTo>
                      <a:pt x="54" y="13"/>
                      <a:pt x="43" y="17"/>
                      <a:pt x="28" y="17"/>
                    </a:cubicBezTo>
                    <a:cubicBezTo>
                      <a:pt x="13" y="17"/>
                      <a:pt x="1" y="13"/>
                      <a:pt x="1"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207" name="Freeform 304"/>
              <p:cNvSpPr>
                <a:spLocks/>
              </p:cNvSpPr>
              <p:nvPr/>
            </p:nvSpPr>
            <p:spPr bwMode="auto">
              <a:xfrm>
                <a:off x="3727" y="2598"/>
                <a:ext cx="54" cy="17"/>
              </a:xfrm>
              <a:custGeom>
                <a:avLst/>
                <a:gdLst>
                  <a:gd name="T0" fmla="*/ 0 w 54"/>
                  <a:gd name="T1" fmla="*/ 8 h 17"/>
                  <a:gd name="T2" fmla="*/ 26 w 54"/>
                  <a:gd name="T3" fmla="*/ 0 h 17"/>
                  <a:gd name="T4" fmla="*/ 53 w 54"/>
                  <a:gd name="T5" fmla="*/ 8 h 17"/>
                  <a:gd name="T6" fmla="*/ 28 w 54"/>
                  <a:gd name="T7" fmla="*/ 17 h 17"/>
                  <a:gd name="T8" fmla="*/ 0 w 54"/>
                  <a:gd name="T9" fmla="*/ 8 h 17"/>
                </a:gdLst>
                <a:ahLst/>
                <a:cxnLst>
                  <a:cxn ang="0">
                    <a:pos x="T0" y="T1"/>
                  </a:cxn>
                  <a:cxn ang="0">
                    <a:pos x="T2" y="T3"/>
                  </a:cxn>
                  <a:cxn ang="0">
                    <a:pos x="T4" y="T5"/>
                  </a:cxn>
                  <a:cxn ang="0">
                    <a:pos x="T6" y="T7"/>
                  </a:cxn>
                  <a:cxn ang="0">
                    <a:pos x="T8" y="T9"/>
                  </a:cxn>
                </a:cxnLst>
                <a:rect l="0" t="0" r="r" b="b"/>
                <a:pathLst>
                  <a:path w="54" h="17">
                    <a:moveTo>
                      <a:pt x="0" y="8"/>
                    </a:moveTo>
                    <a:cubicBezTo>
                      <a:pt x="0" y="4"/>
                      <a:pt x="11" y="0"/>
                      <a:pt x="26" y="0"/>
                    </a:cubicBezTo>
                    <a:cubicBezTo>
                      <a:pt x="40" y="0"/>
                      <a:pt x="53" y="4"/>
                      <a:pt x="53" y="8"/>
                    </a:cubicBezTo>
                    <a:cubicBezTo>
                      <a:pt x="54" y="13"/>
                      <a:pt x="43" y="17"/>
                      <a:pt x="28" y="17"/>
                    </a:cubicBezTo>
                    <a:cubicBezTo>
                      <a:pt x="13" y="17"/>
                      <a:pt x="1" y="13"/>
                      <a:pt x="0"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208" name="Freeform 305"/>
              <p:cNvSpPr>
                <a:spLocks/>
              </p:cNvSpPr>
              <p:nvPr/>
            </p:nvSpPr>
            <p:spPr bwMode="auto">
              <a:xfrm>
                <a:off x="3796" y="2598"/>
                <a:ext cx="55" cy="17"/>
              </a:xfrm>
              <a:custGeom>
                <a:avLst/>
                <a:gdLst>
                  <a:gd name="T0" fmla="*/ 1 w 56"/>
                  <a:gd name="T1" fmla="*/ 8 h 17"/>
                  <a:gd name="T2" fmla="*/ 27 w 56"/>
                  <a:gd name="T3" fmla="*/ 0 h 17"/>
                  <a:gd name="T4" fmla="*/ 55 w 56"/>
                  <a:gd name="T5" fmla="*/ 8 h 17"/>
                  <a:gd name="T6" fmla="*/ 30 w 56"/>
                  <a:gd name="T7" fmla="*/ 17 h 17"/>
                  <a:gd name="T8" fmla="*/ 1 w 56"/>
                  <a:gd name="T9" fmla="*/ 8 h 17"/>
                </a:gdLst>
                <a:ahLst/>
                <a:cxnLst>
                  <a:cxn ang="0">
                    <a:pos x="T0" y="T1"/>
                  </a:cxn>
                  <a:cxn ang="0">
                    <a:pos x="T2" y="T3"/>
                  </a:cxn>
                  <a:cxn ang="0">
                    <a:pos x="T4" y="T5"/>
                  </a:cxn>
                  <a:cxn ang="0">
                    <a:pos x="T6" y="T7"/>
                  </a:cxn>
                  <a:cxn ang="0">
                    <a:pos x="T8" y="T9"/>
                  </a:cxn>
                </a:cxnLst>
                <a:rect l="0" t="0" r="r" b="b"/>
                <a:pathLst>
                  <a:path w="56" h="17">
                    <a:moveTo>
                      <a:pt x="1" y="8"/>
                    </a:moveTo>
                    <a:cubicBezTo>
                      <a:pt x="0" y="4"/>
                      <a:pt x="12" y="0"/>
                      <a:pt x="27" y="0"/>
                    </a:cubicBezTo>
                    <a:cubicBezTo>
                      <a:pt x="42" y="0"/>
                      <a:pt x="54" y="4"/>
                      <a:pt x="55" y="8"/>
                    </a:cubicBezTo>
                    <a:cubicBezTo>
                      <a:pt x="56" y="13"/>
                      <a:pt x="45" y="17"/>
                      <a:pt x="30" y="17"/>
                    </a:cubicBezTo>
                    <a:cubicBezTo>
                      <a:pt x="15" y="17"/>
                      <a:pt x="2" y="13"/>
                      <a:pt x="1"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209" name="Freeform 306"/>
              <p:cNvSpPr>
                <a:spLocks/>
              </p:cNvSpPr>
              <p:nvPr/>
            </p:nvSpPr>
            <p:spPr bwMode="auto">
              <a:xfrm>
                <a:off x="3865" y="2598"/>
                <a:ext cx="56" cy="17"/>
              </a:xfrm>
              <a:custGeom>
                <a:avLst/>
                <a:gdLst>
                  <a:gd name="T0" fmla="*/ 1 w 56"/>
                  <a:gd name="T1" fmla="*/ 8 h 17"/>
                  <a:gd name="T2" fmla="*/ 26 w 56"/>
                  <a:gd name="T3" fmla="*/ 0 h 17"/>
                  <a:gd name="T4" fmla="*/ 55 w 56"/>
                  <a:gd name="T5" fmla="*/ 8 h 17"/>
                  <a:gd name="T6" fmla="*/ 30 w 56"/>
                  <a:gd name="T7" fmla="*/ 17 h 17"/>
                  <a:gd name="T8" fmla="*/ 1 w 56"/>
                  <a:gd name="T9" fmla="*/ 8 h 17"/>
                </a:gdLst>
                <a:ahLst/>
                <a:cxnLst>
                  <a:cxn ang="0">
                    <a:pos x="T0" y="T1"/>
                  </a:cxn>
                  <a:cxn ang="0">
                    <a:pos x="T2" y="T3"/>
                  </a:cxn>
                  <a:cxn ang="0">
                    <a:pos x="T4" y="T5"/>
                  </a:cxn>
                  <a:cxn ang="0">
                    <a:pos x="T6" y="T7"/>
                  </a:cxn>
                  <a:cxn ang="0">
                    <a:pos x="T8" y="T9"/>
                  </a:cxn>
                </a:cxnLst>
                <a:rect l="0" t="0" r="r" b="b"/>
                <a:pathLst>
                  <a:path w="56" h="17">
                    <a:moveTo>
                      <a:pt x="1" y="8"/>
                    </a:moveTo>
                    <a:cubicBezTo>
                      <a:pt x="0" y="4"/>
                      <a:pt x="11" y="0"/>
                      <a:pt x="26" y="0"/>
                    </a:cubicBezTo>
                    <a:cubicBezTo>
                      <a:pt x="41" y="0"/>
                      <a:pt x="54" y="4"/>
                      <a:pt x="55" y="8"/>
                    </a:cubicBezTo>
                    <a:cubicBezTo>
                      <a:pt x="56" y="13"/>
                      <a:pt x="45" y="17"/>
                      <a:pt x="30" y="17"/>
                    </a:cubicBezTo>
                    <a:cubicBezTo>
                      <a:pt x="15" y="17"/>
                      <a:pt x="2" y="13"/>
                      <a:pt x="1"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210" name="Freeform 307"/>
              <p:cNvSpPr>
                <a:spLocks/>
              </p:cNvSpPr>
              <p:nvPr/>
            </p:nvSpPr>
            <p:spPr bwMode="auto">
              <a:xfrm>
                <a:off x="3935" y="2598"/>
                <a:ext cx="56" cy="17"/>
              </a:xfrm>
              <a:custGeom>
                <a:avLst/>
                <a:gdLst>
                  <a:gd name="T0" fmla="*/ 2 w 56"/>
                  <a:gd name="T1" fmla="*/ 8 h 17"/>
                  <a:gd name="T2" fmla="*/ 26 w 56"/>
                  <a:gd name="T3" fmla="*/ 0 h 17"/>
                  <a:gd name="T4" fmla="*/ 55 w 56"/>
                  <a:gd name="T5" fmla="*/ 8 h 17"/>
                  <a:gd name="T6" fmla="*/ 31 w 56"/>
                  <a:gd name="T7" fmla="*/ 17 h 17"/>
                  <a:gd name="T8" fmla="*/ 2 w 56"/>
                  <a:gd name="T9" fmla="*/ 8 h 17"/>
                </a:gdLst>
                <a:ahLst/>
                <a:cxnLst>
                  <a:cxn ang="0">
                    <a:pos x="T0" y="T1"/>
                  </a:cxn>
                  <a:cxn ang="0">
                    <a:pos x="T2" y="T3"/>
                  </a:cxn>
                  <a:cxn ang="0">
                    <a:pos x="T4" y="T5"/>
                  </a:cxn>
                  <a:cxn ang="0">
                    <a:pos x="T6" y="T7"/>
                  </a:cxn>
                  <a:cxn ang="0">
                    <a:pos x="T8" y="T9"/>
                  </a:cxn>
                </a:cxnLst>
                <a:rect l="0" t="0" r="r" b="b"/>
                <a:pathLst>
                  <a:path w="56" h="17">
                    <a:moveTo>
                      <a:pt x="2" y="8"/>
                    </a:moveTo>
                    <a:cubicBezTo>
                      <a:pt x="0" y="4"/>
                      <a:pt x="11" y="0"/>
                      <a:pt x="26" y="0"/>
                    </a:cubicBezTo>
                    <a:cubicBezTo>
                      <a:pt x="41" y="0"/>
                      <a:pt x="54" y="4"/>
                      <a:pt x="55" y="8"/>
                    </a:cubicBezTo>
                    <a:cubicBezTo>
                      <a:pt x="56" y="13"/>
                      <a:pt x="45" y="17"/>
                      <a:pt x="31" y="17"/>
                    </a:cubicBezTo>
                    <a:cubicBezTo>
                      <a:pt x="16" y="17"/>
                      <a:pt x="3" y="13"/>
                      <a:pt x="2"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211" name="Freeform 308"/>
              <p:cNvSpPr>
                <a:spLocks/>
              </p:cNvSpPr>
              <p:nvPr/>
            </p:nvSpPr>
            <p:spPr bwMode="auto">
              <a:xfrm>
                <a:off x="4004" y="2598"/>
                <a:ext cx="56" cy="17"/>
              </a:xfrm>
              <a:custGeom>
                <a:avLst/>
                <a:gdLst>
                  <a:gd name="T0" fmla="*/ 1 w 56"/>
                  <a:gd name="T1" fmla="*/ 8 h 17"/>
                  <a:gd name="T2" fmla="*/ 25 w 56"/>
                  <a:gd name="T3" fmla="*/ 0 h 17"/>
                  <a:gd name="T4" fmla="*/ 54 w 56"/>
                  <a:gd name="T5" fmla="*/ 8 h 17"/>
                  <a:gd name="T6" fmla="*/ 30 w 56"/>
                  <a:gd name="T7" fmla="*/ 17 h 17"/>
                  <a:gd name="T8" fmla="*/ 1 w 56"/>
                  <a:gd name="T9" fmla="*/ 8 h 17"/>
                </a:gdLst>
                <a:ahLst/>
                <a:cxnLst>
                  <a:cxn ang="0">
                    <a:pos x="T0" y="T1"/>
                  </a:cxn>
                  <a:cxn ang="0">
                    <a:pos x="T2" y="T3"/>
                  </a:cxn>
                  <a:cxn ang="0">
                    <a:pos x="T4" y="T5"/>
                  </a:cxn>
                  <a:cxn ang="0">
                    <a:pos x="T6" y="T7"/>
                  </a:cxn>
                  <a:cxn ang="0">
                    <a:pos x="T8" y="T9"/>
                  </a:cxn>
                </a:cxnLst>
                <a:rect l="0" t="0" r="r" b="b"/>
                <a:pathLst>
                  <a:path w="56" h="17">
                    <a:moveTo>
                      <a:pt x="1" y="8"/>
                    </a:moveTo>
                    <a:cubicBezTo>
                      <a:pt x="0" y="4"/>
                      <a:pt x="10" y="0"/>
                      <a:pt x="25" y="0"/>
                    </a:cubicBezTo>
                    <a:cubicBezTo>
                      <a:pt x="40" y="0"/>
                      <a:pt x="53" y="4"/>
                      <a:pt x="54" y="8"/>
                    </a:cubicBezTo>
                    <a:cubicBezTo>
                      <a:pt x="56" y="13"/>
                      <a:pt x="45" y="17"/>
                      <a:pt x="30" y="17"/>
                    </a:cubicBezTo>
                    <a:cubicBezTo>
                      <a:pt x="16" y="17"/>
                      <a:pt x="2" y="13"/>
                      <a:pt x="1"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212" name="Freeform 309"/>
              <p:cNvSpPr>
                <a:spLocks/>
              </p:cNvSpPr>
              <p:nvPr/>
            </p:nvSpPr>
            <p:spPr bwMode="auto">
              <a:xfrm>
                <a:off x="4074" y="2598"/>
                <a:ext cx="57" cy="17"/>
              </a:xfrm>
              <a:custGeom>
                <a:avLst/>
                <a:gdLst>
                  <a:gd name="T0" fmla="*/ 1 w 57"/>
                  <a:gd name="T1" fmla="*/ 8 h 17"/>
                  <a:gd name="T2" fmla="*/ 25 w 57"/>
                  <a:gd name="T3" fmla="*/ 0 h 17"/>
                  <a:gd name="T4" fmla="*/ 55 w 57"/>
                  <a:gd name="T5" fmla="*/ 8 h 17"/>
                  <a:gd name="T6" fmla="*/ 31 w 57"/>
                  <a:gd name="T7" fmla="*/ 17 h 17"/>
                  <a:gd name="T8" fmla="*/ 1 w 57"/>
                  <a:gd name="T9" fmla="*/ 8 h 17"/>
                </a:gdLst>
                <a:ahLst/>
                <a:cxnLst>
                  <a:cxn ang="0">
                    <a:pos x="T0" y="T1"/>
                  </a:cxn>
                  <a:cxn ang="0">
                    <a:pos x="T2" y="T3"/>
                  </a:cxn>
                  <a:cxn ang="0">
                    <a:pos x="T4" y="T5"/>
                  </a:cxn>
                  <a:cxn ang="0">
                    <a:pos x="T6" y="T7"/>
                  </a:cxn>
                  <a:cxn ang="0">
                    <a:pos x="T8" y="T9"/>
                  </a:cxn>
                </a:cxnLst>
                <a:rect l="0" t="0" r="r" b="b"/>
                <a:pathLst>
                  <a:path w="57" h="17">
                    <a:moveTo>
                      <a:pt x="1" y="8"/>
                    </a:moveTo>
                    <a:cubicBezTo>
                      <a:pt x="0" y="4"/>
                      <a:pt x="10" y="0"/>
                      <a:pt x="25" y="0"/>
                    </a:cubicBezTo>
                    <a:cubicBezTo>
                      <a:pt x="40" y="0"/>
                      <a:pt x="53" y="4"/>
                      <a:pt x="55" y="8"/>
                    </a:cubicBezTo>
                    <a:cubicBezTo>
                      <a:pt x="57" y="13"/>
                      <a:pt x="46" y="17"/>
                      <a:pt x="31" y="17"/>
                    </a:cubicBezTo>
                    <a:cubicBezTo>
                      <a:pt x="16" y="17"/>
                      <a:pt x="3" y="13"/>
                      <a:pt x="1"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213" name="Freeform 310"/>
              <p:cNvSpPr>
                <a:spLocks/>
              </p:cNvSpPr>
              <p:nvPr/>
            </p:nvSpPr>
            <p:spPr bwMode="auto">
              <a:xfrm>
                <a:off x="4143" y="2598"/>
                <a:ext cx="57" cy="17"/>
              </a:xfrm>
              <a:custGeom>
                <a:avLst/>
                <a:gdLst>
                  <a:gd name="T0" fmla="*/ 2 w 58"/>
                  <a:gd name="T1" fmla="*/ 8 h 17"/>
                  <a:gd name="T2" fmla="*/ 25 w 58"/>
                  <a:gd name="T3" fmla="*/ 0 h 17"/>
                  <a:gd name="T4" fmla="*/ 56 w 58"/>
                  <a:gd name="T5" fmla="*/ 8 h 17"/>
                  <a:gd name="T6" fmla="*/ 32 w 58"/>
                  <a:gd name="T7" fmla="*/ 17 h 17"/>
                  <a:gd name="T8" fmla="*/ 2 w 58"/>
                  <a:gd name="T9" fmla="*/ 8 h 17"/>
                </a:gdLst>
                <a:ahLst/>
                <a:cxnLst>
                  <a:cxn ang="0">
                    <a:pos x="T0" y="T1"/>
                  </a:cxn>
                  <a:cxn ang="0">
                    <a:pos x="T2" y="T3"/>
                  </a:cxn>
                  <a:cxn ang="0">
                    <a:pos x="T4" y="T5"/>
                  </a:cxn>
                  <a:cxn ang="0">
                    <a:pos x="T6" y="T7"/>
                  </a:cxn>
                  <a:cxn ang="0">
                    <a:pos x="T8" y="T9"/>
                  </a:cxn>
                </a:cxnLst>
                <a:rect l="0" t="0" r="r" b="b"/>
                <a:pathLst>
                  <a:path w="58" h="17">
                    <a:moveTo>
                      <a:pt x="2" y="8"/>
                    </a:moveTo>
                    <a:cubicBezTo>
                      <a:pt x="0" y="4"/>
                      <a:pt x="10" y="0"/>
                      <a:pt x="25" y="0"/>
                    </a:cubicBezTo>
                    <a:cubicBezTo>
                      <a:pt x="40" y="0"/>
                      <a:pt x="54" y="4"/>
                      <a:pt x="56" y="8"/>
                    </a:cubicBezTo>
                    <a:cubicBezTo>
                      <a:pt x="58" y="13"/>
                      <a:pt x="47" y="17"/>
                      <a:pt x="32" y="17"/>
                    </a:cubicBezTo>
                    <a:cubicBezTo>
                      <a:pt x="17" y="17"/>
                      <a:pt x="3" y="13"/>
                      <a:pt x="2"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214" name="Freeform 311"/>
              <p:cNvSpPr>
                <a:spLocks/>
              </p:cNvSpPr>
              <p:nvPr/>
            </p:nvSpPr>
            <p:spPr bwMode="auto">
              <a:xfrm>
                <a:off x="4213" y="2598"/>
                <a:ext cx="57" cy="17"/>
              </a:xfrm>
              <a:custGeom>
                <a:avLst/>
                <a:gdLst>
                  <a:gd name="T0" fmla="*/ 2 w 57"/>
                  <a:gd name="T1" fmla="*/ 8 h 17"/>
                  <a:gd name="T2" fmla="*/ 24 w 57"/>
                  <a:gd name="T3" fmla="*/ 0 h 17"/>
                  <a:gd name="T4" fmla="*/ 55 w 57"/>
                  <a:gd name="T5" fmla="*/ 8 h 17"/>
                  <a:gd name="T6" fmla="*/ 32 w 57"/>
                  <a:gd name="T7" fmla="*/ 17 h 17"/>
                  <a:gd name="T8" fmla="*/ 2 w 57"/>
                  <a:gd name="T9" fmla="*/ 8 h 17"/>
                </a:gdLst>
                <a:ahLst/>
                <a:cxnLst>
                  <a:cxn ang="0">
                    <a:pos x="T0" y="T1"/>
                  </a:cxn>
                  <a:cxn ang="0">
                    <a:pos x="T2" y="T3"/>
                  </a:cxn>
                  <a:cxn ang="0">
                    <a:pos x="T4" y="T5"/>
                  </a:cxn>
                  <a:cxn ang="0">
                    <a:pos x="T6" y="T7"/>
                  </a:cxn>
                  <a:cxn ang="0">
                    <a:pos x="T8" y="T9"/>
                  </a:cxn>
                </a:cxnLst>
                <a:rect l="0" t="0" r="r" b="b"/>
                <a:pathLst>
                  <a:path w="57" h="17">
                    <a:moveTo>
                      <a:pt x="2" y="8"/>
                    </a:moveTo>
                    <a:cubicBezTo>
                      <a:pt x="0" y="4"/>
                      <a:pt x="10" y="0"/>
                      <a:pt x="24" y="0"/>
                    </a:cubicBezTo>
                    <a:cubicBezTo>
                      <a:pt x="39" y="0"/>
                      <a:pt x="53" y="4"/>
                      <a:pt x="55" y="8"/>
                    </a:cubicBezTo>
                    <a:cubicBezTo>
                      <a:pt x="57" y="13"/>
                      <a:pt x="47" y="17"/>
                      <a:pt x="32" y="17"/>
                    </a:cubicBezTo>
                    <a:cubicBezTo>
                      <a:pt x="17" y="17"/>
                      <a:pt x="4" y="13"/>
                      <a:pt x="2"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215" name="Freeform 312"/>
              <p:cNvSpPr>
                <a:spLocks/>
              </p:cNvSpPr>
              <p:nvPr/>
            </p:nvSpPr>
            <p:spPr bwMode="auto">
              <a:xfrm>
                <a:off x="4282" y="2598"/>
                <a:ext cx="58" cy="17"/>
              </a:xfrm>
              <a:custGeom>
                <a:avLst/>
                <a:gdLst>
                  <a:gd name="T0" fmla="*/ 3 w 59"/>
                  <a:gd name="T1" fmla="*/ 8 h 17"/>
                  <a:gd name="T2" fmla="*/ 26 w 59"/>
                  <a:gd name="T3" fmla="*/ 0 h 17"/>
                  <a:gd name="T4" fmla="*/ 57 w 59"/>
                  <a:gd name="T5" fmla="*/ 8 h 17"/>
                  <a:gd name="T6" fmla="*/ 34 w 59"/>
                  <a:gd name="T7" fmla="*/ 17 h 17"/>
                  <a:gd name="T8" fmla="*/ 3 w 59"/>
                  <a:gd name="T9" fmla="*/ 8 h 17"/>
                </a:gdLst>
                <a:ahLst/>
                <a:cxnLst>
                  <a:cxn ang="0">
                    <a:pos x="T0" y="T1"/>
                  </a:cxn>
                  <a:cxn ang="0">
                    <a:pos x="T2" y="T3"/>
                  </a:cxn>
                  <a:cxn ang="0">
                    <a:pos x="T4" y="T5"/>
                  </a:cxn>
                  <a:cxn ang="0">
                    <a:pos x="T6" y="T7"/>
                  </a:cxn>
                  <a:cxn ang="0">
                    <a:pos x="T8" y="T9"/>
                  </a:cxn>
                </a:cxnLst>
                <a:rect l="0" t="0" r="r" b="b"/>
                <a:pathLst>
                  <a:path w="59" h="17">
                    <a:moveTo>
                      <a:pt x="3" y="8"/>
                    </a:moveTo>
                    <a:cubicBezTo>
                      <a:pt x="0" y="4"/>
                      <a:pt x="11" y="0"/>
                      <a:pt x="26" y="0"/>
                    </a:cubicBezTo>
                    <a:cubicBezTo>
                      <a:pt x="40" y="0"/>
                      <a:pt x="54" y="4"/>
                      <a:pt x="57" y="8"/>
                    </a:cubicBezTo>
                    <a:cubicBezTo>
                      <a:pt x="59" y="13"/>
                      <a:pt x="49" y="17"/>
                      <a:pt x="34" y="17"/>
                    </a:cubicBezTo>
                    <a:cubicBezTo>
                      <a:pt x="19" y="17"/>
                      <a:pt x="5" y="13"/>
                      <a:pt x="3"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216" name="Freeform 313"/>
              <p:cNvSpPr>
                <a:spLocks/>
              </p:cNvSpPr>
              <p:nvPr/>
            </p:nvSpPr>
            <p:spPr bwMode="auto">
              <a:xfrm>
                <a:off x="4351" y="2598"/>
                <a:ext cx="59" cy="17"/>
              </a:xfrm>
              <a:custGeom>
                <a:avLst/>
                <a:gdLst>
                  <a:gd name="T0" fmla="*/ 2 w 59"/>
                  <a:gd name="T1" fmla="*/ 8 h 17"/>
                  <a:gd name="T2" fmla="*/ 25 w 59"/>
                  <a:gd name="T3" fmla="*/ 0 h 17"/>
                  <a:gd name="T4" fmla="*/ 56 w 59"/>
                  <a:gd name="T5" fmla="*/ 8 h 17"/>
                  <a:gd name="T6" fmla="*/ 34 w 59"/>
                  <a:gd name="T7" fmla="*/ 17 h 17"/>
                  <a:gd name="T8" fmla="*/ 2 w 59"/>
                  <a:gd name="T9" fmla="*/ 8 h 17"/>
                </a:gdLst>
                <a:ahLst/>
                <a:cxnLst>
                  <a:cxn ang="0">
                    <a:pos x="T0" y="T1"/>
                  </a:cxn>
                  <a:cxn ang="0">
                    <a:pos x="T2" y="T3"/>
                  </a:cxn>
                  <a:cxn ang="0">
                    <a:pos x="T4" y="T5"/>
                  </a:cxn>
                  <a:cxn ang="0">
                    <a:pos x="T6" y="T7"/>
                  </a:cxn>
                  <a:cxn ang="0">
                    <a:pos x="T8" y="T9"/>
                  </a:cxn>
                </a:cxnLst>
                <a:rect l="0" t="0" r="r" b="b"/>
                <a:pathLst>
                  <a:path w="59" h="17">
                    <a:moveTo>
                      <a:pt x="2" y="8"/>
                    </a:moveTo>
                    <a:cubicBezTo>
                      <a:pt x="0" y="4"/>
                      <a:pt x="10" y="0"/>
                      <a:pt x="25" y="0"/>
                    </a:cubicBezTo>
                    <a:cubicBezTo>
                      <a:pt x="39" y="0"/>
                      <a:pt x="54" y="4"/>
                      <a:pt x="56" y="8"/>
                    </a:cubicBezTo>
                    <a:cubicBezTo>
                      <a:pt x="59" y="13"/>
                      <a:pt x="49" y="17"/>
                      <a:pt x="34" y="17"/>
                    </a:cubicBezTo>
                    <a:cubicBezTo>
                      <a:pt x="19" y="17"/>
                      <a:pt x="5" y="13"/>
                      <a:pt x="2"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217" name="Freeform 314"/>
              <p:cNvSpPr>
                <a:spLocks/>
              </p:cNvSpPr>
              <p:nvPr/>
            </p:nvSpPr>
            <p:spPr bwMode="auto">
              <a:xfrm>
                <a:off x="4421" y="2598"/>
                <a:ext cx="59" cy="17"/>
              </a:xfrm>
              <a:custGeom>
                <a:avLst/>
                <a:gdLst>
                  <a:gd name="T0" fmla="*/ 3 w 59"/>
                  <a:gd name="T1" fmla="*/ 8 h 17"/>
                  <a:gd name="T2" fmla="*/ 25 w 59"/>
                  <a:gd name="T3" fmla="*/ 0 h 17"/>
                  <a:gd name="T4" fmla="*/ 56 w 59"/>
                  <a:gd name="T5" fmla="*/ 8 h 17"/>
                  <a:gd name="T6" fmla="*/ 35 w 59"/>
                  <a:gd name="T7" fmla="*/ 17 h 17"/>
                  <a:gd name="T8" fmla="*/ 3 w 59"/>
                  <a:gd name="T9" fmla="*/ 8 h 17"/>
                </a:gdLst>
                <a:ahLst/>
                <a:cxnLst>
                  <a:cxn ang="0">
                    <a:pos x="T0" y="T1"/>
                  </a:cxn>
                  <a:cxn ang="0">
                    <a:pos x="T2" y="T3"/>
                  </a:cxn>
                  <a:cxn ang="0">
                    <a:pos x="T4" y="T5"/>
                  </a:cxn>
                  <a:cxn ang="0">
                    <a:pos x="T6" y="T7"/>
                  </a:cxn>
                  <a:cxn ang="0">
                    <a:pos x="T8" y="T9"/>
                  </a:cxn>
                </a:cxnLst>
                <a:rect l="0" t="0" r="r" b="b"/>
                <a:pathLst>
                  <a:path w="59" h="17">
                    <a:moveTo>
                      <a:pt x="3" y="8"/>
                    </a:moveTo>
                    <a:cubicBezTo>
                      <a:pt x="0" y="4"/>
                      <a:pt x="10" y="0"/>
                      <a:pt x="25" y="0"/>
                    </a:cubicBezTo>
                    <a:cubicBezTo>
                      <a:pt x="39" y="0"/>
                      <a:pt x="53" y="4"/>
                      <a:pt x="56" y="8"/>
                    </a:cubicBezTo>
                    <a:cubicBezTo>
                      <a:pt x="59" y="13"/>
                      <a:pt x="49" y="17"/>
                      <a:pt x="35" y="17"/>
                    </a:cubicBezTo>
                    <a:cubicBezTo>
                      <a:pt x="20" y="17"/>
                      <a:pt x="6" y="13"/>
                      <a:pt x="3"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218" name="Freeform 315"/>
              <p:cNvSpPr>
                <a:spLocks/>
              </p:cNvSpPr>
              <p:nvPr/>
            </p:nvSpPr>
            <p:spPr bwMode="auto">
              <a:xfrm>
                <a:off x="4491" y="2598"/>
                <a:ext cx="58" cy="17"/>
              </a:xfrm>
              <a:custGeom>
                <a:avLst/>
                <a:gdLst>
                  <a:gd name="T0" fmla="*/ 2 w 59"/>
                  <a:gd name="T1" fmla="*/ 8 h 17"/>
                  <a:gd name="T2" fmla="*/ 24 w 59"/>
                  <a:gd name="T3" fmla="*/ 0 h 17"/>
                  <a:gd name="T4" fmla="*/ 56 w 59"/>
                  <a:gd name="T5" fmla="*/ 8 h 17"/>
                  <a:gd name="T6" fmla="*/ 34 w 59"/>
                  <a:gd name="T7" fmla="*/ 17 h 17"/>
                  <a:gd name="T8" fmla="*/ 2 w 59"/>
                  <a:gd name="T9" fmla="*/ 8 h 17"/>
                </a:gdLst>
                <a:ahLst/>
                <a:cxnLst>
                  <a:cxn ang="0">
                    <a:pos x="T0" y="T1"/>
                  </a:cxn>
                  <a:cxn ang="0">
                    <a:pos x="T2" y="T3"/>
                  </a:cxn>
                  <a:cxn ang="0">
                    <a:pos x="T4" y="T5"/>
                  </a:cxn>
                  <a:cxn ang="0">
                    <a:pos x="T6" y="T7"/>
                  </a:cxn>
                  <a:cxn ang="0">
                    <a:pos x="T8" y="T9"/>
                  </a:cxn>
                </a:cxnLst>
                <a:rect l="0" t="0" r="r" b="b"/>
                <a:pathLst>
                  <a:path w="59" h="17">
                    <a:moveTo>
                      <a:pt x="2" y="8"/>
                    </a:moveTo>
                    <a:cubicBezTo>
                      <a:pt x="0" y="4"/>
                      <a:pt x="9" y="0"/>
                      <a:pt x="24" y="0"/>
                    </a:cubicBezTo>
                    <a:cubicBezTo>
                      <a:pt x="39" y="0"/>
                      <a:pt x="53" y="4"/>
                      <a:pt x="56" y="8"/>
                    </a:cubicBezTo>
                    <a:cubicBezTo>
                      <a:pt x="59" y="13"/>
                      <a:pt x="49" y="17"/>
                      <a:pt x="34" y="17"/>
                    </a:cubicBezTo>
                    <a:cubicBezTo>
                      <a:pt x="20" y="17"/>
                      <a:pt x="5" y="13"/>
                      <a:pt x="2"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219" name="Freeform 316"/>
              <p:cNvSpPr>
                <a:spLocks/>
              </p:cNvSpPr>
              <p:nvPr/>
            </p:nvSpPr>
            <p:spPr bwMode="auto">
              <a:xfrm>
                <a:off x="4560" y="2598"/>
                <a:ext cx="60" cy="17"/>
              </a:xfrm>
              <a:custGeom>
                <a:avLst/>
                <a:gdLst>
                  <a:gd name="T0" fmla="*/ 3 w 60"/>
                  <a:gd name="T1" fmla="*/ 8 h 17"/>
                  <a:gd name="T2" fmla="*/ 24 w 60"/>
                  <a:gd name="T3" fmla="*/ 0 h 17"/>
                  <a:gd name="T4" fmla="*/ 57 w 60"/>
                  <a:gd name="T5" fmla="*/ 8 h 17"/>
                  <a:gd name="T6" fmla="*/ 35 w 60"/>
                  <a:gd name="T7" fmla="*/ 17 h 17"/>
                  <a:gd name="T8" fmla="*/ 3 w 60"/>
                  <a:gd name="T9" fmla="*/ 8 h 17"/>
                </a:gdLst>
                <a:ahLst/>
                <a:cxnLst>
                  <a:cxn ang="0">
                    <a:pos x="T0" y="T1"/>
                  </a:cxn>
                  <a:cxn ang="0">
                    <a:pos x="T2" y="T3"/>
                  </a:cxn>
                  <a:cxn ang="0">
                    <a:pos x="T4" y="T5"/>
                  </a:cxn>
                  <a:cxn ang="0">
                    <a:pos x="T6" y="T7"/>
                  </a:cxn>
                  <a:cxn ang="0">
                    <a:pos x="T8" y="T9"/>
                  </a:cxn>
                </a:cxnLst>
                <a:rect l="0" t="0" r="r" b="b"/>
                <a:pathLst>
                  <a:path w="60" h="17">
                    <a:moveTo>
                      <a:pt x="3" y="8"/>
                    </a:moveTo>
                    <a:cubicBezTo>
                      <a:pt x="0" y="4"/>
                      <a:pt x="9" y="0"/>
                      <a:pt x="24" y="0"/>
                    </a:cubicBezTo>
                    <a:cubicBezTo>
                      <a:pt x="39" y="0"/>
                      <a:pt x="53" y="4"/>
                      <a:pt x="57" y="8"/>
                    </a:cubicBezTo>
                    <a:cubicBezTo>
                      <a:pt x="60" y="13"/>
                      <a:pt x="50" y="17"/>
                      <a:pt x="35" y="17"/>
                    </a:cubicBezTo>
                    <a:cubicBezTo>
                      <a:pt x="20" y="17"/>
                      <a:pt x="6" y="13"/>
                      <a:pt x="3"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220" name="Freeform 317"/>
              <p:cNvSpPr>
                <a:spLocks/>
              </p:cNvSpPr>
              <p:nvPr/>
            </p:nvSpPr>
            <p:spPr bwMode="auto">
              <a:xfrm>
                <a:off x="4630" y="2598"/>
                <a:ext cx="58" cy="17"/>
              </a:xfrm>
              <a:custGeom>
                <a:avLst/>
                <a:gdLst>
                  <a:gd name="T0" fmla="*/ 3 w 59"/>
                  <a:gd name="T1" fmla="*/ 8 h 17"/>
                  <a:gd name="T2" fmla="*/ 23 w 59"/>
                  <a:gd name="T3" fmla="*/ 0 h 17"/>
                  <a:gd name="T4" fmla="*/ 56 w 59"/>
                  <a:gd name="T5" fmla="*/ 8 h 17"/>
                  <a:gd name="T6" fmla="*/ 35 w 59"/>
                  <a:gd name="T7" fmla="*/ 17 h 17"/>
                  <a:gd name="T8" fmla="*/ 3 w 59"/>
                  <a:gd name="T9" fmla="*/ 8 h 17"/>
                </a:gdLst>
                <a:ahLst/>
                <a:cxnLst>
                  <a:cxn ang="0">
                    <a:pos x="T0" y="T1"/>
                  </a:cxn>
                  <a:cxn ang="0">
                    <a:pos x="T2" y="T3"/>
                  </a:cxn>
                  <a:cxn ang="0">
                    <a:pos x="T4" y="T5"/>
                  </a:cxn>
                  <a:cxn ang="0">
                    <a:pos x="T6" y="T7"/>
                  </a:cxn>
                  <a:cxn ang="0">
                    <a:pos x="T8" y="T9"/>
                  </a:cxn>
                </a:cxnLst>
                <a:rect l="0" t="0" r="r" b="b"/>
                <a:pathLst>
                  <a:path w="59" h="17">
                    <a:moveTo>
                      <a:pt x="3" y="8"/>
                    </a:moveTo>
                    <a:cubicBezTo>
                      <a:pt x="0" y="4"/>
                      <a:pt x="9" y="0"/>
                      <a:pt x="23" y="0"/>
                    </a:cubicBezTo>
                    <a:cubicBezTo>
                      <a:pt x="38" y="0"/>
                      <a:pt x="53" y="4"/>
                      <a:pt x="56" y="8"/>
                    </a:cubicBezTo>
                    <a:cubicBezTo>
                      <a:pt x="59" y="13"/>
                      <a:pt x="50" y="17"/>
                      <a:pt x="35" y="17"/>
                    </a:cubicBezTo>
                    <a:cubicBezTo>
                      <a:pt x="21" y="17"/>
                      <a:pt x="6" y="13"/>
                      <a:pt x="3"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221" name="Freeform 318"/>
              <p:cNvSpPr>
                <a:spLocks/>
              </p:cNvSpPr>
              <p:nvPr/>
            </p:nvSpPr>
            <p:spPr bwMode="auto">
              <a:xfrm>
                <a:off x="4698" y="2598"/>
                <a:ext cx="61" cy="17"/>
              </a:xfrm>
              <a:custGeom>
                <a:avLst/>
                <a:gdLst>
                  <a:gd name="T0" fmla="*/ 4 w 61"/>
                  <a:gd name="T1" fmla="*/ 8 h 17"/>
                  <a:gd name="T2" fmla="*/ 24 w 61"/>
                  <a:gd name="T3" fmla="*/ 0 h 17"/>
                  <a:gd name="T4" fmla="*/ 57 w 61"/>
                  <a:gd name="T5" fmla="*/ 8 h 17"/>
                  <a:gd name="T6" fmla="*/ 37 w 61"/>
                  <a:gd name="T7" fmla="*/ 17 h 17"/>
                  <a:gd name="T8" fmla="*/ 4 w 61"/>
                  <a:gd name="T9" fmla="*/ 8 h 17"/>
                </a:gdLst>
                <a:ahLst/>
                <a:cxnLst>
                  <a:cxn ang="0">
                    <a:pos x="T0" y="T1"/>
                  </a:cxn>
                  <a:cxn ang="0">
                    <a:pos x="T2" y="T3"/>
                  </a:cxn>
                  <a:cxn ang="0">
                    <a:pos x="T4" y="T5"/>
                  </a:cxn>
                  <a:cxn ang="0">
                    <a:pos x="T6" y="T7"/>
                  </a:cxn>
                  <a:cxn ang="0">
                    <a:pos x="T8" y="T9"/>
                  </a:cxn>
                </a:cxnLst>
                <a:rect l="0" t="0" r="r" b="b"/>
                <a:pathLst>
                  <a:path w="61" h="17">
                    <a:moveTo>
                      <a:pt x="4" y="8"/>
                    </a:moveTo>
                    <a:cubicBezTo>
                      <a:pt x="0" y="4"/>
                      <a:pt x="10" y="0"/>
                      <a:pt x="24" y="0"/>
                    </a:cubicBezTo>
                    <a:cubicBezTo>
                      <a:pt x="39" y="0"/>
                      <a:pt x="54" y="4"/>
                      <a:pt x="57" y="8"/>
                    </a:cubicBezTo>
                    <a:cubicBezTo>
                      <a:pt x="61" y="13"/>
                      <a:pt x="52" y="17"/>
                      <a:pt x="37" y="17"/>
                    </a:cubicBezTo>
                    <a:cubicBezTo>
                      <a:pt x="22" y="17"/>
                      <a:pt x="7" y="13"/>
                      <a:pt x="4"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222" name="Freeform 319"/>
              <p:cNvSpPr>
                <a:spLocks/>
              </p:cNvSpPr>
              <p:nvPr/>
            </p:nvSpPr>
            <p:spPr bwMode="auto">
              <a:xfrm>
                <a:off x="4768" y="2598"/>
                <a:ext cx="61" cy="17"/>
              </a:xfrm>
              <a:custGeom>
                <a:avLst/>
                <a:gdLst>
                  <a:gd name="T0" fmla="*/ 3 w 61"/>
                  <a:gd name="T1" fmla="*/ 8 h 17"/>
                  <a:gd name="T2" fmla="*/ 24 w 61"/>
                  <a:gd name="T3" fmla="*/ 0 h 17"/>
                  <a:gd name="T4" fmla="*/ 57 w 61"/>
                  <a:gd name="T5" fmla="*/ 8 h 17"/>
                  <a:gd name="T6" fmla="*/ 37 w 61"/>
                  <a:gd name="T7" fmla="*/ 17 h 17"/>
                  <a:gd name="T8" fmla="*/ 3 w 61"/>
                  <a:gd name="T9" fmla="*/ 8 h 17"/>
                </a:gdLst>
                <a:ahLst/>
                <a:cxnLst>
                  <a:cxn ang="0">
                    <a:pos x="T0" y="T1"/>
                  </a:cxn>
                  <a:cxn ang="0">
                    <a:pos x="T2" y="T3"/>
                  </a:cxn>
                  <a:cxn ang="0">
                    <a:pos x="T4" y="T5"/>
                  </a:cxn>
                  <a:cxn ang="0">
                    <a:pos x="T6" y="T7"/>
                  </a:cxn>
                  <a:cxn ang="0">
                    <a:pos x="T8" y="T9"/>
                  </a:cxn>
                </a:cxnLst>
                <a:rect l="0" t="0" r="r" b="b"/>
                <a:pathLst>
                  <a:path w="61" h="17">
                    <a:moveTo>
                      <a:pt x="3" y="8"/>
                    </a:moveTo>
                    <a:cubicBezTo>
                      <a:pt x="0" y="4"/>
                      <a:pt x="9" y="0"/>
                      <a:pt x="24" y="0"/>
                    </a:cubicBezTo>
                    <a:cubicBezTo>
                      <a:pt x="38" y="0"/>
                      <a:pt x="54" y="4"/>
                      <a:pt x="57" y="8"/>
                    </a:cubicBezTo>
                    <a:cubicBezTo>
                      <a:pt x="61" y="13"/>
                      <a:pt x="52" y="17"/>
                      <a:pt x="37" y="17"/>
                    </a:cubicBezTo>
                    <a:cubicBezTo>
                      <a:pt x="22" y="17"/>
                      <a:pt x="7" y="13"/>
                      <a:pt x="3"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223" name="Freeform 320"/>
              <p:cNvSpPr>
                <a:spLocks/>
              </p:cNvSpPr>
              <p:nvPr/>
            </p:nvSpPr>
            <p:spPr bwMode="auto">
              <a:xfrm>
                <a:off x="4837" y="2598"/>
                <a:ext cx="61" cy="17"/>
              </a:xfrm>
              <a:custGeom>
                <a:avLst/>
                <a:gdLst>
                  <a:gd name="T0" fmla="*/ 4 w 61"/>
                  <a:gd name="T1" fmla="*/ 8 h 17"/>
                  <a:gd name="T2" fmla="*/ 24 w 61"/>
                  <a:gd name="T3" fmla="*/ 0 h 17"/>
                  <a:gd name="T4" fmla="*/ 57 w 61"/>
                  <a:gd name="T5" fmla="*/ 8 h 17"/>
                  <a:gd name="T6" fmla="*/ 38 w 61"/>
                  <a:gd name="T7" fmla="*/ 17 h 17"/>
                  <a:gd name="T8" fmla="*/ 4 w 61"/>
                  <a:gd name="T9" fmla="*/ 8 h 17"/>
                </a:gdLst>
                <a:ahLst/>
                <a:cxnLst>
                  <a:cxn ang="0">
                    <a:pos x="T0" y="T1"/>
                  </a:cxn>
                  <a:cxn ang="0">
                    <a:pos x="T2" y="T3"/>
                  </a:cxn>
                  <a:cxn ang="0">
                    <a:pos x="T4" y="T5"/>
                  </a:cxn>
                  <a:cxn ang="0">
                    <a:pos x="T6" y="T7"/>
                  </a:cxn>
                  <a:cxn ang="0">
                    <a:pos x="T8" y="T9"/>
                  </a:cxn>
                </a:cxnLst>
                <a:rect l="0" t="0" r="r" b="b"/>
                <a:pathLst>
                  <a:path w="61" h="17">
                    <a:moveTo>
                      <a:pt x="4" y="8"/>
                    </a:moveTo>
                    <a:cubicBezTo>
                      <a:pt x="0" y="4"/>
                      <a:pt x="9" y="0"/>
                      <a:pt x="24" y="0"/>
                    </a:cubicBezTo>
                    <a:cubicBezTo>
                      <a:pt x="38" y="0"/>
                      <a:pt x="54" y="4"/>
                      <a:pt x="57" y="8"/>
                    </a:cubicBezTo>
                    <a:cubicBezTo>
                      <a:pt x="61" y="13"/>
                      <a:pt x="53" y="17"/>
                      <a:pt x="38" y="17"/>
                    </a:cubicBezTo>
                    <a:cubicBezTo>
                      <a:pt x="23" y="17"/>
                      <a:pt x="8" y="13"/>
                      <a:pt x="4"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224" name="Freeform 321"/>
              <p:cNvSpPr>
                <a:spLocks/>
              </p:cNvSpPr>
              <p:nvPr/>
            </p:nvSpPr>
            <p:spPr bwMode="auto">
              <a:xfrm>
                <a:off x="4907" y="2598"/>
                <a:ext cx="61" cy="17"/>
              </a:xfrm>
              <a:custGeom>
                <a:avLst/>
                <a:gdLst>
                  <a:gd name="T0" fmla="*/ 4 w 61"/>
                  <a:gd name="T1" fmla="*/ 8 h 17"/>
                  <a:gd name="T2" fmla="*/ 23 w 61"/>
                  <a:gd name="T3" fmla="*/ 0 h 17"/>
                  <a:gd name="T4" fmla="*/ 57 w 61"/>
                  <a:gd name="T5" fmla="*/ 8 h 17"/>
                  <a:gd name="T6" fmla="*/ 38 w 61"/>
                  <a:gd name="T7" fmla="*/ 17 h 17"/>
                  <a:gd name="T8" fmla="*/ 4 w 61"/>
                  <a:gd name="T9" fmla="*/ 8 h 17"/>
                </a:gdLst>
                <a:ahLst/>
                <a:cxnLst>
                  <a:cxn ang="0">
                    <a:pos x="T0" y="T1"/>
                  </a:cxn>
                  <a:cxn ang="0">
                    <a:pos x="T2" y="T3"/>
                  </a:cxn>
                  <a:cxn ang="0">
                    <a:pos x="T4" y="T5"/>
                  </a:cxn>
                  <a:cxn ang="0">
                    <a:pos x="T6" y="T7"/>
                  </a:cxn>
                  <a:cxn ang="0">
                    <a:pos x="T8" y="T9"/>
                  </a:cxn>
                </a:cxnLst>
                <a:rect l="0" t="0" r="r" b="b"/>
                <a:pathLst>
                  <a:path w="61" h="17">
                    <a:moveTo>
                      <a:pt x="4" y="8"/>
                    </a:moveTo>
                    <a:cubicBezTo>
                      <a:pt x="0" y="4"/>
                      <a:pt x="8" y="0"/>
                      <a:pt x="23" y="0"/>
                    </a:cubicBezTo>
                    <a:cubicBezTo>
                      <a:pt x="38" y="0"/>
                      <a:pt x="53" y="4"/>
                      <a:pt x="57" y="8"/>
                    </a:cubicBezTo>
                    <a:cubicBezTo>
                      <a:pt x="61" y="13"/>
                      <a:pt x="53" y="17"/>
                      <a:pt x="38" y="17"/>
                    </a:cubicBezTo>
                    <a:cubicBezTo>
                      <a:pt x="23" y="17"/>
                      <a:pt x="8" y="13"/>
                      <a:pt x="4"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225" name="Freeform 322"/>
              <p:cNvSpPr>
                <a:spLocks/>
              </p:cNvSpPr>
              <p:nvPr/>
            </p:nvSpPr>
            <p:spPr bwMode="auto">
              <a:xfrm>
                <a:off x="4977" y="2598"/>
                <a:ext cx="61" cy="17"/>
              </a:xfrm>
              <a:custGeom>
                <a:avLst/>
                <a:gdLst>
                  <a:gd name="T0" fmla="*/ 4 w 62"/>
                  <a:gd name="T1" fmla="*/ 8 h 17"/>
                  <a:gd name="T2" fmla="*/ 23 w 62"/>
                  <a:gd name="T3" fmla="*/ 0 h 17"/>
                  <a:gd name="T4" fmla="*/ 58 w 62"/>
                  <a:gd name="T5" fmla="*/ 8 h 17"/>
                  <a:gd name="T6" fmla="*/ 39 w 62"/>
                  <a:gd name="T7" fmla="*/ 17 h 17"/>
                  <a:gd name="T8" fmla="*/ 4 w 62"/>
                  <a:gd name="T9" fmla="*/ 8 h 17"/>
                </a:gdLst>
                <a:ahLst/>
                <a:cxnLst>
                  <a:cxn ang="0">
                    <a:pos x="T0" y="T1"/>
                  </a:cxn>
                  <a:cxn ang="0">
                    <a:pos x="T2" y="T3"/>
                  </a:cxn>
                  <a:cxn ang="0">
                    <a:pos x="T4" y="T5"/>
                  </a:cxn>
                  <a:cxn ang="0">
                    <a:pos x="T6" y="T7"/>
                  </a:cxn>
                  <a:cxn ang="0">
                    <a:pos x="T8" y="T9"/>
                  </a:cxn>
                </a:cxnLst>
                <a:rect l="0" t="0" r="r" b="b"/>
                <a:pathLst>
                  <a:path w="62" h="17">
                    <a:moveTo>
                      <a:pt x="4" y="8"/>
                    </a:moveTo>
                    <a:cubicBezTo>
                      <a:pt x="0" y="4"/>
                      <a:pt x="8" y="0"/>
                      <a:pt x="23" y="0"/>
                    </a:cubicBezTo>
                    <a:cubicBezTo>
                      <a:pt x="38" y="0"/>
                      <a:pt x="53" y="4"/>
                      <a:pt x="58" y="8"/>
                    </a:cubicBezTo>
                    <a:cubicBezTo>
                      <a:pt x="62" y="13"/>
                      <a:pt x="54" y="17"/>
                      <a:pt x="39" y="17"/>
                    </a:cubicBezTo>
                    <a:cubicBezTo>
                      <a:pt x="24" y="17"/>
                      <a:pt x="8" y="13"/>
                      <a:pt x="4"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226" name="Freeform 323"/>
              <p:cNvSpPr>
                <a:spLocks/>
              </p:cNvSpPr>
              <p:nvPr/>
            </p:nvSpPr>
            <p:spPr bwMode="auto">
              <a:xfrm>
                <a:off x="5045" y="2598"/>
                <a:ext cx="63" cy="17"/>
              </a:xfrm>
              <a:custGeom>
                <a:avLst/>
                <a:gdLst>
                  <a:gd name="T0" fmla="*/ 4 w 63"/>
                  <a:gd name="T1" fmla="*/ 8 h 17"/>
                  <a:gd name="T2" fmla="*/ 23 w 63"/>
                  <a:gd name="T3" fmla="*/ 0 h 17"/>
                  <a:gd name="T4" fmla="*/ 58 w 63"/>
                  <a:gd name="T5" fmla="*/ 8 h 17"/>
                  <a:gd name="T6" fmla="*/ 40 w 63"/>
                  <a:gd name="T7" fmla="*/ 17 h 17"/>
                  <a:gd name="T8" fmla="*/ 4 w 63"/>
                  <a:gd name="T9" fmla="*/ 8 h 17"/>
                </a:gdLst>
                <a:ahLst/>
                <a:cxnLst>
                  <a:cxn ang="0">
                    <a:pos x="T0" y="T1"/>
                  </a:cxn>
                  <a:cxn ang="0">
                    <a:pos x="T2" y="T3"/>
                  </a:cxn>
                  <a:cxn ang="0">
                    <a:pos x="T4" y="T5"/>
                  </a:cxn>
                  <a:cxn ang="0">
                    <a:pos x="T6" y="T7"/>
                  </a:cxn>
                  <a:cxn ang="0">
                    <a:pos x="T8" y="T9"/>
                  </a:cxn>
                </a:cxnLst>
                <a:rect l="0" t="0" r="r" b="b"/>
                <a:pathLst>
                  <a:path w="63" h="17">
                    <a:moveTo>
                      <a:pt x="4" y="8"/>
                    </a:moveTo>
                    <a:cubicBezTo>
                      <a:pt x="0" y="4"/>
                      <a:pt x="8" y="0"/>
                      <a:pt x="23" y="0"/>
                    </a:cubicBezTo>
                    <a:cubicBezTo>
                      <a:pt x="38" y="0"/>
                      <a:pt x="54" y="4"/>
                      <a:pt x="58" y="8"/>
                    </a:cubicBezTo>
                    <a:cubicBezTo>
                      <a:pt x="63" y="13"/>
                      <a:pt x="55" y="17"/>
                      <a:pt x="40" y="17"/>
                    </a:cubicBezTo>
                    <a:cubicBezTo>
                      <a:pt x="25" y="17"/>
                      <a:pt x="9" y="13"/>
                      <a:pt x="4"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227" name="Freeform 324"/>
              <p:cNvSpPr>
                <a:spLocks/>
              </p:cNvSpPr>
              <p:nvPr/>
            </p:nvSpPr>
            <p:spPr bwMode="auto">
              <a:xfrm>
                <a:off x="5115" y="2598"/>
                <a:ext cx="62" cy="17"/>
              </a:xfrm>
              <a:custGeom>
                <a:avLst/>
                <a:gdLst>
                  <a:gd name="T0" fmla="*/ 5 w 63"/>
                  <a:gd name="T1" fmla="*/ 8 h 17"/>
                  <a:gd name="T2" fmla="*/ 23 w 63"/>
                  <a:gd name="T3" fmla="*/ 0 h 17"/>
                  <a:gd name="T4" fmla="*/ 58 w 63"/>
                  <a:gd name="T5" fmla="*/ 8 h 17"/>
                  <a:gd name="T6" fmla="*/ 40 w 63"/>
                  <a:gd name="T7" fmla="*/ 17 h 17"/>
                  <a:gd name="T8" fmla="*/ 5 w 63"/>
                  <a:gd name="T9" fmla="*/ 8 h 17"/>
                </a:gdLst>
                <a:ahLst/>
                <a:cxnLst>
                  <a:cxn ang="0">
                    <a:pos x="T0" y="T1"/>
                  </a:cxn>
                  <a:cxn ang="0">
                    <a:pos x="T2" y="T3"/>
                  </a:cxn>
                  <a:cxn ang="0">
                    <a:pos x="T4" y="T5"/>
                  </a:cxn>
                  <a:cxn ang="0">
                    <a:pos x="T6" y="T7"/>
                  </a:cxn>
                  <a:cxn ang="0">
                    <a:pos x="T8" y="T9"/>
                  </a:cxn>
                </a:cxnLst>
                <a:rect l="0" t="0" r="r" b="b"/>
                <a:pathLst>
                  <a:path w="63" h="17">
                    <a:moveTo>
                      <a:pt x="5" y="8"/>
                    </a:moveTo>
                    <a:cubicBezTo>
                      <a:pt x="0" y="4"/>
                      <a:pt x="9" y="0"/>
                      <a:pt x="23" y="0"/>
                    </a:cubicBezTo>
                    <a:cubicBezTo>
                      <a:pt x="38" y="0"/>
                      <a:pt x="54" y="4"/>
                      <a:pt x="58" y="8"/>
                    </a:cubicBezTo>
                    <a:cubicBezTo>
                      <a:pt x="63" y="13"/>
                      <a:pt x="55" y="17"/>
                      <a:pt x="40" y="17"/>
                    </a:cubicBezTo>
                    <a:cubicBezTo>
                      <a:pt x="26" y="17"/>
                      <a:pt x="10" y="13"/>
                      <a:pt x="5"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228" name="Freeform 325"/>
              <p:cNvSpPr>
                <a:spLocks/>
              </p:cNvSpPr>
              <p:nvPr/>
            </p:nvSpPr>
            <p:spPr bwMode="auto">
              <a:xfrm>
                <a:off x="5184" y="2598"/>
                <a:ext cx="63" cy="17"/>
              </a:xfrm>
              <a:custGeom>
                <a:avLst/>
                <a:gdLst>
                  <a:gd name="T0" fmla="*/ 5 w 63"/>
                  <a:gd name="T1" fmla="*/ 8 h 17"/>
                  <a:gd name="T2" fmla="*/ 22 w 63"/>
                  <a:gd name="T3" fmla="*/ 0 h 17"/>
                  <a:gd name="T4" fmla="*/ 58 w 63"/>
                  <a:gd name="T5" fmla="*/ 8 h 17"/>
                  <a:gd name="T6" fmla="*/ 40 w 63"/>
                  <a:gd name="T7" fmla="*/ 17 h 17"/>
                  <a:gd name="T8" fmla="*/ 5 w 63"/>
                  <a:gd name="T9" fmla="*/ 8 h 17"/>
                </a:gdLst>
                <a:ahLst/>
                <a:cxnLst>
                  <a:cxn ang="0">
                    <a:pos x="T0" y="T1"/>
                  </a:cxn>
                  <a:cxn ang="0">
                    <a:pos x="T2" y="T3"/>
                  </a:cxn>
                  <a:cxn ang="0">
                    <a:pos x="T4" y="T5"/>
                  </a:cxn>
                  <a:cxn ang="0">
                    <a:pos x="T6" y="T7"/>
                  </a:cxn>
                  <a:cxn ang="0">
                    <a:pos x="T8" y="T9"/>
                  </a:cxn>
                </a:cxnLst>
                <a:rect l="0" t="0" r="r" b="b"/>
                <a:pathLst>
                  <a:path w="63" h="17">
                    <a:moveTo>
                      <a:pt x="5" y="8"/>
                    </a:moveTo>
                    <a:cubicBezTo>
                      <a:pt x="0" y="4"/>
                      <a:pt x="8" y="0"/>
                      <a:pt x="22" y="0"/>
                    </a:cubicBezTo>
                    <a:cubicBezTo>
                      <a:pt x="37" y="0"/>
                      <a:pt x="53" y="4"/>
                      <a:pt x="58" y="8"/>
                    </a:cubicBezTo>
                    <a:cubicBezTo>
                      <a:pt x="63" y="13"/>
                      <a:pt x="55" y="17"/>
                      <a:pt x="40" y="17"/>
                    </a:cubicBezTo>
                    <a:cubicBezTo>
                      <a:pt x="25" y="17"/>
                      <a:pt x="9" y="13"/>
                      <a:pt x="5"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229" name="Freeform 326"/>
              <p:cNvSpPr>
                <a:spLocks/>
              </p:cNvSpPr>
              <p:nvPr/>
            </p:nvSpPr>
            <p:spPr bwMode="auto">
              <a:xfrm>
                <a:off x="5254" y="2598"/>
                <a:ext cx="64" cy="17"/>
              </a:xfrm>
              <a:custGeom>
                <a:avLst/>
                <a:gdLst>
                  <a:gd name="T0" fmla="*/ 5 w 64"/>
                  <a:gd name="T1" fmla="*/ 8 h 17"/>
                  <a:gd name="T2" fmla="*/ 22 w 64"/>
                  <a:gd name="T3" fmla="*/ 0 h 17"/>
                  <a:gd name="T4" fmla="*/ 59 w 64"/>
                  <a:gd name="T5" fmla="*/ 8 h 17"/>
                  <a:gd name="T6" fmla="*/ 41 w 64"/>
                  <a:gd name="T7" fmla="*/ 17 h 17"/>
                  <a:gd name="T8" fmla="*/ 5 w 64"/>
                  <a:gd name="T9" fmla="*/ 8 h 17"/>
                </a:gdLst>
                <a:ahLst/>
                <a:cxnLst>
                  <a:cxn ang="0">
                    <a:pos x="T0" y="T1"/>
                  </a:cxn>
                  <a:cxn ang="0">
                    <a:pos x="T2" y="T3"/>
                  </a:cxn>
                  <a:cxn ang="0">
                    <a:pos x="T4" y="T5"/>
                  </a:cxn>
                  <a:cxn ang="0">
                    <a:pos x="T6" y="T7"/>
                  </a:cxn>
                  <a:cxn ang="0">
                    <a:pos x="T8" y="T9"/>
                  </a:cxn>
                </a:cxnLst>
                <a:rect l="0" t="0" r="r" b="b"/>
                <a:pathLst>
                  <a:path w="64" h="17">
                    <a:moveTo>
                      <a:pt x="5" y="8"/>
                    </a:moveTo>
                    <a:cubicBezTo>
                      <a:pt x="0" y="4"/>
                      <a:pt x="8" y="0"/>
                      <a:pt x="22" y="0"/>
                    </a:cubicBezTo>
                    <a:cubicBezTo>
                      <a:pt x="37" y="0"/>
                      <a:pt x="54" y="4"/>
                      <a:pt x="59" y="8"/>
                    </a:cubicBezTo>
                    <a:cubicBezTo>
                      <a:pt x="64" y="13"/>
                      <a:pt x="56" y="17"/>
                      <a:pt x="41" y="17"/>
                    </a:cubicBezTo>
                    <a:cubicBezTo>
                      <a:pt x="26" y="17"/>
                      <a:pt x="10" y="13"/>
                      <a:pt x="5"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230" name="Freeform 327"/>
              <p:cNvSpPr>
                <a:spLocks/>
              </p:cNvSpPr>
              <p:nvPr/>
            </p:nvSpPr>
            <p:spPr bwMode="auto">
              <a:xfrm>
                <a:off x="5323" y="2598"/>
                <a:ext cx="64" cy="17"/>
              </a:xfrm>
              <a:custGeom>
                <a:avLst/>
                <a:gdLst>
                  <a:gd name="T0" fmla="*/ 5 w 65"/>
                  <a:gd name="T1" fmla="*/ 8 h 17"/>
                  <a:gd name="T2" fmla="*/ 23 w 65"/>
                  <a:gd name="T3" fmla="*/ 0 h 17"/>
                  <a:gd name="T4" fmla="*/ 59 w 65"/>
                  <a:gd name="T5" fmla="*/ 8 h 17"/>
                  <a:gd name="T6" fmla="*/ 42 w 65"/>
                  <a:gd name="T7" fmla="*/ 17 h 17"/>
                  <a:gd name="T8" fmla="*/ 5 w 65"/>
                  <a:gd name="T9" fmla="*/ 8 h 17"/>
                </a:gdLst>
                <a:ahLst/>
                <a:cxnLst>
                  <a:cxn ang="0">
                    <a:pos x="T0" y="T1"/>
                  </a:cxn>
                  <a:cxn ang="0">
                    <a:pos x="T2" y="T3"/>
                  </a:cxn>
                  <a:cxn ang="0">
                    <a:pos x="T4" y="T5"/>
                  </a:cxn>
                  <a:cxn ang="0">
                    <a:pos x="T6" y="T7"/>
                  </a:cxn>
                  <a:cxn ang="0">
                    <a:pos x="T8" y="T9"/>
                  </a:cxn>
                </a:cxnLst>
                <a:rect l="0" t="0" r="r" b="b"/>
                <a:pathLst>
                  <a:path w="65" h="17">
                    <a:moveTo>
                      <a:pt x="5" y="8"/>
                    </a:moveTo>
                    <a:cubicBezTo>
                      <a:pt x="0" y="4"/>
                      <a:pt x="8" y="0"/>
                      <a:pt x="23" y="0"/>
                    </a:cubicBezTo>
                    <a:cubicBezTo>
                      <a:pt x="37" y="0"/>
                      <a:pt x="54" y="4"/>
                      <a:pt x="59" y="8"/>
                    </a:cubicBezTo>
                    <a:cubicBezTo>
                      <a:pt x="65" y="13"/>
                      <a:pt x="57" y="17"/>
                      <a:pt x="42" y="17"/>
                    </a:cubicBezTo>
                    <a:cubicBezTo>
                      <a:pt x="27" y="17"/>
                      <a:pt x="11" y="13"/>
                      <a:pt x="5"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231" name="Freeform 328"/>
              <p:cNvSpPr>
                <a:spLocks/>
              </p:cNvSpPr>
              <p:nvPr/>
            </p:nvSpPr>
            <p:spPr bwMode="auto">
              <a:xfrm>
                <a:off x="5393" y="2598"/>
                <a:ext cx="64" cy="17"/>
              </a:xfrm>
              <a:custGeom>
                <a:avLst/>
                <a:gdLst>
                  <a:gd name="T0" fmla="*/ 5 w 64"/>
                  <a:gd name="T1" fmla="*/ 8 h 17"/>
                  <a:gd name="T2" fmla="*/ 22 w 64"/>
                  <a:gd name="T3" fmla="*/ 0 h 17"/>
                  <a:gd name="T4" fmla="*/ 58 w 64"/>
                  <a:gd name="T5" fmla="*/ 8 h 17"/>
                  <a:gd name="T6" fmla="*/ 42 w 64"/>
                  <a:gd name="T7" fmla="*/ 17 h 17"/>
                  <a:gd name="T8" fmla="*/ 5 w 64"/>
                  <a:gd name="T9" fmla="*/ 8 h 17"/>
                </a:gdLst>
                <a:ahLst/>
                <a:cxnLst>
                  <a:cxn ang="0">
                    <a:pos x="T0" y="T1"/>
                  </a:cxn>
                  <a:cxn ang="0">
                    <a:pos x="T2" y="T3"/>
                  </a:cxn>
                  <a:cxn ang="0">
                    <a:pos x="T4" y="T5"/>
                  </a:cxn>
                  <a:cxn ang="0">
                    <a:pos x="T6" y="T7"/>
                  </a:cxn>
                  <a:cxn ang="0">
                    <a:pos x="T8" y="T9"/>
                  </a:cxn>
                </a:cxnLst>
                <a:rect l="0" t="0" r="r" b="b"/>
                <a:pathLst>
                  <a:path w="64" h="17">
                    <a:moveTo>
                      <a:pt x="5" y="8"/>
                    </a:moveTo>
                    <a:cubicBezTo>
                      <a:pt x="0" y="4"/>
                      <a:pt x="7" y="0"/>
                      <a:pt x="22" y="0"/>
                    </a:cubicBezTo>
                    <a:cubicBezTo>
                      <a:pt x="36" y="0"/>
                      <a:pt x="53" y="4"/>
                      <a:pt x="58" y="8"/>
                    </a:cubicBezTo>
                    <a:cubicBezTo>
                      <a:pt x="64" y="13"/>
                      <a:pt x="57" y="17"/>
                      <a:pt x="42" y="17"/>
                    </a:cubicBezTo>
                    <a:cubicBezTo>
                      <a:pt x="27" y="17"/>
                      <a:pt x="11" y="13"/>
                      <a:pt x="5"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232" name="Freeform 329"/>
              <p:cNvSpPr>
                <a:spLocks/>
              </p:cNvSpPr>
              <p:nvPr/>
            </p:nvSpPr>
            <p:spPr bwMode="auto">
              <a:xfrm>
                <a:off x="5462" y="2598"/>
                <a:ext cx="64" cy="17"/>
              </a:xfrm>
              <a:custGeom>
                <a:avLst/>
                <a:gdLst>
                  <a:gd name="T0" fmla="*/ 6 w 65"/>
                  <a:gd name="T1" fmla="*/ 8 h 17"/>
                  <a:gd name="T2" fmla="*/ 22 w 65"/>
                  <a:gd name="T3" fmla="*/ 0 h 17"/>
                  <a:gd name="T4" fmla="*/ 59 w 65"/>
                  <a:gd name="T5" fmla="*/ 8 h 17"/>
                  <a:gd name="T6" fmla="*/ 43 w 65"/>
                  <a:gd name="T7" fmla="*/ 17 h 17"/>
                  <a:gd name="T8" fmla="*/ 6 w 65"/>
                  <a:gd name="T9" fmla="*/ 8 h 17"/>
                </a:gdLst>
                <a:ahLst/>
                <a:cxnLst>
                  <a:cxn ang="0">
                    <a:pos x="T0" y="T1"/>
                  </a:cxn>
                  <a:cxn ang="0">
                    <a:pos x="T2" y="T3"/>
                  </a:cxn>
                  <a:cxn ang="0">
                    <a:pos x="T4" y="T5"/>
                  </a:cxn>
                  <a:cxn ang="0">
                    <a:pos x="T6" y="T7"/>
                  </a:cxn>
                  <a:cxn ang="0">
                    <a:pos x="T8" y="T9"/>
                  </a:cxn>
                </a:cxnLst>
                <a:rect l="0" t="0" r="r" b="b"/>
                <a:pathLst>
                  <a:path w="65" h="17">
                    <a:moveTo>
                      <a:pt x="6" y="8"/>
                    </a:moveTo>
                    <a:cubicBezTo>
                      <a:pt x="0" y="4"/>
                      <a:pt x="7" y="0"/>
                      <a:pt x="22" y="0"/>
                    </a:cubicBezTo>
                    <a:cubicBezTo>
                      <a:pt x="36" y="0"/>
                      <a:pt x="53" y="4"/>
                      <a:pt x="59" y="8"/>
                    </a:cubicBezTo>
                    <a:cubicBezTo>
                      <a:pt x="65" y="13"/>
                      <a:pt x="57" y="17"/>
                      <a:pt x="43" y="17"/>
                    </a:cubicBezTo>
                    <a:cubicBezTo>
                      <a:pt x="28" y="17"/>
                      <a:pt x="11" y="13"/>
                      <a:pt x="6"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233" name="Freeform 330"/>
              <p:cNvSpPr>
                <a:spLocks/>
              </p:cNvSpPr>
              <p:nvPr/>
            </p:nvSpPr>
            <p:spPr bwMode="auto">
              <a:xfrm>
                <a:off x="5531" y="2598"/>
                <a:ext cx="66" cy="17"/>
              </a:xfrm>
              <a:custGeom>
                <a:avLst/>
                <a:gdLst>
                  <a:gd name="T0" fmla="*/ 6 w 66"/>
                  <a:gd name="T1" fmla="*/ 8 h 17"/>
                  <a:gd name="T2" fmla="*/ 22 w 66"/>
                  <a:gd name="T3" fmla="*/ 0 h 17"/>
                  <a:gd name="T4" fmla="*/ 60 w 66"/>
                  <a:gd name="T5" fmla="*/ 8 h 17"/>
                  <a:gd name="T6" fmla="*/ 44 w 66"/>
                  <a:gd name="T7" fmla="*/ 17 h 17"/>
                  <a:gd name="T8" fmla="*/ 6 w 66"/>
                  <a:gd name="T9" fmla="*/ 8 h 17"/>
                </a:gdLst>
                <a:ahLst/>
                <a:cxnLst>
                  <a:cxn ang="0">
                    <a:pos x="T0" y="T1"/>
                  </a:cxn>
                  <a:cxn ang="0">
                    <a:pos x="T2" y="T3"/>
                  </a:cxn>
                  <a:cxn ang="0">
                    <a:pos x="T4" y="T5"/>
                  </a:cxn>
                  <a:cxn ang="0">
                    <a:pos x="T6" y="T7"/>
                  </a:cxn>
                  <a:cxn ang="0">
                    <a:pos x="T8" y="T9"/>
                  </a:cxn>
                </a:cxnLst>
                <a:rect l="0" t="0" r="r" b="b"/>
                <a:pathLst>
                  <a:path w="66" h="17">
                    <a:moveTo>
                      <a:pt x="6" y="8"/>
                    </a:moveTo>
                    <a:cubicBezTo>
                      <a:pt x="0" y="4"/>
                      <a:pt x="7" y="0"/>
                      <a:pt x="22" y="0"/>
                    </a:cubicBezTo>
                    <a:cubicBezTo>
                      <a:pt x="37" y="0"/>
                      <a:pt x="54" y="4"/>
                      <a:pt x="60" y="8"/>
                    </a:cubicBezTo>
                    <a:cubicBezTo>
                      <a:pt x="66" y="13"/>
                      <a:pt x="59" y="17"/>
                      <a:pt x="44" y="17"/>
                    </a:cubicBezTo>
                    <a:cubicBezTo>
                      <a:pt x="29" y="17"/>
                      <a:pt x="12" y="13"/>
                      <a:pt x="6"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234" name="Freeform 331"/>
              <p:cNvSpPr>
                <a:spLocks/>
              </p:cNvSpPr>
              <p:nvPr/>
            </p:nvSpPr>
            <p:spPr bwMode="auto">
              <a:xfrm>
                <a:off x="5600" y="2598"/>
                <a:ext cx="65" cy="17"/>
              </a:xfrm>
              <a:custGeom>
                <a:avLst/>
                <a:gdLst>
                  <a:gd name="T0" fmla="*/ 6 w 66"/>
                  <a:gd name="T1" fmla="*/ 8 h 17"/>
                  <a:gd name="T2" fmla="*/ 22 w 66"/>
                  <a:gd name="T3" fmla="*/ 0 h 17"/>
                  <a:gd name="T4" fmla="*/ 60 w 66"/>
                  <a:gd name="T5" fmla="*/ 8 h 17"/>
                  <a:gd name="T6" fmla="*/ 44 w 66"/>
                  <a:gd name="T7" fmla="*/ 17 h 17"/>
                  <a:gd name="T8" fmla="*/ 6 w 66"/>
                  <a:gd name="T9" fmla="*/ 8 h 17"/>
                </a:gdLst>
                <a:ahLst/>
                <a:cxnLst>
                  <a:cxn ang="0">
                    <a:pos x="T0" y="T1"/>
                  </a:cxn>
                  <a:cxn ang="0">
                    <a:pos x="T2" y="T3"/>
                  </a:cxn>
                  <a:cxn ang="0">
                    <a:pos x="T4" y="T5"/>
                  </a:cxn>
                  <a:cxn ang="0">
                    <a:pos x="T6" y="T7"/>
                  </a:cxn>
                  <a:cxn ang="0">
                    <a:pos x="T8" y="T9"/>
                  </a:cxn>
                </a:cxnLst>
                <a:rect l="0" t="0" r="r" b="b"/>
                <a:pathLst>
                  <a:path w="66" h="17">
                    <a:moveTo>
                      <a:pt x="6" y="8"/>
                    </a:moveTo>
                    <a:cubicBezTo>
                      <a:pt x="0" y="4"/>
                      <a:pt x="7" y="0"/>
                      <a:pt x="22" y="0"/>
                    </a:cubicBezTo>
                    <a:cubicBezTo>
                      <a:pt x="37" y="0"/>
                      <a:pt x="54" y="4"/>
                      <a:pt x="60" y="8"/>
                    </a:cubicBezTo>
                    <a:cubicBezTo>
                      <a:pt x="66" y="13"/>
                      <a:pt x="59" y="17"/>
                      <a:pt x="44" y="17"/>
                    </a:cubicBezTo>
                    <a:cubicBezTo>
                      <a:pt x="29" y="17"/>
                      <a:pt x="12" y="13"/>
                      <a:pt x="6"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235" name="Freeform 332"/>
              <p:cNvSpPr>
                <a:spLocks/>
              </p:cNvSpPr>
              <p:nvPr/>
            </p:nvSpPr>
            <p:spPr bwMode="auto">
              <a:xfrm>
                <a:off x="5670" y="2598"/>
                <a:ext cx="66" cy="17"/>
              </a:xfrm>
              <a:custGeom>
                <a:avLst/>
                <a:gdLst>
                  <a:gd name="T0" fmla="*/ 6 w 66"/>
                  <a:gd name="T1" fmla="*/ 8 h 17"/>
                  <a:gd name="T2" fmla="*/ 21 w 66"/>
                  <a:gd name="T3" fmla="*/ 0 h 17"/>
                  <a:gd name="T4" fmla="*/ 59 w 66"/>
                  <a:gd name="T5" fmla="*/ 8 h 17"/>
                  <a:gd name="T6" fmla="*/ 44 w 66"/>
                  <a:gd name="T7" fmla="*/ 17 h 17"/>
                  <a:gd name="T8" fmla="*/ 6 w 66"/>
                  <a:gd name="T9" fmla="*/ 8 h 17"/>
                </a:gdLst>
                <a:ahLst/>
                <a:cxnLst>
                  <a:cxn ang="0">
                    <a:pos x="T0" y="T1"/>
                  </a:cxn>
                  <a:cxn ang="0">
                    <a:pos x="T2" y="T3"/>
                  </a:cxn>
                  <a:cxn ang="0">
                    <a:pos x="T4" y="T5"/>
                  </a:cxn>
                  <a:cxn ang="0">
                    <a:pos x="T6" y="T7"/>
                  </a:cxn>
                  <a:cxn ang="0">
                    <a:pos x="T8" y="T9"/>
                  </a:cxn>
                </a:cxnLst>
                <a:rect l="0" t="0" r="r" b="b"/>
                <a:pathLst>
                  <a:path w="66" h="17">
                    <a:moveTo>
                      <a:pt x="6" y="8"/>
                    </a:moveTo>
                    <a:cubicBezTo>
                      <a:pt x="0" y="4"/>
                      <a:pt x="7" y="0"/>
                      <a:pt x="21" y="0"/>
                    </a:cubicBezTo>
                    <a:cubicBezTo>
                      <a:pt x="36" y="0"/>
                      <a:pt x="53" y="4"/>
                      <a:pt x="59" y="8"/>
                    </a:cubicBezTo>
                    <a:cubicBezTo>
                      <a:pt x="66" y="13"/>
                      <a:pt x="59" y="17"/>
                      <a:pt x="44" y="17"/>
                    </a:cubicBezTo>
                    <a:cubicBezTo>
                      <a:pt x="29" y="17"/>
                      <a:pt x="12" y="13"/>
                      <a:pt x="6"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236" name="Freeform 333"/>
              <p:cNvSpPr>
                <a:spLocks/>
              </p:cNvSpPr>
              <p:nvPr/>
            </p:nvSpPr>
            <p:spPr bwMode="auto">
              <a:xfrm>
                <a:off x="5739" y="2598"/>
                <a:ext cx="66" cy="17"/>
              </a:xfrm>
              <a:custGeom>
                <a:avLst/>
                <a:gdLst>
                  <a:gd name="T0" fmla="*/ 6 w 66"/>
                  <a:gd name="T1" fmla="*/ 8 h 17"/>
                  <a:gd name="T2" fmla="*/ 21 w 66"/>
                  <a:gd name="T3" fmla="*/ 0 h 17"/>
                  <a:gd name="T4" fmla="*/ 60 w 66"/>
                  <a:gd name="T5" fmla="*/ 8 h 17"/>
                  <a:gd name="T6" fmla="*/ 45 w 66"/>
                  <a:gd name="T7" fmla="*/ 17 h 17"/>
                  <a:gd name="T8" fmla="*/ 6 w 66"/>
                  <a:gd name="T9" fmla="*/ 8 h 17"/>
                </a:gdLst>
                <a:ahLst/>
                <a:cxnLst>
                  <a:cxn ang="0">
                    <a:pos x="T0" y="T1"/>
                  </a:cxn>
                  <a:cxn ang="0">
                    <a:pos x="T2" y="T3"/>
                  </a:cxn>
                  <a:cxn ang="0">
                    <a:pos x="T4" y="T5"/>
                  </a:cxn>
                  <a:cxn ang="0">
                    <a:pos x="T6" y="T7"/>
                  </a:cxn>
                  <a:cxn ang="0">
                    <a:pos x="T8" y="T9"/>
                  </a:cxn>
                </a:cxnLst>
                <a:rect l="0" t="0" r="r" b="b"/>
                <a:pathLst>
                  <a:path w="66" h="17">
                    <a:moveTo>
                      <a:pt x="6" y="8"/>
                    </a:moveTo>
                    <a:cubicBezTo>
                      <a:pt x="0" y="4"/>
                      <a:pt x="7" y="0"/>
                      <a:pt x="21" y="0"/>
                    </a:cubicBezTo>
                    <a:cubicBezTo>
                      <a:pt x="36" y="0"/>
                      <a:pt x="53" y="4"/>
                      <a:pt x="60" y="8"/>
                    </a:cubicBezTo>
                    <a:cubicBezTo>
                      <a:pt x="66" y="13"/>
                      <a:pt x="60" y="17"/>
                      <a:pt x="45" y="17"/>
                    </a:cubicBezTo>
                    <a:cubicBezTo>
                      <a:pt x="30" y="17"/>
                      <a:pt x="13" y="13"/>
                      <a:pt x="6"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237" name="Freeform 334"/>
              <p:cNvSpPr>
                <a:spLocks/>
              </p:cNvSpPr>
              <p:nvPr/>
            </p:nvSpPr>
            <p:spPr bwMode="auto">
              <a:xfrm>
                <a:off x="5809" y="2598"/>
                <a:ext cx="66" cy="17"/>
              </a:xfrm>
              <a:custGeom>
                <a:avLst/>
                <a:gdLst>
                  <a:gd name="T0" fmla="*/ 7 w 67"/>
                  <a:gd name="T1" fmla="*/ 8 h 17"/>
                  <a:gd name="T2" fmla="*/ 21 w 67"/>
                  <a:gd name="T3" fmla="*/ 0 h 17"/>
                  <a:gd name="T4" fmla="*/ 61 w 67"/>
                  <a:gd name="T5" fmla="*/ 8 h 17"/>
                  <a:gd name="T6" fmla="*/ 46 w 67"/>
                  <a:gd name="T7" fmla="*/ 17 h 17"/>
                  <a:gd name="T8" fmla="*/ 7 w 67"/>
                  <a:gd name="T9" fmla="*/ 8 h 17"/>
                </a:gdLst>
                <a:ahLst/>
                <a:cxnLst>
                  <a:cxn ang="0">
                    <a:pos x="T0" y="T1"/>
                  </a:cxn>
                  <a:cxn ang="0">
                    <a:pos x="T2" y="T3"/>
                  </a:cxn>
                  <a:cxn ang="0">
                    <a:pos x="T4" y="T5"/>
                  </a:cxn>
                  <a:cxn ang="0">
                    <a:pos x="T6" y="T7"/>
                  </a:cxn>
                  <a:cxn ang="0">
                    <a:pos x="T8" y="T9"/>
                  </a:cxn>
                </a:cxnLst>
                <a:rect l="0" t="0" r="r" b="b"/>
                <a:pathLst>
                  <a:path w="67" h="17">
                    <a:moveTo>
                      <a:pt x="7" y="8"/>
                    </a:moveTo>
                    <a:cubicBezTo>
                      <a:pt x="0" y="4"/>
                      <a:pt x="7" y="0"/>
                      <a:pt x="21" y="0"/>
                    </a:cubicBezTo>
                    <a:cubicBezTo>
                      <a:pt x="36" y="0"/>
                      <a:pt x="54" y="4"/>
                      <a:pt x="61" y="8"/>
                    </a:cubicBezTo>
                    <a:cubicBezTo>
                      <a:pt x="67" y="13"/>
                      <a:pt x="61" y="17"/>
                      <a:pt x="46" y="17"/>
                    </a:cubicBezTo>
                    <a:cubicBezTo>
                      <a:pt x="31" y="17"/>
                      <a:pt x="13" y="13"/>
                      <a:pt x="7"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238" name="Freeform 335"/>
              <p:cNvSpPr>
                <a:spLocks/>
              </p:cNvSpPr>
              <p:nvPr/>
            </p:nvSpPr>
            <p:spPr bwMode="auto">
              <a:xfrm>
                <a:off x="797" y="2598"/>
                <a:ext cx="69" cy="17"/>
              </a:xfrm>
              <a:custGeom>
                <a:avLst/>
                <a:gdLst>
                  <a:gd name="T0" fmla="*/ 8 w 70"/>
                  <a:gd name="T1" fmla="*/ 8 h 17"/>
                  <a:gd name="T2" fmla="*/ 49 w 70"/>
                  <a:gd name="T3" fmla="*/ 0 h 17"/>
                  <a:gd name="T4" fmla="*/ 62 w 70"/>
                  <a:gd name="T5" fmla="*/ 8 h 17"/>
                  <a:gd name="T6" fmla="*/ 20 w 70"/>
                  <a:gd name="T7" fmla="*/ 17 h 17"/>
                  <a:gd name="T8" fmla="*/ 8 w 70"/>
                  <a:gd name="T9" fmla="*/ 8 h 17"/>
                </a:gdLst>
                <a:ahLst/>
                <a:cxnLst>
                  <a:cxn ang="0">
                    <a:pos x="T0" y="T1"/>
                  </a:cxn>
                  <a:cxn ang="0">
                    <a:pos x="T2" y="T3"/>
                  </a:cxn>
                  <a:cxn ang="0">
                    <a:pos x="T4" y="T5"/>
                  </a:cxn>
                  <a:cxn ang="0">
                    <a:pos x="T6" y="T7"/>
                  </a:cxn>
                  <a:cxn ang="0">
                    <a:pos x="T8" y="T9"/>
                  </a:cxn>
                </a:cxnLst>
                <a:rect l="0" t="0" r="r" b="b"/>
                <a:pathLst>
                  <a:path w="70" h="17">
                    <a:moveTo>
                      <a:pt x="8" y="8"/>
                    </a:moveTo>
                    <a:cubicBezTo>
                      <a:pt x="16" y="4"/>
                      <a:pt x="34" y="0"/>
                      <a:pt x="49" y="0"/>
                    </a:cubicBezTo>
                    <a:cubicBezTo>
                      <a:pt x="64" y="0"/>
                      <a:pt x="70" y="4"/>
                      <a:pt x="62" y="8"/>
                    </a:cubicBezTo>
                    <a:cubicBezTo>
                      <a:pt x="54" y="13"/>
                      <a:pt x="35" y="17"/>
                      <a:pt x="20" y="17"/>
                    </a:cubicBezTo>
                    <a:cubicBezTo>
                      <a:pt x="5" y="17"/>
                      <a:pt x="0" y="13"/>
                      <a:pt x="8"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239" name="Freeform 336"/>
              <p:cNvSpPr>
                <a:spLocks/>
              </p:cNvSpPr>
              <p:nvPr/>
            </p:nvSpPr>
            <p:spPr bwMode="auto">
              <a:xfrm>
                <a:off x="865" y="2598"/>
                <a:ext cx="70" cy="17"/>
              </a:xfrm>
              <a:custGeom>
                <a:avLst/>
                <a:gdLst>
                  <a:gd name="T0" fmla="*/ 8 w 70"/>
                  <a:gd name="T1" fmla="*/ 8 h 17"/>
                  <a:gd name="T2" fmla="*/ 49 w 70"/>
                  <a:gd name="T3" fmla="*/ 0 h 17"/>
                  <a:gd name="T4" fmla="*/ 62 w 70"/>
                  <a:gd name="T5" fmla="*/ 8 h 17"/>
                  <a:gd name="T6" fmla="*/ 21 w 70"/>
                  <a:gd name="T7" fmla="*/ 17 h 17"/>
                  <a:gd name="T8" fmla="*/ 8 w 70"/>
                  <a:gd name="T9" fmla="*/ 8 h 17"/>
                </a:gdLst>
                <a:ahLst/>
                <a:cxnLst>
                  <a:cxn ang="0">
                    <a:pos x="T0" y="T1"/>
                  </a:cxn>
                  <a:cxn ang="0">
                    <a:pos x="T2" y="T3"/>
                  </a:cxn>
                  <a:cxn ang="0">
                    <a:pos x="T4" y="T5"/>
                  </a:cxn>
                  <a:cxn ang="0">
                    <a:pos x="T6" y="T7"/>
                  </a:cxn>
                  <a:cxn ang="0">
                    <a:pos x="T8" y="T9"/>
                  </a:cxn>
                </a:cxnLst>
                <a:rect l="0" t="0" r="r" b="b"/>
                <a:pathLst>
                  <a:path w="70" h="17">
                    <a:moveTo>
                      <a:pt x="8" y="8"/>
                    </a:moveTo>
                    <a:cubicBezTo>
                      <a:pt x="16" y="4"/>
                      <a:pt x="34" y="0"/>
                      <a:pt x="49" y="0"/>
                    </a:cubicBezTo>
                    <a:cubicBezTo>
                      <a:pt x="64" y="0"/>
                      <a:pt x="70" y="4"/>
                      <a:pt x="62" y="8"/>
                    </a:cubicBezTo>
                    <a:cubicBezTo>
                      <a:pt x="55" y="13"/>
                      <a:pt x="36" y="17"/>
                      <a:pt x="21" y="17"/>
                    </a:cubicBezTo>
                    <a:cubicBezTo>
                      <a:pt x="6" y="17"/>
                      <a:pt x="0" y="13"/>
                      <a:pt x="8"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240" name="Freeform 337"/>
              <p:cNvSpPr>
                <a:spLocks/>
              </p:cNvSpPr>
              <p:nvPr/>
            </p:nvSpPr>
            <p:spPr bwMode="auto">
              <a:xfrm>
                <a:off x="937" y="2598"/>
                <a:ext cx="68" cy="17"/>
              </a:xfrm>
              <a:custGeom>
                <a:avLst/>
                <a:gdLst>
                  <a:gd name="T0" fmla="*/ 7 w 68"/>
                  <a:gd name="T1" fmla="*/ 8 h 17"/>
                  <a:gd name="T2" fmla="*/ 47 w 68"/>
                  <a:gd name="T3" fmla="*/ 0 h 17"/>
                  <a:gd name="T4" fmla="*/ 60 w 68"/>
                  <a:gd name="T5" fmla="*/ 8 h 17"/>
                  <a:gd name="T6" fmla="*/ 20 w 68"/>
                  <a:gd name="T7" fmla="*/ 17 h 17"/>
                  <a:gd name="T8" fmla="*/ 7 w 68"/>
                  <a:gd name="T9" fmla="*/ 8 h 17"/>
                </a:gdLst>
                <a:ahLst/>
                <a:cxnLst>
                  <a:cxn ang="0">
                    <a:pos x="T0" y="T1"/>
                  </a:cxn>
                  <a:cxn ang="0">
                    <a:pos x="T2" y="T3"/>
                  </a:cxn>
                  <a:cxn ang="0">
                    <a:pos x="T4" y="T5"/>
                  </a:cxn>
                  <a:cxn ang="0">
                    <a:pos x="T6" y="T7"/>
                  </a:cxn>
                  <a:cxn ang="0">
                    <a:pos x="T8" y="T9"/>
                  </a:cxn>
                </a:cxnLst>
                <a:rect l="0" t="0" r="r" b="b"/>
                <a:pathLst>
                  <a:path w="68" h="17">
                    <a:moveTo>
                      <a:pt x="7" y="8"/>
                    </a:moveTo>
                    <a:cubicBezTo>
                      <a:pt x="15" y="4"/>
                      <a:pt x="33" y="0"/>
                      <a:pt x="47" y="0"/>
                    </a:cubicBezTo>
                    <a:cubicBezTo>
                      <a:pt x="62" y="0"/>
                      <a:pt x="68" y="4"/>
                      <a:pt x="60" y="8"/>
                    </a:cubicBezTo>
                    <a:cubicBezTo>
                      <a:pt x="53" y="13"/>
                      <a:pt x="35" y="17"/>
                      <a:pt x="20" y="17"/>
                    </a:cubicBezTo>
                    <a:cubicBezTo>
                      <a:pt x="5" y="17"/>
                      <a:pt x="0" y="13"/>
                      <a:pt x="7"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241" name="Freeform 338"/>
              <p:cNvSpPr>
                <a:spLocks/>
              </p:cNvSpPr>
              <p:nvPr/>
            </p:nvSpPr>
            <p:spPr bwMode="auto">
              <a:xfrm>
                <a:off x="1006" y="2598"/>
                <a:ext cx="67" cy="17"/>
              </a:xfrm>
              <a:custGeom>
                <a:avLst/>
                <a:gdLst>
                  <a:gd name="T0" fmla="*/ 8 w 68"/>
                  <a:gd name="T1" fmla="*/ 8 h 17"/>
                  <a:gd name="T2" fmla="*/ 47 w 68"/>
                  <a:gd name="T3" fmla="*/ 0 h 17"/>
                  <a:gd name="T4" fmla="*/ 61 w 68"/>
                  <a:gd name="T5" fmla="*/ 8 h 17"/>
                  <a:gd name="T6" fmla="*/ 21 w 68"/>
                  <a:gd name="T7" fmla="*/ 17 h 17"/>
                  <a:gd name="T8" fmla="*/ 8 w 68"/>
                  <a:gd name="T9" fmla="*/ 8 h 17"/>
                </a:gdLst>
                <a:ahLst/>
                <a:cxnLst>
                  <a:cxn ang="0">
                    <a:pos x="T0" y="T1"/>
                  </a:cxn>
                  <a:cxn ang="0">
                    <a:pos x="T2" y="T3"/>
                  </a:cxn>
                  <a:cxn ang="0">
                    <a:pos x="T4" y="T5"/>
                  </a:cxn>
                  <a:cxn ang="0">
                    <a:pos x="T6" y="T7"/>
                  </a:cxn>
                  <a:cxn ang="0">
                    <a:pos x="T8" y="T9"/>
                  </a:cxn>
                </a:cxnLst>
                <a:rect l="0" t="0" r="r" b="b"/>
                <a:pathLst>
                  <a:path w="68" h="17">
                    <a:moveTo>
                      <a:pt x="8" y="8"/>
                    </a:moveTo>
                    <a:cubicBezTo>
                      <a:pt x="15" y="4"/>
                      <a:pt x="33" y="0"/>
                      <a:pt x="47" y="0"/>
                    </a:cubicBezTo>
                    <a:cubicBezTo>
                      <a:pt x="62" y="0"/>
                      <a:pt x="68" y="4"/>
                      <a:pt x="61" y="8"/>
                    </a:cubicBezTo>
                    <a:cubicBezTo>
                      <a:pt x="54" y="13"/>
                      <a:pt x="36" y="17"/>
                      <a:pt x="21" y="17"/>
                    </a:cubicBezTo>
                    <a:cubicBezTo>
                      <a:pt x="6" y="17"/>
                      <a:pt x="0" y="13"/>
                      <a:pt x="8"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242" name="Freeform 339"/>
              <p:cNvSpPr>
                <a:spLocks/>
              </p:cNvSpPr>
              <p:nvPr/>
            </p:nvSpPr>
            <p:spPr bwMode="auto">
              <a:xfrm>
                <a:off x="1043" y="2619"/>
                <a:ext cx="70" cy="17"/>
              </a:xfrm>
              <a:custGeom>
                <a:avLst/>
                <a:gdLst>
                  <a:gd name="T0" fmla="*/ 8 w 70"/>
                  <a:gd name="T1" fmla="*/ 9 h 18"/>
                  <a:gd name="T2" fmla="*/ 48 w 70"/>
                  <a:gd name="T3" fmla="*/ 0 h 18"/>
                  <a:gd name="T4" fmla="*/ 62 w 70"/>
                  <a:gd name="T5" fmla="*/ 9 h 18"/>
                  <a:gd name="T6" fmla="*/ 22 w 70"/>
                  <a:gd name="T7" fmla="*/ 18 h 18"/>
                  <a:gd name="T8" fmla="*/ 8 w 70"/>
                  <a:gd name="T9" fmla="*/ 9 h 18"/>
                </a:gdLst>
                <a:ahLst/>
                <a:cxnLst>
                  <a:cxn ang="0">
                    <a:pos x="T0" y="T1"/>
                  </a:cxn>
                  <a:cxn ang="0">
                    <a:pos x="T2" y="T3"/>
                  </a:cxn>
                  <a:cxn ang="0">
                    <a:pos x="T4" y="T5"/>
                  </a:cxn>
                  <a:cxn ang="0">
                    <a:pos x="T6" y="T7"/>
                  </a:cxn>
                  <a:cxn ang="0">
                    <a:pos x="T8" y="T9"/>
                  </a:cxn>
                </a:cxnLst>
                <a:rect l="0" t="0" r="r" b="b"/>
                <a:pathLst>
                  <a:path w="70" h="18">
                    <a:moveTo>
                      <a:pt x="8" y="9"/>
                    </a:moveTo>
                    <a:cubicBezTo>
                      <a:pt x="15" y="4"/>
                      <a:pt x="33" y="0"/>
                      <a:pt x="48" y="0"/>
                    </a:cubicBezTo>
                    <a:cubicBezTo>
                      <a:pt x="63" y="0"/>
                      <a:pt x="70" y="4"/>
                      <a:pt x="62" y="9"/>
                    </a:cubicBezTo>
                    <a:cubicBezTo>
                      <a:pt x="55" y="14"/>
                      <a:pt x="37" y="18"/>
                      <a:pt x="22" y="18"/>
                    </a:cubicBezTo>
                    <a:cubicBezTo>
                      <a:pt x="7" y="18"/>
                      <a:pt x="0" y="14"/>
                      <a:pt x="8"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243" name="Freeform 340"/>
              <p:cNvSpPr>
                <a:spLocks/>
              </p:cNvSpPr>
              <p:nvPr/>
            </p:nvSpPr>
            <p:spPr bwMode="auto">
              <a:xfrm>
                <a:off x="1114" y="2619"/>
                <a:ext cx="69" cy="17"/>
              </a:xfrm>
              <a:custGeom>
                <a:avLst/>
                <a:gdLst>
                  <a:gd name="T0" fmla="*/ 7 w 69"/>
                  <a:gd name="T1" fmla="*/ 9 h 18"/>
                  <a:gd name="T2" fmla="*/ 47 w 69"/>
                  <a:gd name="T3" fmla="*/ 0 h 18"/>
                  <a:gd name="T4" fmla="*/ 62 w 69"/>
                  <a:gd name="T5" fmla="*/ 9 h 18"/>
                  <a:gd name="T6" fmla="*/ 22 w 69"/>
                  <a:gd name="T7" fmla="*/ 18 h 18"/>
                  <a:gd name="T8" fmla="*/ 7 w 69"/>
                  <a:gd name="T9" fmla="*/ 9 h 18"/>
                </a:gdLst>
                <a:ahLst/>
                <a:cxnLst>
                  <a:cxn ang="0">
                    <a:pos x="T0" y="T1"/>
                  </a:cxn>
                  <a:cxn ang="0">
                    <a:pos x="T2" y="T3"/>
                  </a:cxn>
                  <a:cxn ang="0">
                    <a:pos x="T4" y="T5"/>
                  </a:cxn>
                  <a:cxn ang="0">
                    <a:pos x="T6" y="T7"/>
                  </a:cxn>
                  <a:cxn ang="0">
                    <a:pos x="T8" y="T9"/>
                  </a:cxn>
                </a:cxnLst>
                <a:rect l="0" t="0" r="r" b="b"/>
                <a:pathLst>
                  <a:path w="69" h="18">
                    <a:moveTo>
                      <a:pt x="7" y="9"/>
                    </a:moveTo>
                    <a:cubicBezTo>
                      <a:pt x="14" y="4"/>
                      <a:pt x="32" y="0"/>
                      <a:pt x="47" y="0"/>
                    </a:cubicBezTo>
                    <a:cubicBezTo>
                      <a:pt x="62" y="0"/>
                      <a:pt x="69" y="4"/>
                      <a:pt x="62" y="9"/>
                    </a:cubicBezTo>
                    <a:cubicBezTo>
                      <a:pt x="55" y="14"/>
                      <a:pt x="37" y="18"/>
                      <a:pt x="22" y="18"/>
                    </a:cubicBezTo>
                    <a:cubicBezTo>
                      <a:pt x="7" y="18"/>
                      <a:pt x="0" y="14"/>
                      <a:pt x="7"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244" name="Freeform 341"/>
              <p:cNvSpPr>
                <a:spLocks/>
              </p:cNvSpPr>
              <p:nvPr/>
            </p:nvSpPr>
            <p:spPr bwMode="auto">
              <a:xfrm>
                <a:off x="1186" y="2619"/>
                <a:ext cx="67" cy="17"/>
              </a:xfrm>
              <a:custGeom>
                <a:avLst/>
                <a:gdLst>
                  <a:gd name="T0" fmla="*/ 7 w 68"/>
                  <a:gd name="T1" fmla="*/ 9 h 18"/>
                  <a:gd name="T2" fmla="*/ 46 w 68"/>
                  <a:gd name="T3" fmla="*/ 0 h 18"/>
                  <a:gd name="T4" fmla="*/ 61 w 68"/>
                  <a:gd name="T5" fmla="*/ 9 h 18"/>
                  <a:gd name="T6" fmla="*/ 21 w 68"/>
                  <a:gd name="T7" fmla="*/ 18 h 18"/>
                  <a:gd name="T8" fmla="*/ 7 w 68"/>
                  <a:gd name="T9" fmla="*/ 9 h 18"/>
                </a:gdLst>
                <a:ahLst/>
                <a:cxnLst>
                  <a:cxn ang="0">
                    <a:pos x="T0" y="T1"/>
                  </a:cxn>
                  <a:cxn ang="0">
                    <a:pos x="T2" y="T3"/>
                  </a:cxn>
                  <a:cxn ang="0">
                    <a:pos x="T4" y="T5"/>
                  </a:cxn>
                  <a:cxn ang="0">
                    <a:pos x="T6" y="T7"/>
                  </a:cxn>
                  <a:cxn ang="0">
                    <a:pos x="T8" y="T9"/>
                  </a:cxn>
                </a:cxnLst>
                <a:rect l="0" t="0" r="r" b="b"/>
                <a:pathLst>
                  <a:path w="68" h="18">
                    <a:moveTo>
                      <a:pt x="7" y="9"/>
                    </a:moveTo>
                    <a:cubicBezTo>
                      <a:pt x="14" y="4"/>
                      <a:pt x="31" y="0"/>
                      <a:pt x="46" y="0"/>
                    </a:cubicBezTo>
                    <a:cubicBezTo>
                      <a:pt x="61" y="0"/>
                      <a:pt x="68" y="4"/>
                      <a:pt x="61" y="9"/>
                    </a:cubicBezTo>
                    <a:cubicBezTo>
                      <a:pt x="54" y="14"/>
                      <a:pt x="36" y="18"/>
                      <a:pt x="21" y="18"/>
                    </a:cubicBezTo>
                    <a:cubicBezTo>
                      <a:pt x="7" y="18"/>
                      <a:pt x="0" y="14"/>
                      <a:pt x="7"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245" name="Freeform 342"/>
              <p:cNvSpPr>
                <a:spLocks/>
              </p:cNvSpPr>
              <p:nvPr/>
            </p:nvSpPr>
            <p:spPr bwMode="auto">
              <a:xfrm>
                <a:off x="1256" y="2619"/>
                <a:ext cx="67" cy="17"/>
              </a:xfrm>
              <a:custGeom>
                <a:avLst/>
                <a:gdLst>
                  <a:gd name="T0" fmla="*/ 6 w 67"/>
                  <a:gd name="T1" fmla="*/ 9 h 18"/>
                  <a:gd name="T2" fmla="*/ 45 w 67"/>
                  <a:gd name="T3" fmla="*/ 0 h 18"/>
                  <a:gd name="T4" fmla="*/ 60 w 67"/>
                  <a:gd name="T5" fmla="*/ 9 h 18"/>
                  <a:gd name="T6" fmla="*/ 21 w 67"/>
                  <a:gd name="T7" fmla="*/ 18 h 18"/>
                  <a:gd name="T8" fmla="*/ 6 w 67"/>
                  <a:gd name="T9" fmla="*/ 9 h 18"/>
                </a:gdLst>
                <a:ahLst/>
                <a:cxnLst>
                  <a:cxn ang="0">
                    <a:pos x="T0" y="T1"/>
                  </a:cxn>
                  <a:cxn ang="0">
                    <a:pos x="T2" y="T3"/>
                  </a:cxn>
                  <a:cxn ang="0">
                    <a:pos x="T4" y="T5"/>
                  </a:cxn>
                  <a:cxn ang="0">
                    <a:pos x="T6" y="T7"/>
                  </a:cxn>
                  <a:cxn ang="0">
                    <a:pos x="T8" y="T9"/>
                  </a:cxn>
                </a:cxnLst>
                <a:rect l="0" t="0" r="r" b="b"/>
                <a:pathLst>
                  <a:path w="67" h="18">
                    <a:moveTo>
                      <a:pt x="6" y="9"/>
                    </a:moveTo>
                    <a:cubicBezTo>
                      <a:pt x="13" y="4"/>
                      <a:pt x="30" y="0"/>
                      <a:pt x="45" y="0"/>
                    </a:cubicBezTo>
                    <a:cubicBezTo>
                      <a:pt x="60" y="0"/>
                      <a:pt x="67" y="4"/>
                      <a:pt x="60" y="9"/>
                    </a:cubicBezTo>
                    <a:cubicBezTo>
                      <a:pt x="54" y="14"/>
                      <a:pt x="36" y="18"/>
                      <a:pt x="21" y="18"/>
                    </a:cubicBezTo>
                    <a:cubicBezTo>
                      <a:pt x="6" y="18"/>
                      <a:pt x="0" y="14"/>
                      <a:pt x="6"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246" name="Freeform 343"/>
              <p:cNvSpPr>
                <a:spLocks/>
              </p:cNvSpPr>
              <p:nvPr/>
            </p:nvSpPr>
            <p:spPr bwMode="auto">
              <a:xfrm>
                <a:off x="1328" y="2619"/>
                <a:ext cx="65" cy="17"/>
              </a:xfrm>
              <a:custGeom>
                <a:avLst/>
                <a:gdLst>
                  <a:gd name="T0" fmla="*/ 6 w 66"/>
                  <a:gd name="T1" fmla="*/ 9 h 18"/>
                  <a:gd name="T2" fmla="*/ 45 w 66"/>
                  <a:gd name="T3" fmla="*/ 0 h 18"/>
                  <a:gd name="T4" fmla="*/ 60 w 66"/>
                  <a:gd name="T5" fmla="*/ 9 h 18"/>
                  <a:gd name="T6" fmla="*/ 21 w 66"/>
                  <a:gd name="T7" fmla="*/ 18 h 18"/>
                  <a:gd name="T8" fmla="*/ 6 w 66"/>
                  <a:gd name="T9" fmla="*/ 9 h 18"/>
                </a:gdLst>
                <a:ahLst/>
                <a:cxnLst>
                  <a:cxn ang="0">
                    <a:pos x="T0" y="T1"/>
                  </a:cxn>
                  <a:cxn ang="0">
                    <a:pos x="T2" y="T3"/>
                  </a:cxn>
                  <a:cxn ang="0">
                    <a:pos x="T4" y="T5"/>
                  </a:cxn>
                  <a:cxn ang="0">
                    <a:pos x="T6" y="T7"/>
                  </a:cxn>
                  <a:cxn ang="0">
                    <a:pos x="T8" y="T9"/>
                  </a:cxn>
                </a:cxnLst>
                <a:rect l="0" t="0" r="r" b="b"/>
                <a:pathLst>
                  <a:path w="66" h="18">
                    <a:moveTo>
                      <a:pt x="6" y="9"/>
                    </a:moveTo>
                    <a:cubicBezTo>
                      <a:pt x="13" y="4"/>
                      <a:pt x="30" y="0"/>
                      <a:pt x="45" y="0"/>
                    </a:cubicBezTo>
                    <a:cubicBezTo>
                      <a:pt x="59" y="0"/>
                      <a:pt x="66" y="4"/>
                      <a:pt x="60" y="9"/>
                    </a:cubicBezTo>
                    <a:cubicBezTo>
                      <a:pt x="54" y="14"/>
                      <a:pt x="36" y="18"/>
                      <a:pt x="21" y="18"/>
                    </a:cubicBezTo>
                    <a:cubicBezTo>
                      <a:pt x="6" y="18"/>
                      <a:pt x="0" y="14"/>
                      <a:pt x="6"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247" name="Freeform 344"/>
              <p:cNvSpPr>
                <a:spLocks/>
              </p:cNvSpPr>
              <p:nvPr/>
            </p:nvSpPr>
            <p:spPr bwMode="auto">
              <a:xfrm>
                <a:off x="1397" y="2619"/>
                <a:ext cx="67" cy="17"/>
              </a:xfrm>
              <a:custGeom>
                <a:avLst/>
                <a:gdLst>
                  <a:gd name="T0" fmla="*/ 6 w 67"/>
                  <a:gd name="T1" fmla="*/ 9 h 18"/>
                  <a:gd name="T2" fmla="*/ 45 w 67"/>
                  <a:gd name="T3" fmla="*/ 0 h 18"/>
                  <a:gd name="T4" fmla="*/ 60 w 67"/>
                  <a:gd name="T5" fmla="*/ 9 h 18"/>
                  <a:gd name="T6" fmla="*/ 22 w 67"/>
                  <a:gd name="T7" fmla="*/ 18 h 18"/>
                  <a:gd name="T8" fmla="*/ 6 w 67"/>
                  <a:gd name="T9" fmla="*/ 9 h 18"/>
                </a:gdLst>
                <a:ahLst/>
                <a:cxnLst>
                  <a:cxn ang="0">
                    <a:pos x="T0" y="T1"/>
                  </a:cxn>
                  <a:cxn ang="0">
                    <a:pos x="T2" y="T3"/>
                  </a:cxn>
                  <a:cxn ang="0">
                    <a:pos x="T4" y="T5"/>
                  </a:cxn>
                  <a:cxn ang="0">
                    <a:pos x="T6" y="T7"/>
                  </a:cxn>
                  <a:cxn ang="0">
                    <a:pos x="T8" y="T9"/>
                  </a:cxn>
                </a:cxnLst>
                <a:rect l="0" t="0" r="r" b="b"/>
                <a:pathLst>
                  <a:path w="67" h="18">
                    <a:moveTo>
                      <a:pt x="6" y="9"/>
                    </a:moveTo>
                    <a:cubicBezTo>
                      <a:pt x="13" y="4"/>
                      <a:pt x="30" y="0"/>
                      <a:pt x="45" y="0"/>
                    </a:cubicBezTo>
                    <a:cubicBezTo>
                      <a:pt x="59" y="0"/>
                      <a:pt x="67" y="4"/>
                      <a:pt x="60" y="9"/>
                    </a:cubicBezTo>
                    <a:cubicBezTo>
                      <a:pt x="54" y="14"/>
                      <a:pt x="37" y="18"/>
                      <a:pt x="22" y="18"/>
                    </a:cubicBezTo>
                    <a:cubicBezTo>
                      <a:pt x="7" y="18"/>
                      <a:pt x="0" y="14"/>
                      <a:pt x="6"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248" name="Freeform 345"/>
              <p:cNvSpPr>
                <a:spLocks/>
              </p:cNvSpPr>
              <p:nvPr/>
            </p:nvSpPr>
            <p:spPr bwMode="auto">
              <a:xfrm>
                <a:off x="1468" y="2619"/>
                <a:ext cx="65" cy="17"/>
              </a:xfrm>
              <a:custGeom>
                <a:avLst/>
                <a:gdLst>
                  <a:gd name="T0" fmla="*/ 7 w 66"/>
                  <a:gd name="T1" fmla="*/ 9 h 18"/>
                  <a:gd name="T2" fmla="*/ 44 w 66"/>
                  <a:gd name="T3" fmla="*/ 0 h 18"/>
                  <a:gd name="T4" fmla="*/ 61 w 66"/>
                  <a:gd name="T5" fmla="*/ 9 h 18"/>
                  <a:gd name="T6" fmla="*/ 23 w 66"/>
                  <a:gd name="T7" fmla="*/ 18 h 18"/>
                  <a:gd name="T8" fmla="*/ 7 w 66"/>
                  <a:gd name="T9" fmla="*/ 9 h 18"/>
                </a:gdLst>
                <a:ahLst/>
                <a:cxnLst>
                  <a:cxn ang="0">
                    <a:pos x="T0" y="T1"/>
                  </a:cxn>
                  <a:cxn ang="0">
                    <a:pos x="T2" y="T3"/>
                  </a:cxn>
                  <a:cxn ang="0">
                    <a:pos x="T4" y="T5"/>
                  </a:cxn>
                  <a:cxn ang="0">
                    <a:pos x="T6" y="T7"/>
                  </a:cxn>
                  <a:cxn ang="0">
                    <a:pos x="T8" y="T9"/>
                  </a:cxn>
                </a:cxnLst>
                <a:rect l="0" t="0" r="r" b="b"/>
                <a:pathLst>
                  <a:path w="66" h="18">
                    <a:moveTo>
                      <a:pt x="7" y="9"/>
                    </a:moveTo>
                    <a:cubicBezTo>
                      <a:pt x="13" y="4"/>
                      <a:pt x="30" y="0"/>
                      <a:pt x="44" y="0"/>
                    </a:cubicBezTo>
                    <a:cubicBezTo>
                      <a:pt x="59" y="0"/>
                      <a:pt x="66" y="4"/>
                      <a:pt x="61" y="9"/>
                    </a:cubicBezTo>
                    <a:cubicBezTo>
                      <a:pt x="55" y="14"/>
                      <a:pt x="38" y="18"/>
                      <a:pt x="23" y="18"/>
                    </a:cubicBezTo>
                    <a:cubicBezTo>
                      <a:pt x="8" y="18"/>
                      <a:pt x="0" y="14"/>
                      <a:pt x="7"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249" name="Freeform 346"/>
              <p:cNvSpPr>
                <a:spLocks/>
              </p:cNvSpPr>
              <p:nvPr/>
            </p:nvSpPr>
            <p:spPr bwMode="auto">
              <a:xfrm>
                <a:off x="1538" y="2619"/>
                <a:ext cx="66" cy="17"/>
              </a:xfrm>
              <a:custGeom>
                <a:avLst/>
                <a:gdLst>
                  <a:gd name="T0" fmla="*/ 6 w 66"/>
                  <a:gd name="T1" fmla="*/ 9 h 18"/>
                  <a:gd name="T2" fmla="*/ 44 w 66"/>
                  <a:gd name="T3" fmla="*/ 0 h 18"/>
                  <a:gd name="T4" fmla="*/ 61 w 66"/>
                  <a:gd name="T5" fmla="*/ 9 h 18"/>
                  <a:gd name="T6" fmla="*/ 23 w 66"/>
                  <a:gd name="T7" fmla="*/ 18 h 18"/>
                  <a:gd name="T8" fmla="*/ 6 w 66"/>
                  <a:gd name="T9" fmla="*/ 9 h 18"/>
                </a:gdLst>
                <a:ahLst/>
                <a:cxnLst>
                  <a:cxn ang="0">
                    <a:pos x="T0" y="T1"/>
                  </a:cxn>
                  <a:cxn ang="0">
                    <a:pos x="T2" y="T3"/>
                  </a:cxn>
                  <a:cxn ang="0">
                    <a:pos x="T4" y="T5"/>
                  </a:cxn>
                  <a:cxn ang="0">
                    <a:pos x="T6" y="T7"/>
                  </a:cxn>
                  <a:cxn ang="0">
                    <a:pos x="T8" y="T9"/>
                  </a:cxn>
                </a:cxnLst>
                <a:rect l="0" t="0" r="r" b="b"/>
                <a:pathLst>
                  <a:path w="66" h="18">
                    <a:moveTo>
                      <a:pt x="6" y="9"/>
                    </a:moveTo>
                    <a:cubicBezTo>
                      <a:pt x="12" y="4"/>
                      <a:pt x="29" y="0"/>
                      <a:pt x="44" y="0"/>
                    </a:cubicBezTo>
                    <a:cubicBezTo>
                      <a:pt x="59" y="0"/>
                      <a:pt x="66" y="4"/>
                      <a:pt x="61" y="9"/>
                    </a:cubicBezTo>
                    <a:cubicBezTo>
                      <a:pt x="55" y="14"/>
                      <a:pt x="38" y="18"/>
                      <a:pt x="23" y="18"/>
                    </a:cubicBezTo>
                    <a:cubicBezTo>
                      <a:pt x="8" y="18"/>
                      <a:pt x="0" y="14"/>
                      <a:pt x="6"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250" name="Freeform 347"/>
              <p:cNvSpPr>
                <a:spLocks/>
              </p:cNvSpPr>
              <p:nvPr/>
            </p:nvSpPr>
            <p:spPr bwMode="auto">
              <a:xfrm>
                <a:off x="1610" y="2619"/>
                <a:ext cx="65" cy="17"/>
              </a:xfrm>
              <a:custGeom>
                <a:avLst/>
                <a:gdLst>
                  <a:gd name="T0" fmla="*/ 6 w 65"/>
                  <a:gd name="T1" fmla="*/ 9 h 18"/>
                  <a:gd name="T2" fmla="*/ 43 w 65"/>
                  <a:gd name="T3" fmla="*/ 0 h 18"/>
                  <a:gd name="T4" fmla="*/ 60 w 65"/>
                  <a:gd name="T5" fmla="*/ 9 h 18"/>
                  <a:gd name="T6" fmla="*/ 22 w 65"/>
                  <a:gd name="T7" fmla="*/ 18 h 18"/>
                  <a:gd name="T8" fmla="*/ 6 w 65"/>
                  <a:gd name="T9" fmla="*/ 9 h 18"/>
                </a:gdLst>
                <a:ahLst/>
                <a:cxnLst>
                  <a:cxn ang="0">
                    <a:pos x="T0" y="T1"/>
                  </a:cxn>
                  <a:cxn ang="0">
                    <a:pos x="T2" y="T3"/>
                  </a:cxn>
                  <a:cxn ang="0">
                    <a:pos x="T4" y="T5"/>
                  </a:cxn>
                  <a:cxn ang="0">
                    <a:pos x="T6" y="T7"/>
                  </a:cxn>
                  <a:cxn ang="0">
                    <a:pos x="T8" y="T9"/>
                  </a:cxn>
                </a:cxnLst>
                <a:rect l="0" t="0" r="r" b="b"/>
                <a:pathLst>
                  <a:path w="65" h="18">
                    <a:moveTo>
                      <a:pt x="6" y="9"/>
                    </a:moveTo>
                    <a:cubicBezTo>
                      <a:pt x="11" y="4"/>
                      <a:pt x="28" y="0"/>
                      <a:pt x="43" y="0"/>
                    </a:cubicBezTo>
                    <a:cubicBezTo>
                      <a:pt x="58" y="0"/>
                      <a:pt x="65" y="4"/>
                      <a:pt x="60" y="9"/>
                    </a:cubicBezTo>
                    <a:cubicBezTo>
                      <a:pt x="54" y="14"/>
                      <a:pt x="37" y="18"/>
                      <a:pt x="22" y="18"/>
                    </a:cubicBezTo>
                    <a:cubicBezTo>
                      <a:pt x="7" y="18"/>
                      <a:pt x="0" y="14"/>
                      <a:pt x="6"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251" name="Freeform 348"/>
              <p:cNvSpPr>
                <a:spLocks/>
              </p:cNvSpPr>
              <p:nvPr/>
            </p:nvSpPr>
            <p:spPr bwMode="auto">
              <a:xfrm>
                <a:off x="1681" y="2619"/>
                <a:ext cx="63" cy="17"/>
              </a:xfrm>
              <a:custGeom>
                <a:avLst/>
                <a:gdLst>
                  <a:gd name="T0" fmla="*/ 5 w 64"/>
                  <a:gd name="T1" fmla="*/ 9 h 18"/>
                  <a:gd name="T2" fmla="*/ 42 w 64"/>
                  <a:gd name="T3" fmla="*/ 0 h 18"/>
                  <a:gd name="T4" fmla="*/ 59 w 64"/>
                  <a:gd name="T5" fmla="*/ 9 h 18"/>
                  <a:gd name="T6" fmla="*/ 22 w 64"/>
                  <a:gd name="T7" fmla="*/ 18 h 18"/>
                  <a:gd name="T8" fmla="*/ 5 w 64"/>
                  <a:gd name="T9" fmla="*/ 9 h 18"/>
                </a:gdLst>
                <a:ahLst/>
                <a:cxnLst>
                  <a:cxn ang="0">
                    <a:pos x="T0" y="T1"/>
                  </a:cxn>
                  <a:cxn ang="0">
                    <a:pos x="T2" y="T3"/>
                  </a:cxn>
                  <a:cxn ang="0">
                    <a:pos x="T4" y="T5"/>
                  </a:cxn>
                  <a:cxn ang="0">
                    <a:pos x="T6" y="T7"/>
                  </a:cxn>
                  <a:cxn ang="0">
                    <a:pos x="T8" y="T9"/>
                  </a:cxn>
                </a:cxnLst>
                <a:rect l="0" t="0" r="r" b="b"/>
                <a:pathLst>
                  <a:path w="64" h="18">
                    <a:moveTo>
                      <a:pt x="5" y="9"/>
                    </a:moveTo>
                    <a:cubicBezTo>
                      <a:pt x="10" y="4"/>
                      <a:pt x="27" y="0"/>
                      <a:pt x="42" y="0"/>
                    </a:cubicBezTo>
                    <a:cubicBezTo>
                      <a:pt x="57" y="0"/>
                      <a:pt x="64" y="4"/>
                      <a:pt x="59" y="9"/>
                    </a:cubicBezTo>
                    <a:cubicBezTo>
                      <a:pt x="54" y="14"/>
                      <a:pt x="37" y="18"/>
                      <a:pt x="22" y="18"/>
                    </a:cubicBezTo>
                    <a:cubicBezTo>
                      <a:pt x="7" y="18"/>
                      <a:pt x="0" y="14"/>
                      <a:pt x="5"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252" name="Freeform 349"/>
              <p:cNvSpPr>
                <a:spLocks/>
              </p:cNvSpPr>
              <p:nvPr/>
            </p:nvSpPr>
            <p:spPr bwMode="auto">
              <a:xfrm>
                <a:off x="1751" y="2619"/>
                <a:ext cx="65" cy="17"/>
              </a:xfrm>
              <a:custGeom>
                <a:avLst/>
                <a:gdLst>
                  <a:gd name="T0" fmla="*/ 5 w 65"/>
                  <a:gd name="T1" fmla="*/ 9 h 18"/>
                  <a:gd name="T2" fmla="*/ 42 w 65"/>
                  <a:gd name="T3" fmla="*/ 0 h 18"/>
                  <a:gd name="T4" fmla="*/ 60 w 65"/>
                  <a:gd name="T5" fmla="*/ 9 h 18"/>
                  <a:gd name="T6" fmla="*/ 23 w 65"/>
                  <a:gd name="T7" fmla="*/ 18 h 18"/>
                  <a:gd name="T8" fmla="*/ 5 w 65"/>
                  <a:gd name="T9" fmla="*/ 9 h 18"/>
                </a:gdLst>
                <a:ahLst/>
                <a:cxnLst>
                  <a:cxn ang="0">
                    <a:pos x="T0" y="T1"/>
                  </a:cxn>
                  <a:cxn ang="0">
                    <a:pos x="T2" y="T3"/>
                  </a:cxn>
                  <a:cxn ang="0">
                    <a:pos x="T4" y="T5"/>
                  </a:cxn>
                  <a:cxn ang="0">
                    <a:pos x="T6" y="T7"/>
                  </a:cxn>
                  <a:cxn ang="0">
                    <a:pos x="T8" y="T9"/>
                  </a:cxn>
                </a:cxnLst>
                <a:rect l="0" t="0" r="r" b="b"/>
                <a:pathLst>
                  <a:path w="65" h="18">
                    <a:moveTo>
                      <a:pt x="5" y="9"/>
                    </a:moveTo>
                    <a:cubicBezTo>
                      <a:pt x="10" y="4"/>
                      <a:pt x="27" y="0"/>
                      <a:pt x="42" y="0"/>
                    </a:cubicBezTo>
                    <a:cubicBezTo>
                      <a:pt x="57" y="0"/>
                      <a:pt x="65" y="4"/>
                      <a:pt x="60" y="9"/>
                    </a:cubicBezTo>
                    <a:cubicBezTo>
                      <a:pt x="55" y="14"/>
                      <a:pt x="38" y="18"/>
                      <a:pt x="23" y="18"/>
                    </a:cubicBezTo>
                    <a:cubicBezTo>
                      <a:pt x="8" y="18"/>
                      <a:pt x="0" y="14"/>
                      <a:pt x="5"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253" name="Freeform 350"/>
              <p:cNvSpPr>
                <a:spLocks/>
              </p:cNvSpPr>
              <p:nvPr/>
            </p:nvSpPr>
            <p:spPr bwMode="auto">
              <a:xfrm>
                <a:off x="1821" y="2619"/>
                <a:ext cx="64" cy="17"/>
              </a:xfrm>
              <a:custGeom>
                <a:avLst/>
                <a:gdLst>
                  <a:gd name="T0" fmla="*/ 5 w 65"/>
                  <a:gd name="T1" fmla="*/ 9 h 18"/>
                  <a:gd name="T2" fmla="*/ 42 w 65"/>
                  <a:gd name="T3" fmla="*/ 0 h 18"/>
                  <a:gd name="T4" fmla="*/ 60 w 65"/>
                  <a:gd name="T5" fmla="*/ 9 h 18"/>
                  <a:gd name="T6" fmla="*/ 24 w 65"/>
                  <a:gd name="T7" fmla="*/ 18 h 18"/>
                  <a:gd name="T8" fmla="*/ 5 w 65"/>
                  <a:gd name="T9" fmla="*/ 9 h 18"/>
                </a:gdLst>
                <a:ahLst/>
                <a:cxnLst>
                  <a:cxn ang="0">
                    <a:pos x="T0" y="T1"/>
                  </a:cxn>
                  <a:cxn ang="0">
                    <a:pos x="T2" y="T3"/>
                  </a:cxn>
                  <a:cxn ang="0">
                    <a:pos x="T4" y="T5"/>
                  </a:cxn>
                  <a:cxn ang="0">
                    <a:pos x="T6" y="T7"/>
                  </a:cxn>
                  <a:cxn ang="0">
                    <a:pos x="T8" y="T9"/>
                  </a:cxn>
                </a:cxnLst>
                <a:rect l="0" t="0" r="r" b="b"/>
                <a:pathLst>
                  <a:path w="65" h="18">
                    <a:moveTo>
                      <a:pt x="5" y="9"/>
                    </a:moveTo>
                    <a:cubicBezTo>
                      <a:pt x="10" y="4"/>
                      <a:pt x="27" y="0"/>
                      <a:pt x="42" y="0"/>
                    </a:cubicBezTo>
                    <a:cubicBezTo>
                      <a:pt x="57" y="0"/>
                      <a:pt x="65" y="4"/>
                      <a:pt x="60" y="9"/>
                    </a:cubicBezTo>
                    <a:cubicBezTo>
                      <a:pt x="55" y="14"/>
                      <a:pt x="39" y="18"/>
                      <a:pt x="24" y="18"/>
                    </a:cubicBezTo>
                    <a:cubicBezTo>
                      <a:pt x="9" y="18"/>
                      <a:pt x="0" y="14"/>
                      <a:pt x="5"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254" name="Freeform 351"/>
              <p:cNvSpPr>
                <a:spLocks/>
              </p:cNvSpPr>
              <p:nvPr/>
            </p:nvSpPr>
            <p:spPr bwMode="auto">
              <a:xfrm>
                <a:off x="2104" y="2619"/>
                <a:ext cx="63" cy="17"/>
              </a:xfrm>
              <a:custGeom>
                <a:avLst/>
                <a:gdLst>
                  <a:gd name="T0" fmla="*/ 4 w 63"/>
                  <a:gd name="T1" fmla="*/ 9 h 18"/>
                  <a:gd name="T2" fmla="*/ 39 w 63"/>
                  <a:gd name="T3" fmla="*/ 0 h 18"/>
                  <a:gd name="T4" fmla="*/ 59 w 63"/>
                  <a:gd name="T5" fmla="*/ 9 h 18"/>
                  <a:gd name="T6" fmla="*/ 24 w 63"/>
                  <a:gd name="T7" fmla="*/ 18 h 18"/>
                  <a:gd name="T8" fmla="*/ 4 w 63"/>
                  <a:gd name="T9" fmla="*/ 9 h 18"/>
                </a:gdLst>
                <a:ahLst/>
                <a:cxnLst>
                  <a:cxn ang="0">
                    <a:pos x="T0" y="T1"/>
                  </a:cxn>
                  <a:cxn ang="0">
                    <a:pos x="T2" y="T3"/>
                  </a:cxn>
                  <a:cxn ang="0">
                    <a:pos x="T4" y="T5"/>
                  </a:cxn>
                  <a:cxn ang="0">
                    <a:pos x="T6" y="T7"/>
                  </a:cxn>
                  <a:cxn ang="0">
                    <a:pos x="T8" y="T9"/>
                  </a:cxn>
                </a:cxnLst>
                <a:rect l="0" t="0" r="r" b="b"/>
                <a:pathLst>
                  <a:path w="63" h="18">
                    <a:moveTo>
                      <a:pt x="4" y="9"/>
                    </a:moveTo>
                    <a:cubicBezTo>
                      <a:pt x="8" y="4"/>
                      <a:pt x="24" y="0"/>
                      <a:pt x="39" y="0"/>
                    </a:cubicBezTo>
                    <a:cubicBezTo>
                      <a:pt x="54" y="0"/>
                      <a:pt x="63" y="4"/>
                      <a:pt x="59" y="9"/>
                    </a:cubicBezTo>
                    <a:cubicBezTo>
                      <a:pt x="55" y="14"/>
                      <a:pt x="39" y="18"/>
                      <a:pt x="24" y="18"/>
                    </a:cubicBezTo>
                    <a:cubicBezTo>
                      <a:pt x="9" y="18"/>
                      <a:pt x="0" y="14"/>
                      <a:pt x="4"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255" name="Freeform 352"/>
              <p:cNvSpPr>
                <a:spLocks/>
              </p:cNvSpPr>
              <p:nvPr/>
            </p:nvSpPr>
            <p:spPr bwMode="auto">
              <a:xfrm>
                <a:off x="2599" y="2619"/>
                <a:ext cx="60" cy="17"/>
              </a:xfrm>
              <a:custGeom>
                <a:avLst/>
                <a:gdLst>
                  <a:gd name="T0" fmla="*/ 3 w 60"/>
                  <a:gd name="T1" fmla="*/ 9 h 18"/>
                  <a:gd name="T2" fmla="*/ 35 w 60"/>
                  <a:gd name="T3" fmla="*/ 0 h 18"/>
                  <a:gd name="T4" fmla="*/ 57 w 60"/>
                  <a:gd name="T5" fmla="*/ 9 h 18"/>
                  <a:gd name="T6" fmla="*/ 25 w 60"/>
                  <a:gd name="T7" fmla="*/ 18 h 18"/>
                  <a:gd name="T8" fmla="*/ 3 w 60"/>
                  <a:gd name="T9" fmla="*/ 9 h 18"/>
                </a:gdLst>
                <a:ahLst/>
                <a:cxnLst>
                  <a:cxn ang="0">
                    <a:pos x="T0" y="T1"/>
                  </a:cxn>
                  <a:cxn ang="0">
                    <a:pos x="T2" y="T3"/>
                  </a:cxn>
                  <a:cxn ang="0">
                    <a:pos x="T4" y="T5"/>
                  </a:cxn>
                  <a:cxn ang="0">
                    <a:pos x="T6" y="T7"/>
                  </a:cxn>
                  <a:cxn ang="0">
                    <a:pos x="T8" y="T9"/>
                  </a:cxn>
                </a:cxnLst>
                <a:rect l="0" t="0" r="r" b="b"/>
                <a:pathLst>
                  <a:path w="60" h="18">
                    <a:moveTo>
                      <a:pt x="3" y="9"/>
                    </a:moveTo>
                    <a:cubicBezTo>
                      <a:pt x="6" y="4"/>
                      <a:pt x="20" y="0"/>
                      <a:pt x="35" y="0"/>
                    </a:cubicBezTo>
                    <a:cubicBezTo>
                      <a:pt x="50" y="0"/>
                      <a:pt x="60" y="4"/>
                      <a:pt x="57" y="9"/>
                    </a:cubicBezTo>
                    <a:cubicBezTo>
                      <a:pt x="55" y="14"/>
                      <a:pt x="40" y="18"/>
                      <a:pt x="25" y="18"/>
                    </a:cubicBezTo>
                    <a:cubicBezTo>
                      <a:pt x="10" y="18"/>
                      <a:pt x="0" y="14"/>
                      <a:pt x="3"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256" name="Freeform 353"/>
              <p:cNvSpPr>
                <a:spLocks/>
              </p:cNvSpPr>
              <p:nvPr/>
            </p:nvSpPr>
            <p:spPr bwMode="auto">
              <a:xfrm>
                <a:off x="2890" y="2598"/>
                <a:ext cx="57" cy="17"/>
              </a:xfrm>
              <a:custGeom>
                <a:avLst/>
                <a:gdLst>
                  <a:gd name="T0" fmla="*/ 2 w 57"/>
                  <a:gd name="T1" fmla="*/ 8 h 17"/>
                  <a:gd name="T2" fmla="*/ 32 w 57"/>
                  <a:gd name="T3" fmla="*/ 0 h 17"/>
                  <a:gd name="T4" fmla="*/ 56 w 57"/>
                  <a:gd name="T5" fmla="*/ 8 h 17"/>
                  <a:gd name="T6" fmla="*/ 26 w 57"/>
                  <a:gd name="T7" fmla="*/ 17 h 17"/>
                  <a:gd name="T8" fmla="*/ 2 w 57"/>
                  <a:gd name="T9" fmla="*/ 8 h 17"/>
                </a:gdLst>
                <a:ahLst/>
                <a:cxnLst>
                  <a:cxn ang="0">
                    <a:pos x="T0" y="T1"/>
                  </a:cxn>
                  <a:cxn ang="0">
                    <a:pos x="T2" y="T3"/>
                  </a:cxn>
                  <a:cxn ang="0">
                    <a:pos x="T4" y="T5"/>
                  </a:cxn>
                  <a:cxn ang="0">
                    <a:pos x="T6" y="T7"/>
                  </a:cxn>
                  <a:cxn ang="0">
                    <a:pos x="T8" y="T9"/>
                  </a:cxn>
                </a:cxnLst>
                <a:rect l="0" t="0" r="r" b="b"/>
                <a:pathLst>
                  <a:path w="57" h="17">
                    <a:moveTo>
                      <a:pt x="2" y="8"/>
                    </a:moveTo>
                    <a:cubicBezTo>
                      <a:pt x="4" y="4"/>
                      <a:pt x="18" y="0"/>
                      <a:pt x="32" y="0"/>
                    </a:cubicBezTo>
                    <a:cubicBezTo>
                      <a:pt x="47" y="0"/>
                      <a:pt x="57" y="4"/>
                      <a:pt x="56" y="8"/>
                    </a:cubicBezTo>
                    <a:cubicBezTo>
                      <a:pt x="54" y="13"/>
                      <a:pt x="41" y="17"/>
                      <a:pt x="26" y="17"/>
                    </a:cubicBezTo>
                    <a:cubicBezTo>
                      <a:pt x="11" y="17"/>
                      <a:pt x="0" y="13"/>
                      <a:pt x="2" y="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257" name="Freeform 354"/>
              <p:cNvSpPr>
                <a:spLocks/>
              </p:cNvSpPr>
              <p:nvPr/>
            </p:nvSpPr>
            <p:spPr bwMode="auto">
              <a:xfrm>
                <a:off x="3306" y="2619"/>
                <a:ext cx="55" cy="17"/>
              </a:xfrm>
              <a:custGeom>
                <a:avLst/>
                <a:gdLst>
                  <a:gd name="T0" fmla="*/ 1 w 56"/>
                  <a:gd name="T1" fmla="*/ 9 h 18"/>
                  <a:gd name="T2" fmla="*/ 29 w 56"/>
                  <a:gd name="T3" fmla="*/ 0 h 18"/>
                  <a:gd name="T4" fmla="*/ 56 w 56"/>
                  <a:gd name="T5" fmla="*/ 9 h 18"/>
                  <a:gd name="T6" fmla="*/ 27 w 56"/>
                  <a:gd name="T7" fmla="*/ 18 h 18"/>
                  <a:gd name="T8" fmla="*/ 1 w 56"/>
                  <a:gd name="T9" fmla="*/ 9 h 18"/>
                </a:gdLst>
                <a:ahLst/>
                <a:cxnLst>
                  <a:cxn ang="0">
                    <a:pos x="T0" y="T1"/>
                  </a:cxn>
                  <a:cxn ang="0">
                    <a:pos x="T2" y="T3"/>
                  </a:cxn>
                  <a:cxn ang="0">
                    <a:pos x="T4" y="T5"/>
                  </a:cxn>
                  <a:cxn ang="0">
                    <a:pos x="T6" y="T7"/>
                  </a:cxn>
                  <a:cxn ang="0">
                    <a:pos x="T8" y="T9"/>
                  </a:cxn>
                </a:cxnLst>
                <a:rect l="0" t="0" r="r" b="b"/>
                <a:pathLst>
                  <a:path w="56" h="18">
                    <a:moveTo>
                      <a:pt x="1" y="9"/>
                    </a:moveTo>
                    <a:cubicBezTo>
                      <a:pt x="2" y="4"/>
                      <a:pt x="14" y="0"/>
                      <a:pt x="29" y="0"/>
                    </a:cubicBezTo>
                    <a:cubicBezTo>
                      <a:pt x="44" y="0"/>
                      <a:pt x="56" y="4"/>
                      <a:pt x="56" y="9"/>
                    </a:cubicBezTo>
                    <a:cubicBezTo>
                      <a:pt x="55" y="14"/>
                      <a:pt x="42" y="18"/>
                      <a:pt x="27" y="18"/>
                    </a:cubicBezTo>
                    <a:cubicBezTo>
                      <a:pt x="12" y="18"/>
                      <a:pt x="0" y="14"/>
                      <a:pt x="1"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258" name="Freeform 355"/>
              <p:cNvSpPr>
                <a:spLocks/>
              </p:cNvSpPr>
              <p:nvPr/>
            </p:nvSpPr>
            <p:spPr bwMode="auto">
              <a:xfrm>
                <a:off x="3377" y="2619"/>
                <a:ext cx="55" cy="17"/>
              </a:xfrm>
              <a:custGeom>
                <a:avLst/>
                <a:gdLst>
                  <a:gd name="T0" fmla="*/ 1 w 55"/>
                  <a:gd name="T1" fmla="*/ 9 h 18"/>
                  <a:gd name="T2" fmla="*/ 28 w 55"/>
                  <a:gd name="T3" fmla="*/ 0 h 18"/>
                  <a:gd name="T4" fmla="*/ 55 w 55"/>
                  <a:gd name="T5" fmla="*/ 9 h 18"/>
                  <a:gd name="T6" fmla="*/ 27 w 55"/>
                  <a:gd name="T7" fmla="*/ 18 h 18"/>
                  <a:gd name="T8" fmla="*/ 1 w 55"/>
                  <a:gd name="T9" fmla="*/ 9 h 18"/>
                </a:gdLst>
                <a:ahLst/>
                <a:cxnLst>
                  <a:cxn ang="0">
                    <a:pos x="T0" y="T1"/>
                  </a:cxn>
                  <a:cxn ang="0">
                    <a:pos x="T2" y="T3"/>
                  </a:cxn>
                  <a:cxn ang="0">
                    <a:pos x="T4" y="T5"/>
                  </a:cxn>
                  <a:cxn ang="0">
                    <a:pos x="T6" y="T7"/>
                  </a:cxn>
                  <a:cxn ang="0">
                    <a:pos x="T8" y="T9"/>
                  </a:cxn>
                </a:cxnLst>
                <a:rect l="0" t="0" r="r" b="b"/>
                <a:pathLst>
                  <a:path w="55" h="18">
                    <a:moveTo>
                      <a:pt x="1" y="9"/>
                    </a:moveTo>
                    <a:cubicBezTo>
                      <a:pt x="1" y="4"/>
                      <a:pt x="14" y="0"/>
                      <a:pt x="28" y="0"/>
                    </a:cubicBezTo>
                    <a:cubicBezTo>
                      <a:pt x="43" y="0"/>
                      <a:pt x="55" y="4"/>
                      <a:pt x="55" y="9"/>
                    </a:cubicBezTo>
                    <a:cubicBezTo>
                      <a:pt x="54" y="14"/>
                      <a:pt x="42" y="18"/>
                      <a:pt x="27" y="18"/>
                    </a:cubicBezTo>
                    <a:cubicBezTo>
                      <a:pt x="12" y="18"/>
                      <a:pt x="0" y="14"/>
                      <a:pt x="1"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259" name="Freeform 356"/>
              <p:cNvSpPr>
                <a:spLocks/>
              </p:cNvSpPr>
              <p:nvPr/>
            </p:nvSpPr>
            <p:spPr bwMode="auto">
              <a:xfrm>
                <a:off x="3448" y="2619"/>
                <a:ext cx="54" cy="17"/>
              </a:xfrm>
              <a:custGeom>
                <a:avLst/>
                <a:gdLst>
                  <a:gd name="T0" fmla="*/ 0 w 54"/>
                  <a:gd name="T1" fmla="*/ 9 h 18"/>
                  <a:gd name="T2" fmla="*/ 27 w 54"/>
                  <a:gd name="T3" fmla="*/ 0 h 18"/>
                  <a:gd name="T4" fmla="*/ 54 w 54"/>
                  <a:gd name="T5" fmla="*/ 9 h 18"/>
                  <a:gd name="T6" fmla="*/ 27 w 54"/>
                  <a:gd name="T7" fmla="*/ 18 h 18"/>
                  <a:gd name="T8" fmla="*/ 0 w 54"/>
                  <a:gd name="T9" fmla="*/ 9 h 18"/>
                </a:gdLst>
                <a:ahLst/>
                <a:cxnLst>
                  <a:cxn ang="0">
                    <a:pos x="T0" y="T1"/>
                  </a:cxn>
                  <a:cxn ang="0">
                    <a:pos x="T2" y="T3"/>
                  </a:cxn>
                  <a:cxn ang="0">
                    <a:pos x="T4" y="T5"/>
                  </a:cxn>
                  <a:cxn ang="0">
                    <a:pos x="T6" y="T7"/>
                  </a:cxn>
                  <a:cxn ang="0">
                    <a:pos x="T8" y="T9"/>
                  </a:cxn>
                </a:cxnLst>
                <a:rect l="0" t="0" r="r" b="b"/>
                <a:pathLst>
                  <a:path w="54" h="18">
                    <a:moveTo>
                      <a:pt x="0" y="9"/>
                    </a:moveTo>
                    <a:cubicBezTo>
                      <a:pt x="0" y="4"/>
                      <a:pt x="13" y="0"/>
                      <a:pt x="27" y="0"/>
                    </a:cubicBezTo>
                    <a:cubicBezTo>
                      <a:pt x="42" y="0"/>
                      <a:pt x="54" y="4"/>
                      <a:pt x="54" y="9"/>
                    </a:cubicBezTo>
                    <a:cubicBezTo>
                      <a:pt x="54" y="14"/>
                      <a:pt x="42" y="18"/>
                      <a:pt x="27" y="18"/>
                    </a:cubicBezTo>
                    <a:cubicBezTo>
                      <a:pt x="12" y="18"/>
                      <a:pt x="0" y="14"/>
                      <a:pt x="0"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260" name="Freeform 357"/>
              <p:cNvSpPr>
                <a:spLocks/>
              </p:cNvSpPr>
              <p:nvPr/>
            </p:nvSpPr>
            <p:spPr bwMode="auto">
              <a:xfrm>
                <a:off x="3588" y="2619"/>
                <a:ext cx="56" cy="17"/>
              </a:xfrm>
              <a:custGeom>
                <a:avLst/>
                <a:gdLst>
                  <a:gd name="T0" fmla="*/ 1 w 56"/>
                  <a:gd name="T1" fmla="*/ 9 h 18"/>
                  <a:gd name="T2" fmla="*/ 27 w 56"/>
                  <a:gd name="T3" fmla="*/ 0 h 18"/>
                  <a:gd name="T4" fmla="*/ 55 w 56"/>
                  <a:gd name="T5" fmla="*/ 9 h 18"/>
                  <a:gd name="T6" fmla="*/ 28 w 56"/>
                  <a:gd name="T7" fmla="*/ 18 h 18"/>
                  <a:gd name="T8" fmla="*/ 1 w 56"/>
                  <a:gd name="T9" fmla="*/ 9 h 18"/>
                </a:gdLst>
                <a:ahLst/>
                <a:cxnLst>
                  <a:cxn ang="0">
                    <a:pos x="T0" y="T1"/>
                  </a:cxn>
                  <a:cxn ang="0">
                    <a:pos x="T2" y="T3"/>
                  </a:cxn>
                  <a:cxn ang="0">
                    <a:pos x="T4" y="T5"/>
                  </a:cxn>
                  <a:cxn ang="0">
                    <a:pos x="T6" y="T7"/>
                  </a:cxn>
                  <a:cxn ang="0">
                    <a:pos x="T8" y="T9"/>
                  </a:cxn>
                </a:cxnLst>
                <a:rect l="0" t="0" r="r" b="b"/>
                <a:pathLst>
                  <a:path w="56" h="18">
                    <a:moveTo>
                      <a:pt x="1" y="9"/>
                    </a:moveTo>
                    <a:cubicBezTo>
                      <a:pt x="0" y="4"/>
                      <a:pt x="12" y="0"/>
                      <a:pt x="27" y="0"/>
                    </a:cubicBezTo>
                    <a:cubicBezTo>
                      <a:pt x="42" y="0"/>
                      <a:pt x="55" y="4"/>
                      <a:pt x="55" y="9"/>
                    </a:cubicBezTo>
                    <a:cubicBezTo>
                      <a:pt x="56" y="14"/>
                      <a:pt x="44" y="18"/>
                      <a:pt x="28" y="18"/>
                    </a:cubicBezTo>
                    <a:cubicBezTo>
                      <a:pt x="13" y="18"/>
                      <a:pt x="1" y="14"/>
                      <a:pt x="1"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261" name="Freeform 358"/>
              <p:cNvSpPr>
                <a:spLocks/>
              </p:cNvSpPr>
              <p:nvPr/>
            </p:nvSpPr>
            <p:spPr bwMode="auto">
              <a:xfrm>
                <a:off x="3660" y="2619"/>
                <a:ext cx="54" cy="17"/>
              </a:xfrm>
              <a:custGeom>
                <a:avLst/>
                <a:gdLst>
                  <a:gd name="T0" fmla="*/ 0 w 55"/>
                  <a:gd name="T1" fmla="*/ 9 h 18"/>
                  <a:gd name="T2" fmla="*/ 26 w 55"/>
                  <a:gd name="T3" fmla="*/ 0 h 18"/>
                  <a:gd name="T4" fmla="*/ 54 w 55"/>
                  <a:gd name="T5" fmla="*/ 9 h 18"/>
                  <a:gd name="T6" fmla="*/ 28 w 55"/>
                  <a:gd name="T7" fmla="*/ 18 h 18"/>
                  <a:gd name="T8" fmla="*/ 0 w 55"/>
                  <a:gd name="T9" fmla="*/ 9 h 18"/>
                </a:gdLst>
                <a:ahLst/>
                <a:cxnLst>
                  <a:cxn ang="0">
                    <a:pos x="T0" y="T1"/>
                  </a:cxn>
                  <a:cxn ang="0">
                    <a:pos x="T2" y="T3"/>
                  </a:cxn>
                  <a:cxn ang="0">
                    <a:pos x="T4" y="T5"/>
                  </a:cxn>
                  <a:cxn ang="0">
                    <a:pos x="T6" y="T7"/>
                  </a:cxn>
                  <a:cxn ang="0">
                    <a:pos x="T8" y="T9"/>
                  </a:cxn>
                </a:cxnLst>
                <a:rect l="0" t="0" r="r" b="b"/>
                <a:pathLst>
                  <a:path w="55" h="18">
                    <a:moveTo>
                      <a:pt x="0" y="9"/>
                    </a:moveTo>
                    <a:cubicBezTo>
                      <a:pt x="0" y="4"/>
                      <a:pt x="12" y="0"/>
                      <a:pt x="26" y="0"/>
                    </a:cubicBezTo>
                    <a:cubicBezTo>
                      <a:pt x="41" y="0"/>
                      <a:pt x="54" y="4"/>
                      <a:pt x="54" y="9"/>
                    </a:cubicBezTo>
                    <a:cubicBezTo>
                      <a:pt x="55" y="14"/>
                      <a:pt x="43" y="18"/>
                      <a:pt x="28" y="18"/>
                    </a:cubicBezTo>
                    <a:cubicBezTo>
                      <a:pt x="13" y="18"/>
                      <a:pt x="1" y="14"/>
                      <a:pt x="0"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262" name="Freeform 359"/>
              <p:cNvSpPr>
                <a:spLocks/>
              </p:cNvSpPr>
              <p:nvPr/>
            </p:nvSpPr>
            <p:spPr bwMode="auto">
              <a:xfrm>
                <a:off x="3729" y="2619"/>
                <a:ext cx="55" cy="17"/>
              </a:xfrm>
              <a:custGeom>
                <a:avLst/>
                <a:gdLst>
                  <a:gd name="T0" fmla="*/ 1 w 55"/>
                  <a:gd name="T1" fmla="*/ 9 h 18"/>
                  <a:gd name="T2" fmla="*/ 26 w 55"/>
                  <a:gd name="T3" fmla="*/ 0 h 18"/>
                  <a:gd name="T4" fmla="*/ 55 w 55"/>
                  <a:gd name="T5" fmla="*/ 9 h 18"/>
                  <a:gd name="T6" fmla="*/ 29 w 55"/>
                  <a:gd name="T7" fmla="*/ 18 h 18"/>
                  <a:gd name="T8" fmla="*/ 1 w 55"/>
                  <a:gd name="T9" fmla="*/ 9 h 18"/>
                </a:gdLst>
                <a:ahLst/>
                <a:cxnLst>
                  <a:cxn ang="0">
                    <a:pos x="T0" y="T1"/>
                  </a:cxn>
                  <a:cxn ang="0">
                    <a:pos x="T2" y="T3"/>
                  </a:cxn>
                  <a:cxn ang="0">
                    <a:pos x="T4" y="T5"/>
                  </a:cxn>
                  <a:cxn ang="0">
                    <a:pos x="T6" y="T7"/>
                  </a:cxn>
                  <a:cxn ang="0">
                    <a:pos x="T8" y="T9"/>
                  </a:cxn>
                </a:cxnLst>
                <a:rect l="0" t="0" r="r" b="b"/>
                <a:pathLst>
                  <a:path w="55" h="18">
                    <a:moveTo>
                      <a:pt x="1" y="9"/>
                    </a:moveTo>
                    <a:cubicBezTo>
                      <a:pt x="0" y="4"/>
                      <a:pt x="12" y="0"/>
                      <a:pt x="26" y="0"/>
                    </a:cubicBezTo>
                    <a:cubicBezTo>
                      <a:pt x="41" y="0"/>
                      <a:pt x="54" y="4"/>
                      <a:pt x="55" y="9"/>
                    </a:cubicBezTo>
                    <a:cubicBezTo>
                      <a:pt x="55" y="14"/>
                      <a:pt x="44" y="18"/>
                      <a:pt x="29" y="18"/>
                    </a:cubicBezTo>
                    <a:cubicBezTo>
                      <a:pt x="14" y="18"/>
                      <a:pt x="1" y="14"/>
                      <a:pt x="1"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263" name="Freeform 360"/>
              <p:cNvSpPr>
                <a:spLocks/>
              </p:cNvSpPr>
              <p:nvPr/>
            </p:nvSpPr>
            <p:spPr bwMode="auto">
              <a:xfrm>
                <a:off x="3800" y="2619"/>
                <a:ext cx="55" cy="17"/>
              </a:xfrm>
              <a:custGeom>
                <a:avLst/>
                <a:gdLst>
                  <a:gd name="T0" fmla="*/ 1 w 56"/>
                  <a:gd name="T1" fmla="*/ 9 h 18"/>
                  <a:gd name="T2" fmla="*/ 27 w 56"/>
                  <a:gd name="T3" fmla="*/ 0 h 18"/>
                  <a:gd name="T4" fmla="*/ 55 w 56"/>
                  <a:gd name="T5" fmla="*/ 9 h 18"/>
                  <a:gd name="T6" fmla="*/ 30 w 56"/>
                  <a:gd name="T7" fmla="*/ 18 h 18"/>
                  <a:gd name="T8" fmla="*/ 1 w 56"/>
                  <a:gd name="T9" fmla="*/ 9 h 18"/>
                </a:gdLst>
                <a:ahLst/>
                <a:cxnLst>
                  <a:cxn ang="0">
                    <a:pos x="T0" y="T1"/>
                  </a:cxn>
                  <a:cxn ang="0">
                    <a:pos x="T2" y="T3"/>
                  </a:cxn>
                  <a:cxn ang="0">
                    <a:pos x="T4" y="T5"/>
                  </a:cxn>
                  <a:cxn ang="0">
                    <a:pos x="T6" y="T7"/>
                  </a:cxn>
                  <a:cxn ang="0">
                    <a:pos x="T8" y="T9"/>
                  </a:cxn>
                </a:cxnLst>
                <a:rect l="0" t="0" r="r" b="b"/>
                <a:pathLst>
                  <a:path w="56" h="18">
                    <a:moveTo>
                      <a:pt x="1" y="9"/>
                    </a:moveTo>
                    <a:cubicBezTo>
                      <a:pt x="0" y="4"/>
                      <a:pt x="11" y="0"/>
                      <a:pt x="27" y="0"/>
                    </a:cubicBezTo>
                    <a:cubicBezTo>
                      <a:pt x="42" y="0"/>
                      <a:pt x="54" y="4"/>
                      <a:pt x="55" y="9"/>
                    </a:cubicBezTo>
                    <a:cubicBezTo>
                      <a:pt x="56" y="14"/>
                      <a:pt x="45" y="18"/>
                      <a:pt x="30" y="18"/>
                    </a:cubicBezTo>
                    <a:cubicBezTo>
                      <a:pt x="15" y="18"/>
                      <a:pt x="2" y="14"/>
                      <a:pt x="1"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264" name="Freeform 361"/>
              <p:cNvSpPr>
                <a:spLocks/>
              </p:cNvSpPr>
              <p:nvPr/>
            </p:nvSpPr>
            <p:spPr bwMode="auto">
              <a:xfrm>
                <a:off x="3869" y="2619"/>
                <a:ext cx="57" cy="17"/>
              </a:xfrm>
              <a:custGeom>
                <a:avLst/>
                <a:gdLst>
                  <a:gd name="T0" fmla="*/ 1 w 57"/>
                  <a:gd name="T1" fmla="*/ 9 h 18"/>
                  <a:gd name="T2" fmla="*/ 27 w 57"/>
                  <a:gd name="T3" fmla="*/ 0 h 18"/>
                  <a:gd name="T4" fmla="*/ 56 w 57"/>
                  <a:gd name="T5" fmla="*/ 9 h 18"/>
                  <a:gd name="T6" fmla="*/ 30 w 57"/>
                  <a:gd name="T7" fmla="*/ 18 h 18"/>
                  <a:gd name="T8" fmla="*/ 1 w 57"/>
                  <a:gd name="T9" fmla="*/ 9 h 18"/>
                </a:gdLst>
                <a:ahLst/>
                <a:cxnLst>
                  <a:cxn ang="0">
                    <a:pos x="T0" y="T1"/>
                  </a:cxn>
                  <a:cxn ang="0">
                    <a:pos x="T2" y="T3"/>
                  </a:cxn>
                  <a:cxn ang="0">
                    <a:pos x="T4" y="T5"/>
                  </a:cxn>
                  <a:cxn ang="0">
                    <a:pos x="T6" y="T7"/>
                  </a:cxn>
                  <a:cxn ang="0">
                    <a:pos x="T8" y="T9"/>
                  </a:cxn>
                </a:cxnLst>
                <a:rect l="0" t="0" r="r" b="b"/>
                <a:pathLst>
                  <a:path w="57" h="18">
                    <a:moveTo>
                      <a:pt x="1" y="9"/>
                    </a:moveTo>
                    <a:cubicBezTo>
                      <a:pt x="0" y="4"/>
                      <a:pt x="11" y="0"/>
                      <a:pt x="27" y="0"/>
                    </a:cubicBezTo>
                    <a:cubicBezTo>
                      <a:pt x="42" y="0"/>
                      <a:pt x="55" y="4"/>
                      <a:pt x="56" y="9"/>
                    </a:cubicBezTo>
                    <a:cubicBezTo>
                      <a:pt x="57" y="14"/>
                      <a:pt x="46" y="18"/>
                      <a:pt x="30" y="18"/>
                    </a:cubicBezTo>
                    <a:cubicBezTo>
                      <a:pt x="15" y="18"/>
                      <a:pt x="2" y="14"/>
                      <a:pt x="1"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265" name="Freeform 362"/>
              <p:cNvSpPr>
                <a:spLocks/>
              </p:cNvSpPr>
              <p:nvPr/>
            </p:nvSpPr>
            <p:spPr bwMode="auto">
              <a:xfrm>
                <a:off x="3941" y="2619"/>
                <a:ext cx="56" cy="17"/>
              </a:xfrm>
              <a:custGeom>
                <a:avLst/>
                <a:gdLst>
                  <a:gd name="T0" fmla="*/ 1 w 56"/>
                  <a:gd name="T1" fmla="*/ 9 h 18"/>
                  <a:gd name="T2" fmla="*/ 26 w 56"/>
                  <a:gd name="T3" fmla="*/ 0 h 18"/>
                  <a:gd name="T4" fmla="*/ 55 w 56"/>
                  <a:gd name="T5" fmla="*/ 9 h 18"/>
                  <a:gd name="T6" fmla="*/ 30 w 56"/>
                  <a:gd name="T7" fmla="*/ 18 h 18"/>
                  <a:gd name="T8" fmla="*/ 1 w 56"/>
                  <a:gd name="T9" fmla="*/ 9 h 18"/>
                </a:gdLst>
                <a:ahLst/>
                <a:cxnLst>
                  <a:cxn ang="0">
                    <a:pos x="T0" y="T1"/>
                  </a:cxn>
                  <a:cxn ang="0">
                    <a:pos x="T2" y="T3"/>
                  </a:cxn>
                  <a:cxn ang="0">
                    <a:pos x="T4" y="T5"/>
                  </a:cxn>
                  <a:cxn ang="0">
                    <a:pos x="T6" y="T7"/>
                  </a:cxn>
                  <a:cxn ang="0">
                    <a:pos x="T8" y="T9"/>
                  </a:cxn>
                </a:cxnLst>
                <a:rect l="0" t="0" r="r" b="b"/>
                <a:pathLst>
                  <a:path w="56" h="18">
                    <a:moveTo>
                      <a:pt x="1" y="9"/>
                    </a:moveTo>
                    <a:cubicBezTo>
                      <a:pt x="0" y="4"/>
                      <a:pt x="11" y="0"/>
                      <a:pt x="26" y="0"/>
                    </a:cubicBezTo>
                    <a:cubicBezTo>
                      <a:pt x="40" y="0"/>
                      <a:pt x="53" y="4"/>
                      <a:pt x="55" y="9"/>
                    </a:cubicBezTo>
                    <a:cubicBezTo>
                      <a:pt x="56" y="14"/>
                      <a:pt x="45" y="18"/>
                      <a:pt x="30" y="18"/>
                    </a:cubicBezTo>
                    <a:cubicBezTo>
                      <a:pt x="15" y="18"/>
                      <a:pt x="2" y="14"/>
                      <a:pt x="1"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266" name="Freeform 363"/>
              <p:cNvSpPr>
                <a:spLocks/>
              </p:cNvSpPr>
              <p:nvPr/>
            </p:nvSpPr>
            <p:spPr bwMode="auto">
              <a:xfrm>
                <a:off x="4010" y="2619"/>
                <a:ext cx="57" cy="17"/>
              </a:xfrm>
              <a:custGeom>
                <a:avLst/>
                <a:gdLst>
                  <a:gd name="T0" fmla="*/ 1 w 57"/>
                  <a:gd name="T1" fmla="*/ 9 h 18"/>
                  <a:gd name="T2" fmla="*/ 26 w 57"/>
                  <a:gd name="T3" fmla="*/ 0 h 18"/>
                  <a:gd name="T4" fmla="*/ 55 w 57"/>
                  <a:gd name="T5" fmla="*/ 9 h 18"/>
                  <a:gd name="T6" fmla="*/ 31 w 57"/>
                  <a:gd name="T7" fmla="*/ 18 h 18"/>
                  <a:gd name="T8" fmla="*/ 1 w 57"/>
                  <a:gd name="T9" fmla="*/ 9 h 18"/>
                </a:gdLst>
                <a:ahLst/>
                <a:cxnLst>
                  <a:cxn ang="0">
                    <a:pos x="T0" y="T1"/>
                  </a:cxn>
                  <a:cxn ang="0">
                    <a:pos x="T2" y="T3"/>
                  </a:cxn>
                  <a:cxn ang="0">
                    <a:pos x="T4" y="T5"/>
                  </a:cxn>
                  <a:cxn ang="0">
                    <a:pos x="T6" y="T7"/>
                  </a:cxn>
                  <a:cxn ang="0">
                    <a:pos x="T8" y="T9"/>
                  </a:cxn>
                </a:cxnLst>
                <a:rect l="0" t="0" r="r" b="b"/>
                <a:pathLst>
                  <a:path w="57" h="18">
                    <a:moveTo>
                      <a:pt x="1" y="9"/>
                    </a:moveTo>
                    <a:cubicBezTo>
                      <a:pt x="0" y="4"/>
                      <a:pt x="11" y="0"/>
                      <a:pt x="26" y="0"/>
                    </a:cubicBezTo>
                    <a:cubicBezTo>
                      <a:pt x="40" y="0"/>
                      <a:pt x="54" y="4"/>
                      <a:pt x="55" y="9"/>
                    </a:cubicBezTo>
                    <a:cubicBezTo>
                      <a:pt x="57" y="14"/>
                      <a:pt x="46" y="18"/>
                      <a:pt x="31" y="18"/>
                    </a:cubicBezTo>
                    <a:cubicBezTo>
                      <a:pt x="16" y="18"/>
                      <a:pt x="3" y="14"/>
                      <a:pt x="1"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267" name="Freeform 364"/>
              <p:cNvSpPr>
                <a:spLocks/>
              </p:cNvSpPr>
              <p:nvPr/>
            </p:nvSpPr>
            <p:spPr bwMode="auto">
              <a:xfrm>
                <a:off x="4081" y="2619"/>
                <a:ext cx="58" cy="17"/>
              </a:xfrm>
              <a:custGeom>
                <a:avLst/>
                <a:gdLst>
                  <a:gd name="T0" fmla="*/ 1 w 58"/>
                  <a:gd name="T1" fmla="*/ 9 h 18"/>
                  <a:gd name="T2" fmla="*/ 26 w 58"/>
                  <a:gd name="T3" fmla="*/ 0 h 18"/>
                  <a:gd name="T4" fmla="*/ 56 w 58"/>
                  <a:gd name="T5" fmla="*/ 9 h 18"/>
                  <a:gd name="T6" fmla="*/ 32 w 58"/>
                  <a:gd name="T7" fmla="*/ 18 h 18"/>
                  <a:gd name="T8" fmla="*/ 1 w 58"/>
                  <a:gd name="T9" fmla="*/ 9 h 18"/>
                </a:gdLst>
                <a:ahLst/>
                <a:cxnLst>
                  <a:cxn ang="0">
                    <a:pos x="T0" y="T1"/>
                  </a:cxn>
                  <a:cxn ang="0">
                    <a:pos x="T2" y="T3"/>
                  </a:cxn>
                  <a:cxn ang="0">
                    <a:pos x="T4" y="T5"/>
                  </a:cxn>
                  <a:cxn ang="0">
                    <a:pos x="T6" y="T7"/>
                  </a:cxn>
                  <a:cxn ang="0">
                    <a:pos x="T8" y="T9"/>
                  </a:cxn>
                </a:cxnLst>
                <a:rect l="0" t="0" r="r" b="b"/>
                <a:pathLst>
                  <a:path w="58" h="18">
                    <a:moveTo>
                      <a:pt x="1" y="9"/>
                    </a:moveTo>
                    <a:cubicBezTo>
                      <a:pt x="0" y="4"/>
                      <a:pt x="11" y="0"/>
                      <a:pt x="26" y="0"/>
                    </a:cubicBezTo>
                    <a:cubicBezTo>
                      <a:pt x="41" y="0"/>
                      <a:pt x="54" y="4"/>
                      <a:pt x="56" y="9"/>
                    </a:cubicBezTo>
                    <a:cubicBezTo>
                      <a:pt x="58" y="14"/>
                      <a:pt x="47" y="18"/>
                      <a:pt x="32" y="18"/>
                    </a:cubicBezTo>
                    <a:cubicBezTo>
                      <a:pt x="17" y="18"/>
                      <a:pt x="3" y="14"/>
                      <a:pt x="1"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268" name="Freeform 365"/>
              <p:cNvSpPr>
                <a:spLocks/>
              </p:cNvSpPr>
              <p:nvPr/>
            </p:nvSpPr>
            <p:spPr bwMode="auto">
              <a:xfrm>
                <a:off x="4151" y="2619"/>
                <a:ext cx="57" cy="17"/>
              </a:xfrm>
              <a:custGeom>
                <a:avLst/>
                <a:gdLst>
                  <a:gd name="T0" fmla="*/ 2 w 58"/>
                  <a:gd name="T1" fmla="*/ 9 h 18"/>
                  <a:gd name="T2" fmla="*/ 26 w 58"/>
                  <a:gd name="T3" fmla="*/ 0 h 18"/>
                  <a:gd name="T4" fmla="*/ 56 w 58"/>
                  <a:gd name="T5" fmla="*/ 9 h 18"/>
                  <a:gd name="T6" fmla="*/ 33 w 58"/>
                  <a:gd name="T7" fmla="*/ 18 h 18"/>
                  <a:gd name="T8" fmla="*/ 2 w 58"/>
                  <a:gd name="T9" fmla="*/ 9 h 18"/>
                </a:gdLst>
                <a:ahLst/>
                <a:cxnLst>
                  <a:cxn ang="0">
                    <a:pos x="T0" y="T1"/>
                  </a:cxn>
                  <a:cxn ang="0">
                    <a:pos x="T2" y="T3"/>
                  </a:cxn>
                  <a:cxn ang="0">
                    <a:pos x="T4" y="T5"/>
                  </a:cxn>
                  <a:cxn ang="0">
                    <a:pos x="T6" y="T7"/>
                  </a:cxn>
                  <a:cxn ang="0">
                    <a:pos x="T8" y="T9"/>
                  </a:cxn>
                </a:cxnLst>
                <a:rect l="0" t="0" r="r" b="b"/>
                <a:pathLst>
                  <a:path w="58" h="18">
                    <a:moveTo>
                      <a:pt x="2" y="9"/>
                    </a:moveTo>
                    <a:cubicBezTo>
                      <a:pt x="0" y="4"/>
                      <a:pt x="11" y="0"/>
                      <a:pt x="26" y="0"/>
                    </a:cubicBezTo>
                    <a:cubicBezTo>
                      <a:pt x="41" y="0"/>
                      <a:pt x="54" y="4"/>
                      <a:pt x="56" y="9"/>
                    </a:cubicBezTo>
                    <a:cubicBezTo>
                      <a:pt x="58" y="14"/>
                      <a:pt x="48" y="18"/>
                      <a:pt x="33" y="18"/>
                    </a:cubicBezTo>
                    <a:cubicBezTo>
                      <a:pt x="17" y="18"/>
                      <a:pt x="4" y="14"/>
                      <a:pt x="2"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269" name="Freeform 366"/>
              <p:cNvSpPr>
                <a:spLocks/>
              </p:cNvSpPr>
              <p:nvPr/>
            </p:nvSpPr>
            <p:spPr bwMode="auto">
              <a:xfrm>
                <a:off x="4221" y="2619"/>
                <a:ext cx="59" cy="17"/>
              </a:xfrm>
              <a:custGeom>
                <a:avLst/>
                <a:gdLst>
                  <a:gd name="T0" fmla="*/ 2 w 59"/>
                  <a:gd name="T1" fmla="*/ 9 h 18"/>
                  <a:gd name="T2" fmla="*/ 26 w 59"/>
                  <a:gd name="T3" fmla="*/ 0 h 18"/>
                  <a:gd name="T4" fmla="*/ 56 w 59"/>
                  <a:gd name="T5" fmla="*/ 9 h 18"/>
                  <a:gd name="T6" fmla="*/ 33 w 59"/>
                  <a:gd name="T7" fmla="*/ 18 h 18"/>
                  <a:gd name="T8" fmla="*/ 2 w 59"/>
                  <a:gd name="T9" fmla="*/ 9 h 18"/>
                </a:gdLst>
                <a:ahLst/>
                <a:cxnLst>
                  <a:cxn ang="0">
                    <a:pos x="T0" y="T1"/>
                  </a:cxn>
                  <a:cxn ang="0">
                    <a:pos x="T2" y="T3"/>
                  </a:cxn>
                  <a:cxn ang="0">
                    <a:pos x="T4" y="T5"/>
                  </a:cxn>
                  <a:cxn ang="0">
                    <a:pos x="T6" y="T7"/>
                  </a:cxn>
                  <a:cxn ang="0">
                    <a:pos x="T8" y="T9"/>
                  </a:cxn>
                </a:cxnLst>
                <a:rect l="0" t="0" r="r" b="b"/>
                <a:pathLst>
                  <a:path w="59" h="18">
                    <a:moveTo>
                      <a:pt x="2" y="9"/>
                    </a:moveTo>
                    <a:cubicBezTo>
                      <a:pt x="0" y="4"/>
                      <a:pt x="11" y="0"/>
                      <a:pt x="26" y="0"/>
                    </a:cubicBezTo>
                    <a:cubicBezTo>
                      <a:pt x="40" y="0"/>
                      <a:pt x="54" y="4"/>
                      <a:pt x="56" y="9"/>
                    </a:cubicBezTo>
                    <a:cubicBezTo>
                      <a:pt x="59" y="14"/>
                      <a:pt x="48" y="18"/>
                      <a:pt x="33" y="18"/>
                    </a:cubicBezTo>
                    <a:cubicBezTo>
                      <a:pt x="18" y="18"/>
                      <a:pt x="5" y="14"/>
                      <a:pt x="2"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270" name="Freeform 367"/>
              <p:cNvSpPr>
                <a:spLocks/>
              </p:cNvSpPr>
              <p:nvPr/>
            </p:nvSpPr>
            <p:spPr bwMode="auto">
              <a:xfrm>
                <a:off x="4292" y="2619"/>
                <a:ext cx="59" cy="17"/>
              </a:xfrm>
              <a:custGeom>
                <a:avLst/>
                <a:gdLst>
                  <a:gd name="T0" fmla="*/ 3 w 60"/>
                  <a:gd name="T1" fmla="*/ 9 h 18"/>
                  <a:gd name="T2" fmla="*/ 26 w 60"/>
                  <a:gd name="T3" fmla="*/ 0 h 18"/>
                  <a:gd name="T4" fmla="*/ 57 w 60"/>
                  <a:gd name="T5" fmla="*/ 9 h 18"/>
                  <a:gd name="T6" fmla="*/ 34 w 60"/>
                  <a:gd name="T7" fmla="*/ 18 h 18"/>
                  <a:gd name="T8" fmla="*/ 3 w 60"/>
                  <a:gd name="T9" fmla="*/ 9 h 18"/>
                </a:gdLst>
                <a:ahLst/>
                <a:cxnLst>
                  <a:cxn ang="0">
                    <a:pos x="T0" y="T1"/>
                  </a:cxn>
                  <a:cxn ang="0">
                    <a:pos x="T2" y="T3"/>
                  </a:cxn>
                  <a:cxn ang="0">
                    <a:pos x="T4" y="T5"/>
                  </a:cxn>
                  <a:cxn ang="0">
                    <a:pos x="T6" y="T7"/>
                  </a:cxn>
                  <a:cxn ang="0">
                    <a:pos x="T8" y="T9"/>
                  </a:cxn>
                </a:cxnLst>
                <a:rect l="0" t="0" r="r" b="b"/>
                <a:pathLst>
                  <a:path w="60" h="18">
                    <a:moveTo>
                      <a:pt x="3" y="9"/>
                    </a:moveTo>
                    <a:cubicBezTo>
                      <a:pt x="0" y="4"/>
                      <a:pt x="11" y="0"/>
                      <a:pt x="26" y="0"/>
                    </a:cubicBezTo>
                    <a:cubicBezTo>
                      <a:pt x="41" y="0"/>
                      <a:pt x="55" y="4"/>
                      <a:pt x="57" y="9"/>
                    </a:cubicBezTo>
                    <a:cubicBezTo>
                      <a:pt x="60" y="14"/>
                      <a:pt x="49" y="18"/>
                      <a:pt x="34" y="18"/>
                    </a:cubicBezTo>
                    <a:cubicBezTo>
                      <a:pt x="19" y="18"/>
                      <a:pt x="5" y="14"/>
                      <a:pt x="3"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271" name="Freeform 368"/>
              <p:cNvSpPr>
                <a:spLocks/>
              </p:cNvSpPr>
              <p:nvPr/>
            </p:nvSpPr>
            <p:spPr bwMode="auto">
              <a:xfrm>
                <a:off x="4361" y="2619"/>
                <a:ext cx="60" cy="17"/>
              </a:xfrm>
              <a:custGeom>
                <a:avLst/>
                <a:gdLst>
                  <a:gd name="T0" fmla="*/ 3 w 60"/>
                  <a:gd name="T1" fmla="*/ 9 h 18"/>
                  <a:gd name="T2" fmla="*/ 26 w 60"/>
                  <a:gd name="T3" fmla="*/ 0 h 18"/>
                  <a:gd name="T4" fmla="*/ 58 w 60"/>
                  <a:gd name="T5" fmla="*/ 9 h 18"/>
                  <a:gd name="T6" fmla="*/ 35 w 60"/>
                  <a:gd name="T7" fmla="*/ 18 h 18"/>
                  <a:gd name="T8" fmla="*/ 3 w 60"/>
                  <a:gd name="T9" fmla="*/ 9 h 18"/>
                </a:gdLst>
                <a:ahLst/>
                <a:cxnLst>
                  <a:cxn ang="0">
                    <a:pos x="T0" y="T1"/>
                  </a:cxn>
                  <a:cxn ang="0">
                    <a:pos x="T2" y="T3"/>
                  </a:cxn>
                  <a:cxn ang="0">
                    <a:pos x="T4" y="T5"/>
                  </a:cxn>
                  <a:cxn ang="0">
                    <a:pos x="T6" y="T7"/>
                  </a:cxn>
                  <a:cxn ang="0">
                    <a:pos x="T8" y="T9"/>
                  </a:cxn>
                </a:cxnLst>
                <a:rect l="0" t="0" r="r" b="b"/>
                <a:pathLst>
                  <a:path w="60" h="18">
                    <a:moveTo>
                      <a:pt x="3" y="9"/>
                    </a:moveTo>
                    <a:cubicBezTo>
                      <a:pt x="0" y="4"/>
                      <a:pt x="11" y="0"/>
                      <a:pt x="26" y="0"/>
                    </a:cubicBezTo>
                    <a:cubicBezTo>
                      <a:pt x="41" y="0"/>
                      <a:pt x="55" y="4"/>
                      <a:pt x="58" y="9"/>
                    </a:cubicBezTo>
                    <a:cubicBezTo>
                      <a:pt x="60" y="14"/>
                      <a:pt x="50" y="18"/>
                      <a:pt x="35" y="18"/>
                    </a:cubicBezTo>
                    <a:cubicBezTo>
                      <a:pt x="20" y="18"/>
                      <a:pt x="5" y="14"/>
                      <a:pt x="3"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272" name="Freeform 369"/>
              <p:cNvSpPr>
                <a:spLocks/>
              </p:cNvSpPr>
              <p:nvPr/>
            </p:nvSpPr>
            <p:spPr bwMode="auto">
              <a:xfrm>
                <a:off x="4433" y="2619"/>
                <a:ext cx="59" cy="17"/>
              </a:xfrm>
              <a:custGeom>
                <a:avLst/>
                <a:gdLst>
                  <a:gd name="T0" fmla="*/ 3 w 59"/>
                  <a:gd name="T1" fmla="*/ 9 h 18"/>
                  <a:gd name="T2" fmla="*/ 25 w 59"/>
                  <a:gd name="T3" fmla="*/ 0 h 18"/>
                  <a:gd name="T4" fmla="*/ 57 w 59"/>
                  <a:gd name="T5" fmla="*/ 9 h 18"/>
                  <a:gd name="T6" fmla="*/ 35 w 59"/>
                  <a:gd name="T7" fmla="*/ 18 h 18"/>
                  <a:gd name="T8" fmla="*/ 3 w 59"/>
                  <a:gd name="T9" fmla="*/ 9 h 18"/>
                </a:gdLst>
                <a:ahLst/>
                <a:cxnLst>
                  <a:cxn ang="0">
                    <a:pos x="T0" y="T1"/>
                  </a:cxn>
                  <a:cxn ang="0">
                    <a:pos x="T2" y="T3"/>
                  </a:cxn>
                  <a:cxn ang="0">
                    <a:pos x="T4" y="T5"/>
                  </a:cxn>
                  <a:cxn ang="0">
                    <a:pos x="T6" y="T7"/>
                  </a:cxn>
                  <a:cxn ang="0">
                    <a:pos x="T8" y="T9"/>
                  </a:cxn>
                </a:cxnLst>
                <a:rect l="0" t="0" r="r" b="b"/>
                <a:pathLst>
                  <a:path w="59" h="18">
                    <a:moveTo>
                      <a:pt x="3" y="9"/>
                    </a:moveTo>
                    <a:cubicBezTo>
                      <a:pt x="0" y="4"/>
                      <a:pt x="10" y="0"/>
                      <a:pt x="25" y="0"/>
                    </a:cubicBezTo>
                    <a:cubicBezTo>
                      <a:pt x="39" y="0"/>
                      <a:pt x="54" y="4"/>
                      <a:pt x="57" y="9"/>
                    </a:cubicBezTo>
                    <a:cubicBezTo>
                      <a:pt x="59" y="14"/>
                      <a:pt x="50" y="18"/>
                      <a:pt x="35" y="18"/>
                    </a:cubicBezTo>
                    <a:cubicBezTo>
                      <a:pt x="20" y="18"/>
                      <a:pt x="5" y="14"/>
                      <a:pt x="3"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273" name="Freeform 370"/>
              <p:cNvSpPr>
                <a:spLocks/>
              </p:cNvSpPr>
              <p:nvPr/>
            </p:nvSpPr>
            <p:spPr bwMode="auto">
              <a:xfrm>
                <a:off x="4502" y="2619"/>
                <a:ext cx="60" cy="17"/>
              </a:xfrm>
              <a:custGeom>
                <a:avLst/>
                <a:gdLst>
                  <a:gd name="T0" fmla="*/ 3 w 60"/>
                  <a:gd name="T1" fmla="*/ 9 h 18"/>
                  <a:gd name="T2" fmla="*/ 25 w 60"/>
                  <a:gd name="T3" fmla="*/ 0 h 18"/>
                  <a:gd name="T4" fmla="*/ 57 w 60"/>
                  <a:gd name="T5" fmla="*/ 9 h 18"/>
                  <a:gd name="T6" fmla="*/ 35 w 60"/>
                  <a:gd name="T7" fmla="*/ 18 h 18"/>
                  <a:gd name="T8" fmla="*/ 3 w 60"/>
                  <a:gd name="T9" fmla="*/ 9 h 18"/>
                </a:gdLst>
                <a:ahLst/>
                <a:cxnLst>
                  <a:cxn ang="0">
                    <a:pos x="T0" y="T1"/>
                  </a:cxn>
                  <a:cxn ang="0">
                    <a:pos x="T2" y="T3"/>
                  </a:cxn>
                  <a:cxn ang="0">
                    <a:pos x="T4" y="T5"/>
                  </a:cxn>
                  <a:cxn ang="0">
                    <a:pos x="T6" y="T7"/>
                  </a:cxn>
                  <a:cxn ang="0">
                    <a:pos x="T8" y="T9"/>
                  </a:cxn>
                </a:cxnLst>
                <a:rect l="0" t="0" r="r" b="b"/>
                <a:pathLst>
                  <a:path w="60" h="18">
                    <a:moveTo>
                      <a:pt x="3" y="9"/>
                    </a:moveTo>
                    <a:cubicBezTo>
                      <a:pt x="0" y="4"/>
                      <a:pt x="10" y="0"/>
                      <a:pt x="25" y="0"/>
                    </a:cubicBezTo>
                    <a:cubicBezTo>
                      <a:pt x="39" y="0"/>
                      <a:pt x="54" y="4"/>
                      <a:pt x="57" y="9"/>
                    </a:cubicBezTo>
                    <a:cubicBezTo>
                      <a:pt x="60" y="14"/>
                      <a:pt x="50" y="18"/>
                      <a:pt x="35" y="18"/>
                    </a:cubicBezTo>
                    <a:cubicBezTo>
                      <a:pt x="20" y="18"/>
                      <a:pt x="6" y="14"/>
                      <a:pt x="3"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274" name="Freeform 371"/>
              <p:cNvSpPr>
                <a:spLocks/>
              </p:cNvSpPr>
              <p:nvPr/>
            </p:nvSpPr>
            <p:spPr bwMode="auto">
              <a:xfrm>
                <a:off x="4573" y="2619"/>
                <a:ext cx="61" cy="17"/>
              </a:xfrm>
              <a:custGeom>
                <a:avLst/>
                <a:gdLst>
                  <a:gd name="T0" fmla="*/ 3 w 61"/>
                  <a:gd name="T1" fmla="*/ 9 h 18"/>
                  <a:gd name="T2" fmla="*/ 25 w 61"/>
                  <a:gd name="T3" fmla="*/ 0 h 18"/>
                  <a:gd name="T4" fmla="*/ 58 w 61"/>
                  <a:gd name="T5" fmla="*/ 9 h 18"/>
                  <a:gd name="T6" fmla="*/ 36 w 61"/>
                  <a:gd name="T7" fmla="*/ 18 h 18"/>
                  <a:gd name="T8" fmla="*/ 3 w 61"/>
                  <a:gd name="T9" fmla="*/ 9 h 18"/>
                </a:gdLst>
                <a:ahLst/>
                <a:cxnLst>
                  <a:cxn ang="0">
                    <a:pos x="T0" y="T1"/>
                  </a:cxn>
                  <a:cxn ang="0">
                    <a:pos x="T2" y="T3"/>
                  </a:cxn>
                  <a:cxn ang="0">
                    <a:pos x="T4" y="T5"/>
                  </a:cxn>
                  <a:cxn ang="0">
                    <a:pos x="T6" y="T7"/>
                  </a:cxn>
                  <a:cxn ang="0">
                    <a:pos x="T8" y="T9"/>
                  </a:cxn>
                </a:cxnLst>
                <a:rect l="0" t="0" r="r" b="b"/>
                <a:pathLst>
                  <a:path w="61" h="18">
                    <a:moveTo>
                      <a:pt x="3" y="9"/>
                    </a:moveTo>
                    <a:cubicBezTo>
                      <a:pt x="0" y="4"/>
                      <a:pt x="10" y="0"/>
                      <a:pt x="25" y="0"/>
                    </a:cubicBezTo>
                    <a:cubicBezTo>
                      <a:pt x="40" y="0"/>
                      <a:pt x="54" y="4"/>
                      <a:pt x="58" y="9"/>
                    </a:cubicBezTo>
                    <a:cubicBezTo>
                      <a:pt x="61" y="14"/>
                      <a:pt x="51" y="18"/>
                      <a:pt x="36" y="18"/>
                    </a:cubicBezTo>
                    <a:cubicBezTo>
                      <a:pt x="21" y="18"/>
                      <a:pt x="6" y="14"/>
                      <a:pt x="3"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275" name="Freeform 372"/>
              <p:cNvSpPr>
                <a:spLocks/>
              </p:cNvSpPr>
              <p:nvPr/>
            </p:nvSpPr>
            <p:spPr bwMode="auto">
              <a:xfrm>
                <a:off x="4644" y="2619"/>
                <a:ext cx="60" cy="17"/>
              </a:xfrm>
              <a:custGeom>
                <a:avLst/>
                <a:gdLst>
                  <a:gd name="T0" fmla="*/ 3 w 61"/>
                  <a:gd name="T1" fmla="*/ 9 h 18"/>
                  <a:gd name="T2" fmla="*/ 24 w 61"/>
                  <a:gd name="T3" fmla="*/ 0 h 18"/>
                  <a:gd name="T4" fmla="*/ 57 w 61"/>
                  <a:gd name="T5" fmla="*/ 9 h 18"/>
                  <a:gd name="T6" fmla="*/ 36 w 61"/>
                  <a:gd name="T7" fmla="*/ 18 h 18"/>
                  <a:gd name="T8" fmla="*/ 3 w 61"/>
                  <a:gd name="T9" fmla="*/ 9 h 18"/>
                </a:gdLst>
                <a:ahLst/>
                <a:cxnLst>
                  <a:cxn ang="0">
                    <a:pos x="T0" y="T1"/>
                  </a:cxn>
                  <a:cxn ang="0">
                    <a:pos x="T2" y="T3"/>
                  </a:cxn>
                  <a:cxn ang="0">
                    <a:pos x="T4" y="T5"/>
                  </a:cxn>
                  <a:cxn ang="0">
                    <a:pos x="T6" y="T7"/>
                  </a:cxn>
                  <a:cxn ang="0">
                    <a:pos x="T8" y="T9"/>
                  </a:cxn>
                </a:cxnLst>
                <a:rect l="0" t="0" r="r" b="b"/>
                <a:pathLst>
                  <a:path w="61" h="18">
                    <a:moveTo>
                      <a:pt x="3" y="9"/>
                    </a:moveTo>
                    <a:cubicBezTo>
                      <a:pt x="0" y="4"/>
                      <a:pt x="9" y="0"/>
                      <a:pt x="24" y="0"/>
                    </a:cubicBezTo>
                    <a:cubicBezTo>
                      <a:pt x="39" y="0"/>
                      <a:pt x="54" y="4"/>
                      <a:pt x="57" y="9"/>
                    </a:cubicBezTo>
                    <a:cubicBezTo>
                      <a:pt x="61" y="14"/>
                      <a:pt x="51" y="18"/>
                      <a:pt x="36" y="18"/>
                    </a:cubicBezTo>
                    <a:cubicBezTo>
                      <a:pt x="21" y="18"/>
                      <a:pt x="6" y="14"/>
                      <a:pt x="3"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276" name="Freeform 373"/>
              <p:cNvSpPr>
                <a:spLocks/>
              </p:cNvSpPr>
              <p:nvPr/>
            </p:nvSpPr>
            <p:spPr bwMode="auto">
              <a:xfrm>
                <a:off x="4714" y="2619"/>
                <a:ext cx="61" cy="17"/>
              </a:xfrm>
              <a:custGeom>
                <a:avLst/>
                <a:gdLst>
                  <a:gd name="T0" fmla="*/ 3 w 61"/>
                  <a:gd name="T1" fmla="*/ 9 h 18"/>
                  <a:gd name="T2" fmla="*/ 24 w 61"/>
                  <a:gd name="T3" fmla="*/ 0 h 18"/>
                  <a:gd name="T4" fmla="*/ 57 w 61"/>
                  <a:gd name="T5" fmla="*/ 9 h 18"/>
                  <a:gd name="T6" fmla="*/ 37 w 61"/>
                  <a:gd name="T7" fmla="*/ 18 h 18"/>
                  <a:gd name="T8" fmla="*/ 3 w 61"/>
                  <a:gd name="T9" fmla="*/ 9 h 18"/>
                </a:gdLst>
                <a:ahLst/>
                <a:cxnLst>
                  <a:cxn ang="0">
                    <a:pos x="T0" y="T1"/>
                  </a:cxn>
                  <a:cxn ang="0">
                    <a:pos x="T2" y="T3"/>
                  </a:cxn>
                  <a:cxn ang="0">
                    <a:pos x="T4" y="T5"/>
                  </a:cxn>
                  <a:cxn ang="0">
                    <a:pos x="T6" y="T7"/>
                  </a:cxn>
                  <a:cxn ang="0">
                    <a:pos x="T8" y="T9"/>
                  </a:cxn>
                </a:cxnLst>
                <a:rect l="0" t="0" r="r" b="b"/>
                <a:pathLst>
                  <a:path w="61" h="18">
                    <a:moveTo>
                      <a:pt x="3" y="9"/>
                    </a:moveTo>
                    <a:cubicBezTo>
                      <a:pt x="0" y="4"/>
                      <a:pt x="9" y="0"/>
                      <a:pt x="24" y="0"/>
                    </a:cubicBezTo>
                    <a:cubicBezTo>
                      <a:pt x="39" y="0"/>
                      <a:pt x="54" y="4"/>
                      <a:pt x="57" y="9"/>
                    </a:cubicBezTo>
                    <a:cubicBezTo>
                      <a:pt x="61" y="14"/>
                      <a:pt x="52" y="18"/>
                      <a:pt x="37" y="18"/>
                    </a:cubicBezTo>
                    <a:cubicBezTo>
                      <a:pt x="22" y="18"/>
                      <a:pt x="7" y="14"/>
                      <a:pt x="3"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277" name="Freeform 374"/>
              <p:cNvSpPr>
                <a:spLocks/>
              </p:cNvSpPr>
              <p:nvPr/>
            </p:nvSpPr>
            <p:spPr bwMode="auto">
              <a:xfrm>
                <a:off x="4784" y="2619"/>
                <a:ext cx="61" cy="17"/>
              </a:xfrm>
              <a:custGeom>
                <a:avLst/>
                <a:gdLst>
                  <a:gd name="T0" fmla="*/ 4 w 62"/>
                  <a:gd name="T1" fmla="*/ 9 h 18"/>
                  <a:gd name="T2" fmla="*/ 24 w 62"/>
                  <a:gd name="T3" fmla="*/ 0 h 18"/>
                  <a:gd name="T4" fmla="*/ 58 w 62"/>
                  <a:gd name="T5" fmla="*/ 9 h 18"/>
                  <a:gd name="T6" fmla="*/ 38 w 62"/>
                  <a:gd name="T7" fmla="*/ 18 h 18"/>
                  <a:gd name="T8" fmla="*/ 4 w 62"/>
                  <a:gd name="T9" fmla="*/ 9 h 18"/>
                </a:gdLst>
                <a:ahLst/>
                <a:cxnLst>
                  <a:cxn ang="0">
                    <a:pos x="T0" y="T1"/>
                  </a:cxn>
                  <a:cxn ang="0">
                    <a:pos x="T2" y="T3"/>
                  </a:cxn>
                  <a:cxn ang="0">
                    <a:pos x="T4" y="T5"/>
                  </a:cxn>
                  <a:cxn ang="0">
                    <a:pos x="T6" y="T7"/>
                  </a:cxn>
                  <a:cxn ang="0">
                    <a:pos x="T8" y="T9"/>
                  </a:cxn>
                </a:cxnLst>
                <a:rect l="0" t="0" r="r" b="b"/>
                <a:pathLst>
                  <a:path w="62" h="18">
                    <a:moveTo>
                      <a:pt x="4" y="9"/>
                    </a:moveTo>
                    <a:cubicBezTo>
                      <a:pt x="0" y="4"/>
                      <a:pt x="9" y="0"/>
                      <a:pt x="24" y="0"/>
                    </a:cubicBezTo>
                    <a:cubicBezTo>
                      <a:pt x="39" y="0"/>
                      <a:pt x="54" y="4"/>
                      <a:pt x="58" y="9"/>
                    </a:cubicBezTo>
                    <a:cubicBezTo>
                      <a:pt x="62" y="14"/>
                      <a:pt x="53" y="18"/>
                      <a:pt x="38" y="18"/>
                    </a:cubicBezTo>
                    <a:cubicBezTo>
                      <a:pt x="23" y="18"/>
                      <a:pt x="7" y="14"/>
                      <a:pt x="4"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278" name="Freeform 375"/>
              <p:cNvSpPr>
                <a:spLocks/>
              </p:cNvSpPr>
              <p:nvPr/>
            </p:nvSpPr>
            <p:spPr bwMode="auto">
              <a:xfrm>
                <a:off x="4854" y="2619"/>
                <a:ext cx="62" cy="17"/>
              </a:xfrm>
              <a:custGeom>
                <a:avLst/>
                <a:gdLst>
                  <a:gd name="T0" fmla="*/ 4 w 62"/>
                  <a:gd name="T1" fmla="*/ 9 h 18"/>
                  <a:gd name="T2" fmla="*/ 24 w 62"/>
                  <a:gd name="T3" fmla="*/ 0 h 18"/>
                  <a:gd name="T4" fmla="*/ 58 w 62"/>
                  <a:gd name="T5" fmla="*/ 9 h 18"/>
                  <a:gd name="T6" fmla="*/ 39 w 62"/>
                  <a:gd name="T7" fmla="*/ 18 h 18"/>
                  <a:gd name="T8" fmla="*/ 4 w 62"/>
                  <a:gd name="T9" fmla="*/ 9 h 18"/>
                </a:gdLst>
                <a:ahLst/>
                <a:cxnLst>
                  <a:cxn ang="0">
                    <a:pos x="T0" y="T1"/>
                  </a:cxn>
                  <a:cxn ang="0">
                    <a:pos x="T2" y="T3"/>
                  </a:cxn>
                  <a:cxn ang="0">
                    <a:pos x="T4" y="T5"/>
                  </a:cxn>
                  <a:cxn ang="0">
                    <a:pos x="T6" y="T7"/>
                  </a:cxn>
                  <a:cxn ang="0">
                    <a:pos x="T8" y="T9"/>
                  </a:cxn>
                </a:cxnLst>
                <a:rect l="0" t="0" r="r" b="b"/>
                <a:pathLst>
                  <a:path w="62" h="18">
                    <a:moveTo>
                      <a:pt x="4" y="9"/>
                    </a:moveTo>
                    <a:cubicBezTo>
                      <a:pt x="0" y="4"/>
                      <a:pt x="9" y="0"/>
                      <a:pt x="24" y="0"/>
                    </a:cubicBezTo>
                    <a:cubicBezTo>
                      <a:pt x="39" y="0"/>
                      <a:pt x="54" y="4"/>
                      <a:pt x="58" y="9"/>
                    </a:cubicBezTo>
                    <a:cubicBezTo>
                      <a:pt x="62" y="14"/>
                      <a:pt x="54" y="18"/>
                      <a:pt x="39" y="18"/>
                    </a:cubicBezTo>
                    <a:cubicBezTo>
                      <a:pt x="24" y="18"/>
                      <a:pt x="8" y="14"/>
                      <a:pt x="4"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279" name="Freeform 376"/>
              <p:cNvSpPr>
                <a:spLocks/>
              </p:cNvSpPr>
              <p:nvPr/>
            </p:nvSpPr>
            <p:spPr bwMode="auto">
              <a:xfrm>
                <a:off x="4925" y="2619"/>
                <a:ext cx="62" cy="17"/>
              </a:xfrm>
              <a:custGeom>
                <a:avLst/>
                <a:gdLst>
                  <a:gd name="T0" fmla="*/ 4 w 62"/>
                  <a:gd name="T1" fmla="*/ 9 h 18"/>
                  <a:gd name="T2" fmla="*/ 23 w 62"/>
                  <a:gd name="T3" fmla="*/ 0 h 18"/>
                  <a:gd name="T4" fmla="*/ 58 w 62"/>
                  <a:gd name="T5" fmla="*/ 9 h 18"/>
                  <a:gd name="T6" fmla="*/ 38 w 62"/>
                  <a:gd name="T7" fmla="*/ 18 h 18"/>
                  <a:gd name="T8" fmla="*/ 4 w 62"/>
                  <a:gd name="T9" fmla="*/ 9 h 18"/>
                </a:gdLst>
                <a:ahLst/>
                <a:cxnLst>
                  <a:cxn ang="0">
                    <a:pos x="T0" y="T1"/>
                  </a:cxn>
                  <a:cxn ang="0">
                    <a:pos x="T2" y="T3"/>
                  </a:cxn>
                  <a:cxn ang="0">
                    <a:pos x="T4" y="T5"/>
                  </a:cxn>
                  <a:cxn ang="0">
                    <a:pos x="T6" y="T7"/>
                  </a:cxn>
                  <a:cxn ang="0">
                    <a:pos x="T8" y="T9"/>
                  </a:cxn>
                </a:cxnLst>
                <a:rect l="0" t="0" r="r" b="b"/>
                <a:pathLst>
                  <a:path w="62" h="18">
                    <a:moveTo>
                      <a:pt x="4" y="9"/>
                    </a:moveTo>
                    <a:cubicBezTo>
                      <a:pt x="0" y="4"/>
                      <a:pt x="8" y="0"/>
                      <a:pt x="23" y="0"/>
                    </a:cubicBezTo>
                    <a:cubicBezTo>
                      <a:pt x="38" y="0"/>
                      <a:pt x="53" y="4"/>
                      <a:pt x="58" y="9"/>
                    </a:cubicBezTo>
                    <a:cubicBezTo>
                      <a:pt x="62" y="14"/>
                      <a:pt x="53" y="18"/>
                      <a:pt x="38" y="18"/>
                    </a:cubicBezTo>
                    <a:cubicBezTo>
                      <a:pt x="23" y="18"/>
                      <a:pt x="8" y="14"/>
                      <a:pt x="4"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280" name="Freeform 377"/>
              <p:cNvSpPr>
                <a:spLocks/>
              </p:cNvSpPr>
              <p:nvPr/>
            </p:nvSpPr>
            <p:spPr bwMode="auto">
              <a:xfrm>
                <a:off x="4995" y="2619"/>
                <a:ext cx="63" cy="17"/>
              </a:xfrm>
              <a:custGeom>
                <a:avLst/>
                <a:gdLst>
                  <a:gd name="T0" fmla="*/ 5 w 64"/>
                  <a:gd name="T1" fmla="*/ 9 h 18"/>
                  <a:gd name="T2" fmla="*/ 24 w 64"/>
                  <a:gd name="T3" fmla="*/ 0 h 18"/>
                  <a:gd name="T4" fmla="*/ 59 w 64"/>
                  <a:gd name="T5" fmla="*/ 9 h 18"/>
                  <a:gd name="T6" fmla="*/ 40 w 64"/>
                  <a:gd name="T7" fmla="*/ 18 h 18"/>
                  <a:gd name="T8" fmla="*/ 5 w 64"/>
                  <a:gd name="T9" fmla="*/ 9 h 18"/>
                </a:gdLst>
                <a:ahLst/>
                <a:cxnLst>
                  <a:cxn ang="0">
                    <a:pos x="T0" y="T1"/>
                  </a:cxn>
                  <a:cxn ang="0">
                    <a:pos x="T2" y="T3"/>
                  </a:cxn>
                  <a:cxn ang="0">
                    <a:pos x="T4" y="T5"/>
                  </a:cxn>
                  <a:cxn ang="0">
                    <a:pos x="T6" y="T7"/>
                  </a:cxn>
                  <a:cxn ang="0">
                    <a:pos x="T8" y="T9"/>
                  </a:cxn>
                </a:cxnLst>
                <a:rect l="0" t="0" r="r" b="b"/>
                <a:pathLst>
                  <a:path w="64" h="18">
                    <a:moveTo>
                      <a:pt x="5" y="9"/>
                    </a:moveTo>
                    <a:cubicBezTo>
                      <a:pt x="0" y="4"/>
                      <a:pt x="9" y="0"/>
                      <a:pt x="24" y="0"/>
                    </a:cubicBezTo>
                    <a:cubicBezTo>
                      <a:pt x="39" y="0"/>
                      <a:pt x="55" y="4"/>
                      <a:pt x="59" y="9"/>
                    </a:cubicBezTo>
                    <a:cubicBezTo>
                      <a:pt x="64" y="14"/>
                      <a:pt x="55" y="18"/>
                      <a:pt x="40" y="18"/>
                    </a:cubicBezTo>
                    <a:cubicBezTo>
                      <a:pt x="25" y="18"/>
                      <a:pt x="9" y="14"/>
                      <a:pt x="5"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281" name="Freeform 378"/>
              <p:cNvSpPr>
                <a:spLocks/>
              </p:cNvSpPr>
              <p:nvPr/>
            </p:nvSpPr>
            <p:spPr bwMode="auto">
              <a:xfrm>
                <a:off x="5065" y="2619"/>
                <a:ext cx="64" cy="17"/>
              </a:xfrm>
              <a:custGeom>
                <a:avLst/>
                <a:gdLst>
                  <a:gd name="T0" fmla="*/ 4 w 64"/>
                  <a:gd name="T1" fmla="*/ 9 h 18"/>
                  <a:gd name="T2" fmla="*/ 23 w 64"/>
                  <a:gd name="T3" fmla="*/ 0 h 18"/>
                  <a:gd name="T4" fmla="*/ 59 w 64"/>
                  <a:gd name="T5" fmla="*/ 9 h 18"/>
                  <a:gd name="T6" fmla="*/ 40 w 64"/>
                  <a:gd name="T7" fmla="*/ 18 h 18"/>
                  <a:gd name="T8" fmla="*/ 4 w 64"/>
                  <a:gd name="T9" fmla="*/ 9 h 18"/>
                </a:gdLst>
                <a:ahLst/>
                <a:cxnLst>
                  <a:cxn ang="0">
                    <a:pos x="T0" y="T1"/>
                  </a:cxn>
                  <a:cxn ang="0">
                    <a:pos x="T2" y="T3"/>
                  </a:cxn>
                  <a:cxn ang="0">
                    <a:pos x="T4" y="T5"/>
                  </a:cxn>
                  <a:cxn ang="0">
                    <a:pos x="T6" y="T7"/>
                  </a:cxn>
                  <a:cxn ang="0">
                    <a:pos x="T8" y="T9"/>
                  </a:cxn>
                </a:cxnLst>
                <a:rect l="0" t="0" r="r" b="b"/>
                <a:pathLst>
                  <a:path w="64" h="18">
                    <a:moveTo>
                      <a:pt x="4" y="9"/>
                    </a:moveTo>
                    <a:cubicBezTo>
                      <a:pt x="0" y="4"/>
                      <a:pt x="8" y="0"/>
                      <a:pt x="23" y="0"/>
                    </a:cubicBezTo>
                    <a:cubicBezTo>
                      <a:pt x="38" y="0"/>
                      <a:pt x="54" y="4"/>
                      <a:pt x="59" y="9"/>
                    </a:cubicBezTo>
                    <a:cubicBezTo>
                      <a:pt x="64" y="14"/>
                      <a:pt x="55" y="18"/>
                      <a:pt x="40" y="18"/>
                    </a:cubicBezTo>
                    <a:cubicBezTo>
                      <a:pt x="25" y="18"/>
                      <a:pt x="9" y="14"/>
                      <a:pt x="4"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282" name="Freeform 379"/>
              <p:cNvSpPr>
                <a:spLocks/>
              </p:cNvSpPr>
              <p:nvPr/>
            </p:nvSpPr>
            <p:spPr bwMode="auto">
              <a:xfrm>
                <a:off x="5136" y="2619"/>
                <a:ext cx="63" cy="17"/>
              </a:xfrm>
              <a:custGeom>
                <a:avLst/>
                <a:gdLst>
                  <a:gd name="T0" fmla="*/ 5 w 64"/>
                  <a:gd name="T1" fmla="*/ 9 h 18"/>
                  <a:gd name="T2" fmla="*/ 23 w 64"/>
                  <a:gd name="T3" fmla="*/ 0 h 18"/>
                  <a:gd name="T4" fmla="*/ 59 w 64"/>
                  <a:gd name="T5" fmla="*/ 9 h 18"/>
                  <a:gd name="T6" fmla="*/ 41 w 64"/>
                  <a:gd name="T7" fmla="*/ 18 h 18"/>
                  <a:gd name="T8" fmla="*/ 5 w 64"/>
                  <a:gd name="T9" fmla="*/ 9 h 18"/>
                </a:gdLst>
                <a:ahLst/>
                <a:cxnLst>
                  <a:cxn ang="0">
                    <a:pos x="T0" y="T1"/>
                  </a:cxn>
                  <a:cxn ang="0">
                    <a:pos x="T2" y="T3"/>
                  </a:cxn>
                  <a:cxn ang="0">
                    <a:pos x="T4" y="T5"/>
                  </a:cxn>
                  <a:cxn ang="0">
                    <a:pos x="T6" y="T7"/>
                  </a:cxn>
                  <a:cxn ang="0">
                    <a:pos x="T8" y="T9"/>
                  </a:cxn>
                </a:cxnLst>
                <a:rect l="0" t="0" r="r" b="b"/>
                <a:pathLst>
                  <a:path w="64" h="18">
                    <a:moveTo>
                      <a:pt x="5" y="9"/>
                    </a:moveTo>
                    <a:cubicBezTo>
                      <a:pt x="0" y="4"/>
                      <a:pt x="8" y="0"/>
                      <a:pt x="23" y="0"/>
                    </a:cubicBezTo>
                    <a:cubicBezTo>
                      <a:pt x="38" y="0"/>
                      <a:pt x="54" y="4"/>
                      <a:pt x="59" y="9"/>
                    </a:cubicBezTo>
                    <a:cubicBezTo>
                      <a:pt x="64" y="14"/>
                      <a:pt x="56" y="18"/>
                      <a:pt x="41" y="18"/>
                    </a:cubicBezTo>
                    <a:cubicBezTo>
                      <a:pt x="26" y="18"/>
                      <a:pt x="10" y="14"/>
                      <a:pt x="5"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283" name="Freeform 380"/>
              <p:cNvSpPr>
                <a:spLocks/>
              </p:cNvSpPr>
              <p:nvPr/>
            </p:nvSpPr>
            <p:spPr bwMode="auto">
              <a:xfrm>
                <a:off x="5205" y="2619"/>
                <a:ext cx="64" cy="17"/>
              </a:xfrm>
              <a:custGeom>
                <a:avLst/>
                <a:gdLst>
                  <a:gd name="T0" fmla="*/ 5 w 64"/>
                  <a:gd name="T1" fmla="*/ 9 h 18"/>
                  <a:gd name="T2" fmla="*/ 23 w 64"/>
                  <a:gd name="T3" fmla="*/ 0 h 18"/>
                  <a:gd name="T4" fmla="*/ 59 w 64"/>
                  <a:gd name="T5" fmla="*/ 9 h 18"/>
                  <a:gd name="T6" fmla="*/ 41 w 64"/>
                  <a:gd name="T7" fmla="*/ 18 h 18"/>
                  <a:gd name="T8" fmla="*/ 5 w 64"/>
                  <a:gd name="T9" fmla="*/ 9 h 18"/>
                </a:gdLst>
                <a:ahLst/>
                <a:cxnLst>
                  <a:cxn ang="0">
                    <a:pos x="T0" y="T1"/>
                  </a:cxn>
                  <a:cxn ang="0">
                    <a:pos x="T2" y="T3"/>
                  </a:cxn>
                  <a:cxn ang="0">
                    <a:pos x="T4" y="T5"/>
                  </a:cxn>
                  <a:cxn ang="0">
                    <a:pos x="T6" y="T7"/>
                  </a:cxn>
                  <a:cxn ang="0">
                    <a:pos x="T8" y="T9"/>
                  </a:cxn>
                </a:cxnLst>
                <a:rect l="0" t="0" r="r" b="b"/>
                <a:pathLst>
                  <a:path w="64" h="18">
                    <a:moveTo>
                      <a:pt x="5" y="9"/>
                    </a:moveTo>
                    <a:cubicBezTo>
                      <a:pt x="0" y="4"/>
                      <a:pt x="8" y="0"/>
                      <a:pt x="23" y="0"/>
                    </a:cubicBezTo>
                    <a:cubicBezTo>
                      <a:pt x="38" y="0"/>
                      <a:pt x="54" y="4"/>
                      <a:pt x="59" y="9"/>
                    </a:cubicBezTo>
                    <a:cubicBezTo>
                      <a:pt x="64" y="14"/>
                      <a:pt x="56" y="18"/>
                      <a:pt x="41" y="18"/>
                    </a:cubicBezTo>
                    <a:cubicBezTo>
                      <a:pt x="26" y="18"/>
                      <a:pt x="10" y="14"/>
                      <a:pt x="5"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284" name="Freeform 381"/>
              <p:cNvSpPr>
                <a:spLocks/>
              </p:cNvSpPr>
              <p:nvPr/>
            </p:nvSpPr>
            <p:spPr bwMode="auto">
              <a:xfrm>
                <a:off x="5276" y="2619"/>
                <a:ext cx="64" cy="17"/>
              </a:xfrm>
              <a:custGeom>
                <a:avLst/>
                <a:gdLst>
                  <a:gd name="T0" fmla="*/ 5 w 65"/>
                  <a:gd name="T1" fmla="*/ 9 h 18"/>
                  <a:gd name="T2" fmla="*/ 23 w 65"/>
                  <a:gd name="T3" fmla="*/ 0 h 18"/>
                  <a:gd name="T4" fmla="*/ 60 w 65"/>
                  <a:gd name="T5" fmla="*/ 9 h 18"/>
                  <a:gd name="T6" fmla="*/ 42 w 65"/>
                  <a:gd name="T7" fmla="*/ 18 h 18"/>
                  <a:gd name="T8" fmla="*/ 5 w 65"/>
                  <a:gd name="T9" fmla="*/ 9 h 18"/>
                </a:gdLst>
                <a:ahLst/>
                <a:cxnLst>
                  <a:cxn ang="0">
                    <a:pos x="T0" y="T1"/>
                  </a:cxn>
                  <a:cxn ang="0">
                    <a:pos x="T2" y="T3"/>
                  </a:cxn>
                  <a:cxn ang="0">
                    <a:pos x="T4" y="T5"/>
                  </a:cxn>
                  <a:cxn ang="0">
                    <a:pos x="T6" y="T7"/>
                  </a:cxn>
                  <a:cxn ang="0">
                    <a:pos x="T8" y="T9"/>
                  </a:cxn>
                </a:cxnLst>
                <a:rect l="0" t="0" r="r" b="b"/>
                <a:pathLst>
                  <a:path w="65" h="18">
                    <a:moveTo>
                      <a:pt x="5" y="9"/>
                    </a:moveTo>
                    <a:cubicBezTo>
                      <a:pt x="0" y="4"/>
                      <a:pt x="8" y="0"/>
                      <a:pt x="23" y="0"/>
                    </a:cubicBezTo>
                    <a:cubicBezTo>
                      <a:pt x="38" y="0"/>
                      <a:pt x="55" y="4"/>
                      <a:pt x="60" y="9"/>
                    </a:cubicBezTo>
                    <a:cubicBezTo>
                      <a:pt x="65" y="14"/>
                      <a:pt x="57" y="18"/>
                      <a:pt x="42" y="18"/>
                    </a:cubicBezTo>
                    <a:cubicBezTo>
                      <a:pt x="27" y="18"/>
                      <a:pt x="11" y="14"/>
                      <a:pt x="5"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285" name="Freeform 382"/>
              <p:cNvSpPr>
                <a:spLocks/>
              </p:cNvSpPr>
              <p:nvPr/>
            </p:nvSpPr>
            <p:spPr bwMode="auto">
              <a:xfrm>
                <a:off x="5345" y="2619"/>
                <a:ext cx="66" cy="17"/>
              </a:xfrm>
              <a:custGeom>
                <a:avLst/>
                <a:gdLst>
                  <a:gd name="T0" fmla="*/ 6 w 66"/>
                  <a:gd name="T1" fmla="*/ 9 h 18"/>
                  <a:gd name="T2" fmla="*/ 23 w 66"/>
                  <a:gd name="T3" fmla="*/ 0 h 18"/>
                  <a:gd name="T4" fmla="*/ 60 w 66"/>
                  <a:gd name="T5" fmla="*/ 9 h 18"/>
                  <a:gd name="T6" fmla="*/ 43 w 66"/>
                  <a:gd name="T7" fmla="*/ 18 h 18"/>
                  <a:gd name="T8" fmla="*/ 6 w 66"/>
                  <a:gd name="T9" fmla="*/ 9 h 18"/>
                </a:gdLst>
                <a:ahLst/>
                <a:cxnLst>
                  <a:cxn ang="0">
                    <a:pos x="T0" y="T1"/>
                  </a:cxn>
                  <a:cxn ang="0">
                    <a:pos x="T2" y="T3"/>
                  </a:cxn>
                  <a:cxn ang="0">
                    <a:pos x="T4" y="T5"/>
                  </a:cxn>
                  <a:cxn ang="0">
                    <a:pos x="T6" y="T7"/>
                  </a:cxn>
                  <a:cxn ang="0">
                    <a:pos x="T8" y="T9"/>
                  </a:cxn>
                </a:cxnLst>
                <a:rect l="0" t="0" r="r" b="b"/>
                <a:pathLst>
                  <a:path w="66" h="18">
                    <a:moveTo>
                      <a:pt x="6" y="9"/>
                    </a:moveTo>
                    <a:cubicBezTo>
                      <a:pt x="0" y="4"/>
                      <a:pt x="8" y="0"/>
                      <a:pt x="23" y="0"/>
                    </a:cubicBezTo>
                    <a:cubicBezTo>
                      <a:pt x="38" y="0"/>
                      <a:pt x="55" y="4"/>
                      <a:pt x="60" y="9"/>
                    </a:cubicBezTo>
                    <a:cubicBezTo>
                      <a:pt x="66" y="14"/>
                      <a:pt x="58" y="18"/>
                      <a:pt x="43" y="18"/>
                    </a:cubicBezTo>
                    <a:cubicBezTo>
                      <a:pt x="28" y="18"/>
                      <a:pt x="11" y="14"/>
                      <a:pt x="6"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286" name="Freeform 383"/>
              <p:cNvSpPr>
                <a:spLocks/>
              </p:cNvSpPr>
              <p:nvPr/>
            </p:nvSpPr>
            <p:spPr bwMode="auto">
              <a:xfrm>
                <a:off x="5417" y="2619"/>
                <a:ext cx="65" cy="17"/>
              </a:xfrm>
              <a:custGeom>
                <a:avLst/>
                <a:gdLst>
                  <a:gd name="T0" fmla="*/ 5 w 65"/>
                  <a:gd name="T1" fmla="*/ 9 h 18"/>
                  <a:gd name="T2" fmla="*/ 22 w 65"/>
                  <a:gd name="T3" fmla="*/ 0 h 18"/>
                  <a:gd name="T4" fmla="*/ 59 w 65"/>
                  <a:gd name="T5" fmla="*/ 9 h 18"/>
                  <a:gd name="T6" fmla="*/ 43 w 65"/>
                  <a:gd name="T7" fmla="*/ 18 h 18"/>
                  <a:gd name="T8" fmla="*/ 5 w 65"/>
                  <a:gd name="T9" fmla="*/ 9 h 18"/>
                </a:gdLst>
                <a:ahLst/>
                <a:cxnLst>
                  <a:cxn ang="0">
                    <a:pos x="T0" y="T1"/>
                  </a:cxn>
                  <a:cxn ang="0">
                    <a:pos x="T2" y="T3"/>
                  </a:cxn>
                  <a:cxn ang="0">
                    <a:pos x="T4" y="T5"/>
                  </a:cxn>
                  <a:cxn ang="0">
                    <a:pos x="T6" y="T7"/>
                  </a:cxn>
                  <a:cxn ang="0">
                    <a:pos x="T8" y="T9"/>
                  </a:cxn>
                </a:cxnLst>
                <a:rect l="0" t="0" r="r" b="b"/>
                <a:pathLst>
                  <a:path w="65" h="18">
                    <a:moveTo>
                      <a:pt x="5" y="9"/>
                    </a:moveTo>
                    <a:cubicBezTo>
                      <a:pt x="0" y="4"/>
                      <a:pt x="7" y="0"/>
                      <a:pt x="22" y="0"/>
                    </a:cubicBezTo>
                    <a:cubicBezTo>
                      <a:pt x="37" y="0"/>
                      <a:pt x="54" y="4"/>
                      <a:pt x="59" y="9"/>
                    </a:cubicBezTo>
                    <a:cubicBezTo>
                      <a:pt x="65" y="14"/>
                      <a:pt x="58" y="18"/>
                      <a:pt x="43" y="18"/>
                    </a:cubicBezTo>
                    <a:cubicBezTo>
                      <a:pt x="28" y="18"/>
                      <a:pt x="11" y="14"/>
                      <a:pt x="5"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287" name="Freeform 384"/>
              <p:cNvSpPr>
                <a:spLocks/>
              </p:cNvSpPr>
              <p:nvPr/>
            </p:nvSpPr>
            <p:spPr bwMode="auto">
              <a:xfrm>
                <a:off x="5487" y="2619"/>
                <a:ext cx="65" cy="17"/>
              </a:xfrm>
              <a:custGeom>
                <a:avLst/>
                <a:gdLst>
                  <a:gd name="T0" fmla="*/ 6 w 66"/>
                  <a:gd name="T1" fmla="*/ 9 h 18"/>
                  <a:gd name="T2" fmla="*/ 22 w 66"/>
                  <a:gd name="T3" fmla="*/ 0 h 18"/>
                  <a:gd name="T4" fmla="*/ 60 w 66"/>
                  <a:gd name="T5" fmla="*/ 9 h 18"/>
                  <a:gd name="T6" fmla="*/ 44 w 66"/>
                  <a:gd name="T7" fmla="*/ 18 h 18"/>
                  <a:gd name="T8" fmla="*/ 6 w 66"/>
                  <a:gd name="T9" fmla="*/ 9 h 18"/>
                </a:gdLst>
                <a:ahLst/>
                <a:cxnLst>
                  <a:cxn ang="0">
                    <a:pos x="T0" y="T1"/>
                  </a:cxn>
                  <a:cxn ang="0">
                    <a:pos x="T2" y="T3"/>
                  </a:cxn>
                  <a:cxn ang="0">
                    <a:pos x="T4" y="T5"/>
                  </a:cxn>
                  <a:cxn ang="0">
                    <a:pos x="T6" y="T7"/>
                  </a:cxn>
                  <a:cxn ang="0">
                    <a:pos x="T8" y="T9"/>
                  </a:cxn>
                </a:cxnLst>
                <a:rect l="0" t="0" r="r" b="b"/>
                <a:pathLst>
                  <a:path w="66" h="18">
                    <a:moveTo>
                      <a:pt x="6" y="9"/>
                    </a:moveTo>
                    <a:cubicBezTo>
                      <a:pt x="0" y="4"/>
                      <a:pt x="7" y="0"/>
                      <a:pt x="22" y="0"/>
                    </a:cubicBezTo>
                    <a:cubicBezTo>
                      <a:pt x="37" y="0"/>
                      <a:pt x="54" y="4"/>
                      <a:pt x="60" y="9"/>
                    </a:cubicBezTo>
                    <a:cubicBezTo>
                      <a:pt x="66" y="14"/>
                      <a:pt x="59" y="18"/>
                      <a:pt x="44" y="18"/>
                    </a:cubicBezTo>
                    <a:cubicBezTo>
                      <a:pt x="29" y="18"/>
                      <a:pt x="12" y="14"/>
                      <a:pt x="6"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288" name="Freeform 385"/>
              <p:cNvSpPr>
                <a:spLocks/>
              </p:cNvSpPr>
              <p:nvPr/>
            </p:nvSpPr>
            <p:spPr bwMode="auto">
              <a:xfrm>
                <a:off x="5557" y="2619"/>
                <a:ext cx="67" cy="17"/>
              </a:xfrm>
              <a:custGeom>
                <a:avLst/>
                <a:gdLst>
                  <a:gd name="T0" fmla="*/ 6 w 67"/>
                  <a:gd name="T1" fmla="*/ 9 h 18"/>
                  <a:gd name="T2" fmla="*/ 22 w 67"/>
                  <a:gd name="T3" fmla="*/ 0 h 18"/>
                  <a:gd name="T4" fmla="*/ 61 w 67"/>
                  <a:gd name="T5" fmla="*/ 9 h 18"/>
                  <a:gd name="T6" fmla="*/ 44 w 67"/>
                  <a:gd name="T7" fmla="*/ 18 h 18"/>
                  <a:gd name="T8" fmla="*/ 6 w 67"/>
                  <a:gd name="T9" fmla="*/ 9 h 18"/>
                </a:gdLst>
                <a:ahLst/>
                <a:cxnLst>
                  <a:cxn ang="0">
                    <a:pos x="T0" y="T1"/>
                  </a:cxn>
                  <a:cxn ang="0">
                    <a:pos x="T2" y="T3"/>
                  </a:cxn>
                  <a:cxn ang="0">
                    <a:pos x="T4" y="T5"/>
                  </a:cxn>
                  <a:cxn ang="0">
                    <a:pos x="T6" y="T7"/>
                  </a:cxn>
                  <a:cxn ang="0">
                    <a:pos x="T8" y="T9"/>
                  </a:cxn>
                </a:cxnLst>
                <a:rect l="0" t="0" r="r" b="b"/>
                <a:pathLst>
                  <a:path w="67" h="18">
                    <a:moveTo>
                      <a:pt x="6" y="9"/>
                    </a:moveTo>
                    <a:cubicBezTo>
                      <a:pt x="0" y="4"/>
                      <a:pt x="7" y="0"/>
                      <a:pt x="22" y="0"/>
                    </a:cubicBezTo>
                    <a:cubicBezTo>
                      <a:pt x="37" y="0"/>
                      <a:pt x="54" y="4"/>
                      <a:pt x="61" y="9"/>
                    </a:cubicBezTo>
                    <a:cubicBezTo>
                      <a:pt x="67" y="14"/>
                      <a:pt x="60" y="18"/>
                      <a:pt x="44" y="18"/>
                    </a:cubicBezTo>
                    <a:cubicBezTo>
                      <a:pt x="29" y="18"/>
                      <a:pt x="12" y="14"/>
                      <a:pt x="6"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289" name="Freeform 386"/>
              <p:cNvSpPr>
                <a:spLocks/>
              </p:cNvSpPr>
              <p:nvPr/>
            </p:nvSpPr>
            <p:spPr bwMode="auto">
              <a:xfrm>
                <a:off x="5627" y="2619"/>
                <a:ext cx="66" cy="17"/>
              </a:xfrm>
              <a:custGeom>
                <a:avLst/>
                <a:gdLst>
                  <a:gd name="T0" fmla="*/ 6 w 67"/>
                  <a:gd name="T1" fmla="*/ 9 h 18"/>
                  <a:gd name="T2" fmla="*/ 22 w 67"/>
                  <a:gd name="T3" fmla="*/ 0 h 18"/>
                  <a:gd name="T4" fmla="*/ 61 w 67"/>
                  <a:gd name="T5" fmla="*/ 9 h 18"/>
                  <a:gd name="T6" fmla="*/ 45 w 67"/>
                  <a:gd name="T7" fmla="*/ 18 h 18"/>
                  <a:gd name="T8" fmla="*/ 6 w 67"/>
                  <a:gd name="T9" fmla="*/ 9 h 18"/>
                </a:gdLst>
                <a:ahLst/>
                <a:cxnLst>
                  <a:cxn ang="0">
                    <a:pos x="T0" y="T1"/>
                  </a:cxn>
                  <a:cxn ang="0">
                    <a:pos x="T2" y="T3"/>
                  </a:cxn>
                  <a:cxn ang="0">
                    <a:pos x="T4" y="T5"/>
                  </a:cxn>
                  <a:cxn ang="0">
                    <a:pos x="T6" y="T7"/>
                  </a:cxn>
                  <a:cxn ang="0">
                    <a:pos x="T8" y="T9"/>
                  </a:cxn>
                </a:cxnLst>
                <a:rect l="0" t="0" r="r" b="b"/>
                <a:pathLst>
                  <a:path w="67" h="18">
                    <a:moveTo>
                      <a:pt x="6" y="9"/>
                    </a:moveTo>
                    <a:cubicBezTo>
                      <a:pt x="0" y="4"/>
                      <a:pt x="7" y="0"/>
                      <a:pt x="22" y="0"/>
                    </a:cubicBezTo>
                    <a:cubicBezTo>
                      <a:pt x="37" y="0"/>
                      <a:pt x="55" y="4"/>
                      <a:pt x="61" y="9"/>
                    </a:cubicBezTo>
                    <a:cubicBezTo>
                      <a:pt x="67" y="14"/>
                      <a:pt x="60" y="18"/>
                      <a:pt x="45" y="18"/>
                    </a:cubicBezTo>
                    <a:cubicBezTo>
                      <a:pt x="30" y="18"/>
                      <a:pt x="13" y="14"/>
                      <a:pt x="6"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290" name="Freeform 387"/>
              <p:cNvSpPr>
                <a:spLocks/>
              </p:cNvSpPr>
              <p:nvPr/>
            </p:nvSpPr>
            <p:spPr bwMode="auto">
              <a:xfrm>
                <a:off x="5698" y="2619"/>
                <a:ext cx="67" cy="17"/>
              </a:xfrm>
              <a:custGeom>
                <a:avLst/>
                <a:gdLst>
                  <a:gd name="T0" fmla="*/ 6 w 67"/>
                  <a:gd name="T1" fmla="*/ 9 h 18"/>
                  <a:gd name="T2" fmla="*/ 21 w 67"/>
                  <a:gd name="T3" fmla="*/ 0 h 18"/>
                  <a:gd name="T4" fmla="*/ 60 w 67"/>
                  <a:gd name="T5" fmla="*/ 9 h 18"/>
                  <a:gd name="T6" fmla="*/ 45 w 67"/>
                  <a:gd name="T7" fmla="*/ 18 h 18"/>
                  <a:gd name="T8" fmla="*/ 6 w 67"/>
                  <a:gd name="T9" fmla="*/ 9 h 18"/>
                </a:gdLst>
                <a:ahLst/>
                <a:cxnLst>
                  <a:cxn ang="0">
                    <a:pos x="T0" y="T1"/>
                  </a:cxn>
                  <a:cxn ang="0">
                    <a:pos x="T2" y="T3"/>
                  </a:cxn>
                  <a:cxn ang="0">
                    <a:pos x="T4" y="T5"/>
                  </a:cxn>
                  <a:cxn ang="0">
                    <a:pos x="T6" y="T7"/>
                  </a:cxn>
                  <a:cxn ang="0">
                    <a:pos x="T8" y="T9"/>
                  </a:cxn>
                </a:cxnLst>
                <a:rect l="0" t="0" r="r" b="b"/>
                <a:pathLst>
                  <a:path w="67" h="18">
                    <a:moveTo>
                      <a:pt x="6" y="9"/>
                    </a:moveTo>
                    <a:cubicBezTo>
                      <a:pt x="0" y="4"/>
                      <a:pt x="6" y="0"/>
                      <a:pt x="21" y="0"/>
                    </a:cubicBezTo>
                    <a:cubicBezTo>
                      <a:pt x="36" y="0"/>
                      <a:pt x="53" y="4"/>
                      <a:pt x="60" y="9"/>
                    </a:cubicBezTo>
                    <a:cubicBezTo>
                      <a:pt x="67" y="14"/>
                      <a:pt x="60" y="18"/>
                      <a:pt x="45" y="18"/>
                    </a:cubicBezTo>
                    <a:cubicBezTo>
                      <a:pt x="30" y="18"/>
                      <a:pt x="12" y="14"/>
                      <a:pt x="6"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291" name="Freeform 388"/>
              <p:cNvSpPr>
                <a:spLocks/>
              </p:cNvSpPr>
              <p:nvPr/>
            </p:nvSpPr>
            <p:spPr bwMode="auto">
              <a:xfrm>
                <a:off x="5768" y="2619"/>
                <a:ext cx="66" cy="17"/>
              </a:xfrm>
              <a:custGeom>
                <a:avLst/>
                <a:gdLst>
                  <a:gd name="T0" fmla="*/ 6 w 67"/>
                  <a:gd name="T1" fmla="*/ 9 h 18"/>
                  <a:gd name="T2" fmla="*/ 21 w 67"/>
                  <a:gd name="T3" fmla="*/ 0 h 18"/>
                  <a:gd name="T4" fmla="*/ 60 w 67"/>
                  <a:gd name="T5" fmla="*/ 9 h 18"/>
                  <a:gd name="T6" fmla="*/ 46 w 67"/>
                  <a:gd name="T7" fmla="*/ 18 h 18"/>
                  <a:gd name="T8" fmla="*/ 6 w 67"/>
                  <a:gd name="T9" fmla="*/ 9 h 18"/>
                </a:gdLst>
                <a:ahLst/>
                <a:cxnLst>
                  <a:cxn ang="0">
                    <a:pos x="T0" y="T1"/>
                  </a:cxn>
                  <a:cxn ang="0">
                    <a:pos x="T2" y="T3"/>
                  </a:cxn>
                  <a:cxn ang="0">
                    <a:pos x="T4" y="T5"/>
                  </a:cxn>
                  <a:cxn ang="0">
                    <a:pos x="T6" y="T7"/>
                  </a:cxn>
                  <a:cxn ang="0">
                    <a:pos x="T8" y="T9"/>
                  </a:cxn>
                </a:cxnLst>
                <a:rect l="0" t="0" r="r" b="b"/>
                <a:pathLst>
                  <a:path w="67" h="18">
                    <a:moveTo>
                      <a:pt x="6" y="9"/>
                    </a:moveTo>
                    <a:cubicBezTo>
                      <a:pt x="0" y="4"/>
                      <a:pt x="6" y="0"/>
                      <a:pt x="21" y="0"/>
                    </a:cubicBezTo>
                    <a:cubicBezTo>
                      <a:pt x="36" y="0"/>
                      <a:pt x="54" y="4"/>
                      <a:pt x="60" y="9"/>
                    </a:cubicBezTo>
                    <a:cubicBezTo>
                      <a:pt x="67" y="14"/>
                      <a:pt x="61" y="18"/>
                      <a:pt x="46" y="18"/>
                    </a:cubicBezTo>
                    <a:cubicBezTo>
                      <a:pt x="31" y="18"/>
                      <a:pt x="13" y="14"/>
                      <a:pt x="6"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292" name="Freeform 389"/>
              <p:cNvSpPr>
                <a:spLocks/>
              </p:cNvSpPr>
              <p:nvPr/>
            </p:nvSpPr>
            <p:spPr bwMode="auto">
              <a:xfrm>
                <a:off x="761" y="2619"/>
                <a:ext cx="71" cy="17"/>
              </a:xfrm>
              <a:custGeom>
                <a:avLst/>
                <a:gdLst>
                  <a:gd name="T0" fmla="*/ 8 w 71"/>
                  <a:gd name="T1" fmla="*/ 9 h 18"/>
                  <a:gd name="T2" fmla="*/ 50 w 71"/>
                  <a:gd name="T3" fmla="*/ 0 h 18"/>
                  <a:gd name="T4" fmla="*/ 63 w 71"/>
                  <a:gd name="T5" fmla="*/ 9 h 18"/>
                  <a:gd name="T6" fmla="*/ 21 w 71"/>
                  <a:gd name="T7" fmla="*/ 18 h 18"/>
                  <a:gd name="T8" fmla="*/ 8 w 71"/>
                  <a:gd name="T9" fmla="*/ 9 h 18"/>
                </a:gdLst>
                <a:ahLst/>
                <a:cxnLst>
                  <a:cxn ang="0">
                    <a:pos x="T0" y="T1"/>
                  </a:cxn>
                  <a:cxn ang="0">
                    <a:pos x="T2" y="T3"/>
                  </a:cxn>
                  <a:cxn ang="0">
                    <a:pos x="T4" y="T5"/>
                  </a:cxn>
                  <a:cxn ang="0">
                    <a:pos x="T6" y="T7"/>
                  </a:cxn>
                  <a:cxn ang="0">
                    <a:pos x="T8" y="T9"/>
                  </a:cxn>
                </a:cxnLst>
                <a:rect l="0" t="0" r="r" b="b"/>
                <a:pathLst>
                  <a:path w="71" h="18">
                    <a:moveTo>
                      <a:pt x="8" y="9"/>
                    </a:moveTo>
                    <a:cubicBezTo>
                      <a:pt x="16" y="4"/>
                      <a:pt x="35" y="0"/>
                      <a:pt x="50" y="0"/>
                    </a:cubicBezTo>
                    <a:cubicBezTo>
                      <a:pt x="65" y="0"/>
                      <a:pt x="71" y="4"/>
                      <a:pt x="63" y="9"/>
                    </a:cubicBezTo>
                    <a:cubicBezTo>
                      <a:pt x="55" y="14"/>
                      <a:pt x="36" y="18"/>
                      <a:pt x="21" y="18"/>
                    </a:cubicBezTo>
                    <a:cubicBezTo>
                      <a:pt x="6" y="18"/>
                      <a:pt x="0" y="14"/>
                      <a:pt x="8"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293" name="Freeform 390"/>
              <p:cNvSpPr>
                <a:spLocks/>
              </p:cNvSpPr>
              <p:nvPr/>
            </p:nvSpPr>
            <p:spPr bwMode="auto">
              <a:xfrm>
                <a:off x="832" y="2619"/>
                <a:ext cx="69" cy="17"/>
              </a:xfrm>
              <a:custGeom>
                <a:avLst/>
                <a:gdLst>
                  <a:gd name="T0" fmla="*/ 8 w 70"/>
                  <a:gd name="T1" fmla="*/ 9 h 18"/>
                  <a:gd name="T2" fmla="*/ 49 w 70"/>
                  <a:gd name="T3" fmla="*/ 0 h 18"/>
                  <a:gd name="T4" fmla="*/ 62 w 70"/>
                  <a:gd name="T5" fmla="*/ 9 h 18"/>
                  <a:gd name="T6" fmla="*/ 21 w 70"/>
                  <a:gd name="T7" fmla="*/ 18 h 18"/>
                  <a:gd name="T8" fmla="*/ 8 w 70"/>
                  <a:gd name="T9" fmla="*/ 9 h 18"/>
                </a:gdLst>
                <a:ahLst/>
                <a:cxnLst>
                  <a:cxn ang="0">
                    <a:pos x="T0" y="T1"/>
                  </a:cxn>
                  <a:cxn ang="0">
                    <a:pos x="T2" y="T3"/>
                  </a:cxn>
                  <a:cxn ang="0">
                    <a:pos x="T4" y="T5"/>
                  </a:cxn>
                  <a:cxn ang="0">
                    <a:pos x="T6" y="T7"/>
                  </a:cxn>
                  <a:cxn ang="0">
                    <a:pos x="T8" y="T9"/>
                  </a:cxn>
                </a:cxnLst>
                <a:rect l="0" t="0" r="r" b="b"/>
                <a:pathLst>
                  <a:path w="70" h="18">
                    <a:moveTo>
                      <a:pt x="8" y="9"/>
                    </a:moveTo>
                    <a:cubicBezTo>
                      <a:pt x="16" y="4"/>
                      <a:pt x="34" y="0"/>
                      <a:pt x="49" y="0"/>
                    </a:cubicBezTo>
                    <a:cubicBezTo>
                      <a:pt x="64" y="0"/>
                      <a:pt x="70" y="4"/>
                      <a:pt x="62" y="9"/>
                    </a:cubicBezTo>
                    <a:cubicBezTo>
                      <a:pt x="54" y="14"/>
                      <a:pt x="36" y="18"/>
                      <a:pt x="21" y="18"/>
                    </a:cubicBezTo>
                    <a:cubicBezTo>
                      <a:pt x="5" y="18"/>
                      <a:pt x="0" y="14"/>
                      <a:pt x="8"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294" name="Freeform 391"/>
              <p:cNvSpPr>
                <a:spLocks/>
              </p:cNvSpPr>
              <p:nvPr/>
            </p:nvSpPr>
            <p:spPr bwMode="auto">
              <a:xfrm>
                <a:off x="903" y="2619"/>
                <a:ext cx="69" cy="17"/>
              </a:xfrm>
              <a:custGeom>
                <a:avLst/>
                <a:gdLst>
                  <a:gd name="T0" fmla="*/ 7 w 69"/>
                  <a:gd name="T1" fmla="*/ 9 h 18"/>
                  <a:gd name="T2" fmla="*/ 48 w 69"/>
                  <a:gd name="T3" fmla="*/ 0 h 18"/>
                  <a:gd name="T4" fmla="*/ 61 w 69"/>
                  <a:gd name="T5" fmla="*/ 9 h 18"/>
                  <a:gd name="T6" fmla="*/ 20 w 69"/>
                  <a:gd name="T7" fmla="*/ 18 h 18"/>
                  <a:gd name="T8" fmla="*/ 7 w 69"/>
                  <a:gd name="T9" fmla="*/ 9 h 18"/>
                </a:gdLst>
                <a:ahLst/>
                <a:cxnLst>
                  <a:cxn ang="0">
                    <a:pos x="T0" y="T1"/>
                  </a:cxn>
                  <a:cxn ang="0">
                    <a:pos x="T2" y="T3"/>
                  </a:cxn>
                  <a:cxn ang="0">
                    <a:pos x="T4" y="T5"/>
                  </a:cxn>
                  <a:cxn ang="0">
                    <a:pos x="T6" y="T7"/>
                  </a:cxn>
                  <a:cxn ang="0">
                    <a:pos x="T8" y="T9"/>
                  </a:cxn>
                </a:cxnLst>
                <a:rect l="0" t="0" r="r" b="b"/>
                <a:pathLst>
                  <a:path w="69" h="18">
                    <a:moveTo>
                      <a:pt x="7" y="9"/>
                    </a:moveTo>
                    <a:cubicBezTo>
                      <a:pt x="15" y="4"/>
                      <a:pt x="33" y="0"/>
                      <a:pt x="48" y="0"/>
                    </a:cubicBezTo>
                    <a:cubicBezTo>
                      <a:pt x="63" y="0"/>
                      <a:pt x="69" y="4"/>
                      <a:pt x="61" y="9"/>
                    </a:cubicBezTo>
                    <a:cubicBezTo>
                      <a:pt x="54" y="14"/>
                      <a:pt x="35" y="18"/>
                      <a:pt x="20" y="18"/>
                    </a:cubicBezTo>
                    <a:cubicBezTo>
                      <a:pt x="5" y="18"/>
                      <a:pt x="0" y="14"/>
                      <a:pt x="7"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295" name="Freeform 392"/>
              <p:cNvSpPr>
                <a:spLocks/>
              </p:cNvSpPr>
              <p:nvPr/>
            </p:nvSpPr>
            <p:spPr bwMode="auto">
              <a:xfrm>
                <a:off x="973" y="2619"/>
                <a:ext cx="68" cy="17"/>
              </a:xfrm>
              <a:custGeom>
                <a:avLst/>
                <a:gdLst>
                  <a:gd name="T0" fmla="*/ 8 w 69"/>
                  <a:gd name="T1" fmla="*/ 9 h 18"/>
                  <a:gd name="T2" fmla="*/ 48 w 69"/>
                  <a:gd name="T3" fmla="*/ 0 h 18"/>
                  <a:gd name="T4" fmla="*/ 62 w 69"/>
                  <a:gd name="T5" fmla="*/ 9 h 18"/>
                  <a:gd name="T6" fmla="*/ 21 w 69"/>
                  <a:gd name="T7" fmla="*/ 18 h 18"/>
                  <a:gd name="T8" fmla="*/ 8 w 69"/>
                  <a:gd name="T9" fmla="*/ 9 h 18"/>
                </a:gdLst>
                <a:ahLst/>
                <a:cxnLst>
                  <a:cxn ang="0">
                    <a:pos x="T0" y="T1"/>
                  </a:cxn>
                  <a:cxn ang="0">
                    <a:pos x="T2" y="T3"/>
                  </a:cxn>
                  <a:cxn ang="0">
                    <a:pos x="T4" y="T5"/>
                  </a:cxn>
                  <a:cxn ang="0">
                    <a:pos x="T6" y="T7"/>
                  </a:cxn>
                  <a:cxn ang="0">
                    <a:pos x="T8" y="T9"/>
                  </a:cxn>
                </a:cxnLst>
                <a:rect l="0" t="0" r="r" b="b"/>
                <a:pathLst>
                  <a:path w="69" h="18">
                    <a:moveTo>
                      <a:pt x="8" y="9"/>
                    </a:moveTo>
                    <a:cubicBezTo>
                      <a:pt x="15" y="4"/>
                      <a:pt x="33" y="0"/>
                      <a:pt x="48" y="0"/>
                    </a:cubicBezTo>
                    <a:cubicBezTo>
                      <a:pt x="63" y="0"/>
                      <a:pt x="69" y="4"/>
                      <a:pt x="62" y="9"/>
                    </a:cubicBezTo>
                    <a:cubicBezTo>
                      <a:pt x="54" y="14"/>
                      <a:pt x="36" y="18"/>
                      <a:pt x="21" y="18"/>
                    </a:cubicBezTo>
                    <a:cubicBezTo>
                      <a:pt x="6" y="18"/>
                      <a:pt x="0" y="14"/>
                      <a:pt x="8"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296" name="Freeform 393"/>
              <p:cNvSpPr>
                <a:spLocks/>
              </p:cNvSpPr>
              <p:nvPr/>
            </p:nvSpPr>
            <p:spPr bwMode="auto">
              <a:xfrm>
                <a:off x="1225" y="2640"/>
                <a:ext cx="69" cy="18"/>
              </a:xfrm>
              <a:custGeom>
                <a:avLst/>
                <a:gdLst>
                  <a:gd name="T0" fmla="*/ 7 w 69"/>
                  <a:gd name="T1" fmla="*/ 9 h 18"/>
                  <a:gd name="T2" fmla="*/ 47 w 69"/>
                  <a:gd name="T3" fmla="*/ 0 h 18"/>
                  <a:gd name="T4" fmla="*/ 62 w 69"/>
                  <a:gd name="T5" fmla="*/ 9 h 18"/>
                  <a:gd name="T6" fmla="*/ 22 w 69"/>
                  <a:gd name="T7" fmla="*/ 18 h 18"/>
                  <a:gd name="T8" fmla="*/ 7 w 69"/>
                  <a:gd name="T9" fmla="*/ 9 h 18"/>
                </a:gdLst>
                <a:ahLst/>
                <a:cxnLst>
                  <a:cxn ang="0">
                    <a:pos x="T0" y="T1"/>
                  </a:cxn>
                  <a:cxn ang="0">
                    <a:pos x="T2" y="T3"/>
                  </a:cxn>
                  <a:cxn ang="0">
                    <a:pos x="T4" y="T5"/>
                  </a:cxn>
                  <a:cxn ang="0">
                    <a:pos x="T6" y="T7"/>
                  </a:cxn>
                  <a:cxn ang="0">
                    <a:pos x="T8" y="T9"/>
                  </a:cxn>
                </a:cxnLst>
                <a:rect l="0" t="0" r="r" b="b"/>
                <a:pathLst>
                  <a:path w="69" h="18">
                    <a:moveTo>
                      <a:pt x="7" y="9"/>
                    </a:moveTo>
                    <a:cubicBezTo>
                      <a:pt x="14" y="4"/>
                      <a:pt x="32" y="0"/>
                      <a:pt x="47" y="0"/>
                    </a:cubicBezTo>
                    <a:cubicBezTo>
                      <a:pt x="62" y="0"/>
                      <a:pt x="69" y="4"/>
                      <a:pt x="62" y="9"/>
                    </a:cubicBezTo>
                    <a:cubicBezTo>
                      <a:pt x="55" y="14"/>
                      <a:pt x="38" y="18"/>
                      <a:pt x="22" y="18"/>
                    </a:cubicBezTo>
                    <a:cubicBezTo>
                      <a:pt x="7" y="18"/>
                      <a:pt x="0" y="14"/>
                      <a:pt x="7"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297" name="Freeform 394"/>
              <p:cNvSpPr>
                <a:spLocks/>
              </p:cNvSpPr>
              <p:nvPr/>
            </p:nvSpPr>
            <p:spPr bwMode="auto">
              <a:xfrm>
                <a:off x="1298" y="2640"/>
                <a:ext cx="67" cy="18"/>
              </a:xfrm>
              <a:custGeom>
                <a:avLst/>
                <a:gdLst>
                  <a:gd name="T0" fmla="*/ 7 w 68"/>
                  <a:gd name="T1" fmla="*/ 9 h 18"/>
                  <a:gd name="T2" fmla="*/ 46 w 68"/>
                  <a:gd name="T3" fmla="*/ 0 h 18"/>
                  <a:gd name="T4" fmla="*/ 62 w 68"/>
                  <a:gd name="T5" fmla="*/ 9 h 18"/>
                  <a:gd name="T6" fmla="*/ 22 w 68"/>
                  <a:gd name="T7" fmla="*/ 18 h 18"/>
                  <a:gd name="T8" fmla="*/ 7 w 68"/>
                  <a:gd name="T9" fmla="*/ 9 h 18"/>
                </a:gdLst>
                <a:ahLst/>
                <a:cxnLst>
                  <a:cxn ang="0">
                    <a:pos x="T0" y="T1"/>
                  </a:cxn>
                  <a:cxn ang="0">
                    <a:pos x="T2" y="T3"/>
                  </a:cxn>
                  <a:cxn ang="0">
                    <a:pos x="T4" y="T5"/>
                  </a:cxn>
                  <a:cxn ang="0">
                    <a:pos x="T6" y="T7"/>
                  </a:cxn>
                  <a:cxn ang="0">
                    <a:pos x="T8" y="T9"/>
                  </a:cxn>
                </a:cxnLst>
                <a:rect l="0" t="0" r="r" b="b"/>
                <a:pathLst>
                  <a:path w="68" h="18">
                    <a:moveTo>
                      <a:pt x="7" y="9"/>
                    </a:moveTo>
                    <a:cubicBezTo>
                      <a:pt x="14" y="4"/>
                      <a:pt x="31" y="0"/>
                      <a:pt x="46" y="0"/>
                    </a:cubicBezTo>
                    <a:cubicBezTo>
                      <a:pt x="61" y="0"/>
                      <a:pt x="68" y="4"/>
                      <a:pt x="62" y="9"/>
                    </a:cubicBezTo>
                    <a:cubicBezTo>
                      <a:pt x="55" y="14"/>
                      <a:pt x="38" y="18"/>
                      <a:pt x="22" y="18"/>
                    </a:cubicBezTo>
                    <a:cubicBezTo>
                      <a:pt x="7" y="18"/>
                      <a:pt x="0" y="14"/>
                      <a:pt x="7"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298" name="Freeform 395"/>
              <p:cNvSpPr>
                <a:spLocks/>
              </p:cNvSpPr>
              <p:nvPr/>
            </p:nvSpPr>
            <p:spPr bwMode="auto">
              <a:xfrm>
                <a:off x="1369" y="2640"/>
                <a:ext cx="67" cy="18"/>
              </a:xfrm>
              <a:custGeom>
                <a:avLst/>
                <a:gdLst>
                  <a:gd name="T0" fmla="*/ 6 w 67"/>
                  <a:gd name="T1" fmla="*/ 9 h 18"/>
                  <a:gd name="T2" fmla="*/ 45 w 67"/>
                  <a:gd name="T3" fmla="*/ 0 h 18"/>
                  <a:gd name="T4" fmla="*/ 61 w 67"/>
                  <a:gd name="T5" fmla="*/ 9 h 18"/>
                  <a:gd name="T6" fmla="*/ 22 w 67"/>
                  <a:gd name="T7" fmla="*/ 18 h 18"/>
                  <a:gd name="T8" fmla="*/ 6 w 67"/>
                  <a:gd name="T9" fmla="*/ 9 h 18"/>
                </a:gdLst>
                <a:ahLst/>
                <a:cxnLst>
                  <a:cxn ang="0">
                    <a:pos x="T0" y="T1"/>
                  </a:cxn>
                  <a:cxn ang="0">
                    <a:pos x="T2" y="T3"/>
                  </a:cxn>
                  <a:cxn ang="0">
                    <a:pos x="T4" y="T5"/>
                  </a:cxn>
                  <a:cxn ang="0">
                    <a:pos x="T6" y="T7"/>
                  </a:cxn>
                  <a:cxn ang="0">
                    <a:pos x="T8" y="T9"/>
                  </a:cxn>
                </a:cxnLst>
                <a:rect l="0" t="0" r="r" b="b"/>
                <a:pathLst>
                  <a:path w="67" h="18">
                    <a:moveTo>
                      <a:pt x="6" y="9"/>
                    </a:moveTo>
                    <a:cubicBezTo>
                      <a:pt x="13" y="4"/>
                      <a:pt x="30" y="0"/>
                      <a:pt x="45" y="0"/>
                    </a:cubicBezTo>
                    <a:cubicBezTo>
                      <a:pt x="60" y="0"/>
                      <a:pt x="67" y="4"/>
                      <a:pt x="61" y="9"/>
                    </a:cubicBezTo>
                    <a:cubicBezTo>
                      <a:pt x="55" y="14"/>
                      <a:pt x="37" y="18"/>
                      <a:pt x="22" y="18"/>
                    </a:cubicBezTo>
                    <a:cubicBezTo>
                      <a:pt x="7" y="18"/>
                      <a:pt x="0" y="14"/>
                      <a:pt x="6"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299" name="Freeform 396"/>
              <p:cNvSpPr>
                <a:spLocks/>
              </p:cNvSpPr>
              <p:nvPr/>
            </p:nvSpPr>
            <p:spPr bwMode="auto">
              <a:xfrm>
                <a:off x="1441" y="2640"/>
                <a:ext cx="67" cy="18"/>
              </a:xfrm>
              <a:custGeom>
                <a:avLst/>
                <a:gdLst>
                  <a:gd name="T0" fmla="*/ 6 w 67"/>
                  <a:gd name="T1" fmla="*/ 9 h 18"/>
                  <a:gd name="T2" fmla="*/ 45 w 67"/>
                  <a:gd name="T3" fmla="*/ 0 h 18"/>
                  <a:gd name="T4" fmla="*/ 61 w 67"/>
                  <a:gd name="T5" fmla="*/ 9 h 18"/>
                  <a:gd name="T6" fmla="*/ 23 w 67"/>
                  <a:gd name="T7" fmla="*/ 18 h 18"/>
                  <a:gd name="T8" fmla="*/ 6 w 67"/>
                  <a:gd name="T9" fmla="*/ 9 h 18"/>
                </a:gdLst>
                <a:ahLst/>
                <a:cxnLst>
                  <a:cxn ang="0">
                    <a:pos x="T0" y="T1"/>
                  </a:cxn>
                  <a:cxn ang="0">
                    <a:pos x="T2" y="T3"/>
                  </a:cxn>
                  <a:cxn ang="0">
                    <a:pos x="T4" y="T5"/>
                  </a:cxn>
                  <a:cxn ang="0">
                    <a:pos x="T6" y="T7"/>
                  </a:cxn>
                  <a:cxn ang="0">
                    <a:pos x="T8" y="T9"/>
                  </a:cxn>
                </a:cxnLst>
                <a:rect l="0" t="0" r="r" b="b"/>
                <a:pathLst>
                  <a:path w="67" h="18">
                    <a:moveTo>
                      <a:pt x="6" y="9"/>
                    </a:moveTo>
                    <a:cubicBezTo>
                      <a:pt x="13" y="4"/>
                      <a:pt x="30" y="0"/>
                      <a:pt x="45" y="0"/>
                    </a:cubicBezTo>
                    <a:cubicBezTo>
                      <a:pt x="60" y="0"/>
                      <a:pt x="67" y="4"/>
                      <a:pt x="61" y="9"/>
                    </a:cubicBezTo>
                    <a:cubicBezTo>
                      <a:pt x="55" y="14"/>
                      <a:pt x="38" y="18"/>
                      <a:pt x="23" y="18"/>
                    </a:cubicBezTo>
                    <a:cubicBezTo>
                      <a:pt x="7" y="18"/>
                      <a:pt x="0" y="14"/>
                      <a:pt x="6"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300" name="Freeform 397"/>
              <p:cNvSpPr>
                <a:spLocks/>
              </p:cNvSpPr>
              <p:nvPr/>
            </p:nvSpPr>
            <p:spPr bwMode="auto">
              <a:xfrm>
                <a:off x="1513" y="2640"/>
                <a:ext cx="66" cy="18"/>
              </a:xfrm>
              <a:custGeom>
                <a:avLst/>
                <a:gdLst>
                  <a:gd name="T0" fmla="*/ 6 w 67"/>
                  <a:gd name="T1" fmla="*/ 9 h 18"/>
                  <a:gd name="T2" fmla="*/ 44 w 67"/>
                  <a:gd name="T3" fmla="*/ 0 h 18"/>
                  <a:gd name="T4" fmla="*/ 61 w 67"/>
                  <a:gd name="T5" fmla="*/ 9 h 18"/>
                  <a:gd name="T6" fmla="*/ 23 w 67"/>
                  <a:gd name="T7" fmla="*/ 18 h 18"/>
                  <a:gd name="T8" fmla="*/ 6 w 67"/>
                  <a:gd name="T9" fmla="*/ 9 h 18"/>
                </a:gdLst>
                <a:ahLst/>
                <a:cxnLst>
                  <a:cxn ang="0">
                    <a:pos x="T0" y="T1"/>
                  </a:cxn>
                  <a:cxn ang="0">
                    <a:pos x="T2" y="T3"/>
                  </a:cxn>
                  <a:cxn ang="0">
                    <a:pos x="T4" y="T5"/>
                  </a:cxn>
                  <a:cxn ang="0">
                    <a:pos x="T6" y="T7"/>
                  </a:cxn>
                  <a:cxn ang="0">
                    <a:pos x="T8" y="T9"/>
                  </a:cxn>
                </a:cxnLst>
                <a:rect l="0" t="0" r="r" b="b"/>
                <a:pathLst>
                  <a:path w="67" h="18">
                    <a:moveTo>
                      <a:pt x="6" y="9"/>
                    </a:moveTo>
                    <a:cubicBezTo>
                      <a:pt x="12" y="4"/>
                      <a:pt x="29" y="0"/>
                      <a:pt x="44" y="0"/>
                    </a:cubicBezTo>
                    <a:cubicBezTo>
                      <a:pt x="59" y="0"/>
                      <a:pt x="67" y="4"/>
                      <a:pt x="61" y="9"/>
                    </a:cubicBezTo>
                    <a:cubicBezTo>
                      <a:pt x="55" y="14"/>
                      <a:pt x="38" y="18"/>
                      <a:pt x="23" y="18"/>
                    </a:cubicBezTo>
                    <a:cubicBezTo>
                      <a:pt x="7" y="18"/>
                      <a:pt x="0" y="14"/>
                      <a:pt x="6"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301" name="Freeform 398"/>
              <p:cNvSpPr>
                <a:spLocks/>
              </p:cNvSpPr>
              <p:nvPr/>
            </p:nvSpPr>
            <p:spPr bwMode="auto">
              <a:xfrm>
                <a:off x="1585" y="2640"/>
                <a:ext cx="66" cy="18"/>
              </a:xfrm>
              <a:custGeom>
                <a:avLst/>
                <a:gdLst>
                  <a:gd name="T0" fmla="*/ 5 w 66"/>
                  <a:gd name="T1" fmla="*/ 9 h 18"/>
                  <a:gd name="T2" fmla="*/ 43 w 66"/>
                  <a:gd name="T3" fmla="*/ 0 h 18"/>
                  <a:gd name="T4" fmla="*/ 60 w 66"/>
                  <a:gd name="T5" fmla="*/ 9 h 18"/>
                  <a:gd name="T6" fmla="*/ 22 w 66"/>
                  <a:gd name="T7" fmla="*/ 18 h 18"/>
                  <a:gd name="T8" fmla="*/ 5 w 66"/>
                  <a:gd name="T9" fmla="*/ 9 h 18"/>
                </a:gdLst>
                <a:ahLst/>
                <a:cxnLst>
                  <a:cxn ang="0">
                    <a:pos x="T0" y="T1"/>
                  </a:cxn>
                  <a:cxn ang="0">
                    <a:pos x="T2" y="T3"/>
                  </a:cxn>
                  <a:cxn ang="0">
                    <a:pos x="T4" y="T5"/>
                  </a:cxn>
                  <a:cxn ang="0">
                    <a:pos x="T6" y="T7"/>
                  </a:cxn>
                  <a:cxn ang="0">
                    <a:pos x="T8" y="T9"/>
                  </a:cxn>
                </a:cxnLst>
                <a:rect l="0" t="0" r="r" b="b"/>
                <a:pathLst>
                  <a:path w="66" h="18">
                    <a:moveTo>
                      <a:pt x="5" y="9"/>
                    </a:moveTo>
                    <a:cubicBezTo>
                      <a:pt x="11" y="4"/>
                      <a:pt x="28" y="0"/>
                      <a:pt x="43" y="0"/>
                    </a:cubicBezTo>
                    <a:cubicBezTo>
                      <a:pt x="58" y="0"/>
                      <a:pt x="66" y="4"/>
                      <a:pt x="60" y="9"/>
                    </a:cubicBezTo>
                    <a:cubicBezTo>
                      <a:pt x="54" y="14"/>
                      <a:pt x="37" y="18"/>
                      <a:pt x="22" y="18"/>
                    </a:cubicBezTo>
                    <a:cubicBezTo>
                      <a:pt x="7" y="18"/>
                      <a:pt x="0" y="14"/>
                      <a:pt x="5"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302" name="Freeform 399"/>
              <p:cNvSpPr>
                <a:spLocks/>
              </p:cNvSpPr>
              <p:nvPr/>
            </p:nvSpPr>
            <p:spPr bwMode="auto">
              <a:xfrm>
                <a:off x="1656" y="2640"/>
                <a:ext cx="65" cy="18"/>
              </a:xfrm>
              <a:custGeom>
                <a:avLst/>
                <a:gdLst>
                  <a:gd name="T0" fmla="*/ 6 w 66"/>
                  <a:gd name="T1" fmla="*/ 9 h 18"/>
                  <a:gd name="T2" fmla="*/ 43 w 66"/>
                  <a:gd name="T3" fmla="*/ 0 h 18"/>
                  <a:gd name="T4" fmla="*/ 60 w 66"/>
                  <a:gd name="T5" fmla="*/ 9 h 18"/>
                  <a:gd name="T6" fmla="*/ 23 w 66"/>
                  <a:gd name="T7" fmla="*/ 18 h 18"/>
                  <a:gd name="T8" fmla="*/ 6 w 66"/>
                  <a:gd name="T9" fmla="*/ 9 h 18"/>
                </a:gdLst>
                <a:ahLst/>
                <a:cxnLst>
                  <a:cxn ang="0">
                    <a:pos x="T0" y="T1"/>
                  </a:cxn>
                  <a:cxn ang="0">
                    <a:pos x="T2" y="T3"/>
                  </a:cxn>
                  <a:cxn ang="0">
                    <a:pos x="T4" y="T5"/>
                  </a:cxn>
                  <a:cxn ang="0">
                    <a:pos x="T6" y="T7"/>
                  </a:cxn>
                  <a:cxn ang="0">
                    <a:pos x="T8" y="T9"/>
                  </a:cxn>
                </a:cxnLst>
                <a:rect l="0" t="0" r="r" b="b"/>
                <a:pathLst>
                  <a:path w="66" h="18">
                    <a:moveTo>
                      <a:pt x="6" y="9"/>
                    </a:moveTo>
                    <a:cubicBezTo>
                      <a:pt x="11" y="4"/>
                      <a:pt x="28" y="0"/>
                      <a:pt x="43" y="0"/>
                    </a:cubicBezTo>
                    <a:cubicBezTo>
                      <a:pt x="58" y="0"/>
                      <a:pt x="66" y="4"/>
                      <a:pt x="60" y="9"/>
                    </a:cubicBezTo>
                    <a:cubicBezTo>
                      <a:pt x="55" y="14"/>
                      <a:pt x="38" y="18"/>
                      <a:pt x="23" y="18"/>
                    </a:cubicBezTo>
                    <a:cubicBezTo>
                      <a:pt x="8" y="18"/>
                      <a:pt x="0" y="14"/>
                      <a:pt x="6"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303" name="Freeform 400"/>
              <p:cNvSpPr>
                <a:spLocks/>
              </p:cNvSpPr>
              <p:nvPr/>
            </p:nvSpPr>
            <p:spPr bwMode="auto">
              <a:xfrm>
                <a:off x="1727" y="2640"/>
                <a:ext cx="66" cy="18"/>
              </a:xfrm>
              <a:custGeom>
                <a:avLst/>
                <a:gdLst>
                  <a:gd name="T0" fmla="*/ 6 w 66"/>
                  <a:gd name="T1" fmla="*/ 9 h 18"/>
                  <a:gd name="T2" fmla="*/ 43 w 66"/>
                  <a:gd name="T3" fmla="*/ 0 h 18"/>
                  <a:gd name="T4" fmla="*/ 61 w 66"/>
                  <a:gd name="T5" fmla="*/ 9 h 18"/>
                  <a:gd name="T6" fmla="*/ 24 w 66"/>
                  <a:gd name="T7" fmla="*/ 18 h 18"/>
                  <a:gd name="T8" fmla="*/ 6 w 66"/>
                  <a:gd name="T9" fmla="*/ 9 h 18"/>
                </a:gdLst>
                <a:ahLst/>
                <a:cxnLst>
                  <a:cxn ang="0">
                    <a:pos x="T0" y="T1"/>
                  </a:cxn>
                  <a:cxn ang="0">
                    <a:pos x="T2" y="T3"/>
                  </a:cxn>
                  <a:cxn ang="0">
                    <a:pos x="T4" y="T5"/>
                  </a:cxn>
                  <a:cxn ang="0">
                    <a:pos x="T6" y="T7"/>
                  </a:cxn>
                  <a:cxn ang="0">
                    <a:pos x="T8" y="T9"/>
                  </a:cxn>
                </a:cxnLst>
                <a:rect l="0" t="0" r="r" b="b"/>
                <a:pathLst>
                  <a:path w="66" h="18">
                    <a:moveTo>
                      <a:pt x="6" y="9"/>
                    </a:moveTo>
                    <a:cubicBezTo>
                      <a:pt x="11" y="4"/>
                      <a:pt x="28" y="0"/>
                      <a:pt x="43" y="0"/>
                    </a:cubicBezTo>
                    <a:cubicBezTo>
                      <a:pt x="58" y="0"/>
                      <a:pt x="66" y="4"/>
                      <a:pt x="61" y="9"/>
                    </a:cubicBezTo>
                    <a:cubicBezTo>
                      <a:pt x="56" y="14"/>
                      <a:pt x="39" y="18"/>
                      <a:pt x="24" y="18"/>
                    </a:cubicBezTo>
                    <a:cubicBezTo>
                      <a:pt x="8" y="18"/>
                      <a:pt x="0" y="14"/>
                      <a:pt x="6"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304" name="Freeform 401"/>
              <p:cNvSpPr>
                <a:spLocks/>
              </p:cNvSpPr>
              <p:nvPr/>
            </p:nvSpPr>
            <p:spPr bwMode="auto">
              <a:xfrm>
                <a:off x="1799" y="2640"/>
                <a:ext cx="64" cy="18"/>
              </a:xfrm>
              <a:custGeom>
                <a:avLst/>
                <a:gdLst>
                  <a:gd name="T0" fmla="*/ 5 w 65"/>
                  <a:gd name="T1" fmla="*/ 9 h 18"/>
                  <a:gd name="T2" fmla="*/ 42 w 65"/>
                  <a:gd name="T3" fmla="*/ 0 h 18"/>
                  <a:gd name="T4" fmla="*/ 60 w 65"/>
                  <a:gd name="T5" fmla="*/ 9 h 18"/>
                  <a:gd name="T6" fmla="*/ 23 w 65"/>
                  <a:gd name="T7" fmla="*/ 18 h 18"/>
                  <a:gd name="T8" fmla="*/ 5 w 65"/>
                  <a:gd name="T9" fmla="*/ 9 h 18"/>
                </a:gdLst>
                <a:ahLst/>
                <a:cxnLst>
                  <a:cxn ang="0">
                    <a:pos x="T0" y="T1"/>
                  </a:cxn>
                  <a:cxn ang="0">
                    <a:pos x="T2" y="T3"/>
                  </a:cxn>
                  <a:cxn ang="0">
                    <a:pos x="T4" y="T5"/>
                  </a:cxn>
                  <a:cxn ang="0">
                    <a:pos x="T6" y="T7"/>
                  </a:cxn>
                  <a:cxn ang="0">
                    <a:pos x="T8" y="T9"/>
                  </a:cxn>
                </a:cxnLst>
                <a:rect l="0" t="0" r="r" b="b"/>
                <a:pathLst>
                  <a:path w="65" h="18">
                    <a:moveTo>
                      <a:pt x="5" y="9"/>
                    </a:moveTo>
                    <a:cubicBezTo>
                      <a:pt x="10" y="4"/>
                      <a:pt x="27" y="0"/>
                      <a:pt x="42" y="0"/>
                    </a:cubicBezTo>
                    <a:cubicBezTo>
                      <a:pt x="57" y="0"/>
                      <a:pt x="65" y="4"/>
                      <a:pt x="60" y="9"/>
                    </a:cubicBezTo>
                    <a:cubicBezTo>
                      <a:pt x="55" y="14"/>
                      <a:pt x="39" y="18"/>
                      <a:pt x="23" y="18"/>
                    </a:cubicBezTo>
                    <a:cubicBezTo>
                      <a:pt x="8" y="18"/>
                      <a:pt x="0" y="14"/>
                      <a:pt x="5"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305" name="Freeform 402"/>
              <p:cNvSpPr>
                <a:spLocks/>
              </p:cNvSpPr>
              <p:nvPr/>
            </p:nvSpPr>
            <p:spPr bwMode="auto">
              <a:xfrm>
                <a:off x="2085" y="2640"/>
                <a:ext cx="64" cy="18"/>
              </a:xfrm>
              <a:custGeom>
                <a:avLst/>
                <a:gdLst>
                  <a:gd name="T0" fmla="*/ 4 w 64"/>
                  <a:gd name="T1" fmla="*/ 9 h 18"/>
                  <a:gd name="T2" fmla="*/ 40 w 64"/>
                  <a:gd name="T3" fmla="*/ 0 h 18"/>
                  <a:gd name="T4" fmla="*/ 60 w 64"/>
                  <a:gd name="T5" fmla="*/ 9 h 18"/>
                  <a:gd name="T6" fmla="*/ 24 w 64"/>
                  <a:gd name="T7" fmla="*/ 18 h 18"/>
                  <a:gd name="T8" fmla="*/ 4 w 64"/>
                  <a:gd name="T9" fmla="*/ 9 h 18"/>
                </a:gdLst>
                <a:ahLst/>
                <a:cxnLst>
                  <a:cxn ang="0">
                    <a:pos x="T0" y="T1"/>
                  </a:cxn>
                  <a:cxn ang="0">
                    <a:pos x="T2" y="T3"/>
                  </a:cxn>
                  <a:cxn ang="0">
                    <a:pos x="T4" y="T5"/>
                  </a:cxn>
                  <a:cxn ang="0">
                    <a:pos x="T6" y="T7"/>
                  </a:cxn>
                  <a:cxn ang="0">
                    <a:pos x="T8" y="T9"/>
                  </a:cxn>
                </a:cxnLst>
                <a:rect l="0" t="0" r="r" b="b"/>
                <a:pathLst>
                  <a:path w="64" h="18">
                    <a:moveTo>
                      <a:pt x="4" y="9"/>
                    </a:moveTo>
                    <a:cubicBezTo>
                      <a:pt x="9" y="4"/>
                      <a:pt x="24" y="0"/>
                      <a:pt x="40" y="0"/>
                    </a:cubicBezTo>
                    <a:cubicBezTo>
                      <a:pt x="55" y="0"/>
                      <a:pt x="64" y="4"/>
                      <a:pt x="60" y="9"/>
                    </a:cubicBezTo>
                    <a:cubicBezTo>
                      <a:pt x="55" y="14"/>
                      <a:pt x="40" y="18"/>
                      <a:pt x="24" y="18"/>
                    </a:cubicBezTo>
                    <a:cubicBezTo>
                      <a:pt x="9" y="18"/>
                      <a:pt x="0" y="14"/>
                      <a:pt x="4"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306" name="Freeform 403"/>
              <p:cNvSpPr>
                <a:spLocks/>
              </p:cNvSpPr>
              <p:nvPr/>
            </p:nvSpPr>
            <p:spPr bwMode="auto">
              <a:xfrm>
                <a:off x="2158" y="2640"/>
                <a:ext cx="62" cy="18"/>
              </a:xfrm>
              <a:custGeom>
                <a:avLst/>
                <a:gdLst>
                  <a:gd name="T0" fmla="*/ 4 w 63"/>
                  <a:gd name="T1" fmla="*/ 9 h 18"/>
                  <a:gd name="T2" fmla="*/ 39 w 63"/>
                  <a:gd name="T3" fmla="*/ 0 h 18"/>
                  <a:gd name="T4" fmla="*/ 59 w 63"/>
                  <a:gd name="T5" fmla="*/ 9 h 18"/>
                  <a:gd name="T6" fmla="*/ 24 w 63"/>
                  <a:gd name="T7" fmla="*/ 18 h 18"/>
                  <a:gd name="T8" fmla="*/ 4 w 63"/>
                  <a:gd name="T9" fmla="*/ 9 h 18"/>
                </a:gdLst>
                <a:ahLst/>
                <a:cxnLst>
                  <a:cxn ang="0">
                    <a:pos x="T0" y="T1"/>
                  </a:cxn>
                  <a:cxn ang="0">
                    <a:pos x="T2" y="T3"/>
                  </a:cxn>
                  <a:cxn ang="0">
                    <a:pos x="T4" y="T5"/>
                  </a:cxn>
                  <a:cxn ang="0">
                    <a:pos x="T6" y="T7"/>
                  </a:cxn>
                  <a:cxn ang="0">
                    <a:pos x="T8" y="T9"/>
                  </a:cxn>
                </a:cxnLst>
                <a:rect l="0" t="0" r="r" b="b"/>
                <a:pathLst>
                  <a:path w="63" h="18">
                    <a:moveTo>
                      <a:pt x="4" y="9"/>
                    </a:moveTo>
                    <a:cubicBezTo>
                      <a:pt x="8" y="4"/>
                      <a:pt x="24" y="0"/>
                      <a:pt x="39" y="0"/>
                    </a:cubicBezTo>
                    <a:cubicBezTo>
                      <a:pt x="54" y="0"/>
                      <a:pt x="63" y="4"/>
                      <a:pt x="59" y="9"/>
                    </a:cubicBezTo>
                    <a:cubicBezTo>
                      <a:pt x="55" y="14"/>
                      <a:pt x="39" y="18"/>
                      <a:pt x="24" y="18"/>
                    </a:cubicBezTo>
                    <a:cubicBezTo>
                      <a:pt x="9" y="18"/>
                      <a:pt x="0" y="14"/>
                      <a:pt x="4"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307" name="Freeform 404"/>
              <p:cNvSpPr>
                <a:spLocks/>
              </p:cNvSpPr>
              <p:nvPr/>
            </p:nvSpPr>
            <p:spPr bwMode="auto">
              <a:xfrm>
                <a:off x="2228" y="2640"/>
                <a:ext cx="63" cy="18"/>
              </a:xfrm>
              <a:custGeom>
                <a:avLst/>
                <a:gdLst>
                  <a:gd name="T0" fmla="*/ 4 w 63"/>
                  <a:gd name="T1" fmla="*/ 9 h 18"/>
                  <a:gd name="T2" fmla="*/ 38 w 63"/>
                  <a:gd name="T3" fmla="*/ 0 h 18"/>
                  <a:gd name="T4" fmla="*/ 59 w 63"/>
                  <a:gd name="T5" fmla="*/ 9 h 18"/>
                  <a:gd name="T6" fmla="*/ 25 w 63"/>
                  <a:gd name="T7" fmla="*/ 18 h 18"/>
                  <a:gd name="T8" fmla="*/ 4 w 63"/>
                  <a:gd name="T9" fmla="*/ 9 h 18"/>
                </a:gdLst>
                <a:ahLst/>
                <a:cxnLst>
                  <a:cxn ang="0">
                    <a:pos x="T0" y="T1"/>
                  </a:cxn>
                  <a:cxn ang="0">
                    <a:pos x="T2" y="T3"/>
                  </a:cxn>
                  <a:cxn ang="0">
                    <a:pos x="T4" y="T5"/>
                  </a:cxn>
                  <a:cxn ang="0">
                    <a:pos x="T6" y="T7"/>
                  </a:cxn>
                  <a:cxn ang="0">
                    <a:pos x="T8" y="T9"/>
                  </a:cxn>
                </a:cxnLst>
                <a:rect l="0" t="0" r="r" b="b"/>
                <a:pathLst>
                  <a:path w="63" h="18">
                    <a:moveTo>
                      <a:pt x="4" y="9"/>
                    </a:moveTo>
                    <a:cubicBezTo>
                      <a:pt x="8" y="4"/>
                      <a:pt x="23" y="0"/>
                      <a:pt x="38" y="0"/>
                    </a:cubicBezTo>
                    <a:cubicBezTo>
                      <a:pt x="53" y="0"/>
                      <a:pt x="63" y="4"/>
                      <a:pt x="59" y="9"/>
                    </a:cubicBezTo>
                    <a:cubicBezTo>
                      <a:pt x="55" y="14"/>
                      <a:pt x="40" y="18"/>
                      <a:pt x="25" y="18"/>
                    </a:cubicBezTo>
                    <a:cubicBezTo>
                      <a:pt x="9" y="18"/>
                      <a:pt x="0" y="14"/>
                      <a:pt x="4"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308" name="Freeform 405"/>
              <p:cNvSpPr>
                <a:spLocks/>
              </p:cNvSpPr>
              <p:nvPr/>
            </p:nvSpPr>
            <p:spPr bwMode="auto">
              <a:xfrm>
                <a:off x="3161" y="2640"/>
                <a:ext cx="55" cy="18"/>
              </a:xfrm>
              <a:custGeom>
                <a:avLst/>
                <a:gdLst>
                  <a:gd name="T0" fmla="*/ 1 w 56"/>
                  <a:gd name="T1" fmla="*/ 9 h 18"/>
                  <a:gd name="T2" fmla="*/ 30 w 56"/>
                  <a:gd name="T3" fmla="*/ 0 h 18"/>
                  <a:gd name="T4" fmla="*/ 55 w 56"/>
                  <a:gd name="T5" fmla="*/ 9 h 18"/>
                  <a:gd name="T6" fmla="*/ 26 w 56"/>
                  <a:gd name="T7" fmla="*/ 18 h 18"/>
                  <a:gd name="T8" fmla="*/ 1 w 56"/>
                  <a:gd name="T9" fmla="*/ 9 h 18"/>
                </a:gdLst>
                <a:ahLst/>
                <a:cxnLst>
                  <a:cxn ang="0">
                    <a:pos x="T0" y="T1"/>
                  </a:cxn>
                  <a:cxn ang="0">
                    <a:pos x="T2" y="T3"/>
                  </a:cxn>
                  <a:cxn ang="0">
                    <a:pos x="T4" y="T5"/>
                  </a:cxn>
                  <a:cxn ang="0">
                    <a:pos x="T6" y="T7"/>
                  </a:cxn>
                  <a:cxn ang="0">
                    <a:pos x="T8" y="T9"/>
                  </a:cxn>
                </a:cxnLst>
                <a:rect l="0" t="0" r="r" b="b"/>
                <a:pathLst>
                  <a:path w="56" h="18">
                    <a:moveTo>
                      <a:pt x="1" y="9"/>
                    </a:moveTo>
                    <a:cubicBezTo>
                      <a:pt x="2" y="4"/>
                      <a:pt x="15" y="0"/>
                      <a:pt x="30" y="0"/>
                    </a:cubicBezTo>
                    <a:cubicBezTo>
                      <a:pt x="45" y="0"/>
                      <a:pt x="56" y="4"/>
                      <a:pt x="55" y="9"/>
                    </a:cubicBezTo>
                    <a:cubicBezTo>
                      <a:pt x="55" y="14"/>
                      <a:pt x="41" y="18"/>
                      <a:pt x="26" y="18"/>
                    </a:cubicBezTo>
                    <a:cubicBezTo>
                      <a:pt x="11" y="18"/>
                      <a:pt x="0" y="14"/>
                      <a:pt x="1"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grpSp>
        <p:grpSp>
          <p:nvGrpSpPr>
            <p:cNvPr id="1226" name="Group 607"/>
            <p:cNvGrpSpPr>
              <a:grpSpLocks/>
            </p:cNvGrpSpPr>
            <p:nvPr/>
          </p:nvGrpSpPr>
          <p:grpSpPr bwMode="auto">
            <a:xfrm>
              <a:off x="1206501" y="4191001"/>
              <a:ext cx="7923213" cy="179388"/>
              <a:chOff x="760" y="2640"/>
              <a:chExt cx="4991" cy="113"/>
            </a:xfrm>
          </p:grpSpPr>
          <p:sp>
            <p:nvSpPr>
              <p:cNvPr id="1909" name="Freeform 407"/>
              <p:cNvSpPr>
                <a:spLocks/>
              </p:cNvSpPr>
              <p:nvPr/>
            </p:nvSpPr>
            <p:spPr bwMode="auto">
              <a:xfrm>
                <a:off x="3303" y="2640"/>
                <a:ext cx="56" cy="18"/>
              </a:xfrm>
              <a:custGeom>
                <a:avLst/>
                <a:gdLst>
                  <a:gd name="T0" fmla="*/ 1 w 57"/>
                  <a:gd name="T1" fmla="*/ 9 h 18"/>
                  <a:gd name="T2" fmla="*/ 30 w 57"/>
                  <a:gd name="T3" fmla="*/ 0 h 18"/>
                  <a:gd name="T4" fmla="*/ 56 w 57"/>
                  <a:gd name="T5" fmla="*/ 9 h 18"/>
                  <a:gd name="T6" fmla="*/ 28 w 57"/>
                  <a:gd name="T7" fmla="*/ 18 h 18"/>
                  <a:gd name="T8" fmla="*/ 1 w 57"/>
                  <a:gd name="T9" fmla="*/ 9 h 18"/>
                </a:gdLst>
                <a:ahLst/>
                <a:cxnLst>
                  <a:cxn ang="0">
                    <a:pos x="T0" y="T1"/>
                  </a:cxn>
                  <a:cxn ang="0">
                    <a:pos x="T2" y="T3"/>
                  </a:cxn>
                  <a:cxn ang="0">
                    <a:pos x="T4" y="T5"/>
                  </a:cxn>
                  <a:cxn ang="0">
                    <a:pos x="T6" y="T7"/>
                  </a:cxn>
                  <a:cxn ang="0">
                    <a:pos x="T8" y="T9"/>
                  </a:cxn>
                </a:cxnLst>
                <a:rect l="0" t="0" r="r" b="b"/>
                <a:pathLst>
                  <a:path w="57" h="18">
                    <a:moveTo>
                      <a:pt x="1" y="9"/>
                    </a:moveTo>
                    <a:cubicBezTo>
                      <a:pt x="2" y="4"/>
                      <a:pt x="15" y="0"/>
                      <a:pt x="30" y="0"/>
                    </a:cubicBezTo>
                    <a:cubicBezTo>
                      <a:pt x="45" y="0"/>
                      <a:pt x="57" y="4"/>
                      <a:pt x="56" y="9"/>
                    </a:cubicBezTo>
                    <a:cubicBezTo>
                      <a:pt x="56" y="14"/>
                      <a:pt x="43" y="18"/>
                      <a:pt x="28" y="18"/>
                    </a:cubicBezTo>
                    <a:cubicBezTo>
                      <a:pt x="12" y="18"/>
                      <a:pt x="0" y="14"/>
                      <a:pt x="1"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910" name="Freeform 408"/>
              <p:cNvSpPr>
                <a:spLocks/>
              </p:cNvSpPr>
              <p:nvPr/>
            </p:nvSpPr>
            <p:spPr bwMode="auto">
              <a:xfrm>
                <a:off x="3375" y="2640"/>
                <a:ext cx="56" cy="18"/>
              </a:xfrm>
              <a:custGeom>
                <a:avLst/>
                <a:gdLst>
                  <a:gd name="T0" fmla="*/ 1 w 56"/>
                  <a:gd name="T1" fmla="*/ 9 h 18"/>
                  <a:gd name="T2" fmla="*/ 29 w 56"/>
                  <a:gd name="T3" fmla="*/ 0 h 18"/>
                  <a:gd name="T4" fmla="*/ 55 w 56"/>
                  <a:gd name="T5" fmla="*/ 9 h 18"/>
                  <a:gd name="T6" fmla="*/ 27 w 56"/>
                  <a:gd name="T7" fmla="*/ 18 h 18"/>
                  <a:gd name="T8" fmla="*/ 1 w 56"/>
                  <a:gd name="T9" fmla="*/ 9 h 18"/>
                </a:gdLst>
                <a:ahLst/>
                <a:cxnLst>
                  <a:cxn ang="0">
                    <a:pos x="T0" y="T1"/>
                  </a:cxn>
                  <a:cxn ang="0">
                    <a:pos x="T2" y="T3"/>
                  </a:cxn>
                  <a:cxn ang="0">
                    <a:pos x="T4" y="T5"/>
                  </a:cxn>
                  <a:cxn ang="0">
                    <a:pos x="T6" y="T7"/>
                  </a:cxn>
                  <a:cxn ang="0">
                    <a:pos x="T8" y="T9"/>
                  </a:cxn>
                </a:cxnLst>
                <a:rect l="0" t="0" r="r" b="b"/>
                <a:pathLst>
                  <a:path w="56" h="18">
                    <a:moveTo>
                      <a:pt x="1" y="9"/>
                    </a:moveTo>
                    <a:cubicBezTo>
                      <a:pt x="1" y="4"/>
                      <a:pt x="14" y="0"/>
                      <a:pt x="29" y="0"/>
                    </a:cubicBezTo>
                    <a:cubicBezTo>
                      <a:pt x="44" y="0"/>
                      <a:pt x="56" y="4"/>
                      <a:pt x="55" y="9"/>
                    </a:cubicBezTo>
                    <a:cubicBezTo>
                      <a:pt x="55" y="14"/>
                      <a:pt x="43" y="18"/>
                      <a:pt x="27" y="18"/>
                    </a:cubicBezTo>
                    <a:cubicBezTo>
                      <a:pt x="12" y="18"/>
                      <a:pt x="0" y="14"/>
                      <a:pt x="1"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911" name="Freeform 409"/>
              <p:cNvSpPr>
                <a:spLocks/>
              </p:cNvSpPr>
              <p:nvPr/>
            </p:nvSpPr>
            <p:spPr bwMode="auto">
              <a:xfrm>
                <a:off x="3447" y="2640"/>
                <a:ext cx="55" cy="18"/>
              </a:xfrm>
              <a:custGeom>
                <a:avLst/>
                <a:gdLst>
                  <a:gd name="T0" fmla="*/ 0 w 55"/>
                  <a:gd name="T1" fmla="*/ 9 h 18"/>
                  <a:gd name="T2" fmla="*/ 28 w 55"/>
                  <a:gd name="T3" fmla="*/ 0 h 18"/>
                  <a:gd name="T4" fmla="*/ 55 w 55"/>
                  <a:gd name="T5" fmla="*/ 9 h 18"/>
                  <a:gd name="T6" fmla="*/ 27 w 55"/>
                  <a:gd name="T7" fmla="*/ 18 h 18"/>
                  <a:gd name="T8" fmla="*/ 0 w 55"/>
                  <a:gd name="T9" fmla="*/ 9 h 18"/>
                </a:gdLst>
                <a:ahLst/>
                <a:cxnLst>
                  <a:cxn ang="0">
                    <a:pos x="T0" y="T1"/>
                  </a:cxn>
                  <a:cxn ang="0">
                    <a:pos x="T2" y="T3"/>
                  </a:cxn>
                  <a:cxn ang="0">
                    <a:pos x="T4" y="T5"/>
                  </a:cxn>
                  <a:cxn ang="0">
                    <a:pos x="T6" y="T7"/>
                  </a:cxn>
                  <a:cxn ang="0">
                    <a:pos x="T8" y="T9"/>
                  </a:cxn>
                </a:cxnLst>
                <a:rect l="0" t="0" r="r" b="b"/>
                <a:pathLst>
                  <a:path w="55" h="18">
                    <a:moveTo>
                      <a:pt x="0" y="9"/>
                    </a:moveTo>
                    <a:cubicBezTo>
                      <a:pt x="0" y="4"/>
                      <a:pt x="13" y="0"/>
                      <a:pt x="28" y="0"/>
                    </a:cubicBezTo>
                    <a:cubicBezTo>
                      <a:pt x="43" y="0"/>
                      <a:pt x="55" y="4"/>
                      <a:pt x="55" y="9"/>
                    </a:cubicBezTo>
                    <a:cubicBezTo>
                      <a:pt x="55" y="14"/>
                      <a:pt x="42" y="18"/>
                      <a:pt x="27" y="18"/>
                    </a:cubicBezTo>
                    <a:cubicBezTo>
                      <a:pt x="12" y="18"/>
                      <a:pt x="0" y="14"/>
                      <a:pt x="0"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912" name="Freeform 410"/>
              <p:cNvSpPr>
                <a:spLocks/>
              </p:cNvSpPr>
              <p:nvPr/>
            </p:nvSpPr>
            <p:spPr bwMode="auto">
              <a:xfrm>
                <a:off x="3589" y="2640"/>
                <a:ext cx="56" cy="18"/>
              </a:xfrm>
              <a:custGeom>
                <a:avLst/>
                <a:gdLst>
                  <a:gd name="T0" fmla="*/ 0 w 56"/>
                  <a:gd name="T1" fmla="*/ 9 h 18"/>
                  <a:gd name="T2" fmla="*/ 28 w 56"/>
                  <a:gd name="T3" fmla="*/ 0 h 18"/>
                  <a:gd name="T4" fmla="*/ 56 w 56"/>
                  <a:gd name="T5" fmla="*/ 9 h 18"/>
                  <a:gd name="T6" fmla="*/ 29 w 56"/>
                  <a:gd name="T7" fmla="*/ 18 h 18"/>
                  <a:gd name="T8" fmla="*/ 0 w 56"/>
                  <a:gd name="T9" fmla="*/ 9 h 18"/>
                </a:gdLst>
                <a:ahLst/>
                <a:cxnLst>
                  <a:cxn ang="0">
                    <a:pos x="T0" y="T1"/>
                  </a:cxn>
                  <a:cxn ang="0">
                    <a:pos x="T2" y="T3"/>
                  </a:cxn>
                  <a:cxn ang="0">
                    <a:pos x="T4" y="T5"/>
                  </a:cxn>
                  <a:cxn ang="0">
                    <a:pos x="T6" y="T7"/>
                  </a:cxn>
                  <a:cxn ang="0">
                    <a:pos x="T8" y="T9"/>
                  </a:cxn>
                </a:cxnLst>
                <a:rect l="0" t="0" r="r" b="b"/>
                <a:pathLst>
                  <a:path w="56" h="18">
                    <a:moveTo>
                      <a:pt x="0" y="9"/>
                    </a:moveTo>
                    <a:cubicBezTo>
                      <a:pt x="0" y="4"/>
                      <a:pt x="12" y="0"/>
                      <a:pt x="28" y="0"/>
                    </a:cubicBezTo>
                    <a:cubicBezTo>
                      <a:pt x="43" y="0"/>
                      <a:pt x="55" y="4"/>
                      <a:pt x="56" y="9"/>
                    </a:cubicBezTo>
                    <a:cubicBezTo>
                      <a:pt x="56" y="14"/>
                      <a:pt x="44" y="18"/>
                      <a:pt x="29" y="18"/>
                    </a:cubicBezTo>
                    <a:cubicBezTo>
                      <a:pt x="13" y="18"/>
                      <a:pt x="1" y="14"/>
                      <a:pt x="0"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913" name="Freeform 411"/>
              <p:cNvSpPr>
                <a:spLocks/>
              </p:cNvSpPr>
              <p:nvPr/>
            </p:nvSpPr>
            <p:spPr bwMode="auto">
              <a:xfrm>
                <a:off x="3662" y="2640"/>
                <a:ext cx="54" cy="18"/>
              </a:xfrm>
              <a:custGeom>
                <a:avLst/>
                <a:gdLst>
                  <a:gd name="T0" fmla="*/ 0 w 55"/>
                  <a:gd name="T1" fmla="*/ 9 h 18"/>
                  <a:gd name="T2" fmla="*/ 27 w 55"/>
                  <a:gd name="T3" fmla="*/ 0 h 18"/>
                  <a:gd name="T4" fmla="*/ 55 w 55"/>
                  <a:gd name="T5" fmla="*/ 9 h 18"/>
                  <a:gd name="T6" fmla="*/ 28 w 55"/>
                  <a:gd name="T7" fmla="*/ 18 h 18"/>
                  <a:gd name="T8" fmla="*/ 0 w 55"/>
                  <a:gd name="T9" fmla="*/ 9 h 18"/>
                </a:gdLst>
                <a:ahLst/>
                <a:cxnLst>
                  <a:cxn ang="0">
                    <a:pos x="T0" y="T1"/>
                  </a:cxn>
                  <a:cxn ang="0">
                    <a:pos x="T2" y="T3"/>
                  </a:cxn>
                  <a:cxn ang="0">
                    <a:pos x="T4" y="T5"/>
                  </a:cxn>
                  <a:cxn ang="0">
                    <a:pos x="T6" y="T7"/>
                  </a:cxn>
                  <a:cxn ang="0">
                    <a:pos x="T8" y="T9"/>
                  </a:cxn>
                </a:cxnLst>
                <a:rect l="0" t="0" r="r" b="b"/>
                <a:pathLst>
                  <a:path w="55" h="18">
                    <a:moveTo>
                      <a:pt x="0" y="9"/>
                    </a:moveTo>
                    <a:cubicBezTo>
                      <a:pt x="0" y="4"/>
                      <a:pt x="12" y="0"/>
                      <a:pt x="27" y="0"/>
                    </a:cubicBezTo>
                    <a:cubicBezTo>
                      <a:pt x="42" y="0"/>
                      <a:pt x="54" y="4"/>
                      <a:pt x="55" y="9"/>
                    </a:cubicBezTo>
                    <a:cubicBezTo>
                      <a:pt x="55" y="14"/>
                      <a:pt x="43" y="18"/>
                      <a:pt x="28" y="18"/>
                    </a:cubicBezTo>
                    <a:cubicBezTo>
                      <a:pt x="13" y="18"/>
                      <a:pt x="0" y="14"/>
                      <a:pt x="0"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914" name="Freeform 412"/>
              <p:cNvSpPr>
                <a:spLocks/>
              </p:cNvSpPr>
              <p:nvPr/>
            </p:nvSpPr>
            <p:spPr bwMode="auto">
              <a:xfrm>
                <a:off x="3732" y="2640"/>
                <a:ext cx="56" cy="18"/>
              </a:xfrm>
              <a:custGeom>
                <a:avLst/>
                <a:gdLst>
                  <a:gd name="T0" fmla="*/ 0 w 56"/>
                  <a:gd name="T1" fmla="*/ 9 h 18"/>
                  <a:gd name="T2" fmla="*/ 26 w 56"/>
                  <a:gd name="T3" fmla="*/ 0 h 18"/>
                  <a:gd name="T4" fmla="*/ 55 w 56"/>
                  <a:gd name="T5" fmla="*/ 9 h 18"/>
                  <a:gd name="T6" fmla="*/ 29 w 56"/>
                  <a:gd name="T7" fmla="*/ 18 h 18"/>
                  <a:gd name="T8" fmla="*/ 0 w 56"/>
                  <a:gd name="T9" fmla="*/ 9 h 18"/>
                </a:gdLst>
                <a:ahLst/>
                <a:cxnLst>
                  <a:cxn ang="0">
                    <a:pos x="T0" y="T1"/>
                  </a:cxn>
                  <a:cxn ang="0">
                    <a:pos x="T2" y="T3"/>
                  </a:cxn>
                  <a:cxn ang="0">
                    <a:pos x="T4" y="T5"/>
                  </a:cxn>
                  <a:cxn ang="0">
                    <a:pos x="T6" y="T7"/>
                  </a:cxn>
                  <a:cxn ang="0">
                    <a:pos x="T8" y="T9"/>
                  </a:cxn>
                </a:cxnLst>
                <a:rect l="0" t="0" r="r" b="b"/>
                <a:pathLst>
                  <a:path w="56" h="18">
                    <a:moveTo>
                      <a:pt x="0" y="9"/>
                    </a:moveTo>
                    <a:cubicBezTo>
                      <a:pt x="0" y="4"/>
                      <a:pt x="11" y="0"/>
                      <a:pt x="26" y="0"/>
                    </a:cubicBezTo>
                    <a:cubicBezTo>
                      <a:pt x="41" y="0"/>
                      <a:pt x="54" y="4"/>
                      <a:pt x="55" y="9"/>
                    </a:cubicBezTo>
                    <a:cubicBezTo>
                      <a:pt x="56" y="14"/>
                      <a:pt x="44" y="18"/>
                      <a:pt x="29" y="18"/>
                    </a:cubicBezTo>
                    <a:cubicBezTo>
                      <a:pt x="14" y="18"/>
                      <a:pt x="1" y="14"/>
                      <a:pt x="0"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915" name="Freeform 413"/>
              <p:cNvSpPr>
                <a:spLocks/>
              </p:cNvSpPr>
              <p:nvPr/>
            </p:nvSpPr>
            <p:spPr bwMode="auto">
              <a:xfrm>
                <a:off x="3804" y="2640"/>
                <a:ext cx="56" cy="18"/>
              </a:xfrm>
              <a:custGeom>
                <a:avLst/>
                <a:gdLst>
                  <a:gd name="T0" fmla="*/ 0 w 57"/>
                  <a:gd name="T1" fmla="*/ 9 h 18"/>
                  <a:gd name="T2" fmla="*/ 26 w 57"/>
                  <a:gd name="T3" fmla="*/ 0 h 18"/>
                  <a:gd name="T4" fmla="*/ 56 w 57"/>
                  <a:gd name="T5" fmla="*/ 9 h 18"/>
                  <a:gd name="T6" fmla="*/ 30 w 57"/>
                  <a:gd name="T7" fmla="*/ 18 h 18"/>
                  <a:gd name="T8" fmla="*/ 0 w 57"/>
                  <a:gd name="T9" fmla="*/ 9 h 18"/>
                </a:gdLst>
                <a:ahLst/>
                <a:cxnLst>
                  <a:cxn ang="0">
                    <a:pos x="T0" y="T1"/>
                  </a:cxn>
                  <a:cxn ang="0">
                    <a:pos x="T2" y="T3"/>
                  </a:cxn>
                  <a:cxn ang="0">
                    <a:pos x="T4" y="T5"/>
                  </a:cxn>
                  <a:cxn ang="0">
                    <a:pos x="T6" y="T7"/>
                  </a:cxn>
                  <a:cxn ang="0">
                    <a:pos x="T8" y="T9"/>
                  </a:cxn>
                </a:cxnLst>
                <a:rect l="0" t="0" r="r" b="b"/>
                <a:pathLst>
                  <a:path w="57" h="18">
                    <a:moveTo>
                      <a:pt x="0" y="9"/>
                    </a:moveTo>
                    <a:cubicBezTo>
                      <a:pt x="0" y="4"/>
                      <a:pt x="11" y="0"/>
                      <a:pt x="26" y="0"/>
                    </a:cubicBezTo>
                    <a:cubicBezTo>
                      <a:pt x="42" y="0"/>
                      <a:pt x="55" y="4"/>
                      <a:pt x="56" y="9"/>
                    </a:cubicBezTo>
                    <a:cubicBezTo>
                      <a:pt x="57" y="14"/>
                      <a:pt x="45" y="18"/>
                      <a:pt x="30" y="18"/>
                    </a:cubicBezTo>
                    <a:cubicBezTo>
                      <a:pt x="14" y="18"/>
                      <a:pt x="1" y="14"/>
                      <a:pt x="0"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916" name="Freeform 414"/>
              <p:cNvSpPr>
                <a:spLocks/>
              </p:cNvSpPr>
              <p:nvPr/>
            </p:nvSpPr>
            <p:spPr bwMode="auto">
              <a:xfrm>
                <a:off x="3874" y="2640"/>
                <a:ext cx="57" cy="18"/>
              </a:xfrm>
              <a:custGeom>
                <a:avLst/>
                <a:gdLst>
                  <a:gd name="T0" fmla="*/ 1 w 57"/>
                  <a:gd name="T1" fmla="*/ 9 h 18"/>
                  <a:gd name="T2" fmla="*/ 26 w 57"/>
                  <a:gd name="T3" fmla="*/ 0 h 18"/>
                  <a:gd name="T4" fmla="*/ 56 w 57"/>
                  <a:gd name="T5" fmla="*/ 9 h 18"/>
                  <a:gd name="T6" fmla="*/ 30 w 57"/>
                  <a:gd name="T7" fmla="*/ 18 h 18"/>
                  <a:gd name="T8" fmla="*/ 1 w 57"/>
                  <a:gd name="T9" fmla="*/ 9 h 18"/>
                </a:gdLst>
                <a:ahLst/>
                <a:cxnLst>
                  <a:cxn ang="0">
                    <a:pos x="T0" y="T1"/>
                  </a:cxn>
                  <a:cxn ang="0">
                    <a:pos x="T2" y="T3"/>
                  </a:cxn>
                  <a:cxn ang="0">
                    <a:pos x="T4" y="T5"/>
                  </a:cxn>
                  <a:cxn ang="0">
                    <a:pos x="T6" y="T7"/>
                  </a:cxn>
                  <a:cxn ang="0">
                    <a:pos x="T8" y="T9"/>
                  </a:cxn>
                </a:cxnLst>
                <a:rect l="0" t="0" r="r" b="b"/>
                <a:pathLst>
                  <a:path w="57" h="18">
                    <a:moveTo>
                      <a:pt x="1" y="9"/>
                    </a:moveTo>
                    <a:cubicBezTo>
                      <a:pt x="0" y="4"/>
                      <a:pt x="11" y="0"/>
                      <a:pt x="26" y="0"/>
                    </a:cubicBezTo>
                    <a:cubicBezTo>
                      <a:pt x="42" y="0"/>
                      <a:pt x="55" y="4"/>
                      <a:pt x="56" y="9"/>
                    </a:cubicBezTo>
                    <a:cubicBezTo>
                      <a:pt x="57" y="14"/>
                      <a:pt x="46" y="18"/>
                      <a:pt x="30" y="18"/>
                    </a:cubicBezTo>
                    <a:cubicBezTo>
                      <a:pt x="15" y="18"/>
                      <a:pt x="2" y="14"/>
                      <a:pt x="1"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917" name="Freeform 415"/>
              <p:cNvSpPr>
                <a:spLocks/>
              </p:cNvSpPr>
              <p:nvPr/>
            </p:nvSpPr>
            <p:spPr bwMode="auto">
              <a:xfrm>
                <a:off x="3946" y="2640"/>
                <a:ext cx="57" cy="18"/>
              </a:xfrm>
              <a:custGeom>
                <a:avLst/>
                <a:gdLst>
                  <a:gd name="T0" fmla="*/ 1 w 57"/>
                  <a:gd name="T1" fmla="*/ 9 h 18"/>
                  <a:gd name="T2" fmla="*/ 26 w 57"/>
                  <a:gd name="T3" fmla="*/ 0 h 18"/>
                  <a:gd name="T4" fmla="*/ 56 w 57"/>
                  <a:gd name="T5" fmla="*/ 9 h 18"/>
                  <a:gd name="T6" fmla="*/ 31 w 57"/>
                  <a:gd name="T7" fmla="*/ 18 h 18"/>
                  <a:gd name="T8" fmla="*/ 1 w 57"/>
                  <a:gd name="T9" fmla="*/ 9 h 18"/>
                </a:gdLst>
                <a:ahLst/>
                <a:cxnLst>
                  <a:cxn ang="0">
                    <a:pos x="T0" y="T1"/>
                  </a:cxn>
                  <a:cxn ang="0">
                    <a:pos x="T2" y="T3"/>
                  </a:cxn>
                  <a:cxn ang="0">
                    <a:pos x="T4" y="T5"/>
                  </a:cxn>
                  <a:cxn ang="0">
                    <a:pos x="T6" y="T7"/>
                  </a:cxn>
                  <a:cxn ang="0">
                    <a:pos x="T8" y="T9"/>
                  </a:cxn>
                </a:cxnLst>
                <a:rect l="0" t="0" r="r" b="b"/>
                <a:pathLst>
                  <a:path w="57" h="18">
                    <a:moveTo>
                      <a:pt x="1" y="9"/>
                    </a:moveTo>
                    <a:cubicBezTo>
                      <a:pt x="0" y="4"/>
                      <a:pt x="11" y="0"/>
                      <a:pt x="26" y="0"/>
                    </a:cubicBezTo>
                    <a:cubicBezTo>
                      <a:pt x="41" y="0"/>
                      <a:pt x="55" y="4"/>
                      <a:pt x="56" y="9"/>
                    </a:cubicBezTo>
                    <a:cubicBezTo>
                      <a:pt x="57" y="14"/>
                      <a:pt x="46" y="18"/>
                      <a:pt x="31" y="18"/>
                    </a:cubicBezTo>
                    <a:cubicBezTo>
                      <a:pt x="16" y="18"/>
                      <a:pt x="3" y="14"/>
                      <a:pt x="1"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918" name="Freeform 416"/>
              <p:cNvSpPr>
                <a:spLocks/>
              </p:cNvSpPr>
              <p:nvPr/>
            </p:nvSpPr>
            <p:spPr bwMode="auto">
              <a:xfrm>
                <a:off x="4016" y="2640"/>
                <a:ext cx="58" cy="18"/>
              </a:xfrm>
              <a:custGeom>
                <a:avLst/>
                <a:gdLst>
                  <a:gd name="T0" fmla="*/ 2 w 58"/>
                  <a:gd name="T1" fmla="*/ 9 h 18"/>
                  <a:gd name="T2" fmla="*/ 26 w 58"/>
                  <a:gd name="T3" fmla="*/ 0 h 18"/>
                  <a:gd name="T4" fmla="*/ 56 w 58"/>
                  <a:gd name="T5" fmla="*/ 9 h 18"/>
                  <a:gd name="T6" fmla="*/ 32 w 58"/>
                  <a:gd name="T7" fmla="*/ 18 h 18"/>
                  <a:gd name="T8" fmla="*/ 2 w 58"/>
                  <a:gd name="T9" fmla="*/ 9 h 18"/>
                </a:gdLst>
                <a:ahLst/>
                <a:cxnLst>
                  <a:cxn ang="0">
                    <a:pos x="T0" y="T1"/>
                  </a:cxn>
                  <a:cxn ang="0">
                    <a:pos x="T2" y="T3"/>
                  </a:cxn>
                  <a:cxn ang="0">
                    <a:pos x="T4" y="T5"/>
                  </a:cxn>
                  <a:cxn ang="0">
                    <a:pos x="T6" y="T7"/>
                  </a:cxn>
                  <a:cxn ang="0">
                    <a:pos x="T8" y="T9"/>
                  </a:cxn>
                </a:cxnLst>
                <a:rect l="0" t="0" r="r" b="b"/>
                <a:pathLst>
                  <a:path w="58" h="18">
                    <a:moveTo>
                      <a:pt x="2" y="9"/>
                    </a:moveTo>
                    <a:cubicBezTo>
                      <a:pt x="0" y="4"/>
                      <a:pt x="11" y="0"/>
                      <a:pt x="26" y="0"/>
                    </a:cubicBezTo>
                    <a:cubicBezTo>
                      <a:pt x="41" y="0"/>
                      <a:pt x="55" y="4"/>
                      <a:pt x="56" y="9"/>
                    </a:cubicBezTo>
                    <a:cubicBezTo>
                      <a:pt x="58" y="14"/>
                      <a:pt x="47" y="18"/>
                      <a:pt x="32" y="18"/>
                    </a:cubicBezTo>
                    <a:cubicBezTo>
                      <a:pt x="17" y="18"/>
                      <a:pt x="3" y="14"/>
                      <a:pt x="2"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919" name="Freeform 417"/>
              <p:cNvSpPr>
                <a:spLocks/>
              </p:cNvSpPr>
              <p:nvPr/>
            </p:nvSpPr>
            <p:spPr bwMode="auto">
              <a:xfrm>
                <a:off x="4088" y="2640"/>
                <a:ext cx="59" cy="18"/>
              </a:xfrm>
              <a:custGeom>
                <a:avLst/>
                <a:gdLst>
                  <a:gd name="T0" fmla="*/ 2 w 59"/>
                  <a:gd name="T1" fmla="*/ 9 h 18"/>
                  <a:gd name="T2" fmla="*/ 26 w 59"/>
                  <a:gd name="T3" fmla="*/ 0 h 18"/>
                  <a:gd name="T4" fmla="*/ 57 w 59"/>
                  <a:gd name="T5" fmla="*/ 9 h 18"/>
                  <a:gd name="T6" fmla="*/ 33 w 59"/>
                  <a:gd name="T7" fmla="*/ 18 h 18"/>
                  <a:gd name="T8" fmla="*/ 2 w 59"/>
                  <a:gd name="T9" fmla="*/ 9 h 18"/>
                </a:gdLst>
                <a:ahLst/>
                <a:cxnLst>
                  <a:cxn ang="0">
                    <a:pos x="T0" y="T1"/>
                  </a:cxn>
                  <a:cxn ang="0">
                    <a:pos x="T2" y="T3"/>
                  </a:cxn>
                  <a:cxn ang="0">
                    <a:pos x="T4" y="T5"/>
                  </a:cxn>
                  <a:cxn ang="0">
                    <a:pos x="T6" y="T7"/>
                  </a:cxn>
                  <a:cxn ang="0">
                    <a:pos x="T8" y="T9"/>
                  </a:cxn>
                </a:cxnLst>
                <a:rect l="0" t="0" r="r" b="b"/>
                <a:pathLst>
                  <a:path w="59" h="18">
                    <a:moveTo>
                      <a:pt x="2" y="9"/>
                    </a:moveTo>
                    <a:cubicBezTo>
                      <a:pt x="0" y="4"/>
                      <a:pt x="11" y="0"/>
                      <a:pt x="26" y="0"/>
                    </a:cubicBezTo>
                    <a:cubicBezTo>
                      <a:pt x="41" y="0"/>
                      <a:pt x="55" y="4"/>
                      <a:pt x="57" y="9"/>
                    </a:cubicBezTo>
                    <a:cubicBezTo>
                      <a:pt x="59" y="14"/>
                      <a:pt x="48" y="18"/>
                      <a:pt x="33" y="18"/>
                    </a:cubicBezTo>
                    <a:cubicBezTo>
                      <a:pt x="17" y="18"/>
                      <a:pt x="3" y="14"/>
                      <a:pt x="2"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920" name="Freeform 418"/>
              <p:cNvSpPr>
                <a:spLocks/>
              </p:cNvSpPr>
              <p:nvPr/>
            </p:nvSpPr>
            <p:spPr bwMode="auto">
              <a:xfrm>
                <a:off x="4159" y="2640"/>
                <a:ext cx="58" cy="18"/>
              </a:xfrm>
              <a:custGeom>
                <a:avLst/>
                <a:gdLst>
                  <a:gd name="T0" fmla="*/ 2 w 59"/>
                  <a:gd name="T1" fmla="*/ 9 h 18"/>
                  <a:gd name="T2" fmla="*/ 26 w 59"/>
                  <a:gd name="T3" fmla="*/ 0 h 18"/>
                  <a:gd name="T4" fmla="*/ 57 w 59"/>
                  <a:gd name="T5" fmla="*/ 9 h 18"/>
                  <a:gd name="T6" fmla="*/ 33 w 59"/>
                  <a:gd name="T7" fmla="*/ 18 h 18"/>
                  <a:gd name="T8" fmla="*/ 2 w 59"/>
                  <a:gd name="T9" fmla="*/ 9 h 18"/>
                </a:gdLst>
                <a:ahLst/>
                <a:cxnLst>
                  <a:cxn ang="0">
                    <a:pos x="T0" y="T1"/>
                  </a:cxn>
                  <a:cxn ang="0">
                    <a:pos x="T2" y="T3"/>
                  </a:cxn>
                  <a:cxn ang="0">
                    <a:pos x="T4" y="T5"/>
                  </a:cxn>
                  <a:cxn ang="0">
                    <a:pos x="T6" y="T7"/>
                  </a:cxn>
                  <a:cxn ang="0">
                    <a:pos x="T8" y="T9"/>
                  </a:cxn>
                </a:cxnLst>
                <a:rect l="0" t="0" r="r" b="b"/>
                <a:pathLst>
                  <a:path w="59" h="18">
                    <a:moveTo>
                      <a:pt x="2" y="9"/>
                    </a:moveTo>
                    <a:cubicBezTo>
                      <a:pt x="0" y="4"/>
                      <a:pt x="11" y="0"/>
                      <a:pt x="26" y="0"/>
                    </a:cubicBezTo>
                    <a:cubicBezTo>
                      <a:pt x="41" y="0"/>
                      <a:pt x="55" y="4"/>
                      <a:pt x="57" y="9"/>
                    </a:cubicBezTo>
                    <a:cubicBezTo>
                      <a:pt x="59" y="14"/>
                      <a:pt x="49" y="18"/>
                      <a:pt x="33" y="18"/>
                    </a:cubicBezTo>
                    <a:cubicBezTo>
                      <a:pt x="18" y="18"/>
                      <a:pt x="4" y="14"/>
                      <a:pt x="2"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921" name="Freeform 419"/>
              <p:cNvSpPr>
                <a:spLocks/>
              </p:cNvSpPr>
              <p:nvPr/>
            </p:nvSpPr>
            <p:spPr bwMode="auto">
              <a:xfrm>
                <a:off x="4231" y="2640"/>
                <a:ext cx="59" cy="18"/>
              </a:xfrm>
              <a:custGeom>
                <a:avLst/>
                <a:gdLst>
                  <a:gd name="T0" fmla="*/ 2 w 59"/>
                  <a:gd name="T1" fmla="*/ 9 h 18"/>
                  <a:gd name="T2" fmla="*/ 25 w 59"/>
                  <a:gd name="T3" fmla="*/ 0 h 18"/>
                  <a:gd name="T4" fmla="*/ 56 w 59"/>
                  <a:gd name="T5" fmla="*/ 9 h 18"/>
                  <a:gd name="T6" fmla="*/ 33 w 59"/>
                  <a:gd name="T7" fmla="*/ 18 h 18"/>
                  <a:gd name="T8" fmla="*/ 2 w 59"/>
                  <a:gd name="T9" fmla="*/ 9 h 18"/>
                </a:gdLst>
                <a:ahLst/>
                <a:cxnLst>
                  <a:cxn ang="0">
                    <a:pos x="T0" y="T1"/>
                  </a:cxn>
                  <a:cxn ang="0">
                    <a:pos x="T2" y="T3"/>
                  </a:cxn>
                  <a:cxn ang="0">
                    <a:pos x="T4" y="T5"/>
                  </a:cxn>
                  <a:cxn ang="0">
                    <a:pos x="T6" y="T7"/>
                  </a:cxn>
                  <a:cxn ang="0">
                    <a:pos x="T8" y="T9"/>
                  </a:cxn>
                </a:cxnLst>
                <a:rect l="0" t="0" r="r" b="b"/>
                <a:pathLst>
                  <a:path w="59" h="18">
                    <a:moveTo>
                      <a:pt x="2" y="9"/>
                    </a:moveTo>
                    <a:cubicBezTo>
                      <a:pt x="0" y="4"/>
                      <a:pt x="10" y="0"/>
                      <a:pt x="25" y="0"/>
                    </a:cubicBezTo>
                    <a:cubicBezTo>
                      <a:pt x="40" y="0"/>
                      <a:pt x="54" y="4"/>
                      <a:pt x="56" y="9"/>
                    </a:cubicBezTo>
                    <a:cubicBezTo>
                      <a:pt x="59" y="14"/>
                      <a:pt x="48" y="18"/>
                      <a:pt x="33" y="18"/>
                    </a:cubicBezTo>
                    <a:cubicBezTo>
                      <a:pt x="18" y="18"/>
                      <a:pt x="4" y="14"/>
                      <a:pt x="2"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922" name="Freeform 420"/>
              <p:cNvSpPr>
                <a:spLocks/>
              </p:cNvSpPr>
              <p:nvPr/>
            </p:nvSpPr>
            <p:spPr bwMode="auto">
              <a:xfrm>
                <a:off x="4302" y="2640"/>
                <a:ext cx="60" cy="18"/>
              </a:xfrm>
              <a:custGeom>
                <a:avLst/>
                <a:gdLst>
                  <a:gd name="T0" fmla="*/ 3 w 61"/>
                  <a:gd name="T1" fmla="*/ 9 h 18"/>
                  <a:gd name="T2" fmla="*/ 26 w 61"/>
                  <a:gd name="T3" fmla="*/ 0 h 18"/>
                  <a:gd name="T4" fmla="*/ 58 w 61"/>
                  <a:gd name="T5" fmla="*/ 9 h 18"/>
                  <a:gd name="T6" fmla="*/ 35 w 61"/>
                  <a:gd name="T7" fmla="*/ 18 h 18"/>
                  <a:gd name="T8" fmla="*/ 3 w 61"/>
                  <a:gd name="T9" fmla="*/ 9 h 18"/>
                </a:gdLst>
                <a:ahLst/>
                <a:cxnLst>
                  <a:cxn ang="0">
                    <a:pos x="T0" y="T1"/>
                  </a:cxn>
                  <a:cxn ang="0">
                    <a:pos x="T2" y="T3"/>
                  </a:cxn>
                  <a:cxn ang="0">
                    <a:pos x="T4" y="T5"/>
                  </a:cxn>
                  <a:cxn ang="0">
                    <a:pos x="T6" y="T7"/>
                  </a:cxn>
                  <a:cxn ang="0">
                    <a:pos x="T8" y="T9"/>
                  </a:cxn>
                </a:cxnLst>
                <a:rect l="0" t="0" r="r" b="b"/>
                <a:pathLst>
                  <a:path w="61" h="18">
                    <a:moveTo>
                      <a:pt x="3" y="9"/>
                    </a:moveTo>
                    <a:cubicBezTo>
                      <a:pt x="0" y="4"/>
                      <a:pt x="11" y="0"/>
                      <a:pt x="26" y="0"/>
                    </a:cubicBezTo>
                    <a:cubicBezTo>
                      <a:pt x="41" y="0"/>
                      <a:pt x="56" y="4"/>
                      <a:pt x="58" y="9"/>
                    </a:cubicBezTo>
                    <a:cubicBezTo>
                      <a:pt x="61" y="14"/>
                      <a:pt x="50" y="18"/>
                      <a:pt x="35" y="18"/>
                    </a:cubicBezTo>
                    <a:cubicBezTo>
                      <a:pt x="19" y="18"/>
                      <a:pt x="5" y="14"/>
                      <a:pt x="3"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923" name="Freeform 421"/>
              <p:cNvSpPr>
                <a:spLocks/>
              </p:cNvSpPr>
              <p:nvPr/>
            </p:nvSpPr>
            <p:spPr bwMode="auto">
              <a:xfrm>
                <a:off x="4372" y="2640"/>
                <a:ext cx="61" cy="18"/>
              </a:xfrm>
              <a:custGeom>
                <a:avLst/>
                <a:gdLst>
                  <a:gd name="T0" fmla="*/ 3 w 61"/>
                  <a:gd name="T1" fmla="*/ 9 h 18"/>
                  <a:gd name="T2" fmla="*/ 26 w 61"/>
                  <a:gd name="T3" fmla="*/ 0 h 18"/>
                  <a:gd name="T4" fmla="*/ 58 w 61"/>
                  <a:gd name="T5" fmla="*/ 9 h 18"/>
                  <a:gd name="T6" fmla="*/ 35 w 61"/>
                  <a:gd name="T7" fmla="*/ 18 h 18"/>
                  <a:gd name="T8" fmla="*/ 3 w 61"/>
                  <a:gd name="T9" fmla="*/ 9 h 18"/>
                </a:gdLst>
                <a:ahLst/>
                <a:cxnLst>
                  <a:cxn ang="0">
                    <a:pos x="T0" y="T1"/>
                  </a:cxn>
                  <a:cxn ang="0">
                    <a:pos x="T2" y="T3"/>
                  </a:cxn>
                  <a:cxn ang="0">
                    <a:pos x="T4" y="T5"/>
                  </a:cxn>
                  <a:cxn ang="0">
                    <a:pos x="T6" y="T7"/>
                  </a:cxn>
                  <a:cxn ang="0">
                    <a:pos x="T8" y="T9"/>
                  </a:cxn>
                </a:cxnLst>
                <a:rect l="0" t="0" r="r" b="b"/>
                <a:pathLst>
                  <a:path w="61" h="18">
                    <a:moveTo>
                      <a:pt x="3" y="9"/>
                    </a:moveTo>
                    <a:cubicBezTo>
                      <a:pt x="0" y="4"/>
                      <a:pt x="11" y="0"/>
                      <a:pt x="26" y="0"/>
                    </a:cubicBezTo>
                    <a:cubicBezTo>
                      <a:pt x="41" y="0"/>
                      <a:pt x="56" y="4"/>
                      <a:pt x="58" y="9"/>
                    </a:cubicBezTo>
                    <a:cubicBezTo>
                      <a:pt x="61" y="14"/>
                      <a:pt x="51" y="18"/>
                      <a:pt x="35" y="18"/>
                    </a:cubicBezTo>
                    <a:cubicBezTo>
                      <a:pt x="20" y="18"/>
                      <a:pt x="5" y="14"/>
                      <a:pt x="3"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924" name="Freeform 422"/>
              <p:cNvSpPr>
                <a:spLocks/>
              </p:cNvSpPr>
              <p:nvPr/>
            </p:nvSpPr>
            <p:spPr bwMode="auto">
              <a:xfrm>
                <a:off x="4445" y="2640"/>
                <a:ext cx="59" cy="18"/>
              </a:xfrm>
              <a:custGeom>
                <a:avLst/>
                <a:gdLst>
                  <a:gd name="T0" fmla="*/ 3 w 60"/>
                  <a:gd name="T1" fmla="*/ 9 h 18"/>
                  <a:gd name="T2" fmla="*/ 25 w 60"/>
                  <a:gd name="T3" fmla="*/ 0 h 18"/>
                  <a:gd name="T4" fmla="*/ 57 w 60"/>
                  <a:gd name="T5" fmla="*/ 9 h 18"/>
                  <a:gd name="T6" fmla="*/ 35 w 60"/>
                  <a:gd name="T7" fmla="*/ 18 h 18"/>
                  <a:gd name="T8" fmla="*/ 3 w 60"/>
                  <a:gd name="T9" fmla="*/ 9 h 18"/>
                </a:gdLst>
                <a:ahLst/>
                <a:cxnLst>
                  <a:cxn ang="0">
                    <a:pos x="T0" y="T1"/>
                  </a:cxn>
                  <a:cxn ang="0">
                    <a:pos x="T2" y="T3"/>
                  </a:cxn>
                  <a:cxn ang="0">
                    <a:pos x="T4" y="T5"/>
                  </a:cxn>
                  <a:cxn ang="0">
                    <a:pos x="T6" y="T7"/>
                  </a:cxn>
                  <a:cxn ang="0">
                    <a:pos x="T8" y="T9"/>
                  </a:cxn>
                </a:cxnLst>
                <a:rect l="0" t="0" r="r" b="b"/>
                <a:pathLst>
                  <a:path w="60" h="18">
                    <a:moveTo>
                      <a:pt x="3" y="9"/>
                    </a:moveTo>
                    <a:cubicBezTo>
                      <a:pt x="0" y="4"/>
                      <a:pt x="10" y="0"/>
                      <a:pt x="25" y="0"/>
                    </a:cubicBezTo>
                    <a:cubicBezTo>
                      <a:pt x="40" y="0"/>
                      <a:pt x="54" y="4"/>
                      <a:pt x="57" y="9"/>
                    </a:cubicBezTo>
                    <a:cubicBezTo>
                      <a:pt x="60" y="14"/>
                      <a:pt x="50" y="18"/>
                      <a:pt x="35" y="18"/>
                    </a:cubicBezTo>
                    <a:cubicBezTo>
                      <a:pt x="20" y="18"/>
                      <a:pt x="5" y="14"/>
                      <a:pt x="3"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925" name="Freeform 423"/>
              <p:cNvSpPr>
                <a:spLocks/>
              </p:cNvSpPr>
              <p:nvPr/>
            </p:nvSpPr>
            <p:spPr bwMode="auto">
              <a:xfrm>
                <a:off x="4515" y="2640"/>
                <a:ext cx="61" cy="18"/>
              </a:xfrm>
              <a:custGeom>
                <a:avLst/>
                <a:gdLst>
                  <a:gd name="T0" fmla="*/ 3 w 61"/>
                  <a:gd name="T1" fmla="*/ 9 h 18"/>
                  <a:gd name="T2" fmla="*/ 25 w 61"/>
                  <a:gd name="T3" fmla="*/ 0 h 18"/>
                  <a:gd name="T4" fmla="*/ 58 w 61"/>
                  <a:gd name="T5" fmla="*/ 9 h 18"/>
                  <a:gd name="T6" fmla="*/ 36 w 61"/>
                  <a:gd name="T7" fmla="*/ 18 h 18"/>
                  <a:gd name="T8" fmla="*/ 3 w 61"/>
                  <a:gd name="T9" fmla="*/ 9 h 18"/>
                </a:gdLst>
                <a:ahLst/>
                <a:cxnLst>
                  <a:cxn ang="0">
                    <a:pos x="T0" y="T1"/>
                  </a:cxn>
                  <a:cxn ang="0">
                    <a:pos x="T2" y="T3"/>
                  </a:cxn>
                  <a:cxn ang="0">
                    <a:pos x="T4" y="T5"/>
                  </a:cxn>
                  <a:cxn ang="0">
                    <a:pos x="T6" y="T7"/>
                  </a:cxn>
                  <a:cxn ang="0">
                    <a:pos x="T8" y="T9"/>
                  </a:cxn>
                </a:cxnLst>
                <a:rect l="0" t="0" r="r" b="b"/>
                <a:pathLst>
                  <a:path w="61" h="18">
                    <a:moveTo>
                      <a:pt x="3" y="9"/>
                    </a:moveTo>
                    <a:cubicBezTo>
                      <a:pt x="0" y="4"/>
                      <a:pt x="10" y="0"/>
                      <a:pt x="25" y="0"/>
                    </a:cubicBezTo>
                    <a:cubicBezTo>
                      <a:pt x="40" y="0"/>
                      <a:pt x="54" y="4"/>
                      <a:pt x="58" y="9"/>
                    </a:cubicBezTo>
                    <a:cubicBezTo>
                      <a:pt x="61" y="14"/>
                      <a:pt x="51" y="18"/>
                      <a:pt x="36" y="18"/>
                    </a:cubicBezTo>
                    <a:cubicBezTo>
                      <a:pt x="21" y="18"/>
                      <a:pt x="6" y="14"/>
                      <a:pt x="3"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926" name="Freeform 424"/>
              <p:cNvSpPr>
                <a:spLocks/>
              </p:cNvSpPr>
              <p:nvPr/>
            </p:nvSpPr>
            <p:spPr bwMode="auto">
              <a:xfrm>
                <a:off x="4587" y="2640"/>
                <a:ext cx="62" cy="18"/>
              </a:xfrm>
              <a:custGeom>
                <a:avLst/>
                <a:gdLst>
                  <a:gd name="T0" fmla="*/ 3 w 62"/>
                  <a:gd name="T1" fmla="*/ 9 h 18"/>
                  <a:gd name="T2" fmla="*/ 25 w 62"/>
                  <a:gd name="T3" fmla="*/ 0 h 18"/>
                  <a:gd name="T4" fmla="*/ 58 w 62"/>
                  <a:gd name="T5" fmla="*/ 9 h 18"/>
                  <a:gd name="T6" fmla="*/ 37 w 62"/>
                  <a:gd name="T7" fmla="*/ 18 h 18"/>
                  <a:gd name="T8" fmla="*/ 3 w 62"/>
                  <a:gd name="T9" fmla="*/ 9 h 18"/>
                </a:gdLst>
                <a:ahLst/>
                <a:cxnLst>
                  <a:cxn ang="0">
                    <a:pos x="T0" y="T1"/>
                  </a:cxn>
                  <a:cxn ang="0">
                    <a:pos x="T2" y="T3"/>
                  </a:cxn>
                  <a:cxn ang="0">
                    <a:pos x="T4" y="T5"/>
                  </a:cxn>
                  <a:cxn ang="0">
                    <a:pos x="T6" y="T7"/>
                  </a:cxn>
                  <a:cxn ang="0">
                    <a:pos x="T8" y="T9"/>
                  </a:cxn>
                </a:cxnLst>
                <a:rect l="0" t="0" r="r" b="b"/>
                <a:pathLst>
                  <a:path w="62" h="18">
                    <a:moveTo>
                      <a:pt x="3" y="9"/>
                    </a:moveTo>
                    <a:cubicBezTo>
                      <a:pt x="0" y="4"/>
                      <a:pt x="10" y="0"/>
                      <a:pt x="25" y="0"/>
                    </a:cubicBezTo>
                    <a:cubicBezTo>
                      <a:pt x="40" y="0"/>
                      <a:pt x="55" y="4"/>
                      <a:pt x="58" y="9"/>
                    </a:cubicBezTo>
                    <a:cubicBezTo>
                      <a:pt x="62" y="14"/>
                      <a:pt x="52" y="18"/>
                      <a:pt x="37" y="18"/>
                    </a:cubicBezTo>
                    <a:cubicBezTo>
                      <a:pt x="21" y="18"/>
                      <a:pt x="6" y="14"/>
                      <a:pt x="3"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927" name="Freeform 425"/>
              <p:cNvSpPr>
                <a:spLocks/>
              </p:cNvSpPr>
              <p:nvPr/>
            </p:nvSpPr>
            <p:spPr bwMode="auto">
              <a:xfrm>
                <a:off x="4659" y="2640"/>
                <a:ext cx="60" cy="18"/>
              </a:xfrm>
              <a:custGeom>
                <a:avLst/>
                <a:gdLst>
                  <a:gd name="T0" fmla="*/ 3 w 61"/>
                  <a:gd name="T1" fmla="*/ 9 h 18"/>
                  <a:gd name="T2" fmla="*/ 24 w 61"/>
                  <a:gd name="T3" fmla="*/ 0 h 18"/>
                  <a:gd name="T4" fmla="*/ 58 w 61"/>
                  <a:gd name="T5" fmla="*/ 9 h 18"/>
                  <a:gd name="T6" fmla="*/ 37 w 61"/>
                  <a:gd name="T7" fmla="*/ 18 h 18"/>
                  <a:gd name="T8" fmla="*/ 3 w 61"/>
                  <a:gd name="T9" fmla="*/ 9 h 18"/>
                </a:gdLst>
                <a:ahLst/>
                <a:cxnLst>
                  <a:cxn ang="0">
                    <a:pos x="T0" y="T1"/>
                  </a:cxn>
                  <a:cxn ang="0">
                    <a:pos x="T2" y="T3"/>
                  </a:cxn>
                  <a:cxn ang="0">
                    <a:pos x="T4" y="T5"/>
                  </a:cxn>
                  <a:cxn ang="0">
                    <a:pos x="T6" y="T7"/>
                  </a:cxn>
                  <a:cxn ang="0">
                    <a:pos x="T8" y="T9"/>
                  </a:cxn>
                </a:cxnLst>
                <a:rect l="0" t="0" r="r" b="b"/>
                <a:pathLst>
                  <a:path w="61" h="18">
                    <a:moveTo>
                      <a:pt x="3" y="9"/>
                    </a:moveTo>
                    <a:cubicBezTo>
                      <a:pt x="0" y="4"/>
                      <a:pt x="9" y="0"/>
                      <a:pt x="24" y="0"/>
                    </a:cubicBezTo>
                    <a:cubicBezTo>
                      <a:pt x="39" y="0"/>
                      <a:pt x="54" y="4"/>
                      <a:pt x="58" y="9"/>
                    </a:cubicBezTo>
                    <a:cubicBezTo>
                      <a:pt x="61" y="14"/>
                      <a:pt x="52" y="18"/>
                      <a:pt x="37" y="18"/>
                    </a:cubicBezTo>
                    <a:cubicBezTo>
                      <a:pt x="21" y="18"/>
                      <a:pt x="6" y="14"/>
                      <a:pt x="3"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928" name="Freeform 426"/>
              <p:cNvSpPr>
                <a:spLocks/>
              </p:cNvSpPr>
              <p:nvPr/>
            </p:nvSpPr>
            <p:spPr bwMode="auto">
              <a:xfrm>
                <a:off x="4729" y="2640"/>
                <a:ext cx="62" cy="18"/>
              </a:xfrm>
              <a:custGeom>
                <a:avLst/>
                <a:gdLst>
                  <a:gd name="T0" fmla="*/ 4 w 62"/>
                  <a:gd name="T1" fmla="*/ 9 h 18"/>
                  <a:gd name="T2" fmla="*/ 25 w 62"/>
                  <a:gd name="T3" fmla="*/ 0 h 18"/>
                  <a:gd name="T4" fmla="*/ 59 w 62"/>
                  <a:gd name="T5" fmla="*/ 9 h 18"/>
                  <a:gd name="T6" fmla="*/ 38 w 62"/>
                  <a:gd name="T7" fmla="*/ 18 h 18"/>
                  <a:gd name="T8" fmla="*/ 4 w 62"/>
                  <a:gd name="T9" fmla="*/ 9 h 18"/>
                </a:gdLst>
                <a:ahLst/>
                <a:cxnLst>
                  <a:cxn ang="0">
                    <a:pos x="T0" y="T1"/>
                  </a:cxn>
                  <a:cxn ang="0">
                    <a:pos x="T2" y="T3"/>
                  </a:cxn>
                  <a:cxn ang="0">
                    <a:pos x="T4" y="T5"/>
                  </a:cxn>
                  <a:cxn ang="0">
                    <a:pos x="T6" y="T7"/>
                  </a:cxn>
                  <a:cxn ang="0">
                    <a:pos x="T8" y="T9"/>
                  </a:cxn>
                </a:cxnLst>
                <a:rect l="0" t="0" r="r" b="b"/>
                <a:pathLst>
                  <a:path w="62" h="18">
                    <a:moveTo>
                      <a:pt x="4" y="9"/>
                    </a:moveTo>
                    <a:cubicBezTo>
                      <a:pt x="0" y="4"/>
                      <a:pt x="10" y="0"/>
                      <a:pt x="25" y="0"/>
                    </a:cubicBezTo>
                    <a:cubicBezTo>
                      <a:pt x="40" y="0"/>
                      <a:pt x="55" y="4"/>
                      <a:pt x="59" y="9"/>
                    </a:cubicBezTo>
                    <a:cubicBezTo>
                      <a:pt x="62" y="14"/>
                      <a:pt x="53" y="18"/>
                      <a:pt x="38" y="18"/>
                    </a:cubicBezTo>
                    <a:cubicBezTo>
                      <a:pt x="23" y="18"/>
                      <a:pt x="8" y="14"/>
                      <a:pt x="4"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929" name="Freeform 427"/>
              <p:cNvSpPr>
                <a:spLocks/>
              </p:cNvSpPr>
              <p:nvPr/>
            </p:nvSpPr>
            <p:spPr bwMode="auto">
              <a:xfrm>
                <a:off x="4800" y="2640"/>
                <a:ext cx="63" cy="18"/>
              </a:xfrm>
              <a:custGeom>
                <a:avLst/>
                <a:gdLst>
                  <a:gd name="T0" fmla="*/ 4 w 64"/>
                  <a:gd name="T1" fmla="*/ 9 h 18"/>
                  <a:gd name="T2" fmla="*/ 25 w 64"/>
                  <a:gd name="T3" fmla="*/ 0 h 18"/>
                  <a:gd name="T4" fmla="*/ 60 w 64"/>
                  <a:gd name="T5" fmla="*/ 9 h 18"/>
                  <a:gd name="T6" fmla="*/ 39 w 64"/>
                  <a:gd name="T7" fmla="*/ 18 h 18"/>
                  <a:gd name="T8" fmla="*/ 4 w 64"/>
                  <a:gd name="T9" fmla="*/ 9 h 18"/>
                </a:gdLst>
                <a:ahLst/>
                <a:cxnLst>
                  <a:cxn ang="0">
                    <a:pos x="T0" y="T1"/>
                  </a:cxn>
                  <a:cxn ang="0">
                    <a:pos x="T2" y="T3"/>
                  </a:cxn>
                  <a:cxn ang="0">
                    <a:pos x="T4" y="T5"/>
                  </a:cxn>
                  <a:cxn ang="0">
                    <a:pos x="T6" y="T7"/>
                  </a:cxn>
                  <a:cxn ang="0">
                    <a:pos x="T8" y="T9"/>
                  </a:cxn>
                </a:cxnLst>
                <a:rect l="0" t="0" r="r" b="b"/>
                <a:pathLst>
                  <a:path w="64" h="18">
                    <a:moveTo>
                      <a:pt x="4" y="9"/>
                    </a:moveTo>
                    <a:cubicBezTo>
                      <a:pt x="0" y="4"/>
                      <a:pt x="10" y="0"/>
                      <a:pt x="25" y="0"/>
                    </a:cubicBezTo>
                    <a:cubicBezTo>
                      <a:pt x="40" y="0"/>
                      <a:pt x="56" y="4"/>
                      <a:pt x="60" y="9"/>
                    </a:cubicBezTo>
                    <a:cubicBezTo>
                      <a:pt x="64" y="14"/>
                      <a:pt x="54" y="18"/>
                      <a:pt x="39" y="18"/>
                    </a:cubicBezTo>
                    <a:cubicBezTo>
                      <a:pt x="24" y="18"/>
                      <a:pt x="8" y="14"/>
                      <a:pt x="4"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930" name="Freeform 428"/>
              <p:cNvSpPr>
                <a:spLocks/>
              </p:cNvSpPr>
              <p:nvPr/>
            </p:nvSpPr>
            <p:spPr bwMode="auto">
              <a:xfrm>
                <a:off x="4872" y="2640"/>
                <a:ext cx="63" cy="18"/>
              </a:xfrm>
              <a:custGeom>
                <a:avLst/>
                <a:gdLst>
                  <a:gd name="T0" fmla="*/ 4 w 63"/>
                  <a:gd name="T1" fmla="*/ 9 h 18"/>
                  <a:gd name="T2" fmla="*/ 24 w 63"/>
                  <a:gd name="T3" fmla="*/ 0 h 18"/>
                  <a:gd name="T4" fmla="*/ 59 w 63"/>
                  <a:gd name="T5" fmla="*/ 9 h 18"/>
                  <a:gd name="T6" fmla="*/ 39 w 63"/>
                  <a:gd name="T7" fmla="*/ 18 h 18"/>
                  <a:gd name="T8" fmla="*/ 4 w 63"/>
                  <a:gd name="T9" fmla="*/ 9 h 18"/>
                </a:gdLst>
                <a:ahLst/>
                <a:cxnLst>
                  <a:cxn ang="0">
                    <a:pos x="T0" y="T1"/>
                  </a:cxn>
                  <a:cxn ang="0">
                    <a:pos x="T2" y="T3"/>
                  </a:cxn>
                  <a:cxn ang="0">
                    <a:pos x="T4" y="T5"/>
                  </a:cxn>
                  <a:cxn ang="0">
                    <a:pos x="T6" y="T7"/>
                  </a:cxn>
                  <a:cxn ang="0">
                    <a:pos x="T8" y="T9"/>
                  </a:cxn>
                </a:cxnLst>
                <a:rect l="0" t="0" r="r" b="b"/>
                <a:pathLst>
                  <a:path w="63" h="18">
                    <a:moveTo>
                      <a:pt x="4" y="9"/>
                    </a:moveTo>
                    <a:cubicBezTo>
                      <a:pt x="0" y="4"/>
                      <a:pt x="9" y="0"/>
                      <a:pt x="24" y="0"/>
                    </a:cubicBezTo>
                    <a:cubicBezTo>
                      <a:pt x="39" y="0"/>
                      <a:pt x="54" y="4"/>
                      <a:pt x="59" y="9"/>
                    </a:cubicBezTo>
                    <a:cubicBezTo>
                      <a:pt x="63" y="14"/>
                      <a:pt x="54" y="18"/>
                      <a:pt x="39" y="18"/>
                    </a:cubicBezTo>
                    <a:cubicBezTo>
                      <a:pt x="24" y="18"/>
                      <a:pt x="8" y="14"/>
                      <a:pt x="4"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931" name="Freeform 429"/>
              <p:cNvSpPr>
                <a:spLocks/>
              </p:cNvSpPr>
              <p:nvPr/>
            </p:nvSpPr>
            <p:spPr bwMode="auto">
              <a:xfrm>
                <a:off x="4943" y="2640"/>
                <a:ext cx="62" cy="18"/>
              </a:xfrm>
              <a:custGeom>
                <a:avLst/>
                <a:gdLst>
                  <a:gd name="T0" fmla="*/ 4 w 63"/>
                  <a:gd name="T1" fmla="*/ 9 h 18"/>
                  <a:gd name="T2" fmla="*/ 24 w 63"/>
                  <a:gd name="T3" fmla="*/ 0 h 18"/>
                  <a:gd name="T4" fmla="*/ 59 w 63"/>
                  <a:gd name="T5" fmla="*/ 9 h 18"/>
                  <a:gd name="T6" fmla="*/ 39 w 63"/>
                  <a:gd name="T7" fmla="*/ 18 h 18"/>
                  <a:gd name="T8" fmla="*/ 4 w 63"/>
                  <a:gd name="T9" fmla="*/ 9 h 18"/>
                </a:gdLst>
                <a:ahLst/>
                <a:cxnLst>
                  <a:cxn ang="0">
                    <a:pos x="T0" y="T1"/>
                  </a:cxn>
                  <a:cxn ang="0">
                    <a:pos x="T2" y="T3"/>
                  </a:cxn>
                  <a:cxn ang="0">
                    <a:pos x="T4" y="T5"/>
                  </a:cxn>
                  <a:cxn ang="0">
                    <a:pos x="T6" y="T7"/>
                  </a:cxn>
                  <a:cxn ang="0">
                    <a:pos x="T8" y="T9"/>
                  </a:cxn>
                </a:cxnLst>
                <a:rect l="0" t="0" r="r" b="b"/>
                <a:pathLst>
                  <a:path w="63" h="18">
                    <a:moveTo>
                      <a:pt x="4" y="9"/>
                    </a:moveTo>
                    <a:cubicBezTo>
                      <a:pt x="0" y="4"/>
                      <a:pt x="9" y="0"/>
                      <a:pt x="24" y="0"/>
                    </a:cubicBezTo>
                    <a:cubicBezTo>
                      <a:pt x="39" y="0"/>
                      <a:pt x="54" y="4"/>
                      <a:pt x="59" y="9"/>
                    </a:cubicBezTo>
                    <a:cubicBezTo>
                      <a:pt x="63" y="14"/>
                      <a:pt x="55" y="18"/>
                      <a:pt x="39" y="18"/>
                    </a:cubicBezTo>
                    <a:cubicBezTo>
                      <a:pt x="24" y="18"/>
                      <a:pt x="8" y="14"/>
                      <a:pt x="4"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932" name="Freeform 430"/>
              <p:cNvSpPr>
                <a:spLocks/>
              </p:cNvSpPr>
              <p:nvPr/>
            </p:nvSpPr>
            <p:spPr bwMode="auto">
              <a:xfrm>
                <a:off x="5014" y="2640"/>
                <a:ext cx="64" cy="18"/>
              </a:xfrm>
              <a:custGeom>
                <a:avLst/>
                <a:gdLst>
                  <a:gd name="T0" fmla="*/ 4 w 64"/>
                  <a:gd name="T1" fmla="*/ 9 h 18"/>
                  <a:gd name="T2" fmla="*/ 24 w 64"/>
                  <a:gd name="T3" fmla="*/ 0 h 18"/>
                  <a:gd name="T4" fmla="*/ 60 w 64"/>
                  <a:gd name="T5" fmla="*/ 9 h 18"/>
                  <a:gd name="T6" fmla="*/ 40 w 64"/>
                  <a:gd name="T7" fmla="*/ 18 h 18"/>
                  <a:gd name="T8" fmla="*/ 4 w 64"/>
                  <a:gd name="T9" fmla="*/ 9 h 18"/>
                </a:gdLst>
                <a:ahLst/>
                <a:cxnLst>
                  <a:cxn ang="0">
                    <a:pos x="T0" y="T1"/>
                  </a:cxn>
                  <a:cxn ang="0">
                    <a:pos x="T2" y="T3"/>
                  </a:cxn>
                  <a:cxn ang="0">
                    <a:pos x="T4" y="T5"/>
                  </a:cxn>
                  <a:cxn ang="0">
                    <a:pos x="T6" y="T7"/>
                  </a:cxn>
                  <a:cxn ang="0">
                    <a:pos x="T8" y="T9"/>
                  </a:cxn>
                </a:cxnLst>
                <a:rect l="0" t="0" r="r" b="b"/>
                <a:pathLst>
                  <a:path w="64" h="18">
                    <a:moveTo>
                      <a:pt x="4" y="9"/>
                    </a:moveTo>
                    <a:cubicBezTo>
                      <a:pt x="0" y="4"/>
                      <a:pt x="8" y="0"/>
                      <a:pt x="24" y="0"/>
                    </a:cubicBezTo>
                    <a:cubicBezTo>
                      <a:pt x="39" y="0"/>
                      <a:pt x="55" y="4"/>
                      <a:pt x="60" y="9"/>
                    </a:cubicBezTo>
                    <a:cubicBezTo>
                      <a:pt x="64" y="14"/>
                      <a:pt x="56" y="18"/>
                      <a:pt x="40" y="18"/>
                    </a:cubicBezTo>
                    <a:cubicBezTo>
                      <a:pt x="25" y="18"/>
                      <a:pt x="9" y="14"/>
                      <a:pt x="4"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933" name="Freeform 431"/>
              <p:cNvSpPr>
                <a:spLocks/>
              </p:cNvSpPr>
              <p:nvPr/>
            </p:nvSpPr>
            <p:spPr bwMode="auto">
              <a:xfrm>
                <a:off x="5085" y="2640"/>
                <a:ext cx="65" cy="18"/>
              </a:xfrm>
              <a:custGeom>
                <a:avLst/>
                <a:gdLst>
                  <a:gd name="T0" fmla="*/ 4 w 65"/>
                  <a:gd name="T1" fmla="*/ 9 h 18"/>
                  <a:gd name="T2" fmla="*/ 24 w 65"/>
                  <a:gd name="T3" fmla="*/ 0 h 18"/>
                  <a:gd name="T4" fmla="*/ 60 w 65"/>
                  <a:gd name="T5" fmla="*/ 9 h 18"/>
                  <a:gd name="T6" fmla="*/ 41 w 65"/>
                  <a:gd name="T7" fmla="*/ 18 h 18"/>
                  <a:gd name="T8" fmla="*/ 4 w 65"/>
                  <a:gd name="T9" fmla="*/ 9 h 18"/>
                </a:gdLst>
                <a:ahLst/>
                <a:cxnLst>
                  <a:cxn ang="0">
                    <a:pos x="T0" y="T1"/>
                  </a:cxn>
                  <a:cxn ang="0">
                    <a:pos x="T2" y="T3"/>
                  </a:cxn>
                  <a:cxn ang="0">
                    <a:pos x="T4" y="T5"/>
                  </a:cxn>
                  <a:cxn ang="0">
                    <a:pos x="T6" y="T7"/>
                  </a:cxn>
                  <a:cxn ang="0">
                    <a:pos x="T8" y="T9"/>
                  </a:cxn>
                </a:cxnLst>
                <a:rect l="0" t="0" r="r" b="b"/>
                <a:pathLst>
                  <a:path w="65" h="18">
                    <a:moveTo>
                      <a:pt x="4" y="9"/>
                    </a:moveTo>
                    <a:cubicBezTo>
                      <a:pt x="0" y="4"/>
                      <a:pt x="8" y="0"/>
                      <a:pt x="24" y="0"/>
                    </a:cubicBezTo>
                    <a:cubicBezTo>
                      <a:pt x="39" y="0"/>
                      <a:pt x="55" y="4"/>
                      <a:pt x="60" y="9"/>
                    </a:cubicBezTo>
                    <a:cubicBezTo>
                      <a:pt x="65" y="14"/>
                      <a:pt x="56" y="18"/>
                      <a:pt x="41" y="18"/>
                    </a:cubicBezTo>
                    <a:cubicBezTo>
                      <a:pt x="25" y="18"/>
                      <a:pt x="9" y="14"/>
                      <a:pt x="4"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934" name="Freeform 432"/>
              <p:cNvSpPr>
                <a:spLocks/>
              </p:cNvSpPr>
              <p:nvPr/>
            </p:nvSpPr>
            <p:spPr bwMode="auto">
              <a:xfrm>
                <a:off x="5157" y="2640"/>
                <a:ext cx="64" cy="18"/>
              </a:xfrm>
              <a:custGeom>
                <a:avLst/>
                <a:gdLst>
                  <a:gd name="T0" fmla="*/ 5 w 65"/>
                  <a:gd name="T1" fmla="*/ 9 h 18"/>
                  <a:gd name="T2" fmla="*/ 24 w 65"/>
                  <a:gd name="T3" fmla="*/ 0 h 18"/>
                  <a:gd name="T4" fmla="*/ 60 w 65"/>
                  <a:gd name="T5" fmla="*/ 9 h 18"/>
                  <a:gd name="T6" fmla="*/ 42 w 65"/>
                  <a:gd name="T7" fmla="*/ 18 h 18"/>
                  <a:gd name="T8" fmla="*/ 5 w 65"/>
                  <a:gd name="T9" fmla="*/ 9 h 18"/>
                </a:gdLst>
                <a:ahLst/>
                <a:cxnLst>
                  <a:cxn ang="0">
                    <a:pos x="T0" y="T1"/>
                  </a:cxn>
                  <a:cxn ang="0">
                    <a:pos x="T2" y="T3"/>
                  </a:cxn>
                  <a:cxn ang="0">
                    <a:pos x="T4" y="T5"/>
                  </a:cxn>
                  <a:cxn ang="0">
                    <a:pos x="T6" y="T7"/>
                  </a:cxn>
                  <a:cxn ang="0">
                    <a:pos x="T8" y="T9"/>
                  </a:cxn>
                </a:cxnLst>
                <a:rect l="0" t="0" r="r" b="b"/>
                <a:pathLst>
                  <a:path w="65" h="18">
                    <a:moveTo>
                      <a:pt x="5" y="9"/>
                    </a:moveTo>
                    <a:cubicBezTo>
                      <a:pt x="0" y="4"/>
                      <a:pt x="9" y="0"/>
                      <a:pt x="24" y="0"/>
                    </a:cubicBezTo>
                    <a:cubicBezTo>
                      <a:pt x="39" y="0"/>
                      <a:pt x="55" y="4"/>
                      <a:pt x="60" y="9"/>
                    </a:cubicBezTo>
                    <a:cubicBezTo>
                      <a:pt x="65" y="14"/>
                      <a:pt x="57" y="18"/>
                      <a:pt x="42" y="18"/>
                    </a:cubicBezTo>
                    <a:cubicBezTo>
                      <a:pt x="26" y="18"/>
                      <a:pt x="10" y="14"/>
                      <a:pt x="5"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935" name="Freeform 433"/>
              <p:cNvSpPr>
                <a:spLocks/>
              </p:cNvSpPr>
              <p:nvPr/>
            </p:nvSpPr>
            <p:spPr bwMode="auto">
              <a:xfrm>
                <a:off x="5227" y="2640"/>
                <a:ext cx="65" cy="18"/>
              </a:xfrm>
              <a:custGeom>
                <a:avLst/>
                <a:gdLst>
                  <a:gd name="T0" fmla="*/ 5 w 65"/>
                  <a:gd name="T1" fmla="*/ 9 h 18"/>
                  <a:gd name="T2" fmla="*/ 23 w 65"/>
                  <a:gd name="T3" fmla="*/ 0 h 18"/>
                  <a:gd name="T4" fmla="*/ 60 w 65"/>
                  <a:gd name="T5" fmla="*/ 9 h 18"/>
                  <a:gd name="T6" fmla="*/ 42 w 65"/>
                  <a:gd name="T7" fmla="*/ 18 h 18"/>
                  <a:gd name="T8" fmla="*/ 5 w 65"/>
                  <a:gd name="T9" fmla="*/ 9 h 18"/>
                </a:gdLst>
                <a:ahLst/>
                <a:cxnLst>
                  <a:cxn ang="0">
                    <a:pos x="T0" y="T1"/>
                  </a:cxn>
                  <a:cxn ang="0">
                    <a:pos x="T2" y="T3"/>
                  </a:cxn>
                  <a:cxn ang="0">
                    <a:pos x="T4" y="T5"/>
                  </a:cxn>
                  <a:cxn ang="0">
                    <a:pos x="T6" y="T7"/>
                  </a:cxn>
                  <a:cxn ang="0">
                    <a:pos x="T8" y="T9"/>
                  </a:cxn>
                </a:cxnLst>
                <a:rect l="0" t="0" r="r" b="b"/>
                <a:pathLst>
                  <a:path w="65" h="18">
                    <a:moveTo>
                      <a:pt x="5" y="9"/>
                    </a:moveTo>
                    <a:cubicBezTo>
                      <a:pt x="0" y="4"/>
                      <a:pt x="8" y="0"/>
                      <a:pt x="23" y="0"/>
                    </a:cubicBezTo>
                    <a:cubicBezTo>
                      <a:pt x="38" y="0"/>
                      <a:pt x="55" y="4"/>
                      <a:pt x="60" y="9"/>
                    </a:cubicBezTo>
                    <a:cubicBezTo>
                      <a:pt x="65" y="14"/>
                      <a:pt x="57" y="18"/>
                      <a:pt x="42" y="18"/>
                    </a:cubicBezTo>
                    <a:cubicBezTo>
                      <a:pt x="27" y="18"/>
                      <a:pt x="11" y="14"/>
                      <a:pt x="5"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936" name="Freeform 434"/>
              <p:cNvSpPr>
                <a:spLocks/>
              </p:cNvSpPr>
              <p:nvPr/>
            </p:nvSpPr>
            <p:spPr bwMode="auto">
              <a:xfrm>
                <a:off x="5299" y="2640"/>
                <a:ext cx="65" cy="18"/>
              </a:xfrm>
              <a:custGeom>
                <a:avLst/>
                <a:gdLst>
                  <a:gd name="T0" fmla="*/ 5 w 66"/>
                  <a:gd name="T1" fmla="*/ 9 h 18"/>
                  <a:gd name="T2" fmla="*/ 23 w 66"/>
                  <a:gd name="T3" fmla="*/ 0 h 18"/>
                  <a:gd name="T4" fmla="*/ 61 w 66"/>
                  <a:gd name="T5" fmla="*/ 9 h 18"/>
                  <a:gd name="T6" fmla="*/ 43 w 66"/>
                  <a:gd name="T7" fmla="*/ 18 h 18"/>
                  <a:gd name="T8" fmla="*/ 5 w 66"/>
                  <a:gd name="T9" fmla="*/ 9 h 18"/>
                </a:gdLst>
                <a:ahLst/>
                <a:cxnLst>
                  <a:cxn ang="0">
                    <a:pos x="T0" y="T1"/>
                  </a:cxn>
                  <a:cxn ang="0">
                    <a:pos x="T2" y="T3"/>
                  </a:cxn>
                  <a:cxn ang="0">
                    <a:pos x="T4" y="T5"/>
                  </a:cxn>
                  <a:cxn ang="0">
                    <a:pos x="T6" y="T7"/>
                  </a:cxn>
                  <a:cxn ang="0">
                    <a:pos x="T8" y="T9"/>
                  </a:cxn>
                </a:cxnLst>
                <a:rect l="0" t="0" r="r" b="b"/>
                <a:pathLst>
                  <a:path w="66" h="18">
                    <a:moveTo>
                      <a:pt x="5" y="9"/>
                    </a:moveTo>
                    <a:cubicBezTo>
                      <a:pt x="0" y="4"/>
                      <a:pt x="8" y="0"/>
                      <a:pt x="23" y="0"/>
                    </a:cubicBezTo>
                    <a:cubicBezTo>
                      <a:pt x="39" y="0"/>
                      <a:pt x="55" y="4"/>
                      <a:pt x="61" y="9"/>
                    </a:cubicBezTo>
                    <a:cubicBezTo>
                      <a:pt x="66" y="14"/>
                      <a:pt x="58" y="18"/>
                      <a:pt x="43" y="18"/>
                    </a:cubicBezTo>
                    <a:cubicBezTo>
                      <a:pt x="28" y="18"/>
                      <a:pt x="11" y="14"/>
                      <a:pt x="5"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937" name="Freeform 435"/>
              <p:cNvSpPr>
                <a:spLocks/>
              </p:cNvSpPr>
              <p:nvPr/>
            </p:nvSpPr>
            <p:spPr bwMode="auto">
              <a:xfrm>
                <a:off x="5584" y="2640"/>
                <a:ext cx="68" cy="18"/>
              </a:xfrm>
              <a:custGeom>
                <a:avLst/>
                <a:gdLst>
                  <a:gd name="T0" fmla="*/ 6 w 68"/>
                  <a:gd name="T1" fmla="*/ 9 h 18"/>
                  <a:gd name="T2" fmla="*/ 22 w 68"/>
                  <a:gd name="T3" fmla="*/ 0 h 18"/>
                  <a:gd name="T4" fmla="*/ 61 w 68"/>
                  <a:gd name="T5" fmla="*/ 9 h 18"/>
                  <a:gd name="T6" fmla="*/ 45 w 68"/>
                  <a:gd name="T7" fmla="*/ 18 h 18"/>
                  <a:gd name="T8" fmla="*/ 6 w 68"/>
                  <a:gd name="T9" fmla="*/ 9 h 18"/>
                </a:gdLst>
                <a:ahLst/>
                <a:cxnLst>
                  <a:cxn ang="0">
                    <a:pos x="T0" y="T1"/>
                  </a:cxn>
                  <a:cxn ang="0">
                    <a:pos x="T2" y="T3"/>
                  </a:cxn>
                  <a:cxn ang="0">
                    <a:pos x="T4" y="T5"/>
                  </a:cxn>
                  <a:cxn ang="0">
                    <a:pos x="T6" y="T7"/>
                  </a:cxn>
                  <a:cxn ang="0">
                    <a:pos x="T8" y="T9"/>
                  </a:cxn>
                </a:cxnLst>
                <a:rect l="0" t="0" r="r" b="b"/>
                <a:pathLst>
                  <a:path w="68" h="18">
                    <a:moveTo>
                      <a:pt x="6" y="9"/>
                    </a:moveTo>
                    <a:cubicBezTo>
                      <a:pt x="0" y="4"/>
                      <a:pt x="7" y="0"/>
                      <a:pt x="22" y="0"/>
                    </a:cubicBezTo>
                    <a:cubicBezTo>
                      <a:pt x="37" y="0"/>
                      <a:pt x="55" y="4"/>
                      <a:pt x="61" y="9"/>
                    </a:cubicBezTo>
                    <a:cubicBezTo>
                      <a:pt x="68" y="14"/>
                      <a:pt x="60" y="18"/>
                      <a:pt x="45" y="18"/>
                    </a:cubicBezTo>
                    <a:cubicBezTo>
                      <a:pt x="29" y="18"/>
                      <a:pt x="12" y="14"/>
                      <a:pt x="6"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938" name="Freeform 436"/>
              <p:cNvSpPr>
                <a:spLocks/>
              </p:cNvSpPr>
              <p:nvPr/>
            </p:nvSpPr>
            <p:spPr bwMode="auto">
              <a:xfrm>
                <a:off x="5655" y="2640"/>
                <a:ext cx="67" cy="18"/>
              </a:xfrm>
              <a:custGeom>
                <a:avLst/>
                <a:gdLst>
                  <a:gd name="T0" fmla="*/ 6 w 68"/>
                  <a:gd name="T1" fmla="*/ 9 h 18"/>
                  <a:gd name="T2" fmla="*/ 22 w 68"/>
                  <a:gd name="T3" fmla="*/ 0 h 18"/>
                  <a:gd name="T4" fmla="*/ 61 w 68"/>
                  <a:gd name="T5" fmla="*/ 9 h 18"/>
                  <a:gd name="T6" fmla="*/ 46 w 68"/>
                  <a:gd name="T7" fmla="*/ 18 h 18"/>
                  <a:gd name="T8" fmla="*/ 6 w 68"/>
                  <a:gd name="T9" fmla="*/ 9 h 18"/>
                </a:gdLst>
                <a:ahLst/>
                <a:cxnLst>
                  <a:cxn ang="0">
                    <a:pos x="T0" y="T1"/>
                  </a:cxn>
                  <a:cxn ang="0">
                    <a:pos x="T2" y="T3"/>
                  </a:cxn>
                  <a:cxn ang="0">
                    <a:pos x="T4" y="T5"/>
                  </a:cxn>
                  <a:cxn ang="0">
                    <a:pos x="T6" y="T7"/>
                  </a:cxn>
                  <a:cxn ang="0">
                    <a:pos x="T8" y="T9"/>
                  </a:cxn>
                </a:cxnLst>
                <a:rect l="0" t="0" r="r" b="b"/>
                <a:pathLst>
                  <a:path w="68" h="18">
                    <a:moveTo>
                      <a:pt x="6" y="9"/>
                    </a:moveTo>
                    <a:cubicBezTo>
                      <a:pt x="0" y="4"/>
                      <a:pt x="7" y="0"/>
                      <a:pt x="22" y="0"/>
                    </a:cubicBezTo>
                    <a:cubicBezTo>
                      <a:pt x="37" y="0"/>
                      <a:pt x="55" y="4"/>
                      <a:pt x="61" y="9"/>
                    </a:cubicBezTo>
                    <a:cubicBezTo>
                      <a:pt x="68" y="14"/>
                      <a:pt x="61" y="18"/>
                      <a:pt x="46" y="18"/>
                    </a:cubicBezTo>
                    <a:cubicBezTo>
                      <a:pt x="30" y="18"/>
                      <a:pt x="12" y="14"/>
                      <a:pt x="6"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939" name="Freeform 437"/>
              <p:cNvSpPr>
                <a:spLocks/>
              </p:cNvSpPr>
              <p:nvPr/>
            </p:nvSpPr>
            <p:spPr bwMode="auto">
              <a:xfrm>
                <a:off x="796" y="2640"/>
                <a:ext cx="71" cy="18"/>
              </a:xfrm>
              <a:custGeom>
                <a:avLst/>
                <a:gdLst>
                  <a:gd name="T0" fmla="*/ 8 w 72"/>
                  <a:gd name="T1" fmla="*/ 9 h 18"/>
                  <a:gd name="T2" fmla="*/ 50 w 72"/>
                  <a:gd name="T3" fmla="*/ 0 h 18"/>
                  <a:gd name="T4" fmla="*/ 64 w 72"/>
                  <a:gd name="T5" fmla="*/ 9 h 18"/>
                  <a:gd name="T6" fmla="*/ 21 w 72"/>
                  <a:gd name="T7" fmla="*/ 18 h 18"/>
                  <a:gd name="T8" fmla="*/ 8 w 72"/>
                  <a:gd name="T9" fmla="*/ 9 h 18"/>
                </a:gdLst>
                <a:ahLst/>
                <a:cxnLst>
                  <a:cxn ang="0">
                    <a:pos x="T0" y="T1"/>
                  </a:cxn>
                  <a:cxn ang="0">
                    <a:pos x="T2" y="T3"/>
                  </a:cxn>
                  <a:cxn ang="0">
                    <a:pos x="T4" y="T5"/>
                  </a:cxn>
                  <a:cxn ang="0">
                    <a:pos x="T6" y="T7"/>
                  </a:cxn>
                  <a:cxn ang="0">
                    <a:pos x="T8" y="T9"/>
                  </a:cxn>
                </a:cxnLst>
                <a:rect l="0" t="0" r="r" b="b"/>
                <a:pathLst>
                  <a:path w="72" h="18">
                    <a:moveTo>
                      <a:pt x="8" y="9"/>
                    </a:moveTo>
                    <a:cubicBezTo>
                      <a:pt x="16" y="4"/>
                      <a:pt x="35" y="0"/>
                      <a:pt x="50" y="0"/>
                    </a:cubicBezTo>
                    <a:cubicBezTo>
                      <a:pt x="66" y="0"/>
                      <a:pt x="72" y="4"/>
                      <a:pt x="64" y="9"/>
                    </a:cubicBezTo>
                    <a:cubicBezTo>
                      <a:pt x="55" y="14"/>
                      <a:pt x="36" y="18"/>
                      <a:pt x="21" y="18"/>
                    </a:cubicBezTo>
                    <a:cubicBezTo>
                      <a:pt x="6" y="18"/>
                      <a:pt x="0" y="14"/>
                      <a:pt x="8"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940" name="Freeform 438"/>
              <p:cNvSpPr>
                <a:spLocks/>
              </p:cNvSpPr>
              <p:nvPr/>
            </p:nvSpPr>
            <p:spPr bwMode="auto">
              <a:xfrm>
                <a:off x="868" y="2640"/>
                <a:ext cx="70" cy="18"/>
              </a:xfrm>
              <a:custGeom>
                <a:avLst/>
                <a:gdLst>
                  <a:gd name="T0" fmla="*/ 8 w 70"/>
                  <a:gd name="T1" fmla="*/ 9 h 18"/>
                  <a:gd name="T2" fmla="*/ 49 w 70"/>
                  <a:gd name="T3" fmla="*/ 0 h 18"/>
                  <a:gd name="T4" fmla="*/ 63 w 70"/>
                  <a:gd name="T5" fmla="*/ 9 h 18"/>
                  <a:gd name="T6" fmla="*/ 21 w 70"/>
                  <a:gd name="T7" fmla="*/ 18 h 18"/>
                  <a:gd name="T8" fmla="*/ 8 w 70"/>
                  <a:gd name="T9" fmla="*/ 9 h 18"/>
                </a:gdLst>
                <a:ahLst/>
                <a:cxnLst>
                  <a:cxn ang="0">
                    <a:pos x="T0" y="T1"/>
                  </a:cxn>
                  <a:cxn ang="0">
                    <a:pos x="T2" y="T3"/>
                  </a:cxn>
                  <a:cxn ang="0">
                    <a:pos x="T4" y="T5"/>
                  </a:cxn>
                  <a:cxn ang="0">
                    <a:pos x="T6" y="T7"/>
                  </a:cxn>
                  <a:cxn ang="0">
                    <a:pos x="T8" y="T9"/>
                  </a:cxn>
                </a:cxnLst>
                <a:rect l="0" t="0" r="r" b="b"/>
                <a:pathLst>
                  <a:path w="70" h="18">
                    <a:moveTo>
                      <a:pt x="8" y="9"/>
                    </a:moveTo>
                    <a:cubicBezTo>
                      <a:pt x="16" y="4"/>
                      <a:pt x="34" y="0"/>
                      <a:pt x="49" y="0"/>
                    </a:cubicBezTo>
                    <a:cubicBezTo>
                      <a:pt x="64" y="0"/>
                      <a:pt x="70" y="4"/>
                      <a:pt x="63" y="9"/>
                    </a:cubicBezTo>
                    <a:cubicBezTo>
                      <a:pt x="55" y="14"/>
                      <a:pt x="36" y="18"/>
                      <a:pt x="21" y="18"/>
                    </a:cubicBezTo>
                    <a:cubicBezTo>
                      <a:pt x="6" y="18"/>
                      <a:pt x="0" y="14"/>
                      <a:pt x="8"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941" name="Freeform 439"/>
              <p:cNvSpPr>
                <a:spLocks/>
              </p:cNvSpPr>
              <p:nvPr/>
            </p:nvSpPr>
            <p:spPr bwMode="auto">
              <a:xfrm>
                <a:off x="939" y="2640"/>
                <a:ext cx="70" cy="18"/>
              </a:xfrm>
              <a:custGeom>
                <a:avLst/>
                <a:gdLst>
                  <a:gd name="T0" fmla="*/ 8 w 70"/>
                  <a:gd name="T1" fmla="*/ 9 h 18"/>
                  <a:gd name="T2" fmla="*/ 49 w 70"/>
                  <a:gd name="T3" fmla="*/ 0 h 18"/>
                  <a:gd name="T4" fmla="*/ 63 w 70"/>
                  <a:gd name="T5" fmla="*/ 9 h 18"/>
                  <a:gd name="T6" fmla="*/ 22 w 70"/>
                  <a:gd name="T7" fmla="*/ 18 h 18"/>
                  <a:gd name="T8" fmla="*/ 8 w 70"/>
                  <a:gd name="T9" fmla="*/ 9 h 18"/>
                </a:gdLst>
                <a:ahLst/>
                <a:cxnLst>
                  <a:cxn ang="0">
                    <a:pos x="T0" y="T1"/>
                  </a:cxn>
                  <a:cxn ang="0">
                    <a:pos x="T2" y="T3"/>
                  </a:cxn>
                  <a:cxn ang="0">
                    <a:pos x="T4" y="T5"/>
                  </a:cxn>
                  <a:cxn ang="0">
                    <a:pos x="T6" y="T7"/>
                  </a:cxn>
                  <a:cxn ang="0">
                    <a:pos x="T8" y="T9"/>
                  </a:cxn>
                </a:cxnLst>
                <a:rect l="0" t="0" r="r" b="b"/>
                <a:pathLst>
                  <a:path w="70" h="18">
                    <a:moveTo>
                      <a:pt x="8" y="9"/>
                    </a:moveTo>
                    <a:cubicBezTo>
                      <a:pt x="16" y="4"/>
                      <a:pt x="34" y="0"/>
                      <a:pt x="49" y="0"/>
                    </a:cubicBezTo>
                    <a:cubicBezTo>
                      <a:pt x="64" y="0"/>
                      <a:pt x="70" y="4"/>
                      <a:pt x="63" y="9"/>
                    </a:cubicBezTo>
                    <a:cubicBezTo>
                      <a:pt x="55" y="14"/>
                      <a:pt x="37" y="18"/>
                      <a:pt x="22" y="18"/>
                    </a:cubicBezTo>
                    <a:cubicBezTo>
                      <a:pt x="6" y="18"/>
                      <a:pt x="0" y="14"/>
                      <a:pt x="8"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942" name="Freeform 440"/>
              <p:cNvSpPr>
                <a:spLocks/>
              </p:cNvSpPr>
              <p:nvPr/>
            </p:nvSpPr>
            <p:spPr bwMode="auto">
              <a:xfrm>
                <a:off x="1195" y="2662"/>
                <a:ext cx="69" cy="19"/>
              </a:xfrm>
              <a:custGeom>
                <a:avLst/>
                <a:gdLst>
                  <a:gd name="T0" fmla="*/ 7 w 69"/>
                  <a:gd name="T1" fmla="*/ 9 h 19"/>
                  <a:gd name="T2" fmla="*/ 47 w 69"/>
                  <a:gd name="T3" fmla="*/ 0 h 19"/>
                  <a:gd name="T4" fmla="*/ 62 w 69"/>
                  <a:gd name="T5" fmla="*/ 9 h 19"/>
                  <a:gd name="T6" fmla="*/ 22 w 69"/>
                  <a:gd name="T7" fmla="*/ 19 h 19"/>
                  <a:gd name="T8" fmla="*/ 7 w 69"/>
                  <a:gd name="T9" fmla="*/ 9 h 19"/>
                </a:gdLst>
                <a:ahLst/>
                <a:cxnLst>
                  <a:cxn ang="0">
                    <a:pos x="T0" y="T1"/>
                  </a:cxn>
                  <a:cxn ang="0">
                    <a:pos x="T2" y="T3"/>
                  </a:cxn>
                  <a:cxn ang="0">
                    <a:pos x="T4" y="T5"/>
                  </a:cxn>
                  <a:cxn ang="0">
                    <a:pos x="T6" y="T7"/>
                  </a:cxn>
                  <a:cxn ang="0">
                    <a:pos x="T8" y="T9"/>
                  </a:cxn>
                </a:cxnLst>
                <a:rect l="0" t="0" r="r" b="b"/>
                <a:pathLst>
                  <a:path w="69" h="19">
                    <a:moveTo>
                      <a:pt x="7" y="9"/>
                    </a:moveTo>
                    <a:cubicBezTo>
                      <a:pt x="14" y="4"/>
                      <a:pt x="32" y="0"/>
                      <a:pt x="47" y="0"/>
                    </a:cubicBezTo>
                    <a:cubicBezTo>
                      <a:pt x="63" y="0"/>
                      <a:pt x="69" y="4"/>
                      <a:pt x="62" y="9"/>
                    </a:cubicBezTo>
                    <a:cubicBezTo>
                      <a:pt x="55" y="15"/>
                      <a:pt x="37" y="19"/>
                      <a:pt x="22" y="19"/>
                    </a:cubicBezTo>
                    <a:cubicBezTo>
                      <a:pt x="7" y="19"/>
                      <a:pt x="0" y="15"/>
                      <a:pt x="7"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943" name="Freeform 441"/>
              <p:cNvSpPr>
                <a:spLocks/>
              </p:cNvSpPr>
              <p:nvPr/>
            </p:nvSpPr>
            <p:spPr bwMode="auto">
              <a:xfrm>
                <a:off x="1269" y="2662"/>
                <a:ext cx="69" cy="19"/>
              </a:xfrm>
              <a:custGeom>
                <a:avLst/>
                <a:gdLst>
                  <a:gd name="T0" fmla="*/ 7 w 69"/>
                  <a:gd name="T1" fmla="*/ 9 h 19"/>
                  <a:gd name="T2" fmla="*/ 47 w 69"/>
                  <a:gd name="T3" fmla="*/ 0 h 19"/>
                  <a:gd name="T4" fmla="*/ 62 w 69"/>
                  <a:gd name="T5" fmla="*/ 9 h 19"/>
                  <a:gd name="T6" fmla="*/ 22 w 69"/>
                  <a:gd name="T7" fmla="*/ 19 h 19"/>
                  <a:gd name="T8" fmla="*/ 7 w 69"/>
                  <a:gd name="T9" fmla="*/ 9 h 19"/>
                </a:gdLst>
                <a:ahLst/>
                <a:cxnLst>
                  <a:cxn ang="0">
                    <a:pos x="T0" y="T1"/>
                  </a:cxn>
                  <a:cxn ang="0">
                    <a:pos x="T2" y="T3"/>
                  </a:cxn>
                  <a:cxn ang="0">
                    <a:pos x="T4" y="T5"/>
                  </a:cxn>
                  <a:cxn ang="0">
                    <a:pos x="T6" y="T7"/>
                  </a:cxn>
                  <a:cxn ang="0">
                    <a:pos x="T8" y="T9"/>
                  </a:cxn>
                </a:cxnLst>
                <a:rect l="0" t="0" r="r" b="b"/>
                <a:pathLst>
                  <a:path w="69" h="19">
                    <a:moveTo>
                      <a:pt x="7" y="9"/>
                    </a:moveTo>
                    <a:cubicBezTo>
                      <a:pt x="13" y="4"/>
                      <a:pt x="31" y="0"/>
                      <a:pt x="47" y="0"/>
                    </a:cubicBezTo>
                    <a:cubicBezTo>
                      <a:pt x="62" y="0"/>
                      <a:pt x="69" y="4"/>
                      <a:pt x="62" y="9"/>
                    </a:cubicBezTo>
                    <a:cubicBezTo>
                      <a:pt x="55" y="15"/>
                      <a:pt x="37" y="19"/>
                      <a:pt x="22" y="19"/>
                    </a:cubicBezTo>
                    <a:cubicBezTo>
                      <a:pt x="7" y="19"/>
                      <a:pt x="0" y="15"/>
                      <a:pt x="7"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944" name="Freeform 442"/>
              <p:cNvSpPr>
                <a:spLocks/>
              </p:cNvSpPr>
              <p:nvPr/>
            </p:nvSpPr>
            <p:spPr bwMode="auto">
              <a:xfrm>
                <a:off x="1341" y="2662"/>
                <a:ext cx="68" cy="19"/>
              </a:xfrm>
              <a:custGeom>
                <a:avLst/>
                <a:gdLst>
                  <a:gd name="T0" fmla="*/ 7 w 69"/>
                  <a:gd name="T1" fmla="*/ 9 h 19"/>
                  <a:gd name="T2" fmla="*/ 46 w 69"/>
                  <a:gd name="T3" fmla="*/ 0 h 19"/>
                  <a:gd name="T4" fmla="*/ 62 w 69"/>
                  <a:gd name="T5" fmla="*/ 9 h 19"/>
                  <a:gd name="T6" fmla="*/ 23 w 69"/>
                  <a:gd name="T7" fmla="*/ 19 h 19"/>
                  <a:gd name="T8" fmla="*/ 7 w 69"/>
                  <a:gd name="T9" fmla="*/ 9 h 19"/>
                </a:gdLst>
                <a:ahLst/>
                <a:cxnLst>
                  <a:cxn ang="0">
                    <a:pos x="T0" y="T1"/>
                  </a:cxn>
                  <a:cxn ang="0">
                    <a:pos x="T2" y="T3"/>
                  </a:cxn>
                  <a:cxn ang="0">
                    <a:pos x="T4" y="T5"/>
                  </a:cxn>
                  <a:cxn ang="0">
                    <a:pos x="T6" y="T7"/>
                  </a:cxn>
                  <a:cxn ang="0">
                    <a:pos x="T8" y="T9"/>
                  </a:cxn>
                </a:cxnLst>
                <a:rect l="0" t="0" r="r" b="b"/>
                <a:pathLst>
                  <a:path w="69" h="19">
                    <a:moveTo>
                      <a:pt x="7" y="9"/>
                    </a:moveTo>
                    <a:cubicBezTo>
                      <a:pt x="14" y="4"/>
                      <a:pt x="31" y="0"/>
                      <a:pt x="46" y="0"/>
                    </a:cubicBezTo>
                    <a:cubicBezTo>
                      <a:pt x="62" y="0"/>
                      <a:pt x="69" y="4"/>
                      <a:pt x="62" y="9"/>
                    </a:cubicBezTo>
                    <a:cubicBezTo>
                      <a:pt x="56" y="15"/>
                      <a:pt x="38" y="19"/>
                      <a:pt x="23" y="19"/>
                    </a:cubicBezTo>
                    <a:cubicBezTo>
                      <a:pt x="7" y="19"/>
                      <a:pt x="0" y="15"/>
                      <a:pt x="7"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945" name="Freeform 443"/>
              <p:cNvSpPr>
                <a:spLocks/>
              </p:cNvSpPr>
              <p:nvPr/>
            </p:nvSpPr>
            <p:spPr bwMode="auto">
              <a:xfrm>
                <a:off x="1413" y="2662"/>
                <a:ext cx="68" cy="19"/>
              </a:xfrm>
              <a:custGeom>
                <a:avLst/>
                <a:gdLst>
                  <a:gd name="T0" fmla="*/ 7 w 68"/>
                  <a:gd name="T1" fmla="*/ 9 h 19"/>
                  <a:gd name="T2" fmla="*/ 46 w 68"/>
                  <a:gd name="T3" fmla="*/ 0 h 19"/>
                  <a:gd name="T4" fmla="*/ 62 w 68"/>
                  <a:gd name="T5" fmla="*/ 9 h 19"/>
                  <a:gd name="T6" fmla="*/ 23 w 68"/>
                  <a:gd name="T7" fmla="*/ 19 h 19"/>
                  <a:gd name="T8" fmla="*/ 7 w 68"/>
                  <a:gd name="T9" fmla="*/ 9 h 19"/>
                </a:gdLst>
                <a:ahLst/>
                <a:cxnLst>
                  <a:cxn ang="0">
                    <a:pos x="T0" y="T1"/>
                  </a:cxn>
                  <a:cxn ang="0">
                    <a:pos x="T2" y="T3"/>
                  </a:cxn>
                  <a:cxn ang="0">
                    <a:pos x="T4" y="T5"/>
                  </a:cxn>
                  <a:cxn ang="0">
                    <a:pos x="T6" y="T7"/>
                  </a:cxn>
                  <a:cxn ang="0">
                    <a:pos x="T8" y="T9"/>
                  </a:cxn>
                </a:cxnLst>
                <a:rect l="0" t="0" r="r" b="b"/>
                <a:pathLst>
                  <a:path w="68" h="19">
                    <a:moveTo>
                      <a:pt x="7" y="9"/>
                    </a:moveTo>
                    <a:cubicBezTo>
                      <a:pt x="13" y="4"/>
                      <a:pt x="31" y="0"/>
                      <a:pt x="46" y="0"/>
                    </a:cubicBezTo>
                    <a:cubicBezTo>
                      <a:pt x="61" y="0"/>
                      <a:pt x="68" y="4"/>
                      <a:pt x="62" y="9"/>
                    </a:cubicBezTo>
                    <a:cubicBezTo>
                      <a:pt x="56" y="15"/>
                      <a:pt x="38" y="19"/>
                      <a:pt x="23" y="19"/>
                    </a:cubicBezTo>
                    <a:cubicBezTo>
                      <a:pt x="8" y="19"/>
                      <a:pt x="0" y="15"/>
                      <a:pt x="7"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946" name="Freeform 444"/>
              <p:cNvSpPr>
                <a:spLocks/>
              </p:cNvSpPr>
              <p:nvPr/>
            </p:nvSpPr>
            <p:spPr bwMode="auto">
              <a:xfrm>
                <a:off x="1486" y="2662"/>
                <a:ext cx="67" cy="19"/>
              </a:xfrm>
              <a:custGeom>
                <a:avLst/>
                <a:gdLst>
                  <a:gd name="T0" fmla="*/ 6 w 68"/>
                  <a:gd name="T1" fmla="*/ 9 h 19"/>
                  <a:gd name="T2" fmla="*/ 45 w 68"/>
                  <a:gd name="T3" fmla="*/ 0 h 19"/>
                  <a:gd name="T4" fmla="*/ 62 w 68"/>
                  <a:gd name="T5" fmla="*/ 9 h 19"/>
                  <a:gd name="T6" fmla="*/ 23 w 68"/>
                  <a:gd name="T7" fmla="*/ 19 h 19"/>
                  <a:gd name="T8" fmla="*/ 6 w 68"/>
                  <a:gd name="T9" fmla="*/ 9 h 19"/>
                </a:gdLst>
                <a:ahLst/>
                <a:cxnLst>
                  <a:cxn ang="0">
                    <a:pos x="T0" y="T1"/>
                  </a:cxn>
                  <a:cxn ang="0">
                    <a:pos x="T2" y="T3"/>
                  </a:cxn>
                  <a:cxn ang="0">
                    <a:pos x="T4" y="T5"/>
                  </a:cxn>
                  <a:cxn ang="0">
                    <a:pos x="T6" y="T7"/>
                  </a:cxn>
                  <a:cxn ang="0">
                    <a:pos x="T8" y="T9"/>
                  </a:cxn>
                </a:cxnLst>
                <a:rect l="0" t="0" r="r" b="b"/>
                <a:pathLst>
                  <a:path w="68" h="19">
                    <a:moveTo>
                      <a:pt x="6" y="9"/>
                    </a:moveTo>
                    <a:cubicBezTo>
                      <a:pt x="12" y="4"/>
                      <a:pt x="30" y="0"/>
                      <a:pt x="45" y="0"/>
                    </a:cubicBezTo>
                    <a:cubicBezTo>
                      <a:pt x="61" y="0"/>
                      <a:pt x="68" y="4"/>
                      <a:pt x="62" y="9"/>
                    </a:cubicBezTo>
                    <a:cubicBezTo>
                      <a:pt x="56" y="15"/>
                      <a:pt x="39" y="19"/>
                      <a:pt x="23" y="19"/>
                    </a:cubicBezTo>
                    <a:cubicBezTo>
                      <a:pt x="7" y="19"/>
                      <a:pt x="0" y="15"/>
                      <a:pt x="6"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947" name="Freeform 445"/>
              <p:cNvSpPr>
                <a:spLocks/>
              </p:cNvSpPr>
              <p:nvPr/>
            </p:nvSpPr>
            <p:spPr bwMode="auto">
              <a:xfrm>
                <a:off x="1559" y="2662"/>
                <a:ext cx="67" cy="19"/>
              </a:xfrm>
              <a:custGeom>
                <a:avLst/>
                <a:gdLst>
                  <a:gd name="T0" fmla="*/ 6 w 67"/>
                  <a:gd name="T1" fmla="*/ 9 h 19"/>
                  <a:gd name="T2" fmla="*/ 44 w 67"/>
                  <a:gd name="T3" fmla="*/ 0 h 19"/>
                  <a:gd name="T4" fmla="*/ 61 w 67"/>
                  <a:gd name="T5" fmla="*/ 9 h 19"/>
                  <a:gd name="T6" fmla="*/ 23 w 67"/>
                  <a:gd name="T7" fmla="*/ 19 h 19"/>
                  <a:gd name="T8" fmla="*/ 6 w 67"/>
                  <a:gd name="T9" fmla="*/ 9 h 19"/>
                </a:gdLst>
                <a:ahLst/>
                <a:cxnLst>
                  <a:cxn ang="0">
                    <a:pos x="T0" y="T1"/>
                  </a:cxn>
                  <a:cxn ang="0">
                    <a:pos x="T2" y="T3"/>
                  </a:cxn>
                  <a:cxn ang="0">
                    <a:pos x="T4" y="T5"/>
                  </a:cxn>
                  <a:cxn ang="0">
                    <a:pos x="T6" y="T7"/>
                  </a:cxn>
                  <a:cxn ang="0">
                    <a:pos x="T8" y="T9"/>
                  </a:cxn>
                </a:cxnLst>
                <a:rect l="0" t="0" r="r" b="b"/>
                <a:pathLst>
                  <a:path w="67" h="19">
                    <a:moveTo>
                      <a:pt x="6" y="9"/>
                    </a:moveTo>
                    <a:cubicBezTo>
                      <a:pt x="12" y="4"/>
                      <a:pt x="29" y="0"/>
                      <a:pt x="44" y="0"/>
                    </a:cubicBezTo>
                    <a:cubicBezTo>
                      <a:pt x="59" y="0"/>
                      <a:pt x="67" y="4"/>
                      <a:pt x="61" y="9"/>
                    </a:cubicBezTo>
                    <a:cubicBezTo>
                      <a:pt x="55" y="15"/>
                      <a:pt x="38" y="19"/>
                      <a:pt x="23" y="19"/>
                    </a:cubicBezTo>
                    <a:cubicBezTo>
                      <a:pt x="7" y="19"/>
                      <a:pt x="0" y="15"/>
                      <a:pt x="6"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948" name="Freeform 446"/>
              <p:cNvSpPr>
                <a:spLocks/>
              </p:cNvSpPr>
              <p:nvPr/>
            </p:nvSpPr>
            <p:spPr bwMode="auto">
              <a:xfrm>
                <a:off x="1631" y="2662"/>
                <a:ext cx="66" cy="19"/>
              </a:xfrm>
              <a:custGeom>
                <a:avLst/>
                <a:gdLst>
                  <a:gd name="T0" fmla="*/ 6 w 67"/>
                  <a:gd name="T1" fmla="*/ 9 h 19"/>
                  <a:gd name="T2" fmla="*/ 44 w 67"/>
                  <a:gd name="T3" fmla="*/ 0 h 19"/>
                  <a:gd name="T4" fmla="*/ 61 w 67"/>
                  <a:gd name="T5" fmla="*/ 9 h 19"/>
                  <a:gd name="T6" fmla="*/ 23 w 67"/>
                  <a:gd name="T7" fmla="*/ 19 h 19"/>
                  <a:gd name="T8" fmla="*/ 6 w 67"/>
                  <a:gd name="T9" fmla="*/ 9 h 19"/>
                </a:gdLst>
                <a:ahLst/>
                <a:cxnLst>
                  <a:cxn ang="0">
                    <a:pos x="T0" y="T1"/>
                  </a:cxn>
                  <a:cxn ang="0">
                    <a:pos x="T2" y="T3"/>
                  </a:cxn>
                  <a:cxn ang="0">
                    <a:pos x="T4" y="T5"/>
                  </a:cxn>
                  <a:cxn ang="0">
                    <a:pos x="T6" y="T7"/>
                  </a:cxn>
                  <a:cxn ang="0">
                    <a:pos x="T8" y="T9"/>
                  </a:cxn>
                </a:cxnLst>
                <a:rect l="0" t="0" r="r" b="b"/>
                <a:pathLst>
                  <a:path w="67" h="19">
                    <a:moveTo>
                      <a:pt x="6" y="9"/>
                    </a:moveTo>
                    <a:cubicBezTo>
                      <a:pt x="12" y="4"/>
                      <a:pt x="29" y="0"/>
                      <a:pt x="44" y="0"/>
                    </a:cubicBezTo>
                    <a:cubicBezTo>
                      <a:pt x="59" y="0"/>
                      <a:pt x="67" y="4"/>
                      <a:pt x="61" y="9"/>
                    </a:cubicBezTo>
                    <a:cubicBezTo>
                      <a:pt x="56" y="15"/>
                      <a:pt x="39" y="19"/>
                      <a:pt x="23" y="19"/>
                    </a:cubicBezTo>
                    <a:cubicBezTo>
                      <a:pt x="8" y="19"/>
                      <a:pt x="0" y="15"/>
                      <a:pt x="6"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949" name="Freeform 447"/>
              <p:cNvSpPr>
                <a:spLocks/>
              </p:cNvSpPr>
              <p:nvPr/>
            </p:nvSpPr>
            <p:spPr bwMode="auto">
              <a:xfrm>
                <a:off x="1703" y="2662"/>
                <a:ext cx="67" cy="19"/>
              </a:xfrm>
              <a:custGeom>
                <a:avLst/>
                <a:gdLst>
                  <a:gd name="T0" fmla="*/ 6 w 67"/>
                  <a:gd name="T1" fmla="*/ 9 h 19"/>
                  <a:gd name="T2" fmla="*/ 44 w 67"/>
                  <a:gd name="T3" fmla="*/ 0 h 19"/>
                  <a:gd name="T4" fmla="*/ 62 w 67"/>
                  <a:gd name="T5" fmla="*/ 9 h 19"/>
                  <a:gd name="T6" fmla="*/ 24 w 67"/>
                  <a:gd name="T7" fmla="*/ 19 h 19"/>
                  <a:gd name="T8" fmla="*/ 6 w 67"/>
                  <a:gd name="T9" fmla="*/ 9 h 19"/>
                </a:gdLst>
                <a:ahLst/>
                <a:cxnLst>
                  <a:cxn ang="0">
                    <a:pos x="T0" y="T1"/>
                  </a:cxn>
                  <a:cxn ang="0">
                    <a:pos x="T2" y="T3"/>
                  </a:cxn>
                  <a:cxn ang="0">
                    <a:pos x="T4" y="T5"/>
                  </a:cxn>
                  <a:cxn ang="0">
                    <a:pos x="T6" y="T7"/>
                  </a:cxn>
                  <a:cxn ang="0">
                    <a:pos x="T8" y="T9"/>
                  </a:cxn>
                </a:cxnLst>
                <a:rect l="0" t="0" r="r" b="b"/>
                <a:pathLst>
                  <a:path w="67" h="19">
                    <a:moveTo>
                      <a:pt x="6" y="9"/>
                    </a:moveTo>
                    <a:cubicBezTo>
                      <a:pt x="11" y="4"/>
                      <a:pt x="28" y="0"/>
                      <a:pt x="44" y="0"/>
                    </a:cubicBezTo>
                    <a:cubicBezTo>
                      <a:pt x="59" y="0"/>
                      <a:pt x="67" y="4"/>
                      <a:pt x="62" y="9"/>
                    </a:cubicBezTo>
                    <a:cubicBezTo>
                      <a:pt x="57" y="15"/>
                      <a:pt x="40" y="19"/>
                      <a:pt x="24" y="19"/>
                    </a:cubicBezTo>
                    <a:cubicBezTo>
                      <a:pt x="8" y="19"/>
                      <a:pt x="0" y="15"/>
                      <a:pt x="6"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950" name="Freeform 448"/>
              <p:cNvSpPr>
                <a:spLocks/>
              </p:cNvSpPr>
              <p:nvPr/>
            </p:nvSpPr>
            <p:spPr bwMode="auto">
              <a:xfrm>
                <a:off x="1776" y="2662"/>
                <a:ext cx="66" cy="19"/>
              </a:xfrm>
              <a:custGeom>
                <a:avLst/>
                <a:gdLst>
                  <a:gd name="T0" fmla="*/ 5 w 66"/>
                  <a:gd name="T1" fmla="*/ 9 h 19"/>
                  <a:gd name="T2" fmla="*/ 43 w 66"/>
                  <a:gd name="T3" fmla="*/ 0 h 19"/>
                  <a:gd name="T4" fmla="*/ 61 w 66"/>
                  <a:gd name="T5" fmla="*/ 9 h 19"/>
                  <a:gd name="T6" fmla="*/ 24 w 66"/>
                  <a:gd name="T7" fmla="*/ 19 h 19"/>
                  <a:gd name="T8" fmla="*/ 5 w 66"/>
                  <a:gd name="T9" fmla="*/ 9 h 19"/>
                </a:gdLst>
                <a:ahLst/>
                <a:cxnLst>
                  <a:cxn ang="0">
                    <a:pos x="T0" y="T1"/>
                  </a:cxn>
                  <a:cxn ang="0">
                    <a:pos x="T2" y="T3"/>
                  </a:cxn>
                  <a:cxn ang="0">
                    <a:pos x="T4" y="T5"/>
                  </a:cxn>
                  <a:cxn ang="0">
                    <a:pos x="T6" y="T7"/>
                  </a:cxn>
                  <a:cxn ang="0">
                    <a:pos x="T8" y="T9"/>
                  </a:cxn>
                </a:cxnLst>
                <a:rect l="0" t="0" r="r" b="b"/>
                <a:pathLst>
                  <a:path w="66" h="19">
                    <a:moveTo>
                      <a:pt x="5" y="9"/>
                    </a:moveTo>
                    <a:cubicBezTo>
                      <a:pt x="10" y="4"/>
                      <a:pt x="27" y="0"/>
                      <a:pt x="43" y="0"/>
                    </a:cubicBezTo>
                    <a:cubicBezTo>
                      <a:pt x="58" y="0"/>
                      <a:pt x="66" y="4"/>
                      <a:pt x="61" y="9"/>
                    </a:cubicBezTo>
                    <a:cubicBezTo>
                      <a:pt x="56" y="15"/>
                      <a:pt x="39" y="19"/>
                      <a:pt x="24" y="19"/>
                    </a:cubicBezTo>
                    <a:cubicBezTo>
                      <a:pt x="8" y="19"/>
                      <a:pt x="0" y="15"/>
                      <a:pt x="5"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951" name="Freeform 449"/>
              <p:cNvSpPr>
                <a:spLocks/>
              </p:cNvSpPr>
              <p:nvPr/>
            </p:nvSpPr>
            <p:spPr bwMode="auto">
              <a:xfrm>
                <a:off x="1850" y="2662"/>
                <a:ext cx="64" cy="19"/>
              </a:xfrm>
              <a:custGeom>
                <a:avLst/>
                <a:gdLst>
                  <a:gd name="T0" fmla="*/ 5 w 65"/>
                  <a:gd name="T1" fmla="*/ 9 h 19"/>
                  <a:gd name="T2" fmla="*/ 42 w 65"/>
                  <a:gd name="T3" fmla="*/ 0 h 19"/>
                  <a:gd name="T4" fmla="*/ 60 w 65"/>
                  <a:gd name="T5" fmla="*/ 9 h 19"/>
                  <a:gd name="T6" fmla="*/ 23 w 65"/>
                  <a:gd name="T7" fmla="*/ 19 h 19"/>
                  <a:gd name="T8" fmla="*/ 5 w 65"/>
                  <a:gd name="T9" fmla="*/ 9 h 19"/>
                </a:gdLst>
                <a:ahLst/>
                <a:cxnLst>
                  <a:cxn ang="0">
                    <a:pos x="T0" y="T1"/>
                  </a:cxn>
                  <a:cxn ang="0">
                    <a:pos x="T2" y="T3"/>
                  </a:cxn>
                  <a:cxn ang="0">
                    <a:pos x="T4" y="T5"/>
                  </a:cxn>
                  <a:cxn ang="0">
                    <a:pos x="T6" y="T7"/>
                  </a:cxn>
                  <a:cxn ang="0">
                    <a:pos x="T8" y="T9"/>
                  </a:cxn>
                </a:cxnLst>
                <a:rect l="0" t="0" r="r" b="b"/>
                <a:pathLst>
                  <a:path w="65" h="19">
                    <a:moveTo>
                      <a:pt x="5" y="9"/>
                    </a:moveTo>
                    <a:cubicBezTo>
                      <a:pt x="10" y="4"/>
                      <a:pt x="26" y="0"/>
                      <a:pt x="42" y="0"/>
                    </a:cubicBezTo>
                    <a:cubicBezTo>
                      <a:pt x="57" y="0"/>
                      <a:pt x="65" y="4"/>
                      <a:pt x="60" y="9"/>
                    </a:cubicBezTo>
                    <a:cubicBezTo>
                      <a:pt x="55" y="15"/>
                      <a:pt x="39" y="19"/>
                      <a:pt x="23" y="19"/>
                    </a:cubicBezTo>
                    <a:cubicBezTo>
                      <a:pt x="8" y="19"/>
                      <a:pt x="0" y="15"/>
                      <a:pt x="5"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952" name="Freeform 450"/>
              <p:cNvSpPr>
                <a:spLocks/>
              </p:cNvSpPr>
              <p:nvPr/>
            </p:nvSpPr>
            <p:spPr bwMode="auto">
              <a:xfrm>
                <a:off x="2066" y="2662"/>
                <a:ext cx="65" cy="19"/>
              </a:xfrm>
              <a:custGeom>
                <a:avLst/>
                <a:gdLst>
                  <a:gd name="T0" fmla="*/ 4 w 65"/>
                  <a:gd name="T1" fmla="*/ 9 h 19"/>
                  <a:gd name="T2" fmla="*/ 40 w 65"/>
                  <a:gd name="T3" fmla="*/ 0 h 19"/>
                  <a:gd name="T4" fmla="*/ 60 w 65"/>
                  <a:gd name="T5" fmla="*/ 9 h 19"/>
                  <a:gd name="T6" fmla="*/ 24 w 65"/>
                  <a:gd name="T7" fmla="*/ 19 h 19"/>
                  <a:gd name="T8" fmla="*/ 4 w 65"/>
                  <a:gd name="T9" fmla="*/ 9 h 19"/>
                </a:gdLst>
                <a:ahLst/>
                <a:cxnLst>
                  <a:cxn ang="0">
                    <a:pos x="T0" y="T1"/>
                  </a:cxn>
                  <a:cxn ang="0">
                    <a:pos x="T2" y="T3"/>
                  </a:cxn>
                  <a:cxn ang="0">
                    <a:pos x="T4" y="T5"/>
                  </a:cxn>
                  <a:cxn ang="0">
                    <a:pos x="T6" y="T7"/>
                  </a:cxn>
                  <a:cxn ang="0">
                    <a:pos x="T8" y="T9"/>
                  </a:cxn>
                </a:cxnLst>
                <a:rect l="0" t="0" r="r" b="b"/>
                <a:pathLst>
                  <a:path w="65" h="19">
                    <a:moveTo>
                      <a:pt x="4" y="9"/>
                    </a:moveTo>
                    <a:cubicBezTo>
                      <a:pt x="9" y="4"/>
                      <a:pt x="25" y="0"/>
                      <a:pt x="40" y="0"/>
                    </a:cubicBezTo>
                    <a:cubicBezTo>
                      <a:pt x="56" y="0"/>
                      <a:pt x="65" y="4"/>
                      <a:pt x="60" y="9"/>
                    </a:cubicBezTo>
                    <a:cubicBezTo>
                      <a:pt x="56" y="15"/>
                      <a:pt x="40" y="19"/>
                      <a:pt x="24" y="19"/>
                    </a:cubicBezTo>
                    <a:cubicBezTo>
                      <a:pt x="9" y="19"/>
                      <a:pt x="0" y="15"/>
                      <a:pt x="4"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953" name="Freeform 451"/>
              <p:cNvSpPr>
                <a:spLocks/>
              </p:cNvSpPr>
              <p:nvPr/>
            </p:nvSpPr>
            <p:spPr bwMode="auto">
              <a:xfrm>
                <a:off x="2140" y="2662"/>
                <a:ext cx="62" cy="19"/>
              </a:xfrm>
              <a:custGeom>
                <a:avLst/>
                <a:gdLst>
                  <a:gd name="T0" fmla="*/ 4 w 63"/>
                  <a:gd name="T1" fmla="*/ 9 h 19"/>
                  <a:gd name="T2" fmla="*/ 39 w 63"/>
                  <a:gd name="T3" fmla="*/ 0 h 19"/>
                  <a:gd name="T4" fmla="*/ 59 w 63"/>
                  <a:gd name="T5" fmla="*/ 9 h 19"/>
                  <a:gd name="T6" fmla="*/ 24 w 63"/>
                  <a:gd name="T7" fmla="*/ 19 h 19"/>
                  <a:gd name="T8" fmla="*/ 4 w 63"/>
                  <a:gd name="T9" fmla="*/ 9 h 19"/>
                </a:gdLst>
                <a:ahLst/>
                <a:cxnLst>
                  <a:cxn ang="0">
                    <a:pos x="T0" y="T1"/>
                  </a:cxn>
                  <a:cxn ang="0">
                    <a:pos x="T2" y="T3"/>
                  </a:cxn>
                  <a:cxn ang="0">
                    <a:pos x="T4" y="T5"/>
                  </a:cxn>
                  <a:cxn ang="0">
                    <a:pos x="T6" y="T7"/>
                  </a:cxn>
                  <a:cxn ang="0">
                    <a:pos x="T8" y="T9"/>
                  </a:cxn>
                </a:cxnLst>
                <a:rect l="0" t="0" r="r" b="b"/>
                <a:pathLst>
                  <a:path w="63" h="19">
                    <a:moveTo>
                      <a:pt x="4" y="9"/>
                    </a:moveTo>
                    <a:cubicBezTo>
                      <a:pt x="8" y="4"/>
                      <a:pt x="24" y="0"/>
                      <a:pt x="39" y="0"/>
                    </a:cubicBezTo>
                    <a:cubicBezTo>
                      <a:pt x="54" y="0"/>
                      <a:pt x="63" y="4"/>
                      <a:pt x="59" y="9"/>
                    </a:cubicBezTo>
                    <a:cubicBezTo>
                      <a:pt x="55" y="15"/>
                      <a:pt x="39" y="19"/>
                      <a:pt x="24" y="19"/>
                    </a:cubicBezTo>
                    <a:cubicBezTo>
                      <a:pt x="9" y="19"/>
                      <a:pt x="0" y="15"/>
                      <a:pt x="4"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954" name="Freeform 452"/>
              <p:cNvSpPr>
                <a:spLocks/>
              </p:cNvSpPr>
              <p:nvPr/>
            </p:nvSpPr>
            <p:spPr bwMode="auto">
              <a:xfrm>
                <a:off x="2211" y="2662"/>
                <a:ext cx="63" cy="19"/>
              </a:xfrm>
              <a:custGeom>
                <a:avLst/>
                <a:gdLst>
                  <a:gd name="T0" fmla="*/ 4 w 63"/>
                  <a:gd name="T1" fmla="*/ 9 h 19"/>
                  <a:gd name="T2" fmla="*/ 39 w 63"/>
                  <a:gd name="T3" fmla="*/ 0 h 19"/>
                  <a:gd name="T4" fmla="*/ 60 w 63"/>
                  <a:gd name="T5" fmla="*/ 9 h 19"/>
                  <a:gd name="T6" fmla="*/ 25 w 63"/>
                  <a:gd name="T7" fmla="*/ 19 h 19"/>
                  <a:gd name="T8" fmla="*/ 4 w 63"/>
                  <a:gd name="T9" fmla="*/ 9 h 19"/>
                </a:gdLst>
                <a:ahLst/>
                <a:cxnLst>
                  <a:cxn ang="0">
                    <a:pos x="T0" y="T1"/>
                  </a:cxn>
                  <a:cxn ang="0">
                    <a:pos x="T2" y="T3"/>
                  </a:cxn>
                  <a:cxn ang="0">
                    <a:pos x="T4" y="T5"/>
                  </a:cxn>
                  <a:cxn ang="0">
                    <a:pos x="T6" y="T7"/>
                  </a:cxn>
                  <a:cxn ang="0">
                    <a:pos x="T8" y="T9"/>
                  </a:cxn>
                </a:cxnLst>
                <a:rect l="0" t="0" r="r" b="b"/>
                <a:pathLst>
                  <a:path w="63" h="19">
                    <a:moveTo>
                      <a:pt x="4" y="9"/>
                    </a:moveTo>
                    <a:cubicBezTo>
                      <a:pt x="8" y="4"/>
                      <a:pt x="24" y="0"/>
                      <a:pt x="39" y="0"/>
                    </a:cubicBezTo>
                    <a:cubicBezTo>
                      <a:pt x="54" y="0"/>
                      <a:pt x="63" y="4"/>
                      <a:pt x="60" y="9"/>
                    </a:cubicBezTo>
                    <a:cubicBezTo>
                      <a:pt x="56" y="15"/>
                      <a:pt x="40" y="19"/>
                      <a:pt x="25" y="19"/>
                    </a:cubicBezTo>
                    <a:cubicBezTo>
                      <a:pt x="9" y="19"/>
                      <a:pt x="0" y="15"/>
                      <a:pt x="4"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955" name="Freeform 453"/>
              <p:cNvSpPr>
                <a:spLocks/>
              </p:cNvSpPr>
              <p:nvPr/>
            </p:nvSpPr>
            <p:spPr bwMode="auto">
              <a:xfrm>
                <a:off x="2284" y="2662"/>
                <a:ext cx="63" cy="19"/>
              </a:xfrm>
              <a:custGeom>
                <a:avLst/>
                <a:gdLst>
                  <a:gd name="T0" fmla="*/ 4 w 64"/>
                  <a:gd name="T1" fmla="*/ 9 h 19"/>
                  <a:gd name="T2" fmla="*/ 39 w 64"/>
                  <a:gd name="T3" fmla="*/ 0 h 19"/>
                  <a:gd name="T4" fmla="*/ 60 w 64"/>
                  <a:gd name="T5" fmla="*/ 9 h 19"/>
                  <a:gd name="T6" fmla="*/ 25 w 64"/>
                  <a:gd name="T7" fmla="*/ 19 h 19"/>
                  <a:gd name="T8" fmla="*/ 4 w 64"/>
                  <a:gd name="T9" fmla="*/ 9 h 19"/>
                </a:gdLst>
                <a:ahLst/>
                <a:cxnLst>
                  <a:cxn ang="0">
                    <a:pos x="T0" y="T1"/>
                  </a:cxn>
                  <a:cxn ang="0">
                    <a:pos x="T2" y="T3"/>
                  </a:cxn>
                  <a:cxn ang="0">
                    <a:pos x="T4" y="T5"/>
                  </a:cxn>
                  <a:cxn ang="0">
                    <a:pos x="T6" y="T7"/>
                  </a:cxn>
                  <a:cxn ang="0">
                    <a:pos x="T8" y="T9"/>
                  </a:cxn>
                </a:cxnLst>
                <a:rect l="0" t="0" r="r" b="b"/>
                <a:pathLst>
                  <a:path w="64" h="19">
                    <a:moveTo>
                      <a:pt x="4" y="9"/>
                    </a:moveTo>
                    <a:cubicBezTo>
                      <a:pt x="8" y="4"/>
                      <a:pt x="23" y="0"/>
                      <a:pt x="39" y="0"/>
                    </a:cubicBezTo>
                    <a:cubicBezTo>
                      <a:pt x="54" y="0"/>
                      <a:pt x="64" y="4"/>
                      <a:pt x="60" y="9"/>
                    </a:cubicBezTo>
                    <a:cubicBezTo>
                      <a:pt x="57" y="15"/>
                      <a:pt x="41" y="19"/>
                      <a:pt x="25" y="19"/>
                    </a:cubicBezTo>
                    <a:cubicBezTo>
                      <a:pt x="10" y="19"/>
                      <a:pt x="0" y="15"/>
                      <a:pt x="4"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956" name="Freeform 454"/>
              <p:cNvSpPr>
                <a:spLocks/>
              </p:cNvSpPr>
              <p:nvPr/>
            </p:nvSpPr>
            <p:spPr bwMode="auto">
              <a:xfrm>
                <a:off x="3156" y="2662"/>
                <a:ext cx="56" cy="19"/>
              </a:xfrm>
              <a:custGeom>
                <a:avLst/>
                <a:gdLst>
                  <a:gd name="T0" fmla="*/ 1 w 57"/>
                  <a:gd name="T1" fmla="*/ 9 h 19"/>
                  <a:gd name="T2" fmla="*/ 31 w 57"/>
                  <a:gd name="T3" fmla="*/ 0 h 19"/>
                  <a:gd name="T4" fmla="*/ 56 w 57"/>
                  <a:gd name="T5" fmla="*/ 9 h 19"/>
                  <a:gd name="T6" fmla="*/ 27 w 57"/>
                  <a:gd name="T7" fmla="*/ 19 h 19"/>
                  <a:gd name="T8" fmla="*/ 1 w 57"/>
                  <a:gd name="T9" fmla="*/ 9 h 19"/>
                </a:gdLst>
                <a:ahLst/>
                <a:cxnLst>
                  <a:cxn ang="0">
                    <a:pos x="T0" y="T1"/>
                  </a:cxn>
                  <a:cxn ang="0">
                    <a:pos x="T2" y="T3"/>
                  </a:cxn>
                  <a:cxn ang="0">
                    <a:pos x="T4" y="T5"/>
                  </a:cxn>
                  <a:cxn ang="0">
                    <a:pos x="T6" y="T7"/>
                  </a:cxn>
                  <a:cxn ang="0">
                    <a:pos x="T8" y="T9"/>
                  </a:cxn>
                </a:cxnLst>
                <a:rect l="0" t="0" r="r" b="b"/>
                <a:pathLst>
                  <a:path w="57" h="19">
                    <a:moveTo>
                      <a:pt x="1" y="9"/>
                    </a:moveTo>
                    <a:cubicBezTo>
                      <a:pt x="2" y="4"/>
                      <a:pt x="15" y="0"/>
                      <a:pt x="31" y="0"/>
                    </a:cubicBezTo>
                    <a:cubicBezTo>
                      <a:pt x="46" y="0"/>
                      <a:pt x="57" y="4"/>
                      <a:pt x="56" y="9"/>
                    </a:cubicBezTo>
                    <a:cubicBezTo>
                      <a:pt x="55" y="15"/>
                      <a:pt x="42" y="19"/>
                      <a:pt x="27" y="19"/>
                    </a:cubicBezTo>
                    <a:cubicBezTo>
                      <a:pt x="11" y="19"/>
                      <a:pt x="0" y="15"/>
                      <a:pt x="1"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957" name="Freeform 455"/>
              <p:cNvSpPr>
                <a:spLocks/>
              </p:cNvSpPr>
              <p:nvPr/>
            </p:nvSpPr>
            <p:spPr bwMode="auto">
              <a:xfrm>
                <a:off x="3373" y="2662"/>
                <a:ext cx="56" cy="19"/>
              </a:xfrm>
              <a:custGeom>
                <a:avLst/>
                <a:gdLst>
                  <a:gd name="T0" fmla="*/ 1 w 56"/>
                  <a:gd name="T1" fmla="*/ 9 h 19"/>
                  <a:gd name="T2" fmla="*/ 29 w 56"/>
                  <a:gd name="T3" fmla="*/ 0 h 19"/>
                  <a:gd name="T4" fmla="*/ 56 w 56"/>
                  <a:gd name="T5" fmla="*/ 9 h 19"/>
                  <a:gd name="T6" fmla="*/ 28 w 56"/>
                  <a:gd name="T7" fmla="*/ 19 h 19"/>
                  <a:gd name="T8" fmla="*/ 1 w 56"/>
                  <a:gd name="T9" fmla="*/ 9 h 19"/>
                </a:gdLst>
                <a:ahLst/>
                <a:cxnLst>
                  <a:cxn ang="0">
                    <a:pos x="T0" y="T1"/>
                  </a:cxn>
                  <a:cxn ang="0">
                    <a:pos x="T2" y="T3"/>
                  </a:cxn>
                  <a:cxn ang="0">
                    <a:pos x="T4" y="T5"/>
                  </a:cxn>
                  <a:cxn ang="0">
                    <a:pos x="T6" y="T7"/>
                  </a:cxn>
                  <a:cxn ang="0">
                    <a:pos x="T8" y="T9"/>
                  </a:cxn>
                </a:cxnLst>
                <a:rect l="0" t="0" r="r" b="b"/>
                <a:pathLst>
                  <a:path w="56" h="19">
                    <a:moveTo>
                      <a:pt x="1" y="9"/>
                    </a:moveTo>
                    <a:cubicBezTo>
                      <a:pt x="1" y="4"/>
                      <a:pt x="14" y="0"/>
                      <a:pt x="29" y="0"/>
                    </a:cubicBezTo>
                    <a:cubicBezTo>
                      <a:pt x="44" y="0"/>
                      <a:pt x="56" y="4"/>
                      <a:pt x="56" y="9"/>
                    </a:cubicBezTo>
                    <a:cubicBezTo>
                      <a:pt x="56" y="15"/>
                      <a:pt x="43" y="19"/>
                      <a:pt x="28" y="19"/>
                    </a:cubicBezTo>
                    <a:cubicBezTo>
                      <a:pt x="12" y="19"/>
                      <a:pt x="0" y="15"/>
                      <a:pt x="1"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958" name="Freeform 456"/>
              <p:cNvSpPr>
                <a:spLocks/>
              </p:cNvSpPr>
              <p:nvPr/>
            </p:nvSpPr>
            <p:spPr bwMode="auto">
              <a:xfrm>
                <a:off x="3590" y="2662"/>
                <a:ext cx="57" cy="19"/>
              </a:xfrm>
              <a:custGeom>
                <a:avLst/>
                <a:gdLst>
                  <a:gd name="T0" fmla="*/ 0 w 57"/>
                  <a:gd name="T1" fmla="*/ 9 h 19"/>
                  <a:gd name="T2" fmla="*/ 28 w 57"/>
                  <a:gd name="T3" fmla="*/ 0 h 19"/>
                  <a:gd name="T4" fmla="*/ 56 w 57"/>
                  <a:gd name="T5" fmla="*/ 9 h 19"/>
                  <a:gd name="T6" fmla="*/ 29 w 57"/>
                  <a:gd name="T7" fmla="*/ 19 h 19"/>
                  <a:gd name="T8" fmla="*/ 0 w 57"/>
                  <a:gd name="T9" fmla="*/ 9 h 19"/>
                </a:gdLst>
                <a:ahLst/>
                <a:cxnLst>
                  <a:cxn ang="0">
                    <a:pos x="T0" y="T1"/>
                  </a:cxn>
                  <a:cxn ang="0">
                    <a:pos x="T2" y="T3"/>
                  </a:cxn>
                  <a:cxn ang="0">
                    <a:pos x="T4" y="T5"/>
                  </a:cxn>
                  <a:cxn ang="0">
                    <a:pos x="T6" y="T7"/>
                  </a:cxn>
                  <a:cxn ang="0">
                    <a:pos x="T8" y="T9"/>
                  </a:cxn>
                </a:cxnLst>
                <a:rect l="0" t="0" r="r" b="b"/>
                <a:pathLst>
                  <a:path w="57" h="19">
                    <a:moveTo>
                      <a:pt x="0" y="9"/>
                    </a:moveTo>
                    <a:cubicBezTo>
                      <a:pt x="0" y="4"/>
                      <a:pt x="12" y="0"/>
                      <a:pt x="28" y="0"/>
                    </a:cubicBezTo>
                    <a:cubicBezTo>
                      <a:pt x="43" y="0"/>
                      <a:pt x="56" y="4"/>
                      <a:pt x="56" y="9"/>
                    </a:cubicBezTo>
                    <a:cubicBezTo>
                      <a:pt x="57" y="15"/>
                      <a:pt x="44" y="19"/>
                      <a:pt x="29" y="19"/>
                    </a:cubicBezTo>
                    <a:cubicBezTo>
                      <a:pt x="13" y="19"/>
                      <a:pt x="0" y="15"/>
                      <a:pt x="0"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959" name="Freeform 457"/>
              <p:cNvSpPr>
                <a:spLocks/>
              </p:cNvSpPr>
              <p:nvPr/>
            </p:nvSpPr>
            <p:spPr bwMode="auto">
              <a:xfrm>
                <a:off x="3663" y="2662"/>
                <a:ext cx="56" cy="19"/>
              </a:xfrm>
              <a:custGeom>
                <a:avLst/>
                <a:gdLst>
                  <a:gd name="T0" fmla="*/ 1 w 57"/>
                  <a:gd name="T1" fmla="*/ 9 h 19"/>
                  <a:gd name="T2" fmla="*/ 28 w 57"/>
                  <a:gd name="T3" fmla="*/ 0 h 19"/>
                  <a:gd name="T4" fmla="*/ 56 w 57"/>
                  <a:gd name="T5" fmla="*/ 9 h 19"/>
                  <a:gd name="T6" fmla="*/ 29 w 57"/>
                  <a:gd name="T7" fmla="*/ 19 h 19"/>
                  <a:gd name="T8" fmla="*/ 1 w 57"/>
                  <a:gd name="T9" fmla="*/ 9 h 19"/>
                </a:gdLst>
                <a:ahLst/>
                <a:cxnLst>
                  <a:cxn ang="0">
                    <a:pos x="T0" y="T1"/>
                  </a:cxn>
                  <a:cxn ang="0">
                    <a:pos x="T2" y="T3"/>
                  </a:cxn>
                  <a:cxn ang="0">
                    <a:pos x="T4" y="T5"/>
                  </a:cxn>
                  <a:cxn ang="0">
                    <a:pos x="T6" y="T7"/>
                  </a:cxn>
                  <a:cxn ang="0">
                    <a:pos x="T8" y="T9"/>
                  </a:cxn>
                </a:cxnLst>
                <a:rect l="0" t="0" r="r" b="b"/>
                <a:pathLst>
                  <a:path w="57" h="19">
                    <a:moveTo>
                      <a:pt x="1" y="9"/>
                    </a:moveTo>
                    <a:cubicBezTo>
                      <a:pt x="0" y="4"/>
                      <a:pt x="12" y="0"/>
                      <a:pt x="28" y="0"/>
                    </a:cubicBezTo>
                    <a:cubicBezTo>
                      <a:pt x="43" y="0"/>
                      <a:pt x="56" y="4"/>
                      <a:pt x="56" y="9"/>
                    </a:cubicBezTo>
                    <a:cubicBezTo>
                      <a:pt x="57" y="15"/>
                      <a:pt x="45" y="19"/>
                      <a:pt x="29" y="19"/>
                    </a:cubicBezTo>
                    <a:cubicBezTo>
                      <a:pt x="14" y="19"/>
                      <a:pt x="1" y="15"/>
                      <a:pt x="1"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960" name="Freeform 458"/>
              <p:cNvSpPr>
                <a:spLocks/>
              </p:cNvSpPr>
              <p:nvPr/>
            </p:nvSpPr>
            <p:spPr bwMode="auto">
              <a:xfrm>
                <a:off x="3734" y="2662"/>
                <a:ext cx="57" cy="19"/>
              </a:xfrm>
              <a:custGeom>
                <a:avLst/>
                <a:gdLst>
                  <a:gd name="T0" fmla="*/ 1 w 57"/>
                  <a:gd name="T1" fmla="*/ 9 h 19"/>
                  <a:gd name="T2" fmla="*/ 27 w 57"/>
                  <a:gd name="T3" fmla="*/ 0 h 19"/>
                  <a:gd name="T4" fmla="*/ 56 w 57"/>
                  <a:gd name="T5" fmla="*/ 9 h 19"/>
                  <a:gd name="T6" fmla="*/ 30 w 57"/>
                  <a:gd name="T7" fmla="*/ 19 h 19"/>
                  <a:gd name="T8" fmla="*/ 1 w 57"/>
                  <a:gd name="T9" fmla="*/ 9 h 19"/>
                </a:gdLst>
                <a:ahLst/>
                <a:cxnLst>
                  <a:cxn ang="0">
                    <a:pos x="T0" y="T1"/>
                  </a:cxn>
                  <a:cxn ang="0">
                    <a:pos x="T2" y="T3"/>
                  </a:cxn>
                  <a:cxn ang="0">
                    <a:pos x="T4" y="T5"/>
                  </a:cxn>
                  <a:cxn ang="0">
                    <a:pos x="T6" y="T7"/>
                  </a:cxn>
                  <a:cxn ang="0">
                    <a:pos x="T8" y="T9"/>
                  </a:cxn>
                </a:cxnLst>
                <a:rect l="0" t="0" r="r" b="b"/>
                <a:pathLst>
                  <a:path w="57" h="19">
                    <a:moveTo>
                      <a:pt x="1" y="9"/>
                    </a:moveTo>
                    <a:cubicBezTo>
                      <a:pt x="0" y="4"/>
                      <a:pt x="12" y="0"/>
                      <a:pt x="27" y="0"/>
                    </a:cubicBezTo>
                    <a:cubicBezTo>
                      <a:pt x="43" y="0"/>
                      <a:pt x="56" y="4"/>
                      <a:pt x="56" y="9"/>
                    </a:cubicBezTo>
                    <a:cubicBezTo>
                      <a:pt x="57" y="15"/>
                      <a:pt x="45" y="19"/>
                      <a:pt x="30" y="19"/>
                    </a:cubicBezTo>
                    <a:cubicBezTo>
                      <a:pt x="15" y="19"/>
                      <a:pt x="2" y="15"/>
                      <a:pt x="1"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961" name="Freeform 459"/>
              <p:cNvSpPr>
                <a:spLocks/>
              </p:cNvSpPr>
              <p:nvPr/>
            </p:nvSpPr>
            <p:spPr bwMode="auto">
              <a:xfrm>
                <a:off x="3807" y="2662"/>
                <a:ext cx="57" cy="19"/>
              </a:xfrm>
              <a:custGeom>
                <a:avLst/>
                <a:gdLst>
                  <a:gd name="T0" fmla="*/ 1 w 58"/>
                  <a:gd name="T1" fmla="*/ 9 h 19"/>
                  <a:gd name="T2" fmla="*/ 27 w 58"/>
                  <a:gd name="T3" fmla="*/ 0 h 19"/>
                  <a:gd name="T4" fmla="*/ 57 w 58"/>
                  <a:gd name="T5" fmla="*/ 9 h 19"/>
                  <a:gd name="T6" fmla="*/ 31 w 58"/>
                  <a:gd name="T7" fmla="*/ 19 h 19"/>
                  <a:gd name="T8" fmla="*/ 1 w 58"/>
                  <a:gd name="T9" fmla="*/ 9 h 19"/>
                </a:gdLst>
                <a:ahLst/>
                <a:cxnLst>
                  <a:cxn ang="0">
                    <a:pos x="T0" y="T1"/>
                  </a:cxn>
                  <a:cxn ang="0">
                    <a:pos x="T2" y="T3"/>
                  </a:cxn>
                  <a:cxn ang="0">
                    <a:pos x="T4" y="T5"/>
                  </a:cxn>
                  <a:cxn ang="0">
                    <a:pos x="T6" y="T7"/>
                  </a:cxn>
                  <a:cxn ang="0">
                    <a:pos x="T8" y="T9"/>
                  </a:cxn>
                </a:cxnLst>
                <a:rect l="0" t="0" r="r" b="b"/>
                <a:pathLst>
                  <a:path w="58" h="19">
                    <a:moveTo>
                      <a:pt x="1" y="9"/>
                    </a:moveTo>
                    <a:cubicBezTo>
                      <a:pt x="0" y="4"/>
                      <a:pt x="12" y="0"/>
                      <a:pt x="27" y="0"/>
                    </a:cubicBezTo>
                    <a:cubicBezTo>
                      <a:pt x="43" y="0"/>
                      <a:pt x="56" y="4"/>
                      <a:pt x="57" y="9"/>
                    </a:cubicBezTo>
                    <a:cubicBezTo>
                      <a:pt x="58" y="15"/>
                      <a:pt x="46" y="19"/>
                      <a:pt x="31" y="19"/>
                    </a:cubicBezTo>
                    <a:cubicBezTo>
                      <a:pt x="15" y="19"/>
                      <a:pt x="2" y="15"/>
                      <a:pt x="1"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962" name="Freeform 460"/>
              <p:cNvSpPr>
                <a:spLocks/>
              </p:cNvSpPr>
              <p:nvPr/>
            </p:nvSpPr>
            <p:spPr bwMode="auto">
              <a:xfrm>
                <a:off x="3878" y="2662"/>
                <a:ext cx="59" cy="19"/>
              </a:xfrm>
              <a:custGeom>
                <a:avLst/>
                <a:gdLst>
                  <a:gd name="T0" fmla="*/ 1 w 59"/>
                  <a:gd name="T1" fmla="*/ 9 h 19"/>
                  <a:gd name="T2" fmla="*/ 27 w 59"/>
                  <a:gd name="T3" fmla="*/ 0 h 19"/>
                  <a:gd name="T4" fmla="*/ 57 w 59"/>
                  <a:gd name="T5" fmla="*/ 9 h 19"/>
                  <a:gd name="T6" fmla="*/ 31 w 59"/>
                  <a:gd name="T7" fmla="*/ 19 h 19"/>
                  <a:gd name="T8" fmla="*/ 1 w 59"/>
                  <a:gd name="T9" fmla="*/ 9 h 19"/>
                </a:gdLst>
                <a:ahLst/>
                <a:cxnLst>
                  <a:cxn ang="0">
                    <a:pos x="T0" y="T1"/>
                  </a:cxn>
                  <a:cxn ang="0">
                    <a:pos x="T2" y="T3"/>
                  </a:cxn>
                  <a:cxn ang="0">
                    <a:pos x="T4" y="T5"/>
                  </a:cxn>
                  <a:cxn ang="0">
                    <a:pos x="T6" y="T7"/>
                  </a:cxn>
                  <a:cxn ang="0">
                    <a:pos x="T8" y="T9"/>
                  </a:cxn>
                </a:cxnLst>
                <a:rect l="0" t="0" r="r" b="b"/>
                <a:pathLst>
                  <a:path w="59" h="19">
                    <a:moveTo>
                      <a:pt x="1" y="9"/>
                    </a:moveTo>
                    <a:cubicBezTo>
                      <a:pt x="0" y="4"/>
                      <a:pt x="12" y="0"/>
                      <a:pt x="27" y="0"/>
                    </a:cubicBezTo>
                    <a:cubicBezTo>
                      <a:pt x="43" y="0"/>
                      <a:pt x="56" y="4"/>
                      <a:pt x="57" y="9"/>
                    </a:cubicBezTo>
                    <a:cubicBezTo>
                      <a:pt x="59" y="15"/>
                      <a:pt x="47" y="19"/>
                      <a:pt x="31" y="19"/>
                    </a:cubicBezTo>
                    <a:cubicBezTo>
                      <a:pt x="16" y="19"/>
                      <a:pt x="2" y="15"/>
                      <a:pt x="1"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963" name="Freeform 461"/>
              <p:cNvSpPr>
                <a:spLocks/>
              </p:cNvSpPr>
              <p:nvPr/>
            </p:nvSpPr>
            <p:spPr bwMode="auto">
              <a:xfrm>
                <a:off x="3952" y="2662"/>
                <a:ext cx="57" cy="19"/>
              </a:xfrm>
              <a:custGeom>
                <a:avLst/>
                <a:gdLst>
                  <a:gd name="T0" fmla="*/ 1 w 58"/>
                  <a:gd name="T1" fmla="*/ 9 h 19"/>
                  <a:gd name="T2" fmla="*/ 26 w 58"/>
                  <a:gd name="T3" fmla="*/ 0 h 19"/>
                  <a:gd name="T4" fmla="*/ 56 w 58"/>
                  <a:gd name="T5" fmla="*/ 9 h 19"/>
                  <a:gd name="T6" fmla="*/ 31 w 58"/>
                  <a:gd name="T7" fmla="*/ 19 h 19"/>
                  <a:gd name="T8" fmla="*/ 1 w 58"/>
                  <a:gd name="T9" fmla="*/ 9 h 19"/>
                </a:gdLst>
                <a:ahLst/>
                <a:cxnLst>
                  <a:cxn ang="0">
                    <a:pos x="T0" y="T1"/>
                  </a:cxn>
                  <a:cxn ang="0">
                    <a:pos x="T2" y="T3"/>
                  </a:cxn>
                  <a:cxn ang="0">
                    <a:pos x="T4" y="T5"/>
                  </a:cxn>
                  <a:cxn ang="0">
                    <a:pos x="T6" y="T7"/>
                  </a:cxn>
                  <a:cxn ang="0">
                    <a:pos x="T8" y="T9"/>
                  </a:cxn>
                </a:cxnLst>
                <a:rect l="0" t="0" r="r" b="b"/>
                <a:pathLst>
                  <a:path w="58" h="19">
                    <a:moveTo>
                      <a:pt x="1" y="9"/>
                    </a:moveTo>
                    <a:cubicBezTo>
                      <a:pt x="0" y="4"/>
                      <a:pt x="11" y="0"/>
                      <a:pt x="26" y="0"/>
                    </a:cubicBezTo>
                    <a:cubicBezTo>
                      <a:pt x="41" y="0"/>
                      <a:pt x="55" y="4"/>
                      <a:pt x="56" y="9"/>
                    </a:cubicBezTo>
                    <a:cubicBezTo>
                      <a:pt x="58" y="15"/>
                      <a:pt x="46" y="19"/>
                      <a:pt x="31" y="19"/>
                    </a:cubicBezTo>
                    <a:cubicBezTo>
                      <a:pt x="16" y="19"/>
                      <a:pt x="2" y="15"/>
                      <a:pt x="1"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964" name="Freeform 462"/>
              <p:cNvSpPr>
                <a:spLocks/>
              </p:cNvSpPr>
              <p:nvPr/>
            </p:nvSpPr>
            <p:spPr bwMode="auto">
              <a:xfrm>
                <a:off x="4023" y="2662"/>
                <a:ext cx="58" cy="19"/>
              </a:xfrm>
              <a:custGeom>
                <a:avLst/>
                <a:gdLst>
                  <a:gd name="T0" fmla="*/ 1 w 58"/>
                  <a:gd name="T1" fmla="*/ 9 h 19"/>
                  <a:gd name="T2" fmla="*/ 26 w 58"/>
                  <a:gd name="T3" fmla="*/ 0 h 19"/>
                  <a:gd name="T4" fmla="*/ 57 w 58"/>
                  <a:gd name="T5" fmla="*/ 9 h 19"/>
                  <a:gd name="T6" fmla="*/ 32 w 58"/>
                  <a:gd name="T7" fmla="*/ 19 h 19"/>
                  <a:gd name="T8" fmla="*/ 1 w 58"/>
                  <a:gd name="T9" fmla="*/ 9 h 19"/>
                </a:gdLst>
                <a:ahLst/>
                <a:cxnLst>
                  <a:cxn ang="0">
                    <a:pos x="T0" y="T1"/>
                  </a:cxn>
                  <a:cxn ang="0">
                    <a:pos x="T2" y="T3"/>
                  </a:cxn>
                  <a:cxn ang="0">
                    <a:pos x="T4" y="T5"/>
                  </a:cxn>
                  <a:cxn ang="0">
                    <a:pos x="T6" y="T7"/>
                  </a:cxn>
                  <a:cxn ang="0">
                    <a:pos x="T8" y="T9"/>
                  </a:cxn>
                </a:cxnLst>
                <a:rect l="0" t="0" r="r" b="b"/>
                <a:pathLst>
                  <a:path w="58" h="19">
                    <a:moveTo>
                      <a:pt x="1" y="9"/>
                    </a:moveTo>
                    <a:cubicBezTo>
                      <a:pt x="0" y="4"/>
                      <a:pt x="11" y="0"/>
                      <a:pt x="26" y="0"/>
                    </a:cubicBezTo>
                    <a:cubicBezTo>
                      <a:pt x="41" y="0"/>
                      <a:pt x="55" y="4"/>
                      <a:pt x="57" y="9"/>
                    </a:cubicBezTo>
                    <a:cubicBezTo>
                      <a:pt x="58" y="15"/>
                      <a:pt x="47" y="19"/>
                      <a:pt x="32" y="19"/>
                    </a:cubicBezTo>
                    <a:cubicBezTo>
                      <a:pt x="16" y="19"/>
                      <a:pt x="3" y="15"/>
                      <a:pt x="1"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965" name="Freeform 463"/>
              <p:cNvSpPr>
                <a:spLocks/>
              </p:cNvSpPr>
              <p:nvPr/>
            </p:nvSpPr>
            <p:spPr bwMode="auto">
              <a:xfrm>
                <a:off x="4095" y="2662"/>
                <a:ext cx="60" cy="19"/>
              </a:xfrm>
              <a:custGeom>
                <a:avLst/>
                <a:gdLst>
                  <a:gd name="T0" fmla="*/ 2 w 60"/>
                  <a:gd name="T1" fmla="*/ 9 h 19"/>
                  <a:gd name="T2" fmla="*/ 27 w 60"/>
                  <a:gd name="T3" fmla="*/ 0 h 19"/>
                  <a:gd name="T4" fmla="*/ 58 w 60"/>
                  <a:gd name="T5" fmla="*/ 9 h 19"/>
                  <a:gd name="T6" fmla="*/ 33 w 60"/>
                  <a:gd name="T7" fmla="*/ 19 h 19"/>
                  <a:gd name="T8" fmla="*/ 2 w 60"/>
                  <a:gd name="T9" fmla="*/ 9 h 19"/>
                </a:gdLst>
                <a:ahLst/>
                <a:cxnLst>
                  <a:cxn ang="0">
                    <a:pos x="T0" y="T1"/>
                  </a:cxn>
                  <a:cxn ang="0">
                    <a:pos x="T2" y="T3"/>
                  </a:cxn>
                  <a:cxn ang="0">
                    <a:pos x="T4" y="T5"/>
                  </a:cxn>
                  <a:cxn ang="0">
                    <a:pos x="T6" y="T7"/>
                  </a:cxn>
                  <a:cxn ang="0">
                    <a:pos x="T8" y="T9"/>
                  </a:cxn>
                </a:cxnLst>
                <a:rect l="0" t="0" r="r" b="b"/>
                <a:pathLst>
                  <a:path w="60" h="19">
                    <a:moveTo>
                      <a:pt x="2" y="9"/>
                    </a:moveTo>
                    <a:cubicBezTo>
                      <a:pt x="0" y="4"/>
                      <a:pt x="11" y="0"/>
                      <a:pt x="27" y="0"/>
                    </a:cubicBezTo>
                    <a:cubicBezTo>
                      <a:pt x="42" y="0"/>
                      <a:pt x="56" y="4"/>
                      <a:pt x="58" y="9"/>
                    </a:cubicBezTo>
                    <a:cubicBezTo>
                      <a:pt x="60" y="15"/>
                      <a:pt x="49" y="19"/>
                      <a:pt x="33" y="19"/>
                    </a:cubicBezTo>
                    <a:cubicBezTo>
                      <a:pt x="18" y="19"/>
                      <a:pt x="4" y="15"/>
                      <a:pt x="2"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966" name="Freeform 464"/>
              <p:cNvSpPr>
                <a:spLocks/>
              </p:cNvSpPr>
              <p:nvPr/>
            </p:nvSpPr>
            <p:spPr bwMode="auto">
              <a:xfrm>
                <a:off x="4167" y="2662"/>
                <a:ext cx="60" cy="19"/>
              </a:xfrm>
              <a:custGeom>
                <a:avLst/>
                <a:gdLst>
                  <a:gd name="T0" fmla="*/ 2 w 61"/>
                  <a:gd name="T1" fmla="*/ 9 h 19"/>
                  <a:gd name="T2" fmla="*/ 27 w 61"/>
                  <a:gd name="T3" fmla="*/ 0 h 19"/>
                  <a:gd name="T4" fmla="*/ 58 w 61"/>
                  <a:gd name="T5" fmla="*/ 9 h 19"/>
                  <a:gd name="T6" fmla="*/ 34 w 61"/>
                  <a:gd name="T7" fmla="*/ 19 h 19"/>
                  <a:gd name="T8" fmla="*/ 2 w 61"/>
                  <a:gd name="T9" fmla="*/ 9 h 19"/>
                </a:gdLst>
                <a:ahLst/>
                <a:cxnLst>
                  <a:cxn ang="0">
                    <a:pos x="T0" y="T1"/>
                  </a:cxn>
                  <a:cxn ang="0">
                    <a:pos x="T2" y="T3"/>
                  </a:cxn>
                  <a:cxn ang="0">
                    <a:pos x="T4" y="T5"/>
                  </a:cxn>
                  <a:cxn ang="0">
                    <a:pos x="T6" y="T7"/>
                  </a:cxn>
                  <a:cxn ang="0">
                    <a:pos x="T8" y="T9"/>
                  </a:cxn>
                </a:cxnLst>
                <a:rect l="0" t="0" r="r" b="b"/>
                <a:pathLst>
                  <a:path w="61" h="19">
                    <a:moveTo>
                      <a:pt x="2" y="9"/>
                    </a:moveTo>
                    <a:cubicBezTo>
                      <a:pt x="0" y="4"/>
                      <a:pt x="11" y="0"/>
                      <a:pt x="27" y="0"/>
                    </a:cubicBezTo>
                    <a:cubicBezTo>
                      <a:pt x="42" y="0"/>
                      <a:pt x="56" y="4"/>
                      <a:pt x="58" y="9"/>
                    </a:cubicBezTo>
                    <a:cubicBezTo>
                      <a:pt x="61" y="15"/>
                      <a:pt x="50" y="19"/>
                      <a:pt x="34" y="19"/>
                    </a:cubicBezTo>
                    <a:cubicBezTo>
                      <a:pt x="19" y="19"/>
                      <a:pt x="4" y="15"/>
                      <a:pt x="2"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967" name="Freeform 465"/>
              <p:cNvSpPr>
                <a:spLocks/>
              </p:cNvSpPr>
              <p:nvPr/>
            </p:nvSpPr>
            <p:spPr bwMode="auto">
              <a:xfrm>
                <a:off x="4240" y="2662"/>
                <a:ext cx="60" cy="19"/>
              </a:xfrm>
              <a:custGeom>
                <a:avLst/>
                <a:gdLst>
                  <a:gd name="T0" fmla="*/ 2 w 60"/>
                  <a:gd name="T1" fmla="*/ 9 h 19"/>
                  <a:gd name="T2" fmla="*/ 26 w 60"/>
                  <a:gd name="T3" fmla="*/ 0 h 19"/>
                  <a:gd name="T4" fmla="*/ 57 w 60"/>
                  <a:gd name="T5" fmla="*/ 9 h 19"/>
                  <a:gd name="T6" fmla="*/ 34 w 60"/>
                  <a:gd name="T7" fmla="*/ 19 h 19"/>
                  <a:gd name="T8" fmla="*/ 2 w 60"/>
                  <a:gd name="T9" fmla="*/ 9 h 19"/>
                </a:gdLst>
                <a:ahLst/>
                <a:cxnLst>
                  <a:cxn ang="0">
                    <a:pos x="T0" y="T1"/>
                  </a:cxn>
                  <a:cxn ang="0">
                    <a:pos x="T2" y="T3"/>
                  </a:cxn>
                  <a:cxn ang="0">
                    <a:pos x="T4" y="T5"/>
                  </a:cxn>
                  <a:cxn ang="0">
                    <a:pos x="T6" y="T7"/>
                  </a:cxn>
                  <a:cxn ang="0">
                    <a:pos x="T8" y="T9"/>
                  </a:cxn>
                </a:cxnLst>
                <a:rect l="0" t="0" r="r" b="b"/>
                <a:pathLst>
                  <a:path w="60" h="19">
                    <a:moveTo>
                      <a:pt x="2" y="9"/>
                    </a:moveTo>
                    <a:cubicBezTo>
                      <a:pt x="0" y="4"/>
                      <a:pt x="10" y="0"/>
                      <a:pt x="26" y="0"/>
                    </a:cubicBezTo>
                    <a:cubicBezTo>
                      <a:pt x="41" y="0"/>
                      <a:pt x="55" y="4"/>
                      <a:pt x="57" y="9"/>
                    </a:cubicBezTo>
                    <a:cubicBezTo>
                      <a:pt x="60" y="15"/>
                      <a:pt x="49" y="19"/>
                      <a:pt x="34" y="19"/>
                    </a:cubicBezTo>
                    <a:cubicBezTo>
                      <a:pt x="18" y="19"/>
                      <a:pt x="4" y="15"/>
                      <a:pt x="2"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968" name="Freeform 466"/>
              <p:cNvSpPr>
                <a:spLocks/>
              </p:cNvSpPr>
              <p:nvPr/>
            </p:nvSpPr>
            <p:spPr bwMode="auto">
              <a:xfrm>
                <a:off x="4313" y="2662"/>
                <a:ext cx="60" cy="19"/>
              </a:xfrm>
              <a:custGeom>
                <a:avLst/>
                <a:gdLst>
                  <a:gd name="T0" fmla="*/ 2 w 61"/>
                  <a:gd name="T1" fmla="*/ 9 h 19"/>
                  <a:gd name="T2" fmla="*/ 26 w 61"/>
                  <a:gd name="T3" fmla="*/ 0 h 19"/>
                  <a:gd name="T4" fmla="*/ 58 w 61"/>
                  <a:gd name="T5" fmla="*/ 9 h 19"/>
                  <a:gd name="T6" fmla="*/ 34 w 61"/>
                  <a:gd name="T7" fmla="*/ 19 h 19"/>
                  <a:gd name="T8" fmla="*/ 2 w 61"/>
                  <a:gd name="T9" fmla="*/ 9 h 19"/>
                </a:gdLst>
                <a:ahLst/>
                <a:cxnLst>
                  <a:cxn ang="0">
                    <a:pos x="T0" y="T1"/>
                  </a:cxn>
                  <a:cxn ang="0">
                    <a:pos x="T2" y="T3"/>
                  </a:cxn>
                  <a:cxn ang="0">
                    <a:pos x="T4" y="T5"/>
                  </a:cxn>
                  <a:cxn ang="0">
                    <a:pos x="T6" y="T7"/>
                  </a:cxn>
                  <a:cxn ang="0">
                    <a:pos x="T8" y="T9"/>
                  </a:cxn>
                </a:cxnLst>
                <a:rect l="0" t="0" r="r" b="b"/>
                <a:pathLst>
                  <a:path w="61" h="19">
                    <a:moveTo>
                      <a:pt x="2" y="9"/>
                    </a:moveTo>
                    <a:cubicBezTo>
                      <a:pt x="0" y="4"/>
                      <a:pt x="10" y="0"/>
                      <a:pt x="26" y="0"/>
                    </a:cubicBezTo>
                    <a:cubicBezTo>
                      <a:pt x="41" y="0"/>
                      <a:pt x="55" y="4"/>
                      <a:pt x="58" y="9"/>
                    </a:cubicBezTo>
                    <a:cubicBezTo>
                      <a:pt x="61" y="15"/>
                      <a:pt x="50" y="19"/>
                      <a:pt x="34" y="19"/>
                    </a:cubicBezTo>
                    <a:cubicBezTo>
                      <a:pt x="19" y="19"/>
                      <a:pt x="4" y="15"/>
                      <a:pt x="2"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969" name="Freeform 467"/>
              <p:cNvSpPr>
                <a:spLocks/>
              </p:cNvSpPr>
              <p:nvPr/>
            </p:nvSpPr>
            <p:spPr bwMode="auto">
              <a:xfrm>
                <a:off x="4384" y="2662"/>
                <a:ext cx="61" cy="19"/>
              </a:xfrm>
              <a:custGeom>
                <a:avLst/>
                <a:gdLst>
                  <a:gd name="T0" fmla="*/ 2 w 61"/>
                  <a:gd name="T1" fmla="*/ 9 h 19"/>
                  <a:gd name="T2" fmla="*/ 25 w 61"/>
                  <a:gd name="T3" fmla="*/ 0 h 19"/>
                  <a:gd name="T4" fmla="*/ 58 w 61"/>
                  <a:gd name="T5" fmla="*/ 9 h 19"/>
                  <a:gd name="T6" fmla="*/ 35 w 61"/>
                  <a:gd name="T7" fmla="*/ 19 h 19"/>
                  <a:gd name="T8" fmla="*/ 2 w 61"/>
                  <a:gd name="T9" fmla="*/ 9 h 19"/>
                </a:gdLst>
                <a:ahLst/>
                <a:cxnLst>
                  <a:cxn ang="0">
                    <a:pos x="T0" y="T1"/>
                  </a:cxn>
                  <a:cxn ang="0">
                    <a:pos x="T2" y="T3"/>
                  </a:cxn>
                  <a:cxn ang="0">
                    <a:pos x="T4" y="T5"/>
                  </a:cxn>
                  <a:cxn ang="0">
                    <a:pos x="T6" y="T7"/>
                  </a:cxn>
                  <a:cxn ang="0">
                    <a:pos x="T8" y="T9"/>
                  </a:cxn>
                </a:cxnLst>
                <a:rect l="0" t="0" r="r" b="b"/>
                <a:pathLst>
                  <a:path w="61" h="19">
                    <a:moveTo>
                      <a:pt x="2" y="9"/>
                    </a:moveTo>
                    <a:cubicBezTo>
                      <a:pt x="0" y="4"/>
                      <a:pt x="10" y="0"/>
                      <a:pt x="25" y="0"/>
                    </a:cubicBezTo>
                    <a:cubicBezTo>
                      <a:pt x="41" y="0"/>
                      <a:pt x="55" y="4"/>
                      <a:pt x="58" y="9"/>
                    </a:cubicBezTo>
                    <a:cubicBezTo>
                      <a:pt x="61" y="15"/>
                      <a:pt x="51" y="19"/>
                      <a:pt x="35" y="19"/>
                    </a:cubicBezTo>
                    <a:cubicBezTo>
                      <a:pt x="20" y="19"/>
                      <a:pt x="5" y="15"/>
                      <a:pt x="2"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970" name="Freeform 468"/>
              <p:cNvSpPr>
                <a:spLocks/>
              </p:cNvSpPr>
              <p:nvPr/>
            </p:nvSpPr>
            <p:spPr bwMode="auto">
              <a:xfrm>
                <a:off x="4457" y="2662"/>
                <a:ext cx="60" cy="19"/>
              </a:xfrm>
              <a:custGeom>
                <a:avLst/>
                <a:gdLst>
                  <a:gd name="T0" fmla="*/ 3 w 61"/>
                  <a:gd name="T1" fmla="*/ 9 h 19"/>
                  <a:gd name="T2" fmla="*/ 25 w 61"/>
                  <a:gd name="T3" fmla="*/ 0 h 19"/>
                  <a:gd name="T4" fmla="*/ 58 w 61"/>
                  <a:gd name="T5" fmla="*/ 9 h 19"/>
                  <a:gd name="T6" fmla="*/ 36 w 61"/>
                  <a:gd name="T7" fmla="*/ 19 h 19"/>
                  <a:gd name="T8" fmla="*/ 3 w 61"/>
                  <a:gd name="T9" fmla="*/ 9 h 19"/>
                </a:gdLst>
                <a:ahLst/>
                <a:cxnLst>
                  <a:cxn ang="0">
                    <a:pos x="T0" y="T1"/>
                  </a:cxn>
                  <a:cxn ang="0">
                    <a:pos x="T2" y="T3"/>
                  </a:cxn>
                  <a:cxn ang="0">
                    <a:pos x="T4" y="T5"/>
                  </a:cxn>
                  <a:cxn ang="0">
                    <a:pos x="T6" y="T7"/>
                  </a:cxn>
                  <a:cxn ang="0">
                    <a:pos x="T8" y="T9"/>
                  </a:cxn>
                </a:cxnLst>
                <a:rect l="0" t="0" r="r" b="b"/>
                <a:pathLst>
                  <a:path w="61" h="19">
                    <a:moveTo>
                      <a:pt x="3" y="9"/>
                    </a:moveTo>
                    <a:cubicBezTo>
                      <a:pt x="0" y="4"/>
                      <a:pt x="10" y="0"/>
                      <a:pt x="25" y="0"/>
                    </a:cubicBezTo>
                    <a:cubicBezTo>
                      <a:pt x="40" y="0"/>
                      <a:pt x="55" y="4"/>
                      <a:pt x="58" y="9"/>
                    </a:cubicBezTo>
                    <a:cubicBezTo>
                      <a:pt x="61" y="15"/>
                      <a:pt x="51" y="19"/>
                      <a:pt x="36" y="19"/>
                    </a:cubicBezTo>
                    <a:cubicBezTo>
                      <a:pt x="20" y="19"/>
                      <a:pt x="6" y="15"/>
                      <a:pt x="3"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971" name="Freeform 469"/>
              <p:cNvSpPr>
                <a:spLocks/>
              </p:cNvSpPr>
              <p:nvPr/>
            </p:nvSpPr>
            <p:spPr bwMode="auto">
              <a:xfrm>
                <a:off x="4528" y="2662"/>
                <a:ext cx="62" cy="19"/>
              </a:xfrm>
              <a:custGeom>
                <a:avLst/>
                <a:gdLst>
                  <a:gd name="T0" fmla="*/ 3 w 62"/>
                  <a:gd name="T1" fmla="*/ 9 h 19"/>
                  <a:gd name="T2" fmla="*/ 25 w 62"/>
                  <a:gd name="T3" fmla="*/ 0 h 19"/>
                  <a:gd name="T4" fmla="*/ 58 w 62"/>
                  <a:gd name="T5" fmla="*/ 9 h 19"/>
                  <a:gd name="T6" fmla="*/ 36 w 62"/>
                  <a:gd name="T7" fmla="*/ 19 h 19"/>
                  <a:gd name="T8" fmla="*/ 3 w 62"/>
                  <a:gd name="T9" fmla="*/ 9 h 19"/>
                </a:gdLst>
                <a:ahLst/>
                <a:cxnLst>
                  <a:cxn ang="0">
                    <a:pos x="T0" y="T1"/>
                  </a:cxn>
                  <a:cxn ang="0">
                    <a:pos x="T2" y="T3"/>
                  </a:cxn>
                  <a:cxn ang="0">
                    <a:pos x="T4" y="T5"/>
                  </a:cxn>
                  <a:cxn ang="0">
                    <a:pos x="T6" y="T7"/>
                  </a:cxn>
                  <a:cxn ang="0">
                    <a:pos x="T8" y="T9"/>
                  </a:cxn>
                </a:cxnLst>
                <a:rect l="0" t="0" r="r" b="b"/>
                <a:pathLst>
                  <a:path w="62" h="19">
                    <a:moveTo>
                      <a:pt x="3" y="9"/>
                    </a:moveTo>
                    <a:cubicBezTo>
                      <a:pt x="0" y="4"/>
                      <a:pt x="10" y="0"/>
                      <a:pt x="25" y="0"/>
                    </a:cubicBezTo>
                    <a:cubicBezTo>
                      <a:pt x="40" y="0"/>
                      <a:pt x="55" y="4"/>
                      <a:pt x="58" y="9"/>
                    </a:cubicBezTo>
                    <a:cubicBezTo>
                      <a:pt x="62" y="15"/>
                      <a:pt x="52" y="19"/>
                      <a:pt x="36" y="19"/>
                    </a:cubicBezTo>
                    <a:cubicBezTo>
                      <a:pt x="21" y="19"/>
                      <a:pt x="6" y="15"/>
                      <a:pt x="3"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972" name="Freeform 470"/>
              <p:cNvSpPr>
                <a:spLocks/>
              </p:cNvSpPr>
              <p:nvPr/>
            </p:nvSpPr>
            <p:spPr bwMode="auto">
              <a:xfrm>
                <a:off x="4601" y="2662"/>
                <a:ext cx="63" cy="19"/>
              </a:xfrm>
              <a:custGeom>
                <a:avLst/>
                <a:gdLst>
                  <a:gd name="T0" fmla="*/ 3 w 63"/>
                  <a:gd name="T1" fmla="*/ 9 h 19"/>
                  <a:gd name="T2" fmla="*/ 25 w 63"/>
                  <a:gd name="T3" fmla="*/ 0 h 19"/>
                  <a:gd name="T4" fmla="*/ 59 w 63"/>
                  <a:gd name="T5" fmla="*/ 9 h 19"/>
                  <a:gd name="T6" fmla="*/ 37 w 63"/>
                  <a:gd name="T7" fmla="*/ 19 h 19"/>
                  <a:gd name="T8" fmla="*/ 3 w 63"/>
                  <a:gd name="T9" fmla="*/ 9 h 19"/>
                </a:gdLst>
                <a:ahLst/>
                <a:cxnLst>
                  <a:cxn ang="0">
                    <a:pos x="T0" y="T1"/>
                  </a:cxn>
                  <a:cxn ang="0">
                    <a:pos x="T2" y="T3"/>
                  </a:cxn>
                  <a:cxn ang="0">
                    <a:pos x="T4" y="T5"/>
                  </a:cxn>
                  <a:cxn ang="0">
                    <a:pos x="T6" y="T7"/>
                  </a:cxn>
                  <a:cxn ang="0">
                    <a:pos x="T8" y="T9"/>
                  </a:cxn>
                </a:cxnLst>
                <a:rect l="0" t="0" r="r" b="b"/>
                <a:pathLst>
                  <a:path w="63" h="19">
                    <a:moveTo>
                      <a:pt x="3" y="9"/>
                    </a:moveTo>
                    <a:cubicBezTo>
                      <a:pt x="0" y="4"/>
                      <a:pt x="10" y="0"/>
                      <a:pt x="25" y="0"/>
                    </a:cubicBezTo>
                    <a:cubicBezTo>
                      <a:pt x="40" y="0"/>
                      <a:pt x="56" y="4"/>
                      <a:pt x="59" y="9"/>
                    </a:cubicBezTo>
                    <a:cubicBezTo>
                      <a:pt x="63" y="15"/>
                      <a:pt x="53" y="19"/>
                      <a:pt x="37" y="19"/>
                    </a:cubicBezTo>
                    <a:cubicBezTo>
                      <a:pt x="22" y="19"/>
                      <a:pt x="6" y="15"/>
                      <a:pt x="3"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973" name="Freeform 471"/>
              <p:cNvSpPr>
                <a:spLocks/>
              </p:cNvSpPr>
              <p:nvPr/>
            </p:nvSpPr>
            <p:spPr bwMode="auto">
              <a:xfrm>
                <a:off x="4672" y="2662"/>
                <a:ext cx="63" cy="19"/>
              </a:xfrm>
              <a:custGeom>
                <a:avLst/>
                <a:gdLst>
                  <a:gd name="T0" fmla="*/ 4 w 63"/>
                  <a:gd name="T1" fmla="*/ 9 h 19"/>
                  <a:gd name="T2" fmla="*/ 25 w 63"/>
                  <a:gd name="T3" fmla="*/ 0 h 19"/>
                  <a:gd name="T4" fmla="*/ 59 w 63"/>
                  <a:gd name="T5" fmla="*/ 9 h 19"/>
                  <a:gd name="T6" fmla="*/ 38 w 63"/>
                  <a:gd name="T7" fmla="*/ 19 h 19"/>
                  <a:gd name="T8" fmla="*/ 4 w 63"/>
                  <a:gd name="T9" fmla="*/ 9 h 19"/>
                </a:gdLst>
                <a:ahLst/>
                <a:cxnLst>
                  <a:cxn ang="0">
                    <a:pos x="T0" y="T1"/>
                  </a:cxn>
                  <a:cxn ang="0">
                    <a:pos x="T2" y="T3"/>
                  </a:cxn>
                  <a:cxn ang="0">
                    <a:pos x="T4" y="T5"/>
                  </a:cxn>
                  <a:cxn ang="0">
                    <a:pos x="T6" y="T7"/>
                  </a:cxn>
                  <a:cxn ang="0">
                    <a:pos x="T8" y="T9"/>
                  </a:cxn>
                </a:cxnLst>
                <a:rect l="0" t="0" r="r" b="b"/>
                <a:pathLst>
                  <a:path w="63" h="19">
                    <a:moveTo>
                      <a:pt x="4" y="9"/>
                    </a:moveTo>
                    <a:cubicBezTo>
                      <a:pt x="0" y="4"/>
                      <a:pt x="10" y="0"/>
                      <a:pt x="25" y="0"/>
                    </a:cubicBezTo>
                    <a:cubicBezTo>
                      <a:pt x="40" y="0"/>
                      <a:pt x="56" y="4"/>
                      <a:pt x="59" y="9"/>
                    </a:cubicBezTo>
                    <a:cubicBezTo>
                      <a:pt x="63" y="15"/>
                      <a:pt x="54" y="19"/>
                      <a:pt x="38" y="19"/>
                    </a:cubicBezTo>
                    <a:cubicBezTo>
                      <a:pt x="23" y="19"/>
                      <a:pt x="7" y="15"/>
                      <a:pt x="4"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974" name="Freeform 472"/>
              <p:cNvSpPr>
                <a:spLocks/>
              </p:cNvSpPr>
              <p:nvPr/>
            </p:nvSpPr>
            <p:spPr bwMode="auto">
              <a:xfrm>
                <a:off x="4745" y="2662"/>
                <a:ext cx="63" cy="19"/>
              </a:xfrm>
              <a:custGeom>
                <a:avLst/>
                <a:gdLst>
                  <a:gd name="T0" fmla="*/ 4 w 63"/>
                  <a:gd name="T1" fmla="*/ 9 h 19"/>
                  <a:gd name="T2" fmla="*/ 25 w 63"/>
                  <a:gd name="T3" fmla="*/ 0 h 19"/>
                  <a:gd name="T4" fmla="*/ 59 w 63"/>
                  <a:gd name="T5" fmla="*/ 9 h 19"/>
                  <a:gd name="T6" fmla="*/ 38 w 63"/>
                  <a:gd name="T7" fmla="*/ 19 h 19"/>
                  <a:gd name="T8" fmla="*/ 4 w 63"/>
                  <a:gd name="T9" fmla="*/ 9 h 19"/>
                </a:gdLst>
                <a:ahLst/>
                <a:cxnLst>
                  <a:cxn ang="0">
                    <a:pos x="T0" y="T1"/>
                  </a:cxn>
                  <a:cxn ang="0">
                    <a:pos x="T2" y="T3"/>
                  </a:cxn>
                  <a:cxn ang="0">
                    <a:pos x="T4" y="T5"/>
                  </a:cxn>
                  <a:cxn ang="0">
                    <a:pos x="T6" y="T7"/>
                  </a:cxn>
                  <a:cxn ang="0">
                    <a:pos x="T8" y="T9"/>
                  </a:cxn>
                </a:cxnLst>
                <a:rect l="0" t="0" r="r" b="b"/>
                <a:pathLst>
                  <a:path w="63" h="19">
                    <a:moveTo>
                      <a:pt x="4" y="9"/>
                    </a:moveTo>
                    <a:cubicBezTo>
                      <a:pt x="0" y="4"/>
                      <a:pt x="10" y="0"/>
                      <a:pt x="25" y="0"/>
                    </a:cubicBezTo>
                    <a:cubicBezTo>
                      <a:pt x="40" y="0"/>
                      <a:pt x="55" y="4"/>
                      <a:pt x="59" y="9"/>
                    </a:cubicBezTo>
                    <a:cubicBezTo>
                      <a:pt x="63" y="15"/>
                      <a:pt x="54" y="19"/>
                      <a:pt x="38" y="19"/>
                    </a:cubicBezTo>
                    <a:cubicBezTo>
                      <a:pt x="23" y="19"/>
                      <a:pt x="8" y="15"/>
                      <a:pt x="4"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975" name="Freeform 473"/>
              <p:cNvSpPr>
                <a:spLocks/>
              </p:cNvSpPr>
              <p:nvPr/>
            </p:nvSpPr>
            <p:spPr bwMode="auto">
              <a:xfrm>
                <a:off x="4817" y="2662"/>
                <a:ext cx="63" cy="19"/>
              </a:xfrm>
              <a:custGeom>
                <a:avLst/>
                <a:gdLst>
                  <a:gd name="T0" fmla="*/ 4 w 64"/>
                  <a:gd name="T1" fmla="*/ 9 h 19"/>
                  <a:gd name="T2" fmla="*/ 25 w 64"/>
                  <a:gd name="T3" fmla="*/ 0 h 19"/>
                  <a:gd name="T4" fmla="*/ 60 w 64"/>
                  <a:gd name="T5" fmla="*/ 9 h 19"/>
                  <a:gd name="T6" fmla="*/ 39 w 64"/>
                  <a:gd name="T7" fmla="*/ 19 h 19"/>
                  <a:gd name="T8" fmla="*/ 4 w 64"/>
                  <a:gd name="T9" fmla="*/ 9 h 19"/>
                </a:gdLst>
                <a:ahLst/>
                <a:cxnLst>
                  <a:cxn ang="0">
                    <a:pos x="T0" y="T1"/>
                  </a:cxn>
                  <a:cxn ang="0">
                    <a:pos x="T2" y="T3"/>
                  </a:cxn>
                  <a:cxn ang="0">
                    <a:pos x="T4" y="T5"/>
                  </a:cxn>
                  <a:cxn ang="0">
                    <a:pos x="T6" y="T7"/>
                  </a:cxn>
                  <a:cxn ang="0">
                    <a:pos x="T8" y="T9"/>
                  </a:cxn>
                </a:cxnLst>
                <a:rect l="0" t="0" r="r" b="b"/>
                <a:pathLst>
                  <a:path w="64" h="19">
                    <a:moveTo>
                      <a:pt x="4" y="9"/>
                    </a:moveTo>
                    <a:cubicBezTo>
                      <a:pt x="0" y="4"/>
                      <a:pt x="10" y="0"/>
                      <a:pt x="25" y="0"/>
                    </a:cubicBezTo>
                    <a:cubicBezTo>
                      <a:pt x="40" y="0"/>
                      <a:pt x="56" y="4"/>
                      <a:pt x="60" y="9"/>
                    </a:cubicBezTo>
                    <a:cubicBezTo>
                      <a:pt x="64" y="15"/>
                      <a:pt x="55" y="19"/>
                      <a:pt x="39" y="19"/>
                    </a:cubicBezTo>
                    <a:cubicBezTo>
                      <a:pt x="24" y="19"/>
                      <a:pt x="8" y="15"/>
                      <a:pt x="4"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976" name="Freeform 474"/>
              <p:cNvSpPr>
                <a:spLocks/>
              </p:cNvSpPr>
              <p:nvPr/>
            </p:nvSpPr>
            <p:spPr bwMode="auto">
              <a:xfrm>
                <a:off x="4890" y="2662"/>
                <a:ext cx="63" cy="19"/>
              </a:xfrm>
              <a:custGeom>
                <a:avLst/>
                <a:gdLst>
                  <a:gd name="T0" fmla="*/ 4 w 63"/>
                  <a:gd name="T1" fmla="*/ 9 h 19"/>
                  <a:gd name="T2" fmla="*/ 24 w 63"/>
                  <a:gd name="T3" fmla="*/ 0 h 19"/>
                  <a:gd name="T4" fmla="*/ 59 w 63"/>
                  <a:gd name="T5" fmla="*/ 9 h 19"/>
                  <a:gd name="T6" fmla="*/ 39 w 63"/>
                  <a:gd name="T7" fmla="*/ 19 h 19"/>
                  <a:gd name="T8" fmla="*/ 4 w 63"/>
                  <a:gd name="T9" fmla="*/ 9 h 19"/>
                </a:gdLst>
                <a:ahLst/>
                <a:cxnLst>
                  <a:cxn ang="0">
                    <a:pos x="T0" y="T1"/>
                  </a:cxn>
                  <a:cxn ang="0">
                    <a:pos x="T2" y="T3"/>
                  </a:cxn>
                  <a:cxn ang="0">
                    <a:pos x="T4" y="T5"/>
                  </a:cxn>
                  <a:cxn ang="0">
                    <a:pos x="T6" y="T7"/>
                  </a:cxn>
                  <a:cxn ang="0">
                    <a:pos x="T8" y="T9"/>
                  </a:cxn>
                </a:cxnLst>
                <a:rect l="0" t="0" r="r" b="b"/>
                <a:pathLst>
                  <a:path w="63" h="19">
                    <a:moveTo>
                      <a:pt x="4" y="9"/>
                    </a:moveTo>
                    <a:cubicBezTo>
                      <a:pt x="0" y="4"/>
                      <a:pt x="9" y="0"/>
                      <a:pt x="24" y="0"/>
                    </a:cubicBezTo>
                    <a:cubicBezTo>
                      <a:pt x="39" y="0"/>
                      <a:pt x="55" y="4"/>
                      <a:pt x="59" y="9"/>
                    </a:cubicBezTo>
                    <a:cubicBezTo>
                      <a:pt x="63" y="15"/>
                      <a:pt x="55" y="19"/>
                      <a:pt x="39" y="19"/>
                    </a:cubicBezTo>
                    <a:cubicBezTo>
                      <a:pt x="24" y="19"/>
                      <a:pt x="8" y="15"/>
                      <a:pt x="4"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977" name="Freeform 475"/>
              <p:cNvSpPr>
                <a:spLocks/>
              </p:cNvSpPr>
              <p:nvPr/>
            </p:nvSpPr>
            <p:spPr bwMode="auto">
              <a:xfrm>
                <a:off x="4962" y="2662"/>
                <a:ext cx="63" cy="19"/>
              </a:xfrm>
              <a:custGeom>
                <a:avLst/>
                <a:gdLst>
                  <a:gd name="T0" fmla="*/ 4 w 64"/>
                  <a:gd name="T1" fmla="*/ 9 h 19"/>
                  <a:gd name="T2" fmla="*/ 24 w 64"/>
                  <a:gd name="T3" fmla="*/ 0 h 19"/>
                  <a:gd name="T4" fmla="*/ 59 w 64"/>
                  <a:gd name="T5" fmla="*/ 9 h 19"/>
                  <a:gd name="T6" fmla="*/ 40 w 64"/>
                  <a:gd name="T7" fmla="*/ 19 h 19"/>
                  <a:gd name="T8" fmla="*/ 4 w 64"/>
                  <a:gd name="T9" fmla="*/ 9 h 19"/>
                </a:gdLst>
                <a:ahLst/>
                <a:cxnLst>
                  <a:cxn ang="0">
                    <a:pos x="T0" y="T1"/>
                  </a:cxn>
                  <a:cxn ang="0">
                    <a:pos x="T2" y="T3"/>
                  </a:cxn>
                  <a:cxn ang="0">
                    <a:pos x="T4" y="T5"/>
                  </a:cxn>
                  <a:cxn ang="0">
                    <a:pos x="T6" y="T7"/>
                  </a:cxn>
                  <a:cxn ang="0">
                    <a:pos x="T8" y="T9"/>
                  </a:cxn>
                </a:cxnLst>
                <a:rect l="0" t="0" r="r" b="b"/>
                <a:pathLst>
                  <a:path w="64" h="19">
                    <a:moveTo>
                      <a:pt x="4" y="9"/>
                    </a:moveTo>
                    <a:cubicBezTo>
                      <a:pt x="0" y="4"/>
                      <a:pt x="8" y="0"/>
                      <a:pt x="24" y="0"/>
                    </a:cubicBezTo>
                    <a:cubicBezTo>
                      <a:pt x="39" y="0"/>
                      <a:pt x="55" y="4"/>
                      <a:pt x="59" y="9"/>
                    </a:cubicBezTo>
                    <a:cubicBezTo>
                      <a:pt x="64" y="15"/>
                      <a:pt x="55" y="19"/>
                      <a:pt x="40" y="19"/>
                    </a:cubicBezTo>
                    <a:cubicBezTo>
                      <a:pt x="24" y="19"/>
                      <a:pt x="8" y="15"/>
                      <a:pt x="4"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978" name="Freeform 476"/>
              <p:cNvSpPr>
                <a:spLocks/>
              </p:cNvSpPr>
              <p:nvPr/>
            </p:nvSpPr>
            <p:spPr bwMode="auto">
              <a:xfrm>
                <a:off x="5033" y="2662"/>
                <a:ext cx="66" cy="19"/>
              </a:xfrm>
              <a:custGeom>
                <a:avLst/>
                <a:gdLst>
                  <a:gd name="T0" fmla="*/ 5 w 66"/>
                  <a:gd name="T1" fmla="*/ 9 h 19"/>
                  <a:gd name="T2" fmla="*/ 25 w 66"/>
                  <a:gd name="T3" fmla="*/ 0 h 19"/>
                  <a:gd name="T4" fmla="*/ 61 w 66"/>
                  <a:gd name="T5" fmla="*/ 9 h 19"/>
                  <a:gd name="T6" fmla="*/ 42 w 66"/>
                  <a:gd name="T7" fmla="*/ 19 h 19"/>
                  <a:gd name="T8" fmla="*/ 5 w 66"/>
                  <a:gd name="T9" fmla="*/ 9 h 19"/>
                </a:gdLst>
                <a:ahLst/>
                <a:cxnLst>
                  <a:cxn ang="0">
                    <a:pos x="T0" y="T1"/>
                  </a:cxn>
                  <a:cxn ang="0">
                    <a:pos x="T2" y="T3"/>
                  </a:cxn>
                  <a:cxn ang="0">
                    <a:pos x="T4" y="T5"/>
                  </a:cxn>
                  <a:cxn ang="0">
                    <a:pos x="T6" y="T7"/>
                  </a:cxn>
                  <a:cxn ang="0">
                    <a:pos x="T8" y="T9"/>
                  </a:cxn>
                </a:cxnLst>
                <a:rect l="0" t="0" r="r" b="b"/>
                <a:pathLst>
                  <a:path w="66" h="19">
                    <a:moveTo>
                      <a:pt x="5" y="9"/>
                    </a:moveTo>
                    <a:cubicBezTo>
                      <a:pt x="0" y="4"/>
                      <a:pt x="9" y="0"/>
                      <a:pt x="25" y="0"/>
                    </a:cubicBezTo>
                    <a:cubicBezTo>
                      <a:pt x="40" y="0"/>
                      <a:pt x="56" y="4"/>
                      <a:pt x="61" y="9"/>
                    </a:cubicBezTo>
                    <a:cubicBezTo>
                      <a:pt x="66" y="15"/>
                      <a:pt x="57" y="19"/>
                      <a:pt x="42" y="19"/>
                    </a:cubicBezTo>
                    <a:cubicBezTo>
                      <a:pt x="26" y="19"/>
                      <a:pt x="10" y="15"/>
                      <a:pt x="5"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979" name="Freeform 477"/>
              <p:cNvSpPr>
                <a:spLocks/>
              </p:cNvSpPr>
              <p:nvPr/>
            </p:nvSpPr>
            <p:spPr bwMode="auto">
              <a:xfrm>
                <a:off x="5105" y="2662"/>
                <a:ext cx="65" cy="19"/>
              </a:xfrm>
              <a:custGeom>
                <a:avLst/>
                <a:gdLst>
                  <a:gd name="T0" fmla="*/ 5 w 66"/>
                  <a:gd name="T1" fmla="*/ 9 h 19"/>
                  <a:gd name="T2" fmla="*/ 24 w 66"/>
                  <a:gd name="T3" fmla="*/ 0 h 19"/>
                  <a:gd name="T4" fmla="*/ 61 w 66"/>
                  <a:gd name="T5" fmla="*/ 9 h 19"/>
                  <a:gd name="T6" fmla="*/ 42 w 66"/>
                  <a:gd name="T7" fmla="*/ 19 h 19"/>
                  <a:gd name="T8" fmla="*/ 5 w 66"/>
                  <a:gd name="T9" fmla="*/ 9 h 19"/>
                </a:gdLst>
                <a:ahLst/>
                <a:cxnLst>
                  <a:cxn ang="0">
                    <a:pos x="T0" y="T1"/>
                  </a:cxn>
                  <a:cxn ang="0">
                    <a:pos x="T2" y="T3"/>
                  </a:cxn>
                  <a:cxn ang="0">
                    <a:pos x="T4" y="T5"/>
                  </a:cxn>
                  <a:cxn ang="0">
                    <a:pos x="T6" y="T7"/>
                  </a:cxn>
                  <a:cxn ang="0">
                    <a:pos x="T8" y="T9"/>
                  </a:cxn>
                </a:cxnLst>
                <a:rect l="0" t="0" r="r" b="b"/>
                <a:pathLst>
                  <a:path w="66" h="19">
                    <a:moveTo>
                      <a:pt x="5" y="9"/>
                    </a:moveTo>
                    <a:cubicBezTo>
                      <a:pt x="0" y="4"/>
                      <a:pt x="9" y="0"/>
                      <a:pt x="24" y="0"/>
                    </a:cubicBezTo>
                    <a:cubicBezTo>
                      <a:pt x="40" y="0"/>
                      <a:pt x="56" y="4"/>
                      <a:pt x="61" y="9"/>
                    </a:cubicBezTo>
                    <a:cubicBezTo>
                      <a:pt x="66" y="15"/>
                      <a:pt x="58" y="19"/>
                      <a:pt x="42" y="19"/>
                    </a:cubicBezTo>
                    <a:cubicBezTo>
                      <a:pt x="27" y="19"/>
                      <a:pt x="10" y="15"/>
                      <a:pt x="5"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980" name="Freeform 478"/>
              <p:cNvSpPr>
                <a:spLocks/>
              </p:cNvSpPr>
              <p:nvPr/>
            </p:nvSpPr>
            <p:spPr bwMode="auto">
              <a:xfrm>
                <a:off x="5178" y="2662"/>
                <a:ext cx="65" cy="19"/>
              </a:xfrm>
              <a:custGeom>
                <a:avLst/>
                <a:gdLst>
                  <a:gd name="T0" fmla="*/ 5 w 65"/>
                  <a:gd name="T1" fmla="*/ 9 h 19"/>
                  <a:gd name="T2" fmla="*/ 23 w 65"/>
                  <a:gd name="T3" fmla="*/ 0 h 19"/>
                  <a:gd name="T4" fmla="*/ 60 w 65"/>
                  <a:gd name="T5" fmla="*/ 9 h 19"/>
                  <a:gd name="T6" fmla="*/ 42 w 65"/>
                  <a:gd name="T7" fmla="*/ 19 h 19"/>
                  <a:gd name="T8" fmla="*/ 5 w 65"/>
                  <a:gd name="T9" fmla="*/ 9 h 19"/>
                </a:gdLst>
                <a:ahLst/>
                <a:cxnLst>
                  <a:cxn ang="0">
                    <a:pos x="T0" y="T1"/>
                  </a:cxn>
                  <a:cxn ang="0">
                    <a:pos x="T2" y="T3"/>
                  </a:cxn>
                  <a:cxn ang="0">
                    <a:pos x="T4" y="T5"/>
                  </a:cxn>
                  <a:cxn ang="0">
                    <a:pos x="T6" y="T7"/>
                  </a:cxn>
                  <a:cxn ang="0">
                    <a:pos x="T8" y="T9"/>
                  </a:cxn>
                </a:cxnLst>
                <a:rect l="0" t="0" r="r" b="b"/>
                <a:pathLst>
                  <a:path w="65" h="19">
                    <a:moveTo>
                      <a:pt x="5" y="9"/>
                    </a:moveTo>
                    <a:cubicBezTo>
                      <a:pt x="0" y="4"/>
                      <a:pt x="8" y="0"/>
                      <a:pt x="23" y="0"/>
                    </a:cubicBezTo>
                    <a:cubicBezTo>
                      <a:pt x="39" y="0"/>
                      <a:pt x="55" y="4"/>
                      <a:pt x="60" y="9"/>
                    </a:cubicBezTo>
                    <a:cubicBezTo>
                      <a:pt x="65" y="15"/>
                      <a:pt x="57" y="19"/>
                      <a:pt x="42" y="19"/>
                    </a:cubicBezTo>
                    <a:cubicBezTo>
                      <a:pt x="26" y="19"/>
                      <a:pt x="10" y="15"/>
                      <a:pt x="5"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981" name="Freeform 479"/>
              <p:cNvSpPr>
                <a:spLocks/>
              </p:cNvSpPr>
              <p:nvPr/>
            </p:nvSpPr>
            <p:spPr bwMode="auto">
              <a:xfrm>
                <a:off x="5250" y="2662"/>
                <a:ext cx="66" cy="19"/>
              </a:xfrm>
              <a:custGeom>
                <a:avLst/>
                <a:gdLst>
                  <a:gd name="T0" fmla="*/ 5 w 66"/>
                  <a:gd name="T1" fmla="*/ 9 h 19"/>
                  <a:gd name="T2" fmla="*/ 23 w 66"/>
                  <a:gd name="T3" fmla="*/ 0 h 19"/>
                  <a:gd name="T4" fmla="*/ 60 w 66"/>
                  <a:gd name="T5" fmla="*/ 9 h 19"/>
                  <a:gd name="T6" fmla="*/ 42 w 66"/>
                  <a:gd name="T7" fmla="*/ 19 h 19"/>
                  <a:gd name="T8" fmla="*/ 5 w 66"/>
                  <a:gd name="T9" fmla="*/ 9 h 19"/>
                </a:gdLst>
                <a:ahLst/>
                <a:cxnLst>
                  <a:cxn ang="0">
                    <a:pos x="T0" y="T1"/>
                  </a:cxn>
                  <a:cxn ang="0">
                    <a:pos x="T2" y="T3"/>
                  </a:cxn>
                  <a:cxn ang="0">
                    <a:pos x="T4" y="T5"/>
                  </a:cxn>
                  <a:cxn ang="0">
                    <a:pos x="T6" y="T7"/>
                  </a:cxn>
                  <a:cxn ang="0">
                    <a:pos x="T8" y="T9"/>
                  </a:cxn>
                </a:cxnLst>
                <a:rect l="0" t="0" r="r" b="b"/>
                <a:pathLst>
                  <a:path w="66" h="19">
                    <a:moveTo>
                      <a:pt x="5" y="9"/>
                    </a:moveTo>
                    <a:cubicBezTo>
                      <a:pt x="0" y="4"/>
                      <a:pt x="8" y="0"/>
                      <a:pt x="23" y="0"/>
                    </a:cubicBezTo>
                    <a:cubicBezTo>
                      <a:pt x="38" y="0"/>
                      <a:pt x="55" y="4"/>
                      <a:pt x="60" y="9"/>
                    </a:cubicBezTo>
                    <a:cubicBezTo>
                      <a:pt x="66" y="15"/>
                      <a:pt x="58" y="19"/>
                      <a:pt x="42" y="19"/>
                    </a:cubicBezTo>
                    <a:cubicBezTo>
                      <a:pt x="27" y="19"/>
                      <a:pt x="10" y="15"/>
                      <a:pt x="5"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982" name="Freeform 480"/>
              <p:cNvSpPr>
                <a:spLocks/>
              </p:cNvSpPr>
              <p:nvPr/>
            </p:nvSpPr>
            <p:spPr bwMode="auto">
              <a:xfrm>
                <a:off x="5611" y="2662"/>
                <a:ext cx="68" cy="19"/>
              </a:xfrm>
              <a:custGeom>
                <a:avLst/>
                <a:gdLst>
                  <a:gd name="T0" fmla="*/ 6 w 69"/>
                  <a:gd name="T1" fmla="*/ 9 h 19"/>
                  <a:gd name="T2" fmla="*/ 23 w 69"/>
                  <a:gd name="T3" fmla="*/ 0 h 19"/>
                  <a:gd name="T4" fmla="*/ 62 w 69"/>
                  <a:gd name="T5" fmla="*/ 9 h 19"/>
                  <a:gd name="T6" fmla="*/ 46 w 69"/>
                  <a:gd name="T7" fmla="*/ 19 h 19"/>
                  <a:gd name="T8" fmla="*/ 6 w 69"/>
                  <a:gd name="T9" fmla="*/ 9 h 19"/>
                </a:gdLst>
                <a:ahLst/>
                <a:cxnLst>
                  <a:cxn ang="0">
                    <a:pos x="T0" y="T1"/>
                  </a:cxn>
                  <a:cxn ang="0">
                    <a:pos x="T2" y="T3"/>
                  </a:cxn>
                  <a:cxn ang="0">
                    <a:pos x="T4" y="T5"/>
                  </a:cxn>
                  <a:cxn ang="0">
                    <a:pos x="T6" y="T7"/>
                  </a:cxn>
                  <a:cxn ang="0">
                    <a:pos x="T8" y="T9"/>
                  </a:cxn>
                </a:cxnLst>
                <a:rect l="0" t="0" r="r" b="b"/>
                <a:pathLst>
                  <a:path w="69" h="19">
                    <a:moveTo>
                      <a:pt x="6" y="9"/>
                    </a:moveTo>
                    <a:cubicBezTo>
                      <a:pt x="0" y="4"/>
                      <a:pt x="7" y="0"/>
                      <a:pt x="23" y="0"/>
                    </a:cubicBezTo>
                    <a:cubicBezTo>
                      <a:pt x="38" y="0"/>
                      <a:pt x="56" y="4"/>
                      <a:pt x="62" y="9"/>
                    </a:cubicBezTo>
                    <a:cubicBezTo>
                      <a:pt x="69" y="15"/>
                      <a:pt x="61" y="19"/>
                      <a:pt x="46" y="19"/>
                    </a:cubicBezTo>
                    <a:cubicBezTo>
                      <a:pt x="30" y="19"/>
                      <a:pt x="12" y="15"/>
                      <a:pt x="6"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983" name="Freeform 481"/>
              <p:cNvSpPr>
                <a:spLocks/>
              </p:cNvSpPr>
              <p:nvPr/>
            </p:nvSpPr>
            <p:spPr bwMode="auto">
              <a:xfrm>
                <a:off x="5682" y="2662"/>
                <a:ext cx="69" cy="19"/>
              </a:xfrm>
              <a:custGeom>
                <a:avLst/>
                <a:gdLst>
                  <a:gd name="T0" fmla="*/ 6 w 69"/>
                  <a:gd name="T1" fmla="*/ 9 h 19"/>
                  <a:gd name="T2" fmla="*/ 22 w 69"/>
                  <a:gd name="T3" fmla="*/ 0 h 19"/>
                  <a:gd name="T4" fmla="*/ 62 w 69"/>
                  <a:gd name="T5" fmla="*/ 9 h 19"/>
                  <a:gd name="T6" fmla="*/ 46 w 69"/>
                  <a:gd name="T7" fmla="*/ 19 h 19"/>
                  <a:gd name="T8" fmla="*/ 6 w 69"/>
                  <a:gd name="T9" fmla="*/ 9 h 19"/>
                </a:gdLst>
                <a:ahLst/>
                <a:cxnLst>
                  <a:cxn ang="0">
                    <a:pos x="T0" y="T1"/>
                  </a:cxn>
                  <a:cxn ang="0">
                    <a:pos x="T2" y="T3"/>
                  </a:cxn>
                  <a:cxn ang="0">
                    <a:pos x="T4" y="T5"/>
                  </a:cxn>
                  <a:cxn ang="0">
                    <a:pos x="T6" y="T7"/>
                  </a:cxn>
                  <a:cxn ang="0">
                    <a:pos x="T8" y="T9"/>
                  </a:cxn>
                </a:cxnLst>
                <a:rect l="0" t="0" r="r" b="b"/>
                <a:pathLst>
                  <a:path w="69" h="19">
                    <a:moveTo>
                      <a:pt x="6" y="9"/>
                    </a:moveTo>
                    <a:cubicBezTo>
                      <a:pt x="0" y="4"/>
                      <a:pt x="7" y="0"/>
                      <a:pt x="22" y="0"/>
                    </a:cubicBezTo>
                    <a:cubicBezTo>
                      <a:pt x="38" y="0"/>
                      <a:pt x="56" y="4"/>
                      <a:pt x="62" y="9"/>
                    </a:cubicBezTo>
                    <a:cubicBezTo>
                      <a:pt x="69" y="15"/>
                      <a:pt x="62" y="19"/>
                      <a:pt x="46" y="19"/>
                    </a:cubicBezTo>
                    <a:cubicBezTo>
                      <a:pt x="31" y="19"/>
                      <a:pt x="13" y="15"/>
                      <a:pt x="6"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984" name="Freeform 482"/>
              <p:cNvSpPr>
                <a:spLocks/>
              </p:cNvSpPr>
              <p:nvPr/>
            </p:nvSpPr>
            <p:spPr bwMode="auto">
              <a:xfrm>
                <a:off x="760" y="2662"/>
                <a:ext cx="72" cy="19"/>
              </a:xfrm>
              <a:custGeom>
                <a:avLst/>
                <a:gdLst>
                  <a:gd name="T0" fmla="*/ 8 w 72"/>
                  <a:gd name="T1" fmla="*/ 9 h 19"/>
                  <a:gd name="T2" fmla="*/ 51 w 72"/>
                  <a:gd name="T3" fmla="*/ 0 h 19"/>
                  <a:gd name="T4" fmla="*/ 64 w 72"/>
                  <a:gd name="T5" fmla="*/ 9 h 19"/>
                  <a:gd name="T6" fmla="*/ 21 w 72"/>
                  <a:gd name="T7" fmla="*/ 19 h 19"/>
                  <a:gd name="T8" fmla="*/ 8 w 72"/>
                  <a:gd name="T9" fmla="*/ 9 h 19"/>
                </a:gdLst>
                <a:ahLst/>
                <a:cxnLst>
                  <a:cxn ang="0">
                    <a:pos x="T0" y="T1"/>
                  </a:cxn>
                  <a:cxn ang="0">
                    <a:pos x="T2" y="T3"/>
                  </a:cxn>
                  <a:cxn ang="0">
                    <a:pos x="T4" y="T5"/>
                  </a:cxn>
                  <a:cxn ang="0">
                    <a:pos x="T6" y="T7"/>
                  </a:cxn>
                  <a:cxn ang="0">
                    <a:pos x="T8" y="T9"/>
                  </a:cxn>
                </a:cxnLst>
                <a:rect l="0" t="0" r="r" b="b"/>
                <a:pathLst>
                  <a:path w="72" h="19">
                    <a:moveTo>
                      <a:pt x="8" y="9"/>
                    </a:moveTo>
                    <a:cubicBezTo>
                      <a:pt x="16" y="4"/>
                      <a:pt x="36" y="0"/>
                      <a:pt x="51" y="0"/>
                    </a:cubicBezTo>
                    <a:cubicBezTo>
                      <a:pt x="66" y="0"/>
                      <a:pt x="72" y="4"/>
                      <a:pt x="64" y="9"/>
                    </a:cubicBezTo>
                    <a:cubicBezTo>
                      <a:pt x="56" y="15"/>
                      <a:pt x="37" y="19"/>
                      <a:pt x="21" y="19"/>
                    </a:cubicBezTo>
                    <a:cubicBezTo>
                      <a:pt x="5" y="19"/>
                      <a:pt x="0" y="15"/>
                      <a:pt x="8" y="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985" name="Freeform 483"/>
              <p:cNvSpPr>
                <a:spLocks/>
              </p:cNvSpPr>
              <p:nvPr/>
            </p:nvSpPr>
            <p:spPr bwMode="auto">
              <a:xfrm>
                <a:off x="1164" y="2685"/>
                <a:ext cx="70" cy="19"/>
              </a:xfrm>
              <a:custGeom>
                <a:avLst/>
                <a:gdLst>
                  <a:gd name="T0" fmla="*/ 7 w 71"/>
                  <a:gd name="T1" fmla="*/ 10 h 19"/>
                  <a:gd name="T2" fmla="*/ 48 w 71"/>
                  <a:gd name="T3" fmla="*/ 0 h 19"/>
                  <a:gd name="T4" fmla="*/ 64 w 71"/>
                  <a:gd name="T5" fmla="*/ 10 h 19"/>
                  <a:gd name="T6" fmla="*/ 22 w 71"/>
                  <a:gd name="T7" fmla="*/ 19 h 19"/>
                  <a:gd name="T8" fmla="*/ 7 w 71"/>
                  <a:gd name="T9" fmla="*/ 10 h 19"/>
                </a:gdLst>
                <a:ahLst/>
                <a:cxnLst>
                  <a:cxn ang="0">
                    <a:pos x="T0" y="T1"/>
                  </a:cxn>
                  <a:cxn ang="0">
                    <a:pos x="T2" y="T3"/>
                  </a:cxn>
                  <a:cxn ang="0">
                    <a:pos x="T4" y="T5"/>
                  </a:cxn>
                  <a:cxn ang="0">
                    <a:pos x="T6" y="T7"/>
                  </a:cxn>
                  <a:cxn ang="0">
                    <a:pos x="T8" y="T9"/>
                  </a:cxn>
                </a:cxnLst>
                <a:rect l="0" t="0" r="r" b="b"/>
                <a:pathLst>
                  <a:path w="71" h="19">
                    <a:moveTo>
                      <a:pt x="7" y="10"/>
                    </a:moveTo>
                    <a:cubicBezTo>
                      <a:pt x="15" y="4"/>
                      <a:pt x="33" y="0"/>
                      <a:pt x="48" y="0"/>
                    </a:cubicBezTo>
                    <a:cubicBezTo>
                      <a:pt x="64" y="0"/>
                      <a:pt x="71" y="4"/>
                      <a:pt x="64" y="10"/>
                    </a:cubicBezTo>
                    <a:cubicBezTo>
                      <a:pt x="57" y="15"/>
                      <a:pt x="38" y="19"/>
                      <a:pt x="22" y="19"/>
                    </a:cubicBezTo>
                    <a:cubicBezTo>
                      <a:pt x="7" y="19"/>
                      <a:pt x="0" y="15"/>
                      <a:pt x="7"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986" name="Freeform 484"/>
              <p:cNvSpPr>
                <a:spLocks/>
              </p:cNvSpPr>
              <p:nvPr/>
            </p:nvSpPr>
            <p:spPr bwMode="auto">
              <a:xfrm>
                <a:off x="1238" y="2685"/>
                <a:ext cx="70" cy="19"/>
              </a:xfrm>
              <a:custGeom>
                <a:avLst/>
                <a:gdLst>
                  <a:gd name="T0" fmla="*/ 7 w 70"/>
                  <a:gd name="T1" fmla="*/ 10 h 19"/>
                  <a:gd name="T2" fmla="*/ 48 w 70"/>
                  <a:gd name="T3" fmla="*/ 0 h 19"/>
                  <a:gd name="T4" fmla="*/ 63 w 70"/>
                  <a:gd name="T5" fmla="*/ 10 h 19"/>
                  <a:gd name="T6" fmla="*/ 23 w 70"/>
                  <a:gd name="T7" fmla="*/ 19 h 19"/>
                  <a:gd name="T8" fmla="*/ 7 w 70"/>
                  <a:gd name="T9" fmla="*/ 10 h 19"/>
                </a:gdLst>
                <a:ahLst/>
                <a:cxnLst>
                  <a:cxn ang="0">
                    <a:pos x="T0" y="T1"/>
                  </a:cxn>
                  <a:cxn ang="0">
                    <a:pos x="T2" y="T3"/>
                  </a:cxn>
                  <a:cxn ang="0">
                    <a:pos x="T4" y="T5"/>
                  </a:cxn>
                  <a:cxn ang="0">
                    <a:pos x="T6" y="T7"/>
                  </a:cxn>
                  <a:cxn ang="0">
                    <a:pos x="T8" y="T9"/>
                  </a:cxn>
                </a:cxnLst>
                <a:rect l="0" t="0" r="r" b="b"/>
                <a:pathLst>
                  <a:path w="70" h="19">
                    <a:moveTo>
                      <a:pt x="7" y="10"/>
                    </a:moveTo>
                    <a:cubicBezTo>
                      <a:pt x="14" y="4"/>
                      <a:pt x="32" y="0"/>
                      <a:pt x="48" y="0"/>
                    </a:cubicBezTo>
                    <a:cubicBezTo>
                      <a:pt x="63" y="0"/>
                      <a:pt x="70" y="4"/>
                      <a:pt x="63" y="10"/>
                    </a:cubicBezTo>
                    <a:cubicBezTo>
                      <a:pt x="56" y="15"/>
                      <a:pt x="38" y="19"/>
                      <a:pt x="23" y="19"/>
                    </a:cubicBezTo>
                    <a:cubicBezTo>
                      <a:pt x="7" y="19"/>
                      <a:pt x="0" y="15"/>
                      <a:pt x="7"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987" name="Freeform 485"/>
              <p:cNvSpPr>
                <a:spLocks/>
              </p:cNvSpPr>
              <p:nvPr/>
            </p:nvSpPr>
            <p:spPr bwMode="auto">
              <a:xfrm>
                <a:off x="1311" y="2685"/>
                <a:ext cx="69" cy="19"/>
              </a:xfrm>
              <a:custGeom>
                <a:avLst/>
                <a:gdLst>
                  <a:gd name="T0" fmla="*/ 7 w 70"/>
                  <a:gd name="T1" fmla="*/ 10 h 19"/>
                  <a:gd name="T2" fmla="*/ 48 w 70"/>
                  <a:gd name="T3" fmla="*/ 0 h 19"/>
                  <a:gd name="T4" fmla="*/ 63 w 70"/>
                  <a:gd name="T5" fmla="*/ 10 h 19"/>
                  <a:gd name="T6" fmla="*/ 23 w 70"/>
                  <a:gd name="T7" fmla="*/ 19 h 19"/>
                  <a:gd name="T8" fmla="*/ 7 w 70"/>
                  <a:gd name="T9" fmla="*/ 10 h 19"/>
                </a:gdLst>
                <a:ahLst/>
                <a:cxnLst>
                  <a:cxn ang="0">
                    <a:pos x="T0" y="T1"/>
                  </a:cxn>
                  <a:cxn ang="0">
                    <a:pos x="T2" y="T3"/>
                  </a:cxn>
                  <a:cxn ang="0">
                    <a:pos x="T4" y="T5"/>
                  </a:cxn>
                  <a:cxn ang="0">
                    <a:pos x="T6" y="T7"/>
                  </a:cxn>
                  <a:cxn ang="0">
                    <a:pos x="T8" y="T9"/>
                  </a:cxn>
                </a:cxnLst>
                <a:rect l="0" t="0" r="r" b="b"/>
                <a:pathLst>
                  <a:path w="70" h="19">
                    <a:moveTo>
                      <a:pt x="7" y="10"/>
                    </a:moveTo>
                    <a:cubicBezTo>
                      <a:pt x="14" y="4"/>
                      <a:pt x="32" y="0"/>
                      <a:pt x="48" y="0"/>
                    </a:cubicBezTo>
                    <a:cubicBezTo>
                      <a:pt x="63" y="0"/>
                      <a:pt x="70" y="4"/>
                      <a:pt x="63" y="10"/>
                    </a:cubicBezTo>
                    <a:cubicBezTo>
                      <a:pt x="57" y="15"/>
                      <a:pt x="39" y="19"/>
                      <a:pt x="23" y="19"/>
                    </a:cubicBezTo>
                    <a:cubicBezTo>
                      <a:pt x="8" y="19"/>
                      <a:pt x="0" y="15"/>
                      <a:pt x="7"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988" name="Freeform 486"/>
              <p:cNvSpPr>
                <a:spLocks/>
              </p:cNvSpPr>
              <p:nvPr/>
            </p:nvSpPr>
            <p:spPr bwMode="auto">
              <a:xfrm>
                <a:off x="1385" y="2685"/>
                <a:ext cx="69" cy="19"/>
              </a:xfrm>
              <a:custGeom>
                <a:avLst/>
                <a:gdLst>
                  <a:gd name="T0" fmla="*/ 6 w 69"/>
                  <a:gd name="T1" fmla="*/ 10 h 19"/>
                  <a:gd name="T2" fmla="*/ 46 w 69"/>
                  <a:gd name="T3" fmla="*/ 0 h 19"/>
                  <a:gd name="T4" fmla="*/ 62 w 69"/>
                  <a:gd name="T5" fmla="*/ 10 h 19"/>
                  <a:gd name="T6" fmla="*/ 22 w 69"/>
                  <a:gd name="T7" fmla="*/ 19 h 19"/>
                  <a:gd name="T8" fmla="*/ 6 w 69"/>
                  <a:gd name="T9" fmla="*/ 10 h 19"/>
                </a:gdLst>
                <a:ahLst/>
                <a:cxnLst>
                  <a:cxn ang="0">
                    <a:pos x="T0" y="T1"/>
                  </a:cxn>
                  <a:cxn ang="0">
                    <a:pos x="T2" y="T3"/>
                  </a:cxn>
                  <a:cxn ang="0">
                    <a:pos x="T4" y="T5"/>
                  </a:cxn>
                  <a:cxn ang="0">
                    <a:pos x="T6" y="T7"/>
                  </a:cxn>
                  <a:cxn ang="0">
                    <a:pos x="T8" y="T9"/>
                  </a:cxn>
                </a:cxnLst>
                <a:rect l="0" t="0" r="r" b="b"/>
                <a:pathLst>
                  <a:path w="69" h="19">
                    <a:moveTo>
                      <a:pt x="6" y="10"/>
                    </a:moveTo>
                    <a:cubicBezTo>
                      <a:pt x="13" y="4"/>
                      <a:pt x="31" y="0"/>
                      <a:pt x="46" y="0"/>
                    </a:cubicBezTo>
                    <a:cubicBezTo>
                      <a:pt x="61" y="0"/>
                      <a:pt x="69" y="4"/>
                      <a:pt x="62" y="10"/>
                    </a:cubicBezTo>
                    <a:cubicBezTo>
                      <a:pt x="56" y="15"/>
                      <a:pt x="38" y="19"/>
                      <a:pt x="22" y="19"/>
                    </a:cubicBezTo>
                    <a:cubicBezTo>
                      <a:pt x="7" y="19"/>
                      <a:pt x="0" y="15"/>
                      <a:pt x="6"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989" name="Freeform 487"/>
              <p:cNvSpPr>
                <a:spLocks/>
              </p:cNvSpPr>
              <p:nvPr/>
            </p:nvSpPr>
            <p:spPr bwMode="auto">
              <a:xfrm>
                <a:off x="1458" y="2685"/>
                <a:ext cx="68" cy="19"/>
              </a:xfrm>
              <a:custGeom>
                <a:avLst/>
                <a:gdLst>
                  <a:gd name="T0" fmla="*/ 6 w 69"/>
                  <a:gd name="T1" fmla="*/ 10 h 19"/>
                  <a:gd name="T2" fmla="*/ 46 w 69"/>
                  <a:gd name="T3" fmla="*/ 0 h 19"/>
                  <a:gd name="T4" fmla="*/ 63 w 69"/>
                  <a:gd name="T5" fmla="*/ 10 h 19"/>
                  <a:gd name="T6" fmla="*/ 23 w 69"/>
                  <a:gd name="T7" fmla="*/ 19 h 19"/>
                  <a:gd name="T8" fmla="*/ 6 w 69"/>
                  <a:gd name="T9" fmla="*/ 10 h 19"/>
                </a:gdLst>
                <a:ahLst/>
                <a:cxnLst>
                  <a:cxn ang="0">
                    <a:pos x="T0" y="T1"/>
                  </a:cxn>
                  <a:cxn ang="0">
                    <a:pos x="T2" y="T3"/>
                  </a:cxn>
                  <a:cxn ang="0">
                    <a:pos x="T4" y="T5"/>
                  </a:cxn>
                  <a:cxn ang="0">
                    <a:pos x="T6" y="T7"/>
                  </a:cxn>
                  <a:cxn ang="0">
                    <a:pos x="T8" y="T9"/>
                  </a:cxn>
                </a:cxnLst>
                <a:rect l="0" t="0" r="r" b="b"/>
                <a:pathLst>
                  <a:path w="69" h="19">
                    <a:moveTo>
                      <a:pt x="6" y="10"/>
                    </a:moveTo>
                    <a:cubicBezTo>
                      <a:pt x="13" y="4"/>
                      <a:pt x="31" y="0"/>
                      <a:pt x="46" y="0"/>
                    </a:cubicBezTo>
                    <a:cubicBezTo>
                      <a:pt x="62" y="0"/>
                      <a:pt x="69" y="4"/>
                      <a:pt x="63" y="10"/>
                    </a:cubicBezTo>
                    <a:cubicBezTo>
                      <a:pt x="57" y="15"/>
                      <a:pt x="39" y="19"/>
                      <a:pt x="23" y="19"/>
                    </a:cubicBezTo>
                    <a:cubicBezTo>
                      <a:pt x="8" y="19"/>
                      <a:pt x="0" y="15"/>
                      <a:pt x="6"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990" name="Freeform 488"/>
              <p:cNvSpPr>
                <a:spLocks/>
              </p:cNvSpPr>
              <p:nvPr/>
            </p:nvSpPr>
            <p:spPr bwMode="auto">
              <a:xfrm>
                <a:off x="1532" y="2685"/>
                <a:ext cx="68" cy="19"/>
              </a:xfrm>
              <a:custGeom>
                <a:avLst/>
                <a:gdLst>
                  <a:gd name="T0" fmla="*/ 6 w 68"/>
                  <a:gd name="T1" fmla="*/ 10 h 19"/>
                  <a:gd name="T2" fmla="*/ 45 w 68"/>
                  <a:gd name="T3" fmla="*/ 0 h 19"/>
                  <a:gd name="T4" fmla="*/ 62 w 68"/>
                  <a:gd name="T5" fmla="*/ 10 h 19"/>
                  <a:gd name="T6" fmla="*/ 23 w 68"/>
                  <a:gd name="T7" fmla="*/ 19 h 19"/>
                  <a:gd name="T8" fmla="*/ 6 w 68"/>
                  <a:gd name="T9" fmla="*/ 10 h 19"/>
                </a:gdLst>
                <a:ahLst/>
                <a:cxnLst>
                  <a:cxn ang="0">
                    <a:pos x="T0" y="T1"/>
                  </a:cxn>
                  <a:cxn ang="0">
                    <a:pos x="T2" y="T3"/>
                  </a:cxn>
                  <a:cxn ang="0">
                    <a:pos x="T4" y="T5"/>
                  </a:cxn>
                  <a:cxn ang="0">
                    <a:pos x="T6" y="T7"/>
                  </a:cxn>
                  <a:cxn ang="0">
                    <a:pos x="T8" y="T9"/>
                  </a:cxn>
                </a:cxnLst>
                <a:rect l="0" t="0" r="r" b="b"/>
                <a:pathLst>
                  <a:path w="68" h="19">
                    <a:moveTo>
                      <a:pt x="6" y="10"/>
                    </a:moveTo>
                    <a:cubicBezTo>
                      <a:pt x="12" y="4"/>
                      <a:pt x="30" y="0"/>
                      <a:pt x="45" y="0"/>
                    </a:cubicBezTo>
                    <a:cubicBezTo>
                      <a:pt x="60" y="0"/>
                      <a:pt x="68" y="4"/>
                      <a:pt x="62" y="10"/>
                    </a:cubicBezTo>
                    <a:cubicBezTo>
                      <a:pt x="56" y="15"/>
                      <a:pt x="39" y="19"/>
                      <a:pt x="23" y="19"/>
                    </a:cubicBezTo>
                    <a:cubicBezTo>
                      <a:pt x="8" y="19"/>
                      <a:pt x="0" y="15"/>
                      <a:pt x="6"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991" name="Freeform 489"/>
              <p:cNvSpPr>
                <a:spLocks/>
              </p:cNvSpPr>
              <p:nvPr/>
            </p:nvSpPr>
            <p:spPr bwMode="auto">
              <a:xfrm>
                <a:off x="1605" y="2685"/>
                <a:ext cx="68" cy="19"/>
              </a:xfrm>
              <a:custGeom>
                <a:avLst/>
                <a:gdLst>
                  <a:gd name="T0" fmla="*/ 6 w 68"/>
                  <a:gd name="T1" fmla="*/ 10 h 19"/>
                  <a:gd name="T2" fmla="*/ 45 w 68"/>
                  <a:gd name="T3" fmla="*/ 0 h 19"/>
                  <a:gd name="T4" fmla="*/ 62 w 68"/>
                  <a:gd name="T5" fmla="*/ 10 h 19"/>
                  <a:gd name="T6" fmla="*/ 24 w 68"/>
                  <a:gd name="T7" fmla="*/ 19 h 19"/>
                  <a:gd name="T8" fmla="*/ 6 w 68"/>
                  <a:gd name="T9" fmla="*/ 10 h 19"/>
                </a:gdLst>
                <a:ahLst/>
                <a:cxnLst>
                  <a:cxn ang="0">
                    <a:pos x="T0" y="T1"/>
                  </a:cxn>
                  <a:cxn ang="0">
                    <a:pos x="T2" y="T3"/>
                  </a:cxn>
                  <a:cxn ang="0">
                    <a:pos x="T4" y="T5"/>
                  </a:cxn>
                  <a:cxn ang="0">
                    <a:pos x="T6" y="T7"/>
                  </a:cxn>
                  <a:cxn ang="0">
                    <a:pos x="T8" y="T9"/>
                  </a:cxn>
                </a:cxnLst>
                <a:rect l="0" t="0" r="r" b="b"/>
                <a:pathLst>
                  <a:path w="68" h="19">
                    <a:moveTo>
                      <a:pt x="6" y="10"/>
                    </a:moveTo>
                    <a:cubicBezTo>
                      <a:pt x="12" y="4"/>
                      <a:pt x="29" y="0"/>
                      <a:pt x="45" y="0"/>
                    </a:cubicBezTo>
                    <a:cubicBezTo>
                      <a:pt x="60" y="0"/>
                      <a:pt x="68" y="4"/>
                      <a:pt x="62" y="10"/>
                    </a:cubicBezTo>
                    <a:cubicBezTo>
                      <a:pt x="57" y="15"/>
                      <a:pt x="39" y="19"/>
                      <a:pt x="24" y="19"/>
                    </a:cubicBezTo>
                    <a:cubicBezTo>
                      <a:pt x="8" y="19"/>
                      <a:pt x="0" y="15"/>
                      <a:pt x="6"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992" name="Freeform 490"/>
              <p:cNvSpPr>
                <a:spLocks/>
              </p:cNvSpPr>
              <p:nvPr/>
            </p:nvSpPr>
            <p:spPr bwMode="auto">
              <a:xfrm>
                <a:off x="1680" y="2685"/>
                <a:ext cx="67" cy="19"/>
              </a:xfrm>
              <a:custGeom>
                <a:avLst/>
                <a:gdLst>
                  <a:gd name="T0" fmla="*/ 5 w 68"/>
                  <a:gd name="T1" fmla="*/ 10 h 19"/>
                  <a:gd name="T2" fmla="*/ 44 w 68"/>
                  <a:gd name="T3" fmla="*/ 0 h 19"/>
                  <a:gd name="T4" fmla="*/ 62 w 68"/>
                  <a:gd name="T5" fmla="*/ 10 h 19"/>
                  <a:gd name="T6" fmla="*/ 23 w 68"/>
                  <a:gd name="T7" fmla="*/ 19 h 19"/>
                  <a:gd name="T8" fmla="*/ 5 w 68"/>
                  <a:gd name="T9" fmla="*/ 10 h 19"/>
                </a:gdLst>
                <a:ahLst/>
                <a:cxnLst>
                  <a:cxn ang="0">
                    <a:pos x="T0" y="T1"/>
                  </a:cxn>
                  <a:cxn ang="0">
                    <a:pos x="T2" y="T3"/>
                  </a:cxn>
                  <a:cxn ang="0">
                    <a:pos x="T4" y="T5"/>
                  </a:cxn>
                  <a:cxn ang="0">
                    <a:pos x="T6" y="T7"/>
                  </a:cxn>
                  <a:cxn ang="0">
                    <a:pos x="T8" y="T9"/>
                  </a:cxn>
                </a:cxnLst>
                <a:rect l="0" t="0" r="r" b="b"/>
                <a:pathLst>
                  <a:path w="68" h="19">
                    <a:moveTo>
                      <a:pt x="5" y="10"/>
                    </a:moveTo>
                    <a:cubicBezTo>
                      <a:pt x="11" y="4"/>
                      <a:pt x="28" y="0"/>
                      <a:pt x="44" y="0"/>
                    </a:cubicBezTo>
                    <a:cubicBezTo>
                      <a:pt x="59" y="0"/>
                      <a:pt x="68" y="4"/>
                      <a:pt x="62" y="10"/>
                    </a:cubicBezTo>
                    <a:cubicBezTo>
                      <a:pt x="57" y="15"/>
                      <a:pt x="39" y="19"/>
                      <a:pt x="23" y="19"/>
                    </a:cubicBezTo>
                    <a:cubicBezTo>
                      <a:pt x="8" y="19"/>
                      <a:pt x="0" y="15"/>
                      <a:pt x="5"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993" name="Freeform 491"/>
              <p:cNvSpPr>
                <a:spLocks/>
              </p:cNvSpPr>
              <p:nvPr/>
            </p:nvSpPr>
            <p:spPr bwMode="auto">
              <a:xfrm>
                <a:off x="1752" y="2685"/>
                <a:ext cx="68" cy="19"/>
              </a:xfrm>
              <a:custGeom>
                <a:avLst/>
                <a:gdLst>
                  <a:gd name="T0" fmla="*/ 5 w 68"/>
                  <a:gd name="T1" fmla="*/ 10 h 19"/>
                  <a:gd name="T2" fmla="*/ 44 w 68"/>
                  <a:gd name="T3" fmla="*/ 0 h 19"/>
                  <a:gd name="T4" fmla="*/ 62 w 68"/>
                  <a:gd name="T5" fmla="*/ 10 h 19"/>
                  <a:gd name="T6" fmla="*/ 24 w 68"/>
                  <a:gd name="T7" fmla="*/ 19 h 19"/>
                  <a:gd name="T8" fmla="*/ 5 w 68"/>
                  <a:gd name="T9" fmla="*/ 10 h 19"/>
                </a:gdLst>
                <a:ahLst/>
                <a:cxnLst>
                  <a:cxn ang="0">
                    <a:pos x="T0" y="T1"/>
                  </a:cxn>
                  <a:cxn ang="0">
                    <a:pos x="T2" y="T3"/>
                  </a:cxn>
                  <a:cxn ang="0">
                    <a:pos x="T4" y="T5"/>
                  </a:cxn>
                  <a:cxn ang="0">
                    <a:pos x="T6" y="T7"/>
                  </a:cxn>
                  <a:cxn ang="0">
                    <a:pos x="T8" y="T9"/>
                  </a:cxn>
                </a:cxnLst>
                <a:rect l="0" t="0" r="r" b="b"/>
                <a:pathLst>
                  <a:path w="68" h="19">
                    <a:moveTo>
                      <a:pt x="5" y="10"/>
                    </a:moveTo>
                    <a:cubicBezTo>
                      <a:pt x="11" y="4"/>
                      <a:pt x="28" y="0"/>
                      <a:pt x="44" y="0"/>
                    </a:cubicBezTo>
                    <a:cubicBezTo>
                      <a:pt x="59" y="0"/>
                      <a:pt x="68" y="4"/>
                      <a:pt x="62" y="10"/>
                    </a:cubicBezTo>
                    <a:cubicBezTo>
                      <a:pt x="57" y="15"/>
                      <a:pt x="40" y="19"/>
                      <a:pt x="24" y="19"/>
                    </a:cubicBezTo>
                    <a:cubicBezTo>
                      <a:pt x="8" y="19"/>
                      <a:pt x="0" y="15"/>
                      <a:pt x="5"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994" name="Freeform 492"/>
              <p:cNvSpPr>
                <a:spLocks/>
              </p:cNvSpPr>
              <p:nvPr/>
            </p:nvSpPr>
            <p:spPr bwMode="auto">
              <a:xfrm>
                <a:off x="1827" y="2685"/>
                <a:ext cx="65" cy="19"/>
              </a:xfrm>
              <a:custGeom>
                <a:avLst/>
                <a:gdLst>
                  <a:gd name="T0" fmla="*/ 5 w 66"/>
                  <a:gd name="T1" fmla="*/ 10 h 19"/>
                  <a:gd name="T2" fmla="*/ 42 w 66"/>
                  <a:gd name="T3" fmla="*/ 0 h 19"/>
                  <a:gd name="T4" fmla="*/ 61 w 66"/>
                  <a:gd name="T5" fmla="*/ 10 h 19"/>
                  <a:gd name="T6" fmla="*/ 24 w 66"/>
                  <a:gd name="T7" fmla="*/ 19 h 19"/>
                  <a:gd name="T8" fmla="*/ 5 w 66"/>
                  <a:gd name="T9" fmla="*/ 10 h 19"/>
                </a:gdLst>
                <a:ahLst/>
                <a:cxnLst>
                  <a:cxn ang="0">
                    <a:pos x="T0" y="T1"/>
                  </a:cxn>
                  <a:cxn ang="0">
                    <a:pos x="T2" y="T3"/>
                  </a:cxn>
                  <a:cxn ang="0">
                    <a:pos x="T4" y="T5"/>
                  </a:cxn>
                  <a:cxn ang="0">
                    <a:pos x="T6" y="T7"/>
                  </a:cxn>
                  <a:cxn ang="0">
                    <a:pos x="T8" y="T9"/>
                  </a:cxn>
                </a:cxnLst>
                <a:rect l="0" t="0" r="r" b="b"/>
                <a:pathLst>
                  <a:path w="66" h="19">
                    <a:moveTo>
                      <a:pt x="5" y="10"/>
                    </a:moveTo>
                    <a:cubicBezTo>
                      <a:pt x="10" y="4"/>
                      <a:pt x="27" y="0"/>
                      <a:pt x="42" y="0"/>
                    </a:cubicBezTo>
                    <a:cubicBezTo>
                      <a:pt x="58" y="0"/>
                      <a:pt x="66" y="4"/>
                      <a:pt x="61" y="10"/>
                    </a:cubicBezTo>
                    <a:cubicBezTo>
                      <a:pt x="56" y="15"/>
                      <a:pt x="39" y="19"/>
                      <a:pt x="24" y="19"/>
                    </a:cubicBezTo>
                    <a:cubicBezTo>
                      <a:pt x="8" y="19"/>
                      <a:pt x="0" y="15"/>
                      <a:pt x="5"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995" name="Freeform 493"/>
              <p:cNvSpPr>
                <a:spLocks/>
              </p:cNvSpPr>
              <p:nvPr/>
            </p:nvSpPr>
            <p:spPr bwMode="auto">
              <a:xfrm>
                <a:off x="1899" y="2685"/>
                <a:ext cx="66" cy="19"/>
              </a:xfrm>
              <a:custGeom>
                <a:avLst/>
                <a:gdLst>
                  <a:gd name="T0" fmla="*/ 5 w 66"/>
                  <a:gd name="T1" fmla="*/ 10 h 19"/>
                  <a:gd name="T2" fmla="*/ 42 w 66"/>
                  <a:gd name="T3" fmla="*/ 0 h 19"/>
                  <a:gd name="T4" fmla="*/ 61 w 66"/>
                  <a:gd name="T5" fmla="*/ 10 h 19"/>
                  <a:gd name="T6" fmla="*/ 24 w 66"/>
                  <a:gd name="T7" fmla="*/ 19 h 19"/>
                  <a:gd name="T8" fmla="*/ 5 w 66"/>
                  <a:gd name="T9" fmla="*/ 10 h 19"/>
                </a:gdLst>
                <a:ahLst/>
                <a:cxnLst>
                  <a:cxn ang="0">
                    <a:pos x="T0" y="T1"/>
                  </a:cxn>
                  <a:cxn ang="0">
                    <a:pos x="T2" y="T3"/>
                  </a:cxn>
                  <a:cxn ang="0">
                    <a:pos x="T4" y="T5"/>
                  </a:cxn>
                  <a:cxn ang="0">
                    <a:pos x="T6" y="T7"/>
                  </a:cxn>
                  <a:cxn ang="0">
                    <a:pos x="T8" y="T9"/>
                  </a:cxn>
                </a:cxnLst>
                <a:rect l="0" t="0" r="r" b="b"/>
                <a:pathLst>
                  <a:path w="66" h="19">
                    <a:moveTo>
                      <a:pt x="5" y="10"/>
                    </a:moveTo>
                    <a:cubicBezTo>
                      <a:pt x="10" y="4"/>
                      <a:pt x="27" y="0"/>
                      <a:pt x="42" y="0"/>
                    </a:cubicBezTo>
                    <a:cubicBezTo>
                      <a:pt x="58" y="0"/>
                      <a:pt x="66" y="4"/>
                      <a:pt x="61" y="10"/>
                    </a:cubicBezTo>
                    <a:cubicBezTo>
                      <a:pt x="57" y="15"/>
                      <a:pt x="40" y="19"/>
                      <a:pt x="24" y="19"/>
                    </a:cubicBezTo>
                    <a:cubicBezTo>
                      <a:pt x="9" y="19"/>
                      <a:pt x="0" y="15"/>
                      <a:pt x="5"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996" name="Freeform 494"/>
              <p:cNvSpPr>
                <a:spLocks/>
              </p:cNvSpPr>
              <p:nvPr/>
            </p:nvSpPr>
            <p:spPr bwMode="auto">
              <a:xfrm>
                <a:off x="1973" y="2685"/>
                <a:ext cx="66" cy="19"/>
              </a:xfrm>
              <a:custGeom>
                <a:avLst/>
                <a:gdLst>
                  <a:gd name="T0" fmla="*/ 5 w 67"/>
                  <a:gd name="T1" fmla="*/ 10 h 19"/>
                  <a:gd name="T2" fmla="*/ 42 w 67"/>
                  <a:gd name="T3" fmla="*/ 0 h 19"/>
                  <a:gd name="T4" fmla="*/ 62 w 67"/>
                  <a:gd name="T5" fmla="*/ 10 h 19"/>
                  <a:gd name="T6" fmla="*/ 25 w 67"/>
                  <a:gd name="T7" fmla="*/ 19 h 19"/>
                  <a:gd name="T8" fmla="*/ 5 w 67"/>
                  <a:gd name="T9" fmla="*/ 10 h 19"/>
                </a:gdLst>
                <a:ahLst/>
                <a:cxnLst>
                  <a:cxn ang="0">
                    <a:pos x="T0" y="T1"/>
                  </a:cxn>
                  <a:cxn ang="0">
                    <a:pos x="T2" y="T3"/>
                  </a:cxn>
                  <a:cxn ang="0">
                    <a:pos x="T4" y="T5"/>
                  </a:cxn>
                  <a:cxn ang="0">
                    <a:pos x="T6" y="T7"/>
                  </a:cxn>
                  <a:cxn ang="0">
                    <a:pos x="T8" y="T9"/>
                  </a:cxn>
                </a:cxnLst>
                <a:rect l="0" t="0" r="r" b="b"/>
                <a:pathLst>
                  <a:path w="67" h="19">
                    <a:moveTo>
                      <a:pt x="5" y="10"/>
                    </a:moveTo>
                    <a:cubicBezTo>
                      <a:pt x="10" y="4"/>
                      <a:pt x="26" y="0"/>
                      <a:pt x="42" y="0"/>
                    </a:cubicBezTo>
                    <a:cubicBezTo>
                      <a:pt x="58" y="0"/>
                      <a:pt x="67" y="4"/>
                      <a:pt x="62" y="10"/>
                    </a:cubicBezTo>
                    <a:cubicBezTo>
                      <a:pt x="57" y="15"/>
                      <a:pt x="41" y="19"/>
                      <a:pt x="25" y="19"/>
                    </a:cubicBezTo>
                    <a:cubicBezTo>
                      <a:pt x="9" y="19"/>
                      <a:pt x="0" y="15"/>
                      <a:pt x="5"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997" name="Freeform 495"/>
              <p:cNvSpPr>
                <a:spLocks/>
              </p:cNvSpPr>
              <p:nvPr/>
            </p:nvSpPr>
            <p:spPr bwMode="auto">
              <a:xfrm>
                <a:off x="2046" y="2685"/>
                <a:ext cx="66" cy="19"/>
              </a:xfrm>
              <a:custGeom>
                <a:avLst/>
                <a:gdLst>
                  <a:gd name="T0" fmla="*/ 4 w 66"/>
                  <a:gd name="T1" fmla="*/ 10 h 19"/>
                  <a:gd name="T2" fmla="*/ 41 w 66"/>
                  <a:gd name="T3" fmla="*/ 0 h 19"/>
                  <a:gd name="T4" fmla="*/ 61 w 66"/>
                  <a:gd name="T5" fmla="*/ 10 h 19"/>
                  <a:gd name="T6" fmla="*/ 25 w 66"/>
                  <a:gd name="T7" fmla="*/ 19 h 19"/>
                  <a:gd name="T8" fmla="*/ 4 w 66"/>
                  <a:gd name="T9" fmla="*/ 10 h 19"/>
                </a:gdLst>
                <a:ahLst/>
                <a:cxnLst>
                  <a:cxn ang="0">
                    <a:pos x="T0" y="T1"/>
                  </a:cxn>
                  <a:cxn ang="0">
                    <a:pos x="T2" y="T3"/>
                  </a:cxn>
                  <a:cxn ang="0">
                    <a:pos x="T4" y="T5"/>
                  </a:cxn>
                  <a:cxn ang="0">
                    <a:pos x="T6" y="T7"/>
                  </a:cxn>
                  <a:cxn ang="0">
                    <a:pos x="T8" y="T9"/>
                  </a:cxn>
                </a:cxnLst>
                <a:rect l="0" t="0" r="r" b="b"/>
                <a:pathLst>
                  <a:path w="66" h="19">
                    <a:moveTo>
                      <a:pt x="4" y="10"/>
                    </a:moveTo>
                    <a:cubicBezTo>
                      <a:pt x="9" y="4"/>
                      <a:pt x="25" y="0"/>
                      <a:pt x="41" y="0"/>
                    </a:cubicBezTo>
                    <a:cubicBezTo>
                      <a:pt x="57" y="0"/>
                      <a:pt x="66" y="4"/>
                      <a:pt x="61" y="10"/>
                    </a:cubicBezTo>
                    <a:cubicBezTo>
                      <a:pt x="57" y="15"/>
                      <a:pt x="41" y="19"/>
                      <a:pt x="25" y="19"/>
                    </a:cubicBezTo>
                    <a:cubicBezTo>
                      <a:pt x="9" y="19"/>
                      <a:pt x="0" y="15"/>
                      <a:pt x="4"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998" name="Freeform 496"/>
              <p:cNvSpPr>
                <a:spLocks/>
              </p:cNvSpPr>
              <p:nvPr/>
            </p:nvSpPr>
            <p:spPr bwMode="auto">
              <a:xfrm>
                <a:off x="2121" y="2685"/>
                <a:ext cx="63" cy="19"/>
              </a:xfrm>
              <a:custGeom>
                <a:avLst/>
                <a:gdLst>
                  <a:gd name="T0" fmla="*/ 4 w 64"/>
                  <a:gd name="T1" fmla="*/ 10 h 19"/>
                  <a:gd name="T2" fmla="*/ 40 w 64"/>
                  <a:gd name="T3" fmla="*/ 0 h 19"/>
                  <a:gd name="T4" fmla="*/ 60 w 64"/>
                  <a:gd name="T5" fmla="*/ 10 h 19"/>
                  <a:gd name="T6" fmla="*/ 24 w 64"/>
                  <a:gd name="T7" fmla="*/ 19 h 19"/>
                  <a:gd name="T8" fmla="*/ 4 w 64"/>
                  <a:gd name="T9" fmla="*/ 10 h 19"/>
                </a:gdLst>
                <a:ahLst/>
                <a:cxnLst>
                  <a:cxn ang="0">
                    <a:pos x="T0" y="T1"/>
                  </a:cxn>
                  <a:cxn ang="0">
                    <a:pos x="T2" y="T3"/>
                  </a:cxn>
                  <a:cxn ang="0">
                    <a:pos x="T4" y="T5"/>
                  </a:cxn>
                  <a:cxn ang="0">
                    <a:pos x="T6" y="T7"/>
                  </a:cxn>
                  <a:cxn ang="0">
                    <a:pos x="T8" y="T9"/>
                  </a:cxn>
                </a:cxnLst>
                <a:rect l="0" t="0" r="r" b="b"/>
                <a:pathLst>
                  <a:path w="64" h="19">
                    <a:moveTo>
                      <a:pt x="4" y="10"/>
                    </a:moveTo>
                    <a:cubicBezTo>
                      <a:pt x="8" y="4"/>
                      <a:pt x="24" y="0"/>
                      <a:pt x="40" y="0"/>
                    </a:cubicBezTo>
                    <a:cubicBezTo>
                      <a:pt x="55" y="0"/>
                      <a:pt x="64" y="4"/>
                      <a:pt x="60" y="10"/>
                    </a:cubicBezTo>
                    <a:cubicBezTo>
                      <a:pt x="56" y="15"/>
                      <a:pt x="40" y="19"/>
                      <a:pt x="24" y="19"/>
                    </a:cubicBezTo>
                    <a:cubicBezTo>
                      <a:pt x="9" y="19"/>
                      <a:pt x="0" y="15"/>
                      <a:pt x="4"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999" name="Freeform 497"/>
              <p:cNvSpPr>
                <a:spLocks/>
              </p:cNvSpPr>
              <p:nvPr/>
            </p:nvSpPr>
            <p:spPr bwMode="auto">
              <a:xfrm>
                <a:off x="2193" y="2685"/>
                <a:ext cx="64" cy="19"/>
              </a:xfrm>
              <a:custGeom>
                <a:avLst/>
                <a:gdLst>
                  <a:gd name="T0" fmla="*/ 4 w 64"/>
                  <a:gd name="T1" fmla="*/ 10 h 19"/>
                  <a:gd name="T2" fmla="*/ 40 w 64"/>
                  <a:gd name="T3" fmla="*/ 0 h 19"/>
                  <a:gd name="T4" fmla="*/ 60 w 64"/>
                  <a:gd name="T5" fmla="*/ 10 h 19"/>
                  <a:gd name="T6" fmla="*/ 25 w 64"/>
                  <a:gd name="T7" fmla="*/ 19 h 19"/>
                  <a:gd name="T8" fmla="*/ 4 w 64"/>
                  <a:gd name="T9" fmla="*/ 10 h 19"/>
                </a:gdLst>
                <a:ahLst/>
                <a:cxnLst>
                  <a:cxn ang="0">
                    <a:pos x="T0" y="T1"/>
                  </a:cxn>
                  <a:cxn ang="0">
                    <a:pos x="T2" y="T3"/>
                  </a:cxn>
                  <a:cxn ang="0">
                    <a:pos x="T4" y="T5"/>
                  </a:cxn>
                  <a:cxn ang="0">
                    <a:pos x="T6" y="T7"/>
                  </a:cxn>
                  <a:cxn ang="0">
                    <a:pos x="T8" y="T9"/>
                  </a:cxn>
                </a:cxnLst>
                <a:rect l="0" t="0" r="r" b="b"/>
                <a:pathLst>
                  <a:path w="64" h="19">
                    <a:moveTo>
                      <a:pt x="4" y="10"/>
                    </a:moveTo>
                    <a:cubicBezTo>
                      <a:pt x="8" y="4"/>
                      <a:pt x="24" y="0"/>
                      <a:pt x="40" y="0"/>
                    </a:cubicBezTo>
                    <a:cubicBezTo>
                      <a:pt x="55" y="0"/>
                      <a:pt x="64" y="4"/>
                      <a:pt x="60" y="10"/>
                    </a:cubicBezTo>
                    <a:cubicBezTo>
                      <a:pt x="57" y="15"/>
                      <a:pt x="41" y="19"/>
                      <a:pt x="25" y="19"/>
                    </a:cubicBezTo>
                    <a:cubicBezTo>
                      <a:pt x="9" y="19"/>
                      <a:pt x="0" y="15"/>
                      <a:pt x="4"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000" name="Freeform 498"/>
              <p:cNvSpPr>
                <a:spLocks/>
              </p:cNvSpPr>
              <p:nvPr/>
            </p:nvSpPr>
            <p:spPr bwMode="auto">
              <a:xfrm>
                <a:off x="2267" y="2685"/>
                <a:ext cx="65" cy="19"/>
              </a:xfrm>
              <a:custGeom>
                <a:avLst/>
                <a:gdLst>
                  <a:gd name="T0" fmla="*/ 4 w 65"/>
                  <a:gd name="T1" fmla="*/ 10 h 19"/>
                  <a:gd name="T2" fmla="*/ 39 w 65"/>
                  <a:gd name="T3" fmla="*/ 0 h 19"/>
                  <a:gd name="T4" fmla="*/ 61 w 65"/>
                  <a:gd name="T5" fmla="*/ 10 h 19"/>
                  <a:gd name="T6" fmla="*/ 26 w 65"/>
                  <a:gd name="T7" fmla="*/ 19 h 19"/>
                  <a:gd name="T8" fmla="*/ 4 w 65"/>
                  <a:gd name="T9" fmla="*/ 10 h 19"/>
                </a:gdLst>
                <a:ahLst/>
                <a:cxnLst>
                  <a:cxn ang="0">
                    <a:pos x="T0" y="T1"/>
                  </a:cxn>
                  <a:cxn ang="0">
                    <a:pos x="T2" y="T3"/>
                  </a:cxn>
                  <a:cxn ang="0">
                    <a:pos x="T4" y="T5"/>
                  </a:cxn>
                  <a:cxn ang="0">
                    <a:pos x="T6" y="T7"/>
                  </a:cxn>
                  <a:cxn ang="0">
                    <a:pos x="T8" y="T9"/>
                  </a:cxn>
                </a:cxnLst>
                <a:rect l="0" t="0" r="r" b="b"/>
                <a:pathLst>
                  <a:path w="65" h="19">
                    <a:moveTo>
                      <a:pt x="4" y="10"/>
                    </a:moveTo>
                    <a:cubicBezTo>
                      <a:pt x="8" y="4"/>
                      <a:pt x="24" y="0"/>
                      <a:pt x="39" y="0"/>
                    </a:cubicBezTo>
                    <a:cubicBezTo>
                      <a:pt x="55" y="0"/>
                      <a:pt x="65" y="4"/>
                      <a:pt x="61" y="10"/>
                    </a:cubicBezTo>
                    <a:cubicBezTo>
                      <a:pt x="57" y="15"/>
                      <a:pt x="42" y="19"/>
                      <a:pt x="26" y="19"/>
                    </a:cubicBezTo>
                    <a:cubicBezTo>
                      <a:pt x="10" y="19"/>
                      <a:pt x="0" y="15"/>
                      <a:pt x="4"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001" name="Freeform 499"/>
              <p:cNvSpPr>
                <a:spLocks/>
              </p:cNvSpPr>
              <p:nvPr/>
            </p:nvSpPr>
            <p:spPr bwMode="auto">
              <a:xfrm>
                <a:off x="2341" y="2685"/>
                <a:ext cx="63" cy="19"/>
              </a:xfrm>
              <a:custGeom>
                <a:avLst/>
                <a:gdLst>
                  <a:gd name="T0" fmla="*/ 3 w 64"/>
                  <a:gd name="T1" fmla="*/ 10 h 19"/>
                  <a:gd name="T2" fmla="*/ 38 w 64"/>
                  <a:gd name="T3" fmla="*/ 0 h 19"/>
                  <a:gd name="T4" fmla="*/ 60 w 64"/>
                  <a:gd name="T5" fmla="*/ 10 h 19"/>
                  <a:gd name="T6" fmla="*/ 25 w 64"/>
                  <a:gd name="T7" fmla="*/ 19 h 19"/>
                  <a:gd name="T8" fmla="*/ 3 w 64"/>
                  <a:gd name="T9" fmla="*/ 10 h 19"/>
                </a:gdLst>
                <a:ahLst/>
                <a:cxnLst>
                  <a:cxn ang="0">
                    <a:pos x="T0" y="T1"/>
                  </a:cxn>
                  <a:cxn ang="0">
                    <a:pos x="T2" y="T3"/>
                  </a:cxn>
                  <a:cxn ang="0">
                    <a:pos x="T4" y="T5"/>
                  </a:cxn>
                  <a:cxn ang="0">
                    <a:pos x="T6" y="T7"/>
                  </a:cxn>
                  <a:cxn ang="0">
                    <a:pos x="T8" y="T9"/>
                  </a:cxn>
                </a:cxnLst>
                <a:rect l="0" t="0" r="r" b="b"/>
                <a:pathLst>
                  <a:path w="64" h="19">
                    <a:moveTo>
                      <a:pt x="3" y="10"/>
                    </a:moveTo>
                    <a:cubicBezTo>
                      <a:pt x="7" y="4"/>
                      <a:pt x="23" y="0"/>
                      <a:pt x="38" y="0"/>
                    </a:cubicBezTo>
                    <a:cubicBezTo>
                      <a:pt x="54" y="0"/>
                      <a:pt x="64" y="4"/>
                      <a:pt x="60" y="10"/>
                    </a:cubicBezTo>
                    <a:cubicBezTo>
                      <a:pt x="57" y="15"/>
                      <a:pt x="41" y="19"/>
                      <a:pt x="25" y="19"/>
                    </a:cubicBezTo>
                    <a:cubicBezTo>
                      <a:pt x="10" y="19"/>
                      <a:pt x="0" y="15"/>
                      <a:pt x="3"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002" name="Freeform 500"/>
              <p:cNvSpPr>
                <a:spLocks/>
              </p:cNvSpPr>
              <p:nvPr/>
            </p:nvSpPr>
            <p:spPr bwMode="auto">
              <a:xfrm>
                <a:off x="3077" y="2685"/>
                <a:ext cx="59" cy="19"/>
              </a:xfrm>
              <a:custGeom>
                <a:avLst/>
                <a:gdLst>
                  <a:gd name="T0" fmla="*/ 2 w 59"/>
                  <a:gd name="T1" fmla="*/ 10 h 19"/>
                  <a:gd name="T2" fmla="*/ 32 w 59"/>
                  <a:gd name="T3" fmla="*/ 0 h 19"/>
                  <a:gd name="T4" fmla="*/ 58 w 59"/>
                  <a:gd name="T5" fmla="*/ 10 h 19"/>
                  <a:gd name="T6" fmla="*/ 27 w 59"/>
                  <a:gd name="T7" fmla="*/ 19 h 19"/>
                  <a:gd name="T8" fmla="*/ 2 w 59"/>
                  <a:gd name="T9" fmla="*/ 10 h 19"/>
                </a:gdLst>
                <a:ahLst/>
                <a:cxnLst>
                  <a:cxn ang="0">
                    <a:pos x="T0" y="T1"/>
                  </a:cxn>
                  <a:cxn ang="0">
                    <a:pos x="T2" y="T3"/>
                  </a:cxn>
                  <a:cxn ang="0">
                    <a:pos x="T4" y="T5"/>
                  </a:cxn>
                  <a:cxn ang="0">
                    <a:pos x="T6" y="T7"/>
                  </a:cxn>
                  <a:cxn ang="0">
                    <a:pos x="T8" y="T9"/>
                  </a:cxn>
                </a:cxnLst>
                <a:rect l="0" t="0" r="r" b="b"/>
                <a:pathLst>
                  <a:path w="59" h="19">
                    <a:moveTo>
                      <a:pt x="2" y="10"/>
                    </a:moveTo>
                    <a:cubicBezTo>
                      <a:pt x="3" y="4"/>
                      <a:pt x="17" y="0"/>
                      <a:pt x="32" y="0"/>
                    </a:cubicBezTo>
                    <a:cubicBezTo>
                      <a:pt x="48" y="0"/>
                      <a:pt x="59" y="4"/>
                      <a:pt x="58" y="10"/>
                    </a:cubicBezTo>
                    <a:cubicBezTo>
                      <a:pt x="57" y="15"/>
                      <a:pt x="43" y="19"/>
                      <a:pt x="27" y="19"/>
                    </a:cubicBezTo>
                    <a:cubicBezTo>
                      <a:pt x="12" y="19"/>
                      <a:pt x="0" y="15"/>
                      <a:pt x="2"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003" name="Freeform 501"/>
              <p:cNvSpPr>
                <a:spLocks/>
              </p:cNvSpPr>
              <p:nvPr/>
            </p:nvSpPr>
            <p:spPr bwMode="auto">
              <a:xfrm>
                <a:off x="3151" y="2685"/>
                <a:ext cx="57" cy="19"/>
              </a:xfrm>
              <a:custGeom>
                <a:avLst/>
                <a:gdLst>
                  <a:gd name="T0" fmla="*/ 1 w 58"/>
                  <a:gd name="T1" fmla="*/ 10 h 19"/>
                  <a:gd name="T2" fmla="*/ 31 w 58"/>
                  <a:gd name="T3" fmla="*/ 0 h 19"/>
                  <a:gd name="T4" fmla="*/ 57 w 58"/>
                  <a:gd name="T5" fmla="*/ 10 h 19"/>
                  <a:gd name="T6" fmla="*/ 27 w 58"/>
                  <a:gd name="T7" fmla="*/ 19 h 19"/>
                  <a:gd name="T8" fmla="*/ 1 w 58"/>
                  <a:gd name="T9" fmla="*/ 10 h 19"/>
                </a:gdLst>
                <a:ahLst/>
                <a:cxnLst>
                  <a:cxn ang="0">
                    <a:pos x="T0" y="T1"/>
                  </a:cxn>
                  <a:cxn ang="0">
                    <a:pos x="T2" y="T3"/>
                  </a:cxn>
                  <a:cxn ang="0">
                    <a:pos x="T4" y="T5"/>
                  </a:cxn>
                  <a:cxn ang="0">
                    <a:pos x="T6" y="T7"/>
                  </a:cxn>
                  <a:cxn ang="0">
                    <a:pos x="T8" y="T9"/>
                  </a:cxn>
                </a:cxnLst>
                <a:rect l="0" t="0" r="r" b="b"/>
                <a:pathLst>
                  <a:path w="58" h="19">
                    <a:moveTo>
                      <a:pt x="1" y="10"/>
                    </a:moveTo>
                    <a:cubicBezTo>
                      <a:pt x="2" y="4"/>
                      <a:pt x="15" y="0"/>
                      <a:pt x="31" y="0"/>
                    </a:cubicBezTo>
                    <a:cubicBezTo>
                      <a:pt x="46" y="0"/>
                      <a:pt x="58" y="4"/>
                      <a:pt x="57" y="10"/>
                    </a:cubicBezTo>
                    <a:cubicBezTo>
                      <a:pt x="56" y="15"/>
                      <a:pt x="43" y="19"/>
                      <a:pt x="27" y="19"/>
                    </a:cubicBezTo>
                    <a:cubicBezTo>
                      <a:pt x="11" y="19"/>
                      <a:pt x="0" y="15"/>
                      <a:pt x="1"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004" name="Freeform 502"/>
              <p:cNvSpPr>
                <a:spLocks/>
              </p:cNvSpPr>
              <p:nvPr/>
            </p:nvSpPr>
            <p:spPr bwMode="auto">
              <a:xfrm>
                <a:off x="3224" y="2685"/>
                <a:ext cx="58" cy="19"/>
              </a:xfrm>
              <a:custGeom>
                <a:avLst/>
                <a:gdLst>
                  <a:gd name="T0" fmla="*/ 1 w 58"/>
                  <a:gd name="T1" fmla="*/ 10 h 19"/>
                  <a:gd name="T2" fmla="*/ 30 w 58"/>
                  <a:gd name="T3" fmla="*/ 0 h 19"/>
                  <a:gd name="T4" fmla="*/ 57 w 58"/>
                  <a:gd name="T5" fmla="*/ 10 h 19"/>
                  <a:gd name="T6" fmla="*/ 27 w 58"/>
                  <a:gd name="T7" fmla="*/ 19 h 19"/>
                  <a:gd name="T8" fmla="*/ 1 w 58"/>
                  <a:gd name="T9" fmla="*/ 10 h 19"/>
                </a:gdLst>
                <a:ahLst/>
                <a:cxnLst>
                  <a:cxn ang="0">
                    <a:pos x="T0" y="T1"/>
                  </a:cxn>
                  <a:cxn ang="0">
                    <a:pos x="T2" y="T3"/>
                  </a:cxn>
                  <a:cxn ang="0">
                    <a:pos x="T4" y="T5"/>
                  </a:cxn>
                  <a:cxn ang="0">
                    <a:pos x="T6" y="T7"/>
                  </a:cxn>
                  <a:cxn ang="0">
                    <a:pos x="T8" y="T9"/>
                  </a:cxn>
                </a:cxnLst>
                <a:rect l="0" t="0" r="r" b="b"/>
                <a:pathLst>
                  <a:path w="58" h="19">
                    <a:moveTo>
                      <a:pt x="1" y="10"/>
                    </a:moveTo>
                    <a:cubicBezTo>
                      <a:pt x="2" y="4"/>
                      <a:pt x="15" y="0"/>
                      <a:pt x="30" y="0"/>
                    </a:cubicBezTo>
                    <a:cubicBezTo>
                      <a:pt x="46" y="0"/>
                      <a:pt x="58" y="4"/>
                      <a:pt x="57" y="10"/>
                    </a:cubicBezTo>
                    <a:cubicBezTo>
                      <a:pt x="56" y="15"/>
                      <a:pt x="43" y="19"/>
                      <a:pt x="27" y="19"/>
                    </a:cubicBezTo>
                    <a:cubicBezTo>
                      <a:pt x="12" y="19"/>
                      <a:pt x="0" y="15"/>
                      <a:pt x="1"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005" name="Freeform 503"/>
              <p:cNvSpPr>
                <a:spLocks/>
              </p:cNvSpPr>
              <p:nvPr/>
            </p:nvSpPr>
            <p:spPr bwMode="auto">
              <a:xfrm>
                <a:off x="3297" y="2685"/>
                <a:ext cx="57" cy="19"/>
              </a:xfrm>
              <a:custGeom>
                <a:avLst/>
                <a:gdLst>
                  <a:gd name="T0" fmla="*/ 1 w 58"/>
                  <a:gd name="T1" fmla="*/ 10 h 19"/>
                  <a:gd name="T2" fmla="*/ 31 w 58"/>
                  <a:gd name="T3" fmla="*/ 0 h 19"/>
                  <a:gd name="T4" fmla="*/ 58 w 58"/>
                  <a:gd name="T5" fmla="*/ 10 h 19"/>
                  <a:gd name="T6" fmla="*/ 28 w 58"/>
                  <a:gd name="T7" fmla="*/ 19 h 19"/>
                  <a:gd name="T8" fmla="*/ 1 w 58"/>
                  <a:gd name="T9" fmla="*/ 10 h 19"/>
                </a:gdLst>
                <a:ahLst/>
                <a:cxnLst>
                  <a:cxn ang="0">
                    <a:pos x="T0" y="T1"/>
                  </a:cxn>
                  <a:cxn ang="0">
                    <a:pos x="T2" y="T3"/>
                  </a:cxn>
                  <a:cxn ang="0">
                    <a:pos x="T4" y="T5"/>
                  </a:cxn>
                  <a:cxn ang="0">
                    <a:pos x="T6" y="T7"/>
                  </a:cxn>
                  <a:cxn ang="0">
                    <a:pos x="T8" y="T9"/>
                  </a:cxn>
                </a:cxnLst>
                <a:rect l="0" t="0" r="r" b="b"/>
                <a:pathLst>
                  <a:path w="58" h="19">
                    <a:moveTo>
                      <a:pt x="1" y="10"/>
                    </a:moveTo>
                    <a:cubicBezTo>
                      <a:pt x="2" y="4"/>
                      <a:pt x="15" y="0"/>
                      <a:pt x="31" y="0"/>
                    </a:cubicBezTo>
                    <a:cubicBezTo>
                      <a:pt x="46" y="0"/>
                      <a:pt x="58" y="4"/>
                      <a:pt x="58" y="10"/>
                    </a:cubicBezTo>
                    <a:cubicBezTo>
                      <a:pt x="57" y="15"/>
                      <a:pt x="44" y="19"/>
                      <a:pt x="28" y="19"/>
                    </a:cubicBezTo>
                    <a:cubicBezTo>
                      <a:pt x="13" y="19"/>
                      <a:pt x="0" y="15"/>
                      <a:pt x="1"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006" name="Freeform 504"/>
              <p:cNvSpPr>
                <a:spLocks/>
              </p:cNvSpPr>
              <p:nvPr/>
            </p:nvSpPr>
            <p:spPr bwMode="auto">
              <a:xfrm>
                <a:off x="3371" y="2685"/>
                <a:ext cx="57" cy="19"/>
              </a:xfrm>
              <a:custGeom>
                <a:avLst/>
                <a:gdLst>
                  <a:gd name="T0" fmla="*/ 1 w 57"/>
                  <a:gd name="T1" fmla="*/ 10 h 19"/>
                  <a:gd name="T2" fmla="*/ 29 w 57"/>
                  <a:gd name="T3" fmla="*/ 0 h 19"/>
                  <a:gd name="T4" fmla="*/ 57 w 57"/>
                  <a:gd name="T5" fmla="*/ 10 h 19"/>
                  <a:gd name="T6" fmla="*/ 28 w 57"/>
                  <a:gd name="T7" fmla="*/ 19 h 19"/>
                  <a:gd name="T8" fmla="*/ 1 w 57"/>
                  <a:gd name="T9" fmla="*/ 10 h 19"/>
                </a:gdLst>
                <a:ahLst/>
                <a:cxnLst>
                  <a:cxn ang="0">
                    <a:pos x="T0" y="T1"/>
                  </a:cxn>
                  <a:cxn ang="0">
                    <a:pos x="T2" y="T3"/>
                  </a:cxn>
                  <a:cxn ang="0">
                    <a:pos x="T4" y="T5"/>
                  </a:cxn>
                  <a:cxn ang="0">
                    <a:pos x="T6" y="T7"/>
                  </a:cxn>
                  <a:cxn ang="0">
                    <a:pos x="T8" y="T9"/>
                  </a:cxn>
                </a:cxnLst>
                <a:rect l="0" t="0" r="r" b="b"/>
                <a:pathLst>
                  <a:path w="57" h="19">
                    <a:moveTo>
                      <a:pt x="1" y="10"/>
                    </a:moveTo>
                    <a:cubicBezTo>
                      <a:pt x="1" y="4"/>
                      <a:pt x="14" y="0"/>
                      <a:pt x="29" y="0"/>
                    </a:cubicBezTo>
                    <a:cubicBezTo>
                      <a:pt x="45" y="0"/>
                      <a:pt x="57" y="4"/>
                      <a:pt x="57" y="10"/>
                    </a:cubicBezTo>
                    <a:cubicBezTo>
                      <a:pt x="57" y="15"/>
                      <a:pt x="44" y="19"/>
                      <a:pt x="28" y="19"/>
                    </a:cubicBezTo>
                    <a:cubicBezTo>
                      <a:pt x="12" y="19"/>
                      <a:pt x="0" y="15"/>
                      <a:pt x="1"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007" name="Freeform 505"/>
              <p:cNvSpPr>
                <a:spLocks/>
              </p:cNvSpPr>
              <p:nvPr/>
            </p:nvSpPr>
            <p:spPr bwMode="auto">
              <a:xfrm>
                <a:off x="3445" y="2685"/>
                <a:ext cx="56" cy="19"/>
              </a:xfrm>
              <a:custGeom>
                <a:avLst/>
                <a:gdLst>
                  <a:gd name="T0" fmla="*/ 0 w 56"/>
                  <a:gd name="T1" fmla="*/ 10 h 19"/>
                  <a:gd name="T2" fmla="*/ 28 w 56"/>
                  <a:gd name="T3" fmla="*/ 0 h 19"/>
                  <a:gd name="T4" fmla="*/ 56 w 56"/>
                  <a:gd name="T5" fmla="*/ 10 h 19"/>
                  <a:gd name="T6" fmla="*/ 28 w 56"/>
                  <a:gd name="T7" fmla="*/ 19 h 19"/>
                  <a:gd name="T8" fmla="*/ 0 w 56"/>
                  <a:gd name="T9" fmla="*/ 10 h 19"/>
                </a:gdLst>
                <a:ahLst/>
                <a:cxnLst>
                  <a:cxn ang="0">
                    <a:pos x="T0" y="T1"/>
                  </a:cxn>
                  <a:cxn ang="0">
                    <a:pos x="T2" y="T3"/>
                  </a:cxn>
                  <a:cxn ang="0">
                    <a:pos x="T4" y="T5"/>
                  </a:cxn>
                  <a:cxn ang="0">
                    <a:pos x="T6" y="T7"/>
                  </a:cxn>
                  <a:cxn ang="0">
                    <a:pos x="T8" y="T9"/>
                  </a:cxn>
                </a:cxnLst>
                <a:rect l="0" t="0" r="r" b="b"/>
                <a:pathLst>
                  <a:path w="56" h="19">
                    <a:moveTo>
                      <a:pt x="0" y="10"/>
                    </a:moveTo>
                    <a:cubicBezTo>
                      <a:pt x="0" y="4"/>
                      <a:pt x="13" y="0"/>
                      <a:pt x="28" y="0"/>
                    </a:cubicBezTo>
                    <a:cubicBezTo>
                      <a:pt x="44" y="0"/>
                      <a:pt x="56" y="4"/>
                      <a:pt x="56" y="10"/>
                    </a:cubicBezTo>
                    <a:cubicBezTo>
                      <a:pt x="56" y="15"/>
                      <a:pt x="43" y="19"/>
                      <a:pt x="28" y="19"/>
                    </a:cubicBezTo>
                    <a:cubicBezTo>
                      <a:pt x="12" y="19"/>
                      <a:pt x="0" y="15"/>
                      <a:pt x="0"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008" name="Oval 506"/>
              <p:cNvSpPr>
                <a:spLocks noChangeArrowheads="1"/>
              </p:cNvSpPr>
              <p:nvPr/>
            </p:nvSpPr>
            <p:spPr bwMode="auto">
              <a:xfrm>
                <a:off x="3518" y="2685"/>
                <a:ext cx="57" cy="19"/>
              </a:xfrm>
              <a:prstGeom prst="ellipse">
                <a:avLst/>
              </a:pr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009" name="Freeform 507"/>
              <p:cNvSpPr>
                <a:spLocks/>
              </p:cNvSpPr>
              <p:nvPr/>
            </p:nvSpPr>
            <p:spPr bwMode="auto">
              <a:xfrm>
                <a:off x="3591" y="2685"/>
                <a:ext cx="57" cy="19"/>
              </a:xfrm>
              <a:custGeom>
                <a:avLst/>
                <a:gdLst>
                  <a:gd name="T0" fmla="*/ 0 w 57"/>
                  <a:gd name="T1" fmla="*/ 10 h 19"/>
                  <a:gd name="T2" fmla="*/ 28 w 57"/>
                  <a:gd name="T3" fmla="*/ 0 h 19"/>
                  <a:gd name="T4" fmla="*/ 57 w 57"/>
                  <a:gd name="T5" fmla="*/ 10 h 19"/>
                  <a:gd name="T6" fmla="*/ 29 w 57"/>
                  <a:gd name="T7" fmla="*/ 19 h 19"/>
                  <a:gd name="T8" fmla="*/ 0 w 57"/>
                  <a:gd name="T9" fmla="*/ 10 h 19"/>
                </a:gdLst>
                <a:ahLst/>
                <a:cxnLst>
                  <a:cxn ang="0">
                    <a:pos x="T0" y="T1"/>
                  </a:cxn>
                  <a:cxn ang="0">
                    <a:pos x="T2" y="T3"/>
                  </a:cxn>
                  <a:cxn ang="0">
                    <a:pos x="T4" y="T5"/>
                  </a:cxn>
                  <a:cxn ang="0">
                    <a:pos x="T6" y="T7"/>
                  </a:cxn>
                  <a:cxn ang="0">
                    <a:pos x="T8" y="T9"/>
                  </a:cxn>
                </a:cxnLst>
                <a:rect l="0" t="0" r="r" b="b"/>
                <a:pathLst>
                  <a:path w="57" h="19">
                    <a:moveTo>
                      <a:pt x="0" y="10"/>
                    </a:moveTo>
                    <a:cubicBezTo>
                      <a:pt x="0" y="4"/>
                      <a:pt x="12" y="0"/>
                      <a:pt x="28" y="0"/>
                    </a:cubicBezTo>
                    <a:cubicBezTo>
                      <a:pt x="44" y="0"/>
                      <a:pt x="57" y="4"/>
                      <a:pt x="57" y="10"/>
                    </a:cubicBezTo>
                    <a:cubicBezTo>
                      <a:pt x="57" y="15"/>
                      <a:pt x="45" y="19"/>
                      <a:pt x="29" y="19"/>
                    </a:cubicBezTo>
                    <a:cubicBezTo>
                      <a:pt x="13" y="19"/>
                      <a:pt x="0" y="15"/>
                      <a:pt x="0"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010" name="Freeform 508"/>
              <p:cNvSpPr>
                <a:spLocks/>
              </p:cNvSpPr>
              <p:nvPr/>
            </p:nvSpPr>
            <p:spPr bwMode="auto">
              <a:xfrm>
                <a:off x="3665" y="2685"/>
                <a:ext cx="56" cy="19"/>
              </a:xfrm>
              <a:custGeom>
                <a:avLst/>
                <a:gdLst>
                  <a:gd name="T0" fmla="*/ 1 w 57"/>
                  <a:gd name="T1" fmla="*/ 10 h 19"/>
                  <a:gd name="T2" fmla="*/ 28 w 57"/>
                  <a:gd name="T3" fmla="*/ 0 h 19"/>
                  <a:gd name="T4" fmla="*/ 57 w 57"/>
                  <a:gd name="T5" fmla="*/ 10 h 19"/>
                  <a:gd name="T6" fmla="*/ 30 w 57"/>
                  <a:gd name="T7" fmla="*/ 19 h 19"/>
                  <a:gd name="T8" fmla="*/ 1 w 57"/>
                  <a:gd name="T9" fmla="*/ 10 h 19"/>
                </a:gdLst>
                <a:ahLst/>
                <a:cxnLst>
                  <a:cxn ang="0">
                    <a:pos x="T0" y="T1"/>
                  </a:cxn>
                  <a:cxn ang="0">
                    <a:pos x="T2" y="T3"/>
                  </a:cxn>
                  <a:cxn ang="0">
                    <a:pos x="T4" y="T5"/>
                  </a:cxn>
                  <a:cxn ang="0">
                    <a:pos x="T6" y="T7"/>
                  </a:cxn>
                  <a:cxn ang="0">
                    <a:pos x="T8" y="T9"/>
                  </a:cxn>
                </a:cxnLst>
                <a:rect l="0" t="0" r="r" b="b"/>
                <a:pathLst>
                  <a:path w="57" h="19">
                    <a:moveTo>
                      <a:pt x="1" y="10"/>
                    </a:moveTo>
                    <a:cubicBezTo>
                      <a:pt x="0" y="4"/>
                      <a:pt x="12" y="0"/>
                      <a:pt x="28" y="0"/>
                    </a:cubicBezTo>
                    <a:cubicBezTo>
                      <a:pt x="43" y="0"/>
                      <a:pt x="56" y="4"/>
                      <a:pt x="57" y="10"/>
                    </a:cubicBezTo>
                    <a:cubicBezTo>
                      <a:pt x="57" y="15"/>
                      <a:pt x="45" y="19"/>
                      <a:pt x="30" y="19"/>
                    </a:cubicBezTo>
                    <a:cubicBezTo>
                      <a:pt x="14" y="19"/>
                      <a:pt x="1" y="15"/>
                      <a:pt x="1"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011" name="Freeform 509"/>
              <p:cNvSpPr>
                <a:spLocks/>
              </p:cNvSpPr>
              <p:nvPr/>
            </p:nvSpPr>
            <p:spPr bwMode="auto">
              <a:xfrm>
                <a:off x="3737" y="2685"/>
                <a:ext cx="58" cy="19"/>
              </a:xfrm>
              <a:custGeom>
                <a:avLst/>
                <a:gdLst>
                  <a:gd name="T0" fmla="*/ 1 w 58"/>
                  <a:gd name="T1" fmla="*/ 10 h 19"/>
                  <a:gd name="T2" fmla="*/ 28 w 58"/>
                  <a:gd name="T3" fmla="*/ 0 h 19"/>
                  <a:gd name="T4" fmla="*/ 57 w 58"/>
                  <a:gd name="T5" fmla="*/ 10 h 19"/>
                  <a:gd name="T6" fmla="*/ 30 w 58"/>
                  <a:gd name="T7" fmla="*/ 19 h 19"/>
                  <a:gd name="T8" fmla="*/ 1 w 58"/>
                  <a:gd name="T9" fmla="*/ 10 h 19"/>
                </a:gdLst>
                <a:ahLst/>
                <a:cxnLst>
                  <a:cxn ang="0">
                    <a:pos x="T0" y="T1"/>
                  </a:cxn>
                  <a:cxn ang="0">
                    <a:pos x="T2" y="T3"/>
                  </a:cxn>
                  <a:cxn ang="0">
                    <a:pos x="T4" y="T5"/>
                  </a:cxn>
                  <a:cxn ang="0">
                    <a:pos x="T6" y="T7"/>
                  </a:cxn>
                  <a:cxn ang="0">
                    <a:pos x="T8" y="T9"/>
                  </a:cxn>
                </a:cxnLst>
                <a:rect l="0" t="0" r="r" b="b"/>
                <a:pathLst>
                  <a:path w="58" h="19">
                    <a:moveTo>
                      <a:pt x="1" y="10"/>
                    </a:moveTo>
                    <a:cubicBezTo>
                      <a:pt x="0" y="4"/>
                      <a:pt x="12" y="0"/>
                      <a:pt x="28" y="0"/>
                    </a:cubicBezTo>
                    <a:cubicBezTo>
                      <a:pt x="43" y="0"/>
                      <a:pt x="56" y="4"/>
                      <a:pt x="57" y="10"/>
                    </a:cubicBezTo>
                    <a:cubicBezTo>
                      <a:pt x="58" y="15"/>
                      <a:pt x="46" y="19"/>
                      <a:pt x="30" y="19"/>
                    </a:cubicBezTo>
                    <a:cubicBezTo>
                      <a:pt x="15" y="19"/>
                      <a:pt x="2" y="15"/>
                      <a:pt x="1"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012" name="Freeform 510"/>
              <p:cNvSpPr>
                <a:spLocks/>
              </p:cNvSpPr>
              <p:nvPr/>
            </p:nvSpPr>
            <p:spPr bwMode="auto">
              <a:xfrm>
                <a:off x="3811" y="2685"/>
                <a:ext cx="58" cy="19"/>
              </a:xfrm>
              <a:custGeom>
                <a:avLst/>
                <a:gdLst>
                  <a:gd name="T0" fmla="*/ 1 w 59"/>
                  <a:gd name="T1" fmla="*/ 10 h 19"/>
                  <a:gd name="T2" fmla="*/ 28 w 59"/>
                  <a:gd name="T3" fmla="*/ 0 h 19"/>
                  <a:gd name="T4" fmla="*/ 58 w 59"/>
                  <a:gd name="T5" fmla="*/ 10 h 19"/>
                  <a:gd name="T6" fmla="*/ 31 w 59"/>
                  <a:gd name="T7" fmla="*/ 19 h 19"/>
                  <a:gd name="T8" fmla="*/ 1 w 59"/>
                  <a:gd name="T9" fmla="*/ 10 h 19"/>
                </a:gdLst>
                <a:ahLst/>
                <a:cxnLst>
                  <a:cxn ang="0">
                    <a:pos x="T0" y="T1"/>
                  </a:cxn>
                  <a:cxn ang="0">
                    <a:pos x="T2" y="T3"/>
                  </a:cxn>
                  <a:cxn ang="0">
                    <a:pos x="T4" y="T5"/>
                  </a:cxn>
                  <a:cxn ang="0">
                    <a:pos x="T6" y="T7"/>
                  </a:cxn>
                  <a:cxn ang="0">
                    <a:pos x="T8" y="T9"/>
                  </a:cxn>
                </a:cxnLst>
                <a:rect l="0" t="0" r="r" b="b"/>
                <a:pathLst>
                  <a:path w="59" h="19">
                    <a:moveTo>
                      <a:pt x="1" y="10"/>
                    </a:moveTo>
                    <a:cubicBezTo>
                      <a:pt x="0" y="4"/>
                      <a:pt x="12" y="0"/>
                      <a:pt x="28" y="0"/>
                    </a:cubicBezTo>
                    <a:cubicBezTo>
                      <a:pt x="43" y="0"/>
                      <a:pt x="57" y="4"/>
                      <a:pt x="58" y="10"/>
                    </a:cubicBezTo>
                    <a:cubicBezTo>
                      <a:pt x="59" y="15"/>
                      <a:pt x="47" y="19"/>
                      <a:pt x="31" y="19"/>
                    </a:cubicBezTo>
                    <a:cubicBezTo>
                      <a:pt x="15" y="19"/>
                      <a:pt x="2" y="15"/>
                      <a:pt x="1"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013" name="Freeform 511"/>
              <p:cNvSpPr>
                <a:spLocks/>
              </p:cNvSpPr>
              <p:nvPr/>
            </p:nvSpPr>
            <p:spPr bwMode="auto">
              <a:xfrm>
                <a:off x="3883" y="2685"/>
                <a:ext cx="59" cy="19"/>
              </a:xfrm>
              <a:custGeom>
                <a:avLst/>
                <a:gdLst>
                  <a:gd name="T0" fmla="*/ 1 w 59"/>
                  <a:gd name="T1" fmla="*/ 10 h 19"/>
                  <a:gd name="T2" fmla="*/ 27 w 59"/>
                  <a:gd name="T3" fmla="*/ 0 h 19"/>
                  <a:gd name="T4" fmla="*/ 58 w 59"/>
                  <a:gd name="T5" fmla="*/ 10 h 19"/>
                  <a:gd name="T6" fmla="*/ 32 w 59"/>
                  <a:gd name="T7" fmla="*/ 19 h 19"/>
                  <a:gd name="T8" fmla="*/ 1 w 59"/>
                  <a:gd name="T9" fmla="*/ 10 h 19"/>
                </a:gdLst>
                <a:ahLst/>
                <a:cxnLst>
                  <a:cxn ang="0">
                    <a:pos x="T0" y="T1"/>
                  </a:cxn>
                  <a:cxn ang="0">
                    <a:pos x="T2" y="T3"/>
                  </a:cxn>
                  <a:cxn ang="0">
                    <a:pos x="T4" y="T5"/>
                  </a:cxn>
                  <a:cxn ang="0">
                    <a:pos x="T6" y="T7"/>
                  </a:cxn>
                  <a:cxn ang="0">
                    <a:pos x="T8" y="T9"/>
                  </a:cxn>
                </a:cxnLst>
                <a:rect l="0" t="0" r="r" b="b"/>
                <a:pathLst>
                  <a:path w="59" h="19">
                    <a:moveTo>
                      <a:pt x="1" y="10"/>
                    </a:moveTo>
                    <a:cubicBezTo>
                      <a:pt x="0" y="4"/>
                      <a:pt x="12" y="0"/>
                      <a:pt x="27" y="0"/>
                    </a:cubicBezTo>
                    <a:cubicBezTo>
                      <a:pt x="43" y="0"/>
                      <a:pt x="57" y="4"/>
                      <a:pt x="58" y="10"/>
                    </a:cubicBezTo>
                    <a:cubicBezTo>
                      <a:pt x="59" y="15"/>
                      <a:pt x="47" y="19"/>
                      <a:pt x="32" y="19"/>
                    </a:cubicBezTo>
                    <a:cubicBezTo>
                      <a:pt x="16" y="19"/>
                      <a:pt x="2" y="15"/>
                      <a:pt x="1"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014" name="Freeform 512"/>
              <p:cNvSpPr>
                <a:spLocks/>
              </p:cNvSpPr>
              <p:nvPr/>
            </p:nvSpPr>
            <p:spPr bwMode="auto">
              <a:xfrm>
                <a:off x="3957" y="2685"/>
                <a:ext cx="58" cy="19"/>
              </a:xfrm>
              <a:custGeom>
                <a:avLst/>
                <a:gdLst>
                  <a:gd name="T0" fmla="*/ 2 w 59"/>
                  <a:gd name="T1" fmla="*/ 10 h 19"/>
                  <a:gd name="T2" fmla="*/ 27 w 59"/>
                  <a:gd name="T3" fmla="*/ 0 h 19"/>
                  <a:gd name="T4" fmla="*/ 58 w 59"/>
                  <a:gd name="T5" fmla="*/ 10 h 19"/>
                  <a:gd name="T6" fmla="*/ 32 w 59"/>
                  <a:gd name="T7" fmla="*/ 19 h 19"/>
                  <a:gd name="T8" fmla="*/ 2 w 59"/>
                  <a:gd name="T9" fmla="*/ 10 h 19"/>
                </a:gdLst>
                <a:ahLst/>
                <a:cxnLst>
                  <a:cxn ang="0">
                    <a:pos x="T0" y="T1"/>
                  </a:cxn>
                  <a:cxn ang="0">
                    <a:pos x="T2" y="T3"/>
                  </a:cxn>
                  <a:cxn ang="0">
                    <a:pos x="T4" y="T5"/>
                  </a:cxn>
                  <a:cxn ang="0">
                    <a:pos x="T6" y="T7"/>
                  </a:cxn>
                  <a:cxn ang="0">
                    <a:pos x="T8" y="T9"/>
                  </a:cxn>
                </a:cxnLst>
                <a:rect l="0" t="0" r="r" b="b"/>
                <a:pathLst>
                  <a:path w="59" h="19">
                    <a:moveTo>
                      <a:pt x="2" y="10"/>
                    </a:moveTo>
                    <a:cubicBezTo>
                      <a:pt x="0" y="4"/>
                      <a:pt x="12" y="0"/>
                      <a:pt x="27" y="0"/>
                    </a:cubicBezTo>
                    <a:cubicBezTo>
                      <a:pt x="43" y="0"/>
                      <a:pt x="56" y="4"/>
                      <a:pt x="58" y="10"/>
                    </a:cubicBezTo>
                    <a:cubicBezTo>
                      <a:pt x="59" y="15"/>
                      <a:pt x="48" y="19"/>
                      <a:pt x="32" y="19"/>
                    </a:cubicBezTo>
                    <a:cubicBezTo>
                      <a:pt x="17" y="19"/>
                      <a:pt x="3" y="15"/>
                      <a:pt x="2"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015" name="Freeform 513"/>
              <p:cNvSpPr>
                <a:spLocks/>
              </p:cNvSpPr>
              <p:nvPr/>
            </p:nvSpPr>
            <p:spPr bwMode="auto">
              <a:xfrm>
                <a:off x="4029" y="2685"/>
                <a:ext cx="60" cy="19"/>
              </a:xfrm>
              <a:custGeom>
                <a:avLst/>
                <a:gdLst>
                  <a:gd name="T0" fmla="*/ 2 w 60"/>
                  <a:gd name="T1" fmla="*/ 10 h 19"/>
                  <a:gd name="T2" fmla="*/ 27 w 60"/>
                  <a:gd name="T3" fmla="*/ 0 h 19"/>
                  <a:gd name="T4" fmla="*/ 58 w 60"/>
                  <a:gd name="T5" fmla="*/ 10 h 19"/>
                  <a:gd name="T6" fmla="*/ 33 w 60"/>
                  <a:gd name="T7" fmla="*/ 19 h 19"/>
                  <a:gd name="T8" fmla="*/ 2 w 60"/>
                  <a:gd name="T9" fmla="*/ 10 h 19"/>
                </a:gdLst>
                <a:ahLst/>
                <a:cxnLst>
                  <a:cxn ang="0">
                    <a:pos x="T0" y="T1"/>
                  </a:cxn>
                  <a:cxn ang="0">
                    <a:pos x="T2" y="T3"/>
                  </a:cxn>
                  <a:cxn ang="0">
                    <a:pos x="T4" y="T5"/>
                  </a:cxn>
                  <a:cxn ang="0">
                    <a:pos x="T6" y="T7"/>
                  </a:cxn>
                  <a:cxn ang="0">
                    <a:pos x="T8" y="T9"/>
                  </a:cxn>
                </a:cxnLst>
                <a:rect l="0" t="0" r="r" b="b"/>
                <a:pathLst>
                  <a:path w="60" h="19">
                    <a:moveTo>
                      <a:pt x="2" y="10"/>
                    </a:moveTo>
                    <a:cubicBezTo>
                      <a:pt x="0" y="4"/>
                      <a:pt x="12" y="0"/>
                      <a:pt x="27" y="0"/>
                    </a:cubicBezTo>
                    <a:cubicBezTo>
                      <a:pt x="42" y="0"/>
                      <a:pt x="56" y="4"/>
                      <a:pt x="58" y="10"/>
                    </a:cubicBezTo>
                    <a:cubicBezTo>
                      <a:pt x="60" y="15"/>
                      <a:pt x="49" y="19"/>
                      <a:pt x="33" y="19"/>
                    </a:cubicBezTo>
                    <a:cubicBezTo>
                      <a:pt x="17" y="19"/>
                      <a:pt x="3" y="15"/>
                      <a:pt x="2"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016" name="Freeform 514"/>
              <p:cNvSpPr>
                <a:spLocks/>
              </p:cNvSpPr>
              <p:nvPr/>
            </p:nvSpPr>
            <p:spPr bwMode="auto">
              <a:xfrm>
                <a:off x="4103" y="2685"/>
                <a:ext cx="61" cy="19"/>
              </a:xfrm>
              <a:custGeom>
                <a:avLst/>
                <a:gdLst>
                  <a:gd name="T0" fmla="*/ 2 w 61"/>
                  <a:gd name="T1" fmla="*/ 10 h 19"/>
                  <a:gd name="T2" fmla="*/ 27 w 61"/>
                  <a:gd name="T3" fmla="*/ 0 h 19"/>
                  <a:gd name="T4" fmla="*/ 59 w 61"/>
                  <a:gd name="T5" fmla="*/ 10 h 19"/>
                  <a:gd name="T6" fmla="*/ 34 w 61"/>
                  <a:gd name="T7" fmla="*/ 19 h 19"/>
                  <a:gd name="T8" fmla="*/ 2 w 61"/>
                  <a:gd name="T9" fmla="*/ 10 h 19"/>
                </a:gdLst>
                <a:ahLst/>
                <a:cxnLst>
                  <a:cxn ang="0">
                    <a:pos x="T0" y="T1"/>
                  </a:cxn>
                  <a:cxn ang="0">
                    <a:pos x="T2" y="T3"/>
                  </a:cxn>
                  <a:cxn ang="0">
                    <a:pos x="T4" y="T5"/>
                  </a:cxn>
                  <a:cxn ang="0">
                    <a:pos x="T6" y="T7"/>
                  </a:cxn>
                  <a:cxn ang="0">
                    <a:pos x="T8" y="T9"/>
                  </a:cxn>
                </a:cxnLst>
                <a:rect l="0" t="0" r="r" b="b"/>
                <a:pathLst>
                  <a:path w="61" h="19">
                    <a:moveTo>
                      <a:pt x="2" y="10"/>
                    </a:moveTo>
                    <a:cubicBezTo>
                      <a:pt x="0" y="4"/>
                      <a:pt x="11" y="0"/>
                      <a:pt x="27" y="0"/>
                    </a:cubicBezTo>
                    <a:cubicBezTo>
                      <a:pt x="42" y="0"/>
                      <a:pt x="57" y="4"/>
                      <a:pt x="59" y="10"/>
                    </a:cubicBezTo>
                    <a:cubicBezTo>
                      <a:pt x="61" y="15"/>
                      <a:pt x="49" y="19"/>
                      <a:pt x="34" y="19"/>
                    </a:cubicBezTo>
                    <a:cubicBezTo>
                      <a:pt x="18" y="19"/>
                      <a:pt x="4" y="15"/>
                      <a:pt x="2"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017" name="Freeform 515"/>
              <p:cNvSpPr>
                <a:spLocks/>
              </p:cNvSpPr>
              <p:nvPr/>
            </p:nvSpPr>
            <p:spPr bwMode="auto">
              <a:xfrm>
                <a:off x="4175" y="2685"/>
                <a:ext cx="61" cy="19"/>
              </a:xfrm>
              <a:custGeom>
                <a:avLst/>
                <a:gdLst>
                  <a:gd name="T0" fmla="*/ 2 w 61"/>
                  <a:gd name="T1" fmla="*/ 10 h 19"/>
                  <a:gd name="T2" fmla="*/ 27 w 61"/>
                  <a:gd name="T3" fmla="*/ 0 h 19"/>
                  <a:gd name="T4" fmla="*/ 59 w 61"/>
                  <a:gd name="T5" fmla="*/ 10 h 19"/>
                  <a:gd name="T6" fmla="*/ 34 w 61"/>
                  <a:gd name="T7" fmla="*/ 19 h 19"/>
                  <a:gd name="T8" fmla="*/ 2 w 61"/>
                  <a:gd name="T9" fmla="*/ 10 h 19"/>
                </a:gdLst>
                <a:ahLst/>
                <a:cxnLst>
                  <a:cxn ang="0">
                    <a:pos x="T0" y="T1"/>
                  </a:cxn>
                  <a:cxn ang="0">
                    <a:pos x="T2" y="T3"/>
                  </a:cxn>
                  <a:cxn ang="0">
                    <a:pos x="T4" y="T5"/>
                  </a:cxn>
                  <a:cxn ang="0">
                    <a:pos x="T6" y="T7"/>
                  </a:cxn>
                  <a:cxn ang="0">
                    <a:pos x="T8" y="T9"/>
                  </a:cxn>
                </a:cxnLst>
                <a:rect l="0" t="0" r="r" b="b"/>
                <a:pathLst>
                  <a:path w="61" h="19">
                    <a:moveTo>
                      <a:pt x="2" y="10"/>
                    </a:moveTo>
                    <a:cubicBezTo>
                      <a:pt x="0" y="4"/>
                      <a:pt x="11" y="0"/>
                      <a:pt x="27" y="0"/>
                    </a:cubicBezTo>
                    <a:cubicBezTo>
                      <a:pt x="42" y="0"/>
                      <a:pt x="57" y="4"/>
                      <a:pt x="59" y="10"/>
                    </a:cubicBezTo>
                    <a:cubicBezTo>
                      <a:pt x="61" y="15"/>
                      <a:pt x="50" y="19"/>
                      <a:pt x="34" y="19"/>
                    </a:cubicBezTo>
                    <a:cubicBezTo>
                      <a:pt x="18" y="19"/>
                      <a:pt x="4" y="15"/>
                      <a:pt x="2"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018" name="Freeform 516"/>
              <p:cNvSpPr>
                <a:spLocks/>
              </p:cNvSpPr>
              <p:nvPr/>
            </p:nvSpPr>
            <p:spPr bwMode="auto">
              <a:xfrm>
                <a:off x="4249" y="2685"/>
                <a:ext cx="61" cy="19"/>
              </a:xfrm>
              <a:custGeom>
                <a:avLst/>
                <a:gdLst>
                  <a:gd name="T0" fmla="*/ 3 w 61"/>
                  <a:gd name="T1" fmla="*/ 10 h 19"/>
                  <a:gd name="T2" fmla="*/ 27 w 61"/>
                  <a:gd name="T3" fmla="*/ 0 h 19"/>
                  <a:gd name="T4" fmla="*/ 59 w 61"/>
                  <a:gd name="T5" fmla="*/ 10 h 19"/>
                  <a:gd name="T6" fmla="*/ 35 w 61"/>
                  <a:gd name="T7" fmla="*/ 19 h 19"/>
                  <a:gd name="T8" fmla="*/ 3 w 61"/>
                  <a:gd name="T9" fmla="*/ 10 h 19"/>
                </a:gdLst>
                <a:ahLst/>
                <a:cxnLst>
                  <a:cxn ang="0">
                    <a:pos x="T0" y="T1"/>
                  </a:cxn>
                  <a:cxn ang="0">
                    <a:pos x="T2" y="T3"/>
                  </a:cxn>
                  <a:cxn ang="0">
                    <a:pos x="T4" y="T5"/>
                  </a:cxn>
                  <a:cxn ang="0">
                    <a:pos x="T6" y="T7"/>
                  </a:cxn>
                  <a:cxn ang="0">
                    <a:pos x="T8" y="T9"/>
                  </a:cxn>
                </a:cxnLst>
                <a:rect l="0" t="0" r="r" b="b"/>
                <a:pathLst>
                  <a:path w="61" h="19">
                    <a:moveTo>
                      <a:pt x="3" y="10"/>
                    </a:moveTo>
                    <a:cubicBezTo>
                      <a:pt x="0" y="4"/>
                      <a:pt x="11" y="0"/>
                      <a:pt x="27" y="0"/>
                    </a:cubicBezTo>
                    <a:cubicBezTo>
                      <a:pt x="42" y="0"/>
                      <a:pt x="56" y="4"/>
                      <a:pt x="59" y="10"/>
                    </a:cubicBezTo>
                    <a:cubicBezTo>
                      <a:pt x="61" y="15"/>
                      <a:pt x="51" y="19"/>
                      <a:pt x="35" y="19"/>
                    </a:cubicBezTo>
                    <a:cubicBezTo>
                      <a:pt x="19" y="19"/>
                      <a:pt x="5" y="15"/>
                      <a:pt x="3"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019" name="Freeform 517"/>
              <p:cNvSpPr>
                <a:spLocks/>
              </p:cNvSpPr>
              <p:nvPr/>
            </p:nvSpPr>
            <p:spPr bwMode="auto">
              <a:xfrm>
                <a:off x="4323" y="2685"/>
                <a:ext cx="61" cy="19"/>
              </a:xfrm>
              <a:custGeom>
                <a:avLst/>
                <a:gdLst>
                  <a:gd name="T0" fmla="*/ 3 w 62"/>
                  <a:gd name="T1" fmla="*/ 10 h 19"/>
                  <a:gd name="T2" fmla="*/ 26 w 62"/>
                  <a:gd name="T3" fmla="*/ 0 h 19"/>
                  <a:gd name="T4" fmla="*/ 59 w 62"/>
                  <a:gd name="T5" fmla="*/ 10 h 19"/>
                  <a:gd name="T6" fmla="*/ 36 w 62"/>
                  <a:gd name="T7" fmla="*/ 19 h 19"/>
                  <a:gd name="T8" fmla="*/ 3 w 62"/>
                  <a:gd name="T9" fmla="*/ 10 h 19"/>
                </a:gdLst>
                <a:ahLst/>
                <a:cxnLst>
                  <a:cxn ang="0">
                    <a:pos x="T0" y="T1"/>
                  </a:cxn>
                  <a:cxn ang="0">
                    <a:pos x="T2" y="T3"/>
                  </a:cxn>
                  <a:cxn ang="0">
                    <a:pos x="T4" y="T5"/>
                  </a:cxn>
                  <a:cxn ang="0">
                    <a:pos x="T6" y="T7"/>
                  </a:cxn>
                  <a:cxn ang="0">
                    <a:pos x="T8" y="T9"/>
                  </a:cxn>
                </a:cxnLst>
                <a:rect l="0" t="0" r="r" b="b"/>
                <a:pathLst>
                  <a:path w="62" h="19">
                    <a:moveTo>
                      <a:pt x="3" y="10"/>
                    </a:moveTo>
                    <a:cubicBezTo>
                      <a:pt x="0" y="4"/>
                      <a:pt x="11" y="0"/>
                      <a:pt x="26" y="0"/>
                    </a:cubicBezTo>
                    <a:cubicBezTo>
                      <a:pt x="42" y="0"/>
                      <a:pt x="57" y="4"/>
                      <a:pt x="59" y="10"/>
                    </a:cubicBezTo>
                    <a:cubicBezTo>
                      <a:pt x="62" y="15"/>
                      <a:pt x="51" y="19"/>
                      <a:pt x="36" y="19"/>
                    </a:cubicBezTo>
                    <a:cubicBezTo>
                      <a:pt x="20" y="19"/>
                      <a:pt x="5" y="15"/>
                      <a:pt x="3"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020" name="Freeform 518"/>
              <p:cNvSpPr>
                <a:spLocks/>
              </p:cNvSpPr>
              <p:nvPr/>
            </p:nvSpPr>
            <p:spPr bwMode="auto">
              <a:xfrm>
                <a:off x="4395" y="2685"/>
                <a:ext cx="63" cy="19"/>
              </a:xfrm>
              <a:custGeom>
                <a:avLst/>
                <a:gdLst>
                  <a:gd name="T0" fmla="*/ 3 w 63"/>
                  <a:gd name="T1" fmla="*/ 10 h 19"/>
                  <a:gd name="T2" fmla="*/ 26 w 63"/>
                  <a:gd name="T3" fmla="*/ 0 h 19"/>
                  <a:gd name="T4" fmla="*/ 60 w 63"/>
                  <a:gd name="T5" fmla="*/ 10 h 19"/>
                  <a:gd name="T6" fmla="*/ 36 w 63"/>
                  <a:gd name="T7" fmla="*/ 19 h 19"/>
                  <a:gd name="T8" fmla="*/ 3 w 63"/>
                  <a:gd name="T9" fmla="*/ 10 h 19"/>
                </a:gdLst>
                <a:ahLst/>
                <a:cxnLst>
                  <a:cxn ang="0">
                    <a:pos x="T0" y="T1"/>
                  </a:cxn>
                  <a:cxn ang="0">
                    <a:pos x="T2" y="T3"/>
                  </a:cxn>
                  <a:cxn ang="0">
                    <a:pos x="T4" y="T5"/>
                  </a:cxn>
                  <a:cxn ang="0">
                    <a:pos x="T6" y="T7"/>
                  </a:cxn>
                  <a:cxn ang="0">
                    <a:pos x="T8" y="T9"/>
                  </a:cxn>
                </a:cxnLst>
                <a:rect l="0" t="0" r="r" b="b"/>
                <a:pathLst>
                  <a:path w="63" h="19">
                    <a:moveTo>
                      <a:pt x="3" y="10"/>
                    </a:moveTo>
                    <a:cubicBezTo>
                      <a:pt x="0" y="4"/>
                      <a:pt x="11" y="0"/>
                      <a:pt x="26" y="0"/>
                    </a:cubicBezTo>
                    <a:cubicBezTo>
                      <a:pt x="42" y="0"/>
                      <a:pt x="57" y="4"/>
                      <a:pt x="60" y="10"/>
                    </a:cubicBezTo>
                    <a:cubicBezTo>
                      <a:pt x="63" y="15"/>
                      <a:pt x="52" y="19"/>
                      <a:pt x="36" y="19"/>
                    </a:cubicBezTo>
                    <a:cubicBezTo>
                      <a:pt x="20" y="19"/>
                      <a:pt x="5" y="15"/>
                      <a:pt x="3"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021" name="Freeform 519"/>
              <p:cNvSpPr>
                <a:spLocks/>
              </p:cNvSpPr>
              <p:nvPr/>
            </p:nvSpPr>
            <p:spPr bwMode="auto">
              <a:xfrm>
                <a:off x="4470" y="2685"/>
                <a:ext cx="61" cy="19"/>
              </a:xfrm>
              <a:custGeom>
                <a:avLst/>
                <a:gdLst>
                  <a:gd name="T0" fmla="*/ 2 w 62"/>
                  <a:gd name="T1" fmla="*/ 10 h 19"/>
                  <a:gd name="T2" fmla="*/ 25 w 62"/>
                  <a:gd name="T3" fmla="*/ 0 h 19"/>
                  <a:gd name="T4" fmla="*/ 59 w 62"/>
                  <a:gd name="T5" fmla="*/ 10 h 19"/>
                  <a:gd name="T6" fmla="*/ 36 w 62"/>
                  <a:gd name="T7" fmla="*/ 19 h 19"/>
                  <a:gd name="T8" fmla="*/ 2 w 62"/>
                  <a:gd name="T9" fmla="*/ 10 h 19"/>
                </a:gdLst>
                <a:ahLst/>
                <a:cxnLst>
                  <a:cxn ang="0">
                    <a:pos x="T0" y="T1"/>
                  </a:cxn>
                  <a:cxn ang="0">
                    <a:pos x="T2" y="T3"/>
                  </a:cxn>
                  <a:cxn ang="0">
                    <a:pos x="T4" y="T5"/>
                  </a:cxn>
                  <a:cxn ang="0">
                    <a:pos x="T6" y="T7"/>
                  </a:cxn>
                  <a:cxn ang="0">
                    <a:pos x="T8" y="T9"/>
                  </a:cxn>
                </a:cxnLst>
                <a:rect l="0" t="0" r="r" b="b"/>
                <a:pathLst>
                  <a:path w="62" h="19">
                    <a:moveTo>
                      <a:pt x="2" y="10"/>
                    </a:moveTo>
                    <a:cubicBezTo>
                      <a:pt x="0" y="4"/>
                      <a:pt x="10" y="0"/>
                      <a:pt x="25" y="0"/>
                    </a:cubicBezTo>
                    <a:cubicBezTo>
                      <a:pt x="41" y="0"/>
                      <a:pt x="56" y="4"/>
                      <a:pt x="59" y="10"/>
                    </a:cubicBezTo>
                    <a:cubicBezTo>
                      <a:pt x="62" y="15"/>
                      <a:pt x="52" y="19"/>
                      <a:pt x="36" y="19"/>
                    </a:cubicBezTo>
                    <a:cubicBezTo>
                      <a:pt x="20" y="19"/>
                      <a:pt x="5" y="15"/>
                      <a:pt x="2"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022" name="Freeform 520"/>
              <p:cNvSpPr>
                <a:spLocks/>
              </p:cNvSpPr>
              <p:nvPr/>
            </p:nvSpPr>
            <p:spPr bwMode="auto">
              <a:xfrm>
                <a:off x="4542" y="2685"/>
                <a:ext cx="62" cy="19"/>
              </a:xfrm>
              <a:custGeom>
                <a:avLst/>
                <a:gdLst>
                  <a:gd name="T0" fmla="*/ 3 w 62"/>
                  <a:gd name="T1" fmla="*/ 10 h 19"/>
                  <a:gd name="T2" fmla="*/ 25 w 62"/>
                  <a:gd name="T3" fmla="*/ 0 h 19"/>
                  <a:gd name="T4" fmla="*/ 59 w 62"/>
                  <a:gd name="T5" fmla="*/ 10 h 19"/>
                  <a:gd name="T6" fmla="*/ 37 w 62"/>
                  <a:gd name="T7" fmla="*/ 19 h 19"/>
                  <a:gd name="T8" fmla="*/ 3 w 62"/>
                  <a:gd name="T9" fmla="*/ 10 h 19"/>
                </a:gdLst>
                <a:ahLst/>
                <a:cxnLst>
                  <a:cxn ang="0">
                    <a:pos x="T0" y="T1"/>
                  </a:cxn>
                  <a:cxn ang="0">
                    <a:pos x="T2" y="T3"/>
                  </a:cxn>
                  <a:cxn ang="0">
                    <a:pos x="T4" y="T5"/>
                  </a:cxn>
                  <a:cxn ang="0">
                    <a:pos x="T6" y="T7"/>
                  </a:cxn>
                  <a:cxn ang="0">
                    <a:pos x="T8" y="T9"/>
                  </a:cxn>
                </a:cxnLst>
                <a:rect l="0" t="0" r="r" b="b"/>
                <a:pathLst>
                  <a:path w="62" h="19">
                    <a:moveTo>
                      <a:pt x="3" y="10"/>
                    </a:moveTo>
                    <a:cubicBezTo>
                      <a:pt x="0" y="4"/>
                      <a:pt x="10" y="0"/>
                      <a:pt x="25" y="0"/>
                    </a:cubicBezTo>
                    <a:cubicBezTo>
                      <a:pt x="40" y="0"/>
                      <a:pt x="56" y="4"/>
                      <a:pt x="59" y="10"/>
                    </a:cubicBezTo>
                    <a:cubicBezTo>
                      <a:pt x="62" y="15"/>
                      <a:pt x="52" y="19"/>
                      <a:pt x="37" y="19"/>
                    </a:cubicBezTo>
                    <a:cubicBezTo>
                      <a:pt x="21" y="19"/>
                      <a:pt x="6" y="15"/>
                      <a:pt x="3"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023" name="Freeform 521"/>
              <p:cNvSpPr>
                <a:spLocks/>
              </p:cNvSpPr>
              <p:nvPr/>
            </p:nvSpPr>
            <p:spPr bwMode="auto">
              <a:xfrm>
                <a:off x="4615" y="2685"/>
                <a:ext cx="63" cy="19"/>
              </a:xfrm>
              <a:custGeom>
                <a:avLst/>
                <a:gdLst>
                  <a:gd name="T0" fmla="*/ 4 w 64"/>
                  <a:gd name="T1" fmla="*/ 10 h 19"/>
                  <a:gd name="T2" fmla="*/ 26 w 64"/>
                  <a:gd name="T3" fmla="*/ 0 h 19"/>
                  <a:gd name="T4" fmla="*/ 60 w 64"/>
                  <a:gd name="T5" fmla="*/ 10 h 19"/>
                  <a:gd name="T6" fmla="*/ 38 w 64"/>
                  <a:gd name="T7" fmla="*/ 19 h 19"/>
                  <a:gd name="T8" fmla="*/ 4 w 64"/>
                  <a:gd name="T9" fmla="*/ 10 h 19"/>
                </a:gdLst>
                <a:ahLst/>
                <a:cxnLst>
                  <a:cxn ang="0">
                    <a:pos x="T0" y="T1"/>
                  </a:cxn>
                  <a:cxn ang="0">
                    <a:pos x="T2" y="T3"/>
                  </a:cxn>
                  <a:cxn ang="0">
                    <a:pos x="T4" y="T5"/>
                  </a:cxn>
                  <a:cxn ang="0">
                    <a:pos x="T6" y="T7"/>
                  </a:cxn>
                  <a:cxn ang="0">
                    <a:pos x="T8" y="T9"/>
                  </a:cxn>
                </a:cxnLst>
                <a:rect l="0" t="0" r="r" b="b"/>
                <a:pathLst>
                  <a:path w="64" h="19">
                    <a:moveTo>
                      <a:pt x="4" y="10"/>
                    </a:moveTo>
                    <a:cubicBezTo>
                      <a:pt x="0" y="4"/>
                      <a:pt x="10" y="0"/>
                      <a:pt x="26" y="0"/>
                    </a:cubicBezTo>
                    <a:cubicBezTo>
                      <a:pt x="41" y="0"/>
                      <a:pt x="57" y="4"/>
                      <a:pt x="60" y="10"/>
                    </a:cubicBezTo>
                    <a:cubicBezTo>
                      <a:pt x="64" y="15"/>
                      <a:pt x="54" y="19"/>
                      <a:pt x="38" y="19"/>
                    </a:cubicBezTo>
                    <a:cubicBezTo>
                      <a:pt x="22" y="19"/>
                      <a:pt x="7" y="15"/>
                      <a:pt x="4"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024" name="Freeform 522"/>
              <p:cNvSpPr>
                <a:spLocks/>
              </p:cNvSpPr>
              <p:nvPr/>
            </p:nvSpPr>
            <p:spPr bwMode="auto">
              <a:xfrm>
                <a:off x="4688" y="2685"/>
                <a:ext cx="63" cy="19"/>
              </a:xfrm>
              <a:custGeom>
                <a:avLst/>
                <a:gdLst>
                  <a:gd name="T0" fmla="*/ 3 w 63"/>
                  <a:gd name="T1" fmla="*/ 10 h 19"/>
                  <a:gd name="T2" fmla="*/ 25 w 63"/>
                  <a:gd name="T3" fmla="*/ 0 h 19"/>
                  <a:gd name="T4" fmla="*/ 60 w 63"/>
                  <a:gd name="T5" fmla="*/ 10 h 19"/>
                  <a:gd name="T6" fmla="*/ 38 w 63"/>
                  <a:gd name="T7" fmla="*/ 19 h 19"/>
                  <a:gd name="T8" fmla="*/ 3 w 63"/>
                  <a:gd name="T9" fmla="*/ 10 h 19"/>
                </a:gdLst>
                <a:ahLst/>
                <a:cxnLst>
                  <a:cxn ang="0">
                    <a:pos x="T0" y="T1"/>
                  </a:cxn>
                  <a:cxn ang="0">
                    <a:pos x="T2" y="T3"/>
                  </a:cxn>
                  <a:cxn ang="0">
                    <a:pos x="T4" y="T5"/>
                  </a:cxn>
                  <a:cxn ang="0">
                    <a:pos x="T6" y="T7"/>
                  </a:cxn>
                  <a:cxn ang="0">
                    <a:pos x="T8" y="T9"/>
                  </a:cxn>
                </a:cxnLst>
                <a:rect l="0" t="0" r="r" b="b"/>
                <a:pathLst>
                  <a:path w="63" h="19">
                    <a:moveTo>
                      <a:pt x="3" y="10"/>
                    </a:moveTo>
                    <a:cubicBezTo>
                      <a:pt x="0" y="4"/>
                      <a:pt x="10" y="0"/>
                      <a:pt x="25" y="0"/>
                    </a:cubicBezTo>
                    <a:cubicBezTo>
                      <a:pt x="40" y="0"/>
                      <a:pt x="56" y="4"/>
                      <a:pt x="60" y="10"/>
                    </a:cubicBezTo>
                    <a:cubicBezTo>
                      <a:pt x="63" y="15"/>
                      <a:pt x="54" y="19"/>
                      <a:pt x="38" y="19"/>
                    </a:cubicBezTo>
                    <a:cubicBezTo>
                      <a:pt x="23" y="19"/>
                      <a:pt x="7" y="15"/>
                      <a:pt x="3"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025" name="Freeform 523"/>
              <p:cNvSpPr>
                <a:spLocks/>
              </p:cNvSpPr>
              <p:nvPr/>
            </p:nvSpPr>
            <p:spPr bwMode="auto">
              <a:xfrm>
                <a:off x="4762" y="2685"/>
                <a:ext cx="64" cy="19"/>
              </a:xfrm>
              <a:custGeom>
                <a:avLst/>
                <a:gdLst>
                  <a:gd name="T0" fmla="*/ 3 w 64"/>
                  <a:gd name="T1" fmla="*/ 10 h 19"/>
                  <a:gd name="T2" fmla="*/ 24 w 64"/>
                  <a:gd name="T3" fmla="*/ 0 h 19"/>
                  <a:gd name="T4" fmla="*/ 60 w 64"/>
                  <a:gd name="T5" fmla="*/ 10 h 19"/>
                  <a:gd name="T6" fmla="*/ 39 w 64"/>
                  <a:gd name="T7" fmla="*/ 19 h 19"/>
                  <a:gd name="T8" fmla="*/ 3 w 64"/>
                  <a:gd name="T9" fmla="*/ 10 h 19"/>
                </a:gdLst>
                <a:ahLst/>
                <a:cxnLst>
                  <a:cxn ang="0">
                    <a:pos x="T0" y="T1"/>
                  </a:cxn>
                  <a:cxn ang="0">
                    <a:pos x="T2" y="T3"/>
                  </a:cxn>
                  <a:cxn ang="0">
                    <a:pos x="T4" y="T5"/>
                  </a:cxn>
                  <a:cxn ang="0">
                    <a:pos x="T6" y="T7"/>
                  </a:cxn>
                  <a:cxn ang="0">
                    <a:pos x="T8" y="T9"/>
                  </a:cxn>
                </a:cxnLst>
                <a:rect l="0" t="0" r="r" b="b"/>
                <a:pathLst>
                  <a:path w="64" h="19">
                    <a:moveTo>
                      <a:pt x="3" y="10"/>
                    </a:moveTo>
                    <a:cubicBezTo>
                      <a:pt x="0" y="4"/>
                      <a:pt x="9" y="0"/>
                      <a:pt x="24" y="0"/>
                    </a:cubicBezTo>
                    <a:cubicBezTo>
                      <a:pt x="40" y="0"/>
                      <a:pt x="56" y="4"/>
                      <a:pt x="60" y="10"/>
                    </a:cubicBezTo>
                    <a:cubicBezTo>
                      <a:pt x="64" y="15"/>
                      <a:pt x="54" y="19"/>
                      <a:pt x="39" y="19"/>
                    </a:cubicBezTo>
                    <a:cubicBezTo>
                      <a:pt x="23" y="19"/>
                      <a:pt x="7" y="15"/>
                      <a:pt x="3"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026" name="Freeform 524"/>
              <p:cNvSpPr>
                <a:spLocks/>
              </p:cNvSpPr>
              <p:nvPr/>
            </p:nvSpPr>
            <p:spPr bwMode="auto">
              <a:xfrm>
                <a:off x="4834" y="2685"/>
                <a:ext cx="65" cy="19"/>
              </a:xfrm>
              <a:custGeom>
                <a:avLst/>
                <a:gdLst>
                  <a:gd name="T0" fmla="*/ 4 w 65"/>
                  <a:gd name="T1" fmla="*/ 10 h 19"/>
                  <a:gd name="T2" fmla="*/ 25 w 65"/>
                  <a:gd name="T3" fmla="*/ 0 h 19"/>
                  <a:gd name="T4" fmla="*/ 61 w 65"/>
                  <a:gd name="T5" fmla="*/ 10 h 19"/>
                  <a:gd name="T6" fmla="*/ 40 w 65"/>
                  <a:gd name="T7" fmla="*/ 19 h 19"/>
                  <a:gd name="T8" fmla="*/ 4 w 65"/>
                  <a:gd name="T9" fmla="*/ 10 h 19"/>
                </a:gdLst>
                <a:ahLst/>
                <a:cxnLst>
                  <a:cxn ang="0">
                    <a:pos x="T0" y="T1"/>
                  </a:cxn>
                  <a:cxn ang="0">
                    <a:pos x="T2" y="T3"/>
                  </a:cxn>
                  <a:cxn ang="0">
                    <a:pos x="T4" y="T5"/>
                  </a:cxn>
                  <a:cxn ang="0">
                    <a:pos x="T6" y="T7"/>
                  </a:cxn>
                  <a:cxn ang="0">
                    <a:pos x="T8" y="T9"/>
                  </a:cxn>
                </a:cxnLst>
                <a:rect l="0" t="0" r="r" b="b"/>
                <a:pathLst>
                  <a:path w="65" h="19">
                    <a:moveTo>
                      <a:pt x="4" y="10"/>
                    </a:moveTo>
                    <a:cubicBezTo>
                      <a:pt x="0" y="4"/>
                      <a:pt x="9" y="0"/>
                      <a:pt x="25" y="0"/>
                    </a:cubicBezTo>
                    <a:cubicBezTo>
                      <a:pt x="40" y="0"/>
                      <a:pt x="56" y="4"/>
                      <a:pt x="61" y="10"/>
                    </a:cubicBezTo>
                    <a:cubicBezTo>
                      <a:pt x="65" y="15"/>
                      <a:pt x="55" y="19"/>
                      <a:pt x="40" y="19"/>
                    </a:cubicBezTo>
                    <a:cubicBezTo>
                      <a:pt x="24" y="19"/>
                      <a:pt x="8" y="15"/>
                      <a:pt x="4"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027" name="Freeform 525"/>
              <p:cNvSpPr>
                <a:spLocks/>
              </p:cNvSpPr>
              <p:nvPr/>
            </p:nvSpPr>
            <p:spPr bwMode="auto">
              <a:xfrm>
                <a:off x="4908" y="2685"/>
                <a:ext cx="65" cy="19"/>
              </a:xfrm>
              <a:custGeom>
                <a:avLst/>
                <a:gdLst>
                  <a:gd name="T0" fmla="*/ 4 w 65"/>
                  <a:gd name="T1" fmla="*/ 10 h 19"/>
                  <a:gd name="T2" fmla="*/ 25 w 65"/>
                  <a:gd name="T3" fmla="*/ 0 h 19"/>
                  <a:gd name="T4" fmla="*/ 60 w 65"/>
                  <a:gd name="T5" fmla="*/ 10 h 19"/>
                  <a:gd name="T6" fmla="*/ 40 w 65"/>
                  <a:gd name="T7" fmla="*/ 19 h 19"/>
                  <a:gd name="T8" fmla="*/ 4 w 65"/>
                  <a:gd name="T9" fmla="*/ 10 h 19"/>
                </a:gdLst>
                <a:ahLst/>
                <a:cxnLst>
                  <a:cxn ang="0">
                    <a:pos x="T0" y="T1"/>
                  </a:cxn>
                  <a:cxn ang="0">
                    <a:pos x="T2" y="T3"/>
                  </a:cxn>
                  <a:cxn ang="0">
                    <a:pos x="T4" y="T5"/>
                  </a:cxn>
                  <a:cxn ang="0">
                    <a:pos x="T6" y="T7"/>
                  </a:cxn>
                  <a:cxn ang="0">
                    <a:pos x="T8" y="T9"/>
                  </a:cxn>
                </a:cxnLst>
                <a:rect l="0" t="0" r="r" b="b"/>
                <a:pathLst>
                  <a:path w="65" h="19">
                    <a:moveTo>
                      <a:pt x="4" y="10"/>
                    </a:moveTo>
                    <a:cubicBezTo>
                      <a:pt x="0" y="4"/>
                      <a:pt x="9" y="0"/>
                      <a:pt x="25" y="0"/>
                    </a:cubicBezTo>
                    <a:cubicBezTo>
                      <a:pt x="40" y="0"/>
                      <a:pt x="56" y="4"/>
                      <a:pt x="60" y="10"/>
                    </a:cubicBezTo>
                    <a:cubicBezTo>
                      <a:pt x="65" y="15"/>
                      <a:pt x="56" y="19"/>
                      <a:pt x="40" y="19"/>
                    </a:cubicBezTo>
                    <a:cubicBezTo>
                      <a:pt x="25" y="19"/>
                      <a:pt x="9" y="15"/>
                      <a:pt x="4"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028" name="Freeform 526"/>
              <p:cNvSpPr>
                <a:spLocks/>
              </p:cNvSpPr>
              <p:nvPr/>
            </p:nvSpPr>
            <p:spPr bwMode="auto">
              <a:xfrm>
                <a:off x="4981" y="2685"/>
                <a:ext cx="64" cy="19"/>
              </a:xfrm>
              <a:custGeom>
                <a:avLst/>
                <a:gdLst>
                  <a:gd name="T0" fmla="*/ 4 w 65"/>
                  <a:gd name="T1" fmla="*/ 10 h 19"/>
                  <a:gd name="T2" fmla="*/ 24 w 65"/>
                  <a:gd name="T3" fmla="*/ 0 h 19"/>
                  <a:gd name="T4" fmla="*/ 61 w 65"/>
                  <a:gd name="T5" fmla="*/ 10 h 19"/>
                  <a:gd name="T6" fmla="*/ 41 w 65"/>
                  <a:gd name="T7" fmla="*/ 19 h 19"/>
                  <a:gd name="T8" fmla="*/ 4 w 65"/>
                  <a:gd name="T9" fmla="*/ 10 h 19"/>
                </a:gdLst>
                <a:ahLst/>
                <a:cxnLst>
                  <a:cxn ang="0">
                    <a:pos x="T0" y="T1"/>
                  </a:cxn>
                  <a:cxn ang="0">
                    <a:pos x="T2" y="T3"/>
                  </a:cxn>
                  <a:cxn ang="0">
                    <a:pos x="T4" y="T5"/>
                  </a:cxn>
                  <a:cxn ang="0">
                    <a:pos x="T6" y="T7"/>
                  </a:cxn>
                  <a:cxn ang="0">
                    <a:pos x="T8" y="T9"/>
                  </a:cxn>
                </a:cxnLst>
                <a:rect l="0" t="0" r="r" b="b"/>
                <a:pathLst>
                  <a:path w="65" h="19">
                    <a:moveTo>
                      <a:pt x="4" y="10"/>
                    </a:moveTo>
                    <a:cubicBezTo>
                      <a:pt x="0" y="4"/>
                      <a:pt x="9" y="0"/>
                      <a:pt x="24" y="0"/>
                    </a:cubicBezTo>
                    <a:cubicBezTo>
                      <a:pt x="40" y="0"/>
                      <a:pt x="56" y="4"/>
                      <a:pt x="61" y="10"/>
                    </a:cubicBezTo>
                    <a:cubicBezTo>
                      <a:pt x="65" y="15"/>
                      <a:pt x="56" y="19"/>
                      <a:pt x="41" y="19"/>
                    </a:cubicBezTo>
                    <a:cubicBezTo>
                      <a:pt x="25" y="19"/>
                      <a:pt x="9" y="15"/>
                      <a:pt x="4"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029" name="Freeform 527"/>
              <p:cNvSpPr>
                <a:spLocks/>
              </p:cNvSpPr>
              <p:nvPr/>
            </p:nvSpPr>
            <p:spPr bwMode="auto">
              <a:xfrm>
                <a:off x="5054" y="2685"/>
                <a:ext cx="66" cy="19"/>
              </a:xfrm>
              <a:custGeom>
                <a:avLst/>
                <a:gdLst>
                  <a:gd name="T0" fmla="*/ 4 w 66"/>
                  <a:gd name="T1" fmla="*/ 10 h 19"/>
                  <a:gd name="T2" fmla="*/ 24 w 66"/>
                  <a:gd name="T3" fmla="*/ 0 h 19"/>
                  <a:gd name="T4" fmla="*/ 61 w 66"/>
                  <a:gd name="T5" fmla="*/ 10 h 19"/>
                  <a:gd name="T6" fmla="*/ 42 w 66"/>
                  <a:gd name="T7" fmla="*/ 19 h 19"/>
                  <a:gd name="T8" fmla="*/ 4 w 66"/>
                  <a:gd name="T9" fmla="*/ 10 h 19"/>
                </a:gdLst>
                <a:ahLst/>
                <a:cxnLst>
                  <a:cxn ang="0">
                    <a:pos x="T0" y="T1"/>
                  </a:cxn>
                  <a:cxn ang="0">
                    <a:pos x="T2" y="T3"/>
                  </a:cxn>
                  <a:cxn ang="0">
                    <a:pos x="T4" y="T5"/>
                  </a:cxn>
                  <a:cxn ang="0">
                    <a:pos x="T6" y="T7"/>
                  </a:cxn>
                  <a:cxn ang="0">
                    <a:pos x="T8" y="T9"/>
                  </a:cxn>
                </a:cxnLst>
                <a:rect l="0" t="0" r="r" b="b"/>
                <a:pathLst>
                  <a:path w="66" h="19">
                    <a:moveTo>
                      <a:pt x="4" y="10"/>
                    </a:moveTo>
                    <a:cubicBezTo>
                      <a:pt x="0" y="4"/>
                      <a:pt x="9" y="0"/>
                      <a:pt x="24" y="0"/>
                    </a:cubicBezTo>
                    <a:cubicBezTo>
                      <a:pt x="40" y="0"/>
                      <a:pt x="56" y="4"/>
                      <a:pt x="61" y="10"/>
                    </a:cubicBezTo>
                    <a:cubicBezTo>
                      <a:pt x="66" y="15"/>
                      <a:pt x="57" y="19"/>
                      <a:pt x="42" y="19"/>
                    </a:cubicBezTo>
                    <a:cubicBezTo>
                      <a:pt x="26" y="19"/>
                      <a:pt x="9" y="15"/>
                      <a:pt x="4"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030" name="Freeform 528"/>
              <p:cNvSpPr>
                <a:spLocks/>
              </p:cNvSpPr>
              <p:nvPr/>
            </p:nvSpPr>
            <p:spPr bwMode="auto">
              <a:xfrm>
                <a:off x="5127" y="2685"/>
                <a:ext cx="66" cy="19"/>
              </a:xfrm>
              <a:custGeom>
                <a:avLst/>
                <a:gdLst>
                  <a:gd name="T0" fmla="*/ 5 w 67"/>
                  <a:gd name="T1" fmla="*/ 10 h 19"/>
                  <a:gd name="T2" fmla="*/ 24 w 67"/>
                  <a:gd name="T3" fmla="*/ 0 h 19"/>
                  <a:gd name="T4" fmla="*/ 61 w 67"/>
                  <a:gd name="T5" fmla="*/ 10 h 19"/>
                  <a:gd name="T6" fmla="*/ 42 w 67"/>
                  <a:gd name="T7" fmla="*/ 19 h 19"/>
                  <a:gd name="T8" fmla="*/ 5 w 67"/>
                  <a:gd name="T9" fmla="*/ 10 h 19"/>
                </a:gdLst>
                <a:ahLst/>
                <a:cxnLst>
                  <a:cxn ang="0">
                    <a:pos x="T0" y="T1"/>
                  </a:cxn>
                  <a:cxn ang="0">
                    <a:pos x="T2" y="T3"/>
                  </a:cxn>
                  <a:cxn ang="0">
                    <a:pos x="T4" y="T5"/>
                  </a:cxn>
                  <a:cxn ang="0">
                    <a:pos x="T6" y="T7"/>
                  </a:cxn>
                  <a:cxn ang="0">
                    <a:pos x="T8" y="T9"/>
                  </a:cxn>
                </a:cxnLst>
                <a:rect l="0" t="0" r="r" b="b"/>
                <a:pathLst>
                  <a:path w="67" h="19">
                    <a:moveTo>
                      <a:pt x="5" y="10"/>
                    </a:moveTo>
                    <a:cubicBezTo>
                      <a:pt x="0" y="4"/>
                      <a:pt x="8" y="0"/>
                      <a:pt x="24" y="0"/>
                    </a:cubicBezTo>
                    <a:cubicBezTo>
                      <a:pt x="40" y="0"/>
                      <a:pt x="56" y="4"/>
                      <a:pt x="61" y="10"/>
                    </a:cubicBezTo>
                    <a:cubicBezTo>
                      <a:pt x="67" y="15"/>
                      <a:pt x="58" y="19"/>
                      <a:pt x="42" y="19"/>
                    </a:cubicBezTo>
                    <a:cubicBezTo>
                      <a:pt x="26" y="19"/>
                      <a:pt x="10" y="15"/>
                      <a:pt x="5"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031" name="Freeform 529"/>
              <p:cNvSpPr>
                <a:spLocks/>
              </p:cNvSpPr>
              <p:nvPr/>
            </p:nvSpPr>
            <p:spPr bwMode="auto">
              <a:xfrm>
                <a:off x="5200" y="2685"/>
                <a:ext cx="67" cy="19"/>
              </a:xfrm>
              <a:custGeom>
                <a:avLst/>
                <a:gdLst>
                  <a:gd name="T0" fmla="*/ 5 w 67"/>
                  <a:gd name="T1" fmla="*/ 10 h 19"/>
                  <a:gd name="T2" fmla="*/ 24 w 67"/>
                  <a:gd name="T3" fmla="*/ 0 h 19"/>
                  <a:gd name="T4" fmla="*/ 61 w 67"/>
                  <a:gd name="T5" fmla="*/ 10 h 19"/>
                  <a:gd name="T6" fmla="*/ 43 w 67"/>
                  <a:gd name="T7" fmla="*/ 19 h 19"/>
                  <a:gd name="T8" fmla="*/ 5 w 67"/>
                  <a:gd name="T9" fmla="*/ 10 h 19"/>
                </a:gdLst>
                <a:ahLst/>
                <a:cxnLst>
                  <a:cxn ang="0">
                    <a:pos x="T0" y="T1"/>
                  </a:cxn>
                  <a:cxn ang="0">
                    <a:pos x="T2" y="T3"/>
                  </a:cxn>
                  <a:cxn ang="0">
                    <a:pos x="T4" y="T5"/>
                  </a:cxn>
                  <a:cxn ang="0">
                    <a:pos x="T6" y="T7"/>
                  </a:cxn>
                  <a:cxn ang="0">
                    <a:pos x="T8" y="T9"/>
                  </a:cxn>
                </a:cxnLst>
                <a:rect l="0" t="0" r="r" b="b"/>
                <a:pathLst>
                  <a:path w="67" h="19">
                    <a:moveTo>
                      <a:pt x="5" y="10"/>
                    </a:moveTo>
                    <a:cubicBezTo>
                      <a:pt x="0" y="4"/>
                      <a:pt x="8" y="0"/>
                      <a:pt x="24" y="0"/>
                    </a:cubicBezTo>
                    <a:cubicBezTo>
                      <a:pt x="39" y="0"/>
                      <a:pt x="56" y="4"/>
                      <a:pt x="61" y="10"/>
                    </a:cubicBezTo>
                    <a:cubicBezTo>
                      <a:pt x="67" y="15"/>
                      <a:pt x="59" y="19"/>
                      <a:pt x="43" y="19"/>
                    </a:cubicBezTo>
                    <a:cubicBezTo>
                      <a:pt x="27" y="19"/>
                      <a:pt x="10" y="15"/>
                      <a:pt x="5"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032" name="Freeform 530"/>
              <p:cNvSpPr>
                <a:spLocks/>
              </p:cNvSpPr>
              <p:nvPr/>
            </p:nvSpPr>
            <p:spPr bwMode="auto">
              <a:xfrm>
                <a:off x="5273" y="2685"/>
                <a:ext cx="66" cy="19"/>
              </a:xfrm>
              <a:custGeom>
                <a:avLst/>
                <a:gdLst>
                  <a:gd name="T0" fmla="*/ 5 w 67"/>
                  <a:gd name="T1" fmla="*/ 10 h 19"/>
                  <a:gd name="T2" fmla="*/ 24 w 67"/>
                  <a:gd name="T3" fmla="*/ 0 h 19"/>
                  <a:gd name="T4" fmla="*/ 62 w 67"/>
                  <a:gd name="T5" fmla="*/ 10 h 19"/>
                  <a:gd name="T6" fmla="*/ 44 w 67"/>
                  <a:gd name="T7" fmla="*/ 19 h 19"/>
                  <a:gd name="T8" fmla="*/ 5 w 67"/>
                  <a:gd name="T9" fmla="*/ 10 h 19"/>
                </a:gdLst>
                <a:ahLst/>
                <a:cxnLst>
                  <a:cxn ang="0">
                    <a:pos x="T0" y="T1"/>
                  </a:cxn>
                  <a:cxn ang="0">
                    <a:pos x="T2" y="T3"/>
                  </a:cxn>
                  <a:cxn ang="0">
                    <a:pos x="T4" y="T5"/>
                  </a:cxn>
                  <a:cxn ang="0">
                    <a:pos x="T6" y="T7"/>
                  </a:cxn>
                  <a:cxn ang="0">
                    <a:pos x="T8" y="T9"/>
                  </a:cxn>
                </a:cxnLst>
                <a:rect l="0" t="0" r="r" b="b"/>
                <a:pathLst>
                  <a:path w="67" h="19">
                    <a:moveTo>
                      <a:pt x="5" y="10"/>
                    </a:moveTo>
                    <a:cubicBezTo>
                      <a:pt x="0" y="4"/>
                      <a:pt x="8" y="0"/>
                      <a:pt x="24" y="0"/>
                    </a:cubicBezTo>
                    <a:cubicBezTo>
                      <a:pt x="39" y="0"/>
                      <a:pt x="56" y="4"/>
                      <a:pt x="62" y="10"/>
                    </a:cubicBezTo>
                    <a:cubicBezTo>
                      <a:pt x="67" y="15"/>
                      <a:pt x="59" y="19"/>
                      <a:pt x="44" y="19"/>
                    </a:cubicBezTo>
                    <a:cubicBezTo>
                      <a:pt x="28" y="19"/>
                      <a:pt x="11" y="15"/>
                      <a:pt x="5"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033" name="Freeform 531"/>
              <p:cNvSpPr>
                <a:spLocks/>
              </p:cNvSpPr>
              <p:nvPr/>
            </p:nvSpPr>
            <p:spPr bwMode="auto">
              <a:xfrm>
                <a:off x="5346" y="2685"/>
                <a:ext cx="68" cy="19"/>
              </a:xfrm>
              <a:custGeom>
                <a:avLst/>
                <a:gdLst>
                  <a:gd name="T0" fmla="*/ 5 w 68"/>
                  <a:gd name="T1" fmla="*/ 10 h 19"/>
                  <a:gd name="T2" fmla="*/ 24 w 68"/>
                  <a:gd name="T3" fmla="*/ 0 h 19"/>
                  <a:gd name="T4" fmla="*/ 62 w 68"/>
                  <a:gd name="T5" fmla="*/ 10 h 19"/>
                  <a:gd name="T6" fmla="*/ 44 w 68"/>
                  <a:gd name="T7" fmla="*/ 19 h 19"/>
                  <a:gd name="T8" fmla="*/ 5 w 68"/>
                  <a:gd name="T9" fmla="*/ 10 h 19"/>
                </a:gdLst>
                <a:ahLst/>
                <a:cxnLst>
                  <a:cxn ang="0">
                    <a:pos x="T0" y="T1"/>
                  </a:cxn>
                  <a:cxn ang="0">
                    <a:pos x="T2" y="T3"/>
                  </a:cxn>
                  <a:cxn ang="0">
                    <a:pos x="T4" y="T5"/>
                  </a:cxn>
                  <a:cxn ang="0">
                    <a:pos x="T6" y="T7"/>
                  </a:cxn>
                  <a:cxn ang="0">
                    <a:pos x="T8" y="T9"/>
                  </a:cxn>
                </a:cxnLst>
                <a:rect l="0" t="0" r="r" b="b"/>
                <a:pathLst>
                  <a:path w="68" h="19">
                    <a:moveTo>
                      <a:pt x="5" y="10"/>
                    </a:moveTo>
                    <a:cubicBezTo>
                      <a:pt x="0" y="4"/>
                      <a:pt x="8" y="0"/>
                      <a:pt x="24" y="0"/>
                    </a:cubicBezTo>
                    <a:cubicBezTo>
                      <a:pt x="39" y="0"/>
                      <a:pt x="56" y="4"/>
                      <a:pt x="62" y="10"/>
                    </a:cubicBezTo>
                    <a:cubicBezTo>
                      <a:pt x="68" y="15"/>
                      <a:pt x="60" y="19"/>
                      <a:pt x="44" y="19"/>
                    </a:cubicBezTo>
                    <a:cubicBezTo>
                      <a:pt x="28" y="19"/>
                      <a:pt x="11" y="15"/>
                      <a:pt x="5"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034" name="Freeform 532"/>
              <p:cNvSpPr>
                <a:spLocks/>
              </p:cNvSpPr>
              <p:nvPr/>
            </p:nvSpPr>
            <p:spPr bwMode="auto">
              <a:xfrm>
                <a:off x="5419" y="2685"/>
                <a:ext cx="69" cy="19"/>
              </a:xfrm>
              <a:custGeom>
                <a:avLst/>
                <a:gdLst>
                  <a:gd name="T0" fmla="*/ 6 w 69"/>
                  <a:gd name="T1" fmla="*/ 10 h 19"/>
                  <a:gd name="T2" fmla="*/ 23 w 69"/>
                  <a:gd name="T3" fmla="*/ 0 h 19"/>
                  <a:gd name="T4" fmla="*/ 62 w 69"/>
                  <a:gd name="T5" fmla="*/ 10 h 19"/>
                  <a:gd name="T6" fmla="*/ 45 w 69"/>
                  <a:gd name="T7" fmla="*/ 19 h 19"/>
                  <a:gd name="T8" fmla="*/ 6 w 69"/>
                  <a:gd name="T9" fmla="*/ 10 h 19"/>
                </a:gdLst>
                <a:ahLst/>
                <a:cxnLst>
                  <a:cxn ang="0">
                    <a:pos x="T0" y="T1"/>
                  </a:cxn>
                  <a:cxn ang="0">
                    <a:pos x="T2" y="T3"/>
                  </a:cxn>
                  <a:cxn ang="0">
                    <a:pos x="T4" y="T5"/>
                  </a:cxn>
                  <a:cxn ang="0">
                    <a:pos x="T6" y="T7"/>
                  </a:cxn>
                  <a:cxn ang="0">
                    <a:pos x="T8" y="T9"/>
                  </a:cxn>
                </a:cxnLst>
                <a:rect l="0" t="0" r="r" b="b"/>
                <a:pathLst>
                  <a:path w="69" h="19">
                    <a:moveTo>
                      <a:pt x="6" y="10"/>
                    </a:moveTo>
                    <a:cubicBezTo>
                      <a:pt x="0" y="4"/>
                      <a:pt x="8" y="0"/>
                      <a:pt x="23" y="0"/>
                    </a:cubicBezTo>
                    <a:cubicBezTo>
                      <a:pt x="39" y="0"/>
                      <a:pt x="56" y="4"/>
                      <a:pt x="62" y="10"/>
                    </a:cubicBezTo>
                    <a:cubicBezTo>
                      <a:pt x="69" y="15"/>
                      <a:pt x="61" y="19"/>
                      <a:pt x="45" y="19"/>
                    </a:cubicBezTo>
                    <a:cubicBezTo>
                      <a:pt x="29" y="19"/>
                      <a:pt x="11" y="15"/>
                      <a:pt x="6"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035" name="Freeform 533"/>
              <p:cNvSpPr>
                <a:spLocks/>
              </p:cNvSpPr>
              <p:nvPr/>
            </p:nvSpPr>
            <p:spPr bwMode="auto">
              <a:xfrm>
                <a:off x="5639" y="2685"/>
                <a:ext cx="69" cy="19"/>
              </a:xfrm>
              <a:custGeom>
                <a:avLst/>
                <a:gdLst>
                  <a:gd name="T0" fmla="*/ 6 w 70"/>
                  <a:gd name="T1" fmla="*/ 10 h 19"/>
                  <a:gd name="T2" fmla="*/ 23 w 70"/>
                  <a:gd name="T3" fmla="*/ 0 h 19"/>
                  <a:gd name="T4" fmla="*/ 63 w 70"/>
                  <a:gd name="T5" fmla="*/ 10 h 19"/>
                  <a:gd name="T6" fmla="*/ 47 w 70"/>
                  <a:gd name="T7" fmla="*/ 19 h 19"/>
                  <a:gd name="T8" fmla="*/ 6 w 70"/>
                  <a:gd name="T9" fmla="*/ 10 h 19"/>
                </a:gdLst>
                <a:ahLst/>
                <a:cxnLst>
                  <a:cxn ang="0">
                    <a:pos x="T0" y="T1"/>
                  </a:cxn>
                  <a:cxn ang="0">
                    <a:pos x="T2" y="T3"/>
                  </a:cxn>
                  <a:cxn ang="0">
                    <a:pos x="T4" y="T5"/>
                  </a:cxn>
                  <a:cxn ang="0">
                    <a:pos x="T6" y="T7"/>
                  </a:cxn>
                  <a:cxn ang="0">
                    <a:pos x="T8" y="T9"/>
                  </a:cxn>
                </a:cxnLst>
                <a:rect l="0" t="0" r="r" b="b"/>
                <a:pathLst>
                  <a:path w="70" h="19">
                    <a:moveTo>
                      <a:pt x="6" y="10"/>
                    </a:moveTo>
                    <a:cubicBezTo>
                      <a:pt x="0" y="4"/>
                      <a:pt x="7" y="0"/>
                      <a:pt x="23" y="0"/>
                    </a:cubicBezTo>
                    <a:cubicBezTo>
                      <a:pt x="39" y="0"/>
                      <a:pt x="57" y="4"/>
                      <a:pt x="63" y="10"/>
                    </a:cubicBezTo>
                    <a:cubicBezTo>
                      <a:pt x="70" y="15"/>
                      <a:pt x="63" y="19"/>
                      <a:pt x="47" y="19"/>
                    </a:cubicBezTo>
                    <a:cubicBezTo>
                      <a:pt x="31" y="19"/>
                      <a:pt x="13" y="15"/>
                      <a:pt x="6"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036" name="Freeform 534"/>
              <p:cNvSpPr>
                <a:spLocks/>
              </p:cNvSpPr>
              <p:nvPr/>
            </p:nvSpPr>
            <p:spPr bwMode="auto">
              <a:xfrm>
                <a:off x="1281" y="2708"/>
                <a:ext cx="71" cy="20"/>
              </a:xfrm>
              <a:custGeom>
                <a:avLst/>
                <a:gdLst>
                  <a:gd name="T0" fmla="*/ 7 w 71"/>
                  <a:gd name="T1" fmla="*/ 10 h 20"/>
                  <a:gd name="T2" fmla="*/ 48 w 71"/>
                  <a:gd name="T3" fmla="*/ 0 h 20"/>
                  <a:gd name="T4" fmla="*/ 64 w 71"/>
                  <a:gd name="T5" fmla="*/ 10 h 20"/>
                  <a:gd name="T6" fmla="*/ 23 w 71"/>
                  <a:gd name="T7" fmla="*/ 20 h 20"/>
                  <a:gd name="T8" fmla="*/ 7 w 71"/>
                  <a:gd name="T9" fmla="*/ 10 h 20"/>
                </a:gdLst>
                <a:ahLst/>
                <a:cxnLst>
                  <a:cxn ang="0">
                    <a:pos x="T0" y="T1"/>
                  </a:cxn>
                  <a:cxn ang="0">
                    <a:pos x="T2" y="T3"/>
                  </a:cxn>
                  <a:cxn ang="0">
                    <a:pos x="T4" y="T5"/>
                  </a:cxn>
                  <a:cxn ang="0">
                    <a:pos x="T6" y="T7"/>
                  </a:cxn>
                  <a:cxn ang="0">
                    <a:pos x="T8" y="T9"/>
                  </a:cxn>
                </a:cxnLst>
                <a:rect l="0" t="0" r="r" b="b"/>
                <a:pathLst>
                  <a:path w="71" h="20">
                    <a:moveTo>
                      <a:pt x="7" y="10"/>
                    </a:moveTo>
                    <a:cubicBezTo>
                      <a:pt x="14" y="5"/>
                      <a:pt x="32" y="0"/>
                      <a:pt x="48" y="0"/>
                    </a:cubicBezTo>
                    <a:cubicBezTo>
                      <a:pt x="63" y="0"/>
                      <a:pt x="71" y="5"/>
                      <a:pt x="64" y="10"/>
                    </a:cubicBezTo>
                    <a:cubicBezTo>
                      <a:pt x="57" y="16"/>
                      <a:pt x="39" y="20"/>
                      <a:pt x="23" y="20"/>
                    </a:cubicBezTo>
                    <a:cubicBezTo>
                      <a:pt x="7" y="20"/>
                      <a:pt x="0" y="16"/>
                      <a:pt x="7"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037" name="Freeform 535"/>
              <p:cNvSpPr>
                <a:spLocks/>
              </p:cNvSpPr>
              <p:nvPr/>
            </p:nvSpPr>
            <p:spPr bwMode="auto">
              <a:xfrm>
                <a:off x="1356" y="2708"/>
                <a:ext cx="69" cy="20"/>
              </a:xfrm>
              <a:custGeom>
                <a:avLst/>
                <a:gdLst>
                  <a:gd name="T0" fmla="*/ 7 w 70"/>
                  <a:gd name="T1" fmla="*/ 10 h 20"/>
                  <a:gd name="T2" fmla="*/ 47 w 70"/>
                  <a:gd name="T3" fmla="*/ 0 h 20"/>
                  <a:gd name="T4" fmla="*/ 64 w 70"/>
                  <a:gd name="T5" fmla="*/ 10 h 20"/>
                  <a:gd name="T6" fmla="*/ 23 w 70"/>
                  <a:gd name="T7" fmla="*/ 20 h 20"/>
                  <a:gd name="T8" fmla="*/ 7 w 70"/>
                  <a:gd name="T9" fmla="*/ 10 h 20"/>
                </a:gdLst>
                <a:ahLst/>
                <a:cxnLst>
                  <a:cxn ang="0">
                    <a:pos x="T0" y="T1"/>
                  </a:cxn>
                  <a:cxn ang="0">
                    <a:pos x="T2" y="T3"/>
                  </a:cxn>
                  <a:cxn ang="0">
                    <a:pos x="T4" y="T5"/>
                  </a:cxn>
                  <a:cxn ang="0">
                    <a:pos x="T6" y="T7"/>
                  </a:cxn>
                  <a:cxn ang="0">
                    <a:pos x="T8" y="T9"/>
                  </a:cxn>
                </a:cxnLst>
                <a:rect l="0" t="0" r="r" b="b"/>
                <a:pathLst>
                  <a:path w="70" h="20">
                    <a:moveTo>
                      <a:pt x="7" y="10"/>
                    </a:moveTo>
                    <a:cubicBezTo>
                      <a:pt x="14" y="5"/>
                      <a:pt x="32" y="0"/>
                      <a:pt x="47" y="0"/>
                    </a:cubicBezTo>
                    <a:cubicBezTo>
                      <a:pt x="63" y="0"/>
                      <a:pt x="70" y="5"/>
                      <a:pt x="64" y="10"/>
                    </a:cubicBezTo>
                    <a:cubicBezTo>
                      <a:pt x="57" y="16"/>
                      <a:pt x="39" y="20"/>
                      <a:pt x="23" y="20"/>
                    </a:cubicBezTo>
                    <a:cubicBezTo>
                      <a:pt x="7" y="20"/>
                      <a:pt x="0" y="16"/>
                      <a:pt x="7"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038" name="Freeform 536"/>
              <p:cNvSpPr>
                <a:spLocks/>
              </p:cNvSpPr>
              <p:nvPr/>
            </p:nvSpPr>
            <p:spPr bwMode="auto">
              <a:xfrm>
                <a:off x="1430" y="2708"/>
                <a:ext cx="70" cy="20"/>
              </a:xfrm>
              <a:custGeom>
                <a:avLst/>
                <a:gdLst>
                  <a:gd name="T0" fmla="*/ 6 w 70"/>
                  <a:gd name="T1" fmla="*/ 10 h 20"/>
                  <a:gd name="T2" fmla="*/ 47 w 70"/>
                  <a:gd name="T3" fmla="*/ 0 h 20"/>
                  <a:gd name="T4" fmla="*/ 64 w 70"/>
                  <a:gd name="T5" fmla="*/ 10 h 20"/>
                  <a:gd name="T6" fmla="*/ 23 w 70"/>
                  <a:gd name="T7" fmla="*/ 20 h 20"/>
                  <a:gd name="T8" fmla="*/ 6 w 70"/>
                  <a:gd name="T9" fmla="*/ 10 h 20"/>
                </a:gdLst>
                <a:ahLst/>
                <a:cxnLst>
                  <a:cxn ang="0">
                    <a:pos x="T0" y="T1"/>
                  </a:cxn>
                  <a:cxn ang="0">
                    <a:pos x="T2" y="T3"/>
                  </a:cxn>
                  <a:cxn ang="0">
                    <a:pos x="T4" y="T5"/>
                  </a:cxn>
                  <a:cxn ang="0">
                    <a:pos x="T6" y="T7"/>
                  </a:cxn>
                  <a:cxn ang="0">
                    <a:pos x="T8" y="T9"/>
                  </a:cxn>
                </a:cxnLst>
                <a:rect l="0" t="0" r="r" b="b"/>
                <a:pathLst>
                  <a:path w="70" h="20">
                    <a:moveTo>
                      <a:pt x="6" y="10"/>
                    </a:moveTo>
                    <a:cubicBezTo>
                      <a:pt x="13" y="5"/>
                      <a:pt x="31" y="0"/>
                      <a:pt x="47" y="0"/>
                    </a:cubicBezTo>
                    <a:cubicBezTo>
                      <a:pt x="62" y="0"/>
                      <a:pt x="70" y="5"/>
                      <a:pt x="64" y="10"/>
                    </a:cubicBezTo>
                    <a:cubicBezTo>
                      <a:pt x="57" y="16"/>
                      <a:pt x="39" y="20"/>
                      <a:pt x="23" y="20"/>
                    </a:cubicBezTo>
                    <a:cubicBezTo>
                      <a:pt x="7" y="20"/>
                      <a:pt x="0" y="16"/>
                      <a:pt x="6"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039" name="Freeform 537"/>
              <p:cNvSpPr>
                <a:spLocks/>
              </p:cNvSpPr>
              <p:nvPr/>
            </p:nvSpPr>
            <p:spPr bwMode="auto">
              <a:xfrm>
                <a:off x="1505" y="2708"/>
                <a:ext cx="69" cy="20"/>
              </a:xfrm>
              <a:custGeom>
                <a:avLst/>
                <a:gdLst>
                  <a:gd name="T0" fmla="*/ 7 w 70"/>
                  <a:gd name="T1" fmla="*/ 10 h 20"/>
                  <a:gd name="T2" fmla="*/ 46 w 70"/>
                  <a:gd name="T3" fmla="*/ 0 h 20"/>
                  <a:gd name="T4" fmla="*/ 64 w 70"/>
                  <a:gd name="T5" fmla="*/ 10 h 20"/>
                  <a:gd name="T6" fmla="*/ 24 w 70"/>
                  <a:gd name="T7" fmla="*/ 20 h 20"/>
                  <a:gd name="T8" fmla="*/ 7 w 70"/>
                  <a:gd name="T9" fmla="*/ 10 h 20"/>
                </a:gdLst>
                <a:ahLst/>
                <a:cxnLst>
                  <a:cxn ang="0">
                    <a:pos x="T0" y="T1"/>
                  </a:cxn>
                  <a:cxn ang="0">
                    <a:pos x="T2" y="T3"/>
                  </a:cxn>
                  <a:cxn ang="0">
                    <a:pos x="T4" y="T5"/>
                  </a:cxn>
                  <a:cxn ang="0">
                    <a:pos x="T6" y="T7"/>
                  </a:cxn>
                  <a:cxn ang="0">
                    <a:pos x="T8" y="T9"/>
                  </a:cxn>
                </a:cxnLst>
                <a:rect l="0" t="0" r="r" b="b"/>
                <a:pathLst>
                  <a:path w="70" h="20">
                    <a:moveTo>
                      <a:pt x="7" y="10"/>
                    </a:moveTo>
                    <a:cubicBezTo>
                      <a:pt x="13" y="5"/>
                      <a:pt x="31" y="0"/>
                      <a:pt x="46" y="0"/>
                    </a:cubicBezTo>
                    <a:cubicBezTo>
                      <a:pt x="62" y="0"/>
                      <a:pt x="70" y="5"/>
                      <a:pt x="64" y="10"/>
                    </a:cubicBezTo>
                    <a:cubicBezTo>
                      <a:pt x="58" y="16"/>
                      <a:pt x="40" y="20"/>
                      <a:pt x="24" y="20"/>
                    </a:cubicBezTo>
                    <a:cubicBezTo>
                      <a:pt x="8" y="20"/>
                      <a:pt x="0" y="16"/>
                      <a:pt x="7"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040" name="Freeform 538"/>
              <p:cNvSpPr>
                <a:spLocks/>
              </p:cNvSpPr>
              <p:nvPr/>
            </p:nvSpPr>
            <p:spPr bwMode="auto">
              <a:xfrm>
                <a:off x="1579" y="2708"/>
                <a:ext cx="69" cy="20"/>
              </a:xfrm>
              <a:custGeom>
                <a:avLst/>
                <a:gdLst>
                  <a:gd name="T0" fmla="*/ 6 w 69"/>
                  <a:gd name="T1" fmla="*/ 10 h 20"/>
                  <a:gd name="T2" fmla="*/ 45 w 69"/>
                  <a:gd name="T3" fmla="*/ 0 h 20"/>
                  <a:gd name="T4" fmla="*/ 63 w 69"/>
                  <a:gd name="T5" fmla="*/ 10 h 20"/>
                  <a:gd name="T6" fmla="*/ 24 w 69"/>
                  <a:gd name="T7" fmla="*/ 20 h 20"/>
                  <a:gd name="T8" fmla="*/ 6 w 69"/>
                  <a:gd name="T9" fmla="*/ 10 h 20"/>
                </a:gdLst>
                <a:ahLst/>
                <a:cxnLst>
                  <a:cxn ang="0">
                    <a:pos x="T0" y="T1"/>
                  </a:cxn>
                  <a:cxn ang="0">
                    <a:pos x="T2" y="T3"/>
                  </a:cxn>
                  <a:cxn ang="0">
                    <a:pos x="T4" y="T5"/>
                  </a:cxn>
                  <a:cxn ang="0">
                    <a:pos x="T6" y="T7"/>
                  </a:cxn>
                  <a:cxn ang="0">
                    <a:pos x="T8" y="T9"/>
                  </a:cxn>
                </a:cxnLst>
                <a:rect l="0" t="0" r="r" b="b"/>
                <a:pathLst>
                  <a:path w="69" h="20">
                    <a:moveTo>
                      <a:pt x="6" y="10"/>
                    </a:moveTo>
                    <a:cubicBezTo>
                      <a:pt x="12" y="5"/>
                      <a:pt x="30" y="0"/>
                      <a:pt x="45" y="0"/>
                    </a:cubicBezTo>
                    <a:cubicBezTo>
                      <a:pt x="61" y="0"/>
                      <a:pt x="69" y="5"/>
                      <a:pt x="63" y="10"/>
                    </a:cubicBezTo>
                    <a:cubicBezTo>
                      <a:pt x="57" y="16"/>
                      <a:pt x="39" y="20"/>
                      <a:pt x="24" y="20"/>
                    </a:cubicBezTo>
                    <a:cubicBezTo>
                      <a:pt x="8" y="20"/>
                      <a:pt x="0" y="16"/>
                      <a:pt x="6"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041" name="Freeform 539"/>
              <p:cNvSpPr>
                <a:spLocks/>
              </p:cNvSpPr>
              <p:nvPr/>
            </p:nvSpPr>
            <p:spPr bwMode="auto">
              <a:xfrm>
                <a:off x="1654" y="2708"/>
                <a:ext cx="68" cy="20"/>
              </a:xfrm>
              <a:custGeom>
                <a:avLst/>
                <a:gdLst>
                  <a:gd name="T0" fmla="*/ 6 w 69"/>
                  <a:gd name="T1" fmla="*/ 10 h 20"/>
                  <a:gd name="T2" fmla="*/ 45 w 69"/>
                  <a:gd name="T3" fmla="*/ 0 h 20"/>
                  <a:gd name="T4" fmla="*/ 64 w 69"/>
                  <a:gd name="T5" fmla="*/ 10 h 20"/>
                  <a:gd name="T6" fmla="*/ 24 w 69"/>
                  <a:gd name="T7" fmla="*/ 20 h 20"/>
                  <a:gd name="T8" fmla="*/ 6 w 69"/>
                  <a:gd name="T9" fmla="*/ 10 h 20"/>
                </a:gdLst>
                <a:ahLst/>
                <a:cxnLst>
                  <a:cxn ang="0">
                    <a:pos x="T0" y="T1"/>
                  </a:cxn>
                  <a:cxn ang="0">
                    <a:pos x="T2" y="T3"/>
                  </a:cxn>
                  <a:cxn ang="0">
                    <a:pos x="T4" y="T5"/>
                  </a:cxn>
                  <a:cxn ang="0">
                    <a:pos x="T6" y="T7"/>
                  </a:cxn>
                  <a:cxn ang="0">
                    <a:pos x="T8" y="T9"/>
                  </a:cxn>
                </a:cxnLst>
                <a:rect l="0" t="0" r="r" b="b"/>
                <a:pathLst>
                  <a:path w="69" h="20">
                    <a:moveTo>
                      <a:pt x="6" y="10"/>
                    </a:moveTo>
                    <a:cubicBezTo>
                      <a:pt x="12" y="5"/>
                      <a:pt x="29" y="0"/>
                      <a:pt x="45" y="0"/>
                    </a:cubicBezTo>
                    <a:cubicBezTo>
                      <a:pt x="61" y="0"/>
                      <a:pt x="69" y="5"/>
                      <a:pt x="64" y="10"/>
                    </a:cubicBezTo>
                    <a:cubicBezTo>
                      <a:pt x="58" y="16"/>
                      <a:pt x="40" y="20"/>
                      <a:pt x="24" y="20"/>
                    </a:cubicBezTo>
                    <a:cubicBezTo>
                      <a:pt x="8" y="20"/>
                      <a:pt x="0" y="16"/>
                      <a:pt x="6"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042" name="Freeform 540"/>
              <p:cNvSpPr>
                <a:spLocks/>
              </p:cNvSpPr>
              <p:nvPr/>
            </p:nvSpPr>
            <p:spPr bwMode="auto">
              <a:xfrm>
                <a:off x="1727" y="2708"/>
                <a:ext cx="69" cy="20"/>
              </a:xfrm>
              <a:custGeom>
                <a:avLst/>
                <a:gdLst>
                  <a:gd name="T0" fmla="*/ 6 w 69"/>
                  <a:gd name="T1" fmla="*/ 10 h 20"/>
                  <a:gd name="T2" fmla="*/ 45 w 69"/>
                  <a:gd name="T3" fmla="*/ 0 h 20"/>
                  <a:gd name="T4" fmla="*/ 64 w 69"/>
                  <a:gd name="T5" fmla="*/ 10 h 20"/>
                  <a:gd name="T6" fmla="*/ 25 w 69"/>
                  <a:gd name="T7" fmla="*/ 20 h 20"/>
                  <a:gd name="T8" fmla="*/ 6 w 69"/>
                  <a:gd name="T9" fmla="*/ 10 h 20"/>
                </a:gdLst>
                <a:ahLst/>
                <a:cxnLst>
                  <a:cxn ang="0">
                    <a:pos x="T0" y="T1"/>
                  </a:cxn>
                  <a:cxn ang="0">
                    <a:pos x="T2" y="T3"/>
                  </a:cxn>
                  <a:cxn ang="0">
                    <a:pos x="T4" y="T5"/>
                  </a:cxn>
                  <a:cxn ang="0">
                    <a:pos x="T6" y="T7"/>
                  </a:cxn>
                  <a:cxn ang="0">
                    <a:pos x="T8" y="T9"/>
                  </a:cxn>
                </a:cxnLst>
                <a:rect l="0" t="0" r="r" b="b"/>
                <a:pathLst>
                  <a:path w="69" h="20">
                    <a:moveTo>
                      <a:pt x="6" y="10"/>
                    </a:moveTo>
                    <a:cubicBezTo>
                      <a:pt x="12" y="5"/>
                      <a:pt x="29" y="0"/>
                      <a:pt x="45" y="0"/>
                    </a:cubicBezTo>
                    <a:cubicBezTo>
                      <a:pt x="61" y="0"/>
                      <a:pt x="69" y="5"/>
                      <a:pt x="64" y="10"/>
                    </a:cubicBezTo>
                    <a:cubicBezTo>
                      <a:pt x="58" y="16"/>
                      <a:pt x="41" y="20"/>
                      <a:pt x="25" y="20"/>
                    </a:cubicBezTo>
                    <a:cubicBezTo>
                      <a:pt x="9" y="20"/>
                      <a:pt x="0" y="16"/>
                      <a:pt x="6"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043" name="Freeform 541"/>
              <p:cNvSpPr>
                <a:spLocks/>
              </p:cNvSpPr>
              <p:nvPr/>
            </p:nvSpPr>
            <p:spPr bwMode="auto">
              <a:xfrm>
                <a:off x="1803" y="2708"/>
                <a:ext cx="67" cy="20"/>
              </a:xfrm>
              <a:custGeom>
                <a:avLst/>
                <a:gdLst>
                  <a:gd name="T0" fmla="*/ 6 w 68"/>
                  <a:gd name="T1" fmla="*/ 10 h 20"/>
                  <a:gd name="T2" fmla="*/ 44 w 68"/>
                  <a:gd name="T3" fmla="*/ 0 h 20"/>
                  <a:gd name="T4" fmla="*/ 63 w 68"/>
                  <a:gd name="T5" fmla="*/ 10 h 20"/>
                  <a:gd name="T6" fmla="*/ 25 w 68"/>
                  <a:gd name="T7" fmla="*/ 20 h 20"/>
                  <a:gd name="T8" fmla="*/ 6 w 68"/>
                  <a:gd name="T9" fmla="*/ 10 h 20"/>
                </a:gdLst>
                <a:ahLst/>
                <a:cxnLst>
                  <a:cxn ang="0">
                    <a:pos x="T0" y="T1"/>
                  </a:cxn>
                  <a:cxn ang="0">
                    <a:pos x="T2" y="T3"/>
                  </a:cxn>
                  <a:cxn ang="0">
                    <a:pos x="T4" y="T5"/>
                  </a:cxn>
                  <a:cxn ang="0">
                    <a:pos x="T6" y="T7"/>
                  </a:cxn>
                  <a:cxn ang="0">
                    <a:pos x="T8" y="T9"/>
                  </a:cxn>
                </a:cxnLst>
                <a:rect l="0" t="0" r="r" b="b"/>
                <a:pathLst>
                  <a:path w="68" h="20">
                    <a:moveTo>
                      <a:pt x="6" y="10"/>
                    </a:moveTo>
                    <a:cubicBezTo>
                      <a:pt x="11" y="5"/>
                      <a:pt x="28" y="0"/>
                      <a:pt x="44" y="0"/>
                    </a:cubicBezTo>
                    <a:cubicBezTo>
                      <a:pt x="59" y="0"/>
                      <a:pt x="68" y="5"/>
                      <a:pt x="63" y="10"/>
                    </a:cubicBezTo>
                    <a:cubicBezTo>
                      <a:pt x="57" y="16"/>
                      <a:pt x="40" y="20"/>
                      <a:pt x="25" y="20"/>
                    </a:cubicBezTo>
                    <a:cubicBezTo>
                      <a:pt x="9" y="20"/>
                      <a:pt x="0" y="16"/>
                      <a:pt x="6"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044" name="Freeform 542"/>
              <p:cNvSpPr>
                <a:spLocks/>
              </p:cNvSpPr>
              <p:nvPr/>
            </p:nvSpPr>
            <p:spPr bwMode="auto">
              <a:xfrm>
                <a:off x="1877" y="2708"/>
                <a:ext cx="67" cy="20"/>
              </a:xfrm>
              <a:custGeom>
                <a:avLst/>
                <a:gdLst>
                  <a:gd name="T0" fmla="*/ 5 w 67"/>
                  <a:gd name="T1" fmla="*/ 10 h 20"/>
                  <a:gd name="T2" fmla="*/ 43 w 67"/>
                  <a:gd name="T3" fmla="*/ 0 h 20"/>
                  <a:gd name="T4" fmla="*/ 62 w 67"/>
                  <a:gd name="T5" fmla="*/ 10 h 20"/>
                  <a:gd name="T6" fmla="*/ 24 w 67"/>
                  <a:gd name="T7" fmla="*/ 20 h 20"/>
                  <a:gd name="T8" fmla="*/ 5 w 67"/>
                  <a:gd name="T9" fmla="*/ 10 h 20"/>
                </a:gdLst>
                <a:ahLst/>
                <a:cxnLst>
                  <a:cxn ang="0">
                    <a:pos x="T0" y="T1"/>
                  </a:cxn>
                  <a:cxn ang="0">
                    <a:pos x="T2" y="T3"/>
                  </a:cxn>
                  <a:cxn ang="0">
                    <a:pos x="T4" y="T5"/>
                  </a:cxn>
                  <a:cxn ang="0">
                    <a:pos x="T6" y="T7"/>
                  </a:cxn>
                  <a:cxn ang="0">
                    <a:pos x="T8" y="T9"/>
                  </a:cxn>
                </a:cxnLst>
                <a:rect l="0" t="0" r="r" b="b"/>
                <a:pathLst>
                  <a:path w="67" h="20">
                    <a:moveTo>
                      <a:pt x="5" y="10"/>
                    </a:moveTo>
                    <a:cubicBezTo>
                      <a:pt x="10" y="5"/>
                      <a:pt x="27" y="0"/>
                      <a:pt x="43" y="0"/>
                    </a:cubicBezTo>
                    <a:cubicBezTo>
                      <a:pt x="58" y="0"/>
                      <a:pt x="67" y="5"/>
                      <a:pt x="62" y="10"/>
                    </a:cubicBezTo>
                    <a:cubicBezTo>
                      <a:pt x="57" y="16"/>
                      <a:pt x="40" y="20"/>
                      <a:pt x="24" y="20"/>
                    </a:cubicBezTo>
                    <a:cubicBezTo>
                      <a:pt x="8" y="20"/>
                      <a:pt x="0" y="16"/>
                      <a:pt x="5"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045" name="Freeform 543"/>
              <p:cNvSpPr>
                <a:spLocks/>
              </p:cNvSpPr>
              <p:nvPr/>
            </p:nvSpPr>
            <p:spPr bwMode="auto">
              <a:xfrm>
                <a:off x="1952" y="2708"/>
                <a:ext cx="67" cy="20"/>
              </a:xfrm>
              <a:custGeom>
                <a:avLst/>
                <a:gdLst>
                  <a:gd name="T0" fmla="*/ 5 w 67"/>
                  <a:gd name="T1" fmla="*/ 10 h 20"/>
                  <a:gd name="T2" fmla="*/ 42 w 67"/>
                  <a:gd name="T3" fmla="*/ 0 h 20"/>
                  <a:gd name="T4" fmla="*/ 63 w 67"/>
                  <a:gd name="T5" fmla="*/ 10 h 20"/>
                  <a:gd name="T6" fmla="*/ 25 w 67"/>
                  <a:gd name="T7" fmla="*/ 20 h 20"/>
                  <a:gd name="T8" fmla="*/ 5 w 67"/>
                  <a:gd name="T9" fmla="*/ 10 h 20"/>
                </a:gdLst>
                <a:ahLst/>
                <a:cxnLst>
                  <a:cxn ang="0">
                    <a:pos x="T0" y="T1"/>
                  </a:cxn>
                  <a:cxn ang="0">
                    <a:pos x="T2" y="T3"/>
                  </a:cxn>
                  <a:cxn ang="0">
                    <a:pos x="T4" y="T5"/>
                  </a:cxn>
                  <a:cxn ang="0">
                    <a:pos x="T6" y="T7"/>
                  </a:cxn>
                  <a:cxn ang="0">
                    <a:pos x="T8" y="T9"/>
                  </a:cxn>
                </a:cxnLst>
                <a:rect l="0" t="0" r="r" b="b"/>
                <a:pathLst>
                  <a:path w="67" h="20">
                    <a:moveTo>
                      <a:pt x="5" y="10"/>
                    </a:moveTo>
                    <a:cubicBezTo>
                      <a:pt x="10" y="5"/>
                      <a:pt x="27" y="0"/>
                      <a:pt x="42" y="0"/>
                    </a:cubicBezTo>
                    <a:cubicBezTo>
                      <a:pt x="58" y="0"/>
                      <a:pt x="67" y="5"/>
                      <a:pt x="63" y="10"/>
                    </a:cubicBezTo>
                    <a:cubicBezTo>
                      <a:pt x="58" y="16"/>
                      <a:pt x="41" y="20"/>
                      <a:pt x="25" y="20"/>
                    </a:cubicBezTo>
                    <a:cubicBezTo>
                      <a:pt x="9" y="20"/>
                      <a:pt x="0" y="16"/>
                      <a:pt x="5"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046" name="Freeform 544"/>
              <p:cNvSpPr>
                <a:spLocks/>
              </p:cNvSpPr>
              <p:nvPr/>
            </p:nvSpPr>
            <p:spPr bwMode="auto">
              <a:xfrm>
                <a:off x="2025" y="2708"/>
                <a:ext cx="67" cy="20"/>
              </a:xfrm>
              <a:custGeom>
                <a:avLst/>
                <a:gdLst>
                  <a:gd name="T0" fmla="*/ 5 w 67"/>
                  <a:gd name="T1" fmla="*/ 10 h 20"/>
                  <a:gd name="T2" fmla="*/ 42 w 67"/>
                  <a:gd name="T3" fmla="*/ 0 h 20"/>
                  <a:gd name="T4" fmla="*/ 63 w 67"/>
                  <a:gd name="T5" fmla="*/ 10 h 20"/>
                  <a:gd name="T6" fmla="*/ 26 w 67"/>
                  <a:gd name="T7" fmla="*/ 20 h 20"/>
                  <a:gd name="T8" fmla="*/ 5 w 67"/>
                  <a:gd name="T9" fmla="*/ 10 h 20"/>
                </a:gdLst>
                <a:ahLst/>
                <a:cxnLst>
                  <a:cxn ang="0">
                    <a:pos x="T0" y="T1"/>
                  </a:cxn>
                  <a:cxn ang="0">
                    <a:pos x="T2" y="T3"/>
                  </a:cxn>
                  <a:cxn ang="0">
                    <a:pos x="T4" y="T5"/>
                  </a:cxn>
                  <a:cxn ang="0">
                    <a:pos x="T6" y="T7"/>
                  </a:cxn>
                  <a:cxn ang="0">
                    <a:pos x="T8" y="T9"/>
                  </a:cxn>
                </a:cxnLst>
                <a:rect l="0" t="0" r="r" b="b"/>
                <a:pathLst>
                  <a:path w="67" h="20">
                    <a:moveTo>
                      <a:pt x="5" y="10"/>
                    </a:moveTo>
                    <a:cubicBezTo>
                      <a:pt x="10" y="5"/>
                      <a:pt x="26" y="0"/>
                      <a:pt x="42" y="0"/>
                    </a:cubicBezTo>
                    <a:cubicBezTo>
                      <a:pt x="58" y="0"/>
                      <a:pt x="67" y="5"/>
                      <a:pt x="63" y="10"/>
                    </a:cubicBezTo>
                    <a:cubicBezTo>
                      <a:pt x="58" y="16"/>
                      <a:pt x="42" y="20"/>
                      <a:pt x="26" y="20"/>
                    </a:cubicBezTo>
                    <a:cubicBezTo>
                      <a:pt x="10" y="20"/>
                      <a:pt x="0" y="16"/>
                      <a:pt x="5"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047" name="Freeform 545"/>
              <p:cNvSpPr>
                <a:spLocks/>
              </p:cNvSpPr>
              <p:nvPr/>
            </p:nvSpPr>
            <p:spPr bwMode="auto">
              <a:xfrm>
                <a:off x="2101" y="2708"/>
                <a:ext cx="66" cy="20"/>
              </a:xfrm>
              <a:custGeom>
                <a:avLst/>
                <a:gdLst>
                  <a:gd name="T0" fmla="*/ 5 w 66"/>
                  <a:gd name="T1" fmla="*/ 10 h 20"/>
                  <a:gd name="T2" fmla="*/ 41 w 66"/>
                  <a:gd name="T3" fmla="*/ 0 h 20"/>
                  <a:gd name="T4" fmla="*/ 62 w 66"/>
                  <a:gd name="T5" fmla="*/ 10 h 20"/>
                  <a:gd name="T6" fmla="*/ 25 w 66"/>
                  <a:gd name="T7" fmla="*/ 20 h 20"/>
                  <a:gd name="T8" fmla="*/ 5 w 66"/>
                  <a:gd name="T9" fmla="*/ 10 h 20"/>
                </a:gdLst>
                <a:ahLst/>
                <a:cxnLst>
                  <a:cxn ang="0">
                    <a:pos x="T0" y="T1"/>
                  </a:cxn>
                  <a:cxn ang="0">
                    <a:pos x="T2" y="T3"/>
                  </a:cxn>
                  <a:cxn ang="0">
                    <a:pos x="T4" y="T5"/>
                  </a:cxn>
                  <a:cxn ang="0">
                    <a:pos x="T6" y="T7"/>
                  </a:cxn>
                  <a:cxn ang="0">
                    <a:pos x="T8" y="T9"/>
                  </a:cxn>
                </a:cxnLst>
                <a:rect l="0" t="0" r="r" b="b"/>
                <a:pathLst>
                  <a:path w="66" h="20">
                    <a:moveTo>
                      <a:pt x="5" y="10"/>
                    </a:moveTo>
                    <a:cubicBezTo>
                      <a:pt x="9" y="5"/>
                      <a:pt x="25" y="0"/>
                      <a:pt x="41" y="0"/>
                    </a:cubicBezTo>
                    <a:cubicBezTo>
                      <a:pt x="57" y="0"/>
                      <a:pt x="66" y="5"/>
                      <a:pt x="62" y="10"/>
                    </a:cubicBezTo>
                    <a:cubicBezTo>
                      <a:pt x="57" y="16"/>
                      <a:pt x="41" y="20"/>
                      <a:pt x="25" y="20"/>
                    </a:cubicBezTo>
                    <a:cubicBezTo>
                      <a:pt x="10" y="20"/>
                      <a:pt x="0" y="16"/>
                      <a:pt x="5"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048" name="Freeform 546"/>
              <p:cNvSpPr>
                <a:spLocks/>
              </p:cNvSpPr>
              <p:nvPr/>
            </p:nvSpPr>
            <p:spPr bwMode="auto">
              <a:xfrm>
                <a:off x="2176" y="2708"/>
                <a:ext cx="64" cy="20"/>
              </a:xfrm>
              <a:custGeom>
                <a:avLst/>
                <a:gdLst>
                  <a:gd name="T0" fmla="*/ 4 w 65"/>
                  <a:gd name="T1" fmla="*/ 10 h 20"/>
                  <a:gd name="T2" fmla="*/ 40 w 65"/>
                  <a:gd name="T3" fmla="*/ 0 h 20"/>
                  <a:gd name="T4" fmla="*/ 61 w 65"/>
                  <a:gd name="T5" fmla="*/ 10 h 20"/>
                  <a:gd name="T6" fmla="*/ 25 w 65"/>
                  <a:gd name="T7" fmla="*/ 20 h 20"/>
                  <a:gd name="T8" fmla="*/ 4 w 65"/>
                  <a:gd name="T9" fmla="*/ 10 h 20"/>
                </a:gdLst>
                <a:ahLst/>
                <a:cxnLst>
                  <a:cxn ang="0">
                    <a:pos x="T0" y="T1"/>
                  </a:cxn>
                  <a:cxn ang="0">
                    <a:pos x="T2" y="T3"/>
                  </a:cxn>
                  <a:cxn ang="0">
                    <a:pos x="T4" y="T5"/>
                  </a:cxn>
                  <a:cxn ang="0">
                    <a:pos x="T6" y="T7"/>
                  </a:cxn>
                  <a:cxn ang="0">
                    <a:pos x="T8" y="T9"/>
                  </a:cxn>
                </a:cxnLst>
                <a:rect l="0" t="0" r="r" b="b"/>
                <a:pathLst>
                  <a:path w="65" h="20">
                    <a:moveTo>
                      <a:pt x="4" y="10"/>
                    </a:moveTo>
                    <a:cubicBezTo>
                      <a:pt x="8" y="5"/>
                      <a:pt x="24" y="0"/>
                      <a:pt x="40" y="0"/>
                    </a:cubicBezTo>
                    <a:cubicBezTo>
                      <a:pt x="56" y="0"/>
                      <a:pt x="65" y="5"/>
                      <a:pt x="61" y="10"/>
                    </a:cubicBezTo>
                    <a:cubicBezTo>
                      <a:pt x="57" y="16"/>
                      <a:pt x="41" y="20"/>
                      <a:pt x="25" y="20"/>
                    </a:cubicBezTo>
                    <a:cubicBezTo>
                      <a:pt x="9" y="20"/>
                      <a:pt x="0" y="16"/>
                      <a:pt x="4"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049" name="Freeform 547"/>
              <p:cNvSpPr>
                <a:spLocks/>
              </p:cNvSpPr>
              <p:nvPr/>
            </p:nvSpPr>
            <p:spPr bwMode="auto">
              <a:xfrm>
                <a:off x="2250" y="2708"/>
                <a:ext cx="65" cy="20"/>
              </a:xfrm>
              <a:custGeom>
                <a:avLst/>
                <a:gdLst>
                  <a:gd name="T0" fmla="*/ 4 w 65"/>
                  <a:gd name="T1" fmla="*/ 10 h 20"/>
                  <a:gd name="T2" fmla="*/ 40 w 65"/>
                  <a:gd name="T3" fmla="*/ 0 h 20"/>
                  <a:gd name="T4" fmla="*/ 62 w 65"/>
                  <a:gd name="T5" fmla="*/ 10 h 20"/>
                  <a:gd name="T6" fmla="*/ 26 w 65"/>
                  <a:gd name="T7" fmla="*/ 20 h 20"/>
                  <a:gd name="T8" fmla="*/ 4 w 65"/>
                  <a:gd name="T9" fmla="*/ 10 h 20"/>
                </a:gdLst>
                <a:ahLst/>
                <a:cxnLst>
                  <a:cxn ang="0">
                    <a:pos x="T0" y="T1"/>
                  </a:cxn>
                  <a:cxn ang="0">
                    <a:pos x="T2" y="T3"/>
                  </a:cxn>
                  <a:cxn ang="0">
                    <a:pos x="T4" y="T5"/>
                  </a:cxn>
                  <a:cxn ang="0">
                    <a:pos x="T6" y="T7"/>
                  </a:cxn>
                  <a:cxn ang="0">
                    <a:pos x="T8" y="T9"/>
                  </a:cxn>
                </a:cxnLst>
                <a:rect l="0" t="0" r="r" b="b"/>
                <a:pathLst>
                  <a:path w="65" h="20">
                    <a:moveTo>
                      <a:pt x="4" y="10"/>
                    </a:moveTo>
                    <a:cubicBezTo>
                      <a:pt x="8" y="5"/>
                      <a:pt x="24" y="0"/>
                      <a:pt x="40" y="0"/>
                    </a:cubicBezTo>
                    <a:cubicBezTo>
                      <a:pt x="56" y="0"/>
                      <a:pt x="65" y="5"/>
                      <a:pt x="62" y="10"/>
                    </a:cubicBezTo>
                    <a:cubicBezTo>
                      <a:pt x="58" y="16"/>
                      <a:pt x="42" y="20"/>
                      <a:pt x="26" y="20"/>
                    </a:cubicBezTo>
                    <a:cubicBezTo>
                      <a:pt x="10" y="20"/>
                      <a:pt x="0" y="16"/>
                      <a:pt x="4"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050" name="Freeform 548"/>
              <p:cNvSpPr>
                <a:spLocks/>
              </p:cNvSpPr>
              <p:nvPr/>
            </p:nvSpPr>
            <p:spPr bwMode="auto">
              <a:xfrm>
                <a:off x="2324" y="2708"/>
                <a:ext cx="64" cy="20"/>
              </a:xfrm>
              <a:custGeom>
                <a:avLst/>
                <a:gdLst>
                  <a:gd name="T0" fmla="*/ 4 w 65"/>
                  <a:gd name="T1" fmla="*/ 10 h 20"/>
                  <a:gd name="T2" fmla="*/ 40 w 65"/>
                  <a:gd name="T3" fmla="*/ 0 h 20"/>
                  <a:gd name="T4" fmla="*/ 62 w 65"/>
                  <a:gd name="T5" fmla="*/ 10 h 20"/>
                  <a:gd name="T6" fmla="*/ 26 w 65"/>
                  <a:gd name="T7" fmla="*/ 20 h 20"/>
                  <a:gd name="T8" fmla="*/ 4 w 65"/>
                  <a:gd name="T9" fmla="*/ 10 h 20"/>
                </a:gdLst>
                <a:ahLst/>
                <a:cxnLst>
                  <a:cxn ang="0">
                    <a:pos x="T0" y="T1"/>
                  </a:cxn>
                  <a:cxn ang="0">
                    <a:pos x="T2" y="T3"/>
                  </a:cxn>
                  <a:cxn ang="0">
                    <a:pos x="T4" y="T5"/>
                  </a:cxn>
                  <a:cxn ang="0">
                    <a:pos x="T6" y="T7"/>
                  </a:cxn>
                  <a:cxn ang="0">
                    <a:pos x="T8" y="T9"/>
                  </a:cxn>
                </a:cxnLst>
                <a:rect l="0" t="0" r="r" b="b"/>
                <a:pathLst>
                  <a:path w="65" h="20">
                    <a:moveTo>
                      <a:pt x="4" y="10"/>
                    </a:moveTo>
                    <a:cubicBezTo>
                      <a:pt x="8" y="5"/>
                      <a:pt x="24" y="0"/>
                      <a:pt x="40" y="0"/>
                    </a:cubicBezTo>
                    <a:cubicBezTo>
                      <a:pt x="55" y="0"/>
                      <a:pt x="65" y="5"/>
                      <a:pt x="62" y="10"/>
                    </a:cubicBezTo>
                    <a:cubicBezTo>
                      <a:pt x="58" y="16"/>
                      <a:pt x="42" y="20"/>
                      <a:pt x="26" y="20"/>
                    </a:cubicBezTo>
                    <a:cubicBezTo>
                      <a:pt x="10" y="20"/>
                      <a:pt x="0" y="16"/>
                      <a:pt x="4"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051" name="Freeform 549"/>
              <p:cNvSpPr>
                <a:spLocks/>
              </p:cNvSpPr>
              <p:nvPr/>
            </p:nvSpPr>
            <p:spPr bwMode="auto">
              <a:xfrm>
                <a:off x="3146" y="2708"/>
                <a:ext cx="58" cy="20"/>
              </a:xfrm>
              <a:custGeom>
                <a:avLst/>
                <a:gdLst>
                  <a:gd name="T0" fmla="*/ 1 w 59"/>
                  <a:gd name="T1" fmla="*/ 10 h 20"/>
                  <a:gd name="T2" fmla="*/ 31 w 59"/>
                  <a:gd name="T3" fmla="*/ 0 h 20"/>
                  <a:gd name="T4" fmla="*/ 58 w 59"/>
                  <a:gd name="T5" fmla="*/ 10 h 20"/>
                  <a:gd name="T6" fmla="*/ 27 w 59"/>
                  <a:gd name="T7" fmla="*/ 20 h 20"/>
                  <a:gd name="T8" fmla="*/ 1 w 59"/>
                  <a:gd name="T9" fmla="*/ 10 h 20"/>
                </a:gdLst>
                <a:ahLst/>
                <a:cxnLst>
                  <a:cxn ang="0">
                    <a:pos x="T0" y="T1"/>
                  </a:cxn>
                  <a:cxn ang="0">
                    <a:pos x="T2" y="T3"/>
                  </a:cxn>
                  <a:cxn ang="0">
                    <a:pos x="T4" y="T5"/>
                  </a:cxn>
                  <a:cxn ang="0">
                    <a:pos x="T6" y="T7"/>
                  </a:cxn>
                  <a:cxn ang="0">
                    <a:pos x="T8" y="T9"/>
                  </a:cxn>
                </a:cxnLst>
                <a:rect l="0" t="0" r="r" b="b"/>
                <a:pathLst>
                  <a:path w="59" h="20">
                    <a:moveTo>
                      <a:pt x="1" y="10"/>
                    </a:moveTo>
                    <a:cubicBezTo>
                      <a:pt x="2" y="5"/>
                      <a:pt x="16" y="0"/>
                      <a:pt x="31" y="0"/>
                    </a:cubicBezTo>
                    <a:cubicBezTo>
                      <a:pt x="47" y="0"/>
                      <a:pt x="59" y="5"/>
                      <a:pt x="58" y="10"/>
                    </a:cubicBezTo>
                    <a:cubicBezTo>
                      <a:pt x="57" y="16"/>
                      <a:pt x="43" y="20"/>
                      <a:pt x="27" y="20"/>
                    </a:cubicBezTo>
                    <a:cubicBezTo>
                      <a:pt x="11" y="20"/>
                      <a:pt x="0" y="16"/>
                      <a:pt x="1"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052" name="Freeform 550"/>
              <p:cNvSpPr>
                <a:spLocks/>
              </p:cNvSpPr>
              <p:nvPr/>
            </p:nvSpPr>
            <p:spPr bwMode="auto">
              <a:xfrm>
                <a:off x="3220" y="2708"/>
                <a:ext cx="58" cy="20"/>
              </a:xfrm>
              <a:custGeom>
                <a:avLst/>
                <a:gdLst>
                  <a:gd name="T0" fmla="*/ 1 w 58"/>
                  <a:gd name="T1" fmla="*/ 10 h 20"/>
                  <a:gd name="T2" fmla="*/ 31 w 58"/>
                  <a:gd name="T3" fmla="*/ 0 h 20"/>
                  <a:gd name="T4" fmla="*/ 58 w 58"/>
                  <a:gd name="T5" fmla="*/ 10 h 20"/>
                  <a:gd name="T6" fmla="*/ 28 w 58"/>
                  <a:gd name="T7" fmla="*/ 20 h 20"/>
                  <a:gd name="T8" fmla="*/ 1 w 58"/>
                  <a:gd name="T9" fmla="*/ 10 h 20"/>
                </a:gdLst>
                <a:ahLst/>
                <a:cxnLst>
                  <a:cxn ang="0">
                    <a:pos x="T0" y="T1"/>
                  </a:cxn>
                  <a:cxn ang="0">
                    <a:pos x="T2" y="T3"/>
                  </a:cxn>
                  <a:cxn ang="0">
                    <a:pos x="T4" y="T5"/>
                  </a:cxn>
                  <a:cxn ang="0">
                    <a:pos x="T6" y="T7"/>
                  </a:cxn>
                  <a:cxn ang="0">
                    <a:pos x="T8" y="T9"/>
                  </a:cxn>
                </a:cxnLst>
                <a:rect l="0" t="0" r="r" b="b"/>
                <a:pathLst>
                  <a:path w="58" h="20">
                    <a:moveTo>
                      <a:pt x="1" y="10"/>
                    </a:moveTo>
                    <a:cubicBezTo>
                      <a:pt x="2" y="5"/>
                      <a:pt x="15" y="0"/>
                      <a:pt x="31" y="0"/>
                    </a:cubicBezTo>
                    <a:cubicBezTo>
                      <a:pt x="46" y="0"/>
                      <a:pt x="58" y="5"/>
                      <a:pt x="58" y="10"/>
                    </a:cubicBezTo>
                    <a:cubicBezTo>
                      <a:pt x="57" y="16"/>
                      <a:pt x="43" y="20"/>
                      <a:pt x="28" y="20"/>
                    </a:cubicBezTo>
                    <a:cubicBezTo>
                      <a:pt x="12" y="20"/>
                      <a:pt x="0" y="16"/>
                      <a:pt x="1"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053" name="Freeform 551"/>
              <p:cNvSpPr>
                <a:spLocks/>
              </p:cNvSpPr>
              <p:nvPr/>
            </p:nvSpPr>
            <p:spPr bwMode="auto">
              <a:xfrm>
                <a:off x="3294" y="2708"/>
                <a:ext cx="58" cy="20"/>
              </a:xfrm>
              <a:custGeom>
                <a:avLst/>
                <a:gdLst>
                  <a:gd name="T0" fmla="*/ 1 w 59"/>
                  <a:gd name="T1" fmla="*/ 10 h 20"/>
                  <a:gd name="T2" fmla="*/ 31 w 59"/>
                  <a:gd name="T3" fmla="*/ 0 h 20"/>
                  <a:gd name="T4" fmla="*/ 59 w 59"/>
                  <a:gd name="T5" fmla="*/ 10 h 20"/>
                  <a:gd name="T6" fmla="*/ 29 w 59"/>
                  <a:gd name="T7" fmla="*/ 20 h 20"/>
                  <a:gd name="T8" fmla="*/ 1 w 59"/>
                  <a:gd name="T9" fmla="*/ 10 h 20"/>
                </a:gdLst>
                <a:ahLst/>
                <a:cxnLst>
                  <a:cxn ang="0">
                    <a:pos x="T0" y="T1"/>
                  </a:cxn>
                  <a:cxn ang="0">
                    <a:pos x="T2" y="T3"/>
                  </a:cxn>
                  <a:cxn ang="0">
                    <a:pos x="T4" y="T5"/>
                  </a:cxn>
                  <a:cxn ang="0">
                    <a:pos x="T6" y="T7"/>
                  </a:cxn>
                  <a:cxn ang="0">
                    <a:pos x="T8" y="T9"/>
                  </a:cxn>
                </a:cxnLst>
                <a:rect l="0" t="0" r="r" b="b"/>
                <a:pathLst>
                  <a:path w="59" h="20">
                    <a:moveTo>
                      <a:pt x="1" y="10"/>
                    </a:moveTo>
                    <a:cubicBezTo>
                      <a:pt x="2" y="5"/>
                      <a:pt x="15" y="0"/>
                      <a:pt x="31" y="0"/>
                    </a:cubicBezTo>
                    <a:cubicBezTo>
                      <a:pt x="47" y="0"/>
                      <a:pt x="59" y="5"/>
                      <a:pt x="59" y="10"/>
                    </a:cubicBezTo>
                    <a:cubicBezTo>
                      <a:pt x="58" y="16"/>
                      <a:pt x="45" y="20"/>
                      <a:pt x="29" y="20"/>
                    </a:cubicBezTo>
                    <a:cubicBezTo>
                      <a:pt x="13" y="20"/>
                      <a:pt x="0" y="16"/>
                      <a:pt x="1"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054" name="Freeform 552"/>
              <p:cNvSpPr>
                <a:spLocks/>
              </p:cNvSpPr>
              <p:nvPr/>
            </p:nvSpPr>
            <p:spPr bwMode="auto">
              <a:xfrm>
                <a:off x="3369" y="2708"/>
                <a:ext cx="58" cy="20"/>
              </a:xfrm>
              <a:custGeom>
                <a:avLst/>
                <a:gdLst>
                  <a:gd name="T0" fmla="*/ 1 w 58"/>
                  <a:gd name="T1" fmla="*/ 10 h 20"/>
                  <a:gd name="T2" fmla="*/ 30 w 58"/>
                  <a:gd name="T3" fmla="*/ 0 h 20"/>
                  <a:gd name="T4" fmla="*/ 57 w 58"/>
                  <a:gd name="T5" fmla="*/ 10 h 20"/>
                  <a:gd name="T6" fmla="*/ 28 w 58"/>
                  <a:gd name="T7" fmla="*/ 20 h 20"/>
                  <a:gd name="T8" fmla="*/ 1 w 58"/>
                  <a:gd name="T9" fmla="*/ 10 h 20"/>
                </a:gdLst>
                <a:ahLst/>
                <a:cxnLst>
                  <a:cxn ang="0">
                    <a:pos x="T0" y="T1"/>
                  </a:cxn>
                  <a:cxn ang="0">
                    <a:pos x="T2" y="T3"/>
                  </a:cxn>
                  <a:cxn ang="0">
                    <a:pos x="T4" y="T5"/>
                  </a:cxn>
                  <a:cxn ang="0">
                    <a:pos x="T6" y="T7"/>
                  </a:cxn>
                  <a:cxn ang="0">
                    <a:pos x="T8" y="T9"/>
                  </a:cxn>
                </a:cxnLst>
                <a:rect l="0" t="0" r="r" b="b"/>
                <a:pathLst>
                  <a:path w="58" h="20">
                    <a:moveTo>
                      <a:pt x="1" y="10"/>
                    </a:moveTo>
                    <a:cubicBezTo>
                      <a:pt x="1" y="5"/>
                      <a:pt x="14" y="0"/>
                      <a:pt x="30" y="0"/>
                    </a:cubicBezTo>
                    <a:cubicBezTo>
                      <a:pt x="45" y="0"/>
                      <a:pt x="58" y="5"/>
                      <a:pt x="57" y="10"/>
                    </a:cubicBezTo>
                    <a:cubicBezTo>
                      <a:pt x="57" y="16"/>
                      <a:pt x="44" y="20"/>
                      <a:pt x="28" y="20"/>
                    </a:cubicBezTo>
                    <a:cubicBezTo>
                      <a:pt x="12" y="20"/>
                      <a:pt x="0" y="16"/>
                      <a:pt x="1"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055" name="Freeform 553"/>
              <p:cNvSpPr>
                <a:spLocks/>
              </p:cNvSpPr>
              <p:nvPr/>
            </p:nvSpPr>
            <p:spPr bwMode="auto">
              <a:xfrm>
                <a:off x="3443" y="2708"/>
                <a:ext cx="58" cy="20"/>
              </a:xfrm>
              <a:custGeom>
                <a:avLst/>
                <a:gdLst>
                  <a:gd name="T0" fmla="*/ 1 w 58"/>
                  <a:gd name="T1" fmla="*/ 10 h 20"/>
                  <a:gd name="T2" fmla="*/ 30 w 58"/>
                  <a:gd name="T3" fmla="*/ 0 h 20"/>
                  <a:gd name="T4" fmla="*/ 58 w 58"/>
                  <a:gd name="T5" fmla="*/ 10 h 20"/>
                  <a:gd name="T6" fmla="*/ 29 w 58"/>
                  <a:gd name="T7" fmla="*/ 20 h 20"/>
                  <a:gd name="T8" fmla="*/ 1 w 58"/>
                  <a:gd name="T9" fmla="*/ 10 h 20"/>
                </a:gdLst>
                <a:ahLst/>
                <a:cxnLst>
                  <a:cxn ang="0">
                    <a:pos x="T0" y="T1"/>
                  </a:cxn>
                  <a:cxn ang="0">
                    <a:pos x="T2" y="T3"/>
                  </a:cxn>
                  <a:cxn ang="0">
                    <a:pos x="T4" y="T5"/>
                  </a:cxn>
                  <a:cxn ang="0">
                    <a:pos x="T6" y="T7"/>
                  </a:cxn>
                  <a:cxn ang="0">
                    <a:pos x="T8" y="T9"/>
                  </a:cxn>
                </a:cxnLst>
                <a:rect l="0" t="0" r="r" b="b"/>
                <a:pathLst>
                  <a:path w="58" h="20">
                    <a:moveTo>
                      <a:pt x="1" y="10"/>
                    </a:moveTo>
                    <a:cubicBezTo>
                      <a:pt x="1" y="5"/>
                      <a:pt x="14" y="0"/>
                      <a:pt x="30" y="0"/>
                    </a:cubicBezTo>
                    <a:cubicBezTo>
                      <a:pt x="45" y="0"/>
                      <a:pt x="58" y="5"/>
                      <a:pt x="58" y="10"/>
                    </a:cubicBezTo>
                    <a:cubicBezTo>
                      <a:pt x="58" y="16"/>
                      <a:pt x="45" y="20"/>
                      <a:pt x="29" y="20"/>
                    </a:cubicBezTo>
                    <a:cubicBezTo>
                      <a:pt x="13" y="20"/>
                      <a:pt x="0" y="16"/>
                      <a:pt x="1"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056" name="Freeform 554"/>
              <p:cNvSpPr>
                <a:spLocks/>
              </p:cNvSpPr>
              <p:nvPr/>
            </p:nvSpPr>
            <p:spPr bwMode="auto">
              <a:xfrm>
                <a:off x="3518" y="2708"/>
                <a:ext cx="57" cy="20"/>
              </a:xfrm>
              <a:custGeom>
                <a:avLst/>
                <a:gdLst>
                  <a:gd name="T0" fmla="*/ 0 w 57"/>
                  <a:gd name="T1" fmla="*/ 10 h 20"/>
                  <a:gd name="T2" fmla="*/ 28 w 57"/>
                  <a:gd name="T3" fmla="*/ 0 h 20"/>
                  <a:gd name="T4" fmla="*/ 57 w 57"/>
                  <a:gd name="T5" fmla="*/ 10 h 20"/>
                  <a:gd name="T6" fmla="*/ 29 w 57"/>
                  <a:gd name="T7" fmla="*/ 20 h 20"/>
                  <a:gd name="T8" fmla="*/ 0 w 57"/>
                  <a:gd name="T9" fmla="*/ 10 h 20"/>
                </a:gdLst>
                <a:ahLst/>
                <a:cxnLst>
                  <a:cxn ang="0">
                    <a:pos x="T0" y="T1"/>
                  </a:cxn>
                  <a:cxn ang="0">
                    <a:pos x="T2" y="T3"/>
                  </a:cxn>
                  <a:cxn ang="0">
                    <a:pos x="T4" y="T5"/>
                  </a:cxn>
                  <a:cxn ang="0">
                    <a:pos x="T6" y="T7"/>
                  </a:cxn>
                  <a:cxn ang="0">
                    <a:pos x="T8" y="T9"/>
                  </a:cxn>
                </a:cxnLst>
                <a:rect l="0" t="0" r="r" b="b"/>
                <a:pathLst>
                  <a:path w="57" h="20">
                    <a:moveTo>
                      <a:pt x="0" y="10"/>
                    </a:moveTo>
                    <a:cubicBezTo>
                      <a:pt x="0" y="5"/>
                      <a:pt x="13" y="0"/>
                      <a:pt x="28" y="0"/>
                    </a:cubicBezTo>
                    <a:cubicBezTo>
                      <a:pt x="44" y="0"/>
                      <a:pt x="57" y="5"/>
                      <a:pt x="57" y="10"/>
                    </a:cubicBezTo>
                    <a:cubicBezTo>
                      <a:pt x="57" y="16"/>
                      <a:pt x="45" y="20"/>
                      <a:pt x="29" y="20"/>
                    </a:cubicBezTo>
                    <a:cubicBezTo>
                      <a:pt x="13" y="20"/>
                      <a:pt x="0" y="16"/>
                      <a:pt x="0"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057" name="Freeform 555"/>
              <p:cNvSpPr>
                <a:spLocks/>
              </p:cNvSpPr>
              <p:nvPr/>
            </p:nvSpPr>
            <p:spPr bwMode="auto">
              <a:xfrm>
                <a:off x="3592" y="2708"/>
                <a:ext cx="58" cy="20"/>
              </a:xfrm>
              <a:custGeom>
                <a:avLst/>
                <a:gdLst>
                  <a:gd name="T0" fmla="*/ 0 w 58"/>
                  <a:gd name="T1" fmla="*/ 10 h 20"/>
                  <a:gd name="T2" fmla="*/ 28 w 58"/>
                  <a:gd name="T3" fmla="*/ 0 h 20"/>
                  <a:gd name="T4" fmla="*/ 58 w 58"/>
                  <a:gd name="T5" fmla="*/ 10 h 20"/>
                  <a:gd name="T6" fmla="*/ 29 w 58"/>
                  <a:gd name="T7" fmla="*/ 20 h 20"/>
                  <a:gd name="T8" fmla="*/ 0 w 58"/>
                  <a:gd name="T9" fmla="*/ 10 h 20"/>
                </a:gdLst>
                <a:ahLst/>
                <a:cxnLst>
                  <a:cxn ang="0">
                    <a:pos x="T0" y="T1"/>
                  </a:cxn>
                  <a:cxn ang="0">
                    <a:pos x="T2" y="T3"/>
                  </a:cxn>
                  <a:cxn ang="0">
                    <a:pos x="T4" y="T5"/>
                  </a:cxn>
                  <a:cxn ang="0">
                    <a:pos x="T6" y="T7"/>
                  </a:cxn>
                  <a:cxn ang="0">
                    <a:pos x="T8" y="T9"/>
                  </a:cxn>
                </a:cxnLst>
                <a:rect l="0" t="0" r="r" b="b"/>
                <a:pathLst>
                  <a:path w="58" h="20">
                    <a:moveTo>
                      <a:pt x="0" y="10"/>
                    </a:moveTo>
                    <a:cubicBezTo>
                      <a:pt x="0" y="5"/>
                      <a:pt x="12" y="0"/>
                      <a:pt x="28" y="0"/>
                    </a:cubicBezTo>
                    <a:cubicBezTo>
                      <a:pt x="44" y="0"/>
                      <a:pt x="57" y="5"/>
                      <a:pt x="58" y="10"/>
                    </a:cubicBezTo>
                    <a:cubicBezTo>
                      <a:pt x="58" y="16"/>
                      <a:pt x="45" y="20"/>
                      <a:pt x="29" y="20"/>
                    </a:cubicBezTo>
                    <a:cubicBezTo>
                      <a:pt x="13" y="20"/>
                      <a:pt x="0" y="16"/>
                      <a:pt x="0"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058" name="Freeform 556"/>
              <p:cNvSpPr>
                <a:spLocks/>
              </p:cNvSpPr>
              <p:nvPr/>
            </p:nvSpPr>
            <p:spPr bwMode="auto">
              <a:xfrm>
                <a:off x="3667" y="2708"/>
                <a:ext cx="57" cy="20"/>
              </a:xfrm>
              <a:custGeom>
                <a:avLst/>
                <a:gdLst>
                  <a:gd name="T0" fmla="*/ 1 w 58"/>
                  <a:gd name="T1" fmla="*/ 10 h 20"/>
                  <a:gd name="T2" fmla="*/ 28 w 58"/>
                  <a:gd name="T3" fmla="*/ 0 h 20"/>
                  <a:gd name="T4" fmla="*/ 57 w 58"/>
                  <a:gd name="T5" fmla="*/ 10 h 20"/>
                  <a:gd name="T6" fmla="*/ 30 w 58"/>
                  <a:gd name="T7" fmla="*/ 20 h 20"/>
                  <a:gd name="T8" fmla="*/ 1 w 58"/>
                  <a:gd name="T9" fmla="*/ 10 h 20"/>
                </a:gdLst>
                <a:ahLst/>
                <a:cxnLst>
                  <a:cxn ang="0">
                    <a:pos x="T0" y="T1"/>
                  </a:cxn>
                  <a:cxn ang="0">
                    <a:pos x="T2" y="T3"/>
                  </a:cxn>
                  <a:cxn ang="0">
                    <a:pos x="T4" y="T5"/>
                  </a:cxn>
                  <a:cxn ang="0">
                    <a:pos x="T6" y="T7"/>
                  </a:cxn>
                  <a:cxn ang="0">
                    <a:pos x="T8" y="T9"/>
                  </a:cxn>
                </a:cxnLst>
                <a:rect l="0" t="0" r="r" b="b"/>
                <a:pathLst>
                  <a:path w="58" h="20">
                    <a:moveTo>
                      <a:pt x="1" y="10"/>
                    </a:moveTo>
                    <a:cubicBezTo>
                      <a:pt x="0" y="5"/>
                      <a:pt x="12" y="0"/>
                      <a:pt x="28" y="0"/>
                    </a:cubicBezTo>
                    <a:cubicBezTo>
                      <a:pt x="44" y="0"/>
                      <a:pt x="57" y="5"/>
                      <a:pt x="57" y="10"/>
                    </a:cubicBezTo>
                    <a:cubicBezTo>
                      <a:pt x="58" y="16"/>
                      <a:pt x="46" y="20"/>
                      <a:pt x="30" y="20"/>
                    </a:cubicBezTo>
                    <a:cubicBezTo>
                      <a:pt x="14" y="20"/>
                      <a:pt x="1" y="16"/>
                      <a:pt x="1"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059" name="Freeform 557"/>
              <p:cNvSpPr>
                <a:spLocks/>
              </p:cNvSpPr>
              <p:nvPr/>
            </p:nvSpPr>
            <p:spPr bwMode="auto">
              <a:xfrm>
                <a:off x="3740" y="2708"/>
                <a:ext cx="59" cy="20"/>
              </a:xfrm>
              <a:custGeom>
                <a:avLst/>
                <a:gdLst>
                  <a:gd name="T0" fmla="*/ 1 w 59"/>
                  <a:gd name="T1" fmla="*/ 10 h 20"/>
                  <a:gd name="T2" fmla="*/ 28 w 59"/>
                  <a:gd name="T3" fmla="*/ 0 h 20"/>
                  <a:gd name="T4" fmla="*/ 58 w 59"/>
                  <a:gd name="T5" fmla="*/ 10 h 20"/>
                  <a:gd name="T6" fmla="*/ 31 w 59"/>
                  <a:gd name="T7" fmla="*/ 20 h 20"/>
                  <a:gd name="T8" fmla="*/ 1 w 59"/>
                  <a:gd name="T9" fmla="*/ 10 h 20"/>
                </a:gdLst>
                <a:ahLst/>
                <a:cxnLst>
                  <a:cxn ang="0">
                    <a:pos x="T0" y="T1"/>
                  </a:cxn>
                  <a:cxn ang="0">
                    <a:pos x="T2" y="T3"/>
                  </a:cxn>
                  <a:cxn ang="0">
                    <a:pos x="T4" y="T5"/>
                  </a:cxn>
                  <a:cxn ang="0">
                    <a:pos x="T6" y="T7"/>
                  </a:cxn>
                  <a:cxn ang="0">
                    <a:pos x="T8" y="T9"/>
                  </a:cxn>
                </a:cxnLst>
                <a:rect l="0" t="0" r="r" b="b"/>
                <a:pathLst>
                  <a:path w="59" h="20">
                    <a:moveTo>
                      <a:pt x="1" y="10"/>
                    </a:moveTo>
                    <a:cubicBezTo>
                      <a:pt x="0" y="5"/>
                      <a:pt x="12" y="0"/>
                      <a:pt x="28" y="0"/>
                    </a:cubicBezTo>
                    <a:cubicBezTo>
                      <a:pt x="44" y="0"/>
                      <a:pt x="57" y="5"/>
                      <a:pt x="58" y="10"/>
                    </a:cubicBezTo>
                    <a:cubicBezTo>
                      <a:pt x="59" y="16"/>
                      <a:pt x="46" y="20"/>
                      <a:pt x="31" y="20"/>
                    </a:cubicBezTo>
                    <a:cubicBezTo>
                      <a:pt x="15" y="20"/>
                      <a:pt x="1" y="16"/>
                      <a:pt x="1"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060" name="Freeform 558"/>
              <p:cNvSpPr>
                <a:spLocks/>
              </p:cNvSpPr>
              <p:nvPr/>
            </p:nvSpPr>
            <p:spPr bwMode="auto">
              <a:xfrm>
                <a:off x="3815" y="2708"/>
                <a:ext cx="58" cy="20"/>
              </a:xfrm>
              <a:custGeom>
                <a:avLst/>
                <a:gdLst>
                  <a:gd name="T0" fmla="*/ 1 w 59"/>
                  <a:gd name="T1" fmla="*/ 10 h 20"/>
                  <a:gd name="T2" fmla="*/ 28 w 59"/>
                  <a:gd name="T3" fmla="*/ 0 h 20"/>
                  <a:gd name="T4" fmla="*/ 58 w 59"/>
                  <a:gd name="T5" fmla="*/ 10 h 20"/>
                  <a:gd name="T6" fmla="*/ 31 w 59"/>
                  <a:gd name="T7" fmla="*/ 20 h 20"/>
                  <a:gd name="T8" fmla="*/ 1 w 59"/>
                  <a:gd name="T9" fmla="*/ 10 h 20"/>
                </a:gdLst>
                <a:ahLst/>
                <a:cxnLst>
                  <a:cxn ang="0">
                    <a:pos x="T0" y="T1"/>
                  </a:cxn>
                  <a:cxn ang="0">
                    <a:pos x="T2" y="T3"/>
                  </a:cxn>
                  <a:cxn ang="0">
                    <a:pos x="T4" y="T5"/>
                  </a:cxn>
                  <a:cxn ang="0">
                    <a:pos x="T6" y="T7"/>
                  </a:cxn>
                  <a:cxn ang="0">
                    <a:pos x="T8" y="T9"/>
                  </a:cxn>
                </a:cxnLst>
                <a:rect l="0" t="0" r="r" b="b"/>
                <a:pathLst>
                  <a:path w="59" h="20">
                    <a:moveTo>
                      <a:pt x="1" y="10"/>
                    </a:moveTo>
                    <a:cubicBezTo>
                      <a:pt x="0" y="5"/>
                      <a:pt x="12" y="0"/>
                      <a:pt x="28" y="0"/>
                    </a:cubicBezTo>
                    <a:cubicBezTo>
                      <a:pt x="44" y="0"/>
                      <a:pt x="57" y="5"/>
                      <a:pt x="58" y="10"/>
                    </a:cubicBezTo>
                    <a:cubicBezTo>
                      <a:pt x="59" y="16"/>
                      <a:pt x="47" y="20"/>
                      <a:pt x="31" y="20"/>
                    </a:cubicBezTo>
                    <a:cubicBezTo>
                      <a:pt x="15" y="20"/>
                      <a:pt x="2" y="16"/>
                      <a:pt x="1"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061" name="Freeform 559"/>
              <p:cNvSpPr>
                <a:spLocks/>
              </p:cNvSpPr>
              <p:nvPr/>
            </p:nvSpPr>
            <p:spPr bwMode="auto">
              <a:xfrm>
                <a:off x="3888" y="2708"/>
                <a:ext cx="60" cy="20"/>
              </a:xfrm>
              <a:custGeom>
                <a:avLst/>
                <a:gdLst>
                  <a:gd name="T0" fmla="*/ 1 w 60"/>
                  <a:gd name="T1" fmla="*/ 10 h 20"/>
                  <a:gd name="T2" fmla="*/ 28 w 60"/>
                  <a:gd name="T3" fmla="*/ 0 h 20"/>
                  <a:gd name="T4" fmla="*/ 59 w 60"/>
                  <a:gd name="T5" fmla="*/ 10 h 20"/>
                  <a:gd name="T6" fmla="*/ 32 w 60"/>
                  <a:gd name="T7" fmla="*/ 20 h 20"/>
                  <a:gd name="T8" fmla="*/ 1 w 60"/>
                  <a:gd name="T9" fmla="*/ 10 h 20"/>
                </a:gdLst>
                <a:ahLst/>
                <a:cxnLst>
                  <a:cxn ang="0">
                    <a:pos x="T0" y="T1"/>
                  </a:cxn>
                  <a:cxn ang="0">
                    <a:pos x="T2" y="T3"/>
                  </a:cxn>
                  <a:cxn ang="0">
                    <a:pos x="T4" y="T5"/>
                  </a:cxn>
                  <a:cxn ang="0">
                    <a:pos x="T6" y="T7"/>
                  </a:cxn>
                  <a:cxn ang="0">
                    <a:pos x="T8" y="T9"/>
                  </a:cxn>
                </a:cxnLst>
                <a:rect l="0" t="0" r="r" b="b"/>
                <a:pathLst>
                  <a:path w="60" h="20">
                    <a:moveTo>
                      <a:pt x="1" y="10"/>
                    </a:moveTo>
                    <a:cubicBezTo>
                      <a:pt x="0" y="5"/>
                      <a:pt x="12" y="0"/>
                      <a:pt x="28" y="0"/>
                    </a:cubicBezTo>
                    <a:cubicBezTo>
                      <a:pt x="43" y="0"/>
                      <a:pt x="57" y="5"/>
                      <a:pt x="59" y="10"/>
                    </a:cubicBezTo>
                    <a:cubicBezTo>
                      <a:pt x="60" y="16"/>
                      <a:pt x="48" y="20"/>
                      <a:pt x="32" y="20"/>
                    </a:cubicBezTo>
                    <a:cubicBezTo>
                      <a:pt x="16" y="20"/>
                      <a:pt x="2" y="16"/>
                      <a:pt x="1"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062" name="Freeform 560"/>
              <p:cNvSpPr>
                <a:spLocks/>
              </p:cNvSpPr>
              <p:nvPr/>
            </p:nvSpPr>
            <p:spPr bwMode="auto">
              <a:xfrm>
                <a:off x="3963" y="2708"/>
                <a:ext cx="59" cy="20"/>
              </a:xfrm>
              <a:custGeom>
                <a:avLst/>
                <a:gdLst>
                  <a:gd name="T0" fmla="*/ 2 w 60"/>
                  <a:gd name="T1" fmla="*/ 10 h 20"/>
                  <a:gd name="T2" fmla="*/ 27 w 60"/>
                  <a:gd name="T3" fmla="*/ 0 h 20"/>
                  <a:gd name="T4" fmla="*/ 58 w 60"/>
                  <a:gd name="T5" fmla="*/ 10 h 20"/>
                  <a:gd name="T6" fmla="*/ 33 w 60"/>
                  <a:gd name="T7" fmla="*/ 20 h 20"/>
                  <a:gd name="T8" fmla="*/ 2 w 60"/>
                  <a:gd name="T9" fmla="*/ 10 h 20"/>
                </a:gdLst>
                <a:ahLst/>
                <a:cxnLst>
                  <a:cxn ang="0">
                    <a:pos x="T0" y="T1"/>
                  </a:cxn>
                  <a:cxn ang="0">
                    <a:pos x="T2" y="T3"/>
                  </a:cxn>
                  <a:cxn ang="0">
                    <a:pos x="T4" y="T5"/>
                  </a:cxn>
                  <a:cxn ang="0">
                    <a:pos x="T6" y="T7"/>
                  </a:cxn>
                  <a:cxn ang="0">
                    <a:pos x="T8" y="T9"/>
                  </a:cxn>
                </a:cxnLst>
                <a:rect l="0" t="0" r="r" b="b"/>
                <a:pathLst>
                  <a:path w="60" h="20">
                    <a:moveTo>
                      <a:pt x="2" y="10"/>
                    </a:moveTo>
                    <a:cubicBezTo>
                      <a:pt x="0" y="5"/>
                      <a:pt x="12" y="0"/>
                      <a:pt x="27" y="0"/>
                    </a:cubicBezTo>
                    <a:cubicBezTo>
                      <a:pt x="43" y="0"/>
                      <a:pt x="57" y="5"/>
                      <a:pt x="58" y="10"/>
                    </a:cubicBezTo>
                    <a:cubicBezTo>
                      <a:pt x="60" y="16"/>
                      <a:pt x="48" y="20"/>
                      <a:pt x="33" y="20"/>
                    </a:cubicBezTo>
                    <a:cubicBezTo>
                      <a:pt x="17" y="20"/>
                      <a:pt x="3" y="16"/>
                      <a:pt x="2"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063" name="Freeform 561"/>
              <p:cNvSpPr>
                <a:spLocks/>
              </p:cNvSpPr>
              <p:nvPr/>
            </p:nvSpPr>
            <p:spPr bwMode="auto">
              <a:xfrm>
                <a:off x="4036" y="2708"/>
                <a:ext cx="60" cy="20"/>
              </a:xfrm>
              <a:custGeom>
                <a:avLst/>
                <a:gdLst>
                  <a:gd name="T0" fmla="*/ 2 w 60"/>
                  <a:gd name="T1" fmla="*/ 10 h 20"/>
                  <a:gd name="T2" fmla="*/ 27 w 60"/>
                  <a:gd name="T3" fmla="*/ 0 h 20"/>
                  <a:gd name="T4" fmla="*/ 59 w 60"/>
                  <a:gd name="T5" fmla="*/ 10 h 20"/>
                  <a:gd name="T6" fmla="*/ 33 w 60"/>
                  <a:gd name="T7" fmla="*/ 20 h 20"/>
                  <a:gd name="T8" fmla="*/ 2 w 60"/>
                  <a:gd name="T9" fmla="*/ 10 h 20"/>
                </a:gdLst>
                <a:ahLst/>
                <a:cxnLst>
                  <a:cxn ang="0">
                    <a:pos x="T0" y="T1"/>
                  </a:cxn>
                  <a:cxn ang="0">
                    <a:pos x="T2" y="T3"/>
                  </a:cxn>
                  <a:cxn ang="0">
                    <a:pos x="T4" y="T5"/>
                  </a:cxn>
                  <a:cxn ang="0">
                    <a:pos x="T6" y="T7"/>
                  </a:cxn>
                  <a:cxn ang="0">
                    <a:pos x="T8" y="T9"/>
                  </a:cxn>
                </a:cxnLst>
                <a:rect l="0" t="0" r="r" b="b"/>
                <a:pathLst>
                  <a:path w="60" h="20">
                    <a:moveTo>
                      <a:pt x="2" y="10"/>
                    </a:moveTo>
                    <a:cubicBezTo>
                      <a:pt x="0" y="5"/>
                      <a:pt x="12" y="0"/>
                      <a:pt x="27" y="0"/>
                    </a:cubicBezTo>
                    <a:cubicBezTo>
                      <a:pt x="43" y="0"/>
                      <a:pt x="57" y="5"/>
                      <a:pt x="59" y="10"/>
                    </a:cubicBezTo>
                    <a:cubicBezTo>
                      <a:pt x="60" y="16"/>
                      <a:pt x="49" y="20"/>
                      <a:pt x="33" y="20"/>
                    </a:cubicBezTo>
                    <a:cubicBezTo>
                      <a:pt x="18" y="20"/>
                      <a:pt x="3" y="16"/>
                      <a:pt x="2"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064" name="Freeform 562"/>
              <p:cNvSpPr>
                <a:spLocks/>
              </p:cNvSpPr>
              <p:nvPr/>
            </p:nvSpPr>
            <p:spPr bwMode="auto">
              <a:xfrm>
                <a:off x="4111" y="2708"/>
                <a:ext cx="60" cy="20"/>
              </a:xfrm>
              <a:custGeom>
                <a:avLst/>
                <a:gdLst>
                  <a:gd name="T0" fmla="*/ 2 w 61"/>
                  <a:gd name="T1" fmla="*/ 10 h 20"/>
                  <a:gd name="T2" fmla="*/ 27 w 61"/>
                  <a:gd name="T3" fmla="*/ 0 h 20"/>
                  <a:gd name="T4" fmla="*/ 59 w 61"/>
                  <a:gd name="T5" fmla="*/ 10 h 20"/>
                  <a:gd name="T6" fmla="*/ 34 w 61"/>
                  <a:gd name="T7" fmla="*/ 20 h 20"/>
                  <a:gd name="T8" fmla="*/ 2 w 61"/>
                  <a:gd name="T9" fmla="*/ 10 h 20"/>
                </a:gdLst>
                <a:ahLst/>
                <a:cxnLst>
                  <a:cxn ang="0">
                    <a:pos x="T0" y="T1"/>
                  </a:cxn>
                  <a:cxn ang="0">
                    <a:pos x="T2" y="T3"/>
                  </a:cxn>
                  <a:cxn ang="0">
                    <a:pos x="T4" y="T5"/>
                  </a:cxn>
                  <a:cxn ang="0">
                    <a:pos x="T6" y="T7"/>
                  </a:cxn>
                  <a:cxn ang="0">
                    <a:pos x="T8" y="T9"/>
                  </a:cxn>
                </a:cxnLst>
                <a:rect l="0" t="0" r="r" b="b"/>
                <a:pathLst>
                  <a:path w="61" h="20">
                    <a:moveTo>
                      <a:pt x="2" y="10"/>
                    </a:moveTo>
                    <a:cubicBezTo>
                      <a:pt x="0" y="5"/>
                      <a:pt x="11" y="0"/>
                      <a:pt x="27" y="0"/>
                    </a:cubicBezTo>
                    <a:cubicBezTo>
                      <a:pt x="43" y="0"/>
                      <a:pt x="57" y="5"/>
                      <a:pt x="59" y="10"/>
                    </a:cubicBezTo>
                    <a:cubicBezTo>
                      <a:pt x="61" y="16"/>
                      <a:pt x="50" y="20"/>
                      <a:pt x="34" y="20"/>
                    </a:cubicBezTo>
                    <a:cubicBezTo>
                      <a:pt x="18" y="20"/>
                      <a:pt x="4" y="16"/>
                      <a:pt x="2"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065" name="Freeform 563"/>
              <p:cNvSpPr>
                <a:spLocks/>
              </p:cNvSpPr>
              <p:nvPr/>
            </p:nvSpPr>
            <p:spPr bwMode="auto">
              <a:xfrm>
                <a:off x="4184" y="2708"/>
                <a:ext cx="62" cy="20"/>
              </a:xfrm>
              <a:custGeom>
                <a:avLst/>
                <a:gdLst>
                  <a:gd name="T0" fmla="*/ 2 w 62"/>
                  <a:gd name="T1" fmla="*/ 10 h 20"/>
                  <a:gd name="T2" fmla="*/ 27 w 62"/>
                  <a:gd name="T3" fmla="*/ 0 h 20"/>
                  <a:gd name="T4" fmla="*/ 60 w 62"/>
                  <a:gd name="T5" fmla="*/ 10 h 20"/>
                  <a:gd name="T6" fmla="*/ 35 w 62"/>
                  <a:gd name="T7" fmla="*/ 20 h 20"/>
                  <a:gd name="T8" fmla="*/ 2 w 62"/>
                  <a:gd name="T9" fmla="*/ 10 h 20"/>
                </a:gdLst>
                <a:ahLst/>
                <a:cxnLst>
                  <a:cxn ang="0">
                    <a:pos x="T0" y="T1"/>
                  </a:cxn>
                  <a:cxn ang="0">
                    <a:pos x="T2" y="T3"/>
                  </a:cxn>
                  <a:cxn ang="0">
                    <a:pos x="T4" y="T5"/>
                  </a:cxn>
                  <a:cxn ang="0">
                    <a:pos x="T6" y="T7"/>
                  </a:cxn>
                  <a:cxn ang="0">
                    <a:pos x="T8" y="T9"/>
                  </a:cxn>
                </a:cxnLst>
                <a:rect l="0" t="0" r="r" b="b"/>
                <a:pathLst>
                  <a:path w="62" h="20">
                    <a:moveTo>
                      <a:pt x="2" y="10"/>
                    </a:moveTo>
                    <a:cubicBezTo>
                      <a:pt x="0" y="5"/>
                      <a:pt x="11" y="0"/>
                      <a:pt x="27" y="0"/>
                    </a:cubicBezTo>
                    <a:cubicBezTo>
                      <a:pt x="43" y="0"/>
                      <a:pt x="57" y="5"/>
                      <a:pt x="60" y="10"/>
                    </a:cubicBezTo>
                    <a:cubicBezTo>
                      <a:pt x="62" y="16"/>
                      <a:pt x="51" y="20"/>
                      <a:pt x="35" y="20"/>
                    </a:cubicBezTo>
                    <a:cubicBezTo>
                      <a:pt x="19" y="20"/>
                      <a:pt x="4" y="16"/>
                      <a:pt x="2"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066" name="Freeform 564"/>
              <p:cNvSpPr>
                <a:spLocks/>
              </p:cNvSpPr>
              <p:nvPr/>
            </p:nvSpPr>
            <p:spPr bwMode="auto">
              <a:xfrm>
                <a:off x="4259" y="2708"/>
                <a:ext cx="62" cy="20"/>
              </a:xfrm>
              <a:custGeom>
                <a:avLst/>
                <a:gdLst>
                  <a:gd name="T0" fmla="*/ 3 w 62"/>
                  <a:gd name="T1" fmla="*/ 10 h 20"/>
                  <a:gd name="T2" fmla="*/ 27 w 62"/>
                  <a:gd name="T3" fmla="*/ 0 h 20"/>
                  <a:gd name="T4" fmla="*/ 60 w 62"/>
                  <a:gd name="T5" fmla="*/ 10 h 20"/>
                  <a:gd name="T6" fmla="*/ 35 w 62"/>
                  <a:gd name="T7" fmla="*/ 20 h 20"/>
                  <a:gd name="T8" fmla="*/ 3 w 62"/>
                  <a:gd name="T9" fmla="*/ 10 h 20"/>
                </a:gdLst>
                <a:ahLst/>
                <a:cxnLst>
                  <a:cxn ang="0">
                    <a:pos x="T0" y="T1"/>
                  </a:cxn>
                  <a:cxn ang="0">
                    <a:pos x="T2" y="T3"/>
                  </a:cxn>
                  <a:cxn ang="0">
                    <a:pos x="T4" y="T5"/>
                  </a:cxn>
                  <a:cxn ang="0">
                    <a:pos x="T6" y="T7"/>
                  </a:cxn>
                  <a:cxn ang="0">
                    <a:pos x="T8" y="T9"/>
                  </a:cxn>
                </a:cxnLst>
                <a:rect l="0" t="0" r="r" b="b"/>
                <a:pathLst>
                  <a:path w="62" h="20">
                    <a:moveTo>
                      <a:pt x="3" y="10"/>
                    </a:moveTo>
                    <a:cubicBezTo>
                      <a:pt x="0" y="5"/>
                      <a:pt x="11" y="0"/>
                      <a:pt x="27" y="0"/>
                    </a:cubicBezTo>
                    <a:cubicBezTo>
                      <a:pt x="42" y="0"/>
                      <a:pt x="57" y="5"/>
                      <a:pt x="60" y="10"/>
                    </a:cubicBezTo>
                    <a:cubicBezTo>
                      <a:pt x="62" y="16"/>
                      <a:pt x="51" y="20"/>
                      <a:pt x="35" y="20"/>
                    </a:cubicBezTo>
                    <a:cubicBezTo>
                      <a:pt x="20" y="20"/>
                      <a:pt x="5" y="16"/>
                      <a:pt x="3"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067" name="Freeform 565"/>
              <p:cNvSpPr>
                <a:spLocks/>
              </p:cNvSpPr>
              <p:nvPr/>
            </p:nvSpPr>
            <p:spPr bwMode="auto">
              <a:xfrm>
                <a:off x="4334" y="2708"/>
                <a:ext cx="62" cy="20"/>
              </a:xfrm>
              <a:custGeom>
                <a:avLst/>
                <a:gdLst>
                  <a:gd name="T0" fmla="*/ 3 w 63"/>
                  <a:gd name="T1" fmla="*/ 10 h 20"/>
                  <a:gd name="T2" fmla="*/ 27 w 63"/>
                  <a:gd name="T3" fmla="*/ 0 h 20"/>
                  <a:gd name="T4" fmla="*/ 60 w 63"/>
                  <a:gd name="T5" fmla="*/ 10 h 20"/>
                  <a:gd name="T6" fmla="*/ 36 w 63"/>
                  <a:gd name="T7" fmla="*/ 20 h 20"/>
                  <a:gd name="T8" fmla="*/ 3 w 63"/>
                  <a:gd name="T9" fmla="*/ 10 h 20"/>
                </a:gdLst>
                <a:ahLst/>
                <a:cxnLst>
                  <a:cxn ang="0">
                    <a:pos x="T0" y="T1"/>
                  </a:cxn>
                  <a:cxn ang="0">
                    <a:pos x="T2" y="T3"/>
                  </a:cxn>
                  <a:cxn ang="0">
                    <a:pos x="T4" y="T5"/>
                  </a:cxn>
                  <a:cxn ang="0">
                    <a:pos x="T6" y="T7"/>
                  </a:cxn>
                  <a:cxn ang="0">
                    <a:pos x="T8" y="T9"/>
                  </a:cxn>
                </a:cxnLst>
                <a:rect l="0" t="0" r="r" b="b"/>
                <a:pathLst>
                  <a:path w="63" h="20">
                    <a:moveTo>
                      <a:pt x="3" y="10"/>
                    </a:moveTo>
                    <a:cubicBezTo>
                      <a:pt x="0" y="5"/>
                      <a:pt x="11" y="0"/>
                      <a:pt x="27" y="0"/>
                    </a:cubicBezTo>
                    <a:cubicBezTo>
                      <a:pt x="42" y="0"/>
                      <a:pt x="57" y="5"/>
                      <a:pt x="60" y="10"/>
                    </a:cubicBezTo>
                    <a:cubicBezTo>
                      <a:pt x="63" y="16"/>
                      <a:pt x="52" y="20"/>
                      <a:pt x="36" y="20"/>
                    </a:cubicBezTo>
                    <a:cubicBezTo>
                      <a:pt x="20" y="20"/>
                      <a:pt x="5" y="16"/>
                      <a:pt x="3"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068" name="Freeform 566"/>
              <p:cNvSpPr>
                <a:spLocks/>
              </p:cNvSpPr>
              <p:nvPr/>
            </p:nvSpPr>
            <p:spPr bwMode="auto">
              <a:xfrm>
                <a:off x="4407" y="2708"/>
                <a:ext cx="63" cy="20"/>
              </a:xfrm>
              <a:custGeom>
                <a:avLst/>
                <a:gdLst>
                  <a:gd name="T0" fmla="*/ 3 w 63"/>
                  <a:gd name="T1" fmla="*/ 10 h 20"/>
                  <a:gd name="T2" fmla="*/ 26 w 63"/>
                  <a:gd name="T3" fmla="*/ 0 h 20"/>
                  <a:gd name="T4" fmla="*/ 60 w 63"/>
                  <a:gd name="T5" fmla="*/ 10 h 20"/>
                  <a:gd name="T6" fmla="*/ 37 w 63"/>
                  <a:gd name="T7" fmla="*/ 20 h 20"/>
                  <a:gd name="T8" fmla="*/ 3 w 63"/>
                  <a:gd name="T9" fmla="*/ 10 h 20"/>
                </a:gdLst>
                <a:ahLst/>
                <a:cxnLst>
                  <a:cxn ang="0">
                    <a:pos x="T0" y="T1"/>
                  </a:cxn>
                  <a:cxn ang="0">
                    <a:pos x="T2" y="T3"/>
                  </a:cxn>
                  <a:cxn ang="0">
                    <a:pos x="T4" y="T5"/>
                  </a:cxn>
                  <a:cxn ang="0">
                    <a:pos x="T6" y="T7"/>
                  </a:cxn>
                  <a:cxn ang="0">
                    <a:pos x="T8" y="T9"/>
                  </a:cxn>
                </a:cxnLst>
                <a:rect l="0" t="0" r="r" b="b"/>
                <a:pathLst>
                  <a:path w="63" h="20">
                    <a:moveTo>
                      <a:pt x="3" y="10"/>
                    </a:moveTo>
                    <a:cubicBezTo>
                      <a:pt x="0" y="5"/>
                      <a:pt x="11" y="0"/>
                      <a:pt x="26" y="0"/>
                    </a:cubicBezTo>
                    <a:cubicBezTo>
                      <a:pt x="42" y="0"/>
                      <a:pt x="57" y="5"/>
                      <a:pt x="60" y="10"/>
                    </a:cubicBezTo>
                    <a:cubicBezTo>
                      <a:pt x="63" y="16"/>
                      <a:pt x="53" y="20"/>
                      <a:pt x="37" y="20"/>
                    </a:cubicBezTo>
                    <a:cubicBezTo>
                      <a:pt x="21" y="20"/>
                      <a:pt x="6" y="16"/>
                      <a:pt x="3"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069" name="Freeform 567"/>
              <p:cNvSpPr>
                <a:spLocks/>
              </p:cNvSpPr>
              <p:nvPr/>
            </p:nvSpPr>
            <p:spPr bwMode="auto">
              <a:xfrm>
                <a:off x="4482" y="2708"/>
                <a:ext cx="63" cy="20"/>
              </a:xfrm>
              <a:custGeom>
                <a:avLst/>
                <a:gdLst>
                  <a:gd name="T0" fmla="*/ 3 w 64"/>
                  <a:gd name="T1" fmla="*/ 10 h 20"/>
                  <a:gd name="T2" fmla="*/ 26 w 64"/>
                  <a:gd name="T3" fmla="*/ 0 h 20"/>
                  <a:gd name="T4" fmla="*/ 60 w 64"/>
                  <a:gd name="T5" fmla="*/ 10 h 20"/>
                  <a:gd name="T6" fmla="*/ 37 w 64"/>
                  <a:gd name="T7" fmla="*/ 20 h 20"/>
                  <a:gd name="T8" fmla="*/ 3 w 64"/>
                  <a:gd name="T9" fmla="*/ 10 h 20"/>
                </a:gdLst>
                <a:ahLst/>
                <a:cxnLst>
                  <a:cxn ang="0">
                    <a:pos x="T0" y="T1"/>
                  </a:cxn>
                  <a:cxn ang="0">
                    <a:pos x="T2" y="T3"/>
                  </a:cxn>
                  <a:cxn ang="0">
                    <a:pos x="T4" y="T5"/>
                  </a:cxn>
                  <a:cxn ang="0">
                    <a:pos x="T6" y="T7"/>
                  </a:cxn>
                  <a:cxn ang="0">
                    <a:pos x="T8" y="T9"/>
                  </a:cxn>
                </a:cxnLst>
                <a:rect l="0" t="0" r="r" b="b"/>
                <a:pathLst>
                  <a:path w="64" h="20">
                    <a:moveTo>
                      <a:pt x="3" y="10"/>
                    </a:moveTo>
                    <a:cubicBezTo>
                      <a:pt x="0" y="5"/>
                      <a:pt x="11" y="0"/>
                      <a:pt x="26" y="0"/>
                    </a:cubicBezTo>
                    <a:cubicBezTo>
                      <a:pt x="42" y="0"/>
                      <a:pt x="57" y="5"/>
                      <a:pt x="60" y="10"/>
                    </a:cubicBezTo>
                    <a:cubicBezTo>
                      <a:pt x="64" y="16"/>
                      <a:pt x="53" y="20"/>
                      <a:pt x="37" y="20"/>
                    </a:cubicBezTo>
                    <a:cubicBezTo>
                      <a:pt x="22" y="20"/>
                      <a:pt x="6" y="16"/>
                      <a:pt x="3"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070" name="Freeform 568"/>
              <p:cNvSpPr>
                <a:spLocks/>
              </p:cNvSpPr>
              <p:nvPr/>
            </p:nvSpPr>
            <p:spPr bwMode="auto">
              <a:xfrm>
                <a:off x="4555" y="2708"/>
                <a:ext cx="64" cy="20"/>
              </a:xfrm>
              <a:custGeom>
                <a:avLst/>
                <a:gdLst>
                  <a:gd name="T0" fmla="*/ 4 w 64"/>
                  <a:gd name="T1" fmla="*/ 10 h 20"/>
                  <a:gd name="T2" fmla="*/ 26 w 64"/>
                  <a:gd name="T3" fmla="*/ 0 h 20"/>
                  <a:gd name="T4" fmla="*/ 61 w 64"/>
                  <a:gd name="T5" fmla="*/ 10 h 20"/>
                  <a:gd name="T6" fmla="*/ 38 w 64"/>
                  <a:gd name="T7" fmla="*/ 20 h 20"/>
                  <a:gd name="T8" fmla="*/ 4 w 64"/>
                  <a:gd name="T9" fmla="*/ 10 h 20"/>
                </a:gdLst>
                <a:ahLst/>
                <a:cxnLst>
                  <a:cxn ang="0">
                    <a:pos x="T0" y="T1"/>
                  </a:cxn>
                  <a:cxn ang="0">
                    <a:pos x="T2" y="T3"/>
                  </a:cxn>
                  <a:cxn ang="0">
                    <a:pos x="T4" y="T5"/>
                  </a:cxn>
                  <a:cxn ang="0">
                    <a:pos x="T6" y="T7"/>
                  </a:cxn>
                  <a:cxn ang="0">
                    <a:pos x="T8" y="T9"/>
                  </a:cxn>
                </a:cxnLst>
                <a:rect l="0" t="0" r="r" b="b"/>
                <a:pathLst>
                  <a:path w="64" h="20">
                    <a:moveTo>
                      <a:pt x="4" y="10"/>
                    </a:moveTo>
                    <a:cubicBezTo>
                      <a:pt x="0" y="5"/>
                      <a:pt x="10" y="0"/>
                      <a:pt x="26" y="0"/>
                    </a:cubicBezTo>
                    <a:cubicBezTo>
                      <a:pt x="42" y="0"/>
                      <a:pt x="57" y="5"/>
                      <a:pt x="61" y="10"/>
                    </a:cubicBezTo>
                    <a:cubicBezTo>
                      <a:pt x="64" y="16"/>
                      <a:pt x="54" y="20"/>
                      <a:pt x="38" y="20"/>
                    </a:cubicBezTo>
                    <a:cubicBezTo>
                      <a:pt x="22" y="20"/>
                      <a:pt x="7" y="16"/>
                      <a:pt x="4"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071" name="Freeform 569"/>
              <p:cNvSpPr>
                <a:spLocks/>
              </p:cNvSpPr>
              <p:nvPr/>
            </p:nvSpPr>
            <p:spPr bwMode="auto">
              <a:xfrm>
                <a:off x="4630" y="2708"/>
                <a:ext cx="64" cy="20"/>
              </a:xfrm>
              <a:custGeom>
                <a:avLst/>
                <a:gdLst>
                  <a:gd name="T0" fmla="*/ 4 w 65"/>
                  <a:gd name="T1" fmla="*/ 10 h 20"/>
                  <a:gd name="T2" fmla="*/ 26 w 65"/>
                  <a:gd name="T3" fmla="*/ 0 h 20"/>
                  <a:gd name="T4" fmla="*/ 61 w 65"/>
                  <a:gd name="T5" fmla="*/ 10 h 20"/>
                  <a:gd name="T6" fmla="*/ 39 w 65"/>
                  <a:gd name="T7" fmla="*/ 20 h 20"/>
                  <a:gd name="T8" fmla="*/ 4 w 65"/>
                  <a:gd name="T9" fmla="*/ 10 h 20"/>
                </a:gdLst>
                <a:ahLst/>
                <a:cxnLst>
                  <a:cxn ang="0">
                    <a:pos x="T0" y="T1"/>
                  </a:cxn>
                  <a:cxn ang="0">
                    <a:pos x="T2" y="T3"/>
                  </a:cxn>
                  <a:cxn ang="0">
                    <a:pos x="T4" y="T5"/>
                  </a:cxn>
                  <a:cxn ang="0">
                    <a:pos x="T6" y="T7"/>
                  </a:cxn>
                  <a:cxn ang="0">
                    <a:pos x="T8" y="T9"/>
                  </a:cxn>
                </a:cxnLst>
                <a:rect l="0" t="0" r="r" b="b"/>
                <a:pathLst>
                  <a:path w="65" h="20">
                    <a:moveTo>
                      <a:pt x="4" y="10"/>
                    </a:moveTo>
                    <a:cubicBezTo>
                      <a:pt x="0" y="5"/>
                      <a:pt x="10" y="0"/>
                      <a:pt x="26" y="0"/>
                    </a:cubicBezTo>
                    <a:cubicBezTo>
                      <a:pt x="42" y="0"/>
                      <a:pt x="58" y="5"/>
                      <a:pt x="61" y="10"/>
                    </a:cubicBezTo>
                    <a:cubicBezTo>
                      <a:pt x="65" y="16"/>
                      <a:pt x="55" y="20"/>
                      <a:pt x="39" y="20"/>
                    </a:cubicBezTo>
                    <a:cubicBezTo>
                      <a:pt x="23" y="20"/>
                      <a:pt x="7" y="16"/>
                      <a:pt x="4"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072" name="Freeform 570"/>
              <p:cNvSpPr>
                <a:spLocks/>
              </p:cNvSpPr>
              <p:nvPr/>
            </p:nvSpPr>
            <p:spPr bwMode="auto">
              <a:xfrm>
                <a:off x="4704" y="2708"/>
                <a:ext cx="64" cy="20"/>
              </a:xfrm>
              <a:custGeom>
                <a:avLst/>
                <a:gdLst>
                  <a:gd name="T0" fmla="*/ 3 w 64"/>
                  <a:gd name="T1" fmla="*/ 10 h 20"/>
                  <a:gd name="T2" fmla="*/ 25 w 64"/>
                  <a:gd name="T3" fmla="*/ 0 h 20"/>
                  <a:gd name="T4" fmla="*/ 60 w 64"/>
                  <a:gd name="T5" fmla="*/ 10 h 20"/>
                  <a:gd name="T6" fmla="*/ 39 w 64"/>
                  <a:gd name="T7" fmla="*/ 20 h 20"/>
                  <a:gd name="T8" fmla="*/ 3 w 64"/>
                  <a:gd name="T9" fmla="*/ 10 h 20"/>
                </a:gdLst>
                <a:ahLst/>
                <a:cxnLst>
                  <a:cxn ang="0">
                    <a:pos x="T0" y="T1"/>
                  </a:cxn>
                  <a:cxn ang="0">
                    <a:pos x="T2" y="T3"/>
                  </a:cxn>
                  <a:cxn ang="0">
                    <a:pos x="T4" y="T5"/>
                  </a:cxn>
                  <a:cxn ang="0">
                    <a:pos x="T6" y="T7"/>
                  </a:cxn>
                  <a:cxn ang="0">
                    <a:pos x="T8" y="T9"/>
                  </a:cxn>
                </a:cxnLst>
                <a:rect l="0" t="0" r="r" b="b"/>
                <a:pathLst>
                  <a:path w="64" h="20">
                    <a:moveTo>
                      <a:pt x="3" y="10"/>
                    </a:moveTo>
                    <a:cubicBezTo>
                      <a:pt x="0" y="5"/>
                      <a:pt x="10" y="0"/>
                      <a:pt x="25" y="0"/>
                    </a:cubicBezTo>
                    <a:cubicBezTo>
                      <a:pt x="41" y="0"/>
                      <a:pt x="57" y="5"/>
                      <a:pt x="60" y="10"/>
                    </a:cubicBezTo>
                    <a:cubicBezTo>
                      <a:pt x="64" y="16"/>
                      <a:pt x="55" y="20"/>
                      <a:pt x="39" y="20"/>
                    </a:cubicBezTo>
                    <a:cubicBezTo>
                      <a:pt x="23" y="20"/>
                      <a:pt x="7" y="16"/>
                      <a:pt x="3"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073" name="Freeform 571"/>
              <p:cNvSpPr>
                <a:spLocks/>
              </p:cNvSpPr>
              <p:nvPr/>
            </p:nvSpPr>
            <p:spPr bwMode="auto">
              <a:xfrm>
                <a:off x="4779" y="2708"/>
                <a:ext cx="63" cy="20"/>
              </a:xfrm>
              <a:custGeom>
                <a:avLst/>
                <a:gdLst>
                  <a:gd name="T0" fmla="*/ 3 w 64"/>
                  <a:gd name="T1" fmla="*/ 10 h 20"/>
                  <a:gd name="T2" fmla="*/ 25 w 64"/>
                  <a:gd name="T3" fmla="*/ 0 h 20"/>
                  <a:gd name="T4" fmla="*/ 60 w 64"/>
                  <a:gd name="T5" fmla="*/ 10 h 20"/>
                  <a:gd name="T6" fmla="*/ 39 w 64"/>
                  <a:gd name="T7" fmla="*/ 20 h 20"/>
                  <a:gd name="T8" fmla="*/ 3 w 64"/>
                  <a:gd name="T9" fmla="*/ 10 h 20"/>
                </a:gdLst>
                <a:ahLst/>
                <a:cxnLst>
                  <a:cxn ang="0">
                    <a:pos x="T0" y="T1"/>
                  </a:cxn>
                  <a:cxn ang="0">
                    <a:pos x="T2" y="T3"/>
                  </a:cxn>
                  <a:cxn ang="0">
                    <a:pos x="T4" y="T5"/>
                  </a:cxn>
                  <a:cxn ang="0">
                    <a:pos x="T6" y="T7"/>
                  </a:cxn>
                  <a:cxn ang="0">
                    <a:pos x="T8" y="T9"/>
                  </a:cxn>
                </a:cxnLst>
                <a:rect l="0" t="0" r="r" b="b"/>
                <a:pathLst>
                  <a:path w="64" h="20">
                    <a:moveTo>
                      <a:pt x="3" y="10"/>
                    </a:moveTo>
                    <a:cubicBezTo>
                      <a:pt x="0" y="5"/>
                      <a:pt x="9" y="0"/>
                      <a:pt x="25" y="0"/>
                    </a:cubicBezTo>
                    <a:cubicBezTo>
                      <a:pt x="40" y="0"/>
                      <a:pt x="56" y="5"/>
                      <a:pt x="60" y="10"/>
                    </a:cubicBezTo>
                    <a:cubicBezTo>
                      <a:pt x="64" y="16"/>
                      <a:pt x="55" y="20"/>
                      <a:pt x="39" y="20"/>
                    </a:cubicBezTo>
                    <a:cubicBezTo>
                      <a:pt x="23" y="20"/>
                      <a:pt x="7" y="16"/>
                      <a:pt x="3"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074" name="Freeform 572"/>
              <p:cNvSpPr>
                <a:spLocks/>
              </p:cNvSpPr>
              <p:nvPr/>
            </p:nvSpPr>
            <p:spPr bwMode="auto">
              <a:xfrm>
                <a:off x="4852" y="2708"/>
                <a:ext cx="66" cy="20"/>
              </a:xfrm>
              <a:custGeom>
                <a:avLst/>
                <a:gdLst>
                  <a:gd name="T0" fmla="*/ 4 w 66"/>
                  <a:gd name="T1" fmla="*/ 10 h 20"/>
                  <a:gd name="T2" fmla="*/ 25 w 66"/>
                  <a:gd name="T3" fmla="*/ 0 h 20"/>
                  <a:gd name="T4" fmla="*/ 61 w 66"/>
                  <a:gd name="T5" fmla="*/ 10 h 20"/>
                  <a:gd name="T6" fmla="*/ 40 w 66"/>
                  <a:gd name="T7" fmla="*/ 20 h 20"/>
                  <a:gd name="T8" fmla="*/ 4 w 66"/>
                  <a:gd name="T9" fmla="*/ 10 h 20"/>
                </a:gdLst>
                <a:ahLst/>
                <a:cxnLst>
                  <a:cxn ang="0">
                    <a:pos x="T0" y="T1"/>
                  </a:cxn>
                  <a:cxn ang="0">
                    <a:pos x="T2" y="T3"/>
                  </a:cxn>
                  <a:cxn ang="0">
                    <a:pos x="T4" y="T5"/>
                  </a:cxn>
                  <a:cxn ang="0">
                    <a:pos x="T6" y="T7"/>
                  </a:cxn>
                  <a:cxn ang="0">
                    <a:pos x="T8" y="T9"/>
                  </a:cxn>
                </a:cxnLst>
                <a:rect l="0" t="0" r="r" b="b"/>
                <a:pathLst>
                  <a:path w="66" h="20">
                    <a:moveTo>
                      <a:pt x="4" y="10"/>
                    </a:moveTo>
                    <a:cubicBezTo>
                      <a:pt x="0" y="5"/>
                      <a:pt x="9" y="0"/>
                      <a:pt x="25" y="0"/>
                    </a:cubicBezTo>
                    <a:cubicBezTo>
                      <a:pt x="41" y="0"/>
                      <a:pt x="57" y="5"/>
                      <a:pt x="61" y="10"/>
                    </a:cubicBezTo>
                    <a:cubicBezTo>
                      <a:pt x="66" y="16"/>
                      <a:pt x="56" y="20"/>
                      <a:pt x="40" y="20"/>
                    </a:cubicBezTo>
                    <a:cubicBezTo>
                      <a:pt x="24" y="20"/>
                      <a:pt x="8" y="16"/>
                      <a:pt x="4"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075" name="Freeform 573"/>
              <p:cNvSpPr>
                <a:spLocks/>
              </p:cNvSpPr>
              <p:nvPr/>
            </p:nvSpPr>
            <p:spPr bwMode="auto">
              <a:xfrm>
                <a:off x="4927" y="2708"/>
                <a:ext cx="66" cy="20"/>
              </a:xfrm>
              <a:custGeom>
                <a:avLst/>
                <a:gdLst>
                  <a:gd name="T0" fmla="*/ 4 w 66"/>
                  <a:gd name="T1" fmla="*/ 10 h 20"/>
                  <a:gd name="T2" fmla="*/ 25 w 66"/>
                  <a:gd name="T3" fmla="*/ 0 h 20"/>
                  <a:gd name="T4" fmla="*/ 61 w 66"/>
                  <a:gd name="T5" fmla="*/ 10 h 20"/>
                  <a:gd name="T6" fmla="*/ 41 w 66"/>
                  <a:gd name="T7" fmla="*/ 20 h 20"/>
                  <a:gd name="T8" fmla="*/ 4 w 66"/>
                  <a:gd name="T9" fmla="*/ 10 h 20"/>
                </a:gdLst>
                <a:ahLst/>
                <a:cxnLst>
                  <a:cxn ang="0">
                    <a:pos x="T0" y="T1"/>
                  </a:cxn>
                  <a:cxn ang="0">
                    <a:pos x="T2" y="T3"/>
                  </a:cxn>
                  <a:cxn ang="0">
                    <a:pos x="T4" y="T5"/>
                  </a:cxn>
                  <a:cxn ang="0">
                    <a:pos x="T6" y="T7"/>
                  </a:cxn>
                  <a:cxn ang="0">
                    <a:pos x="T8" y="T9"/>
                  </a:cxn>
                </a:cxnLst>
                <a:rect l="0" t="0" r="r" b="b"/>
                <a:pathLst>
                  <a:path w="66" h="20">
                    <a:moveTo>
                      <a:pt x="4" y="10"/>
                    </a:moveTo>
                    <a:cubicBezTo>
                      <a:pt x="0" y="5"/>
                      <a:pt x="9" y="0"/>
                      <a:pt x="25" y="0"/>
                    </a:cubicBezTo>
                    <a:cubicBezTo>
                      <a:pt x="40" y="0"/>
                      <a:pt x="57" y="5"/>
                      <a:pt x="61" y="10"/>
                    </a:cubicBezTo>
                    <a:cubicBezTo>
                      <a:pt x="66" y="16"/>
                      <a:pt x="57" y="20"/>
                      <a:pt x="41" y="20"/>
                    </a:cubicBezTo>
                    <a:cubicBezTo>
                      <a:pt x="25" y="20"/>
                      <a:pt x="9" y="16"/>
                      <a:pt x="4"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076" name="Freeform 574"/>
              <p:cNvSpPr>
                <a:spLocks/>
              </p:cNvSpPr>
              <p:nvPr/>
            </p:nvSpPr>
            <p:spPr bwMode="auto">
              <a:xfrm>
                <a:off x="5000" y="2708"/>
                <a:ext cx="66" cy="20"/>
              </a:xfrm>
              <a:custGeom>
                <a:avLst/>
                <a:gdLst>
                  <a:gd name="T0" fmla="*/ 5 w 66"/>
                  <a:gd name="T1" fmla="*/ 10 h 20"/>
                  <a:gd name="T2" fmla="*/ 25 w 66"/>
                  <a:gd name="T3" fmla="*/ 0 h 20"/>
                  <a:gd name="T4" fmla="*/ 61 w 66"/>
                  <a:gd name="T5" fmla="*/ 10 h 20"/>
                  <a:gd name="T6" fmla="*/ 42 w 66"/>
                  <a:gd name="T7" fmla="*/ 20 h 20"/>
                  <a:gd name="T8" fmla="*/ 5 w 66"/>
                  <a:gd name="T9" fmla="*/ 10 h 20"/>
                </a:gdLst>
                <a:ahLst/>
                <a:cxnLst>
                  <a:cxn ang="0">
                    <a:pos x="T0" y="T1"/>
                  </a:cxn>
                  <a:cxn ang="0">
                    <a:pos x="T2" y="T3"/>
                  </a:cxn>
                  <a:cxn ang="0">
                    <a:pos x="T4" y="T5"/>
                  </a:cxn>
                  <a:cxn ang="0">
                    <a:pos x="T6" y="T7"/>
                  </a:cxn>
                  <a:cxn ang="0">
                    <a:pos x="T8" y="T9"/>
                  </a:cxn>
                </a:cxnLst>
                <a:rect l="0" t="0" r="r" b="b"/>
                <a:pathLst>
                  <a:path w="66" h="20">
                    <a:moveTo>
                      <a:pt x="5" y="10"/>
                    </a:moveTo>
                    <a:cubicBezTo>
                      <a:pt x="0" y="5"/>
                      <a:pt x="9" y="0"/>
                      <a:pt x="25" y="0"/>
                    </a:cubicBezTo>
                    <a:cubicBezTo>
                      <a:pt x="40" y="0"/>
                      <a:pt x="57" y="5"/>
                      <a:pt x="61" y="10"/>
                    </a:cubicBezTo>
                    <a:cubicBezTo>
                      <a:pt x="66" y="16"/>
                      <a:pt x="57" y="20"/>
                      <a:pt x="42" y="20"/>
                    </a:cubicBezTo>
                    <a:cubicBezTo>
                      <a:pt x="26" y="20"/>
                      <a:pt x="9" y="16"/>
                      <a:pt x="5"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077" name="Freeform 575"/>
              <p:cNvSpPr>
                <a:spLocks/>
              </p:cNvSpPr>
              <p:nvPr/>
            </p:nvSpPr>
            <p:spPr bwMode="auto">
              <a:xfrm>
                <a:off x="5075" y="2708"/>
                <a:ext cx="67" cy="20"/>
              </a:xfrm>
              <a:custGeom>
                <a:avLst/>
                <a:gdLst>
                  <a:gd name="T0" fmla="*/ 4 w 67"/>
                  <a:gd name="T1" fmla="*/ 10 h 20"/>
                  <a:gd name="T2" fmla="*/ 24 w 67"/>
                  <a:gd name="T3" fmla="*/ 0 h 20"/>
                  <a:gd name="T4" fmla="*/ 62 w 67"/>
                  <a:gd name="T5" fmla="*/ 10 h 20"/>
                  <a:gd name="T6" fmla="*/ 42 w 67"/>
                  <a:gd name="T7" fmla="*/ 20 h 20"/>
                  <a:gd name="T8" fmla="*/ 4 w 67"/>
                  <a:gd name="T9" fmla="*/ 10 h 20"/>
                </a:gdLst>
                <a:ahLst/>
                <a:cxnLst>
                  <a:cxn ang="0">
                    <a:pos x="T0" y="T1"/>
                  </a:cxn>
                  <a:cxn ang="0">
                    <a:pos x="T2" y="T3"/>
                  </a:cxn>
                  <a:cxn ang="0">
                    <a:pos x="T4" y="T5"/>
                  </a:cxn>
                  <a:cxn ang="0">
                    <a:pos x="T6" y="T7"/>
                  </a:cxn>
                  <a:cxn ang="0">
                    <a:pos x="T8" y="T9"/>
                  </a:cxn>
                </a:cxnLst>
                <a:rect l="0" t="0" r="r" b="b"/>
                <a:pathLst>
                  <a:path w="67" h="20">
                    <a:moveTo>
                      <a:pt x="4" y="10"/>
                    </a:moveTo>
                    <a:cubicBezTo>
                      <a:pt x="0" y="5"/>
                      <a:pt x="9" y="0"/>
                      <a:pt x="24" y="0"/>
                    </a:cubicBezTo>
                    <a:cubicBezTo>
                      <a:pt x="40" y="0"/>
                      <a:pt x="57" y="5"/>
                      <a:pt x="62" y="10"/>
                    </a:cubicBezTo>
                    <a:cubicBezTo>
                      <a:pt x="67" y="16"/>
                      <a:pt x="58" y="20"/>
                      <a:pt x="42" y="20"/>
                    </a:cubicBezTo>
                    <a:cubicBezTo>
                      <a:pt x="26" y="20"/>
                      <a:pt x="9" y="16"/>
                      <a:pt x="4"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078" name="Freeform 576"/>
              <p:cNvSpPr>
                <a:spLocks/>
              </p:cNvSpPr>
              <p:nvPr/>
            </p:nvSpPr>
            <p:spPr bwMode="auto">
              <a:xfrm>
                <a:off x="5149" y="2708"/>
                <a:ext cx="67" cy="20"/>
              </a:xfrm>
              <a:custGeom>
                <a:avLst/>
                <a:gdLst>
                  <a:gd name="T0" fmla="*/ 5 w 68"/>
                  <a:gd name="T1" fmla="*/ 10 h 20"/>
                  <a:gd name="T2" fmla="*/ 24 w 68"/>
                  <a:gd name="T3" fmla="*/ 0 h 20"/>
                  <a:gd name="T4" fmla="*/ 62 w 68"/>
                  <a:gd name="T5" fmla="*/ 10 h 20"/>
                  <a:gd name="T6" fmla="*/ 43 w 68"/>
                  <a:gd name="T7" fmla="*/ 20 h 20"/>
                  <a:gd name="T8" fmla="*/ 5 w 68"/>
                  <a:gd name="T9" fmla="*/ 10 h 20"/>
                </a:gdLst>
                <a:ahLst/>
                <a:cxnLst>
                  <a:cxn ang="0">
                    <a:pos x="T0" y="T1"/>
                  </a:cxn>
                  <a:cxn ang="0">
                    <a:pos x="T2" y="T3"/>
                  </a:cxn>
                  <a:cxn ang="0">
                    <a:pos x="T4" y="T5"/>
                  </a:cxn>
                  <a:cxn ang="0">
                    <a:pos x="T6" y="T7"/>
                  </a:cxn>
                  <a:cxn ang="0">
                    <a:pos x="T8" y="T9"/>
                  </a:cxn>
                </a:cxnLst>
                <a:rect l="0" t="0" r="r" b="b"/>
                <a:pathLst>
                  <a:path w="68" h="20">
                    <a:moveTo>
                      <a:pt x="5" y="10"/>
                    </a:moveTo>
                    <a:cubicBezTo>
                      <a:pt x="0" y="5"/>
                      <a:pt x="8" y="0"/>
                      <a:pt x="24" y="0"/>
                    </a:cubicBezTo>
                    <a:cubicBezTo>
                      <a:pt x="40" y="0"/>
                      <a:pt x="57" y="5"/>
                      <a:pt x="62" y="10"/>
                    </a:cubicBezTo>
                    <a:cubicBezTo>
                      <a:pt x="68" y="16"/>
                      <a:pt x="59" y="20"/>
                      <a:pt x="43" y="20"/>
                    </a:cubicBezTo>
                    <a:cubicBezTo>
                      <a:pt x="27" y="20"/>
                      <a:pt x="10" y="16"/>
                      <a:pt x="5"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079" name="Freeform 577"/>
              <p:cNvSpPr>
                <a:spLocks/>
              </p:cNvSpPr>
              <p:nvPr/>
            </p:nvSpPr>
            <p:spPr bwMode="auto">
              <a:xfrm>
                <a:off x="5223" y="2708"/>
                <a:ext cx="68" cy="20"/>
              </a:xfrm>
              <a:custGeom>
                <a:avLst/>
                <a:gdLst>
                  <a:gd name="T0" fmla="*/ 5 w 68"/>
                  <a:gd name="T1" fmla="*/ 10 h 20"/>
                  <a:gd name="T2" fmla="*/ 24 w 68"/>
                  <a:gd name="T3" fmla="*/ 0 h 20"/>
                  <a:gd name="T4" fmla="*/ 62 w 68"/>
                  <a:gd name="T5" fmla="*/ 10 h 20"/>
                  <a:gd name="T6" fmla="*/ 44 w 68"/>
                  <a:gd name="T7" fmla="*/ 20 h 20"/>
                  <a:gd name="T8" fmla="*/ 5 w 68"/>
                  <a:gd name="T9" fmla="*/ 10 h 20"/>
                </a:gdLst>
                <a:ahLst/>
                <a:cxnLst>
                  <a:cxn ang="0">
                    <a:pos x="T0" y="T1"/>
                  </a:cxn>
                  <a:cxn ang="0">
                    <a:pos x="T2" y="T3"/>
                  </a:cxn>
                  <a:cxn ang="0">
                    <a:pos x="T4" y="T5"/>
                  </a:cxn>
                  <a:cxn ang="0">
                    <a:pos x="T6" y="T7"/>
                  </a:cxn>
                  <a:cxn ang="0">
                    <a:pos x="T8" y="T9"/>
                  </a:cxn>
                </a:cxnLst>
                <a:rect l="0" t="0" r="r" b="b"/>
                <a:pathLst>
                  <a:path w="68" h="20">
                    <a:moveTo>
                      <a:pt x="5" y="10"/>
                    </a:moveTo>
                    <a:cubicBezTo>
                      <a:pt x="0" y="5"/>
                      <a:pt x="8" y="0"/>
                      <a:pt x="24" y="0"/>
                    </a:cubicBezTo>
                    <a:cubicBezTo>
                      <a:pt x="40" y="0"/>
                      <a:pt x="57" y="5"/>
                      <a:pt x="62" y="10"/>
                    </a:cubicBezTo>
                    <a:cubicBezTo>
                      <a:pt x="68" y="16"/>
                      <a:pt x="59" y="20"/>
                      <a:pt x="44" y="20"/>
                    </a:cubicBezTo>
                    <a:cubicBezTo>
                      <a:pt x="28" y="20"/>
                      <a:pt x="11" y="16"/>
                      <a:pt x="5"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080" name="Freeform 578"/>
              <p:cNvSpPr>
                <a:spLocks/>
              </p:cNvSpPr>
              <p:nvPr/>
            </p:nvSpPr>
            <p:spPr bwMode="auto">
              <a:xfrm>
                <a:off x="5297" y="2708"/>
                <a:ext cx="67" cy="20"/>
              </a:xfrm>
              <a:custGeom>
                <a:avLst/>
                <a:gdLst>
                  <a:gd name="T0" fmla="*/ 6 w 68"/>
                  <a:gd name="T1" fmla="*/ 10 h 20"/>
                  <a:gd name="T2" fmla="*/ 24 w 68"/>
                  <a:gd name="T3" fmla="*/ 0 h 20"/>
                  <a:gd name="T4" fmla="*/ 62 w 68"/>
                  <a:gd name="T5" fmla="*/ 10 h 20"/>
                  <a:gd name="T6" fmla="*/ 44 w 68"/>
                  <a:gd name="T7" fmla="*/ 20 h 20"/>
                  <a:gd name="T8" fmla="*/ 6 w 68"/>
                  <a:gd name="T9" fmla="*/ 10 h 20"/>
                </a:gdLst>
                <a:ahLst/>
                <a:cxnLst>
                  <a:cxn ang="0">
                    <a:pos x="T0" y="T1"/>
                  </a:cxn>
                  <a:cxn ang="0">
                    <a:pos x="T2" y="T3"/>
                  </a:cxn>
                  <a:cxn ang="0">
                    <a:pos x="T4" y="T5"/>
                  </a:cxn>
                  <a:cxn ang="0">
                    <a:pos x="T6" y="T7"/>
                  </a:cxn>
                  <a:cxn ang="0">
                    <a:pos x="T8" y="T9"/>
                  </a:cxn>
                </a:cxnLst>
                <a:rect l="0" t="0" r="r" b="b"/>
                <a:pathLst>
                  <a:path w="68" h="20">
                    <a:moveTo>
                      <a:pt x="6" y="10"/>
                    </a:moveTo>
                    <a:cubicBezTo>
                      <a:pt x="0" y="5"/>
                      <a:pt x="8" y="0"/>
                      <a:pt x="24" y="0"/>
                    </a:cubicBezTo>
                    <a:cubicBezTo>
                      <a:pt x="39" y="0"/>
                      <a:pt x="57" y="5"/>
                      <a:pt x="62" y="10"/>
                    </a:cubicBezTo>
                    <a:cubicBezTo>
                      <a:pt x="68" y="16"/>
                      <a:pt x="60" y="20"/>
                      <a:pt x="44" y="20"/>
                    </a:cubicBezTo>
                    <a:cubicBezTo>
                      <a:pt x="28" y="20"/>
                      <a:pt x="11" y="16"/>
                      <a:pt x="6"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081" name="Freeform 579"/>
              <p:cNvSpPr>
                <a:spLocks/>
              </p:cNvSpPr>
              <p:nvPr/>
            </p:nvSpPr>
            <p:spPr bwMode="auto">
              <a:xfrm>
                <a:off x="5371" y="2708"/>
                <a:ext cx="69" cy="20"/>
              </a:xfrm>
              <a:custGeom>
                <a:avLst/>
                <a:gdLst>
                  <a:gd name="T0" fmla="*/ 5 w 69"/>
                  <a:gd name="T1" fmla="*/ 10 h 20"/>
                  <a:gd name="T2" fmla="*/ 24 w 69"/>
                  <a:gd name="T3" fmla="*/ 0 h 20"/>
                  <a:gd name="T4" fmla="*/ 63 w 69"/>
                  <a:gd name="T5" fmla="*/ 10 h 20"/>
                  <a:gd name="T6" fmla="*/ 45 w 69"/>
                  <a:gd name="T7" fmla="*/ 20 h 20"/>
                  <a:gd name="T8" fmla="*/ 5 w 69"/>
                  <a:gd name="T9" fmla="*/ 10 h 20"/>
                </a:gdLst>
                <a:ahLst/>
                <a:cxnLst>
                  <a:cxn ang="0">
                    <a:pos x="T0" y="T1"/>
                  </a:cxn>
                  <a:cxn ang="0">
                    <a:pos x="T2" y="T3"/>
                  </a:cxn>
                  <a:cxn ang="0">
                    <a:pos x="T4" y="T5"/>
                  </a:cxn>
                  <a:cxn ang="0">
                    <a:pos x="T6" y="T7"/>
                  </a:cxn>
                  <a:cxn ang="0">
                    <a:pos x="T8" y="T9"/>
                  </a:cxn>
                </a:cxnLst>
                <a:rect l="0" t="0" r="r" b="b"/>
                <a:pathLst>
                  <a:path w="69" h="20">
                    <a:moveTo>
                      <a:pt x="5" y="10"/>
                    </a:moveTo>
                    <a:cubicBezTo>
                      <a:pt x="0" y="5"/>
                      <a:pt x="8" y="0"/>
                      <a:pt x="24" y="0"/>
                    </a:cubicBezTo>
                    <a:cubicBezTo>
                      <a:pt x="40" y="0"/>
                      <a:pt x="57" y="5"/>
                      <a:pt x="63" y="10"/>
                    </a:cubicBezTo>
                    <a:cubicBezTo>
                      <a:pt x="69" y="16"/>
                      <a:pt x="61" y="20"/>
                      <a:pt x="45" y="20"/>
                    </a:cubicBezTo>
                    <a:cubicBezTo>
                      <a:pt x="29" y="20"/>
                      <a:pt x="11" y="16"/>
                      <a:pt x="5"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082" name="Freeform 580"/>
              <p:cNvSpPr>
                <a:spLocks/>
              </p:cNvSpPr>
              <p:nvPr/>
            </p:nvSpPr>
            <p:spPr bwMode="auto">
              <a:xfrm>
                <a:off x="5445" y="2708"/>
                <a:ext cx="69" cy="20"/>
              </a:xfrm>
              <a:custGeom>
                <a:avLst/>
                <a:gdLst>
                  <a:gd name="T0" fmla="*/ 6 w 70"/>
                  <a:gd name="T1" fmla="*/ 10 h 20"/>
                  <a:gd name="T2" fmla="*/ 24 w 70"/>
                  <a:gd name="T3" fmla="*/ 0 h 20"/>
                  <a:gd name="T4" fmla="*/ 63 w 70"/>
                  <a:gd name="T5" fmla="*/ 10 h 20"/>
                  <a:gd name="T6" fmla="*/ 46 w 70"/>
                  <a:gd name="T7" fmla="*/ 20 h 20"/>
                  <a:gd name="T8" fmla="*/ 6 w 70"/>
                  <a:gd name="T9" fmla="*/ 10 h 20"/>
                </a:gdLst>
                <a:ahLst/>
                <a:cxnLst>
                  <a:cxn ang="0">
                    <a:pos x="T0" y="T1"/>
                  </a:cxn>
                  <a:cxn ang="0">
                    <a:pos x="T2" y="T3"/>
                  </a:cxn>
                  <a:cxn ang="0">
                    <a:pos x="T4" y="T5"/>
                  </a:cxn>
                  <a:cxn ang="0">
                    <a:pos x="T6" y="T7"/>
                  </a:cxn>
                  <a:cxn ang="0">
                    <a:pos x="T8" y="T9"/>
                  </a:cxn>
                </a:cxnLst>
                <a:rect l="0" t="0" r="r" b="b"/>
                <a:pathLst>
                  <a:path w="70" h="20">
                    <a:moveTo>
                      <a:pt x="6" y="10"/>
                    </a:moveTo>
                    <a:cubicBezTo>
                      <a:pt x="0" y="5"/>
                      <a:pt x="8" y="0"/>
                      <a:pt x="24" y="0"/>
                    </a:cubicBezTo>
                    <a:cubicBezTo>
                      <a:pt x="39" y="0"/>
                      <a:pt x="57" y="5"/>
                      <a:pt x="63" y="10"/>
                    </a:cubicBezTo>
                    <a:cubicBezTo>
                      <a:pt x="70" y="16"/>
                      <a:pt x="62" y="20"/>
                      <a:pt x="46" y="20"/>
                    </a:cubicBezTo>
                    <a:cubicBezTo>
                      <a:pt x="30" y="20"/>
                      <a:pt x="12" y="16"/>
                      <a:pt x="6"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083" name="Freeform 581"/>
              <p:cNvSpPr>
                <a:spLocks/>
              </p:cNvSpPr>
              <p:nvPr/>
            </p:nvSpPr>
            <p:spPr bwMode="auto">
              <a:xfrm>
                <a:off x="5667" y="2708"/>
                <a:ext cx="71" cy="20"/>
              </a:xfrm>
              <a:custGeom>
                <a:avLst/>
                <a:gdLst>
                  <a:gd name="T0" fmla="*/ 6 w 71"/>
                  <a:gd name="T1" fmla="*/ 10 h 20"/>
                  <a:gd name="T2" fmla="*/ 23 w 71"/>
                  <a:gd name="T3" fmla="*/ 0 h 20"/>
                  <a:gd name="T4" fmla="*/ 64 w 71"/>
                  <a:gd name="T5" fmla="*/ 10 h 20"/>
                  <a:gd name="T6" fmla="*/ 48 w 71"/>
                  <a:gd name="T7" fmla="*/ 20 h 20"/>
                  <a:gd name="T8" fmla="*/ 6 w 71"/>
                  <a:gd name="T9" fmla="*/ 10 h 20"/>
                </a:gdLst>
                <a:ahLst/>
                <a:cxnLst>
                  <a:cxn ang="0">
                    <a:pos x="T0" y="T1"/>
                  </a:cxn>
                  <a:cxn ang="0">
                    <a:pos x="T2" y="T3"/>
                  </a:cxn>
                  <a:cxn ang="0">
                    <a:pos x="T4" y="T5"/>
                  </a:cxn>
                  <a:cxn ang="0">
                    <a:pos x="T6" y="T7"/>
                  </a:cxn>
                  <a:cxn ang="0">
                    <a:pos x="T8" y="T9"/>
                  </a:cxn>
                </a:cxnLst>
                <a:rect l="0" t="0" r="r" b="b"/>
                <a:pathLst>
                  <a:path w="71" h="20">
                    <a:moveTo>
                      <a:pt x="6" y="10"/>
                    </a:moveTo>
                    <a:cubicBezTo>
                      <a:pt x="0" y="5"/>
                      <a:pt x="7" y="0"/>
                      <a:pt x="23" y="0"/>
                    </a:cubicBezTo>
                    <a:cubicBezTo>
                      <a:pt x="39" y="0"/>
                      <a:pt x="57" y="5"/>
                      <a:pt x="64" y="10"/>
                    </a:cubicBezTo>
                    <a:cubicBezTo>
                      <a:pt x="71" y="16"/>
                      <a:pt x="64" y="20"/>
                      <a:pt x="48" y="20"/>
                    </a:cubicBezTo>
                    <a:cubicBezTo>
                      <a:pt x="32" y="20"/>
                      <a:pt x="13" y="16"/>
                      <a:pt x="6"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084" name="Freeform 582"/>
              <p:cNvSpPr>
                <a:spLocks/>
              </p:cNvSpPr>
              <p:nvPr/>
            </p:nvSpPr>
            <p:spPr bwMode="auto">
              <a:xfrm>
                <a:off x="1249" y="2733"/>
                <a:ext cx="72" cy="20"/>
              </a:xfrm>
              <a:custGeom>
                <a:avLst/>
                <a:gdLst>
                  <a:gd name="T0" fmla="*/ 8 w 72"/>
                  <a:gd name="T1" fmla="*/ 10 h 20"/>
                  <a:gd name="T2" fmla="*/ 49 w 72"/>
                  <a:gd name="T3" fmla="*/ 0 h 20"/>
                  <a:gd name="T4" fmla="*/ 65 w 72"/>
                  <a:gd name="T5" fmla="*/ 10 h 20"/>
                  <a:gd name="T6" fmla="*/ 24 w 72"/>
                  <a:gd name="T7" fmla="*/ 20 h 20"/>
                  <a:gd name="T8" fmla="*/ 8 w 72"/>
                  <a:gd name="T9" fmla="*/ 10 h 20"/>
                </a:gdLst>
                <a:ahLst/>
                <a:cxnLst>
                  <a:cxn ang="0">
                    <a:pos x="T0" y="T1"/>
                  </a:cxn>
                  <a:cxn ang="0">
                    <a:pos x="T2" y="T3"/>
                  </a:cxn>
                  <a:cxn ang="0">
                    <a:pos x="T4" y="T5"/>
                  </a:cxn>
                  <a:cxn ang="0">
                    <a:pos x="T6" y="T7"/>
                  </a:cxn>
                  <a:cxn ang="0">
                    <a:pos x="T8" y="T9"/>
                  </a:cxn>
                </a:cxnLst>
                <a:rect l="0" t="0" r="r" b="b"/>
                <a:pathLst>
                  <a:path w="72" h="20">
                    <a:moveTo>
                      <a:pt x="8" y="10"/>
                    </a:moveTo>
                    <a:cubicBezTo>
                      <a:pt x="15" y="4"/>
                      <a:pt x="34" y="0"/>
                      <a:pt x="49" y="0"/>
                    </a:cubicBezTo>
                    <a:cubicBezTo>
                      <a:pt x="65" y="0"/>
                      <a:pt x="72" y="4"/>
                      <a:pt x="65" y="10"/>
                    </a:cubicBezTo>
                    <a:cubicBezTo>
                      <a:pt x="58" y="16"/>
                      <a:pt x="40" y="20"/>
                      <a:pt x="24" y="20"/>
                    </a:cubicBezTo>
                    <a:cubicBezTo>
                      <a:pt x="8" y="20"/>
                      <a:pt x="0" y="16"/>
                      <a:pt x="8"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085" name="Freeform 583"/>
              <p:cNvSpPr>
                <a:spLocks/>
              </p:cNvSpPr>
              <p:nvPr/>
            </p:nvSpPr>
            <p:spPr bwMode="auto">
              <a:xfrm>
                <a:off x="1326" y="2733"/>
                <a:ext cx="70" cy="20"/>
              </a:xfrm>
              <a:custGeom>
                <a:avLst/>
                <a:gdLst>
                  <a:gd name="T0" fmla="*/ 7 w 71"/>
                  <a:gd name="T1" fmla="*/ 10 h 20"/>
                  <a:gd name="T2" fmla="*/ 48 w 71"/>
                  <a:gd name="T3" fmla="*/ 0 h 20"/>
                  <a:gd name="T4" fmla="*/ 64 w 71"/>
                  <a:gd name="T5" fmla="*/ 10 h 20"/>
                  <a:gd name="T6" fmla="*/ 23 w 71"/>
                  <a:gd name="T7" fmla="*/ 20 h 20"/>
                  <a:gd name="T8" fmla="*/ 7 w 71"/>
                  <a:gd name="T9" fmla="*/ 10 h 20"/>
                </a:gdLst>
                <a:ahLst/>
                <a:cxnLst>
                  <a:cxn ang="0">
                    <a:pos x="T0" y="T1"/>
                  </a:cxn>
                  <a:cxn ang="0">
                    <a:pos x="T2" y="T3"/>
                  </a:cxn>
                  <a:cxn ang="0">
                    <a:pos x="T4" y="T5"/>
                  </a:cxn>
                  <a:cxn ang="0">
                    <a:pos x="T6" y="T7"/>
                  </a:cxn>
                  <a:cxn ang="0">
                    <a:pos x="T8" y="T9"/>
                  </a:cxn>
                </a:cxnLst>
                <a:rect l="0" t="0" r="r" b="b"/>
                <a:pathLst>
                  <a:path w="71" h="20">
                    <a:moveTo>
                      <a:pt x="7" y="10"/>
                    </a:moveTo>
                    <a:cubicBezTo>
                      <a:pt x="14" y="4"/>
                      <a:pt x="32" y="0"/>
                      <a:pt x="48" y="0"/>
                    </a:cubicBezTo>
                    <a:cubicBezTo>
                      <a:pt x="64" y="0"/>
                      <a:pt x="71" y="4"/>
                      <a:pt x="64" y="10"/>
                    </a:cubicBezTo>
                    <a:cubicBezTo>
                      <a:pt x="58" y="16"/>
                      <a:pt x="39" y="20"/>
                      <a:pt x="23" y="20"/>
                    </a:cubicBezTo>
                    <a:cubicBezTo>
                      <a:pt x="7" y="20"/>
                      <a:pt x="0" y="16"/>
                      <a:pt x="7"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086" name="Freeform 584"/>
              <p:cNvSpPr>
                <a:spLocks/>
              </p:cNvSpPr>
              <p:nvPr/>
            </p:nvSpPr>
            <p:spPr bwMode="auto">
              <a:xfrm>
                <a:off x="1400" y="2733"/>
                <a:ext cx="72" cy="20"/>
              </a:xfrm>
              <a:custGeom>
                <a:avLst/>
                <a:gdLst>
                  <a:gd name="T0" fmla="*/ 7 w 72"/>
                  <a:gd name="T1" fmla="*/ 10 h 20"/>
                  <a:gd name="T2" fmla="*/ 48 w 72"/>
                  <a:gd name="T3" fmla="*/ 0 h 20"/>
                  <a:gd name="T4" fmla="*/ 65 w 72"/>
                  <a:gd name="T5" fmla="*/ 10 h 20"/>
                  <a:gd name="T6" fmla="*/ 24 w 72"/>
                  <a:gd name="T7" fmla="*/ 20 h 20"/>
                  <a:gd name="T8" fmla="*/ 7 w 72"/>
                  <a:gd name="T9" fmla="*/ 10 h 20"/>
                </a:gdLst>
                <a:ahLst/>
                <a:cxnLst>
                  <a:cxn ang="0">
                    <a:pos x="T0" y="T1"/>
                  </a:cxn>
                  <a:cxn ang="0">
                    <a:pos x="T2" y="T3"/>
                  </a:cxn>
                  <a:cxn ang="0">
                    <a:pos x="T4" y="T5"/>
                  </a:cxn>
                  <a:cxn ang="0">
                    <a:pos x="T6" y="T7"/>
                  </a:cxn>
                  <a:cxn ang="0">
                    <a:pos x="T8" y="T9"/>
                  </a:cxn>
                </a:cxnLst>
                <a:rect l="0" t="0" r="r" b="b"/>
                <a:pathLst>
                  <a:path w="72" h="20">
                    <a:moveTo>
                      <a:pt x="7" y="10"/>
                    </a:moveTo>
                    <a:cubicBezTo>
                      <a:pt x="14" y="4"/>
                      <a:pt x="32" y="0"/>
                      <a:pt x="48" y="0"/>
                    </a:cubicBezTo>
                    <a:cubicBezTo>
                      <a:pt x="64" y="0"/>
                      <a:pt x="72" y="4"/>
                      <a:pt x="65" y="10"/>
                    </a:cubicBezTo>
                    <a:cubicBezTo>
                      <a:pt x="59" y="16"/>
                      <a:pt x="40" y="20"/>
                      <a:pt x="24" y="20"/>
                    </a:cubicBezTo>
                    <a:cubicBezTo>
                      <a:pt x="8" y="20"/>
                      <a:pt x="0" y="16"/>
                      <a:pt x="7"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087" name="Freeform 585"/>
              <p:cNvSpPr>
                <a:spLocks/>
              </p:cNvSpPr>
              <p:nvPr/>
            </p:nvSpPr>
            <p:spPr bwMode="auto">
              <a:xfrm>
                <a:off x="1477" y="2733"/>
                <a:ext cx="70" cy="20"/>
              </a:xfrm>
              <a:custGeom>
                <a:avLst/>
                <a:gdLst>
                  <a:gd name="T0" fmla="*/ 7 w 71"/>
                  <a:gd name="T1" fmla="*/ 10 h 20"/>
                  <a:gd name="T2" fmla="*/ 47 w 71"/>
                  <a:gd name="T3" fmla="*/ 0 h 20"/>
                  <a:gd name="T4" fmla="*/ 64 w 71"/>
                  <a:gd name="T5" fmla="*/ 10 h 20"/>
                  <a:gd name="T6" fmla="*/ 24 w 71"/>
                  <a:gd name="T7" fmla="*/ 20 h 20"/>
                  <a:gd name="T8" fmla="*/ 7 w 71"/>
                  <a:gd name="T9" fmla="*/ 10 h 20"/>
                </a:gdLst>
                <a:ahLst/>
                <a:cxnLst>
                  <a:cxn ang="0">
                    <a:pos x="T0" y="T1"/>
                  </a:cxn>
                  <a:cxn ang="0">
                    <a:pos x="T2" y="T3"/>
                  </a:cxn>
                  <a:cxn ang="0">
                    <a:pos x="T4" y="T5"/>
                  </a:cxn>
                  <a:cxn ang="0">
                    <a:pos x="T6" y="T7"/>
                  </a:cxn>
                  <a:cxn ang="0">
                    <a:pos x="T8" y="T9"/>
                  </a:cxn>
                </a:cxnLst>
                <a:rect l="0" t="0" r="r" b="b"/>
                <a:pathLst>
                  <a:path w="71" h="20">
                    <a:moveTo>
                      <a:pt x="7" y="10"/>
                    </a:moveTo>
                    <a:cubicBezTo>
                      <a:pt x="13" y="4"/>
                      <a:pt x="31" y="0"/>
                      <a:pt x="47" y="0"/>
                    </a:cubicBezTo>
                    <a:cubicBezTo>
                      <a:pt x="63" y="0"/>
                      <a:pt x="71" y="4"/>
                      <a:pt x="64" y="10"/>
                    </a:cubicBezTo>
                    <a:cubicBezTo>
                      <a:pt x="58" y="16"/>
                      <a:pt x="40" y="20"/>
                      <a:pt x="24" y="20"/>
                    </a:cubicBezTo>
                    <a:cubicBezTo>
                      <a:pt x="8" y="20"/>
                      <a:pt x="0" y="16"/>
                      <a:pt x="7"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088" name="Freeform 586"/>
              <p:cNvSpPr>
                <a:spLocks/>
              </p:cNvSpPr>
              <p:nvPr/>
            </p:nvSpPr>
            <p:spPr bwMode="auto">
              <a:xfrm>
                <a:off x="1552" y="2733"/>
                <a:ext cx="70" cy="20"/>
              </a:xfrm>
              <a:custGeom>
                <a:avLst/>
                <a:gdLst>
                  <a:gd name="T0" fmla="*/ 6 w 70"/>
                  <a:gd name="T1" fmla="*/ 10 h 20"/>
                  <a:gd name="T2" fmla="*/ 46 w 70"/>
                  <a:gd name="T3" fmla="*/ 0 h 20"/>
                  <a:gd name="T4" fmla="*/ 64 w 70"/>
                  <a:gd name="T5" fmla="*/ 10 h 20"/>
                  <a:gd name="T6" fmla="*/ 24 w 70"/>
                  <a:gd name="T7" fmla="*/ 20 h 20"/>
                  <a:gd name="T8" fmla="*/ 6 w 70"/>
                  <a:gd name="T9" fmla="*/ 10 h 20"/>
                </a:gdLst>
                <a:ahLst/>
                <a:cxnLst>
                  <a:cxn ang="0">
                    <a:pos x="T0" y="T1"/>
                  </a:cxn>
                  <a:cxn ang="0">
                    <a:pos x="T2" y="T3"/>
                  </a:cxn>
                  <a:cxn ang="0">
                    <a:pos x="T4" y="T5"/>
                  </a:cxn>
                  <a:cxn ang="0">
                    <a:pos x="T6" y="T7"/>
                  </a:cxn>
                  <a:cxn ang="0">
                    <a:pos x="T8" y="T9"/>
                  </a:cxn>
                </a:cxnLst>
                <a:rect l="0" t="0" r="r" b="b"/>
                <a:pathLst>
                  <a:path w="70" h="20">
                    <a:moveTo>
                      <a:pt x="6" y="10"/>
                    </a:moveTo>
                    <a:cubicBezTo>
                      <a:pt x="12" y="4"/>
                      <a:pt x="30" y="0"/>
                      <a:pt x="46" y="0"/>
                    </a:cubicBezTo>
                    <a:cubicBezTo>
                      <a:pt x="62" y="0"/>
                      <a:pt x="70" y="4"/>
                      <a:pt x="64" y="10"/>
                    </a:cubicBezTo>
                    <a:cubicBezTo>
                      <a:pt x="58" y="16"/>
                      <a:pt x="40" y="20"/>
                      <a:pt x="24" y="20"/>
                    </a:cubicBezTo>
                    <a:cubicBezTo>
                      <a:pt x="8" y="20"/>
                      <a:pt x="0" y="16"/>
                      <a:pt x="6"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089" name="Freeform 587"/>
              <p:cNvSpPr>
                <a:spLocks/>
              </p:cNvSpPr>
              <p:nvPr/>
            </p:nvSpPr>
            <p:spPr bwMode="auto">
              <a:xfrm>
                <a:off x="1628" y="2733"/>
                <a:ext cx="69" cy="20"/>
              </a:xfrm>
              <a:custGeom>
                <a:avLst/>
                <a:gdLst>
                  <a:gd name="T0" fmla="*/ 6 w 70"/>
                  <a:gd name="T1" fmla="*/ 10 h 20"/>
                  <a:gd name="T2" fmla="*/ 46 w 70"/>
                  <a:gd name="T3" fmla="*/ 0 h 20"/>
                  <a:gd name="T4" fmla="*/ 64 w 70"/>
                  <a:gd name="T5" fmla="*/ 10 h 20"/>
                  <a:gd name="T6" fmla="*/ 24 w 70"/>
                  <a:gd name="T7" fmla="*/ 20 h 20"/>
                  <a:gd name="T8" fmla="*/ 6 w 70"/>
                  <a:gd name="T9" fmla="*/ 10 h 20"/>
                </a:gdLst>
                <a:ahLst/>
                <a:cxnLst>
                  <a:cxn ang="0">
                    <a:pos x="T0" y="T1"/>
                  </a:cxn>
                  <a:cxn ang="0">
                    <a:pos x="T2" y="T3"/>
                  </a:cxn>
                  <a:cxn ang="0">
                    <a:pos x="T4" y="T5"/>
                  </a:cxn>
                  <a:cxn ang="0">
                    <a:pos x="T6" y="T7"/>
                  </a:cxn>
                  <a:cxn ang="0">
                    <a:pos x="T8" y="T9"/>
                  </a:cxn>
                </a:cxnLst>
                <a:rect l="0" t="0" r="r" b="b"/>
                <a:pathLst>
                  <a:path w="70" h="20">
                    <a:moveTo>
                      <a:pt x="6" y="10"/>
                    </a:moveTo>
                    <a:cubicBezTo>
                      <a:pt x="12" y="4"/>
                      <a:pt x="30" y="0"/>
                      <a:pt x="46" y="0"/>
                    </a:cubicBezTo>
                    <a:cubicBezTo>
                      <a:pt x="62" y="0"/>
                      <a:pt x="70" y="4"/>
                      <a:pt x="64" y="10"/>
                    </a:cubicBezTo>
                    <a:cubicBezTo>
                      <a:pt x="58" y="16"/>
                      <a:pt x="41" y="20"/>
                      <a:pt x="24" y="20"/>
                    </a:cubicBezTo>
                    <a:cubicBezTo>
                      <a:pt x="8" y="20"/>
                      <a:pt x="0" y="16"/>
                      <a:pt x="6"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090" name="Freeform 588"/>
              <p:cNvSpPr>
                <a:spLocks/>
              </p:cNvSpPr>
              <p:nvPr/>
            </p:nvSpPr>
            <p:spPr bwMode="auto">
              <a:xfrm>
                <a:off x="1702" y="2733"/>
                <a:ext cx="70" cy="20"/>
              </a:xfrm>
              <a:custGeom>
                <a:avLst/>
                <a:gdLst>
                  <a:gd name="T0" fmla="*/ 6 w 70"/>
                  <a:gd name="T1" fmla="*/ 10 h 20"/>
                  <a:gd name="T2" fmla="*/ 46 w 70"/>
                  <a:gd name="T3" fmla="*/ 0 h 20"/>
                  <a:gd name="T4" fmla="*/ 65 w 70"/>
                  <a:gd name="T5" fmla="*/ 10 h 20"/>
                  <a:gd name="T6" fmla="*/ 25 w 70"/>
                  <a:gd name="T7" fmla="*/ 20 h 20"/>
                  <a:gd name="T8" fmla="*/ 6 w 70"/>
                  <a:gd name="T9" fmla="*/ 10 h 20"/>
                </a:gdLst>
                <a:ahLst/>
                <a:cxnLst>
                  <a:cxn ang="0">
                    <a:pos x="T0" y="T1"/>
                  </a:cxn>
                  <a:cxn ang="0">
                    <a:pos x="T2" y="T3"/>
                  </a:cxn>
                  <a:cxn ang="0">
                    <a:pos x="T4" y="T5"/>
                  </a:cxn>
                  <a:cxn ang="0">
                    <a:pos x="T6" y="T7"/>
                  </a:cxn>
                  <a:cxn ang="0">
                    <a:pos x="T8" y="T9"/>
                  </a:cxn>
                </a:cxnLst>
                <a:rect l="0" t="0" r="r" b="b"/>
                <a:pathLst>
                  <a:path w="70" h="20">
                    <a:moveTo>
                      <a:pt x="6" y="10"/>
                    </a:moveTo>
                    <a:cubicBezTo>
                      <a:pt x="12" y="4"/>
                      <a:pt x="29" y="0"/>
                      <a:pt x="46" y="0"/>
                    </a:cubicBezTo>
                    <a:cubicBezTo>
                      <a:pt x="62" y="0"/>
                      <a:pt x="70" y="4"/>
                      <a:pt x="65" y="10"/>
                    </a:cubicBezTo>
                    <a:cubicBezTo>
                      <a:pt x="59" y="16"/>
                      <a:pt x="41" y="20"/>
                      <a:pt x="25" y="20"/>
                    </a:cubicBezTo>
                    <a:cubicBezTo>
                      <a:pt x="9" y="20"/>
                      <a:pt x="0" y="16"/>
                      <a:pt x="6"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091" name="Freeform 589"/>
              <p:cNvSpPr>
                <a:spLocks/>
              </p:cNvSpPr>
              <p:nvPr/>
            </p:nvSpPr>
            <p:spPr bwMode="auto">
              <a:xfrm>
                <a:off x="1779" y="2733"/>
                <a:ext cx="69" cy="20"/>
              </a:xfrm>
              <a:custGeom>
                <a:avLst/>
                <a:gdLst>
                  <a:gd name="T0" fmla="*/ 6 w 69"/>
                  <a:gd name="T1" fmla="*/ 10 h 20"/>
                  <a:gd name="T2" fmla="*/ 44 w 69"/>
                  <a:gd name="T3" fmla="*/ 0 h 20"/>
                  <a:gd name="T4" fmla="*/ 64 w 69"/>
                  <a:gd name="T5" fmla="*/ 10 h 20"/>
                  <a:gd name="T6" fmla="*/ 25 w 69"/>
                  <a:gd name="T7" fmla="*/ 20 h 20"/>
                  <a:gd name="T8" fmla="*/ 6 w 69"/>
                  <a:gd name="T9" fmla="*/ 10 h 20"/>
                </a:gdLst>
                <a:ahLst/>
                <a:cxnLst>
                  <a:cxn ang="0">
                    <a:pos x="T0" y="T1"/>
                  </a:cxn>
                  <a:cxn ang="0">
                    <a:pos x="T2" y="T3"/>
                  </a:cxn>
                  <a:cxn ang="0">
                    <a:pos x="T4" y="T5"/>
                  </a:cxn>
                  <a:cxn ang="0">
                    <a:pos x="T6" y="T7"/>
                  </a:cxn>
                  <a:cxn ang="0">
                    <a:pos x="T8" y="T9"/>
                  </a:cxn>
                </a:cxnLst>
                <a:rect l="0" t="0" r="r" b="b"/>
                <a:pathLst>
                  <a:path w="69" h="20">
                    <a:moveTo>
                      <a:pt x="6" y="10"/>
                    </a:moveTo>
                    <a:cubicBezTo>
                      <a:pt x="11" y="4"/>
                      <a:pt x="29" y="0"/>
                      <a:pt x="44" y="0"/>
                    </a:cubicBezTo>
                    <a:cubicBezTo>
                      <a:pt x="60" y="0"/>
                      <a:pt x="69" y="4"/>
                      <a:pt x="64" y="10"/>
                    </a:cubicBezTo>
                    <a:cubicBezTo>
                      <a:pt x="58" y="16"/>
                      <a:pt x="41" y="20"/>
                      <a:pt x="25" y="20"/>
                    </a:cubicBezTo>
                    <a:cubicBezTo>
                      <a:pt x="9" y="20"/>
                      <a:pt x="0" y="16"/>
                      <a:pt x="6"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092" name="Freeform 590"/>
              <p:cNvSpPr>
                <a:spLocks/>
              </p:cNvSpPr>
              <p:nvPr/>
            </p:nvSpPr>
            <p:spPr bwMode="auto">
              <a:xfrm>
                <a:off x="1855" y="2733"/>
                <a:ext cx="67" cy="20"/>
              </a:xfrm>
              <a:custGeom>
                <a:avLst/>
                <a:gdLst>
                  <a:gd name="T0" fmla="*/ 5 w 68"/>
                  <a:gd name="T1" fmla="*/ 10 h 20"/>
                  <a:gd name="T2" fmla="*/ 43 w 68"/>
                  <a:gd name="T3" fmla="*/ 0 h 20"/>
                  <a:gd name="T4" fmla="*/ 63 w 68"/>
                  <a:gd name="T5" fmla="*/ 10 h 20"/>
                  <a:gd name="T6" fmla="*/ 24 w 68"/>
                  <a:gd name="T7" fmla="*/ 20 h 20"/>
                  <a:gd name="T8" fmla="*/ 5 w 68"/>
                  <a:gd name="T9" fmla="*/ 10 h 20"/>
                </a:gdLst>
                <a:ahLst/>
                <a:cxnLst>
                  <a:cxn ang="0">
                    <a:pos x="T0" y="T1"/>
                  </a:cxn>
                  <a:cxn ang="0">
                    <a:pos x="T2" y="T3"/>
                  </a:cxn>
                  <a:cxn ang="0">
                    <a:pos x="T4" y="T5"/>
                  </a:cxn>
                  <a:cxn ang="0">
                    <a:pos x="T6" y="T7"/>
                  </a:cxn>
                  <a:cxn ang="0">
                    <a:pos x="T8" y="T9"/>
                  </a:cxn>
                </a:cxnLst>
                <a:rect l="0" t="0" r="r" b="b"/>
                <a:pathLst>
                  <a:path w="68" h="20">
                    <a:moveTo>
                      <a:pt x="5" y="10"/>
                    </a:moveTo>
                    <a:cubicBezTo>
                      <a:pt x="10" y="4"/>
                      <a:pt x="27" y="0"/>
                      <a:pt x="43" y="0"/>
                    </a:cubicBezTo>
                    <a:cubicBezTo>
                      <a:pt x="59" y="0"/>
                      <a:pt x="68" y="4"/>
                      <a:pt x="63" y="10"/>
                    </a:cubicBezTo>
                    <a:cubicBezTo>
                      <a:pt x="58" y="16"/>
                      <a:pt x="40" y="20"/>
                      <a:pt x="24" y="20"/>
                    </a:cubicBezTo>
                    <a:cubicBezTo>
                      <a:pt x="8" y="20"/>
                      <a:pt x="0" y="16"/>
                      <a:pt x="5"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093" name="Freeform 591"/>
              <p:cNvSpPr>
                <a:spLocks/>
              </p:cNvSpPr>
              <p:nvPr/>
            </p:nvSpPr>
            <p:spPr bwMode="auto">
              <a:xfrm>
                <a:off x="1930" y="2733"/>
                <a:ext cx="68" cy="20"/>
              </a:xfrm>
              <a:custGeom>
                <a:avLst/>
                <a:gdLst>
                  <a:gd name="T0" fmla="*/ 5 w 68"/>
                  <a:gd name="T1" fmla="*/ 10 h 20"/>
                  <a:gd name="T2" fmla="*/ 43 w 68"/>
                  <a:gd name="T3" fmla="*/ 0 h 20"/>
                  <a:gd name="T4" fmla="*/ 63 w 68"/>
                  <a:gd name="T5" fmla="*/ 10 h 20"/>
                  <a:gd name="T6" fmla="*/ 25 w 68"/>
                  <a:gd name="T7" fmla="*/ 20 h 20"/>
                  <a:gd name="T8" fmla="*/ 5 w 68"/>
                  <a:gd name="T9" fmla="*/ 10 h 20"/>
                </a:gdLst>
                <a:ahLst/>
                <a:cxnLst>
                  <a:cxn ang="0">
                    <a:pos x="T0" y="T1"/>
                  </a:cxn>
                  <a:cxn ang="0">
                    <a:pos x="T2" y="T3"/>
                  </a:cxn>
                  <a:cxn ang="0">
                    <a:pos x="T4" y="T5"/>
                  </a:cxn>
                  <a:cxn ang="0">
                    <a:pos x="T6" y="T7"/>
                  </a:cxn>
                  <a:cxn ang="0">
                    <a:pos x="T8" y="T9"/>
                  </a:cxn>
                </a:cxnLst>
                <a:rect l="0" t="0" r="r" b="b"/>
                <a:pathLst>
                  <a:path w="68" h="20">
                    <a:moveTo>
                      <a:pt x="5" y="10"/>
                    </a:moveTo>
                    <a:cubicBezTo>
                      <a:pt x="10" y="4"/>
                      <a:pt x="27" y="0"/>
                      <a:pt x="43" y="0"/>
                    </a:cubicBezTo>
                    <a:cubicBezTo>
                      <a:pt x="59" y="0"/>
                      <a:pt x="68" y="4"/>
                      <a:pt x="63" y="10"/>
                    </a:cubicBezTo>
                    <a:cubicBezTo>
                      <a:pt x="59" y="16"/>
                      <a:pt x="41" y="20"/>
                      <a:pt x="25" y="20"/>
                    </a:cubicBezTo>
                    <a:cubicBezTo>
                      <a:pt x="9" y="20"/>
                      <a:pt x="0" y="16"/>
                      <a:pt x="5"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094" name="Freeform 592"/>
              <p:cNvSpPr>
                <a:spLocks/>
              </p:cNvSpPr>
              <p:nvPr/>
            </p:nvSpPr>
            <p:spPr bwMode="auto">
              <a:xfrm>
                <a:off x="2005" y="2733"/>
                <a:ext cx="67" cy="20"/>
              </a:xfrm>
              <a:custGeom>
                <a:avLst/>
                <a:gdLst>
                  <a:gd name="T0" fmla="*/ 5 w 68"/>
                  <a:gd name="T1" fmla="*/ 10 h 20"/>
                  <a:gd name="T2" fmla="*/ 43 w 68"/>
                  <a:gd name="T3" fmla="*/ 0 h 20"/>
                  <a:gd name="T4" fmla="*/ 64 w 68"/>
                  <a:gd name="T5" fmla="*/ 10 h 20"/>
                  <a:gd name="T6" fmla="*/ 26 w 68"/>
                  <a:gd name="T7" fmla="*/ 20 h 20"/>
                  <a:gd name="T8" fmla="*/ 5 w 68"/>
                  <a:gd name="T9" fmla="*/ 10 h 20"/>
                </a:gdLst>
                <a:ahLst/>
                <a:cxnLst>
                  <a:cxn ang="0">
                    <a:pos x="T0" y="T1"/>
                  </a:cxn>
                  <a:cxn ang="0">
                    <a:pos x="T2" y="T3"/>
                  </a:cxn>
                  <a:cxn ang="0">
                    <a:pos x="T4" y="T5"/>
                  </a:cxn>
                  <a:cxn ang="0">
                    <a:pos x="T6" y="T7"/>
                  </a:cxn>
                  <a:cxn ang="0">
                    <a:pos x="T8" y="T9"/>
                  </a:cxn>
                </a:cxnLst>
                <a:rect l="0" t="0" r="r" b="b"/>
                <a:pathLst>
                  <a:path w="68" h="20">
                    <a:moveTo>
                      <a:pt x="5" y="10"/>
                    </a:moveTo>
                    <a:cubicBezTo>
                      <a:pt x="10" y="4"/>
                      <a:pt x="27" y="0"/>
                      <a:pt x="43" y="0"/>
                    </a:cubicBezTo>
                    <a:cubicBezTo>
                      <a:pt x="59" y="0"/>
                      <a:pt x="68" y="4"/>
                      <a:pt x="64" y="10"/>
                    </a:cubicBezTo>
                    <a:cubicBezTo>
                      <a:pt x="59" y="16"/>
                      <a:pt x="42" y="20"/>
                      <a:pt x="26" y="20"/>
                    </a:cubicBezTo>
                    <a:cubicBezTo>
                      <a:pt x="10" y="20"/>
                      <a:pt x="0" y="16"/>
                      <a:pt x="5"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095" name="Freeform 593"/>
              <p:cNvSpPr>
                <a:spLocks/>
              </p:cNvSpPr>
              <p:nvPr/>
            </p:nvSpPr>
            <p:spPr bwMode="auto">
              <a:xfrm>
                <a:off x="2081" y="2733"/>
                <a:ext cx="67" cy="20"/>
              </a:xfrm>
              <a:custGeom>
                <a:avLst/>
                <a:gdLst>
                  <a:gd name="T0" fmla="*/ 5 w 67"/>
                  <a:gd name="T1" fmla="*/ 10 h 20"/>
                  <a:gd name="T2" fmla="*/ 42 w 67"/>
                  <a:gd name="T3" fmla="*/ 0 h 20"/>
                  <a:gd name="T4" fmla="*/ 63 w 67"/>
                  <a:gd name="T5" fmla="*/ 10 h 20"/>
                  <a:gd name="T6" fmla="*/ 26 w 67"/>
                  <a:gd name="T7" fmla="*/ 20 h 20"/>
                  <a:gd name="T8" fmla="*/ 5 w 67"/>
                  <a:gd name="T9" fmla="*/ 10 h 20"/>
                </a:gdLst>
                <a:ahLst/>
                <a:cxnLst>
                  <a:cxn ang="0">
                    <a:pos x="T0" y="T1"/>
                  </a:cxn>
                  <a:cxn ang="0">
                    <a:pos x="T2" y="T3"/>
                  </a:cxn>
                  <a:cxn ang="0">
                    <a:pos x="T4" y="T5"/>
                  </a:cxn>
                  <a:cxn ang="0">
                    <a:pos x="T6" y="T7"/>
                  </a:cxn>
                  <a:cxn ang="0">
                    <a:pos x="T8" y="T9"/>
                  </a:cxn>
                </a:cxnLst>
                <a:rect l="0" t="0" r="r" b="b"/>
                <a:pathLst>
                  <a:path w="67" h="20">
                    <a:moveTo>
                      <a:pt x="5" y="10"/>
                    </a:moveTo>
                    <a:cubicBezTo>
                      <a:pt x="10" y="4"/>
                      <a:pt x="26" y="0"/>
                      <a:pt x="42" y="0"/>
                    </a:cubicBezTo>
                    <a:cubicBezTo>
                      <a:pt x="58" y="0"/>
                      <a:pt x="67" y="4"/>
                      <a:pt x="63" y="10"/>
                    </a:cubicBezTo>
                    <a:cubicBezTo>
                      <a:pt x="58" y="16"/>
                      <a:pt x="42" y="20"/>
                      <a:pt x="26" y="20"/>
                    </a:cubicBezTo>
                    <a:cubicBezTo>
                      <a:pt x="10" y="20"/>
                      <a:pt x="0" y="16"/>
                      <a:pt x="5"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096" name="Freeform 594"/>
              <p:cNvSpPr>
                <a:spLocks/>
              </p:cNvSpPr>
              <p:nvPr/>
            </p:nvSpPr>
            <p:spPr bwMode="auto">
              <a:xfrm>
                <a:off x="2157" y="2733"/>
                <a:ext cx="65" cy="20"/>
              </a:xfrm>
              <a:custGeom>
                <a:avLst/>
                <a:gdLst>
                  <a:gd name="T0" fmla="*/ 4 w 66"/>
                  <a:gd name="T1" fmla="*/ 10 h 20"/>
                  <a:gd name="T2" fmla="*/ 41 w 66"/>
                  <a:gd name="T3" fmla="*/ 0 h 20"/>
                  <a:gd name="T4" fmla="*/ 62 w 66"/>
                  <a:gd name="T5" fmla="*/ 10 h 20"/>
                  <a:gd name="T6" fmla="*/ 25 w 66"/>
                  <a:gd name="T7" fmla="*/ 20 h 20"/>
                  <a:gd name="T8" fmla="*/ 4 w 66"/>
                  <a:gd name="T9" fmla="*/ 10 h 20"/>
                </a:gdLst>
                <a:ahLst/>
                <a:cxnLst>
                  <a:cxn ang="0">
                    <a:pos x="T0" y="T1"/>
                  </a:cxn>
                  <a:cxn ang="0">
                    <a:pos x="T2" y="T3"/>
                  </a:cxn>
                  <a:cxn ang="0">
                    <a:pos x="T4" y="T5"/>
                  </a:cxn>
                  <a:cxn ang="0">
                    <a:pos x="T6" y="T7"/>
                  </a:cxn>
                  <a:cxn ang="0">
                    <a:pos x="T8" y="T9"/>
                  </a:cxn>
                </a:cxnLst>
                <a:rect l="0" t="0" r="r" b="b"/>
                <a:pathLst>
                  <a:path w="66" h="20">
                    <a:moveTo>
                      <a:pt x="4" y="10"/>
                    </a:moveTo>
                    <a:cubicBezTo>
                      <a:pt x="9" y="4"/>
                      <a:pt x="25" y="0"/>
                      <a:pt x="41" y="0"/>
                    </a:cubicBezTo>
                    <a:cubicBezTo>
                      <a:pt x="57" y="0"/>
                      <a:pt x="66" y="4"/>
                      <a:pt x="62" y="10"/>
                    </a:cubicBezTo>
                    <a:cubicBezTo>
                      <a:pt x="58" y="16"/>
                      <a:pt x="41" y="20"/>
                      <a:pt x="25" y="20"/>
                    </a:cubicBezTo>
                    <a:cubicBezTo>
                      <a:pt x="9" y="20"/>
                      <a:pt x="0" y="16"/>
                      <a:pt x="4"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097" name="Freeform 595"/>
              <p:cNvSpPr>
                <a:spLocks/>
              </p:cNvSpPr>
              <p:nvPr/>
            </p:nvSpPr>
            <p:spPr bwMode="auto">
              <a:xfrm>
                <a:off x="2232" y="2733"/>
                <a:ext cx="67" cy="20"/>
              </a:xfrm>
              <a:custGeom>
                <a:avLst/>
                <a:gdLst>
                  <a:gd name="T0" fmla="*/ 4 w 67"/>
                  <a:gd name="T1" fmla="*/ 10 h 20"/>
                  <a:gd name="T2" fmla="*/ 41 w 67"/>
                  <a:gd name="T3" fmla="*/ 0 h 20"/>
                  <a:gd name="T4" fmla="*/ 63 w 67"/>
                  <a:gd name="T5" fmla="*/ 10 h 20"/>
                  <a:gd name="T6" fmla="*/ 26 w 67"/>
                  <a:gd name="T7" fmla="*/ 20 h 20"/>
                  <a:gd name="T8" fmla="*/ 4 w 67"/>
                  <a:gd name="T9" fmla="*/ 10 h 20"/>
                </a:gdLst>
                <a:ahLst/>
                <a:cxnLst>
                  <a:cxn ang="0">
                    <a:pos x="T0" y="T1"/>
                  </a:cxn>
                  <a:cxn ang="0">
                    <a:pos x="T2" y="T3"/>
                  </a:cxn>
                  <a:cxn ang="0">
                    <a:pos x="T4" y="T5"/>
                  </a:cxn>
                  <a:cxn ang="0">
                    <a:pos x="T6" y="T7"/>
                  </a:cxn>
                  <a:cxn ang="0">
                    <a:pos x="T8" y="T9"/>
                  </a:cxn>
                </a:cxnLst>
                <a:rect l="0" t="0" r="r" b="b"/>
                <a:pathLst>
                  <a:path w="67" h="20">
                    <a:moveTo>
                      <a:pt x="4" y="10"/>
                    </a:moveTo>
                    <a:cubicBezTo>
                      <a:pt x="8" y="4"/>
                      <a:pt x="25" y="0"/>
                      <a:pt x="41" y="0"/>
                    </a:cubicBezTo>
                    <a:cubicBezTo>
                      <a:pt x="57" y="0"/>
                      <a:pt x="67" y="4"/>
                      <a:pt x="63" y="10"/>
                    </a:cubicBezTo>
                    <a:cubicBezTo>
                      <a:pt x="59" y="16"/>
                      <a:pt x="42" y="20"/>
                      <a:pt x="26" y="20"/>
                    </a:cubicBezTo>
                    <a:cubicBezTo>
                      <a:pt x="10" y="20"/>
                      <a:pt x="0" y="16"/>
                      <a:pt x="4"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098" name="Freeform 596"/>
              <p:cNvSpPr>
                <a:spLocks/>
              </p:cNvSpPr>
              <p:nvPr/>
            </p:nvSpPr>
            <p:spPr bwMode="auto">
              <a:xfrm>
                <a:off x="2308" y="2733"/>
                <a:ext cx="65" cy="20"/>
              </a:xfrm>
              <a:custGeom>
                <a:avLst/>
                <a:gdLst>
                  <a:gd name="T0" fmla="*/ 3 w 66"/>
                  <a:gd name="T1" fmla="*/ 10 h 20"/>
                  <a:gd name="T2" fmla="*/ 39 w 66"/>
                  <a:gd name="T3" fmla="*/ 0 h 20"/>
                  <a:gd name="T4" fmla="*/ 62 w 66"/>
                  <a:gd name="T5" fmla="*/ 10 h 20"/>
                  <a:gd name="T6" fmla="*/ 26 w 66"/>
                  <a:gd name="T7" fmla="*/ 20 h 20"/>
                  <a:gd name="T8" fmla="*/ 3 w 66"/>
                  <a:gd name="T9" fmla="*/ 10 h 20"/>
                </a:gdLst>
                <a:ahLst/>
                <a:cxnLst>
                  <a:cxn ang="0">
                    <a:pos x="T0" y="T1"/>
                  </a:cxn>
                  <a:cxn ang="0">
                    <a:pos x="T2" y="T3"/>
                  </a:cxn>
                  <a:cxn ang="0">
                    <a:pos x="T4" y="T5"/>
                  </a:cxn>
                  <a:cxn ang="0">
                    <a:pos x="T6" y="T7"/>
                  </a:cxn>
                  <a:cxn ang="0">
                    <a:pos x="T8" y="T9"/>
                  </a:cxn>
                </a:cxnLst>
                <a:rect l="0" t="0" r="r" b="b"/>
                <a:pathLst>
                  <a:path w="66" h="20">
                    <a:moveTo>
                      <a:pt x="3" y="10"/>
                    </a:moveTo>
                    <a:cubicBezTo>
                      <a:pt x="7" y="4"/>
                      <a:pt x="23" y="0"/>
                      <a:pt x="39" y="0"/>
                    </a:cubicBezTo>
                    <a:cubicBezTo>
                      <a:pt x="55" y="0"/>
                      <a:pt x="66" y="4"/>
                      <a:pt x="62" y="10"/>
                    </a:cubicBezTo>
                    <a:cubicBezTo>
                      <a:pt x="58" y="16"/>
                      <a:pt x="42" y="20"/>
                      <a:pt x="26" y="20"/>
                    </a:cubicBezTo>
                    <a:cubicBezTo>
                      <a:pt x="10" y="20"/>
                      <a:pt x="0" y="16"/>
                      <a:pt x="3"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099" name="Freeform 597"/>
              <p:cNvSpPr>
                <a:spLocks/>
              </p:cNvSpPr>
              <p:nvPr/>
            </p:nvSpPr>
            <p:spPr bwMode="auto">
              <a:xfrm>
                <a:off x="3215" y="2733"/>
                <a:ext cx="60" cy="20"/>
              </a:xfrm>
              <a:custGeom>
                <a:avLst/>
                <a:gdLst>
                  <a:gd name="T0" fmla="*/ 1 w 60"/>
                  <a:gd name="T1" fmla="*/ 10 h 20"/>
                  <a:gd name="T2" fmla="*/ 32 w 60"/>
                  <a:gd name="T3" fmla="*/ 0 h 20"/>
                  <a:gd name="T4" fmla="*/ 59 w 60"/>
                  <a:gd name="T5" fmla="*/ 10 h 20"/>
                  <a:gd name="T6" fmla="*/ 29 w 60"/>
                  <a:gd name="T7" fmla="*/ 20 h 20"/>
                  <a:gd name="T8" fmla="*/ 1 w 60"/>
                  <a:gd name="T9" fmla="*/ 10 h 20"/>
                </a:gdLst>
                <a:ahLst/>
                <a:cxnLst>
                  <a:cxn ang="0">
                    <a:pos x="T0" y="T1"/>
                  </a:cxn>
                  <a:cxn ang="0">
                    <a:pos x="T2" y="T3"/>
                  </a:cxn>
                  <a:cxn ang="0">
                    <a:pos x="T4" y="T5"/>
                  </a:cxn>
                  <a:cxn ang="0">
                    <a:pos x="T6" y="T7"/>
                  </a:cxn>
                  <a:cxn ang="0">
                    <a:pos x="T8" y="T9"/>
                  </a:cxn>
                </a:cxnLst>
                <a:rect l="0" t="0" r="r" b="b"/>
                <a:pathLst>
                  <a:path w="60" h="20">
                    <a:moveTo>
                      <a:pt x="1" y="10"/>
                    </a:moveTo>
                    <a:cubicBezTo>
                      <a:pt x="2" y="4"/>
                      <a:pt x="16" y="0"/>
                      <a:pt x="32" y="0"/>
                    </a:cubicBezTo>
                    <a:cubicBezTo>
                      <a:pt x="48" y="0"/>
                      <a:pt x="60" y="4"/>
                      <a:pt x="59" y="10"/>
                    </a:cubicBezTo>
                    <a:cubicBezTo>
                      <a:pt x="58" y="16"/>
                      <a:pt x="45" y="20"/>
                      <a:pt x="29" y="20"/>
                    </a:cubicBezTo>
                    <a:cubicBezTo>
                      <a:pt x="13" y="20"/>
                      <a:pt x="0" y="16"/>
                      <a:pt x="1"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100" name="Freeform 598"/>
              <p:cNvSpPr>
                <a:spLocks/>
              </p:cNvSpPr>
              <p:nvPr/>
            </p:nvSpPr>
            <p:spPr bwMode="auto">
              <a:xfrm>
                <a:off x="3291" y="2733"/>
                <a:ext cx="59" cy="20"/>
              </a:xfrm>
              <a:custGeom>
                <a:avLst/>
                <a:gdLst>
                  <a:gd name="T0" fmla="*/ 1 w 60"/>
                  <a:gd name="T1" fmla="*/ 10 h 20"/>
                  <a:gd name="T2" fmla="*/ 31 w 60"/>
                  <a:gd name="T3" fmla="*/ 0 h 20"/>
                  <a:gd name="T4" fmla="*/ 59 w 60"/>
                  <a:gd name="T5" fmla="*/ 10 h 20"/>
                  <a:gd name="T6" fmla="*/ 29 w 60"/>
                  <a:gd name="T7" fmla="*/ 20 h 20"/>
                  <a:gd name="T8" fmla="*/ 1 w 60"/>
                  <a:gd name="T9" fmla="*/ 10 h 20"/>
                </a:gdLst>
                <a:ahLst/>
                <a:cxnLst>
                  <a:cxn ang="0">
                    <a:pos x="T0" y="T1"/>
                  </a:cxn>
                  <a:cxn ang="0">
                    <a:pos x="T2" y="T3"/>
                  </a:cxn>
                  <a:cxn ang="0">
                    <a:pos x="T4" y="T5"/>
                  </a:cxn>
                  <a:cxn ang="0">
                    <a:pos x="T6" y="T7"/>
                  </a:cxn>
                  <a:cxn ang="0">
                    <a:pos x="T8" y="T9"/>
                  </a:cxn>
                </a:cxnLst>
                <a:rect l="0" t="0" r="r" b="b"/>
                <a:pathLst>
                  <a:path w="60" h="20">
                    <a:moveTo>
                      <a:pt x="1" y="10"/>
                    </a:moveTo>
                    <a:cubicBezTo>
                      <a:pt x="1" y="4"/>
                      <a:pt x="15" y="0"/>
                      <a:pt x="31" y="0"/>
                    </a:cubicBezTo>
                    <a:cubicBezTo>
                      <a:pt x="47" y="0"/>
                      <a:pt x="60" y="4"/>
                      <a:pt x="59" y="10"/>
                    </a:cubicBezTo>
                    <a:cubicBezTo>
                      <a:pt x="58" y="16"/>
                      <a:pt x="45" y="20"/>
                      <a:pt x="29" y="20"/>
                    </a:cubicBezTo>
                    <a:cubicBezTo>
                      <a:pt x="12" y="20"/>
                      <a:pt x="0" y="16"/>
                      <a:pt x="1"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101" name="Freeform 599"/>
              <p:cNvSpPr>
                <a:spLocks/>
              </p:cNvSpPr>
              <p:nvPr/>
            </p:nvSpPr>
            <p:spPr bwMode="auto">
              <a:xfrm>
                <a:off x="3367" y="2733"/>
                <a:ext cx="58" cy="20"/>
              </a:xfrm>
              <a:custGeom>
                <a:avLst/>
                <a:gdLst>
                  <a:gd name="T0" fmla="*/ 0 w 58"/>
                  <a:gd name="T1" fmla="*/ 10 h 20"/>
                  <a:gd name="T2" fmla="*/ 30 w 58"/>
                  <a:gd name="T3" fmla="*/ 0 h 20"/>
                  <a:gd name="T4" fmla="*/ 58 w 58"/>
                  <a:gd name="T5" fmla="*/ 10 h 20"/>
                  <a:gd name="T6" fmla="*/ 28 w 58"/>
                  <a:gd name="T7" fmla="*/ 20 h 20"/>
                  <a:gd name="T8" fmla="*/ 0 w 58"/>
                  <a:gd name="T9" fmla="*/ 10 h 20"/>
                </a:gdLst>
                <a:ahLst/>
                <a:cxnLst>
                  <a:cxn ang="0">
                    <a:pos x="T0" y="T1"/>
                  </a:cxn>
                  <a:cxn ang="0">
                    <a:pos x="T2" y="T3"/>
                  </a:cxn>
                  <a:cxn ang="0">
                    <a:pos x="T4" y="T5"/>
                  </a:cxn>
                  <a:cxn ang="0">
                    <a:pos x="T6" y="T7"/>
                  </a:cxn>
                  <a:cxn ang="0">
                    <a:pos x="T8" y="T9"/>
                  </a:cxn>
                </a:cxnLst>
                <a:rect l="0" t="0" r="r" b="b"/>
                <a:pathLst>
                  <a:path w="58" h="20">
                    <a:moveTo>
                      <a:pt x="0" y="10"/>
                    </a:moveTo>
                    <a:cubicBezTo>
                      <a:pt x="1" y="4"/>
                      <a:pt x="14" y="0"/>
                      <a:pt x="30" y="0"/>
                    </a:cubicBezTo>
                    <a:cubicBezTo>
                      <a:pt x="46" y="0"/>
                      <a:pt x="58" y="4"/>
                      <a:pt x="58" y="10"/>
                    </a:cubicBezTo>
                    <a:cubicBezTo>
                      <a:pt x="58" y="16"/>
                      <a:pt x="44" y="20"/>
                      <a:pt x="28" y="20"/>
                    </a:cubicBezTo>
                    <a:cubicBezTo>
                      <a:pt x="12" y="20"/>
                      <a:pt x="0" y="16"/>
                      <a:pt x="0"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102" name="Freeform 600"/>
              <p:cNvSpPr>
                <a:spLocks/>
              </p:cNvSpPr>
              <p:nvPr/>
            </p:nvSpPr>
            <p:spPr bwMode="auto">
              <a:xfrm>
                <a:off x="3442" y="2733"/>
                <a:ext cx="58" cy="20"/>
              </a:xfrm>
              <a:custGeom>
                <a:avLst/>
                <a:gdLst>
                  <a:gd name="T0" fmla="*/ 1 w 58"/>
                  <a:gd name="T1" fmla="*/ 10 h 20"/>
                  <a:gd name="T2" fmla="*/ 30 w 58"/>
                  <a:gd name="T3" fmla="*/ 0 h 20"/>
                  <a:gd name="T4" fmla="*/ 58 w 58"/>
                  <a:gd name="T5" fmla="*/ 10 h 20"/>
                  <a:gd name="T6" fmla="*/ 29 w 58"/>
                  <a:gd name="T7" fmla="*/ 20 h 20"/>
                  <a:gd name="T8" fmla="*/ 1 w 58"/>
                  <a:gd name="T9" fmla="*/ 10 h 20"/>
                </a:gdLst>
                <a:ahLst/>
                <a:cxnLst>
                  <a:cxn ang="0">
                    <a:pos x="T0" y="T1"/>
                  </a:cxn>
                  <a:cxn ang="0">
                    <a:pos x="T2" y="T3"/>
                  </a:cxn>
                  <a:cxn ang="0">
                    <a:pos x="T4" y="T5"/>
                  </a:cxn>
                  <a:cxn ang="0">
                    <a:pos x="T6" y="T7"/>
                  </a:cxn>
                  <a:cxn ang="0">
                    <a:pos x="T8" y="T9"/>
                  </a:cxn>
                </a:cxnLst>
                <a:rect l="0" t="0" r="r" b="b"/>
                <a:pathLst>
                  <a:path w="58" h="20">
                    <a:moveTo>
                      <a:pt x="1" y="10"/>
                    </a:moveTo>
                    <a:cubicBezTo>
                      <a:pt x="1" y="4"/>
                      <a:pt x="14" y="0"/>
                      <a:pt x="30" y="0"/>
                    </a:cubicBezTo>
                    <a:cubicBezTo>
                      <a:pt x="46" y="0"/>
                      <a:pt x="58" y="4"/>
                      <a:pt x="58" y="10"/>
                    </a:cubicBezTo>
                    <a:cubicBezTo>
                      <a:pt x="58" y="16"/>
                      <a:pt x="45" y="20"/>
                      <a:pt x="29" y="20"/>
                    </a:cubicBezTo>
                    <a:cubicBezTo>
                      <a:pt x="13" y="20"/>
                      <a:pt x="0" y="16"/>
                      <a:pt x="1"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103" name="Oval 601"/>
              <p:cNvSpPr>
                <a:spLocks noChangeArrowheads="1"/>
              </p:cNvSpPr>
              <p:nvPr/>
            </p:nvSpPr>
            <p:spPr bwMode="auto">
              <a:xfrm>
                <a:off x="3518" y="2733"/>
                <a:ext cx="58" cy="20"/>
              </a:xfrm>
              <a:prstGeom prst="ellipse">
                <a:avLst/>
              </a:pr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104" name="Freeform 602"/>
              <p:cNvSpPr>
                <a:spLocks/>
              </p:cNvSpPr>
              <p:nvPr/>
            </p:nvSpPr>
            <p:spPr bwMode="auto">
              <a:xfrm>
                <a:off x="3593" y="2733"/>
                <a:ext cx="59" cy="20"/>
              </a:xfrm>
              <a:custGeom>
                <a:avLst/>
                <a:gdLst>
                  <a:gd name="T0" fmla="*/ 0 w 59"/>
                  <a:gd name="T1" fmla="*/ 10 h 20"/>
                  <a:gd name="T2" fmla="*/ 28 w 59"/>
                  <a:gd name="T3" fmla="*/ 0 h 20"/>
                  <a:gd name="T4" fmla="*/ 58 w 59"/>
                  <a:gd name="T5" fmla="*/ 10 h 20"/>
                  <a:gd name="T6" fmla="*/ 30 w 59"/>
                  <a:gd name="T7" fmla="*/ 20 h 20"/>
                  <a:gd name="T8" fmla="*/ 0 w 59"/>
                  <a:gd name="T9" fmla="*/ 10 h 20"/>
                </a:gdLst>
                <a:ahLst/>
                <a:cxnLst>
                  <a:cxn ang="0">
                    <a:pos x="T0" y="T1"/>
                  </a:cxn>
                  <a:cxn ang="0">
                    <a:pos x="T2" y="T3"/>
                  </a:cxn>
                  <a:cxn ang="0">
                    <a:pos x="T4" y="T5"/>
                  </a:cxn>
                  <a:cxn ang="0">
                    <a:pos x="T6" y="T7"/>
                  </a:cxn>
                  <a:cxn ang="0">
                    <a:pos x="T8" y="T9"/>
                  </a:cxn>
                </a:cxnLst>
                <a:rect l="0" t="0" r="r" b="b"/>
                <a:pathLst>
                  <a:path w="59" h="20">
                    <a:moveTo>
                      <a:pt x="0" y="10"/>
                    </a:moveTo>
                    <a:cubicBezTo>
                      <a:pt x="0" y="4"/>
                      <a:pt x="12" y="0"/>
                      <a:pt x="28" y="0"/>
                    </a:cubicBezTo>
                    <a:cubicBezTo>
                      <a:pt x="45" y="0"/>
                      <a:pt x="58" y="4"/>
                      <a:pt x="58" y="10"/>
                    </a:cubicBezTo>
                    <a:cubicBezTo>
                      <a:pt x="59" y="16"/>
                      <a:pt x="46" y="20"/>
                      <a:pt x="30" y="20"/>
                    </a:cubicBezTo>
                    <a:cubicBezTo>
                      <a:pt x="13" y="20"/>
                      <a:pt x="0" y="16"/>
                      <a:pt x="0"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105" name="Freeform 603"/>
              <p:cNvSpPr>
                <a:spLocks/>
              </p:cNvSpPr>
              <p:nvPr/>
            </p:nvSpPr>
            <p:spPr bwMode="auto">
              <a:xfrm>
                <a:off x="3669" y="2733"/>
                <a:ext cx="58" cy="20"/>
              </a:xfrm>
              <a:custGeom>
                <a:avLst/>
                <a:gdLst>
                  <a:gd name="T0" fmla="*/ 0 w 59"/>
                  <a:gd name="T1" fmla="*/ 10 h 20"/>
                  <a:gd name="T2" fmla="*/ 28 w 59"/>
                  <a:gd name="T3" fmla="*/ 0 h 20"/>
                  <a:gd name="T4" fmla="*/ 58 w 59"/>
                  <a:gd name="T5" fmla="*/ 10 h 20"/>
                  <a:gd name="T6" fmla="*/ 30 w 59"/>
                  <a:gd name="T7" fmla="*/ 20 h 20"/>
                  <a:gd name="T8" fmla="*/ 0 w 59"/>
                  <a:gd name="T9" fmla="*/ 10 h 20"/>
                </a:gdLst>
                <a:ahLst/>
                <a:cxnLst>
                  <a:cxn ang="0">
                    <a:pos x="T0" y="T1"/>
                  </a:cxn>
                  <a:cxn ang="0">
                    <a:pos x="T2" y="T3"/>
                  </a:cxn>
                  <a:cxn ang="0">
                    <a:pos x="T4" y="T5"/>
                  </a:cxn>
                  <a:cxn ang="0">
                    <a:pos x="T6" y="T7"/>
                  </a:cxn>
                  <a:cxn ang="0">
                    <a:pos x="T8" y="T9"/>
                  </a:cxn>
                </a:cxnLst>
                <a:rect l="0" t="0" r="r" b="b"/>
                <a:pathLst>
                  <a:path w="59" h="20">
                    <a:moveTo>
                      <a:pt x="0" y="10"/>
                    </a:moveTo>
                    <a:cubicBezTo>
                      <a:pt x="0" y="4"/>
                      <a:pt x="13" y="0"/>
                      <a:pt x="28" y="0"/>
                    </a:cubicBezTo>
                    <a:cubicBezTo>
                      <a:pt x="44" y="0"/>
                      <a:pt x="58" y="4"/>
                      <a:pt x="58" y="10"/>
                    </a:cubicBezTo>
                    <a:cubicBezTo>
                      <a:pt x="59" y="16"/>
                      <a:pt x="46" y="20"/>
                      <a:pt x="30" y="20"/>
                    </a:cubicBezTo>
                    <a:cubicBezTo>
                      <a:pt x="14" y="20"/>
                      <a:pt x="1" y="16"/>
                      <a:pt x="0"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106" name="Freeform 604"/>
              <p:cNvSpPr>
                <a:spLocks/>
              </p:cNvSpPr>
              <p:nvPr/>
            </p:nvSpPr>
            <p:spPr bwMode="auto">
              <a:xfrm>
                <a:off x="3743" y="2733"/>
                <a:ext cx="59" cy="20"/>
              </a:xfrm>
              <a:custGeom>
                <a:avLst/>
                <a:gdLst>
                  <a:gd name="T0" fmla="*/ 1 w 59"/>
                  <a:gd name="T1" fmla="*/ 10 h 20"/>
                  <a:gd name="T2" fmla="*/ 28 w 59"/>
                  <a:gd name="T3" fmla="*/ 0 h 20"/>
                  <a:gd name="T4" fmla="*/ 58 w 59"/>
                  <a:gd name="T5" fmla="*/ 10 h 20"/>
                  <a:gd name="T6" fmla="*/ 31 w 59"/>
                  <a:gd name="T7" fmla="*/ 20 h 20"/>
                  <a:gd name="T8" fmla="*/ 1 w 59"/>
                  <a:gd name="T9" fmla="*/ 10 h 20"/>
                </a:gdLst>
                <a:ahLst/>
                <a:cxnLst>
                  <a:cxn ang="0">
                    <a:pos x="T0" y="T1"/>
                  </a:cxn>
                  <a:cxn ang="0">
                    <a:pos x="T2" y="T3"/>
                  </a:cxn>
                  <a:cxn ang="0">
                    <a:pos x="T4" y="T5"/>
                  </a:cxn>
                  <a:cxn ang="0">
                    <a:pos x="T6" y="T7"/>
                  </a:cxn>
                  <a:cxn ang="0">
                    <a:pos x="T8" y="T9"/>
                  </a:cxn>
                </a:cxnLst>
                <a:rect l="0" t="0" r="r" b="b"/>
                <a:pathLst>
                  <a:path w="59" h="20">
                    <a:moveTo>
                      <a:pt x="1" y="10"/>
                    </a:moveTo>
                    <a:cubicBezTo>
                      <a:pt x="0" y="4"/>
                      <a:pt x="12" y="0"/>
                      <a:pt x="28" y="0"/>
                    </a:cubicBezTo>
                    <a:cubicBezTo>
                      <a:pt x="44" y="0"/>
                      <a:pt x="58" y="4"/>
                      <a:pt x="58" y="10"/>
                    </a:cubicBezTo>
                    <a:cubicBezTo>
                      <a:pt x="59" y="16"/>
                      <a:pt x="47" y="20"/>
                      <a:pt x="31" y="20"/>
                    </a:cubicBezTo>
                    <a:cubicBezTo>
                      <a:pt x="15" y="20"/>
                      <a:pt x="1" y="16"/>
                      <a:pt x="1"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107" name="Freeform 605"/>
              <p:cNvSpPr>
                <a:spLocks/>
              </p:cNvSpPr>
              <p:nvPr/>
            </p:nvSpPr>
            <p:spPr bwMode="auto">
              <a:xfrm>
                <a:off x="3819" y="2733"/>
                <a:ext cx="59" cy="20"/>
              </a:xfrm>
              <a:custGeom>
                <a:avLst/>
                <a:gdLst>
                  <a:gd name="T0" fmla="*/ 1 w 60"/>
                  <a:gd name="T1" fmla="*/ 10 h 20"/>
                  <a:gd name="T2" fmla="*/ 28 w 60"/>
                  <a:gd name="T3" fmla="*/ 0 h 20"/>
                  <a:gd name="T4" fmla="*/ 59 w 60"/>
                  <a:gd name="T5" fmla="*/ 10 h 20"/>
                  <a:gd name="T6" fmla="*/ 32 w 60"/>
                  <a:gd name="T7" fmla="*/ 20 h 20"/>
                  <a:gd name="T8" fmla="*/ 1 w 60"/>
                  <a:gd name="T9" fmla="*/ 10 h 20"/>
                </a:gdLst>
                <a:ahLst/>
                <a:cxnLst>
                  <a:cxn ang="0">
                    <a:pos x="T0" y="T1"/>
                  </a:cxn>
                  <a:cxn ang="0">
                    <a:pos x="T2" y="T3"/>
                  </a:cxn>
                  <a:cxn ang="0">
                    <a:pos x="T4" y="T5"/>
                  </a:cxn>
                  <a:cxn ang="0">
                    <a:pos x="T6" y="T7"/>
                  </a:cxn>
                  <a:cxn ang="0">
                    <a:pos x="T8" y="T9"/>
                  </a:cxn>
                </a:cxnLst>
                <a:rect l="0" t="0" r="r" b="b"/>
                <a:pathLst>
                  <a:path w="60" h="20">
                    <a:moveTo>
                      <a:pt x="1" y="10"/>
                    </a:moveTo>
                    <a:cubicBezTo>
                      <a:pt x="0" y="4"/>
                      <a:pt x="12" y="0"/>
                      <a:pt x="28" y="0"/>
                    </a:cubicBezTo>
                    <a:cubicBezTo>
                      <a:pt x="44" y="0"/>
                      <a:pt x="58" y="4"/>
                      <a:pt x="59" y="10"/>
                    </a:cubicBezTo>
                    <a:cubicBezTo>
                      <a:pt x="60" y="16"/>
                      <a:pt x="48" y="20"/>
                      <a:pt x="32" y="20"/>
                    </a:cubicBezTo>
                    <a:cubicBezTo>
                      <a:pt x="16" y="20"/>
                      <a:pt x="2" y="16"/>
                      <a:pt x="1"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108" name="Freeform 606"/>
              <p:cNvSpPr>
                <a:spLocks/>
              </p:cNvSpPr>
              <p:nvPr/>
            </p:nvSpPr>
            <p:spPr bwMode="auto">
              <a:xfrm>
                <a:off x="3893" y="2733"/>
                <a:ext cx="61" cy="20"/>
              </a:xfrm>
              <a:custGeom>
                <a:avLst/>
                <a:gdLst>
                  <a:gd name="T0" fmla="*/ 1 w 61"/>
                  <a:gd name="T1" fmla="*/ 10 h 20"/>
                  <a:gd name="T2" fmla="*/ 28 w 61"/>
                  <a:gd name="T3" fmla="*/ 0 h 20"/>
                  <a:gd name="T4" fmla="*/ 59 w 61"/>
                  <a:gd name="T5" fmla="*/ 10 h 20"/>
                  <a:gd name="T6" fmla="*/ 32 w 61"/>
                  <a:gd name="T7" fmla="*/ 20 h 20"/>
                  <a:gd name="T8" fmla="*/ 1 w 61"/>
                  <a:gd name="T9" fmla="*/ 10 h 20"/>
                </a:gdLst>
                <a:ahLst/>
                <a:cxnLst>
                  <a:cxn ang="0">
                    <a:pos x="T0" y="T1"/>
                  </a:cxn>
                  <a:cxn ang="0">
                    <a:pos x="T2" y="T3"/>
                  </a:cxn>
                  <a:cxn ang="0">
                    <a:pos x="T4" y="T5"/>
                  </a:cxn>
                  <a:cxn ang="0">
                    <a:pos x="T6" y="T7"/>
                  </a:cxn>
                  <a:cxn ang="0">
                    <a:pos x="T8" y="T9"/>
                  </a:cxn>
                </a:cxnLst>
                <a:rect l="0" t="0" r="r" b="b"/>
                <a:pathLst>
                  <a:path w="61" h="20">
                    <a:moveTo>
                      <a:pt x="1" y="10"/>
                    </a:moveTo>
                    <a:cubicBezTo>
                      <a:pt x="0" y="4"/>
                      <a:pt x="12" y="0"/>
                      <a:pt x="28" y="0"/>
                    </a:cubicBezTo>
                    <a:cubicBezTo>
                      <a:pt x="44" y="0"/>
                      <a:pt x="58" y="4"/>
                      <a:pt x="59" y="10"/>
                    </a:cubicBezTo>
                    <a:cubicBezTo>
                      <a:pt x="61" y="16"/>
                      <a:pt x="49" y="20"/>
                      <a:pt x="32" y="20"/>
                    </a:cubicBezTo>
                    <a:cubicBezTo>
                      <a:pt x="16" y="20"/>
                      <a:pt x="2" y="16"/>
                      <a:pt x="1"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grpSp>
        <p:grpSp>
          <p:nvGrpSpPr>
            <p:cNvPr id="1228" name="Group 808"/>
            <p:cNvGrpSpPr>
              <a:grpSpLocks/>
            </p:cNvGrpSpPr>
            <p:nvPr/>
          </p:nvGrpSpPr>
          <p:grpSpPr bwMode="auto">
            <a:xfrm>
              <a:off x="1827213" y="4338638"/>
              <a:ext cx="7091363" cy="244475"/>
              <a:chOff x="1151" y="2733"/>
              <a:chExt cx="4467" cy="154"/>
            </a:xfrm>
          </p:grpSpPr>
          <p:sp>
            <p:nvSpPr>
              <p:cNvPr id="1709" name="Freeform 608"/>
              <p:cNvSpPr>
                <a:spLocks/>
              </p:cNvSpPr>
              <p:nvPr/>
            </p:nvSpPr>
            <p:spPr bwMode="auto">
              <a:xfrm>
                <a:off x="3969" y="2733"/>
                <a:ext cx="60" cy="20"/>
              </a:xfrm>
              <a:custGeom>
                <a:avLst/>
                <a:gdLst>
                  <a:gd name="T0" fmla="*/ 2 w 61"/>
                  <a:gd name="T1" fmla="*/ 10 h 20"/>
                  <a:gd name="T2" fmla="*/ 28 w 61"/>
                  <a:gd name="T3" fmla="*/ 0 h 20"/>
                  <a:gd name="T4" fmla="*/ 59 w 61"/>
                  <a:gd name="T5" fmla="*/ 10 h 20"/>
                  <a:gd name="T6" fmla="*/ 33 w 61"/>
                  <a:gd name="T7" fmla="*/ 20 h 20"/>
                  <a:gd name="T8" fmla="*/ 2 w 61"/>
                  <a:gd name="T9" fmla="*/ 10 h 20"/>
                </a:gdLst>
                <a:ahLst/>
                <a:cxnLst>
                  <a:cxn ang="0">
                    <a:pos x="T0" y="T1"/>
                  </a:cxn>
                  <a:cxn ang="0">
                    <a:pos x="T2" y="T3"/>
                  </a:cxn>
                  <a:cxn ang="0">
                    <a:pos x="T4" y="T5"/>
                  </a:cxn>
                  <a:cxn ang="0">
                    <a:pos x="T6" y="T7"/>
                  </a:cxn>
                  <a:cxn ang="0">
                    <a:pos x="T8" y="T9"/>
                  </a:cxn>
                </a:cxnLst>
                <a:rect l="0" t="0" r="r" b="b"/>
                <a:pathLst>
                  <a:path w="61" h="20">
                    <a:moveTo>
                      <a:pt x="2" y="10"/>
                    </a:moveTo>
                    <a:cubicBezTo>
                      <a:pt x="0" y="4"/>
                      <a:pt x="12" y="0"/>
                      <a:pt x="28" y="0"/>
                    </a:cubicBezTo>
                    <a:cubicBezTo>
                      <a:pt x="44" y="0"/>
                      <a:pt x="58" y="4"/>
                      <a:pt x="59" y="10"/>
                    </a:cubicBezTo>
                    <a:cubicBezTo>
                      <a:pt x="61" y="16"/>
                      <a:pt x="49" y="20"/>
                      <a:pt x="33" y="20"/>
                    </a:cubicBezTo>
                    <a:cubicBezTo>
                      <a:pt x="17" y="20"/>
                      <a:pt x="3" y="16"/>
                      <a:pt x="2"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710" name="Freeform 609"/>
              <p:cNvSpPr>
                <a:spLocks/>
              </p:cNvSpPr>
              <p:nvPr/>
            </p:nvSpPr>
            <p:spPr bwMode="auto">
              <a:xfrm>
                <a:off x="4043" y="2733"/>
                <a:ext cx="61" cy="20"/>
              </a:xfrm>
              <a:custGeom>
                <a:avLst/>
                <a:gdLst>
                  <a:gd name="T0" fmla="*/ 2 w 61"/>
                  <a:gd name="T1" fmla="*/ 10 h 20"/>
                  <a:gd name="T2" fmla="*/ 28 w 61"/>
                  <a:gd name="T3" fmla="*/ 0 h 20"/>
                  <a:gd name="T4" fmla="*/ 60 w 61"/>
                  <a:gd name="T5" fmla="*/ 10 h 20"/>
                  <a:gd name="T6" fmla="*/ 34 w 61"/>
                  <a:gd name="T7" fmla="*/ 20 h 20"/>
                  <a:gd name="T8" fmla="*/ 2 w 61"/>
                  <a:gd name="T9" fmla="*/ 10 h 20"/>
                </a:gdLst>
                <a:ahLst/>
                <a:cxnLst>
                  <a:cxn ang="0">
                    <a:pos x="T0" y="T1"/>
                  </a:cxn>
                  <a:cxn ang="0">
                    <a:pos x="T2" y="T3"/>
                  </a:cxn>
                  <a:cxn ang="0">
                    <a:pos x="T4" y="T5"/>
                  </a:cxn>
                  <a:cxn ang="0">
                    <a:pos x="T6" y="T7"/>
                  </a:cxn>
                  <a:cxn ang="0">
                    <a:pos x="T8" y="T9"/>
                  </a:cxn>
                </a:cxnLst>
                <a:rect l="0" t="0" r="r" b="b"/>
                <a:pathLst>
                  <a:path w="61" h="20">
                    <a:moveTo>
                      <a:pt x="2" y="10"/>
                    </a:moveTo>
                    <a:cubicBezTo>
                      <a:pt x="0" y="4"/>
                      <a:pt x="12" y="0"/>
                      <a:pt x="28" y="0"/>
                    </a:cubicBezTo>
                    <a:cubicBezTo>
                      <a:pt x="43" y="0"/>
                      <a:pt x="58" y="4"/>
                      <a:pt x="60" y="10"/>
                    </a:cubicBezTo>
                    <a:cubicBezTo>
                      <a:pt x="61" y="16"/>
                      <a:pt x="50" y="20"/>
                      <a:pt x="34" y="20"/>
                    </a:cubicBezTo>
                    <a:cubicBezTo>
                      <a:pt x="18" y="20"/>
                      <a:pt x="4" y="16"/>
                      <a:pt x="2"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711" name="Freeform 610"/>
              <p:cNvSpPr>
                <a:spLocks/>
              </p:cNvSpPr>
              <p:nvPr/>
            </p:nvSpPr>
            <p:spPr bwMode="auto">
              <a:xfrm>
                <a:off x="4119" y="2733"/>
                <a:ext cx="61" cy="20"/>
              </a:xfrm>
              <a:custGeom>
                <a:avLst/>
                <a:gdLst>
                  <a:gd name="T0" fmla="*/ 2 w 62"/>
                  <a:gd name="T1" fmla="*/ 10 h 20"/>
                  <a:gd name="T2" fmla="*/ 28 w 62"/>
                  <a:gd name="T3" fmla="*/ 0 h 20"/>
                  <a:gd name="T4" fmla="*/ 60 w 62"/>
                  <a:gd name="T5" fmla="*/ 10 h 20"/>
                  <a:gd name="T6" fmla="*/ 35 w 62"/>
                  <a:gd name="T7" fmla="*/ 20 h 20"/>
                  <a:gd name="T8" fmla="*/ 2 w 62"/>
                  <a:gd name="T9" fmla="*/ 10 h 20"/>
                </a:gdLst>
                <a:ahLst/>
                <a:cxnLst>
                  <a:cxn ang="0">
                    <a:pos x="T0" y="T1"/>
                  </a:cxn>
                  <a:cxn ang="0">
                    <a:pos x="T2" y="T3"/>
                  </a:cxn>
                  <a:cxn ang="0">
                    <a:pos x="T4" y="T5"/>
                  </a:cxn>
                  <a:cxn ang="0">
                    <a:pos x="T6" y="T7"/>
                  </a:cxn>
                  <a:cxn ang="0">
                    <a:pos x="T8" y="T9"/>
                  </a:cxn>
                </a:cxnLst>
                <a:rect l="0" t="0" r="r" b="b"/>
                <a:pathLst>
                  <a:path w="62" h="20">
                    <a:moveTo>
                      <a:pt x="2" y="10"/>
                    </a:moveTo>
                    <a:cubicBezTo>
                      <a:pt x="0" y="4"/>
                      <a:pt x="12" y="0"/>
                      <a:pt x="28" y="0"/>
                    </a:cubicBezTo>
                    <a:cubicBezTo>
                      <a:pt x="44" y="0"/>
                      <a:pt x="58" y="4"/>
                      <a:pt x="60" y="10"/>
                    </a:cubicBezTo>
                    <a:cubicBezTo>
                      <a:pt x="62" y="16"/>
                      <a:pt x="51" y="20"/>
                      <a:pt x="35" y="20"/>
                    </a:cubicBezTo>
                    <a:cubicBezTo>
                      <a:pt x="18" y="20"/>
                      <a:pt x="4" y="16"/>
                      <a:pt x="2"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712" name="Freeform 611"/>
              <p:cNvSpPr>
                <a:spLocks/>
              </p:cNvSpPr>
              <p:nvPr/>
            </p:nvSpPr>
            <p:spPr bwMode="auto">
              <a:xfrm>
                <a:off x="4193" y="2733"/>
                <a:ext cx="63" cy="20"/>
              </a:xfrm>
              <a:custGeom>
                <a:avLst/>
                <a:gdLst>
                  <a:gd name="T0" fmla="*/ 2 w 63"/>
                  <a:gd name="T1" fmla="*/ 10 h 20"/>
                  <a:gd name="T2" fmla="*/ 27 w 63"/>
                  <a:gd name="T3" fmla="*/ 0 h 20"/>
                  <a:gd name="T4" fmla="*/ 61 w 63"/>
                  <a:gd name="T5" fmla="*/ 10 h 20"/>
                  <a:gd name="T6" fmla="*/ 35 w 63"/>
                  <a:gd name="T7" fmla="*/ 20 h 20"/>
                  <a:gd name="T8" fmla="*/ 2 w 63"/>
                  <a:gd name="T9" fmla="*/ 10 h 20"/>
                </a:gdLst>
                <a:ahLst/>
                <a:cxnLst>
                  <a:cxn ang="0">
                    <a:pos x="T0" y="T1"/>
                  </a:cxn>
                  <a:cxn ang="0">
                    <a:pos x="T2" y="T3"/>
                  </a:cxn>
                  <a:cxn ang="0">
                    <a:pos x="T4" y="T5"/>
                  </a:cxn>
                  <a:cxn ang="0">
                    <a:pos x="T6" y="T7"/>
                  </a:cxn>
                  <a:cxn ang="0">
                    <a:pos x="T8" y="T9"/>
                  </a:cxn>
                </a:cxnLst>
                <a:rect l="0" t="0" r="r" b="b"/>
                <a:pathLst>
                  <a:path w="63" h="20">
                    <a:moveTo>
                      <a:pt x="2" y="10"/>
                    </a:moveTo>
                    <a:cubicBezTo>
                      <a:pt x="0" y="4"/>
                      <a:pt x="11" y="0"/>
                      <a:pt x="27" y="0"/>
                    </a:cubicBezTo>
                    <a:cubicBezTo>
                      <a:pt x="43" y="0"/>
                      <a:pt x="58" y="4"/>
                      <a:pt x="61" y="10"/>
                    </a:cubicBezTo>
                    <a:cubicBezTo>
                      <a:pt x="63" y="16"/>
                      <a:pt x="52" y="20"/>
                      <a:pt x="35" y="20"/>
                    </a:cubicBezTo>
                    <a:cubicBezTo>
                      <a:pt x="19" y="20"/>
                      <a:pt x="4" y="16"/>
                      <a:pt x="2"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713" name="Freeform 612"/>
              <p:cNvSpPr>
                <a:spLocks/>
              </p:cNvSpPr>
              <p:nvPr/>
            </p:nvSpPr>
            <p:spPr bwMode="auto">
              <a:xfrm>
                <a:off x="4269" y="2733"/>
                <a:ext cx="63" cy="20"/>
              </a:xfrm>
              <a:custGeom>
                <a:avLst/>
                <a:gdLst>
                  <a:gd name="T0" fmla="*/ 3 w 63"/>
                  <a:gd name="T1" fmla="*/ 10 h 20"/>
                  <a:gd name="T2" fmla="*/ 27 w 63"/>
                  <a:gd name="T3" fmla="*/ 0 h 20"/>
                  <a:gd name="T4" fmla="*/ 61 w 63"/>
                  <a:gd name="T5" fmla="*/ 10 h 20"/>
                  <a:gd name="T6" fmla="*/ 36 w 63"/>
                  <a:gd name="T7" fmla="*/ 20 h 20"/>
                  <a:gd name="T8" fmla="*/ 3 w 63"/>
                  <a:gd name="T9" fmla="*/ 10 h 20"/>
                </a:gdLst>
                <a:ahLst/>
                <a:cxnLst>
                  <a:cxn ang="0">
                    <a:pos x="T0" y="T1"/>
                  </a:cxn>
                  <a:cxn ang="0">
                    <a:pos x="T2" y="T3"/>
                  </a:cxn>
                  <a:cxn ang="0">
                    <a:pos x="T4" y="T5"/>
                  </a:cxn>
                  <a:cxn ang="0">
                    <a:pos x="T6" y="T7"/>
                  </a:cxn>
                  <a:cxn ang="0">
                    <a:pos x="T8" y="T9"/>
                  </a:cxn>
                </a:cxnLst>
                <a:rect l="0" t="0" r="r" b="b"/>
                <a:pathLst>
                  <a:path w="63" h="20">
                    <a:moveTo>
                      <a:pt x="3" y="10"/>
                    </a:moveTo>
                    <a:cubicBezTo>
                      <a:pt x="0" y="4"/>
                      <a:pt x="11" y="0"/>
                      <a:pt x="27" y="0"/>
                    </a:cubicBezTo>
                    <a:cubicBezTo>
                      <a:pt x="43" y="0"/>
                      <a:pt x="58" y="4"/>
                      <a:pt x="61" y="10"/>
                    </a:cubicBezTo>
                    <a:cubicBezTo>
                      <a:pt x="63" y="16"/>
                      <a:pt x="52" y="20"/>
                      <a:pt x="36" y="20"/>
                    </a:cubicBezTo>
                    <a:cubicBezTo>
                      <a:pt x="20" y="20"/>
                      <a:pt x="5" y="16"/>
                      <a:pt x="3"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714" name="Freeform 613"/>
              <p:cNvSpPr>
                <a:spLocks/>
              </p:cNvSpPr>
              <p:nvPr/>
            </p:nvSpPr>
            <p:spPr bwMode="auto">
              <a:xfrm>
                <a:off x="4344" y="2733"/>
                <a:ext cx="64" cy="20"/>
              </a:xfrm>
              <a:custGeom>
                <a:avLst/>
                <a:gdLst>
                  <a:gd name="T0" fmla="*/ 3 w 64"/>
                  <a:gd name="T1" fmla="*/ 10 h 20"/>
                  <a:gd name="T2" fmla="*/ 27 w 64"/>
                  <a:gd name="T3" fmla="*/ 0 h 20"/>
                  <a:gd name="T4" fmla="*/ 61 w 64"/>
                  <a:gd name="T5" fmla="*/ 10 h 20"/>
                  <a:gd name="T6" fmla="*/ 37 w 64"/>
                  <a:gd name="T7" fmla="*/ 20 h 20"/>
                  <a:gd name="T8" fmla="*/ 3 w 64"/>
                  <a:gd name="T9" fmla="*/ 10 h 20"/>
                </a:gdLst>
                <a:ahLst/>
                <a:cxnLst>
                  <a:cxn ang="0">
                    <a:pos x="T0" y="T1"/>
                  </a:cxn>
                  <a:cxn ang="0">
                    <a:pos x="T2" y="T3"/>
                  </a:cxn>
                  <a:cxn ang="0">
                    <a:pos x="T4" y="T5"/>
                  </a:cxn>
                  <a:cxn ang="0">
                    <a:pos x="T6" y="T7"/>
                  </a:cxn>
                  <a:cxn ang="0">
                    <a:pos x="T8" y="T9"/>
                  </a:cxn>
                </a:cxnLst>
                <a:rect l="0" t="0" r="r" b="b"/>
                <a:pathLst>
                  <a:path w="64" h="20">
                    <a:moveTo>
                      <a:pt x="3" y="10"/>
                    </a:moveTo>
                    <a:cubicBezTo>
                      <a:pt x="0" y="4"/>
                      <a:pt x="11" y="0"/>
                      <a:pt x="27" y="0"/>
                    </a:cubicBezTo>
                    <a:cubicBezTo>
                      <a:pt x="43" y="0"/>
                      <a:pt x="58" y="4"/>
                      <a:pt x="61" y="10"/>
                    </a:cubicBezTo>
                    <a:cubicBezTo>
                      <a:pt x="64" y="16"/>
                      <a:pt x="53" y="20"/>
                      <a:pt x="37" y="20"/>
                    </a:cubicBezTo>
                    <a:cubicBezTo>
                      <a:pt x="21" y="20"/>
                      <a:pt x="5" y="16"/>
                      <a:pt x="3"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715" name="Freeform 614"/>
              <p:cNvSpPr>
                <a:spLocks/>
              </p:cNvSpPr>
              <p:nvPr/>
            </p:nvSpPr>
            <p:spPr bwMode="auto">
              <a:xfrm>
                <a:off x="4419" y="2733"/>
                <a:ext cx="65" cy="20"/>
              </a:xfrm>
              <a:custGeom>
                <a:avLst/>
                <a:gdLst>
                  <a:gd name="T0" fmla="*/ 3 w 65"/>
                  <a:gd name="T1" fmla="*/ 10 h 20"/>
                  <a:gd name="T2" fmla="*/ 27 w 65"/>
                  <a:gd name="T3" fmla="*/ 0 h 20"/>
                  <a:gd name="T4" fmla="*/ 61 w 65"/>
                  <a:gd name="T5" fmla="*/ 10 h 20"/>
                  <a:gd name="T6" fmla="*/ 38 w 65"/>
                  <a:gd name="T7" fmla="*/ 20 h 20"/>
                  <a:gd name="T8" fmla="*/ 3 w 65"/>
                  <a:gd name="T9" fmla="*/ 10 h 20"/>
                </a:gdLst>
                <a:ahLst/>
                <a:cxnLst>
                  <a:cxn ang="0">
                    <a:pos x="T0" y="T1"/>
                  </a:cxn>
                  <a:cxn ang="0">
                    <a:pos x="T2" y="T3"/>
                  </a:cxn>
                  <a:cxn ang="0">
                    <a:pos x="T4" y="T5"/>
                  </a:cxn>
                  <a:cxn ang="0">
                    <a:pos x="T6" y="T7"/>
                  </a:cxn>
                  <a:cxn ang="0">
                    <a:pos x="T8" y="T9"/>
                  </a:cxn>
                </a:cxnLst>
                <a:rect l="0" t="0" r="r" b="b"/>
                <a:pathLst>
                  <a:path w="65" h="20">
                    <a:moveTo>
                      <a:pt x="3" y="10"/>
                    </a:moveTo>
                    <a:cubicBezTo>
                      <a:pt x="0" y="4"/>
                      <a:pt x="11" y="0"/>
                      <a:pt x="27" y="0"/>
                    </a:cubicBezTo>
                    <a:cubicBezTo>
                      <a:pt x="43" y="0"/>
                      <a:pt x="58" y="4"/>
                      <a:pt x="61" y="10"/>
                    </a:cubicBezTo>
                    <a:cubicBezTo>
                      <a:pt x="65" y="16"/>
                      <a:pt x="54" y="20"/>
                      <a:pt x="38" y="20"/>
                    </a:cubicBezTo>
                    <a:cubicBezTo>
                      <a:pt x="21" y="20"/>
                      <a:pt x="6" y="16"/>
                      <a:pt x="3"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716" name="Freeform 615"/>
              <p:cNvSpPr>
                <a:spLocks/>
              </p:cNvSpPr>
              <p:nvPr/>
            </p:nvSpPr>
            <p:spPr bwMode="auto">
              <a:xfrm>
                <a:off x="4496" y="2733"/>
                <a:ext cx="63" cy="20"/>
              </a:xfrm>
              <a:custGeom>
                <a:avLst/>
                <a:gdLst>
                  <a:gd name="T0" fmla="*/ 3 w 64"/>
                  <a:gd name="T1" fmla="*/ 10 h 20"/>
                  <a:gd name="T2" fmla="*/ 26 w 64"/>
                  <a:gd name="T3" fmla="*/ 0 h 20"/>
                  <a:gd name="T4" fmla="*/ 60 w 64"/>
                  <a:gd name="T5" fmla="*/ 10 h 20"/>
                  <a:gd name="T6" fmla="*/ 37 w 64"/>
                  <a:gd name="T7" fmla="*/ 20 h 20"/>
                  <a:gd name="T8" fmla="*/ 3 w 64"/>
                  <a:gd name="T9" fmla="*/ 10 h 20"/>
                </a:gdLst>
                <a:ahLst/>
                <a:cxnLst>
                  <a:cxn ang="0">
                    <a:pos x="T0" y="T1"/>
                  </a:cxn>
                  <a:cxn ang="0">
                    <a:pos x="T2" y="T3"/>
                  </a:cxn>
                  <a:cxn ang="0">
                    <a:pos x="T4" y="T5"/>
                  </a:cxn>
                  <a:cxn ang="0">
                    <a:pos x="T6" y="T7"/>
                  </a:cxn>
                  <a:cxn ang="0">
                    <a:pos x="T8" y="T9"/>
                  </a:cxn>
                </a:cxnLst>
                <a:rect l="0" t="0" r="r" b="b"/>
                <a:pathLst>
                  <a:path w="64" h="20">
                    <a:moveTo>
                      <a:pt x="3" y="10"/>
                    </a:moveTo>
                    <a:cubicBezTo>
                      <a:pt x="0" y="4"/>
                      <a:pt x="10" y="0"/>
                      <a:pt x="26" y="0"/>
                    </a:cubicBezTo>
                    <a:cubicBezTo>
                      <a:pt x="42" y="0"/>
                      <a:pt x="57" y="4"/>
                      <a:pt x="60" y="10"/>
                    </a:cubicBezTo>
                    <a:cubicBezTo>
                      <a:pt x="64" y="16"/>
                      <a:pt x="53" y="20"/>
                      <a:pt x="37" y="20"/>
                    </a:cubicBezTo>
                    <a:cubicBezTo>
                      <a:pt x="21" y="20"/>
                      <a:pt x="6" y="16"/>
                      <a:pt x="3"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717" name="Freeform 616"/>
              <p:cNvSpPr>
                <a:spLocks/>
              </p:cNvSpPr>
              <p:nvPr/>
            </p:nvSpPr>
            <p:spPr bwMode="auto">
              <a:xfrm>
                <a:off x="4570" y="2733"/>
                <a:ext cx="64" cy="20"/>
              </a:xfrm>
              <a:custGeom>
                <a:avLst/>
                <a:gdLst>
                  <a:gd name="T0" fmla="*/ 3 w 64"/>
                  <a:gd name="T1" fmla="*/ 10 h 20"/>
                  <a:gd name="T2" fmla="*/ 26 w 64"/>
                  <a:gd name="T3" fmla="*/ 0 h 20"/>
                  <a:gd name="T4" fmla="*/ 61 w 64"/>
                  <a:gd name="T5" fmla="*/ 10 h 20"/>
                  <a:gd name="T6" fmla="*/ 38 w 64"/>
                  <a:gd name="T7" fmla="*/ 20 h 20"/>
                  <a:gd name="T8" fmla="*/ 3 w 64"/>
                  <a:gd name="T9" fmla="*/ 10 h 20"/>
                </a:gdLst>
                <a:ahLst/>
                <a:cxnLst>
                  <a:cxn ang="0">
                    <a:pos x="T0" y="T1"/>
                  </a:cxn>
                  <a:cxn ang="0">
                    <a:pos x="T2" y="T3"/>
                  </a:cxn>
                  <a:cxn ang="0">
                    <a:pos x="T4" y="T5"/>
                  </a:cxn>
                  <a:cxn ang="0">
                    <a:pos x="T6" y="T7"/>
                  </a:cxn>
                  <a:cxn ang="0">
                    <a:pos x="T8" y="T9"/>
                  </a:cxn>
                </a:cxnLst>
                <a:rect l="0" t="0" r="r" b="b"/>
                <a:pathLst>
                  <a:path w="64" h="20">
                    <a:moveTo>
                      <a:pt x="3" y="10"/>
                    </a:moveTo>
                    <a:cubicBezTo>
                      <a:pt x="0" y="4"/>
                      <a:pt x="10" y="0"/>
                      <a:pt x="26" y="0"/>
                    </a:cubicBezTo>
                    <a:cubicBezTo>
                      <a:pt x="42" y="0"/>
                      <a:pt x="57" y="4"/>
                      <a:pt x="61" y="10"/>
                    </a:cubicBezTo>
                    <a:cubicBezTo>
                      <a:pt x="64" y="16"/>
                      <a:pt x="54" y="20"/>
                      <a:pt x="38" y="20"/>
                    </a:cubicBezTo>
                    <a:cubicBezTo>
                      <a:pt x="22" y="20"/>
                      <a:pt x="6" y="16"/>
                      <a:pt x="3"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718" name="Freeform 617"/>
              <p:cNvSpPr>
                <a:spLocks/>
              </p:cNvSpPr>
              <p:nvPr/>
            </p:nvSpPr>
            <p:spPr bwMode="auto">
              <a:xfrm>
                <a:off x="4645" y="2733"/>
                <a:ext cx="65" cy="20"/>
              </a:xfrm>
              <a:custGeom>
                <a:avLst/>
                <a:gdLst>
                  <a:gd name="T0" fmla="*/ 4 w 66"/>
                  <a:gd name="T1" fmla="*/ 10 h 20"/>
                  <a:gd name="T2" fmla="*/ 27 w 66"/>
                  <a:gd name="T3" fmla="*/ 0 h 20"/>
                  <a:gd name="T4" fmla="*/ 62 w 66"/>
                  <a:gd name="T5" fmla="*/ 10 h 20"/>
                  <a:gd name="T6" fmla="*/ 40 w 66"/>
                  <a:gd name="T7" fmla="*/ 20 h 20"/>
                  <a:gd name="T8" fmla="*/ 4 w 66"/>
                  <a:gd name="T9" fmla="*/ 10 h 20"/>
                </a:gdLst>
                <a:ahLst/>
                <a:cxnLst>
                  <a:cxn ang="0">
                    <a:pos x="T0" y="T1"/>
                  </a:cxn>
                  <a:cxn ang="0">
                    <a:pos x="T2" y="T3"/>
                  </a:cxn>
                  <a:cxn ang="0">
                    <a:pos x="T4" y="T5"/>
                  </a:cxn>
                  <a:cxn ang="0">
                    <a:pos x="T6" y="T7"/>
                  </a:cxn>
                  <a:cxn ang="0">
                    <a:pos x="T8" y="T9"/>
                  </a:cxn>
                </a:cxnLst>
                <a:rect l="0" t="0" r="r" b="b"/>
                <a:pathLst>
                  <a:path w="66" h="20">
                    <a:moveTo>
                      <a:pt x="4" y="10"/>
                    </a:moveTo>
                    <a:cubicBezTo>
                      <a:pt x="0" y="4"/>
                      <a:pt x="11" y="0"/>
                      <a:pt x="27" y="0"/>
                    </a:cubicBezTo>
                    <a:cubicBezTo>
                      <a:pt x="43" y="0"/>
                      <a:pt x="59" y="4"/>
                      <a:pt x="62" y="10"/>
                    </a:cubicBezTo>
                    <a:cubicBezTo>
                      <a:pt x="66" y="16"/>
                      <a:pt x="56" y="20"/>
                      <a:pt x="40" y="20"/>
                    </a:cubicBezTo>
                    <a:cubicBezTo>
                      <a:pt x="24" y="20"/>
                      <a:pt x="8" y="16"/>
                      <a:pt x="4"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719" name="Freeform 618"/>
              <p:cNvSpPr>
                <a:spLocks/>
              </p:cNvSpPr>
              <p:nvPr/>
            </p:nvSpPr>
            <p:spPr bwMode="auto">
              <a:xfrm>
                <a:off x="4720" y="2733"/>
                <a:ext cx="66" cy="20"/>
              </a:xfrm>
              <a:custGeom>
                <a:avLst/>
                <a:gdLst>
                  <a:gd name="T0" fmla="*/ 4 w 66"/>
                  <a:gd name="T1" fmla="*/ 10 h 20"/>
                  <a:gd name="T2" fmla="*/ 26 w 66"/>
                  <a:gd name="T3" fmla="*/ 0 h 20"/>
                  <a:gd name="T4" fmla="*/ 62 w 66"/>
                  <a:gd name="T5" fmla="*/ 10 h 20"/>
                  <a:gd name="T6" fmla="*/ 40 w 66"/>
                  <a:gd name="T7" fmla="*/ 20 h 20"/>
                  <a:gd name="T8" fmla="*/ 4 w 66"/>
                  <a:gd name="T9" fmla="*/ 10 h 20"/>
                </a:gdLst>
                <a:ahLst/>
                <a:cxnLst>
                  <a:cxn ang="0">
                    <a:pos x="T0" y="T1"/>
                  </a:cxn>
                  <a:cxn ang="0">
                    <a:pos x="T2" y="T3"/>
                  </a:cxn>
                  <a:cxn ang="0">
                    <a:pos x="T4" y="T5"/>
                  </a:cxn>
                  <a:cxn ang="0">
                    <a:pos x="T6" y="T7"/>
                  </a:cxn>
                  <a:cxn ang="0">
                    <a:pos x="T8" y="T9"/>
                  </a:cxn>
                </a:cxnLst>
                <a:rect l="0" t="0" r="r" b="b"/>
                <a:pathLst>
                  <a:path w="66" h="20">
                    <a:moveTo>
                      <a:pt x="4" y="10"/>
                    </a:moveTo>
                    <a:cubicBezTo>
                      <a:pt x="0" y="4"/>
                      <a:pt x="10" y="0"/>
                      <a:pt x="26" y="0"/>
                    </a:cubicBezTo>
                    <a:cubicBezTo>
                      <a:pt x="42" y="0"/>
                      <a:pt x="58" y="4"/>
                      <a:pt x="62" y="10"/>
                    </a:cubicBezTo>
                    <a:cubicBezTo>
                      <a:pt x="66" y="16"/>
                      <a:pt x="56" y="20"/>
                      <a:pt x="40" y="20"/>
                    </a:cubicBezTo>
                    <a:cubicBezTo>
                      <a:pt x="24" y="20"/>
                      <a:pt x="8" y="16"/>
                      <a:pt x="4"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720" name="Freeform 619"/>
              <p:cNvSpPr>
                <a:spLocks/>
              </p:cNvSpPr>
              <p:nvPr/>
            </p:nvSpPr>
            <p:spPr bwMode="auto">
              <a:xfrm>
                <a:off x="4796" y="2733"/>
                <a:ext cx="65" cy="20"/>
              </a:xfrm>
              <a:custGeom>
                <a:avLst/>
                <a:gdLst>
                  <a:gd name="T0" fmla="*/ 4 w 66"/>
                  <a:gd name="T1" fmla="*/ 10 h 20"/>
                  <a:gd name="T2" fmla="*/ 25 w 66"/>
                  <a:gd name="T3" fmla="*/ 0 h 20"/>
                  <a:gd name="T4" fmla="*/ 62 w 66"/>
                  <a:gd name="T5" fmla="*/ 10 h 20"/>
                  <a:gd name="T6" fmla="*/ 40 w 66"/>
                  <a:gd name="T7" fmla="*/ 20 h 20"/>
                  <a:gd name="T8" fmla="*/ 4 w 66"/>
                  <a:gd name="T9" fmla="*/ 10 h 20"/>
                </a:gdLst>
                <a:ahLst/>
                <a:cxnLst>
                  <a:cxn ang="0">
                    <a:pos x="T0" y="T1"/>
                  </a:cxn>
                  <a:cxn ang="0">
                    <a:pos x="T2" y="T3"/>
                  </a:cxn>
                  <a:cxn ang="0">
                    <a:pos x="T4" y="T5"/>
                  </a:cxn>
                  <a:cxn ang="0">
                    <a:pos x="T6" y="T7"/>
                  </a:cxn>
                  <a:cxn ang="0">
                    <a:pos x="T8" y="T9"/>
                  </a:cxn>
                </a:cxnLst>
                <a:rect l="0" t="0" r="r" b="b"/>
                <a:pathLst>
                  <a:path w="66" h="20">
                    <a:moveTo>
                      <a:pt x="4" y="10"/>
                    </a:moveTo>
                    <a:cubicBezTo>
                      <a:pt x="0" y="4"/>
                      <a:pt x="10" y="0"/>
                      <a:pt x="25" y="0"/>
                    </a:cubicBezTo>
                    <a:cubicBezTo>
                      <a:pt x="41" y="0"/>
                      <a:pt x="57" y="4"/>
                      <a:pt x="62" y="10"/>
                    </a:cubicBezTo>
                    <a:cubicBezTo>
                      <a:pt x="66" y="16"/>
                      <a:pt x="56" y="20"/>
                      <a:pt x="40" y="20"/>
                    </a:cubicBezTo>
                    <a:cubicBezTo>
                      <a:pt x="24" y="20"/>
                      <a:pt x="8" y="16"/>
                      <a:pt x="4"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721" name="Freeform 620"/>
              <p:cNvSpPr>
                <a:spLocks/>
              </p:cNvSpPr>
              <p:nvPr/>
            </p:nvSpPr>
            <p:spPr bwMode="auto">
              <a:xfrm>
                <a:off x="4870" y="2733"/>
                <a:ext cx="67" cy="20"/>
              </a:xfrm>
              <a:custGeom>
                <a:avLst/>
                <a:gdLst>
                  <a:gd name="T0" fmla="*/ 4 w 67"/>
                  <a:gd name="T1" fmla="*/ 10 h 20"/>
                  <a:gd name="T2" fmla="*/ 26 w 67"/>
                  <a:gd name="T3" fmla="*/ 0 h 20"/>
                  <a:gd name="T4" fmla="*/ 63 w 67"/>
                  <a:gd name="T5" fmla="*/ 10 h 20"/>
                  <a:gd name="T6" fmla="*/ 41 w 67"/>
                  <a:gd name="T7" fmla="*/ 20 h 20"/>
                  <a:gd name="T8" fmla="*/ 4 w 67"/>
                  <a:gd name="T9" fmla="*/ 10 h 20"/>
                </a:gdLst>
                <a:ahLst/>
                <a:cxnLst>
                  <a:cxn ang="0">
                    <a:pos x="T0" y="T1"/>
                  </a:cxn>
                  <a:cxn ang="0">
                    <a:pos x="T2" y="T3"/>
                  </a:cxn>
                  <a:cxn ang="0">
                    <a:pos x="T4" y="T5"/>
                  </a:cxn>
                  <a:cxn ang="0">
                    <a:pos x="T6" y="T7"/>
                  </a:cxn>
                  <a:cxn ang="0">
                    <a:pos x="T8" y="T9"/>
                  </a:cxn>
                </a:cxnLst>
                <a:rect l="0" t="0" r="r" b="b"/>
                <a:pathLst>
                  <a:path w="67" h="20">
                    <a:moveTo>
                      <a:pt x="4" y="10"/>
                    </a:moveTo>
                    <a:cubicBezTo>
                      <a:pt x="0" y="4"/>
                      <a:pt x="9" y="0"/>
                      <a:pt x="26" y="0"/>
                    </a:cubicBezTo>
                    <a:cubicBezTo>
                      <a:pt x="42" y="0"/>
                      <a:pt x="58" y="4"/>
                      <a:pt x="63" y="10"/>
                    </a:cubicBezTo>
                    <a:cubicBezTo>
                      <a:pt x="67" y="16"/>
                      <a:pt x="58" y="20"/>
                      <a:pt x="41" y="20"/>
                    </a:cubicBezTo>
                    <a:cubicBezTo>
                      <a:pt x="25" y="20"/>
                      <a:pt x="8" y="16"/>
                      <a:pt x="4"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722" name="Freeform 621"/>
              <p:cNvSpPr>
                <a:spLocks/>
              </p:cNvSpPr>
              <p:nvPr/>
            </p:nvSpPr>
            <p:spPr bwMode="auto">
              <a:xfrm>
                <a:off x="4946" y="2733"/>
                <a:ext cx="66" cy="20"/>
              </a:xfrm>
              <a:custGeom>
                <a:avLst/>
                <a:gdLst>
                  <a:gd name="T0" fmla="*/ 5 w 67"/>
                  <a:gd name="T1" fmla="*/ 10 h 20"/>
                  <a:gd name="T2" fmla="*/ 25 w 67"/>
                  <a:gd name="T3" fmla="*/ 0 h 20"/>
                  <a:gd name="T4" fmla="*/ 63 w 67"/>
                  <a:gd name="T5" fmla="*/ 10 h 20"/>
                  <a:gd name="T6" fmla="*/ 42 w 67"/>
                  <a:gd name="T7" fmla="*/ 20 h 20"/>
                  <a:gd name="T8" fmla="*/ 5 w 67"/>
                  <a:gd name="T9" fmla="*/ 10 h 20"/>
                </a:gdLst>
                <a:ahLst/>
                <a:cxnLst>
                  <a:cxn ang="0">
                    <a:pos x="T0" y="T1"/>
                  </a:cxn>
                  <a:cxn ang="0">
                    <a:pos x="T2" y="T3"/>
                  </a:cxn>
                  <a:cxn ang="0">
                    <a:pos x="T4" y="T5"/>
                  </a:cxn>
                  <a:cxn ang="0">
                    <a:pos x="T6" y="T7"/>
                  </a:cxn>
                  <a:cxn ang="0">
                    <a:pos x="T8" y="T9"/>
                  </a:cxn>
                </a:cxnLst>
                <a:rect l="0" t="0" r="r" b="b"/>
                <a:pathLst>
                  <a:path w="67" h="20">
                    <a:moveTo>
                      <a:pt x="5" y="10"/>
                    </a:moveTo>
                    <a:cubicBezTo>
                      <a:pt x="0" y="4"/>
                      <a:pt x="10" y="0"/>
                      <a:pt x="25" y="0"/>
                    </a:cubicBezTo>
                    <a:cubicBezTo>
                      <a:pt x="41" y="0"/>
                      <a:pt x="58" y="4"/>
                      <a:pt x="63" y="10"/>
                    </a:cubicBezTo>
                    <a:cubicBezTo>
                      <a:pt x="67" y="16"/>
                      <a:pt x="58" y="20"/>
                      <a:pt x="42" y="20"/>
                    </a:cubicBezTo>
                    <a:cubicBezTo>
                      <a:pt x="26" y="20"/>
                      <a:pt x="9" y="16"/>
                      <a:pt x="5"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723" name="Freeform 622"/>
              <p:cNvSpPr>
                <a:spLocks/>
              </p:cNvSpPr>
              <p:nvPr/>
            </p:nvSpPr>
            <p:spPr bwMode="auto">
              <a:xfrm>
                <a:off x="5020" y="2733"/>
                <a:ext cx="68" cy="20"/>
              </a:xfrm>
              <a:custGeom>
                <a:avLst/>
                <a:gdLst>
                  <a:gd name="T0" fmla="*/ 5 w 68"/>
                  <a:gd name="T1" fmla="*/ 10 h 20"/>
                  <a:gd name="T2" fmla="*/ 25 w 68"/>
                  <a:gd name="T3" fmla="*/ 0 h 20"/>
                  <a:gd name="T4" fmla="*/ 63 w 68"/>
                  <a:gd name="T5" fmla="*/ 10 h 20"/>
                  <a:gd name="T6" fmla="*/ 43 w 68"/>
                  <a:gd name="T7" fmla="*/ 20 h 20"/>
                  <a:gd name="T8" fmla="*/ 5 w 68"/>
                  <a:gd name="T9" fmla="*/ 10 h 20"/>
                </a:gdLst>
                <a:ahLst/>
                <a:cxnLst>
                  <a:cxn ang="0">
                    <a:pos x="T0" y="T1"/>
                  </a:cxn>
                  <a:cxn ang="0">
                    <a:pos x="T2" y="T3"/>
                  </a:cxn>
                  <a:cxn ang="0">
                    <a:pos x="T4" y="T5"/>
                  </a:cxn>
                  <a:cxn ang="0">
                    <a:pos x="T6" y="T7"/>
                  </a:cxn>
                  <a:cxn ang="0">
                    <a:pos x="T8" y="T9"/>
                  </a:cxn>
                </a:cxnLst>
                <a:rect l="0" t="0" r="r" b="b"/>
                <a:pathLst>
                  <a:path w="68" h="20">
                    <a:moveTo>
                      <a:pt x="5" y="10"/>
                    </a:moveTo>
                    <a:cubicBezTo>
                      <a:pt x="0" y="4"/>
                      <a:pt x="9" y="0"/>
                      <a:pt x="25" y="0"/>
                    </a:cubicBezTo>
                    <a:cubicBezTo>
                      <a:pt x="41" y="0"/>
                      <a:pt x="58" y="4"/>
                      <a:pt x="63" y="10"/>
                    </a:cubicBezTo>
                    <a:cubicBezTo>
                      <a:pt x="68" y="16"/>
                      <a:pt x="59" y="20"/>
                      <a:pt x="43" y="20"/>
                    </a:cubicBezTo>
                    <a:cubicBezTo>
                      <a:pt x="27" y="20"/>
                      <a:pt x="10" y="16"/>
                      <a:pt x="5"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724" name="Freeform 623"/>
              <p:cNvSpPr>
                <a:spLocks/>
              </p:cNvSpPr>
              <p:nvPr/>
            </p:nvSpPr>
            <p:spPr bwMode="auto">
              <a:xfrm>
                <a:off x="5096" y="2733"/>
                <a:ext cx="69" cy="20"/>
              </a:xfrm>
              <a:custGeom>
                <a:avLst/>
                <a:gdLst>
                  <a:gd name="T0" fmla="*/ 5 w 69"/>
                  <a:gd name="T1" fmla="*/ 10 h 20"/>
                  <a:gd name="T2" fmla="*/ 25 w 69"/>
                  <a:gd name="T3" fmla="*/ 0 h 20"/>
                  <a:gd name="T4" fmla="*/ 64 w 69"/>
                  <a:gd name="T5" fmla="*/ 10 h 20"/>
                  <a:gd name="T6" fmla="*/ 44 w 69"/>
                  <a:gd name="T7" fmla="*/ 20 h 20"/>
                  <a:gd name="T8" fmla="*/ 5 w 69"/>
                  <a:gd name="T9" fmla="*/ 10 h 20"/>
                </a:gdLst>
                <a:ahLst/>
                <a:cxnLst>
                  <a:cxn ang="0">
                    <a:pos x="T0" y="T1"/>
                  </a:cxn>
                  <a:cxn ang="0">
                    <a:pos x="T2" y="T3"/>
                  </a:cxn>
                  <a:cxn ang="0">
                    <a:pos x="T4" y="T5"/>
                  </a:cxn>
                  <a:cxn ang="0">
                    <a:pos x="T6" y="T7"/>
                  </a:cxn>
                  <a:cxn ang="0">
                    <a:pos x="T8" y="T9"/>
                  </a:cxn>
                </a:cxnLst>
                <a:rect l="0" t="0" r="r" b="b"/>
                <a:pathLst>
                  <a:path w="69" h="20">
                    <a:moveTo>
                      <a:pt x="5" y="10"/>
                    </a:moveTo>
                    <a:cubicBezTo>
                      <a:pt x="0" y="4"/>
                      <a:pt x="9" y="0"/>
                      <a:pt x="25" y="0"/>
                    </a:cubicBezTo>
                    <a:cubicBezTo>
                      <a:pt x="41" y="0"/>
                      <a:pt x="58" y="4"/>
                      <a:pt x="64" y="10"/>
                    </a:cubicBezTo>
                    <a:cubicBezTo>
                      <a:pt x="69" y="16"/>
                      <a:pt x="60" y="20"/>
                      <a:pt x="44" y="20"/>
                    </a:cubicBezTo>
                    <a:cubicBezTo>
                      <a:pt x="27" y="20"/>
                      <a:pt x="10" y="16"/>
                      <a:pt x="5"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725" name="Freeform 624"/>
              <p:cNvSpPr>
                <a:spLocks/>
              </p:cNvSpPr>
              <p:nvPr/>
            </p:nvSpPr>
            <p:spPr bwMode="auto">
              <a:xfrm>
                <a:off x="5170" y="2733"/>
                <a:ext cx="69" cy="20"/>
              </a:xfrm>
              <a:custGeom>
                <a:avLst/>
                <a:gdLst>
                  <a:gd name="T0" fmla="*/ 5 w 69"/>
                  <a:gd name="T1" fmla="*/ 10 h 20"/>
                  <a:gd name="T2" fmla="*/ 25 w 69"/>
                  <a:gd name="T3" fmla="*/ 0 h 20"/>
                  <a:gd name="T4" fmla="*/ 64 w 69"/>
                  <a:gd name="T5" fmla="*/ 10 h 20"/>
                  <a:gd name="T6" fmla="*/ 44 w 69"/>
                  <a:gd name="T7" fmla="*/ 20 h 20"/>
                  <a:gd name="T8" fmla="*/ 5 w 69"/>
                  <a:gd name="T9" fmla="*/ 10 h 20"/>
                </a:gdLst>
                <a:ahLst/>
                <a:cxnLst>
                  <a:cxn ang="0">
                    <a:pos x="T0" y="T1"/>
                  </a:cxn>
                  <a:cxn ang="0">
                    <a:pos x="T2" y="T3"/>
                  </a:cxn>
                  <a:cxn ang="0">
                    <a:pos x="T4" y="T5"/>
                  </a:cxn>
                  <a:cxn ang="0">
                    <a:pos x="T6" y="T7"/>
                  </a:cxn>
                  <a:cxn ang="0">
                    <a:pos x="T8" y="T9"/>
                  </a:cxn>
                </a:cxnLst>
                <a:rect l="0" t="0" r="r" b="b"/>
                <a:pathLst>
                  <a:path w="69" h="20">
                    <a:moveTo>
                      <a:pt x="5" y="10"/>
                    </a:moveTo>
                    <a:cubicBezTo>
                      <a:pt x="0" y="4"/>
                      <a:pt x="9" y="0"/>
                      <a:pt x="25" y="0"/>
                    </a:cubicBezTo>
                    <a:cubicBezTo>
                      <a:pt x="41" y="0"/>
                      <a:pt x="58" y="4"/>
                      <a:pt x="64" y="10"/>
                    </a:cubicBezTo>
                    <a:cubicBezTo>
                      <a:pt x="69" y="16"/>
                      <a:pt x="60" y="20"/>
                      <a:pt x="44" y="20"/>
                    </a:cubicBezTo>
                    <a:cubicBezTo>
                      <a:pt x="28" y="20"/>
                      <a:pt x="11" y="16"/>
                      <a:pt x="5"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726" name="Freeform 625"/>
              <p:cNvSpPr>
                <a:spLocks/>
              </p:cNvSpPr>
              <p:nvPr/>
            </p:nvSpPr>
            <p:spPr bwMode="auto">
              <a:xfrm>
                <a:off x="5247" y="2733"/>
                <a:ext cx="68" cy="20"/>
              </a:xfrm>
              <a:custGeom>
                <a:avLst/>
                <a:gdLst>
                  <a:gd name="T0" fmla="*/ 5 w 68"/>
                  <a:gd name="T1" fmla="*/ 10 h 20"/>
                  <a:gd name="T2" fmla="*/ 24 w 68"/>
                  <a:gd name="T3" fmla="*/ 0 h 20"/>
                  <a:gd name="T4" fmla="*/ 63 w 68"/>
                  <a:gd name="T5" fmla="*/ 10 h 20"/>
                  <a:gd name="T6" fmla="*/ 44 w 68"/>
                  <a:gd name="T7" fmla="*/ 20 h 20"/>
                  <a:gd name="T8" fmla="*/ 5 w 68"/>
                  <a:gd name="T9" fmla="*/ 10 h 20"/>
                </a:gdLst>
                <a:ahLst/>
                <a:cxnLst>
                  <a:cxn ang="0">
                    <a:pos x="T0" y="T1"/>
                  </a:cxn>
                  <a:cxn ang="0">
                    <a:pos x="T2" y="T3"/>
                  </a:cxn>
                  <a:cxn ang="0">
                    <a:pos x="T4" y="T5"/>
                  </a:cxn>
                  <a:cxn ang="0">
                    <a:pos x="T6" y="T7"/>
                  </a:cxn>
                  <a:cxn ang="0">
                    <a:pos x="T8" y="T9"/>
                  </a:cxn>
                </a:cxnLst>
                <a:rect l="0" t="0" r="r" b="b"/>
                <a:pathLst>
                  <a:path w="68" h="20">
                    <a:moveTo>
                      <a:pt x="5" y="10"/>
                    </a:moveTo>
                    <a:cubicBezTo>
                      <a:pt x="0" y="4"/>
                      <a:pt x="8" y="0"/>
                      <a:pt x="24" y="0"/>
                    </a:cubicBezTo>
                    <a:cubicBezTo>
                      <a:pt x="40" y="0"/>
                      <a:pt x="57" y="4"/>
                      <a:pt x="63" y="10"/>
                    </a:cubicBezTo>
                    <a:cubicBezTo>
                      <a:pt x="68" y="16"/>
                      <a:pt x="60" y="20"/>
                      <a:pt x="44" y="20"/>
                    </a:cubicBezTo>
                    <a:cubicBezTo>
                      <a:pt x="28" y="20"/>
                      <a:pt x="10" y="16"/>
                      <a:pt x="5"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727" name="Freeform 626"/>
              <p:cNvSpPr>
                <a:spLocks/>
              </p:cNvSpPr>
              <p:nvPr/>
            </p:nvSpPr>
            <p:spPr bwMode="auto">
              <a:xfrm>
                <a:off x="5322" y="2733"/>
                <a:ext cx="68" cy="20"/>
              </a:xfrm>
              <a:custGeom>
                <a:avLst/>
                <a:gdLst>
                  <a:gd name="T0" fmla="*/ 5 w 69"/>
                  <a:gd name="T1" fmla="*/ 10 h 20"/>
                  <a:gd name="T2" fmla="*/ 24 w 69"/>
                  <a:gd name="T3" fmla="*/ 0 h 20"/>
                  <a:gd name="T4" fmla="*/ 63 w 69"/>
                  <a:gd name="T5" fmla="*/ 10 h 20"/>
                  <a:gd name="T6" fmla="*/ 45 w 69"/>
                  <a:gd name="T7" fmla="*/ 20 h 20"/>
                  <a:gd name="T8" fmla="*/ 5 w 69"/>
                  <a:gd name="T9" fmla="*/ 10 h 20"/>
                </a:gdLst>
                <a:ahLst/>
                <a:cxnLst>
                  <a:cxn ang="0">
                    <a:pos x="T0" y="T1"/>
                  </a:cxn>
                  <a:cxn ang="0">
                    <a:pos x="T2" y="T3"/>
                  </a:cxn>
                  <a:cxn ang="0">
                    <a:pos x="T4" y="T5"/>
                  </a:cxn>
                  <a:cxn ang="0">
                    <a:pos x="T6" y="T7"/>
                  </a:cxn>
                  <a:cxn ang="0">
                    <a:pos x="T8" y="T9"/>
                  </a:cxn>
                </a:cxnLst>
                <a:rect l="0" t="0" r="r" b="b"/>
                <a:pathLst>
                  <a:path w="69" h="20">
                    <a:moveTo>
                      <a:pt x="5" y="10"/>
                    </a:moveTo>
                    <a:cubicBezTo>
                      <a:pt x="0" y="4"/>
                      <a:pt x="8" y="0"/>
                      <a:pt x="24" y="0"/>
                    </a:cubicBezTo>
                    <a:cubicBezTo>
                      <a:pt x="40" y="0"/>
                      <a:pt x="57" y="4"/>
                      <a:pt x="63" y="10"/>
                    </a:cubicBezTo>
                    <a:cubicBezTo>
                      <a:pt x="69" y="16"/>
                      <a:pt x="61" y="20"/>
                      <a:pt x="45" y="20"/>
                    </a:cubicBezTo>
                    <a:cubicBezTo>
                      <a:pt x="29" y="20"/>
                      <a:pt x="11" y="16"/>
                      <a:pt x="5"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728" name="Freeform 627"/>
              <p:cNvSpPr>
                <a:spLocks/>
              </p:cNvSpPr>
              <p:nvPr/>
            </p:nvSpPr>
            <p:spPr bwMode="auto">
              <a:xfrm>
                <a:off x="5396" y="2733"/>
                <a:ext cx="71" cy="20"/>
              </a:xfrm>
              <a:custGeom>
                <a:avLst/>
                <a:gdLst>
                  <a:gd name="T0" fmla="*/ 6 w 71"/>
                  <a:gd name="T1" fmla="*/ 10 h 20"/>
                  <a:gd name="T2" fmla="*/ 25 w 71"/>
                  <a:gd name="T3" fmla="*/ 0 h 20"/>
                  <a:gd name="T4" fmla="*/ 65 w 71"/>
                  <a:gd name="T5" fmla="*/ 10 h 20"/>
                  <a:gd name="T6" fmla="*/ 46 w 71"/>
                  <a:gd name="T7" fmla="*/ 20 h 20"/>
                  <a:gd name="T8" fmla="*/ 6 w 71"/>
                  <a:gd name="T9" fmla="*/ 10 h 20"/>
                </a:gdLst>
                <a:ahLst/>
                <a:cxnLst>
                  <a:cxn ang="0">
                    <a:pos x="T0" y="T1"/>
                  </a:cxn>
                  <a:cxn ang="0">
                    <a:pos x="T2" y="T3"/>
                  </a:cxn>
                  <a:cxn ang="0">
                    <a:pos x="T4" y="T5"/>
                  </a:cxn>
                  <a:cxn ang="0">
                    <a:pos x="T6" y="T7"/>
                  </a:cxn>
                  <a:cxn ang="0">
                    <a:pos x="T8" y="T9"/>
                  </a:cxn>
                </a:cxnLst>
                <a:rect l="0" t="0" r="r" b="b"/>
                <a:pathLst>
                  <a:path w="71" h="20">
                    <a:moveTo>
                      <a:pt x="6" y="10"/>
                    </a:moveTo>
                    <a:cubicBezTo>
                      <a:pt x="0" y="4"/>
                      <a:pt x="9" y="0"/>
                      <a:pt x="25" y="0"/>
                    </a:cubicBezTo>
                    <a:cubicBezTo>
                      <a:pt x="41" y="0"/>
                      <a:pt x="59" y="4"/>
                      <a:pt x="65" y="10"/>
                    </a:cubicBezTo>
                    <a:cubicBezTo>
                      <a:pt x="71" y="16"/>
                      <a:pt x="63" y="20"/>
                      <a:pt x="46" y="20"/>
                    </a:cubicBezTo>
                    <a:cubicBezTo>
                      <a:pt x="30" y="20"/>
                      <a:pt x="12" y="16"/>
                      <a:pt x="6"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729" name="Freeform 628"/>
              <p:cNvSpPr>
                <a:spLocks/>
              </p:cNvSpPr>
              <p:nvPr/>
            </p:nvSpPr>
            <p:spPr bwMode="auto">
              <a:xfrm>
                <a:off x="5471" y="2733"/>
                <a:ext cx="70" cy="20"/>
              </a:xfrm>
              <a:custGeom>
                <a:avLst/>
                <a:gdLst>
                  <a:gd name="T0" fmla="*/ 6 w 71"/>
                  <a:gd name="T1" fmla="*/ 10 h 20"/>
                  <a:gd name="T2" fmla="*/ 24 w 71"/>
                  <a:gd name="T3" fmla="*/ 0 h 20"/>
                  <a:gd name="T4" fmla="*/ 65 w 71"/>
                  <a:gd name="T5" fmla="*/ 10 h 20"/>
                  <a:gd name="T6" fmla="*/ 47 w 71"/>
                  <a:gd name="T7" fmla="*/ 20 h 20"/>
                  <a:gd name="T8" fmla="*/ 6 w 71"/>
                  <a:gd name="T9" fmla="*/ 10 h 20"/>
                </a:gdLst>
                <a:ahLst/>
                <a:cxnLst>
                  <a:cxn ang="0">
                    <a:pos x="T0" y="T1"/>
                  </a:cxn>
                  <a:cxn ang="0">
                    <a:pos x="T2" y="T3"/>
                  </a:cxn>
                  <a:cxn ang="0">
                    <a:pos x="T4" y="T5"/>
                  </a:cxn>
                  <a:cxn ang="0">
                    <a:pos x="T6" y="T7"/>
                  </a:cxn>
                  <a:cxn ang="0">
                    <a:pos x="T8" y="T9"/>
                  </a:cxn>
                </a:cxnLst>
                <a:rect l="0" t="0" r="r" b="b"/>
                <a:pathLst>
                  <a:path w="71" h="20">
                    <a:moveTo>
                      <a:pt x="6" y="10"/>
                    </a:moveTo>
                    <a:cubicBezTo>
                      <a:pt x="0" y="4"/>
                      <a:pt x="8" y="0"/>
                      <a:pt x="24" y="0"/>
                    </a:cubicBezTo>
                    <a:cubicBezTo>
                      <a:pt x="40" y="0"/>
                      <a:pt x="59" y="4"/>
                      <a:pt x="65" y="10"/>
                    </a:cubicBezTo>
                    <a:cubicBezTo>
                      <a:pt x="71" y="16"/>
                      <a:pt x="63" y="20"/>
                      <a:pt x="47" y="20"/>
                    </a:cubicBezTo>
                    <a:cubicBezTo>
                      <a:pt x="31" y="20"/>
                      <a:pt x="13" y="16"/>
                      <a:pt x="6"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730" name="Freeform 629"/>
              <p:cNvSpPr>
                <a:spLocks/>
              </p:cNvSpPr>
              <p:nvPr/>
            </p:nvSpPr>
            <p:spPr bwMode="auto">
              <a:xfrm>
                <a:off x="5547" y="2733"/>
                <a:ext cx="71" cy="20"/>
              </a:xfrm>
              <a:custGeom>
                <a:avLst/>
                <a:gdLst>
                  <a:gd name="T0" fmla="*/ 6 w 71"/>
                  <a:gd name="T1" fmla="*/ 10 h 20"/>
                  <a:gd name="T2" fmla="*/ 23 w 71"/>
                  <a:gd name="T3" fmla="*/ 0 h 20"/>
                  <a:gd name="T4" fmla="*/ 64 w 71"/>
                  <a:gd name="T5" fmla="*/ 10 h 20"/>
                  <a:gd name="T6" fmla="*/ 47 w 71"/>
                  <a:gd name="T7" fmla="*/ 20 h 20"/>
                  <a:gd name="T8" fmla="*/ 6 w 71"/>
                  <a:gd name="T9" fmla="*/ 10 h 20"/>
                </a:gdLst>
                <a:ahLst/>
                <a:cxnLst>
                  <a:cxn ang="0">
                    <a:pos x="T0" y="T1"/>
                  </a:cxn>
                  <a:cxn ang="0">
                    <a:pos x="T2" y="T3"/>
                  </a:cxn>
                  <a:cxn ang="0">
                    <a:pos x="T4" y="T5"/>
                  </a:cxn>
                  <a:cxn ang="0">
                    <a:pos x="T6" y="T7"/>
                  </a:cxn>
                  <a:cxn ang="0">
                    <a:pos x="T8" y="T9"/>
                  </a:cxn>
                </a:cxnLst>
                <a:rect l="0" t="0" r="r" b="b"/>
                <a:pathLst>
                  <a:path w="71" h="20">
                    <a:moveTo>
                      <a:pt x="6" y="10"/>
                    </a:moveTo>
                    <a:cubicBezTo>
                      <a:pt x="0" y="4"/>
                      <a:pt x="7" y="0"/>
                      <a:pt x="23" y="0"/>
                    </a:cubicBezTo>
                    <a:cubicBezTo>
                      <a:pt x="39" y="0"/>
                      <a:pt x="57" y="4"/>
                      <a:pt x="64" y="10"/>
                    </a:cubicBezTo>
                    <a:cubicBezTo>
                      <a:pt x="71" y="16"/>
                      <a:pt x="63" y="20"/>
                      <a:pt x="47" y="20"/>
                    </a:cubicBezTo>
                    <a:cubicBezTo>
                      <a:pt x="31" y="20"/>
                      <a:pt x="13" y="16"/>
                      <a:pt x="6"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731" name="Freeform 630"/>
              <p:cNvSpPr>
                <a:spLocks/>
              </p:cNvSpPr>
              <p:nvPr/>
            </p:nvSpPr>
            <p:spPr bwMode="auto">
              <a:xfrm>
                <a:off x="1217" y="2758"/>
                <a:ext cx="73" cy="21"/>
              </a:xfrm>
              <a:custGeom>
                <a:avLst/>
                <a:gdLst>
                  <a:gd name="T0" fmla="*/ 8 w 73"/>
                  <a:gd name="T1" fmla="*/ 10 h 21"/>
                  <a:gd name="T2" fmla="*/ 50 w 73"/>
                  <a:gd name="T3" fmla="*/ 0 h 21"/>
                  <a:gd name="T4" fmla="*/ 66 w 73"/>
                  <a:gd name="T5" fmla="*/ 10 h 21"/>
                  <a:gd name="T6" fmla="*/ 24 w 73"/>
                  <a:gd name="T7" fmla="*/ 21 h 21"/>
                  <a:gd name="T8" fmla="*/ 8 w 73"/>
                  <a:gd name="T9" fmla="*/ 10 h 21"/>
                </a:gdLst>
                <a:ahLst/>
                <a:cxnLst>
                  <a:cxn ang="0">
                    <a:pos x="T0" y="T1"/>
                  </a:cxn>
                  <a:cxn ang="0">
                    <a:pos x="T2" y="T3"/>
                  </a:cxn>
                  <a:cxn ang="0">
                    <a:pos x="T4" y="T5"/>
                  </a:cxn>
                  <a:cxn ang="0">
                    <a:pos x="T6" y="T7"/>
                  </a:cxn>
                  <a:cxn ang="0">
                    <a:pos x="T8" y="T9"/>
                  </a:cxn>
                </a:cxnLst>
                <a:rect l="0" t="0" r="r" b="b"/>
                <a:pathLst>
                  <a:path w="73" h="21">
                    <a:moveTo>
                      <a:pt x="8" y="10"/>
                    </a:moveTo>
                    <a:cubicBezTo>
                      <a:pt x="15" y="4"/>
                      <a:pt x="34" y="0"/>
                      <a:pt x="50" y="0"/>
                    </a:cubicBezTo>
                    <a:cubicBezTo>
                      <a:pt x="66" y="0"/>
                      <a:pt x="73" y="4"/>
                      <a:pt x="66" y="10"/>
                    </a:cubicBezTo>
                    <a:cubicBezTo>
                      <a:pt x="59" y="16"/>
                      <a:pt x="40" y="21"/>
                      <a:pt x="24" y="21"/>
                    </a:cubicBezTo>
                    <a:cubicBezTo>
                      <a:pt x="7" y="21"/>
                      <a:pt x="0" y="16"/>
                      <a:pt x="8"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732" name="Freeform 631"/>
              <p:cNvSpPr>
                <a:spLocks/>
              </p:cNvSpPr>
              <p:nvPr/>
            </p:nvSpPr>
            <p:spPr bwMode="auto">
              <a:xfrm>
                <a:off x="1294" y="2758"/>
                <a:ext cx="72" cy="21"/>
              </a:xfrm>
              <a:custGeom>
                <a:avLst/>
                <a:gdLst>
                  <a:gd name="T0" fmla="*/ 8 w 73"/>
                  <a:gd name="T1" fmla="*/ 10 h 21"/>
                  <a:gd name="T2" fmla="*/ 50 w 73"/>
                  <a:gd name="T3" fmla="*/ 0 h 21"/>
                  <a:gd name="T4" fmla="*/ 66 w 73"/>
                  <a:gd name="T5" fmla="*/ 10 h 21"/>
                  <a:gd name="T6" fmla="*/ 24 w 73"/>
                  <a:gd name="T7" fmla="*/ 21 h 21"/>
                  <a:gd name="T8" fmla="*/ 8 w 73"/>
                  <a:gd name="T9" fmla="*/ 10 h 21"/>
                </a:gdLst>
                <a:ahLst/>
                <a:cxnLst>
                  <a:cxn ang="0">
                    <a:pos x="T0" y="T1"/>
                  </a:cxn>
                  <a:cxn ang="0">
                    <a:pos x="T2" y="T3"/>
                  </a:cxn>
                  <a:cxn ang="0">
                    <a:pos x="T4" y="T5"/>
                  </a:cxn>
                  <a:cxn ang="0">
                    <a:pos x="T6" y="T7"/>
                  </a:cxn>
                  <a:cxn ang="0">
                    <a:pos x="T8" y="T9"/>
                  </a:cxn>
                </a:cxnLst>
                <a:rect l="0" t="0" r="r" b="b"/>
                <a:pathLst>
                  <a:path w="73" h="21">
                    <a:moveTo>
                      <a:pt x="8" y="10"/>
                    </a:moveTo>
                    <a:cubicBezTo>
                      <a:pt x="15" y="4"/>
                      <a:pt x="34" y="0"/>
                      <a:pt x="50" y="0"/>
                    </a:cubicBezTo>
                    <a:cubicBezTo>
                      <a:pt x="66" y="0"/>
                      <a:pt x="73" y="4"/>
                      <a:pt x="66" y="10"/>
                    </a:cubicBezTo>
                    <a:cubicBezTo>
                      <a:pt x="59" y="16"/>
                      <a:pt x="40" y="21"/>
                      <a:pt x="24" y="21"/>
                    </a:cubicBezTo>
                    <a:cubicBezTo>
                      <a:pt x="8" y="21"/>
                      <a:pt x="0" y="16"/>
                      <a:pt x="8"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733" name="Freeform 632"/>
              <p:cNvSpPr>
                <a:spLocks/>
              </p:cNvSpPr>
              <p:nvPr/>
            </p:nvSpPr>
            <p:spPr bwMode="auto">
              <a:xfrm>
                <a:off x="1370" y="2758"/>
                <a:ext cx="73" cy="21"/>
              </a:xfrm>
              <a:custGeom>
                <a:avLst/>
                <a:gdLst>
                  <a:gd name="T0" fmla="*/ 7 w 73"/>
                  <a:gd name="T1" fmla="*/ 10 h 21"/>
                  <a:gd name="T2" fmla="*/ 49 w 73"/>
                  <a:gd name="T3" fmla="*/ 0 h 21"/>
                  <a:gd name="T4" fmla="*/ 66 w 73"/>
                  <a:gd name="T5" fmla="*/ 10 h 21"/>
                  <a:gd name="T6" fmla="*/ 24 w 73"/>
                  <a:gd name="T7" fmla="*/ 21 h 21"/>
                  <a:gd name="T8" fmla="*/ 7 w 73"/>
                  <a:gd name="T9" fmla="*/ 10 h 21"/>
                </a:gdLst>
                <a:ahLst/>
                <a:cxnLst>
                  <a:cxn ang="0">
                    <a:pos x="T0" y="T1"/>
                  </a:cxn>
                  <a:cxn ang="0">
                    <a:pos x="T2" y="T3"/>
                  </a:cxn>
                  <a:cxn ang="0">
                    <a:pos x="T4" y="T5"/>
                  </a:cxn>
                  <a:cxn ang="0">
                    <a:pos x="T6" y="T7"/>
                  </a:cxn>
                  <a:cxn ang="0">
                    <a:pos x="T8" y="T9"/>
                  </a:cxn>
                </a:cxnLst>
                <a:rect l="0" t="0" r="r" b="b"/>
                <a:pathLst>
                  <a:path w="73" h="21">
                    <a:moveTo>
                      <a:pt x="7" y="10"/>
                    </a:moveTo>
                    <a:cubicBezTo>
                      <a:pt x="14" y="4"/>
                      <a:pt x="33" y="0"/>
                      <a:pt x="49" y="0"/>
                    </a:cubicBezTo>
                    <a:cubicBezTo>
                      <a:pt x="65" y="0"/>
                      <a:pt x="73" y="4"/>
                      <a:pt x="66" y="10"/>
                    </a:cubicBezTo>
                    <a:cubicBezTo>
                      <a:pt x="59" y="16"/>
                      <a:pt x="41" y="21"/>
                      <a:pt x="24" y="21"/>
                    </a:cubicBezTo>
                    <a:cubicBezTo>
                      <a:pt x="8" y="21"/>
                      <a:pt x="0" y="16"/>
                      <a:pt x="7"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734" name="Freeform 633"/>
              <p:cNvSpPr>
                <a:spLocks/>
              </p:cNvSpPr>
              <p:nvPr/>
            </p:nvSpPr>
            <p:spPr bwMode="auto">
              <a:xfrm>
                <a:off x="1448" y="2758"/>
                <a:ext cx="72" cy="21"/>
              </a:xfrm>
              <a:custGeom>
                <a:avLst/>
                <a:gdLst>
                  <a:gd name="T0" fmla="*/ 7 w 72"/>
                  <a:gd name="T1" fmla="*/ 10 h 21"/>
                  <a:gd name="T2" fmla="*/ 48 w 72"/>
                  <a:gd name="T3" fmla="*/ 0 h 21"/>
                  <a:gd name="T4" fmla="*/ 65 w 72"/>
                  <a:gd name="T5" fmla="*/ 10 h 21"/>
                  <a:gd name="T6" fmla="*/ 24 w 72"/>
                  <a:gd name="T7" fmla="*/ 21 h 21"/>
                  <a:gd name="T8" fmla="*/ 7 w 72"/>
                  <a:gd name="T9" fmla="*/ 10 h 21"/>
                </a:gdLst>
                <a:ahLst/>
                <a:cxnLst>
                  <a:cxn ang="0">
                    <a:pos x="T0" y="T1"/>
                  </a:cxn>
                  <a:cxn ang="0">
                    <a:pos x="T2" y="T3"/>
                  </a:cxn>
                  <a:cxn ang="0">
                    <a:pos x="T4" y="T5"/>
                  </a:cxn>
                  <a:cxn ang="0">
                    <a:pos x="T6" y="T7"/>
                  </a:cxn>
                  <a:cxn ang="0">
                    <a:pos x="T8" y="T9"/>
                  </a:cxn>
                </a:cxnLst>
                <a:rect l="0" t="0" r="r" b="b"/>
                <a:pathLst>
                  <a:path w="72" h="21">
                    <a:moveTo>
                      <a:pt x="7" y="10"/>
                    </a:moveTo>
                    <a:cubicBezTo>
                      <a:pt x="13" y="4"/>
                      <a:pt x="32" y="0"/>
                      <a:pt x="48" y="0"/>
                    </a:cubicBezTo>
                    <a:cubicBezTo>
                      <a:pt x="64" y="0"/>
                      <a:pt x="72" y="4"/>
                      <a:pt x="65" y="10"/>
                    </a:cubicBezTo>
                    <a:cubicBezTo>
                      <a:pt x="59" y="16"/>
                      <a:pt x="40" y="21"/>
                      <a:pt x="24" y="21"/>
                    </a:cubicBezTo>
                    <a:cubicBezTo>
                      <a:pt x="8" y="21"/>
                      <a:pt x="0" y="16"/>
                      <a:pt x="7"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735" name="Freeform 634"/>
              <p:cNvSpPr>
                <a:spLocks/>
              </p:cNvSpPr>
              <p:nvPr/>
            </p:nvSpPr>
            <p:spPr bwMode="auto">
              <a:xfrm>
                <a:off x="1524" y="2758"/>
                <a:ext cx="71" cy="21"/>
              </a:xfrm>
              <a:custGeom>
                <a:avLst/>
                <a:gdLst>
                  <a:gd name="T0" fmla="*/ 6 w 71"/>
                  <a:gd name="T1" fmla="*/ 10 h 21"/>
                  <a:gd name="T2" fmla="*/ 47 w 71"/>
                  <a:gd name="T3" fmla="*/ 0 h 21"/>
                  <a:gd name="T4" fmla="*/ 65 w 71"/>
                  <a:gd name="T5" fmla="*/ 10 h 21"/>
                  <a:gd name="T6" fmla="*/ 24 w 71"/>
                  <a:gd name="T7" fmla="*/ 21 h 21"/>
                  <a:gd name="T8" fmla="*/ 6 w 71"/>
                  <a:gd name="T9" fmla="*/ 10 h 21"/>
                </a:gdLst>
                <a:ahLst/>
                <a:cxnLst>
                  <a:cxn ang="0">
                    <a:pos x="T0" y="T1"/>
                  </a:cxn>
                  <a:cxn ang="0">
                    <a:pos x="T2" y="T3"/>
                  </a:cxn>
                  <a:cxn ang="0">
                    <a:pos x="T4" y="T5"/>
                  </a:cxn>
                  <a:cxn ang="0">
                    <a:pos x="T6" y="T7"/>
                  </a:cxn>
                  <a:cxn ang="0">
                    <a:pos x="T8" y="T9"/>
                  </a:cxn>
                </a:cxnLst>
                <a:rect l="0" t="0" r="r" b="b"/>
                <a:pathLst>
                  <a:path w="71" h="21">
                    <a:moveTo>
                      <a:pt x="6" y="10"/>
                    </a:moveTo>
                    <a:cubicBezTo>
                      <a:pt x="12" y="4"/>
                      <a:pt x="31" y="0"/>
                      <a:pt x="47" y="0"/>
                    </a:cubicBezTo>
                    <a:cubicBezTo>
                      <a:pt x="63" y="0"/>
                      <a:pt x="71" y="4"/>
                      <a:pt x="65" y="10"/>
                    </a:cubicBezTo>
                    <a:cubicBezTo>
                      <a:pt x="58" y="16"/>
                      <a:pt x="40" y="21"/>
                      <a:pt x="24" y="21"/>
                    </a:cubicBezTo>
                    <a:cubicBezTo>
                      <a:pt x="8" y="21"/>
                      <a:pt x="0" y="16"/>
                      <a:pt x="6"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736" name="Freeform 635"/>
              <p:cNvSpPr>
                <a:spLocks/>
              </p:cNvSpPr>
              <p:nvPr/>
            </p:nvSpPr>
            <p:spPr bwMode="auto">
              <a:xfrm>
                <a:off x="1601" y="2758"/>
                <a:ext cx="71" cy="21"/>
              </a:xfrm>
              <a:custGeom>
                <a:avLst/>
                <a:gdLst>
                  <a:gd name="T0" fmla="*/ 6 w 71"/>
                  <a:gd name="T1" fmla="*/ 10 h 21"/>
                  <a:gd name="T2" fmla="*/ 47 w 71"/>
                  <a:gd name="T3" fmla="*/ 0 h 21"/>
                  <a:gd name="T4" fmla="*/ 65 w 71"/>
                  <a:gd name="T5" fmla="*/ 10 h 21"/>
                  <a:gd name="T6" fmla="*/ 25 w 71"/>
                  <a:gd name="T7" fmla="*/ 21 h 21"/>
                  <a:gd name="T8" fmla="*/ 6 w 71"/>
                  <a:gd name="T9" fmla="*/ 10 h 21"/>
                </a:gdLst>
                <a:ahLst/>
                <a:cxnLst>
                  <a:cxn ang="0">
                    <a:pos x="T0" y="T1"/>
                  </a:cxn>
                  <a:cxn ang="0">
                    <a:pos x="T2" y="T3"/>
                  </a:cxn>
                  <a:cxn ang="0">
                    <a:pos x="T4" y="T5"/>
                  </a:cxn>
                  <a:cxn ang="0">
                    <a:pos x="T6" y="T7"/>
                  </a:cxn>
                  <a:cxn ang="0">
                    <a:pos x="T8" y="T9"/>
                  </a:cxn>
                </a:cxnLst>
                <a:rect l="0" t="0" r="r" b="b"/>
                <a:pathLst>
                  <a:path w="71" h="21">
                    <a:moveTo>
                      <a:pt x="6" y="10"/>
                    </a:moveTo>
                    <a:cubicBezTo>
                      <a:pt x="12" y="4"/>
                      <a:pt x="30" y="0"/>
                      <a:pt x="47" y="0"/>
                    </a:cubicBezTo>
                    <a:cubicBezTo>
                      <a:pt x="63" y="0"/>
                      <a:pt x="71" y="4"/>
                      <a:pt x="65" y="10"/>
                    </a:cubicBezTo>
                    <a:cubicBezTo>
                      <a:pt x="59" y="16"/>
                      <a:pt x="41" y="21"/>
                      <a:pt x="25" y="21"/>
                    </a:cubicBezTo>
                    <a:cubicBezTo>
                      <a:pt x="8" y="21"/>
                      <a:pt x="0" y="16"/>
                      <a:pt x="6"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737" name="Freeform 636"/>
              <p:cNvSpPr>
                <a:spLocks/>
              </p:cNvSpPr>
              <p:nvPr/>
            </p:nvSpPr>
            <p:spPr bwMode="auto">
              <a:xfrm>
                <a:off x="1677" y="2758"/>
                <a:ext cx="70" cy="21"/>
              </a:xfrm>
              <a:custGeom>
                <a:avLst/>
                <a:gdLst>
                  <a:gd name="T0" fmla="*/ 6 w 71"/>
                  <a:gd name="T1" fmla="*/ 10 h 21"/>
                  <a:gd name="T2" fmla="*/ 46 w 71"/>
                  <a:gd name="T3" fmla="*/ 0 h 21"/>
                  <a:gd name="T4" fmla="*/ 66 w 71"/>
                  <a:gd name="T5" fmla="*/ 10 h 21"/>
                  <a:gd name="T6" fmla="*/ 25 w 71"/>
                  <a:gd name="T7" fmla="*/ 21 h 21"/>
                  <a:gd name="T8" fmla="*/ 6 w 71"/>
                  <a:gd name="T9" fmla="*/ 10 h 21"/>
                </a:gdLst>
                <a:ahLst/>
                <a:cxnLst>
                  <a:cxn ang="0">
                    <a:pos x="T0" y="T1"/>
                  </a:cxn>
                  <a:cxn ang="0">
                    <a:pos x="T2" y="T3"/>
                  </a:cxn>
                  <a:cxn ang="0">
                    <a:pos x="T4" y="T5"/>
                  </a:cxn>
                  <a:cxn ang="0">
                    <a:pos x="T6" y="T7"/>
                  </a:cxn>
                  <a:cxn ang="0">
                    <a:pos x="T8" y="T9"/>
                  </a:cxn>
                </a:cxnLst>
                <a:rect l="0" t="0" r="r" b="b"/>
                <a:pathLst>
                  <a:path w="71" h="21">
                    <a:moveTo>
                      <a:pt x="6" y="10"/>
                    </a:moveTo>
                    <a:cubicBezTo>
                      <a:pt x="12" y="4"/>
                      <a:pt x="30" y="0"/>
                      <a:pt x="46" y="0"/>
                    </a:cubicBezTo>
                    <a:cubicBezTo>
                      <a:pt x="63" y="0"/>
                      <a:pt x="71" y="4"/>
                      <a:pt x="66" y="10"/>
                    </a:cubicBezTo>
                    <a:cubicBezTo>
                      <a:pt x="60" y="16"/>
                      <a:pt x="42" y="21"/>
                      <a:pt x="25" y="21"/>
                    </a:cubicBezTo>
                    <a:cubicBezTo>
                      <a:pt x="9" y="21"/>
                      <a:pt x="0" y="16"/>
                      <a:pt x="6"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738" name="Freeform 637"/>
              <p:cNvSpPr>
                <a:spLocks/>
              </p:cNvSpPr>
              <p:nvPr/>
            </p:nvSpPr>
            <p:spPr bwMode="auto">
              <a:xfrm>
                <a:off x="1754" y="2758"/>
                <a:ext cx="70" cy="21"/>
              </a:xfrm>
              <a:custGeom>
                <a:avLst/>
                <a:gdLst>
                  <a:gd name="T0" fmla="*/ 6 w 70"/>
                  <a:gd name="T1" fmla="*/ 10 h 21"/>
                  <a:gd name="T2" fmla="*/ 45 w 70"/>
                  <a:gd name="T3" fmla="*/ 0 h 21"/>
                  <a:gd name="T4" fmla="*/ 65 w 70"/>
                  <a:gd name="T5" fmla="*/ 10 h 21"/>
                  <a:gd name="T6" fmla="*/ 25 w 70"/>
                  <a:gd name="T7" fmla="*/ 21 h 21"/>
                  <a:gd name="T8" fmla="*/ 6 w 70"/>
                  <a:gd name="T9" fmla="*/ 10 h 21"/>
                </a:gdLst>
                <a:ahLst/>
                <a:cxnLst>
                  <a:cxn ang="0">
                    <a:pos x="T0" y="T1"/>
                  </a:cxn>
                  <a:cxn ang="0">
                    <a:pos x="T2" y="T3"/>
                  </a:cxn>
                  <a:cxn ang="0">
                    <a:pos x="T4" y="T5"/>
                  </a:cxn>
                  <a:cxn ang="0">
                    <a:pos x="T6" y="T7"/>
                  </a:cxn>
                  <a:cxn ang="0">
                    <a:pos x="T8" y="T9"/>
                  </a:cxn>
                </a:cxnLst>
                <a:rect l="0" t="0" r="r" b="b"/>
                <a:pathLst>
                  <a:path w="70" h="21">
                    <a:moveTo>
                      <a:pt x="6" y="10"/>
                    </a:moveTo>
                    <a:cubicBezTo>
                      <a:pt x="12" y="4"/>
                      <a:pt x="29" y="0"/>
                      <a:pt x="45" y="0"/>
                    </a:cubicBezTo>
                    <a:cubicBezTo>
                      <a:pt x="62" y="0"/>
                      <a:pt x="70" y="4"/>
                      <a:pt x="65" y="10"/>
                    </a:cubicBezTo>
                    <a:cubicBezTo>
                      <a:pt x="59" y="16"/>
                      <a:pt x="41" y="21"/>
                      <a:pt x="25" y="21"/>
                    </a:cubicBezTo>
                    <a:cubicBezTo>
                      <a:pt x="9" y="21"/>
                      <a:pt x="0" y="16"/>
                      <a:pt x="6"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739" name="Freeform 638"/>
              <p:cNvSpPr>
                <a:spLocks/>
              </p:cNvSpPr>
              <p:nvPr/>
            </p:nvSpPr>
            <p:spPr bwMode="auto">
              <a:xfrm>
                <a:off x="1831" y="2758"/>
                <a:ext cx="68" cy="21"/>
              </a:xfrm>
              <a:custGeom>
                <a:avLst/>
                <a:gdLst>
                  <a:gd name="T0" fmla="*/ 5 w 69"/>
                  <a:gd name="T1" fmla="*/ 10 h 21"/>
                  <a:gd name="T2" fmla="*/ 44 w 69"/>
                  <a:gd name="T3" fmla="*/ 0 h 21"/>
                  <a:gd name="T4" fmla="*/ 64 w 69"/>
                  <a:gd name="T5" fmla="*/ 10 h 21"/>
                  <a:gd name="T6" fmla="*/ 25 w 69"/>
                  <a:gd name="T7" fmla="*/ 21 h 21"/>
                  <a:gd name="T8" fmla="*/ 5 w 69"/>
                  <a:gd name="T9" fmla="*/ 10 h 21"/>
                </a:gdLst>
                <a:ahLst/>
                <a:cxnLst>
                  <a:cxn ang="0">
                    <a:pos x="T0" y="T1"/>
                  </a:cxn>
                  <a:cxn ang="0">
                    <a:pos x="T2" y="T3"/>
                  </a:cxn>
                  <a:cxn ang="0">
                    <a:pos x="T4" y="T5"/>
                  </a:cxn>
                  <a:cxn ang="0">
                    <a:pos x="T6" y="T7"/>
                  </a:cxn>
                  <a:cxn ang="0">
                    <a:pos x="T8" y="T9"/>
                  </a:cxn>
                </a:cxnLst>
                <a:rect l="0" t="0" r="r" b="b"/>
                <a:pathLst>
                  <a:path w="69" h="21">
                    <a:moveTo>
                      <a:pt x="5" y="10"/>
                    </a:moveTo>
                    <a:cubicBezTo>
                      <a:pt x="11" y="4"/>
                      <a:pt x="28" y="0"/>
                      <a:pt x="44" y="0"/>
                    </a:cubicBezTo>
                    <a:cubicBezTo>
                      <a:pt x="60" y="0"/>
                      <a:pt x="69" y="4"/>
                      <a:pt x="64" y="10"/>
                    </a:cubicBezTo>
                    <a:cubicBezTo>
                      <a:pt x="59" y="16"/>
                      <a:pt x="41" y="21"/>
                      <a:pt x="25" y="21"/>
                    </a:cubicBezTo>
                    <a:cubicBezTo>
                      <a:pt x="9" y="21"/>
                      <a:pt x="0" y="16"/>
                      <a:pt x="5"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740" name="Freeform 639"/>
              <p:cNvSpPr>
                <a:spLocks/>
              </p:cNvSpPr>
              <p:nvPr/>
            </p:nvSpPr>
            <p:spPr bwMode="auto">
              <a:xfrm>
                <a:off x="1907" y="2758"/>
                <a:ext cx="70" cy="21"/>
              </a:xfrm>
              <a:custGeom>
                <a:avLst/>
                <a:gdLst>
                  <a:gd name="T0" fmla="*/ 5 w 70"/>
                  <a:gd name="T1" fmla="*/ 10 h 21"/>
                  <a:gd name="T2" fmla="*/ 44 w 70"/>
                  <a:gd name="T3" fmla="*/ 0 h 21"/>
                  <a:gd name="T4" fmla="*/ 65 w 70"/>
                  <a:gd name="T5" fmla="*/ 10 h 21"/>
                  <a:gd name="T6" fmla="*/ 26 w 70"/>
                  <a:gd name="T7" fmla="*/ 21 h 21"/>
                  <a:gd name="T8" fmla="*/ 5 w 70"/>
                  <a:gd name="T9" fmla="*/ 10 h 21"/>
                </a:gdLst>
                <a:ahLst/>
                <a:cxnLst>
                  <a:cxn ang="0">
                    <a:pos x="T0" y="T1"/>
                  </a:cxn>
                  <a:cxn ang="0">
                    <a:pos x="T2" y="T3"/>
                  </a:cxn>
                  <a:cxn ang="0">
                    <a:pos x="T4" y="T5"/>
                  </a:cxn>
                  <a:cxn ang="0">
                    <a:pos x="T6" y="T7"/>
                  </a:cxn>
                  <a:cxn ang="0">
                    <a:pos x="T8" y="T9"/>
                  </a:cxn>
                </a:cxnLst>
                <a:rect l="0" t="0" r="r" b="b"/>
                <a:pathLst>
                  <a:path w="70" h="21">
                    <a:moveTo>
                      <a:pt x="5" y="10"/>
                    </a:moveTo>
                    <a:cubicBezTo>
                      <a:pt x="11" y="4"/>
                      <a:pt x="28" y="0"/>
                      <a:pt x="44" y="0"/>
                    </a:cubicBezTo>
                    <a:cubicBezTo>
                      <a:pt x="61" y="0"/>
                      <a:pt x="70" y="4"/>
                      <a:pt x="65" y="10"/>
                    </a:cubicBezTo>
                    <a:cubicBezTo>
                      <a:pt x="60" y="16"/>
                      <a:pt x="42" y="21"/>
                      <a:pt x="26" y="21"/>
                    </a:cubicBezTo>
                    <a:cubicBezTo>
                      <a:pt x="9" y="21"/>
                      <a:pt x="0" y="16"/>
                      <a:pt x="5"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741" name="Freeform 640"/>
              <p:cNvSpPr>
                <a:spLocks/>
              </p:cNvSpPr>
              <p:nvPr/>
            </p:nvSpPr>
            <p:spPr bwMode="auto">
              <a:xfrm>
                <a:off x="1984" y="2758"/>
                <a:ext cx="68" cy="21"/>
              </a:xfrm>
              <a:custGeom>
                <a:avLst/>
                <a:gdLst>
                  <a:gd name="T0" fmla="*/ 5 w 69"/>
                  <a:gd name="T1" fmla="*/ 10 h 21"/>
                  <a:gd name="T2" fmla="*/ 43 w 69"/>
                  <a:gd name="T3" fmla="*/ 0 h 21"/>
                  <a:gd name="T4" fmla="*/ 64 w 69"/>
                  <a:gd name="T5" fmla="*/ 10 h 21"/>
                  <a:gd name="T6" fmla="*/ 26 w 69"/>
                  <a:gd name="T7" fmla="*/ 21 h 21"/>
                  <a:gd name="T8" fmla="*/ 5 w 69"/>
                  <a:gd name="T9" fmla="*/ 10 h 21"/>
                </a:gdLst>
                <a:ahLst/>
                <a:cxnLst>
                  <a:cxn ang="0">
                    <a:pos x="T0" y="T1"/>
                  </a:cxn>
                  <a:cxn ang="0">
                    <a:pos x="T2" y="T3"/>
                  </a:cxn>
                  <a:cxn ang="0">
                    <a:pos x="T4" y="T5"/>
                  </a:cxn>
                  <a:cxn ang="0">
                    <a:pos x="T6" y="T7"/>
                  </a:cxn>
                  <a:cxn ang="0">
                    <a:pos x="T8" y="T9"/>
                  </a:cxn>
                </a:cxnLst>
                <a:rect l="0" t="0" r="r" b="b"/>
                <a:pathLst>
                  <a:path w="69" h="21">
                    <a:moveTo>
                      <a:pt x="5" y="10"/>
                    </a:moveTo>
                    <a:cubicBezTo>
                      <a:pt x="10" y="4"/>
                      <a:pt x="27" y="0"/>
                      <a:pt x="43" y="0"/>
                    </a:cubicBezTo>
                    <a:cubicBezTo>
                      <a:pt x="59" y="0"/>
                      <a:pt x="69" y="4"/>
                      <a:pt x="64" y="10"/>
                    </a:cubicBezTo>
                    <a:cubicBezTo>
                      <a:pt x="59" y="16"/>
                      <a:pt x="42" y="21"/>
                      <a:pt x="26" y="21"/>
                    </a:cubicBezTo>
                    <a:cubicBezTo>
                      <a:pt x="9" y="21"/>
                      <a:pt x="0" y="16"/>
                      <a:pt x="5"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742" name="Freeform 641"/>
              <p:cNvSpPr>
                <a:spLocks/>
              </p:cNvSpPr>
              <p:nvPr/>
            </p:nvSpPr>
            <p:spPr bwMode="auto">
              <a:xfrm>
                <a:off x="2061" y="2758"/>
                <a:ext cx="68" cy="21"/>
              </a:xfrm>
              <a:custGeom>
                <a:avLst/>
                <a:gdLst>
                  <a:gd name="T0" fmla="*/ 5 w 68"/>
                  <a:gd name="T1" fmla="*/ 10 h 21"/>
                  <a:gd name="T2" fmla="*/ 42 w 68"/>
                  <a:gd name="T3" fmla="*/ 0 h 21"/>
                  <a:gd name="T4" fmla="*/ 63 w 68"/>
                  <a:gd name="T5" fmla="*/ 10 h 21"/>
                  <a:gd name="T6" fmla="*/ 25 w 68"/>
                  <a:gd name="T7" fmla="*/ 21 h 21"/>
                  <a:gd name="T8" fmla="*/ 5 w 68"/>
                  <a:gd name="T9" fmla="*/ 10 h 21"/>
                </a:gdLst>
                <a:ahLst/>
                <a:cxnLst>
                  <a:cxn ang="0">
                    <a:pos x="T0" y="T1"/>
                  </a:cxn>
                  <a:cxn ang="0">
                    <a:pos x="T2" y="T3"/>
                  </a:cxn>
                  <a:cxn ang="0">
                    <a:pos x="T4" y="T5"/>
                  </a:cxn>
                  <a:cxn ang="0">
                    <a:pos x="T6" y="T7"/>
                  </a:cxn>
                  <a:cxn ang="0">
                    <a:pos x="T8" y="T9"/>
                  </a:cxn>
                </a:cxnLst>
                <a:rect l="0" t="0" r="r" b="b"/>
                <a:pathLst>
                  <a:path w="68" h="21">
                    <a:moveTo>
                      <a:pt x="5" y="10"/>
                    </a:moveTo>
                    <a:cubicBezTo>
                      <a:pt x="9" y="4"/>
                      <a:pt x="26" y="0"/>
                      <a:pt x="42" y="0"/>
                    </a:cubicBezTo>
                    <a:cubicBezTo>
                      <a:pt x="58" y="0"/>
                      <a:pt x="68" y="4"/>
                      <a:pt x="63" y="10"/>
                    </a:cubicBezTo>
                    <a:cubicBezTo>
                      <a:pt x="59" y="16"/>
                      <a:pt x="42" y="21"/>
                      <a:pt x="25" y="21"/>
                    </a:cubicBezTo>
                    <a:cubicBezTo>
                      <a:pt x="9" y="21"/>
                      <a:pt x="0" y="16"/>
                      <a:pt x="5"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743" name="Freeform 642"/>
              <p:cNvSpPr>
                <a:spLocks/>
              </p:cNvSpPr>
              <p:nvPr/>
            </p:nvSpPr>
            <p:spPr bwMode="auto">
              <a:xfrm>
                <a:off x="2137" y="2758"/>
                <a:ext cx="67" cy="21"/>
              </a:xfrm>
              <a:custGeom>
                <a:avLst/>
                <a:gdLst>
                  <a:gd name="T0" fmla="*/ 5 w 68"/>
                  <a:gd name="T1" fmla="*/ 10 h 21"/>
                  <a:gd name="T2" fmla="*/ 42 w 68"/>
                  <a:gd name="T3" fmla="*/ 0 h 21"/>
                  <a:gd name="T4" fmla="*/ 63 w 68"/>
                  <a:gd name="T5" fmla="*/ 10 h 21"/>
                  <a:gd name="T6" fmla="*/ 26 w 68"/>
                  <a:gd name="T7" fmla="*/ 21 h 21"/>
                  <a:gd name="T8" fmla="*/ 5 w 68"/>
                  <a:gd name="T9" fmla="*/ 10 h 21"/>
                </a:gdLst>
                <a:ahLst/>
                <a:cxnLst>
                  <a:cxn ang="0">
                    <a:pos x="T0" y="T1"/>
                  </a:cxn>
                  <a:cxn ang="0">
                    <a:pos x="T2" y="T3"/>
                  </a:cxn>
                  <a:cxn ang="0">
                    <a:pos x="T4" y="T5"/>
                  </a:cxn>
                  <a:cxn ang="0">
                    <a:pos x="T6" y="T7"/>
                  </a:cxn>
                  <a:cxn ang="0">
                    <a:pos x="T8" y="T9"/>
                  </a:cxn>
                </a:cxnLst>
                <a:rect l="0" t="0" r="r" b="b"/>
                <a:pathLst>
                  <a:path w="68" h="21">
                    <a:moveTo>
                      <a:pt x="5" y="10"/>
                    </a:moveTo>
                    <a:cubicBezTo>
                      <a:pt x="9" y="4"/>
                      <a:pt x="26" y="0"/>
                      <a:pt x="42" y="0"/>
                    </a:cubicBezTo>
                    <a:cubicBezTo>
                      <a:pt x="58" y="0"/>
                      <a:pt x="68" y="4"/>
                      <a:pt x="63" y="10"/>
                    </a:cubicBezTo>
                    <a:cubicBezTo>
                      <a:pt x="59" y="16"/>
                      <a:pt x="42" y="21"/>
                      <a:pt x="26" y="21"/>
                    </a:cubicBezTo>
                    <a:cubicBezTo>
                      <a:pt x="10" y="21"/>
                      <a:pt x="0" y="16"/>
                      <a:pt x="5"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744" name="Freeform 643"/>
              <p:cNvSpPr>
                <a:spLocks/>
              </p:cNvSpPr>
              <p:nvPr/>
            </p:nvSpPr>
            <p:spPr bwMode="auto">
              <a:xfrm>
                <a:off x="3211" y="2758"/>
                <a:ext cx="60" cy="21"/>
              </a:xfrm>
              <a:custGeom>
                <a:avLst/>
                <a:gdLst>
                  <a:gd name="T0" fmla="*/ 1 w 60"/>
                  <a:gd name="T1" fmla="*/ 10 h 21"/>
                  <a:gd name="T2" fmla="*/ 32 w 60"/>
                  <a:gd name="T3" fmla="*/ 0 h 21"/>
                  <a:gd name="T4" fmla="*/ 59 w 60"/>
                  <a:gd name="T5" fmla="*/ 10 h 21"/>
                  <a:gd name="T6" fmla="*/ 29 w 60"/>
                  <a:gd name="T7" fmla="*/ 21 h 21"/>
                  <a:gd name="T8" fmla="*/ 1 w 60"/>
                  <a:gd name="T9" fmla="*/ 10 h 21"/>
                </a:gdLst>
                <a:ahLst/>
                <a:cxnLst>
                  <a:cxn ang="0">
                    <a:pos x="T0" y="T1"/>
                  </a:cxn>
                  <a:cxn ang="0">
                    <a:pos x="T2" y="T3"/>
                  </a:cxn>
                  <a:cxn ang="0">
                    <a:pos x="T4" y="T5"/>
                  </a:cxn>
                  <a:cxn ang="0">
                    <a:pos x="T6" y="T7"/>
                  </a:cxn>
                  <a:cxn ang="0">
                    <a:pos x="T8" y="T9"/>
                  </a:cxn>
                </a:cxnLst>
                <a:rect l="0" t="0" r="r" b="b"/>
                <a:pathLst>
                  <a:path w="60" h="21">
                    <a:moveTo>
                      <a:pt x="1" y="10"/>
                    </a:moveTo>
                    <a:cubicBezTo>
                      <a:pt x="2" y="4"/>
                      <a:pt x="16" y="0"/>
                      <a:pt x="32" y="0"/>
                    </a:cubicBezTo>
                    <a:cubicBezTo>
                      <a:pt x="48" y="0"/>
                      <a:pt x="60" y="4"/>
                      <a:pt x="59" y="10"/>
                    </a:cubicBezTo>
                    <a:cubicBezTo>
                      <a:pt x="59" y="16"/>
                      <a:pt x="45" y="21"/>
                      <a:pt x="29" y="21"/>
                    </a:cubicBezTo>
                    <a:cubicBezTo>
                      <a:pt x="12" y="21"/>
                      <a:pt x="0" y="16"/>
                      <a:pt x="1"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745" name="Freeform 644"/>
              <p:cNvSpPr>
                <a:spLocks/>
              </p:cNvSpPr>
              <p:nvPr/>
            </p:nvSpPr>
            <p:spPr bwMode="auto">
              <a:xfrm>
                <a:off x="3287" y="2758"/>
                <a:ext cx="60" cy="21"/>
              </a:xfrm>
              <a:custGeom>
                <a:avLst/>
                <a:gdLst>
                  <a:gd name="T0" fmla="*/ 1 w 61"/>
                  <a:gd name="T1" fmla="*/ 10 h 21"/>
                  <a:gd name="T2" fmla="*/ 32 w 61"/>
                  <a:gd name="T3" fmla="*/ 0 h 21"/>
                  <a:gd name="T4" fmla="*/ 61 w 61"/>
                  <a:gd name="T5" fmla="*/ 10 h 21"/>
                  <a:gd name="T6" fmla="*/ 30 w 61"/>
                  <a:gd name="T7" fmla="*/ 21 h 21"/>
                  <a:gd name="T8" fmla="*/ 1 w 61"/>
                  <a:gd name="T9" fmla="*/ 10 h 21"/>
                </a:gdLst>
                <a:ahLst/>
                <a:cxnLst>
                  <a:cxn ang="0">
                    <a:pos x="T0" y="T1"/>
                  </a:cxn>
                  <a:cxn ang="0">
                    <a:pos x="T2" y="T3"/>
                  </a:cxn>
                  <a:cxn ang="0">
                    <a:pos x="T4" y="T5"/>
                  </a:cxn>
                  <a:cxn ang="0">
                    <a:pos x="T6" y="T7"/>
                  </a:cxn>
                  <a:cxn ang="0">
                    <a:pos x="T8" y="T9"/>
                  </a:cxn>
                </a:cxnLst>
                <a:rect l="0" t="0" r="r" b="b"/>
                <a:pathLst>
                  <a:path w="61" h="21">
                    <a:moveTo>
                      <a:pt x="1" y="10"/>
                    </a:moveTo>
                    <a:cubicBezTo>
                      <a:pt x="2" y="4"/>
                      <a:pt x="16" y="0"/>
                      <a:pt x="32" y="0"/>
                    </a:cubicBezTo>
                    <a:cubicBezTo>
                      <a:pt x="48" y="0"/>
                      <a:pt x="61" y="4"/>
                      <a:pt x="61" y="10"/>
                    </a:cubicBezTo>
                    <a:cubicBezTo>
                      <a:pt x="60" y="16"/>
                      <a:pt x="46" y="21"/>
                      <a:pt x="30" y="21"/>
                    </a:cubicBezTo>
                    <a:cubicBezTo>
                      <a:pt x="13" y="21"/>
                      <a:pt x="0" y="16"/>
                      <a:pt x="1"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746" name="Freeform 645"/>
              <p:cNvSpPr>
                <a:spLocks/>
              </p:cNvSpPr>
              <p:nvPr/>
            </p:nvSpPr>
            <p:spPr bwMode="auto">
              <a:xfrm>
                <a:off x="3365" y="2758"/>
                <a:ext cx="59" cy="21"/>
              </a:xfrm>
              <a:custGeom>
                <a:avLst/>
                <a:gdLst>
                  <a:gd name="T0" fmla="*/ 0 w 59"/>
                  <a:gd name="T1" fmla="*/ 10 h 21"/>
                  <a:gd name="T2" fmla="*/ 30 w 59"/>
                  <a:gd name="T3" fmla="*/ 0 h 21"/>
                  <a:gd name="T4" fmla="*/ 59 w 59"/>
                  <a:gd name="T5" fmla="*/ 10 h 21"/>
                  <a:gd name="T6" fmla="*/ 29 w 59"/>
                  <a:gd name="T7" fmla="*/ 21 h 21"/>
                  <a:gd name="T8" fmla="*/ 0 w 59"/>
                  <a:gd name="T9" fmla="*/ 10 h 21"/>
                </a:gdLst>
                <a:ahLst/>
                <a:cxnLst>
                  <a:cxn ang="0">
                    <a:pos x="T0" y="T1"/>
                  </a:cxn>
                  <a:cxn ang="0">
                    <a:pos x="T2" y="T3"/>
                  </a:cxn>
                  <a:cxn ang="0">
                    <a:pos x="T4" y="T5"/>
                  </a:cxn>
                  <a:cxn ang="0">
                    <a:pos x="T6" y="T7"/>
                  </a:cxn>
                  <a:cxn ang="0">
                    <a:pos x="T8" y="T9"/>
                  </a:cxn>
                </a:cxnLst>
                <a:rect l="0" t="0" r="r" b="b"/>
                <a:pathLst>
                  <a:path w="59" h="21">
                    <a:moveTo>
                      <a:pt x="0" y="10"/>
                    </a:moveTo>
                    <a:cubicBezTo>
                      <a:pt x="1" y="4"/>
                      <a:pt x="14" y="0"/>
                      <a:pt x="30" y="0"/>
                    </a:cubicBezTo>
                    <a:cubicBezTo>
                      <a:pt x="46" y="0"/>
                      <a:pt x="59" y="4"/>
                      <a:pt x="59" y="10"/>
                    </a:cubicBezTo>
                    <a:cubicBezTo>
                      <a:pt x="58" y="16"/>
                      <a:pt x="45" y="21"/>
                      <a:pt x="29" y="21"/>
                    </a:cubicBezTo>
                    <a:cubicBezTo>
                      <a:pt x="12" y="21"/>
                      <a:pt x="0" y="16"/>
                      <a:pt x="0"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747" name="Freeform 646"/>
              <p:cNvSpPr>
                <a:spLocks/>
              </p:cNvSpPr>
              <p:nvPr/>
            </p:nvSpPr>
            <p:spPr bwMode="auto">
              <a:xfrm>
                <a:off x="3441" y="2758"/>
                <a:ext cx="59" cy="21"/>
              </a:xfrm>
              <a:custGeom>
                <a:avLst/>
                <a:gdLst>
                  <a:gd name="T0" fmla="*/ 0 w 59"/>
                  <a:gd name="T1" fmla="*/ 10 h 21"/>
                  <a:gd name="T2" fmla="*/ 30 w 59"/>
                  <a:gd name="T3" fmla="*/ 0 h 21"/>
                  <a:gd name="T4" fmla="*/ 59 w 59"/>
                  <a:gd name="T5" fmla="*/ 10 h 21"/>
                  <a:gd name="T6" fmla="*/ 29 w 59"/>
                  <a:gd name="T7" fmla="*/ 21 h 21"/>
                  <a:gd name="T8" fmla="*/ 0 w 59"/>
                  <a:gd name="T9" fmla="*/ 10 h 21"/>
                </a:gdLst>
                <a:ahLst/>
                <a:cxnLst>
                  <a:cxn ang="0">
                    <a:pos x="T0" y="T1"/>
                  </a:cxn>
                  <a:cxn ang="0">
                    <a:pos x="T2" y="T3"/>
                  </a:cxn>
                  <a:cxn ang="0">
                    <a:pos x="T4" y="T5"/>
                  </a:cxn>
                  <a:cxn ang="0">
                    <a:pos x="T6" y="T7"/>
                  </a:cxn>
                  <a:cxn ang="0">
                    <a:pos x="T8" y="T9"/>
                  </a:cxn>
                </a:cxnLst>
                <a:rect l="0" t="0" r="r" b="b"/>
                <a:pathLst>
                  <a:path w="59" h="21">
                    <a:moveTo>
                      <a:pt x="0" y="10"/>
                    </a:moveTo>
                    <a:cubicBezTo>
                      <a:pt x="1" y="4"/>
                      <a:pt x="14" y="0"/>
                      <a:pt x="30" y="0"/>
                    </a:cubicBezTo>
                    <a:cubicBezTo>
                      <a:pt x="46" y="0"/>
                      <a:pt x="59" y="4"/>
                      <a:pt x="59" y="10"/>
                    </a:cubicBezTo>
                    <a:cubicBezTo>
                      <a:pt x="59" y="16"/>
                      <a:pt x="46" y="21"/>
                      <a:pt x="29" y="21"/>
                    </a:cubicBezTo>
                    <a:cubicBezTo>
                      <a:pt x="13" y="21"/>
                      <a:pt x="0" y="16"/>
                      <a:pt x="0"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748" name="Freeform 647"/>
              <p:cNvSpPr>
                <a:spLocks/>
              </p:cNvSpPr>
              <p:nvPr/>
            </p:nvSpPr>
            <p:spPr bwMode="auto">
              <a:xfrm>
                <a:off x="3517" y="2758"/>
                <a:ext cx="60" cy="21"/>
              </a:xfrm>
              <a:custGeom>
                <a:avLst/>
                <a:gdLst>
                  <a:gd name="T0" fmla="*/ 0 w 60"/>
                  <a:gd name="T1" fmla="*/ 10 h 21"/>
                  <a:gd name="T2" fmla="*/ 30 w 60"/>
                  <a:gd name="T3" fmla="*/ 0 h 21"/>
                  <a:gd name="T4" fmla="*/ 60 w 60"/>
                  <a:gd name="T5" fmla="*/ 10 h 21"/>
                  <a:gd name="T6" fmla="*/ 30 w 60"/>
                  <a:gd name="T7" fmla="*/ 21 h 21"/>
                  <a:gd name="T8" fmla="*/ 0 w 60"/>
                  <a:gd name="T9" fmla="*/ 10 h 21"/>
                </a:gdLst>
                <a:ahLst/>
                <a:cxnLst>
                  <a:cxn ang="0">
                    <a:pos x="T0" y="T1"/>
                  </a:cxn>
                  <a:cxn ang="0">
                    <a:pos x="T2" y="T3"/>
                  </a:cxn>
                  <a:cxn ang="0">
                    <a:pos x="T4" y="T5"/>
                  </a:cxn>
                  <a:cxn ang="0">
                    <a:pos x="T6" y="T7"/>
                  </a:cxn>
                  <a:cxn ang="0">
                    <a:pos x="T8" y="T9"/>
                  </a:cxn>
                </a:cxnLst>
                <a:rect l="0" t="0" r="r" b="b"/>
                <a:pathLst>
                  <a:path w="60" h="21">
                    <a:moveTo>
                      <a:pt x="0" y="10"/>
                    </a:moveTo>
                    <a:cubicBezTo>
                      <a:pt x="0" y="4"/>
                      <a:pt x="14" y="0"/>
                      <a:pt x="30" y="0"/>
                    </a:cubicBezTo>
                    <a:cubicBezTo>
                      <a:pt x="46" y="0"/>
                      <a:pt x="60" y="4"/>
                      <a:pt x="60" y="10"/>
                    </a:cubicBezTo>
                    <a:cubicBezTo>
                      <a:pt x="60" y="16"/>
                      <a:pt x="47" y="21"/>
                      <a:pt x="30" y="21"/>
                    </a:cubicBezTo>
                    <a:cubicBezTo>
                      <a:pt x="14" y="21"/>
                      <a:pt x="0" y="16"/>
                      <a:pt x="0"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749" name="Freeform 648"/>
              <p:cNvSpPr>
                <a:spLocks/>
              </p:cNvSpPr>
              <p:nvPr/>
            </p:nvSpPr>
            <p:spPr bwMode="auto">
              <a:xfrm>
                <a:off x="3593" y="2758"/>
                <a:ext cx="60" cy="21"/>
              </a:xfrm>
              <a:custGeom>
                <a:avLst/>
                <a:gdLst>
                  <a:gd name="T0" fmla="*/ 1 w 60"/>
                  <a:gd name="T1" fmla="*/ 10 h 21"/>
                  <a:gd name="T2" fmla="*/ 30 w 60"/>
                  <a:gd name="T3" fmla="*/ 0 h 21"/>
                  <a:gd name="T4" fmla="*/ 60 w 60"/>
                  <a:gd name="T5" fmla="*/ 10 h 21"/>
                  <a:gd name="T6" fmla="*/ 31 w 60"/>
                  <a:gd name="T7" fmla="*/ 21 h 21"/>
                  <a:gd name="T8" fmla="*/ 1 w 60"/>
                  <a:gd name="T9" fmla="*/ 10 h 21"/>
                </a:gdLst>
                <a:ahLst/>
                <a:cxnLst>
                  <a:cxn ang="0">
                    <a:pos x="T0" y="T1"/>
                  </a:cxn>
                  <a:cxn ang="0">
                    <a:pos x="T2" y="T3"/>
                  </a:cxn>
                  <a:cxn ang="0">
                    <a:pos x="T4" y="T5"/>
                  </a:cxn>
                  <a:cxn ang="0">
                    <a:pos x="T6" y="T7"/>
                  </a:cxn>
                  <a:cxn ang="0">
                    <a:pos x="T8" y="T9"/>
                  </a:cxn>
                </a:cxnLst>
                <a:rect l="0" t="0" r="r" b="b"/>
                <a:pathLst>
                  <a:path w="60" h="21">
                    <a:moveTo>
                      <a:pt x="1" y="10"/>
                    </a:moveTo>
                    <a:cubicBezTo>
                      <a:pt x="0" y="4"/>
                      <a:pt x="14" y="0"/>
                      <a:pt x="30" y="0"/>
                    </a:cubicBezTo>
                    <a:cubicBezTo>
                      <a:pt x="46" y="0"/>
                      <a:pt x="60" y="4"/>
                      <a:pt x="60" y="10"/>
                    </a:cubicBezTo>
                    <a:cubicBezTo>
                      <a:pt x="60" y="16"/>
                      <a:pt x="47" y="21"/>
                      <a:pt x="31" y="21"/>
                    </a:cubicBezTo>
                    <a:cubicBezTo>
                      <a:pt x="14" y="21"/>
                      <a:pt x="1" y="16"/>
                      <a:pt x="1"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750" name="Freeform 649"/>
              <p:cNvSpPr>
                <a:spLocks/>
              </p:cNvSpPr>
              <p:nvPr/>
            </p:nvSpPr>
            <p:spPr bwMode="auto">
              <a:xfrm>
                <a:off x="3671" y="2758"/>
                <a:ext cx="59" cy="21"/>
              </a:xfrm>
              <a:custGeom>
                <a:avLst/>
                <a:gdLst>
                  <a:gd name="T0" fmla="*/ 0 w 60"/>
                  <a:gd name="T1" fmla="*/ 10 h 21"/>
                  <a:gd name="T2" fmla="*/ 29 w 60"/>
                  <a:gd name="T3" fmla="*/ 0 h 21"/>
                  <a:gd name="T4" fmla="*/ 59 w 60"/>
                  <a:gd name="T5" fmla="*/ 10 h 21"/>
                  <a:gd name="T6" fmla="*/ 31 w 60"/>
                  <a:gd name="T7" fmla="*/ 21 h 21"/>
                  <a:gd name="T8" fmla="*/ 0 w 60"/>
                  <a:gd name="T9" fmla="*/ 10 h 21"/>
                </a:gdLst>
                <a:ahLst/>
                <a:cxnLst>
                  <a:cxn ang="0">
                    <a:pos x="T0" y="T1"/>
                  </a:cxn>
                  <a:cxn ang="0">
                    <a:pos x="T2" y="T3"/>
                  </a:cxn>
                  <a:cxn ang="0">
                    <a:pos x="T4" y="T5"/>
                  </a:cxn>
                  <a:cxn ang="0">
                    <a:pos x="T6" y="T7"/>
                  </a:cxn>
                  <a:cxn ang="0">
                    <a:pos x="T8" y="T9"/>
                  </a:cxn>
                </a:cxnLst>
                <a:rect l="0" t="0" r="r" b="b"/>
                <a:pathLst>
                  <a:path w="60" h="21">
                    <a:moveTo>
                      <a:pt x="0" y="10"/>
                    </a:moveTo>
                    <a:cubicBezTo>
                      <a:pt x="0" y="4"/>
                      <a:pt x="13" y="0"/>
                      <a:pt x="29" y="0"/>
                    </a:cubicBezTo>
                    <a:cubicBezTo>
                      <a:pt x="45" y="0"/>
                      <a:pt x="58" y="4"/>
                      <a:pt x="59" y="10"/>
                    </a:cubicBezTo>
                    <a:cubicBezTo>
                      <a:pt x="60" y="16"/>
                      <a:pt x="47" y="21"/>
                      <a:pt x="31" y="21"/>
                    </a:cubicBezTo>
                    <a:cubicBezTo>
                      <a:pt x="14" y="21"/>
                      <a:pt x="1" y="16"/>
                      <a:pt x="0"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751" name="Freeform 650"/>
              <p:cNvSpPr>
                <a:spLocks/>
              </p:cNvSpPr>
              <p:nvPr/>
            </p:nvSpPr>
            <p:spPr bwMode="auto">
              <a:xfrm>
                <a:off x="3823" y="2758"/>
                <a:ext cx="60" cy="21"/>
              </a:xfrm>
              <a:custGeom>
                <a:avLst/>
                <a:gdLst>
                  <a:gd name="T0" fmla="*/ 1 w 61"/>
                  <a:gd name="T1" fmla="*/ 10 h 21"/>
                  <a:gd name="T2" fmla="*/ 29 w 61"/>
                  <a:gd name="T3" fmla="*/ 0 h 21"/>
                  <a:gd name="T4" fmla="*/ 60 w 61"/>
                  <a:gd name="T5" fmla="*/ 10 h 21"/>
                  <a:gd name="T6" fmla="*/ 32 w 61"/>
                  <a:gd name="T7" fmla="*/ 21 h 21"/>
                  <a:gd name="T8" fmla="*/ 1 w 61"/>
                  <a:gd name="T9" fmla="*/ 10 h 21"/>
                </a:gdLst>
                <a:ahLst/>
                <a:cxnLst>
                  <a:cxn ang="0">
                    <a:pos x="T0" y="T1"/>
                  </a:cxn>
                  <a:cxn ang="0">
                    <a:pos x="T2" y="T3"/>
                  </a:cxn>
                  <a:cxn ang="0">
                    <a:pos x="T4" y="T5"/>
                  </a:cxn>
                  <a:cxn ang="0">
                    <a:pos x="T6" y="T7"/>
                  </a:cxn>
                  <a:cxn ang="0">
                    <a:pos x="T8" y="T9"/>
                  </a:cxn>
                </a:cxnLst>
                <a:rect l="0" t="0" r="r" b="b"/>
                <a:pathLst>
                  <a:path w="61" h="21">
                    <a:moveTo>
                      <a:pt x="1" y="10"/>
                    </a:moveTo>
                    <a:cubicBezTo>
                      <a:pt x="0" y="4"/>
                      <a:pt x="12" y="0"/>
                      <a:pt x="29" y="0"/>
                    </a:cubicBezTo>
                    <a:cubicBezTo>
                      <a:pt x="45" y="0"/>
                      <a:pt x="59" y="4"/>
                      <a:pt x="60" y="10"/>
                    </a:cubicBezTo>
                    <a:cubicBezTo>
                      <a:pt x="61" y="16"/>
                      <a:pt x="49" y="21"/>
                      <a:pt x="32" y="21"/>
                    </a:cubicBezTo>
                    <a:cubicBezTo>
                      <a:pt x="16" y="21"/>
                      <a:pt x="2" y="16"/>
                      <a:pt x="1"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752" name="Freeform 651"/>
              <p:cNvSpPr>
                <a:spLocks/>
              </p:cNvSpPr>
              <p:nvPr/>
            </p:nvSpPr>
            <p:spPr bwMode="auto">
              <a:xfrm>
                <a:off x="3898" y="2758"/>
                <a:ext cx="62" cy="21"/>
              </a:xfrm>
              <a:custGeom>
                <a:avLst/>
                <a:gdLst>
                  <a:gd name="T0" fmla="*/ 1 w 62"/>
                  <a:gd name="T1" fmla="*/ 10 h 21"/>
                  <a:gd name="T2" fmla="*/ 28 w 62"/>
                  <a:gd name="T3" fmla="*/ 0 h 21"/>
                  <a:gd name="T4" fmla="*/ 60 w 62"/>
                  <a:gd name="T5" fmla="*/ 10 h 21"/>
                  <a:gd name="T6" fmla="*/ 33 w 62"/>
                  <a:gd name="T7" fmla="*/ 21 h 21"/>
                  <a:gd name="T8" fmla="*/ 1 w 62"/>
                  <a:gd name="T9" fmla="*/ 10 h 21"/>
                </a:gdLst>
                <a:ahLst/>
                <a:cxnLst>
                  <a:cxn ang="0">
                    <a:pos x="T0" y="T1"/>
                  </a:cxn>
                  <a:cxn ang="0">
                    <a:pos x="T2" y="T3"/>
                  </a:cxn>
                  <a:cxn ang="0">
                    <a:pos x="T4" y="T5"/>
                  </a:cxn>
                  <a:cxn ang="0">
                    <a:pos x="T6" y="T7"/>
                  </a:cxn>
                  <a:cxn ang="0">
                    <a:pos x="T8" y="T9"/>
                  </a:cxn>
                </a:cxnLst>
                <a:rect l="0" t="0" r="r" b="b"/>
                <a:pathLst>
                  <a:path w="62" h="21">
                    <a:moveTo>
                      <a:pt x="1" y="10"/>
                    </a:moveTo>
                    <a:cubicBezTo>
                      <a:pt x="0" y="4"/>
                      <a:pt x="12" y="0"/>
                      <a:pt x="28" y="0"/>
                    </a:cubicBezTo>
                    <a:cubicBezTo>
                      <a:pt x="45" y="0"/>
                      <a:pt x="59" y="4"/>
                      <a:pt x="60" y="10"/>
                    </a:cubicBezTo>
                    <a:cubicBezTo>
                      <a:pt x="62" y="16"/>
                      <a:pt x="50" y="21"/>
                      <a:pt x="33" y="21"/>
                    </a:cubicBezTo>
                    <a:cubicBezTo>
                      <a:pt x="17" y="21"/>
                      <a:pt x="2" y="16"/>
                      <a:pt x="1"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753" name="Freeform 652"/>
              <p:cNvSpPr>
                <a:spLocks/>
              </p:cNvSpPr>
              <p:nvPr/>
            </p:nvSpPr>
            <p:spPr bwMode="auto">
              <a:xfrm>
                <a:off x="3975" y="2758"/>
                <a:ext cx="61" cy="21"/>
              </a:xfrm>
              <a:custGeom>
                <a:avLst/>
                <a:gdLst>
                  <a:gd name="T0" fmla="*/ 2 w 62"/>
                  <a:gd name="T1" fmla="*/ 10 h 21"/>
                  <a:gd name="T2" fmla="*/ 28 w 62"/>
                  <a:gd name="T3" fmla="*/ 0 h 21"/>
                  <a:gd name="T4" fmla="*/ 60 w 62"/>
                  <a:gd name="T5" fmla="*/ 10 h 21"/>
                  <a:gd name="T6" fmla="*/ 34 w 62"/>
                  <a:gd name="T7" fmla="*/ 21 h 21"/>
                  <a:gd name="T8" fmla="*/ 2 w 62"/>
                  <a:gd name="T9" fmla="*/ 10 h 21"/>
                </a:gdLst>
                <a:ahLst/>
                <a:cxnLst>
                  <a:cxn ang="0">
                    <a:pos x="T0" y="T1"/>
                  </a:cxn>
                  <a:cxn ang="0">
                    <a:pos x="T2" y="T3"/>
                  </a:cxn>
                  <a:cxn ang="0">
                    <a:pos x="T4" y="T5"/>
                  </a:cxn>
                  <a:cxn ang="0">
                    <a:pos x="T6" y="T7"/>
                  </a:cxn>
                  <a:cxn ang="0">
                    <a:pos x="T8" y="T9"/>
                  </a:cxn>
                </a:cxnLst>
                <a:rect l="0" t="0" r="r" b="b"/>
                <a:pathLst>
                  <a:path w="62" h="21">
                    <a:moveTo>
                      <a:pt x="2" y="10"/>
                    </a:moveTo>
                    <a:cubicBezTo>
                      <a:pt x="0" y="4"/>
                      <a:pt x="12" y="0"/>
                      <a:pt x="28" y="0"/>
                    </a:cubicBezTo>
                    <a:cubicBezTo>
                      <a:pt x="44" y="0"/>
                      <a:pt x="59" y="4"/>
                      <a:pt x="60" y="10"/>
                    </a:cubicBezTo>
                    <a:cubicBezTo>
                      <a:pt x="62" y="16"/>
                      <a:pt x="50" y="21"/>
                      <a:pt x="34" y="21"/>
                    </a:cubicBezTo>
                    <a:cubicBezTo>
                      <a:pt x="18" y="21"/>
                      <a:pt x="3" y="16"/>
                      <a:pt x="2"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754" name="Freeform 653"/>
              <p:cNvSpPr>
                <a:spLocks/>
              </p:cNvSpPr>
              <p:nvPr/>
            </p:nvSpPr>
            <p:spPr bwMode="auto">
              <a:xfrm>
                <a:off x="4051" y="2758"/>
                <a:ext cx="62" cy="21"/>
              </a:xfrm>
              <a:custGeom>
                <a:avLst/>
                <a:gdLst>
                  <a:gd name="T0" fmla="*/ 1 w 62"/>
                  <a:gd name="T1" fmla="*/ 10 h 21"/>
                  <a:gd name="T2" fmla="*/ 27 w 62"/>
                  <a:gd name="T3" fmla="*/ 0 h 21"/>
                  <a:gd name="T4" fmla="*/ 60 w 62"/>
                  <a:gd name="T5" fmla="*/ 10 h 21"/>
                  <a:gd name="T6" fmla="*/ 34 w 62"/>
                  <a:gd name="T7" fmla="*/ 21 h 21"/>
                  <a:gd name="T8" fmla="*/ 1 w 62"/>
                  <a:gd name="T9" fmla="*/ 10 h 21"/>
                </a:gdLst>
                <a:ahLst/>
                <a:cxnLst>
                  <a:cxn ang="0">
                    <a:pos x="T0" y="T1"/>
                  </a:cxn>
                  <a:cxn ang="0">
                    <a:pos x="T2" y="T3"/>
                  </a:cxn>
                  <a:cxn ang="0">
                    <a:pos x="T4" y="T5"/>
                  </a:cxn>
                  <a:cxn ang="0">
                    <a:pos x="T6" y="T7"/>
                  </a:cxn>
                  <a:cxn ang="0">
                    <a:pos x="T8" y="T9"/>
                  </a:cxn>
                </a:cxnLst>
                <a:rect l="0" t="0" r="r" b="b"/>
                <a:pathLst>
                  <a:path w="62" h="21">
                    <a:moveTo>
                      <a:pt x="1" y="10"/>
                    </a:moveTo>
                    <a:cubicBezTo>
                      <a:pt x="0" y="4"/>
                      <a:pt x="11" y="0"/>
                      <a:pt x="27" y="0"/>
                    </a:cubicBezTo>
                    <a:cubicBezTo>
                      <a:pt x="43" y="0"/>
                      <a:pt x="58" y="4"/>
                      <a:pt x="60" y="10"/>
                    </a:cubicBezTo>
                    <a:cubicBezTo>
                      <a:pt x="62" y="16"/>
                      <a:pt x="50" y="21"/>
                      <a:pt x="34" y="21"/>
                    </a:cubicBezTo>
                    <a:cubicBezTo>
                      <a:pt x="17" y="21"/>
                      <a:pt x="3" y="16"/>
                      <a:pt x="1"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755" name="Freeform 654"/>
              <p:cNvSpPr>
                <a:spLocks/>
              </p:cNvSpPr>
              <p:nvPr/>
            </p:nvSpPr>
            <p:spPr bwMode="auto">
              <a:xfrm>
                <a:off x="4127" y="2758"/>
                <a:ext cx="63" cy="21"/>
              </a:xfrm>
              <a:custGeom>
                <a:avLst/>
                <a:gdLst>
                  <a:gd name="T0" fmla="*/ 2 w 64"/>
                  <a:gd name="T1" fmla="*/ 10 h 21"/>
                  <a:gd name="T2" fmla="*/ 28 w 64"/>
                  <a:gd name="T3" fmla="*/ 0 h 21"/>
                  <a:gd name="T4" fmla="*/ 62 w 64"/>
                  <a:gd name="T5" fmla="*/ 10 h 21"/>
                  <a:gd name="T6" fmla="*/ 36 w 64"/>
                  <a:gd name="T7" fmla="*/ 21 h 21"/>
                  <a:gd name="T8" fmla="*/ 2 w 64"/>
                  <a:gd name="T9" fmla="*/ 10 h 21"/>
                </a:gdLst>
                <a:ahLst/>
                <a:cxnLst>
                  <a:cxn ang="0">
                    <a:pos x="T0" y="T1"/>
                  </a:cxn>
                  <a:cxn ang="0">
                    <a:pos x="T2" y="T3"/>
                  </a:cxn>
                  <a:cxn ang="0">
                    <a:pos x="T4" y="T5"/>
                  </a:cxn>
                  <a:cxn ang="0">
                    <a:pos x="T6" y="T7"/>
                  </a:cxn>
                  <a:cxn ang="0">
                    <a:pos x="T8" y="T9"/>
                  </a:cxn>
                </a:cxnLst>
                <a:rect l="0" t="0" r="r" b="b"/>
                <a:pathLst>
                  <a:path w="64" h="21">
                    <a:moveTo>
                      <a:pt x="2" y="10"/>
                    </a:moveTo>
                    <a:cubicBezTo>
                      <a:pt x="0" y="4"/>
                      <a:pt x="12" y="0"/>
                      <a:pt x="28" y="0"/>
                    </a:cubicBezTo>
                    <a:cubicBezTo>
                      <a:pt x="45" y="0"/>
                      <a:pt x="59" y="4"/>
                      <a:pt x="62" y="10"/>
                    </a:cubicBezTo>
                    <a:cubicBezTo>
                      <a:pt x="64" y="16"/>
                      <a:pt x="52" y="21"/>
                      <a:pt x="36" y="21"/>
                    </a:cubicBezTo>
                    <a:cubicBezTo>
                      <a:pt x="19" y="21"/>
                      <a:pt x="4" y="16"/>
                      <a:pt x="2"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756" name="Freeform 655"/>
              <p:cNvSpPr>
                <a:spLocks/>
              </p:cNvSpPr>
              <p:nvPr/>
            </p:nvSpPr>
            <p:spPr bwMode="auto">
              <a:xfrm>
                <a:off x="4280" y="2758"/>
                <a:ext cx="62" cy="21"/>
              </a:xfrm>
              <a:custGeom>
                <a:avLst/>
                <a:gdLst>
                  <a:gd name="T0" fmla="*/ 2 w 63"/>
                  <a:gd name="T1" fmla="*/ 10 h 21"/>
                  <a:gd name="T2" fmla="*/ 27 w 63"/>
                  <a:gd name="T3" fmla="*/ 0 h 21"/>
                  <a:gd name="T4" fmla="*/ 61 w 63"/>
                  <a:gd name="T5" fmla="*/ 10 h 21"/>
                  <a:gd name="T6" fmla="*/ 36 w 63"/>
                  <a:gd name="T7" fmla="*/ 21 h 21"/>
                  <a:gd name="T8" fmla="*/ 2 w 63"/>
                  <a:gd name="T9" fmla="*/ 10 h 21"/>
                </a:gdLst>
                <a:ahLst/>
                <a:cxnLst>
                  <a:cxn ang="0">
                    <a:pos x="T0" y="T1"/>
                  </a:cxn>
                  <a:cxn ang="0">
                    <a:pos x="T2" y="T3"/>
                  </a:cxn>
                  <a:cxn ang="0">
                    <a:pos x="T4" y="T5"/>
                  </a:cxn>
                  <a:cxn ang="0">
                    <a:pos x="T6" y="T7"/>
                  </a:cxn>
                  <a:cxn ang="0">
                    <a:pos x="T8" y="T9"/>
                  </a:cxn>
                </a:cxnLst>
                <a:rect l="0" t="0" r="r" b="b"/>
                <a:pathLst>
                  <a:path w="63" h="21">
                    <a:moveTo>
                      <a:pt x="2" y="10"/>
                    </a:moveTo>
                    <a:cubicBezTo>
                      <a:pt x="0" y="4"/>
                      <a:pt x="11" y="0"/>
                      <a:pt x="27" y="0"/>
                    </a:cubicBezTo>
                    <a:cubicBezTo>
                      <a:pt x="43" y="0"/>
                      <a:pt x="58" y="4"/>
                      <a:pt x="61" y="10"/>
                    </a:cubicBezTo>
                    <a:cubicBezTo>
                      <a:pt x="63" y="16"/>
                      <a:pt x="52" y="21"/>
                      <a:pt x="36" y="21"/>
                    </a:cubicBezTo>
                    <a:cubicBezTo>
                      <a:pt x="20" y="21"/>
                      <a:pt x="5" y="16"/>
                      <a:pt x="2"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757" name="Freeform 656"/>
              <p:cNvSpPr>
                <a:spLocks/>
              </p:cNvSpPr>
              <p:nvPr/>
            </p:nvSpPr>
            <p:spPr bwMode="auto">
              <a:xfrm>
                <a:off x="4356" y="2758"/>
                <a:ext cx="64" cy="21"/>
              </a:xfrm>
              <a:custGeom>
                <a:avLst/>
                <a:gdLst>
                  <a:gd name="T0" fmla="*/ 2 w 64"/>
                  <a:gd name="T1" fmla="*/ 10 h 21"/>
                  <a:gd name="T2" fmla="*/ 27 w 64"/>
                  <a:gd name="T3" fmla="*/ 0 h 21"/>
                  <a:gd name="T4" fmla="*/ 62 w 64"/>
                  <a:gd name="T5" fmla="*/ 10 h 21"/>
                  <a:gd name="T6" fmla="*/ 37 w 64"/>
                  <a:gd name="T7" fmla="*/ 21 h 21"/>
                  <a:gd name="T8" fmla="*/ 2 w 64"/>
                  <a:gd name="T9" fmla="*/ 10 h 21"/>
                </a:gdLst>
                <a:ahLst/>
                <a:cxnLst>
                  <a:cxn ang="0">
                    <a:pos x="T0" y="T1"/>
                  </a:cxn>
                  <a:cxn ang="0">
                    <a:pos x="T2" y="T3"/>
                  </a:cxn>
                  <a:cxn ang="0">
                    <a:pos x="T4" y="T5"/>
                  </a:cxn>
                  <a:cxn ang="0">
                    <a:pos x="T6" y="T7"/>
                  </a:cxn>
                  <a:cxn ang="0">
                    <a:pos x="T8" y="T9"/>
                  </a:cxn>
                </a:cxnLst>
                <a:rect l="0" t="0" r="r" b="b"/>
                <a:pathLst>
                  <a:path w="64" h="21">
                    <a:moveTo>
                      <a:pt x="2" y="10"/>
                    </a:moveTo>
                    <a:cubicBezTo>
                      <a:pt x="0" y="4"/>
                      <a:pt x="11" y="0"/>
                      <a:pt x="27" y="0"/>
                    </a:cubicBezTo>
                    <a:cubicBezTo>
                      <a:pt x="43" y="0"/>
                      <a:pt x="59" y="4"/>
                      <a:pt x="62" y="10"/>
                    </a:cubicBezTo>
                    <a:cubicBezTo>
                      <a:pt x="64" y="16"/>
                      <a:pt x="53" y="21"/>
                      <a:pt x="37" y="21"/>
                    </a:cubicBezTo>
                    <a:cubicBezTo>
                      <a:pt x="21" y="21"/>
                      <a:pt x="5" y="16"/>
                      <a:pt x="2"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758" name="Freeform 657"/>
              <p:cNvSpPr>
                <a:spLocks/>
              </p:cNvSpPr>
              <p:nvPr/>
            </p:nvSpPr>
            <p:spPr bwMode="auto">
              <a:xfrm>
                <a:off x="4432" y="2758"/>
                <a:ext cx="65" cy="21"/>
              </a:xfrm>
              <a:custGeom>
                <a:avLst/>
                <a:gdLst>
                  <a:gd name="T0" fmla="*/ 3 w 65"/>
                  <a:gd name="T1" fmla="*/ 10 h 21"/>
                  <a:gd name="T2" fmla="*/ 27 w 65"/>
                  <a:gd name="T3" fmla="*/ 0 h 21"/>
                  <a:gd name="T4" fmla="*/ 62 w 65"/>
                  <a:gd name="T5" fmla="*/ 10 h 21"/>
                  <a:gd name="T6" fmla="*/ 38 w 65"/>
                  <a:gd name="T7" fmla="*/ 21 h 21"/>
                  <a:gd name="T8" fmla="*/ 3 w 65"/>
                  <a:gd name="T9" fmla="*/ 10 h 21"/>
                </a:gdLst>
                <a:ahLst/>
                <a:cxnLst>
                  <a:cxn ang="0">
                    <a:pos x="T0" y="T1"/>
                  </a:cxn>
                  <a:cxn ang="0">
                    <a:pos x="T2" y="T3"/>
                  </a:cxn>
                  <a:cxn ang="0">
                    <a:pos x="T4" y="T5"/>
                  </a:cxn>
                  <a:cxn ang="0">
                    <a:pos x="T6" y="T7"/>
                  </a:cxn>
                  <a:cxn ang="0">
                    <a:pos x="T8" y="T9"/>
                  </a:cxn>
                </a:cxnLst>
                <a:rect l="0" t="0" r="r" b="b"/>
                <a:pathLst>
                  <a:path w="65" h="21">
                    <a:moveTo>
                      <a:pt x="3" y="10"/>
                    </a:moveTo>
                    <a:cubicBezTo>
                      <a:pt x="0" y="4"/>
                      <a:pt x="11" y="0"/>
                      <a:pt x="27" y="0"/>
                    </a:cubicBezTo>
                    <a:cubicBezTo>
                      <a:pt x="43" y="0"/>
                      <a:pt x="59" y="4"/>
                      <a:pt x="62" y="10"/>
                    </a:cubicBezTo>
                    <a:cubicBezTo>
                      <a:pt x="65" y="16"/>
                      <a:pt x="54" y="21"/>
                      <a:pt x="38" y="21"/>
                    </a:cubicBezTo>
                    <a:cubicBezTo>
                      <a:pt x="21" y="21"/>
                      <a:pt x="6" y="16"/>
                      <a:pt x="3"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759" name="Freeform 658"/>
              <p:cNvSpPr>
                <a:spLocks/>
              </p:cNvSpPr>
              <p:nvPr/>
            </p:nvSpPr>
            <p:spPr bwMode="auto">
              <a:xfrm>
                <a:off x="4508" y="2758"/>
                <a:ext cx="65" cy="21"/>
              </a:xfrm>
              <a:custGeom>
                <a:avLst/>
                <a:gdLst>
                  <a:gd name="T0" fmla="*/ 3 w 65"/>
                  <a:gd name="T1" fmla="*/ 10 h 21"/>
                  <a:gd name="T2" fmla="*/ 27 w 65"/>
                  <a:gd name="T3" fmla="*/ 0 h 21"/>
                  <a:gd name="T4" fmla="*/ 62 w 65"/>
                  <a:gd name="T5" fmla="*/ 10 h 21"/>
                  <a:gd name="T6" fmla="*/ 39 w 65"/>
                  <a:gd name="T7" fmla="*/ 21 h 21"/>
                  <a:gd name="T8" fmla="*/ 3 w 65"/>
                  <a:gd name="T9" fmla="*/ 10 h 21"/>
                </a:gdLst>
                <a:ahLst/>
                <a:cxnLst>
                  <a:cxn ang="0">
                    <a:pos x="T0" y="T1"/>
                  </a:cxn>
                  <a:cxn ang="0">
                    <a:pos x="T2" y="T3"/>
                  </a:cxn>
                  <a:cxn ang="0">
                    <a:pos x="T4" y="T5"/>
                  </a:cxn>
                  <a:cxn ang="0">
                    <a:pos x="T6" y="T7"/>
                  </a:cxn>
                  <a:cxn ang="0">
                    <a:pos x="T8" y="T9"/>
                  </a:cxn>
                </a:cxnLst>
                <a:rect l="0" t="0" r="r" b="b"/>
                <a:pathLst>
                  <a:path w="65" h="21">
                    <a:moveTo>
                      <a:pt x="3" y="10"/>
                    </a:moveTo>
                    <a:cubicBezTo>
                      <a:pt x="0" y="4"/>
                      <a:pt x="11" y="0"/>
                      <a:pt x="27" y="0"/>
                    </a:cubicBezTo>
                    <a:cubicBezTo>
                      <a:pt x="43" y="0"/>
                      <a:pt x="59" y="4"/>
                      <a:pt x="62" y="10"/>
                    </a:cubicBezTo>
                    <a:cubicBezTo>
                      <a:pt x="65" y="16"/>
                      <a:pt x="55" y="21"/>
                      <a:pt x="39" y="21"/>
                    </a:cubicBezTo>
                    <a:cubicBezTo>
                      <a:pt x="22" y="21"/>
                      <a:pt x="7" y="16"/>
                      <a:pt x="3"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760" name="Freeform 659"/>
              <p:cNvSpPr>
                <a:spLocks/>
              </p:cNvSpPr>
              <p:nvPr/>
            </p:nvSpPr>
            <p:spPr bwMode="auto">
              <a:xfrm>
                <a:off x="4584" y="2758"/>
                <a:ext cx="66" cy="21"/>
              </a:xfrm>
              <a:custGeom>
                <a:avLst/>
                <a:gdLst>
                  <a:gd name="T0" fmla="*/ 4 w 66"/>
                  <a:gd name="T1" fmla="*/ 10 h 21"/>
                  <a:gd name="T2" fmla="*/ 27 w 66"/>
                  <a:gd name="T3" fmla="*/ 0 h 21"/>
                  <a:gd name="T4" fmla="*/ 62 w 66"/>
                  <a:gd name="T5" fmla="*/ 10 h 21"/>
                  <a:gd name="T6" fmla="*/ 39 w 66"/>
                  <a:gd name="T7" fmla="*/ 21 h 21"/>
                  <a:gd name="T8" fmla="*/ 4 w 66"/>
                  <a:gd name="T9" fmla="*/ 10 h 21"/>
                </a:gdLst>
                <a:ahLst/>
                <a:cxnLst>
                  <a:cxn ang="0">
                    <a:pos x="T0" y="T1"/>
                  </a:cxn>
                  <a:cxn ang="0">
                    <a:pos x="T2" y="T3"/>
                  </a:cxn>
                  <a:cxn ang="0">
                    <a:pos x="T4" y="T5"/>
                  </a:cxn>
                  <a:cxn ang="0">
                    <a:pos x="T6" y="T7"/>
                  </a:cxn>
                  <a:cxn ang="0">
                    <a:pos x="T8" y="T9"/>
                  </a:cxn>
                </a:cxnLst>
                <a:rect l="0" t="0" r="r" b="b"/>
                <a:pathLst>
                  <a:path w="66" h="21">
                    <a:moveTo>
                      <a:pt x="4" y="10"/>
                    </a:moveTo>
                    <a:cubicBezTo>
                      <a:pt x="0" y="4"/>
                      <a:pt x="11" y="0"/>
                      <a:pt x="27" y="0"/>
                    </a:cubicBezTo>
                    <a:cubicBezTo>
                      <a:pt x="43" y="0"/>
                      <a:pt x="59" y="4"/>
                      <a:pt x="62" y="10"/>
                    </a:cubicBezTo>
                    <a:cubicBezTo>
                      <a:pt x="66" y="16"/>
                      <a:pt x="56" y="21"/>
                      <a:pt x="39" y="21"/>
                    </a:cubicBezTo>
                    <a:cubicBezTo>
                      <a:pt x="23" y="21"/>
                      <a:pt x="7" y="16"/>
                      <a:pt x="4"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761" name="Freeform 660"/>
              <p:cNvSpPr>
                <a:spLocks/>
              </p:cNvSpPr>
              <p:nvPr/>
            </p:nvSpPr>
            <p:spPr bwMode="auto">
              <a:xfrm>
                <a:off x="4661" y="2758"/>
                <a:ext cx="66" cy="21"/>
              </a:xfrm>
              <a:custGeom>
                <a:avLst/>
                <a:gdLst>
                  <a:gd name="T0" fmla="*/ 4 w 67"/>
                  <a:gd name="T1" fmla="*/ 10 h 21"/>
                  <a:gd name="T2" fmla="*/ 27 w 67"/>
                  <a:gd name="T3" fmla="*/ 0 h 21"/>
                  <a:gd name="T4" fmla="*/ 63 w 67"/>
                  <a:gd name="T5" fmla="*/ 10 h 21"/>
                  <a:gd name="T6" fmla="*/ 40 w 67"/>
                  <a:gd name="T7" fmla="*/ 21 h 21"/>
                  <a:gd name="T8" fmla="*/ 4 w 67"/>
                  <a:gd name="T9" fmla="*/ 10 h 21"/>
                </a:gdLst>
                <a:ahLst/>
                <a:cxnLst>
                  <a:cxn ang="0">
                    <a:pos x="T0" y="T1"/>
                  </a:cxn>
                  <a:cxn ang="0">
                    <a:pos x="T2" y="T3"/>
                  </a:cxn>
                  <a:cxn ang="0">
                    <a:pos x="T4" y="T5"/>
                  </a:cxn>
                  <a:cxn ang="0">
                    <a:pos x="T6" y="T7"/>
                  </a:cxn>
                  <a:cxn ang="0">
                    <a:pos x="T8" y="T9"/>
                  </a:cxn>
                </a:cxnLst>
                <a:rect l="0" t="0" r="r" b="b"/>
                <a:pathLst>
                  <a:path w="67" h="21">
                    <a:moveTo>
                      <a:pt x="4" y="10"/>
                    </a:moveTo>
                    <a:cubicBezTo>
                      <a:pt x="0" y="4"/>
                      <a:pt x="10" y="0"/>
                      <a:pt x="27" y="0"/>
                    </a:cubicBezTo>
                    <a:cubicBezTo>
                      <a:pt x="43" y="0"/>
                      <a:pt x="59" y="4"/>
                      <a:pt x="63" y="10"/>
                    </a:cubicBezTo>
                    <a:cubicBezTo>
                      <a:pt x="67" y="16"/>
                      <a:pt x="57" y="21"/>
                      <a:pt x="40" y="21"/>
                    </a:cubicBezTo>
                    <a:cubicBezTo>
                      <a:pt x="24" y="21"/>
                      <a:pt x="7" y="16"/>
                      <a:pt x="4"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762" name="Freeform 661"/>
              <p:cNvSpPr>
                <a:spLocks/>
              </p:cNvSpPr>
              <p:nvPr/>
            </p:nvSpPr>
            <p:spPr bwMode="auto">
              <a:xfrm>
                <a:off x="4737" y="2758"/>
                <a:ext cx="66" cy="21"/>
              </a:xfrm>
              <a:custGeom>
                <a:avLst/>
                <a:gdLst>
                  <a:gd name="T0" fmla="*/ 4 w 66"/>
                  <a:gd name="T1" fmla="*/ 10 h 21"/>
                  <a:gd name="T2" fmla="*/ 26 w 66"/>
                  <a:gd name="T3" fmla="*/ 0 h 21"/>
                  <a:gd name="T4" fmla="*/ 62 w 66"/>
                  <a:gd name="T5" fmla="*/ 10 h 21"/>
                  <a:gd name="T6" fmla="*/ 40 w 66"/>
                  <a:gd name="T7" fmla="*/ 21 h 21"/>
                  <a:gd name="T8" fmla="*/ 4 w 66"/>
                  <a:gd name="T9" fmla="*/ 10 h 21"/>
                </a:gdLst>
                <a:ahLst/>
                <a:cxnLst>
                  <a:cxn ang="0">
                    <a:pos x="T0" y="T1"/>
                  </a:cxn>
                  <a:cxn ang="0">
                    <a:pos x="T2" y="T3"/>
                  </a:cxn>
                  <a:cxn ang="0">
                    <a:pos x="T4" y="T5"/>
                  </a:cxn>
                  <a:cxn ang="0">
                    <a:pos x="T6" y="T7"/>
                  </a:cxn>
                  <a:cxn ang="0">
                    <a:pos x="T8" y="T9"/>
                  </a:cxn>
                </a:cxnLst>
                <a:rect l="0" t="0" r="r" b="b"/>
                <a:pathLst>
                  <a:path w="66" h="21">
                    <a:moveTo>
                      <a:pt x="4" y="10"/>
                    </a:moveTo>
                    <a:cubicBezTo>
                      <a:pt x="0" y="4"/>
                      <a:pt x="10" y="0"/>
                      <a:pt x="26" y="0"/>
                    </a:cubicBezTo>
                    <a:cubicBezTo>
                      <a:pt x="42" y="0"/>
                      <a:pt x="58" y="4"/>
                      <a:pt x="62" y="10"/>
                    </a:cubicBezTo>
                    <a:cubicBezTo>
                      <a:pt x="66" y="16"/>
                      <a:pt x="57" y="21"/>
                      <a:pt x="40" y="21"/>
                    </a:cubicBezTo>
                    <a:cubicBezTo>
                      <a:pt x="24" y="21"/>
                      <a:pt x="8" y="16"/>
                      <a:pt x="4"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763" name="Freeform 662"/>
              <p:cNvSpPr>
                <a:spLocks/>
              </p:cNvSpPr>
              <p:nvPr/>
            </p:nvSpPr>
            <p:spPr bwMode="auto">
              <a:xfrm>
                <a:off x="4814" y="2758"/>
                <a:ext cx="66" cy="21"/>
              </a:xfrm>
              <a:custGeom>
                <a:avLst/>
                <a:gdLst>
                  <a:gd name="T0" fmla="*/ 4 w 67"/>
                  <a:gd name="T1" fmla="*/ 10 h 21"/>
                  <a:gd name="T2" fmla="*/ 26 w 67"/>
                  <a:gd name="T3" fmla="*/ 0 h 21"/>
                  <a:gd name="T4" fmla="*/ 62 w 67"/>
                  <a:gd name="T5" fmla="*/ 10 h 21"/>
                  <a:gd name="T6" fmla="*/ 41 w 67"/>
                  <a:gd name="T7" fmla="*/ 21 h 21"/>
                  <a:gd name="T8" fmla="*/ 4 w 67"/>
                  <a:gd name="T9" fmla="*/ 10 h 21"/>
                </a:gdLst>
                <a:ahLst/>
                <a:cxnLst>
                  <a:cxn ang="0">
                    <a:pos x="T0" y="T1"/>
                  </a:cxn>
                  <a:cxn ang="0">
                    <a:pos x="T2" y="T3"/>
                  </a:cxn>
                  <a:cxn ang="0">
                    <a:pos x="T4" y="T5"/>
                  </a:cxn>
                  <a:cxn ang="0">
                    <a:pos x="T6" y="T7"/>
                  </a:cxn>
                  <a:cxn ang="0">
                    <a:pos x="T8" y="T9"/>
                  </a:cxn>
                </a:cxnLst>
                <a:rect l="0" t="0" r="r" b="b"/>
                <a:pathLst>
                  <a:path w="67" h="21">
                    <a:moveTo>
                      <a:pt x="4" y="10"/>
                    </a:moveTo>
                    <a:cubicBezTo>
                      <a:pt x="0" y="4"/>
                      <a:pt x="9" y="0"/>
                      <a:pt x="26" y="0"/>
                    </a:cubicBezTo>
                    <a:cubicBezTo>
                      <a:pt x="42" y="0"/>
                      <a:pt x="58" y="4"/>
                      <a:pt x="62" y="10"/>
                    </a:cubicBezTo>
                    <a:cubicBezTo>
                      <a:pt x="67" y="16"/>
                      <a:pt x="57" y="21"/>
                      <a:pt x="41" y="21"/>
                    </a:cubicBezTo>
                    <a:cubicBezTo>
                      <a:pt x="25" y="21"/>
                      <a:pt x="8" y="16"/>
                      <a:pt x="4"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764" name="Freeform 663"/>
              <p:cNvSpPr>
                <a:spLocks/>
              </p:cNvSpPr>
              <p:nvPr/>
            </p:nvSpPr>
            <p:spPr bwMode="auto">
              <a:xfrm>
                <a:off x="4889" y="2758"/>
                <a:ext cx="68" cy="21"/>
              </a:xfrm>
              <a:custGeom>
                <a:avLst/>
                <a:gdLst>
                  <a:gd name="T0" fmla="*/ 4 w 68"/>
                  <a:gd name="T1" fmla="*/ 10 h 21"/>
                  <a:gd name="T2" fmla="*/ 26 w 68"/>
                  <a:gd name="T3" fmla="*/ 0 h 21"/>
                  <a:gd name="T4" fmla="*/ 63 w 68"/>
                  <a:gd name="T5" fmla="*/ 10 h 21"/>
                  <a:gd name="T6" fmla="*/ 42 w 68"/>
                  <a:gd name="T7" fmla="*/ 21 h 21"/>
                  <a:gd name="T8" fmla="*/ 4 w 68"/>
                  <a:gd name="T9" fmla="*/ 10 h 21"/>
                </a:gdLst>
                <a:ahLst/>
                <a:cxnLst>
                  <a:cxn ang="0">
                    <a:pos x="T0" y="T1"/>
                  </a:cxn>
                  <a:cxn ang="0">
                    <a:pos x="T2" y="T3"/>
                  </a:cxn>
                  <a:cxn ang="0">
                    <a:pos x="T4" y="T5"/>
                  </a:cxn>
                  <a:cxn ang="0">
                    <a:pos x="T6" y="T7"/>
                  </a:cxn>
                  <a:cxn ang="0">
                    <a:pos x="T8" y="T9"/>
                  </a:cxn>
                </a:cxnLst>
                <a:rect l="0" t="0" r="r" b="b"/>
                <a:pathLst>
                  <a:path w="68" h="21">
                    <a:moveTo>
                      <a:pt x="4" y="10"/>
                    </a:moveTo>
                    <a:cubicBezTo>
                      <a:pt x="0" y="4"/>
                      <a:pt x="9" y="0"/>
                      <a:pt x="26" y="0"/>
                    </a:cubicBezTo>
                    <a:cubicBezTo>
                      <a:pt x="42" y="0"/>
                      <a:pt x="59" y="4"/>
                      <a:pt x="63" y="10"/>
                    </a:cubicBezTo>
                    <a:cubicBezTo>
                      <a:pt x="68" y="16"/>
                      <a:pt x="58" y="21"/>
                      <a:pt x="42" y="21"/>
                    </a:cubicBezTo>
                    <a:cubicBezTo>
                      <a:pt x="26" y="21"/>
                      <a:pt x="9" y="16"/>
                      <a:pt x="4"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765" name="Freeform 664"/>
              <p:cNvSpPr>
                <a:spLocks/>
              </p:cNvSpPr>
              <p:nvPr/>
            </p:nvSpPr>
            <p:spPr bwMode="auto">
              <a:xfrm>
                <a:off x="4966" y="2758"/>
                <a:ext cx="67" cy="21"/>
              </a:xfrm>
              <a:custGeom>
                <a:avLst/>
                <a:gdLst>
                  <a:gd name="T0" fmla="*/ 5 w 68"/>
                  <a:gd name="T1" fmla="*/ 10 h 21"/>
                  <a:gd name="T2" fmla="*/ 26 w 68"/>
                  <a:gd name="T3" fmla="*/ 0 h 21"/>
                  <a:gd name="T4" fmla="*/ 63 w 68"/>
                  <a:gd name="T5" fmla="*/ 10 h 21"/>
                  <a:gd name="T6" fmla="*/ 43 w 68"/>
                  <a:gd name="T7" fmla="*/ 21 h 21"/>
                  <a:gd name="T8" fmla="*/ 5 w 68"/>
                  <a:gd name="T9" fmla="*/ 10 h 21"/>
                </a:gdLst>
                <a:ahLst/>
                <a:cxnLst>
                  <a:cxn ang="0">
                    <a:pos x="T0" y="T1"/>
                  </a:cxn>
                  <a:cxn ang="0">
                    <a:pos x="T2" y="T3"/>
                  </a:cxn>
                  <a:cxn ang="0">
                    <a:pos x="T4" y="T5"/>
                  </a:cxn>
                  <a:cxn ang="0">
                    <a:pos x="T6" y="T7"/>
                  </a:cxn>
                  <a:cxn ang="0">
                    <a:pos x="T8" y="T9"/>
                  </a:cxn>
                </a:cxnLst>
                <a:rect l="0" t="0" r="r" b="b"/>
                <a:pathLst>
                  <a:path w="68" h="21">
                    <a:moveTo>
                      <a:pt x="5" y="10"/>
                    </a:moveTo>
                    <a:cubicBezTo>
                      <a:pt x="0" y="4"/>
                      <a:pt x="10" y="0"/>
                      <a:pt x="26" y="0"/>
                    </a:cubicBezTo>
                    <a:cubicBezTo>
                      <a:pt x="42" y="0"/>
                      <a:pt x="59" y="4"/>
                      <a:pt x="63" y="10"/>
                    </a:cubicBezTo>
                    <a:cubicBezTo>
                      <a:pt x="68" y="16"/>
                      <a:pt x="59" y="21"/>
                      <a:pt x="43" y="21"/>
                    </a:cubicBezTo>
                    <a:cubicBezTo>
                      <a:pt x="27" y="21"/>
                      <a:pt x="10" y="16"/>
                      <a:pt x="5"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766" name="Freeform 665"/>
              <p:cNvSpPr>
                <a:spLocks/>
              </p:cNvSpPr>
              <p:nvPr/>
            </p:nvSpPr>
            <p:spPr bwMode="auto">
              <a:xfrm>
                <a:off x="5041" y="2758"/>
                <a:ext cx="69" cy="21"/>
              </a:xfrm>
              <a:custGeom>
                <a:avLst/>
                <a:gdLst>
                  <a:gd name="T0" fmla="*/ 5 w 69"/>
                  <a:gd name="T1" fmla="*/ 10 h 21"/>
                  <a:gd name="T2" fmla="*/ 26 w 69"/>
                  <a:gd name="T3" fmla="*/ 0 h 21"/>
                  <a:gd name="T4" fmla="*/ 64 w 69"/>
                  <a:gd name="T5" fmla="*/ 10 h 21"/>
                  <a:gd name="T6" fmla="*/ 44 w 69"/>
                  <a:gd name="T7" fmla="*/ 21 h 21"/>
                  <a:gd name="T8" fmla="*/ 5 w 69"/>
                  <a:gd name="T9" fmla="*/ 10 h 21"/>
                </a:gdLst>
                <a:ahLst/>
                <a:cxnLst>
                  <a:cxn ang="0">
                    <a:pos x="T0" y="T1"/>
                  </a:cxn>
                  <a:cxn ang="0">
                    <a:pos x="T2" y="T3"/>
                  </a:cxn>
                  <a:cxn ang="0">
                    <a:pos x="T4" y="T5"/>
                  </a:cxn>
                  <a:cxn ang="0">
                    <a:pos x="T6" y="T7"/>
                  </a:cxn>
                  <a:cxn ang="0">
                    <a:pos x="T8" y="T9"/>
                  </a:cxn>
                </a:cxnLst>
                <a:rect l="0" t="0" r="r" b="b"/>
                <a:pathLst>
                  <a:path w="69" h="21">
                    <a:moveTo>
                      <a:pt x="5" y="10"/>
                    </a:moveTo>
                    <a:cubicBezTo>
                      <a:pt x="0" y="4"/>
                      <a:pt x="10" y="0"/>
                      <a:pt x="26" y="0"/>
                    </a:cubicBezTo>
                    <a:cubicBezTo>
                      <a:pt x="42" y="0"/>
                      <a:pt x="59" y="4"/>
                      <a:pt x="64" y="10"/>
                    </a:cubicBezTo>
                    <a:cubicBezTo>
                      <a:pt x="69" y="16"/>
                      <a:pt x="60" y="21"/>
                      <a:pt x="44" y="21"/>
                    </a:cubicBezTo>
                    <a:cubicBezTo>
                      <a:pt x="27" y="21"/>
                      <a:pt x="10" y="16"/>
                      <a:pt x="5"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767" name="Freeform 666"/>
              <p:cNvSpPr>
                <a:spLocks/>
              </p:cNvSpPr>
              <p:nvPr/>
            </p:nvSpPr>
            <p:spPr bwMode="auto">
              <a:xfrm>
                <a:off x="5118" y="2758"/>
                <a:ext cx="69" cy="21"/>
              </a:xfrm>
              <a:custGeom>
                <a:avLst/>
                <a:gdLst>
                  <a:gd name="T0" fmla="*/ 5 w 70"/>
                  <a:gd name="T1" fmla="*/ 10 h 21"/>
                  <a:gd name="T2" fmla="*/ 26 w 70"/>
                  <a:gd name="T3" fmla="*/ 0 h 21"/>
                  <a:gd name="T4" fmla="*/ 65 w 70"/>
                  <a:gd name="T5" fmla="*/ 10 h 21"/>
                  <a:gd name="T6" fmla="*/ 44 w 70"/>
                  <a:gd name="T7" fmla="*/ 21 h 21"/>
                  <a:gd name="T8" fmla="*/ 5 w 70"/>
                  <a:gd name="T9" fmla="*/ 10 h 21"/>
                </a:gdLst>
                <a:ahLst/>
                <a:cxnLst>
                  <a:cxn ang="0">
                    <a:pos x="T0" y="T1"/>
                  </a:cxn>
                  <a:cxn ang="0">
                    <a:pos x="T2" y="T3"/>
                  </a:cxn>
                  <a:cxn ang="0">
                    <a:pos x="T4" y="T5"/>
                  </a:cxn>
                  <a:cxn ang="0">
                    <a:pos x="T6" y="T7"/>
                  </a:cxn>
                  <a:cxn ang="0">
                    <a:pos x="T8" y="T9"/>
                  </a:cxn>
                </a:cxnLst>
                <a:rect l="0" t="0" r="r" b="b"/>
                <a:pathLst>
                  <a:path w="70" h="21">
                    <a:moveTo>
                      <a:pt x="5" y="10"/>
                    </a:moveTo>
                    <a:cubicBezTo>
                      <a:pt x="0" y="4"/>
                      <a:pt x="9" y="0"/>
                      <a:pt x="26" y="0"/>
                    </a:cubicBezTo>
                    <a:cubicBezTo>
                      <a:pt x="42" y="0"/>
                      <a:pt x="59" y="4"/>
                      <a:pt x="65" y="10"/>
                    </a:cubicBezTo>
                    <a:cubicBezTo>
                      <a:pt x="70" y="16"/>
                      <a:pt x="61" y="21"/>
                      <a:pt x="44" y="21"/>
                    </a:cubicBezTo>
                    <a:cubicBezTo>
                      <a:pt x="28" y="21"/>
                      <a:pt x="10" y="16"/>
                      <a:pt x="5"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768" name="Freeform 667"/>
              <p:cNvSpPr>
                <a:spLocks/>
              </p:cNvSpPr>
              <p:nvPr/>
            </p:nvSpPr>
            <p:spPr bwMode="auto">
              <a:xfrm>
                <a:off x="5193" y="2758"/>
                <a:ext cx="70" cy="21"/>
              </a:xfrm>
              <a:custGeom>
                <a:avLst/>
                <a:gdLst>
                  <a:gd name="T0" fmla="*/ 6 w 70"/>
                  <a:gd name="T1" fmla="*/ 10 h 21"/>
                  <a:gd name="T2" fmla="*/ 25 w 70"/>
                  <a:gd name="T3" fmla="*/ 0 h 21"/>
                  <a:gd name="T4" fmla="*/ 65 w 70"/>
                  <a:gd name="T5" fmla="*/ 10 h 21"/>
                  <a:gd name="T6" fmla="*/ 45 w 70"/>
                  <a:gd name="T7" fmla="*/ 21 h 21"/>
                  <a:gd name="T8" fmla="*/ 6 w 70"/>
                  <a:gd name="T9" fmla="*/ 10 h 21"/>
                </a:gdLst>
                <a:ahLst/>
                <a:cxnLst>
                  <a:cxn ang="0">
                    <a:pos x="T0" y="T1"/>
                  </a:cxn>
                  <a:cxn ang="0">
                    <a:pos x="T2" y="T3"/>
                  </a:cxn>
                  <a:cxn ang="0">
                    <a:pos x="T4" y="T5"/>
                  </a:cxn>
                  <a:cxn ang="0">
                    <a:pos x="T6" y="T7"/>
                  </a:cxn>
                  <a:cxn ang="0">
                    <a:pos x="T8" y="T9"/>
                  </a:cxn>
                </a:cxnLst>
                <a:rect l="0" t="0" r="r" b="b"/>
                <a:pathLst>
                  <a:path w="70" h="21">
                    <a:moveTo>
                      <a:pt x="6" y="10"/>
                    </a:moveTo>
                    <a:cubicBezTo>
                      <a:pt x="0" y="4"/>
                      <a:pt x="9" y="0"/>
                      <a:pt x="25" y="0"/>
                    </a:cubicBezTo>
                    <a:cubicBezTo>
                      <a:pt x="42" y="0"/>
                      <a:pt x="59" y="4"/>
                      <a:pt x="65" y="10"/>
                    </a:cubicBezTo>
                    <a:cubicBezTo>
                      <a:pt x="70" y="16"/>
                      <a:pt x="62" y="21"/>
                      <a:pt x="45" y="21"/>
                    </a:cubicBezTo>
                    <a:cubicBezTo>
                      <a:pt x="29" y="21"/>
                      <a:pt x="11" y="16"/>
                      <a:pt x="6"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769" name="Freeform 668"/>
              <p:cNvSpPr>
                <a:spLocks/>
              </p:cNvSpPr>
              <p:nvPr/>
            </p:nvSpPr>
            <p:spPr bwMode="auto">
              <a:xfrm>
                <a:off x="5271" y="2758"/>
                <a:ext cx="69" cy="21"/>
              </a:xfrm>
              <a:custGeom>
                <a:avLst/>
                <a:gdLst>
                  <a:gd name="T0" fmla="*/ 5 w 70"/>
                  <a:gd name="T1" fmla="*/ 10 h 21"/>
                  <a:gd name="T2" fmla="*/ 24 w 70"/>
                  <a:gd name="T3" fmla="*/ 0 h 21"/>
                  <a:gd name="T4" fmla="*/ 64 w 70"/>
                  <a:gd name="T5" fmla="*/ 10 h 21"/>
                  <a:gd name="T6" fmla="*/ 45 w 70"/>
                  <a:gd name="T7" fmla="*/ 21 h 21"/>
                  <a:gd name="T8" fmla="*/ 5 w 70"/>
                  <a:gd name="T9" fmla="*/ 10 h 21"/>
                </a:gdLst>
                <a:ahLst/>
                <a:cxnLst>
                  <a:cxn ang="0">
                    <a:pos x="T0" y="T1"/>
                  </a:cxn>
                  <a:cxn ang="0">
                    <a:pos x="T2" y="T3"/>
                  </a:cxn>
                  <a:cxn ang="0">
                    <a:pos x="T4" y="T5"/>
                  </a:cxn>
                  <a:cxn ang="0">
                    <a:pos x="T6" y="T7"/>
                  </a:cxn>
                  <a:cxn ang="0">
                    <a:pos x="T8" y="T9"/>
                  </a:cxn>
                </a:cxnLst>
                <a:rect l="0" t="0" r="r" b="b"/>
                <a:pathLst>
                  <a:path w="70" h="21">
                    <a:moveTo>
                      <a:pt x="5" y="10"/>
                    </a:moveTo>
                    <a:cubicBezTo>
                      <a:pt x="0" y="4"/>
                      <a:pt x="8" y="0"/>
                      <a:pt x="24" y="0"/>
                    </a:cubicBezTo>
                    <a:cubicBezTo>
                      <a:pt x="40" y="0"/>
                      <a:pt x="58" y="4"/>
                      <a:pt x="64" y="10"/>
                    </a:cubicBezTo>
                    <a:cubicBezTo>
                      <a:pt x="70" y="16"/>
                      <a:pt x="61" y="21"/>
                      <a:pt x="45" y="21"/>
                    </a:cubicBezTo>
                    <a:cubicBezTo>
                      <a:pt x="29" y="21"/>
                      <a:pt x="11" y="16"/>
                      <a:pt x="5"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770" name="Freeform 669"/>
              <p:cNvSpPr>
                <a:spLocks/>
              </p:cNvSpPr>
              <p:nvPr/>
            </p:nvSpPr>
            <p:spPr bwMode="auto">
              <a:xfrm>
                <a:off x="5346" y="2758"/>
                <a:ext cx="70" cy="21"/>
              </a:xfrm>
              <a:custGeom>
                <a:avLst/>
                <a:gdLst>
                  <a:gd name="T0" fmla="*/ 6 w 70"/>
                  <a:gd name="T1" fmla="*/ 10 h 21"/>
                  <a:gd name="T2" fmla="*/ 24 w 70"/>
                  <a:gd name="T3" fmla="*/ 0 h 21"/>
                  <a:gd name="T4" fmla="*/ 64 w 70"/>
                  <a:gd name="T5" fmla="*/ 10 h 21"/>
                  <a:gd name="T6" fmla="*/ 46 w 70"/>
                  <a:gd name="T7" fmla="*/ 21 h 21"/>
                  <a:gd name="T8" fmla="*/ 6 w 70"/>
                  <a:gd name="T9" fmla="*/ 10 h 21"/>
                </a:gdLst>
                <a:ahLst/>
                <a:cxnLst>
                  <a:cxn ang="0">
                    <a:pos x="T0" y="T1"/>
                  </a:cxn>
                  <a:cxn ang="0">
                    <a:pos x="T2" y="T3"/>
                  </a:cxn>
                  <a:cxn ang="0">
                    <a:pos x="T4" y="T5"/>
                  </a:cxn>
                  <a:cxn ang="0">
                    <a:pos x="T6" y="T7"/>
                  </a:cxn>
                  <a:cxn ang="0">
                    <a:pos x="T8" y="T9"/>
                  </a:cxn>
                </a:cxnLst>
                <a:rect l="0" t="0" r="r" b="b"/>
                <a:pathLst>
                  <a:path w="70" h="21">
                    <a:moveTo>
                      <a:pt x="6" y="10"/>
                    </a:moveTo>
                    <a:cubicBezTo>
                      <a:pt x="0" y="4"/>
                      <a:pt x="8" y="0"/>
                      <a:pt x="24" y="0"/>
                    </a:cubicBezTo>
                    <a:cubicBezTo>
                      <a:pt x="40" y="0"/>
                      <a:pt x="58" y="4"/>
                      <a:pt x="64" y="10"/>
                    </a:cubicBezTo>
                    <a:cubicBezTo>
                      <a:pt x="70" y="16"/>
                      <a:pt x="62" y="21"/>
                      <a:pt x="46" y="21"/>
                    </a:cubicBezTo>
                    <a:cubicBezTo>
                      <a:pt x="30" y="21"/>
                      <a:pt x="12" y="16"/>
                      <a:pt x="6"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771" name="Freeform 670"/>
              <p:cNvSpPr>
                <a:spLocks/>
              </p:cNvSpPr>
              <p:nvPr/>
            </p:nvSpPr>
            <p:spPr bwMode="auto">
              <a:xfrm>
                <a:off x="1185" y="2783"/>
                <a:ext cx="74" cy="22"/>
              </a:xfrm>
              <a:custGeom>
                <a:avLst/>
                <a:gdLst>
                  <a:gd name="T0" fmla="*/ 8 w 75"/>
                  <a:gd name="T1" fmla="*/ 11 h 22"/>
                  <a:gd name="T2" fmla="*/ 51 w 75"/>
                  <a:gd name="T3" fmla="*/ 0 h 22"/>
                  <a:gd name="T4" fmla="*/ 67 w 75"/>
                  <a:gd name="T5" fmla="*/ 11 h 22"/>
                  <a:gd name="T6" fmla="*/ 24 w 75"/>
                  <a:gd name="T7" fmla="*/ 22 h 22"/>
                  <a:gd name="T8" fmla="*/ 8 w 75"/>
                  <a:gd name="T9" fmla="*/ 11 h 22"/>
                </a:gdLst>
                <a:ahLst/>
                <a:cxnLst>
                  <a:cxn ang="0">
                    <a:pos x="T0" y="T1"/>
                  </a:cxn>
                  <a:cxn ang="0">
                    <a:pos x="T2" y="T3"/>
                  </a:cxn>
                  <a:cxn ang="0">
                    <a:pos x="T4" y="T5"/>
                  </a:cxn>
                  <a:cxn ang="0">
                    <a:pos x="T6" y="T7"/>
                  </a:cxn>
                  <a:cxn ang="0">
                    <a:pos x="T8" y="T9"/>
                  </a:cxn>
                </a:cxnLst>
                <a:rect l="0" t="0" r="r" b="b"/>
                <a:pathLst>
                  <a:path w="75" h="22">
                    <a:moveTo>
                      <a:pt x="8" y="11"/>
                    </a:moveTo>
                    <a:cubicBezTo>
                      <a:pt x="16" y="5"/>
                      <a:pt x="35" y="0"/>
                      <a:pt x="51" y="0"/>
                    </a:cubicBezTo>
                    <a:cubicBezTo>
                      <a:pt x="67" y="0"/>
                      <a:pt x="75" y="5"/>
                      <a:pt x="67" y="11"/>
                    </a:cubicBezTo>
                    <a:cubicBezTo>
                      <a:pt x="60" y="17"/>
                      <a:pt x="40" y="22"/>
                      <a:pt x="24" y="22"/>
                    </a:cubicBezTo>
                    <a:cubicBezTo>
                      <a:pt x="7" y="22"/>
                      <a:pt x="0" y="17"/>
                      <a:pt x="8" y="11"/>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772" name="Freeform 671"/>
              <p:cNvSpPr>
                <a:spLocks/>
              </p:cNvSpPr>
              <p:nvPr/>
            </p:nvSpPr>
            <p:spPr bwMode="auto">
              <a:xfrm>
                <a:off x="1263" y="2783"/>
                <a:ext cx="74" cy="22"/>
              </a:xfrm>
              <a:custGeom>
                <a:avLst/>
                <a:gdLst>
                  <a:gd name="T0" fmla="*/ 7 w 74"/>
                  <a:gd name="T1" fmla="*/ 11 h 22"/>
                  <a:gd name="T2" fmla="*/ 50 w 74"/>
                  <a:gd name="T3" fmla="*/ 0 h 22"/>
                  <a:gd name="T4" fmla="*/ 66 w 74"/>
                  <a:gd name="T5" fmla="*/ 11 h 22"/>
                  <a:gd name="T6" fmla="*/ 24 w 74"/>
                  <a:gd name="T7" fmla="*/ 22 h 22"/>
                  <a:gd name="T8" fmla="*/ 7 w 74"/>
                  <a:gd name="T9" fmla="*/ 11 h 22"/>
                </a:gdLst>
                <a:ahLst/>
                <a:cxnLst>
                  <a:cxn ang="0">
                    <a:pos x="T0" y="T1"/>
                  </a:cxn>
                  <a:cxn ang="0">
                    <a:pos x="T2" y="T3"/>
                  </a:cxn>
                  <a:cxn ang="0">
                    <a:pos x="T4" y="T5"/>
                  </a:cxn>
                  <a:cxn ang="0">
                    <a:pos x="T6" y="T7"/>
                  </a:cxn>
                  <a:cxn ang="0">
                    <a:pos x="T8" y="T9"/>
                  </a:cxn>
                </a:cxnLst>
                <a:rect l="0" t="0" r="r" b="b"/>
                <a:pathLst>
                  <a:path w="74" h="22">
                    <a:moveTo>
                      <a:pt x="7" y="11"/>
                    </a:moveTo>
                    <a:cubicBezTo>
                      <a:pt x="14" y="5"/>
                      <a:pt x="34" y="0"/>
                      <a:pt x="50" y="0"/>
                    </a:cubicBezTo>
                    <a:cubicBezTo>
                      <a:pt x="66" y="0"/>
                      <a:pt x="74" y="5"/>
                      <a:pt x="66" y="11"/>
                    </a:cubicBezTo>
                    <a:cubicBezTo>
                      <a:pt x="59" y="17"/>
                      <a:pt x="40" y="22"/>
                      <a:pt x="24" y="22"/>
                    </a:cubicBezTo>
                    <a:cubicBezTo>
                      <a:pt x="7" y="22"/>
                      <a:pt x="0" y="17"/>
                      <a:pt x="7" y="11"/>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773" name="Freeform 672"/>
              <p:cNvSpPr>
                <a:spLocks/>
              </p:cNvSpPr>
              <p:nvPr/>
            </p:nvSpPr>
            <p:spPr bwMode="auto">
              <a:xfrm>
                <a:off x="1340" y="2783"/>
                <a:ext cx="73" cy="22"/>
              </a:xfrm>
              <a:custGeom>
                <a:avLst/>
                <a:gdLst>
                  <a:gd name="T0" fmla="*/ 7 w 74"/>
                  <a:gd name="T1" fmla="*/ 11 h 22"/>
                  <a:gd name="T2" fmla="*/ 50 w 74"/>
                  <a:gd name="T3" fmla="*/ 0 h 22"/>
                  <a:gd name="T4" fmla="*/ 68 w 74"/>
                  <a:gd name="T5" fmla="*/ 11 h 22"/>
                  <a:gd name="T6" fmla="*/ 25 w 74"/>
                  <a:gd name="T7" fmla="*/ 22 h 22"/>
                  <a:gd name="T8" fmla="*/ 7 w 74"/>
                  <a:gd name="T9" fmla="*/ 11 h 22"/>
                </a:gdLst>
                <a:ahLst/>
                <a:cxnLst>
                  <a:cxn ang="0">
                    <a:pos x="T0" y="T1"/>
                  </a:cxn>
                  <a:cxn ang="0">
                    <a:pos x="T2" y="T3"/>
                  </a:cxn>
                  <a:cxn ang="0">
                    <a:pos x="T4" y="T5"/>
                  </a:cxn>
                  <a:cxn ang="0">
                    <a:pos x="T6" y="T7"/>
                  </a:cxn>
                  <a:cxn ang="0">
                    <a:pos x="T8" y="T9"/>
                  </a:cxn>
                </a:cxnLst>
                <a:rect l="0" t="0" r="r" b="b"/>
                <a:pathLst>
                  <a:path w="74" h="22">
                    <a:moveTo>
                      <a:pt x="7" y="11"/>
                    </a:moveTo>
                    <a:cubicBezTo>
                      <a:pt x="15" y="5"/>
                      <a:pt x="34" y="0"/>
                      <a:pt x="50" y="0"/>
                    </a:cubicBezTo>
                    <a:cubicBezTo>
                      <a:pt x="67" y="0"/>
                      <a:pt x="74" y="5"/>
                      <a:pt x="68" y="11"/>
                    </a:cubicBezTo>
                    <a:cubicBezTo>
                      <a:pt x="61" y="17"/>
                      <a:pt x="41" y="22"/>
                      <a:pt x="25" y="22"/>
                    </a:cubicBezTo>
                    <a:cubicBezTo>
                      <a:pt x="8" y="22"/>
                      <a:pt x="0" y="17"/>
                      <a:pt x="7" y="11"/>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774" name="Freeform 673"/>
              <p:cNvSpPr>
                <a:spLocks/>
              </p:cNvSpPr>
              <p:nvPr/>
            </p:nvSpPr>
            <p:spPr bwMode="auto">
              <a:xfrm>
                <a:off x="1418" y="2783"/>
                <a:ext cx="73" cy="22"/>
              </a:xfrm>
              <a:custGeom>
                <a:avLst/>
                <a:gdLst>
                  <a:gd name="T0" fmla="*/ 7 w 73"/>
                  <a:gd name="T1" fmla="*/ 11 h 22"/>
                  <a:gd name="T2" fmla="*/ 49 w 73"/>
                  <a:gd name="T3" fmla="*/ 0 h 22"/>
                  <a:gd name="T4" fmla="*/ 67 w 73"/>
                  <a:gd name="T5" fmla="*/ 11 h 22"/>
                  <a:gd name="T6" fmla="*/ 25 w 73"/>
                  <a:gd name="T7" fmla="*/ 22 h 22"/>
                  <a:gd name="T8" fmla="*/ 7 w 73"/>
                  <a:gd name="T9" fmla="*/ 11 h 22"/>
                </a:gdLst>
                <a:ahLst/>
                <a:cxnLst>
                  <a:cxn ang="0">
                    <a:pos x="T0" y="T1"/>
                  </a:cxn>
                  <a:cxn ang="0">
                    <a:pos x="T2" y="T3"/>
                  </a:cxn>
                  <a:cxn ang="0">
                    <a:pos x="T4" y="T5"/>
                  </a:cxn>
                  <a:cxn ang="0">
                    <a:pos x="T6" y="T7"/>
                  </a:cxn>
                  <a:cxn ang="0">
                    <a:pos x="T8" y="T9"/>
                  </a:cxn>
                </a:cxnLst>
                <a:rect l="0" t="0" r="r" b="b"/>
                <a:pathLst>
                  <a:path w="73" h="22">
                    <a:moveTo>
                      <a:pt x="7" y="11"/>
                    </a:moveTo>
                    <a:cubicBezTo>
                      <a:pt x="14" y="5"/>
                      <a:pt x="33" y="0"/>
                      <a:pt x="49" y="0"/>
                    </a:cubicBezTo>
                    <a:cubicBezTo>
                      <a:pt x="65" y="0"/>
                      <a:pt x="73" y="5"/>
                      <a:pt x="67" y="11"/>
                    </a:cubicBezTo>
                    <a:cubicBezTo>
                      <a:pt x="60" y="17"/>
                      <a:pt x="41" y="22"/>
                      <a:pt x="25" y="22"/>
                    </a:cubicBezTo>
                    <a:cubicBezTo>
                      <a:pt x="8" y="22"/>
                      <a:pt x="0" y="17"/>
                      <a:pt x="7" y="11"/>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775" name="Freeform 674"/>
              <p:cNvSpPr>
                <a:spLocks/>
              </p:cNvSpPr>
              <p:nvPr/>
            </p:nvSpPr>
            <p:spPr bwMode="auto">
              <a:xfrm>
                <a:off x="1496" y="2783"/>
                <a:ext cx="71" cy="22"/>
              </a:xfrm>
              <a:custGeom>
                <a:avLst/>
                <a:gdLst>
                  <a:gd name="T0" fmla="*/ 7 w 72"/>
                  <a:gd name="T1" fmla="*/ 11 h 22"/>
                  <a:gd name="T2" fmla="*/ 48 w 72"/>
                  <a:gd name="T3" fmla="*/ 0 h 22"/>
                  <a:gd name="T4" fmla="*/ 66 w 72"/>
                  <a:gd name="T5" fmla="*/ 11 h 22"/>
                  <a:gd name="T6" fmla="*/ 25 w 72"/>
                  <a:gd name="T7" fmla="*/ 22 h 22"/>
                  <a:gd name="T8" fmla="*/ 7 w 72"/>
                  <a:gd name="T9" fmla="*/ 11 h 22"/>
                </a:gdLst>
                <a:ahLst/>
                <a:cxnLst>
                  <a:cxn ang="0">
                    <a:pos x="T0" y="T1"/>
                  </a:cxn>
                  <a:cxn ang="0">
                    <a:pos x="T2" y="T3"/>
                  </a:cxn>
                  <a:cxn ang="0">
                    <a:pos x="T4" y="T5"/>
                  </a:cxn>
                  <a:cxn ang="0">
                    <a:pos x="T6" y="T7"/>
                  </a:cxn>
                  <a:cxn ang="0">
                    <a:pos x="T8" y="T9"/>
                  </a:cxn>
                </a:cxnLst>
                <a:rect l="0" t="0" r="r" b="b"/>
                <a:pathLst>
                  <a:path w="72" h="22">
                    <a:moveTo>
                      <a:pt x="7" y="11"/>
                    </a:moveTo>
                    <a:cubicBezTo>
                      <a:pt x="13" y="5"/>
                      <a:pt x="32" y="0"/>
                      <a:pt x="48" y="0"/>
                    </a:cubicBezTo>
                    <a:cubicBezTo>
                      <a:pt x="64" y="0"/>
                      <a:pt x="72" y="5"/>
                      <a:pt x="66" y="11"/>
                    </a:cubicBezTo>
                    <a:cubicBezTo>
                      <a:pt x="60" y="17"/>
                      <a:pt x="41" y="22"/>
                      <a:pt x="25" y="22"/>
                    </a:cubicBezTo>
                    <a:cubicBezTo>
                      <a:pt x="8" y="22"/>
                      <a:pt x="0" y="17"/>
                      <a:pt x="7" y="11"/>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776" name="Freeform 675"/>
              <p:cNvSpPr>
                <a:spLocks/>
              </p:cNvSpPr>
              <p:nvPr/>
            </p:nvSpPr>
            <p:spPr bwMode="auto">
              <a:xfrm>
                <a:off x="1573" y="2783"/>
                <a:ext cx="73" cy="22"/>
              </a:xfrm>
              <a:custGeom>
                <a:avLst/>
                <a:gdLst>
                  <a:gd name="T0" fmla="*/ 7 w 73"/>
                  <a:gd name="T1" fmla="*/ 11 h 22"/>
                  <a:gd name="T2" fmla="*/ 48 w 73"/>
                  <a:gd name="T3" fmla="*/ 0 h 22"/>
                  <a:gd name="T4" fmla="*/ 67 w 73"/>
                  <a:gd name="T5" fmla="*/ 11 h 22"/>
                  <a:gd name="T6" fmla="*/ 25 w 73"/>
                  <a:gd name="T7" fmla="*/ 22 h 22"/>
                  <a:gd name="T8" fmla="*/ 7 w 73"/>
                  <a:gd name="T9" fmla="*/ 11 h 22"/>
                </a:gdLst>
                <a:ahLst/>
                <a:cxnLst>
                  <a:cxn ang="0">
                    <a:pos x="T0" y="T1"/>
                  </a:cxn>
                  <a:cxn ang="0">
                    <a:pos x="T2" y="T3"/>
                  </a:cxn>
                  <a:cxn ang="0">
                    <a:pos x="T4" y="T5"/>
                  </a:cxn>
                  <a:cxn ang="0">
                    <a:pos x="T6" y="T7"/>
                  </a:cxn>
                  <a:cxn ang="0">
                    <a:pos x="T8" y="T9"/>
                  </a:cxn>
                </a:cxnLst>
                <a:rect l="0" t="0" r="r" b="b"/>
                <a:pathLst>
                  <a:path w="73" h="22">
                    <a:moveTo>
                      <a:pt x="7" y="11"/>
                    </a:moveTo>
                    <a:cubicBezTo>
                      <a:pt x="13" y="5"/>
                      <a:pt x="32" y="0"/>
                      <a:pt x="48" y="0"/>
                    </a:cubicBezTo>
                    <a:cubicBezTo>
                      <a:pt x="65" y="0"/>
                      <a:pt x="73" y="5"/>
                      <a:pt x="67" y="11"/>
                    </a:cubicBezTo>
                    <a:cubicBezTo>
                      <a:pt x="61" y="17"/>
                      <a:pt x="42" y="22"/>
                      <a:pt x="25" y="22"/>
                    </a:cubicBezTo>
                    <a:cubicBezTo>
                      <a:pt x="9" y="22"/>
                      <a:pt x="0" y="17"/>
                      <a:pt x="7" y="11"/>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777" name="Freeform 676"/>
              <p:cNvSpPr>
                <a:spLocks/>
              </p:cNvSpPr>
              <p:nvPr/>
            </p:nvSpPr>
            <p:spPr bwMode="auto">
              <a:xfrm>
                <a:off x="1651" y="2783"/>
                <a:ext cx="71" cy="22"/>
              </a:xfrm>
              <a:custGeom>
                <a:avLst/>
                <a:gdLst>
                  <a:gd name="T0" fmla="*/ 6 w 72"/>
                  <a:gd name="T1" fmla="*/ 11 h 22"/>
                  <a:gd name="T2" fmla="*/ 47 w 72"/>
                  <a:gd name="T3" fmla="*/ 0 h 22"/>
                  <a:gd name="T4" fmla="*/ 66 w 72"/>
                  <a:gd name="T5" fmla="*/ 11 h 22"/>
                  <a:gd name="T6" fmla="*/ 25 w 72"/>
                  <a:gd name="T7" fmla="*/ 22 h 22"/>
                  <a:gd name="T8" fmla="*/ 6 w 72"/>
                  <a:gd name="T9" fmla="*/ 11 h 22"/>
                </a:gdLst>
                <a:ahLst/>
                <a:cxnLst>
                  <a:cxn ang="0">
                    <a:pos x="T0" y="T1"/>
                  </a:cxn>
                  <a:cxn ang="0">
                    <a:pos x="T2" y="T3"/>
                  </a:cxn>
                  <a:cxn ang="0">
                    <a:pos x="T4" y="T5"/>
                  </a:cxn>
                  <a:cxn ang="0">
                    <a:pos x="T6" y="T7"/>
                  </a:cxn>
                  <a:cxn ang="0">
                    <a:pos x="T8" y="T9"/>
                  </a:cxn>
                </a:cxnLst>
                <a:rect l="0" t="0" r="r" b="b"/>
                <a:pathLst>
                  <a:path w="72" h="22">
                    <a:moveTo>
                      <a:pt x="6" y="11"/>
                    </a:moveTo>
                    <a:cubicBezTo>
                      <a:pt x="12" y="5"/>
                      <a:pt x="31" y="0"/>
                      <a:pt x="47" y="0"/>
                    </a:cubicBezTo>
                    <a:cubicBezTo>
                      <a:pt x="64" y="0"/>
                      <a:pt x="72" y="5"/>
                      <a:pt x="66" y="11"/>
                    </a:cubicBezTo>
                    <a:cubicBezTo>
                      <a:pt x="60" y="17"/>
                      <a:pt x="42" y="22"/>
                      <a:pt x="25" y="22"/>
                    </a:cubicBezTo>
                    <a:cubicBezTo>
                      <a:pt x="9" y="22"/>
                      <a:pt x="0" y="17"/>
                      <a:pt x="6" y="11"/>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778" name="Freeform 677"/>
              <p:cNvSpPr>
                <a:spLocks/>
              </p:cNvSpPr>
              <p:nvPr/>
            </p:nvSpPr>
            <p:spPr bwMode="auto">
              <a:xfrm>
                <a:off x="1729" y="2783"/>
                <a:ext cx="71" cy="22"/>
              </a:xfrm>
              <a:custGeom>
                <a:avLst/>
                <a:gdLst>
                  <a:gd name="T0" fmla="*/ 6 w 71"/>
                  <a:gd name="T1" fmla="*/ 11 h 22"/>
                  <a:gd name="T2" fmla="*/ 46 w 71"/>
                  <a:gd name="T3" fmla="*/ 0 h 22"/>
                  <a:gd name="T4" fmla="*/ 65 w 71"/>
                  <a:gd name="T5" fmla="*/ 11 h 22"/>
                  <a:gd name="T6" fmla="*/ 25 w 71"/>
                  <a:gd name="T7" fmla="*/ 22 h 22"/>
                  <a:gd name="T8" fmla="*/ 6 w 71"/>
                  <a:gd name="T9" fmla="*/ 11 h 22"/>
                </a:gdLst>
                <a:ahLst/>
                <a:cxnLst>
                  <a:cxn ang="0">
                    <a:pos x="T0" y="T1"/>
                  </a:cxn>
                  <a:cxn ang="0">
                    <a:pos x="T2" y="T3"/>
                  </a:cxn>
                  <a:cxn ang="0">
                    <a:pos x="T4" y="T5"/>
                  </a:cxn>
                  <a:cxn ang="0">
                    <a:pos x="T6" y="T7"/>
                  </a:cxn>
                  <a:cxn ang="0">
                    <a:pos x="T8" y="T9"/>
                  </a:cxn>
                </a:cxnLst>
                <a:rect l="0" t="0" r="r" b="b"/>
                <a:pathLst>
                  <a:path w="71" h="22">
                    <a:moveTo>
                      <a:pt x="6" y="11"/>
                    </a:moveTo>
                    <a:cubicBezTo>
                      <a:pt x="12" y="5"/>
                      <a:pt x="30" y="0"/>
                      <a:pt x="46" y="0"/>
                    </a:cubicBezTo>
                    <a:cubicBezTo>
                      <a:pt x="62" y="0"/>
                      <a:pt x="71" y="5"/>
                      <a:pt x="65" y="11"/>
                    </a:cubicBezTo>
                    <a:cubicBezTo>
                      <a:pt x="60" y="17"/>
                      <a:pt x="42" y="22"/>
                      <a:pt x="25" y="22"/>
                    </a:cubicBezTo>
                    <a:cubicBezTo>
                      <a:pt x="9" y="22"/>
                      <a:pt x="0" y="17"/>
                      <a:pt x="6" y="11"/>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779" name="Freeform 678"/>
              <p:cNvSpPr>
                <a:spLocks/>
              </p:cNvSpPr>
              <p:nvPr/>
            </p:nvSpPr>
            <p:spPr bwMode="auto">
              <a:xfrm>
                <a:off x="1807" y="2783"/>
                <a:ext cx="69" cy="22"/>
              </a:xfrm>
              <a:custGeom>
                <a:avLst/>
                <a:gdLst>
                  <a:gd name="T0" fmla="*/ 5 w 70"/>
                  <a:gd name="T1" fmla="*/ 11 h 22"/>
                  <a:gd name="T2" fmla="*/ 45 w 70"/>
                  <a:gd name="T3" fmla="*/ 0 h 22"/>
                  <a:gd name="T4" fmla="*/ 65 w 70"/>
                  <a:gd name="T5" fmla="*/ 11 h 22"/>
                  <a:gd name="T6" fmla="*/ 25 w 70"/>
                  <a:gd name="T7" fmla="*/ 22 h 22"/>
                  <a:gd name="T8" fmla="*/ 5 w 70"/>
                  <a:gd name="T9" fmla="*/ 11 h 22"/>
                </a:gdLst>
                <a:ahLst/>
                <a:cxnLst>
                  <a:cxn ang="0">
                    <a:pos x="T0" y="T1"/>
                  </a:cxn>
                  <a:cxn ang="0">
                    <a:pos x="T2" y="T3"/>
                  </a:cxn>
                  <a:cxn ang="0">
                    <a:pos x="T4" y="T5"/>
                  </a:cxn>
                  <a:cxn ang="0">
                    <a:pos x="T6" y="T7"/>
                  </a:cxn>
                  <a:cxn ang="0">
                    <a:pos x="T8" y="T9"/>
                  </a:cxn>
                </a:cxnLst>
                <a:rect l="0" t="0" r="r" b="b"/>
                <a:pathLst>
                  <a:path w="70" h="22">
                    <a:moveTo>
                      <a:pt x="5" y="11"/>
                    </a:moveTo>
                    <a:cubicBezTo>
                      <a:pt x="11" y="5"/>
                      <a:pt x="29" y="0"/>
                      <a:pt x="45" y="0"/>
                    </a:cubicBezTo>
                    <a:cubicBezTo>
                      <a:pt x="61" y="0"/>
                      <a:pt x="70" y="5"/>
                      <a:pt x="65" y="11"/>
                    </a:cubicBezTo>
                    <a:cubicBezTo>
                      <a:pt x="59" y="17"/>
                      <a:pt x="42" y="22"/>
                      <a:pt x="25" y="22"/>
                    </a:cubicBezTo>
                    <a:cubicBezTo>
                      <a:pt x="9" y="22"/>
                      <a:pt x="0" y="17"/>
                      <a:pt x="5" y="11"/>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780" name="Freeform 679"/>
              <p:cNvSpPr>
                <a:spLocks/>
              </p:cNvSpPr>
              <p:nvPr/>
            </p:nvSpPr>
            <p:spPr bwMode="auto">
              <a:xfrm>
                <a:off x="1884" y="2783"/>
                <a:ext cx="71" cy="22"/>
              </a:xfrm>
              <a:custGeom>
                <a:avLst/>
                <a:gdLst>
                  <a:gd name="T0" fmla="*/ 6 w 71"/>
                  <a:gd name="T1" fmla="*/ 11 h 22"/>
                  <a:gd name="T2" fmla="*/ 45 w 71"/>
                  <a:gd name="T3" fmla="*/ 0 h 22"/>
                  <a:gd name="T4" fmla="*/ 66 w 71"/>
                  <a:gd name="T5" fmla="*/ 11 h 22"/>
                  <a:gd name="T6" fmla="*/ 26 w 71"/>
                  <a:gd name="T7" fmla="*/ 22 h 22"/>
                  <a:gd name="T8" fmla="*/ 6 w 71"/>
                  <a:gd name="T9" fmla="*/ 11 h 22"/>
                </a:gdLst>
                <a:ahLst/>
                <a:cxnLst>
                  <a:cxn ang="0">
                    <a:pos x="T0" y="T1"/>
                  </a:cxn>
                  <a:cxn ang="0">
                    <a:pos x="T2" y="T3"/>
                  </a:cxn>
                  <a:cxn ang="0">
                    <a:pos x="T4" y="T5"/>
                  </a:cxn>
                  <a:cxn ang="0">
                    <a:pos x="T6" y="T7"/>
                  </a:cxn>
                  <a:cxn ang="0">
                    <a:pos x="T8" y="T9"/>
                  </a:cxn>
                </a:cxnLst>
                <a:rect l="0" t="0" r="r" b="b"/>
                <a:pathLst>
                  <a:path w="71" h="22">
                    <a:moveTo>
                      <a:pt x="6" y="11"/>
                    </a:moveTo>
                    <a:cubicBezTo>
                      <a:pt x="11" y="5"/>
                      <a:pt x="29" y="0"/>
                      <a:pt x="45" y="0"/>
                    </a:cubicBezTo>
                    <a:cubicBezTo>
                      <a:pt x="62" y="0"/>
                      <a:pt x="71" y="5"/>
                      <a:pt x="66" y="11"/>
                    </a:cubicBezTo>
                    <a:cubicBezTo>
                      <a:pt x="61" y="17"/>
                      <a:pt x="43" y="22"/>
                      <a:pt x="26" y="22"/>
                    </a:cubicBezTo>
                    <a:cubicBezTo>
                      <a:pt x="9" y="22"/>
                      <a:pt x="0" y="17"/>
                      <a:pt x="6" y="11"/>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781" name="Freeform 680"/>
              <p:cNvSpPr>
                <a:spLocks/>
              </p:cNvSpPr>
              <p:nvPr/>
            </p:nvSpPr>
            <p:spPr bwMode="auto">
              <a:xfrm>
                <a:off x="1962" y="2783"/>
                <a:ext cx="69" cy="22"/>
              </a:xfrm>
              <a:custGeom>
                <a:avLst/>
                <a:gdLst>
                  <a:gd name="T0" fmla="*/ 5 w 70"/>
                  <a:gd name="T1" fmla="*/ 11 h 22"/>
                  <a:gd name="T2" fmla="*/ 44 w 70"/>
                  <a:gd name="T3" fmla="*/ 0 h 22"/>
                  <a:gd name="T4" fmla="*/ 65 w 70"/>
                  <a:gd name="T5" fmla="*/ 11 h 22"/>
                  <a:gd name="T6" fmla="*/ 26 w 70"/>
                  <a:gd name="T7" fmla="*/ 22 h 22"/>
                  <a:gd name="T8" fmla="*/ 5 w 70"/>
                  <a:gd name="T9" fmla="*/ 11 h 22"/>
                </a:gdLst>
                <a:ahLst/>
                <a:cxnLst>
                  <a:cxn ang="0">
                    <a:pos x="T0" y="T1"/>
                  </a:cxn>
                  <a:cxn ang="0">
                    <a:pos x="T2" y="T3"/>
                  </a:cxn>
                  <a:cxn ang="0">
                    <a:pos x="T4" y="T5"/>
                  </a:cxn>
                  <a:cxn ang="0">
                    <a:pos x="T6" y="T7"/>
                  </a:cxn>
                  <a:cxn ang="0">
                    <a:pos x="T8" y="T9"/>
                  </a:cxn>
                </a:cxnLst>
                <a:rect l="0" t="0" r="r" b="b"/>
                <a:pathLst>
                  <a:path w="70" h="22">
                    <a:moveTo>
                      <a:pt x="5" y="11"/>
                    </a:moveTo>
                    <a:cubicBezTo>
                      <a:pt x="10" y="5"/>
                      <a:pt x="27" y="0"/>
                      <a:pt x="44" y="0"/>
                    </a:cubicBezTo>
                    <a:cubicBezTo>
                      <a:pt x="60" y="0"/>
                      <a:pt x="70" y="5"/>
                      <a:pt x="65" y="11"/>
                    </a:cubicBezTo>
                    <a:cubicBezTo>
                      <a:pt x="60" y="17"/>
                      <a:pt x="43" y="22"/>
                      <a:pt x="26" y="22"/>
                    </a:cubicBezTo>
                    <a:cubicBezTo>
                      <a:pt x="9" y="22"/>
                      <a:pt x="0" y="17"/>
                      <a:pt x="5" y="11"/>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782" name="Freeform 681"/>
              <p:cNvSpPr>
                <a:spLocks/>
              </p:cNvSpPr>
              <p:nvPr/>
            </p:nvSpPr>
            <p:spPr bwMode="auto">
              <a:xfrm>
                <a:off x="2040" y="2783"/>
                <a:ext cx="69" cy="22"/>
              </a:xfrm>
              <a:custGeom>
                <a:avLst/>
                <a:gdLst>
                  <a:gd name="T0" fmla="*/ 5 w 69"/>
                  <a:gd name="T1" fmla="*/ 11 h 22"/>
                  <a:gd name="T2" fmla="*/ 43 w 69"/>
                  <a:gd name="T3" fmla="*/ 0 h 22"/>
                  <a:gd name="T4" fmla="*/ 64 w 69"/>
                  <a:gd name="T5" fmla="*/ 11 h 22"/>
                  <a:gd name="T6" fmla="*/ 26 w 69"/>
                  <a:gd name="T7" fmla="*/ 22 h 22"/>
                  <a:gd name="T8" fmla="*/ 5 w 69"/>
                  <a:gd name="T9" fmla="*/ 11 h 22"/>
                </a:gdLst>
                <a:ahLst/>
                <a:cxnLst>
                  <a:cxn ang="0">
                    <a:pos x="T0" y="T1"/>
                  </a:cxn>
                  <a:cxn ang="0">
                    <a:pos x="T2" y="T3"/>
                  </a:cxn>
                  <a:cxn ang="0">
                    <a:pos x="T4" y="T5"/>
                  </a:cxn>
                  <a:cxn ang="0">
                    <a:pos x="T6" y="T7"/>
                  </a:cxn>
                  <a:cxn ang="0">
                    <a:pos x="T8" y="T9"/>
                  </a:cxn>
                </a:cxnLst>
                <a:rect l="0" t="0" r="r" b="b"/>
                <a:pathLst>
                  <a:path w="69" h="22">
                    <a:moveTo>
                      <a:pt x="5" y="11"/>
                    </a:moveTo>
                    <a:cubicBezTo>
                      <a:pt x="10" y="5"/>
                      <a:pt x="27" y="0"/>
                      <a:pt x="43" y="0"/>
                    </a:cubicBezTo>
                    <a:cubicBezTo>
                      <a:pt x="59" y="0"/>
                      <a:pt x="69" y="5"/>
                      <a:pt x="64" y="11"/>
                    </a:cubicBezTo>
                    <a:cubicBezTo>
                      <a:pt x="60" y="17"/>
                      <a:pt x="42" y="22"/>
                      <a:pt x="26" y="22"/>
                    </a:cubicBezTo>
                    <a:cubicBezTo>
                      <a:pt x="9" y="22"/>
                      <a:pt x="0" y="17"/>
                      <a:pt x="5" y="11"/>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783" name="Freeform 682"/>
              <p:cNvSpPr>
                <a:spLocks/>
              </p:cNvSpPr>
              <p:nvPr/>
            </p:nvSpPr>
            <p:spPr bwMode="auto">
              <a:xfrm>
                <a:off x="3051" y="2783"/>
                <a:ext cx="63" cy="22"/>
              </a:xfrm>
              <a:custGeom>
                <a:avLst/>
                <a:gdLst>
                  <a:gd name="T0" fmla="*/ 2 w 63"/>
                  <a:gd name="T1" fmla="*/ 11 h 22"/>
                  <a:gd name="T2" fmla="*/ 34 w 63"/>
                  <a:gd name="T3" fmla="*/ 0 h 22"/>
                  <a:gd name="T4" fmla="*/ 61 w 63"/>
                  <a:gd name="T5" fmla="*/ 11 h 22"/>
                  <a:gd name="T6" fmla="*/ 29 w 63"/>
                  <a:gd name="T7" fmla="*/ 22 h 22"/>
                  <a:gd name="T8" fmla="*/ 2 w 63"/>
                  <a:gd name="T9" fmla="*/ 11 h 22"/>
                </a:gdLst>
                <a:ahLst/>
                <a:cxnLst>
                  <a:cxn ang="0">
                    <a:pos x="T0" y="T1"/>
                  </a:cxn>
                  <a:cxn ang="0">
                    <a:pos x="T2" y="T3"/>
                  </a:cxn>
                  <a:cxn ang="0">
                    <a:pos x="T4" y="T5"/>
                  </a:cxn>
                  <a:cxn ang="0">
                    <a:pos x="T6" y="T7"/>
                  </a:cxn>
                  <a:cxn ang="0">
                    <a:pos x="T8" y="T9"/>
                  </a:cxn>
                </a:cxnLst>
                <a:rect l="0" t="0" r="r" b="b"/>
                <a:pathLst>
                  <a:path w="63" h="22">
                    <a:moveTo>
                      <a:pt x="2" y="11"/>
                    </a:moveTo>
                    <a:cubicBezTo>
                      <a:pt x="4" y="5"/>
                      <a:pt x="18" y="0"/>
                      <a:pt x="34" y="0"/>
                    </a:cubicBezTo>
                    <a:cubicBezTo>
                      <a:pt x="51" y="0"/>
                      <a:pt x="63" y="5"/>
                      <a:pt x="61" y="11"/>
                    </a:cubicBezTo>
                    <a:cubicBezTo>
                      <a:pt x="60" y="17"/>
                      <a:pt x="46" y="22"/>
                      <a:pt x="29" y="22"/>
                    </a:cubicBezTo>
                    <a:cubicBezTo>
                      <a:pt x="13" y="22"/>
                      <a:pt x="0" y="17"/>
                      <a:pt x="2" y="11"/>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784" name="Freeform 683"/>
              <p:cNvSpPr>
                <a:spLocks/>
              </p:cNvSpPr>
              <p:nvPr/>
            </p:nvSpPr>
            <p:spPr bwMode="auto">
              <a:xfrm>
                <a:off x="3129" y="2783"/>
                <a:ext cx="61" cy="22"/>
              </a:xfrm>
              <a:custGeom>
                <a:avLst/>
                <a:gdLst>
                  <a:gd name="T0" fmla="*/ 1 w 62"/>
                  <a:gd name="T1" fmla="*/ 11 h 22"/>
                  <a:gd name="T2" fmla="*/ 33 w 62"/>
                  <a:gd name="T3" fmla="*/ 0 h 22"/>
                  <a:gd name="T4" fmla="*/ 61 w 62"/>
                  <a:gd name="T5" fmla="*/ 11 h 22"/>
                  <a:gd name="T6" fmla="*/ 29 w 62"/>
                  <a:gd name="T7" fmla="*/ 22 h 22"/>
                  <a:gd name="T8" fmla="*/ 1 w 62"/>
                  <a:gd name="T9" fmla="*/ 11 h 22"/>
                </a:gdLst>
                <a:ahLst/>
                <a:cxnLst>
                  <a:cxn ang="0">
                    <a:pos x="T0" y="T1"/>
                  </a:cxn>
                  <a:cxn ang="0">
                    <a:pos x="T2" y="T3"/>
                  </a:cxn>
                  <a:cxn ang="0">
                    <a:pos x="T4" y="T5"/>
                  </a:cxn>
                  <a:cxn ang="0">
                    <a:pos x="T6" y="T7"/>
                  </a:cxn>
                  <a:cxn ang="0">
                    <a:pos x="T8" y="T9"/>
                  </a:cxn>
                </a:cxnLst>
                <a:rect l="0" t="0" r="r" b="b"/>
                <a:pathLst>
                  <a:path w="62" h="22">
                    <a:moveTo>
                      <a:pt x="1" y="11"/>
                    </a:moveTo>
                    <a:cubicBezTo>
                      <a:pt x="3" y="5"/>
                      <a:pt x="17" y="0"/>
                      <a:pt x="33" y="0"/>
                    </a:cubicBezTo>
                    <a:cubicBezTo>
                      <a:pt x="49" y="0"/>
                      <a:pt x="62" y="5"/>
                      <a:pt x="61" y="11"/>
                    </a:cubicBezTo>
                    <a:cubicBezTo>
                      <a:pt x="60" y="17"/>
                      <a:pt x="45" y="22"/>
                      <a:pt x="29" y="22"/>
                    </a:cubicBezTo>
                    <a:cubicBezTo>
                      <a:pt x="12" y="22"/>
                      <a:pt x="0" y="17"/>
                      <a:pt x="1" y="11"/>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785" name="Freeform 684"/>
              <p:cNvSpPr>
                <a:spLocks/>
              </p:cNvSpPr>
              <p:nvPr/>
            </p:nvSpPr>
            <p:spPr bwMode="auto">
              <a:xfrm>
                <a:off x="3206" y="2783"/>
                <a:ext cx="62" cy="22"/>
              </a:xfrm>
              <a:custGeom>
                <a:avLst/>
                <a:gdLst>
                  <a:gd name="T0" fmla="*/ 1 w 62"/>
                  <a:gd name="T1" fmla="*/ 11 h 22"/>
                  <a:gd name="T2" fmla="*/ 33 w 62"/>
                  <a:gd name="T3" fmla="*/ 0 h 22"/>
                  <a:gd name="T4" fmla="*/ 61 w 62"/>
                  <a:gd name="T5" fmla="*/ 11 h 22"/>
                  <a:gd name="T6" fmla="*/ 29 w 62"/>
                  <a:gd name="T7" fmla="*/ 22 h 22"/>
                  <a:gd name="T8" fmla="*/ 1 w 62"/>
                  <a:gd name="T9" fmla="*/ 11 h 22"/>
                </a:gdLst>
                <a:ahLst/>
                <a:cxnLst>
                  <a:cxn ang="0">
                    <a:pos x="T0" y="T1"/>
                  </a:cxn>
                  <a:cxn ang="0">
                    <a:pos x="T2" y="T3"/>
                  </a:cxn>
                  <a:cxn ang="0">
                    <a:pos x="T4" y="T5"/>
                  </a:cxn>
                  <a:cxn ang="0">
                    <a:pos x="T6" y="T7"/>
                  </a:cxn>
                  <a:cxn ang="0">
                    <a:pos x="T8" y="T9"/>
                  </a:cxn>
                </a:cxnLst>
                <a:rect l="0" t="0" r="r" b="b"/>
                <a:pathLst>
                  <a:path w="62" h="22">
                    <a:moveTo>
                      <a:pt x="1" y="11"/>
                    </a:moveTo>
                    <a:cubicBezTo>
                      <a:pt x="3" y="5"/>
                      <a:pt x="17" y="0"/>
                      <a:pt x="33" y="0"/>
                    </a:cubicBezTo>
                    <a:cubicBezTo>
                      <a:pt x="49" y="0"/>
                      <a:pt x="62" y="5"/>
                      <a:pt x="61" y="11"/>
                    </a:cubicBezTo>
                    <a:cubicBezTo>
                      <a:pt x="60" y="17"/>
                      <a:pt x="46" y="22"/>
                      <a:pt x="29" y="22"/>
                    </a:cubicBezTo>
                    <a:cubicBezTo>
                      <a:pt x="13" y="22"/>
                      <a:pt x="0" y="17"/>
                      <a:pt x="1" y="11"/>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786" name="Freeform 685"/>
              <p:cNvSpPr>
                <a:spLocks/>
              </p:cNvSpPr>
              <p:nvPr/>
            </p:nvSpPr>
            <p:spPr bwMode="auto">
              <a:xfrm>
                <a:off x="3440" y="2783"/>
                <a:ext cx="60" cy="22"/>
              </a:xfrm>
              <a:custGeom>
                <a:avLst/>
                <a:gdLst>
                  <a:gd name="T0" fmla="*/ 0 w 60"/>
                  <a:gd name="T1" fmla="*/ 11 h 22"/>
                  <a:gd name="T2" fmla="*/ 30 w 60"/>
                  <a:gd name="T3" fmla="*/ 0 h 22"/>
                  <a:gd name="T4" fmla="*/ 59 w 60"/>
                  <a:gd name="T5" fmla="*/ 11 h 22"/>
                  <a:gd name="T6" fmla="*/ 29 w 60"/>
                  <a:gd name="T7" fmla="*/ 22 h 22"/>
                  <a:gd name="T8" fmla="*/ 0 w 60"/>
                  <a:gd name="T9" fmla="*/ 11 h 22"/>
                </a:gdLst>
                <a:ahLst/>
                <a:cxnLst>
                  <a:cxn ang="0">
                    <a:pos x="T0" y="T1"/>
                  </a:cxn>
                  <a:cxn ang="0">
                    <a:pos x="T2" y="T3"/>
                  </a:cxn>
                  <a:cxn ang="0">
                    <a:pos x="T4" y="T5"/>
                  </a:cxn>
                  <a:cxn ang="0">
                    <a:pos x="T6" y="T7"/>
                  </a:cxn>
                  <a:cxn ang="0">
                    <a:pos x="T8" y="T9"/>
                  </a:cxn>
                </a:cxnLst>
                <a:rect l="0" t="0" r="r" b="b"/>
                <a:pathLst>
                  <a:path w="60" h="22">
                    <a:moveTo>
                      <a:pt x="0" y="11"/>
                    </a:moveTo>
                    <a:cubicBezTo>
                      <a:pt x="0" y="5"/>
                      <a:pt x="14" y="0"/>
                      <a:pt x="30" y="0"/>
                    </a:cubicBezTo>
                    <a:cubicBezTo>
                      <a:pt x="46" y="0"/>
                      <a:pt x="60" y="5"/>
                      <a:pt x="59" y="11"/>
                    </a:cubicBezTo>
                    <a:cubicBezTo>
                      <a:pt x="59" y="17"/>
                      <a:pt x="46" y="22"/>
                      <a:pt x="29" y="22"/>
                    </a:cubicBezTo>
                    <a:cubicBezTo>
                      <a:pt x="13" y="22"/>
                      <a:pt x="0" y="17"/>
                      <a:pt x="0" y="11"/>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787" name="Freeform 686"/>
              <p:cNvSpPr>
                <a:spLocks/>
              </p:cNvSpPr>
              <p:nvPr/>
            </p:nvSpPr>
            <p:spPr bwMode="auto">
              <a:xfrm>
                <a:off x="3517" y="2783"/>
                <a:ext cx="61" cy="22"/>
              </a:xfrm>
              <a:custGeom>
                <a:avLst/>
                <a:gdLst>
                  <a:gd name="T0" fmla="*/ 0 w 61"/>
                  <a:gd name="T1" fmla="*/ 11 h 22"/>
                  <a:gd name="T2" fmla="*/ 30 w 61"/>
                  <a:gd name="T3" fmla="*/ 0 h 22"/>
                  <a:gd name="T4" fmla="*/ 60 w 61"/>
                  <a:gd name="T5" fmla="*/ 11 h 22"/>
                  <a:gd name="T6" fmla="*/ 30 w 61"/>
                  <a:gd name="T7" fmla="*/ 22 h 22"/>
                  <a:gd name="T8" fmla="*/ 0 w 61"/>
                  <a:gd name="T9" fmla="*/ 11 h 22"/>
                </a:gdLst>
                <a:ahLst/>
                <a:cxnLst>
                  <a:cxn ang="0">
                    <a:pos x="T0" y="T1"/>
                  </a:cxn>
                  <a:cxn ang="0">
                    <a:pos x="T2" y="T3"/>
                  </a:cxn>
                  <a:cxn ang="0">
                    <a:pos x="T4" y="T5"/>
                  </a:cxn>
                  <a:cxn ang="0">
                    <a:pos x="T6" y="T7"/>
                  </a:cxn>
                  <a:cxn ang="0">
                    <a:pos x="T8" y="T9"/>
                  </a:cxn>
                </a:cxnLst>
                <a:rect l="0" t="0" r="r" b="b"/>
                <a:pathLst>
                  <a:path w="61" h="22">
                    <a:moveTo>
                      <a:pt x="0" y="11"/>
                    </a:moveTo>
                    <a:cubicBezTo>
                      <a:pt x="0" y="5"/>
                      <a:pt x="14" y="0"/>
                      <a:pt x="30" y="0"/>
                    </a:cubicBezTo>
                    <a:cubicBezTo>
                      <a:pt x="47" y="0"/>
                      <a:pt x="60" y="5"/>
                      <a:pt x="60" y="11"/>
                    </a:cubicBezTo>
                    <a:cubicBezTo>
                      <a:pt x="61" y="17"/>
                      <a:pt x="47" y="22"/>
                      <a:pt x="30" y="22"/>
                    </a:cubicBezTo>
                    <a:cubicBezTo>
                      <a:pt x="14" y="22"/>
                      <a:pt x="0" y="17"/>
                      <a:pt x="0" y="11"/>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788" name="Freeform 687"/>
              <p:cNvSpPr>
                <a:spLocks/>
              </p:cNvSpPr>
              <p:nvPr/>
            </p:nvSpPr>
            <p:spPr bwMode="auto">
              <a:xfrm>
                <a:off x="3594" y="2783"/>
                <a:ext cx="61" cy="22"/>
              </a:xfrm>
              <a:custGeom>
                <a:avLst/>
                <a:gdLst>
                  <a:gd name="T0" fmla="*/ 1 w 61"/>
                  <a:gd name="T1" fmla="*/ 11 h 22"/>
                  <a:gd name="T2" fmla="*/ 30 w 61"/>
                  <a:gd name="T3" fmla="*/ 0 h 22"/>
                  <a:gd name="T4" fmla="*/ 61 w 61"/>
                  <a:gd name="T5" fmla="*/ 11 h 22"/>
                  <a:gd name="T6" fmla="*/ 31 w 61"/>
                  <a:gd name="T7" fmla="*/ 22 h 22"/>
                  <a:gd name="T8" fmla="*/ 1 w 61"/>
                  <a:gd name="T9" fmla="*/ 11 h 22"/>
                </a:gdLst>
                <a:ahLst/>
                <a:cxnLst>
                  <a:cxn ang="0">
                    <a:pos x="T0" y="T1"/>
                  </a:cxn>
                  <a:cxn ang="0">
                    <a:pos x="T2" y="T3"/>
                  </a:cxn>
                  <a:cxn ang="0">
                    <a:pos x="T4" y="T5"/>
                  </a:cxn>
                  <a:cxn ang="0">
                    <a:pos x="T6" y="T7"/>
                  </a:cxn>
                  <a:cxn ang="0">
                    <a:pos x="T8" y="T9"/>
                  </a:cxn>
                </a:cxnLst>
                <a:rect l="0" t="0" r="r" b="b"/>
                <a:pathLst>
                  <a:path w="61" h="22">
                    <a:moveTo>
                      <a:pt x="1" y="11"/>
                    </a:moveTo>
                    <a:cubicBezTo>
                      <a:pt x="0" y="5"/>
                      <a:pt x="14" y="0"/>
                      <a:pt x="30" y="0"/>
                    </a:cubicBezTo>
                    <a:cubicBezTo>
                      <a:pt x="47" y="0"/>
                      <a:pt x="60" y="5"/>
                      <a:pt x="61" y="11"/>
                    </a:cubicBezTo>
                    <a:cubicBezTo>
                      <a:pt x="61" y="17"/>
                      <a:pt x="48" y="22"/>
                      <a:pt x="31" y="22"/>
                    </a:cubicBezTo>
                    <a:cubicBezTo>
                      <a:pt x="15" y="22"/>
                      <a:pt x="1" y="17"/>
                      <a:pt x="1" y="11"/>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789" name="Freeform 688"/>
              <p:cNvSpPr>
                <a:spLocks/>
              </p:cNvSpPr>
              <p:nvPr/>
            </p:nvSpPr>
            <p:spPr bwMode="auto">
              <a:xfrm>
                <a:off x="3672" y="2783"/>
                <a:ext cx="61" cy="22"/>
              </a:xfrm>
              <a:custGeom>
                <a:avLst/>
                <a:gdLst>
                  <a:gd name="T0" fmla="*/ 1 w 61"/>
                  <a:gd name="T1" fmla="*/ 11 h 22"/>
                  <a:gd name="T2" fmla="*/ 29 w 61"/>
                  <a:gd name="T3" fmla="*/ 0 h 22"/>
                  <a:gd name="T4" fmla="*/ 60 w 61"/>
                  <a:gd name="T5" fmla="*/ 11 h 22"/>
                  <a:gd name="T6" fmla="*/ 31 w 61"/>
                  <a:gd name="T7" fmla="*/ 22 h 22"/>
                  <a:gd name="T8" fmla="*/ 1 w 61"/>
                  <a:gd name="T9" fmla="*/ 11 h 22"/>
                </a:gdLst>
                <a:ahLst/>
                <a:cxnLst>
                  <a:cxn ang="0">
                    <a:pos x="T0" y="T1"/>
                  </a:cxn>
                  <a:cxn ang="0">
                    <a:pos x="T2" y="T3"/>
                  </a:cxn>
                  <a:cxn ang="0">
                    <a:pos x="T4" y="T5"/>
                  </a:cxn>
                  <a:cxn ang="0">
                    <a:pos x="T6" y="T7"/>
                  </a:cxn>
                  <a:cxn ang="0">
                    <a:pos x="T8" y="T9"/>
                  </a:cxn>
                </a:cxnLst>
                <a:rect l="0" t="0" r="r" b="b"/>
                <a:pathLst>
                  <a:path w="61" h="22">
                    <a:moveTo>
                      <a:pt x="1" y="11"/>
                    </a:moveTo>
                    <a:cubicBezTo>
                      <a:pt x="0" y="5"/>
                      <a:pt x="13" y="0"/>
                      <a:pt x="29" y="0"/>
                    </a:cubicBezTo>
                    <a:cubicBezTo>
                      <a:pt x="45" y="0"/>
                      <a:pt x="59" y="5"/>
                      <a:pt x="60" y="11"/>
                    </a:cubicBezTo>
                    <a:cubicBezTo>
                      <a:pt x="61" y="17"/>
                      <a:pt x="48" y="22"/>
                      <a:pt x="31" y="22"/>
                    </a:cubicBezTo>
                    <a:cubicBezTo>
                      <a:pt x="15" y="22"/>
                      <a:pt x="1" y="17"/>
                      <a:pt x="1" y="11"/>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790" name="Freeform 689"/>
              <p:cNvSpPr>
                <a:spLocks/>
              </p:cNvSpPr>
              <p:nvPr/>
            </p:nvSpPr>
            <p:spPr bwMode="auto">
              <a:xfrm>
                <a:off x="3749" y="2783"/>
                <a:ext cx="61" cy="22"/>
              </a:xfrm>
              <a:custGeom>
                <a:avLst/>
                <a:gdLst>
                  <a:gd name="T0" fmla="*/ 1 w 61"/>
                  <a:gd name="T1" fmla="*/ 11 h 22"/>
                  <a:gd name="T2" fmla="*/ 29 w 61"/>
                  <a:gd name="T3" fmla="*/ 0 h 22"/>
                  <a:gd name="T4" fmla="*/ 60 w 61"/>
                  <a:gd name="T5" fmla="*/ 11 h 22"/>
                  <a:gd name="T6" fmla="*/ 32 w 61"/>
                  <a:gd name="T7" fmla="*/ 22 h 22"/>
                  <a:gd name="T8" fmla="*/ 1 w 61"/>
                  <a:gd name="T9" fmla="*/ 11 h 22"/>
                </a:gdLst>
                <a:ahLst/>
                <a:cxnLst>
                  <a:cxn ang="0">
                    <a:pos x="T0" y="T1"/>
                  </a:cxn>
                  <a:cxn ang="0">
                    <a:pos x="T2" y="T3"/>
                  </a:cxn>
                  <a:cxn ang="0">
                    <a:pos x="T4" y="T5"/>
                  </a:cxn>
                  <a:cxn ang="0">
                    <a:pos x="T6" y="T7"/>
                  </a:cxn>
                  <a:cxn ang="0">
                    <a:pos x="T8" y="T9"/>
                  </a:cxn>
                </a:cxnLst>
                <a:rect l="0" t="0" r="r" b="b"/>
                <a:pathLst>
                  <a:path w="61" h="22">
                    <a:moveTo>
                      <a:pt x="1" y="11"/>
                    </a:moveTo>
                    <a:cubicBezTo>
                      <a:pt x="0" y="5"/>
                      <a:pt x="13" y="0"/>
                      <a:pt x="29" y="0"/>
                    </a:cubicBezTo>
                    <a:cubicBezTo>
                      <a:pt x="45" y="0"/>
                      <a:pt x="59" y="5"/>
                      <a:pt x="60" y="11"/>
                    </a:cubicBezTo>
                    <a:cubicBezTo>
                      <a:pt x="61" y="17"/>
                      <a:pt x="49" y="22"/>
                      <a:pt x="32" y="22"/>
                    </a:cubicBezTo>
                    <a:cubicBezTo>
                      <a:pt x="16" y="22"/>
                      <a:pt x="2" y="17"/>
                      <a:pt x="1" y="11"/>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791" name="Freeform 690"/>
              <p:cNvSpPr>
                <a:spLocks/>
              </p:cNvSpPr>
              <p:nvPr/>
            </p:nvSpPr>
            <p:spPr bwMode="auto">
              <a:xfrm>
                <a:off x="3827" y="2783"/>
                <a:ext cx="61" cy="22"/>
              </a:xfrm>
              <a:custGeom>
                <a:avLst/>
                <a:gdLst>
                  <a:gd name="T0" fmla="*/ 1 w 62"/>
                  <a:gd name="T1" fmla="*/ 11 h 22"/>
                  <a:gd name="T2" fmla="*/ 29 w 62"/>
                  <a:gd name="T3" fmla="*/ 0 h 22"/>
                  <a:gd name="T4" fmla="*/ 61 w 62"/>
                  <a:gd name="T5" fmla="*/ 11 h 22"/>
                  <a:gd name="T6" fmla="*/ 33 w 62"/>
                  <a:gd name="T7" fmla="*/ 22 h 22"/>
                  <a:gd name="T8" fmla="*/ 1 w 62"/>
                  <a:gd name="T9" fmla="*/ 11 h 22"/>
                </a:gdLst>
                <a:ahLst/>
                <a:cxnLst>
                  <a:cxn ang="0">
                    <a:pos x="T0" y="T1"/>
                  </a:cxn>
                  <a:cxn ang="0">
                    <a:pos x="T2" y="T3"/>
                  </a:cxn>
                  <a:cxn ang="0">
                    <a:pos x="T4" y="T5"/>
                  </a:cxn>
                  <a:cxn ang="0">
                    <a:pos x="T6" y="T7"/>
                  </a:cxn>
                  <a:cxn ang="0">
                    <a:pos x="T8" y="T9"/>
                  </a:cxn>
                </a:cxnLst>
                <a:rect l="0" t="0" r="r" b="b"/>
                <a:pathLst>
                  <a:path w="62" h="22">
                    <a:moveTo>
                      <a:pt x="1" y="11"/>
                    </a:moveTo>
                    <a:cubicBezTo>
                      <a:pt x="0" y="5"/>
                      <a:pt x="13" y="0"/>
                      <a:pt x="29" y="0"/>
                    </a:cubicBezTo>
                    <a:cubicBezTo>
                      <a:pt x="46" y="0"/>
                      <a:pt x="60" y="5"/>
                      <a:pt x="61" y="11"/>
                    </a:cubicBezTo>
                    <a:cubicBezTo>
                      <a:pt x="62" y="17"/>
                      <a:pt x="50" y="22"/>
                      <a:pt x="33" y="22"/>
                    </a:cubicBezTo>
                    <a:cubicBezTo>
                      <a:pt x="16" y="22"/>
                      <a:pt x="2" y="17"/>
                      <a:pt x="1" y="11"/>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792" name="Freeform 691"/>
              <p:cNvSpPr>
                <a:spLocks/>
              </p:cNvSpPr>
              <p:nvPr/>
            </p:nvSpPr>
            <p:spPr bwMode="auto">
              <a:xfrm>
                <a:off x="3903" y="2783"/>
                <a:ext cx="63" cy="22"/>
              </a:xfrm>
              <a:custGeom>
                <a:avLst/>
                <a:gdLst>
                  <a:gd name="T0" fmla="*/ 1 w 63"/>
                  <a:gd name="T1" fmla="*/ 11 h 22"/>
                  <a:gd name="T2" fmla="*/ 29 w 63"/>
                  <a:gd name="T3" fmla="*/ 0 h 22"/>
                  <a:gd name="T4" fmla="*/ 61 w 63"/>
                  <a:gd name="T5" fmla="*/ 11 h 22"/>
                  <a:gd name="T6" fmla="*/ 34 w 63"/>
                  <a:gd name="T7" fmla="*/ 22 h 22"/>
                  <a:gd name="T8" fmla="*/ 1 w 63"/>
                  <a:gd name="T9" fmla="*/ 11 h 22"/>
                </a:gdLst>
                <a:ahLst/>
                <a:cxnLst>
                  <a:cxn ang="0">
                    <a:pos x="T0" y="T1"/>
                  </a:cxn>
                  <a:cxn ang="0">
                    <a:pos x="T2" y="T3"/>
                  </a:cxn>
                  <a:cxn ang="0">
                    <a:pos x="T4" y="T5"/>
                  </a:cxn>
                  <a:cxn ang="0">
                    <a:pos x="T6" y="T7"/>
                  </a:cxn>
                  <a:cxn ang="0">
                    <a:pos x="T8" y="T9"/>
                  </a:cxn>
                </a:cxnLst>
                <a:rect l="0" t="0" r="r" b="b"/>
                <a:pathLst>
                  <a:path w="63" h="22">
                    <a:moveTo>
                      <a:pt x="1" y="11"/>
                    </a:moveTo>
                    <a:cubicBezTo>
                      <a:pt x="0" y="5"/>
                      <a:pt x="13" y="0"/>
                      <a:pt x="29" y="0"/>
                    </a:cubicBezTo>
                    <a:cubicBezTo>
                      <a:pt x="46" y="0"/>
                      <a:pt x="60" y="5"/>
                      <a:pt x="61" y="11"/>
                    </a:cubicBezTo>
                    <a:cubicBezTo>
                      <a:pt x="63" y="17"/>
                      <a:pt x="51" y="22"/>
                      <a:pt x="34" y="22"/>
                    </a:cubicBezTo>
                    <a:cubicBezTo>
                      <a:pt x="17" y="22"/>
                      <a:pt x="3" y="17"/>
                      <a:pt x="1" y="11"/>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793" name="Freeform 692"/>
              <p:cNvSpPr>
                <a:spLocks/>
              </p:cNvSpPr>
              <p:nvPr/>
            </p:nvSpPr>
            <p:spPr bwMode="auto">
              <a:xfrm>
                <a:off x="3982" y="2783"/>
                <a:ext cx="61" cy="22"/>
              </a:xfrm>
              <a:custGeom>
                <a:avLst/>
                <a:gdLst>
                  <a:gd name="T0" fmla="*/ 1 w 62"/>
                  <a:gd name="T1" fmla="*/ 11 h 22"/>
                  <a:gd name="T2" fmla="*/ 28 w 62"/>
                  <a:gd name="T3" fmla="*/ 0 h 22"/>
                  <a:gd name="T4" fmla="*/ 61 w 62"/>
                  <a:gd name="T5" fmla="*/ 11 h 22"/>
                  <a:gd name="T6" fmla="*/ 34 w 62"/>
                  <a:gd name="T7" fmla="*/ 22 h 22"/>
                  <a:gd name="T8" fmla="*/ 1 w 62"/>
                  <a:gd name="T9" fmla="*/ 11 h 22"/>
                </a:gdLst>
                <a:ahLst/>
                <a:cxnLst>
                  <a:cxn ang="0">
                    <a:pos x="T0" y="T1"/>
                  </a:cxn>
                  <a:cxn ang="0">
                    <a:pos x="T2" y="T3"/>
                  </a:cxn>
                  <a:cxn ang="0">
                    <a:pos x="T4" y="T5"/>
                  </a:cxn>
                  <a:cxn ang="0">
                    <a:pos x="T6" y="T7"/>
                  </a:cxn>
                  <a:cxn ang="0">
                    <a:pos x="T8" y="T9"/>
                  </a:cxn>
                </a:cxnLst>
                <a:rect l="0" t="0" r="r" b="b"/>
                <a:pathLst>
                  <a:path w="62" h="22">
                    <a:moveTo>
                      <a:pt x="1" y="11"/>
                    </a:moveTo>
                    <a:cubicBezTo>
                      <a:pt x="0" y="5"/>
                      <a:pt x="12" y="0"/>
                      <a:pt x="28" y="0"/>
                    </a:cubicBezTo>
                    <a:cubicBezTo>
                      <a:pt x="44" y="0"/>
                      <a:pt x="59" y="5"/>
                      <a:pt x="61" y="11"/>
                    </a:cubicBezTo>
                    <a:cubicBezTo>
                      <a:pt x="62" y="17"/>
                      <a:pt x="50" y="22"/>
                      <a:pt x="34" y="22"/>
                    </a:cubicBezTo>
                    <a:cubicBezTo>
                      <a:pt x="17" y="22"/>
                      <a:pt x="3" y="17"/>
                      <a:pt x="1" y="11"/>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794" name="Freeform 693"/>
              <p:cNvSpPr>
                <a:spLocks/>
              </p:cNvSpPr>
              <p:nvPr/>
            </p:nvSpPr>
            <p:spPr bwMode="auto">
              <a:xfrm>
                <a:off x="4136" y="2783"/>
                <a:ext cx="63" cy="22"/>
              </a:xfrm>
              <a:custGeom>
                <a:avLst/>
                <a:gdLst>
                  <a:gd name="T0" fmla="*/ 2 w 64"/>
                  <a:gd name="T1" fmla="*/ 11 h 22"/>
                  <a:gd name="T2" fmla="*/ 28 w 64"/>
                  <a:gd name="T3" fmla="*/ 0 h 22"/>
                  <a:gd name="T4" fmla="*/ 62 w 64"/>
                  <a:gd name="T5" fmla="*/ 11 h 22"/>
                  <a:gd name="T6" fmla="*/ 36 w 64"/>
                  <a:gd name="T7" fmla="*/ 22 h 22"/>
                  <a:gd name="T8" fmla="*/ 2 w 64"/>
                  <a:gd name="T9" fmla="*/ 11 h 22"/>
                </a:gdLst>
                <a:ahLst/>
                <a:cxnLst>
                  <a:cxn ang="0">
                    <a:pos x="T0" y="T1"/>
                  </a:cxn>
                  <a:cxn ang="0">
                    <a:pos x="T2" y="T3"/>
                  </a:cxn>
                  <a:cxn ang="0">
                    <a:pos x="T4" y="T5"/>
                  </a:cxn>
                  <a:cxn ang="0">
                    <a:pos x="T6" y="T7"/>
                  </a:cxn>
                  <a:cxn ang="0">
                    <a:pos x="T8" y="T9"/>
                  </a:cxn>
                </a:cxnLst>
                <a:rect l="0" t="0" r="r" b="b"/>
                <a:pathLst>
                  <a:path w="64" h="22">
                    <a:moveTo>
                      <a:pt x="2" y="11"/>
                    </a:moveTo>
                    <a:cubicBezTo>
                      <a:pt x="0" y="5"/>
                      <a:pt x="12" y="0"/>
                      <a:pt x="28" y="0"/>
                    </a:cubicBezTo>
                    <a:cubicBezTo>
                      <a:pt x="45" y="0"/>
                      <a:pt x="60" y="5"/>
                      <a:pt x="62" y="11"/>
                    </a:cubicBezTo>
                    <a:cubicBezTo>
                      <a:pt x="64" y="17"/>
                      <a:pt x="52" y="22"/>
                      <a:pt x="36" y="22"/>
                    </a:cubicBezTo>
                    <a:cubicBezTo>
                      <a:pt x="19" y="22"/>
                      <a:pt x="4" y="17"/>
                      <a:pt x="2" y="11"/>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795" name="Freeform 694"/>
              <p:cNvSpPr>
                <a:spLocks/>
              </p:cNvSpPr>
              <p:nvPr/>
            </p:nvSpPr>
            <p:spPr bwMode="auto">
              <a:xfrm>
                <a:off x="4212" y="2783"/>
                <a:ext cx="65" cy="22"/>
              </a:xfrm>
              <a:custGeom>
                <a:avLst/>
                <a:gdLst>
                  <a:gd name="T0" fmla="*/ 2 w 65"/>
                  <a:gd name="T1" fmla="*/ 11 h 22"/>
                  <a:gd name="T2" fmla="*/ 28 w 65"/>
                  <a:gd name="T3" fmla="*/ 0 h 22"/>
                  <a:gd name="T4" fmla="*/ 62 w 65"/>
                  <a:gd name="T5" fmla="*/ 11 h 22"/>
                  <a:gd name="T6" fmla="*/ 36 w 65"/>
                  <a:gd name="T7" fmla="*/ 22 h 22"/>
                  <a:gd name="T8" fmla="*/ 2 w 65"/>
                  <a:gd name="T9" fmla="*/ 11 h 22"/>
                </a:gdLst>
                <a:ahLst/>
                <a:cxnLst>
                  <a:cxn ang="0">
                    <a:pos x="T0" y="T1"/>
                  </a:cxn>
                  <a:cxn ang="0">
                    <a:pos x="T2" y="T3"/>
                  </a:cxn>
                  <a:cxn ang="0">
                    <a:pos x="T4" y="T5"/>
                  </a:cxn>
                  <a:cxn ang="0">
                    <a:pos x="T6" y="T7"/>
                  </a:cxn>
                  <a:cxn ang="0">
                    <a:pos x="T8" y="T9"/>
                  </a:cxn>
                </a:cxnLst>
                <a:rect l="0" t="0" r="r" b="b"/>
                <a:pathLst>
                  <a:path w="65" h="22">
                    <a:moveTo>
                      <a:pt x="2" y="11"/>
                    </a:moveTo>
                    <a:cubicBezTo>
                      <a:pt x="0" y="5"/>
                      <a:pt x="11" y="0"/>
                      <a:pt x="28" y="0"/>
                    </a:cubicBezTo>
                    <a:cubicBezTo>
                      <a:pt x="44" y="0"/>
                      <a:pt x="60" y="5"/>
                      <a:pt x="62" y="11"/>
                    </a:cubicBezTo>
                    <a:cubicBezTo>
                      <a:pt x="65" y="17"/>
                      <a:pt x="53" y="22"/>
                      <a:pt x="36" y="22"/>
                    </a:cubicBezTo>
                    <a:cubicBezTo>
                      <a:pt x="20" y="22"/>
                      <a:pt x="4" y="17"/>
                      <a:pt x="2" y="11"/>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796" name="Freeform 695"/>
              <p:cNvSpPr>
                <a:spLocks/>
              </p:cNvSpPr>
              <p:nvPr/>
            </p:nvSpPr>
            <p:spPr bwMode="auto">
              <a:xfrm>
                <a:off x="4291" y="2783"/>
                <a:ext cx="63" cy="22"/>
              </a:xfrm>
              <a:custGeom>
                <a:avLst/>
                <a:gdLst>
                  <a:gd name="T0" fmla="*/ 2 w 64"/>
                  <a:gd name="T1" fmla="*/ 11 h 22"/>
                  <a:gd name="T2" fmla="*/ 27 w 64"/>
                  <a:gd name="T3" fmla="*/ 0 h 22"/>
                  <a:gd name="T4" fmla="*/ 61 w 64"/>
                  <a:gd name="T5" fmla="*/ 11 h 22"/>
                  <a:gd name="T6" fmla="*/ 36 w 64"/>
                  <a:gd name="T7" fmla="*/ 22 h 22"/>
                  <a:gd name="T8" fmla="*/ 2 w 64"/>
                  <a:gd name="T9" fmla="*/ 11 h 22"/>
                </a:gdLst>
                <a:ahLst/>
                <a:cxnLst>
                  <a:cxn ang="0">
                    <a:pos x="T0" y="T1"/>
                  </a:cxn>
                  <a:cxn ang="0">
                    <a:pos x="T2" y="T3"/>
                  </a:cxn>
                  <a:cxn ang="0">
                    <a:pos x="T4" y="T5"/>
                  </a:cxn>
                  <a:cxn ang="0">
                    <a:pos x="T6" y="T7"/>
                  </a:cxn>
                  <a:cxn ang="0">
                    <a:pos x="T8" y="T9"/>
                  </a:cxn>
                </a:cxnLst>
                <a:rect l="0" t="0" r="r" b="b"/>
                <a:pathLst>
                  <a:path w="64" h="22">
                    <a:moveTo>
                      <a:pt x="2" y="11"/>
                    </a:moveTo>
                    <a:cubicBezTo>
                      <a:pt x="0" y="5"/>
                      <a:pt x="11" y="0"/>
                      <a:pt x="27" y="0"/>
                    </a:cubicBezTo>
                    <a:cubicBezTo>
                      <a:pt x="43" y="0"/>
                      <a:pt x="59" y="5"/>
                      <a:pt x="61" y="11"/>
                    </a:cubicBezTo>
                    <a:cubicBezTo>
                      <a:pt x="64" y="17"/>
                      <a:pt x="53" y="22"/>
                      <a:pt x="36" y="22"/>
                    </a:cubicBezTo>
                    <a:cubicBezTo>
                      <a:pt x="20" y="22"/>
                      <a:pt x="5" y="17"/>
                      <a:pt x="2" y="11"/>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797" name="Freeform 696"/>
              <p:cNvSpPr>
                <a:spLocks/>
              </p:cNvSpPr>
              <p:nvPr/>
            </p:nvSpPr>
            <p:spPr bwMode="auto">
              <a:xfrm>
                <a:off x="4367" y="2783"/>
                <a:ext cx="66" cy="22"/>
              </a:xfrm>
              <a:custGeom>
                <a:avLst/>
                <a:gdLst>
                  <a:gd name="T0" fmla="*/ 3 w 66"/>
                  <a:gd name="T1" fmla="*/ 11 h 22"/>
                  <a:gd name="T2" fmla="*/ 28 w 66"/>
                  <a:gd name="T3" fmla="*/ 0 h 22"/>
                  <a:gd name="T4" fmla="*/ 63 w 66"/>
                  <a:gd name="T5" fmla="*/ 11 h 22"/>
                  <a:gd name="T6" fmla="*/ 38 w 66"/>
                  <a:gd name="T7" fmla="*/ 22 h 22"/>
                  <a:gd name="T8" fmla="*/ 3 w 66"/>
                  <a:gd name="T9" fmla="*/ 11 h 22"/>
                </a:gdLst>
                <a:ahLst/>
                <a:cxnLst>
                  <a:cxn ang="0">
                    <a:pos x="T0" y="T1"/>
                  </a:cxn>
                  <a:cxn ang="0">
                    <a:pos x="T2" y="T3"/>
                  </a:cxn>
                  <a:cxn ang="0">
                    <a:pos x="T4" y="T5"/>
                  </a:cxn>
                  <a:cxn ang="0">
                    <a:pos x="T6" y="T7"/>
                  </a:cxn>
                  <a:cxn ang="0">
                    <a:pos x="T8" y="T9"/>
                  </a:cxn>
                </a:cxnLst>
                <a:rect l="0" t="0" r="r" b="b"/>
                <a:pathLst>
                  <a:path w="66" h="22">
                    <a:moveTo>
                      <a:pt x="3" y="11"/>
                    </a:moveTo>
                    <a:cubicBezTo>
                      <a:pt x="0" y="5"/>
                      <a:pt x="12" y="0"/>
                      <a:pt x="28" y="0"/>
                    </a:cubicBezTo>
                    <a:cubicBezTo>
                      <a:pt x="45" y="0"/>
                      <a:pt x="60" y="5"/>
                      <a:pt x="63" y="11"/>
                    </a:cubicBezTo>
                    <a:cubicBezTo>
                      <a:pt x="66" y="17"/>
                      <a:pt x="55" y="22"/>
                      <a:pt x="38" y="22"/>
                    </a:cubicBezTo>
                    <a:cubicBezTo>
                      <a:pt x="22" y="22"/>
                      <a:pt x="6" y="17"/>
                      <a:pt x="3" y="11"/>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798" name="Freeform 697"/>
              <p:cNvSpPr>
                <a:spLocks/>
              </p:cNvSpPr>
              <p:nvPr/>
            </p:nvSpPr>
            <p:spPr bwMode="auto">
              <a:xfrm>
                <a:off x="4445" y="2783"/>
                <a:ext cx="65" cy="22"/>
              </a:xfrm>
              <a:custGeom>
                <a:avLst/>
                <a:gdLst>
                  <a:gd name="T0" fmla="*/ 3 w 66"/>
                  <a:gd name="T1" fmla="*/ 11 h 22"/>
                  <a:gd name="T2" fmla="*/ 27 w 66"/>
                  <a:gd name="T3" fmla="*/ 0 h 22"/>
                  <a:gd name="T4" fmla="*/ 63 w 66"/>
                  <a:gd name="T5" fmla="*/ 11 h 22"/>
                  <a:gd name="T6" fmla="*/ 38 w 66"/>
                  <a:gd name="T7" fmla="*/ 22 h 22"/>
                  <a:gd name="T8" fmla="*/ 3 w 66"/>
                  <a:gd name="T9" fmla="*/ 11 h 22"/>
                </a:gdLst>
                <a:ahLst/>
                <a:cxnLst>
                  <a:cxn ang="0">
                    <a:pos x="T0" y="T1"/>
                  </a:cxn>
                  <a:cxn ang="0">
                    <a:pos x="T2" y="T3"/>
                  </a:cxn>
                  <a:cxn ang="0">
                    <a:pos x="T4" y="T5"/>
                  </a:cxn>
                  <a:cxn ang="0">
                    <a:pos x="T6" y="T7"/>
                  </a:cxn>
                  <a:cxn ang="0">
                    <a:pos x="T8" y="T9"/>
                  </a:cxn>
                </a:cxnLst>
                <a:rect l="0" t="0" r="r" b="b"/>
                <a:pathLst>
                  <a:path w="66" h="22">
                    <a:moveTo>
                      <a:pt x="3" y="11"/>
                    </a:moveTo>
                    <a:cubicBezTo>
                      <a:pt x="0" y="5"/>
                      <a:pt x="11" y="0"/>
                      <a:pt x="27" y="0"/>
                    </a:cubicBezTo>
                    <a:cubicBezTo>
                      <a:pt x="44" y="0"/>
                      <a:pt x="59" y="5"/>
                      <a:pt x="63" y="11"/>
                    </a:cubicBezTo>
                    <a:cubicBezTo>
                      <a:pt x="66" y="17"/>
                      <a:pt x="55" y="22"/>
                      <a:pt x="38" y="22"/>
                    </a:cubicBezTo>
                    <a:cubicBezTo>
                      <a:pt x="22" y="22"/>
                      <a:pt x="6" y="17"/>
                      <a:pt x="3" y="11"/>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799" name="Freeform 698"/>
              <p:cNvSpPr>
                <a:spLocks/>
              </p:cNvSpPr>
              <p:nvPr/>
            </p:nvSpPr>
            <p:spPr bwMode="auto">
              <a:xfrm>
                <a:off x="4522" y="2783"/>
                <a:ext cx="66" cy="22"/>
              </a:xfrm>
              <a:custGeom>
                <a:avLst/>
                <a:gdLst>
                  <a:gd name="T0" fmla="*/ 3 w 66"/>
                  <a:gd name="T1" fmla="*/ 11 h 22"/>
                  <a:gd name="T2" fmla="*/ 27 w 66"/>
                  <a:gd name="T3" fmla="*/ 0 h 22"/>
                  <a:gd name="T4" fmla="*/ 63 w 66"/>
                  <a:gd name="T5" fmla="*/ 11 h 22"/>
                  <a:gd name="T6" fmla="*/ 39 w 66"/>
                  <a:gd name="T7" fmla="*/ 22 h 22"/>
                  <a:gd name="T8" fmla="*/ 3 w 66"/>
                  <a:gd name="T9" fmla="*/ 11 h 22"/>
                </a:gdLst>
                <a:ahLst/>
                <a:cxnLst>
                  <a:cxn ang="0">
                    <a:pos x="T0" y="T1"/>
                  </a:cxn>
                  <a:cxn ang="0">
                    <a:pos x="T2" y="T3"/>
                  </a:cxn>
                  <a:cxn ang="0">
                    <a:pos x="T4" y="T5"/>
                  </a:cxn>
                  <a:cxn ang="0">
                    <a:pos x="T6" y="T7"/>
                  </a:cxn>
                  <a:cxn ang="0">
                    <a:pos x="T8" y="T9"/>
                  </a:cxn>
                </a:cxnLst>
                <a:rect l="0" t="0" r="r" b="b"/>
                <a:pathLst>
                  <a:path w="66" h="22">
                    <a:moveTo>
                      <a:pt x="3" y="11"/>
                    </a:moveTo>
                    <a:cubicBezTo>
                      <a:pt x="0" y="5"/>
                      <a:pt x="11" y="0"/>
                      <a:pt x="27" y="0"/>
                    </a:cubicBezTo>
                    <a:cubicBezTo>
                      <a:pt x="43" y="0"/>
                      <a:pt x="59" y="5"/>
                      <a:pt x="63" y="11"/>
                    </a:cubicBezTo>
                    <a:cubicBezTo>
                      <a:pt x="66" y="17"/>
                      <a:pt x="56" y="22"/>
                      <a:pt x="39" y="22"/>
                    </a:cubicBezTo>
                    <a:cubicBezTo>
                      <a:pt x="23" y="22"/>
                      <a:pt x="7" y="17"/>
                      <a:pt x="3" y="11"/>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800" name="Freeform 699"/>
              <p:cNvSpPr>
                <a:spLocks/>
              </p:cNvSpPr>
              <p:nvPr/>
            </p:nvSpPr>
            <p:spPr bwMode="auto">
              <a:xfrm>
                <a:off x="4599" y="2783"/>
                <a:ext cx="67" cy="22"/>
              </a:xfrm>
              <a:custGeom>
                <a:avLst/>
                <a:gdLst>
                  <a:gd name="T0" fmla="*/ 4 w 67"/>
                  <a:gd name="T1" fmla="*/ 11 h 22"/>
                  <a:gd name="T2" fmla="*/ 27 w 67"/>
                  <a:gd name="T3" fmla="*/ 0 h 22"/>
                  <a:gd name="T4" fmla="*/ 63 w 67"/>
                  <a:gd name="T5" fmla="*/ 11 h 22"/>
                  <a:gd name="T6" fmla="*/ 40 w 67"/>
                  <a:gd name="T7" fmla="*/ 22 h 22"/>
                  <a:gd name="T8" fmla="*/ 4 w 67"/>
                  <a:gd name="T9" fmla="*/ 11 h 22"/>
                </a:gdLst>
                <a:ahLst/>
                <a:cxnLst>
                  <a:cxn ang="0">
                    <a:pos x="T0" y="T1"/>
                  </a:cxn>
                  <a:cxn ang="0">
                    <a:pos x="T2" y="T3"/>
                  </a:cxn>
                  <a:cxn ang="0">
                    <a:pos x="T4" y="T5"/>
                  </a:cxn>
                  <a:cxn ang="0">
                    <a:pos x="T6" y="T7"/>
                  </a:cxn>
                  <a:cxn ang="0">
                    <a:pos x="T8" y="T9"/>
                  </a:cxn>
                </a:cxnLst>
                <a:rect l="0" t="0" r="r" b="b"/>
                <a:pathLst>
                  <a:path w="67" h="22">
                    <a:moveTo>
                      <a:pt x="4" y="11"/>
                    </a:moveTo>
                    <a:cubicBezTo>
                      <a:pt x="0" y="5"/>
                      <a:pt x="11" y="0"/>
                      <a:pt x="27" y="0"/>
                    </a:cubicBezTo>
                    <a:cubicBezTo>
                      <a:pt x="43" y="0"/>
                      <a:pt x="59" y="5"/>
                      <a:pt x="63" y="11"/>
                    </a:cubicBezTo>
                    <a:cubicBezTo>
                      <a:pt x="67" y="17"/>
                      <a:pt x="56" y="22"/>
                      <a:pt x="40" y="22"/>
                    </a:cubicBezTo>
                    <a:cubicBezTo>
                      <a:pt x="24" y="22"/>
                      <a:pt x="7" y="17"/>
                      <a:pt x="4" y="11"/>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801" name="Freeform 700"/>
              <p:cNvSpPr>
                <a:spLocks/>
              </p:cNvSpPr>
              <p:nvPr/>
            </p:nvSpPr>
            <p:spPr bwMode="auto">
              <a:xfrm>
                <a:off x="4676" y="2783"/>
                <a:ext cx="68" cy="22"/>
              </a:xfrm>
              <a:custGeom>
                <a:avLst/>
                <a:gdLst>
                  <a:gd name="T0" fmla="*/ 4 w 68"/>
                  <a:gd name="T1" fmla="*/ 11 h 22"/>
                  <a:gd name="T2" fmla="*/ 27 w 68"/>
                  <a:gd name="T3" fmla="*/ 0 h 22"/>
                  <a:gd name="T4" fmla="*/ 64 w 68"/>
                  <a:gd name="T5" fmla="*/ 11 h 22"/>
                  <a:gd name="T6" fmla="*/ 41 w 68"/>
                  <a:gd name="T7" fmla="*/ 22 h 22"/>
                  <a:gd name="T8" fmla="*/ 4 w 68"/>
                  <a:gd name="T9" fmla="*/ 11 h 22"/>
                </a:gdLst>
                <a:ahLst/>
                <a:cxnLst>
                  <a:cxn ang="0">
                    <a:pos x="T0" y="T1"/>
                  </a:cxn>
                  <a:cxn ang="0">
                    <a:pos x="T2" y="T3"/>
                  </a:cxn>
                  <a:cxn ang="0">
                    <a:pos x="T4" y="T5"/>
                  </a:cxn>
                  <a:cxn ang="0">
                    <a:pos x="T6" y="T7"/>
                  </a:cxn>
                  <a:cxn ang="0">
                    <a:pos x="T8" y="T9"/>
                  </a:cxn>
                </a:cxnLst>
                <a:rect l="0" t="0" r="r" b="b"/>
                <a:pathLst>
                  <a:path w="68" h="22">
                    <a:moveTo>
                      <a:pt x="4" y="11"/>
                    </a:moveTo>
                    <a:cubicBezTo>
                      <a:pt x="0" y="5"/>
                      <a:pt x="11" y="0"/>
                      <a:pt x="27" y="0"/>
                    </a:cubicBezTo>
                    <a:cubicBezTo>
                      <a:pt x="44" y="0"/>
                      <a:pt x="60" y="5"/>
                      <a:pt x="64" y="11"/>
                    </a:cubicBezTo>
                    <a:cubicBezTo>
                      <a:pt x="68" y="17"/>
                      <a:pt x="58" y="22"/>
                      <a:pt x="41" y="22"/>
                    </a:cubicBezTo>
                    <a:cubicBezTo>
                      <a:pt x="24" y="22"/>
                      <a:pt x="8" y="17"/>
                      <a:pt x="4" y="11"/>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802" name="Freeform 701"/>
              <p:cNvSpPr>
                <a:spLocks/>
              </p:cNvSpPr>
              <p:nvPr/>
            </p:nvSpPr>
            <p:spPr bwMode="auto">
              <a:xfrm>
                <a:off x="4754" y="2783"/>
                <a:ext cx="68" cy="22"/>
              </a:xfrm>
              <a:custGeom>
                <a:avLst/>
                <a:gdLst>
                  <a:gd name="T0" fmla="*/ 4 w 68"/>
                  <a:gd name="T1" fmla="*/ 11 h 22"/>
                  <a:gd name="T2" fmla="*/ 26 w 68"/>
                  <a:gd name="T3" fmla="*/ 0 h 22"/>
                  <a:gd name="T4" fmla="*/ 63 w 68"/>
                  <a:gd name="T5" fmla="*/ 11 h 22"/>
                  <a:gd name="T6" fmla="*/ 41 w 68"/>
                  <a:gd name="T7" fmla="*/ 22 h 22"/>
                  <a:gd name="T8" fmla="*/ 4 w 68"/>
                  <a:gd name="T9" fmla="*/ 11 h 22"/>
                </a:gdLst>
                <a:ahLst/>
                <a:cxnLst>
                  <a:cxn ang="0">
                    <a:pos x="T0" y="T1"/>
                  </a:cxn>
                  <a:cxn ang="0">
                    <a:pos x="T2" y="T3"/>
                  </a:cxn>
                  <a:cxn ang="0">
                    <a:pos x="T4" y="T5"/>
                  </a:cxn>
                  <a:cxn ang="0">
                    <a:pos x="T6" y="T7"/>
                  </a:cxn>
                  <a:cxn ang="0">
                    <a:pos x="T8" y="T9"/>
                  </a:cxn>
                </a:cxnLst>
                <a:rect l="0" t="0" r="r" b="b"/>
                <a:pathLst>
                  <a:path w="68" h="22">
                    <a:moveTo>
                      <a:pt x="4" y="11"/>
                    </a:moveTo>
                    <a:cubicBezTo>
                      <a:pt x="0" y="5"/>
                      <a:pt x="10" y="0"/>
                      <a:pt x="26" y="0"/>
                    </a:cubicBezTo>
                    <a:cubicBezTo>
                      <a:pt x="43" y="0"/>
                      <a:pt x="59" y="5"/>
                      <a:pt x="63" y="11"/>
                    </a:cubicBezTo>
                    <a:cubicBezTo>
                      <a:pt x="68" y="17"/>
                      <a:pt x="58" y="22"/>
                      <a:pt x="41" y="22"/>
                    </a:cubicBezTo>
                    <a:cubicBezTo>
                      <a:pt x="25" y="22"/>
                      <a:pt x="8" y="17"/>
                      <a:pt x="4" y="11"/>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803" name="Freeform 702"/>
              <p:cNvSpPr>
                <a:spLocks/>
              </p:cNvSpPr>
              <p:nvPr/>
            </p:nvSpPr>
            <p:spPr bwMode="auto">
              <a:xfrm>
                <a:off x="4832" y="2783"/>
                <a:ext cx="67" cy="22"/>
              </a:xfrm>
              <a:custGeom>
                <a:avLst/>
                <a:gdLst>
                  <a:gd name="T0" fmla="*/ 4 w 68"/>
                  <a:gd name="T1" fmla="*/ 11 h 22"/>
                  <a:gd name="T2" fmla="*/ 26 w 68"/>
                  <a:gd name="T3" fmla="*/ 0 h 22"/>
                  <a:gd name="T4" fmla="*/ 64 w 68"/>
                  <a:gd name="T5" fmla="*/ 11 h 22"/>
                  <a:gd name="T6" fmla="*/ 42 w 68"/>
                  <a:gd name="T7" fmla="*/ 22 h 22"/>
                  <a:gd name="T8" fmla="*/ 4 w 68"/>
                  <a:gd name="T9" fmla="*/ 11 h 22"/>
                </a:gdLst>
                <a:ahLst/>
                <a:cxnLst>
                  <a:cxn ang="0">
                    <a:pos x="T0" y="T1"/>
                  </a:cxn>
                  <a:cxn ang="0">
                    <a:pos x="T2" y="T3"/>
                  </a:cxn>
                  <a:cxn ang="0">
                    <a:pos x="T4" y="T5"/>
                  </a:cxn>
                  <a:cxn ang="0">
                    <a:pos x="T6" y="T7"/>
                  </a:cxn>
                  <a:cxn ang="0">
                    <a:pos x="T8" y="T9"/>
                  </a:cxn>
                </a:cxnLst>
                <a:rect l="0" t="0" r="r" b="b"/>
                <a:pathLst>
                  <a:path w="68" h="22">
                    <a:moveTo>
                      <a:pt x="4" y="11"/>
                    </a:moveTo>
                    <a:cubicBezTo>
                      <a:pt x="0" y="5"/>
                      <a:pt x="10" y="0"/>
                      <a:pt x="26" y="0"/>
                    </a:cubicBezTo>
                    <a:cubicBezTo>
                      <a:pt x="42" y="0"/>
                      <a:pt x="59" y="5"/>
                      <a:pt x="64" y="11"/>
                    </a:cubicBezTo>
                    <a:cubicBezTo>
                      <a:pt x="68" y="17"/>
                      <a:pt x="58" y="22"/>
                      <a:pt x="42" y="22"/>
                    </a:cubicBezTo>
                    <a:cubicBezTo>
                      <a:pt x="25" y="22"/>
                      <a:pt x="8" y="17"/>
                      <a:pt x="4" y="11"/>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804" name="Freeform 703"/>
              <p:cNvSpPr>
                <a:spLocks/>
              </p:cNvSpPr>
              <p:nvPr/>
            </p:nvSpPr>
            <p:spPr bwMode="auto">
              <a:xfrm>
                <a:off x="4908" y="2783"/>
                <a:ext cx="69" cy="22"/>
              </a:xfrm>
              <a:custGeom>
                <a:avLst/>
                <a:gdLst>
                  <a:gd name="T0" fmla="*/ 5 w 69"/>
                  <a:gd name="T1" fmla="*/ 11 h 22"/>
                  <a:gd name="T2" fmla="*/ 26 w 69"/>
                  <a:gd name="T3" fmla="*/ 0 h 22"/>
                  <a:gd name="T4" fmla="*/ 65 w 69"/>
                  <a:gd name="T5" fmla="*/ 11 h 22"/>
                  <a:gd name="T6" fmla="*/ 43 w 69"/>
                  <a:gd name="T7" fmla="*/ 22 h 22"/>
                  <a:gd name="T8" fmla="*/ 5 w 69"/>
                  <a:gd name="T9" fmla="*/ 11 h 22"/>
                </a:gdLst>
                <a:ahLst/>
                <a:cxnLst>
                  <a:cxn ang="0">
                    <a:pos x="T0" y="T1"/>
                  </a:cxn>
                  <a:cxn ang="0">
                    <a:pos x="T2" y="T3"/>
                  </a:cxn>
                  <a:cxn ang="0">
                    <a:pos x="T4" y="T5"/>
                  </a:cxn>
                  <a:cxn ang="0">
                    <a:pos x="T6" y="T7"/>
                  </a:cxn>
                  <a:cxn ang="0">
                    <a:pos x="T8" y="T9"/>
                  </a:cxn>
                </a:cxnLst>
                <a:rect l="0" t="0" r="r" b="b"/>
                <a:pathLst>
                  <a:path w="69" h="22">
                    <a:moveTo>
                      <a:pt x="5" y="11"/>
                    </a:moveTo>
                    <a:cubicBezTo>
                      <a:pt x="0" y="5"/>
                      <a:pt x="10" y="0"/>
                      <a:pt x="26" y="0"/>
                    </a:cubicBezTo>
                    <a:cubicBezTo>
                      <a:pt x="43" y="0"/>
                      <a:pt x="60" y="5"/>
                      <a:pt x="65" y="11"/>
                    </a:cubicBezTo>
                    <a:cubicBezTo>
                      <a:pt x="69" y="17"/>
                      <a:pt x="60" y="22"/>
                      <a:pt x="43" y="22"/>
                    </a:cubicBezTo>
                    <a:cubicBezTo>
                      <a:pt x="26" y="22"/>
                      <a:pt x="9" y="17"/>
                      <a:pt x="5" y="11"/>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805" name="Freeform 704"/>
              <p:cNvSpPr>
                <a:spLocks/>
              </p:cNvSpPr>
              <p:nvPr/>
            </p:nvSpPr>
            <p:spPr bwMode="auto">
              <a:xfrm>
                <a:off x="4987" y="2783"/>
                <a:ext cx="68" cy="22"/>
              </a:xfrm>
              <a:custGeom>
                <a:avLst/>
                <a:gdLst>
                  <a:gd name="T0" fmla="*/ 4 w 69"/>
                  <a:gd name="T1" fmla="*/ 11 h 22"/>
                  <a:gd name="T2" fmla="*/ 25 w 69"/>
                  <a:gd name="T3" fmla="*/ 0 h 22"/>
                  <a:gd name="T4" fmla="*/ 64 w 69"/>
                  <a:gd name="T5" fmla="*/ 11 h 22"/>
                  <a:gd name="T6" fmla="*/ 43 w 69"/>
                  <a:gd name="T7" fmla="*/ 22 h 22"/>
                  <a:gd name="T8" fmla="*/ 4 w 69"/>
                  <a:gd name="T9" fmla="*/ 11 h 22"/>
                </a:gdLst>
                <a:ahLst/>
                <a:cxnLst>
                  <a:cxn ang="0">
                    <a:pos x="T0" y="T1"/>
                  </a:cxn>
                  <a:cxn ang="0">
                    <a:pos x="T2" y="T3"/>
                  </a:cxn>
                  <a:cxn ang="0">
                    <a:pos x="T4" y="T5"/>
                  </a:cxn>
                  <a:cxn ang="0">
                    <a:pos x="T6" y="T7"/>
                  </a:cxn>
                  <a:cxn ang="0">
                    <a:pos x="T8" y="T9"/>
                  </a:cxn>
                </a:cxnLst>
                <a:rect l="0" t="0" r="r" b="b"/>
                <a:pathLst>
                  <a:path w="69" h="22">
                    <a:moveTo>
                      <a:pt x="4" y="11"/>
                    </a:moveTo>
                    <a:cubicBezTo>
                      <a:pt x="0" y="5"/>
                      <a:pt x="9" y="0"/>
                      <a:pt x="25" y="0"/>
                    </a:cubicBezTo>
                    <a:cubicBezTo>
                      <a:pt x="42" y="0"/>
                      <a:pt x="59" y="5"/>
                      <a:pt x="64" y="11"/>
                    </a:cubicBezTo>
                    <a:cubicBezTo>
                      <a:pt x="69" y="17"/>
                      <a:pt x="59" y="22"/>
                      <a:pt x="43" y="22"/>
                    </a:cubicBezTo>
                    <a:cubicBezTo>
                      <a:pt x="26" y="22"/>
                      <a:pt x="9" y="17"/>
                      <a:pt x="4" y="11"/>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806" name="Freeform 705"/>
              <p:cNvSpPr>
                <a:spLocks/>
              </p:cNvSpPr>
              <p:nvPr/>
            </p:nvSpPr>
            <p:spPr bwMode="auto">
              <a:xfrm>
                <a:off x="5063" y="2783"/>
                <a:ext cx="69" cy="22"/>
              </a:xfrm>
              <a:custGeom>
                <a:avLst/>
                <a:gdLst>
                  <a:gd name="T0" fmla="*/ 5 w 69"/>
                  <a:gd name="T1" fmla="*/ 11 h 22"/>
                  <a:gd name="T2" fmla="*/ 25 w 69"/>
                  <a:gd name="T3" fmla="*/ 0 h 22"/>
                  <a:gd name="T4" fmla="*/ 64 w 69"/>
                  <a:gd name="T5" fmla="*/ 11 h 22"/>
                  <a:gd name="T6" fmla="*/ 44 w 69"/>
                  <a:gd name="T7" fmla="*/ 22 h 22"/>
                  <a:gd name="T8" fmla="*/ 5 w 69"/>
                  <a:gd name="T9" fmla="*/ 11 h 22"/>
                </a:gdLst>
                <a:ahLst/>
                <a:cxnLst>
                  <a:cxn ang="0">
                    <a:pos x="T0" y="T1"/>
                  </a:cxn>
                  <a:cxn ang="0">
                    <a:pos x="T2" y="T3"/>
                  </a:cxn>
                  <a:cxn ang="0">
                    <a:pos x="T4" y="T5"/>
                  </a:cxn>
                  <a:cxn ang="0">
                    <a:pos x="T6" y="T7"/>
                  </a:cxn>
                  <a:cxn ang="0">
                    <a:pos x="T8" y="T9"/>
                  </a:cxn>
                </a:cxnLst>
                <a:rect l="0" t="0" r="r" b="b"/>
                <a:pathLst>
                  <a:path w="69" h="22">
                    <a:moveTo>
                      <a:pt x="5" y="11"/>
                    </a:moveTo>
                    <a:cubicBezTo>
                      <a:pt x="0" y="5"/>
                      <a:pt x="9" y="0"/>
                      <a:pt x="25" y="0"/>
                    </a:cubicBezTo>
                    <a:cubicBezTo>
                      <a:pt x="42" y="0"/>
                      <a:pt x="59" y="5"/>
                      <a:pt x="64" y="11"/>
                    </a:cubicBezTo>
                    <a:cubicBezTo>
                      <a:pt x="69" y="17"/>
                      <a:pt x="60" y="22"/>
                      <a:pt x="44" y="22"/>
                    </a:cubicBezTo>
                    <a:cubicBezTo>
                      <a:pt x="27" y="22"/>
                      <a:pt x="10" y="17"/>
                      <a:pt x="5" y="11"/>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807" name="Freeform 706"/>
              <p:cNvSpPr>
                <a:spLocks/>
              </p:cNvSpPr>
              <p:nvPr/>
            </p:nvSpPr>
            <p:spPr bwMode="auto">
              <a:xfrm>
                <a:off x="5141" y="2783"/>
                <a:ext cx="70" cy="22"/>
              </a:xfrm>
              <a:custGeom>
                <a:avLst/>
                <a:gdLst>
                  <a:gd name="T0" fmla="*/ 5 w 71"/>
                  <a:gd name="T1" fmla="*/ 11 h 22"/>
                  <a:gd name="T2" fmla="*/ 25 w 71"/>
                  <a:gd name="T3" fmla="*/ 0 h 22"/>
                  <a:gd name="T4" fmla="*/ 65 w 71"/>
                  <a:gd name="T5" fmla="*/ 11 h 22"/>
                  <a:gd name="T6" fmla="*/ 45 w 71"/>
                  <a:gd name="T7" fmla="*/ 22 h 22"/>
                  <a:gd name="T8" fmla="*/ 5 w 71"/>
                  <a:gd name="T9" fmla="*/ 11 h 22"/>
                </a:gdLst>
                <a:ahLst/>
                <a:cxnLst>
                  <a:cxn ang="0">
                    <a:pos x="T0" y="T1"/>
                  </a:cxn>
                  <a:cxn ang="0">
                    <a:pos x="T2" y="T3"/>
                  </a:cxn>
                  <a:cxn ang="0">
                    <a:pos x="T4" y="T5"/>
                  </a:cxn>
                  <a:cxn ang="0">
                    <a:pos x="T6" y="T7"/>
                  </a:cxn>
                  <a:cxn ang="0">
                    <a:pos x="T8" y="T9"/>
                  </a:cxn>
                </a:cxnLst>
                <a:rect l="0" t="0" r="r" b="b"/>
                <a:pathLst>
                  <a:path w="71" h="22">
                    <a:moveTo>
                      <a:pt x="5" y="11"/>
                    </a:moveTo>
                    <a:cubicBezTo>
                      <a:pt x="0" y="5"/>
                      <a:pt x="9" y="0"/>
                      <a:pt x="25" y="0"/>
                    </a:cubicBezTo>
                    <a:cubicBezTo>
                      <a:pt x="42" y="0"/>
                      <a:pt x="60" y="5"/>
                      <a:pt x="65" y="11"/>
                    </a:cubicBezTo>
                    <a:cubicBezTo>
                      <a:pt x="71" y="17"/>
                      <a:pt x="61" y="22"/>
                      <a:pt x="45" y="22"/>
                    </a:cubicBezTo>
                    <a:cubicBezTo>
                      <a:pt x="28" y="22"/>
                      <a:pt x="10" y="17"/>
                      <a:pt x="5" y="11"/>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808" name="Freeform 707"/>
              <p:cNvSpPr>
                <a:spLocks/>
              </p:cNvSpPr>
              <p:nvPr/>
            </p:nvSpPr>
            <p:spPr bwMode="auto">
              <a:xfrm>
                <a:off x="5217" y="2783"/>
                <a:ext cx="71" cy="22"/>
              </a:xfrm>
              <a:custGeom>
                <a:avLst/>
                <a:gdLst>
                  <a:gd name="T0" fmla="*/ 5 w 71"/>
                  <a:gd name="T1" fmla="*/ 11 h 22"/>
                  <a:gd name="T2" fmla="*/ 25 w 71"/>
                  <a:gd name="T3" fmla="*/ 0 h 22"/>
                  <a:gd name="T4" fmla="*/ 65 w 71"/>
                  <a:gd name="T5" fmla="*/ 11 h 22"/>
                  <a:gd name="T6" fmla="*/ 46 w 71"/>
                  <a:gd name="T7" fmla="*/ 22 h 22"/>
                  <a:gd name="T8" fmla="*/ 5 w 71"/>
                  <a:gd name="T9" fmla="*/ 11 h 22"/>
                </a:gdLst>
                <a:ahLst/>
                <a:cxnLst>
                  <a:cxn ang="0">
                    <a:pos x="T0" y="T1"/>
                  </a:cxn>
                  <a:cxn ang="0">
                    <a:pos x="T2" y="T3"/>
                  </a:cxn>
                  <a:cxn ang="0">
                    <a:pos x="T4" y="T5"/>
                  </a:cxn>
                  <a:cxn ang="0">
                    <a:pos x="T6" y="T7"/>
                  </a:cxn>
                  <a:cxn ang="0">
                    <a:pos x="T8" y="T9"/>
                  </a:cxn>
                </a:cxnLst>
                <a:rect l="0" t="0" r="r" b="b"/>
                <a:pathLst>
                  <a:path w="71" h="22">
                    <a:moveTo>
                      <a:pt x="5" y="11"/>
                    </a:moveTo>
                    <a:cubicBezTo>
                      <a:pt x="0" y="5"/>
                      <a:pt x="9" y="0"/>
                      <a:pt x="25" y="0"/>
                    </a:cubicBezTo>
                    <a:cubicBezTo>
                      <a:pt x="42" y="0"/>
                      <a:pt x="60" y="5"/>
                      <a:pt x="65" y="11"/>
                    </a:cubicBezTo>
                    <a:cubicBezTo>
                      <a:pt x="71" y="17"/>
                      <a:pt x="62" y="22"/>
                      <a:pt x="46" y="22"/>
                    </a:cubicBezTo>
                    <a:cubicBezTo>
                      <a:pt x="29" y="22"/>
                      <a:pt x="11" y="17"/>
                      <a:pt x="5" y="11"/>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809" name="Freeform 708"/>
              <p:cNvSpPr>
                <a:spLocks/>
              </p:cNvSpPr>
              <p:nvPr/>
            </p:nvSpPr>
            <p:spPr bwMode="auto">
              <a:xfrm>
                <a:off x="5295" y="2783"/>
                <a:ext cx="71" cy="22"/>
              </a:xfrm>
              <a:custGeom>
                <a:avLst/>
                <a:gdLst>
                  <a:gd name="T0" fmla="*/ 6 w 72"/>
                  <a:gd name="T1" fmla="*/ 11 h 22"/>
                  <a:gd name="T2" fmla="*/ 25 w 72"/>
                  <a:gd name="T3" fmla="*/ 0 h 22"/>
                  <a:gd name="T4" fmla="*/ 66 w 72"/>
                  <a:gd name="T5" fmla="*/ 11 h 22"/>
                  <a:gd name="T6" fmla="*/ 47 w 72"/>
                  <a:gd name="T7" fmla="*/ 22 h 22"/>
                  <a:gd name="T8" fmla="*/ 6 w 72"/>
                  <a:gd name="T9" fmla="*/ 11 h 22"/>
                </a:gdLst>
                <a:ahLst/>
                <a:cxnLst>
                  <a:cxn ang="0">
                    <a:pos x="T0" y="T1"/>
                  </a:cxn>
                  <a:cxn ang="0">
                    <a:pos x="T2" y="T3"/>
                  </a:cxn>
                  <a:cxn ang="0">
                    <a:pos x="T4" y="T5"/>
                  </a:cxn>
                  <a:cxn ang="0">
                    <a:pos x="T6" y="T7"/>
                  </a:cxn>
                  <a:cxn ang="0">
                    <a:pos x="T8" y="T9"/>
                  </a:cxn>
                </a:cxnLst>
                <a:rect l="0" t="0" r="r" b="b"/>
                <a:pathLst>
                  <a:path w="72" h="22">
                    <a:moveTo>
                      <a:pt x="6" y="11"/>
                    </a:moveTo>
                    <a:cubicBezTo>
                      <a:pt x="0" y="5"/>
                      <a:pt x="9" y="0"/>
                      <a:pt x="25" y="0"/>
                    </a:cubicBezTo>
                    <a:cubicBezTo>
                      <a:pt x="42" y="0"/>
                      <a:pt x="60" y="5"/>
                      <a:pt x="66" y="11"/>
                    </a:cubicBezTo>
                    <a:cubicBezTo>
                      <a:pt x="72" y="17"/>
                      <a:pt x="63" y="22"/>
                      <a:pt x="47" y="22"/>
                    </a:cubicBezTo>
                    <a:cubicBezTo>
                      <a:pt x="30" y="22"/>
                      <a:pt x="12" y="17"/>
                      <a:pt x="6" y="11"/>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810" name="Freeform 709"/>
              <p:cNvSpPr>
                <a:spLocks/>
              </p:cNvSpPr>
              <p:nvPr/>
            </p:nvSpPr>
            <p:spPr bwMode="auto">
              <a:xfrm>
                <a:off x="5449" y="2783"/>
                <a:ext cx="72" cy="22"/>
              </a:xfrm>
              <a:custGeom>
                <a:avLst/>
                <a:gdLst>
                  <a:gd name="T0" fmla="*/ 7 w 73"/>
                  <a:gd name="T1" fmla="*/ 11 h 22"/>
                  <a:gd name="T2" fmla="*/ 25 w 73"/>
                  <a:gd name="T3" fmla="*/ 0 h 22"/>
                  <a:gd name="T4" fmla="*/ 67 w 73"/>
                  <a:gd name="T5" fmla="*/ 11 h 22"/>
                  <a:gd name="T6" fmla="*/ 48 w 73"/>
                  <a:gd name="T7" fmla="*/ 22 h 22"/>
                  <a:gd name="T8" fmla="*/ 7 w 73"/>
                  <a:gd name="T9" fmla="*/ 11 h 22"/>
                </a:gdLst>
                <a:ahLst/>
                <a:cxnLst>
                  <a:cxn ang="0">
                    <a:pos x="T0" y="T1"/>
                  </a:cxn>
                  <a:cxn ang="0">
                    <a:pos x="T2" y="T3"/>
                  </a:cxn>
                  <a:cxn ang="0">
                    <a:pos x="T4" y="T5"/>
                  </a:cxn>
                  <a:cxn ang="0">
                    <a:pos x="T6" y="T7"/>
                  </a:cxn>
                  <a:cxn ang="0">
                    <a:pos x="T8" y="T9"/>
                  </a:cxn>
                </a:cxnLst>
                <a:rect l="0" t="0" r="r" b="b"/>
                <a:pathLst>
                  <a:path w="73" h="22">
                    <a:moveTo>
                      <a:pt x="7" y="11"/>
                    </a:moveTo>
                    <a:cubicBezTo>
                      <a:pt x="0" y="5"/>
                      <a:pt x="9" y="0"/>
                      <a:pt x="25" y="0"/>
                    </a:cubicBezTo>
                    <a:cubicBezTo>
                      <a:pt x="42" y="0"/>
                      <a:pt x="60" y="5"/>
                      <a:pt x="67" y="11"/>
                    </a:cubicBezTo>
                    <a:cubicBezTo>
                      <a:pt x="73" y="17"/>
                      <a:pt x="65" y="22"/>
                      <a:pt x="48" y="22"/>
                    </a:cubicBezTo>
                    <a:cubicBezTo>
                      <a:pt x="32" y="22"/>
                      <a:pt x="13" y="17"/>
                      <a:pt x="7" y="11"/>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811" name="Freeform 710"/>
              <p:cNvSpPr>
                <a:spLocks/>
              </p:cNvSpPr>
              <p:nvPr/>
            </p:nvSpPr>
            <p:spPr bwMode="auto">
              <a:xfrm>
                <a:off x="1151" y="2809"/>
                <a:ext cx="75" cy="22"/>
              </a:xfrm>
              <a:custGeom>
                <a:avLst/>
                <a:gdLst>
                  <a:gd name="T0" fmla="*/ 8 w 76"/>
                  <a:gd name="T1" fmla="*/ 11 h 23"/>
                  <a:gd name="T2" fmla="*/ 52 w 76"/>
                  <a:gd name="T3" fmla="*/ 0 h 23"/>
                  <a:gd name="T4" fmla="*/ 68 w 76"/>
                  <a:gd name="T5" fmla="*/ 11 h 23"/>
                  <a:gd name="T6" fmla="*/ 24 w 76"/>
                  <a:gd name="T7" fmla="*/ 23 h 23"/>
                  <a:gd name="T8" fmla="*/ 8 w 76"/>
                  <a:gd name="T9" fmla="*/ 11 h 23"/>
                </a:gdLst>
                <a:ahLst/>
                <a:cxnLst>
                  <a:cxn ang="0">
                    <a:pos x="T0" y="T1"/>
                  </a:cxn>
                  <a:cxn ang="0">
                    <a:pos x="T2" y="T3"/>
                  </a:cxn>
                  <a:cxn ang="0">
                    <a:pos x="T4" y="T5"/>
                  </a:cxn>
                  <a:cxn ang="0">
                    <a:pos x="T6" y="T7"/>
                  </a:cxn>
                  <a:cxn ang="0">
                    <a:pos x="T8" y="T9"/>
                  </a:cxn>
                </a:cxnLst>
                <a:rect l="0" t="0" r="r" b="b"/>
                <a:pathLst>
                  <a:path w="76" h="23">
                    <a:moveTo>
                      <a:pt x="8" y="11"/>
                    </a:moveTo>
                    <a:cubicBezTo>
                      <a:pt x="16" y="5"/>
                      <a:pt x="35" y="0"/>
                      <a:pt x="52" y="0"/>
                    </a:cubicBezTo>
                    <a:cubicBezTo>
                      <a:pt x="69" y="0"/>
                      <a:pt x="76" y="5"/>
                      <a:pt x="68" y="11"/>
                    </a:cubicBezTo>
                    <a:cubicBezTo>
                      <a:pt x="61" y="18"/>
                      <a:pt x="41" y="23"/>
                      <a:pt x="24" y="23"/>
                    </a:cubicBezTo>
                    <a:cubicBezTo>
                      <a:pt x="7" y="23"/>
                      <a:pt x="0" y="18"/>
                      <a:pt x="8" y="11"/>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812" name="Freeform 711"/>
              <p:cNvSpPr>
                <a:spLocks/>
              </p:cNvSpPr>
              <p:nvPr/>
            </p:nvSpPr>
            <p:spPr bwMode="auto">
              <a:xfrm>
                <a:off x="1230" y="2809"/>
                <a:ext cx="75" cy="22"/>
              </a:xfrm>
              <a:custGeom>
                <a:avLst/>
                <a:gdLst>
                  <a:gd name="T0" fmla="*/ 7 w 75"/>
                  <a:gd name="T1" fmla="*/ 11 h 23"/>
                  <a:gd name="T2" fmla="*/ 51 w 75"/>
                  <a:gd name="T3" fmla="*/ 0 h 23"/>
                  <a:gd name="T4" fmla="*/ 67 w 75"/>
                  <a:gd name="T5" fmla="*/ 11 h 23"/>
                  <a:gd name="T6" fmla="*/ 24 w 75"/>
                  <a:gd name="T7" fmla="*/ 23 h 23"/>
                  <a:gd name="T8" fmla="*/ 7 w 75"/>
                  <a:gd name="T9" fmla="*/ 11 h 23"/>
                </a:gdLst>
                <a:ahLst/>
                <a:cxnLst>
                  <a:cxn ang="0">
                    <a:pos x="T0" y="T1"/>
                  </a:cxn>
                  <a:cxn ang="0">
                    <a:pos x="T2" y="T3"/>
                  </a:cxn>
                  <a:cxn ang="0">
                    <a:pos x="T4" y="T5"/>
                  </a:cxn>
                  <a:cxn ang="0">
                    <a:pos x="T6" y="T7"/>
                  </a:cxn>
                  <a:cxn ang="0">
                    <a:pos x="T8" y="T9"/>
                  </a:cxn>
                </a:cxnLst>
                <a:rect l="0" t="0" r="r" b="b"/>
                <a:pathLst>
                  <a:path w="75" h="23">
                    <a:moveTo>
                      <a:pt x="7" y="11"/>
                    </a:moveTo>
                    <a:cubicBezTo>
                      <a:pt x="15" y="5"/>
                      <a:pt x="34" y="0"/>
                      <a:pt x="51" y="0"/>
                    </a:cubicBezTo>
                    <a:cubicBezTo>
                      <a:pt x="67" y="0"/>
                      <a:pt x="75" y="5"/>
                      <a:pt x="67" y="11"/>
                    </a:cubicBezTo>
                    <a:cubicBezTo>
                      <a:pt x="60" y="18"/>
                      <a:pt x="40" y="23"/>
                      <a:pt x="24" y="23"/>
                    </a:cubicBezTo>
                    <a:cubicBezTo>
                      <a:pt x="7" y="23"/>
                      <a:pt x="0" y="18"/>
                      <a:pt x="7" y="11"/>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813" name="Freeform 712"/>
              <p:cNvSpPr>
                <a:spLocks/>
              </p:cNvSpPr>
              <p:nvPr/>
            </p:nvSpPr>
            <p:spPr bwMode="auto">
              <a:xfrm>
                <a:off x="1308" y="2809"/>
                <a:ext cx="75" cy="22"/>
              </a:xfrm>
              <a:custGeom>
                <a:avLst/>
                <a:gdLst>
                  <a:gd name="T0" fmla="*/ 8 w 76"/>
                  <a:gd name="T1" fmla="*/ 11 h 23"/>
                  <a:gd name="T2" fmla="*/ 51 w 76"/>
                  <a:gd name="T3" fmla="*/ 0 h 23"/>
                  <a:gd name="T4" fmla="*/ 69 w 76"/>
                  <a:gd name="T5" fmla="*/ 11 h 23"/>
                  <a:gd name="T6" fmla="*/ 25 w 76"/>
                  <a:gd name="T7" fmla="*/ 23 h 23"/>
                  <a:gd name="T8" fmla="*/ 8 w 76"/>
                  <a:gd name="T9" fmla="*/ 11 h 23"/>
                </a:gdLst>
                <a:ahLst/>
                <a:cxnLst>
                  <a:cxn ang="0">
                    <a:pos x="T0" y="T1"/>
                  </a:cxn>
                  <a:cxn ang="0">
                    <a:pos x="T2" y="T3"/>
                  </a:cxn>
                  <a:cxn ang="0">
                    <a:pos x="T4" y="T5"/>
                  </a:cxn>
                  <a:cxn ang="0">
                    <a:pos x="T6" y="T7"/>
                  </a:cxn>
                  <a:cxn ang="0">
                    <a:pos x="T8" y="T9"/>
                  </a:cxn>
                </a:cxnLst>
                <a:rect l="0" t="0" r="r" b="b"/>
                <a:pathLst>
                  <a:path w="76" h="23">
                    <a:moveTo>
                      <a:pt x="8" y="11"/>
                    </a:moveTo>
                    <a:cubicBezTo>
                      <a:pt x="15" y="5"/>
                      <a:pt x="34" y="0"/>
                      <a:pt x="51" y="0"/>
                    </a:cubicBezTo>
                    <a:cubicBezTo>
                      <a:pt x="68" y="0"/>
                      <a:pt x="76" y="5"/>
                      <a:pt x="69" y="11"/>
                    </a:cubicBezTo>
                    <a:cubicBezTo>
                      <a:pt x="62" y="18"/>
                      <a:pt x="42" y="23"/>
                      <a:pt x="25" y="23"/>
                    </a:cubicBezTo>
                    <a:cubicBezTo>
                      <a:pt x="8" y="23"/>
                      <a:pt x="0" y="18"/>
                      <a:pt x="8" y="11"/>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814" name="Freeform 713"/>
              <p:cNvSpPr>
                <a:spLocks/>
              </p:cNvSpPr>
              <p:nvPr/>
            </p:nvSpPr>
            <p:spPr bwMode="auto">
              <a:xfrm>
                <a:off x="1388" y="2809"/>
                <a:ext cx="74" cy="22"/>
              </a:xfrm>
              <a:custGeom>
                <a:avLst/>
                <a:gdLst>
                  <a:gd name="T0" fmla="*/ 7 w 74"/>
                  <a:gd name="T1" fmla="*/ 11 h 23"/>
                  <a:gd name="T2" fmla="*/ 49 w 74"/>
                  <a:gd name="T3" fmla="*/ 0 h 23"/>
                  <a:gd name="T4" fmla="*/ 67 w 74"/>
                  <a:gd name="T5" fmla="*/ 11 h 23"/>
                  <a:gd name="T6" fmla="*/ 24 w 74"/>
                  <a:gd name="T7" fmla="*/ 23 h 23"/>
                  <a:gd name="T8" fmla="*/ 7 w 74"/>
                  <a:gd name="T9" fmla="*/ 11 h 23"/>
                </a:gdLst>
                <a:ahLst/>
                <a:cxnLst>
                  <a:cxn ang="0">
                    <a:pos x="T0" y="T1"/>
                  </a:cxn>
                  <a:cxn ang="0">
                    <a:pos x="T2" y="T3"/>
                  </a:cxn>
                  <a:cxn ang="0">
                    <a:pos x="T4" y="T5"/>
                  </a:cxn>
                  <a:cxn ang="0">
                    <a:pos x="T6" y="T7"/>
                  </a:cxn>
                  <a:cxn ang="0">
                    <a:pos x="T8" y="T9"/>
                  </a:cxn>
                </a:cxnLst>
                <a:rect l="0" t="0" r="r" b="b"/>
                <a:pathLst>
                  <a:path w="74" h="23">
                    <a:moveTo>
                      <a:pt x="7" y="11"/>
                    </a:moveTo>
                    <a:cubicBezTo>
                      <a:pt x="14" y="5"/>
                      <a:pt x="33" y="0"/>
                      <a:pt x="49" y="0"/>
                    </a:cubicBezTo>
                    <a:cubicBezTo>
                      <a:pt x="66" y="0"/>
                      <a:pt x="74" y="5"/>
                      <a:pt x="67" y="11"/>
                    </a:cubicBezTo>
                    <a:cubicBezTo>
                      <a:pt x="60" y="18"/>
                      <a:pt x="41" y="23"/>
                      <a:pt x="24" y="23"/>
                    </a:cubicBezTo>
                    <a:cubicBezTo>
                      <a:pt x="7" y="23"/>
                      <a:pt x="0" y="18"/>
                      <a:pt x="7" y="11"/>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815" name="Freeform 714"/>
              <p:cNvSpPr>
                <a:spLocks/>
              </p:cNvSpPr>
              <p:nvPr/>
            </p:nvSpPr>
            <p:spPr bwMode="auto">
              <a:xfrm>
                <a:off x="1466" y="2809"/>
                <a:ext cx="73" cy="22"/>
              </a:xfrm>
              <a:custGeom>
                <a:avLst/>
                <a:gdLst>
                  <a:gd name="T0" fmla="*/ 7 w 74"/>
                  <a:gd name="T1" fmla="*/ 11 h 23"/>
                  <a:gd name="T2" fmla="*/ 49 w 74"/>
                  <a:gd name="T3" fmla="*/ 0 h 23"/>
                  <a:gd name="T4" fmla="*/ 67 w 74"/>
                  <a:gd name="T5" fmla="*/ 11 h 23"/>
                  <a:gd name="T6" fmla="*/ 25 w 74"/>
                  <a:gd name="T7" fmla="*/ 23 h 23"/>
                  <a:gd name="T8" fmla="*/ 7 w 74"/>
                  <a:gd name="T9" fmla="*/ 11 h 23"/>
                </a:gdLst>
                <a:ahLst/>
                <a:cxnLst>
                  <a:cxn ang="0">
                    <a:pos x="T0" y="T1"/>
                  </a:cxn>
                  <a:cxn ang="0">
                    <a:pos x="T2" y="T3"/>
                  </a:cxn>
                  <a:cxn ang="0">
                    <a:pos x="T4" y="T5"/>
                  </a:cxn>
                  <a:cxn ang="0">
                    <a:pos x="T6" y="T7"/>
                  </a:cxn>
                  <a:cxn ang="0">
                    <a:pos x="T8" y="T9"/>
                  </a:cxn>
                </a:cxnLst>
                <a:rect l="0" t="0" r="r" b="b"/>
                <a:pathLst>
                  <a:path w="74" h="23">
                    <a:moveTo>
                      <a:pt x="7" y="11"/>
                    </a:moveTo>
                    <a:cubicBezTo>
                      <a:pt x="14" y="5"/>
                      <a:pt x="33" y="0"/>
                      <a:pt x="49" y="0"/>
                    </a:cubicBezTo>
                    <a:cubicBezTo>
                      <a:pt x="66" y="0"/>
                      <a:pt x="74" y="5"/>
                      <a:pt x="67" y="11"/>
                    </a:cubicBezTo>
                    <a:cubicBezTo>
                      <a:pt x="61" y="18"/>
                      <a:pt x="42" y="23"/>
                      <a:pt x="25" y="23"/>
                    </a:cubicBezTo>
                    <a:cubicBezTo>
                      <a:pt x="8" y="23"/>
                      <a:pt x="0" y="18"/>
                      <a:pt x="7" y="11"/>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816" name="Freeform 715"/>
              <p:cNvSpPr>
                <a:spLocks/>
              </p:cNvSpPr>
              <p:nvPr/>
            </p:nvSpPr>
            <p:spPr bwMode="auto">
              <a:xfrm>
                <a:off x="1545" y="2809"/>
                <a:ext cx="74" cy="22"/>
              </a:xfrm>
              <a:custGeom>
                <a:avLst/>
                <a:gdLst>
                  <a:gd name="T0" fmla="*/ 6 w 74"/>
                  <a:gd name="T1" fmla="*/ 11 h 23"/>
                  <a:gd name="T2" fmla="*/ 49 w 74"/>
                  <a:gd name="T3" fmla="*/ 0 h 23"/>
                  <a:gd name="T4" fmla="*/ 67 w 74"/>
                  <a:gd name="T5" fmla="*/ 11 h 23"/>
                  <a:gd name="T6" fmla="*/ 25 w 74"/>
                  <a:gd name="T7" fmla="*/ 23 h 23"/>
                  <a:gd name="T8" fmla="*/ 6 w 74"/>
                  <a:gd name="T9" fmla="*/ 11 h 23"/>
                </a:gdLst>
                <a:ahLst/>
                <a:cxnLst>
                  <a:cxn ang="0">
                    <a:pos x="T0" y="T1"/>
                  </a:cxn>
                  <a:cxn ang="0">
                    <a:pos x="T2" y="T3"/>
                  </a:cxn>
                  <a:cxn ang="0">
                    <a:pos x="T4" y="T5"/>
                  </a:cxn>
                  <a:cxn ang="0">
                    <a:pos x="T6" y="T7"/>
                  </a:cxn>
                  <a:cxn ang="0">
                    <a:pos x="T8" y="T9"/>
                  </a:cxn>
                </a:cxnLst>
                <a:rect l="0" t="0" r="r" b="b"/>
                <a:pathLst>
                  <a:path w="74" h="23">
                    <a:moveTo>
                      <a:pt x="6" y="11"/>
                    </a:moveTo>
                    <a:cubicBezTo>
                      <a:pt x="13" y="5"/>
                      <a:pt x="32" y="0"/>
                      <a:pt x="49" y="0"/>
                    </a:cubicBezTo>
                    <a:cubicBezTo>
                      <a:pt x="65" y="0"/>
                      <a:pt x="74" y="5"/>
                      <a:pt x="67" y="11"/>
                    </a:cubicBezTo>
                    <a:cubicBezTo>
                      <a:pt x="61" y="18"/>
                      <a:pt x="42" y="23"/>
                      <a:pt x="25" y="23"/>
                    </a:cubicBezTo>
                    <a:cubicBezTo>
                      <a:pt x="8" y="23"/>
                      <a:pt x="0" y="18"/>
                      <a:pt x="6" y="11"/>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817" name="Freeform 716"/>
              <p:cNvSpPr>
                <a:spLocks/>
              </p:cNvSpPr>
              <p:nvPr/>
            </p:nvSpPr>
            <p:spPr bwMode="auto">
              <a:xfrm>
                <a:off x="1624" y="2809"/>
                <a:ext cx="72" cy="22"/>
              </a:xfrm>
              <a:custGeom>
                <a:avLst/>
                <a:gdLst>
                  <a:gd name="T0" fmla="*/ 6 w 73"/>
                  <a:gd name="T1" fmla="*/ 11 h 23"/>
                  <a:gd name="T2" fmla="*/ 48 w 73"/>
                  <a:gd name="T3" fmla="*/ 0 h 23"/>
                  <a:gd name="T4" fmla="*/ 67 w 73"/>
                  <a:gd name="T5" fmla="*/ 11 h 23"/>
                  <a:gd name="T6" fmla="*/ 25 w 73"/>
                  <a:gd name="T7" fmla="*/ 23 h 23"/>
                  <a:gd name="T8" fmla="*/ 6 w 73"/>
                  <a:gd name="T9" fmla="*/ 11 h 23"/>
                </a:gdLst>
                <a:ahLst/>
                <a:cxnLst>
                  <a:cxn ang="0">
                    <a:pos x="T0" y="T1"/>
                  </a:cxn>
                  <a:cxn ang="0">
                    <a:pos x="T2" y="T3"/>
                  </a:cxn>
                  <a:cxn ang="0">
                    <a:pos x="T4" y="T5"/>
                  </a:cxn>
                  <a:cxn ang="0">
                    <a:pos x="T6" y="T7"/>
                  </a:cxn>
                  <a:cxn ang="0">
                    <a:pos x="T8" y="T9"/>
                  </a:cxn>
                </a:cxnLst>
                <a:rect l="0" t="0" r="r" b="b"/>
                <a:pathLst>
                  <a:path w="73" h="23">
                    <a:moveTo>
                      <a:pt x="6" y="11"/>
                    </a:moveTo>
                    <a:cubicBezTo>
                      <a:pt x="12" y="5"/>
                      <a:pt x="31" y="0"/>
                      <a:pt x="48" y="0"/>
                    </a:cubicBezTo>
                    <a:cubicBezTo>
                      <a:pt x="64" y="0"/>
                      <a:pt x="73" y="5"/>
                      <a:pt x="67" y="11"/>
                    </a:cubicBezTo>
                    <a:cubicBezTo>
                      <a:pt x="61" y="18"/>
                      <a:pt x="42" y="23"/>
                      <a:pt x="25" y="23"/>
                    </a:cubicBezTo>
                    <a:cubicBezTo>
                      <a:pt x="8" y="23"/>
                      <a:pt x="0" y="18"/>
                      <a:pt x="6" y="11"/>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818" name="Freeform 717"/>
              <p:cNvSpPr>
                <a:spLocks/>
              </p:cNvSpPr>
              <p:nvPr/>
            </p:nvSpPr>
            <p:spPr bwMode="auto">
              <a:xfrm>
                <a:off x="1703" y="2809"/>
                <a:ext cx="72" cy="22"/>
              </a:xfrm>
              <a:custGeom>
                <a:avLst/>
                <a:gdLst>
                  <a:gd name="T0" fmla="*/ 6 w 72"/>
                  <a:gd name="T1" fmla="*/ 11 h 23"/>
                  <a:gd name="T2" fmla="*/ 47 w 72"/>
                  <a:gd name="T3" fmla="*/ 0 h 23"/>
                  <a:gd name="T4" fmla="*/ 66 w 72"/>
                  <a:gd name="T5" fmla="*/ 11 h 23"/>
                  <a:gd name="T6" fmla="*/ 25 w 72"/>
                  <a:gd name="T7" fmla="*/ 23 h 23"/>
                  <a:gd name="T8" fmla="*/ 6 w 72"/>
                  <a:gd name="T9" fmla="*/ 11 h 23"/>
                </a:gdLst>
                <a:ahLst/>
                <a:cxnLst>
                  <a:cxn ang="0">
                    <a:pos x="T0" y="T1"/>
                  </a:cxn>
                  <a:cxn ang="0">
                    <a:pos x="T2" y="T3"/>
                  </a:cxn>
                  <a:cxn ang="0">
                    <a:pos x="T4" y="T5"/>
                  </a:cxn>
                  <a:cxn ang="0">
                    <a:pos x="T6" y="T7"/>
                  </a:cxn>
                  <a:cxn ang="0">
                    <a:pos x="T8" y="T9"/>
                  </a:cxn>
                </a:cxnLst>
                <a:rect l="0" t="0" r="r" b="b"/>
                <a:pathLst>
                  <a:path w="72" h="23">
                    <a:moveTo>
                      <a:pt x="6" y="11"/>
                    </a:moveTo>
                    <a:cubicBezTo>
                      <a:pt x="12" y="5"/>
                      <a:pt x="30" y="0"/>
                      <a:pt x="47" y="0"/>
                    </a:cubicBezTo>
                    <a:cubicBezTo>
                      <a:pt x="63" y="0"/>
                      <a:pt x="72" y="5"/>
                      <a:pt x="66" y="11"/>
                    </a:cubicBezTo>
                    <a:cubicBezTo>
                      <a:pt x="60" y="18"/>
                      <a:pt x="42" y="23"/>
                      <a:pt x="25" y="23"/>
                    </a:cubicBezTo>
                    <a:cubicBezTo>
                      <a:pt x="9" y="23"/>
                      <a:pt x="0" y="18"/>
                      <a:pt x="6" y="11"/>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819" name="Freeform 718"/>
              <p:cNvSpPr>
                <a:spLocks/>
              </p:cNvSpPr>
              <p:nvPr/>
            </p:nvSpPr>
            <p:spPr bwMode="auto">
              <a:xfrm>
                <a:off x="1782" y="2809"/>
                <a:ext cx="71" cy="22"/>
              </a:xfrm>
              <a:custGeom>
                <a:avLst/>
                <a:gdLst>
                  <a:gd name="T0" fmla="*/ 5 w 71"/>
                  <a:gd name="T1" fmla="*/ 11 h 23"/>
                  <a:gd name="T2" fmla="*/ 46 w 71"/>
                  <a:gd name="T3" fmla="*/ 0 h 23"/>
                  <a:gd name="T4" fmla="*/ 66 w 71"/>
                  <a:gd name="T5" fmla="*/ 11 h 23"/>
                  <a:gd name="T6" fmla="*/ 25 w 71"/>
                  <a:gd name="T7" fmla="*/ 23 h 23"/>
                  <a:gd name="T8" fmla="*/ 5 w 71"/>
                  <a:gd name="T9" fmla="*/ 11 h 23"/>
                </a:gdLst>
                <a:ahLst/>
                <a:cxnLst>
                  <a:cxn ang="0">
                    <a:pos x="T0" y="T1"/>
                  </a:cxn>
                  <a:cxn ang="0">
                    <a:pos x="T2" y="T3"/>
                  </a:cxn>
                  <a:cxn ang="0">
                    <a:pos x="T4" y="T5"/>
                  </a:cxn>
                  <a:cxn ang="0">
                    <a:pos x="T6" y="T7"/>
                  </a:cxn>
                  <a:cxn ang="0">
                    <a:pos x="T8" y="T9"/>
                  </a:cxn>
                </a:cxnLst>
                <a:rect l="0" t="0" r="r" b="b"/>
                <a:pathLst>
                  <a:path w="71" h="23">
                    <a:moveTo>
                      <a:pt x="5" y="11"/>
                    </a:moveTo>
                    <a:cubicBezTo>
                      <a:pt x="11" y="5"/>
                      <a:pt x="29" y="0"/>
                      <a:pt x="46" y="0"/>
                    </a:cubicBezTo>
                    <a:cubicBezTo>
                      <a:pt x="62" y="0"/>
                      <a:pt x="71" y="5"/>
                      <a:pt x="66" y="11"/>
                    </a:cubicBezTo>
                    <a:cubicBezTo>
                      <a:pt x="60" y="18"/>
                      <a:pt x="42" y="23"/>
                      <a:pt x="25" y="23"/>
                    </a:cubicBezTo>
                    <a:cubicBezTo>
                      <a:pt x="9" y="23"/>
                      <a:pt x="0" y="18"/>
                      <a:pt x="5" y="11"/>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820" name="Freeform 719"/>
              <p:cNvSpPr>
                <a:spLocks/>
              </p:cNvSpPr>
              <p:nvPr/>
            </p:nvSpPr>
            <p:spPr bwMode="auto">
              <a:xfrm>
                <a:off x="1860" y="2809"/>
                <a:ext cx="72" cy="22"/>
              </a:xfrm>
              <a:custGeom>
                <a:avLst/>
                <a:gdLst>
                  <a:gd name="T0" fmla="*/ 6 w 72"/>
                  <a:gd name="T1" fmla="*/ 11 h 23"/>
                  <a:gd name="T2" fmla="*/ 46 w 72"/>
                  <a:gd name="T3" fmla="*/ 0 h 23"/>
                  <a:gd name="T4" fmla="*/ 67 w 72"/>
                  <a:gd name="T5" fmla="*/ 11 h 23"/>
                  <a:gd name="T6" fmla="*/ 26 w 72"/>
                  <a:gd name="T7" fmla="*/ 23 h 23"/>
                  <a:gd name="T8" fmla="*/ 6 w 72"/>
                  <a:gd name="T9" fmla="*/ 11 h 23"/>
                </a:gdLst>
                <a:ahLst/>
                <a:cxnLst>
                  <a:cxn ang="0">
                    <a:pos x="T0" y="T1"/>
                  </a:cxn>
                  <a:cxn ang="0">
                    <a:pos x="T2" y="T3"/>
                  </a:cxn>
                  <a:cxn ang="0">
                    <a:pos x="T4" y="T5"/>
                  </a:cxn>
                  <a:cxn ang="0">
                    <a:pos x="T6" y="T7"/>
                  </a:cxn>
                  <a:cxn ang="0">
                    <a:pos x="T8" y="T9"/>
                  </a:cxn>
                </a:cxnLst>
                <a:rect l="0" t="0" r="r" b="b"/>
                <a:pathLst>
                  <a:path w="72" h="23">
                    <a:moveTo>
                      <a:pt x="6" y="11"/>
                    </a:moveTo>
                    <a:cubicBezTo>
                      <a:pt x="11" y="5"/>
                      <a:pt x="29" y="0"/>
                      <a:pt x="46" y="0"/>
                    </a:cubicBezTo>
                    <a:cubicBezTo>
                      <a:pt x="63" y="0"/>
                      <a:pt x="72" y="5"/>
                      <a:pt x="67" y="11"/>
                    </a:cubicBezTo>
                    <a:cubicBezTo>
                      <a:pt x="61" y="18"/>
                      <a:pt x="43" y="23"/>
                      <a:pt x="26" y="23"/>
                    </a:cubicBezTo>
                    <a:cubicBezTo>
                      <a:pt x="9" y="23"/>
                      <a:pt x="0" y="18"/>
                      <a:pt x="6" y="11"/>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821" name="Freeform 720"/>
              <p:cNvSpPr>
                <a:spLocks/>
              </p:cNvSpPr>
              <p:nvPr/>
            </p:nvSpPr>
            <p:spPr bwMode="auto">
              <a:xfrm>
                <a:off x="1939" y="2809"/>
                <a:ext cx="71" cy="22"/>
              </a:xfrm>
              <a:custGeom>
                <a:avLst/>
                <a:gdLst>
                  <a:gd name="T0" fmla="*/ 5 w 71"/>
                  <a:gd name="T1" fmla="*/ 11 h 23"/>
                  <a:gd name="T2" fmla="*/ 45 w 71"/>
                  <a:gd name="T3" fmla="*/ 0 h 23"/>
                  <a:gd name="T4" fmla="*/ 66 w 71"/>
                  <a:gd name="T5" fmla="*/ 11 h 23"/>
                  <a:gd name="T6" fmla="*/ 26 w 71"/>
                  <a:gd name="T7" fmla="*/ 23 h 23"/>
                  <a:gd name="T8" fmla="*/ 5 w 71"/>
                  <a:gd name="T9" fmla="*/ 11 h 23"/>
                </a:gdLst>
                <a:ahLst/>
                <a:cxnLst>
                  <a:cxn ang="0">
                    <a:pos x="T0" y="T1"/>
                  </a:cxn>
                  <a:cxn ang="0">
                    <a:pos x="T2" y="T3"/>
                  </a:cxn>
                  <a:cxn ang="0">
                    <a:pos x="T4" y="T5"/>
                  </a:cxn>
                  <a:cxn ang="0">
                    <a:pos x="T6" y="T7"/>
                  </a:cxn>
                  <a:cxn ang="0">
                    <a:pos x="T8" y="T9"/>
                  </a:cxn>
                </a:cxnLst>
                <a:rect l="0" t="0" r="r" b="b"/>
                <a:pathLst>
                  <a:path w="71" h="23">
                    <a:moveTo>
                      <a:pt x="5" y="11"/>
                    </a:moveTo>
                    <a:cubicBezTo>
                      <a:pt x="10" y="5"/>
                      <a:pt x="28" y="0"/>
                      <a:pt x="45" y="0"/>
                    </a:cubicBezTo>
                    <a:cubicBezTo>
                      <a:pt x="62" y="0"/>
                      <a:pt x="71" y="5"/>
                      <a:pt x="66" y="11"/>
                    </a:cubicBezTo>
                    <a:cubicBezTo>
                      <a:pt x="61" y="18"/>
                      <a:pt x="43" y="23"/>
                      <a:pt x="26" y="23"/>
                    </a:cubicBezTo>
                    <a:cubicBezTo>
                      <a:pt x="9" y="23"/>
                      <a:pt x="0" y="18"/>
                      <a:pt x="5" y="11"/>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822" name="Freeform 721"/>
              <p:cNvSpPr>
                <a:spLocks/>
              </p:cNvSpPr>
              <p:nvPr/>
            </p:nvSpPr>
            <p:spPr bwMode="auto">
              <a:xfrm>
                <a:off x="3044" y="2809"/>
                <a:ext cx="64" cy="22"/>
              </a:xfrm>
              <a:custGeom>
                <a:avLst/>
                <a:gdLst>
                  <a:gd name="T0" fmla="*/ 2 w 64"/>
                  <a:gd name="T1" fmla="*/ 11 h 23"/>
                  <a:gd name="T2" fmla="*/ 35 w 64"/>
                  <a:gd name="T3" fmla="*/ 0 h 23"/>
                  <a:gd name="T4" fmla="*/ 62 w 64"/>
                  <a:gd name="T5" fmla="*/ 11 h 23"/>
                  <a:gd name="T6" fmla="*/ 29 w 64"/>
                  <a:gd name="T7" fmla="*/ 23 h 23"/>
                  <a:gd name="T8" fmla="*/ 2 w 64"/>
                  <a:gd name="T9" fmla="*/ 11 h 23"/>
                </a:gdLst>
                <a:ahLst/>
                <a:cxnLst>
                  <a:cxn ang="0">
                    <a:pos x="T0" y="T1"/>
                  </a:cxn>
                  <a:cxn ang="0">
                    <a:pos x="T2" y="T3"/>
                  </a:cxn>
                  <a:cxn ang="0">
                    <a:pos x="T4" y="T5"/>
                  </a:cxn>
                  <a:cxn ang="0">
                    <a:pos x="T6" y="T7"/>
                  </a:cxn>
                  <a:cxn ang="0">
                    <a:pos x="T8" y="T9"/>
                  </a:cxn>
                </a:cxnLst>
                <a:rect l="0" t="0" r="r" b="b"/>
                <a:pathLst>
                  <a:path w="64" h="23">
                    <a:moveTo>
                      <a:pt x="2" y="11"/>
                    </a:moveTo>
                    <a:cubicBezTo>
                      <a:pt x="4" y="5"/>
                      <a:pt x="18" y="0"/>
                      <a:pt x="35" y="0"/>
                    </a:cubicBezTo>
                    <a:cubicBezTo>
                      <a:pt x="51" y="0"/>
                      <a:pt x="64" y="5"/>
                      <a:pt x="62" y="11"/>
                    </a:cubicBezTo>
                    <a:cubicBezTo>
                      <a:pt x="61" y="18"/>
                      <a:pt x="46" y="23"/>
                      <a:pt x="29" y="23"/>
                    </a:cubicBezTo>
                    <a:cubicBezTo>
                      <a:pt x="13" y="23"/>
                      <a:pt x="0" y="18"/>
                      <a:pt x="2" y="11"/>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823" name="Freeform 722"/>
              <p:cNvSpPr>
                <a:spLocks/>
              </p:cNvSpPr>
              <p:nvPr/>
            </p:nvSpPr>
            <p:spPr bwMode="auto">
              <a:xfrm>
                <a:off x="3123" y="2809"/>
                <a:ext cx="62" cy="22"/>
              </a:xfrm>
              <a:custGeom>
                <a:avLst/>
                <a:gdLst>
                  <a:gd name="T0" fmla="*/ 2 w 63"/>
                  <a:gd name="T1" fmla="*/ 11 h 23"/>
                  <a:gd name="T2" fmla="*/ 34 w 63"/>
                  <a:gd name="T3" fmla="*/ 0 h 23"/>
                  <a:gd name="T4" fmla="*/ 62 w 63"/>
                  <a:gd name="T5" fmla="*/ 11 h 23"/>
                  <a:gd name="T6" fmla="*/ 29 w 63"/>
                  <a:gd name="T7" fmla="*/ 23 h 23"/>
                  <a:gd name="T8" fmla="*/ 2 w 63"/>
                  <a:gd name="T9" fmla="*/ 11 h 23"/>
                </a:gdLst>
                <a:ahLst/>
                <a:cxnLst>
                  <a:cxn ang="0">
                    <a:pos x="T0" y="T1"/>
                  </a:cxn>
                  <a:cxn ang="0">
                    <a:pos x="T2" y="T3"/>
                  </a:cxn>
                  <a:cxn ang="0">
                    <a:pos x="T4" y="T5"/>
                  </a:cxn>
                  <a:cxn ang="0">
                    <a:pos x="T6" y="T7"/>
                  </a:cxn>
                  <a:cxn ang="0">
                    <a:pos x="T8" y="T9"/>
                  </a:cxn>
                </a:cxnLst>
                <a:rect l="0" t="0" r="r" b="b"/>
                <a:pathLst>
                  <a:path w="63" h="23">
                    <a:moveTo>
                      <a:pt x="2" y="11"/>
                    </a:moveTo>
                    <a:cubicBezTo>
                      <a:pt x="3" y="5"/>
                      <a:pt x="17" y="0"/>
                      <a:pt x="34" y="0"/>
                    </a:cubicBezTo>
                    <a:cubicBezTo>
                      <a:pt x="50" y="0"/>
                      <a:pt x="63" y="5"/>
                      <a:pt x="62" y="11"/>
                    </a:cubicBezTo>
                    <a:cubicBezTo>
                      <a:pt x="61" y="18"/>
                      <a:pt x="46" y="23"/>
                      <a:pt x="29" y="23"/>
                    </a:cubicBezTo>
                    <a:cubicBezTo>
                      <a:pt x="13" y="23"/>
                      <a:pt x="0" y="18"/>
                      <a:pt x="2" y="11"/>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824" name="Freeform 723"/>
              <p:cNvSpPr>
                <a:spLocks/>
              </p:cNvSpPr>
              <p:nvPr/>
            </p:nvSpPr>
            <p:spPr bwMode="auto">
              <a:xfrm>
                <a:off x="3439" y="2809"/>
                <a:ext cx="60" cy="22"/>
              </a:xfrm>
              <a:custGeom>
                <a:avLst/>
                <a:gdLst>
                  <a:gd name="T0" fmla="*/ 0 w 60"/>
                  <a:gd name="T1" fmla="*/ 11 h 23"/>
                  <a:gd name="T2" fmla="*/ 30 w 60"/>
                  <a:gd name="T3" fmla="*/ 0 h 23"/>
                  <a:gd name="T4" fmla="*/ 60 w 60"/>
                  <a:gd name="T5" fmla="*/ 11 h 23"/>
                  <a:gd name="T6" fmla="*/ 30 w 60"/>
                  <a:gd name="T7" fmla="*/ 23 h 23"/>
                  <a:gd name="T8" fmla="*/ 0 w 60"/>
                  <a:gd name="T9" fmla="*/ 11 h 23"/>
                </a:gdLst>
                <a:ahLst/>
                <a:cxnLst>
                  <a:cxn ang="0">
                    <a:pos x="T0" y="T1"/>
                  </a:cxn>
                  <a:cxn ang="0">
                    <a:pos x="T2" y="T3"/>
                  </a:cxn>
                  <a:cxn ang="0">
                    <a:pos x="T4" y="T5"/>
                  </a:cxn>
                  <a:cxn ang="0">
                    <a:pos x="T6" y="T7"/>
                  </a:cxn>
                  <a:cxn ang="0">
                    <a:pos x="T8" y="T9"/>
                  </a:cxn>
                </a:cxnLst>
                <a:rect l="0" t="0" r="r" b="b"/>
                <a:pathLst>
                  <a:path w="60" h="23">
                    <a:moveTo>
                      <a:pt x="0" y="11"/>
                    </a:moveTo>
                    <a:cubicBezTo>
                      <a:pt x="0" y="5"/>
                      <a:pt x="14" y="0"/>
                      <a:pt x="30" y="0"/>
                    </a:cubicBezTo>
                    <a:cubicBezTo>
                      <a:pt x="47" y="0"/>
                      <a:pt x="60" y="5"/>
                      <a:pt x="60" y="11"/>
                    </a:cubicBezTo>
                    <a:cubicBezTo>
                      <a:pt x="60" y="18"/>
                      <a:pt x="46" y="23"/>
                      <a:pt x="30" y="23"/>
                    </a:cubicBezTo>
                    <a:cubicBezTo>
                      <a:pt x="13" y="23"/>
                      <a:pt x="0" y="18"/>
                      <a:pt x="0" y="11"/>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825" name="Freeform 724"/>
              <p:cNvSpPr>
                <a:spLocks/>
              </p:cNvSpPr>
              <p:nvPr/>
            </p:nvSpPr>
            <p:spPr bwMode="auto">
              <a:xfrm>
                <a:off x="3595" y="2809"/>
                <a:ext cx="62" cy="22"/>
              </a:xfrm>
              <a:custGeom>
                <a:avLst/>
                <a:gdLst>
                  <a:gd name="T0" fmla="*/ 1 w 62"/>
                  <a:gd name="T1" fmla="*/ 11 h 23"/>
                  <a:gd name="T2" fmla="*/ 30 w 62"/>
                  <a:gd name="T3" fmla="*/ 0 h 23"/>
                  <a:gd name="T4" fmla="*/ 62 w 62"/>
                  <a:gd name="T5" fmla="*/ 11 h 23"/>
                  <a:gd name="T6" fmla="*/ 32 w 62"/>
                  <a:gd name="T7" fmla="*/ 23 h 23"/>
                  <a:gd name="T8" fmla="*/ 1 w 62"/>
                  <a:gd name="T9" fmla="*/ 11 h 23"/>
                </a:gdLst>
                <a:ahLst/>
                <a:cxnLst>
                  <a:cxn ang="0">
                    <a:pos x="T0" y="T1"/>
                  </a:cxn>
                  <a:cxn ang="0">
                    <a:pos x="T2" y="T3"/>
                  </a:cxn>
                  <a:cxn ang="0">
                    <a:pos x="T4" y="T5"/>
                  </a:cxn>
                  <a:cxn ang="0">
                    <a:pos x="T6" y="T7"/>
                  </a:cxn>
                  <a:cxn ang="0">
                    <a:pos x="T8" y="T9"/>
                  </a:cxn>
                </a:cxnLst>
                <a:rect l="0" t="0" r="r" b="b"/>
                <a:pathLst>
                  <a:path w="62" h="23">
                    <a:moveTo>
                      <a:pt x="1" y="11"/>
                    </a:moveTo>
                    <a:cubicBezTo>
                      <a:pt x="0" y="5"/>
                      <a:pt x="14" y="0"/>
                      <a:pt x="30" y="0"/>
                    </a:cubicBezTo>
                    <a:cubicBezTo>
                      <a:pt x="47" y="0"/>
                      <a:pt x="61" y="5"/>
                      <a:pt x="62" y="11"/>
                    </a:cubicBezTo>
                    <a:cubicBezTo>
                      <a:pt x="62" y="18"/>
                      <a:pt x="49" y="23"/>
                      <a:pt x="32" y="23"/>
                    </a:cubicBezTo>
                    <a:cubicBezTo>
                      <a:pt x="15" y="23"/>
                      <a:pt x="1" y="18"/>
                      <a:pt x="1" y="11"/>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826" name="Freeform 725"/>
              <p:cNvSpPr>
                <a:spLocks/>
              </p:cNvSpPr>
              <p:nvPr/>
            </p:nvSpPr>
            <p:spPr bwMode="auto">
              <a:xfrm>
                <a:off x="3674" y="2809"/>
                <a:ext cx="62" cy="22"/>
              </a:xfrm>
              <a:custGeom>
                <a:avLst/>
                <a:gdLst>
                  <a:gd name="T0" fmla="*/ 1 w 62"/>
                  <a:gd name="T1" fmla="*/ 11 h 23"/>
                  <a:gd name="T2" fmla="*/ 30 w 62"/>
                  <a:gd name="T3" fmla="*/ 0 h 23"/>
                  <a:gd name="T4" fmla="*/ 61 w 62"/>
                  <a:gd name="T5" fmla="*/ 11 h 23"/>
                  <a:gd name="T6" fmla="*/ 32 w 62"/>
                  <a:gd name="T7" fmla="*/ 23 h 23"/>
                  <a:gd name="T8" fmla="*/ 1 w 62"/>
                  <a:gd name="T9" fmla="*/ 11 h 23"/>
                </a:gdLst>
                <a:ahLst/>
                <a:cxnLst>
                  <a:cxn ang="0">
                    <a:pos x="T0" y="T1"/>
                  </a:cxn>
                  <a:cxn ang="0">
                    <a:pos x="T2" y="T3"/>
                  </a:cxn>
                  <a:cxn ang="0">
                    <a:pos x="T4" y="T5"/>
                  </a:cxn>
                  <a:cxn ang="0">
                    <a:pos x="T6" y="T7"/>
                  </a:cxn>
                  <a:cxn ang="0">
                    <a:pos x="T8" y="T9"/>
                  </a:cxn>
                </a:cxnLst>
                <a:rect l="0" t="0" r="r" b="b"/>
                <a:pathLst>
                  <a:path w="62" h="23">
                    <a:moveTo>
                      <a:pt x="1" y="11"/>
                    </a:moveTo>
                    <a:cubicBezTo>
                      <a:pt x="0" y="5"/>
                      <a:pt x="13" y="0"/>
                      <a:pt x="30" y="0"/>
                    </a:cubicBezTo>
                    <a:cubicBezTo>
                      <a:pt x="46" y="0"/>
                      <a:pt x="60" y="5"/>
                      <a:pt x="61" y="11"/>
                    </a:cubicBezTo>
                    <a:cubicBezTo>
                      <a:pt x="62" y="18"/>
                      <a:pt x="49" y="23"/>
                      <a:pt x="32" y="23"/>
                    </a:cubicBezTo>
                    <a:cubicBezTo>
                      <a:pt x="15" y="23"/>
                      <a:pt x="1" y="18"/>
                      <a:pt x="1" y="11"/>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827" name="Freeform 726"/>
              <p:cNvSpPr>
                <a:spLocks/>
              </p:cNvSpPr>
              <p:nvPr/>
            </p:nvSpPr>
            <p:spPr bwMode="auto">
              <a:xfrm>
                <a:off x="3752" y="2809"/>
                <a:ext cx="62" cy="22"/>
              </a:xfrm>
              <a:custGeom>
                <a:avLst/>
                <a:gdLst>
                  <a:gd name="T0" fmla="*/ 1 w 62"/>
                  <a:gd name="T1" fmla="*/ 11 h 23"/>
                  <a:gd name="T2" fmla="*/ 30 w 62"/>
                  <a:gd name="T3" fmla="*/ 0 h 23"/>
                  <a:gd name="T4" fmla="*/ 61 w 62"/>
                  <a:gd name="T5" fmla="*/ 11 h 23"/>
                  <a:gd name="T6" fmla="*/ 33 w 62"/>
                  <a:gd name="T7" fmla="*/ 23 h 23"/>
                  <a:gd name="T8" fmla="*/ 1 w 62"/>
                  <a:gd name="T9" fmla="*/ 11 h 23"/>
                </a:gdLst>
                <a:ahLst/>
                <a:cxnLst>
                  <a:cxn ang="0">
                    <a:pos x="T0" y="T1"/>
                  </a:cxn>
                  <a:cxn ang="0">
                    <a:pos x="T2" y="T3"/>
                  </a:cxn>
                  <a:cxn ang="0">
                    <a:pos x="T4" y="T5"/>
                  </a:cxn>
                  <a:cxn ang="0">
                    <a:pos x="T6" y="T7"/>
                  </a:cxn>
                  <a:cxn ang="0">
                    <a:pos x="T8" y="T9"/>
                  </a:cxn>
                </a:cxnLst>
                <a:rect l="0" t="0" r="r" b="b"/>
                <a:pathLst>
                  <a:path w="62" h="23">
                    <a:moveTo>
                      <a:pt x="1" y="11"/>
                    </a:moveTo>
                    <a:cubicBezTo>
                      <a:pt x="0" y="5"/>
                      <a:pt x="13" y="0"/>
                      <a:pt x="30" y="0"/>
                    </a:cubicBezTo>
                    <a:cubicBezTo>
                      <a:pt x="46" y="0"/>
                      <a:pt x="60" y="5"/>
                      <a:pt x="61" y="11"/>
                    </a:cubicBezTo>
                    <a:cubicBezTo>
                      <a:pt x="62" y="18"/>
                      <a:pt x="49" y="23"/>
                      <a:pt x="33" y="23"/>
                    </a:cubicBezTo>
                    <a:cubicBezTo>
                      <a:pt x="16" y="23"/>
                      <a:pt x="2" y="18"/>
                      <a:pt x="1" y="11"/>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828" name="Freeform 727"/>
              <p:cNvSpPr>
                <a:spLocks/>
              </p:cNvSpPr>
              <p:nvPr/>
            </p:nvSpPr>
            <p:spPr bwMode="auto">
              <a:xfrm>
                <a:off x="3831" y="2809"/>
                <a:ext cx="63" cy="22"/>
              </a:xfrm>
              <a:custGeom>
                <a:avLst/>
                <a:gdLst>
                  <a:gd name="T0" fmla="*/ 1 w 64"/>
                  <a:gd name="T1" fmla="*/ 11 h 23"/>
                  <a:gd name="T2" fmla="*/ 30 w 64"/>
                  <a:gd name="T3" fmla="*/ 0 h 23"/>
                  <a:gd name="T4" fmla="*/ 62 w 64"/>
                  <a:gd name="T5" fmla="*/ 11 h 23"/>
                  <a:gd name="T6" fmla="*/ 34 w 64"/>
                  <a:gd name="T7" fmla="*/ 23 h 23"/>
                  <a:gd name="T8" fmla="*/ 1 w 64"/>
                  <a:gd name="T9" fmla="*/ 11 h 23"/>
                </a:gdLst>
                <a:ahLst/>
                <a:cxnLst>
                  <a:cxn ang="0">
                    <a:pos x="T0" y="T1"/>
                  </a:cxn>
                  <a:cxn ang="0">
                    <a:pos x="T2" y="T3"/>
                  </a:cxn>
                  <a:cxn ang="0">
                    <a:pos x="T4" y="T5"/>
                  </a:cxn>
                  <a:cxn ang="0">
                    <a:pos x="T6" y="T7"/>
                  </a:cxn>
                  <a:cxn ang="0">
                    <a:pos x="T8" y="T9"/>
                  </a:cxn>
                </a:cxnLst>
                <a:rect l="0" t="0" r="r" b="b"/>
                <a:pathLst>
                  <a:path w="64" h="23">
                    <a:moveTo>
                      <a:pt x="1" y="11"/>
                    </a:moveTo>
                    <a:cubicBezTo>
                      <a:pt x="0" y="5"/>
                      <a:pt x="13" y="0"/>
                      <a:pt x="30" y="0"/>
                    </a:cubicBezTo>
                    <a:cubicBezTo>
                      <a:pt x="47" y="0"/>
                      <a:pt x="61" y="5"/>
                      <a:pt x="62" y="11"/>
                    </a:cubicBezTo>
                    <a:cubicBezTo>
                      <a:pt x="64" y="18"/>
                      <a:pt x="51" y="23"/>
                      <a:pt x="34" y="23"/>
                    </a:cubicBezTo>
                    <a:cubicBezTo>
                      <a:pt x="17" y="23"/>
                      <a:pt x="2" y="18"/>
                      <a:pt x="1" y="11"/>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829" name="Freeform 728"/>
              <p:cNvSpPr>
                <a:spLocks/>
              </p:cNvSpPr>
              <p:nvPr/>
            </p:nvSpPr>
            <p:spPr bwMode="auto">
              <a:xfrm>
                <a:off x="3909" y="2809"/>
                <a:ext cx="63" cy="22"/>
              </a:xfrm>
              <a:custGeom>
                <a:avLst/>
                <a:gdLst>
                  <a:gd name="T0" fmla="*/ 1 w 63"/>
                  <a:gd name="T1" fmla="*/ 11 h 23"/>
                  <a:gd name="T2" fmla="*/ 29 w 63"/>
                  <a:gd name="T3" fmla="*/ 0 h 23"/>
                  <a:gd name="T4" fmla="*/ 62 w 63"/>
                  <a:gd name="T5" fmla="*/ 11 h 23"/>
                  <a:gd name="T6" fmla="*/ 34 w 63"/>
                  <a:gd name="T7" fmla="*/ 23 h 23"/>
                  <a:gd name="T8" fmla="*/ 1 w 63"/>
                  <a:gd name="T9" fmla="*/ 11 h 23"/>
                </a:gdLst>
                <a:ahLst/>
                <a:cxnLst>
                  <a:cxn ang="0">
                    <a:pos x="T0" y="T1"/>
                  </a:cxn>
                  <a:cxn ang="0">
                    <a:pos x="T2" y="T3"/>
                  </a:cxn>
                  <a:cxn ang="0">
                    <a:pos x="T4" y="T5"/>
                  </a:cxn>
                  <a:cxn ang="0">
                    <a:pos x="T6" y="T7"/>
                  </a:cxn>
                  <a:cxn ang="0">
                    <a:pos x="T8" y="T9"/>
                  </a:cxn>
                </a:cxnLst>
                <a:rect l="0" t="0" r="r" b="b"/>
                <a:pathLst>
                  <a:path w="63" h="23">
                    <a:moveTo>
                      <a:pt x="1" y="11"/>
                    </a:moveTo>
                    <a:cubicBezTo>
                      <a:pt x="0" y="5"/>
                      <a:pt x="12" y="0"/>
                      <a:pt x="29" y="0"/>
                    </a:cubicBezTo>
                    <a:cubicBezTo>
                      <a:pt x="46" y="0"/>
                      <a:pt x="60" y="5"/>
                      <a:pt x="62" y="11"/>
                    </a:cubicBezTo>
                    <a:cubicBezTo>
                      <a:pt x="63" y="18"/>
                      <a:pt x="51" y="23"/>
                      <a:pt x="34" y="23"/>
                    </a:cubicBezTo>
                    <a:cubicBezTo>
                      <a:pt x="17" y="23"/>
                      <a:pt x="2" y="18"/>
                      <a:pt x="1" y="11"/>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830" name="Freeform 729"/>
              <p:cNvSpPr>
                <a:spLocks/>
              </p:cNvSpPr>
              <p:nvPr/>
            </p:nvSpPr>
            <p:spPr bwMode="auto">
              <a:xfrm>
                <a:off x="3988" y="2809"/>
                <a:ext cx="63" cy="22"/>
              </a:xfrm>
              <a:custGeom>
                <a:avLst/>
                <a:gdLst>
                  <a:gd name="T0" fmla="*/ 2 w 64"/>
                  <a:gd name="T1" fmla="*/ 11 h 23"/>
                  <a:gd name="T2" fmla="*/ 29 w 64"/>
                  <a:gd name="T3" fmla="*/ 0 h 23"/>
                  <a:gd name="T4" fmla="*/ 62 w 64"/>
                  <a:gd name="T5" fmla="*/ 11 h 23"/>
                  <a:gd name="T6" fmla="*/ 35 w 64"/>
                  <a:gd name="T7" fmla="*/ 23 h 23"/>
                  <a:gd name="T8" fmla="*/ 2 w 64"/>
                  <a:gd name="T9" fmla="*/ 11 h 23"/>
                </a:gdLst>
                <a:ahLst/>
                <a:cxnLst>
                  <a:cxn ang="0">
                    <a:pos x="T0" y="T1"/>
                  </a:cxn>
                  <a:cxn ang="0">
                    <a:pos x="T2" y="T3"/>
                  </a:cxn>
                  <a:cxn ang="0">
                    <a:pos x="T4" y="T5"/>
                  </a:cxn>
                  <a:cxn ang="0">
                    <a:pos x="T6" y="T7"/>
                  </a:cxn>
                  <a:cxn ang="0">
                    <a:pos x="T8" y="T9"/>
                  </a:cxn>
                </a:cxnLst>
                <a:rect l="0" t="0" r="r" b="b"/>
                <a:pathLst>
                  <a:path w="64" h="23">
                    <a:moveTo>
                      <a:pt x="2" y="11"/>
                    </a:moveTo>
                    <a:cubicBezTo>
                      <a:pt x="0" y="5"/>
                      <a:pt x="13" y="0"/>
                      <a:pt x="29" y="0"/>
                    </a:cubicBezTo>
                    <a:cubicBezTo>
                      <a:pt x="46" y="0"/>
                      <a:pt x="60" y="5"/>
                      <a:pt x="62" y="11"/>
                    </a:cubicBezTo>
                    <a:cubicBezTo>
                      <a:pt x="64" y="18"/>
                      <a:pt x="52" y="23"/>
                      <a:pt x="35" y="23"/>
                    </a:cubicBezTo>
                    <a:cubicBezTo>
                      <a:pt x="18" y="23"/>
                      <a:pt x="3" y="18"/>
                      <a:pt x="2" y="11"/>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831" name="Freeform 730"/>
              <p:cNvSpPr>
                <a:spLocks/>
              </p:cNvSpPr>
              <p:nvPr/>
            </p:nvSpPr>
            <p:spPr bwMode="auto">
              <a:xfrm>
                <a:off x="4145" y="2809"/>
                <a:ext cx="64" cy="22"/>
              </a:xfrm>
              <a:custGeom>
                <a:avLst/>
                <a:gdLst>
                  <a:gd name="T0" fmla="*/ 2 w 65"/>
                  <a:gd name="T1" fmla="*/ 11 h 23"/>
                  <a:gd name="T2" fmla="*/ 28 w 65"/>
                  <a:gd name="T3" fmla="*/ 0 h 23"/>
                  <a:gd name="T4" fmla="*/ 63 w 65"/>
                  <a:gd name="T5" fmla="*/ 11 h 23"/>
                  <a:gd name="T6" fmla="*/ 36 w 65"/>
                  <a:gd name="T7" fmla="*/ 23 h 23"/>
                  <a:gd name="T8" fmla="*/ 2 w 65"/>
                  <a:gd name="T9" fmla="*/ 11 h 23"/>
                </a:gdLst>
                <a:ahLst/>
                <a:cxnLst>
                  <a:cxn ang="0">
                    <a:pos x="T0" y="T1"/>
                  </a:cxn>
                  <a:cxn ang="0">
                    <a:pos x="T2" y="T3"/>
                  </a:cxn>
                  <a:cxn ang="0">
                    <a:pos x="T4" y="T5"/>
                  </a:cxn>
                  <a:cxn ang="0">
                    <a:pos x="T6" y="T7"/>
                  </a:cxn>
                  <a:cxn ang="0">
                    <a:pos x="T8" y="T9"/>
                  </a:cxn>
                </a:cxnLst>
                <a:rect l="0" t="0" r="r" b="b"/>
                <a:pathLst>
                  <a:path w="65" h="23">
                    <a:moveTo>
                      <a:pt x="2" y="11"/>
                    </a:moveTo>
                    <a:cubicBezTo>
                      <a:pt x="0" y="5"/>
                      <a:pt x="12" y="0"/>
                      <a:pt x="28" y="0"/>
                    </a:cubicBezTo>
                    <a:cubicBezTo>
                      <a:pt x="45" y="0"/>
                      <a:pt x="60" y="5"/>
                      <a:pt x="63" y="11"/>
                    </a:cubicBezTo>
                    <a:cubicBezTo>
                      <a:pt x="65" y="18"/>
                      <a:pt x="53" y="23"/>
                      <a:pt x="36" y="23"/>
                    </a:cubicBezTo>
                    <a:cubicBezTo>
                      <a:pt x="19" y="23"/>
                      <a:pt x="4" y="18"/>
                      <a:pt x="2" y="11"/>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832" name="Freeform 731"/>
              <p:cNvSpPr>
                <a:spLocks/>
              </p:cNvSpPr>
              <p:nvPr/>
            </p:nvSpPr>
            <p:spPr bwMode="auto">
              <a:xfrm>
                <a:off x="4222" y="2809"/>
                <a:ext cx="66" cy="22"/>
              </a:xfrm>
              <a:custGeom>
                <a:avLst/>
                <a:gdLst>
                  <a:gd name="T0" fmla="*/ 2 w 66"/>
                  <a:gd name="T1" fmla="*/ 11 h 23"/>
                  <a:gd name="T2" fmla="*/ 28 w 66"/>
                  <a:gd name="T3" fmla="*/ 0 h 23"/>
                  <a:gd name="T4" fmla="*/ 63 w 66"/>
                  <a:gd name="T5" fmla="*/ 11 h 23"/>
                  <a:gd name="T6" fmla="*/ 37 w 66"/>
                  <a:gd name="T7" fmla="*/ 23 h 23"/>
                  <a:gd name="T8" fmla="*/ 2 w 66"/>
                  <a:gd name="T9" fmla="*/ 11 h 23"/>
                </a:gdLst>
                <a:ahLst/>
                <a:cxnLst>
                  <a:cxn ang="0">
                    <a:pos x="T0" y="T1"/>
                  </a:cxn>
                  <a:cxn ang="0">
                    <a:pos x="T2" y="T3"/>
                  </a:cxn>
                  <a:cxn ang="0">
                    <a:pos x="T4" y="T5"/>
                  </a:cxn>
                  <a:cxn ang="0">
                    <a:pos x="T6" y="T7"/>
                  </a:cxn>
                  <a:cxn ang="0">
                    <a:pos x="T8" y="T9"/>
                  </a:cxn>
                </a:cxnLst>
                <a:rect l="0" t="0" r="r" b="b"/>
                <a:pathLst>
                  <a:path w="66" h="23">
                    <a:moveTo>
                      <a:pt x="2" y="11"/>
                    </a:moveTo>
                    <a:cubicBezTo>
                      <a:pt x="0" y="5"/>
                      <a:pt x="12" y="0"/>
                      <a:pt x="28" y="0"/>
                    </a:cubicBezTo>
                    <a:cubicBezTo>
                      <a:pt x="45" y="0"/>
                      <a:pt x="61" y="5"/>
                      <a:pt x="63" y="11"/>
                    </a:cubicBezTo>
                    <a:cubicBezTo>
                      <a:pt x="66" y="18"/>
                      <a:pt x="54" y="23"/>
                      <a:pt x="37" y="23"/>
                    </a:cubicBezTo>
                    <a:cubicBezTo>
                      <a:pt x="20" y="23"/>
                      <a:pt x="4" y="18"/>
                      <a:pt x="2" y="11"/>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833" name="Freeform 732"/>
              <p:cNvSpPr>
                <a:spLocks/>
              </p:cNvSpPr>
              <p:nvPr/>
            </p:nvSpPr>
            <p:spPr bwMode="auto">
              <a:xfrm>
                <a:off x="4302" y="2809"/>
                <a:ext cx="64" cy="22"/>
              </a:xfrm>
              <a:custGeom>
                <a:avLst/>
                <a:gdLst>
                  <a:gd name="T0" fmla="*/ 2 w 65"/>
                  <a:gd name="T1" fmla="*/ 11 h 23"/>
                  <a:gd name="T2" fmla="*/ 27 w 65"/>
                  <a:gd name="T3" fmla="*/ 0 h 23"/>
                  <a:gd name="T4" fmla="*/ 62 w 65"/>
                  <a:gd name="T5" fmla="*/ 11 h 23"/>
                  <a:gd name="T6" fmla="*/ 37 w 65"/>
                  <a:gd name="T7" fmla="*/ 23 h 23"/>
                  <a:gd name="T8" fmla="*/ 2 w 65"/>
                  <a:gd name="T9" fmla="*/ 11 h 23"/>
                </a:gdLst>
                <a:ahLst/>
                <a:cxnLst>
                  <a:cxn ang="0">
                    <a:pos x="T0" y="T1"/>
                  </a:cxn>
                  <a:cxn ang="0">
                    <a:pos x="T2" y="T3"/>
                  </a:cxn>
                  <a:cxn ang="0">
                    <a:pos x="T4" y="T5"/>
                  </a:cxn>
                  <a:cxn ang="0">
                    <a:pos x="T6" y="T7"/>
                  </a:cxn>
                  <a:cxn ang="0">
                    <a:pos x="T8" y="T9"/>
                  </a:cxn>
                </a:cxnLst>
                <a:rect l="0" t="0" r="r" b="b"/>
                <a:pathLst>
                  <a:path w="65" h="23">
                    <a:moveTo>
                      <a:pt x="2" y="11"/>
                    </a:moveTo>
                    <a:cubicBezTo>
                      <a:pt x="0" y="5"/>
                      <a:pt x="11" y="0"/>
                      <a:pt x="27" y="0"/>
                    </a:cubicBezTo>
                    <a:cubicBezTo>
                      <a:pt x="44" y="0"/>
                      <a:pt x="60" y="5"/>
                      <a:pt x="62" y="11"/>
                    </a:cubicBezTo>
                    <a:cubicBezTo>
                      <a:pt x="65" y="18"/>
                      <a:pt x="54" y="23"/>
                      <a:pt x="37" y="23"/>
                    </a:cubicBezTo>
                    <a:cubicBezTo>
                      <a:pt x="20" y="23"/>
                      <a:pt x="5" y="18"/>
                      <a:pt x="2" y="11"/>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834" name="Freeform 733"/>
              <p:cNvSpPr>
                <a:spLocks/>
              </p:cNvSpPr>
              <p:nvPr/>
            </p:nvSpPr>
            <p:spPr bwMode="auto">
              <a:xfrm>
                <a:off x="4380" y="2809"/>
                <a:ext cx="66" cy="22"/>
              </a:xfrm>
              <a:custGeom>
                <a:avLst/>
                <a:gdLst>
                  <a:gd name="T0" fmla="*/ 2 w 66"/>
                  <a:gd name="T1" fmla="*/ 11 h 23"/>
                  <a:gd name="T2" fmla="*/ 28 w 66"/>
                  <a:gd name="T3" fmla="*/ 0 h 23"/>
                  <a:gd name="T4" fmla="*/ 63 w 66"/>
                  <a:gd name="T5" fmla="*/ 11 h 23"/>
                  <a:gd name="T6" fmla="*/ 38 w 66"/>
                  <a:gd name="T7" fmla="*/ 23 h 23"/>
                  <a:gd name="T8" fmla="*/ 2 w 66"/>
                  <a:gd name="T9" fmla="*/ 11 h 23"/>
                </a:gdLst>
                <a:ahLst/>
                <a:cxnLst>
                  <a:cxn ang="0">
                    <a:pos x="T0" y="T1"/>
                  </a:cxn>
                  <a:cxn ang="0">
                    <a:pos x="T2" y="T3"/>
                  </a:cxn>
                  <a:cxn ang="0">
                    <a:pos x="T4" y="T5"/>
                  </a:cxn>
                  <a:cxn ang="0">
                    <a:pos x="T6" y="T7"/>
                  </a:cxn>
                  <a:cxn ang="0">
                    <a:pos x="T8" y="T9"/>
                  </a:cxn>
                </a:cxnLst>
                <a:rect l="0" t="0" r="r" b="b"/>
                <a:pathLst>
                  <a:path w="66" h="23">
                    <a:moveTo>
                      <a:pt x="2" y="11"/>
                    </a:moveTo>
                    <a:cubicBezTo>
                      <a:pt x="0" y="5"/>
                      <a:pt x="11" y="0"/>
                      <a:pt x="28" y="0"/>
                    </a:cubicBezTo>
                    <a:cubicBezTo>
                      <a:pt x="44" y="0"/>
                      <a:pt x="60" y="5"/>
                      <a:pt x="63" y="11"/>
                    </a:cubicBezTo>
                    <a:cubicBezTo>
                      <a:pt x="66" y="18"/>
                      <a:pt x="55" y="23"/>
                      <a:pt x="38" y="23"/>
                    </a:cubicBezTo>
                    <a:cubicBezTo>
                      <a:pt x="21" y="23"/>
                      <a:pt x="5" y="18"/>
                      <a:pt x="2" y="11"/>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835" name="Freeform 734"/>
              <p:cNvSpPr>
                <a:spLocks/>
              </p:cNvSpPr>
              <p:nvPr/>
            </p:nvSpPr>
            <p:spPr bwMode="auto">
              <a:xfrm>
                <a:off x="4458" y="2809"/>
                <a:ext cx="66" cy="22"/>
              </a:xfrm>
              <a:custGeom>
                <a:avLst/>
                <a:gdLst>
                  <a:gd name="T0" fmla="*/ 3 w 67"/>
                  <a:gd name="T1" fmla="*/ 11 h 23"/>
                  <a:gd name="T2" fmla="*/ 28 w 67"/>
                  <a:gd name="T3" fmla="*/ 0 h 23"/>
                  <a:gd name="T4" fmla="*/ 64 w 67"/>
                  <a:gd name="T5" fmla="*/ 11 h 23"/>
                  <a:gd name="T6" fmla="*/ 39 w 67"/>
                  <a:gd name="T7" fmla="*/ 23 h 23"/>
                  <a:gd name="T8" fmla="*/ 3 w 67"/>
                  <a:gd name="T9" fmla="*/ 11 h 23"/>
                </a:gdLst>
                <a:ahLst/>
                <a:cxnLst>
                  <a:cxn ang="0">
                    <a:pos x="T0" y="T1"/>
                  </a:cxn>
                  <a:cxn ang="0">
                    <a:pos x="T2" y="T3"/>
                  </a:cxn>
                  <a:cxn ang="0">
                    <a:pos x="T4" y="T5"/>
                  </a:cxn>
                  <a:cxn ang="0">
                    <a:pos x="T6" y="T7"/>
                  </a:cxn>
                  <a:cxn ang="0">
                    <a:pos x="T8" y="T9"/>
                  </a:cxn>
                </a:cxnLst>
                <a:rect l="0" t="0" r="r" b="b"/>
                <a:pathLst>
                  <a:path w="67" h="23">
                    <a:moveTo>
                      <a:pt x="3" y="11"/>
                    </a:moveTo>
                    <a:cubicBezTo>
                      <a:pt x="0" y="5"/>
                      <a:pt x="11" y="0"/>
                      <a:pt x="28" y="0"/>
                    </a:cubicBezTo>
                    <a:cubicBezTo>
                      <a:pt x="44" y="0"/>
                      <a:pt x="61" y="5"/>
                      <a:pt x="64" y="11"/>
                    </a:cubicBezTo>
                    <a:cubicBezTo>
                      <a:pt x="67" y="18"/>
                      <a:pt x="56" y="23"/>
                      <a:pt x="39" y="23"/>
                    </a:cubicBezTo>
                    <a:cubicBezTo>
                      <a:pt x="22" y="23"/>
                      <a:pt x="6" y="18"/>
                      <a:pt x="3" y="11"/>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836" name="Freeform 735"/>
              <p:cNvSpPr>
                <a:spLocks/>
              </p:cNvSpPr>
              <p:nvPr/>
            </p:nvSpPr>
            <p:spPr bwMode="auto">
              <a:xfrm>
                <a:off x="4537" y="2809"/>
                <a:ext cx="67" cy="22"/>
              </a:xfrm>
              <a:custGeom>
                <a:avLst/>
                <a:gdLst>
                  <a:gd name="T0" fmla="*/ 3 w 67"/>
                  <a:gd name="T1" fmla="*/ 11 h 23"/>
                  <a:gd name="T2" fmla="*/ 27 w 67"/>
                  <a:gd name="T3" fmla="*/ 0 h 23"/>
                  <a:gd name="T4" fmla="*/ 63 w 67"/>
                  <a:gd name="T5" fmla="*/ 11 h 23"/>
                  <a:gd name="T6" fmla="*/ 39 w 67"/>
                  <a:gd name="T7" fmla="*/ 23 h 23"/>
                  <a:gd name="T8" fmla="*/ 3 w 67"/>
                  <a:gd name="T9" fmla="*/ 11 h 23"/>
                </a:gdLst>
                <a:ahLst/>
                <a:cxnLst>
                  <a:cxn ang="0">
                    <a:pos x="T0" y="T1"/>
                  </a:cxn>
                  <a:cxn ang="0">
                    <a:pos x="T2" y="T3"/>
                  </a:cxn>
                  <a:cxn ang="0">
                    <a:pos x="T4" y="T5"/>
                  </a:cxn>
                  <a:cxn ang="0">
                    <a:pos x="T6" y="T7"/>
                  </a:cxn>
                  <a:cxn ang="0">
                    <a:pos x="T8" y="T9"/>
                  </a:cxn>
                </a:cxnLst>
                <a:rect l="0" t="0" r="r" b="b"/>
                <a:pathLst>
                  <a:path w="67" h="23">
                    <a:moveTo>
                      <a:pt x="3" y="11"/>
                    </a:moveTo>
                    <a:cubicBezTo>
                      <a:pt x="0" y="5"/>
                      <a:pt x="10" y="0"/>
                      <a:pt x="27" y="0"/>
                    </a:cubicBezTo>
                    <a:cubicBezTo>
                      <a:pt x="43" y="0"/>
                      <a:pt x="60" y="5"/>
                      <a:pt x="63" y="11"/>
                    </a:cubicBezTo>
                    <a:cubicBezTo>
                      <a:pt x="67" y="18"/>
                      <a:pt x="56" y="23"/>
                      <a:pt x="39" y="23"/>
                    </a:cubicBezTo>
                    <a:cubicBezTo>
                      <a:pt x="23" y="23"/>
                      <a:pt x="6" y="18"/>
                      <a:pt x="3" y="11"/>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837" name="Freeform 736"/>
              <p:cNvSpPr>
                <a:spLocks/>
              </p:cNvSpPr>
              <p:nvPr/>
            </p:nvSpPr>
            <p:spPr bwMode="auto">
              <a:xfrm>
                <a:off x="4615" y="2809"/>
                <a:ext cx="66" cy="22"/>
              </a:xfrm>
              <a:custGeom>
                <a:avLst/>
                <a:gdLst>
                  <a:gd name="T0" fmla="*/ 3 w 67"/>
                  <a:gd name="T1" fmla="*/ 11 h 23"/>
                  <a:gd name="T2" fmla="*/ 27 w 67"/>
                  <a:gd name="T3" fmla="*/ 0 h 23"/>
                  <a:gd name="T4" fmla="*/ 64 w 67"/>
                  <a:gd name="T5" fmla="*/ 11 h 23"/>
                  <a:gd name="T6" fmla="*/ 40 w 67"/>
                  <a:gd name="T7" fmla="*/ 23 h 23"/>
                  <a:gd name="T8" fmla="*/ 3 w 67"/>
                  <a:gd name="T9" fmla="*/ 11 h 23"/>
                </a:gdLst>
                <a:ahLst/>
                <a:cxnLst>
                  <a:cxn ang="0">
                    <a:pos x="T0" y="T1"/>
                  </a:cxn>
                  <a:cxn ang="0">
                    <a:pos x="T2" y="T3"/>
                  </a:cxn>
                  <a:cxn ang="0">
                    <a:pos x="T4" y="T5"/>
                  </a:cxn>
                  <a:cxn ang="0">
                    <a:pos x="T6" y="T7"/>
                  </a:cxn>
                  <a:cxn ang="0">
                    <a:pos x="T8" y="T9"/>
                  </a:cxn>
                </a:cxnLst>
                <a:rect l="0" t="0" r="r" b="b"/>
                <a:pathLst>
                  <a:path w="67" h="23">
                    <a:moveTo>
                      <a:pt x="3" y="11"/>
                    </a:moveTo>
                    <a:cubicBezTo>
                      <a:pt x="0" y="5"/>
                      <a:pt x="10" y="0"/>
                      <a:pt x="27" y="0"/>
                    </a:cubicBezTo>
                    <a:cubicBezTo>
                      <a:pt x="43" y="0"/>
                      <a:pt x="60" y="5"/>
                      <a:pt x="64" y="11"/>
                    </a:cubicBezTo>
                    <a:cubicBezTo>
                      <a:pt x="67" y="18"/>
                      <a:pt x="57" y="23"/>
                      <a:pt x="40" y="23"/>
                    </a:cubicBezTo>
                    <a:cubicBezTo>
                      <a:pt x="24" y="23"/>
                      <a:pt x="7" y="18"/>
                      <a:pt x="3" y="11"/>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838" name="Freeform 737"/>
              <p:cNvSpPr>
                <a:spLocks/>
              </p:cNvSpPr>
              <p:nvPr/>
            </p:nvSpPr>
            <p:spPr bwMode="auto">
              <a:xfrm>
                <a:off x="4693" y="2809"/>
                <a:ext cx="69" cy="22"/>
              </a:xfrm>
              <a:custGeom>
                <a:avLst/>
                <a:gdLst>
                  <a:gd name="T0" fmla="*/ 4 w 69"/>
                  <a:gd name="T1" fmla="*/ 11 h 23"/>
                  <a:gd name="T2" fmla="*/ 27 w 69"/>
                  <a:gd name="T3" fmla="*/ 0 h 23"/>
                  <a:gd name="T4" fmla="*/ 65 w 69"/>
                  <a:gd name="T5" fmla="*/ 11 h 23"/>
                  <a:gd name="T6" fmla="*/ 41 w 69"/>
                  <a:gd name="T7" fmla="*/ 23 h 23"/>
                  <a:gd name="T8" fmla="*/ 4 w 69"/>
                  <a:gd name="T9" fmla="*/ 11 h 23"/>
                </a:gdLst>
                <a:ahLst/>
                <a:cxnLst>
                  <a:cxn ang="0">
                    <a:pos x="T0" y="T1"/>
                  </a:cxn>
                  <a:cxn ang="0">
                    <a:pos x="T2" y="T3"/>
                  </a:cxn>
                  <a:cxn ang="0">
                    <a:pos x="T4" y="T5"/>
                  </a:cxn>
                  <a:cxn ang="0">
                    <a:pos x="T6" y="T7"/>
                  </a:cxn>
                  <a:cxn ang="0">
                    <a:pos x="T8" y="T9"/>
                  </a:cxn>
                </a:cxnLst>
                <a:rect l="0" t="0" r="r" b="b"/>
                <a:pathLst>
                  <a:path w="69" h="23">
                    <a:moveTo>
                      <a:pt x="4" y="11"/>
                    </a:moveTo>
                    <a:cubicBezTo>
                      <a:pt x="0" y="5"/>
                      <a:pt x="10" y="0"/>
                      <a:pt x="27" y="0"/>
                    </a:cubicBezTo>
                    <a:cubicBezTo>
                      <a:pt x="44" y="0"/>
                      <a:pt x="61" y="5"/>
                      <a:pt x="65" y="11"/>
                    </a:cubicBezTo>
                    <a:cubicBezTo>
                      <a:pt x="69" y="18"/>
                      <a:pt x="58" y="23"/>
                      <a:pt x="41" y="23"/>
                    </a:cubicBezTo>
                    <a:cubicBezTo>
                      <a:pt x="24" y="23"/>
                      <a:pt x="8" y="18"/>
                      <a:pt x="4" y="11"/>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839" name="Freeform 738"/>
              <p:cNvSpPr>
                <a:spLocks/>
              </p:cNvSpPr>
              <p:nvPr/>
            </p:nvSpPr>
            <p:spPr bwMode="auto">
              <a:xfrm>
                <a:off x="4772" y="2809"/>
                <a:ext cx="67" cy="22"/>
              </a:xfrm>
              <a:custGeom>
                <a:avLst/>
                <a:gdLst>
                  <a:gd name="T0" fmla="*/ 4 w 68"/>
                  <a:gd name="T1" fmla="*/ 11 h 23"/>
                  <a:gd name="T2" fmla="*/ 26 w 68"/>
                  <a:gd name="T3" fmla="*/ 0 h 23"/>
                  <a:gd name="T4" fmla="*/ 64 w 68"/>
                  <a:gd name="T5" fmla="*/ 11 h 23"/>
                  <a:gd name="T6" fmla="*/ 42 w 68"/>
                  <a:gd name="T7" fmla="*/ 23 h 23"/>
                  <a:gd name="T8" fmla="*/ 4 w 68"/>
                  <a:gd name="T9" fmla="*/ 11 h 23"/>
                </a:gdLst>
                <a:ahLst/>
                <a:cxnLst>
                  <a:cxn ang="0">
                    <a:pos x="T0" y="T1"/>
                  </a:cxn>
                  <a:cxn ang="0">
                    <a:pos x="T2" y="T3"/>
                  </a:cxn>
                  <a:cxn ang="0">
                    <a:pos x="T4" y="T5"/>
                  </a:cxn>
                  <a:cxn ang="0">
                    <a:pos x="T6" y="T7"/>
                  </a:cxn>
                  <a:cxn ang="0">
                    <a:pos x="T8" y="T9"/>
                  </a:cxn>
                </a:cxnLst>
                <a:rect l="0" t="0" r="r" b="b"/>
                <a:pathLst>
                  <a:path w="68" h="23">
                    <a:moveTo>
                      <a:pt x="4" y="11"/>
                    </a:moveTo>
                    <a:cubicBezTo>
                      <a:pt x="0" y="5"/>
                      <a:pt x="10" y="0"/>
                      <a:pt x="26" y="0"/>
                    </a:cubicBezTo>
                    <a:cubicBezTo>
                      <a:pt x="43" y="0"/>
                      <a:pt x="60" y="5"/>
                      <a:pt x="64" y="11"/>
                    </a:cubicBezTo>
                    <a:cubicBezTo>
                      <a:pt x="68" y="18"/>
                      <a:pt x="58" y="23"/>
                      <a:pt x="42" y="23"/>
                    </a:cubicBezTo>
                    <a:cubicBezTo>
                      <a:pt x="25" y="23"/>
                      <a:pt x="8" y="18"/>
                      <a:pt x="4" y="11"/>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840" name="Freeform 739"/>
              <p:cNvSpPr>
                <a:spLocks/>
              </p:cNvSpPr>
              <p:nvPr/>
            </p:nvSpPr>
            <p:spPr bwMode="auto">
              <a:xfrm>
                <a:off x="4850" y="2809"/>
                <a:ext cx="69" cy="22"/>
              </a:xfrm>
              <a:custGeom>
                <a:avLst/>
                <a:gdLst>
                  <a:gd name="T0" fmla="*/ 4 w 69"/>
                  <a:gd name="T1" fmla="*/ 11 h 23"/>
                  <a:gd name="T2" fmla="*/ 26 w 69"/>
                  <a:gd name="T3" fmla="*/ 0 h 23"/>
                  <a:gd name="T4" fmla="*/ 64 w 69"/>
                  <a:gd name="T5" fmla="*/ 11 h 23"/>
                  <a:gd name="T6" fmla="*/ 42 w 69"/>
                  <a:gd name="T7" fmla="*/ 23 h 23"/>
                  <a:gd name="T8" fmla="*/ 4 w 69"/>
                  <a:gd name="T9" fmla="*/ 11 h 23"/>
                </a:gdLst>
                <a:ahLst/>
                <a:cxnLst>
                  <a:cxn ang="0">
                    <a:pos x="T0" y="T1"/>
                  </a:cxn>
                  <a:cxn ang="0">
                    <a:pos x="T2" y="T3"/>
                  </a:cxn>
                  <a:cxn ang="0">
                    <a:pos x="T4" y="T5"/>
                  </a:cxn>
                  <a:cxn ang="0">
                    <a:pos x="T6" y="T7"/>
                  </a:cxn>
                  <a:cxn ang="0">
                    <a:pos x="T8" y="T9"/>
                  </a:cxn>
                </a:cxnLst>
                <a:rect l="0" t="0" r="r" b="b"/>
                <a:pathLst>
                  <a:path w="69" h="23">
                    <a:moveTo>
                      <a:pt x="4" y="11"/>
                    </a:moveTo>
                    <a:cubicBezTo>
                      <a:pt x="0" y="5"/>
                      <a:pt x="10" y="0"/>
                      <a:pt x="26" y="0"/>
                    </a:cubicBezTo>
                    <a:cubicBezTo>
                      <a:pt x="43" y="0"/>
                      <a:pt x="60" y="5"/>
                      <a:pt x="64" y="11"/>
                    </a:cubicBezTo>
                    <a:cubicBezTo>
                      <a:pt x="69" y="18"/>
                      <a:pt x="59" y="23"/>
                      <a:pt x="42" y="23"/>
                    </a:cubicBezTo>
                    <a:cubicBezTo>
                      <a:pt x="26" y="23"/>
                      <a:pt x="9" y="18"/>
                      <a:pt x="4" y="11"/>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841" name="Freeform 740"/>
              <p:cNvSpPr>
                <a:spLocks/>
              </p:cNvSpPr>
              <p:nvPr/>
            </p:nvSpPr>
            <p:spPr bwMode="auto">
              <a:xfrm>
                <a:off x="4928" y="2809"/>
                <a:ext cx="70" cy="22"/>
              </a:xfrm>
              <a:custGeom>
                <a:avLst/>
                <a:gdLst>
                  <a:gd name="T0" fmla="*/ 5 w 70"/>
                  <a:gd name="T1" fmla="*/ 11 h 23"/>
                  <a:gd name="T2" fmla="*/ 27 w 70"/>
                  <a:gd name="T3" fmla="*/ 0 h 23"/>
                  <a:gd name="T4" fmla="*/ 66 w 70"/>
                  <a:gd name="T5" fmla="*/ 11 h 23"/>
                  <a:gd name="T6" fmla="*/ 44 w 70"/>
                  <a:gd name="T7" fmla="*/ 23 h 23"/>
                  <a:gd name="T8" fmla="*/ 5 w 70"/>
                  <a:gd name="T9" fmla="*/ 11 h 23"/>
                </a:gdLst>
                <a:ahLst/>
                <a:cxnLst>
                  <a:cxn ang="0">
                    <a:pos x="T0" y="T1"/>
                  </a:cxn>
                  <a:cxn ang="0">
                    <a:pos x="T2" y="T3"/>
                  </a:cxn>
                  <a:cxn ang="0">
                    <a:pos x="T4" y="T5"/>
                  </a:cxn>
                  <a:cxn ang="0">
                    <a:pos x="T6" y="T7"/>
                  </a:cxn>
                  <a:cxn ang="0">
                    <a:pos x="T8" y="T9"/>
                  </a:cxn>
                </a:cxnLst>
                <a:rect l="0" t="0" r="r" b="b"/>
                <a:pathLst>
                  <a:path w="70" h="23">
                    <a:moveTo>
                      <a:pt x="5" y="11"/>
                    </a:moveTo>
                    <a:cubicBezTo>
                      <a:pt x="0" y="5"/>
                      <a:pt x="10" y="0"/>
                      <a:pt x="27" y="0"/>
                    </a:cubicBezTo>
                    <a:cubicBezTo>
                      <a:pt x="43" y="0"/>
                      <a:pt x="61" y="5"/>
                      <a:pt x="66" y="11"/>
                    </a:cubicBezTo>
                    <a:cubicBezTo>
                      <a:pt x="70" y="18"/>
                      <a:pt x="61" y="23"/>
                      <a:pt x="44" y="23"/>
                    </a:cubicBezTo>
                    <a:cubicBezTo>
                      <a:pt x="27" y="23"/>
                      <a:pt x="9" y="18"/>
                      <a:pt x="5" y="11"/>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842" name="Freeform 741"/>
              <p:cNvSpPr>
                <a:spLocks/>
              </p:cNvSpPr>
              <p:nvPr/>
            </p:nvSpPr>
            <p:spPr bwMode="auto">
              <a:xfrm>
                <a:off x="5007" y="2809"/>
                <a:ext cx="70" cy="22"/>
              </a:xfrm>
              <a:custGeom>
                <a:avLst/>
                <a:gdLst>
                  <a:gd name="T0" fmla="*/ 5 w 70"/>
                  <a:gd name="T1" fmla="*/ 11 h 23"/>
                  <a:gd name="T2" fmla="*/ 26 w 70"/>
                  <a:gd name="T3" fmla="*/ 0 h 23"/>
                  <a:gd name="T4" fmla="*/ 65 w 70"/>
                  <a:gd name="T5" fmla="*/ 11 h 23"/>
                  <a:gd name="T6" fmla="*/ 44 w 70"/>
                  <a:gd name="T7" fmla="*/ 23 h 23"/>
                  <a:gd name="T8" fmla="*/ 5 w 70"/>
                  <a:gd name="T9" fmla="*/ 11 h 23"/>
                </a:gdLst>
                <a:ahLst/>
                <a:cxnLst>
                  <a:cxn ang="0">
                    <a:pos x="T0" y="T1"/>
                  </a:cxn>
                  <a:cxn ang="0">
                    <a:pos x="T2" y="T3"/>
                  </a:cxn>
                  <a:cxn ang="0">
                    <a:pos x="T4" y="T5"/>
                  </a:cxn>
                  <a:cxn ang="0">
                    <a:pos x="T6" y="T7"/>
                  </a:cxn>
                  <a:cxn ang="0">
                    <a:pos x="T8" y="T9"/>
                  </a:cxn>
                </a:cxnLst>
                <a:rect l="0" t="0" r="r" b="b"/>
                <a:pathLst>
                  <a:path w="70" h="23">
                    <a:moveTo>
                      <a:pt x="5" y="11"/>
                    </a:moveTo>
                    <a:cubicBezTo>
                      <a:pt x="0" y="5"/>
                      <a:pt x="9" y="0"/>
                      <a:pt x="26" y="0"/>
                    </a:cubicBezTo>
                    <a:cubicBezTo>
                      <a:pt x="42" y="0"/>
                      <a:pt x="60" y="5"/>
                      <a:pt x="65" y="11"/>
                    </a:cubicBezTo>
                    <a:cubicBezTo>
                      <a:pt x="70" y="18"/>
                      <a:pt x="61" y="23"/>
                      <a:pt x="44" y="23"/>
                    </a:cubicBezTo>
                    <a:cubicBezTo>
                      <a:pt x="27" y="23"/>
                      <a:pt x="10" y="18"/>
                      <a:pt x="5" y="11"/>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843" name="Freeform 742"/>
              <p:cNvSpPr>
                <a:spLocks/>
              </p:cNvSpPr>
              <p:nvPr/>
            </p:nvSpPr>
            <p:spPr bwMode="auto">
              <a:xfrm>
                <a:off x="5085" y="2809"/>
                <a:ext cx="71" cy="22"/>
              </a:xfrm>
              <a:custGeom>
                <a:avLst/>
                <a:gdLst>
                  <a:gd name="T0" fmla="*/ 5 w 71"/>
                  <a:gd name="T1" fmla="*/ 11 h 23"/>
                  <a:gd name="T2" fmla="*/ 26 w 71"/>
                  <a:gd name="T3" fmla="*/ 0 h 23"/>
                  <a:gd name="T4" fmla="*/ 65 w 71"/>
                  <a:gd name="T5" fmla="*/ 11 h 23"/>
                  <a:gd name="T6" fmla="*/ 45 w 71"/>
                  <a:gd name="T7" fmla="*/ 23 h 23"/>
                  <a:gd name="T8" fmla="*/ 5 w 71"/>
                  <a:gd name="T9" fmla="*/ 11 h 23"/>
                </a:gdLst>
                <a:ahLst/>
                <a:cxnLst>
                  <a:cxn ang="0">
                    <a:pos x="T0" y="T1"/>
                  </a:cxn>
                  <a:cxn ang="0">
                    <a:pos x="T2" y="T3"/>
                  </a:cxn>
                  <a:cxn ang="0">
                    <a:pos x="T4" y="T5"/>
                  </a:cxn>
                  <a:cxn ang="0">
                    <a:pos x="T6" y="T7"/>
                  </a:cxn>
                  <a:cxn ang="0">
                    <a:pos x="T8" y="T9"/>
                  </a:cxn>
                </a:cxnLst>
                <a:rect l="0" t="0" r="r" b="b"/>
                <a:pathLst>
                  <a:path w="71" h="23">
                    <a:moveTo>
                      <a:pt x="5" y="11"/>
                    </a:moveTo>
                    <a:cubicBezTo>
                      <a:pt x="0" y="5"/>
                      <a:pt x="9" y="0"/>
                      <a:pt x="26" y="0"/>
                    </a:cubicBezTo>
                    <a:cubicBezTo>
                      <a:pt x="42" y="0"/>
                      <a:pt x="60" y="5"/>
                      <a:pt x="65" y="11"/>
                    </a:cubicBezTo>
                    <a:cubicBezTo>
                      <a:pt x="71" y="18"/>
                      <a:pt x="62" y="23"/>
                      <a:pt x="45" y="23"/>
                    </a:cubicBezTo>
                    <a:cubicBezTo>
                      <a:pt x="28" y="23"/>
                      <a:pt x="10" y="18"/>
                      <a:pt x="5" y="11"/>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844" name="Freeform 743"/>
              <p:cNvSpPr>
                <a:spLocks/>
              </p:cNvSpPr>
              <p:nvPr/>
            </p:nvSpPr>
            <p:spPr bwMode="auto">
              <a:xfrm>
                <a:off x="5164" y="2809"/>
                <a:ext cx="71" cy="22"/>
              </a:xfrm>
              <a:custGeom>
                <a:avLst/>
                <a:gdLst>
                  <a:gd name="T0" fmla="*/ 5 w 72"/>
                  <a:gd name="T1" fmla="*/ 11 h 23"/>
                  <a:gd name="T2" fmla="*/ 26 w 72"/>
                  <a:gd name="T3" fmla="*/ 0 h 23"/>
                  <a:gd name="T4" fmla="*/ 66 w 72"/>
                  <a:gd name="T5" fmla="*/ 11 h 23"/>
                  <a:gd name="T6" fmla="*/ 46 w 72"/>
                  <a:gd name="T7" fmla="*/ 23 h 23"/>
                  <a:gd name="T8" fmla="*/ 5 w 72"/>
                  <a:gd name="T9" fmla="*/ 11 h 23"/>
                </a:gdLst>
                <a:ahLst/>
                <a:cxnLst>
                  <a:cxn ang="0">
                    <a:pos x="T0" y="T1"/>
                  </a:cxn>
                  <a:cxn ang="0">
                    <a:pos x="T2" y="T3"/>
                  </a:cxn>
                  <a:cxn ang="0">
                    <a:pos x="T4" y="T5"/>
                  </a:cxn>
                  <a:cxn ang="0">
                    <a:pos x="T6" y="T7"/>
                  </a:cxn>
                  <a:cxn ang="0">
                    <a:pos x="T8" y="T9"/>
                  </a:cxn>
                </a:cxnLst>
                <a:rect l="0" t="0" r="r" b="b"/>
                <a:pathLst>
                  <a:path w="72" h="23">
                    <a:moveTo>
                      <a:pt x="5" y="11"/>
                    </a:moveTo>
                    <a:cubicBezTo>
                      <a:pt x="0" y="5"/>
                      <a:pt x="9" y="0"/>
                      <a:pt x="26" y="0"/>
                    </a:cubicBezTo>
                    <a:cubicBezTo>
                      <a:pt x="43" y="0"/>
                      <a:pt x="61" y="5"/>
                      <a:pt x="66" y="11"/>
                    </a:cubicBezTo>
                    <a:cubicBezTo>
                      <a:pt x="72" y="18"/>
                      <a:pt x="63" y="23"/>
                      <a:pt x="46" y="23"/>
                    </a:cubicBezTo>
                    <a:cubicBezTo>
                      <a:pt x="29" y="23"/>
                      <a:pt x="11" y="18"/>
                      <a:pt x="5" y="11"/>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845" name="Freeform 744"/>
              <p:cNvSpPr>
                <a:spLocks/>
              </p:cNvSpPr>
              <p:nvPr/>
            </p:nvSpPr>
            <p:spPr bwMode="auto">
              <a:xfrm>
                <a:off x="5321" y="2809"/>
                <a:ext cx="71" cy="22"/>
              </a:xfrm>
              <a:custGeom>
                <a:avLst/>
                <a:gdLst>
                  <a:gd name="T0" fmla="*/ 6 w 72"/>
                  <a:gd name="T1" fmla="*/ 11 h 23"/>
                  <a:gd name="T2" fmla="*/ 25 w 72"/>
                  <a:gd name="T3" fmla="*/ 0 h 23"/>
                  <a:gd name="T4" fmla="*/ 66 w 72"/>
                  <a:gd name="T5" fmla="*/ 11 h 23"/>
                  <a:gd name="T6" fmla="*/ 47 w 72"/>
                  <a:gd name="T7" fmla="*/ 23 h 23"/>
                  <a:gd name="T8" fmla="*/ 6 w 72"/>
                  <a:gd name="T9" fmla="*/ 11 h 23"/>
                </a:gdLst>
                <a:ahLst/>
                <a:cxnLst>
                  <a:cxn ang="0">
                    <a:pos x="T0" y="T1"/>
                  </a:cxn>
                  <a:cxn ang="0">
                    <a:pos x="T2" y="T3"/>
                  </a:cxn>
                  <a:cxn ang="0">
                    <a:pos x="T4" y="T5"/>
                  </a:cxn>
                  <a:cxn ang="0">
                    <a:pos x="T6" y="T7"/>
                  </a:cxn>
                  <a:cxn ang="0">
                    <a:pos x="T8" y="T9"/>
                  </a:cxn>
                </a:cxnLst>
                <a:rect l="0" t="0" r="r" b="b"/>
                <a:pathLst>
                  <a:path w="72" h="23">
                    <a:moveTo>
                      <a:pt x="6" y="11"/>
                    </a:moveTo>
                    <a:cubicBezTo>
                      <a:pt x="0" y="5"/>
                      <a:pt x="9" y="0"/>
                      <a:pt x="25" y="0"/>
                    </a:cubicBezTo>
                    <a:cubicBezTo>
                      <a:pt x="42" y="0"/>
                      <a:pt x="60" y="5"/>
                      <a:pt x="66" y="11"/>
                    </a:cubicBezTo>
                    <a:cubicBezTo>
                      <a:pt x="72" y="18"/>
                      <a:pt x="64" y="23"/>
                      <a:pt x="47" y="23"/>
                    </a:cubicBezTo>
                    <a:cubicBezTo>
                      <a:pt x="30" y="23"/>
                      <a:pt x="12" y="18"/>
                      <a:pt x="6" y="11"/>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846" name="Freeform 745"/>
              <p:cNvSpPr>
                <a:spLocks/>
              </p:cNvSpPr>
              <p:nvPr/>
            </p:nvSpPr>
            <p:spPr bwMode="auto">
              <a:xfrm>
                <a:off x="5477" y="2809"/>
                <a:ext cx="73" cy="22"/>
              </a:xfrm>
              <a:custGeom>
                <a:avLst/>
                <a:gdLst>
                  <a:gd name="T0" fmla="*/ 7 w 74"/>
                  <a:gd name="T1" fmla="*/ 11 h 23"/>
                  <a:gd name="T2" fmla="*/ 25 w 74"/>
                  <a:gd name="T3" fmla="*/ 0 h 23"/>
                  <a:gd name="T4" fmla="*/ 68 w 74"/>
                  <a:gd name="T5" fmla="*/ 11 h 23"/>
                  <a:gd name="T6" fmla="*/ 49 w 74"/>
                  <a:gd name="T7" fmla="*/ 23 h 23"/>
                  <a:gd name="T8" fmla="*/ 7 w 74"/>
                  <a:gd name="T9" fmla="*/ 11 h 23"/>
                </a:gdLst>
                <a:ahLst/>
                <a:cxnLst>
                  <a:cxn ang="0">
                    <a:pos x="T0" y="T1"/>
                  </a:cxn>
                  <a:cxn ang="0">
                    <a:pos x="T2" y="T3"/>
                  </a:cxn>
                  <a:cxn ang="0">
                    <a:pos x="T4" y="T5"/>
                  </a:cxn>
                  <a:cxn ang="0">
                    <a:pos x="T6" y="T7"/>
                  </a:cxn>
                  <a:cxn ang="0">
                    <a:pos x="T8" y="T9"/>
                  </a:cxn>
                </a:cxnLst>
                <a:rect l="0" t="0" r="r" b="b"/>
                <a:pathLst>
                  <a:path w="74" h="23">
                    <a:moveTo>
                      <a:pt x="7" y="11"/>
                    </a:moveTo>
                    <a:cubicBezTo>
                      <a:pt x="0" y="5"/>
                      <a:pt x="9" y="0"/>
                      <a:pt x="25" y="0"/>
                    </a:cubicBezTo>
                    <a:cubicBezTo>
                      <a:pt x="42" y="0"/>
                      <a:pt x="61" y="5"/>
                      <a:pt x="68" y="11"/>
                    </a:cubicBezTo>
                    <a:cubicBezTo>
                      <a:pt x="74" y="18"/>
                      <a:pt x="66" y="23"/>
                      <a:pt x="49" y="23"/>
                    </a:cubicBezTo>
                    <a:cubicBezTo>
                      <a:pt x="32" y="23"/>
                      <a:pt x="13" y="18"/>
                      <a:pt x="7" y="11"/>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847" name="Freeform 746"/>
              <p:cNvSpPr>
                <a:spLocks/>
              </p:cNvSpPr>
              <p:nvPr/>
            </p:nvSpPr>
            <p:spPr bwMode="auto">
              <a:xfrm>
                <a:off x="1196" y="2835"/>
                <a:ext cx="76" cy="23"/>
              </a:xfrm>
              <a:custGeom>
                <a:avLst/>
                <a:gdLst>
                  <a:gd name="T0" fmla="*/ 7 w 76"/>
                  <a:gd name="T1" fmla="*/ 12 h 23"/>
                  <a:gd name="T2" fmla="*/ 52 w 76"/>
                  <a:gd name="T3" fmla="*/ 0 h 23"/>
                  <a:gd name="T4" fmla="*/ 69 w 76"/>
                  <a:gd name="T5" fmla="*/ 12 h 23"/>
                  <a:gd name="T6" fmla="*/ 24 w 76"/>
                  <a:gd name="T7" fmla="*/ 23 h 23"/>
                  <a:gd name="T8" fmla="*/ 7 w 76"/>
                  <a:gd name="T9" fmla="*/ 12 h 23"/>
                </a:gdLst>
                <a:ahLst/>
                <a:cxnLst>
                  <a:cxn ang="0">
                    <a:pos x="T0" y="T1"/>
                  </a:cxn>
                  <a:cxn ang="0">
                    <a:pos x="T2" y="T3"/>
                  </a:cxn>
                  <a:cxn ang="0">
                    <a:pos x="T4" y="T5"/>
                  </a:cxn>
                  <a:cxn ang="0">
                    <a:pos x="T6" y="T7"/>
                  </a:cxn>
                  <a:cxn ang="0">
                    <a:pos x="T8" y="T9"/>
                  </a:cxn>
                </a:cxnLst>
                <a:rect l="0" t="0" r="r" b="b"/>
                <a:pathLst>
                  <a:path w="76" h="23">
                    <a:moveTo>
                      <a:pt x="7" y="12"/>
                    </a:moveTo>
                    <a:cubicBezTo>
                      <a:pt x="15" y="6"/>
                      <a:pt x="35" y="0"/>
                      <a:pt x="52" y="0"/>
                    </a:cubicBezTo>
                    <a:cubicBezTo>
                      <a:pt x="69" y="0"/>
                      <a:pt x="76" y="6"/>
                      <a:pt x="69" y="12"/>
                    </a:cubicBezTo>
                    <a:cubicBezTo>
                      <a:pt x="61" y="18"/>
                      <a:pt x="41" y="23"/>
                      <a:pt x="24" y="23"/>
                    </a:cubicBezTo>
                    <a:cubicBezTo>
                      <a:pt x="7" y="23"/>
                      <a:pt x="0" y="18"/>
                      <a:pt x="7" y="1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848" name="Freeform 747"/>
              <p:cNvSpPr>
                <a:spLocks/>
              </p:cNvSpPr>
              <p:nvPr/>
            </p:nvSpPr>
            <p:spPr bwMode="auto">
              <a:xfrm>
                <a:off x="1276" y="2835"/>
                <a:ext cx="76" cy="23"/>
              </a:xfrm>
              <a:custGeom>
                <a:avLst/>
                <a:gdLst>
                  <a:gd name="T0" fmla="*/ 7 w 76"/>
                  <a:gd name="T1" fmla="*/ 12 h 23"/>
                  <a:gd name="T2" fmla="*/ 51 w 76"/>
                  <a:gd name="T3" fmla="*/ 0 h 23"/>
                  <a:gd name="T4" fmla="*/ 69 w 76"/>
                  <a:gd name="T5" fmla="*/ 12 h 23"/>
                  <a:gd name="T6" fmla="*/ 24 w 76"/>
                  <a:gd name="T7" fmla="*/ 23 h 23"/>
                  <a:gd name="T8" fmla="*/ 7 w 76"/>
                  <a:gd name="T9" fmla="*/ 12 h 23"/>
                </a:gdLst>
                <a:ahLst/>
                <a:cxnLst>
                  <a:cxn ang="0">
                    <a:pos x="T0" y="T1"/>
                  </a:cxn>
                  <a:cxn ang="0">
                    <a:pos x="T2" y="T3"/>
                  </a:cxn>
                  <a:cxn ang="0">
                    <a:pos x="T4" y="T5"/>
                  </a:cxn>
                  <a:cxn ang="0">
                    <a:pos x="T6" y="T7"/>
                  </a:cxn>
                  <a:cxn ang="0">
                    <a:pos x="T8" y="T9"/>
                  </a:cxn>
                </a:cxnLst>
                <a:rect l="0" t="0" r="r" b="b"/>
                <a:pathLst>
                  <a:path w="76" h="23">
                    <a:moveTo>
                      <a:pt x="7" y="12"/>
                    </a:moveTo>
                    <a:cubicBezTo>
                      <a:pt x="15" y="6"/>
                      <a:pt x="34" y="0"/>
                      <a:pt x="51" y="0"/>
                    </a:cubicBezTo>
                    <a:cubicBezTo>
                      <a:pt x="68" y="0"/>
                      <a:pt x="76" y="6"/>
                      <a:pt x="69" y="12"/>
                    </a:cubicBezTo>
                    <a:cubicBezTo>
                      <a:pt x="62" y="18"/>
                      <a:pt x="42" y="23"/>
                      <a:pt x="24" y="23"/>
                    </a:cubicBezTo>
                    <a:cubicBezTo>
                      <a:pt x="7" y="23"/>
                      <a:pt x="0" y="18"/>
                      <a:pt x="7" y="1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849" name="Freeform 748"/>
              <p:cNvSpPr>
                <a:spLocks/>
              </p:cNvSpPr>
              <p:nvPr/>
            </p:nvSpPr>
            <p:spPr bwMode="auto">
              <a:xfrm>
                <a:off x="1357" y="2835"/>
                <a:ext cx="74" cy="23"/>
              </a:xfrm>
              <a:custGeom>
                <a:avLst/>
                <a:gdLst>
                  <a:gd name="T0" fmla="*/ 7 w 75"/>
                  <a:gd name="T1" fmla="*/ 12 h 23"/>
                  <a:gd name="T2" fmla="*/ 51 w 75"/>
                  <a:gd name="T3" fmla="*/ 0 h 23"/>
                  <a:gd name="T4" fmla="*/ 68 w 75"/>
                  <a:gd name="T5" fmla="*/ 12 h 23"/>
                  <a:gd name="T6" fmla="*/ 25 w 75"/>
                  <a:gd name="T7" fmla="*/ 23 h 23"/>
                  <a:gd name="T8" fmla="*/ 7 w 75"/>
                  <a:gd name="T9" fmla="*/ 12 h 23"/>
                </a:gdLst>
                <a:ahLst/>
                <a:cxnLst>
                  <a:cxn ang="0">
                    <a:pos x="T0" y="T1"/>
                  </a:cxn>
                  <a:cxn ang="0">
                    <a:pos x="T2" y="T3"/>
                  </a:cxn>
                  <a:cxn ang="0">
                    <a:pos x="T4" y="T5"/>
                  </a:cxn>
                  <a:cxn ang="0">
                    <a:pos x="T6" y="T7"/>
                  </a:cxn>
                  <a:cxn ang="0">
                    <a:pos x="T8" y="T9"/>
                  </a:cxn>
                </a:cxnLst>
                <a:rect l="0" t="0" r="r" b="b"/>
                <a:pathLst>
                  <a:path w="75" h="23">
                    <a:moveTo>
                      <a:pt x="7" y="12"/>
                    </a:moveTo>
                    <a:cubicBezTo>
                      <a:pt x="14" y="6"/>
                      <a:pt x="34" y="0"/>
                      <a:pt x="51" y="0"/>
                    </a:cubicBezTo>
                    <a:cubicBezTo>
                      <a:pt x="67" y="0"/>
                      <a:pt x="75" y="6"/>
                      <a:pt x="68" y="12"/>
                    </a:cubicBezTo>
                    <a:cubicBezTo>
                      <a:pt x="61" y="18"/>
                      <a:pt x="42" y="23"/>
                      <a:pt x="25" y="23"/>
                    </a:cubicBezTo>
                    <a:cubicBezTo>
                      <a:pt x="8" y="23"/>
                      <a:pt x="0" y="18"/>
                      <a:pt x="7" y="1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850" name="Freeform 749"/>
              <p:cNvSpPr>
                <a:spLocks/>
              </p:cNvSpPr>
              <p:nvPr/>
            </p:nvSpPr>
            <p:spPr bwMode="auto">
              <a:xfrm>
                <a:off x="1436" y="2835"/>
                <a:ext cx="75" cy="23"/>
              </a:xfrm>
              <a:custGeom>
                <a:avLst/>
                <a:gdLst>
                  <a:gd name="T0" fmla="*/ 7 w 75"/>
                  <a:gd name="T1" fmla="*/ 12 h 23"/>
                  <a:gd name="T2" fmla="*/ 50 w 75"/>
                  <a:gd name="T3" fmla="*/ 0 h 23"/>
                  <a:gd name="T4" fmla="*/ 68 w 75"/>
                  <a:gd name="T5" fmla="*/ 12 h 23"/>
                  <a:gd name="T6" fmla="*/ 25 w 75"/>
                  <a:gd name="T7" fmla="*/ 23 h 23"/>
                  <a:gd name="T8" fmla="*/ 7 w 75"/>
                  <a:gd name="T9" fmla="*/ 12 h 23"/>
                </a:gdLst>
                <a:ahLst/>
                <a:cxnLst>
                  <a:cxn ang="0">
                    <a:pos x="T0" y="T1"/>
                  </a:cxn>
                  <a:cxn ang="0">
                    <a:pos x="T2" y="T3"/>
                  </a:cxn>
                  <a:cxn ang="0">
                    <a:pos x="T4" y="T5"/>
                  </a:cxn>
                  <a:cxn ang="0">
                    <a:pos x="T6" y="T7"/>
                  </a:cxn>
                  <a:cxn ang="0">
                    <a:pos x="T8" y="T9"/>
                  </a:cxn>
                </a:cxnLst>
                <a:rect l="0" t="0" r="r" b="b"/>
                <a:pathLst>
                  <a:path w="75" h="23">
                    <a:moveTo>
                      <a:pt x="7" y="12"/>
                    </a:moveTo>
                    <a:cubicBezTo>
                      <a:pt x="14" y="6"/>
                      <a:pt x="33" y="0"/>
                      <a:pt x="50" y="0"/>
                    </a:cubicBezTo>
                    <a:cubicBezTo>
                      <a:pt x="67" y="0"/>
                      <a:pt x="75" y="6"/>
                      <a:pt x="68" y="12"/>
                    </a:cubicBezTo>
                    <a:cubicBezTo>
                      <a:pt x="61" y="18"/>
                      <a:pt x="42" y="23"/>
                      <a:pt x="25" y="23"/>
                    </a:cubicBezTo>
                    <a:cubicBezTo>
                      <a:pt x="8" y="23"/>
                      <a:pt x="0" y="18"/>
                      <a:pt x="7" y="1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851" name="Freeform 750"/>
              <p:cNvSpPr>
                <a:spLocks/>
              </p:cNvSpPr>
              <p:nvPr/>
            </p:nvSpPr>
            <p:spPr bwMode="auto">
              <a:xfrm>
                <a:off x="1517" y="2835"/>
                <a:ext cx="74" cy="23"/>
              </a:xfrm>
              <a:custGeom>
                <a:avLst/>
                <a:gdLst>
                  <a:gd name="T0" fmla="*/ 6 w 75"/>
                  <a:gd name="T1" fmla="*/ 12 h 23"/>
                  <a:gd name="T2" fmla="*/ 49 w 75"/>
                  <a:gd name="T3" fmla="*/ 0 h 23"/>
                  <a:gd name="T4" fmla="*/ 68 w 75"/>
                  <a:gd name="T5" fmla="*/ 12 h 23"/>
                  <a:gd name="T6" fmla="*/ 25 w 75"/>
                  <a:gd name="T7" fmla="*/ 23 h 23"/>
                  <a:gd name="T8" fmla="*/ 6 w 75"/>
                  <a:gd name="T9" fmla="*/ 12 h 23"/>
                </a:gdLst>
                <a:ahLst/>
                <a:cxnLst>
                  <a:cxn ang="0">
                    <a:pos x="T0" y="T1"/>
                  </a:cxn>
                  <a:cxn ang="0">
                    <a:pos x="T2" y="T3"/>
                  </a:cxn>
                  <a:cxn ang="0">
                    <a:pos x="T4" y="T5"/>
                  </a:cxn>
                  <a:cxn ang="0">
                    <a:pos x="T6" y="T7"/>
                  </a:cxn>
                  <a:cxn ang="0">
                    <a:pos x="T8" y="T9"/>
                  </a:cxn>
                </a:cxnLst>
                <a:rect l="0" t="0" r="r" b="b"/>
                <a:pathLst>
                  <a:path w="75" h="23">
                    <a:moveTo>
                      <a:pt x="6" y="12"/>
                    </a:moveTo>
                    <a:cubicBezTo>
                      <a:pt x="13" y="6"/>
                      <a:pt x="32" y="0"/>
                      <a:pt x="49" y="0"/>
                    </a:cubicBezTo>
                    <a:cubicBezTo>
                      <a:pt x="66" y="0"/>
                      <a:pt x="75" y="6"/>
                      <a:pt x="68" y="12"/>
                    </a:cubicBezTo>
                    <a:cubicBezTo>
                      <a:pt x="62" y="18"/>
                      <a:pt x="42" y="23"/>
                      <a:pt x="25" y="23"/>
                    </a:cubicBezTo>
                    <a:cubicBezTo>
                      <a:pt x="8" y="23"/>
                      <a:pt x="0" y="18"/>
                      <a:pt x="6" y="1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852" name="Freeform 751"/>
              <p:cNvSpPr>
                <a:spLocks/>
              </p:cNvSpPr>
              <p:nvPr/>
            </p:nvSpPr>
            <p:spPr bwMode="auto">
              <a:xfrm>
                <a:off x="1595" y="2835"/>
                <a:ext cx="75" cy="23"/>
              </a:xfrm>
              <a:custGeom>
                <a:avLst/>
                <a:gdLst>
                  <a:gd name="T0" fmla="*/ 7 w 75"/>
                  <a:gd name="T1" fmla="*/ 12 h 23"/>
                  <a:gd name="T2" fmla="*/ 49 w 75"/>
                  <a:gd name="T3" fmla="*/ 0 h 23"/>
                  <a:gd name="T4" fmla="*/ 69 w 75"/>
                  <a:gd name="T5" fmla="*/ 12 h 23"/>
                  <a:gd name="T6" fmla="*/ 26 w 75"/>
                  <a:gd name="T7" fmla="*/ 23 h 23"/>
                  <a:gd name="T8" fmla="*/ 7 w 75"/>
                  <a:gd name="T9" fmla="*/ 12 h 23"/>
                </a:gdLst>
                <a:ahLst/>
                <a:cxnLst>
                  <a:cxn ang="0">
                    <a:pos x="T0" y="T1"/>
                  </a:cxn>
                  <a:cxn ang="0">
                    <a:pos x="T2" y="T3"/>
                  </a:cxn>
                  <a:cxn ang="0">
                    <a:pos x="T4" y="T5"/>
                  </a:cxn>
                  <a:cxn ang="0">
                    <a:pos x="T6" y="T7"/>
                  </a:cxn>
                  <a:cxn ang="0">
                    <a:pos x="T8" y="T9"/>
                  </a:cxn>
                </a:cxnLst>
                <a:rect l="0" t="0" r="r" b="b"/>
                <a:pathLst>
                  <a:path w="75" h="23">
                    <a:moveTo>
                      <a:pt x="7" y="12"/>
                    </a:moveTo>
                    <a:cubicBezTo>
                      <a:pt x="13" y="6"/>
                      <a:pt x="32" y="0"/>
                      <a:pt x="49" y="0"/>
                    </a:cubicBezTo>
                    <a:cubicBezTo>
                      <a:pt x="66" y="0"/>
                      <a:pt x="75" y="6"/>
                      <a:pt x="69" y="12"/>
                    </a:cubicBezTo>
                    <a:cubicBezTo>
                      <a:pt x="63" y="18"/>
                      <a:pt x="44" y="23"/>
                      <a:pt x="26" y="23"/>
                    </a:cubicBezTo>
                    <a:cubicBezTo>
                      <a:pt x="9" y="23"/>
                      <a:pt x="0" y="18"/>
                      <a:pt x="7" y="1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853" name="Freeform 752"/>
              <p:cNvSpPr>
                <a:spLocks/>
              </p:cNvSpPr>
              <p:nvPr/>
            </p:nvSpPr>
            <p:spPr bwMode="auto">
              <a:xfrm>
                <a:off x="1677" y="2835"/>
                <a:ext cx="72" cy="23"/>
              </a:xfrm>
              <a:custGeom>
                <a:avLst/>
                <a:gdLst>
                  <a:gd name="T0" fmla="*/ 6 w 73"/>
                  <a:gd name="T1" fmla="*/ 12 h 23"/>
                  <a:gd name="T2" fmla="*/ 48 w 73"/>
                  <a:gd name="T3" fmla="*/ 0 h 23"/>
                  <a:gd name="T4" fmla="*/ 67 w 73"/>
                  <a:gd name="T5" fmla="*/ 12 h 23"/>
                  <a:gd name="T6" fmla="*/ 26 w 73"/>
                  <a:gd name="T7" fmla="*/ 23 h 23"/>
                  <a:gd name="T8" fmla="*/ 6 w 73"/>
                  <a:gd name="T9" fmla="*/ 12 h 23"/>
                </a:gdLst>
                <a:ahLst/>
                <a:cxnLst>
                  <a:cxn ang="0">
                    <a:pos x="T0" y="T1"/>
                  </a:cxn>
                  <a:cxn ang="0">
                    <a:pos x="T2" y="T3"/>
                  </a:cxn>
                  <a:cxn ang="0">
                    <a:pos x="T4" y="T5"/>
                  </a:cxn>
                  <a:cxn ang="0">
                    <a:pos x="T6" y="T7"/>
                  </a:cxn>
                  <a:cxn ang="0">
                    <a:pos x="T8" y="T9"/>
                  </a:cxn>
                </a:cxnLst>
                <a:rect l="0" t="0" r="r" b="b"/>
                <a:pathLst>
                  <a:path w="73" h="23">
                    <a:moveTo>
                      <a:pt x="6" y="12"/>
                    </a:moveTo>
                    <a:cubicBezTo>
                      <a:pt x="12" y="6"/>
                      <a:pt x="31" y="0"/>
                      <a:pt x="48" y="0"/>
                    </a:cubicBezTo>
                    <a:cubicBezTo>
                      <a:pt x="64" y="0"/>
                      <a:pt x="73" y="6"/>
                      <a:pt x="67" y="12"/>
                    </a:cubicBezTo>
                    <a:cubicBezTo>
                      <a:pt x="61" y="18"/>
                      <a:pt x="43" y="23"/>
                      <a:pt x="26" y="23"/>
                    </a:cubicBezTo>
                    <a:cubicBezTo>
                      <a:pt x="9" y="23"/>
                      <a:pt x="0" y="18"/>
                      <a:pt x="6" y="1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854" name="Freeform 753"/>
              <p:cNvSpPr>
                <a:spLocks/>
              </p:cNvSpPr>
              <p:nvPr/>
            </p:nvSpPr>
            <p:spPr bwMode="auto">
              <a:xfrm>
                <a:off x="1756" y="2835"/>
                <a:ext cx="73" cy="23"/>
              </a:xfrm>
              <a:custGeom>
                <a:avLst/>
                <a:gdLst>
                  <a:gd name="T0" fmla="*/ 6 w 73"/>
                  <a:gd name="T1" fmla="*/ 12 h 23"/>
                  <a:gd name="T2" fmla="*/ 47 w 73"/>
                  <a:gd name="T3" fmla="*/ 0 h 23"/>
                  <a:gd name="T4" fmla="*/ 67 w 73"/>
                  <a:gd name="T5" fmla="*/ 12 h 23"/>
                  <a:gd name="T6" fmla="*/ 26 w 73"/>
                  <a:gd name="T7" fmla="*/ 23 h 23"/>
                  <a:gd name="T8" fmla="*/ 6 w 73"/>
                  <a:gd name="T9" fmla="*/ 12 h 23"/>
                </a:gdLst>
                <a:ahLst/>
                <a:cxnLst>
                  <a:cxn ang="0">
                    <a:pos x="T0" y="T1"/>
                  </a:cxn>
                  <a:cxn ang="0">
                    <a:pos x="T2" y="T3"/>
                  </a:cxn>
                  <a:cxn ang="0">
                    <a:pos x="T4" y="T5"/>
                  </a:cxn>
                  <a:cxn ang="0">
                    <a:pos x="T6" y="T7"/>
                  </a:cxn>
                  <a:cxn ang="0">
                    <a:pos x="T8" y="T9"/>
                  </a:cxn>
                </a:cxnLst>
                <a:rect l="0" t="0" r="r" b="b"/>
                <a:pathLst>
                  <a:path w="73" h="23">
                    <a:moveTo>
                      <a:pt x="6" y="12"/>
                    </a:moveTo>
                    <a:cubicBezTo>
                      <a:pt x="12" y="6"/>
                      <a:pt x="30" y="0"/>
                      <a:pt x="47" y="0"/>
                    </a:cubicBezTo>
                    <a:cubicBezTo>
                      <a:pt x="64" y="0"/>
                      <a:pt x="73" y="6"/>
                      <a:pt x="67" y="12"/>
                    </a:cubicBezTo>
                    <a:cubicBezTo>
                      <a:pt x="61" y="18"/>
                      <a:pt x="43" y="23"/>
                      <a:pt x="26" y="23"/>
                    </a:cubicBezTo>
                    <a:cubicBezTo>
                      <a:pt x="9" y="23"/>
                      <a:pt x="0" y="18"/>
                      <a:pt x="6" y="1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855" name="Freeform 754"/>
              <p:cNvSpPr>
                <a:spLocks/>
              </p:cNvSpPr>
              <p:nvPr/>
            </p:nvSpPr>
            <p:spPr bwMode="auto">
              <a:xfrm>
                <a:off x="1837" y="2835"/>
                <a:ext cx="72" cy="23"/>
              </a:xfrm>
              <a:custGeom>
                <a:avLst/>
                <a:gdLst>
                  <a:gd name="T0" fmla="*/ 5 w 73"/>
                  <a:gd name="T1" fmla="*/ 12 h 23"/>
                  <a:gd name="T2" fmla="*/ 46 w 73"/>
                  <a:gd name="T3" fmla="*/ 0 h 23"/>
                  <a:gd name="T4" fmla="*/ 67 w 73"/>
                  <a:gd name="T5" fmla="*/ 12 h 23"/>
                  <a:gd name="T6" fmla="*/ 26 w 73"/>
                  <a:gd name="T7" fmla="*/ 23 h 23"/>
                  <a:gd name="T8" fmla="*/ 5 w 73"/>
                  <a:gd name="T9" fmla="*/ 12 h 23"/>
                </a:gdLst>
                <a:ahLst/>
                <a:cxnLst>
                  <a:cxn ang="0">
                    <a:pos x="T0" y="T1"/>
                  </a:cxn>
                  <a:cxn ang="0">
                    <a:pos x="T2" y="T3"/>
                  </a:cxn>
                  <a:cxn ang="0">
                    <a:pos x="T4" y="T5"/>
                  </a:cxn>
                  <a:cxn ang="0">
                    <a:pos x="T6" y="T7"/>
                  </a:cxn>
                  <a:cxn ang="0">
                    <a:pos x="T8" y="T9"/>
                  </a:cxn>
                </a:cxnLst>
                <a:rect l="0" t="0" r="r" b="b"/>
                <a:pathLst>
                  <a:path w="73" h="23">
                    <a:moveTo>
                      <a:pt x="5" y="12"/>
                    </a:moveTo>
                    <a:cubicBezTo>
                      <a:pt x="11" y="6"/>
                      <a:pt x="29" y="0"/>
                      <a:pt x="46" y="0"/>
                    </a:cubicBezTo>
                    <a:cubicBezTo>
                      <a:pt x="63" y="0"/>
                      <a:pt x="73" y="6"/>
                      <a:pt x="67" y="12"/>
                    </a:cubicBezTo>
                    <a:cubicBezTo>
                      <a:pt x="62" y="18"/>
                      <a:pt x="43" y="23"/>
                      <a:pt x="26" y="23"/>
                    </a:cubicBezTo>
                    <a:cubicBezTo>
                      <a:pt x="9" y="23"/>
                      <a:pt x="0" y="18"/>
                      <a:pt x="5" y="1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856" name="Freeform 755"/>
              <p:cNvSpPr>
                <a:spLocks/>
              </p:cNvSpPr>
              <p:nvPr/>
            </p:nvSpPr>
            <p:spPr bwMode="auto">
              <a:xfrm>
                <a:off x="3117" y="2835"/>
                <a:ext cx="63" cy="23"/>
              </a:xfrm>
              <a:custGeom>
                <a:avLst/>
                <a:gdLst>
                  <a:gd name="T0" fmla="*/ 2 w 64"/>
                  <a:gd name="T1" fmla="*/ 12 h 23"/>
                  <a:gd name="T2" fmla="*/ 34 w 64"/>
                  <a:gd name="T3" fmla="*/ 0 h 23"/>
                  <a:gd name="T4" fmla="*/ 63 w 64"/>
                  <a:gd name="T5" fmla="*/ 12 h 23"/>
                  <a:gd name="T6" fmla="*/ 30 w 64"/>
                  <a:gd name="T7" fmla="*/ 23 h 23"/>
                  <a:gd name="T8" fmla="*/ 2 w 64"/>
                  <a:gd name="T9" fmla="*/ 12 h 23"/>
                </a:gdLst>
                <a:ahLst/>
                <a:cxnLst>
                  <a:cxn ang="0">
                    <a:pos x="T0" y="T1"/>
                  </a:cxn>
                  <a:cxn ang="0">
                    <a:pos x="T2" y="T3"/>
                  </a:cxn>
                  <a:cxn ang="0">
                    <a:pos x="T4" y="T5"/>
                  </a:cxn>
                  <a:cxn ang="0">
                    <a:pos x="T6" y="T7"/>
                  </a:cxn>
                  <a:cxn ang="0">
                    <a:pos x="T8" y="T9"/>
                  </a:cxn>
                </a:cxnLst>
                <a:rect l="0" t="0" r="r" b="b"/>
                <a:pathLst>
                  <a:path w="64" h="23">
                    <a:moveTo>
                      <a:pt x="2" y="12"/>
                    </a:moveTo>
                    <a:cubicBezTo>
                      <a:pt x="3" y="6"/>
                      <a:pt x="18" y="0"/>
                      <a:pt x="34" y="0"/>
                    </a:cubicBezTo>
                    <a:cubicBezTo>
                      <a:pt x="51" y="0"/>
                      <a:pt x="64" y="6"/>
                      <a:pt x="63" y="12"/>
                    </a:cubicBezTo>
                    <a:cubicBezTo>
                      <a:pt x="62" y="18"/>
                      <a:pt x="47" y="23"/>
                      <a:pt x="30" y="23"/>
                    </a:cubicBezTo>
                    <a:cubicBezTo>
                      <a:pt x="13" y="23"/>
                      <a:pt x="0" y="18"/>
                      <a:pt x="2" y="1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857" name="Freeform 756"/>
              <p:cNvSpPr>
                <a:spLocks/>
              </p:cNvSpPr>
              <p:nvPr/>
            </p:nvSpPr>
            <p:spPr bwMode="auto">
              <a:xfrm>
                <a:off x="3197" y="2835"/>
                <a:ext cx="63" cy="23"/>
              </a:xfrm>
              <a:custGeom>
                <a:avLst/>
                <a:gdLst>
                  <a:gd name="T0" fmla="*/ 1 w 63"/>
                  <a:gd name="T1" fmla="*/ 12 h 23"/>
                  <a:gd name="T2" fmla="*/ 33 w 63"/>
                  <a:gd name="T3" fmla="*/ 0 h 23"/>
                  <a:gd name="T4" fmla="*/ 62 w 63"/>
                  <a:gd name="T5" fmla="*/ 12 h 23"/>
                  <a:gd name="T6" fmla="*/ 30 w 63"/>
                  <a:gd name="T7" fmla="*/ 23 h 23"/>
                  <a:gd name="T8" fmla="*/ 1 w 63"/>
                  <a:gd name="T9" fmla="*/ 12 h 23"/>
                </a:gdLst>
                <a:ahLst/>
                <a:cxnLst>
                  <a:cxn ang="0">
                    <a:pos x="T0" y="T1"/>
                  </a:cxn>
                  <a:cxn ang="0">
                    <a:pos x="T2" y="T3"/>
                  </a:cxn>
                  <a:cxn ang="0">
                    <a:pos x="T4" y="T5"/>
                  </a:cxn>
                  <a:cxn ang="0">
                    <a:pos x="T6" y="T7"/>
                  </a:cxn>
                  <a:cxn ang="0">
                    <a:pos x="T8" y="T9"/>
                  </a:cxn>
                </a:cxnLst>
                <a:rect l="0" t="0" r="r" b="b"/>
                <a:pathLst>
                  <a:path w="63" h="23">
                    <a:moveTo>
                      <a:pt x="1" y="12"/>
                    </a:moveTo>
                    <a:cubicBezTo>
                      <a:pt x="2" y="6"/>
                      <a:pt x="17" y="0"/>
                      <a:pt x="33" y="0"/>
                    </a:cubicBezTo>
                    <a:cubicBezTo>
                      <a:pt x="50" y="0"/>
                      <a:pt x="63" y="6"/>
                      <a:pt x="62" y="12"/>
                    </a:cubicBezTo>
                    <a:cubicBezTo>
                      <a:pt x="61" y="18"/>
                      <a:pt x="47" y="23"/>
                      <a:pt x="30" y="23"/>
                    </a:cubicBezTo>
                    <a:cubicBezTo>
                      <a:pt x="13" y="23"/>
                      <a:pt x="0" y="18"/>
                      <a:pt x="1" y="1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858" name="Freeform 757"/>
              <p:cNvSpPr>
                <a:spLocks/>
              </p:cNvSpPr>
              <p:nvPr/>
            </p:nvSpPr>
            <p:spPr bwMode="auto">
              <a:xfrm>
                <a:off x="3277" y="2835"/>
                <a:ext cx="62" cy="23"/>
              </a:xfrm>
              <a:custGeom>
                <a:avLst/>
                <a:gdLst>
                  <a:gd name="T0" fmla="*/ 1 w 63"/>
                  <a:gd name="T1" fmla="*/ 12 h 23"/>
                  <a:gd name="T2" fmla="*/ 33 w 63"/>
                  <a:gd name="T3" fmla="*/ 0 h 23"/>
                  <a:gd name="T4" fmla="*/ 63 w 63"/>
                  <a:gd name="T5" fmla="*/ 12 h 23"/>
                  <a:gd name="T6" fmla="*/ 30 w 63"/>
                  <a:gd name="T7" fmla="*/ 23 h 23"/>
                  <a:gd name="T8" fmla="*/ 1 w 63"/>
                  <a:gd name="T9" fmla="*/ 12 h 23"/>
                </a:gdLst>
                <a:ahLst/>
                <a:cxnLst>
                  <a:cxn ang="0">
                    <a:pos x="T0" y="T1"/>
                  </a:cxn>
                  <a:cxn ang="0">
                    <a:pos x="T2" y="T3"/>
                  </a:cxn>
                  <a:cxn ang="0">
                    <a:pos x="T4" y="T5"/>
                  </a:cxn>
                  <a:cxn ang="0">
                    <a:pos x="T6" y="T7"/>
                  </a:cxn>
                  <a:cxn ang="0">
                    <a:pos x="T8" y="T9"/>
                  </a:cxn>
                </a:cxnLst>
                <a:rect l="0" t="0" r="r" b="b"/>
                <a:pathLst>
                  <a:path w="63" h="23">
                    <a:moveTo>
                      <a:pt x="1" y="12"/>
                    </a:moveTo>
                    <a:cubicBezTo>
                      <a:pt x="2" y="6"/>
                      <a:pt x="16" y="0"/>
                      <a:pt x="33" y="0"/>
                    </a:cubicBezTo>
                    <a:cubicBezTo>
                      <a:pt x="50" y="0"/>
                      <a:pt x="63" y="6"/>
                      <a:pt x="63" y="12"/>
                    </a:cubicBezTo>
                    <a:cubicBezTo>
                      <a:pt x="62" y="18"/>
                      <a:pt x="47" y="23"/>
                      <a:pt x="30" y="23"/>
                    </a:cubicBezTo>
                    <a:cubicBezTo>
                      <a:pt x="13" y="23"/>
                      <a:pt x="0" y="18"/>
                      <a:pt x="1" y="1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859" name="Freeform 758"/>
              <p:cNvSpPr>
                <a:spLocks/>
              </p:cNvSpPr>
              <p:nvPr/>
            </p:nvSpPr>
            <p:spPr bwMode="auto">
              <a:xfrm>
                <a:off x="3357" y="2835"/>
                <a:ext cx="62" cy="23"/>
              </a:xfrm>
              <a:custGeom>
                <a:avLst/>
                <a:gdLst>
                  <a:gd name="T0" fmla="*/ 1 w 62"/>
                  <a:gd name="T1" fmla="*/ 12 h 23"/>
                  <a:gd name="T2" fmla="*/ 32 w 62"/>
                  <a:gd name="T3" fmla="*/ 0 h 23"/>
                  <a:gd name="T4" fmla="*/ 62 w 62"/>
                  <a:gd name="T5" fmla="*/ 12 h 23"/>
                  <a:gd name="T6" fmla="*/ 31 w 62"/>
                  <a:gd name="T7" fmla="*/ 23 h 23"/>
                  <a:gd name="T8" fmla="*/ 1 w 62"/>
                  <a:gd name="T9" fmla="*/ 12 h 23"/>
                </a:gdLst>
                <a:ahLst/>
                <a:cxnLst>
                  <a:cxn ang="0">
                    <a:pos x="T0" y="T1"/>
                  </a:cxn>
                  <a:cxn ang="0">
                    <a:pos x="T2" y="T3"/>
                  </a:cxn>
                  <a:cxn ang="0">
                    <a:pos x="T4" y="T5"/>
                  </a:cxn>
                  <a:cxn ang="0">
                    <a:pos x="T6" y="T7"/>
                  </a:cxn>
                  <a:cxn ang="0">
                    <a:pos x="T8" y="T9"/>
                  </a:cxn>
                </a:cxnLst>
                <a:rect l="0" t="0" r="r" b="b"/>
                <a:pathLst>
                  <a:path w="62" h="23">
                    <a:moveTo>
                      <a:pt x="1" y="12"/>
                    </a:moveTo>
                    <a:cubicBezTo>
                      <a:pt x="1" y="6"/>
                      <a:pt x="15" y="0"/>
                      <a:pt x="32" y="0"/>
                    </a:cubicBezTo>
                    <a:cubicBezTo>
                      <a:pt x="49" y="0"/>
                      <a:pt x="62" y="6"/>
                      <a:pt x="62" y="12"/>
                    </a:cubicBezTo>
                    <a:cubicBezTo>
                      <a:pt x="62" y="18"/>
                      <a:pt x="48" y="23"/>
                      <a:pt x="31" y="23"/>
                    </a:cubicBezTo>
                    <a:cubicBezTo>
                      <a:pt x="14" y="23"/>
                      <a:pt x="0" y="18"/>
                      <a:pt x="1" y="1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860" name="Freeform 759"/>
              <p:cNvSpPr>
                <a:spLocks/>
              </p:cNvSpPr>
              <p:nvPr/>
            </p:nvSpPr>
            <p:spPr bwMode="auto">
              <a:xfrm>
                <a:off x="3836" y="2835"/>
                <a:ext cx="63" cy="23"/>
              </a:xfrm>
              <a:custGeom>
                <a:avLst/>
                <a:gdLst>
                  <a:gd name="T0" fmla="*/ 1 w 64"/>
                  <a:gd name="T1" fmla="*/ 12 h 23"/>
                  <a:gd name="T2" fmla="*/ 30 w 64"/>
                  <a:gd name="T3" fmla="*/ 0 h 23"/>
                  <a:gd name="T4" fmla="*/ 63 w 64"/>
                  <a:gd name="T5" fmla="*/ 12 h 23"/>
                  <a:gd name="T6" fmla="*/ 34 w 64"/>
                  <a:gd name="T7" fmla="*/ 23 h 23"/>
                  <a:gd name="T8" fmla="*/ 1 w 64"/>
                  <a:gd name="T9" fmla="*/ 12 h 23"/>
                </a:gdLst>
                <a:ahLst/>
                <a:cxnLst>
                  <a:cxn ang="0">
                    <a:pos x="T0" y="T1"/>
                  </a:cxn>
                  <a:cxn ang="0">
                    <a:pos x="T2" y="T3"/>
                  </a:cxn>
                  <a:cxn ang="0">
                    <a:pos x="T4" y="T5"/>
                  </a:cxn>
                  <a:cxn ang="0">
                    <a:pos x="T6" y="T7"/>
                  </a:cxn>
                  <a:cxn ang="0">
                    <a:pos x="T8" y="T9"/>
                  </a:cxn>
                </a:cxnLst>
                <a:rect l="0" t="0" r="r" b="b"/>
                <a:pathLst>
                  <a:path w="64" h="23">
                    <a:moveTo>
                      <a:pt x="1" y="12"/>
                    </a:moveTo>
                    <a:cubicBezTo>
                      <a:pt x="0" y="6"/>
                      <a:pt x="13" y="0"/>
                      <a:pt x="30" y="0"/>
                    </a:cubicBezTo>
                    <a:cubicBezTo>
                      <a:pt x="47" y="0"/>
                      <a:pt x="61" y="6"/>
                      <a:pt x="63" y="12"/>
                    </a:cubicBezTo>
                    <a:cubicBezTo>
                      <a:pt x="64" y="18"/>
                      <a:pt x="51" y="23"/>
                      <a:pt x="34" y="23"/>
                    </a:cubicBezTo>
                    <a:cubicBezTo>
                      <a:pt x="17" y="23"/>
                      <a:pt x="2" y="18"/>
                      <a:pt x="1" y="1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861" name="Freeform 760"/>
              <p:cNvSpPr>
                <a:spLocks/>
              </p:cNvSpPr>
              <p:nvPr/>
            </p:nvSpPr>
            <p:spPr bwMode="auto">
              <a:xfrm>
                <a:off x="3914" y="2835"/>
                <a:ext cx="65" cy="23"/>
              </a:xfrm>
              <a:custGeom>
                <a:avLst/>
                <a:gdLst>
                  <a:gd name="T0" fmla="*/ 1 w 65"/>
                  <a:gd name="T1" fmla="*/ 12 h 23"/>
                  <a:gd name="T2" fmla="*/ 30 w 65"/>
                  <a:gd name="T3" fmla="*/ 0 h 23"/>
                  <a:gd name="T4" fmla="*/ 63 w 65"/>
                  <a:gd name="T5" fmla="*/ 12 h 23"/>
                  <a:gd name="T6" fmla="*/ 35 w 65"/>
                  <a:gd name="T7" fmla="*/ 23 h 23"/>
                  <a:gd name="T8" fmla="*/ 1 w 65"/>
                  <a:gd name="T9" fmla="*/ 12 h 23"/>
                </a:gdLst>
                <a:ahLst/>
                <a:cxnLst>
                  <a:cxn ang="0">
                    <a:pos x="T0" y="T1"/>
                  </a:cxn>
                  <a:cxn ang="0">
                    <a:pos x="T2" y="T3"/>
                  </a:cxn>
                  <a:cxn ang="0">
                    <a:pos x="T4" y="T5"/>
                  </a:cxn>
                  <a:cxn ang="0">
                    <a:pos x="T6" y="T7"/>
                  </a:cxn>
                  <a:cxn ang="0">
                    <a:pos x="T8" y="T9"/>
                  </a:cxn>
                </a:cxnLst>
                <a:rect l="0" t="0" r="r" b="b"/>
                <a:pathLst>
                  <a:path w="65" h="23">
                    <a:moveTo>
                      <a:pt x="1" y="12"/>
                    </a:moveTo>
                    <a:cubicBezTo>
                      <a:pt x="0" y="6"/>
                      <a:pt x="13" y="0"/>
                      <a:pt x="30" y="0"/>
                    </a:cubicBezTo>
                    <a:cubicBezTo>
                      <a:pt x="47" y="0"/>
                      <a:pt x="62" y="6"/>
                      <a:pt x="63" y="12"/>
                    </a:cubicBezTo>
                    <a:cubicBezTo>
                      <a:pt x="65" y="18"/>
                      <a:pt x="52" y="23"/>
                      <a:pt x="35" y="23"/>
                    </a:cubicBezTo>
                    <a:cubicBezTo>
                      <a:pt x="18" y="23"/>
                      <a:pt x="3" y="18"/>
                      <a:pt x="1" y="1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862" name="Freeform 761"/>
              <p:cNvSpPr>
                <a:spLocks/>
              </p:cNvSpPr>
              <p:nvPr/>
            </p:nvSpPr>
            <p:spPr bwMode="auto">
              <a:xfrm>
                <a:off x="3995" y="2835"/>
                <a:ext cx="64" cy="23"/>
              </a:xfrm>
              <a:custGeom>
                <a:avLst/>
                <a:gdLst>
                  <a:gd name="T0" fmla="*/ 2 w 65"/>
                  <a:gd name="T1" fmla="*/ 12 h 23"/>
                  <a:gd name="T2" fmla="*/ 29 w 65"/>
                  <a:gd name="T3" fmla="*/ 0 h 23"/>
                  <a:gd name="T4" fmla="*/ 63 w 65"/>
                  <a:gd name="T5" fmla="*/ 12 h 23"/>
                  <a:gd name="T6" fmla="*/ 35 w 65"/>
                  <a:gd name="T7" fmla="*/ 23 h 23"/>
                  <a:gd name="T8" fmla="*/ 2 w 65"/>
                  <a:gd name="T9" fmla="*/ 12 h 23"/>
                </a:gdLst>
                <a:ahLst/>
                <a:cxnLst>
                  <a:cxn ang="0">
                    <a:pos x="T0" y="T1"/>
                  </a:cxn>
                  <a:cxn ang="0">
                    <a:pos x="T2" y="T3"/>
                  </a:cxn>
                  <a:cxn ang="0">
                    <a:pos x="T4" y="T5"/>
                  </a:cxn>
                  <a:cxn ang="0">
                    <a:pos x="T6" y="T7"/>
                  </a:cxn>
                  <a:cxn ang="0">
                    <a:pos x="T8" y="T9"/>
                  </a:cxn>
                </a:cxnLst>
                <a:rect l="0" t="0" r="r" b="b"/>
                <a:pathLst>
                  <a:path w="65" h="23">
                    <a:moveTo>
                      <a:pt x="2" y="12"/>
                    </a:moveTo>
                    <a:cubicBezTo>
                      <a:pt x="0" y="6"/>
                      <a:pt x="12" y="0"/>
                      <a:pt x="29" y="0"/>
                    </a:cubicBezTo>
                    <a:cubicBezTo>
                      <a:pt x="46" y="0"/>
                      <a:pt x="61" y="6"/>
                      <a:pt x="63" y="12"/>
                    </a:cubicBezTo>
                    <a:cubicBezTo>
                      <a:pt x="65" y="18"/>
                      <a:pt x="52" y="23"/>
                      <a:pt x="35" y="23"/>
                    </a:cubicBezTo>
                    <a:cubicBezTo>
                      <a:pt x="18" y="23"/>
                      <a:pt x="3" y="18"/>
                      <a:pt x="2" y="1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863" name="Freeform 762"/>
              <p:cNvSpPr>
                <a:spLocks/>
              </p:cNvSpPr>
              <p:nvPr/>
            </p:nvSpPr>
            <p:spPr bwMode="auto">
              <a:xfrm>
                <a:off x="4073" y="2835"/>
                <a:ext cx="65" cy="23"/>
              </a:xfrm>
              <a:custGeom>
                <a:avLst/>
                <a:gdLst>
                  <a:gd name="T0" fmla="*/ 2 w 65"/>
                  <a:gd name="T1" fmla="*/ 12 h 23"/>
                  <a:gd name="T2" fmla="*/ 29 w 65"/>
                  <a:gd name="T3" fmla="*/ 0 h 23"/>
                  <a:gd name="T4" fmla="*/ 63 w 65"/>
                  <a:gd name="T5" fmla="*/ 12 h 23"/>
                  <a:gd name="T6" fmla="*/ 36 w 65"/>
                  <a:gd name="T7" fmla="*/ 23 h 23"/>
                  <a:gd name="T8" fmla="*/ 2 w 65"/>
                  <a:gd name="T9" fmla="*/ 12 h 23"/>
                </a:gdLst>
                <a:ahLst/>
                <a:cxnLst>
                  <a:cxn ang="0">
                    <a:pos x="T0" y="T1"/>
                  </a:cxn>
                  <a:cxn ang="0">
                    <a:pos x="T2" y="T3"/>
                  </a:cxn>
                  <a:cxn ang="0">
                    <a:pos x="T4" y="T5"/>
                  </a:cxn>
                  <a:cxn ang="0">
                    <a:pos x="T6" y="T7"/>
                  </a:cxn>
                  <a:cxn ang="0">
                    <a:pos x="T8" y="T9"/>
                  </a:cxn>
                </a:cxnLst>
                <a:rect l="0" t="0" r="r" b="b"/>
                <a:pathLst>
                  <a:path w="65" h="23">
                    <a:moveTo>
                      <a:pt x="2" y="12"/>
                    </a:moveTo>
                    <a:cubicBezTo>
                      <a:pt x="0" y="6"/>
                      <a:pt x="13" y="0"/>
                      <a:pt x="29" y="0"/>
                    </a:cubicBezTo>
                    <a:cubicBezTo>
                      <a:pt x="46" y="0"/>
                      <a:pt x="61" y="6"/>
                      <a:pt x="63" y="12"/>
                    </a:cubicBezTo>
                    <a:cubicBezTo>
                      <a:pt x="65" y="18"/>
                      <a:pt x="53" y="23"/>
                      <a:pt x="36" y="23"/>
                    </a:cubicBezTo>
                    <a:cubicBezTo>
                      <a:pt x="19" y="23"/>
                      <a:pt x="4" y="18"/>
                      <a:pt x="2" y="1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864" name="Freeform 763"/>
              <p:cNvSpPr>
                <a:spLocks/>
              </p:cNvSpPr>
              <p:nvPr/>
            </p:nvSpPr>
            <p:spPr bwMode="auto">
              <a:xfrm>
                <a:off x="4154" y="2835"/>
                <a:ext cx="65" cy="23"/>
              </a:xfrm>
              <a:custGeom>
                <a:avLst/>
                <a:gdLst>
                  <a:gd name="T0" fmla="*/ 2 w 66"/>
                  <a:gd name="T1" fmla="*/ 12 h 23"/>
                  <a:gd name="T2" fmla="*/ 29 w 66"/>
                  <a:gd name="T3" fmla="*/ 0 h 23"/>
                  <a:gd name="T4" fmla="*/ 64 w 66"/>
                  <a:gd name="T5" fmla="*/ 12 h 23"/>
                  <a:gd name="T6" fmla="*/ 37 w 66"/>
                  <a:gd name="T7" fmla="*/ 23 h 23"/>
                  <a:gd name="T8" fmla="*/ 2 w 66"/>
                  <a:gd name="T9" fmla="*/ 12 h 23"/>
                </a:gdLst>
                <a:ahLst/>
                <a:cxnLst>
                  <a:cxn ang="0">
                    <a:pos x="T0" y="T1"/>
                  </a:cxn>
                  <a:cxn ang="0">
                    <a:pos x="T2" y="T3"/>
                  </a:cxn>
                  <a:cxn ang="0">
                    <a:pos x="T4" y="T5"/>
                  </a:cxn>
                  <a:cxn ang="0">
                    <a:pos x="T6" y="T7"/>
                  </a:cxn>
                  <a:cxn ang="0">
                    <a:pos x="T8" y="T9"/>
                  </a:cxn>
                </a:cxnLst>
                <a:rect l="0" t="0" r="r" b="b"/>
                <a:pathLst>
                  <a:path w="66" h="23">
                    <a:moveTo>
                      <a:pt x="2" y="12"/>
                    </a:moveTo>
                    <a:cubicBezTo>
                      <a:pt x="0" y="6"/>
                      <a:pt x="12" y="0"/>
                      <a:pt x="29" y="0"/>
                    </a:cubicBezTo>
                    <a:cubicBezTo>
                      <a:pt x="46" y="0"/>
                      <a:pt x="61" y="6"/>
                      <a:pt x="64" y="12"/>
                    </a:cubicBezTo>
                    <a:cubicBezTo>
                      <a:pt x="66" y="18"/>
                      <a:pt x="54" y="23"/>
                      <a:pt x="37" y="23"/>
                    </a:cubicBezTo>
                    <a:cubicBezTo>
                      <a:pt x="20" y="23"/>
                      <a:pt x="4" y="18"/>
                      <a:pt x="2" y="1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865" name="Freeform 764"/>
              <p:cNvSpPr>
                <a:spLocks/>
              </p:cNvSpPr>
              <p:nvPr/>
            </p:nvSpPr>
            <p:spPr bwMode="auto">
              <a:xfrm>
                <a:off x="4232" y="2835"/>
                <a:ext cx="67" cy="23"/>
              </a:xfrm>
              <a:custGeom>
                <a:avLst/>
                <a:gdLst>
                  <a:gd name="T0" fmla="*/ 2 w 67"/>
                  <a:gd name="T1" fmla="*/ 12 h 23"/>
                  <a:gd name="T2" fmla="*/ 29 w 67"/>
                  <a:gd name="T3" fmla="*/ 0 h 23"/>
                  <a:gd name="T4" fmla="*/ 64 w 67"/>
                  <a:gd name="T5" fmla="*/ 12 h 23"/>
                  <a:gd name="T6" fmla="*/ 38 w 67"/>
                  <a:gd name="T7" fmla="*/ 23 h 23"/>
                  <a:gd name="T8" fmla="*/ 2 w 67"/>
                  <a:gd name="T9" fmla="*/ 12 h 23"/>
                </a:gdLst>
                <a:ahLst/>
                <a:cxnLst>
                  <a:cxn ang="0">
                    <a:pos x="T0" y="T1"/>
                  </a:cxn>
                  <a:cxn ang="0">
                    <a:pos x="T2" y="T3"/>
                  </a:cxn>
                  <a:cxn ang="0">
                    <a:pos x="T4" y="T5"/>
                  </a:cxn>
                  <a:cxn ang="0">
                    <a:pos x="T6" y="T7"/>
                  </a:cxn>
                  <a:cxn ang="0">
                    <a:pos x="T8" y="T9"/>
                  </a:cxn>
                </a:cxnLst>
                <a:rect l="0" t="0" r="r" b="b"/>
                <a:pathLst>
                  <a:path w="67" h="23">
                    <a:moveTo>
                      <a:pt x="2" y="12"/>
                    </a:moveTo>
                    <a:cubicBezTo>
                      <a:pt x="0" y="6"/>
                      <a:pt x="12" y="0"/>
                      <a:pt x="29" y="0"/>
                    </a:cubicBezTo>
                    <a:cubicBezTo>
                      <a:pt x="46" y="0"/>
                      <a:pt x="62" y="6"/>
                      <a:pt x="64" y="12"/>
                    </a:cubicBezTo>
                    <a:cubicBezTo>
                      <a:pt x="67" y="18"/>
                      <a:pt x="55" y="23"/>
                      <a:pt x="38" y="23"/>
                    </a:cubicBezTo>
                    <a:cubicBezTo>
                      <a:pt x="21" y="23"/>
                      <a:pt x="5" y="18"/>
                      <a:pt x="2" y="1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866" name="Freeform 765"/>
              <p:cNvSpPr>
                <a:spLocks/>
              </p:cNvSpPr>
              <p:nvPr/>
            </p:nvSpPr>
            <p:spPr bwMode="auto">
              <a:xfrm>
                <a:off x="4313" y="2835"/>
                <a:ext cx="66" cy="23"/>
              </a:xfrm>
              <a:custGeom>
                <a:avLst/>
                <a:gdLst>
                  <a:gd name="T0" fmla="*/ 3 w 67"/>
                  <a:gd name="T1" fmla="*/ 12 h 23"/>
                  <a:gd name="T2" fmla="*/ 28 w 67"/>
                  <a:gd name="T3" fmla="*/ 0 h 23"/>
                  <a:gd name="T4" fmla="*/ 64 w 67"/>
                  <a:gd name="T5" fmla="*/ 12 h 23"/>
                  <a:gd name="T6" fmla="*/ 38 w 67"/>
                  <a:gd name="T7" fmla="*/ 23 h 23"/>
                  <a:gd name="T8" fmla="*/ 3 w 67"/>
                  <a:gd name="T9" fmla="*/ 12 h 23"/>
                </a:gdLst>
                <a:ahLst/>
                <a:cxnLst>
                  <a:cxn ang="0">
                    <a:pos x="T0" y="T1"/>
                  </a:cxn>
                  <a:cxn ang="0">
                    <a:pos x="T2" y="T3"/>
                  </a:cxn>
                  <a:cxn ang="0">
                    <a:pos x="T4" y="T5"/>
                  </a:cxn>
                  <a:cxn ang="0">
                    <a:pos x="T6" y="T7"/>
                  </a:cxn>
                  <a:cxn ang="0">
                    <a:pos x="T8" y="T9"/>
                  </a:cxn>
                </a:cxnLst>
                <a:rect l="0" t="0" r="r" b="b"/>
                <a:pathLst>
                  <a:path w="67" h="23">
                    <a:moveTo>
                      <a:pt x="3" y="12"/>
                    </a:moveTo>
                    <a:cubicBezTo>
                      <a:pt x="0" y="6"/>
                      <a:pt x="11" y="0"/>
                      <a:pt x="28" y="0"/>
                    </a:cubicBezTo>
                    <a:cubicBezTo>
                      <a:pt x="45" y="0"/>
                      <a:pt x="61" y="6"/>
                      <a:pt x="64" y="12"/>
                    </a:cubicBezTo>
                    <a:cubicBezTo>
                      <a:pt x="67" y="18"/>
                      <a:pt x="55" y="23"/>
                      <a:pt x="38" y="23"/>
                    </a:cubicBezTo>
                    <a:cubicBezTo>
                      <a:pt x="21" y="23"/>
                      <a:pt x="5" y="18"/>
                      <a:pt x="3" y="1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867" name="Freeform 766"/>
              <p:cNvSpPr>
                <a:spLocks/>
              </p:cNvSpPr>
              <p:nvPr/>
            </p:nvSpPr>
            <p:spPr bwMode="auto">
              <a:xfrm>
                <a:off x="4392" y="2835"/>
                <a:ext cx="68" cy="23"/>
              </a:xfrm>
              <a:custGeom>
                <a:avLst/>
                <a:gdLst>
                  <a:gd name="T0" fmla="*/ 3 w 68"/>
                  <a:gd name="T1" fmla="*/ 12 h 23"/>
                  <a:gd name="T2" fmla="*/ 29 w 68"/>
                  <a:gd name="T3" fmla="*/ 0 h 23"/>
                  <a:gd name="T4" fmla="*/ 65 w 68"/>
                  <a:gd name="T5" fmla="*/ 12 h 23"/>
                  <a:gd name="T6" fmla="*/ 39 w 68"/>
                  <a:gd name="T7" fmla="*/ 23 h 23"/>
                  <a:gd name="T8" fmla="*/ 3 w 68"/>
                  <a:gd name="T9" fmla="*/ 12 h 23"/>
                </a:gdLst>
                <a:ahLst/>
                <a:cxnLst>
                  <a:cxn ang="0">
                    <a:pos x="T0" y="T1"/>
                  </a:cxn>
                  <a:cxn ang="0">
                    <a:pos x="T2" y="T3"/>
                  </a:cxn>
                  <a:cxn ang="0">
                    <a:pos x="T4" y="T5"/>
                  </a:cxn>
                  <a:cxn ang="0">
                    <a:pos x="T6" y="T7"/>
                  </a:cxn>
                  <a:cxn ang="0">
                    <a:pos x="T8" y="T9"/>
                  </a:cxn>
                </a:cxnLst>
                <a:rect l="0" t="0" r="r" b="b"/>
                <a:pathLst>
                  <a:path w="68" h="23">
                    <a:moveTo>
                      <a:pt x="3" y="12"/>
                    </a:moveTo>
                    <a:cubicBezTo>
                      <a:pt x="0" y="6"/>
                      <a:pt x="12" y="0"/>
                      <a:pt x="29" y="0"/>
                    </a:cubicBezTo>
                    <a:cubicBezTo>
                      <a:pt x="45" y="0"/>
                      <a:pt x="62" y="6"/>
                      <a:pt x="65" y="12"/>
                    </a:cubicBezTo>
                    <a:cubicBezTo>
                      <a:pt x="68" y="18"/>
                      <a:pt x="57" y="23"/>
                      <a:pt x="39" y="23"/>
                    </a:cubicBezTo>
                    <a:cubicBezTo>
                      <a:pt x="22" y="23"/>
                      <a:pt x="6" y="18"/>
                      <a:pt x="3" y="1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868" name="Freeform 767"/>
              <p:cNvSpPr>
                <a:spLocks/>
              </p:cNvSpPr>
              <p:nvPr/>
            </p:nvSpPr>
            <p:spPr bwMode="auto">
              <a:xfrm>
                <a:off x="4471" y="2835"/>
                <a:ext cx="68" cy="23"/>
              </a:xfrm>
              <a:custGeom>
                <a:avLst/>
                <a:gdLst>
                  <a:gd name="T0" fmla="*/ 4 w 69"/>
                  <a:gd name="T1" fmla="*/ 12 h 23"/>
                  <a:gd name="T2" fmla="*/ 29 w 69"/>
                  <a:gd name="T3" fmla="*/ 0 h 23"/>
                  <a:gd name="T4" fmla="*/ 66 w 69"/>
                  <a:gd name="T5" fmla="*/ 12 h 23"/>
                  <a:gd name="T6" fmla="*/ 41 w 69"/>
                  <a:gd name="T7" fmla="*/ 23 h 23"/>
                  <a:gd name="T8" fmla="*/ 4 w 69"/>
                  <a:gd name="T9" fmla="*/ 12 h 23"/>
                </a:gdLst>
                <a:ahLst/>
                <a:cxnLst>
                  <a:cxn ang="0">
                    <a:pos x="T0" y="T1"/>
                  </a:cxn>
                  <a:cxn ang="0">
                    <a:pos x="T2" y="T3"/>
                  </a:cxn>
                  <a:cxn ang="0">
                    <a:pos x="T4" y="T5"/>
                  </a:cxn>
                  <a:cxn ang="0">
                    <a:pos x="T6" y="T7"/>
                  </a:cxn>
                  <a:cxn ang="0">
                    <a:pos x="T8" y="T9"/>
                  </a:cxn>
                </a:cxnLst>
                <a:rect l="0" t="0" r="r" b="b"/>
                <a:pathLst>
                  <a:path w="69" h="23">
                    <a:moveTo>
                      <a:pt x="4" y="12"/>
                    </a:moveTo>
                    <a:cubicBezTo>
                      <a:pt x="0" y="6"/>
                      <a:pt x="12" y="0"/>
                      <a:pt x="29" y="0"/>
                    </a:cubicBezTo>
                    <a:cubicBezTo>
                      <a:pt x="46" y="0"/>
                      <a:pt x="62" y="6"/>
                      <a:pt x="66" y="12"/>
                    </a:cubicBezTo>
                    <a:cubicBezTo>
                      <a:pt x="69" y="18"/>
                      <a:pt x="58" y="23"/>
                      <a:pt x="41" y="23"/>
                    </a:cubicBezTo>
                    <a:cubicBezTo>
                      <a:pt x="23" y="23"/>
                      <a:pt x="7" y="18"/>
                      <a:pt x="4" y="1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869" name="Freeform 768"/>
              <p:cNvSpPr>
                <a:spLocks/>
              </p:cNvSpPr>
              <p:nvPr/>
            </p:nvSpPr>
            <p:spPr bwMode="auto">
              <a:xfrm>
                <a:off x="4551" y="2835"/>
                <a:ext cx="69" cy="23"/>
              </a:xfrm>
              <a:custGeom>
                <a:avLst/>
                <a:gdLst>
                  <a:gd name="T0" fmla="*/ 4 w 69"/>
                  <a:gd name="T1" fmla="*/ 12 h 23"/>
                  <a:gd name="T2" fmla="*/ 28 w 69"/>
                  <a:gd name="T3" fmla="*/ 0 h 23"/>
                  <a:gd name="T4" fmla="*/ 65 w 69"/>
                  <a:gd name="T5" fmla="*/ 12 h 23"/>
                  <a:gd name="T6" fmla="*/ 41 w 69"/>
                  <a:gd name="T7" fmla="*/ 23 h 23"/>
                  <a:gd name="T8" fmla="*/ 4 w 69"/>
                  <a:gd name="T9" fmla="*/ 12 h 23"/>
                </a:gdLst>
                <a:ahLst/>
                <a:cxnLst>
                  <a:cxn ang="0">
                    <a:pos x="T0" y="T1"/>
                  </a:cxn>
                  <a:cxn ang="0">
                    <a:pos x="T2" y="T3"/>
                  </a:cxn>
                  <a:cxn ang="0">
                    <a:pos x="T4" y="T5"/>
                  </a:cxn>
                  <a:cxn ang="0">
                    <a:pos x="T6" y="T7"/>
                  </a:cxn>
                  <a:cxn ang="0">
                    <a:pos x="T8" y="T9"/>
                  </a:cxn>
                </a:cxnLst>
                <a:rect l="0" t="0" r="r" b="b"/>
                <a:pathLst>
                  <a:path w="69" h="23">
                    <a:moveTo>
                      <a:pt x="4" y="12"/>
                    </a:moveTo>
                    <a:cubicBezTo>
                      <a:pt x="0" y="6"/>
                      <a:pt x="11" y="0"/>
                      <a:pt x="28" y="0"/>
                    </a:cubicBezTo>
                    <a:cubicBezTo>
                      <a:pt x="45" y="0"/>
                      <a:pt x="61" y="6"/>
                      <a:pt x="65" y="12"/>
                    </a:cubicBezTo>
                    <a:cubicBezTo>
                      <a:pt x="69" y="18"/>
                      <a:pt x="58" y="23"/>
                      <a:pt x="41" y="23"/>
                    </a:cubicBezTo>
                    <a:cubicBezTo>
                      <a:pt x="24" y="23"/>
                      <a:pt x="7" y="18"/>
                      <a:pt x="4" y="1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870" name="Freeform 769"/>
              <p:cNvSpPr>
                <a:spLocks/>
              </p:cNvSpPr>
              <p:nvPr/>
            </p:nvSpPr>
            <p:spPr bwMode="auto">
              <a:xfrm>
                <a:off x="4631" y="2835"/>
                <a:ext cx="67" cy="23"/>
              </a:xfrm>
              <a:custGeom>
                <a:avLst/>
                <a:gdLst>
                  <a:gd name="T0" fmla="*/ 3 w 68"/>
                  <a:gd name="T1" fmla="*/ 12 h 23"/>
                  <a:gd name="T2" fmla="*/ 27 w 68"/>
                  <a:gd name="T3" fmla="*/ 0 h 23"/>
                  <a:gd name="T4" fmla="*/ 65 w 68"/>
                  <a:gd name="T5" fmla="*/ 12 h 23"/>
                  <a:gd name="T6" fmla="*/ 41 w 68"/>
                  <a:gd name="T7" fmla="*/ 23 h 23"/>
                  <a:gd name="T8" fmla="*/ 3 w 68"/>
                  <a:gd name="T9" fmla="*/ 12 h 23"/>
                </a:gdLst>
                <a:ahLst/>
                <a:cxnLst>
                  <a:cxn ang="0">
                    <a:pos x="T0" y="T1"/>
                  </a:cxn>
                  <a:cxn ang="0">
                    <a:pos x="T2" y="T3"/>
                  </a:cxn>
                  <a:cxn ang="0">
                    <a:pos x="T4" y="T5"/>
                  </a:cxn>
                  <a:cxn ang="0">
                    <a:pos x="T6" y="T7"/>
                  </a:cxn>
                  <a:cxn ang="0">
                    <a:pos x="T8" y="T9"/>
                  </a:cxn>
                </a:cxnLst>
                <a:rect l="0" t="0" r="r" b="b"/>
                <a:pathLst>
                  <a:path w="68" h="23">
                    <a:moveTo>
                      <a:pt x="3" y="12"/>
                    </a:moveTo>
                    <a:cubicBezTo>
                      <a:pt x="0" y="6"/>
                      <a:pt x="10" y="0"/>
                      <a:pt x="27" y="0"/>
                    </a:cubicBezTo>
                    <a:cubicBezTo>
                      <a:pt x="44" y="0"/>
                      <a:pt x="61" y="6"/>
                      <a:pt x="65" y="12"/>
                    </a:cubicBezTo>
                    <a:cubicBezTo>
                      <a:pt x="68" y="18"/>
                      <a:pt x="58" y="23"/>
                      <a:pt x="41" y="23"/>
                    </a:cubicBezTo>
                    <a:cubicBezTo>
                      <a:pt x="24" y="23"/>
                      <a:pt x="7" y="18"/>
                      <a:pt x="3" y="1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871" name="Freeform 770"/>
              <p:cNvSpPr>
                <a:spLocks/>
              </p:cNvSpPr>
              <p:nvPr/>
            </p:nvSpPr>
            <p:spPr bwMode="auto">
              <a:xfrm>
                <a:off x="4710" y="2835"/>
                <a:ext cx="70" cy="23"/>
              </a:xfrm>
              <a:custGeom>
                <a:avLst/>
                <a:gdLst>
                  <a:gd name="T0" fmla="*/ 4 w 70"/>
                  <a:gd name="T1" fmla="*/ 12 h 23"/>
                  <a:gd name="T2" fmla="*/ 27 w 70"/>
                  <a:gd name="T3" fmla="*/ 0 h 23"/>
                  <a:gd name="T4" fmla="*/ 66 w 70"/>
                  <a:gd name="T5" fmla="*/ 12 h 23"/>
                  <a:gd name="T6" fmla="*/ 42 w 70"/>
                  <a:gd name="T7" fmla="*/ 23 h 23"/>
                  <a:gd name="T8" fmla="*/ 4 w 70"/>
                  <a:gd name="T9" fmla="*/ 12 h 23"/>
                </a:gdLst>
                <a:ahLst/>
                <a:cxnLst>
                  <a:cxn ang="0">
                    <a:pos x="T0" y="T1"/>
                  </a:cxn>
                  <a:cxn ang="0">
                    <a:pos x="T2" y="T3"/>
                  </a:cxn>
                  <a:cxn ang="0">
                    <a:pos x="T4" y="T5"/>
                  </a:cxn>
                  <a:cxn ang="0">
                    <a:pos x="T6" y="T7"/>
                  </a:cxn>
                  <a:cxn ang="0">
                    <a:pos x="T8" y="T9"/>
                  </a:cxn>
                </a:cxnLst>
                <a:rect l="0" t="0" r="r" b="b"/>
                <a:pathLst>
                  <a:path w="70" h="23">
                    <a:moveTo>
                      <a:pt x="4" y="12"/>
                    </a:moveTo>
                    <a:cubicBezTo>
                      <a:pt x="0" y="6"/>
                      <a:pt x="11" y="0"/>
                      <a:pt x="27" y="0"/>
                    </a:cubicBezTo>
                    <a:cubicBezTo>
                      <a:pt x="44" y="0"/>
                      <a:pt x="62" y="6"/>
                      <a:pt x="66" y="12"/>
                    </a:cubicBezTo>
                    <a:cubicBezTo>
                      <a:pt x="70" y="18"/>
                      <a:pt x="59" y="23"/>
                      <a:pt x="42" y="23"/>
                    </a:cubicBezTo>
                    <a:cubicBezTo>
                      <a:pt x="25" y="23"/>
                      <a:pt x="8" y="18"/>
                      <a:pt x="4" y="1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872" name="Freeform 771"/>
              <p:cNvSpPr>
                <a:spLocks/>
              </p:cNvSpPr>
              <p:nvPr/>
            </p:nvSpPr>
            <p:spPr bwMode="auto">
              <a:xfrm>
                <a:off x="4790" y="2835"/>
                <a:ext cx="69" cy="23"/>
              </a:xfrm>
              <a:custGeom>
                <a:avLst/>
                <a:gdLst>
                  <a:gd name="T0" fmla="*/ 4 w 70"/>
                  <a:gd name="T1" fmla="*/ 12 h 23"/>
                  <a:gd name="T2" fmla="*/ 27 w 70"/>
                  <a:gd name="T3" fmla="*/ 0 h 23"/>
                  <a:gd name="T4" fmla="*/ 65 w 70"/>
                  <a:gd name="T5" fmla="*/ 12 h 23"/>
                  <a:gd name="T6" fmla="*/ 43 w 70"/>
                  <a:gd name="T7" fmla="*/ 23 h 23"/>
                  <a:gd name="T8" fmla="*/ 4 w 70"/>
                  <a:gd name="T9" fmla="*/ 12 h 23"/>
                </a:gdLst>
                <a:ahLst/>
                <a:cxnLst>
                  <a:cxn ang="0">
                    <a:pos x="T0" y="T1"/>
                  </a:cxn>
                  <a:cxn ang="0">
                    <a:pos x="T2" y="T3"/>
                  </a:cxn>
                  <a:cxn ang="0">
                    <a:pos x="T4" y="T5"/>
                  </a:cxn>
                  <a:cxn ang="0">
                    <a:pos x="T6" y="T7"/>
                  </a:cxn>
                  <a:cxn ang="0">
                    <a:pos x="T8" y="T9"/>
                  </a:cxn>
                </a:cxnLst>
                <a:rect l="0" t="0" r="r" b="b"/>
                <a:pathLst>
                  <a:path w="70" h="23">
                    <a:moveTo>
                      <a:pt x="4" y="12"/>
                    </a:moveTo>
                    <a:cubicBezTo>
                      <a:pt x="0" y="6"/>
                      <a:pt x="10" y="0"/>
                      <a:pt x="27" y="0"/>
                    </a:cubicBezTo>
                    <a:cubicBezTo>
                      <a:pt x="44" y="0"/>
                      <a:pt x="61" y="6"/>
                      <a:pt x="65" y="12"/>
                    </a:cubicBezTo>
                    <a:cubicBezTo>
                      <a:pt x="70" y="18"/>
                      <a:pt x="60" y="23"/>
                      <a:pt x="43" y="23"/>
                    </a:cubicBezTo>
                    <a:cubicBezTo>
                      <a:pt x="26" y="23"/>
                      <a:pt x="9" y="18"/>
                      <a:pt x="4" y="1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873" name="Freeform 772"/>
              <p:cNvSpPr>
                <a:spLocks/>
              </p:cNvSpPr>
              <p:nvPr/>
            </p:nvSpPr>
            <p:spPr bwMode="auto">
              <a:xfrm>
                <a:off x="4869" y="2835"/>
                <a:ext cx="71" cy="23"/>
              </a:xfrm>
              <a:custGeom>
                <a:avLst/>
                <a:gdLst>
                  <a:gd name="T0" fmla="*/ 5 w 71"/>
                  <a:gd name="T1" fmla="*/ 12 h 23"/>
                  <a:gd name="T2" fmla="*/ 27 w 71"/>
                  <a:gd name="T3" fmla="*/ 0 h 23"/>
                  <a:gd name="T4" fmla="*/ 66 w 71"/>
                  <a:gd name="T5" fmla="*/ 12 h 23"/>
                  <a:gd name="T6" fmla="*/ 44 w 71"/>
                  <a:gd name="T7" fmla="*/ 23 h 23"/>
                  <a:gd name="T8" fmla="*/ 5 w 71"/>
                  <a:gd name="T9" fmla="*/ 12 h 23"/>
                </a:gdLst>
                <a:ahLst/>
                <a:cxnLst>
                  <a:cxn ang="0">
                    <a:pos x="T0" y="T1"/>
                  </a:cxn>
                  <a:cxn ang="0">
                    <a:pos x="T2" y="T3"/>
                  </a:cxn>
                  <a:cxn ang="0">
                    <a:pos x="T4" y="T5"/>
                  </a:cxn>
                  <a:cxn ang="0">
                    <a:pos x="T6" y="T7"/>
                  </a:cxn>
                  <a:cxn ang="0">
                    <a:pos x="T8" y="T9"/>
                  </a:cxn>
                </a:cxnLst>
                <a:rect l="0" t="0" r="r" b="b"/>
                <a:pathLst>
                  <a:path w="71" h="23">
                    <a:moveTo>
                      <a:pt x="5" y="12"/>
                    </a:moveTo>
                    <a:cubicBezTo>
                      <a:pt x="0" y="6"/>
                      <a:pt x="10" y="0"/>
                      <a:pt x="27" y="0"/>
                    </a:cubicBezTo>
                    <a:cubicBezTo>
                      <a:pt x="44" y="0"/>
                      <a:pt x="61" y="6"/>
                      <a:pt x="66" y="12"/>
                    </a:cubicBezTo>
                    <a:cubicBezTo>
                      <a:pt x="71" y="18"/>
                      <a:pt x="61" y="23"/>
                      <a:pt x="44" y="23"/>
                    </a:cubicBezTo>
                    <a:cubicBezTo>
                      <a:pt x="27" y="23"/>
                      <a:pt x="9" y="18"/>
                      <a:pt x="5" y="1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874" name="Freeform 773"/>
              <p:cNvSpPr>
                <a:spLocks/>
              </p:cNvSpPr>
              <p:nvPr/>
            </p:nvSpPr>
            <p:spPr bwMode="auto">
              <a:xfrm>
                <a:off x="4949" y="2835"/>
                <a:ext cx="70" cy="23"/>
              </a:xfrm>
              <a:custGeom>
                <a:avLst/>
                <a:gdLst>
                  <a:gd name="T0" fmla="*/ 4 w 71"/>
                  <a:gd name="T1" fmla="*/ 12 h 23"/>
                  <a:gd name="T2" fmla="*/ 27 w 71"/>
                  <a:gd name="T3" fmla="*/ 0 h 23"/>
                  <a:gd name="T4" fmla="*/ 66 w 71"/>
                  <a:gd name="T5" fmla="*/ 12 h 23"/>
                  <a:gd name="T6" fmla="*/ 44 w 71"/>
                  <a:gd name="T7" fmla="*/ 23 h 23"/>
                  <a:gd name="T8" fmla="*/ 4 w 71"/>
                  <a:gd name="T9" fmla="*/ 12 h 23"/>
                </a:gdLst>
                <a:ahLst/>
                <a:cxnLst>
                  <a:cxn ang="0">
                    <a:pos x="T0" y="T1"/>
                  </a:cxn>
                  <a:cxn ang="0">
                    <a:pos x="T2" y="T3"/>
                  </a:cxn>
                  <a:cxn ang="0">
                    <a:pos x="T4" y="T5"/>
                  </a:cxn>
                  <a:cxn ang="0">
                    <a:pos x="T6" y="T7"/>
                  </a:cxn>
                  <a:cxn ang="0">
                    <a:pos x="T8" y="T9"/>
                  </a:cxn>
                </a:cxnLst>
                <a:rect l="0" t="0" r="r" b="b"/>
                <a:pathLst>
                  <a:path w="71" h="23">
                    <a:moveTo>
                      <a:pt x="4" y="12"/>
                    </a:moveTo>
                    <a:cubicBezTo>
                      <a:pt x="0" y="6"/>
                      <a:pt x="10" y="0"/>
                      <a:pt x="27" y="0"/>
                    </a:cubicBezTo>
                    <a:cubicBezTo>
                      <a:pt x="44" y="0"/>
                      <a:pt x="61" y="6"/>
                      <a:pt x="66" y="12"/>
                    </a:cubicBezTo>
                    <a:cubicBezTo>
                      <a:pt x="71" y="18"/>
                      <a:pt x="61" y="23"/>
                      <a:pt x="44" y="23"/>
                    </a:cubicBezTo>
                    <a:cubicBezTo>
                      <a:pt x="27" y="23"/>
                      <a:pt x="9" y="18"/>
                      <a:pt x="4" y="1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875" name="Freeform 774"/>
              <p:cNvSpPr>
                <a:spLocks/>
              </p:cNvSpPr>
              <p:nvPr/>
            </p:nvSpPr>
            <p:spPr bwMode="auto">
              <a:xfrm>
                <a:off x="5029" y="2835"/>
                <a:ext cx="71" cy="23"/>
              </a:xfrm>
              <a:custGeom>
                <a:avLst/>
                <a:gdLst>
                  <a:gd name="T0" fmla="*/ 5 w 71"/>
                  <a:gd name="T1" fmla="*/ 12 h 23"/>
                  <a:gd name="T2" fmla="*/ 26 w 71"/>
                  <a:gd name="T3" fmla="*/ 0 h 23"/>
                  <a:gd name="T4" fmla="*/ 66 w 71"/>
                  <a:gd name="T5" fmla="*/ 12 h 23"/>
                  <a:gd name="T6" fmla="*/ 45 w 71"/>
                  <a:gd name="T7" fmla="*/ 23 h 23"/>
                  <a:gd name="T8" fmla="*/ 5 w 71"/>
                  <a:gd name="T9" fmla="*/ 12 h 23"/>
                </a:gdLst>
                <a:ahLst/>
                <a:cxnLst>
                  <a:cxn ang="0">
                    <a:pos x="T0" y="T1"/>
                  </a:cxn>
                  <a:cxn ang="0">
                    <a:pos x="T2" y="T3"/>
                  </a:cxn>
                  <a:cxn ang="0">
                    <a:pos x="T4" y="T5"/>
                  </a:cxn>
                  <a:cxn ang="0">
                    <a:pos x="T6" y="T7"/>
                  </a:cxn>
                  <a:cxn ang="0">
                    <a:pos x="T8" y="T9"/>
                  </a:cxn>
                </a:cxnLst>
                <a:rect l="0" t="0" r="r" b="b"/>
                <a:pathLst>
                  <a:path w="71" h="23">
                    <a:moveTo>
                      <a:pt x="5" y="12"/>
                    </a:moveTo>
                    <a:cubicBezTo>
                      <a:pt x="0" y="6"/>
                      <a:pt x="9" y="0"/>
                      <a:pt x="26" y="0"/>
                    </a:cubicBezTo>
                    <a:cubicBezTo>
                      <a:pt x="43" y="0"/>
                      <a:pt x="60" y="6"/>
                      <a:pt x="66" y="12"/>
                    </a:cubicBezTo>
                    <a:cubicBezTo>
                      <a:pt x="71" y="18"/>
                      <a:pt x="61" y="23"/>
                      <a:pt x="45" y="23"/>
                    </a:cubicBezTo>
                    <a:cubicBezTo>
                      <a:pt x="28" y="23"/>
                      <a:pt x="10" y="18"/>
                      <a:pt x="5" y="1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876" name="Freeform 775"/>
              <p:cNvSpPr>
                <a:spLocks/>
              </p:cNvSpPr>
              <p:nvPr/>
            </p:nvSpPr>
            <p:spPr bwMode="auto">
              <a:xfrm>
                <a:off x="5108" y="2835"/>
                <a:ext cx="71" cy="23"/>
              </a:xfrm>
              <a:custGeom>
                <a:avLst/>
                <a:gdLst>
                  <a:gd name="T0" fmla="*/ 5 w 72"/>
                  <a:gd name="T1" fmla="*/ 12 h 23"/>
                  <a:gd name="T2" fmla="*/ 26 w 72"/>
                  <a:gd name="T3" fmla="*/ 0 h 23"/>
                  <a:gd name="T4" fmla="*/ 66 w 72"/>
                  <a:gd name="T5" fmla="*/ 12 h 23"/>
                  <a:gd name="T6" fmla="*/ 46 w 72"/>
                  <a:gd name="T7" fmla="*/ 23 h 23"/>
                  <a:gd name="T8" fmla="*/ 5 w 72"/>
                  <a:gd name="T9" fmla="*/ 12 h 23"/>
                </a:gdLst>
                <a:ahLst/>
                <a:cxnLst>
                  <a:cxn ang="0">
                    <a:pos x="T0" y="T1"/>
                  </a:cxn>
                  <a:cxn ang="0">
                    <a:pos x="T2" y="T3"/>
                  </a:cxn>
                  <a:cxn ang="0">
                    <a:pos x="T4" y="T5"/>
                  </a:cxn>
                  <a:cxn ang="0">
                    <a:pos x="T6" y="T7"/>
                  </a:cxn>
                  <a:cxn ang="0">
                    <a:pos x="T8" y="T9"/>
                  </a:cxn>
                </a:cxnLst>
                <a:rect l="0" t="0" r="r" b="b"/>
                <a:pathLst>
                  <a:path w="72" h="23">
                    <a:moveTo>
                      <a:pt x="5" y="12"/>
                    </a:moveTo>
                    <a:cubicBezTo>
                      <a:pt x="0" y="6"/>
                      <a:pt x="9" y="0"/>
                      <a:pt x="26" y="0"/>
                    </a:cubicBezTo>
                    <a:cubicBezTo>
                      <a:pt x="43" y="0"/>
                      <a:pt x="61" y="6"/>
                      <a:pt x="66" y="12"/>
                    </a:cubicBezTo>
                    <a:cubicBezTo>
                      <a:pt x="72" y="18"/>
                      <a:pt x="63" y="23"/>
                      <a:pt x="46" y="23"/>
                    </a:cubicBezTo>
                    <a:cubicBezTo>
                      <a:pt x="29" y="23"/>
                      <a:pt x="11" y="18"/>
                      <a:pt x="5" y="1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877" name="Freeform 776"/>
              <p:cNvSpPr>
                <a:spLocks/>
              </p:cNvSpPr>
              <p:nvPr/>
            </p:nvSpPr>
            <p:spPr bwMode="auto">
              <a:xfrm>
                <a:off x="5187" y="2835"/>
                <a:ext cx="73" cy="23"/>
              </a:xfrm>
              <a:custGeom>
                <a:avLst/>
                <a:gdLst>
                  <a:gd name="T0" fmla="*/ 6 w 73"/>
                  <a:gd name="T1" fmla="*/ 12 h 23"/>
                  <a:gd name="T2" fmla="*/ 26 w 73"/>
                  <a:gd name="T3" fmla="*/ 0 h 23"/>
                  <a:gd name="T4" fmla="*/ 68 w 73"/>
                  <a:gd name="T5" fmla="*/ 12 h 23"/>
                  <a:gd name="T6" fmla="*/ 47 w 73"/>
                  <a:gd name="T7" fmla="*/ 23 h 23"/>
                  <a:gd name="T8" fmla="*/ 6 w 73"/>
                  <a:gd name="T9" fmla="*/ 12 h 23"/>
                </a:gdLst>
                <a:ahLst/>
                <a:cxnLst>
                  <a:cxn ang="0">
                    <a:pos x="T0" y="T1"/>
                  </a:cxn>
                  <a:cxn ang="0">
                    <a:pos x="T2" y="T3"/>
                  </a:cxn>
                  <a:cxn ang="0">
                    <a:pos x="T4" y="T5"/>
                  </a:cxn>
                  <a:cxn ang="0">
                    <a:pos x="T6" y="T7"/>
                  </a:cxn>
                  <a:cxn ang="0">
                    <a:pos x="T8" y="T9"/>
                  </a:cxn>
                </a:cxnLst>
                <a:rect l="0" t="0" r="r" b="b"/>
                <a:pathLst>
                  <a:path w="73" h="23">
                    <a:moveTo>
                      <a:pt x="6" y="12"/>
                    </a:moveTo>
                    <a:cubicBezTo>
                      <a:pt x="0" y="6"/>
                      <a:pt x="9" y="0"/>
                      <a:pt x="26" y="0"/>
                    </a:cubicBezTo>
                    <a:cubicBezTo>
                      <a:pt x="43" y="0"/>
                      <a:pt x="62" y="6"/>
                      <a:pt x="68" y="12"/>
                    </a:cubicBezTo>
                    <a:cubicBezTo>
                      <a:pt x="73" y="18"/>
                      <a:pt x="64" y="23"/>
                      <a:pt x="47" y="23"/>
                    </a:cubicBezTo>
                    <a:cubicBezTo>
                      <a:pt x="30" y="23"/>
                      <a:pt x="11" y="18"/>
                      <a:pt x="6" y="1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878" name="Freeform 777"/>
              <p:cNvSpPr>
                <a:spLocks/>
              </p:cNvSpPr>
              <p:nvPr/>
            </p:nvSpPr>
            <p:spPr bwMode="auto">
              <a:xfrm>
                <a:off x="5426" y="2835"/>
                <a:ext cx="73" cy="23"/>
              </a:xfrm>
              <a:custGeom>
                <a:avLst/>
                <a:gdLst>
                  <a:gd name="T0" fmla="*/ 6 w 74"/>
                  <a:gd name="T1" fmla="*/ 12 h 23"/>
                  <a:gd name="T2" fmla="*/ 25 w 74"/>
                  <a:gd name="T3" fmla="*/ 0 h 23"/>
                  <a:gd name="T4" fmla="*/ 67 w 74"/>
                  <a:gd name="T5" fmla="*/ 12 h 23"/>
                  <a:gd name="T6" fmla="*/ 48 w 74"/>
                  <a:gd name="T7" fmla="*/ 23 h 23"/>
                  <a:gd name="T8" fmla="*/ 6 w 74"/>
                  <a:gd name="T9" fmla="*/ 12 h 23"/>
                </a:gdLst>
                <a:ahLst/>
                <a:cxnLst>
                  <a:cxn ang="0">
                    <a:pos x="T0" y="T1"/>
                  </a:cxn>
                  <a:cxn ang="0">
                    <a:pos x="T2" y="T3"/>
                  </a:cxn>
                  <a:cxn ang="0">
                    <a:pos x="T4" y="T5"/>
                  </a:cxn>
                  <a:cxn ang="0">
                    <a:pos x="T6" y="T7"/>
                  </a:cxn>
                  <a:cxn ang="0">
                    <a:pos x="T8" y="T9"/>
                  </a:cxn>
                </a:cxnLst>
                <a:rect l="0" t="0" r="r" b="b"/>
                <a:pathLst>
                  <a:path w="74" h="23">
                    <a:moveTo>
                      <a:pt x="6" y="12"/>
                    </a:moveTo>
                    <a:cubicBezTo>
                      <a:pt x="0" y="6"/>
                      <a:pt x="8" y="0"/>
                      <a:pt x="25" y="0"/>
                    </a:cubicBezTo>
                    <a:cubicBezTo>
                      <a:pt x="42" y="0"/>
                      <a:pt x="61" y="6"/>
                      <a:pt x="67" y="12"/>
                    </a:cubicBezTo>
                    <a:cubicBezTo>
                      <a:pt x="74" y="18"/>
                      <a:pt x="65" y="23"/>
                      <a:pt x="48" y="23"/>
                    </a:cubicBezTo>
                    <a:cubicBezTo>
                      <a:pt x="32" y="23"/>
                      <a:pt x="13" y="18"/>
                      <a:pt x="6" y="1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879" name="Freeform 778"/>
              <p:cNvSpPr>
                <a:spLocks/>
              </p:cNvSpPr>
              <p:nvPr/>
            </p:nvSpPr>
            <p:spPr bwMode="auto">
              <a:xfrm>
                <a:off x="5505" y="2835"/>
                <a:ext cx="75" cy="23"/>
              </a:xfrm>
              <a:custGeom>
                <a:avLst/>
                <a:gdLst>
                  <a:gd name="T0" fmla="*/ 7 w 75"/>
                  <a:gd name="T1" fmla="*/ 12 h 23"/>
                  <a:gd name="T2" fmla="*/ 25 w 75"/>
                  <a:gd name="T3" fmla="*/ 0 h 23"/>
                  <a:gd name="T4" fmla="*/ 68 w 75"/>
                  <a:gd name="T5" fmla="*/ 12 h 23"/>
                  <a:gd name="T6" fmla="*/ 50 w 75"/>
                  <a:gd name="T7" fmla="*/ 23 h 23"/>
                  <a:gd name="T8" fmla="*/ 7 w 75"/>
                  <a:gd name="T9" fmla="*/ 12 h 23"/>
                </a:gdLst>
                <a:ahLst/>
                <a:cxnLst>
                  <a:cxn ang="0">
                    <a:pos x="T0" y="T1"/>
                  </a:cxn>
                  <a:cxn ang="0">
                    <a:pos x="T2" y="T3"/>
                  </a:cxn>
                  <a:cxn ang="0">
                    <a:pos x="T4" y="T5"/>
                  </a:cxn>
                  <a:cxn ang="0">
                    <a:pos x="T6" y="T7"/>
                  </a:cxn>
                  <a:cxn ang="0">
                    <a:pos x="T8" y="T9"/>
                  </a:cxn>
                </a:cxnLst>
                <a:rect l="0" t="0" r="r" b="b"/>
                <a:pathLst>
                  <a:path w="75" h="23">
                    <a:moveTo>
                      <a:pt x="7" y="12"/>
                    </a:moveTo>
                    <a:cubicBezTo>
                      <a:pt x="0" y="6"/>
                      <a:pt x="8" y="0"/>
                      <a:pt x="25" y="0"/>
                    </a:cubicBezTo>
                    <a:cubicBezTo>
                      <a:pt x="42" y="0"/>
                      <a:pt x="62" y="6"/>
                      <a:pt x="68" y="12"/>
                    </a:cubicBezTo>
                    <a:cubicBezTo>
                      <a:pt x="75" y="18"/>
                      <a:pt x="67" y="23"/>
                      <a:pt x="50" y="23"/>
                    </a:cubicBezTo>
                    <a:cubicBezTo>
                      <a:pt x="33" y="23"/>
                      <a:pt x="13" y="18"/>
                      <a:pt x="7" y="1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880" name="Freeform 779"/>
              <p:cNvSpPr>
                <a:spLocks/>
              </p:cNvSpPr>
              <p:nvPr/>
            </p:nvSpPr>
            <p:spPr bwMode="auto">
              <a:xfrm>
                <a:off x="1242" y="2863"/>
                <a:ext cx="78" cy="24"/>
              </a:xfrm>
              <a:custGeom>
                <a:avLst/>
                <a:gdLst>
                  <a:gd name="T0" fmla="*/ 7 w 78"/>
                  <a:gd name="T1" fmla="*/ 12 h 24"/>
                  <a:gd name="T2" fmla="*/ 53 w 78"/>
                  <a:gd name="T3" fmla="*/ 0 h 24"/>
                  <a:gd name="T4" fmla="*/ 70 w 78"/>
                  <a:gd name="T5" fmla="*/ 12 h 24"/>
                  <a:gd name="T6" fmla="*/ 25 w 78"/>
                  <a:gd name="T7" fmla="*/ 24 h 24"/>
                  <a:gd name="T8" fmla="*/ 7 w 78"/>
                  <a:gd name="T9" fmla="*/ 12 h 24"/>
                </a:gdLst>
                <a:ahLst/>
                <a:cxnLst>
                  <a:cxn ang="0">
                    <a:pos x="T0" y="T1"/>
                  </a:cxn>
                  <a:cxn ang="0">
                    <a:pos x="T2" y="T3"/>
                  </a:cxn>
                  <a:cxn ang="0">
                    <a:pos x="T4" y="T5"/>
                  </a:cxn>
                  <a:cxn ang="0">
                    <a:pos x="T6" y="T7"/>
                  </a:cxn>
                  <a:cxn ang="0">
                    <a:pos x="T8" y="T9"/>
                  </a:cxn>
                </a:cxnLst>
                <a:rect l="0" t="0" r="r" b="b"/>
                <a:pathLst>
                  <a:path w="78" h="24">
                    <a:moveTo>
                      <a:pt x="7" y="12"/>
                    </a:moveTo>
                    <a:cubicBezTo>
                      <a:pt x="15" y="6"/>
                      <a:pt x="35" y="0"/>
                      <a:pt x="53" y="0"/>
                    </a:cubicBezTo>
                    <a:cubicBezTo>
                      <a:pt x="70" y="0"/>
                      <a:pt x="78" y="6"/>
                      <a:pt x="70" y="12"/>
                    </a:cubicBezTo>
                    <a:cubicBezTo>
                      <a:pt x="63" y="19"/>
                      <a:pt x="42" y="24"/>
                      <a:pt x="25" y="24"/>
                    </a:cubicBezTo>
                    <a:cubicBezTo>
                      <a:pt x="7" y="24"/>
                      <a:pt x="0" y="19"/>
                      <a:pt x="7" y="1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881" name="Freeform 780"/>
              <p:cNvSpPr>
                <a:spLocks/>
              </p:cNvSpPr>
              <p:nvPr/>
            </p:nvSpPr>
            <p:spPr bwMode="auto">
              <a:xfrm>
                <a:off x="1324" y="2863"/>
                <a:ext cx="76" cy="24"/>
              </a:xfrm>
              <a:custGeom>
                <a:avLst/>
                <a:gdLst>
                  <a:gd name="T0" fmla="*/ 8 w 77"/>
                  <a:gd name="T1" fmla="*/ 12 h 24"/>
                  <a:gd name="T2" fmla="*/ 52 w 77"/>
                  <a:gd name="T3" fmla="*/ 0 h 24"/>
                  <a:gd name="T4" fmla="*/ 70 w 77"/>
                  <a:gd name="T5" fmla="*/ 12 h 24"/>
                  <a:gd name="T6" fmla="*/ 25 w 77"/>
                  <a:gd name="T7" fmla="*/ 24 h 24"/>
                  <a:gd name="T8" fmla="*/ 8 w 77"/>
                  <a:gd name="T9" fmla="*/ 12 h 24"/>
                </a:gdLst>
                <a:ahLst/>
                <a:cxnLst>
                  <a:cxn ang="0">
                    <a:pos x="T0" y="T1"/>
                  </a:cxn>
                  <a:cxn ang="0">
                    <a:pos x="T2" y="T3"/>
                  </a:cxn>
                  <a:cxn ang="0">
                    <a:pos x="T4" y="T5"/>
                  </a:cxn>
                  <a:cxn ang="0">
                    <a:pos x="T6" y="T7"/>
                  </a:cxn>
                  <a:cxn ang="0">
                    <a:pos x="T8" y="T9"/>
                  </a:cxn>
                </a:cxnLst>
                <a:rect l="0" t="0" r="r" b="b"/>
                <a:pathLst>
                  <a:path w="77" h="24">
                    <a:moveTo>
                      <a:pt x="8" y="12"/>
                    </a:moveTo>
                    <a:cubicBezTo>
                      <a:pt x="15" y="6"/>
                      <a:pt x="35" y="0"/>
                      <a:pt x="52" y="0"/>
                    </a:cubicBezTo>
                    <a:cubicBezTo>
                      <a:pt x="69" y="0"/>
                      <a:pt x="77" y="6"/>
                      <a:pt x="70" y="12"/>
                    </a:cubicBezTo>
                    <a:cubicBezTo>
                      <a:pt x="63" y="19"/>
                      <a:pt x="43" y="24"/>
                      <a:pt x="25" y="24"/>
                    </a:cubicBezTo>
                    <a:cubicBezTo>
                      <a:pt x="8" y="24"/>
                      <a:pt x="0" y="19"/>
                      <a:pt x="8" y="1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882" name="Freeform 781"/>
              <p:cNvSpPr>
                <a:spLocks/>
              </p:cNvSpPr>
              <p:nvPr/>
            </p:nvSpPr>
            <p:spPr bwMode="auto">
              <a:xfrm>
                <a:off x="1404" y="2863"/>
                <a:ext cx="77" cy="24"/>
              </a:xfrm>
              <a:custGeom>
                <a:avLst/>
                <a:gdLst>
                  <a:gd name="T0" fmla="*/ 8 w 77"/>
                  <a:gd name="T1" fmla="*/ 12 h 24"/>
                  <a:gd name="T2" fmla="*/ 51 w 77"/>
                  <a:gd name="T3" fmla="*/ 0 h 24"/>
                  <a:gd name="T4" fmla="*/ 70 w 77"/>
                  <a:gd name="T5" fmla="*/ 12 h 24"/>
                  <a:gd name="T6" fmla="*/ 26 w 77"/>
                  <a:gd name="T7" fmla="*/ 24 h 24"/>
                  <a:gd name="T8" fmla="*/ 8 w 77"/>
                  <a:gd name="T9" fmla="*/ 12 h 24"/>
                </a:gdLst>
                <a:ahLst/>
                <a:cxnLst>
                  <a:cxn ang="0">
                    <a:pos x="T0" y="T1"/>
                  </a:cxn>
                  <a:cxn ang="0">
                    <a:pos x="T2" y="T3"/>
                  </a:cxn>
                  <a:cxn ang="0">
                    <a:pos x="T4" y="T5"/>
                  </a:cxn>
                  <a:cxn ang="0">
                    <a:pos x="T6" y="T7"/>
                  </a:cxn>
                  <a:cxn ang="0">
                    <a:pos x="T8" y="T9"/>
                  </a:cxn>
                </a:cxnLst>
                <a:rect l="0" t="0" r="r" b="b"/>
                <a:pathLst>
                  <a:path w="77" h="24">
                    <a:moveTo>
                      <a:pt x="8" y="12"/>
                    </a:moveTo>
                    <a:cubicBezTo>
                      <a:pt x="15" y="6"/>
                      <a:pt x="34" y="0"/>
                      <a:pt x="51" y="0"/>
                    </a:cubicBezTo>
                    <a:cubicBezTo>
                      <a:pt x="68" y="0"/>
                      <a:pt x="77" y="6"/>
                      <a:pt x="70" y="12"/>
                    </a:cubicBezTo>
                    <a:cubicBezTo>
                      <a:pt x="63" y="19"/>
                      <a:pt x="43" y="24"/>
                      <a:pt x="26" y="24"/>
                    </a:cubicBezTo>
                    <a:cubicBezTo>
                      <a:pt x="9" y="24"/>
                      <a:pt x="0" y="19"/>
                      <a:pt x="8" y="1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883" name="Freeform 782"/>
              <p:cNvSpPr>
                <a:spLocks/>
              </p:cNvSpPr>
              <p:nvPr/>
            </p:nvSpPr>
            <p:spPr bwMode="auto">
              <a:xfrm>
                <a:off x="1486" y="2863"/>
                <a:ext cx="76" cy="24"/>
              </a:xfrm>
              <a:custGeom>
                <a:avLst/>
                <a:gdLst>
                  <a:gd name="T0" fmla="*/ 7 w 77"/>
                  <a:gd name="T1" fmla="*/ 12 h 24"/>
                  <a:gd name="T2" fmla="*/ 51 w 77"/>
                  <a:gd name="T3" fmla="*/ 0 h 24"/>
                  <a:gd name="T4" fmla="*/ 70 w 77"/>
                  <a:gd name="T5" fmla="*/ 12 h 24"/>
                  <a:gd name="T6" fmla="*/ 26 w 77"/>
                  <a:gd name="T7" fmla="*/ 24 h 24"/>
                  <a:gd name="T8" fmla="*/ 7 w 77"/>
                  <a:gd name="T9" fmla="*/ 12 h 24"/>
                </a:gdLst>
                <a:ahLst/>
                <a:cxnLst>
                  <a:cxn ang="0">
                    <a:pos x="T0" y="T1"/>
                  </a:cxn>
                  <a:cxn ang="0">
                    <a:pos x="T2" y="T3"/>
                  </a:cxn>
                  <a:cxn ang="0">
                    <a:pos x="T4" y="T5"/>
                  </a:cxn>
                  <a:cxn ang="0">
                    <a:pos x="T6" y="T7"/>
                  </a:cxn>
                  <a:cxn ang="0">
                    <a:pos x="T8" y="T9"/>
                  </a:cxn>
                </a:cxnLst>
                <a:rect l="0" t="0" r="r" b="b"/>
                <a:pathLst>
                  <a:path w="77" h="24">
                    <a:moveTo>
                      <a:pt x="7" y="12"/>
                    </a:moveTo>
                    <a:cubicBezTo>
                      <a:pt x="14" y="6"/>
                      <a:pt x="34" y="0"/>
                      <a:pt x="51" y="0"/>
                    </a:cubicBezTo>
                    <a:cubicBezTo>
                      <a:pt x="68" y="0"/>
                      <a:pt x="77" y="6"/>
                      <a:pt x="70" y="12"/>
                    </a:cubicBezTo>
                    <a:cubicBezTo>
                      <a:pt x="63" y="19"/>
                      <a:pt x="44" y="24"/>
                      <a:pt x="26" y="24"/>
                    </a:cubicBezTo>
                    <a:cubicBezTo>
                      <a:pt x="9" y="24"/>
                      <a:pt x="0" y="19"/>
                      <a:pt x="7" y="1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884" name="Freeform 783"/>
              <p:cNvSpPr>
                <a:spLocks/>
              </p:cNvSpPr>
              <p:nvPr/>
            </p:nvSpPr>
            <p:spPr bwMode="auto">
              <a:xfrm>
                <a:off x="1566" y="2863"/>
                <a:ext cx="76" cy="24"/>
              </a:xfrm>
              <a:custGeom>
                <a:avLst/>
                <a:gdLst>
                  <a:gd name="T0" fmla="*/ 7 w 76"/>
                  <a:gd name="T1" fmla="*/ 12 h 24"/>
                  <a:gd name="T2" fmla="*/ 50 w 76"/>
                  <a:gd name="T3" fmla="*/ 0 h 24"/>
                  <a:gd name="T4" fmla="*/ 70 w 76"/>
                  <a:gd name="T5" fmla="*/ 12 h 24"/>
                  <a:gd name="T6" fmla="*/ 27 w 76"/>
                  <a:gd name="T7" fmla="*/ 24 h 24"/>
                  <a:gd name="T8" fmla="*/ 7 w 76"/>
                  <a:gd name="T9" fmla="*/ 12 h 24"/>
                </a:gdLst>
                <a:ahLst/>
                <a:cxnLst>
                  <a:cxn ang="0">
                    <a:pos x="T0" y="T1"/>
                  </a:cxn>
                  <a:cxn ang="0">
                    <a:pos x="T2" y="T3"/>
                  </a:cxn>
                  <a:cxn ang="0">
                    <a:pos x="T4" y="T5"/>
                  </a:cxn>
                  <a:cxn ang="0">
                    <a:pos x="T6" y="T7"/>
                  </a:cxn>
                  <a:cxn ang="0">
                    <a:pos x="T8" y="T9"/>
                  </a:cxn>
                </a:cxnLst>
                <a:rect l="0" t="0" r="r" b="b"/>
                <a:pathLst>
                  <a:path w="76" h="24">
                    <a:moveTo>
                      <a:pt x="7" y="12"/>
                    </a:moveTo>
                    <a:cubicBezTo>
                      <a:pt x="14" y="6"/>
                      <a:pt x="33" y="0"/>
                      <a:pt x="50" y="0"/>
                    </a:cubicBezTo>
                    <a:cubicBezTo>
                      <a:pt x="68" y="0"/>
                      <a:pt x="76" y="6"/>
                      <a:pt x="70" y="12"/>
                    </a:cubicBezTo>
                    <a:cubicBezTo>
                      <a:pt x="63" y="19"/>
                      <a:pt x="44" y="24"/>
                      <a:pt x="27" y="24"/>
                    </a:cubicBezTo>
                    <a:cubicBezTo>
                      <a:pt x="9" y="24"/>
                      <a:pt x="0" y="19"/>
                      <a:pt x="7" y="1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885" name="Freeform 784"/>
              <p:cNvSpPr>
                <a:spLocks/>
              </p:cNvSpPr>
              <p:nvPr/>
            </p:nvSpPr>
            <p:spPr bwMode="auto">
              <a:xfrm>
                <a:off x="1649" y="2863"/>
                <a:ext cx="74" cy="24"/>
              </a:xfrm>
              <a:custGeom>
                <a:avLst/>
                <a:gdLst>
                  <a:gd name="T0" fmla="*/ 7 w 75"/>
                  <a:gd name="T1" fmla="*/ 12 h 24"/>
                  <a:gd name="T2" fmla="*/ 49 w 75"/>
                  <a:gd name="T3" fmla="*/ 0 h 24"/>
                  <a:gd name="T4" fmla="*/ 69 w 75"/>
                  <a:gd name="T5" fmla="*/ 12 h 24"/>
                  <a:gd name="T6" fmla="*/ 26 w 75"/>
                  <a:gd name="T7" fmla="*/ 24 h 24"/>
                  <a:gd name="T8" fmla="*/ 7 w 75"/>
                  <a:gd name="T9" fmla="*/ 12 h 24"/>
                </a:gdLst>
                <a:ahLst/>
                <a:cxnLst>
                  <a:cxn ang="0">
                    <a:pos x="T0" y="T1"/>
                  </a:cxn>
                  <a:cxn ang="0">
                    <a:pos x="T2" y="T3"/>
                  </a:cxn>
                  <a:cxn ang="0">
                    <a:pos x="T4" y="T5"/>
                  </a:cxn>
                  <a:cxn ang="0">
                    <a:pos x="T6" y="T7"/>
                  </a:cxn>
                  <a:cxn ang="0">
                    <a:pos x="T8" y="T9"/>
                  </a:cxn>
                </a:cxnLst>
                <a:rect l="0" t="0" r="r" b="b"/>
                <a:pathLst>
                  <a:path w="75" h="24">
                    <a:moveTo>
                      <a:pt x="7" y="12"/>
                    </a:moveTo>
                    <a:cubicBezTo>
                      <a:pt x="13" y="6"/>
                      <a:pt x="32" y="0"/>
                      <a:pt x="49" y="0"/>
                    </a:cubicBezTo>
                    <a:cubicBezTo>
                      <a:pt x="66" y="0"/>
                      <a:pt x="75" y="6"/>
                      <a:pt x="69" y="12"/>
                    </a:cubicBezTo>
                    <a:cubicBezTo>
                      <a:pt x="62" y="19"/>
                      <a:pt x="43" y="24"/>
                      <a:pt x="26" y="24"/>
                    </a:cubicBezTo>
                    <a:cubicBezTo>
                      <a:pt x="9" y="24"/>
                      <a:pt x="0" y="19"/>
                      <a:pt x="7" y="1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886" name="Freeform 785"/>
              <p:cNvSpPr>
                <a:spLocks/>
              </p:cNvSpPr>
              <p:nvPr/>
            </p:nvSpPr>
            <p:spPr bwMode="auto">
              <a:xfrm>
                <a:off x="1729" y="2863"/>
                <a:ext cx="74" cy="24"/>
              </a:xfrm>
              <a:custGeom>
                <a:avLst/>
                <a:gdLst>
                  <a:gd name="T0" fmla="*/ 6 w 74"/>
                  <a:gd name="T1" fmla="*/ 12 h 24"/>
                  <a:gd name="T2" fmla="*/ 48 w 74"/>
                  <a:gd name="T3" fmla="*/ 0 h 24"/>
                  <a:gd name="T4" fmla="*/ 68 w 74"/>
                  <a:gd name="T5" fmla="*/ 12 h 24"/>
                  <a:gd name="T6" fmla="*/ 26 w 74"/>
                  <a:gd name="T7" fmla="*/ 24 h 24"/>
                  <a:gd name="T8" fmla="*/ 6 w 74"/>
                  <a:gd name="T9" fmla="*/ 12 h 24"/>
                </a:gdLst>
                <a:ahLst/>
                <a:cxnLst>
                  <a:cxn ang="0">
                    <a:pos x="T0" y="T1"/>
                  </a:cxn>
                  <a:cxn ang="0">
                    <a:pos x="T2" y="T3"/>
                  </a:cxn>
                  <a:cxn ang="0">
                    <a:pos x="T4" y="T5"/>
                  </a:cxn>
                  <a:cxn ang="0">
                    <a:pos x="T6" y="T7"/>
                  </a:cxn>
                  <a:cxn ang="0">
                    <a:pos x="T8" y="T9"/>
                  </a:cxn>
                </a:cxnLst>
                <a:rect l="0" t="0" r="r" b="b"/>
                <a:pathLst>
                  <a:path w="74" h="24">
                    <a:moveTo>
                      <a:pt x="6" y="12"/>
                    </a:moveTo>
                    <a:cubicBezTo>
                      <a:pt x="12" y="6"/>
                      <a:pt x="31" y="0"/>
                      <a:pt x="48" y="0"/>
                    </a:cubicBezTo>
                    <a:cubicBezTo>
                      <a:pt x="65" y="0"/>
                      <a:pt x="74" y="6"/>
                      <a:pt x="68" y="12"/>
                    </a:cubicBezTo>
                    <a:cubicBezTo>
                      <a:pt x="62" y="19"/>
                      <a:pt x="44" y="24"/>
                      <a:pt x="26" y="24"/>
                    </a:cubicBezTo>
                    <a:cubicBezTo>
                      <a:pt x="9" y="24"/>
                      <a:pt x="0" y="19"/>
                      <a:pt x="6" y="1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887" name="Freeform 786"/>
              <p:cNvSpPr>
                <a:spLocks/>
              </p:cNvSpPr>
              <p:nvPr/>
            </p:nvSpPr>
            <p:spPr bwMode="auto">
              <a:xfrm>
                <a:off x="1811" y="2863"/>
                <a:ext cx="73" cy="24"/>
              </a:xfrm>
              <a:custGeom>
                <a:avLst/>
                <a:gdLst>
                  <a:gd name="T0" fmla="*/ 6 w 74"/>
                  <a:gd name="T1" fmla="*/ 12 h 24"/>
                  <a:gd name="T2" fmla="*/ 48 w 74"/>
                  <a:gd name="T3" fmla="*/ 0 h 24"/>
                  <a:gd name="T4" fmla="*/ 69 w 74"/>
                  <a:gd name="T5" fmla="*/ 12 h 24"/>
                  <a:gd name="T6" fmla="*/ 27 w 74"/>
                  <a:gd name="T7" fmla="*/ 24 h 24"/>
                  <a:gd name="T8" fmla="*/ 6 w 74"/>
                  <a:gd name="T9" fmla="*/ 12 h 24"/>
                </a:gdLst>
                <a:ahLst/>
                <a:cxnLst>
                  <a:cxn ang="0">
                    <a:pos x="T0" y="T1"/>
                  </a:cxn>
                  <a:cxn ang="0">
                    <a:pos x="T2" y="T3"/>
                  </a:cxn>
                  <a:cxn ang="0">
                    <a:pos x="T4" y="T5"/>
                  </a:cxn>
                  <a:cxn ang="0">
                    <a:pos x="T6" y="T7"/>
                  </a:cxn>
                  <a:cxn ang="0">
                    <a:pos x="T8" y="T9"/>
                  </a:cxn>
                </a:cxnLst>
                <a:rect l="0" t="0" r="r" b="b"/>
                <a:pathLst>
                  <a:path w="74" h="24">
                    <a:moveTo>
                      <a:pt x="6" y="12"/>
                    </a:moveTo>
                    <a:cubicBezTo>
                      <a:pt x="12" y="6"/>
                      <a:pt x="30" y="0"/>
                      <a:pt x="48" y="0"/>
                    </a:cubicBezTo>
                    <a:cubicBezTo>
                      <a:pt x="65" y="0"/>
                      <a:pt x="74" y="6"/>
                      <a:pt x="69" y="12"/>
                    </a:cubicBezTo>
                    <a:cubicBezTo>
                      <a:pt x="63" y="19"/>
                      <a:pt x="44" y="24"/>
                      <a:pt x="27" y="24"/>
                    </a:cubicBezTo>
                    <a:cubicBezTo>
                      <a:pt x="10" y="24"/>
                      <a:pt x="0" y="19"/>
                      <a:pt x="6" y="1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888" name="Freeform 787"/>
              <p:cNvSpPr>
                <a:spLocks/>
              </p:cNvSpPr>
              <p:nvPr/>
            </p:nvSpPr>
            <p:spPr bwMode="auto">
              <a:xfrm>
                <a:off x="3030" y="2863"/>
                <a:ext cx="65" cy="24"/>
              </a:xfrm>
              <a:custGeom>
                <a:avLst/>
                <a:gdLst>
                  <a:gd name="T0" fmla="*/ 2 w 65"/>
                  <a:gd name="T1" fmla="*/ 12 h 24"/>
                  <a:gd name="T2" fmla="*/ 35 w 65"/>
                  <a:gd name="T3" fmla="*/ 0 h 24"/>
                  <a:gd name="T4" fmla="*/ 64 w 65"/>
                  <a:gd name="T5" fmla="*/ 12 h 24"/>
                  <a:gd name="T6" fmla="*/ 30 w 65"/>
                  <a:gd name="T7" fmla="*/ 24 h 24"/>
                  <a:gd name="T8" fmla="*/ 2 w 65"/>
                  <a:gd name="T9" fmla="*/ 12 h 24"/>
                </a:gdLst>
                <a:ahLst/>
                <a:cxnLst>
                  <a:cxn ang="0">
                    <a:pos x="T0" y="T1"/>
                  </a:cxn>
                  <a:cxn ang="0">
                    <a:pos x="T2" y="T3"/>
                  </a:cxn>
                  <a:cxn ang="0">
                    <a:pos x="T4" y="T5"/>
                  </a:cxn>
                  <a:cxn ang="0">
                    <a:pos x="T6" y="T7"/>
                  </a:cxn>
                  <a:cxn ang="0">
                    <a:pos x="T8" y="T9"/>
                  </a:cxn>
                </a:cxnLst>
                <a:rect l="0" t="0" r="r" b="b"/>
                <a:pathLst>
                  <a:path w="65" h="24">
                    <a:moveTo>
                      <a:pt x="2" y="12"/>
                    </a:moveTo>
                    <a:cubicBezTo>
                      <a:pt x="3" y="6"/>
                      <a:pt x="18" y="0"/>
                      <a:pt x="35" y="0"/>
                    </a:cubicBezTo>
                    <a:cubicBezTo>
                      <a:pt x="53" y="0"/>
                      <a:pt x="65" y="6"/>
                      <a:pt x="64" y="12"/>
                    </a:cubicBezTo>
                    <a:cubicBezTo>
                      <a:pt x="62" y="19"/>
                      <a:pt x="47" y="24"/>
                      <a:pt x="30" y="24"/>
                    </a:cubicBezTo>
                    <a:cubicBezTo>
                      <a:pt x="13" y="24"/>
                      <a:pt x="0" y="19"/>
                      <a:pt x="2" y="1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889" name="Freeform 788"/>
              <p:cNvSpPr>
                <a:spLocks/>
              </p:cNvSpPr>
              <p:nvPr/>
            </p:nvSpPr>
            <p:spPr bwMode="auto">
              <a:xfrm>
                <a:off x="3111" y="2863"/>
                <a:ext cx="64" cy="24"/>
              </a:xfrm>
              <a:custGeom>
                <a:avLst/>
                <a:gdLst>
                  <a:gd name="T0" fmla="*/ 1 w 65"/>
                  <a:gd name="T1" fmla="*/ 12 h 24"/>
                  <a:gd name="T2" fmla="*/ 35 w 65"/>
                  <a:gd name="T3" fmla="*/ 0 h 24"/>
                  <a:gd name="T4" fmla="*/ 63 w 65"/>
                  <a:gd name="T5" fmla="*/ 12 h 24"/>
                  <a:gd name="T6" fmla="*/ 30 w 65"/>
                  <a:gd name="T7" fmla="*/ 24 h 24"/>
                  <a:gd name="T8" fmla="*/ 1 w 65"/>
                  <a:gd name="T9" fmla="*/ 12 h 24"/>
                </a:gdLst>
                <a:ahLst/>
                <a:cxnLst>
                  <a:cxn ang="0">
                    <a:pos x="T0" y="T1"/>
                  </a:cxn>
                  <a:cxn ang="0">
                    <a:pos x="T2" y="T3"/>
                  </a:cxn>
                  <a:cxn ang="0">
                    <a:pos x="T4" y="T5"/>
                  </a:cxn>
                  <a:cxn ang="0">
                    <a:pos x="T6" y="T7"/>
                  </a:cxn>
                  <a:cxn ang="0">
                    <a:pos x="T8" y="T9"/>
                  </a:cxn>
                </a:cxnLst>
                <a:rect l="0" t="0" r="r" b="b"/>
                <a:pathLst>
                  <a:path w="65" h="24">
                    <a:moveTo>
                      <a:pt x="1" y="12"/>
                    </a:moveTo>
                    <a:cubicBezTo>
                      <a:pt x="3" y="6"/>
                      <a:pt x="18" y="0"/>
                      <a:pt x="35" y="0"/>
                    </a:cubicBezTo>
                    <a:cubicBezTo>
                      <a:pt x="52" y="0"/>
                      <a:pt x="65" y="6"/>
                      <a:pt x="63" y="12"/>
                    </a:cubicBezTo>
                    <a:cubicBezTo>
                      <a:pt x="62" y="19"/>
                      <a:pt x="47" y="24"/>
                      <a:pt x="30" y="24"/>
                    </a:cubicBezTo>
                    <a:cubicBezTo>
                      <a:pt x="13" y="24"/>
                      <a:pt x="0" y="19"/>
                      <a:pt x="1" y="1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890" name="Freeform 789"/>
              <p:cNvSpPr>
                <a:spLocks/>
              </p:cNvSpPr>
              <p:nvPr/>
            </p:nvSpPr>
            <p:spPr bwMode="auto">
              <a:xfrm>
                <a:off x="3192" y="2863"/>
                <a:ext cx="64" cy="24"/>
              </a:xfrm>
              <a:custGeom>
                <a:avLst/>
                <a:gdLst>
                  <a:gd name="T0" fmla="*/ 1 w 64"/>
                  <a:gd name="T1" fmla="*/ 12 h 24"/>
                  <a:gd name="T2" fmla="*/ 34 w 64"/>
                  <a:gd name="T3" fmla="*/ 0 h 24"/>
                  <a:gd name="T4" fmla="*/ 63 w 64"/>
                  <a:gd name="T5" fmla="*/ 12 h 24"/>
                  <a:gd name="T6" fmla="*/ 30 w 64"/>
                  <a:gd name="T7" fmla="*/ 24 h 24"/>
                  <a:gd name="T8" fmla="*/ 1 w 64"/>
                  <a:gd name="T9" fmla="*/ 12 h 24"/>
                </a:gdLst>
                <a:ahLst/>
                <a:cxnLst>
                  <a:cxn ang="0">
                    <a:pos x="T0" y="T1"/>
                  </a:cxn>
                  <a:cxn ang="0">
                    <a:pos x="T2" y="T3"/>
                  </a:cxn>
                  <a:cxn ang="0">
                    <a:pos x="T4" y="T5"/>
                  </a:cxn>
                  <a:cxn ang="0">
                    <a:pos x="T6" y="T7"/>
                  </a:cxn>
                  <a:cxn ang="0">
                    <a:pos x="T8" y="T9"/>
                  </a:cxn>
                </a:cxnLst>
                <a:rect l="0" t="0" r="r" b="b"/>
                <a:pathLst>
                  <a:path w="64" h="24">
                    <a:moveTo>
                      <a:pt x="1" y="12"/>
                    </a:moveTo>
                    <a:cubicBezTo>
                      <a:pt x="2" y="6"/>
                      <a:pt x="17" y="0"/>
                      <a:pt x="34" y="0"/>
                    </a:cubicBezTo>
                    <a:cubicBezTo>
                      <a:pt x="51" y="0"/>
                      <a:pt x="64" y="6"/>
                      <a:pt x="63" y="12"/>
                    </a:cubicBezTo>
                    <a:cubicBezTo>
                      <a:pt x="62" y="19"/>
                      <a:pt x="47" y="24"/>
                      <a:pt x="30" y="24"/>
                    </a:cubicBezTo>
                    <a:cubicBezTo>
                      <a:pt x="13" y="24"/>
                      <a:pt x="0" y="19"/>
                      <a:pt x="1" y="1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891" name="Freeform 790"/>
              <p:cNvSpPr>
                <a:spLocks/>
              </p:cNvSpPr>
              <p:nvPr/>
            </p:nvSpPr>
            <p:spPr bwMode="auto">
              <a:xfrm>
                <a:off x="3273" y="2863"/>
                <a:ext cx="64" cy="24"/>
              </a:xfrm>
              <a:custGeom>
                <a:avLst/>
                <a:gdLst>
                  <a:gd name="T0" fmla="*/ 1 w 64"/>
                  <a:gd name="T1" fmla="*/ 12 h 24"/>
                  <a:gd name="T2" fmla="*/ 34 w 64"/>
                  <a:gd name="T3" fmla="*/ 0 h 24"/>
                  <a:gd name="T4" fmla="*/ 64 w 64"/>
                  <a:gd name="T5" fmla="*/ 12 h 24"/>
                  <a:gd name="T6" fmla="*/ 31 w 64"/>
                  <a:gd name="T7" fmla="*/ 24 h 24"/>
                  <a:gd name="T8" fmla="*/ 1 w 64"/>
                  <a:gd name="T9" fmla="*/ 12 h 24"/>
                </a:gdLst>
                <a:ahLst/>
                <a:cxnLst>
                  <a:cxn ang="0">
                    <a:pos x="T0" y="T1"/>
                  </a:cxn>
                  <a:cxn ang="0">
                    <a:pos x="T2" y="T3"/>
                  </a:cxn>
                  <a:cxn ang="0">
                    <a:pos x="T4" y="T5"/>
                  </a:cxn>
                  <a:cxn ang="0">
                    <a:pos x="T6" y="T7"/>
                  </a:cxn>
                  <a:cxn ang="0">
                    <a:pos x="T8" y="T9"/>
                  </a:cxn>
                </a:cxnLst>
                <a:rect l="0" t="0" r="r" b="b"/>
                <a:pathLst>
                  <a:path w="64" h="24">
                    <a:moveTo>
                      <a:pt x="1" y="12"/>
                    </a:moveTo>
                    <a:cubicBezTo>
                      <a:pt x="2" y="6"/>
                      <a:pt x="16" y="0"/>
                      <a:pt x="34" y="0"/>
                    </a:cubicBezTo>
                    <a:cubicBezTo>
                      <a:pt x="51" y="0"/>
                      <a:pt x="64" y="6"/>
                      <a:pt x="64" y="12"/>
                    </a:cubicBezTo>
                    <a:cubicBezTo>
                      <a:pt x="63" y="19"/>
                      <a:pt x="48" y="24"/>
                      <a:pt x="31" y="24"/>
                    </a:cubicBezTo>
                    <a:cubicBezTo>
                      <a:pt x="13" y="24"/>
                      <a:pt x="0" y="19"/>
                      <a:pt x="1" y="1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892" name="Freeform 791"/>
              <p:cNvSpPr>
                <a:spLocks/>
              </p:cNvSpPr>
              <p:nvPr/>
            </p:nvSpPr>
            <p:spPr bwMode="auto">
              <a:xfrm>
                <a:off x="3355" y="2863"/>
                <a:ext cx="63" cy="24"/>
              </a:xfrm>
              <a:custGeom>
                <a:avLst/>
                <a:gdLst>
                  <a:gd name="T0" fmla="*/ 0 w 63"/>
                  <a:gd name="T1" fmla="*/ 12 h 24"/>
                  <a:gd name="T2" fmla="*/ 32 w 63"/>
                  <a:gd name="T3" fmla="*/ 0 h 24"/>
                  <a:gd name="T4" fmla="*/ 62 w 63"/>
                  <a:gd name="T5" fmla="*/ 12 h 24"/>
                  <a:gd name="T6" fmla="*/ 30 w 63"/>
                  <a:gd name="T7" fmla="*/ 24 h 24"/>
                  <a:gd name="T8" fmla="*/ 0 w 63"/>
                  <a:gd name="T9" fmla="*/ 12 h 24"/>
                </a:gdLst>
                <a:ahLst/>
                <a:cxnLst>
                  <a:cxn ang="0">
                    <a:pos x="T0" y="T1"/>
                  </a:cxn>
                  <a:cxn ang="0">
                    <a:pos x="T2" y="T3"/>
                  </a:cxn>
                  <a:cxn ang="0">
                    <a:pos x="T4" y="T5"/>
                  </a:cxn>
                  <a:cxn ang="0">
                    <a:pos x="T6" y="T7"/>
                  </a:cxn>
                  <a:cxn ang="0">
                    <a:pos x="T8" y="T9"/>
                  </a:cxn>
                </a:cxnLst>
                <a:rect l="0" t="0" r="r" b="b"/>
                <a:pathLst>
                  <a:path w="63" h="24">
                    <a:moveTo>
                      <a:pt x="0" y="12"/>
                    </a:moveTo>
                    <a:cubicBezTo>
                      <a:pt x="1" y="6"/>
                      <a:pt x="15" y="0"/>
                      <a:pt x="32" y="0"/>
                    </a:cubicBezTo>
                    <a:cubicBezTo>
                      <a:pt x="49" y="0"/>
                      <a:pt x="63" y="6"/>
                      <a:pt x="62" y="12"/>
                    </a:cubicBezTo>
                    <a:cubicBezTo>
                      <a:pt x="62" y="19"/>
                      <a:pt x="48" y="24"/>
                      <a:pt x="30" y="24"/>
                    </a:cubicBezTo>
                    <a:cubicBezTo>
                      <a:pt x="13" y="24"/>
                      <a:pt x="0" y="19"/>
                      <a:pt x="0" y="1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893" name="Freeform 792"/>
              <p:cNvSpPr>
                <a:spLocks/>
              </p:cNvSpPr>
              <p:nvPr/>
            </p:nvSpPr>
            <p:spPr bwMode="auto">
              <a:xfrm>
                <a:off x="3436" y="2863"/>
                <a:ext cx="62" cy="24"/>
              </a:xfrm>
              <a:custGeom>
                <a:avLst/>
                <a:gdLst>
                  <a:gd name="T0" fmla="*/ 0 w 62"/>
                  <a:gd name="T1" fmla="*/ 12 h 24"/>
                  <a:gd name="T2" fmla="*/ 32 w 62"/>
                  <a:gd name="T3" fmla="*/ 0 h 24"/>
                  <a:gd name="T4" fmla="*/ 62 w 62"/>
                  <a:gd name="T5" fmla="*/ 12 h 24"/>
                  <a:gd name="T6" fmla="*/ 31 w 62"/>
                  <a:gd name="T7" fmla="*/ 24 h 24"/>
                  <a:gd name="T8" fmla="*/ 0 w 62"/>
                  <a:gd name="T9" fmla="*/ 12 h 24"/>
                </a:gdLst>
                <a:ahLst/>
                <a:cxnLst>
                  <a:cxn ang="0">
                    <a:pos x="T0" y="T1"/>
                  </a:cxn>
                  <a:cxn ang="0">
                    <a:pos x="T2" y="T3"/>
                  </a:cxn>
                  <a:cxn ang="0">
                    <a:pos x="T4" y="T5"/>
                  </a:cxn>
                  <a:cxn ang="0">
                    <a:pos x="T6" y="T7"/>
                  </a:cxn>
                  <a:cxn ang="0">
                    <a:pos x="T8" y="T9"/>
                  </a:cxn>
                </a:cxnLst>
                <a:rect l="0" t="0" r="r" b="b"/>
                <a:pathLst>
                  <a:path w="62" h="24">
                    <a:moveTo>
                      <a:pt x="0" y="12"/>
                    </a:moveTo>
                    <a:cubicBezTo>
                      <a:pt x="0" y="6"/>
                      <a:pt x="15" y="0"/>
                      <a:pt x="32" y="0"/>
                    </a:cubicBezTo>
                    <a:cubicBezTo>
                      <a:pt x="49" y="0"/>
                      <a:pt x="62" y="6"/>
                      <a:pt x="62" y="12"/>
                    </a:cubicBezTo>
                    <a:cubicBezTo>
                      <a:pt x="62" y="19"/>
                      <a:pt x="48" y="24"/>
                      <a:pt x="31" y="24"/>
                    </a:cubicBezTo>
                    <a:cubicBezTo>
                      <a:pt x="14" y="24"/>
                      <a:pt x="0" y="19"/>
                      <a:pt x="0" y="1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894" name="Freeform 793"/>
              <p:cNvSpPr>
                <a:spLocks/>
              </p:cNvSpPr>
              <p:nvPr/>
            </p:nvSpPr>
            <p:spPr bwMode="auto">
              <a:xfrm>
                <a:off x="3517" y="2863"/>
                <a:ext cx="63" cy="24"/>
              </a:xfrm>
              <a:custGeom>
                <a:avLst/>
                <a:gdLst>
                  <a:gd name="T0" fmla="*/ 0 w 63"/>
                  <a:gd name="T1" fmla="*/ 12 h 24"/>
                  <a:gd name="T2" fmla="*/ 31 w 63"/>
                  <a:gd name="T3" fmla="*/ 0 h 24"/>
                  <a:gd name="T4" fmla="*/ 63 w 63"/>
                  <a:gd name="T5" fmla="*/ 12 h 24"/>
                  <a:gd name="T6" fmla="*/ 31 w 63"/>
                  <a:gd name="T7" fmla="*/ 24 h 24"/>
                  <a:gd name="T8" fmla="*/ 0 w 63"/>
                  <a:gd name="T9" fmla="*/ 12 h 24"/>
                </a:gdLst>
                <a:ahLst/>
                <a:cxnLst>
                  <a:cxn ang="0">
                    <a:pos x="T0" y="T1"/>
                  </a:cxn>
                  <a:cxn ang="0">
                    <a:pos x="T2" y="T3"/>
                  </a:cxn>
                  <a:cxn ang="0">
                    <a:pos x="T4" y="T5"/>
                  </a:cxn>
                  <a:cxn ang="0">
                    <a:pos x="T6" y="T7"/>
                  </a:cxn>
                  <a:cxn ang="0">
                    <a:pos x="T8" y="T9"/>
                  </a:cxn>
                </a:cxnLst>
                <a:rect l="0" t="0" r="r" b="b"/>
                <a:pathLst>
                  <a:path w="63" h="24">
                    <a:moveTo>
                      <a:pt x="0" y="12"/>
                    </a:moveTo>
                    <a:cubicBezTo>
                      <a:pt x="0" y="6"/>
                      <a:pt x="14" y="0"/>
                      <a:pt x="31" y="0"/>
                    </a:cubicBezTo>
                    <a:cubicBezTo>
                      <a:pt x="48" y="0"/>
                      <a:pt x="62" y="6"/>
                      <a:pt x="63" y="12"/>
                    </a:cubicBezTo>
                    <a:cubicBezTo>
                      <a:pt x="63" y="19"/>
                      <a:pt x="49" y="24"/>
                      <a:pt x="31" y="24"/>
                    </a:cubicBezTo>
                    <a:cubicBezTo>
                      <a:pt x="14" y="24"/>
                      <a:pt x="0" y="19"/>
                      <a:pt x="0" y="1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895" name="Freeform 794"/>
              <p:cNvSpPr>
                <a:spLocks/>
              </p:cNvSpPr>
              <p:nvPr/>
            </p:nvSpPr>
            <p:spPr bwMode="auto">
              <a:xfrm>
                <a:off x="3597" y="2863"/>
                <a:ext cx="64" cy="24"/>
              </a:xfrm>
              <a:custGeom>
                <a:avLst/>
                <a:gdLst>
                  <a:gd name="T0" fmla="*/ 1 w 64"/>
                  <a:gd name="T1" fmla="*/ 12 h 24"/>
                  <a:gd name="T2" fmla="*/ 31 w 64"/>
                  <a:gd name="T3" fmla="*/ 0 h 24"/>
                  <a:gd name="T4" fmla="*/ 63 w 64"/>
                  <a:gd name="T5" fmla="*/ 12 h 24"/>
                  <a:gd name="T6" fmla="*/ 33 w 64"/>
                  <a:gd name="T7" fmla="*/ 24 h 24"/>
                  <a:gd name="T8" fmla="*/ 1 w 64"/>
                  <a:gd name="T9" fmla="*/ 12 h 24"/>
                </a:gdLst>
                <a:ahLst/>
                <a:cxnLst>
                  <a:cxn ang="0">
                    <a:pos x="T0" y="T1"/>
                  </a:cxn>
                  <a:cxn ang="0">
                    <a:pos x="T2" y="T3"/>
                  </a:cxn>
                  <a:cxn ang="0">
                    <a:pos x="T4" y="T5"/>
                  </a:cxn>
                  <a:cxn ang="0">
                    <a:pos x="T6" y="T7"/>
                  </a:cxn>
                  <a:cxn ang="0">
                    <a:pos x="T8" y="T9"/>
                  </a:cxn>
                </a:cxnLst>
                <a:rect l="0" t="0" r="r" b="b"/>
                <a:pathLst>
                  <a:path w="64" h="24">
                    <a:moveTo>
                      <a:pt x="1" y="12"/>
                    </a:moveTo>
                    <a:cubicBezTo>
                      <a:pt x="0" y="6"/>
                      <a:pt x="14" y="0"/>
                      <a:pt x="31" y="0"/>
                    </a:cubicBezTo>
                    <a:cubicBezTo>
                      <a:pt x="49" y="0"/>
                      <a:pt x="63" y="6"/>
                      <a:pt x="63" y="12"/>
                    </a:cubicBezTo>
                    <a:cubicBezTo>
                      <a:pt x="64" y="19"/>
                      <a:pt x="50" y="24"/>
                      <a:pt x="33" y="24"/>
                    </a:cubicBezTo>
                    <a:cubicBezTo>
                      <a:pt x="15" y="24"/>
                      <a:pt x="1" y="19"/>
                      <a:pt x="1" y="1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896" name="Freeform 795"/>
              <p:cNvSpPr>
                <a:spLocks/>
              </p:cNvSpPr>
              <p:nvPr/>
            </p:nvSpPr>
            <p:spPr bwMode="auto">
              <a:xfrm>
                <a:off x="3678" y="2863"/>
                <a:ext cx="64" cy="24"/>
              </a:xfrm>
              <a:custGeom>
                <a:avLst/>
                <a:gdLst>
                  <a:gd name="T0" fmla="*/ 1 w 64"/>
                  <a:gd name="T1" fmla="*/ 12 h 24"/>
                  <a:gd name="T2" fmla="*/ 31 w 64"/>
                  <a:gd name="T3" fmla="*/ 0 h 24"/>
                  <a:gd name="T4" fmla="*/ 63 w 64"/>
                  <a:gd name="T5" fmla="*/ 12 h 24"/>
                  <a:gd name="T6" fmla="*/ 33 w 64"/>
                  <a:gd name="T7" fmla="*/ 24 h 24"/>
                  <a:gd name="T8" fmla="*/ 1 w 64"/>
                  <a:gd name="T9" fmla="*/ 12 h 24"/>
                </a:gdLst>
                <a:ahLst/>
                <a:cxnLst>
                  <a:cxn ang="0">
                    <a:pos x="T0" y="T1"/>
                  </a:cxn>
                  <a:cxn ang="0">
                    <a:pos x="T2" y="T3"/>
                  </a:cxn>
                  <a:cxn ang="0">
                    <a:pos x="T4" y="T5"/>
                  </a:cxn>
                  <a:cxn ang="0">
                    <a:pos x="T6" y="T7"/>
                  </a:cxn>
                  <a:cxn ang="0">
                    <a:pos x="T8" y="T9"/>
                  </a:cxn>
                </a:cxnLst>
                <a:rect l="0" t="0" r="r" b="b"/>
                <a:pathLst>
                  <a:path w="64" h="24">
                    <a:moveTo>
                      <a:pt x="1" y="12"/>
                    </a:moveTo>
                    <a:cubicBezTo>
                      <a:pt x="0" y="6"/>
                      <a:pt x="14" y="0"/>
                      <a:pt x="31" y="0"/>
                    </a:cubicBezTo>
                    <a:cubicBezTo>
                      <a:pt x="48" y="0"/>
                      <a:pt x="62" y="6"/>
                      <a:pt x="63" y="12"/>
                    </a:cubicBezTo>
                    <a:cubicBezTo>
                      <a:pt x="64" y="19"/>
                      <a:pt x="50" y="24"/>
                      <a:pt x="33" y="24"/>
                    </a:cubicBezTo>
                    <a:cubicBezTo>
                      <a:pt x="16" y="24"/>
                      <a:pt x="2" y="19"/>
                      <a:pt x="1" y="1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897" name="Freeform 796"/>
              <p:cNvSpPr>
                <a:spLocks/>
              </p:cNvSpPr>
              <p:nvPr/>
            </p:nvSpPr>
            <p:spPr bwMode="auto">
              <a:xfrm>
                <a:off x="3839" y="2863"/>
                <a:ext cx="66" cy="24"/>
              </a:xfrm>
              <a:custGeom>
                <a:avLst/>
                <a:gdLst>
                  <a:gd name="T0" fmla="*/ 1 w 66"/>
                  <a:gd name="T1" fmla="*/ 12 h 24"/>
                  <a:gd name="T2" fmla="*/ 31 w 66"/>
                  <a:gd name="T3" fmla="*/ 0 h 24"/>
                  <a:gd name="T4" fmla="*/ 64 w 66"/>
                  <a:gd name="T5" fmla="*/ 12 h 24"/>
                  <a:gd name="T6" fmla="*/ 35 w 66"/>
                  <a:gd name="T7" fmla="*/ 24 h 24"/>
                  <a:gd name="T8" fmla="*/ 1 w 66"/>
                  <a:gd name="T9" fmla="*/ 12 h 24"/>
                </a:gdLst>
                <a:ahLst/>
                <a:cxnLst>
                  <a:cxn ang="0">
                    <a:pos x="T0" y="T1"/>
                  </a:cxn>
                  <a:cxn ang="0">
                    <a:pos x="T2" y="T3"/>
                  </a:cxn>
                  <a:cxn ang="0">
                    <a:pos x="T4" y="T5"/>
                  </a:cxn>
                  <a:cxn ang="0">
                    <a:pos x="T6" y="T7"/>
                  </a:cxn>
                  <a:cxn ang="0">
                    <a:pos x="T8" y="T9"/>
                  </a:cxn>
                </a:cxnLst>
                <a:rect l="0" t="0" r="r" b="b"/>
                <a:pathLst>
                  <a:path w="66" h="24">
                    <a:moveTo>
                      <a:pt x="1" y="12"/>
                    </a:moveTo>
                    <a:cubicBezTo>
                      <a:pt x="0" y="6"/>
                      <a:pt x="14" y="0"/>
                      <a:pt x="31" y="0"/>
                    </a:cubicBezTo>
                    <a:cubicBezTo>
                      <a:pt x="48" y="0"/>
                      <a:pt x="63" y="6"/>
                      <a:pt x="64" y="12"/>
                    </a:cubicBezTo>
                    <a:cubicBezTo>
                      <a:pt x="66" y="19"/>
                      <a:pt x="52" y="24"/>
                      <a:pt x="35" y="24"/>
                    </a:cubicBezTo>
                    <a:cubicBezTo>
                      <a:pt x="18" y="24"/>
                      <a:pt x="3" y="19"/>
                      <a:pt x="1" y="1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898" name="Freeform 797"/>
              <p:cNvSpPr>
                <a:spLocks/>
              </p:cNvSpPr>
              <p:nvPr/>
            </p:nvSpPr>
            <p:spPr bwMode="auto">
              <a:xfrm>
                <a:off x="3920" y="2863"/>
                <a:ext cx="66" cy="24"/>
              </a:xfrm>
              <a:custGeom>
                <a:avLst/>
                <a:gdLst>
                  <a:gd name="T0" fmla="*/ 1 w 66"/>
                  <a:gd name="T1" fmla="*/ 12 h 24"/>
                  <a:gd name="T2" fmla="*/ 30 w 66"/>
                  <a:gd name="T3" fmla="*/ 0 h 24"/>
                  <a:gd name="T4" fmla="*/ 64 w 66"/>
                  <a:gd name="T5" fmla="*/ 12 h 24"/>
                  <a:gd name="T6" fmla="*/ 35 w 66"/>
                  <a:gd name="T7" fmla="*/ 24 h 24"/>
                  <a:gd name="T8" fmla="*/ 1 w 66"/>
                  <a:gd name="T9" fmla="*/ 12 h 24"/>
                </a:gdLst>
                <a:ahLst/>
                <a:cxnLst>
                  <a:cxn ang="0">
                    <a:pos x="T0" y="T1"/>
                  </a:cxn>
                  <a:cxn ang="0">
                    <a:pos x="T2" y="T3"/>
                  </a:cxn>
                  <a:cxn ang="0">
                    <a:pos x="T4" y="T5"/>
                  </a:cxn>
                  <a:cxn ang="0">
                    <a:pos x="T6" y="T7"/>
                  </a:cxn>
                  <a:cxn ang="0">
                    <a:pos x="T8" y="T9"/>
                  </a:cxn>
                </a:cxnLst>
                <a:rect l="0" t="0" r="r" b="b"/>
                <a:pathLst>
                  <a:path w="66" h="24">
                    <a:moveTo>
                      <a:pt x="1" y="12"/>
                    </a:moveTo>
                    <a:cubicBezTo>
                      <a:pt x="0" y="6"/>
                      <a:pt x="13" y="0"/>
                      <a:pt x="30" y="0"/>
                    </a:cubicBezTo>
                    <a:cubicBezTo>
                      <a:pt x="47" y="0"/>
                      <a:pt x="63" y="6"/>
                      <a:pt x="64" y="12"/>
                    </a:cubicBezTo>
                    <a:cubicBezTo>
                      <a:pt x="66" y="19"/>
                      <a:pt x="53" y="24"/>
                      <a:pt x="35" y="24"/>
                    </a:cubicBezTo>
                    <a:cubicBezTo>
                      <a:pt x="18" y="24"/>
                      <a:pt x="3" y="19"/>
                      <a:pt x="1" y="1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899" name="Freeform 798"/>
              <p:cNvSpPr>
                <a:spLocks/>
              </p:cNvSpPr>
              <p:nvPr/>
            </p:nvSpPr>
            <p:spPr bwMode="auto">
              <a:xfrm>
                <a:off x="4002" y="2863"/>
                <a:ext cx="65" cy="24"/>
              </a:xfrm>
              <a:custGeom>
                <a:avLst/>
                <a:gdLst>
                  <a:gd name="T0" fmla="*/ 2 w 66"/>
                  <a:gd name="T1" fmla="*/ 12 h 24"/>
                  <a:gd name="T2" fmla="*/ 30 w 66"/>
                  <a:gd name="T3" fmla="*/ 0 h 24"/>
                  <a:gd name="T4" fmla="*/ 64 w 66"/>
                  <a:gd name="T5" fmla="*/ 12 h 24"/>
                  <a:gd name="T6" fmla="*/ 36 w 66"/>
                  <a:gd name="T7" fmla="*/ 24 h 24"/>
                  <a:gd name="T8" fmla="*/ 2 w 66"/>
                  <a:gd name="T9" fmla="*/ 12 h 24"/>
                </a:gdLst>
                <a:ahLst/>
                <a:cxnLst>
                  <a:cxn ang="0">
                    <a:pos x="T0" y="T1"/>
                  </a:cxn>
                  <a:cxn ang="0">
                    <a:pos x="T2" y="T3"/>
                  </a:cxn>
                  <a:cxn ang="0">
                    <a:pos x="T4" y="T5"/>
                  </a:cxn>
                  <a:cxn ang="0">
                    <a:pos x="T6" y="T7"/>
                  </a:cxn>
                  <a:cxn ang="0">
                    <a:pos x="T8" y="T9"/>
                  </a:cxn>
                </a:cxnLst>
                <a:rect l="0" t="0" r="r" b="b"/>
                <a:pathLst>
                  <a:path w="66" h="24">
                    <a:moveTo>
                      <a:pt x="2" y="12"/>
                    </a:moveTo>
                    <a:cubicBezTo>
                      <a:pt x="0" y="6"/>
                      <a:pt x="13" y="0"/>
                      <a:pt x="30" y="0"/>
                    </a:cubicBezTo>
                    <a:cubicBezTo>
                      <a:pt x="47" y="0"/>
                      <a:pt x="62" y="6"/>
                      <a:pt x="64" y="12"/>
                    </a:cubicBezTo>
                    <a:cubicBezTo>
                      <a:pt x="66" y="19"/>
                      <a:pt x="53" y="24"/>
                      <a:pt x="36" y="24"/>
                    </a:cubicBezTo>
                    <a:cubicBezTo>
                      <a:pt x="19" y="24"/>
                      <a:pt x="3" y="19"/>
                      <a:pt x="2" y="1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900" name="Freeform 799"/>
              <p:cNvSpPr>
                <a:spLocks/>
              </p:cNvSpPr>
              <p:nvPr/>
            </p:nvSpPr>
            <p:spPr bwMode="auto">
              <a:xfrm>
                <a:off x="4082" y="2863"/>
                <a:ext cx="66" cy="24"/>
              </a:xfrm>
              <a:custGeom>
                <a:avLst/>
                <a:gdLst>
                  <a:gd name="T0" fmla="*/ 2 w 66"/>
                  <a:gd name="T1" fmla="*/ 12 h 24"/>
                  <a:gd name="T2" fmla="*/ 29 w 66"/>
                  <a:gd name="T3" fmla="*/ 0 h 24"/>
                  <a:gd name="T4" fmla="*/ 64 w 66"/>
                  <a:gd name="T5" fmla="*/ 12 h 24"/>
                  <a:gd name="T6" fmla="*/ 36 w 66"/>
                  <a:gd name="T7" fmla="*/ 24 h 24"/>
                  <a:gd name="T8" fmla="*/ 2 w 66"/>
                  <a:gd name="T9" fmla="*/ 12 h 24"/>
                </a:gdLst>
                <a:ahLst/>
                <a:cxnLst>
                  <a:cxn ang="0">
                    <a:pos x="T0" y="T1"/>
                  </a:cxn>
                  <a:cxn ang="0">
                    <a:pos x="T2" y="T3"/>
                  </a:cxn>
                  <a:cxn ang="0">
                    <a:pos x="T4" y="T5"/>
                  </a:cxn>
                  <a:cxn ang="0">
                    <a:pos x="T6" y="T7"/>
                  </a:cxn>
                  <a:cxn ang="0">
                    <a:pos x="T8" y="T9"/>
                  </a:cxn>
                </a:cxnLst>
                <a:rect l="0" t="0" r="r" b="b"/>
                <a:pathLst>
                  <a:path w="66" h="24">
                    <a:moveTo>
                      <a:pt x="2" y="12"/>
                    </a:moveTo>
                    <a:cubicBezTo>
                      <a:pt x="0" y="6"/>
                      <a:pt x="12" y="0"/>
                      <a:pt x="29" y="0"/>
                    </a:cubicBezTo>
                    <a:cubicBezTo>
                      <a:pt x="46" y="0"/>
                      <a:pt x="61" y="6"/>
                      <a:pt x="64" y="12"/>
                    </a:cubicBezTo>
                    <a:cubicBezTo>
                      <a:pt x="66" y="19"/>
                      <a:pt x="53" y="24"/>
                      <a:pt x="36" y="24"/>
                    </a:cubicBezTo>
                    <a:cubicBezTo>
                      <a:pt x="19" y="24"/>
                      <a:pt x="3" y="19"/>
                      <a:pt x="2" y="1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901" name="Freeform 800"/>
              <p:cNvSpPr>
                <a:spLocks/>
              </p:cNvSpPr>
              <p:nvPr/>
            </p:nvSpPr>
            <p:spPr bwMode="auto">
              <a:xfrm>
                <a:off x="4163" y="2863"/>
                <a:ext cx="66" cy="24"/>
              </a:xfrm>
              <a:custGeom>
                <a:avLst/>
                <a:gdLst>
                  <a:gd name="T0" fmla="*/ 2 w 67"/>
                  <a:gd name="T1" fmla="*/ 12 h 24"/>
                  <a:gd name="T2" fmla="*/ 29 w 67"/>
                  <a:gd name="T3" fmla="*/ 0 h 24"/>
                  <a:gd name="T4" fmla="*/ 65 w 67"/>
                  <a:gd name="T5" fmla="*/ 12 h 24"/>
                  <a:gd name="T6" fmla="*/ 38 w 67"/>
                  <a:gd name="T7" fmla="*/ 24 h 24"/>
                  <a:gd name="T8" fmla="*/ 2 w 67"/>
                  <a:gd name="T9" fmla="*/ 12 h 24"/>
                </a:gdLst>
                <a:ahLst/>
                <a:cxnLst>
                  <a:cxn ang="0">
                    <a:pos x="T0" y="T1"/>
                  </a:cxn>
                  <a:cxn ang="0">
                    <a:pos x="T2" y="T3"/>
                  </a:cxn>
                  <a:cxn ang="0">
                    <a:pos x="T4" y="T5"/>
                  </a:cxn>
                  <a:cxn ang="0">
                    <a:pos x="T6" y="T7"/>
                  </a:cxn>
                  <a:cxn ang="0">
                    <a:pos x="T8" y="T9"/>
                  </a:cxn>
                </a:cxnLst>
                <a:rect l="0" t="0" r="r" b="b"/>
                <a:pathLst>
                  <a:path w="67" h="24">
                    <a:moveTo>
                      <a:pt x="2" y="12"/>
                    </a:moveTo>
                    <a:cubicBezTo>
                      <a:pt x="0" y="6"/>
                      <a:pt x="12" y="0"/>
                      <a:pt x="29" y="0"/>
                    </a:cubicBezTo>
                    <a:cubicBezTo>
                      <a:pt x="47" y="0"/>
                      <a:pt x="63" y="6"/>
                      <a:pt x="65" y="12"/>
                    </a:cubicBezTo>
                    <a:cubicBezTo>
                      <a:pt x="67" y="19"/>
                      <a:pt x="55" y="24"/>
                      <a:pt x="38" y="24"/>
                    </a:cubicBezTo>
                    <a:cubicBezTo>
                      <a:pt x="20" y="24"/>
                      <a:pt x="4" y="19"/>
                      <a:pt x="2" y="1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902" name="Freeform 801"/>
              <p:cNvSpPr>
                <a:spLocks/>
              </p:cNvSpPr>
              <p:nvPr/>
            </p:nvSpPr>
            <p:spPr bwMode="auto">
              <a:xfrm>
                <a:off x="4243" y="2863"/>
                <a:ext cx="67" cy="24"/>
              </a:xfrm>
              <a:custGeom>
                <a:avLst/>
                <a:gdLst>
                  <a:gd name="T0" fmla="*/ 2 w 67"/>
                  <a:gd name="T1" fmla="*/ 12 h 24"/>
                  <a:gd name="T2" fmla="*/ 29 w 67"/>
                  <a:gd name="T3" fmla="*/ 0 h 24"/>
                  <a:gd name="T4" fmla="*/ 65 w 67"/>
                  <a:gd name="T5" fmla="*/ 12 h 24"/>
                  <a:gd name="T6" fmla="*/ 38 w 67"/>
                  <a:gd name="T7" fmla="*/ 24 h 24"/>
                  <a:gd name="T8" fmla="*/ 2 w 67"/>
                  <a:gd name="T9" fmla="*/ 12 h 24"/>
                </a:gdLst>
                <a:ahLst/>
                <a:cxnLst>
                  <a:cxn ang="0">
                    <a:pos x="T0" y="T1"/>
                  </a:cxn>
                  <a:cxn ang="0">
                    <a:pos x="T2" y="T3"/>
                  </a:cxn>
                  <a:cxn ang="0">
                    <a:pos x="T4" y="T5"/>
                  </a:cxn>
                  <a:cxn ang="0">
                    <a:pos x="T6" y="T7"/>
                  </a:cxn>
                  <a:cxn ang="0">
                    <a:pos x="T8" y="T9"/>
                  </a:cxn>
                </a:cxnLst>
                <a:rect l="0" t="0" r="r" b="b"/>
                <a:pathLst>
                  <a:path w="67" h="24">
                    <a:moveTo>
                      <a:pt x="2" y="12"/>
                    </a:moveTo>
                    <a:cubicBezTo>
                      <a:pt x="0" y="6"/>
                      <a:pt x="12" y="0"/>
                      <a:pt x="29" y="0"/>
                    </a:cubicBezTo>
                    <a:cubicBezTo>
                      <a:pt x="46" y="0"/>
                      <a:pt x="62" y="6"/>
                      <a:pt x="65" y="12"/>
                    </a:cubicBezTo>
                    <a:cubicBezTo>
                      <a:pt x="67" y="19"/>
                      <a:pt x="55" y="24"/>
                      <a:pt x="38" y="24"/>
                    </a:cubicBezTo>
                    <a:cubicBezTo>
                      <a:pt x="21" y="24"/>
                      <a:pt x="4" y="19"/>
                      <a:pt x="2" y="1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903" name="Freeform 802"/>
              <p:cNvSpPr>
                <a:spLocks/>
              </p:cNvSpPr>
              <p:nvPr/>
            </p:nvSpPr>
            <p:spPr bwMode="auto">
              <a:xfrm>
                <a:off x="4325" y="2863"/>
                <a:ext cx="66" cy="24"/>
              </a:xfrm>
              <a:custGeom>
                <a:avLst/>
                <a:gdLst>
                  <a:gd name="T0" fmla="*/ 2 w 67"/>
                  <a:gd name="T1" fmla="*/ 12 h 24"/>
                  <a:gd name="T2" fmla="*/ 28 w 67"/>
                  <a:gd name="T3" fmla="*/ 0 h 24"/>
                  <a:gd name="T4" fmla="*/ 64 w 67"/>
                  <a:gd name="T5" fmla="*/ 12 h 24"/>
                  <a:gd name="T6" fmla="*/ 39 w 67"/>
                  <a:gd name="T7" fmla="*/ 24 h 24"/>
                  <a:gd name="T8" fmla="*/ 2 w 67"/>
                  <a:gd name="T9" fmla="*/ 12 h 24"/>
                </a:gdLst>
                <a:ahLst/>
                <a:cxnLst>
                  <a:cxn ang="0">
                    <a:pos x="T0" y="T1"/>
                  </a:cxn>
                  <a:cxn ang="0">
                    <a:pos x="T2" y="T3"/>
                  </a:cxn>
                  <a:cxn ang="0">
                    <a:pos x="T4" y="T5"/>
                  </a:cxn>
                  <a:cxn ang="0">
                    <a:pos x="T6" y="T7"/>
                  </a:cxn>
                  <a:cxn ang="0">
                    <a:pos x="T8" y="T9"/>
                  </a:cxn>
                </a:cxnLst>
                <a:rect l="0" t="0" r="r" b="b"/>
                <a:pathLst>
                  <a:path w="67" h="24">
                    <a:moveTo>
                      <a:pt x="2" y="12"/>
                    </a:moveTo>
                    <a:cubicBezTo>
                      <a:pt x="0" y="6"/>
                      <a:pt x="11" y="0"/>
                      <a:pt x="28" y="0"/>
                    </a:cubicBezTo>
                    <a:cubicBezTo>
                      <a:pt x="45" y="0"/>
                      <a:pt x="61" y="6"/>
                      <a:pt x="64" y="12"/>
                    </a:cubicBezTo>
                    <a:cubicBezTo>
                      <a:pt x="67" y="19"/>
                      <a:pt x="56" y="24"/>
                      <a:pt x="39" y="24"/>
                    </a:cubicBezTo>
                    <a:cubicBezTo>
                      <a:pt x="21" y="24"/>
                      <a:pt x="5" y="19"/>
                      <a:pt x="2" y="1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904" name="Freeform 803"/>
              <p:cNvSpPr>
                <a:spLocks/>
              </p:cNvSpPr>
              <p:nvPr/>
            </p:nvSpPr>
            <p:spPr bwMode="auto">
              <a:xfrm>
                <a:off x="4405" y="2863"/>
                <a:ext cx="69" cy="24"/>
              </a:xfrm>
              <a:custGeom>
                <a:avLst/>
                <a:gdLst>
                  <a:gd name="T0" fmla="*/ 3 w 69"/>
                  <a:gd name="T1" fmla="*/ 12 h 24"/>
                  <a:gd name="T2" fmla="*/ 29 w 69"/>
                  <a:gd name="T3" fmla="*/ 0 h 24"/>
                  <a:gd name="T4" fmla="*/ 66 w 69"/>
                  <a:gd name="T5" fmla="*/ 12 h 24"/>
                  <a:gd name="T6" fmla="*/ 40 w 69"/>
                  <a:gd name="T7" fmla="*/ 24 h 24"/>
                  <a:gd name="T8" fmla="*/ 3 w 69"/>
                  <a:gd name="T9" fmla="*/ 12 h 24"/>
                </a:gdLst>
                <a:ahLst/>
                <a:cxnLst>
                  <a:cxn ang="0">
                    <a:pos x="T0" y="T1"/>
                  </a:cxn>
                  <a:cxn ang="0">
                    <a:pos x="T2" y="T3"/>
                  </a:cxn>
                  <a:cxn ang="0">
                    <a:pos x="T4" y="T5"/>
                  </a:cxn>
                  <a:cxn ang="0">
                    <a:pos x="T6" y="T7"/>
                  </a:cxn>
                  <a:cxn ang="0">
                    <a:pos x="T8" y="T9"/>
                  </a:cxn>
                </a:cxnLst>
                <a:rect l="0" t="0" r="r" b="b"/>
                <a:pathLst>
                  <a:path w="69" h="24">
                    <a:moveTo>
                      <a:pt x="3" y="12"/>
                    </a:moveTo>
                    <a:cubicBezTo>
                      <a:pt x="0" y="6"/>
                      <a:pt x="12" y="0"/>
                      <a:pt x="29" y="0"/>
                    </a:cubicBezTo>
                    <a:cubicBezTo>
                      <a:pt x="46" y="0"/>
                      <a:pt x="63" y="6"/>
                      <a:pt x="66" y="12"/>
                    </a:cubicBezTo>
                    <a:cubicBezTo>
                      <a:pt x="69" y="19"/>
                      <a:pt x="57" y="24"/>
                      <a:pt x="40" y="24"/>
                    </a:cubicBezTo>
                    <a:cubicBezTo>
                      <a:pt x="23" y="24"/>
                      <a:pt x="6" y="19"/>
                      <a:pt x="3" y="1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905" name="Freeform 804"/>
              <p:cNvSpPr>
                <a:spLocks/>
              </p:cNvSpPr>
              <p:nvPr/>
            </p:nvSpPr>
            <p:spPr bwMode="auto">
              <a:xfrm>
                <a:off x="4486" y="2863"/>
                <a:ext cx="68" cy="24"/>
              </a:xfrm>
              <a:custGeom>
                <a:avLst/>
                <a:gdLst>
                  <a:gd name="T0" fmla="*/ 3 w 69"/>
                  <a:gd name="T1" fmla="*/ 12 h 24"/>
                  <a:gd name="T2" fmla="*/ 28 w 69"/>
                  <a:gd name="T3" fmla="*/ 0 h 24"/>
                  <a:gd name="T4" fmla="*/ 66 w 69"/>
                  <a:gd name="T5" fmla="*/ 12 h 24"/>
                  <a:gd name="T6" fmla="*/ 40 w 69"/>
                  <a:gd name="T7" fmla="*/ 24 h 24"/>
                  <a:gd name="T8" fmla="*/ 3 w 69"/>
                  <a:gd name="T9" fmla="*/ 12 h 24"/>
                </a:gdLst>
                <a:ahLst/>
                <a:cxnLst>
                  <a:cxn ang="0">
                    <a:pos x="T0" y="T1"/>
                  </a:cxn>
                  <a:cxn ang="0">
                    <a:pos x="T2" y="T3"/>
                  </a:cxn>
                  <a:cxn ang="0">
                    <a:pos x="T4" y="T5"/>
                  </a:cxn>
                  <a:cxn ang="0">
                    <a:pos x="T6" y="T7"/>
                  </a:cxn>
                  <a:cxn ang="0">
                    <a:pos x="T8" y="T9"/>
                  </a:cxn>
                </a:cxnLst>
                <a:rect l="0" t="0" r="r" b="b"/>
                <a:pathLst>
                  <a:path w="69" h="24">
                    <a:moveTo>
                      <a:pt x="3" y="12"/>
                    </a:moveTo>
                    <a:cubicBezTo>
                      <a:pt x="0" y="6"/>
                      <a:pt x="11" y="0"/>
                      <a:pt x="28" y="0"/>
                    </a:cubicBezTo>
                    <a:cubicBezTo>
                      <a:pt x="45" y="0"/>
                      <a:pt x="62" y="6"/>
                      <a:pt x="66" y="12"/>
                    </a:cubicBezTo>
                    <a:cubicBezTo>
                      <a:pt x="69" y="19"/>
                      <a:pt x="58" y="24"/>
                      <a:pt x="40" y="24"/>
                    </a:cubicBezTo>
                    <a:cubicBezTo>
                      <a:pt x="23" y="24"/>
                      <a:pt x="6" y="19"/>
                      <a:pt x="3" y="1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906" name="Freeform 805"/>
              <p:cNvSpPr>
                <a:spLocks/>
              </p:cNvSpPr>
              <p:nvPr/>
            </p:nvSpPr>
            <p:spPr bwMode="auto">
              <a:xfrm>
                <a:off x="4567" y="2863"/>
                <a:ext cx="69" cy="24"/>
              </a:xfrm>
              <a:custGeom>
                <a:avLst/>
                <a:gdLst>
                  <a:gd name="T0" fmla="*/ 3 w 69"/>
                  <a:gd name="T1" fmla="*/ 12 h 24"/>
                  <a:gd name="T2" fmla="*/ 28 w 69"/>
                  <a:gd name="T3" fmla="*/ 0 h 24"/>
                  <a:gd name="T4" fmla="*/ 65 w 69"/>
                  <a:gd name="T5" fmla="*/ 12 h 24"/>
                  <a:gd name="T6" fmla="*/ 41 w 69"/>
                  <a:gd name="T7" fmla="*/ 24 h 24"/>
                  <a:gd name="T8" fmla="*/ 3 w 69"/>
                  <a:gd name="T9" fmla="*/ 12 h 24"/>
                </a:gdLst>
                <a:ahLst/>
                <a:cxnLst>
                  <a:cxn ang="0">
                    <a:pos x="T0" y="T1"/>
                  </a:cxn>
                  <a:cxn ang="0">
                    <a:pos x="T2" y="T3"/>
                  </a:cxn>
                  <a:cxn ang="0">
                    <a:pos x="T4" y="T5"/>
                  </a:cxn>
                  <a:cxn ang="0">
                    <a:pos x="T6" y="T7"/>
                  </a:cxn>
                  <a:cxn ang="0">
                    <a:pos x="T8" y="T9"/>
                  </a:cxn>
                </a:cxnLst>
                <a:rect l="0" t="0" r="r" b="b"/>
                <a:pathLst>
                  <a:path w="69" h="24">
                    <a:moveTo>
                      <a:pt x="3" y="12"/>
                    </a:moveTo>
                    <a:cubicBezTo>
                      <a:pt x="0" y="6"/>
                      <a:pt x="11" y="0"/>
                      <a:pt x="28" y="0"/>
                    </a:cubicBezTo>
                    <a:cubicBezTo>
                      <a:pt x="45" y="0"/>
                      <a:pt x="61" y="6"/>
                      <a:pt x="65" y="12"/>
                    </a:cubicBezTo>
                    <a:cubicBezTo>
                      <a:pt x="69" y="19"/>
                      <a:pt x="58" y="24"/>
                      <a:pt x="41" y="24"/>
                    </a:cubicBezTo>
                    <a:cubicBezTo>
                      <a:pt x="24" y="24"/>
                      <a:pt x="7" y="19"/>
                      <a:pt x="3" y="1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907" name="Freeform 806"/>
              <p:cNvSpPr>
                <a:spLocks/>
              </p:cNvSpPr>
              <p:nvPr/>
            </p:nvSpPr>
            <p:spPr bwMode="auto">
              <a:xfrm>
                <a:off x="4647" y="2863"/>
                <a:ext cx="69" cy="24"/>
              </a:xfrm>
              <a:custGeom>
                <a:avLst/>
                <a:gdLst>
                  <a:gd name="T0" fmla="*/ 4 w 70"/>
                  <a:gd name="T1" fmla="*/ 12 h 24"/>
                  <a:gd name="T2" fmla="*/ 28 w 70"/>
                  <a:gd name="T3" fmla="*/ 0 h 24"/>
                  <a:gd name="T4" fmla="*/ 66 w 70"/>
                  <a:gd name="T5" fmla="*/ 12 h 24"/>
                  <a:gd name="T6" fmla="*/ 42 w 70"/>
                  <a:gd name="T7" fmla="*/ 24 h 24"/>
                  <a:gd name="T8" fmla="*/ 4 w 70"/>
                  <a:gd name="T9" fmla="*/ 12 h 24"/>
                </a:gdLst>
                <a:ahLst/>
                <a:cxnLst>
                  <a:cxn ang="0">
                    <a:pos x="T0" y="T1"/>
                  </a:cxn>
                  <a:cxn ang="0">
                    <a:pos x="T2" y="T3"/>
                  </a:cxn>
                  <a:cxn ang="0">
                    <a:pos x="T4" y="T5"/>
                  </a:cxn>
                  <a:cxn ang="0">
                    <a:pos x="T6" y="T7"/>
                  </a:cxn>
                  <a:cxn ang="0">
                    <a:pos x="T8" y="T9"/>
                  </a:cxn>
                </a:cxnLst>
                <a:rect l="0" t="0" r="r" b="b"/>
                <a:pathLst>
                  <a:path w="70" h="24">
                    <a:moveTo>
                      <a:pt x="4" y="12"/>
                    </a:moveTo>
                    <a:cubicBezTo>
                      <a:pt x="0" y="6"/>
                      <a:pt x="11" y="0"/>
                      <a:pt x="28" y="0"/>
                    </a:cubicBezTo>
                    <a:cubicBezTo>
                      <a:pt x="45" y="0"/>
                      <a:pt x="62" y="6"/>
                      <a:pt x="66" y="12"/>
                    </a:cubicBezTo>
                    <a:cubicBezTo>
                      <a:pt x="70" y="19"/>
                      <a:pt x="59" y="24"/>
                      <a:pt x="42" y="24"/>
                    </a:cubicBezTo>
                    <a:cubicBezTo>
                      <a:pt x="25" y="24"/>
                      <a:pt x="8" y="19"/>
                      <a:pt x="4" y="1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908" name="Freeform 807"/>
              <p:cNvSpPr>
                <a:spLocks/>
              </p:cNvSpPr>
              <p:nvPr/>
            </p:nvSpPr>
            <p:spPr bwMode="auto">
              <a:xfrm>
                <a:off x="4728" y="2863"/>
                <a:ext cx="71" cy="24"/>
              </a:xfrm>
              <a:custGeom>
                <a:avLst/>
                <a:gdLst>
                  <a:gd name="T0" fmla="*/ 4 w 71"/>
                  <a:gd name="T1" fmla="*/ 12 h 24"/>
                  <a:gd name="T2" fmla="*/ 27 w 71"/>
                  <a:gd name="T3" fmla="*/ 0 h 24"/>
                  <a:gd name="T4" fmla="*/ 66 w 71"/>
                  <a:gd name="T5" fmla="*/ 12 h 24"/>
                  <a:gd name="T6" fmla="*/ 43 w 71"/>
                  <a:gd name="T7" fmla="*/ 24 h 24"/>
                  <a:gd name="T8" fmla="*/ 4 w 71"/>
                  <a:gd name="T9" fmla="*/ 12 h 24"/>
                </a:gdLst>
                <a:ahLst/>
                <a:cxnLst>
                  <a:cxn ang="0">
                    <a:pos x="T0" y="T1"/>
                  </a:cxn>
                  <a:cxn ang="0">
                    <a:pos x="T2" y="T3"/>
                  </a:cxn>
                  <a:cxn ang="0">
                    <a:pos x="T4" y="T5"/>
                  </a:cxn>
                  <a:cxn ang="0">
                    <a:pos x="T6" y="T7"/>
                  </a:cxn>
                  <a:cxn ang="0">
                    <a:pos x="T8" y="T9"/>
                  </a:cxn>
                </a:cxnLst>
                <a:rect l="0" t="0" r="r" b="b"/>
                <a:pathLst>
                  <a:path w="71" h="24">
                    <a:moveTo>
                      <a:pt x="4" y="12"/>
                    </a:moveTo>
                    <a:cubicBezTo>
                      <a:pt x="0" y="6"/>
                      <a:pt x="10" y="0"/>
                      <a:pt x="27" y="0"/>
                    </a:cubicBezTo>
                    <a:cubicBezTo>
                      <a:pt x="45" y="0"/>
                      <a:pt x="62" y="6"/>
                      <a:pt x="66" y="12"/>
                    </a:cubicBezTo>
                    <a:cubicBezTo>
                      <a:pt x="71" y="19"/>
                      <a:pt x="60" y="24"/>
                      <a:pt x="43" y="24"/>
                    </a:cubicBezTo>
                    <a:cubicBezTo>
                      <a:pt x="25" y="24"/>
                      <a:pt x="8" y="19"/>
                      <a:pt x="4" y="1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grpSp>
        <p:grpSp>
          <p:nvGrpSpPr>
            <p:cNvPr id="1238" name="Group 1009"/>
            <p:cNvGrpSpPr>
              <a:grpSpLocks/>
            </p:cNvGrpSpPr>
            <p:nvPr/>
          </p:nvGrpSpPr>
          <p:grpSpPr bwMode="auto">
            <a:xfrm>
              <a:off x="1916113" y="4545013"/>
              <a:ext cx="6943725" cy="455613"/>
              <a:chOff x="1207" y="2863"/>
              <a:chExt cx="4374" cy="287"/>
            </a:xfrm>
          </p:grpSpPr>
          <p:sp>
            <p:nvSpPr>
              <p:cNvPr id="1509" name="Freeform 809"/>
              <p:cNvSpPr>
                <a:spLocks/>
              </p:cNvSpPr>
              <p:nvPr/>
            </p:nvSpPr>
            <p:spPr bwMode="auto">
              <a:xfrm>
                <a:off x="4809" y="2863"/>
                <a:ext cx="70" cy="24"/>
              </a:xfrm>
              <a:custGeom>
                <a:avLst/>
                <a:gdLst>
                  <a:gd name="T0" fmla="*/ 4 w 71"/>
                  <a:gd name="T1" fmla="*/ 12 h 24"/>
                  <a:gd name="T2" fmla="*/ 27 w 71"/>
                  <a:gd name="T3" fmla="*/ 0 h 24"/>
                  <a:gd name="T4" fmla="*/ 66 w 71"/>
                  <a:gd name="T5" fmla="*/ 12 h 24"/>
                  <a:gd name="T6" fmla="*/ 43 w 71"/>
                  <a:gd name="T7" fmla="*/ 24 h 24"/>
                  <a:gd name="T8" fmla="*/ 4 w 71"/>
                  <a:gd name="T9" fmla="*/ 12 h 24"/>
                </a:gdLst>
                <a:ahLst/>
                <a:cxnLst>
                  <a:cxn ang="0">
                    <a:pos x="T0" y="T1"/>
                  </a:cxn>
                  <a:cxn ang="0">
                    <a:pos x="T2" y="T3"/>
                  </a:cxn>
                  <a:cxn ang="0">
                    <a:pos x="T4" y="T5"/>
                  </a:cxn>
                  <a:cxn ang="0">
                    <a:pos x="T6" y="T7"/>
                  </a:cxn>
                  <a:cxn ang="0">
                    <a:pos x="T8" y="T9"/>
                  </a:cxn>
                </a:cxnLst>
                <a:rect l="0" t="0" r="r" b="b"/>
                <a:pathLst>
                  <a:path w="71" h="24">
                    <a:moveTo>
                      <a:pt x="4" y="12"/>
                    </a:moveTo>
                    <a:cubicBezTo>
                      <a:pt x="0" y="6"/>
                      <a:pt x="10" y="0"/>
                      <a:pt x="27" y="0"/>
                    </a:cubicBezTo>
                    <a:cubicBezTo>
                      <a:pt x="44" y="0"/>
                      <a:pt x="62" y="6"/>
                      <a:pt x="66" y="12"/>
                    </a:cubicBezTo>
                    <a:cubicBezTo>
                      <a:pt x="71" y="19"/>
                      <a:pt x="61" y="24"/>
                      <a:pt x="43" y="24"/>
                    </a:cubicBezTo>
                    <a:cubicBezTo>
                      <a:pt x="26" y="24"/>
                      <a:pt x="9" y="19"/>
                      <a:pt x="4" y="1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510" name="Freeform 810"/>
              <p:cNvSpPr>
                <a:spLocks/>
              </p:cNvSpPr>
              <p:nvPr/>
            </p:nvSpPr>
            <p:spPr bwMode="auto">
              <a:xfrm>
                <a:off x="4889" y="2863"/>
                <a:ext cx="72" cy="24"/>
              </a:xfrm>
              <a:custGeom>
                <a:avLst/>
                <a:gdLst>
                  <a:gd name="T0" fmla="*/ 5 w 72"/>
                  <a:gd name="T1" fmla="*/ 12 h 24"/>
                  <a:gd name="T2" fmla="*/ 27 w 72"/>
                  <a:gd name="T3" fmla="*/ 0 h 24"/>
                  <a:gd name="T4" fmla="*/ 67 w 72"/>
                  <a:gd name="T5" fmla="*/ 12 h 24"/>
                  <a:gd name="T6" fmla="*/ 45 w 72"/>
                  <a:gd name="T7" fmla="*/ 24 h 24"/>
                  <a:gd name="T8" fmla="*/ 5 w 72"/>
                  <a:gd name="T9" fmla="*/ 12 h 24"/>
                </a:gdLst>
                <a:ahLst/>
                <a:cxnLst>
                  <a:cxn ang="0">
                    <a:pos x="T0" y="T1"/>
                  </a:cxn>
                  <a:cxn ang="0">
                    <a:pos x="T2" y="T3"/>
                  </a:cxn>
                  <a:cxn ang="0">
                    <a:pos x="T4" y="T5"/>
                  </a:cxn>
                  <a:cxn ang="0">
                    <a:pos x="T6" y="T7"/>
                  </a:cxn>
                  <a:cxn ang="0">
                    <a:pos x="T8" y="T9"/>
                  </a:cxn>
                </a:cxnLst>
                <a:rect l="0" t="0" r="r" b="b"/>
                <a:pathLst>
                  <a:path w="72" h="24">
                    <a:moveTo>
                      <a:pt x="5" y="12"/>
                    </a:moveTo>
                    <a:cubicBezTo>
                      <a:pt x="0" y="6"/>
                      <a:pt x="10" y="0"/>
                      <a:pt x="27" y="0"/>
                    </a:cubicBezTo>
                    <a:cubicBezTo>
                      <a:pt x="44" y="0"/>
                      <a:pt x="62" y="6"/>
                      <a:pt x="67" y="12"/>
                    </a:cubicBezTo>
                    <a:cubicBezTo>
                      <a:pt x="72" y="19"/>
                      <a:pt x="62" y="24"/>
                      <a:pt x="45" y="24"/>
                    </a:cubicBezTo>
                    <a:cubicBezTo>
                      <a:pt x="27" y="24"/>
                      <a:pt x="10" y="19"/>
                      <a:pt x="5" y="1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511" name="Freeform 811"/>
              <p:cNvSpPr>
                <a:spLocks/>
              </p:cNvSpPr>
              <p:nvPr/>
            </p:nvSpPr>
            <p:spPr bwMode="auto">
              <a:xfrm>
                <a:off x="4970" y="2863"/>
                <a:ext cx="72" cy="24"/>
              </a:xfrm>
              <a:custGeom>
                <a:avLst/>
                <a:gdLst>
                  <a:gd name="T0" fmla="*/ 5 w 73"/>
                  <a:gd name="T1" fmla="*/ 12 h 24"/>
                  <a:gd name="T2" fmla="*/ 27 w 73"/>
                  <a:gd name="T3" fmla="*/ 0 h 24"/>
                  <a:gd name="T4" fmla="*/ 68 w 73"/>
                  <a:gd name="T5" fmla="*/ 12 h 24"/>
                  <a:gd name="T6" fmla="*/ 45 w 73"/>
                  <a:gd name="T7" fmla="*/ 24 h 24"/>
                  <a:gd name="T8" fmla="*/ 5 w 73"/>
                  <a:gd name="T9" fmla="*/ 12 h 24"/>
                </a:gdLst>
                <a:ahLst/>
                <a:cxnLst>
                  <a:cxn ang="0">
                    <a:pos x="T0" y="T1"/>
                  </a:cxn>
                  <a:cxn ang="0">
                    <a:pos x="T2" y="T3"/>
                  </a:cxn>
                  <a:cxn ang="0">
                    <a:pos x="T4" y="T5"/>
                  </a:cxn>
                  <a:cxn ang="0">
                    <a:pos x="T6" y="T7"/>
                  </a:cxn>
                  <a:cxn ang="0">
                    <a:pos x="T8" y="T9"/>
                  </a:cxn>
                </a:cxnLst>
                <a:rect l="0" t="0" r="r" b="b"/>
                <a:pathLst>
                  <a:path w="73" h="24">
                    <a:moveTo>
                      <a:pt x="5" y="12"/>
                    </a:moveTo>
                    <a:cubicBezTo>
                      <a:pt x="0" y="6"/>
                      <a:pt x="10" y="0"/>
                      <a:pt x="27" y="0"/>
                    </a:cubicBezTo>
                    <a:cubicBezTo>
                      <a:pt x="44" y="0"/>
                      <a:pt x="62" y="6"/>
                      <a:pt x="68" y="12"/>
                    </a:cubicBezTo>
                    <a:cubicBezTo>
                      <a:pt x="73" y="19"/>
                      <a:pt x="63" y="24"/>
                      <a:pt x="45" y="24"/>
                    </a:cubicBezTo>
                    <a:cubicBezTo>
                      <a:pt x="28" y="24"/>
                      <a:pt x="10" y="19"/>
                      <a:pt x="5" y="1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512" name="Freeform 812"/>
              <p:cNvSpPr>
                <a:spLocks/>
              </p:cNvSpPr>
              <p:nvPr/>
            </p:nvSpPr>
            <p:spPr bwMode="auto">
              <a:xfrm>
                <a:off x="5051" y="2863"/>
                <a:ext cx="73" cy="24"/>
              </a:xfrm>
              <a:custGeom>
                <a:avLst/>
                <a:gdLst>
                  <a:gd name="T0" fmla="*/ 5 w 73"/>
                  <a:gd name="T1" fmla="*/ 12 h 24"/>
                  <a:gd name="T2" fmla="*/ 27 w 73"/>
                  <a:gd name="T3" fmla="*/ 0 h 24"/>
                  <a:gd name="T4" fmla="*/ 67 w 73"/>
                  <a:gd name="T5" fmla="*/ 12 h 24"/>
                  <a:gd name="T6" fmla="*/ 46 w 73"/>
                  <a:gd name="T7" fmla="*/ 24 h 24"/>
                  <a:gd name="T8" fmla="*/ 5 w 73"/>
                  <a:gd name="T9" fmla="*/ 12 h 24"/>
                </a:gdLst>
                <a:ahLst/>
                <a:cxnLst>
                  <a:cxn ang="0">
                    <a:pos x="T0" y="T1"/>
                  </a:cxn>
                  <a:cxn ang="0">
                    <a:pos x="T2" y="T3"/>
                  </a:cxn>
                  <a:cxn ang="0">
                    <a:pos x="T4" y="T5"/>
                  </a:cxn>
                  <a:cxn ang="0">
                    <a:pos x="T6" y="T7"/>
                  </a:cxn>
                  <a:cxn ang="0">
                    <a:pos x="T8" y="T9"/>
                  </a:cxn>
                </a:cxnLst>
                <a:rect l="0" t="0" r="r" b="b"/>
                <a:pathLst>
                  <a:path w="73" h="24">
                    <a:moveTo>
                      <a:pt x="5" y="12"/>
                    </a:moveTo>
                    <a:cubicBezTo>
                      <a:pt x="0" y="6"/>
                      <a:pt x="10" y="0"/>
                      <a:pt x="27" y="0"/>
                    </a:cubicBezTo>
                    <a:cubicBezTo>
                      <a:pt x="44" y="0"/>
                      <a:pt x="62" y="6"/>
                      <a:pt x="67" y="12"/>
                    </a:cubicBezTo>
                    <a:cubicBezTo>
                      <a:pt x="73" y="19"/>
                      <a:pt x="63" y="24"/>
                      <a:pt x="46" y="24"/>
                    </a:cubicBezTo>
                    <a:cubicBezTo>
                      <a:pt x="29" y="24"/>
                      <a:pt x="10" y="19"/>
                      <a:pt x="5" y="1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513" name="Freeform 813"/>
              <p:cNvSpPr>
                <a:spLocks/>
              </p:cNvSpPr>
              <p:nvPr/>
            </p:nvSpPr>
            <p:spPr bwMode="auto">
              <a:xfrm>
                <a:off x="5132" y="2863"/>
                <a:ext cx="72" cy="24"/>
              </a:xfrm>
              <a:custGeom>
                <a:avLst/>
                <a:gdLst>
                  <a:gd name="T0" fmla="*/ 5 w 73"/>
                  <a:gd name="T1" fmla="*/ 12 h 24"/>
                  <a:gd name="T2" fmla="*/ 26 w 73"/>
                  <a:gd name="T3" fmla="*/ 0 h 24"/>
                  <a:gd name="T4" fmla="*/ 67 w 73"/>
                  <a:gd name="T5" fmla="*/ 12 h 24"/>
                  <a:gd name="T6" fmla="*/ 46 w 73"/>
                  <a:gd name="T7" fmla="*/ 24 h 24"/>
                  <a:gd name="T8" fmla="*/ 5 w 73"/>
                  <a:gd name="T9" fmla="*/ 12 h 24"/>
                </a:gdLst>
                <a:ahLst/>
                <a:cxnLst>
                  <a:cxn ang="0">
                    <a:pos x="T0" y="T1"/>
                  </a:cxn>
                  <a:cxn ang="0">
                    <a:pos x="T2" y="T3"/>
                  </a:cxn>
                  <a:cxn ang="0">
                    <a:pos x="T4" y="T5"/>
                  </a:cxn>
                  <a:cxn ang="0">
                    <a:pos x="T6" y="T7"/>
                  </a:cxn>
                  <a:cxn ang="0">
                    <a:pos x="T8" y="T9"/>
                  </a:cxn>
                </a:cxnLst>
                <a:rect l="0" t="0" r="r" b="b"/>
                <a:pathLst>
                  <a:path w="73" h="24">
                    <a:moveTo>
                      <a:pt x="5" y="12"/>
                    </a:moveTo>
                    <a:cubicBezTo>
                      <a:pt x="0" y="6"/>
                      <a:pt x="9" y="0"/>
                      <a:pt x="26" y="0"/>
                    </a:cubicBezTo>
                    <a:cubicBezTo>
                      <a:pt x="43" y="0"/>
                      <a:pt x="61" y="6"/>
                      <a:pt x="67" y="12"/>
                    </a:cubicBezTo>
                    <a:cubicBezTo>
                      <a:pt x="73" y="19"/>
                      <a:pt x="63" y="24"/>
                      <a:pt x="46" y="24"/>
                    </a:cubicBezTo>
                    <a:cubicBezTo>
                      <a:pt x="29" y="24"/>
                      <a:pt x="10" y="19"/>
                      <a:pt x="5" y="1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514" name="Freeform 814"/>
              <p:cNvSpPr>
                <a:spLocks/>
              </p:cNvSpPr>
              <p:nvPr/>
            </p:nvSpPr>
            <p:spPr bwMode="auto">
              <a:xfrm>
                <a:off x="5212" y="2863"/>
                <a:ext cx="74" cy="24"/>
              </a:xfrm>
              <a:custGeom>
                <a:avLst/>
                <a:gdLst>
                  <a:gd name="T0" fmla="*/ 6 w 74"/>
                  <a:gd name="T1" fmla="*/ 12 h 24"/>
                  <a:gd name="T2" fmla="*/ 26 w 74"/>
                  <a:gd name="T3" fmla="*/ 0 h 24"/>
                  <a:gd name="T4" fmla="*/ 68 w 74"/>
                  <a:gd name="T5" fmla="*/ 12 h 24"/>
                  <a:gd name="T6" fmla="*/ 48 w 74"/>
                  <a:gd name="T7" fmla="*/ 24 h 24"/>
                  <a:gd name="T8" fmla="*/ 6 w 74"/>
                  <a:gd name="T9" fmla="*/ 12 h 24"/>
                </a:gdLst>
                <a:ahLst/>
                <a:cxnLst>
                  <a:cxn ang="0">
                    <a:pos x="T0" y="T1"/>
                  </a:cxn>
                  <a:cxn ang="0">
                    <a:pos x="T2" y="T3"/>
                  </a:cxn>
                  <a:cxn ang="0">
                    <a:pos x="T4" y="T5"/>
                  </a:cxn>
                  <a:cxn ang="0">
                    <a:pos x="T6" y="T7"/>
                  </a:cxn>
                  <a:cxn ang="0">
                    <a:pos x="T8" y="T9"/>
                  </a:cxn>
                </a:cxnLst>
                <a:rect l="0" t="0" r="r" b="b"/>
                <a:pathLst>
                  <a:path w="74" h="24">
                    <a:moveTo>
                      <a:pt x="6" y="12"/>
                    </a:moveTo>
                    <a:cubicBezTo>
                      <a:pt x="0" y="6"/>
                      <a:pt x="9" y="0"/>
                      <a:pt x="26" y="0"/>
                    </a:cubicBezTo>
                    <a:cubicBezTo>
                      <a:pt x="44" y="0"/>
                      <a:pt x="62" y="6"/>
                      <a:pt x="68" y="12"/>
                    </a:cubicBezTo>
                    <a:cubicBezTo>
                      <a:pt x="74" y="19"/>
                      <a:pt x="65" y="24"/>
                      <a:pt x="48" y="24"/>
                    </a:cubicBezTo>
                    <a:cubicBezTo>
                      <a:pt x="30" y="24"/>
                      <a:pt x="11" y="19"/>
                      <a:pt x="6" y="1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515" name="Freeform 815"/>
              <p:cNvSpPr>
                <a:spLocks/>
              </p:cNvSpPr>
              <p:nvPr/>
            </p:nvSpPr>
            <p:spPr bwMode="auto">
              <a:xfrm>
                <a:off x="1207" y="2892"/>
                <a:ext cx="79" cy="25"/>
              </a:xfrm>
              <a:custGeom>
                <a:avLst/>
                <a:gdLst>
                  <a:gd name="T0" fmla="*/ 8 w 79"/>
                  <a:gd name="T1" fmla="*/ 12 h 25"/>
                  <a:gd name="T2" fmla="*/ 54 w 79"/>
                  <a:gd name="T3" fmla="*/ 0 h 25"/>
                  <a:gd name="T4" fmla="*/ 71 w 79"/>
                  <a:gd name="T5" fmla="*/ 12 h 25"/>
                  <a:gd name="T6" fmla="*/ 25 w 79"/>
                  <a:gd name="T7" fmla="*/ 25 h 25"/>
                  <a:gd name="T8" fmla="*/ 8 w 79"/>
                  <a:gd name="T9" fmla="*/ 12 h 25"/>
                </a:gdLst>
                <a:ahLst/>
                <a:cxnLst>
                  <a:cxn ang="0">
                    <a:pos x="T0" y="T1"/>
                  </a:cxn>
                  <a:cxn ang="0">
                    <a:pos x="T2" y="T3"/>
                  </a:cxn>
                  <a:cxn ang="0">
                    <a:pos x="T4" y="T5"/>
                  </a:cxn>
                  <a:cxn ang="0">
                    <a:pos x="T6" y="T7"/>
                  </a:cxn>
                  <a:cxn ang="0">
                    <a:pos x="T8" y="T9"/>
                  </a:cxn>
                </a:cxnLst>
                <a:rect l="0" t="0" r="r" b="b"/>
                <a:pathLst>
                  <a:path w="79" h="25">
                    <a:moveTo>
                      <a:pt x="8" y="12"/>
                    </a:moveTo>
                    <a:cubicBezTo>
                      <a:pt x="16" y="6"/>
                      <a:pt x="36" y="0"/>
                      <a:pt x="54" y="0"/>
                    </a:cubicBezTo>
                    <a:cubicBezTo>
                      <a:pt x="71" y="0"/>
                      <a:pt x="79" y="6"/>
                      <a:pt x="71" y="12"/>
                    </a:cubicBezTo>
                    <a:cubicBezTo>
                      <a:pt x="63" y="19"/>
                      <a:pt x="43" y="25"/>
                      <a:pt x="25" y="25"/>
                    </a:cubicBezTo>
                    <a:cubicBezTo>
                      <a:pt x="7" y="25"/>
                      <a:pt x="0" y="19"/>
                      <a:pt x="8" y="1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516" name="Freeform 816"/>
              <p:cNvSpPr>
                <a:spLocks/>
              </p:cNvSpPr>
              <p:nvPr/>
            </p:nvSpPr>
            <p:spPr bwMode="auto">
              <a:xfrm>
                <a:off x="1290" y="2892"/>
                <a:ext cx="78" cy="25"/>
              </a:xfrm>
              <a:custGeom>
                <a:avLst/>
                <a:gdLst>
                  <a:gd name="T0" fmla="*/ 8 w 79"/>
                  <a:gd name="T1" fmla="*/ 12 h 25"/>
                  <a:gd name="T2" fmla="*/ 54 w 79"/>
                  <a:gd name="T3" fmla="*/ 0 h 25"/>
                  <a:gd name="T4" fmla="*/ 71 w 79"/>
                  <a:gd name="T5" fmla="*/ 12 h 25"/>
                  <a:gd name="T6" fmla="*/ 26 w 79"/>
                  <a:gd name="T7" fmla="*/ 25 h 25"/>
                  <a:gd name="T8" fmla="*/ 8 w 79"/>
                  <a:gd name="T9" fmla="*/ 12 h 25"/>
                </a:gdLst>
                <a:ahLst/>
                <a:cxnLst>
                  <a:cxn ang="0">
                    <a:pos x="T0" y="T1"/>
                  </a:cxn>
                  <a:cxn ang="0">
                    <a:pos x="T2" y="T3"/>
                  </a:cxn>
                  <a:cxn ang="0">
                    <a:pos x="T4" y="T5"/>
                  </a:cxn>
                  <a:cxn ang="0">
                    <a:pos x="T6" y="T7"/>
                  </a:cxn>
                  <a:cxn ang="0">
                    <a:pos x="T8" y="T9"/>
                  </a:cxn>
                </a:cxnLst>
                <a:rect l="0" t="0" r="r" b="b"/>
                <a:pathLst>
                  <a:path w="79" h="25">
                    <a:moveTo>
                      <a:pt x="8" y="12"/>
                    </a:moveTo>
                    <a:cubicBezTo>
                      <a:pt x="16" y="6"/>
                      <a:pt x="36" y="0"/>
                      <a:pt x="54" y="0"/>
                    </a:cubicBezTo>
                    <a:cubicBezTo>
                      <a:pt x="71" y="0"/>
                      <a:pt x="79" y="6"/>
                      <a:pt x="71" y="12"/>
                    </a:cubicBezTo>
                    <a:cubicBezTo>
                      <a:pt x="64" y="19"/>
                      <a:pt x="43" y="25"/>
                      <a:pt x="26" y="25"/>
                    </a:cubicBezTo>
                    <a:cubicBezTo>
                      <a:pt x="8" y="25"/>
                      <a:pt x="0" y="19"/>
                      <a:pt x="8" y="1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517" name="Freeform 817"/>
              <p:cNvSpPr>
                <a:spLocks/>
              </p:cNvSpPr>
              <p:nvPr/>
            </p:nvSpPr>
            <p:spPr bwMode="auto">
              <a:xfrm>
                <a:off x="1372" y="2892"/>
                <a:ext cx="78" cy="25"/>
              </a:xfrm>
              <a:custGeom>
                <a:avLst/>
                <a:gdLst>
                  <a:gd name="T0" fmla="*/ 7 w 78"/>
                  <a:gd name="T1" fmla="*/ 12 h 25"/>
                  <a:gd name="T2" fmla="*/ 52 w 78"/>
                  <a:gd name="T3" fmla="*/ 0 h 25"/>
                  <a:gd name="T4" fmla="*/ 70 w 78"/>
                  <a:gd name="T5" fmla="*/ 12 h 25"/>
                  <a:gd name="T6" fmla="*/ 25 w 78"/>
                  <a:gd name="T7" fmla="*/ 25 h 25"/>
                  <a:gd name="T8" fmla="*/ 7 w 78"/>
                  <a:gd name="T9" fmla="*/ 12 h 25"/>
                </a:gdLst>
                <a:ahLst/>
                <a:cxnLst>
                  <a:cxn ang="0">
                    <a:pos x="T0" y="T1"/>
                  </a:cxn>
                  <a:cxn ang="0">
                    <a:pos x="T2" y="T3"/>
                  </a:cxn>
                  <a:cxn ang="0">
                    <a:pos x="T4" y="T5"/>
                  </a:cxn>
                  <a:cxn ang="0">
                    <a:pos x="T6" y="T7"/>
                  </a:cxn>
                  <a:cxn ang="0">
                    <a:pos x="T8" y="T9"/>
                  </a:cxn>
                </a:cxnLst>
                <a:rect l="0" t="0" r="r" b="b"/>
                <a:pathLst>
                  <a:path w="78" h="25">
                    <a:moveTo>
                      <a:pt x="7" y="12"/>
                    </a:moveTo>
                    <a:cubicBezTo>
                      <a:pt x="15" y="6"/>
                      <a:pt x="35" y="0"/>
                      <a:pt x="52" y="0"/>
                    </a:cubicBezTo>
                    <a:cubicBezTo>
                      <a:pt x="69" y="0"/>
                      <a:pt x="78" y="6"/>
                      <a:pt x="70" y="12"/>
                    </a:cubicBezTo>
                    <a:cubicBezTo>
                      <a:pt x="63" y="19"/>
                      <a:pt x="43" y="25"/>
                      <a:pt x="25" y="25"/>
                    </a:cubicBezTo>
                    <a:cubicBezTo>
                      <a:pt x="8" y="25"/>
                      <a:pt x="0" y="19"/>
                      <a:pt x="7" y="1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518" name="Freeform 818"/>
              <p:cNvSpPr>
                <a:spLocks/>
              </p:cNvSpPr>
              <p:nvPr/>
            </p:nvSpPr>
            <p:spPr bwMode="auto">
              <a:xfrm>
                <a:off x="1455" y="2892"/>
                <a:ext cx="77" cy="25"/>
              </a:xfrm>
              <a:custGeom>
                <a:avLst/>
                <a:gdLst>
                  <a:gd name="T0" fmla="*/ 7 w 78"/>
                  <a:gd name="T1" fmla="*/ 12 h 25"/>
                  <a:gd name="T2" fmla="*/ 52 w 78"/>
                  <a:gd name="T3" fmla="*/ 0 h 25"/>
                  <a:gd name="T4" fmla="*/ 71 w 78"/>
                  <a:gd name="T5" fmla="*/ 12 h 25"/>
                  <a:gd name="T6" fmla="*/ 26 w 78"/>
                  <a:gd name="T7" fmla="*/ 25 h 25"/>
                  <a:gd name="T8" fmla="*/ 7 w 78"/>
                  <a:gd name="T9" fmla="*/ 12 h 25"/>
                </a:gdLst>
                <a:ahLst/>
                <a:cxnLst>
                  <a:cxn ang="0">
                    <a:pos x="T0" y="T1"/>
                  </a:cxn>
                  <a:cxn ang="0">
                    <a:pos x="T2" y="T3"/>
                  </a:cxn>
                  <a:cxn ang="0">
                    <a:pos x="T4" y="T5"/>
                  </a:cxn>
                  <a:cxn ang="0">
                    <a:pos x="T6" y="T7"/>
                  </a:cxn>
                  <a:cxn ang="0">
                    <a:pos x="T8" y="T9"/>
                  </a:cxn>
                </a:cxnLst>
                <a:rect l="0" t="0" r="r" b="b"/>
                <a:pathLst>
                  <a:path w="78" h="25">
                    <a:moveTo>
                      <a:pt x="7" y="12"/>
                    </a:moveTo>
                    <a:cubicBezTo>
                      <a:pt x="14" y="6"/>
                      <a:pt x="34" y="0"/>
                      <a:pt x="52" y="0"/>
                    </a:cubicBezTo>
                    <a:cubicBezTo>
                      <a:pt x="69" y="0"/>
                      <a:pt x="78" y="6"/>
                      <a:pt x="71" y="12"/>
                    </a:cubicBezTo>
                    <a:cubicBezTo>
                      <a:pt x="64" y="19"/>
                      <a:pt x="44" y="25"/>
                      <a:pt x="26" y="25"/>
                    </a:cubicBezTo>
                    <a:cubicBezTo>
                      <a:pt x="8" y="25"/>
                      <a:pt x="0" y="19"/>
                      <a:pt x="7" y="1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519" name="Freeform 819"/>
              <p:cNvSpPr>
                <a:spLocks/>
              </p:cNvSpPr>
              <p:nvPr/>
            </p:nvSpPr>
            <p:spPr bwMode="auto">
              <a:xfrm>
                <a:off x="1785" y="2892"/>
                <a:ext cx="74" cy="25"/>
              </a:xfrm>
              <a:custGeom>
                <a:avLst/>
                <a:gdLst>
                  <a:gd name="T0" fmla="*/ 6 w 75"/>
                  <a:gd name="T1" fmla="*/ 12 h 25"/>
                  <a:gd name="T2" fmla="*/ 48 w 75"/>
                  <a:gd name="T3" fmla="*/ 0 h 25"/>
                  <a:gd name="T4" fmla="*/ 70 w 75"/>
                  <a:gd name="T5" fmla="*/ 12 h 25"/>
                  <a:gd name="T6" fmla="*/ 27 w 75"/>
                  <a:gd name="T7" fmla="*/ 25 h 25"/>
                  <a:gd name="T8" fmla="*/ 6 w 75"/>
                  <a:gd name="T9" fmla="*/ 12 h 25"/>
                </a:gdLst>
                <a:ahLst/>
                <a:cxnLst>
                  <a:cxn ang="0">
                    <a:pos x="T0" y="T1"/>
                  </a:cxn>
                  <a:cxn ang="0">
                    <a:pos x="T2" y="T3"/>
                  </a:cxn>
                  <a:cxn ang="0">
                    <a:pos x="T4" y="T5"/>
                  </a:cxn>
                  <a:cxn ang="0">
                    <a:pos x="T6" y="T7"/>
                  </a:cxn>
                  <a:cxn ang="0">
                    <a:pos x="T8" y="T9"/>
                  </a:cxn>
                </a:cxnLst>
                <a:rect l="0" t="0" r="r" b="b"/>
                <a:pathLst>
                  <a:path w="75" h="25">
                    <a:moveTo>
                      <a:pt x="6" y="12"/>
                    </a:moveTo>
                    <a:cubicBezTo>
                      <a:pt x="12" y="6"/>
                      <a:pt x="31" y="0"/>
                      <a:pt x="48" y="0"/>
                    </a:cubicBezTo>
                    <a:cubicBezTo>
                      <a:pt x="66" y="0"/>
                      <a:pt x="75" y="6"/>
                      <a:pt x="70" y="12"/>
                    </a:cubicBezTo>
                    <a:cubicBezTo>
                      <a:pt x="64" y="19"/>
                      <a:pt x="45" y="25"/>
                      <a:pt x="27" y="25"/>
                    </a:cubicBezTo>
                    <a:cubicBezTo>
                      <a:pt x="9" y="25"/>
                      <a:pt x="0" y="19"/>
                      <a:pt x="6" y="1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520" name="Freeform 820"/>
              <p:cNvSpPr>
                <a:spLocks/>
              </p:cNvSpPr>
              <p:nvPr/>
            </p:nvSpPr>
            <p:spPr bwMode="auto">
              <a:xfrm>
                <a:off x="3022" y="2892"/>
                <a:ext cx="67" cy="25"/>
              </a:xfrm>
              <a:custGeom>
                <a:avLst/>
                <a:gdLst>
                  <a:gd name="T0" fmla="*/ 2 w 67"/>
                  <a:gd name="T1" fmla="*/ 12 h 25"/>
                  <a:gd name="T2" fmla="*/ 37 w 67"/>
                  <a:gd name="T3" fmla="*/ 0 h 25"/>
                  <a:gd name="T4" fmla="*/ 65 w 67"/>
                  <a:gd name="T5" fmla="*/ 12 h 25"/>
                  <a:gd name="T6" fmla="*/ 31 w 67"/>
                  <a:gd name="T7" fmla="*/ 25 h 25"/>
                  <a:gd name="T8" fmla="*/ 2 w 67"/>
                  <a:gd name="T9" fmla="*/ 12 h 25"/>
                </a:gdLst>
                <a:ahLst/>
                <a:cxnLst>
                  <a:cxn ang="0">
                    <a:pos x="T0" y="T1"/>
                  </a:cxn>
                  <a:cxn ang="0">
                    <a:pos x="T2" y="T3"/>
                  </a:cxn>
                  <a:cxn ang="0">
                    <a:pos x="T4" y="T5"/>
                  </a:cxn>
                  <a:cxn ang="0">
                    <a:pos x="T6" y="T7"/>
                  </a:cxn>
                  <a:cxn ang="0">
                    <a:pos x="T8" y="T9"/>
                  </a:cxn>
                </a:cxnLst>
                <a:rect l="0" t="0" r="r" b="b"/>
                <a:pathLst>
                  <a:path w="67" h="25">
                    <a:moveTo>
                      <a:pt x="2" y="12"/>
                    </a:moveTo>
                    <a:cubicBezTo>
                      <a:pt x="4" y="6"/>
                      <a:pt x="19" y="0"/>
                      <a:pt x="37" y="0"/>
                    </a:cubicBezTo>
                    <a:cubicBezTo>
                      <a:pt x="54" y="0"/>
                      <a:pt x="67" y="6"/>
                      <a:pt x="65" y="12"/>
                    </a:cubicBezTo>
                    <a:cubicBezTo>
                      <a:pt x="63" y="19"/>
                      <a:pt x="48" y="25"/>
                      <a:pt x="31" y="25"/>
                    </a:cubicBezTo>
                    <a:cubicBezTo>
                      <a:pt x="13" y="25"/>
                      <a:pt x="0" y="19"/>
                      <a:pt x="2" y="1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521" name="Freeform 821"/>
              <p:cNvSpPr>
                <a:spLocks/>
              </p:cNvSpPr>
              <p:nvPr/>
            </p:nvSpPr>
            <p:spPr bwMode="auto">
              <a:xfrm>
                <a:off x="3105" y="2892"/>
                <a:ext cx="65" cy="25"/>
              </a:xfrm>
              <a:custGeom>
                <a:avLst/>
                <a:gdLst>
                  <a:gd name="T0" fmla="*/ 1 w 65"/>
                  <a:gd name="T1" fmla="*/ 12 h 25"/>
                  <a:gd name="T2" fmla="*/ 35 w 65"/>
                  <a:gd name="T3" fmla="*/ 0 h 25"/>
                  <a:gd name="T4" fmla="*/ 64 w 65"/>
                  <a:gd name="T5" fmla="*/ 12 h 25"/>
                  <a:gd name="T6" fmla="*/ 30 w 65"/>
                  <a:gd name="T7" fmla="*/ 25 h 25"/>
                  <a:gd name="T8" fmla="*/ 1 w 65"/>
                  <a:gd name="T9" fmla="*/ 12 h 25"/>
                </a:gdLst>
                <a:ahLst/>
                <a:cxnLst>
                  <a:cxn ang="0">
                    <a:pos x="T0" y="T1"/>
                  </a:cxn>
                  <a:cxn ang="0">
                    <a:pos x="T2" y="T3"/>
                  </a:cxn>
                  <a:cxn ang="0">
                    <a:pos x="T4" y="T5"/>
                  </a:cxn>
                  <a:cxn ang="0">
                    <a:pos x="T6" y="T7"/>
                  </a:cxn>
                  <a:cxn ang="0">
                    <a:pos x="T8" y="T9"/>
                  </a:cxn>
                </a:cxnLst>
                <a:rect l="0" t="0" r="r" b="b"/>
                <a:pathLst>
                  <a:path w="65" h="25">
                    <a:moveTo>
                      <a:pt x="1" y="12"/>
                    </a:moveTo>
                    <a:cubicBezTo>
                      <a:pt x="3" y="6"/>
                      <a:pt x="18" y="0"/>
                      <a:pt x="35" y="0"/>
                    </a:cubicBezTo>
                    <a:cubicBezTo>
                      <a:pt x="52" y="0"/>
                      <a:pt x="65" y="6"/>
                      <a:pt x="64" y="12"/>
                    </a:cubicBezTo>
                    <a:cubicBezTo>
                      <a:pt x="63" y="19"/>
                      <a:pt x="48" y="25"/>
                      <a:pt x="30" y="25"/>
                    </a:cubicBezTo>
                    <a:cubicBezTo>
                      <a:pt x="13" y="25"/>
                      <a:pt x="0" y="19"/>
                      <a:pt x="1" y="1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522" name="Freeform 822"/>
              <p:cNvSpPr>
                <a:spLocks/>
              </p:cNvSpPr>
              <p:nvPr/>
            </p:nvSpPr>
            <p:spPr bwMode="auto">
              <a:xfrm>
                <a:off x="3187" y="2892"/>
                <a:ext cx="65" cy="25"/>
              </a:xfrm>
              <a:custGeom>
                <a:avLst/>
                <a:gdLst>
                  <a:gd name="T0" fmla="*/ 1 w 65"/>
                  <a:gd name="T1" fmla="*/ 12 h 25"/>
                  <a:gd name="T2" fmla="*/ 34 w 65"/>
                  <a:gd name="T3" fmla="*/ 0 h 25"/>
                  <a:gd name="T4" fmla="*/ 64 w 65"/>
                  <a:gd name="T5" fmla="*/ 12 h 25"/>
                  <a:gd name="T6" fmla="*/ 30 w 65"/>
                  <a:gd name="T7" fmla="*/ 25 h 25"/>
                  <a:gd name="T8" fmla="*/ 1 w 65"/>
                  <a:gd name="T9" fmla="*/ 12 h 25"/>
                </a:gdLst>
                <a:ahLst/>
                <a:cxnLst>
                  <a:cxn ang="0">
                    <a:pos x="T0" y="T1"/>
                  </a:cxn>
                  <a:cxn ang="0">
                    <a:pos x="T2" y="T3"/>
                  </a:cxn>
                  <a:cxn ang="0">
                    <a:pos x="T4" y="T5"/>
                  </a:cxn>
                  <a:cxn ang="0">
                    <a:pos x="T6" y="T7"/>
                  </a:cxn>
                  <a:cxn ang="0">
                    <a:pos x="T8" y="T9"/>
                  </a:cxn>
                </a:cxnLst>
                <a:rect l="0" t="0" r="r" b="b"/>
                <a:pathLst>
                  <a:path w="65" h="25">
                    <a:moveTo>
                      <a:pt x="1" y="12"/>
                    </a:moveTo>
                    <a:cubicBezTo>
                      <a:pt x="2" y="6"/>
                      <a:pt x="17" y="0"/>
                      <a:pt x="34" y="0"/>
                    </a:cubicBezTo>
                    <a:cubicBezTo>
                      <a:pt x="52" y="0"/>
                      <a:pt x="65" y="6"/>
                      <a:pt x="64" y="12"/>
                    </a:cubicBezTo>
                    <a:cubicBezTo>
                      <a:pt x="63" y="19"/>
                      <a:pt x="48" y="25"/>
                      <a:pt x="30" y="25"/>
                    </a:cubicBezTo>
                    <a:cubicBezTo>
                      <a:pt x="13" y="25"/>
                      <a:pt x="0" y="19"/>
                      <a:pt x="1" y="1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523" name="Freeform 823"/>
              <p:cNvSpPr>
                <a:spLocks/>
              </p:cNvSpPr>
              <p:nvPr/>
            </p:nvSpPr>
            <p:spPr bwMode="auto">
              <a:xfrm>
                <a:off x="3269" y="2892"/>
                <a:ext cx="65" cy="25"/>
              </a:xfrm>
              <a:custGeom>
                <a:avLst/>
                <a:gdLst>
                  <a:gd name="T0" fmla="*/ 1 w 65"/>
                  <a:gd name="T1" fmla="*/ 12 h 25"/>
                  <a:gd name="T2" fmla="*/ 34 w 65"/>
                  <a:gd name="T3" fmla="*/ 0 h 25"/>
                  <a:gd name="T4" fmla="*/ 65 w 65"/>
                  <a:gd name="T5" fmla="*/ 12 h 25"/>
                  <a:gd name="T6" fmla="*/ 31 w 65"/>
                  <a:gd name="T7" fmla="*/ 25 h 25"/>
                  <a:gd name="T8" fmla="*/ 1 w 65"/>
                  <a:gd name="T9" fmla="*/ 12 h 25"/>
                </a:gdLst>
                <a:ahLst/>
                <a:cxnLst>
                  <a:cxn ang="0">
                    <a:pos x="T0" y="T1"/>
                  </a:cxn>
                  <a:cxn ang="0">
                    <a:pos x="T2" y="T3"/>
                  </a:cxn>
                  <a:cxn ang="0">
                    <a:pos x="T4" y="T5"/>
                  </a:cxn>
                  <a:cxn ang="0">
                    <a:pos x="T6" y="T7"/>
                  </a:cxn>
                  <a:cxn ang="0">
                    <a:pos x="T8" y="T9"/>
                  </a:cxn>
                </a:cxnLst>
                <a:rect l="0" t="0" r="r" b="b"/>
                <a:pathLst>
                  <a:path w="65" h="25">
                    <a:moveTo>
                      <a:pt x="1" y="12"/>
                    </a:moveTo>
                    <a:cubicBezTo>
                      <a:pt x="2" y="6"/>
                      <a:pt x="17" y="0"/>
                      <a:pt x="34" y="0"/>
                    </a:cubicBezTo>
                    <a:cubicBezTo>
                      <a:pt x="52" y="0"/>
                      <a:pt x="65" y="6"/>
                      <a:pt x="65" y="12"/>
                    </a:cubicBezTo>
                    <a:cubicBezTo>
                      <a:pt x="64" y="19"/>
                      <a:pt x="49" y="25"/>
                      <a:pt x="31" y="25"/>
                    </a:cubicBezTo>
                    <a:cubicBezTo>
                      <a:pt x="14" y="25"/>
                      <a:pt x="0" y="19"/>
                      <a:pt x="1" y="1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524" name="Freeform 824"/>
              <p:cNvSpPr>
                <a:spLocks/>
              </p:cNvSpPr>
              <p:nvPr/>
            </p:nvSpPr>
            <p:spPr bwMode="auto">
              <a:xfrm>
                <a:off x="3352" y="2892"/>
                <a:ext cx="64" cy="25"/>
              </a:xfrm>
              <a:custGeom>
                <a:avLst/>
                <a:gdLst>
                  <a:gd name="T0" fmla="*/ 1 w 64"/>
                  <a:gd name="T1" fmla="*/ 12 h 25"/>
                  <a:gd name="T2" fmla="*/ 33 w 64"/>
                  <a:gd name="T3" fmla="*/ 0 h 25"/>
                  <a:gd name="T4" fmla="*/ 64 w 64"/>
                  <a:gd name="T5" fmla="*/ 12 h 25"/>
                  <a:gd name="T6" fmla="*/ 31 w 64"/>
                  <a:gd name="T7" fmla="*/ 25 h 25"/>
                  <a:gd name="T8" fmla="*/ 1 w 64"/>
                  <a:gd name="T9" fmla="*/ 12 h 25"/>
                </a:gdLst>
                <a:ahLst/>
                <a:cxnLst>
                  <a:cxn ang="0">
                    <a:pos x="T0" y="T1"/>
                  </a:cxn>
                  <a:cxn ang="0">
                    <a:pos x="T2" y="T3"/>
                  </a:cxn>
                  <a:cxn ang="0">
                    <a:pos x="T4" y="T5"/>
                  </a:cxn>
                  <a:cxn ang="0">
                    <a:pos x="T6" y="T7"/>
                  </a:cxn>
                  <a:cxn ang="0">
                    <a:pos x="T8" y="T9"/>
                  </a:cxn>
                </a:cxnLst>
                <a:rect l="0" t="0" r="r" b="b"/>
                <a:pathLst>
                  <a:path w="64" h="25">
                    <a:moveTo>
                      <a:pt x="1" y="12"/>
                    </a:moveTo>
                    <a:cubicBezTo>
                      <a:pt x="1" y="6"/>
                      <a:pt x="16" y="0"/>
                      <a:pt x="33" y="0"/>
                    </a:cubicBezTo>
                    <a:cubicBezTo>
                      <a:pt x="50" y="0"/>
                      <a:pt x="64" y="6"/>
                      <a:pt x="64" y="12"/>
                    </a:cubicBezTo>
                    <a:cubicBezTo>
                      <a:pt x="63" y="19"/>
                      <a:pt x="49" y="25"/>
                      <a:pt x="31" y="25"/>
                    </a:cubicBezTo>
                    <a:cubicBezTo>
                      <a:pt x="14" y="25"/>
                      <a:pt x="0" y="19"/>
                      <a:pt x="1" y="1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525" name="Freeform 825"/>
              <p:cNvSpPr>
                <a:spLocks/>
              </p:cNvSpPr>
              <p:nvPr/>
            </p:nvSpPr>
            <p:spPr bwMode="auto">
              <a:xfrm>
                <a:off x="3434" y="2892"/>
                <a:ext cx="64" cy="25"/>
              </a:xfrm>
              <a:custGeom>
                <a:avLst/>
                <a:gdLst>
                  <a:gd name="T0" fmla="*/ 1 w 64"/>
                  <a:gd name="T1" fmla="*/ 12 h 25"/>
                  <a:gd name="T2" fmla="*/ 33 w 64"/>
                  <a:gd name="T3" fmla="*/ 0 h 25"/>
                  <a:gd name="T4" fmla="*/ 64 w 64"/>
                  <a:gd name="T5" fmla="*/ 12 h 25"/>
                  <a:gd name="T6" fmla="*/ 32 w 64"/>
                  <a:gd name="T7" fmla="*/ 25 h 25"/>
                  <a:gd name="T8" fmla="*/ 1 w 64"/>
                  <a:gd name="T9" fmla="*/ 12 h 25"/>
                </a:gdLst>
                <a:ahLst/>
                <a:cxnLst>
                  <a:cxn ang="0">
                    <a:pos x="T0" y="T1"/>
                  </a:cxn>
                  <a:cxn ang="0">
                    <a:pos x="T2" y="T3"/>
                  </a:cxn>
                  <a:cxn ang="0">
                    <a:pos x="T4" y="T5"/>
                  </a:cxn>
                  <a:cxn ang="0">
                    <a:pos x="T6" y="T7"/>
                  </a:cxn>
                  <a:cxn ang="0">
                    <a:pos x="T8" y="T9"/>
                  </a:cxn>
                </a:cxnLst>
                <a:rect l="0" t="0" r="r" b="b"/>
                <a:pathLst>
                  <a:path w="64" h="25">
                    <a:moveTo>
                      <a:pt x="1" y="12"/>
                    </a:moveTo>
                    <a:cubicBezTo>
                      <a:pt x="1" y="6"/>
                      <a:pt x="15" y="0"/>
                      <a:pt x="33" y="0"/>
                    </a:cubicBezTo>
                    <a:cubicBezTo>
                      <a:pt x="50" y="0"/>
                      <a:pt x="64" y="6"/>
                      <a:pt x="64" y="12"/>
                    </a:cubicBezTo>
                    <a:cubicBezTo>
                      <a:pt x="64" y="19"/>
                      <a:pt x="49" y="25"/>
                      <a:pt x="32" y="25"/>
                    </a:cubicBezTo>
                    <a:cubicBezTo>
                      <a:pt x="14" y="25"/>
                      <a:pt x="0" y="19"/>
                      <a:pt x="1" y="1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526" name="Freeform 826"/>
              <p:cNvSpPr>
                <a:spLocks/>
              </p:cNvSpPr>
              <p:nvPr/>
            </p:nvSpPr>
            <p:spPr bwMode="auto">
              <a:xfrm>
                <a:off x="3517" y="2892"/>
                <a:ext cx="64" cy="25"/>
              </a:xfrm>
              <a:custGeom>
                <a:avLst/>
                <a:gdLst>
                  <a:gd name="T0" fmla="*/ 0 w 64"/>
                  <a:gd name="T1" fmla="*/ 12 h 25"/>
                  <a:gd name="T2" fmla="*/ 31 w 64"/>
                  <a:gd name="T3" fmla="*/ 0 h 25"/>
                  <a:gd name="T4" fmla="*/ 63 w 64"/>
                  <a:gd name="T5" fmla="*/ 12 h 25"/>
                  <a:gd name="T6" fmla="*/ 32 w 64"/>
                  <a:gd name="T7" fmla="*/ 25 h 25"/>
                  <a:gd name="T8" fmla="*/ 0 w 64"/>
                  <a:gd name="T9" fmla="*/ 12 h 25"/>
                </a:gdLst>
                <a:ahLst/>
                <a:cxnLst>
                  <a:cxn ang="0">
                    <a:pos x="T0" y="T1"/>
                  </a:cxn>
                  <a:cxn ang="0">
                    <a:pos x="T2" y="T3"/>
                  </a:cxn>
                  <a:cxn ang="0">
                    <a:pos x="T4" y="T5"/>
                  </a:cxn>
                  <a:cxn ang="0">
                    <a:pos x="T6" y="T7"/>
                  </a:cxn>
                  <a:cxn ang="0">
                    <a:pos x="T8" y="T9"/>
                  </a:cxn>
                </a:cxnLst>
                <a:rect l="0" t="0" r="r" b="b"/>
                <a:pathLst>
                  <a:path w="64" h="25">
                    <a:moveTo>
                      <a:pt x="0" y="12"/>
                    </a:moveTo>
                    <a:cubicBezTo>
                      <a:pt x="0" y="6"/>
                      <a:pt x="14" y="0"/>
                      <a:pt x="31" y="0"/>
                    </a:cubicBezTo>
                    <a:cubicBezTo>
                      <a:pt x="49" y="0"/>
                      <a:pt x="63" y="6"/>
                      <a:pt x="63" y="12"/>
                    </a:cubicBezTo>
                    <a:cubicBezTo>
                      <a:pt x="64" y="19"/>
                      <a:pt x="49" y="25"/>
                      <a:pt x="32" y="25"/>
                    </a:cubicBezTo>
                    <a:cubicBezTo>
                      <a:pt x="14" y="25"/>
                      <a:pt x="0" y="19"/>
                      <a:pt x="0" y="1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527" name="Freeform 827"/>
              <p:cNvSpPr>
                <a:spLocks/>
              </p:cNvSpPr>
              <p:nvPr/>
            </p:nvSpPr>
            <p:spPr bwMode="auto">
              <a:xfrm>
                <a:off x="3598" y="2892"/>
                <a:ext cx="65" cy="25"/>
              </a:xfrm>
              <a:custGeom>
                <a:avLst/>
                <a:gdLst>
                  <a:gd name="T0" fmla="*/ 1 w 65"/>
                  <a:gd name="T1" fmla="*/ 12 h 25"/>
                  <a:gd name="T2" fmla="*/ 32 w 65"/>
                  <a:gd name="T3" fmla="*/ 0 h 25"/>
                  <a:gd name="T4" fmla="*/ 64 w 65"/>
                  <a:gd name="T5" fmla="*/ 12 h 25"/>
                  <a:gd name="T6" fmla="*/ 33 w 65"/>
                  <a:gd name="T7" fmla="*/ 25 h 25"/>
                  <a:gd name="T8" fmla="*/ 1 w 65"/>
                  <a:gd name="T9" fmla="*/ 12 h 25"/>
                </a:gdLst>
                <a:ahLst/>
                <a:cxnLst>
                  <a:cxn ang="0">
                    <a:pos x="T0" y="T1"/>
                  </a:cxn>
                  <a:cxn ang="0">
                    <a:pos x="T2" y="T3"/>
                  </a:cxn>
                  <a:cxn ang="0">
                    <a:pos x="T4" y="T5"/>
                  </a:cxn>
                  <a:cxn ang="0">
                    <a:pos x="T6" y="T7"/>
                  </a:cxn>
                  <a:cxn ang="0">
                    <a:pos x="T8" y="T9"/>
                  </a:cxn>
                </a:cxnLst>
                <a:rect l="0" t="0" r="r" b="b"/>
                <a:pathLst>
                  <a:path w="65" h="25">
                    <a:moveTo>
                      <a:pt x="1" y="12"/>
                    </a:moveTo>
                    <a:cubicBezTo>
                      <a:pt x="0" y="6"/>
                      <a:pt x="14" y="0"/>
                      <a:pt x="32" y="0"/>
                    </a:cubicBezTo>
                    <a:cubicBezTo>
                      <a:pt x="49" y="0"/>
                      <a:pt x="64" y="6"/>
                      <a:pt x="64" y="12"/>
                    </a:cubicBezTo>
                    <a:cubicBezTo>
                      <a:pt x="65" y="19"/>
                      <a:pt x="51" y="25"/>
                      <a:pt x="33" y="25"/>
                    </a:cubicBezTo>
                    <a:cubicBezTo>
                      <a:pt x="15" y="25"/>
                      <a:pt x="1" y="19"/>
                      <a:pt x="1" y="1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528" name="Freeform 828"/>
              <p:cNvSpPr>
                <a:spLocks/>
              </p:cNvSpPr>
              <p:nvPr/>
            </p:nvSpPr>
            <p:spPr bwMode="auto">
              <a:xfrm>
                <a:off x="3681" y="2892"/>
                <a:ext cx="64" cy="25"/>
              </a:xfrm>
              <a:custGeom>
                <a:avLst/>
                <a:gdLst>
                  <a:gd name="T0" fmla="*/ 0 w 64"/>
                  <a:gd name="T1" fmla="*/ 12 h 25"/>
                  <a:gd name="T2" fmla="*/ 31 w 64"/>
                  <a:gd name="T3" fmla="*/ 0 h 25"/>
                  <a:gd name="T4" fmla="*/ 63 w 64"/>
                  <a:gd name="T5" fmla="*/ 12 h 25"/>
                  <a:gd name="T6" fmla="*/ 33 w 64"/>
                  <a:gd name="T7" fmla="*/ 25 h 25"/>
                  <a:gd name="T8" fmla="*/ 0 w 64"/>
                  <a:gd name="T9" fmla="*/ 12 h 25"/>
                </a:gdLst>
                <a:ahLst/>
                <a:cxnLst>
                  <a:cxn ang="0">
                    <a:pos x="T0" y="T1"/>
                  </a:cxn>
                  <a:cxn ang="0">
                    <a:pos x="T2" y="T3"/>
                  </a:cxn>
                  <a:cxn ang="0">
                    <a:pos x="T4" y="T5"/>
                  </a:cxn>
                  <a:cxn ang="0">
                    <a:pos x="T6" y="T7"/>
                  </a:cxn>
                  <a:cxn ang="0">
                    <a:pos x="T8" y="T9"/>
                  </a:cxn>
                </a:cxnLst>
                <a:rect l="0" t="0" r="r" b="b"/>
                <a:pathLst>
                  <a:path w="64" h="25">
                    <a:moveTo>
                      <a:pt x="0" y="12"/>
                    </a:moveTo>
                    <a:cubicBezTo>
                      <a:pt x="0" y="6"/>
                      <a:pt x="13" y="0"/>
                      <a:pt x="31" y="0"/>
                    </a:cubicBezTo>
                    <a:cubicBezTo>
                      <a:pt x="48" y="0"/>
                      <a:pt x="63" y="6"/>
                      <a:pt x="63" y="12"/>
                    </a:cubicBezTo>
                    <a:cubicBezTo>
                      <a:pt x="64" y="19"/>
                      <a:pt x="50" y="25"/>
                      <a:pt x="33" y="25"/>
                    </a:cubicBezTo>
                    <a:cubicBezTo>
                      <a:pt x="15" y="25"/>
                      <a:pt x="1" y="19"/>
                      <a:pt x="0" y="1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529" name="Freeform 829"/>
              <p:cNvSpPr>
                <a:spLocks/>
              </p:cNvSpPr>
              <p:nvPr/>
            </p:nvSpPr>
            <p:spPr bwMode="auto">
              <a:xfrm>
                <a:off x="3763" y="2892"/>
                <a:ext cx="64" cy="25"/>
              </a:xfrm>
              <a:custGeom>
                <a:avLst/>
                <a:gdLst>
                  <a:gd name="T0" fmla="*/ 0 w 64"/>
                  <a:gd name="T1" fmla="*/ 12 h 25"/>
                  <a:gd name="T2" fmla="*/ 30 w 64"/>
                  <a:gd name="T3" fmla="*/ 0 h 25"/>
                  <a:gd name="T4" fmla="*/ 63 w 64"/>
                  <a:gd name="T5" fmla="*/ 12 h 25"/>
                  <a:gd name="T6" fmla="*/ 34 w 64"/>
                  <a:gd name="T7" fmla="*/ 25 h 25"/>
                  <a:gd name="T8" fmla="*/ 0 w 64"/>
                  <a:gd name="T9" fmla="*/ 12 h 25"/>
                </a:gdLst>
                <a:ahLst/>
                <a:cxnLst>
                  <a:cxn ang="0">
                    <a:pos x="T0" y="T1"/>
                  </a:cxn>
                  <a:cxn ang="0">
                    <a:pos x="T2" y="T3"/>
                  </a:cxn>
                  <a:cxn ang="0">
                    <a:pos x="T4" y="T5"/>
                  </a:cxn>
                  <a:cxn ang="0">
                    <a:pos x="T6" y="T7"/>
                  </a:cxn>
                  <a:cxn ang="0">
                    <a:pos x="T8" y="T9"/>
                  </a:cxn>
                </a:cxnLst>
                <a:rect l="0" t="0" r="r" b="b"/>
                <a:pathLst>
                  <a:path w="64" h="25">
                    <a:moveTo>
                      <a:pt x="0" y="12"/>
                    </a:moveTo>
                    <a:cubicBezTo>
                      <a:pt x="0" y="6"/>
                      <a:pt x="13" y="0"/>
                      <a:pt x="30" y="0"/>
                    </a:cubicBezTo>
                    <a:cubicBezTo>
                      <a:pt x="47" y="0"/>
                      <a:pt x="62" y="6"/>
                      <a:pt x="63" y="12"/>
                    </a:cubicBezTo>
                    <a:cubicBezTo>
                      <a:pt x="64" y="19"/>
                      <a:pt x="51" y="25"/>
                      <a:pt x="34" y="25"/>
                    </a:cubicBezTo>
                    <a:cubicBezTo>
                      <a:pt x="16" y="25"/>
                      <a:pt x="1" y="19"/>
                      <a:pt x="0" y="1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530" name="Freeform 830"/>
              <p:cNvSpPr>
                <a:spLocks/>
              </p:cNvSpPr>
              <p:nvPr/>
            </p:nvSpPr>
            <p:spPr bwMode="auto">
              <a:xfrm>
                <a:off x="3844" y="2892"/>
                <a:ext cx="66" cy="25"/>
              </a:xfrm>
              <a:custGeom>
                <a:avLst/>
                <a:gdLst>
                  <a:gd name="T0" fmla="*/ 1 w 66"/>
                  <a:gd name="T1" fmla="*/ 12 h 25"/>
                  <a:gd name="T2" fmla="*/ 31 w 66"/>
                  <a:gd name="T3" fmla="*/ 0 h 25"/>
                  <a:gd name="T4" fmla="*/ 65 w 66"/>
                  <a:gd name="T5" fmla="*/ 12 h 25"/>
                  <a:gd name="T6" fmla="*/ 35 w 66"/>
                  <a:gd name="T7" fmla="*/ 25 h 25"/>
                  <a:gd name="T8" fmla="*/ 1 w 66"/>
                  <a:gd name="T9" fmla="*/ 12 h 25"/>
                </a:gdLst>
                <a:ahLst/>
                <a:cxnLst>
                  <a:cxn ang="0">
                    <a:pos x="T0" y="T1"/>
                  </a:cxn>
                  <a:cxn ang="0">
                    <a:pos x="T2" y="T3"/>
                  </a:cxn>
                  <a:cxn ang="0">
                    <a:pos x="T4" y="T5"/>
                  </a:cxn>
                  <a:cxn ang="0">
                    <a:pos x="T6" y="T7"/>
                  </a:cxn>
                  <a:cxn ang="0">
                    <a:pos x="T8" y="T9"/>
                  </a:cxn>
                </a:cxnLst>
                <a:rect l="0" t="0" r="r" b="b"/>
                <a:pathLst>
                  <a:path w="66" h="25">
                    <a:moveTo>
                      <a:pt x="1" y="12"/>
                    </a:moveTo>
                    <a:cubicBezTo>
                      <a:pt x="0" y="6"/>
                      <a:pt x="13" y="0"/>
                      <a:pt x="31" y="0"/>
                    </a:cubicBezTo>
                    <a:cubicBezTo>
                      <a:pt x="48" y="0"/>
                      <a:pt x="64" y="6"/>
                      <a:pt x="65" y="12"/>
                    </a:cubicBezTo>
                    <a:cubicBezTo>
                      <a:pt x="66" y="19"/>
                      <a:pt x="53" y="25"/>
                      <a:pt x="35" y="25"/>
                    </a:cubicBezTo>
                    <a:cubicBezTo>
                      <a:pt x="18" y="25"/>
                      <a:pt x="2" y="19"/>
                      <a:pt x="1" y="1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531" name="Freeform 831"/>
              <p:cNvSpPr>
                <a:spLocks/>
              </p:cNvSpPr>
              <p:nvPr/>
            </p:nvSpPr>
            <p:spPr bwMode="auto">
              <a:xfrm>
                <a:off x="3926" y="2892"/>
                <a:ext cx="67" cy="25"/>
              </a:xfrm>
              <a:custGeom>
                <a:avLst/>
                <a:gdLst>
                  <a:gd name="T0" fmla="*/ 1 w 67"/>
                  <a:gd name="T1" fmla="*/ 12 h 25"/>
                  <a:gd name="T2" fmla="*/ 30 w 67"/>
                  <a:gd name="T3" fmla="*/ 0 h 25"/>
                  <a:gd name="T4" fmla="*/ 65 w 67"/>
                  <a:gd name="T5" fmla="*/ 12 h 25"/>
                  <a:gd name="T6" fmla="*/ 36 w 67"/>
                  <a:gd name="T7" fmla="*/ 25 h 25"/>
                  <a:gd name="T8" fmla="*/ 1 w 67"/>
                  <a:gd name="T9" fmla="*/ 12 h 25"/>
                </a:gdLst>
                <a:ahLst/>
                <a:cxnLst>
                  <a:cxn ang="0">
                    <a:pos x="T0" y="T1"/>
                  </a:cxn>
                  <a:cxn ang="0">
                    <a:pos x="T2" y="T3"/>
                  </a:cxn>
                  <a:cxn ang="0">
                    <a:pos x="T4" y="T5"/>
                  </a:cxn>
                  <a:cxn ang="0">
                    <a:pos x="T6" y="T7"/>
                  </a:cxn>
                  <a:cxn ang="0">
                    <a:pos x="T8" y="T9"/>
                  </a:cxn>
                </a:cxnLst>
                <a:rect l="0" t="0" r="r" b="b"/>
                <a:pathLst>
                  <a:path w="67" h="25">
                    <a:moveTo>
                      <a:pt x="1" y="12"/>
                    </a:moveTo>
                    <a:cubicBezTo>
                      <a:pt x="0" y="6"/>
                      <a:pt x="13" y="0"/>
                      <a:pt x="30" y="0"/>
                    </a:cubicBezTo>
                    <a:cubicBezTo>
                      <a:pt x="48" y="0"/>
                      <a:pt x="63" y="6"/>
                      <a:pt x="65" y="12"/>
                    </a:cubicBezTo>
                    <a:cubicBezTo>
                      <a:pt x="67" y="19"/>
                      <a:pt x="54" y="25"/>
                      <a:pt x="36" y="25"/>
                    </a:cubicBezTo>
                    <a:cubicBezTo>
                      <a:pt x="18" y="25"/>
                      <a:pt x="3" y="19"/>
                      <a:pt x="1" y="1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532" name="Freeform 832"/>
              <p:cNvSpPr>
                <a:spLocks/>
              </p:cNvSpPr>
              <p:nvPr/>
            </p:nvSpPr>
            <p:spPr bwMode="auto">
              <a:xfrm>
                <a:off x="4008" y="2892"/>
                <a:ext cx="67" cy="25"/>
              </a:xfrm>
              <a:custGeom>
                <a:avLst/>
                <a:gdLst>
                  <a:gd name="T0" fmla="*/ 2 w 67"/>
                  <a:gd name="T1" fmla="*/ 12 h 25"/>
                  <a:gd name="T2" fmla="*/ 30 w 67"/>
                  <a:gd name="T3" fmla="*/ 0 h 25"/>
                  <a:gd name="T4" fmla="*/ 65 w 67"/>
                  <a:gd name="T5" fmla="*/ 12 h 25"/>
                  <a:gd name="T6" fmla="*/ 37 w 67"/>
                  <a:gd name="T7" fmla="*/ 25 h 25"/>
                  <a:gd name="T8" fmla="*/ 2 w 67"/>
                  <a:gd name="T9" fmla="*/ 12 h 25"/>
                </a:gdLst>
                <a:ahLst/>
                <a:cxnLst>
                  <a:cxn ang="0">
                    <a:pos x="T0" y="T1"/>
                  </a:cxn>
                  <a:cxn ang="0">
                    <a:pos x="T2" y="T3"/>
                  </a:cxn>
                  <a:cxn ang="0">
                    <a:pos x="T4" y="T5"/>
                  </a:cxn>
                  <a:cxn ang="0">
                    <a:pos x="T6" y="T7"/>
                  </a:cxn>
                  <a:cxn ang="0">
                    <a:pos x="T8" y="T9"/>
                  </a:cxn>
                </a:cxnLst>
                <a:rect l="0" t="0" r="r" b="b"/>
                <a:pathLst>
                  <a:path w="67" h="25">
                    <a:moveTo>
                      <a:pt x="2" y="12"/>
                    </a:moveTo>
                    <a:cubicBezTo>
                      <a:pt x="0" y="6"/>
                      <a:pt x="13" y="0"/>
                      <a:pt x="30" y="0"/>
                    </a:cubicBezTo>
                    <a:cubicBezTo>
                      <a:pt x="47" y="0"/>
                      <a:pt x="63" y="6"/>
                      <a:pt x="65" y="12"/>
                    </a:cubicBezTo>
                    <a:cubicBezTo>
                      <a:pt x="67" y="19"/>
                      <a:pt x="54" y="25"/>
                      <a:pt x="37" y="25"/>
                    </a:cubicBezTo>
                    <a:cubicBezTo>
                      <a:pt x="19" y="25"/>
                      <a:pt x="4" y="19"/>
                      <a:pt x="2" y="1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533" name="Freeform 833"/>
              <p:cNvSpPr>
                <a:spLocks/>
              </p:cNvSpPr>
              <p:nvPr/>
            </p:nvSpPr>
            <p:spPr bwMode="auto">
              <a:xfrm>
                <a:off x="4090" y="2892"/>
                <a:ext cx="67" cy="25"/>
              </a:xfrm>
              <a:custGeom>
                <a:avLst/>
                <a:gdLst>
                  <a:gd name="T0" fmla="*/ 2 w 67"/>
                  <a:gd name="T1" fmla="*/ 12 h 25"/>
                  <a:gd name="T2" fmla="*/ 30 w 67"/>
                  <a:gd name="T3" fmla="*/ 0 h 25"/>
                  <a:gd name="T4" fmla="*/ 65 w 67"/>
                  <a:gd name="T5" fmla="*/ 12 h 25"/>
                  <a:gd name="T6" fmla="*/ 37 w 67"/>
                  <a:gd name="T7" fmla="*/ 25 h 25"/>
                  <a:gd name="T8" fmla="*/ 2 w 67"/>
                  <a:gd name="T9" fmla="*/ 12 h 25"/>
                </a:gdLst>
                <a:ahLst/>
                <a:cxnLst>
                  <a:cxn ang="0">
                    <a:pos x="T0" y="T1"/>
                  </a:cxn>
                  <a:cxn ang="0">
                    <a:pos x="T2" y="T3"/>
                  </a:cxn>
                  <a:cxn ang="0">
                    <a:pos x="T4" y="T5"/>
                  </a:cxn>
                  <a:cxn ang="0">
                    <a:pos x="T6" y="T7"/>
                  </a:cxn>
                  <a:cxn ang="0">
                    <a:pos x="T8" y="T9"/>
                  </a:cxn>
                </a:cxnLst>
                <a:rect l="0" t="0" r="r" b="b"/>
                <a:pathLst>
                  <a:path w="67" h="25">
                    <a:moveTo>
                      <a:pt x="2" y="12"/>
                    </a:moveTo>
                    <a:cubicBezTo>
                      <a:pt x="0" y="6"/>
                      <a:pt x="12" y="0"/>
                      <a:pt x="30" y="0"/>
                    </a:cubicBezTo>
                    <a:cubicBezTo>
                      <a:pt x="47" y="0"/>
                      <a:pt x="63" y="6"/>
                      <a:pt x="65" y="12"/>
                    </a:cubicBezTo>
                    <a:cubicBezTo>
                      <a:pt x="67" y="19"/>
                      <a:pt x="55" y="25"/>
                      <a:pt x="37" y="25"/>
                    </a:cubicBezTo>
                    <a:cubicBezTo>
                      <a:pt x="20" y="25"/>
                      <a:pt x="4" y="19"/>
                      <a:pt x="2" y="1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534" name="Freeform 834"/>
              <p:cNvSpPr>
                <a:spLocks/>
              </p:cNvSpPr>
              <p:nvPr/>
            </p:nvSpPr>
            <p:spPr bwMode="auto">
              <a:xfrm>
                <a:off x="4172" y="2892"/>
                <a:ext cx="68" cy="25"/>
              </a:xfrm>
              <a:custGeom>
                <a:avLst/>
                <a:gdLst>
                  <a:gd name="T0" fmla="*/ 2 w 68"/>
                  <a:gd name="T1" fmla="*/ 12 h 25"/>
                  <a:gd name="T2" fmla="*/ 29 w 68"/>
                  <a:gd name="T3" fmla="*/ 0 h 25"/>
                  <a:gd name="T4" fmla="*/ 66 w 68"/>
                  <a:gd name="T5" fmla="*/ 12 h 25"/>
                  <a:gd name="T6" fmla="*/ 38 w 68"/>
                  <a:gd name="T7" fmla="*/ 25 h 25"/>
                  <a:gd name="T8" fmla="*/ 2 w 68"/>
                  <a:gd name="T9" fmla="*/ 12 h 25"/>
                </a:gdLst>
                <a:ahLst/>
                <a:cxnLst>
                  <a:cxn ang="0">
                    <a:pos x="T0" y="T1"/>
                  </a:cxn>
                  <a:cxn ang="0">
                    <a:pos x="T2" y="T3"/>
                  </a:cxn>
                  <a:cxn ang="0">
                    <a:pos x="T4" y="T5"/>
                  </a:cxn>
                  <a:cxn ang="0">
                    <a:pos x="T6" y="T7"/>
                  </a:cxn>
                  <a:cxn ang="0">
                    <a:pos x="T8" y="T9"/>
                  </a:cxn>
                </a:cxnLst>
                <a:rect l="0" t="0" r="r" b="b"/>
                <a:pathLst>
                  <a:path w="68" h="25">
                    <a:moveTo>
                      <a:pt x="2" y="12"/>
                    </a:moveTo>
                    <a:cubicBezTo>
                      <a:pt x="0" y="6"/>
                      <a:pt x="12" y="0"/>
                      <a:pt x="29" y="0"/>
                    </a:cubicBezTo>
                    <a:cubicBezTo>
                      <a:pt x="47" y="0"/>
                      <a:pt x="63" y="6"/>
                      <a:pt x="66" y="12"/>
                    </a:cubicBezTo>
                    <a:cubicBezTo>
                      <a:pt x="68" y="19"/>
                      <a:pt x="56" y="25"/>
                      <a:pt x="38" y="25"/>
                    </a:cubicBezTo>
                    <a:cubicBezTo>
                      <a:pt x="20" y="25"/>
                      <a:pt x="4" y="19"/>
                      <a:pt x="2" y="1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535" name="Freeform 835"/>
              <p:cNvSpPr>
                <a:spLocks/>
              </p:cNvSpPr>
              <p:nvPr/>
            </p:nvSpPr>
            <p:spPr bwMode="auto">
              <a:xfrm>
                <a:off x="4253" y="2892"/>
                <a:ext cx="69" cy="25"/>
              </a:xfrm>
              <a:custGeom>
                <a:avLst/>
                <a:gdLst>
                  <a:gd name="T0" fmla="*/ 3 w 69"/>
                  <a:gd name="T1" fmla="*/ 12 h 25"/>
                  <a:gd name="T2" fmla="*/ 30 w 69"/>
                  <a:gd name="T3" fmla="*/ 0 h 25"/>
                  <a:gd name="T4" fmla="*/ 67 w 69"/>
                  <a:gd name="T5" fmla="*/ 12 h 25"/>
                  <a:gd name="T6" fmla="*/ 40 w 69"/>
                  <a:gd name="T7" fmla="*/ 25 h 25"/>
                  <a:gd name="T8" fmla="*/ 3 w 69"/>
                  <a:gd name="T9" fmla="*/ 12 h 25"/>
                </a:gdLst>
                <a:ahLst/>
                <a:cxnLst>
                  <a:cxn ang="0">
                    <a:pos x="T0" y="T1"/>
                  </a:cxn>
                  <a:cxn ang="0">
                    <a:pos x="T2" y="T3"/>
                  </a:cxn>
                  <a:cxn ang="0">
                    <a:pos x="T4" y="T5"/>
                  </a:cxn>
                  <a:cxn ang="0">
                    <a:pos x="T6" y="T7"/>
                  </a:cxn>
                  <a:cxn ang="0">
                    <a:pos x="T8" y="T9"/>
                  </a:cxn>
                </a:cxnLst>
                <a:rect l="0" t="0" r="r" b="b"/>
                <a:pathLst>
                  <a:path w="69" h="25">
                    <a:moveTo>
                      <a:pt x="3" y="12"/>
                    </a:moveTo>
                    <a:cubicBezTo>
                      <a:pt x="0" y="6"/>
                      <a:pt x="13" y="0"/>
                      <a:pt x="30" y="0"/>
                    </a:cubicBezTo>
                    <a:cubicBezTo>
                      <a:pt x="47" y="0"/>
                      <a:pt x="64" y="6"/>
                      <a:pt x="67" y="12"/>
                    </a:cubicBezTo>
                    <a:cubicBezTo>
                      <a:pt x="69" y="19"/>
                      <a:pt x="57" y="25"/>
                      <a:pt x="40" y="25"/>
                    </a:cubicBezTo>
                    <a:cubicBezTo>
                      <a:pt x="22" y="25"/>
                      <a:pt x="5" y="19"/>
                      <a:pt x="3" y="1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536" name="Freeform 836"/>
              <p:cNvSpPr>
                <a:spLocks/>
              </p:cNvSpPr>
              <p:nvPr/>
            </p:nvSpPr>
            <p:spPr bwMode="auto">
              <a:xfrm>
                <a:off x="4336" y="2892"/>
                <a:ext cx="69" cy="25"/>
              </a:xfrm>
              <a:custGeom>
                <a:avLst/>
                <a:gdLst>
                  <a:gd name="T0" fmla="*/ 3 w 69"/>
                  <a:gd name="T1" fmla="*/ 12 h 25"/>
                  <a:gd name="T2" fmla="*/ 29 w 69"/>
                  <a:gd name="T3" fmla="*/ 0 h 25"/>
                  <a:gd name="T4" fmla="*/ 66 w 69"/>
                  <a:gd name="T5" fmla="*/ 12 h 25"/>
                  <a:gd name="T6" fmla="*/ 39 w 69"/>
                  <a:gd name="T7" fmla="*/ 25 h 25"/>
                  <a:gd name="T8" fmla="*/ 3 w 69"/>
                  <a:gd name="T9" fmla="*/ 12 h 25"/>
                </a:gdLst>
                <a:ahLst/>
                <a:cxnLst>
                  <a:cxn ang="0">
                    <a:pos x="T0" y="T1"/>
                  </a:cxn>
                  <a:cxn ang="0">
                    <a:pos x="T2" y="T3"/>
                  </a:cxn>
                  <a:cxn ang="0">
                    <a:pos x="T4" y="T5"/>
                  </a:cxn>
                  <a:cxn ang="0">
                    <a:pos x="T6" y="T7"/>
                  </a:cxn>
                  <a:cxn ang="0">
                    <a:pos x="T8" y="T9"/>
                  </a:cxn>
                </a:cxnLst>
                <a:rect l="0" t="0" r="r" b="b"/>
                <a:pathLst>
                  <a:path w="69" h="25">
                    <a:moveTo>
                      <a:pt x="3" y="12"/>
                    </a:moveTo>
                    <a:cubicBezTo>
                      <a:pt x="0" y="6"/>
                      <a:pt x="11" y="0"/>
                      <a:pt x="29" y="0"/>
                    </a:cubicBezTo>
                    <a:cubicBezTo>
                      <a:pt x="46" y="0"/>
                      <a:pt x="62" y="6"/>
                      <a:pt x="66" y="12"/>
                    </a:cubicBezTo>
                    <a:cubicBezTo>
                      <a:pt x="69" y="19"/>
                      <a:pt x="57" y="25"/>
                      <a:pt x="39" y="25"/>
                    </a:cubicBezTo>
                    <a:cubicBezTo>
                      <a:pt x="22" y="25"/>
                      <a:pt x="5" y="19"/>
                      <a:pt x="3" y="1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537" name="Freeform 837"/>
              <p:cNvSpPr>
                <a:spLocks/>
              </p:cNvSpPr>
              <p:nvPr/>
            </p:nvSpPr>
            <p:spPr bwMode="auto">
              <a:xfrm>
                <a:off x="4418" y="2892"/>
                <a:ext cx="71" cy="25"/>
              </a:xfrm>
              <a:custGeom>
                <a:avLst/>
                <a:gdLst>
                  <a:gd name="T0" fmla="*/ 3 w 71"/>
                  <a:gd name="T1" fmla="*/ 12 h 25"/>
                  <a:gd name="T2" fmla="*/ 29 w 71"/>
                  <a:gd name="T3" fmla="*/ 0 h 25"/>
                  <a:gd name="T4" fmla="*/ 67 w 71"/>
                  <a:gd name="T5" fmla="*/ 12 h 25"/>
                  <a:gd name="T6" fmla="*/ 41 w 71"/>
                  <a:gd name="T7" fmla="*/ 25 h 25"/>
                  <a:gd name="T8" fmla="*/ 3 w 71"/>
                  <a:gd name="T9" fmla="*/ 12 h 25"/>
                </a:gdLst>
                <a:ahLst/>
                <a:cxnLst>
                  <a:cxn ang="0">
                    <a:pos x="T0" y="T1"/>
                  </a:cxn>
                  <a:cxn ang="0">
                    <a:pos x="T2" y="T3"/>
                  </a:cxn>
                  <a:cxn ang="0">
                    <a:pos x="T4" y="T5"/>
                  </a:cxn>
                  <a:cxn ang="0">
                    <a:pos x="T6" y="T7"/>
                  </a:cxn>
                  <a:cxn ang="0">
                    <a:pos x="T8" y="T9"/>
                  </a:cxn>
                </a:cxnLst>
                <a:rect l="0" t="0" r="r" b="b"/>
                <a:pathLst>
                  <a:path w="71" h="25">
                    <a:moveTo>
                      <a:pt x="3" y="12"/>
                    </a:moveTo>
                    <a:cubicBezTo>
                      <a:pt x="0" y="6"/>
                      <a:pt x="12" y="0"/>
                      <a:pt x="29" y="0"/>
                    </a:cubicBezTo>
                    <a:cubicBezTo>
                      <a:pt x="47" y="0"/>
                      <a:pt x="64" y="6"/>
                      <a:pt x="67" y="12"/>
                    </a:cubicBezTo>
                    <a:cubicBezTo>
                      <a:pt x="71" y="19"/>
                      <a:pt x="59" y="25"/>
                      <a:pt x="41" y="25"/>
                    </a:cubicBezTo>
                    <a:cubicBezTo>
                      <a:pt x="23" y="25"/>
                      <a:pt x="7" y="19"/>
                      <a:pt x="3" y="1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538" name="Freeform 838"/>
              <p:cNvSpPr>
                <a:spLocks/>
              </p:cNvSpPr>
              <p:nvPr/>
            </p:nvSpPr>
            <p:spPr bwMode="auto">
              <a:xfrm>
                <a:off x="4500" y="2892"/>
                <a:ext cx="70" cy="25"/>
              </a:xfrm>
              <a:custGeom>
                <a:avLst/>
                <a:gdLst>
                  <a:gd name="T0" fmla="*/ 3 w 71"/>
                  <a:gd name="T1" fmla="*/ 12 h 25"/>
                  <a:gd name="T2" fmla="*/ 29 w 71"/>
                  <a:gd name="T3" fmla="*/ 0 h 25"/>
                  <a:gd name="T4" fmla="*/ 67 w 71"/>
                  <a:gd name="T5" fmla="*/ 12 h 25"/>
                  <a:gd name="T6" fmla="*/ 42 w 71"/>
                  <a:gd name="T7" fmla="*/ 25 h 25"/>
                  <a:gd name="T8" fmla="*/ 3 w 71"/>
                  <a:gd name="T9" fmla="*/ 12 h 25"/>
                </a:gdLst>
                <a:ahLst/>
                <a:cxnLst>
                  <a:cxn ang="0">
                    <a:pos x="T0" y="T1"/>
                  </a:cxn>
                  <a:cxn ang="0">
                    <a:pos x="T2" y="T3"/>
                  </a:cxn>
                  <a:cxn ang="0">
                    <a:pos x="T4" y="T5"/>
                  </a:cxn>
                  <a:cxn ang="0">
                    <a:pos x="T6" y="T7"/>
                  </a:cxn>
                  <a:cxn ang="0">
                    <a:pos x="T8" y="T9"/>
                  </a:cxn>
                </a:cxnLst>
                <a:rect l="0" t="0" r="r" b="b"/>
                <a:pathLst>
                  <a:path w="71" h="25">
                    <a:moveTo>
                      <a:pt x="3" y="12"/>
                    </a:moveTo>
                    <a:cubicBezTo>
                      <a:pt x="0" y="6"/>
                      <a:pt x="12" y="0"/>
                      <a:pt x="29" y="0"/>
                    </a:cubicBezTo>
                    <a:cubicBezTo>
                      <a:pt x="47" y="0"/>
                      <a:pt x="64" y="6"/>
                      <a:pt x="67" y="12"/>
                    </a:cubicBezTo>
                    <a:cubicBezTo>
                      <a:pt x="71" y="19"/>
                      <a:pt x="59" y="25"/>
                      <a:pt x="42" y="25"/>
                    </a:cubicBezTo>
                    <a:cubicBezTo>
                      <a:pt x="24" y="25"/>
                      <a:pt x="7" y="19"/>
                      <a:pt x="3" y="1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539" name="Freeform 839"/>
              <p:cNvSpPr>
                <a:spLocks/>
              </p:cNvSpPr>
              <p:nvPr/>
            </p:nvSpPr>
            <p:spPr bwMode="auto">
              <a:xfrm>
                <a:off x="4582" y="2892"/>
                <a:ext cx="71" cy="25"/>
              </a:xfrm>
              <a:custGeom>
                <a:avLst/>
                <a:gdLst>
                  <a:gd name="T0" fmla="*/ 4 w 71"/>
                  <a:gd name="T1" fmla="*/ 12 h 25"/>
                  <a:gd name="T2" fmla="*/ 29 w 71"/>
                  <a:gd name="T3" fmla="*/ 0 h 25"/>
                  <a:gd name="T4" fmla="*/ 67 w 71"/>
                  <a:gd name="T5" fmla="*/ 12 h 25"/>
                  <a:gd name="T6" fmla="*/ 43 w 71"/>
                  <a:gd name="T7" fmla="*/ 25 h 25"/>
                  <a:gd name="T8" fmla="*/ 4 w 71"/>
                  <a:gd name="T9" fmla="*/ 12 h 25"/>
                </a:gdLst>
                <a:ahLst/>
                <a:cxnLst>
                  <a:cxn ang="0">
                    <a:pos x="T0" y="T1"/>
                  </a:cxn>
                  <a:cxn ang="0">
                    <a:pos x="T2" y="T3"/>
                  </a:cxn>
                  <a:cxn ang="0">
                    <a:pos x="T4" y="T5"/>
                  </a:cxn>
                  <a:cxn ang="0">
                    <a:pos x="T6" y="T7"/>
                  </a:cxn>
                  <a:cxn ang="0">
                    <a:pos x="T8" y="T9"/>
                  </a:cxn>
                </a:cxnLst>
                <a:rect l="0" t="0" r="r" b="b"/>
                <a:pathLst>
                  <a:path w="71" h="25">
                    <a:moveTo>
                      <a:pt x="4" y="12"/>
                    </a:moveTo>
                    <a:cubicBezTo>
                      <a:pt x="0" y="6"/>
                      <a:pt x="11" y="0"/>
                      <a:pt x="29" y="0"/>
                    </a:cubicBezTo>
                    <a:cubicBezTo>
                      <a:pt x="46" y="0"/>
                      <a:pt x="63" y="6"/>
                      <a:pt x="67" y="12"/>
                    </a:cubicBezTo>
                    <a:cubicBezTo>
                      <a:pt x="71" y="19"/>
                      <a:pt x="60" y="25"/>
                      <a:pt x="43" y="25"/>
                    </a:cubicBezTo>
                    <a:cubicBezTo>
                      <a:pt x="25" y="25"/>
                      <a:pt x="8" y="19"/>
                      <a:pt x="4" y="1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540" name="Freeform 840"/>
              <p:cNvSpPr>
                <a:spLocks/>
              </p:cNvSpPr>
              <p:nvPr/>
            </p:nvSpPr>
            <p:spPr bwMode="auto">
              <a:xfrm>
                <a:off x="4664" y="2892"/>
                <a:ext cx="70" cy="25"/>
              </a:xfrm>
              <a:custGeom>
                <a:avLst/>
                <a:gdLst>
                  <a:gd name="T0" fmla="*/ 4 w 71"/>
                  <a:gd name="T1" fmla="*/ 12 h 25"/>
                  <a:gd name="T2" fmla="*/ 28 w 71"/>
                  <a:gd name="T3" fmla="*/ 0 h 25"/>
                  <a:gd name="T4" fmla="*/ 67 w 71"/>
                  <a:gd name="T5" fmla="*/ 12 h 25"/>
                  <a:gd name="T6" fmla="*/ 43 w 71"/>
                  <a:gd name="T7" fmla="*/ 25 h 25"/>
                  <a:gd name="T8" fmla="*/ 4 w 71"/>
                  <a:gd name="T9" fmla="*/ 12 h 25"/>
                </a:gdLst>
                <a:ahLst/>
                <a:cxnLst>
                  <a:cxn ang="0">
                    <a:pos x="T0" y="T1"/>
                  </a:cxn>
                  <a:cxn ang="0">
                    <a:pos x="T2" y="T3"/>
                  </a:cxn>
                  <a:cxn ang="0">
                    <a:pos x="T4" y="T5"/>
                  </a:cxn>
                  <a:cxn ang="0">
                    <a:pos x="T6" y="T7"/>
                  </a:cxn>
                  <a:cxn ang="0">
                    <a:pos x="T8" y="T9"/>
                  </a:cxn>
                </a:cxnLst>
                <a:rect l="0" t="0" r="r" b="b"/>
                <a:pathLst>
                  <a:path w="71" h="25">
                    <a:moveTo>
                      <a:pt x="4" y="12"/>
                    </a:moveTo>
                    <a:cubicBezTo>
                      <a:pt x="0" y="6"/>
                      <a:pt x="11" y="0"/>
                      <a:pt x="28" y="0"/>
                    </a:cubicBezTo>
                    <a:cubicBezTo>
                      <a:pt x="46" y="0"/>
                      <a:pt x="63" y="6"/>
                      <a:pt x="67" y="12"/>
                    </a:cubicBezTo>
                    <a:cubicBezTo>
                      <a:pt x="71" y="19"/>
                      <a:pt x="61" y="25"/>
                      <a:pt x="43" y="25"/>
                    </a:cubicBezTo>
                    <a:cubicBezTo>
                      <a:pt x="26" y="25"/>
                      <a:pt x="8" y="19"/>
                      <a:pt x="4" y="1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541" name="Freeform 841"/>
              <p:cNvSpPr>
                <a:spLocks/>
              </p:cNvSpPr>
              <p:nvPr/>
            </p:nvSpPr>
            <p:spPr bwMode="auto">
              <a:xfrm>
                <a:off x="4746" y="2892"/>
                <a:ext cx="72" cy="25"/>
              </a:xfrm>
              <a:custGeom>
                <a:avLst/>
                <a:gdLst>
                  <a:gd name="T0" fmla="*/ 4 w 72"/>
                  <a:gd name="T1" fmla="*/ 12 h 25"/>
                  <a:gd name="T2" fmla="*/ 28 w 72"/>
                  <a:gd name="T3" fmla="*/ 0 h 25"/>
                  <a:gd name="T4" fmla="*/ 68 w 72"/>
                  <a:gd name="T5" fmla="*/ 12 h 25"/>
                  <a:gd name="T6" fmla="*/ 44 w 72"/>
                  <a:gd name="T7" fmla="*/ 25 h 25"/>
                  <a:gd name="T8" fmla="*/ 4 w 72"/>
                  <a:gd name="T9" fmla="*/ 12 h 25"/>
                </a:gdLst>
                <a:ahLst/>
                <a:cxnLst>
                  <a:cxn ang="0">
                    <a:pos x="T0" y="T1"/>
                  </a:cxn>
                  <a:cxn ang="0">
                    <a:pos x="T2" y="T3"/>
                  </a:cxn>
                  <a:cxn ang="0">
                    <a:pos x="T4" y="T5"/>
                  </a:cxn>
                  <a:cxn ang="0">
                    <a:pos x="T6" y="T7"/>
                  </a:cxn>
                  <a:cxn ang="0">
                    <a:pos x="T8" y="T9"/>
                  </a:cxn>
                </a:cxnLst>
                <a:rect l="0" t="0" r="r" b="b"/>
                <a:pathLst>
                  <a:path w="72" h="25">
                    <a:moveTo>
                      <a:pt x="4" y="12"/>
                    </a:moveTo>
                    <a:cubicBezTo>
                      <a:pt x="0" y="6"/>
                      <a:pt x="11" y="0"/>
                      <a:pt x="28" y="0"/>
                    </a:cubicBezTo>
                    <a:cubicBezTo>
                      <a:pt x="46" y="0"/>
                      <a:pt x="63" y="6"/>
                      <a:pt x="68" y="12"/>
                    </a:cubicBezTo>
                    <a:cubicBezTo>
                      <a:pt x="72" y="19"/>
                      <a:pt x="62" y="25"/>
                      <a:pt x="44" y="25"/>
                    </a:cubicBezTo>
                    <a:cubicBezTo>
                      <a:pt x="26" y="25"/>
                      <a:pt x="8" y="19"/>
                      <a:pt x="4" y="1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542" name="Freeform 842"/>
              <p:cNvSpPr>
                <a:spLocks/>
              </p:cNvSpPr>
              <p:nvPr/>
            </p:nvSpPr>
            <p:spPr bwMode="auto">
              <a:xfrm>
                <a:off x="4828" y="2892"/>
                <a:ext cx="72" cy="25"/>
              </a:xfrm>
              <a:custGeom>
                <a:avLst/>
                <a:gdLst>
                  <a:gd name="T0" fmla="*/ 5 w 73"/>
                  <a:gd name="T1" fmla="*/ 12 h 25"/>
                  <a:gd name="T2" fmla="*/ 28 w 73"/>
                  <a:gd name="T3" fmla="*/ 0 h 25"/>
                  <a:gd name="T4" fmla="*/ 68 w 73"/>
                  <a:gd name="T5" fmla="*/ 12 h 25"/>
                  <a:gd name="T6" fmla="*/ 45 w 73"/>
                  <a:gd name="T7" fmla="*/ 25 h 25"/>
                  <a:gd name="T8" fmla="*/ 5 w 73"/>
                  <a:gd name="T9" fmla="*/ 12 h 25"/>
                </a:gdLst>
                <a:ahLst/>
                <a:cxnLst>
                  <a:cxn ang="0">
                    <a:pos x="T0" y="T1"/>
                  </a:cxn>
                  <a:cxn ang="0">
                    <a:pos x="T2" y="T3"/>
                  </a:cxn>
                  <a:cxn ang="0">
                    <a:pos x="T4" y="T5"/>
                  </a:cxn>
                  <a:cxn ang="0">
                    <a:pos x="T6" y="T7"/>
                  </a:cxn>
                  <a:cxn ang="0">
                    <a:pos x="T8" y="T9"/>
                  </a:cxn>
                </a:cxnLst>
                <a:rect l="0" t="0" r="r" b="b"/>
                <a:pathLst>
                  <a:path w="73" h="25">
                    <a:moveTo>
                      <a:pt x="5" y="12"/>
                    </a:moveTo>
                    <a:cubicBezTo>
                      <a:pt x="0" y="6"/>
                      <a:pt x="11" y="0"/>
                      <a:pt x="28" y="0"/>
                    </a:cubicBezTo>
                    <a:cubicBezTo>
                      <a:pt x="45" y="0"/>
                      <a:pt x="63" y="6"/>
                      <a:pt x="68" y="12"/>
                    </a:cubicBezTo>
                    <a:cubicBezTo>
                      <a:pt x="73" y="19"/>
                      <a:pt x="62" y="25"/>
                      <a:pt x="45" y="25"/>
                    </a:cubicBezTo>
                    <a:cubicBezTo>
                      <a:pt x="27" y="25"/>
                      <a:pt x="9" y="19"/>
                      <a:pt x="5" y="1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543" name="Freeform 843"/>
              <p:cNvSpPr>
                <a:spLocks/>
              </p:cNvSpPr>
              <p:nvPr/>
            </p:nvSpPr>
            <p:spPr bwMode="auto">
              <a:xfrm>
                <a:off x="4910" y="2892"/>
                <a:ext cx="73" cy="25"/>
              </a:xfrm>
              <a:custGeom>
                <a:avLst/>
                <a:gdLst>
                  <a:gd name="T0" fmla="*/ 5 w 73"/>
                  <a:gd name="T1" fmla="*/ 12 h 25"/>
                  <a:gd name="T2" fmla="*/ 27 w 73"/>
                  <a:gd name="T3" fmla="*/ 0 h 25"/>
                  <a:gd name="T4" fmla="*/ 68 w 73"/>
                  <a:gd name="T5" fmla="*/ 12 h 25"/>
                  <a:gd name="T6" fmla="*/ 45 w 73"/>
                  <a:gd name="T7" fmla="*/ 25 h 25"/>
                  <a:gd name="T8" fmla="*/ 5 w 73"/>
                  <a:gd name="T9" fmla="*/ 12 h 25"/>
                </a:gdLst>
                <a:ahLst/>
                <a:cxnLst>
                  <a:cxn ang="0">
                    <a:pos x="T0" y="T1"/>
                  </a:cxn>
                  <a:cxn ang="0">
                    <a:pos x="T2" y="T3"/>
                  </a:cxn>
                  <a:cxn ang="0">
                    <a:pos x="T4" y="T5"/>
                  </a:cxn>
                  <a:cxn ang="0">
                    <a:pos x="T6" y="T7"/>
                  </a:cxn>
                  <a:cxn ang="0">
                    <a:pos x="T8" y="T9"/>
                  </a:cxn>
                </a:cxnLst>
                <a:rect l="0" t="0" r="r" b="b"/>
                <a:pathLst>
                  <a:path w="73" h="25">
                    <a:moveTo>
                      <a:pt x="5" y="12"/>
                    </a:moveTo>
                    <a:cubicBezTo>
                      <a:pt x="0" y="6"/>
                      <a:pt x="10" y="0"/>
                      <a:pt x="27" y="0"/>
                    </a:cubicBezTo>
                    <a:cubicBezTo>
                      <a:pt x="45" y="0"/>
                      <a:pt x="63" y="6"/>
                      <a:pt x="68" y="12"/>
                    </a:cubicBezTo>
                    <a:cubicBezTo>
                      <a:pt x="73" y="19"/>
                      <a:pt x="63" y="25"/>
                      <a:pt x="45" y="25"/>
                    </a:cubicBezTo>
                    <a:cubicBezTo>
                      <a:pt x="28" y="25"/>
                      <a:pt x="10" y="19"/>
                      <a:pt x="5" y="1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544" name="Freeform 844"/>
              <p:cNvSpPr>
                <a:spLocks/>
              </p:cNvSpPr>
              <p:nvPr/>
            </p:nvSpPr>
            <p:spPr bwMode="auto">
              <a:xfrm>
                <a:off x="4992" y="2892"/>
                <a:ext cx="73" cy="25"/>
              </a:xfrm>
              <a:custGeom>
                <a:avLst/>
                <a:gdLst>
                  <a:gd name="T0" fmla="*/ 5 w 74"/>
                  <a:gd name="T1" fmla="*/ 12 h 25"/>
                  <a:gd name="T2" fmla="*/ 27 w 74"/>
                  <a:gd name="T3" fmla="*/ 0 h 25"/>
                  <a:gd name="T4" fmla="*/ 69 w 74"/>
                  <a:gd name="T5" fmla="*/ 12 h 25"/>
                  <a:gd name="T6" fmla="*/ 46 w 74"/>
                  <a:gd name="T7" fmla="*/ 25 h 25"/>
                  <a:gd name="T8" fmla="*/ 5 w 74"/>
                  <a:gd name="T9" fmla="*/ 12 h 25"/>
                </a:gdLst>
                <a:ahLst/>
                <a:cxnLst>
                  <a:cxn ang="0">
                    <a:pos x="T0" y="T1"/>
                  </a:cxn>
                  <a:cxn ang="0">
                    <a:pos x="T2" y="T3"/>
                  </a:cxn>
                  <a:cxn ang="0">
                    <a:pos x="T4" y="T5"/>
                  </a:cxn>
                  <a:cxn ang="0">
                    <a:pos x="T6" y="T7"/>
                  </a:cxn>
                  <a:cxn ang="0">
                    <a:pos x="T8" y="T9"/>
                  </a:cxn>
                </a:cxnLst>
                <a:rect l="0" t="0" r="r" b="b"/>
                <a:pathLst>
                  <a:path w="74" h="25">
                    <a:moveTo>
                      <a:pt x="5" y="12"/>
                    </a:moveTo>
                    <a:cubicBezTo>
                      <a:pt x="0" y="6"/>
                      <a:pt x="10" y="0"/>
                      <a:pt x="27" y="0"/>
                    </a:cubicBezTo>
                    <a:cubicBezTo>
                      <a:pt x="45" y="0"/>
                      <a:pt x="63" y="6"/>
                      <a:pt x="69" y="12"/>
                    </a:cubicBezTo>
                    <a:cubicBezTo>
                      <a:pt x="74" y="19"/>
                      <a:pt x="64" y="25"/>
                      <a:pt x="46" y="25"/>
                    </a:cubicBezTo>
                    <a:cubicBezTo>
                      <a:pt x="29" y="25"/>
                      <a:pt x="10" y="19"/>
                      <a:pt x="5" y="1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545" name="Freeform 845"/>
              <p:cNvSpPr>
                <a:spLocks/>
              </p:cNvSpPr>
              <p:nvPr/>
            </p:nvSpPr>
            <p:spPr bwMode="auto">
              <a:xfrm>
                <a:off x="5074" y="2892"/>
                <a:ext cx="74" cy="25"/>
              </a:xfrm>
              <a:custGeom>
                <a:avLst/>
                <a:gdLst>
                  <a:gd name="T0" fmla="*/ 5 w 74"/>
                  <a:gd name="T1" fmla="*/ 12 h 25"/>
                  <a:gd name="T2" fmla="*/ 27 w 74"/>
                  <a:gd name="T3" fmla="*/ 0 h 25"/>
                  <a:gd name="T4" fmla="*/ 68 w 74"/>
                  <a:gd name="T5" fmla="*/ 12 h 25"/>
                  <a:gd name="T6" fmla="*/ 47 w 74"/>
                  <a:gd name="T7" fmla="*/ 25 h 25"/>
                  <a:gd name="T8" fmla="*/ 5 w 74"/>
                  <a:gd name="T9" fmla="*/ 12 h 25"/>
                </a:gdLst>
                <a:ahLst/>
                <a:cxnLst>
                  <a:cxn ang="0">
                    <a:pos x="T0" y="T1"/>
                  </a:cxn>
                  <a:cxn ang="0">
                    <a:pos x="T2" y="T3"/>
                  </a:cxn>
                  <a:cxn ang="0">
                    <a:pos x="T4" y="T5"/>
                  </a:cxn>
                  <a:cxn ang="0">
                    <a:pos x="T6" y="T7"/>
                  </a:cxn>
                  <a:cxn ang="0">
                    <a:pos x="T8" y="T9"/>
                  </a:cxn>
                </a:cxnLst>
                <a:rect l="0" t="0" r="r" b="b"/>
                <a:pathLst>
                  <a:path w="74" h="25">
                    <a:moveTo>
                      <a:pt x="5" y="12"/>
                    </a:moveTo>
                    <a:cubicBezTo>
                      <a:pt x="0" y="6"/>
                      <a:pt x="10" y="0"/>
                      <a:pt x="27" y="0"/>
                    </a:cubicBezTo>
                    <a:cubicBezTo>
                      <a:pt x="44" y="0"/>
                      <a:pt x="63" y="6"/>
                      <a:pt x="68" y="12"/>
                    </a:cubicBezTo>
                    <a:cubicBezTo>
                      <a:pt x="74" y="19"/>
                      <a:pt x="65" y="25"/>
                      <a:pt x="47" y="25"/>
                    </a:cubicBezTo>
                    <a:cubicBezTo>
                      <a:pt x="30" y="25"/>
                      <a:pt x="11" y="19"/>
                      <a:pt x="5" y="1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546" name="Freeform 846"/>
              <p:cNvSpPr>
                <a:spLocks/>
              </p:cNvSpPr>
              <p:nvPr/>
            </p:nvSpPr>
            <p:spPr bwMode="auto">
              <a:xfrm>
                <a:off x="5156" y="2892"/>
                <a:ext cx="73" cy="25"/>
              </a:xfrm>
              <a:custGeom>
                <a:avLst/>
                <a:gdLst>
                  <a:gd name="T0" fmla="*/ 6 w 74"/>
                  <a:gd name="T1" fmla="*/ 12 h 25"/>
                  <a:gd name="T2" fmla="*/ 27 w 74"/>
                  <a:gd name="T3" fmla="*/ 0 h 25"/>
                  <a:gd name="T4" fmla="*/ 68 w 74"/>
                  <a:gd name="T5" fmla="*/ 12 h 25"/>
                  <a:gd name="T6" fmla="*/ 48 w 74"/>
                  <a:gd name="T7" fmla="*/ 25 h 25"/>
                  <a:gd name="T8" fmla="*/ 6 w 74"/>
                  <a:gd name="T9" fmla="*/ 12 h 25"/>
                </a:gdLst>
                <a:ahLst/>
                <a:cxnLst>
                  <a:cxn ang="0">
                    <a:pos x="T0" y="T1"/>
                  </a:cxn>
                  <a:cxn ang="0">
                    <a:pos x="T2" y="T3"/>
                  </a:cxn>
                  <a:cxn ang="0">
                    <a:pos x="T4" y="T5"/>
                  </a:cxn>
                  <a:cxn ang="0">
                    <a:pos x="T6" y="T7"/>
                  </a:cxn>
                  <a:cxn ang="0">
                    <a:pos x="T8" y="T9"/>
                  </a:cxn>
                </a:cxnLst>
                <a:rect l="0" t="0" r="r" b="b"/>
                <a:pathLst>
                  <a:path w="74" h="25">
                    <a:moveTo>
                      <a:pt x="6" y="12"/>
                    </a:moveTo>
                    <a:cubicBezTo>
                      <a:pt x="0" y="6"/>
                      <a:pt x="9" y="0"/>
                      <a:pt x="27" y="0"/>
                    </a:cubicBezTo>
                    <a:cubicBezTo>
                      <a:pt x="44" y="0"/>
                      <a:pt x="63" y="6"/>
                      <a:pt x="68" y="12"/>
                    </a:cubicBezTo>
                    <a:cubicBezTo>
                      <a:pt x="74" y="19"/>
                      <a:pt x="65" y="25"/>
                      <a:pt x="48" y="25"/>
                    </a:cubicBezTo>
                    <a:cubicBezTo>
                      <a:pt x="30" y="25"/>
                      <a:pt x="11" y="19"/>
                      <a:pt x="6" y="1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547" name="Freeform 847"/>
              <p:cNvSpPr>
                <a:spLocks/>
              </p:cNvSpPr>
              <p:nvPr/>
            </p:nvSpPr>
            <p:spPr bwMode="auto">
              <a:xfrm>
                <a:off x="5237" y="2892"/>
                <a:ext cx="76" cy="25"/>
              </a:xfrm>
              <a:custGeom>
                <a:avLst/>
                <a:gdLst>
                  <a:gd name="T0" fmla="*/ 6 w 76"/>
                  <a:gd name="T1" fmla="*/ 12 h 25"/>
                  <a:gd name="T2" fmla="*/ 27 w 76"/>
                  <a:gd name="T3" fmla="*/ 0 h 25"/>
                  <a:gd name="T4" fmla="*/ 70 w 76"/>
                  <a:gd name="T5" fmla="*/ 12 h 25"/>
                  <a:gd name="T6" fmla="*/ 49 w 76"/>
                  <a:gd name="T7" fmla="*/ 25 h 25"/>
                  <a:gd name="T8" fmla="*/ 6 w 76"/>
                  <a:gd name="T9" fmla="*/ 12 h 25"/>
                </a:gdLst>
                <a:ahLst/>
                <a:cxnLst>
                  <a:cxn ang="0">
                    <a:pos x="T0" y="T1"/>
                  </a:cxn>
                  <a:cxn ang="0">
                    <a:pos x="T2" y="T3"/>
                  </a:cxn>
                  <a:cxn ang="0">
                    <a:pos x="T4" y="T5"/>
                  </a:cxn>
                  <a:cxn ang="0">
                    <a:pos x="T6" y="T7"/>
                  </a:cxn>
                  <a:cxn ang="0">
                    <a:pos x="T8" y="T9"/>
                  </a:cxn>
                </a:cxnLst>
                <a:rect l="0" t="0" r="r" b="b"/>
                <a:pathLst>
                  <a:path w="76" h="25">
                    <a:moveTo>
                      <a:pt x="6" y="12"/>
                    </a:moveTo>
                    <a:cubicBezTo>
                      <a:pt x="0" y="6"/>
                      <a:pt x="10" y="0"/>
                      <a:pt x="27" y="0"/>
                    </a:cubicBezTo>
                    <a:cubicBezTo>
                      <a:pt x="45" y="0"/>
                      <a:pt x="64" y="6"/>
                      <a:pt x="70" y="12"/>
                    </a:cubicBezTo>
                    <a:cubicBezTo>
                      <a:pt x="76" y="19"/>
                      <a:pt x="67" y="25"/>
                      <a:pt x="49" y="25"/>
                    </a:cubicBezTo>
                    <a:cubicBezTo>
                      <a:pt x="32" y="25"/>
                      <a:pt x="12" y="19"/>
                      <a:pt x="6" y="1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548" name="Freeform 848"/>
              <p:cNvSpPr>
                <a:spLocks/>
              </p:cNvSpPr>
              <p:nvPr/>
            </p:nvSpPr>
            <p:spPr bwMode="auto">
              <a:xfrm>
                <a:off x="1256" y="2921"/>
                <a:ext cx="80" cy="26"/>
              </a:xfrm>
              <a:custGeom>
                <a:avLst/>
                <a:gdLst>
                  <a:gd name="T0" fmla="*/ 8 w 80"/>
                  <a:gd name="T1" fmla="*/ 13 h 26"/>
                  <a:gd name="T2" fmla="*/ 54 w 80"/>
                  <a:gd name="T3" fmla="*/ 0 h 26"/>
                  <a:gd name="T4" fmla="*/ 72 w 80"/>
                  <a:gd name="T5" fmla="*/ 13 h 26"/>
                  <a:gd name="T6" fmla="*/ 26 w 80"/>
                  <a:gd name="T7" fmla="*/ 26 h 26"/>
                  <a:gd name="T8" fmla="*/ 8 w 80"/>
                  <a:gd name="T9" fmla="*/ 13 h 26"/>
                </a:gdLst>
                <a:ahLst/>
                <a:cxnLst>
                  <a:cxn ang="0">
                    <a:pos x="T0" y="T1"/>
                  </a:cxn>
                  <a:cxn ang="0">
                    <a:pos x="T2" y="T3"/>
                  </a:cxn>
                  <a:cxn ang="0">
                    <a:pos x="T4" y="T5"/>
                  </a:cxn>
                  <a:cxn ang="0">
                    <a:pos x="T6" y="T7"/>
                  </a:cxn>
                  <a:cxn ang="0">
                    <a:pos x="T8" y="T9"/>
                  </a:cxn>
                </a:cxnLst>
                <a:rect l="0" t="0" r="r" b="b"/>
                <a:pathLst>
                  <a:path w="80" h="26">
                    <a:moveTo>
                      <a:pt x="8" y="13"/>
                    </a:moveTo>
                    <a:cubicBezTo>
                      <a:pt x="16" y="6"/>
                      <a:pt x="37" y="0"/>
                      <a:pt x="54" y="0"/>
                    </a:cubicBezTo>
                    <a:cubicBezTo>
                      <a:pt x="72" y="0"/>
                      <a:pt x="80" y="6"/>
                      <a:pt x="72" y="13"/>
                    </a:cubicBezTo>
                    <a:cubicBezTo>
                      <a:pt x="65" y="20"/>
                      <a:pt x="44" y="26"/>
                      <a:pt x="26" y="26"/>
                    </a:cubicBezTo>
                    <a:cubicBezTo>
                      <a:pt x="8" y="26"/>
                      <a:pt x="0" y="20"/>
                      <a:pt x="8" y="13"/>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549" name="Freeform 849"/>
              <p:cNvSpPr>
                <a:spLocks/>
              </p:cNvSpPr>
              <p:nvPr/>
            </p:nvSpPr>
            <p:spPr bwMode="auto">
              <a:xfrm>
                <a:off x="1340" y="2921"/>
                <a:ext cx="78" cy="26"/>
              </a:xfrm>
              <a:custGeom>
                <a:avLst/>
                <a:gdLst>
                  <a:gd name="T0" fmla="*/ 8 w 79"/>
                  <a:gd name="T1" fmla="*/ 13 h 26"/>
                  <a:gd name="T2" fmla="*/ 53 w 79"/>
                  <a:gd name="T3" fmla="*/ 0 h 26"/>
                  <a:gd name="T4" fmla="*/ 72 w 79"/>
                  <a:gd name="T5" fmla="*/ 13 h 26"/>
                  <a:gd name="T6" fmla="*/ 26 w 79"/>
                  <a:gd name="T7" fmla="*/ 26 h 26"/>
                  <a:gd name="T8" fmla="*/ 8 w 79"/>
                  <a:gd name="T9" fmla="*/ 13 h 26"/>
                </a:gdLst>
                <a:ahLst/>
                <a:cxnLst>
                  <a:cxn ang="0">
                    <a:pos x="T0" y="T1"/>
                  </a:cxn>
                  <a:cxn ang="0">
                    <a:pos x="T2" y="T3"/>
                  </a:cxn>
                  <a:cxn ang="0">
                    <a:pos x="T4" y="T5"/>
                  </a:cxn>
                  <a:cxn ang="0">
                    <a:pos x="T6" y="T7"/>
                  </a:cxn>
                  <a:cxn ang="0">
                    <a:pos x="T8" y="T9"/>
                  </a:cxn>
                </a:cxnLst>
                <a:rect l="0" t="0" r="r" b="b"/>
                <a:pathLst>
                  <a:path w="79" h="26">
                    <a:moveTo>
                      <a:pt x="8" y="13"/>
                    </a:moveTo>
                    <a:cubicBezTo>
                      <a:pt x="15" y="6"/>
                      <a:pt x="36" y="0"/>
                      <a:pt x="53" y="0"/>
                    </a:cubicBezTo>
                    <a:cubicBezTo>
                      <a:pt x="71" y="0"/>
                      <a:pt x="79" y="6"/>
                      <a:pt x="72" y="13"/>
                    </a:cubicBezTo>
                    <a:cubicBezTo>
                      <a:pt x="64" y="20"/>
                      <a:pt x="44" y="26"/>
                      <a:pt x="26" y="26"/>
                    </a:cubicBezTo>
                    <a:cubicBezTo>
                      <a:pt x="8" y="26"/>
                      <a:pt x="0" y="20"/>
                      <a:pt x="8" y="13"/>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550" name="Freeform 850"/>
              <p:cNvSpPr>
                <a:spLocks/>
              </p:cNvSpPr>
              <p:nvPr/>
            </p:nvSpPr>
            <p:spPr bwMode="auto">
              <a:xfrm>
                <a:off x="1423" y="2921"/>
                <a:ext cx="80" cy="26"/>
              </a:xfrm>
              <a:custGeom>
                <a:avLst/>
                <a:gdLst>
                  <a:gd name="T0" fmla="*/ 8 w 80"/>
                  <a:gd name="T1" fmla="*/ 13 h 26"/>
                  <a:gd name="T2" fmla="*/ 53 w 80"/>
                  <a:gd name="T3" fmla="*/ 0 h 26"/>
                  <a:gd name="T4" fmla="*/ 73 w 80"/>
                  <a:gd name="T5" fmla="*/ 13 h 26"/>
                  <a:gd name="T6" fmla="*/ 27 w 80"/>
                  <a:gd name="T7" fmla="*/ 26 h 26"/>
                  <a:gd name="T8" fmla="*/ 8 w 80"/>
                  <a:gd name="T9" fmla="*/ 13 h 26"/>
                </a:gdLst>
                <a:ahLst/>
                <a:cxnLst>
                  <a:cxn ang="0">
                    <a:pos x="T0" y="T1"/>
                  </a:cxn>
                  <a:cxn ang="0">
                    <a:pos x="T2" y="T3"/>
                  </a:cxn>
                  <a:cxn ang="0">
                    <a:pos x="T4" y="T5"/>
                  </a:cxn>
                  <a:cxn ang="0">
                    <a:pos x="T6" y="T7"/>
                  </a:cxn>
                  <a:cxn ang="0">
                    <a:pos x="T8" y="T9"/>
                  </a:cxn>
                </a:cxnLst>
                <a:rect l="0" t="0" r="r" b="b"/>
                <a:pathLst>
                  <a:path w="80" h="26">
                    <a:moveTo>
                      <a:pt x="8" y="13"/>
                    </a:moveTo>
                    <a:cubicBezTo>
                      <a:pt x="15" y="6"/>
                      <a:pt x="35" y="0"/>
                      <a:pt x="53" y="0"/>
                    </a:cubicBezTo>
                    <a:cubicBezTo>
                      <a:pt x="71" y="0"/>
                      <a:pt x="80" y="6"/>
                      <a:pt x="73" y="13"/>
                    </a:cubicBezTo>
                    <a:cubicBezTo>
                      <a:pt x="65" y="20"/>
                      <a:pt x="45" y="26"/>
                      <a:pt x="27" y="26"/>
                    </a:cubicBezTo>
                    <a:cubicBezTo>
                      <a:pt x="9" y="26"/>
                      <a:pt x="0" y="20"/>
                      <a:pt x="8" y="13"/>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551" name="Freeform 851"/>
              <p:cNvSpPr>
                <a:spLocks/>
              </p:cNvSpPr>
              <p:nvPr/>
            </p:nvSpPr>
            <p:spPr bwMode="auto">
              <a:xfrm>
                <a:off x="2930" y="2921"/>
                <a:ext cx="68" cy="26"/>
              </a:xfrm>
              <a:custGeom>
                <a:avLst/>
                <a:gdLst>
                  <a:gd name="T0" fmla="*/ 3 w 68"/>
                  <a:gd name="T1" fmla="*/ 13 h 26"/>
                  <a:gd name="T2" fmla="*/ 38 w 68"/>
                  <a:gd name="T3" fmla="*/ 0 h 26"/>
                  <a:gd name="T4" fmla="*/ 66 w 68"/>
                  <a:gd name="T5" fmla="*/ 13 h 26"/>
                  <a:gd name="T6" fmla="*/ 31 w 68"/>
                  <a:gd name="T7" fmla="*/ 26 h 26"/>
                  <a:gd name="T8" fmla="*/ 3 w 68"/>
                  <a:gd name="T9" fmla="*/ 13 h 26"/>
                </a:gdLst>
                <a:ahLst/>
                <a:cxnLst>
                  <a:cxn ang="0">
                    <a:pos x="T0" y="T1"/>
                  </a:cxn>
                  <a:cxn ang="0">
                    <a:pos x="T2" y="T3"/>
                  </a:cxn>
                  <a:cxn ang="0">
                    <a:pos x="T4" y="T5"/>
                  </a:cxn>
                  <a:cxn ang="0">
                    <a:pos x="T6" y="T7"/>
                  </a:cxn>
                  <a:cxn ang="0">
                    <a:pos x="T8" y="T9"/>
                  </a:cxn>
                </a:cxnLst>
                <a:rect l="0" t="0" r="r" b="b"/>
                <a:pathLst>
                  <a:path w="68" h="26">
                    <a:moveTo>
                      <a:pt x="3" y="13"/>
                    </a:moveTo>
                    <a:cubicBezTo>
                      <a:pt x="5" y="6"/>
                      <a:pt x="20" y="0"/>
                      <a:pt x="38" y="0"/>
                    </a:cubicBezTo>
                    <a:cubicBezTo>
                      <a:pt x="56" y="0"/>
                      <a:pt x="68" y="6"/>
                      <a:pt x="66" y="13"/>
                    </a:cubicBezTo>
                    <a:cubicBezTo>
                      <a:pt x="65" y="20"/>
                      <a:pt x="49" y="26"/>
                      <a:pt x="31" y="26"/>
                    </a:cubicBezTo>
                    <a:cubicBezTo>
                      <a:pt x="13" y="26"/>
                      <a:pt x="0" y="20"/>
                      <a:pt x="3" y="13"/>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552" name="Freeform 852"/>
              <p:cNvSpPr>
                <a:spLocks/>
              </p:cNvSpPr>
              <p:nvPr/>
            </p:nvSpPr>
            <p:spPr bwMode="auto">
              <a:xfrm>
                <a:off x="3015" y="2921"/>
                <a:ext cx="67" cy="26"/>
              </a:xfrm>
              <a:custGeom>
                <a:avLst/>
                <a:gdLst>
                  <a:gd name="T0" fmla="*/ 1 w 67"/>
                  <a:gd name="T1" fmla="*/ 13 h 26"/>
                  <a:gd name="T2" fmla="*/ 36 w 67"/>
                  <a:gd name="T3" fmla="*/ 0 h 26"/>
                  <a:gd name="T4" fmla="*/ 65 w 67"/>
                  <a:gd name="T5" fmla="*/ 13 h 26"/>
                  <a:gd name="T6" fmla="*/ 30 w 67"/>
                  <a:gd name="T7" fmla="*/ 26 h 26"/>
                  <a:gd name="T8" fmla="*/ 1 w 67"/>
                  <a:gd name="T9" fmla="*/ 13 h 26"/>
                </a:gdLst>
                <a:ahLst/>
                <a:cxnLst>
                  <a:cxn ang="0">
                    <a:pos x="T0" y="T1"/>
                  </a:cxn>
                  <a:cxn ang="0">
                    <a:pos x="T2" y="T3"/>
                  </a:cxn>
                  <a:cxn ang="0">
                    <a:pos x="T4" y="T5"/>
                  </a:cxn>
                  <a:cxn ang="0">
                    <a:pos x="T6" y="T7"/>
                  </a:cxn>
                  <a:cxn ang="0">
                    <a:pos x="T8" y="T9"/>
                  </a:cxn>
                </a:cxnLst>
                <a:rect l="0" t="0" r="r" b="b"/>
                <a:pathLst>
                  <a:path w="67" h="26">
                    <a:moveTo>
                      <a:pt x="1" y="13"/>
                    </a:moveTo>
                    <a:cubicBezTo>
                      <a:pt x="3" y="6"/>
                      <a:pt x="19" y="0"/>
                      <a:pt x="36" y="0"/>
                    </a:cubicBezTo>
                    <a:cubicBezTo>
                      <a:pt x="54" y="0"/>
                      <a:pt x="67" y="6"/>
                      <a:pt x="65" y="13"/>
                    </a:cubicBezTo>
                    <a:cubicBezTo>
                      <a:pt x="64" y="20"/>
                      <a:pt x="48" y="26"/>
                      <a:pt x="30" y="26"/>
                    </a:cubicBezTo>
                    <a:cubicBezTo>
                      <a:pt x="13" y="26"/>
                      <a:pt x="0" y="20"/>
                      <a:pt x="1" y="13"/>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553" name="Freeform 853"/>
              <p:cNvSpPr>
                <a:spLocks/>
              </p:cNvSpPr>
              <p:nvPr/>
            </p:nvSpPr>
            <p:spPr bwMode="auto">
              <a:xfrm>
                <a:off x="3098" y="2921"/>
                <a:ext cx="67" cy="26"/>
              </a:xfrm>
              <a:custGeom>
                <a:avLst/>
                <a:gdLst>
                  <a:gd name="T0" fmla="*/ 2 w 67"/>
                  <a:gd name="T1" fmla="*/ 13 h 26"/>
                  <a:gd name="T2" fmla="*/ 36 w 67"/>
                  <a:gd name="T3" fmla="*/ 0 h 26"/>
                  <a:gd name="T4" fmla="*/ 66 w 67"/>
                  <a:gd name="T5" fmla="*/ 13 h 26"/>
                  <a:gd name="T6" fmla="*/ 31 w 67"/>
                  <a:gd name="T7" fmla="*/ 26 h 26"/>
                  <a:gd name="T8" fmla="*/ 2 w 67"/>
                  <a:gd name="T9" fmla="*/ 13 h 26"/>
                </a:gdLst>
                <a:ahLst/>
                <a:cxnLst>
                  <a:cxn ang="0">
                    <a:pos x="T0" y="T1"/>
                  </a:cxn>
                  <a:cxn ang="0">
                    <a:pos x="T2" y="T3"/>
                  </a:cxn>
                  <a:cxn ang="0">
                    <a:pos x="T4" y="T5"/>
                  </a:cxn>
                  <a:cxn ang="0">
                    <a:pos x="T6" y="T7"/>
                  </a:cxn>
                  <a:cxn ang="0">
                    <a:pos x="T8" y="T9"/>
                  </a:cxn>
                </a:cxnLst>
                <a:rect l="0" t="0" r="r" b="b"/>
                <a:pathLst>
                  <a:path w="67" h="26">
                    <a:moveTo>
                      <a:pt x="2" y="13"/>
                    </a:moveTo>
                    <a:cubicBezTo>
                      <a:pt x="3" y="6"/>
                      <a:pt x="19" y="0"/>
                      <a:pt x="36" y="0"/>
                    </a:cubicBezTo>
                    <a:cubicBezTo>
                      <a:pt x="54" y="0"/>
                      <a:pt x="67" y="6"/>
                      <a:pt x="66" y="13"/>
                    </a:cubicBezTo>
                    <a:cubicBezTo>
                      <a:pt x="64" y="20"/>
                      <a:pt x="49" y="26"/>
                      <a:pt x="31" y="26"/>
                    </a:cubicBezTo>
                    <a:cubicBezTo>
                      <a:pt x="13" y="26"/>
                      <a:pt x="0" y="20"/>
                      <a:pt x="2" y="13"/>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554" name="Freeform 854"/>
              <p:cNvSpPr>
                <a:spLocks/>
              </p:cNvSpPr>
              <p:nvPr/>
            </p:nvSpPr>
            <p:spPr bwMode="auto">
              <a:xfrm>
                <a:off x="3182" y="2921"/>
                <a:ext cx="66" cy="26"/>
              </a:xfrm>
              <a:custGeom>
                <a:avLst/>
                <a:gdLst>
                  <a:gd name="T0" fmla="*/ 1 w 66"/>
                  <a:gd name="T1" fmla="*/ 13 h 26"/>
                  <a:gd name="T2" fmla="*/ 35 w 66"/>
                  <a:gd name="T3" fmla="*/ 0 h 26"/>
                  <a:gd name="T4" fmla="*/ 65 w 66"/>
                  <a:gd name="T5" fmla="*/ 13 h 26"/>
                  <a:gd name="T6" fmla="*/ 31 w 66"/>
                  <a:gd name="T7" fmla="*/ 26 h 26"/>
                  <a:gd name="T8" fmla="*/ 1 w 66"/>
                  <a:gd name="T9" fmla="*/ 13 h 26"/>
                </a:gdLst>
                <a:ahLst/>
                <a:cxnLst>
                  <a:cxn ang="0">
                    <a:pos x="T0" y="T1"/>
                  </a:cxn>
                  <a:cxn ang="0">
                    <a:pos x="T2" y="T3"/>
                  </a:cxn>
                  <a:cxn ang="0">
                    <a:pos x="T4" y="T5"/>
                  </a:cxn>
                  <a:cxn ang="0">
                    <a:pos x="T6" y="T7"/>
                  </a:cxn>
                  <a:cxn ang="0">
                    <a:pos x="T8" y="T9"/>
                  </a:cxn>
                </a:cxnLst>
                <a:rect l="0" t="0" r="r" b="b"/>
                <a:pathLst>
                  <a:path w="66" h="26">
                    <a:moveTo>
                      <a:pt x="1" y="13"/>
                    </a:moveTo>
                    <a:cubicBezTo>
                      <a:pt x="2" y="6"/>
                      <a:pt x="17" y="0"/>
                      <a:pt x="35" y="0"/>
                    </a:cubicBezTo>
                    <a:cubicBezTo>
                      <a:pt x="52" y="0"/>
                      <a:pt x="66" y="6"/>
                      <a:pt x="65" y="13"/>
                    </a:cubicBezTo>
                    <a:cubicBezTo>
                      <a:pt x="64" y="20"/>
                      <a:pt x="49" y="26"/>
                      <a:pt x="31" y="26"/>
                    </a:cubicBezTo>
                    <a:cubicBezTo>
                      <a:pt x="13" y="26"/>
                      <a:pt x="0" y="20"/>
                      <a:pt x="1" y="13"/>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555" name="Freeform 855"/>
              <p:cNvSpPr>
                <a:spLocks/>
              </p:cNvSpPr>
              <p:nvPr/>
            </p:nvSpPr>
            <p:spPr bwMode="auto">
              <a:xfrm>
                <a:off x="3265" y="2921"/>
                <a:ext cx="67" cy="26"/>
              </a:xfrm>
              <a:custGeom>
                <a:avLst/>
                <a:gdLst>
                  <a:gd name="T0" fmla="*/ 1 w 67"/>
                  <a:gd name="T1" fmla="*/ 13 h 26"/>
                  <a:gd name="T2" fmla="*/ 35 w 67"/>
                  <a:gd name="T3" fmla="*/ 0 h 26"/>
                  <a:gd name="T4" fmla="*/ 66 w 67"/>
                  <a:gd name="T5" fmla="*/ 13 h 26"/>
                  <a:gd name="T6" fmla="*/ 32 w 67"/>
                  <a:gd name="T7" fmla="*/ 26 h 26"/>
                  <a:gd name="T8" fmla="*/ 1 w 67"/>
                  <a:gd name="T9" fmla="*/ 13 h 26"/>
                </a:gdLst>
                <a:ahLst/>
                <a:cxnLst>
                  <a:cxn ang="0">
                    <a:pos x="T0" y="T1"/>
                  </a:cxn>
                  <a:cxn ang="0">
                    <a:pos x="T2" y="T3"/>
                  </a:cxn>
                  <a:cxn ang="0">
                    <a:pos x="T4" y="T5"/>
                  </a:cxn>
                  <a:cxn ang="0">
                    <a:pos x="T6" y="T7"/>
                  </a:cxn>
                  <a:cxn ang="0">
                    <a:pos x="T8" y="T9"/>
                  </a:cxn>
                </a:cxnLst>
                <a:rect l="0" t="0" r="r" b="b"/>
                <a:pathLst>
                  <a:path w="67" h="26">
                    <a:moveTo>
                      <a:pt x="1" y="13"/>
                    </a:moveTo>
                    <a:cubicBezTo>
                      <a:pt x="2" y="6"/>
                      <a:pt x="17" y="0"/>
                      <a:pt x="35" y="0"/>
                    </a:cubicBezTo>
                    <a:cubicBezTo>
                      <a:pt x="53" y="0"/>
                      <a:pt x="67" y="6"/>
                      <a:pt x="66" y="13"/>
                    </a:cubicBezTo>
                    <a:cubicBezTo>
                      <a:pt x="65" y="20"/>
                      <a:pt x="50" y="26"/>
                      <a:pt x="32" y="26"/>
                    </a:cubicBezTo>
                    <a:cubicBezTo>
                      <a:pt x="14" y="26"/>
                      <a:pt x="0" y="20"/>
                      <a:pt x="1" y="13"/>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556" name="Freeform 856"/>
              <p:cNvSpPr>
                <a:spLocks/>
              </p:cNvSpPr>
              <p:nvPr/>
            </p:nvSpPr>
            <p:spPr bwMode="auto">
              <a:xfrm>
                <a:off x="3349" y="2921"/>
                <a:ext cx="65" cy="26"/>
              </a:xfrm>
              <a:custGeom>
                <a:avLst/>
                <a:gdLst>
                  <a:gd name="T0" fmla="*/ 1 w 65"/>
                  <a:gd name="T1" fmla="*/ 13 h 26"/>
                  <a:gd name="T2" fmla="*/ 34 w 65"/>
                  <a:gd name="T3" fmla="*/ 0 h 26"/>
                  <a:gd name="T4" fmla="*/ 65 w 65"/>
                  <a:gd name="T5" fmla="*/ 13 h 26"/>
                  <a:gd name="T6" fmla="*/ 32 w 65"/>
                  <a:gd name="T7" fmla="*/ 26 h 26"/>
                  <a:gd name="T8" fmla="*/ 1 w 65"/>
                  <a:gd name="T9" fmla="*/ 13 h 26"/>
                </a:gdLst>
                <a:ahLst/>
                <a:cxnLst>
                  <a:cxn ang="0">
                    <a:pos x="T0" y="T1"/>
                  </a:cxn>
                  <a:cxn ang="0">
                    <a:pos x="T2" y="T3"/>
                  </a:cxn>
                  <a:cxn ang="0">
                    <a:pos x="T4" y="T5"/>
                  </a:cxn>
                  <a:cxn ang="0">
                    <a:pos x="T6" y="T7"/>
                  </a:cxn>
                  <a:cxn ang="0">
                    <a:pos x="T8" y="T9"/>
                  </a:cxn>
                </a:cxnLst>
                <a:rect l="0" t="0" r="r" b="b"/>
                <a:pathLst>
                  <a:path w="65" h="26">
                    <a:moveTo>
                      <a:pt x="1" y="13"/>
                    </a:moveTo>
                    <a:cubicBezTo>
                      <a:pt x="2" y="6"/>
                      <a:pt x="16" y="0"/>
                      <a:pt x="34" y="0"/>
                    </a:cubicBezTo>
                    <a:cubicBezTo>
                      <a:pt x="51" y="0"/>
                      <a:pt x="65" y="6"/>
                      <a:pt x="65" y="13"/>
                    </a:cubicBezTo>
                    <a:cubicBezTo>
                      <a:pt x="65" y="20"/>
                      <a:pt x="50" y="26"/>
                      <a:pt x="32" y="26"/>
                    </a:cubicBezTo>
                    <a:cubicBezTo>
                      <a:pt x="14" y="26"/>
                      <a:pt x="0" y="20"/>
                      <a:pt x="1" y="13"/>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557" name="Freeform 857"/>
              <p:cNvSpPr>
                <a:spLocks/>
              </p:cNvSpPr>
              <p:nvPr/>
            </p:nvSpPr>
            <p:spPr bwMode="auto">
              <a:xfrm>
                <a:off x="3433" y="2921"/>
                <a:ext cx="64" cy="26"/>
              </a:xfrm>
              <a:custGeom>
                <a:avLst/>
                <a:gdLst>
                  <a:gd name="T0" fmla="*/ 0 w 64"/>
                  <a:gd name="T1" fmla="*/ 13 h 26"/>
                  <a:gd name="T2" fmla="*/ 33 w 64"/>
                  <a:gd name="T3" fmla="*/ 0 h 26"/>
                  <a:gd name="T4" fmla="*/ 64 w 64"/>
                  <a:gd name="T5" fmla="*/ 13 h 26"/>
                  <a:gd name="T6" fmla="*/ 32 w 64"/>
                  <a:gd name="T7" fmla="*/ 26 h 26"/>
                  <a:gd name="T8" fmla="*/ 0 w 64"/>
                  <a:gd name="T9" fmla="*/ 13 h 26"/>
                </a:gdLst>
                <a:ahLst/>
                <a:cxnLst>
                  <a:cxn ang="0">
                    <a:pos x="T0" y="T1"/>
                  </a:cxn>
                  <a:cxn ang="0">
                    <a:pos x="T2" y="T3"/>
                  </a:cxn>
                  <a:cxn ang="0">
                    <a:pos x="T4" y="T5"/>
                  </a:cxn>
                  <a:cxn ang="0">
                    <a:pos x="T6" y="T7"/>
                  </a:cxn>
                  <a:cxn ang="0">
                    <a:pos x="T8" y="T9"/>
                  </a:cxn>
                </a:cxnLst>
                <a:rect l="0" t="0" r="r" b="b"/>
                <a:pathLst>
                  <a:path w="64" h="26">
                    <a:moveTo>
                      <a:pt x="0" y="13"/>
                    </a:moveTo>
                    <a:cubicBezTo>
                      <a:pt x="1" y="6"/>
                      <a:pt x="15" y="0"/>
                      <a:pt x="33" y="0"/>
                    </a:cubicBezTo>
                    <a:cubicBezTo>
                      <a:pt x="50" y="0"/>
                      <a:pt x="64" y="6"/>
                      <a:pt x="64" y="13"/>
                    </a:cubicBezTo>
                    <a:cubicBezTo>
                      <a:pt x="64" y="20"/>
                      <a:pt x="50" y="26"/>
                      <a:pt x="32" y="26"/>
                    </a:cubicBezTo>
                    <a:cubicBezTo>
                      <a:pt x="14" y="26"/>
                      <a:pt x="0" y="20"/>
                      <a:pt x="0" y="13"/>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558" name="Freeform 858"/>
              <p:cNvSpPr>
                <a:spLocks/>
              </p:cNvSpPr>
              <p:nvPr/>
            </p:nvSpPr>
            <p:spPr bwMode="auto">
              <a:xfrm>
                <a:off x="3516" y="2921"/>
                <a:ext cx="65" cy="26"/>
              </a:xfrm>
              <a:custGeom>
                <a:avLst/>
                <a:gdLst>
                  <a:gd name="T0" fmla="*/ 0 w 65"/>
                  <a:gd name="T1" fmla="*/ 13 h 26"/>
                  <a:gd name="T2" fmla="*/ 33 w 65"/>
                  <a:gd name="T3" fmla="*/ 0 h 26"/>
                  <a:gd name="T4" fmla="*/ 65 w 65"/>
                  <a:gd name="T5" fmla="*/ 13 h 26"/>
                  <a:gd name="T6" fmla="*/ 33 w 65"/>
                  <a:gd name="T7" fmla="*/ 26 h 26"/>
                  <a:gd name="T8" fmla="*/ 0 w 65"/>
                  <a:gd name="T9" fmla="*/ 13 h 26"/>
                </a:gdLst>
                <a:ahLst/>
                <a:cxnLst>
                  <a:cxn ang="0">
                    <a:pos x="T0" y="T1"/>
                  </a:cxn>
                  <a:cxn ang="0">
                    <a:pos x="T2" y="T3"/>
                  </a:cxn>
                  <a:cxn ang="0">
                    <a:pos x="T4" y="T5"/>
                  </a:cxn>
                  <a:cxn ang="0">
                    <a:pos x="T6" y="T7"/>
                  </a:cxn>
                  <a:cxn ang="0">
                    <a:pos x="T8" y="T9"/>
                  </a:cxn>
                </a:cxnLst>
                <a:rect l="0" t="0" r="r" b="b"/>
                <a:pathLst>
                  <a:path w="65" h="26">
                    <a:moveTo>
                      <a:pt x="0" y="13"/>
                    </a:moveTo>
                    <a:cubicBezTo>
                      <a:pt x="0" y="6"/>
                      <a:pt x="15" y="0"/>
                      <a:pt x="33" y="0"/>
                    </a:cubicBezTo>
                    <a:cubicBezTo>
                      <a:pt x="50" y="0"/>
                      <a:pt x="65" y="6"/>
                      <a:pt x="65" y="13"/>
                    </a:cubicBezTo>
                    <a:cubicBezTo>
                      <a:pt x="65" y="20"/>
                      <a:pt x="51" y="26"/>
                      <a:pt x="33" y="26"/>
                    </a:cubicBezTo>
                    <a:cubicBezTo>
                      <a:pt x="15" y="26"/>
                      <a:pt x="0" y="20"/>
                      <a:pt x="0" y="13"/>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559" name="Freeform 859"/>
              <p:cNvSpPr>
                <a:spLocks/>
              </p:cNvSpPr>
              <p:nvPr/>
            </p:nvSpPr>
            <p:spPr bwMode="auto">
              <a:xfrm>
                <a:off x="3599" y="2921"/>
                <a:ext cx="66" cy="26"/>
              </a:xfrm>
              <a:custGeom>
                <a:avLst/>
                <a:gdLst>
                  <a:gd name="T0" fmla="*/ 1 w 66"/>
                  <a:gd name="T1" fmla="*/ 13 h 26"/>
                  <a:gd name="T2" fmla="*/ 32 w 66"/>
                  <a:gd name="T3" fmla="*/ 0 h 26"/>
                  <a:gd name="T4" fmla="*/ 65 w 66"/>
                  <a:gd name="T5" fmla="*/ 13 h 26"/>
                  <a:gd name="T6" fmla="*/ 34 w 66"/>
                  <a:gd name="T7" fmla="*/ 26 h 26"/>
                  <a:gd name="T8" fmla="*/ 1 w 66"/>
                  <a:gd name="T9" fmla="*/ 13 h 26"/>
                </a:gdLst>
                <a:ahLst/>
                <a:cxnLst>
                  <a:cxn ang="0">
                    <a:pos x="T0" y="T1"/>
                  </a:cxn>
                  <a:cxn ang="0">
                    <a:pos x="T2" y="T3"/>
                  </a:cxn>
                  <a:cxn ang="0">
                    <a:pos x="T4" y="T5"/>
                  </a:cxn>
                  <a:cxn ang="0">
                    <a:pos x="T6" y="T7"/>
                  </a:cxn>
                  <a:cxn ang="0">
                    <a:pos x="T8" y="T9"/>
                  </a:cxn>
                </a:cxnLst>
                <a:rect l="0" t="0" r="r" b="b"/>
                <a:pathLst>
                  <a:path w="66" h="26">
                    <a:moveTo>
                      <a:pt x="1" y="13"/>
                    </a:moveTo>
                    <a:cubicBezTo>
                      <a:pt x="0" y="6"/>
                      <a:pt x="15" y="0"/>
                      <a:pt x="32" y="0"/>
                    </a:cubicBezTo>
                    <a:cubicBezTo>
                      <a:pt x="50" y="0"/>
                      <a:pt x="65" y="6"/>
                      <a:pt x="65" y="13"/>
                    </a:cubicBezTo>
                    <a:cubicBezTo>
                      <a:pt x="66" y="20"/>
                      <a:pt x="52" y="26"/>
                      <a:pt x="34" y="26"/>
                    </a:cubicBezTo>
                    <a:cubicBezTo>
                      <a:pt x="16" y="26"/>
                      <a:pt x="1" y="20"/>
                      <a:pt x="1" y="13"/>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560" name="Freeform 860"/>
              <p:cNvSpPr>
                <a:spLocks/>
              </p:cNvSpPr>
              <p:nvPr/>
            </p:nvSpPr>
            <p:spPr bwMode="auto">
              <a:xfrm>
                <a:off x="3683" y="2921"/>
                <a:ext cx="65" cy="26"/>
              </a:xfrm>
              <a:custGeom>
                <a:avLst/>
                <a:gdLst>
                  <a:gd name="T0" fmla="*/ 1 w 65"/>
                  <a:gd name="T1" fmla="*/ 13 h 26"/>
                  <a:gd name="T2" fmla="*/ 31 w 65"/>
                  <a:gd name="T3" fmla="*/ 0 h 26"/>
                  <a:gd name="T4" fmla="*/ 65 w 65"/>
                  <a:gd name="T5" fmla="*/ 13 h 26"/>
                  <a:gd name="T6" fmla="*/ 34 w 65"/>
                  <a:gd name="T7" fmla="*/ 26 h 26"/>
                  <a:gd name="T8" fmla="*/ 1 w 65"/>
                  <a:gd name="T9" fmla="*/ 13 h 26"/>
                </a:gdLst>
                <a:ahLst/>
                <a:cxnLst>
                  <a:cxn ang="0">
                    <a:pos x="T0" y="T1"/>
                  </a:cxn>
                  <a:cxn ang="0">
                    <a:pos x="T2" y="T3"/>
                  </a:cxn>
                  <a:cxn ang="0">
                    <a:pos x="T4" y="T5"/>
                  </a:cxn>
                  <a:cxn ang="0">
                    <a:pos x="T6" y="T7"/>
                  </a:cxn>
                  <a:cxn ang="0">
                    <a:pos x="T8" y="T9"/>
                  </a:cxn>
                </a:cxnLst>
                <a:rect l="0" t="0" r="r" b="b"/>
                <a:pathLst>
                  <a:path w="65" h="26">
                    <a:moveTo>
                      <a:pt x="1" y="13"/>
                    </a:moveTo>
                    <a:cubicBezTo>
                      <a:pt x="0" y="6"/>
                      <a:pt x="14" y="0"/>
                      <a:pt x="31" y="0"/>
                    </a:cubicBezTo>
                    <a:cubicBezTo>
                      <a:pt x="49" y="0"/>
                      <a:pt x="64" y="6"/>
                      <a:pt x="65" y="13"/>
                    </a:cubicBezTo>
                    <a:cubicBezTo>
                      <a:pt x="65" y="20"/>
                      <a:pt x="52" y="26"/>
                      <a:pt x="34" y="26"/>
                    </a:cubicBezTo>
                    <a:cubicBezTo>
                      <a:pt x="16" y="26"/>
                      <a:pt x="1" y="20"/>
                      <a:pt x="1" y="13"/>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561" name="Freeform 861"/>
              <p:cNvSpPr>
                <a:spLocks/>
              </p:cNvSpPr>
              <p:nvPr/>
            </p:nvSpPr>
            <p:spPr bwMode="auto">
              <a:xfrm>
                <a:off x="3766" y="2921"/>
                <a:ext cx="66" cy="26"/>
              </a:xfrm>
              <a:custGeom>
                <a:avLst/>
                <a:gdLst>
                  <a:gd name="T0" fmla="*/ 1 w 66"/>
                  <a:gd name="T1" fmla="*/ 13 h 26"/>
                  <a:gd name="T2" fmla="*/ 31 w 66"/>
                  <a:gd name="T3" fmla="*/ 0 h 26"/>
                  <a:gd name="T4" fmla="*/ 65 w 66"/>
                  <a:gd name="T5" fmla="*/ 13 h 26"/>
                  <a:gd name="T6" fmla="*/ 35 w 66"/>
                  <a:gd name="T7" fmla="*/ 26 h 26"/>
                  <a:gd name="T8" fmla="*/ 1 w 66"/>
                  <a:gd name="T9" fmla="*/ 13 h 26"/>
                </a:gdLst>
                <a:ahLst/>
                <a:cxnLst>
                  <a:cxn ang="0">
                    <a:pos x="T0" y="T1"/>
                  </a:cxn>
                  <a:cxn ang="0">
                    <a:pos x="T2" y="T3"/>
                  </a:cxn>
                  <a:cxn ang="0">
                    <a:pos x="T4" y="T5"/>
                  </a:cxn>
                  <a:cxn ang="0">
                    <a:pos x="T6" y="T7"/>
                  </a:cxn>
                  <a:cxn ang="0">
                    <a:pos x="T8" y="T9"/>
                  </a:cxn>
                </a:cxnLst>
                <a:rect l="0" t="0" r="r" b="b"/>
                <a:pathLst>
                  <a:path w="66" h="26">
                    <a:moveTo>
                      <a:pt x="1" y="13"/>
                    </a:moveTo>
                    <a:cubicBezTo>
                      <a:pt x="0" y="6"/>
                      <a:pt x="14" y="0"/>
                      <a:pt x="31" y="0"/>
                    </a:cubicBezTo>
                    <a:cubicBezTo>
                      <a:pt x="49" y="0"/>
                      <a:pt x="64" y="6"/>
                      <a:pt x="65" y="13"/>
                    </a:cubicBezTo>
                    <a:cubicBezTo>
                      <a:pt x="66" y="20"/>
                      <a:pt x="52" y="26"/>
                      <a:pt x="35" y="26"/>
                    </a:cubicBezTo>
                    <a:cubicBezTo>
                      <a:pt x="17" y="26"/>
                      <a:pt x="2" y="20"/>
                      <a:pt x="1" y="13"/>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562" name="Freeform 862"/>
              <p:cNvSpPr>
                <a:spLocks/>
              </p:cNvSpPr>
              <p:nvPr/>
            </p:nvSpPr>
            <p:spPr bwMode="auto">
              <a:xfrm>
                <a:off x="3849" y="2921"/>
                <a:ext cx="67" cy="26"/>
              </a:xfrm>
              <a:custGeom>
                <a:avLst/>
                <a:gdLst>
                  <a:gd name="T0" fmla="*/ 1 w 67"/>
                  <a:gd name="T1" fmla="*/ 13 h 26"/>
                  <a:gd name="T2" fmla="*/ 31 w 67"/>
                  <a:gd name="T3" fmla="*/ 0 h 26"/>
                  <a:gd name="T4" fmla="*/ 66 w 67"/>
                  <a:gd name="T5" fmla="*/ 13 h 26"/>
                  <a:gd name="T6" fmla="*/ 36 w 67"/>
                  <a:gd name="T7" fmla="*/ 26 h 26"/>
                  <a:gd name="T8" fmla="*/ 1 w 67"/>
                  <a:gd name="T9" fmla="*/ 13 h 26"/>
                </a:gdLst>
                <a:ahLst/>
                <a:cxnLst>
                  <a:cxn ang="0">
                    <a:pos x="T0" y="T1"/>
                  </a:cxn>
                  <a:cxn ang="0">
                    <a:pos x="T2" y="T3"/>
                  </a:cxn>
                  <a:cxn ang="0">
                    <a:pos x="T4" y="T5"/>
                  </a:cxn>
                  <a:cxn ang="0">
                    <a:pos x="T6" y="T7"/>
                  </a:cxn>
                  <a:cxn ang="0">
                    <a:pos x="T8" y="T9"/>
                  </a:cxn>
                </a:cxnLst>
                <a:rect l="0" t="0" r="r" b="b"/>
                <a:pathLst>
                  <a:path w="67" h="26">
                    <a:moveTo>
                      <a:pt x="1" y="13"/>
                    </a:moveTo>
                    <a:cubicBezTo>
                      <a:pt x="0" y="6"/>
                      <a:pt x="13" y="0"/>
                      <a:pt x="31" y="0"/>
                    </a:cubicBezTo>
                    <a:cubicBezTo>
                      <a:pt x="49" y="0"/>
                      <a:pt x="64" y="6"/>
                      <a:pt x="66" y="13"/>
                    </a:cubicBezTo>
                    <a:cubicBezTo>
                      <a:pt x="67" y="20"/>
                      <a:pt x="54" y="26"/>
                      <a:pt x="36" y="26"/>
                    </a:cubicBezTo>
                    <a:cubicBezTo>
                      <a:pt x="18" y="26"/>
                      <a:pt x="2" y="20"/>
                      <a:pt x="1" y="13"/>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563" name="Freeform 863"/>
              <p:cNvSpPr>
                <a:spLocks/>
              </p:cNvSpPr>
              <p:nvPr/>
            </p:nvSpPr>
            <p:spPr bwMode="auto">
              <a:xfrm>
                <a:off x="3932" y="2921"/>
                <a:ext cx="68" cy="26"/>
              </a:xfrm>
              <a:custGeom>
                <a:avLst/>
                <a:gdLst>
                  <a:gd name="T0" fmla="*/ 1 w 68"/>
                  <a:gd name="T1" fmla="*/ 13 h 26"/>
                  <a:gd name="T2" fmla="*/ 31 w 68"/>
                  <a:gd name="T3" fmla="*/ 0 h 26"/>
                  <a:gd name="T4" fmla="*/ 66 w 68"/>
                  <a:gd name="T5" fmla="*/ 13 h 26"/>
                  <a:gd name="T6" fmla="*/ 36 w 68"/>
                  <a:gd name="T7" fmla="*/ 26 h 26"/>
                  <a:gd name="T8" fmla="*/ 1 w 68"/>
                  <a:gd name="T9" fmla="*/ 13 h 26"/>
                </a:gdLst>
                <a:ahLst/>
                <a:cxnLst>
                  <a:cxn ang="0">
                    <a:pos x="T0" y="T1"/>
                  </a:cxn>
                  <a:cxn ang="0">
                    <a:pos x="T2" y="T3"/>
                  </a:cxn>
                  <a:cxn ang="0">
                    <a:pos x="T4" y="T5"/>
                  </a:cxn>
                  <a:cxn ang="0">
                    <a:pos x="T6" y="T7"/>
                  </a:cxn>
                  <a:cxn ang="0">
                    <a:pos x="T8" y="T9"/>
                  </a:cxn>
                </a:cxnLst>
                <a:rect l="0" t="0" r="r" b="b"/>
                <a:pathLst>
                  <a:path w="68" h="26">
                    <a:moveTo>
                      <a:pt x="1" y="13"/>
                    </a:moveTo>
                    <a:cubicBezTo>
                      <a:pt x="0" y="6"/>
                      <a:pt x="13" y="0"/>
                      <a:pt x="31" y="0"/>
                    </a:cubicBezTo>
                    <a:cubicBezTo>
                      <a:pt x="49" y="0"/>
                      <a:pt x="64" y="6"/>
                      <a:pt x="66" y="13"/>
                    </a:cubicBezTo>
                    <a:cubicBezTo>
                      <a:pt x="68" y="20"/>
                      <a:pt x="54" y="26"/>
                      <a:pt x="36" y="26"/>
                    </a:cubicBezTo>
                    <a:cubicBezTo>
                      <a:pt x="19" y="26"/>
                      <a:pt x="3" y="20"/>
                      <a:pt x="1" y="13"/>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564" name="Freeform 864"/>
              <p:cNvSpPr>
                <a:spLocks/>
              </p:cNvSpPr>
              <p:nvPr/>
            </p:nvSpPr>
            <p:spPr bwMode="auto">
              <a:xfrm>
                <a:off x="4016" y="2921"/>
                <a:ext cx="67" cy="26"/>
              </a:xfrm>
              <a:custGeom>
                <a:avLst/>
                <a:gdLst>
                  <a:gd name="T0" fmla="*/ 1 w 67"/>
                  <a:gd name="T1" fmla="*/ 13 h 26"/>
                  <a:gd name="T2" fmla="*/ 30 w 67"/>
                  <a:gd name="T3" fmla="*/ 0 h 26"/>
                  <a:gd name="T4" fmla="*/ 65 w 67"/>
                  <a:gd name="T5" fmla="*/ 13 h 26"/>
                  <a:gd name="T6" fmla="*/ 37 w 67"/>
                  <a:gd name="T7" fmla="*/ 26 h 26"/>
                  <a:gd name="T8" fmla="*/ 1 w 67"/>
                  <a:gd name="T9" fmla="*/ 13 h 26"/>
                </a:gdLst>
                <a:ahLst/>
                <a:cxnLst>
                  <a:cxn ang="0">
                    <a:pos x="T0" y="T1"/>
                  </a:cxn>
                  <a:cxn ang="0">
                    <a:pos x="T2" y="T3"/>
                  </a:cxn>
                  <a:cxn ang="0">
                    <a:pos x="T4" y="T5"/>
                  </a:cxn>
                  <a:cxn ang="0">
                    <a:pos x="T6" y="T7"/>
                  </a:cxn>
                  <a:cxn ang="0">
                    <a:pos x="T8" y="T9"/>
                  </a:cxn>
                </a:cxnLst>
                <a:rect l="0" t="0" r="r" b="b"/>
                <a:pathLst>
                  <a:path w="67" h="26">
                    <a:moveTo>
                      <a:pt x="1" y="13"/>
                    </a:moveTo>
                    <a:cubicBezTo>
                      <a:pt x="0" y="6"/>
                      <a:pt x="12" y="0"/>
                      <a:pt x="30" y="0"/>
                    </a:cubicBezTo>
                    <a:cubicBezTo>
                      <a:pt x="47" y="0"/>
                      <a:pt x="63" y="6"/>
                      <a:pt x="65" y="13"/>
                    </a:cubicBezTo>
                    <a:cubicBezTo>
                      <a:pt x="67" y="20"/>
                      <a:pt x="54" y="26"/>
                      <a:pt x="37" y="26"/>
                    </a:cubicBezTo>
                    <a:cubicBezTo>
                      <a:pt x="19" y="26"/>
                      <a:pt x="3" y="20"/>
                      <a:pt x="1" y="13"/>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565" name="Freeform 865"/>
              <p:cNvSpPr>
                <a:spLocks/>
              </p:cNvSpPr>
              <p:nvPr/>
            </p:nvSpPr>
            <p:spPr bwMode="auto">
              <a:xfrm>
                <a:off x="4099" y="2921"/>
                <a:ext cx="68" cy="26"/>
              </a:xfrm>
              <a:custGeom>
                <a:avLst/>
                <a:gdLst>
                  <a:gd name="T0" fmla="*/ 2 w 68"/>
                  <a:gd name="T1" fmla="*/ 13 h 26"/>
                  <a:gd name="T2" fmla="*/ 30 w 68"/>
                  <a:gd name="T3" fmla="*/ 0 h 26"/>
                  <a:gd name="T4" fmla="*/ 65 w 68"/>
                  <a:gd name="T5" fmla="*/ 13 h 26"/>
                  <a:gd name="T6" fmla="*/ 37 w 68"/>
                  <a:gd name="T7" fmla="*/ 26 h 26"/>
                  <a:gd name="T8" fmla="*/ 2 w 68"/>
                  <a:gd name="T9" fmla="*/ 13 h 26"/>
                </a:gdLst>
                <a:ahLst/>
                <a:cxnLst>
                  <a:cxn ang="0">
                    <a:pos x="T0" y="T1"/>
                  </a:cxn>
                  <a:cxn ang="0">
                    <a:pos x="T2" y="T3"/>
                  </a:cxn>
                  <a:cxn ang="0">
                    <a:pos x="T4" y="T5"/>
                  </a:cxn>
                  <a:cxn ang="0">
                    <a:pos x="T6" y="T7"/>
                  </a:cxn>
                  <a:cxn ang="0">
                    <a:pos x="T8" y="T9"/>
                  </a:cxn>
                </a:cxnLst>
                <a:rect l="0" t="0" r="r" b="b"/>
                <a:pathLst>
                  <a:path w="68" h="26">
                    <a:moveTo>
                      <a:pt x="2" y="13"/>
                    </a:moveTo>
                    <a:cubicBezTo>
                      <a:pt x="0" y="6"/>
                      <a:pt x="12" y="0"/>
                      <a:pt x="30" y="0"/>
                    </a:cubicBezTo>
                    <a:cubicBezTo>
                      <a:pt x="47" y="0"/>
                      <a:pt x="63" y="6"/>
                      <a:pt x="65" y="13"/>
                    </a:cubicBezTo>
                    <a:cubicBezTo>
                      <a:pt x="68" y="20"/>
                      <a:pt x="55" y="26"/>
                      <a:pt x="37" y="26"/>
                    </a:cubicBezTo>
                    <a:cubicBezTo>
                      <a:pt x="20" y="26"/>
                      <a:pt x="4" y="20"/>
                      <a:pt x="2" y="13"/>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566" name="Freeform 866"/>
              <p:cNvSpPr>
                <a:spLocks/>
              </p:cNvSpPr>
              <p:nvPr/>
            </p:nvSpPr>
            <p:spPr bwMode="auto">
              <a:xfrm>
                <a:off x="4181" y="2921"/>
                <a:ext cx="70" cy="26"/>
              </a:xfrm>
              <a:custGeom>
                <a:avLst/>
                <a:gdLst>
                  <a:gd name="T0" fmla="*/ 3 w 70"/>
                  <a:gd name="T1" fmla="*/ 13 h 26"/>
                  <a:gd name="T2" fmla="*/ 31 w 70"/>
                  <a:gd name="T3" fmla="*/ 0 h 26"/>
                  <a:gd name="T4" fmla="*/ 67 w 70"/>
                  <a:gd name="T5" fmla="*/ 13 h 26"/>
                  <a:gd name="T6" fmla="*/ 39 w 70"/>
                  <a:gd name="T7" fmla="*/ 26 h 26"/>
                  <a:gd name="T8" fmla="*/ 3 w 70"/>
                  <a:gd name="T9" fmla="*/ 13 h 26"/>
                </a:gdLst>
                <a:ahLst/>
                <a:cxnLst>
                  <a:cxn ang="0">
                    <a:pos x="T0" y="T1"/>
                  </a:cxn>
                  <a:cxn ang="0">
                    <a:pos x="T2" y="T3"/>
                  </a:cxn>
                  <a:cxn ang="0">
                    <a:pos x="T4" y="T5"/>
                  </a:cxn>
                  <a:cxn ang="0">
                    <a:pos x="T6" y="T7"/>
                  </a:cxn>
                  <a:cxn ang="0">
                    <a:pos x="T8" y="T9"/>
                  </a:cxn>
                </a:cxnLst>
                <a:rect l="0" t="0" r="r" b="b"/>
                <a:pathLst>
                  <a:path w="70" h="26">
                    <a:moveTo>
                      <a:pt x="3" y="13"/>
                    </a:moveTo>
                    <a:cubicBezTo>
                      <a:pt x="0" y="6"/>
                      <a:pt x="13" y="0"/>
                      <a:pt x="31" y="0"/>
                    </a:cubicBezTo>
                    <a:cubicBezTo>
                      <a:pt x="48" y="0"/>
                      <a:pt x="65" y="6"/>
                      <a:pt x="67" y="13"/>
                    </a:cubicBezTo>
                    <a:cubicBezTo>
                      <a:pt x="70" y="20"/>
                      <a:pt x="57" y="26"/>
                      <a:pt x="39" y="26"/>
                    </a:cubicBezTo>
                    <a:cubicBezTo>
                      <a:pt x="21" y="26"/>
                      <a:pt x="5" y="20"/>
                      <a:pt x="3" y="13"/>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567" name="Freeform 867"/>
              <p:cNvSpPr>
                <a:spLocks/>
              </p:cNvSpPr>
              <p:nvPr/>
            </p:nvSpPr>
            <p:spPr bwMode="auto">
              <a:xfrm>
                <a:off x="4264" y="2921"/>
                <a:ext cx="70" cy="26"/>
              </a:xfrm>
              <a:custGeom>
                <a:avLst/>
                <a:gdLst>
                  <a:gd name="T0" fmla="*/ 3 w 70"/>
                  <a:gd name="T1" fmla="*/ 13 h 26"/>
                  <a:gd name="T2" fmla="*/ 30 w 70"/>
                  <a:gd name="T3" fmla="*/ 0 h 26"/>
                  <a:gd name="T4" fmla="*/ 68 w 70"/>
                  <a:gd name="T5" fmla="*/ 13 h 26"/>
                  <a:gd name="T6" fmla="*/ 40 w 70"/>
                  <a:gd name="T7" fmla="*/ 26 h 26"/>
                  <a:gd name="T8" fmla="*/ 3 w 70"/>
                  <a:gd name="T9" fmla="*/ 13 h 26"/>
                </a:gdLst>
                <a:ahLst/>
                <a:cxnLst>
                  <a:cxn ang="0">
                    <a:pos x="T0" y="T1"/>
                  </a:cxn>
                  <a:cxn ang="0">
                    <a:pos x="T2" y="T3"/>
                  </a:cxn>
                  <a:cxn ang="0">
                    <a:pos x="T4" y="T5"/>
                  </a:cxn>
                  <a:cxn ang="0">
                    <a:pos x="T6" y="T7"/>
                  </a:cxn>
                  <a:cxn ang="0">
                    <a:pos x="T8" y="T9"/>
                  </a:cxn>
                </a:cxnLst>
                <a:rect l="0" t="0" r="r" b="b"/>
                <a:pathLst>
                  <a:path w="70" h="26">
                    <a:moveTo>
                      <a:pt x="3" y="13"/>
                    </a:moveTo>
                    <a:cubicBezTo>
                      <a:pt x="0" y="6"/>
                      <a:pt x="13" y="0"/>
                      <a:pt x="30" y="0"/>
                    </a:cubicBezTo>
                    <a:cubicBezTo>
                      <a:pt x="48" y="0"/>
                      <a:pt x="65" y="6"/>
                      <a:pt x="68" y="13"/>
                    </a:cubicBezTo>
                    <a:cubicBezTo>
                      <a:pt x="70" y="20"/>
                      <a:pt x="58" y="26"/>
                      <a:pt x="40" y="26"/>
                    </a:cubicBezTo>
                    <a:cubicBezTo>
                      <a:pt x="22" y="26"/>
                      <a:pt x="6" y="20"/>
                      <a:pt x="3" y="13"/>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568" name="Freeform 868"/>
              <p:cNvSpPr>
                <a:spLocks/>
              </p:cNvSpPr>
              <p:nvPr/>
            </p:nvSpPr>
            <p:spPr bwMode="auto">
              <a:xfrm>
                <a:off x="4348" y="2921"/>
                <a:ext cx="70" cy="26"/>
              </a:xfrm>
              <a:custGeom>
                <a:avLst/>
                <a:gdLst>
                  <a:gd name="T0" fmla="*/ 3 w 70"/>
                  <a:gd name="T1" fmla="*/ 13 h 26"/>
                  <a:gd name="T2" fmla="*/ 29 w 70"/>
                  <a:gd name="T3" fmla="*/ 0 h 26"/>
                  <a:gd name="T4" fmla="*/ 67 w 70"/>
                  <a:gd name="T5" fmla="*/ 13 h 26"/>
                  <a:gd name="T6" fmla="*/ 40 w 70"/>
                  <a:gd name="T7" fmla="*/ 26 h 26"/>
                  <a:gd name="T8" fmla="*/ 3 w 70"/>
                  <a:gd name="T9" fmla="*/ 13 h 26"/>
                </a:gdLst>
                <a:ahLst/>
                <a:cxnLst>
                  <a:cxn ang="0">
                    <a:pos x="T0" y="T1"/>
                  </a:cxn>
                  <a:cxn ang="0">
                    <a:pos x="T2" y="T3"/>
                  </a:cxn>
                  <a:cxn ang="0">
                    <a:pos x="T4" y="T5"/>
                  </a:cxn>
                  <a:cxn ang="0">
                    <a:pos x="T6" y="T7"/>
                  </a:cxn>
                  <a:cxn ang="0">
                    <a:pos x="T8" y="T9"/>
                  </a:cxn>
                </a:cxnLst>
                <a:rect l="0" t="0" r="r" b="b"/>
                <a:pathLst>
                  <a:path w="70" h="26">
                    <a:moveTo>
                      <a:pt x="3" y="13"/>
                    </a:moveTo>
                    <a:cubicBezTo>
                      <a:pt x="0" y="6"/>
                      <a:pt x="12" y="0"/>
                      <a:pt x="29" y="0"/>
                    </a:cubicBezTo>
                    <a:cubicBezTo>
                      <a:pt x="47" y="0"/>
                      <a:pt x="64" y="6"/>
                      <a:pt x="67" y="13"/>
                    </a:cubicBezTo>
                    <a:cubicBezTo>
                      <a:pt x="70" y="20"/>
                      <a:pt x="58" y="26"/>
                      <a:pt x="40" y="26"/>
                    </a:cubicBezTo>
                    <a:cubicBezTo>
                      <a:pt x="23" y="26"/>
                      <a:pt x="6" y="20"/>
                      <a:pt x="3" y="13"/>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569" name="Freeform 869"/>
              <p:cNvSpPr>
                <a:spLocks/>
              </p:cNvSpPr>
              <p:nvPr/>
            </p:nvSpPr>
            <p:spPr bwMode="auto">
              <a:xfrm>
                <a:off x="4432" y="2921"/>
                <a:ext cx="70" cy="26"/>
              </a:xfrm>
              <a:custGeom>
                <a:avLst/>
                <a:gdLst>
                  <a:gd name="T0" fmla="*/ 3 w 71"/>
                  <a:gd name="T1" fmla="*/ 13 h 26"/>
                  <a:gd name="T2" fmla="*/ 29 w 71"/>
                  <a:gd name="T3" fmla="*/ 0 h 26"/>
                  <a:gd name="T4" fmla="*/ 68 w 71"/>
                  <a:gd name="T5" fmla="*/ 13 h 26"/>
                  <a:gd name="T6" fmla="*/ 41 w 71"/>
                  <a:gd name="T7" fmla="*/ 26 h 26"/>
                  <a:gd name="T8" fmla="*/ 3 w 71"/>
                  <a:gd name="T9" fmla="*/ 13 h 26"/>
                </a:gdLst>
                <a:ahLst/>
                <a:cxnLst>
                  <a:cxn ang="0">
                    <a:pos x="T0" y="T1"/>
                  </a:cxn>
                  <a:cxn ang="0">
                    <a:pos x="T2" y="T3"/>
                  </a:cxn>
                  <a:cxn ang="0">
                    <a:pos x="T4" y="T5"/>
                  </a:cxn>
                  <a:cxn ang="0">
                    <a:pos x="T6" y="T7"/>
                  </a:cxn>
                  <a:cxn ang="0">
                    <a:pos x="T8" y="T9"/>
                  </a:cxn>
                </a:cxnLst>
                <a:rect l="0" t="0" r="r" b="b"/>
                <a:pathLst>
                  <a:path w="71" h="26">
                    <a:moveTo>
                      <a:pt x="3" y="13"/>
                    </a:moveTo>
                    <a:cubicBezTo>
                      <a:pt x="0" y="6"/>
                      <a:pt x="12" y="0"/>
                      <a:pt x="29" y="0"/>
                    </a:cubicBezTo>
                    <a:cubicBezTo>
                      <a:pt x="47" y="0"/>
                      <a:pt x="64" y="6"/>
                      <a:pt x="68" y="13"/>
                    </a:cubicBezTo>
                    <a:cubicBezTo>
                      <a:pt x="71" y="20"/>
                      <a:pt x="59" y="26"/>
                      <a:pt x="41" y="26"/>
                    </a:cubicBezTo>
                    <a:cubicBezTo>
                      <a:pt x="23" y="26"/>
                      <a:pt x="6" y="20"/>
                      <a:pt x="3" y="13"/>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570" name="Freeform 870"/>
              <p:cNvSpPr>
                <a:spLocks/>
              </p:cNvSpPr>
              <p:nvPr/>
            </p:nvSpPr>
            <p:spPr bwMode="auto">
              <a:xfrm>
                <a:off x="4514" y="2921"/>
                <a:ext cx="72" cy="26"/>
              </a:xfrm>
              <a:custGeom>
                <a:avLst/>
                <a:gdLst>
                  <a:gd name="T0" fmla="*/ 3 w 72"/>
                  <a:gd name="T1" fmla="*/ 13 h 26"/>
                  <a:gd name="T2" fmla="*/ 29 w 72"/>
                  <a:gd name="T3" fmla="*/ 0 h 26"/>
                  <a:gd name="T4" fmla="*/ 68 w 72"/>
                  <a:gd name="T5" fmla="*/ 13 h 26"/>
                  <a:gd name="T6" fmla="*/ 42 w 72"/>
                  <a:gd name="T7" fmla="*/ 26 h 26"/>
                  <a:gd name="T8" fmla="*/ 3 w 72"/>
                  <a:gd name="T9" fmla="*/ 13 h 26"/>
                </a:gdLst>
                <a:ahLst/>
                <a:cxnLst>
                  <a:cxn ang="0">
                    <a:pos x="T0" y="T1"/>
                  </a:cxn>
                  <a:cxn ang="0">
                    <a:pos x="T2" y="T3"/>
                  </a:cxn>
                  <a:cxn ang="0">
                    <a:pos x="T4" y="T5"/>
                  </a:cxn>
                  <a:cxn ang="0">
                    <a:pos x="T6" y="T7"/>
                  </a:cxn>
                  <a:cxn ang="0">
                    <a:pos x="T8" y="T9"/>
                  </a:cxn>
                </a:cxnLst>
                <a:rect l="0" t="0" r="r" b="b"/>
                <a:pathLst>
                  <a:path w="72" h="26">
                    <a:moveTo>
                      <a:pt x="3" y="13"/>
                    </a:moveTo>
                    <a:cubicBezTo>
                      <a:pt x="0" y="6"/>
                      <a:pt x="11" y="0"/>
                      <a:pt x="29" y="0"/>
                    </a:cubicBezTo>
                    <a:cubicBezTo>
                      <a:pt x="47" y="0"/>
                      <a:pt x="64" y="6"/>
                      <a:pt x="68" y="13"/>
                    </a:cubicBezTo>
                    <a:cubicBezTo>
                      <a:pt x="72" y="20"/>
                      <a:pt x="60" y="26"/>
                      <a:pt x="42" y="26"/>
                    </a:cubicBezTo>
                    <a:cubicBezTo>
                      <a:pt x="24" y="26"/>
                      <a:pt x="7" y="20"/>
                      <a:pt x="3" y="13"/>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571" name="Freeform 871"/>
              <p:cNvSpPr>
                <a:spLocks/>
              </p:cNvSpPr>
              <p:nvPr/>
            </p:nvSpPr>
            <p:spPr bwMode="auto">
              <a:xfrm>
                <a:off x="4598" y="2921"/>
                <a:ext cx="71" cy="26"/>
              </a:xfrm>
              <a:custGeom>
                <a:avLst/>
                <a:gdLst>
                  <a:gd name="T0" fmla="*/ 4 w 72"/>
                  <a:gd name="T1" fmla="*/ 13 h 26"/>
                  <a:gd name="T2" fmla="*/ 29 w 72"/>
                  <a:gd name="T3" fmla="*/ 0 h 26"/>
                  <a:gd name="T4" fmla="*/ 68 w 72"/>
                  <a:gd name="T5" fmla="*/ 13 h 26"/>
                  <a:gd name="T6" fmla="*/ 43 w 72"/>
                  <a:gd name="T7" fmla="*/ 26 h 26"/>
                  <a:gd name="T8" fmla="*/ 4 w 72"/>
                  <a:gd name="T9" fmla="*/ 13 h 26"/>
                </a:gdLst>
                <a:ahLst/>
                <a:cxnLst>
                  <a:cxn ang="0">
                    <a:pos x="T0" y="T1"/>
                  </a:cxn>
                  <a:cxn ang="0">
                    <a:pos x="T2" y="T3"/>
                  </a:cxn>
                  <a:cxn ang="0">
                    <a:pos x="T4" y="T5"/>
                  </a:cxn>
                  <a:cxn ang="0">
                    <a:pos x="T6" y="T7"/>
                  </a:cxn>
                  <a:cxn ang="0">
                    <a:pos x="T8" y="T9"/>
                  </a:cxn>
                </a:cxnLst>
                <a:rect l="0" t="0" r="r" b="b"/>
                <a:pathLst>
                  <a:path w="72" h="26">
                    <a:moveTo>
                      <a:pt x="4" y="13"/>
                    </a:moveTo>
                    <a:cubicBezTo>
                      <a:pt x="0" y="6"/>
                      <a:pt x="12" y="0"/>
                      <a:pt x="29" y="0"/>
                    </a:cubicBezTo>
                    <a:cubicBezTo>
                      <a:pt x="47" y="0"/>
                      <a:pt x="64" y="6"/>
                      <a:pt x="68" y="13"/>
                    </a:cubicBezTo>
                    <a:cubicBezTo>
                      <a:pt x="72" y="20"/>
                      <a:pt x="61" y="26"/>
                      <a:pt x="43" y="26"/>
                    </a:cubicBezTo>
                    <a:cubicBezTo>
                      <a:pt x="25" y="26"/>
                      <a:pt x="8" y="20"/>
                      <a:pt x="4" y="13"/>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572" name="Freeform 872"/>
              <p:cNvSpPr>
                <a:spLocks/>
              </p:cNvSpPr>
              <p:nvPr/>
            </p:nvSpPr>
            <p:spPr bwMode="auto">
              <a:xfrm>
                <a:off x="4680" y="2921"/>
                <a:ext cx="73" cy="26"/>
              </a:xfrm>
              <a:custGeom>
                <a:avLst/>
                <a:gdLst>
                  <a:gd name="T0" fmla="*/ 5 w 73"/>
                  <a:gd name="T1" fmla="*/ 13 h 26"/>
                  <a:gd name="T2" fmla="*/ 29 w 73"/>
                  <a:gd name="T3" fmla="*/ 0 h 26"/>
                  <a:gd name="T4" fmla="*/ 68 w 73"/>
                  <a:gd name="T5" fmla="*/ 13 h 26"/>
                  <a:gd name="T6" fmla="*/ 44 w 73"/>
                  <a:gd name="T7" fmla="*/ 26 h 26"/>
                  <a:gd name="T8" fmla="*/ 5 w 73"/>
                  <a:gd name="T9" fmla="*/ 13 h 26"/>
                </a:gdLst>
                <a:ahLst/>
                <a:cxnLst>
                  <a:cxn ang="0">
                    <a:pos x="T0" y="T1"/>
                  </a:cxn>
                  <a:cxn ang="0">
                    <a:pos x="T2" y="T3"/>
                  </a:cxn>
                  <a:cxn ang="0">
                    <a:pos x="T4" y="T5"/>
                  </a:cxn>
                  <a:cxn ang="0">
                    <a:pos x="T6" y="T7"/>
                  </a:cxn>
                  <a:cxn ang="0">
                    <a:pos x="T8" y="T9"/>
                  </a:cxn>
                </a:cxnLst>
                <a:rect l="0" t="0" r="r" b="b"/>
                <a:pathLst>
                  <a:path w="73" h="26">
                    <a:moveTo>
                      <a:pt x="5" y="13"/>
                    </a:moveTo>
                    <a:cubicBezTo>
                      <a:pt x="0" y="6"/>
                      <a:pt x="11" y="0"/>
                      <a:pt x="29" y="0"/>
                    </a:cubicBezTo>
                    <a:cubicBezTo>
                      <a:pt x="46" y="0"/>
                      <a:pt x="64" y="6"/>
                      <a:pt x="68" y="13"/>
                    </a:cubicBezTo>
                    <a:cubicBezTo>
                      <a:pt x="73" y="20"/>
                      <a:pt x="62" y="26"/>
                      <a:pt x="44" y="26"/>
                    </a:cubicBezTo>
                    <a:cubicBezTo>
                      <a:pt x="26" y="26"/>
                      <a:pt x="9" y="20"/>
                      <a:pt x="5" y="13"/>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573" name="Freeform 873"/>
              <p:cNvSpPr>
                <a:spLocks/>
              </p:cNvSpPr>
              <p:nvPr/>
            </p:nvSpPr>
            <p:spPr bwMode="auto">
              <a:xfrm>
                <a:off x="4764" y="2921"/>
                <a:ext cx="73" cy="26"/>
              </a:xfrm>
              <a:custGeom>
                <a:avLst/>
                <a:gdLst>
                  <a:gd name="T0" fmla="*/ 5 w 74"/>
                  <a:gd name="T1" fmla="*/ 13 h 26"/>
                  <a:gd name="T2" fmla="*/ 29 w 74"/>
                  <a:gd name="T3" fmla="*/ 0 h 26"/>
                  <a:gd name="T4" fmla="*/ 69 w 74"/>
                  <a:gd name="T5" fmla="*/ 13 h 26"/>
                  <a:gd name="T6" fmla="*/ 45 w 74"/>
                  <a:gd name="T7" fmla="*/ 26 h 26"/>
                  <a:gd name="T8" fmla="*/ 5 w 74"/>
                  <a:gd name="T9" fmla="*/ 13 h 26"/>
                </a:gdLst>
                <a:ahLst/>
                <a:cxnLst>
                  <a:cxn ang="0">
                    <a:pos x="T0" y="T1"/>
                  </a:cxn>
                  <a:cxn ang="0">
                    <a:pos x="T2" y="T3"/>
                  </a:cxn>
                  <a:cxn ang="0">
                    <a:pos x="T4" y="T5"/>
                  </a:cxn>
                  <a:cxn ang="0">
                    <a:pos x="T6" y="T7"/>
                  </a:cxn>
                  <a:cxn ang="0">
                    <a:pos x="T8" y="T9"/>
                  </a:cxn>
                </a:cxnLst>
                <a:rect l="0" t="0" r="r" b="b"/>
                <a:pathLst>
                  <a:path w="74" h="26">
                    <a:moveTo>
                      <a:pt x="5" y="13"/>
                    </a:moveTo>
                    <a:cubicBezTo>
                      <a:pt x="0" y="6"/>
                      <a:pt x="11" y="0"/>
                      <a:pt x="29" y="0"/>
                    </a:cubicBezTo>
                    <a:cubicBezTo>
                      <a:pt x="47" y="0"/>
                      <a:pt x="65" y="6"/>
                      <a:pt x="69" y="13"/>
                    </a:cubicBezTo>
                    <a:cubicBezTo>
                      <a:pt x="74" y="20"/>
                      <a:pt x="63" y="26"/>
                      <a:pt x="45" y="26"/>
                    </a:cubicBezTo>
                    <a:cubicBezTo>
                      <a:pt x="27" y="26"/>
                      <a:pt x="9" y="20"/>
                      <a:pt x="5" y="13"/>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574" name="Freeform 874"/>
              <p:cNvSpPr>
                <a:spLocks/>
              </p:cNvSpPr>
              <p:nvPr/>
            </p:nvSpPr>
            <p:spPr bwMode="auto">
              <a:xfrm>
                <a:off x="4847" y="2921"/>
                <a:ext cx="73" cy="26"/>
              </a:xfrm>
              <a:custGeom>
                <a:avLst/>
                <a:gdLst>
                  <a:gd name="T0" fmla="*/ 5 w 73"/>
                  <a:gd name="T1" fmla="*/ 13 h 26"/>
                  <a:gd name="T2" fmla="*/ 28 w 73"/>
                  <a:gd name="T3" fmla="*/ 0 h 26"/>
                  <a:gd name="T4" fmla="*/ 69 w 73"/>
                  <a:gd name="T5" fmla="*/ 13 h 26"/>
                  <a:gd name="T6" fmla="*/ 45 w 73"/>
                  <a:gd name="T7" fmla="*/ 26 h 26"/>
                  <a:gd name="T8" fmla="*/ 5 w 73"/>
                  <a:gd name="T9" fmla="*/ 13 h 26"/>
                </a:gdLst>
                <a:ahLst/>
                <a:cxnLst>
                  <a:cxn ang="0">
                    <a:pos x="T0" y="T1"/>
                  </a:cxn>
                  <a:cxn ang="0">
                    <a:pos x="T2" y="T3"/>
                  </a:cxn>
                  <a:cxn ang="0">
                    <a:pos x="T4" y="T5"/>
                  </a:cxn>
                  <a:cxn ang="0">
                    <a:pos x="T6" y="T7"/>
                  </a:cxn>
                  <a:cxn ang="0">
                    <a:pos x="T8" y="T9"/>
                  </a:cxn>
                </a:cxnLst>
                <a:rect l="0" t="0" r="r" b="b"/>
                <a:pathLst>
                  <a:path w="73" h="26">
                    <a:moveTo>
                      <a:pt x="5" y="13"/>
                    </a:moveTo>
                    <a:cubicBezTo>
                      <a:pt x="0" y="6"/>
                      <a:pt x="11" y="0"/>
                      <a:pt x="28" y="0"/>
                    </a:cubicBezTo>
                    <a:cubicBezTo>
                      <a:pt x="46" y="0"/>
                      <a:pt x="64" y="6"/>
                      <a:pt x="69" y="13"/>
                    </a:cubicBezTo>
                    <a:cubicBezTo>
                      <a:pt x="73" y="20"/>
                      <a:pt x="63" y="26"/>
                      <a:pt x="45" y="26"/>
                    </a:cubicBezTo>
                    <a:cubicBezTo>
                      <a:pt x="28" y="26"/>
                      <a:pt x="9" y="20"/>
                      <a:pt x="5" y="13"/>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575" name="Freeform 875"/>
              <p:cNvSpPr>
                <a:spLocks/>
              </p:cNvSpPr>
              <p:nvPr/>
            </p:nvSpPr>
            <p:spPr bwMode="auto">
              <a:xfrm>
                <a:off x="4931" y="2921"/>
                <a:ext cx="73" cy="26"/>
              </a:xfrm>
              <a:custGeom>
                <a:avLst/>
                <a:gdLst>
                  <a:gd name="T0" fmla="*/ 5 w 74"/>
                  <a:gd name="T1" fmla="*/ 13 h 26"/>
                  <a:gd name="T2" fmla="*/ 28 w 74"/>
                  <a:gd name="T3" fmla="*/ 0 h 26"/>
                  <a:gd name="T4" fmla="*/ 69 w 74"/>
                  <a:gd name="T5" fmla="*/ 13 h 26"/>
                  <a:gd name="T6" fmla="*/ 46 w 74"/>
                  <a:gd name="T7" fmla="*/ 26 h 26"/>
                  <a:gd name="T8" fmla="*/ 5 w 74"/>
                  <a:gd name="T9" fmla="*/ 13 h 26"/>
                </a:gdLst>
                <a:ahLst/>
                <a:cxnLst>
                  <a:cxn ang="0">
                    <a:pos x="T0" y="T1"/>
                  </a:cxn>
                  <a:cxn ang="0">
                    <a:pos x="T2" y="T3"/>
                  </a:cxn>
                  <a:cxn ang="0">
                    <a:pos x="T4" y="T5"/>
                  </a:cxn>
                  <a:cxn ang="0">
                    <a:pos x="T6" y="T7"/>
                  </a:cxn>
                  <a:cxn ang="0">
                    <a:pos x="T8" y="T9"/>
                  </a:cxn>
                </a:cxnLst>
                <a:rect l="0" t="0" r="r" b="b"/>
                <a:pathLst>
                  <a:path w="74" h="26">
                    <a:moveTo>
                      <a:pt x="5" y="13"/>
                    </a:moveTo>
                    <a:cubicBezTo>
                      <a:pt x="0" y="6"/>
                      <a:pt x="10" y="0"/>
                      <a:pt x="28" y="0"/>
                    </a:cubicBezTo>
                    <a:cubicBezTo>
                      <a:pt x="45" y="0"/>
                      <a:pt x="64" y="6"/>
                      <a:pt x="69" y="13"/>
                    </a:cubicBezTo>
                    <a:cubicBezTo>
                      <a:pt x="74" y="20"/>
                      <a:pt x="64" y="26"/>
                      <a:pt x="46" y="26"/>
                    </a:cubicBezTo>
                    <a:cubicBezTo>
                      <a:pt x="28" y="26"/>
                      <a:pt x="10" y="20"/>
                      <a:pt x="5" y="13"/>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576" name="Freeform 876"/>
              <p:cNvSpPr>
                <a:spLocks/>
              </p:cNvSpPr>
              <p:nvPr/>
            </p:nvSpPr>
            <p:spPr bwMode="auto">
              <a:xfrm>
                <a:off x="5013" y="2921"/>
                <a:ext cx="75" cy="26"/>
              </a:xfrm>
              <a:custGeom>
                <a:avLst/>
                <a:gdLst>
                  <a:gd name="T0" fmla="*/ 5 w 75"/>
                  <a:gd name="T1" fmla="*/ 13 h 26"/>
                  <a:gd name="T2" fmla="*/ 28 w 75"/>
                  <a:gd name="T3" fmla="*/ 0 h 26"/>
                  <a:gd name="T4" fmla="*/ 70 w 75"/>
                  <a:gd name="T5" fmla="*/ 13 h 26"/>
                  <a:gd name="T6" fmla="*/ 47 w 75"/>
                  <a:gd name="T7" fmla="*/ 26 h 26"/>
                  <a:gd name="T8" fmla="*/ 5 w 75"/>
                  <a:gd name="T9" fmla="*/ 13 h 26"/>
                </a:gdLst>
                <a:ahLst/>
                <a:cxnLst>
                  <a:cxn ang="0">
                    <a:pos x="T0" y="T1"/>
                  </a:cxn>
                  <a:cxn ang="0">
                    <a:pos x="T2" y="T3"/>
                  </a:cxn>
                  <a:cxn ang="0">
                    <a:pos x="T4" y="T5"/>
                  </a:cxn>
                  <a:cxn ang="0">
                    <a:pos x="T6" y="T7"/>
                  </a:cxn>
                  <a:cxn ang="0">
                    <a:pos x="T8" y="T9"/>
                  </a:cxn>
                </a:cxnLst>
                <a:rect l="0" t="0" r="r" b="b"/>
                <a:pathLst>
                  <a:path w="75" h="26">
                    <a:moveTo>
                      <a:pt x="5" y="13"/>
                    </a:moveTo>
                    <a:cubicBezTo>
                      <a:pt x="0" y="6"/>
                      <a:pt x="10" y="0"/>
                      <a:pt x="28" y="0"/>
                    </a:cubicBezTo>
                    <a:cubicBezTo>
                      <a:pt x="46" y="0"/>
                      <a:pt x="64" y="6"/>
                      <a:pt x="70" y="13"/>
                    </a:cubicBezTo>
                    <a:cubicBezTo>
                      <a:pt x="75" y="20"/>
                      <a:pt x="65" y="26"/>
                      <a:pt x="47" y="26"/>
                    </a:cubicBezTo>
                    <a:cubicBezTo>
                      <a:pt x="29" y="26"/>
                      <a:pt x="10" y="20"/>
                      <a:pt x="5" y="13"/>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577" name="Freeform 877"/>
              <p:cNvSpPr>
                <a:spLocks/>
              </p:cNvSpPr>
              <p:nvPr/>
            </p:nvSpPr>
            <p:spPr bwMode="auto">
              <a:xfrm>
                <a:off x="5098" y="2921"/>
                <a:ext cx="74" cy="26"/>
              </a:xfrm>
              <a:custGeom>
                <a:avLst/>
                <a:gdLst>
                  <a:gd name="T0" fmla="*/ 5 w 75"/>
                  <a:gd name="T1" fmla="*/ 13 h 26"/>
                  <a:gd name="T2" fmla="*/ 27 w 75"/>
                  <a:gd name="T3" fmla="*/ 0 h 26"/>
                  <a:gd name="T4" fmla="*/ 69 w 75"/>
                  <a:gd name="T5" fmla="*/ 13 h 26"/>
                  <a:gd name="T6" fmla="*/ 47 w 75"/>
                  <a:gd name="T7" fmla="*/ 26 h 26"/>
                  <a:gd name="T8" fmla="*/ 5 w 75"/>
                  <a:gd name="T9" fmla="*/ 13 h 26"/>
                </a:gdLst>
                <a:ahLst/>
                <a:cxnLst>
                  <a:cxn ang="0">
                    <a:pos x="T0" y="T1"/>
                  </a:cxn>
                  <a:cxn ang="0">
                    <a:pos x="T2" y="T3"/>
                  </a:cxn>
                  <a:cxn ang="0">
                    <a:pos x="T4" y="T5"/>
                  </a:cxn>
                  <a:cxn ang="0">
                    <a:pos x="T6" y="T7"/>
                  </a:cxn>
                  <a:cxn ang="0">
                    <a:pos x="T8" y="T9"/>
                  </a:cxn>
                </a:cxnLst>
                <a:rect l="0" t="0" r="r" b="b"/>
                <a:pathLst>
                  <a:path w="75" h="26">
                    <a:moveTo>
                      <a:pt x="5" y="13"/>
                    </a:moveTo>
                    <a:cubicBezTo>
                      <a:pt x="0" y="6"/>
                      <a:pt x="9" y="0"/>
                      <a:pt x="27" y="0"/>
                    </a:cubicBezTo>
                    <a:cubicBezTo>
                      <a:pt x="44" y="0"/>
                      <a:pt x="63" y="6"/>
                      <a:pt x="69" y="13"/>
                    </a:cubicBezTo>
                    <a:cubicBezTo>
                      <a:pt x="75" y="20"/>
                      <a:pt x="65" y="26"/>
                      <a:pt x="47" y="26"/>
                    </a:cubicBezTo>
                    <a:cubicBezTo>
                      <a:pt x="29" y="26"/>
                      <a:pt x="11" y="20"/>
                      <a:pt x="5" y="13"/>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578" name="Freeform 878"/>
              <p:cNvSpPr>
                <a:spLocks/>
              </p:cNvSpPr>
              <p:nvPr/>
            </p:nvSpPr>
            <p:spPr bwMode="auto">
              <a:xfrm>
                <a:off x="5180" y="2921"/>
                <a:ext cx="75" cy="26"/>
              </a:xfrm>
              <a:custGeom>
                <a:avLst/>
                <a:gdLst>
                  <a:gd name="T0" fmla="*/ 5 w 75"/>
                  <a:gd name="T1" fmla="*/ 13 h 26"/>
                  <a:gd name="T2" fmla="*/ 27 w 75"/>
                  <a:gd name="T3" fmla="*/ 0 h 26"/>
                  <a:gd name="T4" fmla="*/ 69 w 75"/>
                  <a:gd name="T5" fmla="*/ 13 h 26"/>
                  <a:gd name="T6" fmla="*/ 48 w 75"/>
                  <a:gd name="T7" fmla="*/ 26 h 26"/>
                  <a:gd name="T8" fmla="*/ 5 w 75"/>
                  <a:gd name="T9" fmla="*/ 13 h 26"/>
                </a:gdLst>
                <a:ahLst/>
                <a:cxnLst>
                  <a:cxn ang="0">
                    <a:pos x="T0" y="T1"/>
                  </a:cxn>
                  <a:cxn ang="0">
                    <a:pos x="T2" y="T3"/>
                  </a:cxn>
                  <a:cxn ang="0">
                    <a:pos x="T4" y="T5"/>
                  </a:cxn>
                  <a:cxn ang="0">
                    <a:pos x="T6" y="T7"/>
                  </a:cxn>
                  <a:cxn ang="0">
                    <a:pos x="T8" y="T9"/>
                  </a:cxn>
                </a:cxnLst>
                <a:rect l="0" t="0" r="r" b="b"/>
                <a:pathLst>
                  <a:path w="75" h="26">
                    <a:moveTo>
                      <a:pt x="5" y="13"/>
                    </a:moveTo>
                    <a:cubicBezTo>
                      <a:pt x="0" y="6"/>
                      <a:pt x="9" y="0"/>
                      <a:pt x="27" y="0"/>
                    </a:cubicBezTo>
                    <a:cubicBezTo>
                      <a:pt x="44" y="0"/>
                      <a:pt x="63" y="6"/>
                      <a:pt x="69" y="13"/>
                    </a:cubicBezTo>
                    <a:cubicBezTo>
                      <a:pt x="75" y="20"/>
                      <a:pt x="66" y="26"/>
                      <a:pt x="48" y="26"/>
                    </a:cubicBezTo>
                    <a:cubicBezTo>
                      <a:pt x="30" y="26"/>
                      <a:pt x="11" y="20"/>
                      <a:pt x="5" y="13"/>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579" name="Freeform 879"/>
              <p:cNvSpPr>
                <a:spLocks/>
              </p:cNvSpPr>
              <p:nvPr/>
            </p:nvSpPr>
            <p:spPr bwMode="auto">
              <a:xfrm>
                <a:off x="5263" y="2921"/>
                <a:ext cx="76" cy="26"/>
              </a:xfrm>
              <a:custGeom>
                <a:avLst/>
                <a:gdLst>
                  <a:gd name="T0" fmla="*/ 6 w 77"/>
                  <a:gd name="T1" fmla="*/ 13 h 26"/>
                  <a:gd name="T2" fmla="*/ 28 w 77"/>
                  <a:gd name="T3" fmla="*/ 0 h 26"/>
                  <a:gd name="T4" fmla="*/ 71 w 77"/>
                  <a:gd name="T5" fmla="*/ 13 h 26"/>
                  <a:gd name="T6" fmla="*/ 50 w 77"/>
                  <a:gd name="T7" fmla="*/ 26 h 26"/>
                  <a:gd name="T8" fmla="*/ 6 w 77"/>
                  <a:gd name="T9" fmla="*/ 13 h 26"/>
                </a:gdLst>
                <a:ahLst/>
                <a:cxnLst>
                  <a:cxn ang="0">
                    <a:pos x="T0" y="T1"/>
                  </a:cxn>
                  <a:cxn ang="0">
                    <a:pos x="T2" y="T3"/>
                  </a:cxn>
                  <a:cxn ang="0">
                    <a:pos x="T4" y="T5"/>
                  </a:cxn>
                  <a:cxn ang="0">
                    <a:pos x="T6" y="T7"/>
                  </a:cxn>
                  <a:cxn ang="0">
                    <a:pos x="T8" y="T9"/>
                  </a:cxn>
                </a:cxnLst>
                <a:rect l="0" t="0" r="r" b="b"/>
                <a:pathLst>
                  <a:path w="77" h="26">
                    <a:moveTo>
                      <a:pt x="6" y="13"/>
                    </a:moveTo>
                    <a:cubicBezTo>
                      <a:pt x="0" y="6"/>
                      <a:pt x="10" y="0"/>
                      <a:pt x="28" y="0"/>
                    </a:cubicBezTo>
                    <a:cubicBezTo>
                      <a:pt x="45" y="0"/>
                      <a:pt x="65" y="6"/>
                      <a:pt x="71" y="13"/>
                    </a:cubicBezTo>
                    <a:cubicBezTo>
                      <a:pt x="77" y="20"/>
                      <a:pt x="68" y="26"/>
                      <a:pt x="50" y="26"/>
                    </a:cubicBezTo>
                    <a:cubicBezTo>
                      <a:pt x="32" y="26"/>
                      <a:pt x="13" y="20"/>
                      <a:pt x="6" y="13"/>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580" name="Freeform 880"/>
              <p:cNvSpPr>
                <a:spLocks/>
              </p:cNvSpPr>
              <p:nvPr/>
            </p:nvSpPr>
            <p:spPr bwMode="auto">
              <a:xfrm>
                <a:off x="1306" y="2952"/>
                <a:ext cx="79" cy="26"/>
              </a:xfrm>
              <a:custGeom>
                <a:avLst/>
                <a:gdLst>
                  <a:gd name="T0" fmla="*/ 8 w 80"/>
                  <a:gd name="T1" fmla="*/ 13 h 26"/>
                  <a:gd name="T2" fmla="*/ 54 w 80"/>
                  <a:gd name="T3" fmla="*/ 0 h 26"/>
                  <a:gd name="T4" fmla="*/ 72 w 80"/>
                  <a:gd name="T5" fmla="*/ 13 h 26"/>
                  <a:gd name="T6" fmla="*/ 26 w 80"/>
                  <a:gd name="T7" fmla="*/ 26 h 26"/>
                  <a:gd name="T8" fmla="*/ 8 w 80"/>
                  <a:gd name="T9" fmla="*/ 13 h 26"/>
                </a:gdLst>
                <a:ahLst/>
                <a:cxnLst>
                  <a:cxn ang="0">
                    <a:pos x="T0" y="T1"/>
                  </a:cxn>
                  <a:cxn ang="0">
                    <a:pos x="T2" y="T3"/>
                  </a:cxn>
                  <a:cxn ang="0">
                    <a:pos x="T4" y="T5"/>
                  </a:cxn>
                  <a:cxn ang="0">
                    <a:pos x="T6" y="T7"/>
                  </a:cxn>
                  <a:cxn ang="0">
                    <a:pos x="T8" y="T9"/>
                  </a:cxn>
                </a:cxnLst>
                <a:rect l="0" t="0" r="r" b="b"/>
                <a:pathLst>
                  <a:path w="80" h="26">
                    <a:moveTo>
                      <a:pt x="8" y="13"/>
                    </a:moveTo>
                    <a:cubicBezTo>
                      <a:pt x="15" y="6"/>
                      <a:pt x="36" y="0"/>
                      <a:pt x="54" y="0"/>
                    </a:cubicBezTo>
                    <a:cubicBezTo>
                      <a:pt x="72" y="0"/>
                      <a:pt x="80" y="6"/>
                      <a:pt x="72" y="13"/>
                    </a:cubicBezTo>
                    <a:cubicBezTo>
                      <a:pt x="65" y="20"/>
                      <a:pt x="44" y="26"/>
                      <a:pt x="26" y="26"/>
                    </a:cubicBezTo>
                    <a:cubicBezTo>
                      <a:pt x="8" y="26"/>
                      <a:pt x="0" y="20"/>
                      <a:pt x="8" y="13"/>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581" name="Freeform 881"/>
              <p:cNvSpPr>
                <a:spLocks/>
              </p:cNvSpPr>
              <p:nvPr/>
            </p:nvSpPr>
            <p:spPr bwMode="auto">
              <a:xfrm>
                <a:off x="1390" y="2952"/>
                <a:ext cx="81" cy="26"/>
              </a:xfrm>
              <a:custGeom>
                <a:avLst/>
                <a:gdLst>
                  <a:gd name="T0" fmla="*/ 8 w 81"/>
                  <a:gd name="T1" fmla="*/ 13 h 26"/>
                  <a:gd name="T2" fmla="*/ 54 w 81"/>
                  <a:gd name="T3" fmla="*/ 0 h 26"/>
                  <a:gd name="T4" fmla="*/ 74 w 81"/>
                  <a:gd name="T5" fmla="*/ 13 h 26"/>
                  <a:gd name="T6" fmla="*/ 27 w 81"/>
                  <a:gd name="T7" fmla="*/ 26 h 26"/>
                  <a:gd name="T8" fmla="*/ 8 w 81"/>
                  <a:gd name="T9" fmla="*/ 13 h 26"/>
                </a:gdLst>
                <a:ahLst/>
                <a:cxnLst>
                  <a:cxn ang="0">
                    <a:pos x="T0" y="T1"/>
                  </a:cxn>
                  <a:cxn ang="0">
                    <a:pos x="T2" y="T3"/>
                  </a:cxn>
                  <a:cxn ang="0">
                    <a:pos x="T4" y="T5"/>
                  </a:cxn>
                  <a:cxn ang="0">
                    <a:pos x="T6" y="T7"/>
                  </a:cxn>
                  <a:cxn ang="0">
                    <a:pos x="T8" y="T9"/>
                  </a:cxn>
                </a:cxnLst>
                <a:rect l="0" t="0" r="r" b="b"/>
                <a:pathLst>
                  <a:path w="81" h="26">
                    <a:moveTo>
                      <a:pt x="8" y="13"/>
                    </a:moveTo>
                    <a:cubicBezTo>
                      <a:pt x="16" y="6"/>
                      <a:pt x="36" y="0"/>
                      <a:pt x="54" y="0"/>
                    </a:cubicBezTo>
                    <a:cubicBezTo>
                      <a:pt x="72" y="0"/>
                      <a:pt x="81" y="6"/>
                      <a:pt x="74" y="13"/>
                    </a:cubicBezTo>
                    <a:cubicBezTo>
                      <a:pt x="66" y="20"/>
                      <a:pt x="45" y="26"/>
                      <a:pt x="27" y="26"/>
                    </a:cubicBezTo>
                    <a:cubicBezTo>
                      <a:pt x="9" y="26"/>
                      <a:pt x="0" y="20"/>
                      <a:pt x="8" y="13"/>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582" name="Freeform 882"/>
              <p:cNvSpPr>
                <a:spLocks/>
              </p:cNvSpPr>
              <p:nvPr/>
            </p:nvSpPr>
            <p:spPr bwMode="auto">
              <a:xfrm>
                <a:off x="1561" y="2952"/>
                <a:ext cx="78" cy="26"/>
              </a:xfrm>
              <a:custGeom>
                <a:avLst/>
                <a:gdLst>
                  <a:gd name="T0" fmla="*/ 7 w 78"/>
                  <a:gd name="T1" fmla="*/ 13 h 26"/>
                  <a:gd name="T2" fmla="*/ 52 w 78"/>
                  <a:gd name="T3" fmla="*/ 0 h 26"/>
                  <a:gd name="T4" fmla="*/ 72 w 78"/>
                  <a:gd name="T5" fmla="*/ 13 h 26"/>
                  <a:gd name="T6" fmla="*/ 27 w 78"/>
                  <a:gd name="T7" fmla="*/ 26 h 26"/>
                  <a:gd name="T8" fmla="*/ 7 w 78"/>
                  <a:gd name="T9" fmla="*/ 13 h 26"/>
                </a:gdLst>
                <a:ahLst/>
                <a:cxnLst>
                  <a:cxn ang="0">
                    <a:pos x="T0" y="T1"/>
                  </a:cxn>
                  <a:cxn ang="0">
                    <a:pos x="T2" y="T3"/>
                  </a:cxn>
                  <a:cxn ang="0">
                    <a:pos x="T4" y="T5"/>
                  </a:cxn>
                  <a:cxn ang="0">
                    <a:pos x="T6" y="T7"/>
                  </a:cxn>
                  <a:cxn ang="0">
                    <a:pos x="T8" y="T9"/>
                  </a:cxn>
                </a:cxnLst>
                <a:rect l="0" t="0" r="r" b="b"/>
                <a:pathLst>
                  <a:path w="78" h="26">
                    <a:moveTo>
                      <a:pt x="7" y="13"/>
                    </a:moveTo>
                    <a:cubicBezTo>
                      <a:pt x="14" y="6"/>
                      <a:pt x="34" y="0"/>
                      <a:pt x="52" y="0"/>
                    </a:cubicBezTo>
                    <a:cubicBezTo>
                      <a:pt x="69" y="0"/>
                      <a:pt x="78" y="6"/>
                      <a:pt x="72" y="13"/>
                    </a:cubicBezTo>
                    <a:cubicBezTo>
                      <a:pt x="65" y="20"/>
                      <a:pt x="45" y="26"/>
                      <a:pt x="27" y="26"/>
                    </a:cubicBezTo>
                    <a:cubicBezTo>
                      <a:pt x="9" y="26"/>
                      <a:pt x="0" y="20"/>
                      <a:pt x="7" y="13"/>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583" name="Freeform 883"/>
              <p:cNvSpPr>
                <a:spLocks/>
              </p:cNvSpPr>
              <p:nvPr/>
            </p:nvSpPr>
            <p:spPr bwMode="auto">
              <a:xfrm>
                <a:off x="1730" y="2952"/>
                <a:ext cx="79" cy="26"/>
              </a:xfrm>
              <a:custGeom>
                <a:avLst/>
                <a:gdLst>
                  <a:gd name="T0" fmla="*/ 7 w 79"/>
                  <a:gd name="T1" fmla="*/ 13 h 26"/>
                  <a:gd name="T2" fmla="*/ 51 w 79"/>
                  <a:gd name="T3" fmla="*/ 0 h 26"/>
                  <a:gd name="T4" fmla="*/ 73 w 79"/>
                  <a:gd name="T5" fmla="*/ 13 h 26"/>
                  <a:gd name="T6" fmla="*/ 28 w 79"/>
                  <a:gd name="T7" fmla="*/ 26 h 26"/>
                  <a:gd name="T8" fmla="*/ 7 w 79"/>
                  <a:gd name="T9" fmla="*/ 13 h 26"/>
                </a:gdLst>
                <a:ahLst/>
                <a:cxnLst>
                  <a:cxn ang="0">
                    <a:pos x="T0" y="T1"/>
                  </a:cxn>
                  <a:cxn ang="0">
                    <a:pos x="T2" y="T3"/>
                  </a:cxn>
                  <a:cxn ang="0">
                    <a:pos x="T4" y="T5"/>
                  </a:cxn>
                  <a:cxn ang="0">
                    <a:pos x="T6" y="T7"/>
                  </a:cxn>
                  <a:cxn ang="0">
                    <a:pos x="T8" y="T9"/>
                  </a:cxn>
                </a:cxnLst>
                <a:rect l="0" t="0" r="r" b="b"/>
                <a:pathLst>
                  <a:path w="79" h="26">
                    <a:moveTo>
                      <a:pt x="7" y="13"/>
                    </a:moveTo>
                    <a:cubicBezTo>
                      <a:pt x="13" y="6"/>
                      <a:pt x="33" y="0"/>
                      <a:pt x="51" y="0"/>
                    </a:cubicBezTo>
                    <a:cubicBezTo>
                      <a:pt x="69" y="0"/>
                      <a:pt x="79" y="6"/>
                      <a:pt x="73" y="13"/>
                    </a:cubicBezTo>
                    <a:cubicBezTo>
                      <a:pt x="66" y="20"/>
                      <a:pt x="46" y="26"/>
                      <a:pt x="28" y="26"/>
                    </a:cubicBezTo>
                    <a:cubicBezTo>
                      <a:pt x="10" y="26"/>
                      <a:pt x="0" y="20"/>
                      <a:pt x="7" y="13"/>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584" name="Freeform 884"/>
              <p:cNvSpPr>
                <a:spLocks/>
              </p:cNvSpPr>
              <p:nvPr/>
            </p:nvSpPr>
            <p:spPr bwMode="auto">
              <a:xfrm>
                <a:off x="2921" y="2952"/>
                <a:ext cx="69" cy="26"/>
              </a:xfrm>
              <a:custGeom>
                <a:avLst/>
                <a:gdLst>
                  <a:gd name="T0" fmla="*/ 2 w 69"/>
                  <a:gd name="T1" fmla="*/ 13 h 26"/>
                  <a:gd name="T2" fmla="*/ 38 w 69"/>
                  <a:gd name="T3" fmla="*/ 0 h 26"/>
                  <a:gd name="T4" fmla="*/ 67 w 69"/>
                  <a:gd name="T5" fmla="*/ 13 h 26"/>
                  <a:gd name="T6" fmla="*/ 31 w 69"/>
                  <a:gd name="T7" fmla="*/ 26 h 26"/>
                  <a:gd name="T8" fmla="*/ 2 w 69"/>
                  <a:gd name="T9" fmla="*/ 13 h 26"/>
                </a:gdLst>
                <a:ahLst/>
                <a:cxnLst>
                  <a:cxn ang="0">
                    <a:pos x="T0" y="T1"/>
                  </a:cxn>
                  <a:cxn ang="0">
                    <a:pos x="T2" y="T3"/>
                  </a:cxn>
                  <a:cxn ang="0">
                    <a:pos x="T4" y="T5"/>
                  </a:cxn>
                  <a:cxn ang="0">
                    <a:pos x="T6" y="T7"/>
                  </a:cxn>
                  <a:cxn ang="0">
                    <a:pos x="T8" y="T9"/>
                  </a:cxn>
                </a:cxnLst>
                <a:rect l="0" t="0" r="r" b="b"/>
                <a:pathLst>
                  <a:path w="69" h="26">
                    <a:moveTo>
                      <a:pt x="2" y="13"/>
                    </a:moveTo>
                    <a:cubicBezTo>
                      <a:pt x="4" y="6"/>
                      <a:pt x="20" y="0"/>
                      <a:pt x="38" y="0"/>
                    </a:cubicBezTo>
                    <a:cubicBezTo>
                      <a:pt x="56" y="0"/>
                      <a:pt x="69" y="6"/>
                      <a:pt x="67" y="13"/>
                    </a:cubicBezTo>
                    <a:cubicBezTo>
                      <a:pt x="65" y="20"/>
                      <a:pt x="49" y="26"/>
                      <a:pt x="31" y="26"/>
                    </a:cubicBezTo>
                    <a:cubicBezTo>
                      <a:pt x="13" y="26"/>
                      <a:pt x="0" y="20"/>
                      <a:pt x="2" y="13"/>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585" name="Freeform 885"/>
              <p:cNvSpPr>
                <a:spLocks/>
              </p:cNvSpPr>
              <p:nvPr/>
            </p:nvSpPr>
            <p:spPr bwMode="auto">
              <a:xfrm>
                <a:off x="3007" y="2952"/>
                <a:ext cx="68" cy="26"/>
              </a:xfrm>
              <a:custGeom>
                <a:avLst/>
                <a:gdLst>
                  <a:gd name="T0" fmla="*/ 1 w 68"/>
                  <a:gd name="T1" fmla="*/ 13 h 26"/>
                  <a:gd name="T2" fmla="*/ 37 w 68"/>
                  <a:gd name="T3" fmla="*/ 0 h 26"/>
                  <a:gd name="T4" fmla="*/ 66 w 68"/>
                  <a:gd name="T5" fmla="*/ 13 h 26"/>
                  <a:gd name="T6" fmla="*/ 31 w 68"/>
                  <a:gd name="T7" fmla="*/ 26 h 26"/>
                  <a:gd name="T8" fmla="*/ 1 w 68"/>
                  <a:gd name="T9" fmla="*/ 13 h 26"/>
                </a:gdLst>
                <a:ahLst/>
                <a:cxnLst>
                  <a:cxn ang="0">
                    <a:pos x="T0" y="T1"/>
                  </a:cxn>
                  <a:cxn ang="0">
                    <a:pos x="T2" y="T3"/>
                  </a:cxn>
                  <a:cxn ang="0">
                    <a:pos x="T4" y="T5"/>
                  </a:cxn>
                  <a:cxn ang="0">
                    <a:pos x="T6" y="T7"/>
                  </a:cxn>
                  <a:cxn ang="0">
                    <a:pos x="T8" y="T9"/>
                  </a:cxn>
                </a:cxnLst>
                <a:rect l="0" t="0" r="r" b="b"/>
                <a:pathLst>
                  <a:path w="68" h="26">
                    <a:moveTo>
                      <a:pt x="1" y="13"/>
                    </a:moveTo>
                    <a:cubicBezTo>
                      <a:pt x="3" y="6"/>
                      <a:pt x="19" y="0"/>
                      <a:pt x="37" y="0"/>
                    </a:cubicBezTo>
                    <a:cubicBezTo>
                      <a:pt x="55" y="0"/>
                      <a:pt x="68" y="6"/>
                      <a:pt x="66" y="13"/>
                    </a:cubicBezTo>
                    <a:cubicBezTo>
                      <a:pt x="65" y="20"/>
                      <a:pt x="49" y="26"/>
                      <a:pt x="31" y="26"/>
                    </a:cubicBezTo>
                    <a:cubicBezTo>
                      <a:pt x="13" y="26"/>
                      <a:pt x="0" y="20"/>
                      <a:pt x="1" y="13"/>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586" name="Freeform 886"/>
              <p:cNvSpPr>
                <a:spLocks/>
              </p:cNvSpPr>
              <p:nvPr/>
            </p:nvSpPr>
            <p:spPr bwMode="auto">
              <a:xfrm>
                <a:off x="3091" y="2952"/>
                <a:ext cx="68" cy="26"/>
              </a:xfrm>
              <a:custGeom>
                <a:avLst/>
                <a:gdLst>
                  <a:gd name="T0" fmla="*/ 2 w 68"/>
                  <a:gd name="T1" fmla="*/ 13 h 26"/>
                  <a:gd name="T2" fmla="*/ 37 w 68"/>
                  <a:gd name="T3" fmla="*/ 0 h 26"/>
                  <a:gd name="T4" fmla="*/ 67 w 68"/>
                  <a:gd name="T5" fmla="*/ 13 h 26"/>
                  <a:gd name="T6" fmla="*/ 32 w 68"/>
                  <a:gd name="T7" fmla="*/ 26 h 26"/>
                  <a:gd name="T8" fmla="*/ 2 w 68"/>
                  <a:gd name="T9" fmla="*/ 13 h 26"/>
                </a:gdLst>
                <a:ahLst/>
                <a:cxnLst>
                  <a:cxn ang="0">
                    <a:pos x="T0" y="T1"/>
                  </a:cxn>
                  <a:cxn ang="0">
                    <a:pos x="T2" y="T3"/>
                  </a:cxn>
                  <a:cxn ang="0">
                    <a:pos x="T4" y="T5"/>
                  </a:cxn>
                  <a:cxn ang="0">
                    <a:pos x="T6" y="T7"/>
                  </a:cxn>
                  <a:cxn ang="0">
                    <a:pos x="T8" y="T9"/>
                  </a:cxn>
                </a:cxnLst>
                <a:rect l="0" t="0" r="r" b="b"/>
                <a:pathLst>
                  <a:path w="68" h="26">
                    <a:moveTo>
                      <a:pt x="2" y="13"/>
                    </a:moveTo>
                    <a:cubicBezTo>
                      <a:pt x="4" y="6"/>
                      <a:pt x="19" y="0"/>
                      <a:pt x="37" y="0"/>
                    </a:cubicBezTo>
                    <a:cubicBezTo>
                      <a:pt x="55" y="0"/>
                      <a:pt x="68" y="6"/>
                      <a:pt x="67" y="13"/>
                    </a:cubicBezTo>
                    <a:cubicBezTo>
                      <a:pt x="66" y="20"/>
                      <a:pt x="50" y="26"/>
                      <a:pt x="32" y="26"/>
                    </a:cubicBezTo>
                    <a:cubicBezTo>
                      <a:pt x="14" y="26"/>
                      <a:pt x="0" y="20"/>
                      <a:pt x="2" y="13"/>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587" name="Freeform 887"/>
              <p:cNvSpPr>
                <a:spLocks/>
              </p:cNvSpPr>
              <p:nvPr/>
            </p:nvSpPr>
            <p:spPr bwMode="auto">
              <a:xfrm>
                <a:off x="3176" y="2952"/>
                <a:ext cx="67" cy="26"/>
              </a:xfrm>
              <a:custGeom>
                <a:avLst/>
                <a:gdLst>
                  <a:gd name="T0" fmla="*/ 1 w 67"/>
                  <a:gd name="T1" fmla="*/ 13 h 26"/>
                  <a:gd name="T2" fmla="*/ 36 w 67"/>
                  <a:gd name="T3" fmla="*/ 0 h 26"/>
                  <a:gd name="T4" fmla="*/ 66 w 67"/>
                  <a:gd name="T5" fmla="*/ 13 h 26"/>
                  <a:gd name="T6" fmla="*/ 32 w 67"/>
                  <a:gd name="T7" fmla="*/ 26 h 26"/>
                  <a:gd name="T8" fmla="*/ 1 w 67"/>
                  <a:gd name="T9" fmla="*/ 13 h 26"/>
                </a:gdLst>
                <a:ahLst/>
                <a:cxnLst>
                  <a:cxn ang="0">
                    <a:pos x="T0" y="T1"/>
                  </a:cxn>
                  <a:cxn ang="0">
                    <a:pos x="T2" y="T3"/>
                  </a:cxn>
                  <a:cxn ang="0">
                    <a:pos x="T4" y="T5"/>
                  </a:cxn>
                  <a:cxn ang="0">
                    <a:pos x="T6" y="T7"/>
                  </a:cxn>
                  <a:cxn ang="0">
                    <a:pos x="T8" y="T9"/>
                  </a:cxn>
                </a:cxnLst>
                <a:rect l="0" t="0" r="r" b="b"/>
                <a:pathLst>
                  <a:path w="67" h="26">
                    <a:moveTo>
                      <a:pt x="1" y="13"/>
                    </a:moveTo>
                    <a:cubicBezTo>
                      <a:pt x="3" y="6"/>
                      <a:pt x="18" y="0"/>
                      <a:pt x="36" y="0"/>
                    </a:cubicBezTo>
                    <a:cubicBezTo>
                      <a:pt x="54" y="0"/>
                      <a:pt x="67" y="6"/>
                      <a:pt x="66" y="13"/>
                    </a:cubicBezTo>
                    <a:cubicBezTo>
                      <a:pt x="65" y="20"/>
                      <a:pt x="50" y="26"/>
                      <a:pt x="32" y="26"/>
                    </a:cubicBezTo>
                    <a:cubicBezTo>
                      <a:pt x="14" y="26"/>
                      <a:pt x="0" y="20"/>
                      <a:pt x="1" y="13"/>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588" name="Freeform 888"/>
              <p:cNvSpPr>
                <a:spLocks/>
              </p:cNvSpPr>
              <p:nvPr/>
            </p:nvSpPr>
            <p:spPr bwMode="auto">
              <a:xfrm>
                <a:off x="3261" y="2952"/>
                <a:ext cx="67" cy="26"/>
              </a:xfrm>
              <a:custGeom>
                <a:avLst/>
                <a:gdLst>
                  <a:gd name="T0" fmla="*/ 1 w 67"/>
                  <a:gd name="T1" fmla="*/ 13 h 26"/>
                  <a:gd name="T2" fmla="*/ 35 w 67"/>
                  <a:gd name="T3" fmla="*/ 0 h 26"/>
                  <a:gd name="T4" fmla="*/ 67 w 67"/>
                  <a:gd name="T5" fmla="*/ 13 h 26"/>
                  <a:gd name="T6" fmla="*/ 32 w 67"/>
                  <a:gd name="T7" fmla="*/ 26 h 26"/>
                  <a:gd name="T8" fmla="*/ 1 w 67"/>
                  <a:gd name="T9" fmla="*/ 13 h 26"/>
                </a:gdLst>
                <a:ahLst/>
                <a:cxnLst>
                  <a:cxn ang="0">
                    <a:pos x="T0" y="T1"/>
                  </a:cxn>
                  <a:cxn ang="0">
                    <a:pos x="T2" y="T3"/>
                  </a:cxn>
                  <a:cxn ang="0">
                    <a:pos x="T4" y="T5"/>
                  </a:cxn>
                  <a:cxn ang="0">
                    <a:pos x="T6" y="T7"/>
                  </a:cxn>
                  <a:cxn ang="0">
                    <a:pos x="T8" y="T9"/>
                  </a:cxn>
                </a:cxnLst>
                <a:rect l="0" t="0" r="r" b="b"/>
                <a:pathLst>
                  <a:path w="67" h="26">
                    <a:moveTo>
                      <a:pt x="1" y="13"/>
                    </a:moveTo>
                    <a:cubicBezTo>
                      <a:pt x="2" y="6"/>
                      <a:pt x="17" y="0"/>
                      <a:pt x="35" y="0"/>
                    </a:cubicBezTo>
                    <a:cubicBezTo>
                      <a:pt x="53" y="0"/>
                      <a:pt x="67" y="6"/>
                      <a:pt x="67" y="13"/>
                    </a:cubicBezTo>
                    <a:cubicBezTo>
                      <a:pt x="66" y="20"/>
                      <a:pt x="51" y="26"/>
                      <a:pt x="32" y="26"/>
                    </a:cubicBezTo>
                    <a:cubicBezTo>
                      <a:pt x="14" y="26"/>
                      <a:pt x="0" y="20"/>
                      <a:pt x="1" y="13"/>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589" name="Freeform 889"/>
              <p:cNvSpPr>
                <a:spLocks/>
              </p:cNvSpPr>
              <p:nvPr/>
            </p:nvSpPr>
            <p:spPr bwMode="auto">
              <a:xfrm>
                <a:off x="3347" y="2952"/>
                <a:ext cx="66" cy="26"/>
              </a:xfrm>
              <a:custGeom>
                <a:avLst/>
                <a:gdLst>
                  <a:gd name="T0" fmla="*/ 0 w 66"/>
                  <a:gd name="T1" fmla="*/ 13 h 26"/>
                  <a:gd name="T2" fmla="*/ 34 w 66"/>
                  <a:gd name="T3" fmla="*/ 0 h 26"/>
                  <a:gd name="T4" fmla="*/ 65 w 66"/>
                  <a:gd name="T5" fmla="*/ 13 h 26"/>
                  <a:gd name="T6" fmla="*/ 32 w 66"/>
                  <a:gd name="T7" fmla="*/ 26 h 26"/>
                  <a:gd name="T8" fmla="*/ 0 w 66"/>
                  <a:gd name="T9" fmla="*/ 13 h 26"/>
                </a:gdLst>
                <a:ahLst/>
                <a:cxnLst>
                  <a:cxn ang="0">
                    <a:pos x="T0" y="T1"/>
                  </a:cxn>
                  <a:cxn ang="0">
                    <a:pos x="T2" y="T3"/>
                  </a:cxn>
                  <a:cxn ang="0">
                    <a:pos x="T4" y="T5"/>
                  </a:cxn>
                  <a:cxn ang="0">
                    <a:pos x="T6" y="T7"/>
                  </a:cxn>
                  <a:cxn ang="0">
                    <a:pos x="T8" y="T9"/>
                  </a:cxn>
                </a:cxnLst>
                <a:rect l="0" t="0" r="r" b="b"/>
                <a:pathLst>
                  <a:path w="66" h="26">
                    <a:moveTo>
                      <a:pt x="0" y="13"/>
                    </a:moveTo>
                    <a:cubicBezTo>
                      <a:pt x="1" y="6"/>
                      <a:pt x="16" y="0"/>
                      <a:pt x="34" y="0"/>
                    </a:cubicBezTo>
                    <a:cubicBezTo>
                      <a:pt x="51" y="0"/>
                      <a:pt x="66" y="6"/>
                      <a:pt x="65" y="13"/>
                    </a:cubicBezTo>
                    <a:cubicBezTo>
                      <a:pt x="65" y="20"/>
                      <a:pt x="50" y="26"/>
                      <a:pt x="32" y="26"/>
                    </a:cubicBezTo>
                    <a:cubicBezTo>
                      <a:pt x="14" y="26"/>
                      <a:pt x="0" y="20"/>
                      <a:pt x="0" y="13"/>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590" name="Freeform 890"/>
              <p:cNvSpPr>
                <a:spLocks/>
              </p:cNvSpPr>
              <p:nvPr/>
            </p:nvSpPr>
            <p:spPr bwMode="auto">
              <a:xfrm>
                <a:off x="3432" y="2952"/>
                <a:ext cx="65" cy="26"/>
              </a:xfrm>
              <a:custGeom>
                <a:avLst/>
                <a:gdLst>
                  <a:gd name="T0" fmla="*/ 0 w 65"/>
                  <a:gd name="T1" fmla="*/ 13 h 26"/>
                  <a:gd name="T2" fmla="*/ 33 w 65"/>
                  <a:gd name="T3" fmla="*/ 0 h 26"/>
                  <a:gd name="T4" fmla="*/ 65 w 65"/>
                  <a:gd name="T5" fmla="*/ 13 h 26"/>
                  <a:gd name="T6" fmla="*/ 32 w 65"/>
                  <a:gd name="T7" fmla="*/ 26 h 26"/>
                  <a:gd name="T8" fmla="*/ 0 w 65"/>
                  <a:gd name="T9" fmla="*/ 13 h 26"/>
                </a:gdLst>
                <a:ahLst/>
                <a:cxnLst>
                  <a:cxn ang="0">
                    <a:pos x="T0" y="T1"/>
                  </a:cxn>
                  <a:cxn ang="0">
                    <a:pos x="T2" y="T3"/>
                  </a:cxn>
                  <a:cxn ang="0">
                    <a:pos x="T4" y="T5"/>
                  </a:cxn>
                  <a:cxn ang="0">
                    <a:pos x="T6" y="T7"/>
                  </a:cxn>
                  <a:cxn ang="0">
                    <a:pos x="T8" y="T9"/>
                  </a:cxn>
                </a:cxnLst>
                <a:rect l="0" t="0" r="r" b="b"/>
                <a:pathLst>
                  <a:path w="65" h="26">
                    <a:moveTo>
                      <a:pt x="0" y="13"/>
                    </a:moveTo>
                    <a:cubicBezTo>
                      <a:pt x="0" y="6"/>
                      <a:pt x="15" y="0"/>
                      <a:pt x="33" y="0"/>
                    </a:cubicBezTo>
                    <a:cubicBezTo>
                      <a:pt x="51" y="0"/>
                      <a:pt x="65" y="6"/>
                      <a:pt x="65" y="13"/>
                    </a:cubicBezTo>
                    <a:cubicBezTo>
                      <a:pt x="65" y="20"/>
                      <a:pt x="50" y="26"/>
                      <a:pt x="32" y="26"/>
                    </a:cubicBezTo>
                    <a:cubicBezTo>
                      <a:pt x="14" y="26"/>
                      <a:pt x="0" y="20"/>
                      <a:pt x="0" y="13"/>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591" name="Freeform 891"/>
              <p:cNvSpPr>
                <a:spLocks/>
              </p:cNvSpPr>
              <p:nvPr/>
            </p:nvSpPr>
            <p:spPr bwMode="auto">
              <a:xfrm>
                <a:off x="3516" y="2952"/>
                <a:ext cx="66" cy="26"/>
              </a:xfrm>
              <a:custGeom>
                <a:avLst/>
                <a:gdLst>
                  <a:gd name="T0" fmla="*/ 0 w 66"/>
                  <a:gd name="T1" fmla="*/ 13 h 26"/>
                  <a:gd name="T2" fmla="*/ 33 w 66"/>
                  <a:gd name="T3" fmla="*/ 0 h 26"/>
                  <a:gd name="T4" fmla="*/ 66 w 66"/>
                  <a:gd name="T5" fmla="*/ 13 h 26"/>
                  <a:gd name="T6" fmla="*/ 33 w 66"/>
                  <a:gd name="T7" fmla="*/ 26 h 26"/>
                  <a:gd name="T8" fmla="*/ 0 w 66"/>
                  <a:gd name="T9" fmla="*/ 13 h 26"/>
                </a:gdLst>
                <a:ahLst/>
                <a:cxnLst>
                  <a:cxn ang="0">
                    <a:pos x="T0" y="T1"/>
                  </a:cxn>
                  <a:cxn ang="0">
                    <a:pos x="T2" y="T3"/>
                  </a:cxn>
                  <a:cxn ang="0">
                    <a:pos x="T4" y="T5"/>
                  </a:cxn>
                  <a:cxn ang="0">
                    <a:pos x="T6" y="T7"/>
                  </a:cxn>
                  <a:cxn ang="0">
                    <a:pos x="T8" y="T9"/>
                  </a:cxn>
                </a:cxnLst>
                <a:rect l="0" t="0" r="r" b="b"/>
                <a:pathLst>
                  <a:path w="66" h="26">
                    <a:moveTo>
                      <a:pt x="0" y="13"/>
                    </a:moveTo>
                    <a:cubicBezTo>
                      <a:pt x="0" y="6"/>
                      <a:pt x="15" y="0"/>
                      <a:pt x="33" y="0"/>
                    </a:cubicBezTo>
                    <a:cubicBezTo>
                      <a:pt x="51" y="0"/>
                      <a:pt x="66" y="6"/>
                      <a:pt x="66" y="13"/>
                    </a:cubicBezTo>
                    <a:cubicBezTo>
                      <a:pt x="66" y="20"/>
                      <a:pt x="52" y="26"/>
                      <a:pt x="33" y="26"/>
                    </a:cubicBezTo>
                    <a:cubicBezTo>
                      <a:pt x="15" y="26"/>
                      <a:pt x="0" y="20"/>
                      <a:pt x="0" y="13"/>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592" name="Freeform 892"/>
              <p:cNvSpPr>
                <a:spLocks/>
              </p:cNvSpPr>
              <p:nvPr/>
            </p:nvSpPr>
            <p:spPr bwMode="auto">
              <a:xfrm>
                <a:off x="3601" y="2952"/>
                <a:ext cx="66" cy="26"/>
              </a:xfrm>
              <a:custGeom>
                <a:avLst/>
                <a:gdLst>
                  <a:gd name="T0" fmla="*/ 0 w 66"/>
                  <a:gd name="T1" fmla="*/ 13 h 26"/>
                  <a:gd name="T2" fmla="*/ 32 w 66"/>
                  <a:gd name="T3" fmla="*/ 0 h 26"/>
                  <a:gd name="T4" fmla="*/ 66 w 66"/>
                  <a:gd name="T5" fmla="*/ 13 h 26"/>
                  <a:gd name="T6" fmla="*/ 33 w 66"/>
                  <a:gd name="T7" fmla="*/ 26 h 26"/>
                  <a:gd name="T8" fmla="*/ 0 w 66"/>
                  <a:gd name="T9" fmla="*/ 13 h 26"/>
                </a:gdLst>
                <a:ahLst/>
                <a:cxnLst>
                  <a:cxn ang="0">
                    <a:pos x="T0" y="T1"/>
                  </a:cxn>
                  <a:cxn ang="0">
                    <a:pos x="T2" y="T3"/>
                  </a:cxn>
                  <a:cxn ang="0">
                    <a:pos x="T4" y="T5"/>
                  </a:cxn>
                  <a:cxn ang="0">
                    <a:pos x="T6" y="T7"/>
                  </a:cxn>
                  <a:cxn ang="0">
                    <a:pos x="T8" y="T9"/>
                  </a:cxn>
                </a:cxnLst>
                <a:rect l="0" t="0" r="r" b="b"/>
                <a:pathLst>
                  <a:path w="66" h="26">
                    <a:moveTo>
                      <a:pt x="0" y="13"/>
                    </a:moveTo>
                    <a:cubicBezTo>
                      <a:pt x="0" y="6"/>
                      <a:pt x="14" y="0"/>
                      <a:pt x="32" y="0"/>
                    </a:cubicBezTo>
                    <a:cubicBezTo>
                      <a:pt x="50" y="0"/>
                      <a:pt x="65" y="6"/>
                      <a:pt x="66" y="13"/>
                    </a:cubicBezTo>
                    <a:cubicBezTo>
                      <a:pt x="66" y="20"/>
                      <a:pt x="52" y="26"/>
                      <a:pt x="33" y="26"/>
                    </a:cubicBezTo>
                    <a:cubicBezTo>
                      <a:pt x="15" y="26"/>
                      <a:pt x="0" y="20"/>
                      <a:pt x="0" y="13"/>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593" name="Freeform 893"/>
              <p:cNvSpPr>
                <a:spLocks/>
              </p:cNvSpPr>
              <p:nvPr/>
            </p:nvSpPr>
            <p:spPr bwMode="auto">
              <a:xfrm>
                <a:off x="3686" y="2952"/>
                <a:ext cx="66" cy="26"/>
              </a:xfrm>
              <a:custGeom>
                <a:avLst/>
                <a:gdLst>
                  <a:gd name="T0" fmla="*/ 0 w 66"/>
                  <a:gd name="T1" fmla="*/ 13 h 26"/>
                  <a:gd name="T2" fmla="*/ 31 w 66"/>
                  <a:gd name="T3" fmla="*/ 0 h 26"/>
                  <a:gd name="T4" fmla="*/ 65 w 66"/>
                  <a:gd name="T5" fmla="*/ 13 h 26"/>
                  <a:gd name="T6" fmla="*/ 34 w 66"/>
                  <a:gd name="T7" fmla="*/ 26 h 26"/>
                  <a:gd name="T8" fmla="*/ 0 w 66"/>
                  <a:gd name="T9" fmla="*/ 13 h 26"/>
                </a:gdLst>
                <a:ahLst/>
                <a:cxnLst>
                  <a:cxn ang="0">
                    <a:pos x="T0" y="T1"/>
                  </a:cxn>
                  <a:cxn ang="0">
                    <a:pos x="T2" y="T3"/>
                  </a:cxn>
                  <a:cxn ang="0">
                    <a:pos x="T4" y="T5"/>
                  </a:cxn>
                  <a:cxn ang="0">
                    <a:pos x="T6" y="T7"/>
                  </a:cxn>
                  <a:cxn ang="0">
                    <a:pos x="T8" y="T9"/>
                  </a:cxn>
                </a:cxnLst>
                <a:rect l="0" t="0" r="r" b="b"/>
                <a:pathLst>
                  <a:path w="66" h="26">
                    <a:moveTo>
                      <a:pt x="0" y="13"/>
                    </a:moveTo>
                    <a:cubicBezTo>
                      <a:pt x="0" y="6"/>
                      <a:pt x="14" y="0"/>
                      <a:pt x="31" y="0"/>
                    </a:cubicBezTo>
                    <a:cubicBezTo>
                      <a:pt x="49" y="0"/>
                      <a:pt x="64" y="6"/>
                      <a:pt x="65" y="13"/>
                    </a:cubicBezTo>
                    <a:cubicBezTo>
                      <a:pt x="66" y="20"/>
                      <a:pt x="52" y="26"/>
                      <a:pt x="34" y="26"/>
                    </a:cubicBezTo>
                    <a:cubicBezTo>
                      <a:pt x="16" y="26"/>
                      <a:pt x="1" y="20"/>
                      <a:pt x="0" y="13"/>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594" name="Freeform 894"/>
              <p:cNvSpPr>
                <a:spLocks/>
              </p:cNvSpPr>
              <p:nvPr/>
            </p:nvSpPr>
            <p:spPr bwMode="auto">
              <a:xfrm>
                <a:off x="3770" y="2952"/>
                <a:ext cx="67" cy="26"/>
              </a:xfrm>
              <a:custGeom>
                <a:avLst/>
                <a:gdLst>
                  <a:gd name="T0" fmla="*/ 1 w 67"/>
                  <a:gd name="T1" fmla="*/ 13 h 26"/>
                  <a:gd name="T2" fmla="*/ 31 w 67"/>
                  <a:gd name="T3" fmla="*/ 0 h 26"/>
                  <a:gd name="T4" fmla="*/ 66 w 67"/>
                  <a:gd name="T5" fmla="*/ 13 h 26"/>
                  <a:gd name="T6" fmla="*/ 35 w 67"/>
                  <a:gd name="T7" fmla="*/ 26 h 26"/>
                  <a:gd name="T8" fmla="*/ 1 w 67"/>
                  <a:gd name="T9" fmla="*/ 13 h 26"/>
                </a:gdLst>
                <a:ahLst/>
                <a:cxnLst>
                  <a:cxn ang="0">
                    <a:pos x="T0" y="T1"/>
                  </a:cxn>
                  <a:cxn ang="0">
                    <a:pos x="T2" y="T3"/>
                  </a:cxn>
                  <a:cxn ang="0">
                    <a:pos x="T4" y="T5"/>
                  </a:cxn>
                  <a:cxn ang="0">
                    <a:pos x="T6" y="T7"/>
                  </a:cxn>
                  <a:cxn ang="0">
                    <a:pos x="T8" y="T9"/>
                  </a:cxn>
                </a:cxnLst>
                <a:rect l="0" t="0" r="r" b="b"/>
                <a:pathLst>
                  <a:path w="67" h="26">
                    <a:moveTo>
                      <a:pt x="1" y="13"/>
                    </a:moveTo>
                    <a:cubicBezTo>
                      <a:pt x="0" y="6"/>
                      <a:pt x="14" y="0"/>
                      <a:pt x="31" y="0"/>
                    </a:cubicBezTo>
                    <a:cubicBezTo>
                      <a:pt x="49" y="0"/>
                      <a:pt x="64" y="6"/>
                      <a:pt x="66" y="13"/>
                    </a:cubicBezTo>
                    <a:cubicBezTo>
                      <a:pt x="67" y="20"/>
                      <a:pt x="53" y="26"/>
                      <a:pt x="35" y="26"/>
                    </a:cubicBezTo>
                    <a:cubicBezTo>
                      <a:pt x="17" y="26"/>
                      <a:pt x="2" y="20"/>
                      <a:pt x="1" y="13"/>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595" name="Freeform 895"/>
              <p:cNvSpPr>
                <a:spLocks/>
              </p:cNvSpPr>
              <p:nvPr/>
            </p:nvSpPr>
            <p:spPr bwMode="auto">
              <a:xfrm>
                <a:off x="3938" y="2952"/>
                <a:ext cx="68" cy="26"/>
              </a:xfrm>
              <a:custGeom>
                <a:avLst/>
                <a:gdLst>
                  <a:gd name="T0" fmla="*/ 2 w 69"/>
                  <a:gd name="T1" fmla="*/ 13 h 26"/>
                  <a:gd name="T2" fmla="*/ 32 w 69"/>
                  <a:gd name="T3" fmla="*/ 0 h 26"/>
                  <a:gd name="T4" fmla="*/ 67 w 69"/>
                  <a:gd name="T5" fmla="*/ 13 h 26"/>
                  <a:gd name="T6" fmla="*/ 37 w 69"/>
                  <a:gd name="T7" fmla="*/ 26 h 26"/>
                  <a:gd name="T8" fmla="*/ 2 w 69"/>
                  <a:gd name="T9" fmla="*/ 13 h 26"/>
                </a:gdLst>
                <a:ahLst/>
                <a:cxnLst>
                  <a:cxn ang="0">
                    <a:pos x="T0" y="T1"/>
                  </a:cxn>
                  <a:cxn ang="0">
                    <a:pos x="T2" y="T3"/>
                  </a:cxn>
                  <a:cxn ang="0">
                    <a:pos x="T4" y="T5"/>
                  </a:cxn>
                  <a:cxn ang="0">
                    <a:pos x="T6" y="T7"/>
                  </a:cxn>
                  <a:cxn ang="0">
                    <a:pos x="T8" y="T9"/>
                  </a:cxn>
                </a:cxnLst>
                <a:rect l="0" t="0" r="r" b="b"/>
                <a:pathLst>
                  <a:path w="69" h="26">
                    <a:moveTo>
                      <a:pt x="2" y="13"/>
                    </a:moveTo>
                    <a:cubicBezTo>
                      <a:pt x="0" y="6"/>
                      <a:pt x="14" y="0"/>
                      <a:pt x="32" y="0"/>
                    </a:cubicBezTo>
                    <a:cubicBezTo>
                      <a:pt x="50" y="0"/>
                      <a:pt x="66" y="6"/>
                      <a:pt x="67" y="13"/>
                    </a:cubicBezTo>
                    <a:cubicBezTo>
                      <a:pt x="69" y="20"/>
                      <a:pt x="56" y="26"/>
                      <a:pt x="37" y="26"/>
                    </a:cubicBezTo>
                    <a:cubicBezTo>
                      <a:pt x="19" y="26"/>
                      <a:pt x="3" y="20"/>
                      <a:pt x="2" y="13"/>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596" name="Freeform 896"/>
              <p:cNvSpPr>
                <a:spLocks/>
              </p:cNvSpPr>
              <p:nvPr/>
            </p:nvSpPr>
            <p:spPr bwMode="auto">
              <a:xfrm>
                <a:off x="4023" y="2952"/>
                <a:ext cx="69" cy="26"/>
              </a:xfrm>
              <a:custGeom>
                <a:avLst/>
                <a:gdLst>
                  <a:gd name="T0" fmla="*/ 2 w 69"/>
                  <a:gd name="T1" fmla="*/ 13 h 26"/>
                  <a:gd name="T2" fmla="*/ 31 w 69"/>
                  <a:gd name="T3" fmla="*/ 0 h 26"/>
                  <a:gd name="T4" fmla="*/ 67 w 69"/>
                  <a:gd name="T5" fmla="*/ 13 h 26"/>
                  <a:gd name="T6" fmla="*/ 38 w 69"/>
                  <a:gd name="T7" fmla="*/ 26 h 26"/>
                  <a:gd name="T8" fmla="*/ 2 w 69"/>
                  <a:gd name="T9" fmla="*/ 13 h 26"/>
                </a:gdLst>
                <a:ahLst/>
                <a:cxnLst>
                  <a:cxn ang="0">
                    <a:pos x="T0" y="T1"/>
                  </a:cxn>
                  <a:cxn ang="0">
                    <a:pos x="T2" y="T3"/>
                  </a:cxn>
                  <a:cxn ang="0">
                    <a:pos x="T4" y="T5"/>
                  </a:cxn>
                  <a:cxn ang="0">
                    <a:pos x="T6" y="T7"/>
                  </a:cxn>
                  <a:cxn ang="0">
                    <a:pos x="T8" y="T9"/>
                  </a:cxn>
                </a:cxnLst>
                <a:rect l="0" t="0" r="r" b="b"/>
                <a:pathLst>
                  <a:path w="69" h="26">
                    <a:moveTo>
                      <a:pt x="2" y="13"/>
                    </a:moveTo>
                    <a:cubicBezTo>
                      <a:pt x="0" y="6"/>
                      <a:pt x="13" y="0"/>
                      <a:pt x="31" y="0"/>
                    </a:cubicBezTo>
                    <a:cubicBezTo>
                      <a:pt x="49" y="0"/>
                      <a:pt x="65" y="6"/>
                      <a:pt x="67" y="13"/>
                    </a:cubicBezTo>
                    <a:cubicBezTo>
                      <a:pt x="69" y="20"/>
                      <a:pt x="56" y="26"/>
                      <a:pt x="38" y="26"/>
                    </a:cubicBezTo>
                    <a:cubicBezTo>
                      <a:pt x="20" y="26"/>
                      <a:pt x="4" y="20"/>
                      <a:pt x="2" y="13"/>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597" name="Freeform 897"/>
              <p:cNvSpPr>
                <a:spLocks/>
              </p:cNvSpPr>
              <p:nvPr/>
            </p:nvSpPr>
            <p:spPr bwMode="auto">
              <a:xfrm>
                <a:off x="4107" y="2952"/>
                <a:ext cx="69" cy="26"/>
              </a:xfrm>
              <a:custGeom>
                <a:avLst/>
                <a:gdLst>
                  <a:gd name="T0" fmla="*/ 3 w 70"/>
                  <a:gd name="T1" fmla="*/ 13 h 26"/>
                  <a:gd name="T2" fmla="*/ 31 w 70"/>
                  <a:gd name="T3" fmla="*/ 0 h 26"/>
                  <a:gd name="T4" fmla="*/ 67 w 70"/>
                  <a:gd name="T5" fmla="*/ 13 h 26"/>
                  <a:gd name="T6" fmla="*/ 39 w 70"/>
                  <a:gd name="T7" fmla="*/ 26 h 26"/>
                  <a:gd name="T8" fmla="*/ 3 w 70"/>
                  <a:gd name="T9" fmla="*/ 13 h 26"/>
                </a:gdLst>
                <a:ahLst/>
                <a:cxnLst>
                  <a:cxn ang="0">
                    <a:pos x="T0" y="T1"/>
                  </a:cxn>
                  <a:cxn ang="0">
                    <a:pos x="T2" y="T3"/>
                  </a:cxn>
                  <a:cxn ang="0">
                    <a:pos x="T4" y="T5"/>
                  </a:cxn>
                  <a:cxn ang="0">
                    <a:pos x="T6" y="T7"/>
                  </a:cxn>
                  <a:cxn ang="0">
                    <a:pos x="T8" y="T9"/>
                  </a:cxn>
                </a:cxnLst>
                <a:rect l="0" t="0" r="r" b="b"/>
                <a:pathLst>
                  <a:path w="70" h="26">
                    <a:moveTo>
                      <a:pt x="3" y="13"/>
                    </a:moveTo>
                    <a:cubicBezTo>
                      <a:pt x="0" y="6"/>
                      <a:pt x="13" y="0"/>
                      <a:pt x="31" y="0"/>
                    </a:cubicBezTo>
                    <a:cubicBezTo>
                      <a:pt x="49" y="0"/>
                      <a:pt x="65" y="6"/>
                      <a:pt x="67" y="13"/>
                    </a:cubicBezTo>
                    <a:cubicBezTo>
                      <a:pt x="70" y="20"/>
                      <a:pt x="57" y="26"/>
                      <a:pt x="39" y="26"/>
                    </a:cubicBezTo>
                    <a:cubicBezTo>
                      <a:pt x="21" y="26"/>
                      <a:pt x="5" y="20"/>
                      <a:pt x="3" y="13"/>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598" name="Freeform 898"/>
              <p:cNvSpPr>
                <a:spLocks/>
              </p:cNvSpPr>
              <p:nvPr/>
            </p:nvSpPr>
            <p:spPr bwMode="auto">
              <a:xfrm>
                <a:off x="4192" y="2952"/>
                <a:ext cx="70" cy="26"/>
              </a:xfrm>
              <a:custGeom>
                <a:avLst/>
                <a:gdLst>
                  <a:gd name="T0" fmla="*/ 2 w 70"/>
                  <a:gd name="T1" fmla="*/ 13 h 26"/>
                  <a:gd name="T2" fmla="*/ 30 w 70"/>
                  <a:gd name="T3" fmla="*/ 0 h 26"/>
                  <a:gd name="T4" fmla="*/ 68 w 70"/>
                  <a:gd name="T5" fmla="*/ 13 h 26"/>
                  <a:gd name="T6" fmla="*/ 39 w 70"/>
                  <a:gd name="T7" fmla="*/ 26 h 26"/>
                  <a:gd name="T8" fmla="*/ 2 w 70"/>
                  <a:gd name="T9" fmla="*/ 13 h 26"/>
                </a:gdLst>
                <a:ahLst/>
                <a:cxnLst>
                  <a:cxn ang="0">
                    <a:pos x="T0" y="T1"/>
                  </a:cxn>
                  <a:cxn ang="0">
                    <a:pos x="T2" y="T3"/>
                  </a:cxn>
                  <a:cxn ang="0">
                    <a:pos x="T4" y="T5"/>
                  </a:cxn>
                  <a:cxn ang="0">
                    <a:pos x="T6" y="T7"/>
                  </a:cxn>
                  <a:cxn ang="0">
                    <a:pos x="T8" y="T9"/>
                  </a:cxn>
                </a:cxnLst>
                <a:rect l="0" t="0" r="r" b="b"/>
                <a:pathLst>
                  <a:path w="70" h="26">
                    <a:moveTo>
                      <a:pt x="2" y="13"/>
                    </a:moveTo>
                    <a:cubicBezTo>
                      <a:pt x="0" y="6"/>
                      <a:pt x="12" y="0"/>
                      <a:pt x="30" y="0"/>
                    </a:cubicBezTo>
                    <a:cubicBezTo>
                      <a:pt x="48" y="0"/>
                      <a:pt x="65" y="6"/>
                      <a:pt x="68" y="13"/>
                    </a:cubicBezTo>
                    <a:cubicBezTo>
                      <a:pt x="70" y="20"/>
                      <a:pt x="58" y="26"/>
                      <a:pt x="39" y="26"/>
                    </a:cubicBezTo>
                    <a:cubicBezTo>
                      <a:pt x="21" y="26"/>
                      <a:pt x="4" y="20"/>
                      <a:pt x="2" y="13"/>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599" name="Freeform 899"/>
              <p:cNvSpPr>
                <a:spLocks/>
              </p:cNvSpPr>
              <p:nvPr/>
            </p:nvSpPr>
            <p:spPr bwMode="auto">
              <a:xfrm>
                <a:off x="4446" y="2952"/>
                <a:ext cx="71" cy="26"/>
              </a:xfrm>
              <a:custGeom>
                <a:avLst/>
                <a:gdLst>
                  <a:gd name="T0" fmla="*/ 3 w 72"/>
                  <a:gd name="T1" fmla="*/ 13 h 26"/>
                  <a:gd name="T2" fmla="*/ 30 w 72"/>
                  <a:gd name="T3" fmla="*/ 0 h 26"/>
                  <a:gd name="T4" fmla="*/ 69 w 72"/>
                  <a:gd name="T5" fmla="*/ 13 h 26"/>
                  <a:gd name="T6" fmla="*/ 42 w 72"/>
                  <a:gd name="T7" fmla="*/ 26 h 26"/>
                  <a:gd name="T8" fmla="*/ 3 w 72"/>
                  <a:gd name="T9" fmla="*/ 13 h 26"/>
                </a:gdLst>
                <a:ahLst/>
                <a:cxnLst>
                  <a:cxn ang="0">
                    <a:pos x="T0" y="T1"/>
                  </a:cxn>
                  <a:cxn ang="0">
                    <a:pos x="T2" y="T3"/>
                  </a:cxn>
                  <a:cxn ang="0">
                    <a:pos x="T4" y="T5"/>
                  </a:cxn>
                  <a:cxn ang="0">
                    <a:pos x="T6" y="T7"/>
                  </a:cxn>
                  <a:cxn ang="0">
                    <a:pos x="T8" y="T9"/>
                  </a:cxn>
                </a:cxnLst>
                <a:rect l="0" t="0" r="r" b="b"/>
                <a:pathLst>
                  <a:path w="72" h="26">
                    <a:moveTo>
                      <a:pt x="3" y="13"/>
                    </a:moveTo>
                    <a:cubicBezTo>
                      <a:pt x="0" y="6"/>
                      <a:pt x="12" y="0"/>
                      <a:pt x="30" y="0"/>
                    </a:cubicBezTo>
                    <a:cubicBezTo>
                      <a:pt x="48" y="0"/>
                      <a:pt x="65" y="6"/>
                      <a:pt x="69" y="13"/>
                    </a:cubicBezTo>
                    <a:cubicBezTo>
                      <a:pt x="72" y="20"/>
                      <a:pt x="61" y="26"/>
                      <a:pt x="42" y="26"/>
                    </a:cubicBezTo>
                    <a:cubicBezTo>
                      <a:pt x="24" y="26"/>
                      <a:pt x="6" y="20"/>
                      <a:pt x="3" y="13"/>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600" name="Freeform 900"/>
              <p:cNvSpPr>
                <a:spLocks/>
              </p:cNvSpPr>
              <p:nvPr/>
            </p:nvSpPr>
            <p:spPr bwMode="auto">
              <a:xfrm>
                <a:off x="4529" y="2952"/>
                <a:ext cx="73" cy="26"/>
              </a:xfrm>
              <a:custGeom>
                <a:avLst/>
                <a:gdLst>
                  <a:gd name="T0" fmla="*/ 4 w 73"/>
                  <a:gd name="T1" fmla="*/ 13 h 26"/>
                  <a:gd name="T2" fmla="*/ 30 w 73"/>
                  <a:gd name="T3" fmla="*/ 0 h 26"/>
                  <a:gd name="T4" fmla="*/ 70 w 73"/>
                  <a:gd name="T5" fmla="*/ 13 h 26"/>
                  <a:gd name="T6" fmla="*/ 43 w 73"/>
                  <a:gd name="T7" fmla="*/ 26 h 26"/>
                  <a:gd name="T8" fmla="*/ 4 w 73"/>
                  <a:gd name="T9" fmla="*/ 13 h 26"/>
                </a:gdLst>
                <a:ahLst/>
                <a:cxnLst>
                  <a:cxn ang="0">
                    <a:pos x="T0" y="T1"/>
                  </a:cxn>
                  <a:cxn ang="0">
                    <a:pos x="T2" y="T3"/>
                  </a:cxn>
                  <a:cxn ang="0">
                    <a:pos x="T4" y="T5"/>
                  </a:cxn>
                  <a:cxn ang="0">
                    <a:pos x="T6" y="T7"/>
                  </a:cxn>
                  <a:cxn ang="0">
                    <a:pos x="T8" y="T9"/>
                  </a:cxn>
                </a:cxnLst>
                <a:rect l="0" t="0" r="r" b="b"/>
                <a:pathLst>
                  <a:path w="73" h="26">
                    <a:moveTo>
                      <a:pt x="4" y="13"/>
                    </a:moveTo>
                    <a:cubicBezTo>
                      <a:pt x="0" y="6"/>
                      <a:pt x="12" y="0"/>
                      <a:pt x="30" y="0"/>
                    </a:cubicBezTo>
                    <a:cubicBezTo>
                      <a:pt x="48" y="0"/>
                      <a:pt x="66" y="6"/>
                      <a:pt x="70" y="13"/>
                    </a:cubicBezTo>
                    <a:cubicBezTo>
                      <a:pt x="73" y="20"/>
                      <a:pt x="62" y="26"/>
                      <a:pt x="43" y="26"/>
                    </a:cubicBezTo>
                    <a:cubicBezTo>
                      <a:pt x="25" y="26"/>
                      <a:pt x="7" y="20"/>
                      <a:pt x="4" y="13"/>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601" name="Freeform 901"/>
              <p:cNvSpPr>
                <a:spLocks/>
              </p:cNvSpPr>
              <p:nvPr/>
            </p:nvSpPr>
            <p:spPr bwMode="auto">
              <a:xfrm>
                <a:off x="4615" y="2952"/>
                <a:ext cx="72" cy="26"/>
              </a:xfrm>
              <a:custGeom>
                <a:avLst/>
                <a:gdLst>
                  <a:gd name="T0" fmla="*/ 4 w 73"/>
                  <a:gd name="T1" fmla="*/ 13 h 26"/>
                  <a:gd name="T2" fmla="*/ 29 w 73"/>
                  <a:gd name="T3" fmla="*/ 0 h 26"/>
                  <a:gd name="T4" fmla="*/ 69 w 73"/>
                  <a:gd name="T5" fmla="*/ 13 h 26"/>
                  <a:gd name="T6" fmla="*/ 44 w 73"/>
                  <a:gd name="T7" fmla="*/ 26 h 26"/>
                  <a:gd name="T8" fmla="*/ 4 w 73"/>
                  <a:gd name="T9" fmla="*/ 13 h 26"/>
                </a:gdLst>
                <a:ahLst/>
                <a:cxnLst>
                  <a:cxn ang="0">
                    <a:pos x="T0" y="T1"/>
                  </a:cxn>
                  <a:cxn ang="0">
                    <a:pos x="T2" y="T3"/>
                  </a:cxn>
                  <a:cxn ang="0">
                    <a:pos x="T4" y="T5"/>
                  </a:cxn>
                  <a:cxn ang="0">
                    <a:pos x="T6" y="T7"/>
                  </a:cxn>
                  <a:cxn ang="0">
                    <a:pos x="T8" y="T9"/>
                  </a:cxn>
                </a:cxnLst>
                <a:rect l="0" t="0" r="r" b="b"/>
                <a:pathLst>
                  <a:path w="73" h="26">
                    <a:moveTo>
                      <a:pt x="4" y="13"/>
                    </a:moveTo>
                    <a:cubicBezTo>
                      <a:pt x="0" y="6"/>
                      <a:pt x="11" y="0"/>
                      <a:pt x="29" y="0"/>
                    </a:cubicBezTo>
                    <a:cubicBezTo>
                      <a:pt x="47" y="0"/>
                      <a:pt x="65" y="6"/>
                      <a:pt x="69" y="13"/>
                    </a:cubicBezTo>
                    <a:cubicBezTo>
                      <a:pt x="73" y="20"/>
                      <a:pt x="62" y="26"/>
                      <a:pt x="44" y="26"/>
                    </a:cubicBezTo>
                    <a:cubicBezTo>
                      <a:pt x="26" y="26"/>
                      <a:pt x="8" y="20"/>
                      <a:pt x="4" y="13"/>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602" name="Freeform 902"/>
              <p:cNvSpPr>
                <a:spLocks/>
              </p:cNvSpPr>
              <p:nvPr/>
            </p:nvSpPr>
            <p:spPr bwMode="auto">
              <a:xfrm>
                <a:off x="4698" y="2952"/>
                <a:ext cx="74" cy="26"/>
              </a:xfrm>
              <a:custGeom>
                <a:avLst/>
                <a:gdLst>
                  <a:gd name="T0" fmla="*/ 5 w 74"/>
                  <a:gd name="T1" fmla="*/ 13 h 26"/>
                  <a:gd name="T2" fmla="*/ 29 w 74"/>
                  <a:gd name="T3" fmla="*/ 0 h 26"/>
                  <a:gd name="T4" fmla="*/ 70 w 74"/>
                  <a:gd name="T5" fmla="*/ 13 h 26"/>
                  <a:gd name="T6" fmla="*/ 45 w 74"/>
                  <a:gd name="T7" fmla="*/ 26 h 26"/>
                  <a:gd name="T8" fmla="*/ 5 w 74"/>
                  <a:gd name="T9" fmla="*/ 13 h 26"/>
                </a:gdLst>
                <a:ahLst/>
                <a:cxnLst>
                  <a:cxn ang="0">
                    <a:pos x="T0" y="T1"/>
                  </a:cxn>
                  <a:cxn ang="0">
                    <a:pos x="T2" y="T3"/>
                  </a:cxn>
                  <a:cxn ang="0">
                    <a:pos x="T4" y="T5"/>
                  </a:cxn>
                  <a:cxn ang="0">
                    <a:pos x="T6" y="T7"/>
                  </a:cxn>
                  <a:cxn ang="0">
                    <a:pos x="T8" y="T9"/>
                  </a:cxn>
                </a:cxnLst>
                <a:rect l="0" t="0" r="r" b="b"/>
                <a:pathLst>
                  <a:path w="74" h="26">
                    <a:moveTo>
                      <a:pt x="5" y="13"/>
                    </a:moveTo>
                    <a:cubicBezTo>
                      <a:pt x="0" y="6"/>
                      <a:pt x="12" y="0"/>
                      <a:pt x="29" y="0"/>
                    </a:cubicBezTo>
                    <a:cubicBezTo>
                      <a:pt x="47" y="0"/>
                      <a:pt x="65" y="6"/>
                      <a:pt x="70" y="13"/>
                    </a:cubicBezTo>
                    <a:cubicBezTo>
                      <a:pt x="74" y="20"/>
                      <a:pt x="63" y="26"/>
                      <a:pt x="45" y="26"/>
                    </a:cubicBezTo>
                    <a:cubicBezTo>
                      <a:pt x="27" y="26"/>
                      <a:pt x="9" y="20"/>
                      <a:pt x="5" y="13"/>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603" name="Freeform 903"/>
              <p:cNvSpPr>
                <a:spLocks/>
              </p:cNvSpPr>
              <p:nvPr/>
            </p:nvSpPr>
            <p:spPr bwMode="auto">
              <a:xfrm>
                <a:off x="4868" y="2952"/>
                <a:ext cx="74" cy="26"/>
              </a:xfrm>
              <a:custGeom>
                <a:avLst/>
                <a:gdLst>
                  <a:gd name="T0" fmla="*/ 4 w 74"/>
                  <a:gd name="T1" fmla="*/ 13 h 26"/>
                  <a:gd name="T2" fmla="*/ 28 w 74"/>
                  <a:gd name="T3" fmla="*/ 0 h 26"/>
                  <a:gd name="T4" fmla="*/ 69 w 74"/>
                  <a:gd name="T5" fmla="*/ 13 h 26"/>
                  <a:gd name="T6" fmla="*/ 46 w 74"/>
                  <a:gd name="T7" fmla="*/ 26 h 26"/>
                  <a:gd name="T8" fmla="*/ 4 w 74"/>
                  <a:gd name="T9" fmla="*/ 13 h 26"/>
                </a:gdLst>
                <a:ahLst/>
                <a:cxnLst>
                  <a:cxn ang="0">
                    <a:pos x="T0" y="T1"/>
                  </a:cxn>
                  <a:cxn ang="0">
                    <a:pos x="T2" y="T3"/>
                  </a:cxn>
                  <a:cxn ang="0">
                    <a:pos x="T4" y="T5"/>
                  </a:cxn>
                  <a:cxn ang="0">
                    <a:pos x="T6" y="T7"/>
                  </a:cxn>
                  <a:cxn ang="0">
                    <a:pos x="T8" y="T9"/>
                  </a:cxn>
                </a:cxnLst>
                <a:rect l="0" t="0" r="r" b="b"/>
                <a:pathLst>
                  <a:path w="74" h="26">
                    <a:moveTo>
                      <a:pt x="4" y="13"/>
                    </a:moveTo>
                    <a:cubicBezTo>
                      <a:pt x="0" y="6"/>
                      <a:pt x="10" y="0"/>
                      <a:pt x="28" y="0"/>
                    </a:cubicBezTo>
                    <a:cubicBezTo>
                      <a:pt x="46" y="0"/>
                      <a:pt x="64" y="6"/>
                      <a:pt x="69" y="13"/>
                    </a:cubicBezTo>
                    <a:cubicBezTo>
                      <a:pt x="74" y="20"/>
                      <a:pt x="64" y="26"/>
                      <a:pt x="46" y="26"/>
                    </a:cubicBezTo>
                    <a:cubicBezTo>
                      <a:pt x="28" y="26"/>
                      <a:pt x="9" y="20"/>
                      <a:pt x="4" y="13"/>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604" name="Freeform 904"/>
              <p:cNvSpPr>
                <a:spLocks/>
              </p:cNvSpPr>
              <p:nvPr/>
            </p:nvSpPr>
            <p:spPr bwMode="auto">
              <a:xfrm>
                <a:off x="4953" y="2952"/>
                <a:ext cx="74" cy="26"/>
              </a:xfrm>
              <a:custGeom>
                <a:avLst/>
                <a:gdLst>
                  <a:gd name="T0" fmla="*/ 5 w 75"/>
                  <a:gd name="T1" fmla="*/ 13 h 26"/>
                  <a:gd name="T2" fmla="*/ 28 w 75"/>
                  <a:gd name="T3" fmla="*/ 0 h 26"/>
                  <a:gd name="T4" fmla="*/ 70 w 75"/>
                  <a:gd name="T5" fmla="*/ 13 h 26"/>
                  <a:gd name="T6" fmla="*/ 47 w 75"/>
                  <a:gd name="T7" fmla="*/ 26 h 26"/>
                  <a:gd name="T8" fmla="*/ 5 w 75"/>
                  <a:gd name="T9" fmla="*/ 13 h 26"/>
                </a:gdLst>
                <a:ahLst/>
                <a:cxnLst>
                  <a:cxn ang="0">
                    <a:pos x="T0" y="T1"/>
                  </a:cxn>
                  <a:cxn ang="0">
                    <a:pos x="T2" y="T3"/>
                  </a:cxn>
                  <a:cxn ang="0">
                    <a:pos x="T4" y="T5"/>
                  </a:cxn>
                  <a:cxn ang="0">
                    <a:pos x="T6" y="T7"/>
                  </a:cxn>
                  <a:cxn ang="0">
                    <a:pos x="T8" y="T9"/>
                  </a:cxn>
                </a:cxnLst>
                <a:rect l="0" t="0" r="r" b="b"/>
                <a:pathLst>
                  <a:path w="75" h="26">
                    <a:moveTo>
                      <a:pt x="5" y="13"/>
                    </a:moveTo>
                    <a:cubicBezTo>
                      <a:pt x="0" y="6"/>
                      <a:pt x="10" y="0"/>
                      <a:pt x="28" y="0"/>
                    </a:cubicBezTo>
                    <a:cubicBezTo>
                      <a:pt x="46" y="0"/>
                      <a:pt x="64" y="6"/>
                      <a:pt x="70" y="13"/>
                    </a:cubicBezTo>
                    <a:cubicBezTo>
                      <a:pt x="75" y="20"/>
                      <a:pt x="65" y="26"/>
                      <a:pt x="47" y="26"/>
                    </a:cubicBezTo>
                    <a:cubicBezTo>
                      <a:pt x="29" y="26"/>
                      <a:pt x="10" y="20"/>
                      <a:pt x="5" y="13"/>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605" name="Freeform 905"/>
              <p:cNvSpPr>
                <a:spLocks/>
              </p:cNvSpPr>
              <p:nvPr/>
            </p:nvSpPr>
            <p:spPr bwMode="auto">
              <a:xfrm>
                <a:off x="5036" y="2952"/>
                <a:ext cx="77" cy="26"/>
              </a:xfrm>
              <a:custGeom>
                <a:avLst/>
                <a:gdLst>
                  <a:gd name="T0" fmla="*/ 5 w 77"/>
                  <a:gd name="T1" fmla="*/ 13 h 26"/>
                  <a:gd name="T2" fmla="*/ 28 w 77"/>
                  <a:gd name="T3" fmla="*/ 0 h 26"/>
                  <a:gd name="T4" fmla="*/ 71 w 77"/>
                  <a:gd name="T5" fmla="*/ 13 h 26"/>
                  <a:gd name="T6" fmla="*/ 48 w 77"/>
                  <a:gd name="T7" fmla="*/ 26 h 26"/>
                  <a:gd name="T8" fmla="*/ 5 w 77"/>
                  <a:gd name="T9" fmla="*/ 13 h 26"/>
                </a:gdLst>
                <a:ahLst/>
                <a:cxnLst>
                  <a:cxn ang="0">
                    <a:pos x="T0" y="T1"/>
                  </a:cxn>
                  <a:cxn ang="0">
                    <a:pos x="T2" y="T3"/>
                  </a:cxn>
                  <a:cxn ang="0">
                    <a:pos x="T4" y="T5"/>
                  </a:cxn>
                  <a:cxn ang="0">
                    <a:pos x="T6" y="T7"/>
                  </a:cxn>
                  <a:cxn ang="0">
                    <a:pos x="T8" y="T9"/>
                  </a:cxn>
                </a:cxnLst>
                <a:rect l="0" t="0" r="r" b="b"/>
                <a:pathLst>
                  <a:path w="77" h="26">
                    <a:moveTo>
                      <a:pt x="5" y="13"/>
                    </a:moveTo>
                    <a:cubicBezTo>
                      <a:pt x="0" y="6"/>
                      <a:pt x="10" y="0"/>
                      <a:pt x="28" y="0"/>
                    </a:cubicBezTo>
                    <a:cubicBezTo>
                      <a:pt x="46" y="0"/>
                      <a:pt x="66" y="6"/>
                      <a:pt x="71" y="13"/>
                    </a:cubicBezTo>
                    <a:cubicBezTo>
                      <a:pt x="77" y="20"/>
                      <a:pt x="67" y="26"/>
                      <a:pt x="48" y="26"/>
                    </a:cubicBezTo>
                    <a:cubicBezTo>
                      <a:pt x="30" y="26"/>
                      <a:pt x="11" y="20"/>
                      <a:pt x="5" y="13"/>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606" name="Freeform 906"/>
              <p:cNvSpPr>
                <a:spLocks/>
              </p:cNvSpPr>
              <p:nvPr/>
            </p:nvSpPr>
            <p:spPr bwMode="auto">
              <a:xfrm>
                <a:off x="1270" y="2984"/>
                <a:ext cx="82" cy="26"/>
              </a:xfrm>
              <a:custGeom>
                <a:avLst/>
                <a:gdLst>
                  <a:gd name="T0" fmla="*/ 8 w 82"/>
                  <a:gd name="T1" fmla="*/ 13 h 27"/>
                  <a:gd name="T2" fmla="*/ 56 w 82"/>
                  <a:gd name="T3" fmla="*/ 0 h 27"/>
                  <a:gd name="T4" fmla="*/ 74 w 82"/>
                  <a:gd name="T5" fmla="*/ 13 h 27"/>
                  <a:gd name="T6" fmla="*/ 26 w 82"/>
                  <a:gd name="T7" fmla="*/ 27 h 27"/>
                  <a:gd name="T8" fmla="*/ 8 w 82"/>
                  <a:gd name="T9" fmla="*/ 13 h 27"/>
                </a:gdLst>
                <a:ahLst/>
                <a:cxnLst>
                  <a:cxn ang="0">
                    <a:pos x="T0" y="T1"/>
                  </a:cxn>
                  <a:cxn ang="0">
                    <a:pos x="T2" y="T3"/>
                  </a:cxn>
                  <a:cxn ang="0">
                    <a:pos x="T4" y="T5"/>
                  </a:cxn>
                  <a:cxn ang="0">
                    <a:pos x="T6" y="T7"/>
                  </a:cxn>
                  <a:cxn ang="0">
                    <a:pos x="T8" y="T9"/>
                  </a:cxn>
                </a:cxnLst>
                <a:rect l="0" t="0" r="r" b="b"/>
                <a:pathLst>
                  <a:path w="82" h="27">
                    <a:moveTo>
                      <a:pt x="8" y="13"/>
                    </a:moveTo>
                    <a:cubicBezTo>
                      <a:pt x="16" y="6"/>
                      <a:pt x="38" y="0"/>
                      <a:pt x="56" y="0"/>
                    </a:cubicBezTo>
                    <a:cubicBezTo>
                      <a:pt x="74" y="0"/>
                      <a:pt x="82" y="6"/>
                      <a:pt x="74" y="13"/>
                    </a:cubicBezTo>
                    <a:cubicBezTo>
                      <a:pt x="66" y="20"/>
                      <a:pt x="45" y="27"/>
                      <a:pt x="26" y="27"/>
                    </a:cubicBezTo>
                    <a:cubicBezTo>
                      <a:pt x="8" y="27"/>
                      <a:pt x="0" y="20"/>
                      <a:pt x="8" y="13"/>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607" name="Freeform 907"/>
              <p:cNvSpPr>
                <a:spLocks/>
              </p:cNvSpPr>
              <p:nvPr/>
            </p:nvSpPr>
            <p:spPr bwMode="auto">
              <a:xfrm>
                <a:off x="1357" y="2984"/>
                <a:ext cx="81" cy="26"/>
              </a:xfrm>
              <a:custGeom>
                <a:avLst/>
                <a:gdLst>
                  <a:gd name="T0" fmla="*/ 8 w 82"/>
                  <a:gd name="T1" fmla="*/ 13 h 27"/>
                  <a:gd name="T2" fmla="*/ 55 w 82"/>
                  <a:gd name="T3" fmla="*/ 0 h 27"/>
                  <a:gd name="T4" fmla="*/ 75 w 82"/>
                  <a:gd name="T5" fmla="*/ 13 h 27"/>
                  <a:gd name="T6" fmla="*/ 27 w 82"/>
                  <a:gd name="T7" fmla="*/ 27 h 27"/>
                  <a:gd name="T8" fmla="*/ 8 w 82"/>
                  <a:gd name="T9" fmla="*/ 13 h 27"/>
                </a:gdLst>
                <a:ahLst/>
                <a:cxnLst>
                  <a:cxn ang="0">
                    <a:pos x="T0" y="T1"/>
                  </a:cxn>
                  <a:cxn ang="0">
                    <a:pos x="T2" y="T3"/>
                  </a:cxn>
                  <a:cxn ang="0">
                    <a:pos x="T4" y="T5"/>
                  </a:cxn>
                  <a:cxn ang="0">
                    <a:pos x="T6" y="T7"/>
                  </a:cxn>
                  <a:cxn ang="0">
                    <a:pos x="T8" y="T9"/>
                  </a:cxn>
                </a:cxnLst>
                <a:rect l="0" t="0" r="r" b="b"/>
                <a:pathLst>
                  <a:path w="82" h="27">
                    <a:moveTo>
                      <a:pt x="8" y="13"/>
                    </a:moveTo>
                    <a:cubicBezTo>
                      <a:pt x="16" y="6"/>
                      <a:pt x="37" y="0"/>
                      <a:pt x="55" y="0"/>
                    </a:cubicBezTo>
                    <a:cubicBezTo>
                      <a:pt x="74" y="0"/>
                      <a:pt x="82" y="6"/>
                      <a:pt x="75" y="13"/>
                    </a:cubicBezTo>
                    <a:cubicBezTo>
                      <a:pt x="67" y="20"/>
                      <a:pt x="46" y="27"/>
                      <a:pt x="27" y="27"/>
                    </a:cubicBezTo>
                    <a:cubicBezTo>
                      <a:pt x="8" y="27"/>
                      <a:pt x="0" y="20"/>
                      <a:pt x="8" y="13"/>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608" name="Freeform 908"/>
              <p:cNvSpPr>
                <a:spLocks/>
              </p:cNvSpPr>
              <p:nvPr/>
            </p:nvSpPr>
            <p:spPr bwMode="auto">
              <a:xfrm>
                <a:off x="1442" y="2984"/>
                <a:ext cx="81" cy="26"/>
              </a:xfrm>
              <a:custGeom>
                <a:avLst/>
                <a:gdLst>
                  <a:gd name="T0" fmla="*/ 8 w 82"/>
                  <a:gd name="T1" fmla="*/ 13 h 27"/>
                  <a:gd name="T2" fmla="*/ 55 w 82"/>
                  <a:gd name="T3" fmla="*/ 0 h 27"/>
                  <a:gd name="T4" fmla="*/ 75 w 82"/>
                  <a:gd name="T5" fmla="*/ 13 h 27"/>
                  <a:gd name="T6" fmla="*/ 28 w 82"/>
                  <a:gd name="T7" fmla="*/ 27 h 27"/>
                  <a:gd name="T8" fmla="*/ 8 w 82"/>
                  <a:gd name="T9" fmla="*/ 13 h 27"/>
                </a:gdLst>
                <a:ahLst/>
                <a:cxnLst>
                  <a:cxn ang="0">
                    <a:pos x="T0" y="T1"/>
                  </a:cxn>
                  <a:cxn ang="0">
                    <a:pos x="T2" y="T3"/>
                  </a:cxn>
                  <a:cxn ang="0">
                    <a:pos x="T4" y="T5"/>
                  </a:cxn>
                  <a:cxn ang="0">
                    <a:pos x="T6" y="T7"/>
                  </a:cxn>
                  <a:cxn ang="0">
                    <a:pos x="T8" y="T9"/>
                  </a:cxn>
                </a:cxnLst>
                <a:rect l="0" t="0" r="r" b="b"/>
                <a:pathLst>
                  <a:path w="82" h="27">
                    <a:moveTo>
                      <a:pt x="8" y="13"/>
                    </a:moveTo>
                    <a:cubicBezTo>
                      <a:pt x="15" y="6"/>
                      <a:pt x="36" y="0"/>
                      <a:pt x="55" y="0"/>
                    </a:cubicBezTo>
                    <a:cubicBezTo>
                      <a:pt x="73" y="0"/>
                      <a:pt x="82" y="6"/>
                      <a:pt x="75" y="13"/>
                    </a:cubicBezTo>
                    <a:cubicBezTo>
                      <a:pt x="67" y="20"/>
                      <a:pt x="46" y="27"/>
                      <a:pt x="28" y="27"/>
                    </a:cubicBezTo>
                    <a:cubicBezTo>
                      <a:pt x="9" y="27"/>
                      <a:pt x="0" y="20"/>
                      <a:pt x="8" y="13"/>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609" name="Freeform 909"/>
              <p:cNvSpPr>
                <a:spLocks/>
              </p:cNvSpPr>
              <p:nvPr/>
            </p:nvSpPr>
            <p:spPr bwMode="auto">
              <a:xfrm>
                <a:off x="1529" y="2984"/>
                <a:ext cx="80" cy="26"/>
              </a:xfrm>
              <a:custGeom>
                <a:avLst/>
                <a:gdLst>
                  <a:gd name="T0" fmla="*/ 7 w 80"/>
                  <a:gd name="T1" fmla="*/ 13 h 27"/>
                  <a:gd name="T2" fmla="*/ 53 w 80"/>
                  <a:gd name="T3" fmla="*/ 0 h 27"/>
                  <a:gd name="T4" fmla="*/ 73 w 80"/>
                  <a:gd name="T5" fmla="*/ 13 h 27"/>
                  <a:gd name="T6" fmla="*/ 27 w 80"/>
                  <a:gd name="T7" fmla="*/ 27 h 27"/>
                  <a:gd name="T8" fmla="*/ 7 w 80"/>
                  <a:gd name="T9" fmla="*/ 13 h 27"/>
                </a:gdLst>
                <a:ahLst/>
                <a:cxnLst>
                  <a:cxn ang="0">
                    <a:pos x="T0" y="T1"/>
                  </a:cxn>
                  <a:cxn ang="0">
                    <a:pos x="T2" y="T3"/>
                  </a:cxn>
                  <a:cxn ang="0">
                    <a:pos x="T4" y="T5"/>
                  </a:cxn>
                  <a:cxn ang="0">
                    <a:pos x="T6" y="T7"/>
                  </a:cxn>
                  <a:cxn ang="0">
                    <a:pos x="T8" y="T9"/>
                  </a:cxn>
                </a:cxnLst>
                <a:rect l="0" t="0" r="r" b="b"/>
                <a:pathLst>
                  <a:path w="80" h="27">
                    <a:moveTo>
                      <a:pt x="7" y="13"/>
                    </a:moveTo>
                    <a:cubicBezTo>
                      <a:pt x="15" y="6"/>
                      <a:pt x="35" y="0"/>
                      <a:pt x="53" y="0"/>
                    </a:cubicBezTo>
                    <a:cubicBezTo>
                      <a:pt x="71" y="0"/>
                      <a:pt x="80" y="6"/>
                      <a:pt x="73" y="13"/>
                    </a:cubicBezTo>
                    <a:cubicBezTo>
                      <a:pt x="66" y="20"/>
                      <a:pt x="46" y="27"/>
                      <a:pt x="27" y="27"/>
                    </a:cubicBezTo>
                    <a:cubicBezTo>
                      <a:pt x="9" y="27"/>
                      <a:pt x="0" y="20"/>
                      <a:pt x="7" y="13"/>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610" name="Freeform 910"/>
              <p:cNvSpPr>
                <a:spLocks/>
              </p:cNvSpPr>
              <p:nvPr/>
            </p:nvSpPr>
            <p:spPr bwMode="auto">
              <a:xfrm>
                <a:off x="1875" y="2984"/>
                <a:ext cx="77" cy="26"/>
              </a:xfrm>
              <a:custGeom>
                <a:avLst/>
                <a:gdLst>
                  <a:gd name="T0" fmla="*/ 6 w 77"/>
                  <a:gd name="T1" fmla="*/ 13 h 27"/>
                  <a:gd name="T2" fmla="*/ 49 w 77"/>
                  <a:gd name="T3" fmla="*/ 0 h 27"/>
                  <a:gd name="T4" fmla="*/ 72 w 77"/>
                  <a:gd name="T5" fmla="*/ 13 h 27"/>
                  <a:gd name="T6" fmla="*/ 28 w 77"/>
                  <a:gd name="T7" fmla="*/ 27 h 27"/>
                  <a:gd name="T8" fmla="*/ 6 w 77"/>
                  <a:gd name="T9" fmla="*/ 13 h 27"/>
                </a:gdLst>
                <a:ahLst/>
                <a:cxnLst>
                  <a:cxn ang="0">
                    <a:pos x="T0" y="T1"/>
                  </a:cxn>
                  <a:cxn ang="0">
                    <a:pos x="T2" y="T3"/>
                  </a:cxn>
                  <a:cxn ang="0">
                    <a:pos x="T4" y="T5"/>
                  </a:cxn>
                  <a:cxn ang="0">
                    <a:pos x="T6" y="T7"/>
                  </a:cxn>
                  <a:cxn ang="0">
                    <a:pos x="T8" y="T9"/>
                  </a:cxn>
                </a:cxnLst>
                <a:rect l="0" t="0" r="r" b="b"/>
                <a:pathLst>
                  <a:path w="77" h="27">
                    <a:moveTo>
                      <a:pt x="6" y="13"/>
                    </a:moveTo>
                    <a:cubicBezTo>
                      <a:pt x="12" y="6"/>
                      <a:pt x="31" y="0"/>
                      <a:pt x="49" y="0"/>
                    </a:cubicBezTo>
                    <a:cubicBezTo>
                      <a:pt x="67" y="0"/>
                      <a:pt x="77" y="6"/>
                      <a:pt x="72" y="13"/>
                    </a:cubicBezTo>
                    <a:cubicBezTo>
                      <a:pt x="66" y="20"/>
                      <a:pt x="46" y="27"/>
                      <a:pt x="28" y="27"/>
                    </a:cubicBezTo>
                    <a:cubicBezTo>
                      <a:pt x="10" y="27"/>
                      <a:pt x="0" y="20"/>
                      <a:pt x="6" y="13"/>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611" name="Freeform 911"/>
              <p:cNvSpPr>
                <a:spLocks/>
              </p:cNvSpPr>
              <p:nvPr/>
            </p:nvSpPr>
            <p:spPr bwMode="auto">
              <a:xfrm>
                <a:off x="2911" y="2984"/>
                <a:ext cx="70" cy="26"/>
              </a:xfrm>
              <a:custGeom>
                <a:avLst/>
                <a:gdLst>
                  <a:gd name="T0" fmla="*/ 2 w 70"/>
                  <a:gd name="T1" fmla="*/ 13 h 27"/>
                  <a:gd name="T2" fmla="*/ 39 w 70"/>
                  <a:gd name="T3" fmla="*/ 0 h 27"/>
                  <a:gd name="T4" fmla="*/ 68 w 70"/>
                  <a:gd name="T5" fmla="*/ 13 h 27"/>
                  <a:gd name="T6" fmla="*/ 32 w 70"/>
                  <a:gd name="T7" fmla="*/ 27 h 27"/>
                  <a:gd name="T8" fmla="*/ 2 w 70"/>
                  <a:gd name="T9" fmla="*/ 13 h 27"/>
                </a:gdLst>
                <a:ahLst/>
                <a:cxnLst>
                  <a:cxn ang="0">
                    <a:pos x="T0" y="T1"/>
                  </a:cxn>
                  <a:cxn ang="0">
                    <a:pos x="T2" y="T3"/>
                  </a:cxn>
                  <a:cxn ang="0">
                    <a:pos x="T4" y="T5"/>
                  </a:cxn>
                  <a:cxn ang="0">
                    <a:pos x="T6" y="T7"/>
                  </a:cxn>
                  <a:cxn ang="0">
                    <a:pos x="T8" y="T9"/>
                  </a:cxn>
                </a:cxnLst>
                <a:rect l="0" t="0" r="r" b="b"/>
                <a:pathLst>
                  <a:path w="70" h="27">
                    <a:moveTo>
                      <a:pt x="2" y="13"/>
                    </a:moveTo>
                    <a:cubicBezTo>
                      <a:pt x="5" y="6"/>
                      <a:pt x="21" y="0"/>
                      <a:pt x="39" y="0"/>
                    </a:cubicBezTo>
                    <a:cubicBezTo>
                      <a:pt x="57" y="0"/>
                      <a:pt x="70" y="6"/>
                      <a:pt x="68" y="13"/>
                    </a:cubicBezTo>
                    <a:cubicBezTo>
                      <a:pt x="66" y="20"/>
                      <a:pt x="50" y="27"/>
                      <a:pt x="32" y="27"/>
                    </a:cubicBezTo>
                    <a:cubicBezTo>
                      <a:pt x="13" y="27"/>
                      <a:pt x="0" y="20"/>
                      <a:pt x="2" y="13"/>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612" name="Freeform 912"/>
              <p:cNvSpPr>
                <a:spLocks/>
              </p:cNvSpPr>
              <p:nvPr/>
            </p:nvSpPr>
            <p:spPr bwMode="auto">
              <a:xfrm>
                <a:off x="2999" y="2984"/>
                <a:ext cx="69" cy="26"/>
              </a:xfrm>
              <a:custGeom>
                <a:avLst/>
                <a:gdLst>
                  <a:gd name="T0" fmla="*/ 2 w 70"/>
                  <a:gd name="T1" fmla="*/ 13 h 27"/>
                  <a:gd name="T2" fmla="*/ 38 w 70"/>
                  <a:gd name="T3" fmla="*/ 0 h 27"/>
                  <a:gd name="T4" fmla="*/ 68 w 70"/>
                  <a:gd name="T5" fmla="*/ 13 h 27"/>
                  <a:gd name="T6" fmla="*/ 32 w 70"/>
                  <a:gd name="T7" fmla="*/ 27 h 27"/>
                  <a:gd name="T8" fmla="*/ 2 w 70"/>
                  <a:gd name="T9" fmla="*/ 13 h 27"/>
                </a:gdLst>
                <a:ahLst/>
                <a:cxnLst>
                  <a:cxn ang="0">
                    <a:pos x="T0" y="T1"/>
                  </a:cxn>
                  <a:cxn ang="0">
                    <a:pos x="T2" y="T3"/>
                  </a:cxn>
                  <a:cxn ang="0">
                    <a:pos x="T4" y="T5"/>
                  </a:cxn>
                  <a:cxn ang="0">
                    <a:pos x="T6" y="T7"/>
                  </a:cxn>
                  <a:cxn ang="0">
                    <a:pos x="T8" y="T9"/>
                  </a:cxn>
                </a:cxnLst>
                <a:rect l="0" t="0" r="r" b="b"/>
                <a:pathLst>
                  <a:path w="70" h="27">
                    <a:moveTo>
                      <a:pt x="2" y="13"/>
                    </a:moveTo>
                    <a:cubicBezTo>
                      <a:pt x="4" y="6"/>
                      <a:pt x="20" y="0"/>
                      <a:pt x="38" y="0"/>
                    </a:cubicBezTo>
                    <a:cubicBezTo>
                      <a:pt x="56" y="0"/>
                      <a:pt x="70" y="6"/>
                      <a:pt x="68" y="13"/>
                    </a:cubicBezTo>
                    <a:cubicBezTo>
                      <a:pt x="66" y="20"/>
                      <a:pt x="50" y="27"/>
                      <a:pt x="32" y="27"/>
                    </a:cubicBezTo>
                    <a:cubicBezTo>
                      <a:pt x="13" y="27"/>
                      <a:pt x="0" y="20"/>
                      <a:pt x="2" y="13"/>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613" name="Freeform 913"/>
              <p:cNvSpPr>
                <a:spLocks/>
              </p:cNvSpPr>
              <p:nvPr/>
            </p:nvSpPr>
            <p:spPr bwMode="auto">
              <a:xfrm>
                <a:off x="3084" y="2984"/>
                <a:ext cx="69" cy="26"/>
              </a:xfrm>
              <a:custGeom>
                <a:avLst/>
                <a:gdLst>
                  <a:gd name="T0" fmla="*/ 2 w 69"/>
                  <a:gd name="T1" fmla="*/ 13 h 27"/>
                  <a:gd name="T2" fmla="*/ 38 w 69"/>
                  <a:gd name="T3" fmla="*/ 0 h 27"/>
                  <a:gd name="T4" fmla="*/ 68 w 69"/>
                  <a:gd name="T5" fmla="*/ 13 h 27"/>
                  <a:gd name="T6" fmla="*/ 32 w 69"/>
                  <a:gd name="T7" fmla="*/ 27 h 27"/>
                  <a:gd name="T8" fmla="*/ 2 w 69"/>
                  <a:gd name="T9" fmla="*/ 13 h 27"/>
                </a:gdLst>
                <a:ahLst/>
                <a:cxnLst>
                  <a:cxn ang="0">
                    <a:pos x="T0" y="T1"/>
                  </a:cxn>
                  <a:cxn ang="0">
                    <a:pos x="T2" y="T3"/>
                  </a:cxn>
                  <a:cxn ang="0">
                    <a:pos x="T4" y="T5"/>
                  </a:cxn>
                  <a:cxn ang="0">
                    <a:pos x="T6" y="T7"/>
                  </a:cxn>
                  <a:cxn ang="0">
                    <a:pos x="T8" y="T9"/>
                  </a:cxn>
                </a:cxnLst>
                <a:rect l="0" t="0" r="r" b="b"/>
                <a:pathLst>
                  <a:path w="69" h="27">
                    <a:moveTo>
                      <a:pt x="2" y="13"/>
                    </a:moveTo>
                    <a:cubicBezTo>
                      <a:pt x="4" y="6"/>
                      <a:pt x="20" y="0"/>
                      <a:pt x="38" y="0"/>
                    </a:cubicBezTo>
                    <a:cubicBezTo>
                      <a:pt x="56" y="0"/>
                      <a:pt x="69" y="6"/>
                      <a:pt x="68" y="13"/>
                    </a:cubicBezTo>
                    <a:cubicBezTo>
                      <a:pt x="67" y="20"/>
                      <a:pt x="51" y="27"/>
                      <a:pt x="32" y="27"/>
                    </a:cubicBezTo>
                    <a:cubicBezTo>
                      <a:pt x="14" y="27"/>
                      <a:pt x="0" y="20"/>
                      <a:pt x="2" y="13"/>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614" name="Freeform 914"/>
              <p:cNvSpPr>
                <a:spLocks/>
              </p:cNvSpPr>
              <p:nvPr/>
            </p:nvSpPr>
            <p:spPr bwMode="auto">
              <a:xfrm>
                <a:off x="3172" y="2984"/>
                <a:ext cx="67" cy="26"/>
              </a:xfrm>
              <a:custGeom>
                <a:avLst/>
                <a:gdLst>
                  <a:gd name="T0" fmla="*/ 1 w 68"/>
                  <a:gd name="T1" fmla="*/ 13 h 27"/>
                  <a:gd name="T2" fmla="*/ 36 w 68"/>
                  <a:gd name="T3" fmla="*/ 0 h 27"/>
                  <a:gd name="T4" fmla="*/ 67 w 68"/>
                  <a:gd name="T5" fmla="*/ 13 h 27"/>
                  <a:gd name="T6" fmla="*/ 32 w 68"/>
                  <a:gd name="T7" fmla="*/ 27 h 27"/>
                  <a:gd name="T8" fmla="*/ 1 w 68"/>
                  <a:gd name="T9" fmla="*/ 13 h 27"/>
                </a:gdLst>
                <a:ahLst/>
                <a:cxnLst>
                  <a:cxn ang="0">
                    <a:pos x="T0" y="T1"/>
                  </a:cxn>
                  <a:cxn ang="0">
                    <a:pos x="T2" y="T3"/>
                  </a:cxn>
                  <a:cxn ang="0">
                    <a:pos x="T4" y="T5"/>
                  </a:cxn>
                  <a:cxn ang="0">
                    <a:pos x="T6" y="T7"/>
                  </a:cxn>
                  <a:cxn ang="0">
                    <a:pos x="T8" y="T9"/>
                  </a:cxn>
                </a:cxnLst>
                <a:rect l="0" t="0" r="r" b="b"/>
                <a:pathLst>
                  <a:path w="68" h="27">
                    <a:moveTo>
                      <a:pt x="1" y="13"/>
                    </a:moveTo>
                    <a:cubicBezTo>
                      <a:pt x="2" y="6"/>
                      <a:pt x="18" y="0"/>
                      <a:pt x="36" y="0"/>
                    </a:cubicBezTo>
                    <a:cubicBezTo>
                      <a:pt x="54" y="0"/>
                      <a:pt x="68" y="6"/>
                      <a:pt x="67" y="13"/>
                    </a:cubicBezTo>
                    <a:cubicBezTo>
                      <a:pt x="66" y="20"/>
                      <a:pt x="50" y="27"/>
                      <a:pt x="32" y="27"/>
                    </a:cubicBezTo>
                    <a:cubicBezTo>
                      <a:pt x="13" y="27"/>
                      <a:pt x="0" y="20"/>
                      <a:pt x="1" y="13"/>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615" name="Freeform 915"/>
              <p:cNvSpPr>
                <a:spLocks/>
              </p:cNvSpPr>
              <p:nvPr/>
            </p:nvSpPr>
            <p:spPr bwMode="auto">
              <a:xfrm>
                <a:off x="3257" y="2984"/>
                <a:ext cx="68" cy="26"/>
              </a:xfrm>
              <a:custGeom>
                <a:avLst/>
                <a:gdLst>
                  <a:gd name="T0" fmla="*/ 1 w 68"/>
                  <a:gd name="T1" fmla="*/ 13 h 27"/>
                  <a:gd name="T2" fmla="*/ 36 w 68"/>
                  <a:gd name="T3" fmla="*/ 0 h 27"/>
                  <a:gd name="T4" fmla="*/ 68 w 68"/>
                  <a:gd name="T5" fmla="*/ 13 h 27"/>
                  <a:gd name="T6" fmla="*/ 33 w 68"/>
                  <a:gd name="T7" fmla="*/ 27 h 27"/>
                  <a:gd name="T8" fmla="*/ 1 w 68"/>
                  <a:gd name="T9" fmla="*/ 13 h 27"/>
                </a:gdLst>
                <a:ahLst/>
                <a:cxnLst>
                  <a:cxn ang="0">
                    <a:pos x="T0" y="T1"/>
                  </a:cxn>
                  <a:cxn ang="0">
                    <a:pos x="T2" y="T3"/>
                  </a:cxn>
                  <a:cxn ang="0">
                    <a:pos x="T4" y="T5"/>
                  </a:cxn>
                  <a:cxn ang="0">
                    <a:pos x="T6" y="T7"/>
                  </a:cxn>
                  <a:cxn ang="0">
                    <a:pos x="T8" y="T9"/>
                  </a:cxn>
                </a:cxnLst>
                <a:rect l="0" t="0" r="r" b="b"/>
                <a:pathLst>
                  <a:path w="68" h="27">
                    <a:moveTo>
                      <a:pt x="1" y="13"/>
                    </a:moveTo>
                    <a:cubicBezTo>
                      <a:pt x="2" y="6"/>
                      <a:pt x="17" y="0"/>
                      <a:pt x="36" y="0"/>
                    </a:cubicBezTo>
                    <a:cubicBezTo>
                      <a:pt x="54" y="0"/>
                      <a:pt x="68" y="6"/>
                      <a:pt x="68" y="13"/>
                    </a:cubicBezTo>
                    <a:cubicBezTo>
                      <a:pt x="67" y="20"/>
                      <a:pt x="51" y="27"/>
                      <a:pt x="33" y="27"/>
                    </a:cubicBezTo>
                    <a:cubicBezTo>
                      <a:pt x="14" y="27"/>
                      <a:pt x="0" y="20"/>
                      <a:pt x="1" y="13"/>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616" name="Freeform 916"/>
              <p:cNvSpPr>
                <a:spLocks/>
              </p:cNvSpPr>
              <p:nvPr/>
            </p:nvSpPr>
            <p:spPr bwMode="auto">
              <a:xfrm>
                <a:off x="3344" y="2984"/>
                <a:ext cx="67" cy="26"/>
              </a:xfrm>
              <a:custGeom>
                <a:avLst/>
                <a:gdLst>
                  <a:gd name="T0" fmla="*/ 0 w 67"/>
                  <a:gd name="T1" fmla="*/ 13 h 27"/>
                  <a:gd name="T2" fmla="*/ 34 w 67"/>
                  <a:gd name="T3" fmla="*/ 0 h 27"/>
                  <a:gd name="T4" fmla="*/ 66 w 67"/>
                  <a:gd name="T5" fmla="*/ 13 h 27"/>
                  <a:gd name="T6" fmla="*/ 32 w 67"/>
                  <a:gd name="T7" fmla="*/ 27 h 27"/>
                  <a:gd name="T8" fmla="*/ 0 w 67"/>
                  <a:gd name="T9" fmla="*/ 13 h 27"/>
                </a:gdLst>
                <a:ahLst/>
                <a:cxnLst>
                  <a:cxn ang="0">
                    <a:pos x="T0" y="T1"/>
                  </a:cxn>
                  <a:cxn ang="0">
                    <a:pos x="T2" y="T3"/>
                  </a:cxn>
                  <a:cxn ang="0">
                    <a:pos x="T4" y="T5"/>
                  </a:cxn>
                  <a:cxn ang="0">
                    <a:pos x="T6" y="T7"/>
                  </a:cxn>
                  <a:cxn ang="0">
                    <a:pos x="T8" y="T9"/>
                  </a:cxn>
                </a:cxnLst>
                <a:rect l="0" t="0" r="r" b="b"/>
                <a:pathLst>
                  <a:path w="67" h="27">
                    <a:moveTo>
                      <a:pt x="0" y="13"/>
                    </a:moveTo>
                    <a:cubicBezTo>
                      <a:pt x="1" y="6"/>
                      <a:pt x="16" y="0"/>
                      <a:pt x="34" y="0"/>
                    </a:cubicBezTo>
                    <a:cubicBezTo>
                      <a:pt x="52" y="0"/>
                      <a:pt x="67" y="6"/>
                      <a:pt x="66" y="13"/>
                    </a:cubicBezTo>
                    <a:cubicBezTo>
                      <a:pt x="66" y="20"/>
                      <a:pt x="51" y="27"/>
                      <a:pt x="32" y="27"/>
                    </a:cubicBezTo>
                    <a:cubicBezTo>
                      <a:pt x="14" y="27"/>
                      <a:pt x="0" y="20"/>
                      <a:pt x="0" y="13"/>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617" name="Freeform 917"/>
              <p:cNvSpPr>
                <a:spLocks/>
              </p:cNvSpPr>
              <p:nvPr/>
            </p:nvSpPr>
            <p:spPr bwMode="auto">
              <a:xfrm>
                <a:off x="3430" y="2984"/>
                <a:ext cx="66" cy="26"/>
              </a:xfrm>
              <a:custGeom>
                <a:avLst/>
                <a:gdLst>
                  <a:gd name="T0" fmla="*/ 0 w 66"/>
                  <a:gd name="T1" fmla="*/ 13 h 27"/>
                  <a:gd name="T2" fmla="*/ 34 w 66"/>
                  <a:gd name="T3" fmla="*/ 0 h 27"/>
                  <a:gd name="T4" fmla="*/ 66 w 66"/>
                  <a:gd name="T5" fmla="*/ 13 h 27"/>
                  <a:gd name="T6" fmla="*/ 33 w 66"/>
                  <a:gd name="T7" fmla="*/ 27 h 27"/>
                  <a:gd name="T8" fmla="*/ 0 w 66"/>
                  <a:gd name="T9" fmla="*/ 13 h 27"/>
                </a:gdLst>
                <a:ahLst/>
                <a:cxnLst>
                  <a:cxn ang="0">
                    <a:pos x="T0" y="T1"/>
                  </a:cxn>
                  <a:cxn ang="0">
                    <a:pos x="T2" y="T3"/>
                  </a:cxn>
                  <a:cxn ang="0">
                    <a:pos x="T4" y="T5"/>
                  </a:cxn>
                  <a:cxn ang="0">
                    <a:pos x="T6" y="T7"/>
                  </a:cxn>
                  <a:cxn ang="0">
                    <a:pos x="T8" y="T9"/>
                  </a:cxn>
                </a:cxnLst>
                <a:rect l="0" t="0" r="r" b="b"/>
                <a:pathLst>
                  <a:path w="66" h="27">
                    <a:moveTo>
                      <a:pt x="0" y="13"/>
                    </a:moveTo>
                    <a:cubicBezTo>
                      <a:pt x="1" y="6"/>
                      <a:pt x="16" y="0"/>
                      <a:pt x="34" y="0"/>
                    </a:cubicBezTo>
                    <a:cubicBezTo>
                      <a:pt x="52" y="0"/>
                      <a:pt x="66" y="6"/>
                      <a:pt x="66" y="13"/>
                    </a:cubicBezTo>
                    <a:cubicBezTo>
                      <a:pt x="66" y="20"/>
                      <a:pt x="51" y="27"/>
                      <a:pt x="33" y="27"/>
                    </a:cubicBezTo>
                    <a:cubicBezTo>
                      <a:pt x="15" y="27"/>
                      <a:pt x="0" y="20"/>
                      <a:pt x="0" y="13"/>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618" name="Freeform 918"/>
              <p:cNvSpPr>
                <a:spLocks/>
              </p:cNvSpPr>
              <p:nvPr/>
            </p:nvSpPr>
            <p:spPr bwMode="auto">
              <a:xfrm>
                <a:off x="3516" y="2984"/>
                <a:ext cx="67" cy="26"/>
              </a:xfrm>
              <a:custGeom>
                <a:avLst/>
                <a:gdLst>
                  <a:gd name="T0" fmla="*/ 0 w 67"/>
                  <a:gd name="T1" fmla="*/ 13 h 27"/>
                  <a:gd name="T2" fmla="*/ 33 w 67"/>
                  <a:gd name="T3" fmla="*/ 0 h 27"/>
                  <a:gd name="T4" fmla="*/ 67 w 67"/>
                  <a:gd name="T5" fmla="*/ 13 h 27"/>
                  <a:gd name="T6" fmla="*/ 34 w 67"/>
                  <a:gd name="T7" fmla="*/ 27 h 27"/>
                  <a:gd name="T8" fmla="*/ 0 w 67"/>
                  <a:gd name="T9" fmla="*/ 13 h 27"/>
                </a:gdLst>
                <a:ahLst/>
                <a:cxnLst>
                  <a:cxn ang="0">
                    <a:pos x="T0" y="T1"/>
                  </a:cxn>
                  <a:cxn ang="0">
                    <a:pos x="T2" y="T3"/>
                  </a:cxn>
                  <a:cxn ang="0">
                    <a:pos x="T4" y="T5"/>
                  </a:cxn>
                  <a:cxn ang="0">
                    <a:pos x="T6" y="T7"/>
                  </a:cxn>
                  <a:cxn ang="0">
                    <a:pos x="T8" y="T9"/>
                  </a:cxn>
                </a:cxnLst>
                <a:rect l="0" t="0" r="r" b="b"/>
                <a:pathLst>
                  <a:path w="67" h="27">
                    <a:moveTo>
                      <a:pt x="0" y="13"/>
                    </a:moveTo>
                    <a:cubicBezTo>
                      <a:pt x="0" y="6"/>
                      <a:pt x="15" y="0"/>
                      <a:pt x="33" y="0"/>
                    </a:cubicBezTo>
                    <a:cubicBezTo>
                      <a:pt x="52" y="0"/>
                      <a:pt x="67" y="6"/>
                      <a:pt x="67" y="13"/>
                    </a:cubicBezTo>
                    <a:cubicBezTo>
                      <a:pt x="67" y="20"/>
                      <a:pt x="52" y="27"/>
                      <a:pt x="34" y="27"/>
                    </a:cubicBezTo>
                    <a:cubicBezTo>
                      <a:pt x="15" y="27"/>
                      <a:pt x="0" y="20"/>
                      <a:pt x="0" y="13"/>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619" name="Freeform 919"/>
              <p:cNvSpPr>
                <a:spLocks/>
              </p:cNvSpPr>
              <p:nvPr/>
            </p:nvSpPr>
            <p:spPr bwMode="auto">
              <a:xfrm>
                <a:off x="3602" y="2984"/>
                <a:ext cx="67" cy="26"/>
              </a:xfrm>
              <a:custGeom>
                <a:avLst/>
                <a:gdLst>
                  <a:gd name="T0" fmla="*/ 0 w 67"/>
                  <a:gd name="T1" fmla="*/ 13 h 27"/>
                  <a:gd name="T2" fmla="*/ 33 w 67"/>
                  <a:gd name="T3" fmla="*/ 0 h 27"/>
                  <a:gd name="T4" fmla="*/ 67 w 67"/>
                  <a:gd name="T5" fmla="*/ 13 h 27"/>
                  <a:gd name="T6" fmla="*/ 34 w 67"/>
                  <a:gd name="T7" fmla="*/ 27 h 27"/>
                  <a:gd name="T8" fmla="*/ 0 w 67"/>
                  <a:gd name="T9" fmla="*/ 13 h 27"/>
                </a:gdLst>
                <a:ahLst/>
                <a:cxnLst>
                  <a:cxn ang="0">
                    <a:pos x="T0" y="T1"/>
                  </a:cxn>
                  <a:cxn ang="0">
                    <a:pos x="T2" y="T3"/>
                  </a:cxn>
                  <a:cxn ang="0">
                    <a:pos x="T4" y="T5"/>
                  </a:cxn>
                  <a:cxn ang="0">
                    <a:pos x="T6" y="T7"/>
                  </a:cxn>
                  <a:cxn ang="0">
                    <a:pos x="T8" y="T9"/>
                  </a:cxn>
                </a:cxnLst>
                <a:rect l="0" t="0" r="r" b="b"/>
                <a:pathLst>
                  <a:path w="67" h="27">
                    <a:moveTo>
                      <a:pt x="0" y="13"/>
                    </a:moveTo>
                    <a:cubicBezTo>
                      <a:pt x="0" y="6"/>
                      <a:pt x="14" y="0"/>
                      <a:pt x="33" y="0"/>
                    </a:cubicBezTo>
                    <a:cubicBezTo>
                      <a:pt x="51" y="0"/>
                      <a:pt x="66" y="6"/>
                      <a:pt x="67" y="13"/>
                    </a:cubicBezTo>
                    <a:cubicBezTo>
                      <a:pt x="67" y="20"/>
                      <a:pt x="53" y="27"/>
                      <a:pt x="34" y="27"/>
                    </a:cubicBezTo>
                    <a:cubicBezTo>
                      <a:pt x="16" y="27"/>
                      <a:pt x="0" y="20"/>
                      <a:pt x="0" y="13"/>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620" name="Freeform 920"/>
              <p:cNvSpPr>
                <a:spLocks/>
              </p:cNvSpPr>
              <p:nvPr/>
            </p:nvSpPr>
            <p:spPr bwMode="auto">
              <a:xfrm>
                <a:off x="3688" y="2984"/>
                <a:ext cx="67" cy="26"/>
              </a:xfrm>
              <a:custGeom>
                <a:avLst/>
                <a:gdLst>
                  <a:gd name="T0" fmla="*/ 1 w 67"/>
                  <a:gd name="T1" fmla="*/ 13 h 27"/>
                  <a:gd name="T2" fmla="*/ 32 w 67"/>
                  <a:gd name="T3" fmla="*/ 0 h 27"/>
                  <a:gd name="T4" fmla="*/ 67 w 67"/>
                  <a:gd name="T5" fmla="*/ 13 h 27"/>
                  <a:gd name="T6" fmla="*/ 35 w 67"/>
                  <a:gd name="T7" fmla="*/ 27 h 27"/>
                  <a:gd name="T8" fmla="*/ 1 w 67"/>
                  <a:gd name="T9" fmla="*/ 13 h 27"/>
                </a:gdLst>
                <a:ahLst/>
                <a:cxnLst>
                  <a:cxn ang="0">
                    <a:pos x="T0" y="T1"/>
                  </a:cxn>
                  <a:cxn ang="0">
                    <a:pos x="T2" y="T3"/>
                  </a:cxn>
                  <a:cxn ang="0">
                    <a:pos x="T4" y="T5"/>
                  </a:cxn>
                  <a:cxn ang="0">
                    <a:pos x="T6" y="T7"/>
                  </a:cxn>
                  <a:cxn ang="0">
                    <a:pos x="T8" y="T9"/>
                  </a:cxn>
                </a:cxnLst>
                <a:rect l="0" t="0" r="r" b="b"/>
                <a:pathLst>
                  <a:path w="67" h="27">
                    <a:moveTo>
                      <a:pt x="1" y="13"/>
                    </a:moveTo>
                    <a:cubicBezTo>
                      <a:pt x="0" y="6"/>
                      <a:pt x="14" y="0"/>
                      <a:pt x="32" y="0"/>
                    </a:cubicBezTo>
                    <a:cubicBezTo>
                      <a:pt x="50" y="0"/>
                      <a:pt x="66" y="6"/>
                      <a:pt x="67" y="13"/>
                    </a:cubicBezTo>
                    <a:cubicBezTo>
                      <a:pt x="67" y="20"/>
                      <a:pt x="53" y="27"/>
                      <a:pt x="35" y="27"/>
                    </a:cubicBezTo>
                    <a:cubicBezTo>
                      <a:pt x="17" y="27"/>
                      <a:pt x="1" y="20"/>
                      <a:pt x="1" y="13"/>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621" name="Freeform 921"/>
              <p:cNvSpPr>
                <a:spLocks/>
              </p:cNvSpPr>
              <p:nvPr/>
            </p:nvSpPr>
            <p:spPr bwMode="auto">
              <a:xfrm>
                <a:off x="3774" y="2984"/>
                <a:ext cx="67" cy="26"/>
              </a:xfrm>
              <a:custGeom>
                <a:avLst/>
                <a:gdLst>
                  <a:gd name="T0" fmla="*/ 1 w 68"/>
                  <a:gd name="T1" fmla="*/ 13 h 27"/>
                  <a:gd name="T2" fmla="*/ 32 w 68"/>
                  <a:gd name="T3" fmla="*/ 0 h 27"/>
                  <a:gd name="T4" fmla="*/ 66 w 68"/>
                  <a:gd name="T5" fmla="*/ 13 h 27"/>
                  <a:gd name="T6" fmla="*/ 35 w 68"/>
                  <a:gd name="T7" fmla="*/ 27 h 27"/>
                  <a:gd name="T8" fmla="*/ 1 w 68"/>
                  <a:gd name="T9" fmla="*/ 13 h 27"/>
                </a:gdLst>
                <a:ahLst/>
                <a:cxnLst>
                  <a:cxn ang="0">
                    <a:pos x="T0" y="T1"/>
                  </a:cxn>
                  <a:cxn ang="0">
                    <a:pos x="T2" y="T3"/>
                  </a:cxn>
                  <a:cxn ang="0">
                    <a:pos x="T4" y="T5"/>
                  </a:cxn>
                  <a:cxn ang="0">
                    <a:pos x="T6" y="T7"/>
                  </a:cxn>
                  <a:cxn ang="0">
                    <a:pos x="T8" y="T9"/>
                  </a:cxn>
                </a:cxnLst>
                <a:rect l="0" t="0" r="r" b="b"/>
                <a:pathLst>
                  <a:path w="68" h="27">
                    <a:moveTo>
                      <a:pt x="1" y="13"/>
                    </a:moveTo>
                    <a:cubicBezTo>
                      <a:pt x="0" y="6"/>
                      <a:pt x="14" y="0"/>
                      <a:pt x="32" y="0"/>
                    </a:cubicBezTo>
                    <a:cubicBezTo>
                      <a:pt x="50" y="0"/>
                      <a:pt x="65" y="6"/>
                      <a:pt x="66" y="13"/>
                    </a:cubicBezTo>
                    <a:cubicBezTo>
                      <a:pt x="68" y="20"/>
                      <a:pt x="54" y="27"/>
                      <a:pt x="35" y="27"/>
                    </a:cubicBezTo>
                    <a:cubicBezTo>
                      <a:pt x="17" y="27"/>
                      <a:pt x="1" y="20"/>
                      <a:pt x="1" y="13"/>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622" name="Freeform 922"/>
              <p:cNvSpPr>
                <a:spLocks/>
              </p:cNvSpPr>
              <p:nvPr/>
            </p:nvSpPr>
            <p:spPr bwMode="auto">
              <a:xfrm>
                <a:off x="3945" y="2984"/>
                <a:ext cx="69" cy="26"/>
              </a:xfrm>
              <a:custGeom>
                <a:avLst/>
                <a:gdLst>
                  <a:gd name="T0" fmla="*/ 1 w 70"/>
                  <a:gd name="T1" fmla="*/ 13 h 27"/>
                  <a:gd name="T2" fmla="*/ 32 w 70"/>
                  <a:gd name="T3" fmla="*/ 0 h 27"/>
                  <a:gd name="T4" fmla="*/ 68 w 70"/>
                  <a:gd name="T5" fmla="*/ 13 h 27"/>
                  <a:gd name="T6" fmla="*/ 38 w 70"/>
                  <a:gd name="T7" fmla="*/ 27 h 27"/>
                  <a:gd name="T8" fmla="*/ 1 w 70"/>
                  <a:gd name="T9" fmla="*/ 13 h 27"/>
                </a:gdLst>
                <a:ahLst/>
                <a:cxnLst>
                  <a:cxn ang="0">
                    <a:pos x="T0" y="T1"/>
                  </a:cxn>
                  <a:cxn ang="0">
                    <a:pos x="T2" y="T3"/>
                  </a:cxn>
                  <a:cxn ang="0">
                    <a:pos x="T4" y="T5"/>
                  </a:cxn>
                  <a:cxn ang="0">
                    <a:pos x="T6" y="T7"/>
                  </a:cxn>
                  <a:cxn ang="0">
                    <a:pos x="T8" y="T9"/>
                  </a:cxn>
                </a:cxnLst>
                <a:rect l="0" t="0" r="r" b="b"/>
                <a:pathLst>
                  <a:path w="70" h="27">
                    <a:moveTo>
                      <a:pt x="1" y="13"/>
                    </a:moveTo>
                    <a:cubicBezTo>
                      <a:pt x="0" y="6"/>
                      <a:pt x="13" y="0"/>
                      <a:pt x="32" y="0"/>
                    </a:cubicBezTo>
                    <a:cubicBezTo>
                      <a:pt x="50" y="0"/>
                      <a:pt x="66" y="6"/>
                      <a:pt x="68" y="13"/>
                    </a:cubicBezTo>
                    <a:cubicBezTo>
                      <a:pt x="70" y="20"/>
                      <a:pt x="56" y="27"/>
                      <a:pt x="38" y="27"/>
                    </a:cubicBezTo>
                    <a:cubicBezTo>
                      <a:pt x="19" y="27"/>
                      <a:pt x="3" y="20"/>
                      <a:pt x="1" y="13"/>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623" name="Freeform 923"/>
              <p:cNvSpPr>
                <a:spLocks/>
              </p:cNvSpPr>
              <p:nvPr/>
            </p:nvSpPr>
            <p:spPr bwMode="auto">
              <a:xfrm>
                <a:off x="4031" y="2984"/>
                <a:ext cx="70" cy="26"/>
              </a:xfrm>
              <a:custGeom>
                <a:avLst/>
                <a:gdLst>
                  <a:gd name="T0" fmla="*/ 2 w 70"/>
                  <a:gd name="T1" fmla="*/ 13 h 27"/>
                  <a:gd name="T2" fmla="*/ 31 w 70"/>
                  <a:gd name="T3" fmla="*/ 0 h 27"/>
                  <a:gd name="T4" fmla="*/ 68 w 70"/>
                  <a:gd name="T5" fmla="*/ 13 h 27"/>
                  <a:gd name="T6" fmla="*/ 38 w 70"/>
                  <a:gd name="T7" fmla="*/ 27 h 27"/>
                  <a:gd name="T8" fmla="*/ 2 w 70"/>
                  <a:gd name="T9" fmla="*/ 13 h 27"/>
                </a:gdLst>
                <a:ahLst/>
                <a:cxnLst>
                  <a:cxn ang="0">
                    <a:pos x="T0" y="T1"/>
                  </a:cxn>
                  <a:cxn ang="0">
                    <a:pos x="T2" y="T3"/>
                  </a:cxn>
                  <a:cxn ang="0">
                    <a:pos x="T4" y="T5"/>
                  </a:cxn>
                  <a:cxn ang="0">
                    <a:pos x="T6" y="T7"/>
                  </a:cxn>
                  <a:cxn ang="0">
                    <a:pos x="T8" y="T9"/>
                  </a:cxn>
                </a:cxnLst>
                <a:rect l="0" t="0" r="r" b="b"/>
                <a:pathLst>
                  <a:path w="70" h="27">
                    <a:moveTo>
                      <a:pt x="2" y="13"/>
                    </a:moveTo>
                    <a:cubicBezTo>
                      <a:pt x="0" y="6"/>
                      <a:pt x="13" y="0"/>
                      <a:pt x="31" y="0"/>
                    </a:cubicBezTo>
                    <a:cubicBezTo>
                      <a:pt x="49" y="0"/>
                      <a:pt x="66" y="6"/>
                      <a:pt x="68" y="13"/>
                    </a:cubicBezTo>
                    <a:cubicBezTo>
                      <a:pt x="70" y="20"/>
                      <a:pt x="57" y="27"/>
                      <a:pt x="38" y="27"/>
                    </a:cubicBezTo>
                    <a:cubicBezTo>
                      <a:pt x="20" y="27"/>
                      <a:pt x="4" y="20"/>
                      <a:pt x="2" y="13"/>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624" name="Freeform 924"/>
              <p:cNvSpPr>
                <a:spLocks/>
              </p:cNvSpPr>
              <p:nvPr/>
            </p:nvSpPr>
            <p:spPr bwMode="auto">
              <a:xfrm>
                <a:off x="4117" y="2984"/>
                <a:ext cx="69" cy="26"/>
              </a:xfrm>
              <a:custGeom>
                <a:avLst/>
                <a:gdLst>
                  <a:gd name="T0" fmla="*/ 2 w 70"/>
                  <a:gd name="T1" fmla="*/ 13 h 27"/>
                  <a:gd name="T2" fmla="*/ 31 w 70"/>
                  <a:gd name="T3" fmla="*/ 0 h 27"/>
                  <a:gd name="T4" fmla="*/ 68 w 70"/>
                  <a:gd name="T5" fmla="*/ 13 h 27"/>
                  <a:gd name="T6" fmla="*/ 39 w 70"/>
                  <a:gd name="T7" fmla="*/ 27 h 27"/>
                  <a:gd name="T8" fmla="*/ 2 w 70"/>
                  <a:gd name="T9" fmla="*/ 13 h 27"/>
                </a:gdLst>
                <a:ahLst/>
                <a:cxnLst>
                  <a:cxn ang="0">
                    <a:pos x="T0" y="T1"/>
                  </a:cxn>
                  <a:cxn ang="0">
                    <a:pos x="T2" y="T3"/>
                  </a:cxn>
                  <a:cxn ang="0">
                    <a:pos x="T4" y="T5"/>
                  </a:cxn>
                  <a:cxn ang="0">
                    <a:pos x="T6" y="T7"/>
                  </a:cxn>
                  <a:cxn ang="0">
                    <a:pos x="T8" y="T9"/>
                  </a:cxn>
                </a:cxnLst>
                <a:rect l="0" t="0" r="r" b="b"/>
                <a:pathLst>
                  <a:path w="70" h="27">
                    <a:moveTo>
                      <a:pt x="2" y="13"/>
                    </a:moveTo>
                    <a:cubicBezTo>
                      <a:pt x="0" y="6"/>
                      <a:pt x="13" y="0"/>
                      <a:pt x="31" y="0"/>
                    </a:cubicBezTo>
                    <a:cubicBezTo>
                      <a:pt x="49" y="0"/>
                      <a:pt x="65" y="6"/>
                      <a:pt x="68" y="13"/>
                    </a:cubicBezTo>
                    <a:cubicBezTo>
                      <a:pt x="70" y="20"/>
                      <a:pt x="57" y="27"/>
                      <a:pt x="39" y="27"/>
                    </a:cubicBezTo>
                    <a:cubicBezTo>
                      <a:pt x="21" y="27"/>
                      <a:pt x="4" y="20"/>
                      <a:pt x="2" y="13"/>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625" name="Freeform 925"/>
              <p:cNvSpPr>
                <a:spLocks/>
              </p:cNvSpPr>
              <p:nvPr/>
            </p:nvSpPr>
            <p:spPr bwMode="auto">
              <a:xfrm>
                <a:off x="4545" y="2984"/>
                <a:ext cx="75" cy="26"/>
              </a:xfrm>
              <a:custGeom>
                <a:avLst/>
                <a:gdLst>
                  <a:gd name="T0" fmla="*/ 4 w 75"/>
                  <a:gd name="T1" fmla="*/ 13 h 27"/>
                  <a:gd name="T2" fmla="*/ 30 w 75"/>
                  <a:gd name="T3" fmla="*/ 0 h 27"/>
                  <a:gd name="T4" fmla="*/ 71 w 75"/>
                  <a:gd name="T5" fmla="*/ 13 h 27"/>
                  <a:gd name="T6" fmla="*/ 44 w 75"/>
                  <a:gd name="T7" fmla="*/ 27 h 27"/>
                  <a:gd name="T8" fmla="*/ 4 w 75"/>
                  <a:gd name="T9" fmla="*/ 13 h 27"/>
                </a:gdLst>
                <a:ahLst/>
                <a:cxnLst>
                  <a:cxn ang="0">
                    <a:pos x="T0" y="T1"/>
                  </a:cxn>
                  <a:cxn ang="0">
                    <a:pos x="T2" y="T3"/>
                  </a:cxn>
                  <a:cxn ang="0">
                    <a:pos x="T4" y="T5"/>
                  </a:cxn>
                  <a:cxn ang="0">
                    <a:pos x="T6" y="T7"/>
                  </a:cxn>
                  <a:cxn ang="0">
                    <a:pos x="T8" y="T9"/>
                  </a:cxn>
                </a:cxnLst>
                <a:rect l="0" t="0" r="r" b="b"/>
                <a:pathLst>
                  <a:path w="75" h="27">
                    <a:moveTo>
                      <a:pt x="4" y="13"/>
                    </a:moveTo>
                    <a:cubicBezTo>
                      <a:pt x="0" y="6"/>
                      <a:pt x="12" y="0"/>
                      <a:pt x="30" y="0"/>
                    </a:cubicBezTo>
                    <a:cubicBezTo>
                      <a:pt x="49" y="0"/>
                      <a:pt x="67" y="6"/>
                      <a:pt x="71" y="13"/>
                    </a:cubicBezTo>
                    <a:cubicBezTo>
                      <a:pt x="75" y="20"/>
                      <a:pt x="63" y="27"/>
                      <a:pt x="44" y="27"/>
                    </a:cubicBezTo>
                    <a:cubicBezTo>
                      <a:pt x="26" y="27"/>
                      <a:pt x="8" y="20"/>
                      <a:pt x="4" y="13"/>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626" name="Freeform 926"/>
              <p:cNvSpPr>
                <a:spLocks/>
              </p:cNvSpPr>
              <p:nvPr/>
            </p:nvSpPr>
            <p:spPr bwMode="auto">
              <a:xfrm>
                <a:off x="4632" y="2984"/>
                <a:ext cx="74" cy="26"/>
              </a:xfrm>
              <a:custGeom>
                <a:avLst/>
                <a:gdLst>
                  <a:gd name="T0" fmla="*/ 4 w 75"/>
                  <a:gd name="T1" fmla="*/ 13 h 27"/>
                  <a:gd name="T2" fmla="*/ 30 w 75"/>
                  <a:gd name="T3" fmla="*/ 0 h 27"/>
                  <a:gd name="T4" fmla="*/ 70 w 75"/>
                  <a:gd name="T5" fmla="*/ 13 h 27"/>
                  <a:gd name="T6" fmla="*/ 45 w 75"/>
                  <a:gd name="T7" fmla="*/ 27 h 27"/>
                  <a:gd name="T8" fmla="*/ 4 w 75"/>
                  <a:gd name="T9" fmla="*/ 13 h 27"/>
                </a:gdLst>
                <a:ahLst/>
                <a:cxnLst>
                  <a:cxn ang="0">
                    <a:pos x="T0" y="T1"/>
                  </a:cxn>
                  <a:cxn ang="0">
                    <a:pos x="T2" y="T3"/>
                  </a:cxn>
                  <a:cxn ang="0">
                    <a:pos x="T4" y="T5"/>
                  </a:cxn>
                  <a:cxn ang="0">
                    <a:pos x="T6" y="T7"/>
                  </a:cxn>
                  <a:cxn ang="0">
                    <a:pos x="T8" y="T9"/>
                  </a:cxn>
                </a:cxnLst>
                <a:rect l="0" t="0" r="r" b="b"/>
                <a:pathLst>
                  <a:path w="75" h="27">
                    <a:moveTo>
                      <a:pt x="4" y="13"/>
                    </a:moveTo>
                    <a:cubicBezTo>
                      <a:pt x="0" y="6"/>
                      <a:pt x="12" y="0"/>
                      <a:pt x="30" y="0"/>
                    </a:cubicBezTo>
                    <a:cubicBezTo>
                      <a:pt x="48" y="0"/>
                      <a:pt x="66" y="6"/>
                      <a:pt x="70" y="13"/>
                    </a:cubicBezTo>
                    <a:cubicBezTo>
                      <a:pt x="75" y="20"/>
                      <a:pt x="63" y="27"/>
                      <a:pt x="45" y="27"/>
                    </a:cubicBezTo>
                    <a:cubicBezTo>
                      <a:pt x="27" y="27"/>
                      <a:pt x="9" y="20"/>
                      <a:pt x="4" y="13"/>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627" name="Freeform 927"/>
              <p:cNvSpPr>
                <a:spLocks/>
              </p:cNvSpPr>
              <p:nvPr/>
            </p:nvSpPr>
            <p:spPr bwMode="auto">
              <a:xfrm>
                <a:off x="4889" y="2984"/>
                <a:ext cx="76" cy="26"/>
              </a:xfrm>
              <a:custGeom>
                <a:avLst/>
                <a:gdLst>
                  <a:gd name="T0" fmla="*/ 5 w 76"/>
                  <a:gd name="T1" fmla="*/ 13 h 27"/>
                  <a:gd name="T2" fmla="*/ 29 w 76"/>
                  <a:gd name="T3" fmla="*/ 0 h 27"/>
                  <a:gd name="T4" fmla="*/ 71 w 76"/>
                  <a:gd name="T5" fmla="*/ 13 h 27"/>
                  <a:gd name="T6" fmla="*/ 47 w 76"/>
                  <a:gd name="T7" fmla="*/ 27 h 27"/>
                  <a:gd name="T8" fmla="*/ 5 w 76"/>
                  <a:gd name="T9" fmla="*/ 13 h 27"/>
                </a:gdLst>
                <a:ahLst/>
                <a:cxnLst>
                  <a:cxn ang="0">
                    <a:pos x="T0" y="T1"/>
                  </a:cxn>
                  <a:cxn ang="0">
                    <a:pos x="T2" y="T3"/>
                  </a:cxn>
                  <a:cxn ang="0">
                    <a:pos x="T4" y="T5"/>
                  </a:cxn>
                  <a:cxn ang="0">
                    <a:pos x="T6" y="T7"/>
                  </a:cxn>
                  <a:cxn ang="0">
                    <a:pos x="T8" y="T9"/>
                  </a:cxn>
                </a:cxnLst>
                <a:rect l="0" t="0" r="r" b="b"/>
                <a:pathLst>
                  <a:path w="76" h="27">
                    <a:moveTo>
                      <a:pt x="5" y="13"/>
                    </a:moveTo>
                    <a:cubicBezTo>
                      <a:pt x="0" y="6"/>
                      <a:pt x="11" y="0"/>
                      <a:pt x="29" y="0"/>
                    </a:cubicBezTo>
                    <a:cubicBezTo>
                      <a:pt x="47" y="0"/>
                      <a:pt x="66" y="6"/>
                      <a:pt x="71" y="13"/>
                    </a:cubicBezTo>
                    <a:cubicBezTo>
                      <a:pt x="76" y="20"/>
                      <a:pt x="66" y="27"/>
                      <a:pt x="47" y="27"/>
                    </a:cubicBezTo>
                    <a:cubicBezTo>
                      <a:pt x="29" y="27"/>
                      <a:pt x="10" y="20"/>
                      <a:pt x="5" y="13"/>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628" name="Freeform 928"/>
              <p:cNvSpPr>
                <a:spLocks/>
              </p:cNvSpPr>
              <p:nvPr/>
            </p:nvSpPr>
            <p:spPr bwMode="auto">
              <a:xfrm>
                <a:off x="4975" y="2984"/>
                <a:ext cx="76" cy="26"/>
              </a:xfrm>
              <a:custGeom>
                <a:avLst/>
                <a:gdLst>
                  <a:gd name="T0" fmla="*/ 6 w 77"/>
                  <a:gd name="T1" fmla="*/ 13 h 27"/>
                  <a:gd name="T2" fmla="*/ 29 w 77"/>
                  <a:gd name="T3" fmla="*/ 0 h 27"/>
                  <a:gd name="T4" fmla="*/ 72 w 77"/>
                  <a:gd name="T5" fmla="*/ 13 h 27"/>
                  <a:gd name="T6" fmla="*/ 49 w 77"/>
                  <a:gd name="T7" fmla="*/ 27 h 27"/>
                  <a:gd name="T8" fmla="*/ 6 w 77"/>
                  <a:gd name="T9" fmla="*/ 13 h 27"/>
                </a:gdLst>
                <a:ahLst/>
                <a:cxnLst>
                  <a:cxn ang="0">
                    <a:pos x="T0" y="T1"/>
                  </a:cxn>
                  <a:cxn ang="0">
                    <a:pos x="T2" y="T3"/>
                  </a:cxn>
                  <a:cxn ang="0">
                    <a:pos x="T4" y="T5"/>
                  </a:cxn>
                  <a:cxn ang="0">
                    <a:pos x="T6" y="T7"/>
                  </a:cxn>
                  <a:cxn ang="0">
                    <a:pos x="T8" y="T9"/>
                  </a:cxn>
                </a:cxnLst>
                <a:rect l="0" t="0" r="r" b="b"/>
                <a:pathLst>
                  <a:path w="77" h="27">
                    <a:moveTo>
                      <a:pt x="6" y="13"/>
                    </a:moveTo>
                    <a:cubicBezTo>
                      <a:pt x="0" y="6"/>
                      <a:pt x="11" y="0"/>
                      <a:pt x="29" y="0"/>
                    </a:cubicBezTo>
                    <a:cubicBezTo>
                      <a:pt x="47" y="0"/>
                      <a:pt x="66" y="6"/>
                      <a:pt x="72" y="13"/>
                    </a:cubicBezTo>
                    <a:cubicBezTo>
                      <a:pt x="77" y="20"/>
                      <a:pt x="67" y="27"/>
                      <a:pt x="49" y="27"/>
                    </a:cubicBezTo>
                    <a:cubicBezTo>
                      <a:pt x="30" y="27"/>
                      <a:pt x="11" y="20"/>
                      <a:pt x="6" y="13"/>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629" name="Freeform 929"/>
              <p:cNvSpPr>
                <a:spLocks/>
              </p:cNvSpPr>
              <p:nvPr/>
            </p:nvSpPr>
            <p:spPr bwMode="auto">
              <a:xfrm>
                <a:off x="5060" y="2984"/>
                <a:ext cx="78" cy="26"/>
              </a:xfrm>
              <a:custGeom>
                <a:avLst/>
                <a:gdLst>
                  <a:gd name="T0" fmla="*/ 6 w 78"/>
                  <a:gd name="T1" fmla="*/ 13 h 27"/>
                  <a:gd name="T2" fmla="*/ 29 w 78"/>
                  <a:gd name="T3" fmla="*/ 0 h 27"/>
                  <a:gd name="T4" fmla="*/ 72 w 78"/>
                  <a:gd name="T5" fmla="*/ 13 h 27"/>
                  <a:gd name="T6" fmla="*/ 50 w 78"/>
                  <a:gd name="T7" fmla="*/ 27 h 27"/>
                  <a:gd name="T8" fmla="*/ 6 w 78"/>
                  <a:gd name="T9" fmla="*/ 13 h 27"/>
                </a:gdLst>
                <a:ahLst/>
                <a:cxnLst>
                  <a:cxn ang="0">
                    <a:pos x="T0" y="T1"/>
                  </a:cxn>
                  <a:cxn ang="0">
                    <a:pos x="T2" y="T3"/>
                  </a:cxn>
                  <a:cxn ang="0">
                    <a:pos x="T4" y="T5"/>
                  </a:cxn>
                  <a:cxn ang="0">
                    <a:pos x="T6" y="T7"/>
                  </a:cxn>
                  <a:cxn ang="0">
                    <a:pos x="T8" y="T9"/>
                  </a:cxn>
                </a:cxnLst>
                <a:rect l="0" t="0" r="r" b="b"/>
                <a:pathLst>
                  <a:path w="78" h="27">
                    <a:moveTo>
                      <a:pt x="6" y="13"/>
                    </a:moveTo>
                    <a:cubicBezTo>
                      <a:pt x="0" y="6"/>
                      <a:pt x="10" y="0"/>
                      <a:pt x="29" y="0"/>
                    </a:cubicBezTo>
                    <a:cubicBezTo>
                      <a:pt x="47" y="0"/>
                      <a:pt x="67" y="6"/>
                      <a:pt x="72" y="13"/>
                    </a:cubicBezTo>
                    <a:cubicBezTo>
                      <a:pt x="78" y="20"/>
                      <a:pt x="68" y="27"/>
                      <a:pt x="50" y="27"/>
                    </a:cubicBezTo>
                    <a:cubicBezTo>
                      <a:pt x="31" y="27"/>
                      <a:pt x="11" y="20"/>
                      <a:pt x="6" y="13"/>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630" name="Freeform 930"/>
              <p:cNvSpPr>
                <a:spLocks/>
              </p:cNvSpPr>
              <p:nvPr/>
            </p:nvSpPr>
            <p:spPr bwMode="auto">
              <a:xfrm>
                <a:off x="5147" y="2984"/>
                <a:ext cx="77" cy="26"/>
              </a:xfrm>
              <a:custGeom>
                <a:avLst/>
                <a:gdLst>
                  <a:gd name="T0" fmla="*/ 6 w 78"/>
                  <a:gd name="T1" fmla="*/ 13 h 27"/>
                  <a:gd name="T2" fmla="*/ 28 w 78"/>
                  <a:gd name="T3" fmla="*/ 0 h 27"/>
                  <a:gd name="T4" fmla="*/ 72 w 78"/>
                  <a:gd name="T5" fmla="*/ 13 h 27"/>
                  <a:gd name="T6" fmla="*/ 50 w 78"/>
                  <a:gd name="T7" fmla="*/ 27 h 27"/>
                  <a:gd name="T8" fmla="*/ 6 w 78"/>
                  <a:gd name="T9" fmla="*/ 13 h 27"/>
                </a:gdLst>
                <a:ahLst/>
                <a:cxnLst>
                  <a:cxn ang="0">
                    <a:pos x="T0" y="T1"/>
                  </a:cxn>
                  <a:cxn ang="0">
                    <a:pos x="T2" y="T3"/>
                  </a:cxn>
                  <a:cxn ang="0">
                    <a:pos x="T4" y="T5"/>
                  </a:cxn>
                  <a:cxn ang="0">
                    <a:pos x="T6" y="T7"/>
                  </a:cxn>
                  <a:cxn ang="0">
                    <a:pos x="T8" y="T9"/>
                  </a:cxn>
                </a:cxnLst>
                <a:rect l="0" t="0" r="r" b="b"/>
                <a:pathLst>
                  <a:path w="78" h="27">
                    <a:moveTo>
                      <a:pt x="6" y="13"/>
                    </a:moveTo>
                    <a:cubicBezTo>
                      <a:pt x="0" y="6"/>
                      <a:pt x="10" y="0"/>
                      <a:pt x="28" y="0"/>
                    </a:cubicBezTo>
                    <a:cubicBezTo>
                      <a:pt x="46" y="0"/>
                      <a:pt x="66" y="6"/>
                      <a:pt x="72" y="13"/>
                    </a:cubicBezTo>
                    <a:cubicBezTo>
                      <a:pt x="78" y="20"/>
                      <a:pt x="69" y="27"/>
                      <a:pt x="50" y="27"/>
                    </a:cubicBezTo>
                    <a:cubicBezTo>
                      <a:pt x="32" y="27"/>
                      <a:pt x="12" y="20"/>
                      <a:pt x="6" y="13"/>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631" name="Freeform 931"/>
              <p:cNvSpPr>
                <a:spLocks/>
              </p:cNvSpPr>
              <p:nvPr/>
            </p:nvSpPr>
            <p:spPr bwMode="auto">
              <a:xfrm>
                <a:off x="5318" y="2984"/>
                <a:ext cx="80" cy="26"/>
              </a:xfrm>
              <a:custGeom>
                <a:avLst/>
                <a:gdLst>
                  <a:gd name="T0" fmla="*/ 7 w 81"/>
                  <a:gd name="T1" fmla="*/ 13 h 27"/>
                  <a:gd name="T2" fmla="*/ 28 w 81"/>
                  <a:gd name="T3" fmla="*/ 0 h 27"/>
                  <a:gd name="T4" fmla="*/ 74 w 81"/>
                  <a:gd name="T5" fmla="*/ 13 h 27"/>
                  <a:gd name="T6" fmla="*/ 53 w 81"/>
                  <a:gd name="T7" fmla="*/ 27 h 27"/>
                  <a:gd name="T8" fmla="*/ 7 w 81"/>
                  <a:gd name="T9" fmla="*/ 13 h 27"/>
                </a:gdLst>
                <a:ahLst/>
                <a:cxnLst>
                  <a:cxn ang="0">
                    <a:pos x="T0" y="T1"/>
                  </a:cxn>
                  <a:cxn ang="0">
                    <a:pos x="T2" y="T3"/>
                  </a:cxn>
                  <a:cxn ang="0">
                    <a:pos x="T4" y="T5"/>
                  </a:cxn>
                  <a:cxn ang="0">
                    <a:pos x="T6" y="T7"/>
                  </a:cxn>
                  <a:cxn ang="0">
                    <a:pos x="T8" y="T9"/>
                  </a:cxn>
                </a:cxnLst>
                <a:rect l="0" t="0" r="r" b="b"/>
                <a:pathLst>
                  <a:path w="81" h="27">
                    <a:moveTo>
                      <a:pt x="7" y="13"/>
                    </a:moveTo>
                    <a:cubicBezTo>
                      <a:pt x="0" y="6"/>
                      <a:pt x="10" y="0"/>
                      <a:pt x="28" y="0"/>
                    </a:cubicBezTo>
                    <a:cubicBezTo>
                      <a:pt x="47" y="0"/>
                      <a:pt x="67" y="6"/>
                      <a:pt x="74" y="13"/>
                    </a:cubicBezTo>
                    <a:cubicBezTo>
                      <a:pt x="81" y="20"/>
                      <a:pt x="71" y="27"/>
                      <a:pt x="53" y="27"/>
                    </a:cubicBezTo>
                    <a:cubicBezTo>
                      <a:pt x="34" y="27"/>
                      <a:pt x="14" y="20"/>
                      <a:pt x="7" y="13"/>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632" name="Freeform 932"/>
              <p:cNvSpPr>
                <a:spLocks/>
              </p:cNvSpPr>
              <p:nvPr/>
            </p:nvSpPr>
            <p:spPr bwMode="auto">
              <a:xfrm>
                <a:off x="5403" y="2984"/>
                <a:ext cx="81" cy="26"/>
              </a:xfrm>
              <a:custGeom>
                <a:avLst/>
                <a:gdLst>
                  <a:gd name="T0" fmla="*/ 7 w 81"/>
                  <a:gd name="T1" fmla="*/ 13 h 27"/>
                  <a:gd name="T2" fmla="*/ 28 w 81"/>
                  <a:gd name="T3" fmla="*/ 0 h 27"/>
                  <a:gd name="T4" fmla="*/ 74 w 81"/>
                  <a:gd name="T5" fmla="*/ 13 h 27"/>
                  <a:gd name="T6" fmla="*/ 53 w 81"/>
                  <a:gd name="T7" fmla="*/ 27 h 27"/>
                  <a:gd name="T8" fmla="*/ 7 w 81"/>
                  <a:gd name="T9" fmla="*/ 13 h 27"/>
                </a:gdLst>
                <a:ahLst/>
                <a:cxnLst>
                  <a:cxn ang="0">
                    <a:pos x="T0" y="T1"/>
                  </a:cxn>
                  <a:cxn ang="0">
                    <a:pos x="T2" y="T3"/>
                  </a:cxn>
                  <a:cxn ang="0">
                    <a:pos x="T4" y="T5"/>
                  </a:cxn>
                  <a:cxn ang="0">
                    <a:pos x="T6" y="T7"/>
                  </a:cxn>
                  <a:cxn ang="0">
                    <a:pos x="T8" y="T9"/>
                  </a:cxn>
                </a:cxnLst>
                <a:rect l="0" t="0" r="r" b="b"/>
                <a:pathLst>
                  <a:path w="81" h="27">
                    <a:moveTo>
                      <a:pt x="7" y="13"/>
                    </a:moveTo>
                    <a:cubicBezTo>
                      <a:pt x="0" y="6"/>
                      <a:pt x="9" y="0"/>
                      <a:pt x="28" y="0"/>
                    </a:cubicBezTo>
                    <a:cubicBezTo>
                      <a:pt x="46" y="0"/>
                      <a:pt x="67" y="6"/>
                      <a:pt x="74" y="13"/>
                    </a:cubicBezTo>
                    <a:cubicBezTo>
                      <a:pt x="81" y="20"/>
                      <a:pt x="72" y="27"/>
                      <a:pt x="53" y="27"/>
                    </a:cubicBezTo>
                    <a:cubicBezTo>
                      <a:pt x="35" y="27"/>
                      <a:pt x="14" y="20"/>
                      <a:pt x="7" y="13"/>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633" name="Freeform 933"/>
              <p:cNvSpPr>
                <a:spLocks/>
              </p:cNvSpPr>
              <p:nvPr/>
            </p:nvSpPr>
            <p:spPr bwMode="auto">
              <a:xfrm>
                <a:off x="1498" y="3015"/>
                <a:ext cx="80" cy="28"/>
              </a:xfrm>
              <a:custGeom>
                <a:avLst/>
                <a:gdLst>
                  <a:gd name="T0" fmla="*/ 7 w 81"/>
                  <a:gd name="T1" fmla="*/ 14 h 28"/>
                  <a:gd name="T2" fmla="*/ 54 w 81"/>
                  <a:gd name="T3" fmla="*/ 0 h 28"/>
                  <a:gd name="T4" fmla="*/ 74 w 81"/>
                  <a:gd name="T5" fmla="*/ 14 h 28"/>
                  <a:gd name="T6" fmla="*/ 27 w 81"/>
                  <a:gd name="T7" fmla="*/ 28 h 28"/>
                  <a:gd name="T8" fmla="*/ 7 w 81"/>
                  <a:gd name="T9" fmla="*/ 14 h 28"/>
                </a:gdLst>
                <a:ahLst/>
                <a:cxnLst>
                  <a:cxn ang="0">
                    <a:pos x="T0" y="T1"/>
                  </a:cxn>
                  <a:cxn ang="0">
                    <a:pos x="T2" y="T3"/>
                  </a:cxn>
                  <a:cxn ang="0">
                    <a:pos x="T4" y="T5"/>
                  </a:cxn>
                  <a:cxn ang="0">
                    <a:pos x="T6" y="T7"/>
                  </a:cxn>
                  <a:cxn ang="0">
                    <a:pos x="T8" y="T9"/>
                  </a:cxn>
                </a:cxnLst>
                <a:rect l="0" t="0" r="r" b="b"/>
                <a:pathLst>
                  <a:path w="81" h="28">
                    <a:moveTo>
                      <a:pt x="7" y="14"/>
                    </a:moveTo>
                    <a:cubicBezTo>
                      <a:pt x="15" y="6"/>
                      <a:pt x="36" y="0"/>
                      <a:pt x="54" y="0"/>
                    </a:cubicBezTo>
                    <a:cubicBezTo>
                      <a:pt x="72" y="0"/>
                      <a:pt x="81" y="6"/>
                      <a:pt x="74" y="14"/>
                    </a:cubicBezTo>
                    <a:cubicBezTo>
                      <a:pt x="67" y="22"/>
                      <a:pt x="46" y="28"/>
                      <a:pt x="27" y="28"/>
                    </a:cubicBezTo>
                    <a:cubicBezTo>
                      <a:pt x="9" y="28"/>
                      <a:pt x="0" y="22"/>
                      <a:pt x="7" y="14"/>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634" name="Freeform 934"/>
              <p:cNvSpPr>
                <a:spLocks/>
              </p:cNvSpPr>
              <p:nvPr/>
            </p:nvSpPr>
            <p:spPr bwMode="auto">
              <a:xfrm>
                <a:off x="1584" y="3015"/>
                <a:ext cx="81" cy="28"/>
              </a:xfrm>
              <a:custGeom>
                <a:avLst/>
                <a:gdLst>
                  <a:gd name="T0" fmla="*/ 8 w 81"/>
                  <a:gd name="T1" fmla="*/ 14 h 28"/>
                  <a:gd name="T2" fmla="*/ 54 w 81"/>
                  <a:gd name="T3" fmla="*/ 0 h 28"/>
                  <a:gd name="T4" fmla="*/ 75 w 81"/>
                  <a:gd name="T5" fmla="*/ 14 h 28"/>
                  <a:gd name="T6" fmla="*/ 28 w 81"/>
                  <a:gd name="T7" fmla="*/ 28 h 28"/>
                  <a:gd name="T8" fmla="*/ 8 w 81"/>
                  <a:gd name="T9" fmla="*/ 14 h 28"/>
                </a:gdLst>
                <a:ahLst/>
                <a:cxnLst>
                  <a:cxn ang="0">
                    <a:pos x="T0" y="T1"/>
                  </a:cxn>
                  <a:cxn ang="0">
                    <a:pos x="T2" y="T3"/>
                  </a:cxn>
                  <a:cxn ang="0">
                    <a:pos x="T4" y="T5"/>
                  </a:cxn>
                  <a:cxn ang="0">
                    <a:pos x="T6" y="T7"/>
                  </a:cxn>
                  <a:cxn ang="0">
                    <a:pos x="T8" y="T9"/>
                  </a:cxn>
                </a:cxnLst>
                <a:rect l="0" t="0" r="r" b="b"/>
                <a:pathLst>
                  <a:path w="81" h="28">
                    <a:moveTo>
                      <a:pt x="8" y="14"/>
                    </a:moveTo>
                    <a:cubicBezTo>
                      <a:pt x="15" y="6"/>
                      <a:pt x="35" y="0"/>
                      <a:pt x="54" y="0"/>
                    </a:cubicBezTo>
                    <a:cubicBezTo>
                      <a:pt x="72" y="0"/>
                      <a:pt x="81" y="6"/>
                      <a:pt x="75" y="14"/>
                    </a:cubicBezTo>
                    <a:cubicBezTo>
                      <a:pt x="68" y="22"/>
                      <a:pt x="47" y="28"/>
                      <a:pt x="28" y="28"/>
                    </a:cubicBezTo>
                    <a:cubicBezTo>
                      <a:pt x="9" y="28"/>
                      <a:pt x="0" y="22"/>
                      <a:pt x="8" y="14"/>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635" name="Freeform 935"/>
              <p:cNvSpPr>
                <a:spLocks/>
              </p:cNvSpPr>
              <p:nvPr/>
            </p:nvSpPr>
            <p:spPr bwMode="auto">
              <a:xfrm>
                <a:off x="2901" y="3015"/>
                <a:ext cx="72" cy="28"/>
              </a:xfrm>
              <a:custGeom>
                <a:avLst/>
                <a:gdLst>
                  <a:gd name="T0" fmla="*/ 3 w 72"/>
                  <a:gd name="T1" fmla="*/ 14 h 28"/>
                  <a:gd name="T2" fmla="*/ 40 w 72"/>
                  <a:gd name="T3" fmla="*/ 0 h 28"/>
                  <a:gd name="T4" fmla="*/ 70 w 72"/>
                  <a:gd name="T5" fmla="*/ 14 h 28"/>
                  <a:gd name="T6" fmla="*/ 32 w 72"/>
                  <a:gd name="T7" fmla="*/ 28 h 28"/>
                  <a:gd name="T8" fmla="*/ 3 w 72"/>
                  <a:gd name="T9" fmla="*/ 14 h 28"/>
                </a:gdLst>
                <a:ahLst/>
                <a:cxnLst>
                  <a:cxn ang="0">
                    <a:pos x="T0" y="T1"/>
                  </a:cxn>
                  <a:cxn ang="0">
                    <a:pos x="T2" y="T3"/>
                  </a:cxn>
                  <a:cxn ang="0">
                    <a:pos x="T4" y="T5"/>
                  </a:cxn>
                  <a:cxn ang="0">
                    <a:pos x="T6" y="T7"/>
                  </a:cxn>
                  <a:cxn ang="0">
                    <a:pos x="T8" y="T9"/>
                  </a:cxn>
                </a:cxnLst>
                <a:rect l="0" t="0" r="r" b="b"/>
                <a:pathLst>
                  <a:path w="72" h="28">
                    <a:moveTo>
                      <a:pt x="3" y="14"/>
                    </a:moveTo>
                    <a:cubicBezTo>
                      <a:pt x="5" y="6"/>
                      <a:pt x="22" y="0"/>
                      <a:pt x="40" y="0"/>
                    </a:cubicBezTo>
                    <a:cubicBezTo>
                      <a:pt x="58" y="0"/>
                      <a:pt x="72" y="6"/>
                      <a:pt x="70" y="14"/>
                    </a:cubicBezTo>
                    <a:cubicBezTo>
                      <a:pt x="67" y="22"/>
                      <a:pt x="51" y="28"/>
                      <a:pt x="32" y="28"/>
                    </a:cubicBezTo>
                    <a:cubicBezTo>
                      <a:pt x="13" y="28"/>
                      <a:pt x="0" y="22"/>
                      <a:pt x="3" y="14"/>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636" name="Freeform 936"/>
              <p:cNvSpPr>
                <a:spLocks/>
              </p:cNvSpPr>
              <p:nvPr/>
            </p:nvSpPr>
            <p:spPr bwMode="auto">
              <a:xfrm>
                <a:off x="2991" y="3015"/>
                <a:ext cx="69" cy="28"/>
              </a:xfrm>
              <a:custGeom>
                <a:avLst/>
                <a:gdLst>
                  <a:gd name="T0" fmla="*/ 2 w 70"/>
                  <a:gd name="T1" fmla="*/ 14 h 28"/>
                  <a:gd name="T2" fmla="*/ 38 w 70"/>
                  <a:gd name="T3" fmla="*/ 0 h 28"/>
                  <a:gd name="T4" fmla="*/ 69 w 70"/>
                  <a:gd name="T5" fmla="*/ 14 h 28"/>
                  <a:gd name="T6" fmla="*/ 32 w 70"/>
                  <a:gd name="T7" fmla="*/ 28 h 28"/>
                  <a:gd name="T8" fmla="*/ 2 w 70"/>
                  <a:gd name="T9" fmla="*/ 14 h 28"/>
                </a:gdLst>
                <a:ahLst/>
                <a:cxnLst>
                  <a:cxn ang="0">
                    <a:pos x="T0" y="T1"/>
                  </a:cxn>
                  <a:cxn ang="0">
                    <a:pos x="T2" y="T3"/>
                  </a:cxn>
                  <a:cxn ang="0">
                    <a:pos x="T4" y="T5"/>
                  </a:cxn>
                  <a:cxn ang="0">
                    <a:pos x="T6" y="T7"/>
                  </a:cxn>
                  <a:cxn ang="0">
                    <a:pos x="T8" y="T9"/>
                  </a:cxn>
                </a:cxnLst>
                <a:rect l="0" t="0" r="r" b="b"/>
                <a:pathLst>
                  <a:path w="70" h="28">
                    <a:moveTo>
                      <a:pt x="2" y="14"/>
                    </a:moveTo>
                    <a:cubicBezTo>
                      <a:pt x="4" y="6"/>
                      <a:pt x="20" y="0"/>
                      <a:pt x="38" y="0"/>
                    </a:cubicBezTo>
                    <a:cubicBezTo>
                      <a:pt x="57" y="0"/>
                      <a:pt x="70" y="6"/>
                      <a:pt x="69" y="14"/>
                    </a:cubicBezTo>
                    <a:cubicBezTo>
                      <a:pt x="67" y="22"/>
                      <a:pt x="50" y="28"/>
                      <a:pt x="32" y="28"/>
                    </a:cubicBezTo>
                    <a:cubicBezTo>
                      <a:pt x="13" y="28"/>
                      <a:pt x="0" y="22"/>
                      <a:pt x="2" y="14"/>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637" name="Freeform 937"/>
              <p:cNvSpPr>
                <a:spLocks/>
              </p:cNvSpPr>
              <p:nvPr/>
            </p:nvSpPr>
            <p:spPr bwMode="auto">
              <a:xfrm>
                <a:off x="3077" y="3015"/>
                <a:ext cx="70" cy="28"/>
              </a:xfrm>
              <a:custGeom>
                <a:avLst/>
                <a:gdLst>
                  <a:gd name="T0" fmla="*/ 2 w 70"/>
                  <a:gd name="T1" fmla="*/ 14 h 28"/>
                  <a:gd name="T2" fmla="*/ 38 w 70"/>
                  <a:gd name="T3" fmla="*/ 0 h 28"/>
                  <a:gd name="T4" fmla="*/ 69 w 70"/>
                  <a:gd name="T5" fmla="*/ 14 h 28"/>
                  <a:gd name="T6" fmla="*/ 33 w 70"/>
                  <a:gd name="T7" fmla="*/ 28 h 28"/>
                  <a:gd name="T8" fmla="*/ 2 w 70"/>
                  <a:gd name="T9" fmla="*/ 14 h 28"/>
                </a:gdLst>
                <a:ahLst/>
                <a:cxnLst>
                  <a:cxn ang="0">
                    <a:pos x="T0" y="T1"/>
                  </a:cxn>
                  <a:cxn ang="0">
                    <a:pos x="T2" y="T3"/>
                  </a:cxn>
                  <a:cxn ang="0">
                    <a:pos x="T4" y="T5"/>
                  </a:cxn>
                  <a:cxn ang="0">
                    <a:pos x="T6" y="T7"/>
                  </a:cxn>
                  <a:cxn ang="0">
                    <a:pos x="T8" y="T9"/>
                  </a:cxn>
                </a:cxnLst>
                <a:rect l="0" t="0" r="r" b="b"/>
                <a:pathLst>
                  <a:path w="70" h="28">
                    <a:moveTo>
                      <a:pt x="2" y="14"/>
                    </a:moveTo>
                    <a:cubicBezTo>
                      <a:pt x="4" y="6"/>
                      <a:pt x="20" y="0"/>
                      <a:pt x="38" y="0"/>
                    </a:cubicBezTo>
                    <a:cubicBezTo>
                      <a:pt x="57" y="0"/>
                      <a:pt x="70" y="6"/>
                      <a:pt x="69" y="14"/>
                    </a:cubicBezTo>
                    <a:cubicBezTo>
                      <a:pt x="67" y="22"/>
                      <a:pt x="51" y="28"/>
                      <a:pt x="33" y="28"/>
                    </a:cubicBezTo>
                    <a:cubicBezTo>
                      <a:pt x="14" y="28"/>
                      <a:pt x="0" y="22"/>
                      <a:pt x="2" y="14"/>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638" name="Freeform 938"/>
              <p:cNvSpPr>
                <a:spLocks/>
              </p:cNvSpPr>
              <p:nvPr/>
            </p:nvSpPr>
            <p:spPr bwMode="auto">
              <a:xfrm>
                <a:off x="3166" y="3015"/>
                <a:ext cx="68" cy="28"/>
              </a:xfrm>
              <a:custGeom>
                <a:avLst/>
                <a:gdLst>
                  <a:gd name="T0" fmla="*/ 1 w 69"/>
                  <a:gd name="T1" fmla="*/ 14 h 28"/>
                  <a:gd name="T2" fmla="*/ 37 w 69"/>
                  <a:gd name="T3" fmla="*/ 0 h 28"/>
                  <a:gd name="T4" fmla="*/ 68 w 69"/>
                  <a:gd name="T5" fmla="*/ 14 h 28"/>
                  <a:gd name="T6" fmla="*/ 32 w 69"/>
                  <a:gd name="T7" fmla="*/ 28 h 28"/>
                  <a:gd name="T8" fmla="*/ 1 w 69"/>
                  <a:gd name="T9" fmla="*/ 14 h 28"/>
                </a:gdLst>
                <a:ahLst/>
                <a:cxnLst>
                  <a:cxn ang="0">
                    <a:pos x="T0" y="T1"/>
                  </a:cxn>
                  <a:cxn ang="0">
                    <a:pos x="T2" y="T3"/>
                  </a:cxn>
                  <a:cxn ang="0">
                    <a:pos x="T4" y="T5"/>
                  </a:cxn>
                  <a:cxn ang="0">
                    <a:pos x="T6" y="T7"/>
                  </a:cxn>
                  <a:cxn ang="0">
                    <a:pos x="T8" y="T9"/>
                  </a:cxn>
                </a:cxnLst>
                <a:rect l="0" t="0" r="r" b="b"/>
                <a:pathLst>
                  <a:path w="69" h="28">
                    <a:moveTo>
                      <a:pt x="1" y="14"/>
                    </a:moveTo>
                    <a:cubicBezTo>
                      <a:pt x="2" y="6"/>
                      <a:pt x="18" y="0"/>
                      <a:pt x="37" y="0"/>
                    </a:cubicBezTo>
                    <a:cubicBezTo>
                      <a:pt x="55" y="0"/>
                      <a:pt x="69" y="6"/>
                      <a:pt x="68" y="14"/>
                    </a:cubicBezTo>
                    <a:cubicBezTo>
                      <a:pt x="67" y="22"/>
                      <a:pt x="51" y="28"/>
                      <a:pt x="32" y="28"/>
                    </a:cubicBezTo>
                    <a:cubicBezTo>
                      <a:pt x="14" y="28"/>
                      <a:pt x="0" y="22"/>
                      <a:pt x="1" y="14"/>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639" name="Freeform 939"/>
              <p:cNvSpPr>
                <a:spLocks/>
              </p:cNvSpPr>
              <p:nvPr/>
            </p:nvSpPr>
            <p:spPr bwMode="auto">
              <a:xfrm>
                <a:off x="3252" y="3015"/>
                <a:ext cx="70" cy="28"/>
              </a:xfrm>
              <a:custGeom>
                <a:avLst/>
                <a:gdLst>
                  <a:gd name="T0" fmla="*/ 1 w 70"/>
                  <a:gd name="T1" fmla="*/ 14 h 28"/>
                  <a:gd name="T2" fmla="*/ 37 w 70"/>
                  <a:gd name="T3" fmla="*/ 0 h 28"/>
                  <a:gd name="T4" fmla="*/ 69 w 70"/>
                  <a:gd name="T5" fmla="*/ 14 h 28"/>
                  <a:gd name="T6" fmla="*/ 34 w 70"/>
                  <a:gd name="T7" fmla="*/ 28 h 28"/>
                  <a:gd name="T8" fmla="*/ 1 w 70"/>
                  <a:gd name="T9" fmla="*/ 14 h 28"/>
                </a:gdLst>
                <a:ahLst/>
                <a:cxnLst>
                  <a:cxn ang="0">
                    <a:pos x="T0" y="T1"/>
                  </a:cxn>
                  <a:cxn ang="0">
                    <a:pos x="T2" y="T3"/>
                  </a:cxn>
                  <a:cxn ang="0">
                    <a:pos x="T4" y="T5"/>
                  </a:cxn>
                  <a:cxn ang="0">
                    <a:pos x="T6" y="T7"/>
                  </a:cxn>
                  <a:cxn ang="0">
                    <a:pos x="T8" y="T9"/>
                  </a:cxn>
                </a:cxnLst>
                <a:rect l="0" t="0" r="r" b="b"/>
                <a:pathLst>
                  <a:path w="70" h="28">
                    <a:moveTo>
                      <a:pt x="1" y="14"/>
                    </a:moveTo>
                    <a:cubicBezTo>
                      <a:pt x="2" y="6"/>
                      <a:pt x="18" y="0"/>
                      <a:pt x="37" y="0"/>
                    </a:cubicBezTo>
                    <a:cubicBezTo>
                      <a:pt x="56" y="0"/>
                      <a:pt x="70" y="6"/>
                      <a:pt x="69" y="14"/>
                    </a:cubicBezTo>
                    <a:cubicBezTo>
                      <a:pt x="68" y="22"/>
                      <a:pt x="53" y="28"/>
                      <a:pt x="34" y="28"/>
                    </a:cubicBezTo>
                    <a:cubicBezTo>
                      <a:pt x="15" y="28"/>
                      <a:pt x="0" y="22"/>
                      <a:pt x="1" y="14"/>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640" name="Freeform 940"/>
              <p:cNvSpPr>
                <a:spLocks/>
              </p:cNvSpPr>
              <p:nvPr/>
            </p:nvSpPr>
            <p:spPr bwMode="auto">
              <a:xfrm>
                <a:off x="3341" y="3015"/>
                <a:ext cx="68" cy="28"/>
              </a:xfrm>
              <a:custGeom>
                <a:avLst/>
                <a:gdLst>
                  <a:gd name="T0" fmla="*/ 0 w 68"/>
                  <a:gd name="T1" fmla="*/ 14 h 28"/>
                  <a:gd name="T2" fmla="*/ 35 w 68"/>
                  <a:gd name="T3" fmla="*/ 0 h 28"/>
                  <a:gd name="T4" fmla="*/ 67 w 68"/>
                  <a:gd name="T5" fmla="*/ 14 h 28"/>
                  <a:gd name="T6" fmla="*/ 33 w 68"/>
                  <a:gd name="T7" fmla="*/ 28 h 28"/>
                  <a:gd name="T8" fmla="*/ 0 w 68"/>
                  <a:gd name="T9" fmla="*/ 14 h 28"/>
                </a:gdLst>
                <a:ahLst/>
                <a:cxnLst>
                  <a:cxn ang="0">
                    <a:pos x="T0" y="T1"/>
                  </a:cxn>
                  <a:cxn ang="0">
                    <a:pos x="T2" y="T3"/>
                  </a:cxn>
                  <a:cxn ang="0">
                    <a:pos x="T4" y="T5"/>
                  </a:cxn>
                  <a:cxn ang="0">
                    <a:pos x="T6" y="T7"/>
                  </a:cxn>
                  <a:cxn ang="0">
                    <a:pos x="T8" y="T9"/>
                  </a:cxn>
                </a:cxnLst>
                <a:rect l="0" t="0" r="r" b="b"/>
                <a:pathLst>
                  <a:path w="68" h="28">
                    <a:moveTo>
                      <a:pt x="0" y="14"/>
                    </a:moveTo>
                    <a:cubicBezTo>
                      <a:pt x="1" y="6"/>
                      <a:pt x="17" y="0"/>
                      <a:pt x="35" y="0"/>
                    </a:cubicBezTo>
                    <a:cubicBezTo>
                      <a:pt x="53" y="0"/>
                      <a:pt x="68" y="6"/>
                      <a:pt x="67" y="14"/>
                    </a:cubicBezTo>
                    <a:cubicBezTo>
                      <a:pt x="67" y="22"/>
                      <a:pt x="51" y="28"/>
                      <a:pt x="33" y="28"/>
                    </a:cubicBezTo>
                    <a:cubicBezTo>
                      <a:pt x="14" y="28"/>
                      <a:pt x="0" y="22"/>
                      <a:pt x="0" y="14"/>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641" name="Freeform 941"/>
              <p:cNvSpPr>
                <a:spLocks/>
              </p:cNvSpPr>
              <p:nvPr/>
            </p:nvSpPr>
            <p:spPr bwMode="auto">
              <a:xfrm>
                <a:off x="3428" y="3015"/>
                <a:ext cx="68" cy="28"/>
              </a:xfrm>
              <a:custGeom>
                <a:avLst/>
                <a:gdLst>
                  <a:gd name="T0" fmla="*/ 1 w 68"/>
                  <a:gd name="T1" fmla="*/ 14 h 28"/>
                  <a:gd name="T2" fmla="*/ 35 w 68"/>
                  <a:gd name="T3" fmla="*/ 0 h 28"/>
                  <a:gd name="T4" fmla="*/ 68 w 68"/>
                  <a:gd name="T5" fmla="*/ 14 h 28"/>
                  <a:gd name="T6" fmla="*/ 34 w 68"/>
                  <a:gd name="T7" fmla="*/ 28 h 28"/>
                  <a:gd name="T8" fmla="*/ 1 w 68"/>
                  <a:gd name="T9" fmla="*/ 14 h 28"/>
                </a:gdLst>
                <a:ahLst/>
                <a:cxnLst>
                  <a:cxn ang="0">
                    <a:pos x="T0" y="T1"/>
                  </a:cxn>
                  <a:cxn ang="0">
                    <a:pos x="T2" y="T3"/>
                  </a:cxn>
                  <a:cxn ang="0">
                    <a:pos x="T4" y="T5"/>
                  </a:cxn>
                  <a:cxn ang="0">
                    <a:pos x="T6" y="T7"/>
                  </a:cxn>
                  <a:cxn ang="0">
                    <a:pos x="T8" y="T9"/>
                  </a:cxn>
                </a:cxnLst>
                <a:rect l="0" t="0" r="r" b="b"/>
                <a:pathLst>
                  <a:path w="68" h="28">
                    <a:moveTo>
                      <a:pt x="1" y="14"/>
                    </a:moveTo>
                    <a:cubicBezTo>
                      <a:pt x="1" y="6"/>
                      <a:pt x="16" y="0"/>
                      <a:pt x="35" y="0"/>
                    </a:cubicBezTo>
                    <a:cubicBezTo>
                      <a:pt x="53" y="0"/>
                      <a:pt x="68" y="6"/>
                      <a:pt x="68" y="14"/>
                    </a:cubicBezTo>
                    <a:cubicBezTo>
                      <a:pt x="68" y="22"/>
                      <a:pt x="52" y="28"/>
                      <a:pt x="34" y="28"/>
                    </a:cubicBezTo>
                    <a:cubicBezTo>
                      <a:pt x="15" y="28"/>
                      <a:pt x="0" y="22"/>
                      <a:pt x="1" y="14"/>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642" name="Freeform 942"/>
              <p:cNvSpPr>
                <a:spLocks/>
              </p:cNvSpPr>
              <p:nvPr/>
            </p:nvSpPr>
            <p:spPr bwMode="auto">
              <a:xfrm>
                <a:off x="3516" y="3015"/>
                <a:ext cx="68" cy="28"/>
              </a:xfrm>
              <a:custGeom>
                <a:avLst/>
                <a:gdLst>
                  <a:gd name="T0" fmla="*/ 0 w 68"/>
                  <a:gd name="T1" fmla="*/ 14 h 28"/>
                  <a:gd name="T2" fmla="*/ 34 w 68"/>
                  <a:gd name="T3" fmla="*/ 0 h 28"/>
                  <a:gd name="T4" fmla="*/ 68 w 68"/>
                  <a:gd name="T5" fmla="*/ 14 h 28"/>
                  <a:gd name="T6" fmla="*/ 34 w 68"/>
                  <a:gd name="T7" fmla="*/ 28 h 28"/>
                  <a:gd name="T8" fmla="*/ 0 w 68"/>
                  <a:gd name="T9" fmla="*/ 14 h 28"/>
                </a:gdLst>
                <a:ahLst/>
                <a:cxnLst>
                  <a:cxn ang="0">
                    <a:pos x="T0" y="T1"/>
                  </a:cxn>
                  <a:cxn ang="0">
                    <a:pos x="T2" y="T3"/>
                  </a:cxn>
                  <a:cxn ang="0">
                    <a:pos x="T4" y="T5"/>
                  </a:cxn>
                  <a:cxn ang="0">
                    <a:pos x="T6" y="T7"/>
                  </a:cxn>
                  <a:cxn ang="0">
                    <a:pos x="T8" y="T9"/>
                  </a:cxn>
                </a:cxnLst>
                <a:rect l="0" t="0" r="r" b="b"/>
                <a:pathLst>
                  <a:path w="68" h="28">
                    <a:moveTo>
                      <a:pt x="0" y="14"/>
                    </a:moveTo>
                    <a:cubicBezTo>
                      <a:pt x="0" y="6"/>
                      <a:pt x="15" y="0"/>
                      <a:pt x="34" y="0"/>
                    </a:cubicBezTo>
                    <a:cubicBezTo>
                      <a:pt x="52" y="0"/>
                      <a:pt x="68" y="6"/>
                      <a:pt x="68" y="14"/>
                    </a:cubicBezTo>
                    <a:cubicBezTo>
                      <a:pt x="68" y="22"/>
                      <a:pt x="53" y="28"/>
                      <a:pt x="34" y="28"/>
                    </a:cubicBezTo>
                    <a:cubicBezTo>
                      <a:pt x="15" y="28"/>
                      <a:pt x="0" y="22"/>
                      <a:pt x="0" y="14"/>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643" name="Freeform 943"/>
              <p:cNvSpPr>
                <a:spLocks/>
              </p:cNvSpPr>
              <p:nvPr/>
            </p:nvSpPr>
            <p:spPr bwMode="auto">
              <a:xfrm>
                <a:off x="3603" y="3015"/>
                <a:ext cx="68" cy="28"/>
              </a:xfrm>
              <a:custGeom>
                <a:avLst/>
                <a:gdLst>
                  <a:gd name="T0" fmla="*/ 0 w 69"/>
                  <a:gd name="T1" fmla="*/ 14 h 28"/>
                  <a:gd name="T2" fmla="*/ 33 w 69"/>
                  <a:gd name="T3" fmla="*/ 0 h 28"/>
                  <a:gd name="T4" fmla="*/ 68 w 69"/>
                  <a:gd name="T5" fmla="*/ 14 h 28"/>
                  <a:gd name="T6" fmla="*/ 35 w 69"/>
                  <a:gd name="T7" fmla="*/ 28 h 28"/>
                  <a:gd name="T8" fmla="*/ 0 w 69"/>
                  <a:gd name="T9" fmla="*/ 14 h 28"/>
                </a:gdLst>
                <a:ahLst/>
                <a:cxnLst>
                  <a:cxn ang="0">
                    <a:pos x="T0" y="T1"/>
                  </a:cxn>
                  <a:cxn ang="0">
                    <a:pos x="T2" y="T3"/>
                  </a:cxn>
                  <a:cxn ang="0">
                    <a:pos x="T4" y="T5"/>
                  </a:cxn>
                  <a:cxn ang="0">
                    <a:pos x="T6" y="T7"/>
                  </a:cxn>
                  <a:cxn ang="0">
                    <a:pos x="T8" y="T9"/>
                  </a:cxn>
                </a:cxnLst>
                <a:rect l="0" t="0" r="r" b="b"/>
                <a:pathLst>
                  <a:path w="69" h="28">
                    <a:moveTo>
                      <a:pt x="0" y="14"/>
                    </a:moveTo>
                    <a:cubicBezTo>
                      <a:pt x="0" y="6"/>
                      <a:pt x="15" y="0"/>
                      <a:pt x="33" y="0"/>
                    </a:cubicBezTo>
                    <a:cubicBezTo>
                      <a:pt x="52" y="0"/>
                      <a:pt x="68" y="6"/>
                      <a:pt x="68" y="14"/>
                    </a:cubicBezTo>
                    <a:cubicBezTo>
                      <a:pt x="69" y="22"/>
                      <a:pt x="54" y="28"/>
                      <a:pt x="35" y="28"/>
                    </a:cubicBezTo>
                    <a:cubicBezTo>
                      <a:pt x="16" y="28"/>
                      <a:pt x="0" y="22"/>
                      <a:pt x="0" y="14"/>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644" name="Freeform 944"/>
              <p:cNvSpPr>
                <a:spLocks/>
              </p:cNvSpPr>
              <p:nvPr/>
            </p:nvSpPr>
            <p:spPr bwMode="auto">
              <a:xfrm>
                <a:off x="3691" y="3015"/>
                <a:ext cx="68" cy="28"/>
              </a:xfrm>
              <a:custGeom>
                <a:avLst/>
                <a:gdLst>
                  <a:gd name="T0" fmla="*/ 0 w 68"/>
                  <a:gd name="T1" fmla="*/ 14 h 28"/>
                  <a:gd name="T2" fmla="*/ 32 w 68"/>
                  <a:gd name="T3" fmla="*/ 0 h 28"/>
                  <a:gd name="T4" fmla="*/ 67 w 68"/>
                  <a:gd name="T5" fmla="*/ 14 h 28"/>
                  <a:gd name="T6" fmla="*/ 35 w 68"/>
                  <a:gd name="T7" fmla="*/ 28 h 28"/>
                  <a:gd name="T8" fmla="*/ 0 w 68"/>
                  <a:gd name="T9" fmla="*/ 14 h 28"/>
                </a:gdLst>
                <a:ahLst/>
                <a:cxnLst>
                  <a:cxn ang="0">
                    <a:pos x="T0" y="T1"/>
                  </a:cxn>
                  <a:cxn ang="0">
                    <a:pos x="T2" y="T3"/>
                  </a:cxn>
                  <a:cxn ang="0">
                    <a:pos x="T4" y="T5"/>
                  </a:cxn>
                  <a:cxn ang="0">
                    <a:pos x="T6" y="T7"/>
                  </a:cxn>
                  <a:cxn ang="0">
                    <a:pos x="T8" y="T9"/>
                  </a:cxn>
                </a:cxnLst>
                <a:rect l="0" t="0" r="r" b="b"/>
                <a:pathLst>
                  <a:path w="68" h="28">
                    <a:moveTo>
                      <a:pt x="0" y="14"/>
                    </a:moveTo>
                    <a:cubicBezTo>
                      <a:pt x="0" y="6"/>
                      <a:pt x="14" y="0"/>
                      <a:pt x="32" y="0"/>
                    </a:cubicBezTo>
                    <a:cubicBezTo>
                      <a:pt x="51" y="0"/>
                      <a:pt x="66" y="6"/>
                      <a:pt x="67" y="14"/>
                    </a:cubicBezTo>
                    <a:cubicBezTo>
                      <a:pt x="68" y="22"/>
                      <a:pt x="54" y="28"/>
                      <a:pt x="35" y="28"/>
                    </a:cubicBezTo>
                    <a:cubicBezTo>
                      <a:pt x="16" y="28"/>
                      <a:pt x="1" y="22"/>
                      <a:pt x="0" y="14"/>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645" name="Freeform 945"/>
              <p:cNvSpPr>
                <a:spLocks/>
              </p:cNvSpPr>
              <p:nvPr/>
            </p:nvSpPr>
            <p:spPr bwMode="auto">
              <a:xfrm>
                <a:off x="3778" y="3015"/>
                <a:ext cx="68" cy="28"/>
              </a:xfrm>
              <a:custGeom>
                <a:avLst/>
                <a:gdLst>
                  <a:gd name="T0" fmla="*/ 1 w 69"/>
                  <a:gd name="T1" fmla="*/ 14 h 28"/>
                  <a:gd name="T2" fmla="*/ 32 w 69"/>
                  <a:gd name="T3" fmla="*/ 0 h 28"/>
                  <a:gd name="T4" fmla="*/ 68 w 69"/>
                  <a:gd name="T5" fmla="*/ 14 h 28"/>
                  <a:gd name="T6" fmla="*/ 36 w 69"/>
                  <a:gd name="T7" fmla="*/ 28 h 28"/>
                  <a:gd name="T8" fmla="*/ 1 w 69"/>
                  <a:gd name="T9" fmla="*/ 14 h 28"/>
                </a:gdLst>
                <a:ahLst/>
                <a:cxnLst>
                  <a:cxn ang="0">
                    <a:pos x="T0" y="T1"/>
                  </a:cxn>
                  <a:cxn ang="0">
                    <a:pos x="T2" y="T3"/>
                  </a:cxn>
                  <a:cxn ang="0">
                    <a:pos x="T4" y="T5"/>
                  </a:cxn>
                  <a:cxn ang="0">
                    <a:pos x="T6" y="T7"/>
                  </a:cxn>
                  <a:cxn ang="0">
                    <a:pos x="T8" y="T9"/>
                  </a:cxn>
                </a:cxnLst>
                <a:rect l="0" t="0" r="r" b="b"/>
                <a:pathLst>
                  <a:path w="69" h="28">
                    <a:moveTo>
                      <a:pt x="1" y="14"/>
                    </a:moveTo>
                    <a:cubicBezTo>
                      <a:pt x="0" y="6"/>
                      <a:pt x="14" y="0"/>
                      <a:pt x="32" y="0"/>
                    </a:cubicBezTo>
                    <a:cubicBezTo>
                      <a:pt x="51" y="0"/>
                      <a:pt x="66" y="6"/>
                      <a:pt x="68" y="14"/>
                    </a:cubicBezTo>
                    <a:cubicBezTo>
                      <a:pt x="69" y="22"/>
                      <a:pt x="55" y="28"/>
                      <a:pt x="36" y="28"/>
                    </a:cubicBezTo>
                    <a:cubicBezTo>
                      <a:pt x="17" y="28"/>
                      <a:pt x="1" y="22"/>
                      <a:pt x="1" y="14"/>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646" name="Freeform 946"/>
              <p:cNvSpPr>
                <a:spLocks/>
              </p:cNvSpPr>
              <p:nvPr/>
            </p:nvSpPr>
            <p:spPr bwMode="auto">
              <a:xfrm>
                <a:off x="3864" y="3015"/>
                <a:ext cx="71" cy="28"/>
              </a:xfrm>
              <a:custGeom>
                <a:avLst/>
                <a:gdLst>
                  <a:gd name="T0" fmla="*/ 2 w 71"/>
                  <a:gd name="T1" fmla="*/ 14 h 28"/>
                  <a:gd name="T2" fmla="*/ 33 w 71"/>
                  <a:gd name="T3" fmla="*/ 0 h 28"/>
                  <a:gd name="T4" fmla="*/ 70 w 71"/>
                  <a:gd name="T5" fmla="*/ 14 h 28"/>
                  <a:gd name="T6" fmla="*/ 38 w 71"/>
                  <a:gd name="T7" fmla="*/ 28 h 28"/>
                  <a:gd name="T8" fmla="*/ 2 w 71"/>
                  <a:gd name="T9" fmla="*/ 14 h 28"/>
                </a:gdLst>
                <a:ahLst/>
                <a:cxnLst>
                  <a:cxn ang="0">
                    <a:pos x="T0" y="T1"/>
                  </a:cxn>
                  <a:cxn ang="0">
                    <a:pos x="T2" y="T3"/>
                  </a:cxn>
                  <a:cxn ang="0">
                    <a:pos x="T4" y="T5"/>
                  </a:cxn>
                  <a:cxn ang="0">
                    <a:pos x="T6" y="T7"/>
                  </a:cxn>
                  <a:cxn ang="0">
                    <a:pos x="T8" y="T9"/>
                  </a:cxn>
                </a:cxnLst>
                <a:rect l="0" t="0" r="r" b="b"/>
                <a:pathLst>
                  <a:path w="71" h="28">
                    <a:moveTo>
                      <a:pt x="2" y="14"/>
                    </a:moveTo>
                    <a:cubicBezTo>
                      <a:pt x="0" y="6"/>
                      <a:pt x="15" y="0"/>
                      <a:pt x="33" y="0"/>
                    </a:cubicBezTo>
                    <a:cubicBezTo>
                      <a:pt x="52" y="0"/>
                      <a:pt x="68" y="6"/>
                      <a:pt x="70" y="14"/>
                    </a:cubicBezTo>
                    <a:cubicBezTo>
                      <a:pt x="71" y="22"/>
                      <a:pt x="57" y="28"/>
                      <a:pt x="38" y="28"/>
                    </a:cubicBezTo>
                    <a:cubicBezTo>
                      <a:pt x="19" y="28"/>
                      <a:pt x="3" y="22"/>
                      <a:pt x="2" y="14"/>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647" name="Freeform 947"/>
              <p:cNvSpPr>
                <a:spLocks/>
              </p:cNvSpPr>
              <p:nvPr/>
            </p:nvSpPr>
            <p:spPr bwMode="auto">
              <a:xfrm>
                <a:off x="4562" y="3015"/>
                <a:ext cx="75" cy="28"/>
              </a:xfrm>
              <a:custGeom>
                <a:avLst/>
                <a:gdLst>
                  <a:gd name="T0" fmla="*/ 3 w 75"/>
                  <a:gd name="T1" fmla="*/ 14 h 28"/>
                  <a:gd name="T2" fmla="*/ 30 w 75"/>
                  <a:gd name="T3" fmla="*/ 0 h 28"/>
                  <a:gd name="T4" fmla="*/ 71 w 75"/>
                  <a:gd name="T5" fmla="*/ 14 h 28"/>
                  <a:gd name="T6" fmla="*/ 45 w 75"/>
                  <a:gd name="T7" fmla="*/ 28 h 28"/>
                  <a:gd name="T8" fmla="*/ 3 w 75"/>
                  <a:gd name="T9" fmla="*/ 14 h 28"/>
                </a:gdLst>
                <a:ahLst/>
                <a:cxnLst>
                  <a:cxn ang="0">
                    <a:pos x="T0" y="T1"/>
                  </a:cxn>
                  <a:cxn ang="0">
                    <a:pos x="T2" y="T3"/>
                  </a:cxn>
                  <a:cxn ang="0">
                    <a:pos x="T4" y="T5"/>
                  </a:cxn>
                  <a:cxn ang="0">
                    <a:pos x="T6" y="T7"/>
                  </a:cxn>
                  <a:cxn ang="0">
                    <a:pos x="T8" y="T9"/>
                  </a:cxn>
                </a:cxnLst>
                <a:rect l="0" t="0" r="r" b="b"/>
                <a:pathLst>
                  <a:path w="75" h="28">
                    <a:moveTo>
                      <a:pt x="3" y="14"/>
                    </a:moveTo>
                    <a:cubicBezTo>
                      <a:pt x="0" y="6"/>
                      <a:pt x="12" y="0"/>
                      <a:pt x="30" y="0"/>
                    </a:cubicBezTo>
                    <a:cubicBezTo>
                      <a:pt x="49" y="0"/>
                      <a:pt x="67" y="6"/>
                      <a:pt x="71" y="14"/>
                    </a:cubicBezTo>
                    <a:cubicBezTo>
                      <a:pt x="75" y="22"/>
                      <a:pt x="63" y="28"/>
                      <a:pt x="45" y="28"/>
                    </a:cubicBezTo>
                    <a:cubicBezTo>
                      <a:pt x="26" y="28"/>
                      <a:pt x="7" y="22"/>
                      <a:pt x="3" y="14"/>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648" name="Freeform 948"/>
              <p:cNvSpPr>
                <a:spLocks/>
              </p:cNvSpPr>
              <p:nvPr/>
            </p:nvSpPr>
            <p:spPr bwMode="auto">
              <a:xfrm>
                <a:off x="4650" y="3015"/>
                <a:ext cx="75" cy="28"/>
              </a:xfrm>
              <a:custGeom>
                <a:avLst/>
                <a:gdLst>
                  <a:gd name="T0" fmla="*/ 4 w 76"/>
                  <a:gd name="T1" fmla="*/ 14 h 28"/>
                  <a:gd name="T2" fmla="*/ 30 w 76"/>
                  <a:gd name="T3" fmla="*/ 0 h 28"/>
                  <a:gd name="T4" fmla="*/ 71 w 76"/>
                  <a:gd name="T5" fmla="*/ 14 h 28"/>
                  <a:gd name="T6" fmla="*/ 46 w 76"/>
                  <a:gd name="T7" fmla="*/ 28 h 28"/>
                  <a:gd name="T8" fmla="*/ 4 w 76"/>
                  <a:gd name="T9" fmla="*/ 14 h 28"/>
                </a:gdLst>
                <a:ahLst/>
                <a:cxnLst>
                  <a:cxn ang="0">
                    <a:pos x="T0" y="T1"/>
                  </a:cxn>
                  <a:cxn ang="0">
                    <a:pos x="T2" y="T3"/>
                  </a:cxn>
                  <a:cxn ang="0">
                    <a:pos x="T4" y="T5"/>
                  </a:cxn>
                  <a:cxn ang="0">
                    <a:pos x="T6" y="T7"/>
                  </a:cxn>
                  <a:cxn ang="0">
                    <a:pos x="T8" y="T9"/>
                  </a:cxn>
                </a:cxnLst>
                <a:rect l="0" t="0" r="r" b="b"/>
                <a:pathLst>
                  <a:path w="76" h="28">
                    <a:moveTo>
                      <a:pt x="4" y="14"/>
                    </a:moveTo>
                    <a:cubicBezTo>
                      <a:pt x="0" y="6"/>
                      <a:pt x="12" y="0"/>
                      <a:pt x="30" y="0"/>
                    </a:cubicBezTo>
                    <a:cubicBezTo>
                      <a:pt x="49" y="0"/>
                      <a:pt x="67" y="6"/>
                      <a:pt x="71" y="14"/>
                    </a:cubicBezTo>
                    <a:cubicBezTo>
                      <a:pt x="76" y="22"/>
                      <a:pt x="64" y="28"/>
                      <a:pt x="46" y="28"/>
                    </a:cubicBezTo>
                    <a:cubicBezTo>
                      <a:pt x="27" y="28"/>
                      <a:pt x="9" y="22"/>
                      <a:pt x="4" y="14"/>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649" name="Freeform 949"/>
              <p:cNvSpPr>
                <a:spLocks/>
              </p:cNvSpPr>
              <p:nvPr/>
            </p:nvSpPr>
            <p:spPr bwMode="auto">
              <a:xfrm>
                <a:off x="4999" y="3015"/>
                <a:ext cx="77" cy="28"/>
              </a:xfrm>
              <a:custGeom>
                <a:avLst/>
                <a:gdLst>
                  <a:gd name="T0" fmla="*/ 5 w 78"/>
                  <a:gd name="T1" fmla="*/ 14 h 28"/>
                  <a:gd name="T2" fmla="*/ 29 w 78"/>
                  <a:gd name="T3" fmla="*/ 0 h 28"/>
                  <a:gd name="T4" fmla="*/ 72 w 78"/>
                  <a:gd name="T5" fmla="*/ 14 h 28"/>
                  <a:gd name="T6" fmla="*/ 49 w 78"/>
                  <a:gd name="T7" fmla="*/ 28 h 28"/>
                  <a:gd name="T8" fmla="*/ 5 w 78"/>
                  <a:gd name="T9" fmla="*/ 14 h 28"/>
                </a:gdLst>
                <a:ahLst/>
                <a:cxnLst>
                  <a:cxn ang="0">
                    <a:pos x="T0" y="T1"/>
                  </a:cxn>
                  <a:cxn ang="0">
                    <a:pos x="T2" y="T3"/>
                  </a:cxn>
                  <a:cxn ang="0">
                    <a:pos x="T4" y="T5"/>
                  </a:cxn>
                  <a:cxn ang="0">
                    <a:pos x="T6" y="T7"/>
                  </a:cxn>
                  <a:cxn ang="0">
                    <a:pos x="T8" y="T9"/>
                  </a:cxn>
                </a:cxnLst>
                <a:rect l="0" t="0" r="r" b="b"/>
                <a:pathLst>
                  <a:path w="78" h="28">
                    <a:moveTo>
                      <a:pt x="5" y="14"/>
                    </a:moveTo>
                    <a:cubicBezTo>
                      <a:pt x="0" y="6"/>
                      <a:pt x="10" y="0"/>
                      <a:pt x="29" y="0"/>
                    </a:cubicBezTo>
                    <a:cubicBezTo>
                      <a:pt x="47" y="0"/>
                      <a:pt x="67" y="6"/>
                      <a:pt x="72" y="14"/>
                    </a:cubicBezTo>
                    <a:cubicBezTo>
                      <a:pt x="78" y="22"/>
                      <a:pt x="68" y="28"/>
                      <a:pt x="49" y="28"/>
                    </a:cubicBezTo>
                    <a:cubicBezTo>
                      <a:pt x="30" y="28"/>
                      <a:pt x="11" y="22"/>
                      <a:pt x="5" y="14"/>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650" name="Freeform 950"/>
              <p:cNvSpPr>
                <a:spLocks/>
              </p:cNvSpPr>
              <p:nvPr/>
            </p:nvSpPr>
            <p:spPr bwMode="auto">
              <a:xfrm>
                <a:off x="5085" y="3015"/>
                <a:ext cx="79" cy="28"/>
              </a:xfrm>
              <a:custGeom>
                <a:avLst/>
                <a:gdLst>
                  <a:gd name="T0" fmla="*/ 6 w 79"/>
                  <a:gd name="T1" fmla="*/ 14 h 28"/>
                  <a:gd name="T2" fmla="*/ 29 w 79"/>
                  <a:gd name="T3" fmla="*/ 0 h 28"/>
                  <a:gd name="T4" fmla="*/ 73 w 79"/>
                  <a:gd name="T5" fmla="*/ 14 h 28"/>
                  <a:gd name="T6" fmla="*/ 50 w 79"/>
                  <a:gd name="T7" fmla="*/ 28 h 28"/>
                  <a:gd name="T8" fmla="*/ 6 w 79"/>
                  <a:gd name="T9" fmla="*/ 14 h 28"/>
                </a:gdLst>
                <a:ahLst/>
                <a:cxnLst>
                  <a:cxn ang="0">
                    <a:pos x="T0" y="T1"/>
                  </a:cxn>
                  <a:cxn ang="0">
                    <a:pos x="T2" y="T3"/>
                  </a:cxn>
                  <a:cxn ang="0">
                    <a:pos x="T4" y="T5"/>
                  </a:cxn>
                  <a:cxn ang="0">
                    <a:pos x="T6" y="T7"/>
                  </a:cxn>
                  <a:cxn ang="0">
                    <a:pos x="T8" y="T9"/>
                  </a:cxn>
                </a:cxnLst>
                <a:rect l="0" t="0" r="r" b="b"/>
                <a:pathLst>
                  <a:path w="79" h="28">
                    <a:moveTo>
                      <a:pt x="6" y="14"/>
                    </a:moveTo>
                    <a:cubicBezTo>
                      <a:pt x="0" y="6"/>
                      <a:pt x="10" y="0"/>
                      <a:pt x="29" y="0"/>
                    </a:cubicBezTo>
                    <a:cubicBezTo>
                      <a:pt x="47" y="0"/>
                      <a:pt x="67" y="6"/>
                      <a:pt x="73" y="14"/>
                    </a:cubicBezTo>
                    <a:cubicBezTo>
                      <a:pt x="79" y="22"/>
                      <a:pt x="69" y="28"/>
                      <a:pt x="50" y="28"/>
                    </a:cubicBezTo>
                    <a:cubicBezTo>
                      <a:pt x="31" y="28"/>
                      <a:pt x="11" y="22"/>
                      <a:pt x="6" y="14"/>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651" name="Freeform 951"/>
              <p:cNvSpPr>
                <a:spLocks/>
              </p:cNvSpPr>
              <p:nvPr/>
            </p:nvSpPr>
            <p:spPr bwMode="auto">
              <a:xfrm>
                <a:off x="5433" y="3015"/>
                <a:ext cx="82" cy="28"/>
              </a:xfrm>
              <a:custGeom>
                <a:avLst/>
                <a:gdLst>
                  <a:gd name="T0" fmla="*/ 7 w 83"/>
                  <a:gd name="T1" fmla="*/ 14 h 28"/>
                  <a:gd name="T2" fmla="*/ 28 w 83"/>
                  <a:gd name="T3" fmla="*/ 0 h 28"/>
                  <a:gd name="T4" fmla="*/ 75 w 83"/>
                  <a:gd name="T5" fmla="*/ 14 h 28"/>
                  <a:gd name="T6" fmla="*/ 55 w 83"/>
                  <a:gd name="T7" fmla="*/ 28 h 28"/>
                  <a:gd name="T8" fmla="*/ 7 w 83"/>
                  <a:gd name="T9" fmla="*/ 14 h 28"/>
                </a:gdLst>
                <a:ahLst/>
                <a:cxnLst>
                  <a:cxn ang="0">
                    <a:pos x="T0" y="T1"/>
                  </a:cxn>
                  <a:cxn ang="0">
                    <a:pos x="T2" y="T3"/>
                  </a:cxn>
                  <a:cxn ang="0">
                    <a:pos x="T4" y="T5"/>
                  </a:cxn>
                  <a:cxn ang="0">
                    <a:pos x="T6" y="T7"/>
                  </a:cxn>
                  <a:cxn ang="0">
                    <a:pos x="T8" y="T9"/>
                  </a:cxn>
                </a:cxnLst>
                <a:rect l="0" t="0" r="r" b="b"/>
                <a:pathLst>
                  <a:path w="83" h="28">
                    <a:moveTo>
                      <a:pt x="7" y="14"/>
                    </a:moveTo>
                    <a:cubicBezTo>
                      <a:pt x="0" y="6"/>
                      <a:pt x="10" y="0"/>
                      <a:pt x="28" y="0"/>
                    </a:cubicBezTo>
                    <a:cubicBezTo>
                      <a:pt x="47" y="0"/>
                      <a:pt x="68" y="6"/>
                      <a:pt x="75" y="14"/>
                    </a:cubicBezTo>
                    <a:cubicBezTo>
                      <a:pt x="83" y="22"/>
                      <a:pt x="73" y="28"/>
                      <a:pt x="55" y="28"/>
                    </a:cubicBezTo>
                    <a:cubicBezTo>
                      <a:pt x="36" y="28"/>
                      <a:pt x="15" y="22"/>
                      <a:pt x="7" y="14"/>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652" name="Freeform 952"/>
              <p:cNvSpPr>
                <a:spLocks/>
              </p:cNvSpPr>
              <p:nvPr/>
            </p:nvSpPr>
            <p:spPr bwMode="auto">
              <a:xfrm>
                <a:off x="1552" y="3049"/>
                <a:ext cx="83" cy="28"/>
              </a:xfrm>
              <a:custGeom>
                <a:avLst/>
                <a:gdLst>
                  <a:gd name="T0" fmla="*/ 8 w 83"/>
                  <a:gd name="T1" fmla="*/ 14 h 28"/>
                  <a:gd name="T2" fmla="*/ 55 w 83"/>
                  <a:gd name="T3" fmla="*/ 0 h 28"/>
                  <a:gd name="T4" fmla="*/ 76 w 83"/>
                  <a:gd name="T5" fmla="*/ 14 h 28"/>
                  <a:gd name="T6" fmla="*/ 28 w 83"/>
                  <a:gd name="T7" fmla="*/ 28 h 28"/>
                  <a:gd name="T8" fmla="*/ 8 w 83"/>
                  <a:gd name="T9" fmla="*/ 14 h 28"/>
                </a:gdLst>
                <a:ahLst/>
                <a:cxnLst>
                  <a:cxn ang="0">
                    <a:pos x="T0" y="T1"/>
                  </a:cxn>
                  <a:cxn ang="0">
                    <a:pos x="T2" y="T3"/>
                  </a:cxn>
                  <a:cxn ang="0">
                    <a:pos x="T4" y="T5"/>
                  </a:cxn>
                  <a:cxn ang="0">
                    <a:pos x="T6" y="T7"/>
                  </a:cxn>
                  <a:cxn ang="0">
                    <a:pos x="T8" y="T9"/>
                  </a:cxn>
                </a:cxnLst>
                <a:rect l="0" t="0" r="r" b="b"/>
                <a:pathLst>
                  <a:path w="83" h="28">
                    <a:moveTo>
                      <a:pt x="8" y="14"/>
                    </a:moveTo>
                    <a:cubicBezTo>
                      <a:pt x="15" y="6"/>
                      <a:pt x="36" y="0"/>
                      <a:pt x="55" y="0"/>
                    </a:cubicBezTo>
                    <a:cubicBezTo>
                      <a:pt x="74" y="0"/>
                      <a:pt x="83" y="6"/>
                      <a:pt x="76" y="14"/>
                    </a:cubicBezTo>
                    <a:cubicBezTo>
                      <a:pt x="69" y="22"/>
                      <a:pt x="47" y="28"/>
                      <a:pt x="28" y="28"/>
                    </a:cubicBezTo>
                    <a:cubicBezTo>
                      <a:pt x="9" y="28"/>
                      <a:pt x="0" y="22"/>
                      <a:pt x="8" y="14"/>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653" name="Freeform 953"/>
              <p:cNvSpPr>
                <a:spLocks/>
              </p:cNvSpPr>
              <p:nvPr/>
            </p:nvSpPr>
            <p:spPr bwMode="auto">
              <a:xfrm>
                <a:off x="1642" y="3049"/>
                <a:ext cx="82" cy="28"/>
              </a:xfrm>
              <a:custGeom>
                <a:avLst/>
                <a:gdLst>
                  <a:gd name="T0" fmla="*/ 7 w 83"/>
                  <a:gd name="T1" fmla="*/ 14 h 28"/>
                  <a:gd name="T2" fmla="*/ 54 w 83"/>
                  <a:gd name="T3" fmla="*/ 0 h 28"/>
                  <a:gd name="T4" fmla="*/ 76 w 83"/>
                  <a:gd name="T5" fmla="*/ 14 h 28"/>
                  <a:gd name="T6" fmla="*/ 29 w 83"/>
                  <a:gd name="T7" fmla="*/ 28 h 28"/>
                  <a:gd name="T8" fmla="*/ 7 w 83"/>
                  <a:gd name="T9" fmla="*/ 14 h 28"/>
                </a:gdLst>
                <a:ahLst/>
                <a:cxnLst>
                  <a:cxn ang="0">
                    <a:pos x="T0" y="T1"/>
                  </a:cxn>
                  <a:cxn ang="0">
                    <a:pos x="T2" y="T3"/>
                  </a:cxn>
                  <a:cxn ang="0">
                    <a:pos x="T4" y="T5"/>
                  </a:cxn>
                  <a:cxn ang="0">
                    <a:pos x="T6" y="T7"/>
                  </a:cxn>
                  <a:cxn ang="0">
                    <a:pos x="T8" y="T9"/>
                  </a:cxn>
                </a:cxnLst>
                <a:rect l="0" t="0" r="r" b="b"/>
                <a:pathLst>
                  <a:path w="83" h="28">
                    <a:moveTo>
                      <a:pt x="7" y="14"/>
                    </a:moveTo>
                    <a:cubicBezTo>
                      <a:pt x="14" y="6"/>
                      <a:pt x="35" y="0"/>
                      <a:pt x="54" y="0"/>
                    </a:cubicBezTo>
                    <a:cubicBezTo>
                      <a:pt x="73" y="0"/>
                      <a:pt x="83" y="6"/>
                      <a:pt x="76" y="14"/>
                    </a:cubicBezTo>
                    <a:cubicBezTo>
                      <a:pt x="69" y="22"/>
                      <a:pt x="48" y="28"/>
                      <a:pt x="29" y="28"/>
                    </a:cubicBezTo>
                    <a:cubicBezTo>
                      <a:pt x="10" y="28"/>
                      <a:pt x="0" y="22"/>
                      <a:pt x="7" y="14"/>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654" name="Freeform 954"/>
              <p:cNvSpPr>
                <a:spLocks/>
              </p:cNvSpPr>
              <p:nvPr/>
            </p:nvSpPr>
            <p:spPr bwMode="auto">
              <a:xfrm>
                <a:off x="1730" y="3049"/>
                <a:ext cx="82" cy="28"/>
              </a:xfrm>
              <a:custGeom>
                <a:avLst/>
                <a:gdLst>
                  <a:gd name="T0" fmla="*/ 7 w 82"/>
                  <a:gd name="T1" fmla="*/ 14 h 28"/>
                  <a:gd name="T2" fmla="*/ 53 w 82"/>
                  <a:gd name="T3" fmla="*/ 0 h 28"/>
                  <a:gd name="T4" fmla="*/ 76 w 82"/>
                  <a:gd name="T5" fmla="*/ 14 h 28"/>
                  <a:gd name="T6" fmla="*/ 29 w 82"/>
                  <a:gd name="T7" fmla="*/ 28 h 28"/>
                  <a:gd name="T8" fmla="*/ 7 w 82"/>
                  <a:gd name="T9" fmla="*/ 14 h 28"/>
                </a:gdLst>
                <a:ahLst/>
                <a:cxnLst>
                  <a:cxn ang="0">
                    <a:pos x="T0" y="T1"/>
                  </a:cxn>
                  <a:cxn ang="0">
                    <a:pos x="T2" y="T3"/>
                  </a:cxn>
                  <a:cxn ang="0">
                    <a:pos x="T4" y="T5"/>
                  </a:cxn>
                  <a:cxn ang="0">
                    <a:pos x="T6" y="T7"/>
                  </a:cxn>
                  <a:cxn ang="0">
                    <a:pos x="T8" y="T9"/>
                  </a:cxn>
                </a:cxnLst>
                <a:rect l="0" t="0" r="r" b="b"/>
                <a:pathLst>
                  <a:path w="82" h="28">
                    <a:moveTo>
                      <a:pt x="7" y="14"/>
                    </a:moveTo>
                    <a:cubicBezTo>
                      <a:pt x="14" y="6"/>
                      <a:pt x="35" y="0"/>
                      <a:pt x="53" y="0"/>
                    </a:cubicBezTo>
                    <a:cubicBezTo>
                      <a:pt x="72" y="0"/>
                      <a:pt x="82" y="6"/>
                      <a:pt x="76" y="14"/>
                    </a:cubicBezTo>
                    <a:cubicBezTo>
                      <a:pt x="69" y="22"/>
                      <a:pt x="49" y="28"/>
                      <a:pt x="29" y="28"/>
                    </a:cubicBezTo>
                    <a:cubicBezTo>
                      <a:pt x="10" y="28"/>
                      <a:pt x="0" y="22"/>
                      <a:pt x="7" y="14"/>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655" name="Freeform 955"/>
              <p:cNvSpPr>
                <a:spLocks/>
              </p:cNvSpPr>
              <p:nvPr/>
            </p:nvSpPr>
            <p:spPr bwMode="auto">
              <a:xfrm>
                <a:off x="1821" y="3049"/>
                <a:ext cx="80" cy="28"/>
              </a:xfrm>
              <a:custGeom>
                <a:avLst/>
                <a:gdLst>
                  <a:gd name="T0" fmla="*/ 7 w 81"/>
                  <a:gd name="T1" fmla="*/ 14 h 28"/>
                  <a:gd name="T2" fmla="*/ 52 w 81"/>
                  <a:gd name="T3" fmla="*/ 0 h 28"/>
                  <a:gd name="T4" fmla="*/ 75 w 81"/>
                  <a:gd name="T5" fmla="*/ 14 h 28"/>
                  <a:gd name="T6" fmla="*/ 29 w 81"/>
                  <a:gd name="T7" fmla="*/ 28 h 28"/>
                  <a:gd name="T8" fmla="*/ 7 w 81"/>
                  <a:gd name="T9" fmla="*/ 14 h 28"/>
                </a:gdLst>
                <a:ahLst/>
                <a:cxnLst>
                  <a:cxn ang="0">
                    <a:pos x="T0" y="T1"/>
                  </a:cxn>
                  <a:cxn ang="0">
                    <a:pos x="T2" y="T3"/>
                  </a:cxn>
                  <a:cxn ang="0">
                    <a:pos x="T4" y="T5"/>
                  </a:cxn>
                  <a:cxn ang="0">
                    <a:pos x="T6" y="T7"/>
                  </a:cxn>
                  <a:cxn ang="0">
                    <a:pos x="T8" y="T9"/>
                  </a:cxn>
                </a:cxnLst>
                <a:rect l="0" t="0" r="r" b="b"/>
                <a:pathLst>
                  <a:path w="81" h="28">
                    <a:moveTo>
                      <a:pt x="7" y="14"/>
                    </a:moveTo>
                    <a:cubicBezTo>
                      <a:pt x="13" y="6"/>
                      <a:pt x="33" y="0"/>
                      <a:pt x="52" y="0"/>
                    </a:cubicBezTo>
                    <a:cubicBezTo>
                      <a:pt x="71" y="0"/>
                      <a:pt x="81" y="6"/>
                      <a:pt x="75" y="14"/>
                    </a:cubicBezTo>
                    <a:cubicBezTo>
                      <a:pt x="68" y="22"/>
                      <a:pt x="48" y="28"/>
                      <a:pt x="29" y="28"/>
                    </a:cubicBezTo>
                    <a:cubicBezTo>
                      <a:pt x="10" y="28"/>
                      <a:pt x="0" y="22"/>
                      <a:pt x="7" y="14"/>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656" name="Freeform 956"/>
              <p:cNvSpPr>
                <a:spLocks/>
              </p:cNvSpPr>
              <p:nvPr/>
            </p:nvSpPr>
            <p:spPr bwMode="auto">
              <a:xfrm>
                <a:off x="1909" y="3049"/>
                <a:ext cx="80" cy="28"/>
              </a:xfrm>
              <a:custGeom>
                <a:avLst/>
                <a:gdLst>
                  <a:gd name="T0" fmla="*/ 6 w 80"/>
                  <a:gd name="T1" fmla="*/ 14 h 28"/>
                  <a:gd name="T2" fmla="*/ 51 w 80"/>
                  <a:gd name="T3" fmla="*/ 0 h 28"/>
                  <a:gd name="T4" fmla="*/ 74 w 80"/>
                  <a:gd name="T5" fmla="*/ 14 h 28"/>
                  <a:gd name="T6" fmla="*/ 29 w 80"/>
                  <a:gd name="T7" fmla="*/ 28 h 28"/>
                  <a:gd name="T8" fmla="*/ 6 w 80"/>
                  <a:gd name="T9" fmla="*/ 14 h 28"/>
                </a:gdLst>
                <a:ahLst/>
                <a:cxnLst>
                  <a:cxn ang="0">
                    <a:pos x="T0" y="T1"/>
                  </a:cxn>
                  <a:cxn ang="0">
                    <a:pos x="T2" y="T3"/>
                  </a:cxn>
                  <a:cxn ang="0">
                    <a:pos x="T4" y="T5"/>
                  </a:cxn>
                  <a:cxn ang="0">
                    <a:pos x="T6" y="T7"/>
                  </a:cxn>
                  <a:cxn ang="0">
                    <a:pos x="T8" y="T9"/>
                  </a:cxn>
                </a:cxnLst>
                <a:rect l="0" t="0" r="r" b="b"/>
                <a:pathLst>
                  <a:path w="80" h="28">
                    <a:moveTo>
                      <a:pt x="6" y="14"/>
                    </a:moveTo>
                    <a:cubicBezTo>
                      <a:pt x="12" y="6"/>
                      <a:pt x="32" y="0"/>
                      <a:pt x="51" y="0"/>
                    </a:cubicBezTo>
                    <a:cubicBezTo>
                      <a:pt x="70" y="0"/>
                      <a:pt x="80" y="6"/>
                      <a:pt x="74" y="14"/>
                    </a:cubicBezTo>
                    <a:cubicBezTo>
                      <a:pt x="68" y="22"/>
                      <a:pt x="48" y="28"/>
                      <a:pt x="29" y="28"/>
                    </a:cubicBezTo>
                    <a:cubicBezTo>
                      <a:pt x="10" y="28"/>
                      <a:pt x="0" y="22"/>
                      <a:pt x="6" y="14"/>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657" name="Freeform 957"/>
              <p:cNvSpPr>
                <a:spLocks/>
              </p:cNvSpPr>
              <p:nvPr/>
            </p:nvSpPr>
            <p:spPr bwMode="auto">
              <a:xfrm>
                <a:off x="2891" y="3049"/>
                <a:ext cx="72" cy="28"/>
              </a:xfrm>
              <a:custGeom>
                <a:avLst/>
                <a:gdLst>
                  <a:gd name="T0" fmla="*/ 2 w 72"/>
                  <a:gd name="T1" fmla="*/ 14 h 28"/>
                  <a:gd name="T2" fmla="*/ 40 w 72"/>
                  <a:gd name="T3" fmla="*/ 0 h 28"/>
                  <a:gd name="T4" fmla="*/ 70 w 72"/>
                  <a:gd name="T5" fmla="*/ 14 h 28"/>
                  <a:gd name="T6" fmla="*/ 32 w 72"/>
                  <a:gd name="T7" fmla="*/ 28 h 28"/>
                  <a:gd name="T8" fmla="*/ 2 w 72"/>
                  <a:gd name="T9" fmla="*/ 14 h 28"/>
                </a:gdLst>
                <a:ahLst/>
                <a:cxnLst>
                  <a:cxn ang="0">
                    <a:pos x="T0" y="T1"/>
                  </a:cxn>
                  <a:cxn ang="0">
                    <a:pos x="T2" y="T3"/>
                  </a:cxn>
                  <a:cxn ang="0">
                    <a:pos x="T4" y="T5"/>
                  </a:cxn>
                  <a:cxn ang="0">
                    <a:pos x="T6" y="T7"/>
                  </a:cxn>
                  <a:cxn ang="0">
                    <a:pos x="T8" y="T9"/>
                  </a:cxn>
                </a:cxnLst>
                <a:rect l="0" t="0" r="r" b="b"/>
                <a:pathLst>
                  <a:path w="72" h="28">
                    <a:moveTo>
                      <a:pt x="2" y="14"/>
                    </a:moveTo>
                    <a:cubicBezTo>
                      <a:pt x="5" y="6"/>
                      <a:pt x="22" y="0"/>
                      <a:pt x="40" y="0"/>
                    </a:cubicBezTo>
                    <a:cubicBezTo>
                      <a:pt x="59" y="0"/>
                      <a:pt x="72" y="6"/>
                      <a:pt x="70" y="14"/>
                    </a:cubicBezTo>
                    <a:cubicBezTo>
                      <a:pt x="68" y="22"/>
                      <a:pt x="51" y="28"/>
                      <a:pt x="32" y="28"/>
                    </a:cubicBezTo>
                    <a:cubicBezTo>
                      <a:pt x="13" y="28"/>
                      <a:pt x="0" y="22"/>
                      <a:pt x="2" y="14"/>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658" name="Freeform 958"/>
              <p:cNvSpPr>
                <a:spLocks/>
              </p:cNvSpPr>
              <p:nvPr/>
            </p:nvSpPr>
            <p:spPr bwMode="auto">
              <a:xfrm>
                <a:off x="2982" y="3049"/>
                <a:ext cx="71" cy="28"/>
              </a:xfrm>
              <a:custGeom>
                <a:avLst/>
                <a:gdLst>
                  <a:gd name="T0" fmla="*/ 2 w 72"/>
                  <a:gd name="T1" fmla="*/ 14 h 28"/>
                  <a:gd name="T2" fmla="*/ 39 w 72"/>
                  <a:gd name="T3" fmla="*/ 0 h 28"/>
                  <a:gd name="T4" fmla="*/ 70 w 72"/>
                  <a:gd name="T5" fmla="*/ 14 h 28"/>
                  <a:gd name="T6" fmla="*/ 32 w 72"/>
                  <a:gd name="T7" fmla="*/ 28 h 28"/>
                  <a:gd name="T8" fmla="*/ 2 w 72"/>
                  <a:gd name="T9" fmla="*/ 14 h 28"/>
                </a:gdLst>
                <a:ahLst/>
                <a:cxnLst>
                  <a:cxn ang="0">
                    <a:pos x="T0" y="T1"/>
                  </a:cxn>
                  <a:cxn ang="0">
                    <a:pos x="T2" y="T3"/>
                  </a:cxn>
                  <a:cxn ang="0">
                    <a:pos x="T4" y="T5"/>
                  </a:cxn>
                  <a:cxn ang="0">
                    <a:pos x="T6" y="T7"/>
                  </a:cxn>
                  <a:cxn ang="0">
                    <a:pos x="T8" y="T9"/>
                  </a:cxn>
                </a:cxnLst>
                <a:rect l="0" t="0" r="r" b="b"/>
                <a:pathLst>
                  <a:path w="72" h="28">
                    <a:moveTo>
                      <a:pt x="2" y="14"/>
                    </a:moveTo>
                    <a:cubicBezTo>
                      <a:pt x="4" y="6"/>
                      <a:pt x="21" y="0"/>
                      <a:pt x="39" y="0"/>
                    </a:cubicBezTo>
                    <a:cubicBezTo>
                      <a:pt x="58" y="0"/>
                      <a:pt x="72" y="6"/>
                      <a:pt x="70" y="14"/>
                    </a:cubicBezTo>
                    <a:cubicBezTo>
                      <a:pt x="68" y="22"/>
                      <a:pt x="51" y="28"/>
                      <a:pt x="32" y="28"/>
                    </a:cubicBezTo>
                    <a:cubicBezTo>
                      <a:pt x="13" y="28"/>
                      <a:pt x="0" y="22"/>
                      <a:pt x="2" y="14"/>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659" name="Freeform 959"/>
              <p:cNvSpPr>
                <a:spLocks/>
              </p:cNvSpPr>
              <p:nvPr/>
            </p:nvSpPr>
            <p:spPr bwMode="auto">
              <a:xfrm>
                <a:off x="3070" y="3049"/>
                <a:ext cx="71" cy="28"/>
              </a:xfrm>
              <a:custGeom>
                <a:avLst/>
                <a:gdLst>
                  <a:gd name="T0" fmla="*/ 1 w 71"/>
                  <a:gd name="T1" fmla="*/ 14 h 28"/>
                  <a:gd name="T2" fmla="*/ 38 w 71"/>
                  <a:gd name="T3" fmla="*/ 0 h 28"/>
                  <a:gd name="T4" fmla="*/ 70 w 71"/>
                  <a:gd name="T5" fmla="*/ 14 h 28"/>
                  <a:gd name="T6" fmla="*/ 33 w 71"/>
                  <a:gd name="T7" fmla="*/ 28 h 28"/>
                  <a:gd name="T8" fmla="*/ 1 w 71"/>
                  <a:gd name="T9" fmla="*/ 14 h 28"/>
                </a:gdLst>
                <a:ahLst/>
                <a:cxnLst>
                  <a:cxn ang="0">
                    <a:pos x="T0" y="T1"/>
                  </a:cxn>
                  <a:cxn ang="0">
                    <a:pos x="T2" y="T3"/>
                  </a:cxn>
                  <a:cxn ang="0">
                    <a:pos x="T4" y="T5"/>
                  </a:cxn>
                  <a:cxn ang="0">
                    <a:pos x="T6" y="T7"/>
                  </a:cxn>
                  <a:cxn ang="0">
                    <a:pos x="T8" y="T9"/>
                  </a:cxn>
                </a:cxnLst>
                <a:rect l="0" t="0" r="r" b="b"/>
                <a:pathLst>
                  <a:path w="71" h="28">
                    <a:moveTo>
                      <a:pt x="1" y="14"/>
                    </a:moveTo>
                    <a:cubicBezTo>
                      <a:pt x="3" y="6"/>
                      <a:pt x="20" y="0"/>
                      <a:pt x="38" y="0"/>
                    </a:cubicBezTo>
                    <a:cubicBezTo>
                      <a:pt x="57" y="0"/>
                      <a:pt x="71" y="6"/>
                      <a:pt x="70" y="14"/>
                    </a:cubicBezTo>
                    <a:cubicBezTo>
                      <a:pt x="68" y="22"/>
                      <a:pt x="52" y="28"/>
                      <a:pt x="33" y="28"/>
                    </a:cubicBezTo>
                    <a:cubicBezTo>
                      <a:pt x="14" y="28"/>
                      <a:pt x="0" y="22"/>
                      <a:pt x="1" y="14"/>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660" name="Freeform 960"/>
              <p:cNvSpPr>
                <a:spLocks/>
              </p:cNvSpPr>
              <p:nvPr/>
            </p:nvSpPr>
            <p:spPr bwMode="auto">
              <a:xfrm>
                <a:off x="3160" y="3049"/>
                <a:ext cx="69" cy="28"/>
              </a:xfrm>
              <a:custGeom>
                <a:avLst/>
                <a:gdLst>
                  <a:gd name="T0" fmla="*/ 1 w 70"/>
                  <a:gd name="T1" fmla="*/ 14 h 28"/>
                  <a:gd name="T2" fmla="*/ 37 w 70"/>
                  <a:gd name="T3" fmla="*/ 0 h 28"/>
                  <a:gd name="T4" fmla="*/ 69 w 70"/>
                  <a:gd name="T5" fmla="*/ 14 h 28"/>
                  <a:gd name="T6" fmla="*/ 33 w 70"/>
                  <a:gd name="T7" fmla="*/ 28 h 28"/>
                  <a:gd name="T8" fmla="*/ 1 w 70"/>
                  <a:gd name="T9" fmla="*/ 14 h 28"/>
                </a:gdLst>
                <a:ahLst/>
                <a:cxnLst>
                  <a:cxn ang="0">
                    <a:pos x="T0" y="T1"/>
                  </a:cxn>
                  <a:cxn ang="0">
                    <a:pos x="T2" y="T3"/>
                  </a:cxn>
                  <a:cxn ang="0">
                    <a:pos x="T4" y="T5"/>
                  </a:cxn>
                  <a:cxn ang="0">
                    <a:pos x="T6" y="T7"/>
                  </a:cxn>
                  <a:cxn ang="0">
                    <a:pos x="T8" y="T9"/>
                  </a:cxn>
                </a:cxnLst>
                <a:rect l="0" t="0" r="r" b="b"/>
                <a:pathLst>
                  <a:path w="70" h="28">
                    <a:moveTo>
                      <a:pt x="1" y="14"/>
                    </a:moveTo>
                    <a:cubicBezTo>
                      <a:pt x="2" y="6"/>
                      <a:pt x="19" y="0"/>
                      <a:pt x="37" y="0"/>
                    </a:cubicBezTo>
                    <a:cubicBezTo>
                      <a:pt x="56" y="0"/>
                      <a:pt x="70" y="6"/>
                      <a:pt x="69" y="14"/>
                    </a:cubicBezTo>
                    <a:cubicBezTo>
                      <a:pt x="68" y="22"/>
                      <a:pt x="52" y="28"/>
                      <a:pt x="33" y="28"/>
                    </a:cubicBezTo>
                    <a:cubicBezTo>
                      <a:pt x="14" y="28"/>
                      <a:pt x="0" y="22"/>
                      <a:pt x="1" y="14"/>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661" name="Freeform 961"/>
              <p:cNvSpPr>
                <a:spLocks/>
              </p:cNvSpPr>
              <p:nvPr/>
            </p:nvSpPr>
            <p:spPr bwMode="auto">
              <a:xfrm>
                <a:off x="3248" y="3049"/>
                <a:ext cx="71" cy="28"/>
              </a:xfrm>
              <a:custGeom>
                <a:avLst/>
                <a:gdLst>
                  <a:gd name="T0" fmla="*/ 1 w 71"/>
                  <a:gd name="T1" fmla="*/ 14 h 28"/>
                  <a:gd name="T2" fmla="*/ 37 w 71"/>
                  <a:gd name="T3" fmla="*/ 0 h 28"/>
                  <a:gd name="T4" fmla="*/ 70 w 71"/>
                  <a:gd name="T5" fmla="*/ 14 h 28"/>
                  <a:gd name="T6" fmla="*/ 34 w 71"/>
                  <a:gd name="T7" fmla="*/ 28 h 28"/>
                  <a:gd name="T8" fmla="*/ 1 w 71"/>
                  <a:gd name="T9" fmla="*/ 14 h 28"/>
                </a:gdLst>
                <a:ahLst/>
                <a:cxnLst>
                  <a:cxn ang="0">
                    <a:pos x="T0" y="T1"/>
                  </a:cxn>
                  <a:cxn ang="0">
                    <a:pos x="T2" y="T3"/>
                  </a:cxn>
                  <a:cxn ang="0">
                    <a:pos x="T4" y="T5"/>
                  </a:cxn>
                  <a:cxn ang="0">
                    <a:pos x="T6" y="T7"/>
                  </a:cxn>
                  <a:cxn ang="0">
                    <a:pos x="T8" y="T9"/>
                  </a:cxn>
                </a:cxnLst>
                <a:rect l="0" t="0" r="r" b="b"/>
                <a:pathLst>
                  <a:path w="71" h="28">
                    <a:moveTo>
                      <a:pt x="1" y="14"/>
                    </a:moveTo>
                    <a:cubicBezTo>
                      <a:pt x="2" y="6"/>
                      <a:pt x="18" y="0"/>
                      <a:pt x="37" y="0"/>
                    </a:cubicBezTo>
                    <a:cubicBezTo>
                      <a:pt x="56" y="0"/>
                      <a:pt x="71" y="6"/>
                      <a:pt x="70" y="14"/>
                    </a:cubicBezTo>
                    <a:cubicBezTo>
                      <a:pt x="69" y="22"/>
                      <a:pt x="53" y="28"/>
                      <a:pt x="34" y="28"/>
                    </a:cubicBezTo>
                    <a:cubicBezTo>
                      <a:pt x="14" y="28"/>
                      <a:pt x="0" y="22"/>
                      <a:pt x="1" y="14"/>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662" name="Freeform 962"/>
              <p:cNvSpPr>
                <a:spLocks/>
              </p:cNvSpPr>
              <p:nvPr/>
            </p:nvSpPr>
            <p:spPr bwMode="auto">
              <a:xfrm>
                <a:off x="3339" y="3049"/>
                <a:ext cx="68" cy="28"/>
              </a:xfrm>
              <a:custGeom>
                <a:avLst/>
                <a:gdLst>
                  <a:gd name="T0" fmla="*/ 0 w 69"/>
                  <a:gd name="T1" fmla="*/ 14 h 28"/>
                  <a:gd name="T2" fmla="*/ 35 w 69"/>
                  <a:gd name="T3" fmla="*/ 0 h 28"/>
                  <a:gd name="T4" fmla="*/ 68 w 69"/>
                  <a:gd name="T5" fmla="*/ 14 h 28"/>
                  <a:gd name="T6" fmla="*/ 33 w 69"/>
                  <a:gd name="T7" fmla="*/ 28 h 28"/>
                  <a:gd name="T8" fmla="*/ 0 w 69"/>
                  <a:gd name="T9" fmla="*/ 14 h 28"/>
                </a:gdLst>
                <a:ahLst/>
                <a:cxnLst>
                  <a:cxn ang="0">
                    <a:pos x="T0" y="T1"/>
                  </a:cxn>
                  <a:cxn ang="0">
                    <a:pos x="T2" y="T3"/>
                  </a:cxn>
                  <a:cxn ang="0">
                    <a:pos x="T4" y="T5"/>
                  </a:cxn>
                  <a:cxn ang="0">
                    <a:pos x="T6" y="T7"/>
                  </a:cxn>
                  <a:cxn ang="0">
                    <a:pos x="T8" y="T9"/>
                  </a:cxn>
                </a:cxnLst>
                <a:rect l="0" t="0" r="r" b="b"/>
                <a:pathLst>
                  <a:path w="69" h="28">
                    <a:moveTo>
                      <a:pt x="0" y="14"/>
                    </a:moveTo>
                    <a:cubicBezTo>
                      <a:pt x="1" y="6"/>
                      <a:pt x="17" y="0"/>
                      <a:pt x="35" y="0"/>
                    </a:cubicBezTo>
                    <a:cubicBezTo>
                      <a:pt x="54" y="0"/>
                      <a:pt x="69" y="6"/>
                      <a:pt x="68" y="14"/>
                    </a:cubicBezTo>
                    <a:cubicBezTo>
                      <a:pt x="68" y="22"/>
                      <a:pt x="52" y="28"/>
                      <a:pt x="33" y="28"/>
                    </a:cubicBezTo>
                    <a:cubicBezTo>
                      <a:pt x="14" y="28"/>
                      <a:pt x="0" y="22"/>
                      <a:pt x="0" y="14"/>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663" name="Freeform 963"/>
              <p:cNvSpPr>
                <a:spLocks/>
              </p:cNvSpPr>
              <p:nvPr/>
            </p:nvSpPr>
            <p:spPr bwMode="auto">
              <a:xfrm>
                <a:off x="3427" y="3049"/>
                <a:ext cx="68" cy="28"/>
              </a:xfrm>
              <a:custGeom>
                <a:avLst/>
                <a:gdLst>
                  <a:gd name="T0" fmla="*/ 0 w 68"/>
                  <a:gd name="T1" fmla="*/ 14 h 28"/>
                  <a:gd name="T2" fmla="*/ 35 w 68"/>
                  <a:gd name="T3" fmla="*/ 0 h 28"/>
                  <a:gd name="T4" fmla="*/ 68 w 68"/>
                  <a:gd name="T5" fmla="*/ 14 h 28"/>
                  <a:gd name="T6" fmla="*/ 34 w 68"/>
                  <a:gd name="T7" fmla="*/ 28 h 28"/>
                  <a:gd name="T8" fmla="*/ 0 w 68"/>
                  <a:gd name="T9" fmla="*/ 14 h 28"/>
                </a:gdLst>
                <a:ahLst/>
                <a:cxnLst>
                  <a:cxn ang="0">
                    <a:pos x="T0" y="T1"/>
                  </a:cxn>
                  <a:cxn ang="0">
                    <a:pos x="T2" y="T3"/>
                  </a:cxn>
                  <a:cxn ang="0">
                    <a:pos x="T4" y="T5"/>
                  </a:cxn>
                  <a:cxn ang="0">
                    <a:pos x="T6" y="T7"/>
                  </a:cxn>
                  <a:cxn ang="0">
                    <a:pos x="T8" y="T9"/>
                  </a:cxn>
                </a:cxnLst>
                <a:rect l="0" t="0" r="r" b="b"/>
                <a:pathLst>
                  <a:path w="68" h="28">
                    <a:moveTo>
                      <a:pt x="0" y="14"/>
                    </a:moveTo>
                    <a:cubicBezTo>
                      <a:pt x="0" y="6"/>
                      <a:pt x="16" y="0"/>
                      <a:pt x="35" y="0"/>
                    </a:cubicBezTo>
                    <a:cubicBezTo>
                      <a:pt x="53" y="0"/>
                      <a:pt x="68" y="6"/>
                      <a:pt x="68" y="14"/>
                    </a:cubicBezTo>
                    <a:cubicBezTo>
                      <a:pt x="68" y="22"/>
                      <a:pt x="53" y="28"/>
                      <a:pt x="34" y="28"/>
                    </a:cubicBezTo>
                    <a:cubicBezTo>
                      <a:pt x="15" y="28"/>
                      <a:pt x="0" y="22"/>
                      <a:pt x="0" y="14"/>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664" name="Freeform 964"/>
              <p:cNvSpPr>
                <a:spLocks/>
              </p:cNvSpPr>
              <p:nvPr/>
            </p:nvSpPr>
            <p:spPr bwMode="auto">
              <a:xfrm>
                <a:off x="3516" y="3049"/>
                <a:ext cx="69" cy="28"/>
              </a:xfrm>
              <a:custGeom>
                <a:avLst/>
                <a:gdLst>
                  <a:gd name="T0" fmla="*/ 0 w 69"/>
                  <a:gd name="T1" fmla="*/ 14 h 28"/>
                  <a:gd name="T2" fmla="*/ 34 w 69"/>
                  <a:gd name="T3" fmla="*/ 0 h 28"/>
                  <a:gd name="T4" fmla="*/ 69 w 69"/>
                  <a:gd name="T5" fmla="*/ 14 h 28"/>
                  <a:gd name="T6" fmla="*/ 34 w 69"/>
                  <a:gd name="T7" fmla="*/ 28 h 28"/>
                  <a:gd name="T8" fmla="*/ 0 w 69"/>
                  <a:gd name="T9" fmla="*/ 14 h 28"/>
                </a:gdLst>
                <a:ahLst/>
                <a:cxnLst>
                  <a:cxn ang="0">
                    <a:pos x="T0" y="T1"/>
                  </a:cxn>
                  <a:cxn ang="0">
                    <a:pos x="T2" y="T3"/>
                  </a:cxn>
                  <a:cxn ang="0">
                    <a:pos x="T4" y="T5"/>
                  </a:cxn>
                  <a:cxn ang="0">
                    <a:pos x="T6" y="T7"/>
                  </a:cxn>
                  <a:cxn ang="0">
                    <a:pos x="T8" y="T9"/>
                  </a:cxn>
                </a:cxnLst>
                <a:rect l="0" t="0" r="r" b="b"/>
                <a:pathLst>
                  <a:path w="69" h="28">
                    <a:moveTo>
                      <a:pt x="0" y="14"/>
                    </a:moveTo>
                    <a:cubicBezTo>
                      <a:pt x="0" y="6"/>
                      <a:pt x="15" y="0"/>
                      <a:pt x="34" y="0"/>
                    </a:cubicBezTo>
                    <a:cubicBezTo>
                      <a:pt x="53" y="0"/>
                      <a:pt x="68" y="6"/>
                      <a:pt x="69" y="14"/>
                    </a:cubicBezTo>
                    <a:cubicBezTo>
                      <a:pt x="69" y="22"/>
                      <a:pt x="53" y="28"/>
                      <a:pt x="34" y="28"/>
                    </a:cubicBezTo>
                    <a:cubicBezTo>
                      <a:pt x="15" y="28"/>
                      <a:pt x="0" y="22"/>
                      <a:pt x="0" y="14"/>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665" name="Freeform 965"/>
              <p:cNvSpPr>
                <a:spLocks/>
              </p:cNvSpPr>
              <p:nvPr/>
            </p:nvSpPr>
            <p:spPr bwMode="auto">
              <a:xfrm>
                <a:off x="3604" y="3049"/>
                <a:ext cx="69" cy="28"/>
              </a:xfrm>
              <a:custGeom>
                <a:avLst/>
                <a:gdLst>
                  <a:gd name="T0" fmla="*/ 0 w 70"/>
                  <a:gd name="T1" fmla="*/ 14 h 28"/>
                  <a:gd name="T2" fmla="*/ 34 w 70"/>
                  <a:gd name="T3" fmla="*/ 0 h 28"/>
                  <a:gd name="T4" fmla="*/ 69 w 70"/>
                  <a:gd name="T5" fmla="*/ 14 h 28"/>
                  <a:gd name="T6" fmla="*/ 36 w 70"/>
                  <a:gd name="T7" fmla="*/ 28 h 28"/>
                  <a:gd name="T8" fmla="*/ 0 w 70"/>
                  <a:gd name="T9" fmla="*/ 14 h 28"/>
                </a:gdLst>
                <a:ahLst/>
                <a:cxnLst>
                  <a:cxn ang="0">
                    <a:pos x="T0" y="T1"/>
                  </a:cxn>
                  <a:cxn ang="0">
                    <a:pos x="T2" y="T3"/>
                  </a:cxn>
                  <a:cxn ang="0">
                    <a:pos x="T4" y="T5"/>
                  </a:cxn>
                  <a:cxn ang="0">
                    <a:pos x="T6" y="T7"/>
                  </a:cxn>
                  <a:cxn ang="0">
                    <a:pos x="T8" y="T9"/>
                  </a:cxn>
                </a:cxnLst>
                <a:rect l="0" t="0" r="r" b="b"/>
                <a:pathLst>
                  <a:path w="70" h="28">
                    <a:moveTo>
                      <a:pt x="0" y="14"/>
                    </a:moveTo>
                    <a:cubicBezTo>
                      <a:pt x="0" y="6"/>
                      <a:pt x="15" y="0"/>
                      <a:pt x="34" y="0"/>
                    </a:cubicBezTo>
                    <a:cubicBezTo>
                      <a:pt x="53" y="0"/>
                      <a:pt x="69" y="6"/>
                      <a:pt x="69" y="14"/>
                    </a:cubicBezTo>
                    <a:cubicBezTo>
                      <a:pt x="70" y="22"/>
                      <a:pt x="55" y="28"/>
                      <a:pt x="36" y="28"/>
                    </a:cubicBezTo>
                    <a:cubicBezTo>
                      <a:pt x="17" y="28"/>
                      <a:pt x="1" y="22"/>
                      <a:pt x="0" y="14"/>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666" name="Freeform 966"/>
              <p:cNvSpPr>
                <a:spLocks/>
              </p:cNvSpPr>
              <p:nvPr/>
            </p:nvSpPr>
            <p:spPr bwMode="auto">
              <a:xfrm>
                <a:off x="3693" y="3049"/>
                <a:ext cx="70" cy="28"/>
              </a:xfrm>
              <a:custGeom>
                <a:avLst/>
                <a:gdLst>
                  <a:gd name="T0" fmla="*/ 1 w 70"/>
                  <a:gd name="T1" fmla="*/ 14 h 28"/>
                  <a:gd name="T2" fmla="*/ 34 w 70"/>
                  <a:gd name="T3" fmla="*/ 0 h 28"/>
                  <a:gd name="T4" fmla="*/ 69 w 70"/>
                  <a:gd name="T5" fmla="*/ 14 h 28"/>
                  <a:gd name="T6" fmla="*/ 36 w 70"/>
                  <a:gd name="T7" fmla="*/ 28 h 28"/>
                  <a:gd name="T8" fmla="*/ 1 w 70"/>
                  <a:gd name="T9" fmla="*/ 14 h 28"/>
                </a:gdLst>
                <a:ahLst/>
                <a:cxnLst>
                  <a:cxn ang="0">
                    <a:pos x="T0" y="T1"/>
                  </a:cxn>
                  <a:cxn ang="0">
                    <a:pos x="T2" y="T3"/>
                  </a:cxn>
                  <a:cxn ang="0">
                    <a:pos x="T4" y="T5"/>
                  </a:cxn>
                  <a:cxn ang="0">
                    <a:pos x="T6" y="T7"/>
                  </a:cxn>
                  <a:cxn ang="0">
                    <a:pos x="T8" y="T9"/>
                  </a:cxn>
                </a:cxnLst>
                <a:rect l="0" t="0" r="r" b="b"/>
                <a:pathLst>
                  <a:path w="70" h="28">
                    <a:moveTo>
                      <a:pt x="1" y="14"/>
                    </a:moveTo>
                    <a:cubicBezTo>
                      <a:pt x="0" y="6"/>
                      <a:pt x="15" y="0"/>
                      <a:pt x="34" y="0"/>
                    </a:cubicBezTo>
                    <a:cubicBezTo>
                      <a:pt x="52" y="0"/>
                      <a:pt x="68" y="6"/>
                      <a:pt x="69" y="14"/>
                    </a:cubicBezTo>
                    <a:cubicBezTo>
                      <a:pt x="70" y="22"/>
                      <a:pt x="55" y="28"/>
                      <a:pt x="36" y="28"/>
                    </a:cubicBezTo>
                    <a:cubicBezTo>
                      <a:pt x="17" y="28"/>
                      <a:pt x="2" y="22"/>
                      <a:pt x="1" y="14"/>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667" name="Freeform 967"/>
              <p:cNvSpPr>
                <a:spLocks/>
              </p:cNvSpPr>
              <p:nvPr/>
            </p:nvSpPr>
            <p:spPr bwMode="auto">
              <a:xfrm>
                <a:off x="3782" y="3049"/>
                <a:ext cx="69" cy="28"/>
              </a:xfrm>
              <a:custGeom>
                <a:avLst/>
                <a:gdLst>
                  <a:gd name="T0" fmla="*/ 1 w 70"/>
                  <a:gd name="T1" fmla="*/ 14 h 28"/>
                  <a:gd name="T2" fmla="*/ 33 w 70"/>
                  <a:gd name="T3" fmla="*/ 0 h 28"/>
                  <a:gd name="T4" fmla="*/ 69 w 70"/>
                  <a:gd name="T5" fmla="*/ 14 h 28"/>
                  <a:gd name="T6" fmla="*/ 37 w 70"/>
                  <a:gd name="T7" fmla="*/ 28 h 28"/>
                  <a:gd name="T8" fmla="*/ 1 w 70"/>
                  <a:gd name="T9" fmla="*/ 14 h 28"/>
                </a:gdLst>
                <a:ahLst/>
                <a:cxnLst>
                  <a:cxn ang="0">
                    <a:pos x="T0" y="T1"/>
                  </a:cxn>
                  <a:cxn ang="0">
                    <a:pos x="T2" y="T3"/>
                  </a:cxn>
                  <a:cxn ang="0">
                    <a:pos x="T4" y="T5"/>
                  </a:cxn>
                  <a:cxn ang="0">
                    <a:pos x="T6" y="T7"/>
                  </a:cxn>
                  <a:cxn ang="0">
                    <a:pos x="T8" y="T9"/>
                  </a:cxn>
                </a:cxnLst>
                <a:rect l="0" t="0" r="r" b="b"/>
                <a:pathLst>
                  <a:path w="70" h="28">
                    <a:moveTo>
                      <a:pt x="1" y="14"/>
                    </a:moveTo>
                    <a:cubicBezTo>
                      <a:pt x="0" y="6"/>
                      <a:pt x="14" y="0"/>
                      <a:pt x="33" y="0"/>
                    </a:cubicBezTo>
                    <a:cubicBezTo>
                      <a:pt x="51" y="0"/>
                      <a:pt x="68" y="6"/>
                      <a:pt x="69" y="14"/>
                    </a:cubicBezTo>
                    <a:cubicBezTo>
                      <a:pt x="70" y="22"/>
                      <a:pt x="56" y="28"/>
                      <a:pt x="37" y="28"/>
                    </a:cubicBezTo>
                    <a:cubicBezTo>
                      <a:pt x="18" y="28"/>
                      <a:pt x="2" y="22"/>
                      <a:pt x="1" y="14"/>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668" name="Freeform 968"/>
              <p:cNvSpPr>
                <a:spLocks/>
              </p:cNvSpPr>
              <p:nvPr/>
            </p:nvSpPr>
            <p:spPr bwMode="auto">
              <a:xfrm>
                <a:off x="3870" y="3049"/>
                <a:ext cx="72" cy="28"/>
              </a:xfrm>
              <a:custGeom>
                <a:avLst/>
                <a:gdLst>
                  <a:gd name="T0" fmla="*/ 1 w 72"/>
                  <a:gd name="T1" fmla="*/ 14 h 28"/>
                  <a:gd name="T2" fmla="*/ 33 w 72"/>
                  <a:gd name="T3" fmla="*/ 0 h 28"/>
                  <a:gd name="T4" fmla="*/ 70 w 72"/>
                  <a:gd name="T5" fmla="*/ 14 h 28"/>
                  <a:gd name="T6" fmla="*/ 38 w 72"/>
                  <a:gd name="T7" fmla="*/ 28 h 28"/>
                  <a:gd name="T8" fmla="*/ 1 w 72"/>
                  <a:gd name="T9" fmla="*/ 14 h 28"/>
                </a:gdLst>
                <a:ahLst/>
                <a:cxnLst>
                  <a:cxn ang="0">
                    <a:pos x="T0" y="T1"/>
                  </a:cxn>
                  <a:cxn ang="0">
                    <a:pos x="T2" y="T3"/>
                  </a:cxn>
                  <a:cxn ang="0">
                    <a:pos x="T4" y="T5"/>
                  </a:cxn>
                  <a:cxn ang="0">
                    <a:pos x="T6" y="T7"/>
                  </a:cxn>
                  <a:cxn ang="0">
                    <a:pos x="T8" y="T9"/>
                  </a:cxn>
                </a:cxnLst>
                <a:rect l="0" t="0" r="r" b="b"/>
                <a:pathLst>
                  <a:path w="72" h="28">
                    <a:moveTo>
                      <a:pt x="1" y="14"/>
                    </a:moveTo>
                    <a:cubicBezTo>
                      <a:pt x="0" y="6"/>
                      <a:pt x="14" y="0"/>
                      <a:pt x="33" y="0"/>
                    </a:cubicBezTo>
                    <a:cubicBezTo>
                      <a:pt x="52" y="0"/>
                      <a:pt x="69" y="6"/>
                      <a:pt x="70" y="14"/>
                    </a:cubicBezTo>
                    <a:cubicBezTo>
                      <a:pt x="72" y="22"/>
                      <a:pt x="58" y="28"/>
                      <a:pt x="38" y="28"/>
                    </a:cubicBezTo>
                    <a:cubicBezTo>
                      <a:pt x="19" y="28"/>
                      <a:pt x="3" y="22"/>
                      <a:pt x="1" y="14"/>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669" name="Freeform 969"/>
              <p:cNvSpPr>
                <a:spLocks/>
              </p:cNvSpPr>
              <p:nvPr/>
            </p:nvSpPr>
            <p:spPr bwMode="auto">
              <a:xfrm>
                <a:off x="3958" y="3049"/>
                <a:ext cx="72" cy="28"/>
              </a:xfrm>
              <a:custGeom>
                <a:avLst/>
                <a:gdLst>
                  <a:gd name="T0" fmla="*/ 2 w 73"/>
                  <a:gd name="T1" fmla="*/ 14 h 28"/>
                  <a:gd name="T2" fmla="*/ 33 w 73"/>
                  <a:gd name="T3" fmla="*/ 0 h 28"/>
                  <a:gd name="T4" fmla="*/ 71 w 73"/>
                  <a:gd name="T5" fmla="*/ 14 h 28"/>
                  <a:gd name="T6" fmla="*/ 40 w 73"/>
                  <a:gd name="T7" fmla="*/ 28 h 28"/>
                  <a:gd name="T8" fmla="*/ 2 w 73"/>
                  <a:gd name="T9" fmla="*/ 14 h 28"/>
                </a:gdLst>
                <a:ahLst/>
                <a:cxnLst>
                  <a:cxn ang="0">
                    <a:pos x="T0" y="T1"/>
                  </a:cxn>
                  <a:cxn ang="0">
                    <a:pos x="T2" y="T3"/>
                  </a:cxn>
                  <a:cxn ang="0">
                    <a:pos x="T4" y="T5"/>
                  </a:cxn>
                  <a:cxn ang="0">
                    <a:pos x="T6" y="T7"/>
                  </a:cxn>
                  <a:cxn ang="0">
                    <a:pos x="T8" y="T9"/>
                  </a:cxn>
                </a:cxnLst>
                <a:rect l="0" t="0" r="r" b="b"/>
                <a:pathLst>
                  <a:path w="73" h="28">
                    <a:moveTo>
                      <a:pt x="2" y="14"/>
                    </a:moveTo>
                    <a:cubicBezTo>
                      <a:pt x="0" y="6"/>
                      <a:pt x="14" y="0"/>
                      <a:pt x="33" y="0"/>
                    </a:cubicBezTo>
                    <a:cubicBezTo>
                      <a:pt x="52" y="0"/>
                      <a:pt x="69" y="6"/>
                      <a:pt x="71" y="14"/>
                    </a:cubicBezTo>
                    <a:cubicBezTo>
                      <a:pt x="73" y="22"/>
                      <a:pt x="59" y="28"/>
                      <a:pt x="40" y="28"/>
                    </a:cubicBezTo>
                    <a:cubicBezTo>
                      <a:pt x="21" y="28"/>
                      <a:pt x="4" y="22"/>
                      <a:pt x="2" y="14"/>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670" name="Freeform 970"/>
              <p:cNvSpPr>
                <a:spLocks/>
              </p:cNvSpPr>
              <p:nvPr/>
            </p:nvSpPr>
            <p:spPr bwMode="auto">
              <a:xfrm>
                <a:off x="4048" y="3049"/>
                <a:ext cx="72" cy="28"/>
              </a:xfrm>
              <a:custGeom>
                <a:avLst/>
                <a:gdLst>
                  <a:gd name="T0" fmla="*/ 2 w 72"/>
                  <a:gd name="T1" fmla="*/ 14 h 28"/>
                  <a:gd name="T2" fmla="*/ 32 w 72"/>
                  <a:gd name="T3" fmla="*/ 0 h 28"/>
                  <a:gd name="T4" fmla="*/ 70 w 72"/>
                  <a:gd name="T5" fmla="*/ 14 h 28"/>
                  <a:gd name="T6" fmla="*/ 39 w 72"/>
                  <a:gd name="T7" fmla="*/ 28 h 28"/>
                  <a:gd name="T8" fmla="*/ 2 w 72"/>
                  <a:gd name="T9" fmla="*/ 14 h 28"/>
                </a:gdLst>
                <a:ahLst/>
                <a:cxnLst>
                  <a:cxn ang="0">
                    <a:pos x="T0" y="T1"/>
                  </a:cxn>
                  <a:cxn ang="0">
                    <a:pos x="T2" y="T3"/>
                  </a:cxn>
                  <a:cxn ang="0">
                    <a:pos x="T4" y="T5"/>
                  </a:cxn>
                  <a:cxn ang="0">
                    <a:pos x="T6" y="T7"/>
                  </a:cxn>
                  <a:cxn ang="0">
                    <a:pos x="T8" y="T9"/>
                  </a:cxn>
                </a:cxnLst>
                <a:rect l="0" t="0" r="r" b="b"/>
                <a:pathLst>
                  <a:path w="72" h="28">
                    <a:moveTo>
                      <a:pt x="2" y="14"/>
                    </a:moveTo>
                    <a:cubicBezTo>
                      <a:pt x="0" y="6"/>
                      <a:pt x="13" y="0"/>
                      <a:pt x="32" y="0"/>
                    </a:cubicBezTo>
                    <a:cubicBezTo>
                      <a:pt x="50" y="0"/>
                      <a:pt x="67" y="6"/>
                      <a:pt x="70" y="14"/>
                    </a:cubicBezTo>
                    <a:cubicBezTo>
                      <a:pt x="72" y="22"/>
                      <a:pt x="58" y="28"/>
                      <a:pt x="39" y="28"/>
                    </a:cubicBezTo>
                    <a:cubicBezTo>
                      <a:pt x="20" y="28"/>
                      <a:pt x="3" y="22"/>
                      <a:pt x="2" y="14"/>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671" name="Freeform 971"/>
              <p:cNvSpPr>
                <a:spLocks/>
              </p:cNvSpPr>
              <p:nvPr/>
            </p:nvSpPr>
            <p:spPr bwMode="auto">
              <a:xfrm>
                <a:off x="4136" y="3049"/>
                <a:ext cx="72" cy="28"/>
              </a:xfrm>
              <a:custGeom>
                <a:avLst/>
                <a:gdLst>
                  <a:gd name="T0" fmla="*/ 2 w 73"/>
                  <a:gd name="T1" fmla="*/ 14 h 28"/>
                  <a:gd name="T2" fmla="*/ 32 w 73"/>
                  <a:gd name="T3" fmla="*/ 0 h 28"/>
                  <a:gd name="T4" fmla="*/ 70 w 73"/>
                  <a:gd name="T5" fmla="*/ 14 h 28"/>
                  <a:gd name="T6" fmla="*/ 41 w 73"/>
                  <a:gd name="T7" fmla="*/ 28 h 28"/>
                  <a:gd name="T8" fmla="*/ 2 w 73"/>
                  <a:gd name="T9" fmla="*/ 14 h 28"/>
                </a:gdLst>
                <a:ahLst/>
                <a:cxnLst>
                  <a:cxn ang="0">
                    <a:pos x="T0" y="T1"/>
                  </a:cxn>
                  <a:cxn ang="0">
                    <a:pos x="T2" y="T3"/>
                  </a:cxn>
                  <a:cxn ang="0">
                    <a:pos x="T4" y="T5"/>
                  </a:cxn>
                  <a:cxn ang="0">
                    <a:pos x="T6" y="T7"/>
                  </a:cxn>
                  <a:cxn ang="0">
                    <a:pos x="T8" y="T9"/>
                  </a:cxn>
                </a:cxnLst>
                <a:rect l="0" t="0" r="r" b="b"/>
                <a:pathLst>
                  <a:path w="73" h="28">
                    <a:moveTo>
                      <a:pt x="2" y="14"/>
                    </a:moveTo>
                    <a:cubicBezTo>
                      <a:pt x="0" y="6"/>
                      <a:pt x="13" y="0"/>
                      <a:pt x="32" y="0"/>
                    </a:cubicBezTo>
                    <a:cubicBezTo>
                      <a:pt x="51" y="0"/>
                      <a:pt x="68" y="6"/>
                      <a:pt x="70" y="14"/>
                    </a:cubicBezTo>
                    <a:cubicBezTo>
                      <a:pt x="73" y="22"/>
                      <a:pt x="60" y="28"/>
                      <a:pt x="41" y="28"/>
                    </a:cubicBezTo>
                    <a:cubicBezTo>
                      <a:pt x="22" y="28"/>
                      <a:pt x="5" y="22"/>
                      <a:pt x="2" y="14"/>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672" name="Freeform 972"/>
              <p:cNvSpPr>
                <a:spLocks/>
              </p:cNvSpPr>
              <p:nvPr/>
            </p:nvSpPr>
            <p:spPr bwMode="auto">
              <a:xfrm>
                <a:off x="4578" y="3049"/>
                <a:ext cx="78" cy="28"/>
              </a:xfrm>
              <a:custGeom>
                <a:avLst/>
                <a:gdLst>
                  <a:gd name="T0" fmla="*/ 4 w 78"/>
                  <a:gd name="T1" fmla="*/ 14 h 28"/>
                  <a:gd name="T2" fmla="*/ 32 w 78"/>
                  <a:gd name="T3" fmla="*/ 0 h 28"/>
                  <a:gd name="T4" fmla="*/ 73 w 78"/>
                  <a:gd name="T5" fmla="*/ 14 h 28"/>
                  <a:gd name="T6" fmla="*/ 46 w 78"/>
                  <a:gd name="T7" fmla="*/ 28 h 28"/>
                  <a:gd name="T8" fmla="*/ 4 w 78"/>
                  <a:gd name="T9" fmla="*/ 14 h 28"/>
                </a:gdLst>
                <a:ahLst/>
                <a:cxnLst>
                  <a:cxn ang="0">
                    <a:pos x="T0" y="T1"/>
                  </a:cxn>
                  <a:cxn ang="0">
                    <a:pos x="T2" y="T3"/>
                  </a:cxn>
                  <a:cxn ang="0">
                    <a:pos x="T4" y="T5"/>
                  </a:cxn>
                  <a:cxn ang="0">
                    <a:pos x="T6" y="T7"/>
                  </a:cxn>
                  <a:cxn ang="0">
                    <a:pos x="T8" y="T9"/>
                  </a:cxn>
                </a:cxnLst>
                <a:rect l="0" t="0" r="r" b="b"/>
                <a:pathLst>
                  <a:path w="78" h="28">
                    <a:moveTo>
                      <a:pt x="4" y="14"/>
                    </a:moveTo>
                    <a:cubicBezTo>
                      <a:pt x="0" y="6"/>
                      <a:pt x="13" y="0"/>
                      <a:pt x="32" y="0"/>
                    </a:cubicBezTo>
                    <a:cubicBezTo>
                      <a:pt x="50" y="0"/>
                      <a:pt x="69" y="6"/>
                      <a:pt x="73" y="14"/>
                    </a:cubicBezTo>
                    <a:cubicBezTo>
                      <a:pt x="78" y="22"/>
                      <a:pt x="66" y="28"/>
                      <a:pt x="46" y="28"/>
                    </a:cubicBezTo>
                    <a:cubicBezTo>
                      <a:pt x="27" y="28"/>
                      <a:pt x="8" y="22"/>
                      <a:pt x="4" y="14"/>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673" name="Freeform 973"/>
              <p:cNvSpPr>
                <a:spLocks/>
              </p:cNvSpPr>
              <p:nvPr/>
            </p:nvSpPr>
            <p:spPr bwMode="auto">
              <a:xfrm>
                <a:off x="5022" y="3049"/>
                <a:ext cx="80" cy="28"/>
              </a:xfrm>
              <a:custGeom>
                <a:avLst/>
                <a:gdLst>
                  <a:gd name="T0" fmla="*/ 6 w 80"/>
                  <a:gd name="T1" fmla="*/ 14 h 28"/>
                  <a:gd name="T2" fmla="*/ 29 w 80"/>
                  <a:gd name="T3" fmla="*/ 0 h 28"/>
                  <a:gd name="T4" fmla="*/ 74 w 80"/>
                  <a:gd name="T5" fmla="*/ 14 h 28"/>
                  <a:gd name="T6" fmla="*/ 50 w 80"/>
                  <a:gd name="T7" fmla="*/ 28 h 28"/>
                  <a:gd name="T8" fmla="*/ 6 w 80"/>
                  <a:gd name="T9" fmla="*/ 14 h 28"/>
                </a:gdLst>
                <a:ahLst/>
                <a:cxnLst>
                  <a:cxn ang="0">
                    <a:pos x="T0" y="T1"/>
                  </a:cxn>
                  <a:cxn ang="0">
                    <a:pos x="T2" y="T3"/>
                  </a:cxn>
                  <a:cxn ang="0">
                    <a:pos x="T4" y="T5"/>
                  </a:cxn>
                  <a:cxn ang="0">
                    <a:pos x="T6" y="T7"/>
                  </a:cxn>
                  <a:cxn ang="0">
                    <a:pos x="T8" y="T9"/>
                  </a:cxn>
                </a:cxnLst>
                <a:rect l="0" t="0" r="r" b="b"/>
                <a:pathLst>
                  <a:path w="80" h="28">
                    <a:moveTo>
                      <a:pt x="6" y="14"/>
                    </a:moveTo>
                    <a:cubicBezTo>
                      <a:pt x="0" y="6"/>
                      <a:pt x="10" y="0"/>
                      <a:pt x="29" y="0"/>
                    </a:cubicBezTo>
                    <a:cubicBezTo>
                      <a:pt x="48" y="0"/>
                      <a:pt x="68" y="6"/>
                      <a:pt x="74" y="14"/>
                    </a:cubicBezTo>
                    <a:cubicBezTo>
                      <a:pt x="80" y="22"/>
                      <a:pt x="69" y="28"/>
                      <a:pt x="50" y="28"/>
                    </a:cubicBezTo>
                    <a:cubicBezTo>
                      <a:pt x="31" y="28"/>
                      <a:pt x="11" y="22"/>
                      <a:pt x="6" y="14"/>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674" name="Freeform 974"/>
              <p:cNvSpPr>
                <a:spLocks/>
              </p:cNvSpPr>
              <p:nvPr/>
            </p:nvSpPr>
            <p:spPr bwMode="auto">
              <a:xfrm>
                <a:off x="5110" y="3049"/>
                <a:ext cx="80" cy="28"/>
              </a:xfrm>
              <a:custGeom>
                <a:avLst/>
                <a:gdLst>
                  <a:gd name="T0" fmla="*/ 6 w 81"/>
                  <a:gd name="T1" fmla="*/ 14 h 28"/>
                  <a:gd name="T2" fmla="*/ 30 w 81"/>
                  <a:gd name="T3" fmla="*/ 0 h 28"/>
                  <a:gd name="T4" fmla="*/ 75 w 81"/>
                  <a:gd name="T5" fmla="*/ 14 h 28"/>
                  <a:gd name="T6" fmla="*/ 52 w 81"/>
                  <a:gd name="T7" fmla="*/ 28 h 28"/>
                  <a:gd name="T8" fmla="*/ 6 w 81"/>
                  <a:gd name="T9" fmla="*/ 14 h 28"/>
                </a:gdLst>
                <a:ahLst/>
                <a:cxnLst>
                  <a:cxn ang="0">
                    <a:pos x="T0" y="T1"/>
                  </a:cxn>
                  <a:cxn ang="0">
                    <a:pos x="T2" y="T3"/>
                  </a:cxn>
                  <a:cxn ang="0">
                    <a:pos x="T4" y="T5"/>
                  </a:cxn>
                  <a:cxn ang="0">
                    <a:pos x="T6" y="T7"/>
                  </a:cxn>
                  <a:cxn ang="0">
                    <a:pos x="T8" y="T9"/>
                  </a:cxn>
                </a:cxnLst>
                <a:rect l="0" t="0" r="r" b="b"/>
                <a:pathLst>
                  <a:path w="81" h="28">
                    <a:moveTo>
                      <a:pt x="6" y="14"/>
                    </a:moveTo>
                    <a:cubicBezTo>
                      <a:pt x="0" y="6"/>
                      <a:pt x="11" y="0"/>
                      <a:pt x="30" y="0"/>
                    </a:cubicBezTo>
                    <a:cubicBezTo>
                      <a:pt x="49" y="0"/>
                      <a:pt x="69" y="6"/>
                      <a:pt x="75" y="14"/>
                    </a:cubicBezTo>
                    <a:cubicBezTo>
                      <a:pt x="81" y="22"/>
                      <a:pt x="71" y="28"/>
                      <a:pt x="52" y="28"/>
                    </a:cubicBezTo>
                    <a:cubicBezTo>
                      <a:pt x="33" y="28"/>
                      <a:pt x="12" y="22"/>
                      <a:pt x="6" y="14"/>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675" name="Freeform 975"/>
              <p:cNvSpPr>
                <a:spLocks/>
              </p:cNvSpPr>
              <p:nvPr/>
            </p:nvSpPr>
            <p:spPr bwMode="auto">
              <a:xfrm>
                <a:off x="5465" y="3049"/>
                <a:ext cx="82" cy="28"/>
              </a:xfrm>
              <a:custGeom>
                <a:avLst/>
                <a:gdLst>
                  <a:gd name="T0" fmla="*/ 7 w 83"/>
                  <a:gd name="T1" fmla="*/ 14 h 28"/>
                  <a:gd name="T2" fmla="*/ 28 w 83"/>
                  <a:gd name="T3" fmla="*/ 0 h 28"/>
                  <a:gd name="T4" fmla="*/ 76 w 83"/>
                  <a:gd name="T5" fmla="*/ 14 h 28"/>
                  <a:gd name="T6" fmla="*/ 55 w 83"/>
                  <a:gd name="T7" fmla="*/ 28 h 28"/>
                  <a:gd name="T8" fmla="*/ 7 w 83"/>
                  <a:gd name="T9" fmla="*/ 14 h 28"/>
                </a:gdLst>
                <a:ahLst/>
                <a:cxnLst>
                  <a:cxn ang="0">
                    <a:pos x="T0" y="T1"/>
                  </a:cxn>
                  <a:cxn ang="0">
                    <a:pos x="T2" y="T3"/>
                  </a:cxn>
                  <a:cxn ang="0">
                    <a:pos x="T4" y="T5"/>
                  </a:cxn>
                  <a:cxn ang="0">
                    <a:pos x="T6" y="T7"/>
                  </a:cxn>
                  <a:cxn ang="0">
                    <a:pos x="T8" y="T9"/>
                  </a:cxn>
                </a:cxnLst>
                <a:rect l="0" t="0" r="r" b="b"/>
                <a:pathLst>
                  <a:path w="83" h="28">
                    <a:moveTo>
                      <a:pt x="7" y="14"/>
                    </a:moveTo>
                    <a:cubicBezTo>
                      <a:pt x="0" y="6"/>
                      <a:pt x="9" y="0"/>
                      <a:pt x="28" y="0"/>
                    </a:cubicBezTo>
                    <a:cubicBezTo>
                      <a:pt x="47" y="0"/>
                      <a:pt x="68" y="6"/>
                      <a:pt x="76" y="14"/>
                    </a:cubicBezTo>
                    <a:cubicBezTo>
                      <a:pt x="83" y="22"/>
                      <a:pt x="74" y="28"/>
                      <a:pt x="55" y="28"/>
                    </a:cubicBezTo>
                    <a:cubicBezTo>
                      <a:pt x="36" y="28"/>
                      <a:pt x="14" y="22"/>
                      <a:pt x="7" y="14"/>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676" name="Freeform 976"/>
              <p:cNvSpPr>
                <a:spLocks/>
              </p:cNvSpPr>
              <p:nvPr/>
            </p:nvSpPr>
            <p:spPr bwMode="auto">
              <a:xfrm>
                <a:off x="1701" y="3083"/>
                <a:ext cx="83" cy="29"/>
              </a:xfrm>
              <a:custGeom>
                <a:avLst/>
                <a:gdLst>
                  <a:gd name="T0" fmla="*/ 7 w 83"/>
                  <a:gd name="T1" fmla="*/ 15 h 29"/>
                  <a:gd name="T2" fmla="*/ 54 w 83"/>
                  <a:gd name="T3" fmla="*/ 0 h 29"/>
                  <a:gd name="T4" fmla="*/ 77 w 83"/>
                  <a:gd name="T5" fmla="*/ 15 h 29"/>
                  <a:gd name="T6" fmla="*/ 29 w 83"/>
                  <a:gd name="T7" fmla="*/ 29 h 29"/>
                  <a:gd name="T8" fmla="*/ 7 w 83"/>
                  <a:gd name="T9" fmla="*/ 15 h 29"/>
                </a:gdLst>
                <a:ahLst/>
                <a:cxnLst>
                  <a:cxn ang="0">
                    <a:pos x="T0" y="T1"/>
                  </a:cxn>
                  <a:cxn ang="0">
                    <a:pos x="T2" y="T3"/>
                  </a:cxn>
                  <a:cxn ang="0">
                    <a:pos x="T4" y="T5"/>
                  </a:cxn>
                  <a:cxn ang="0">
                    <a:pos x="T6" y="T7"/>
                  </a:cxn>
                  <a:cxn ang="0">
                    <a:pos x="T8" y="T9"/>
                  </a:cxn>
                </a:cxnLst>
                <a:rect l="0" t="0" r="r" b="b"/>
                <a:pathLst>
                  <a:path w="83" h="29">
                    <a:moveTo>
                      <a:pt x="7" y="15"/>
                    </a:moveTo>
                    <a:cubicBezTo>
                      <a:pt x="13" y="6"/>
                      <a:pt x="35" y="0"/>
                      <a:pt x="54" y="0"/>
                    </a:cubicBezTo>
                    <a:cubicBezTo>
                      <a:pt x="73" y="0"/>
                      <a:pt x="83" y="6"/>
                      <a:pt x="77" y="15"/>
                    </a:cubicBezTo>
                    <a:cubicBezTo>
                      <a:pt x="70" y="23"/>
                      <a:pt x="49" y="29"/>
                      <a:pt x="29" y="29"/>
                    </a:cubicBezTo>
                    <a:cubicBezTo>
                      <a:pt x="10" y="29"/>
                      <a:pt x="0" y="23"/>
                      <a:pt x="7" y="15"/>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677" name="Freeform 977"/>
              <p:cNvSpPr>
                <a:spLocks/>
              </p:cNvSpPr>
              <p:nvPr/>
            </p:nvSpPr>
            <p:spPr bwMode="auto">
              <a:xfrm>
                <a:off x="1793" y="3083"/>
                <a:ext cx="81" cy="29"/>
              </a:xfrm>
              <a:custGeom>
                <a:avLst/>
                <a:gdLst>
                  <a:gd name="T0" fmla="*/ 7 w 82"/>
                  <a:gd name="T1" fmla="*/ 15 h 29"/>
                  <a:gd name="T2" fmla="*/ 53 w 82"/>
                  <a:gd name="T3" fmla="*/ 0 h 29"/>
                  <a:gd name="T4" fmla="*/ 76 w 82"/>
                  <a:gd name="T5" fmla="*/ 15 h 29"/>
                  <a:gd name="T6" fmla="*/ 29 w 82"/>
                  <a:gd name="T7" fmla="*/ 29 h 29"/>
                  <a:gd name="T8" fmla="*/ 7 w 82"/>
                  <a:gd name="T9" fmla="*/ 15 h 29"/>
                </a:gdLst>
                <a:ahLst/>
                <a:cxnLst>
                  <a:cxn ang="0">
                    <a:pos x="T0" y="T1"/>
                  </a:cxn>
                  <a:cxn ang="0">
                    <a:pos x="T2" y="T3"/>
                  </a:cxn>
                  <a:cxn ang="0">
                    <a:pos x="T4" y="T5"/>
                  </a:cxn>
                  <a:cxn ang="0">
                    <a:pos x="T6" y="T7"/>
                  </a:cxn>
                  <a:cxn ang="0">
                    <a:pos x="T8" y="T9"/>
                  </a:cxn>
                </a:cxnLst>
                <a:rect l="0" t="0" r="r" b="b"/>
                <a:pathLst>
                  <a:path w="82" h="29">
                    <a:moveTo>
                      <a:pt x="7" y="15"/>
                    </a:moveTo>
                    <a:cubicBezTo>
                      <a:pt x="13" y="6"/>
                      <a:pt x="34" y="0"/>
                      <a:pt x="53" y="0"/>
                    </a:cubicBezTo>
                    <a:cubicBezTo>
                      <a:pt x="72" y="0"/>
                      <a:pt x="82" y="6"/>
                      <a:pt x="76" y="15"/>
                    </a:cubicBezTo>
                    <a:cubicBezTo>
                      <a:pt x="69" y="23"/>
                      <a:pt x="49" y="29"/>
                      <a:pt x="29" y="29"/>
                    </a:cubicBezTo>
                    <a:cubicBezTo>
                      <a:pt x="10" y="29"/>
                      <a:pt x="0" y="23"/>
                      <a:pt x="7" y="15"/>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678" name="Freeform 978"/>
              <p:cNvSpPr>
                <a:spLocks/>
              </p:cNvSpPr>
              <p:nvPr/>
            </p:nvSpPr>
            <p:spPr bwMode="auto">
              <a:xfrm>
                <a:off x="1882" y="3083"/>
                <a:ext cx="82" cy="29"/>
              </a:xfrm>
              <a:custGeom>
                <a:avLst/>
                <a:gdLst>
                  <a:gd name="T0" fmla="*/ 7 w 82"/>
                  <a:gd name="T1" fmla="*/ 15 h 29"/>
                  <a:gd name="T2" fmla="*/ 52 w 82"/>
                  <a:gd name="T3" fmla="*/ 0 h 29"/>
                  <a:gd name="T4" fmla="*/ 76 w 82"/>
                  <a:gd name="T5" fmla="*/ 15 h 29"/>
                  <a:gd name="T6" fmla="*/ 30 w 82"/>
                  <a:gd name="T7" fmla="*/ 29 h 29"/>
                  <a:gd name="T8" fmla="*/ 7 w 82"/>
                  <a:gd name="T9" fmla="*/ 15 h 29"/>
                </a:gdLst>
                <a:ahLst/>
                <a:cxnLst>
                  <a:cxn ang="0">
                    <a:pos x="T0" y="T1"/>
                  </a:cxn>
                  <a:cxn ang="0">
                    <a:pos x="T2" y="T3"/>
                  </a:cxn>
                  <a:cxn ang="0">
                    <a:pos x="T4" y="T5"/>
                  </a:cxn>
                  <a:cxn ang="0">
                    <a:pos x="T6" y="T7"/>
                  </a:cxn>
                  <a:cxn ang="0">
                    <a:pos x="T8" y="T9"/>
                  </a:cxn>
                </a:cxnLst>
                <a:rect l="0" t="0" r="r" b="b"/>
                <a:pathLst>
                  <a:path w="82" h="29">
                    <a:moveTo>
                      <a:pt x="7" y="15"/>
                    </a:moveTo>
                    <a:cubicBezTo>
                      <a:pt x="13" y="6"/>
                      <a:pt x="33" y="0"/>
                      <a:pt x="52" y="0"/>
                    </a:cubicBezTo>
                    <a:cubicBezTo>
                      <a:pt x="71" y="0"/>
                      <a:pt x="82" y="6"/>
                      <a:pt x="76" y="15"/>
                    </a:cubicBezTo>
                    <a:cubicBezTo>
                      <a:pt x="70" y="23"/>
                      <a:pt x="49" y="29"/>
                      <a:pt x="30" y="29"/>
                    </a:cubicBezTo>
                    <a:cubicBezTo>
                      <a:pt x="11" y="29"/>
                      <a:pt x="0" y="23"/>
                      <a:pt x="7" y="15"/>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679" name="Freeform 979"/>
              <p:cNvSpPr>
                <a:spLocks/>
              </p:cNvSpPr>
              <p:nvPr/>
            </p:nvSpPr>
            <p:spPr bwMode="auto">
              <a:xfrm>
                <a:off x="1974" y="3083"/>
                <a:ext cx="80" cy="29"/>
              </a:xfrm>
              <a:custGeom>
                <a:avLst/>
                <a:gdLst>
                  <a:gd name="T0" fmla="*/ 6 w 81"/>
                  <a:gd name="T1" fmla="*/ 15 h 29"/>
                  <a:gd name="T2" fmla="*/ 51 w 81"/>
                  <a:gd name="T3" fmla="*/ 0 h 29"/>
                  <a:gd name="T4" fmla="*/ 76 w 81"/>
                  <a:gd name="T5" fmla="*/ 15 h 29"/>
                  <a:gd name="T6" fmla="*/ 30 w 81"/>
                  <a:gd name="T7" fmla="*/ 29 h 29"/>
                  <a:gd name="T8" fmla="*/ 6 w 81"/>
                  <a:gd name="T9" fmla="*/ 15 h 29"/>
                </a:gdLst>
                <a:ahLst/>
                <a:cxnLst>
                  <a:cxn ang="0">
                    <a:pos x="T0" y="T1"/>
                  </a:cxn>
                  <a:cxn ang="0">
                    <a:pos x="T2" y="T3"/>
                  </a:cxn>
                  <a:cxn ang="0">
                    <a:pos x="T4" y="T5"/>
                  </a:cxn>
                  <a:cxn ang="0">
                    <a:pos x="T6" y="T7"/>
                  </a:cxn>
                  <a:cxn ang="0">
                    <a:pos x="T8" y="T9"/>
                  </a:cxn>
                </a:cxnLst>
                <a:rect l="0" t="0" r="r" b="b"/>
                <a:pathLst>
                  <a:path w="81" h="29">
                    <a:moveTo>
                      <a:pt x="6" y="15"/>
                    </a:moveTo>
                    <a:cubicBezTo>
                      <a:pt x="12" y="6"/>
                      <a:pt x="32" y="0"/>
                      <a:pt x="51" y="0"/>
                    </a:cubicBezTo>
                    <a:cubicBezTo>
                      <a:pt x="70" y="0"/>
                      <a:pt x="81" y="6"/>
                      <a:pt x="76" y="15"/>
                    </a:cubicBezTo>
                    <a:cubicBezTo>
                      <a:pt x="70" y="23"/>
                      <a:pt x="50" y="29"/>
                      <a:pt x="30" y="29"/>
                    </a:cubicBezTo>
                    <a:cubicBezTo>
                      <a:pt x="11" y="29"/>
                      <a:pt x="0" y="23"/>
                      <a:pt x="6" y="15"/>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680" name="Freeform 980"/>
              <p:cNvSpPr>
                <a:spLocks/>
              </p:cNvSpPr>
              <p:nvPr/>
            </p:nvSpPr>
            <p:spPr bwMode="auto">
              <a:xfrm>
                <a:off x="2973" y="3083"/>
                <a:ext cx="72" cy="29"/>
              </a:xfrm>
              <a:custGeom>
                <a:avLst/>
                <a:gdLst>
                  <a:gd name="T0" fmla="*/ 2 w 73"/>
                  <a:gd name="T1" fmla="*/ 15 h 29"/>
                  <a:gd name="T2" fmla="*/ 40 w 73"/>
                  <a:gd name="T3" fmla="*/ 0 h 29"/>
                  <a:gd name="T4" fmla="*/ 71 w 73"/>
                  <a:gd name="T5" fmla="*/ 15 h 29"/>
                  <a:gd name="T6" fmla="*/ 33 w 73"/>
                  <a:gd name="T7" fmla="*/ 29 h 29"/>
                  <a:gd name="T8" fmla="*/ 2 w 73"/>
                  <a:gd name="T9" fmla="*/ 15 h 29"/>
                </a:gdLst>
                <a:ahLst/>
                <a:cxnLst>
                  <a:cxn ang="0">
                    <a:pos x="T0" y="T1"/>
                  </a:cxn>
                  <a:cxn ang="0">
                    <a:pos x="T2" y="T3"/>
                  </a:cxn>
                  <a:cxn ang="0">
                    <a:pos x="T4" y="T5"/>
                  </a:cxn>
                  <a:cxn ang="0">
                    <a:pos x="T6" y="T7"/>
                  </a:cxn>
                  <a:cxn ang="0">
                    <a:pos x="T8" y="T9"/>
                  </a:cxn>
                </a:cxnLst>
                <a:rect l="0" t="0" r="r" b="b"/>
                <a:pathLst>
                  <a:path w="73" h="29">
                    <a:moveTo>
                      <a:pt x="2" y="15"/>
                    </a:moveTo>
                    <a:cubicBezTo>
                      <a:pt x="4" y="6"/>
                      <a:pt x="21" y="0"/>
                      <a:pt x="40" y="0"/>
                    </a:cubicBezTo>
                    <a:cubicBezTo>
                      <a:pt x="59" y="0"/>
                      <a:pt x="73" y="6"/>
                      <a:pt x="71" y="15"/>
                    </a:cubicBezTo>
                    <a:cubicBezTo>
                      <a:pt x="69" y="23"/>
                      <a:pt x="52" y="29"/>
                      <a:pt x="33" y="29"/>
                    </a:cubicBezTo>
                    <a:cubicBezTo>
                      <a:pt x="14" y="29"/>
                      <a:pt x="0" y="23"/>
                      <a:pt x="2" y="15"/>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681" name="Freeform 981"/>
              <p:cNvSpPr>
                <a:spLocks/>
              </p:cNvSpPr>
              <p:nvPr/>
            </p:nvSpPr>
            <p:spPr bwMode="auto">
              <a:xfrm>
                <a:off x="3062" y="3083"/>
                <a:ext cx="73" cy="29"/>
              </a:xfrm>
              <a:custGeom>
                <a:avLst/>
                <a:gdLst>
                  <a:gd name="T0" fmla="*/ 2 w 73"/>
                  <a:gd name="T1" fmla="*/ 15 h 29"/>
                  <a:gd name="T2" fmla="*/ 40 w 73"/>
                  <a:gd name="T3" fmla="*/ 0 h 29"/>
                  <a:gd name="T4" fmla="*/ 71 w 73"/>
                  <a:gd name="T5" fmla="*/ 15 h 29"/>
                  <a:gd name="T6" fmla="*/ 34 w 73"/>
                  <a:gd name="T7" fmla="*/ 29 h 29"/>
                  <a:gd name="T8" fmla="*/ 2 w 73"/>
                  <a:gd name="T9" fmla="*/ 15 h 29"/>
                </a:gdLst>
                <a:ahLst/>
                <a:cxnLst>
                  <a:cxn ang="0">
                    <a:pos x="T0" y="T1"/>
                  </a:cxn>
                  <a:cxn ang="0">
                    <a:pos x="T2" y="T3"/>
                  </a:cxn>
                  <a:cxn ang="0">
                    <a:pos x="T4" y="T5"/>
                  </a:cxn>
                  <a:cxn ang="0">
                    <a:pos x="T6" y="T7"/>
                  </a:cxn>
                  <a:cxn ang="0">
                    <a:pos x="T8" y="T9"/>
                  </a:cxn>
                </a:cxnLst>
                <a:rect l="0" t="0" r="r" b="b"/>
                <a:pathLst>
                  <a:path w="73" h="29">
                    <a:moveTo>
                      <a:pt x="2" y="15"/>
                    </a:moveTo>
                    <a:cubicBezTo>
                      <a:pt x="4" y="6"/>
                      <a:pt x="21" y="0"/>
                      <a:pt x="40" y="0"/>
                    </a:cubicBezTo>
                    <a:cubicBezTo>
                      <a:pt x="58" y="0"/>
                      <a:pt x="73" y="6"/>
                      <a:pt x="71" y="15"/>
                    </a:cubicBezTo>
                    <a:cubicBezTo>
                      <a:pt x="70" y="23"/>
                      <a:pt x="53" y="29"/>
                      <a:pt x="34" y="29"/>
                    </a:cubicBezTo>
                    <a:cubicBezTo>
                      <a:pt x="14" y="29"/>
                      <a:pt x="0" y="23"/>
                      <a:pt x="2" y="15"/>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682" name="Freeform 982"/>
              <p:cNvSpPr>
                <a:spLocks/>
              </p:cNvSpPr>
              <p:nvPr/>
            </p:nvSpPr>
            <p:spPr bwMode="auto">
              <a:xfrm>
                <a:off x="3154" y="3083"/>
                <a:ext cx="70" cy="29"/>
              </a:xfrm>
              <a:custGeom>
                <a:avLst/>
                <a:gdLst>
                  <a:gd name="T0" fmla="*/ 1 w 71"/>
                  <a:gd name="T1" fmla="*/ 15 h 29"/>
                  <a:gd name="T2" fmla="*/ 38 w 71"/>
                  <a:gd name="T3" fmla="*/ 0 h 29"/>
                  <a:gd name="T4" fmla="*/ 70 w 71"/>
                  <a:gd name="T5" fmla="*/ 15 h 29"/>
                  <a:gd name="T6" fmla="*/ 33 w 71"/>
                  <a:gd name="T7" fmla="*/ 29 h 29"/>
                  <a:gd name="T8" fmla="*/ 1 w 71"/>
                  <a:gd name="T9" fmla="*/ 15 h 29"/>
                </a:gdLst>
                <a:ahLst/>
                <a:cxnLst>
                  <a:cxn ang="0">
                    <a:pos x="T0" y="T1"/>
                  </a:cxn>
                  <a:cxn ang="0">
                    <a:pos x="T2" y="T3"/>
                  </a:cxn>
                  <a:cxn ang="0">
                    <a:pos x="T4" y="T5"/>
                  </a:cxn>
                  <a:cxn ang="0">
                    <a:pos x="T6" y="T7"/>
                  </a:cxn>
                  <a:cxn ang="0">
                    <a:pos x="T8" y="T9"/>
                  </a:cxn>
                </a:cxnLst>
                <a:rect l="0" t="0" r="r" b="b"/>
                <a:pathLst>
                  <a:path w="71" h="29">
                    <a:moveTo>
                      <a:pt x="1" y="15"/>
                    </a:moveTo>
                    <a:cubicBezTo>
                      <a:pt x="2" y="6"/>
                      <a:pt x="19" y="0"/>
                      <a:pt x="38" y="0"/>
                    </a:cubicBezTo>
                    <a:cubicBezTo>
                      <a:pt x="57" y="0"/>
                      <a:pt x="71" y="6"/>
                      <a:pt x="70" y="15"/>
                    </a:cubicBezTo>
                    <a:cubicBezTo>
                      <a:pt x="69" y="23"/>
                      <a:pt x="53" y="29"/>
                      <a:pt x="33" y="29"/>
                    </a:cubicBezTo>
                    <a:cubicBezTo>
                      <a:pt x="14" y="29"/>
                      <a:pt x="0" y="23"/>
                      <a:pt x="1" y="15"/>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683" name="Freeform 983"/>
              <p:cNvSpPr>
                <a:spLocks/>
              </p:cNvSpPr>
              <p:nvPr/>
            </p:nvSpPr>
            <p:spPr bwMode="auto">
              <a:xfrm>
                <a:off x="3243" y="3083"/>
                <a:ext cx="72" cy="29"/>
              </a:xfrm>
              <a:custGeom>
                <a:avLst/>
                <a:gdLst>
                  <a:gd name="T0" fmla="*/ 1 w 72"/>
                  <a:gd name="T1" fmla="*/ 15 h 29"/>
                  <a:gd name="T2" fmla="*/ 38 w 72"/>
                  <a:gd name="T3" fmla="*/ 0 h 29"/>
                  <a:gd name="T4" fmla="*/ 71 w 72"/>
                  <a:gd name="T5" fmla="*/ 15 h 29"/>
                  <a:gd name="T6" fmla="*/ 35 w 72"/>
                  <a:gd name="T7" fmla="*/ 29 h 29"/>
                  <a:gd name="T8" fmla="*/ 1 w 72"/>
                  <a:gd name="T9" fmla="*/ 15 h 29"/>
                </a:gdLst>
                <a:ahLst/>
                <a:cxnLst>
                  <a:cxn ang="0">
                    <a:pos x="T0" y="T1"/>
                  </a:cxn>
                  <a:cxn ang="0">
                    <a:pos x="T2" y="T3"/>
                  </a:cxn>
                  <a:cxn ang="0">
                    <a:pos x="T4" y="T5"/>
                  </a:cxn>
                  <a:cxn ang="0">
                    <a:pos x="T6" y="T7"/>
                  </a:cxn>
                  <a:cxn ang="0">
                    <a:pos x="T8" y="T9"/>
                  </a:cxn>
                </a:cxnLst>
                <a:rect l="0" t="0" r="r" b="b"/>
                <a:pathLst>
                  <a:path w="72" h="29">
                    <a:moveTo>
                      <a:pt x="1" y="15"/>
                    </a:moveTo>
                    <a:cubicBezTo>
                      <a:pt x="2" y="6"/>
                      <a:pt x="19" y="0"/>
                      <a:pt x="38" y="0"/>
                    </a:cubicBezTo>
                    <a:cubicBezTo>
                      <a:pt x="57" y="0"/>
                      <a:pt x="72" y="6"/>
                      <a:pt x="71" y="15"/>
                    </a:cubicBezTo>
                    <a:cubicBezTo>
                      <a:pt x="71" y="23"/>
                      <a:pt x="54" y="29"/>
                      <a:pt x="35" y="29"/>
                    </a:cubicBezTo>
                    <a:cubicBezTo>
                      <a:pt x="15" y="29"/>
                      <a:pt x="0" y="23"/>
                      <a:pt x="1" y="15"/>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684" name="Freeform 984"/>
              <p:cNvSpPr>
                <a:spLocks/>
              </p:cNvSpPr>
              <p:nvPr/>
            </p:nvSpPr>
            <p:spPr bwMode="auto">
              <a:xfrm>
                <a:off x="3335" y="3083"/>
                <a:ext cx="70" cy="29"/>
              </a:xfrm>
              <a:custGeom>
                <a:avLst/>
                <a:gdLst>
                  <a:gd name="T0" fmla="*/ 1 w 71"/>
                  <a:gd name="T1" fmla="*/ 15 h 29"/>
                  <a:gd name="T2" fmla="*/ 37 w 71"/>
                  <a:gd name="T3" fmla="*/ 0 h 29"/>
                  <a:gd name="T4" fmla="*/ 70 w 71"/>
                  <a:gd name="T5" fmla="*/ 15 h 29"/>
                  <a:gd name="T6" fmla="*/ 35 w 71"/>
                  <a:gd name="T7" fmla="*/ 29 h 29"/>
                  <a:gd name="T8" fmla="*/ 1 w 71"/>
                  <a:gd name="T9" fmla="*/ 15 h 29"/>
                </a:gdLst>
                <a:ahLst/>
                <a:cxnLst>
                  <a:cxn ang="0">
                    <a:pos x="T0" y="T1"/>
                  </a:cxn>
                  <a:cxn ang="0">
                    <a:pos x="T2" y="T3"/>
                  </a:cxn>
                  <a:cxn ang="0">
                    <a:pos x="T4" y="T5"/>
                  </a:cxn>
                  <a:cxn ang="0">
                    <a:pos x="T6" y="T7"/>
                  </a:cxn>
                  <a:cxn ang="0">
                    <a:pos x="T8" y="T9"/>
                  </a:cxn>
                </a:cxnLst>
                <a:rect l="0" t="0" r="r" b="b"/>
                <a:pathLst>
                  <a:path w="71" h="29">
                    <a:moveTo>
                      <a:pt x="1" y="15"/>
                    </a:moveTo>
                    <a:cubicBezTo>
                      <a:pt x="2" y="6"/>
                      <a:pt x="18" y="0"/>
                      <a:pt x="37" y="0"/>
                    </a:cubicBezTo>
                    <a:cubicBezTo>
                      <a:pt x="56" y="0"/>
                      <a:pt x="71" y="6"/>
                      <a:pt x="70" y="15"/>
                    </a:cubicBezTo>
                    <a:cubicBezTo>
                      <a:pt x="70" y="23"/>
                      <a:pt x="54" y="29"/>
                      <a:pt x="35" y="29"/>
                    </a:cubicBezTo>
                    <a:cubicBezTo>
                      <a:pt x="15" y="29"/>
                      <a:pt x="0" y="23"/>
                      <a:pt x="1" y="15"/>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685" name="Freeform 985"/>
              <p:cNvSpPr>
                <a:spLocks/>
              </p:cNvSpPr>
              <p:nvPr/>
            </p:nvSpPr>
            <p:spPr bwMode="auto">
              <a:xfrm>
                <a:off x="3425" y="3083"/>
                <a:ext cx="70" cy="29"/>
              </a:xfrm>
              <a:custGeom>
                <a:avLst/>
                <a:gdLst>
                  <a:gd name="T0" fmla="*/ 0 w 70"/>
                  <a:gd name="T1" fmla="*/ 15 h 29"/>
                  <a:gd name="T2" fmla="*/ 35 w 70"/>
                  <a:gd name="T3" fmla="*/ 0 h 29"/>
                  <a:gd name="T4" fmla="*/ 70 w 70"/>
                  <a:gd name="T5" fmla="*/ 15 h 29"/>
                  <a:gd name="T6" fmla="*/ 35 w 70"/>
                  <a:gd name="T7" fmla="*/ 29 h 29"/>
                  <a:gd name="T8" fmla="*/ 0 w 70"/>
                  <a:gd name="T9" fmla="*/ 15 h 29"/>
                </a:gdLst>
                <a:ahLst/>
                <a:cxnLst>
                  <a:cxn ang="0">
                    <a:pos x="T0" y="T1"/>
                  </a:cxn>
                  <a:cxn ang="0">
                    <a:pos x="T2" y="T3"/>
                  </a:cxn>
                  <a:cxn ang="0">
                    <a:pos x="T4" y="T5"/>
                  </a:cxn>
                  <a:cxn ang="0">
                    <a:pos x="T6" y="T7"/>
                  </a:cxn>
                  <a:cxn ang="0">
                    <a:pos x="T8" y="T9"/>
                  </a:cxn>
                </a:cxnLst>
                <a:rect l="0" t="0" r="r" b="b"/>
                <a:pathLst>
                  <a:path w="70" h="29">
                    <a:moveTo>
                      <a:pt x="0" y="15"/>
                    </a:moveTo>
                    <a:cubicBezTo>
                      <a:pt x="1" y="6"/>
                      <a:pt x="17" y="0"/>
                      <a:pt x="35" y="0"/>
                    </a:cubicBezTo>
                    <a:cubicBezTo>
                      <a:pt x="54" y="0"/>
                      <a:pt x="70" y="6"/>
                      <a:pt x="70" y="15"/>
                    </a:cubicBezTo>
                    <a:cubicBezTo>
                      <a:pt x="69" y="23"/>
                      <a:pt x="54" y="29"/>
                      <a:pt x="35" y="29"/>
                    </a:cubicBezTo>
                    <a:cubicBezTo>
                      <a:pt x="15" y="29"/>
                      <a:pt x="0" y="23"/>
                      <a:pt x="0" y="15"/>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686" name="Freeform 986"/>
              <p:cNvSpPr>
                <a:spLocks/>
              </p:cNvSpPr>
              <p:nvPr/>
            </p:nvSpPr>
            <p:spPr bwMode="auto">
              <a:xfrm>
                <a:off x="3515" y="3083"/>
                <a:ext cx="71" cy="29"/>
              </a:xfrm>
              <a:custGeom>
                <a:avLst/>
                <a:gdLst>
                  <a:gd name="T0" fmla="*/ 0 w 71"/>
                  <a:gd name="T1" fmla="*/ 15 h 29"/>
                  <a:gd name="T2" fmla="*/ 35 w 71"/>
                  <a:gd name="T3" fmla="*/ 0 h 29"/>
                  <a:gd name="T4" fmla="*/ 71 w 71"/>
                  <a:gd name="T5" fmla="*/ 15 h 29"/>
                  <a:gd name="T6" fmla="*/ 36 w 71"/>
                  <a:gd name="T7" fmla="*/ 29 h 29"/>
                  <a:gd name="T8" fmla="*/ 0 w 71"/>
                  <a:gd name="T9" fmla="*/ 15 h 29"/>
                </a:gdLst>
                <a:ahLst/>
                <a:cxnLst>
                  <a:cxn ang="0">
                    <a:pos x="T0" y="T1"/>
                  </a:cxn>
                  <a:cxn ang="0">
                    <a:pos x="T2" y="T3"/>
                  </a:cxn>
                  <a:cxn ang="0">
                    <a:pos x="T4" y="T5"/>
                  </a:cxn>
                  <a:cxn ang="0">
                    <a:pos x="T6" y="T7"/>
                  </a:cxn>
                  <a:cxn ang="0">
                    <a:pos x="T8" y="T9"/>
                  </a:cxn>
                </a:cxnLst>
                <a:rect l="0" t="0" r="r" b="b"/>
                <a:pathLst>
                  <a:path w="71" h="29">
                    <a:moveTo>
                      <a:pt x="0" y="15"/>
                    </a:moveTo>
                    <a:cubicBezTo>
                      <a:pt x="1" y="6"/>
                      <a:pt x="16" y="0"/>
                      <a:pt x="35" y="0"/>
                    </a:cubicBezTo>
                    <a:cubicBezTo>
                      <a:pt x="55" y="0"/>
                      <a:pt x="70" y="6"/>
                      <a:pt x="71" y="15"/>
                    </a:cubicBezTo>
                    <a:cubicBezTo>
                      <a:pt x="71" y="23"/>
                      <a:pt x="55" y="29"/>
                      <a:pt x="36" y="29"/>
                    </a:cubicBezTo>
                    <a:cubicBezTo>
                      <a:pt x="16" y="29"/>
                      <a:pt x="0" y="23"/>
                      <a:pt x="0" y="15"/>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687" name="Freeform 987"/>
              <p:cNvSpPr>
                <a:spLocks/>
              </p:cNvSpPr>
              <p:nvPr/>
            </p:nvSpPr>
            <p:spPr bwMode="auto">
              <a:xfrm>
                <a:off x="3605" y="3083"/>
                <a:ext cx="70" cy="29"/>
              </a:xfrm>
              <a:custGeom>
                <a:avLst/>
                <a:gdLst>
                  <a:gd name="T0" fmla="*/ 1 w 71"/>
                  <a:gd name="T1" fmla="*/ 15 h 29"/>
                  <a:gd name="T2" fmla="*/ 35 w 71"/>
                  <a:gd name="T3" fmla="*/ 0 h 29"/>
                  <a:gd name="T4" fmla="*/ 71 w 71"/>
                  <a:gd name="T5" fmla="*/ 15 h 29"/>
                  <a:gd name="T6" fmla="*/ 37 w 71"/>
                  <a:gd name="T7" fmla="*/ 29 h 29"/>
                  <a:gd name="T8" fmla="*/ 1 w 71"/>
                  <a:gd name="T9" fmla="*/ 15 h 29"/>
                </a:gdLst>
                <a:ahLst/>
                <a:cxnLst>
                  <a:cxn ang="0">
                    <a:pos x="T0" y="T1"/>
                  </a:cxn>
                  <a:cxn ang="0">
                    <a:pos x="T2" y="T3"/>
                  </a:cxn>
                  <a:cxn ang="0">
                    <a:pos x="T4" y="T5"/>
                  </a:cxn>
                  <a:cxn ang="0">
                    <a:pos x="T6" y="T7"/>
                  </a:cxn>
                  <a:cxn ang="0">
                    <a:pos x="T8" y="T9"/>
                  </a:cxn>
                </a:cxnLst>
                <a:rect l="0" t="0" r="r" b="b"/>
                <a:pathLst>
                  <a:path w="71" h="29">
                    <a:moveTo>
                      <a:pt x="1" y="15"/>
                    </a:moveTo>
                    <a:cubicBezTo>
                      <a:pt x="0" y="6"/>
                      <a:pt x="16" y="0"/>
                      <a:pt x="35" y="0"/>
                    </a:cubicBezTo>
                    <a:cubicBezTo>
                      <a:pt x="54" y="0"/>
                      <a:pt x="70" y="6"/>
                      <a:pt x="71" y="15"/>
                    </a:cubicBezTo>
                    <a:cubicBezTo>
                      <a:pt x="71" y="23"/>
                      <a:pt x="56" y="29"/>
                      <a:pt x="37" y="29"/>
                    </a:cubicBezTo>
                    <a:cubicBezTo>
                      <a:pt x="17" y="29"/>
                      <a:pt x="1" y="23"/>
                      <a:pt x="1" y="15"/>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688" name="Freeform 988"/>
              <p:cNvSpPr>
                <a:spLocks/>
              </p:cNvSpPr>
              <p:nvPr/>
            </p:nvSpPr>
            <p:spPr bwMode="auto">
              <a:xfrm>
                <a:off x="3696" y="3083"/>
                <a:ext cx="71" cy="29"/>
              </a:xfrm>
              <a:custGeom>
                <a:avLst/>
                <a:gdLst>
                  <a:gd name="T0" fmla="*/ 1 w 71"/>
                  <a:gd name="T1" fmla="*/ 15 h 29"/>
                  <a:gd name="T2" fmla="*/ 34 w 71"/>
                  <a:gd name="T3" fmla="*/ 0 h 29"/>
                  <a:gd name="T4" fmla="*/ 70 w 71"/>
                  <a:gd name="T5" fmla="*/ 15 h 29"/>
                  <a:gd name="T6" fmla="*/ 37 w 71"/>
                  <a:gd name="T7" fmla="*/ 29 h 29"/>
                  <a:gd name="T8" fmla="*/ 1 w 71"/>
                  <a:gd name="T9" fmla="*/ 15 h 29"/>
                </a:gdLst>
                <a:ahLst/>
                <a:cxnLst>
                  <a:cxn ang="0">
                    <a:pos x="T0" y="T1"/>
                  </a:cxn>
                  <a:cxn ang="0">
                    <a:pos x="T2" y="T3"/>
                  </a:cxn>
                  <a:cxn ang="0">
                    <a:pos x="T4" y="T5"/>
                  </a:cxn>
                  <a:cxn ang="0">
                    <a:pos x="T6" y="T7"/>
                  </a:cxn>
                  <a:cxn ang="0">
                    <a:pos x="T8" y="T9"/>
                  </a:cxn>
                </a:cxnLst>
                <a:rect l="0" t="0" r="r" b="b"/>
                <a:pathLst>
                  <a:path w="71" h="29">
                    <a:moveTo>
                      <a:pt x="1" y="15"/>
                    </a:moveTo>
                    <a:cubicBezTo>
                      <a:pt x="0" y="6"/>
                      <a:pt x="15" y="0"/>
                      <a:pt x="34" y="0"/>
                    </a:cubicBezTo>
                    <a:cubicBezTo>
                      <a:pt x="53" y="0"/>
                      <a:pt x="69" y="6"/>
                      <a:pt x="70" y="15"/>
                    </a:cubicBezTo>
                    <a:cubicBezTo>
                      <a:pt x="71" y="23"/>
                      <a:pt x="56" y="29"/>
                      <a:pt x="37" y="29"/>
                    </a:cubicBezTo>
                    <a:cubicBezTo>
                      <a:pt x="17" y="29"/>
                      <a:pt x="1" y="23"/>
                      <a:pt x="1" y="15"/>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689" name="Freeform 989"/>
              <p:cNvSpPr>
                <a:spLocks/>
              </p:cNvSpPr>
              <p:nvPr/>
            </p:nvSpPr>
            <p:spPr bwMode="auto">
              <a:xfrm>
                <a:off x="3786" y="3083"/>
                <a:ext cx="70" cy="29"/>
              </a:xfrm>
              <a:custGeom>
                <a:avLst/>
                <a:gdLst>
                  <a:gd name="T0" fmla="*/ 1 w 71"/>
                  <a:gd name="T1" fmla="*/ 15 h 29"/>
                  <a:gd name="T2" fmla="*/ 33 w 71"/>
                  <a:gd name="T3" fmla="*/ 0 h 29"/>
                  <a:gd name="T4" fmla="*/ 70 w 71"/>
                  <a:gd name="T5" fmla="*/ 15 h 29"/>
                  <a:gd name="T6" fmla="*/ 37 w 71"/>
                  <a:gd name="T7" fmla="*/ 29 h 29"/>
                  <a:gd name="T8" fmla="*/ 1 w 71"/>
                  <a:gd name="T9" fmla="*/ 15 h 29"/>
                </a:gdLst>
                <a:ahLst/>
                <a:cxnLst>
                  <a:cxn ang="0">
                    <a:pos x="T0" y="T1"/>
                  </a:cxn>
                  <a:cxn ang="0">
                    <a:pos x="T2" y="T3"/>
                  </a:cxn>
                  <a:cxn ang="0">
                    <a:pos x="T4" y="T5"/>
                  </a:cxn>
                  <a:cxn ang="0">
                    <a:pos x="T6" y="T7"/>
                  </a:cxn>
                  <a:cxn ang="0">
                    <a:pos x="T8" y="T9"/>
                  </a:cxn>
                </a:cxnLst>
                <a:rect l="0" t="0" r="r" b="b"/>
                <a:pathLst>
                  <a:path w="71" h="29">
                    <a:moveTo>
                      <a:pt x="1" y="15"/>
                    </a:moveTo>
                    <a:cubicBezTo>
                      <a:pt x="0" y="6"/>
                      <a:pt x="14" y="0"/>
                      <a:pt x="33" y="0"/>
                    </a:cubicBezTo>
                    <a:cubicBezTo>
                      <a:pt x="52" y="0"/>
                      <a:pt x="69" y="6"/>
                      <a:pt x="70" y="15"/>
                    </a:cubicBezTo>
                    <a:cubicBezTo>
                      <a:pt x="71" y="23"/>
                      <a:pt x="57" y="29"/>
                      <a:pt x="37" y="29"/>
                    </a:cubicBezTo>
                    <a:cubicBezTo>
                      <a:pt x="18" y="29"/>
                      <a:pt x="2" y="23"/>
                      <a:pt x="1" y="15"/>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690" name="Freeform 990"/>
              <p:cNvSpPr>
                <a:spLocks/>
              </p:cNvSpPr>
              <p:nvPr/>
            </p:nvSpPr>
            <p:spPr bwMode="auto">
              <a:xfrm>
                <a:off x="3876" y="3083"/>
                <a:ext cx="73" cy="29"/>
              </a:xfrm>
              <a:custGeom>
                <a:avLst/>
                <a:gdLst>
                  <a:gd name="T0" fmla="*/ 1 w 73"/>
                  <a:gd name="T1" fmla="*/ 15 h 29"/>
                  <a:gd name="T2" fmla="*/ 33 w 73"/>
                  <a:gd name="T3" fmla="*/ 0 h 29"/>
                  <a:gd name="T4" fmla="*/ 71 w 73"/>
                  <a:gd name="T5" fmla="*/ 15 h 29"/>
                  <a:gd name="T6" fmla="*/ 39 w 73"/>
                  <a:gd name="T7" fmla="*/ 29 h 29"/>
                  <a:gd name="T8" fmla="*/ 1 w 73"/>
                  <a:gd name="T9" fmla="*/ 15 h 29"/>
                </a:gdLst>
                <a:ahLst/>
                <a:cxnLst>
                  <a:cxn ang="0">
                    <a:pos x="T0" y="T1"/>
                  </a:cxn>
                  <a:cxn ang="0">
                    <a:pos x="T2" y="T3"/>
                  </a:cxn>
                  <a:cxn ang="0">
                    <a:pos x="T4" y="T5"/>
                  </a:cxn>
                  <a:cxn ang="0">
                    <a:pos x="T6" y="T7"/>
                  </a:cxn>
                  <a:cxn ang="0">
                    <a:pos x="T8" y="T9"/>
                  </a:cxn>
                </a:cxnLst>
                <a:rect l="0" t="0" r="r" b="b"/>
                <a:pathLst>
                  <a:path w="73" h="29">
                    <a:moveTo>
                      <a:pt x="1" y="15"/>
                    </a:moveTo>
                    <a:cubicBezTo>
                      <a:pt x="0" y="6"/>
                      <a:pt x="14" y="0"/>
                      <a:pt x="33" y="0"/>
                    </a:cubicBezTo>
                    <a:cubicBezTo>
                      <a:pt x="53" y="0"/>
                      <a:pt x="69" y="6"/>
                      <a:pt x="71" y="15"/>
                    </a:cubicBezTo>
                    <a:cubicBezTo>
                      <a:pt x="73" y="23"/>
                      <a:pt x="58" y="29"/>
                      <a:pt x="39" y="29"/>
                    </a:cubicBezTo>
                    <a:cubicBezTo>
                      <a:pt x="19" y="29"/>
                      <a:pt x="2" y="23"/>
                      <a:pt x="1" y="15"/>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691" name="Freeform 991"/>
              <p:cNvSpPr>
                <a:spLocks/>
              </p:cNvSpPr>
              <p:nvPr/>
            </p:nvSpPr>
            <p:spPr bwMode="auto">
              <a:xfrm>
                <a:off x="3965" y="3083"/>
                <a:ext cx="73" cy="29"/>
              </a:xfrm>
              <a:custGeom>
                <a:avLst/>
                <a:gdLst>
                  <a:gd name="T0" fmla="*/ 2 w 74"/>
                  <a:gd name="T1" fmla="*/ 15 h 29"/>
                  <a:gd name="T2" fmla="*/ 34 w 74"/>
                  <a:gd name="T3" fmla="*/ 0 h 29"/>
                  <a:gd name="T4" fmla="*/ 72 w 74"/>
                  <a:gd name="T5" fmla="*/ 15 h 29"/>
                  <a:gd name="T6" fmla="*/ 40 w 74"/>
                  <a:gd name="T7" fmla="*/ 29 h 29"/>
                  <a:gd name="T8" fmla="*/ 2 w 74"/>
                  <a:gd name="T9" fmla="*/ 15 h 29"/>
                </a:gdLst>
                <a:ahLst/>
                <a:cxnLst>
                  <a:cxn ang="0">
                    <a:pos x="T0" y="T1"/>
                  </a:cxn>
                  <a:cxn ang="0">
                    <a:pos x="T2" y="T3"/>
                  </a:cxn>
                  <a:cxn ang="0">
                    <a:pos x="T4" y="T5"/>
                  </a:cxn>
                  <a:cxn ang="0">
                    <a:pos x="T6" y="T7"/>
                  </a:cxn>
                  <a:cxn ang="0">
                    <a:pos x="T8" y="T9"/>
                  </a:cxn>
                </a:cxnLst>
                <a:rect l="0" t="0" r="r" b="b"/>
                <a:pathLst>
                  <a:path w="74" h="29">
                    <a:moveTo>
                      <a:pt x="2" y="15"/>
                    </a:moveTo>
                    <a:cubicBezTo>
                      <a:pt x="0" y="6"/>
                      <a:pt x="15" y="0"/>
                      <a:pt x="34" y="0"/>
                    </a:cubicBezTo>
                    <a:cubicBezTo>
                      <a:pt x="53" y="0"/>
                      <a:pt x="70" y="6"/>
                      <a:pt x="72" y="15"/>
                    </a:cubicBezTo>
                    <a:cubicBezTo>
                      <a:pt x="74" y="23"/>
                      <a:pt x="60" y="29"/>
                      <a:pt x="40" y="29"/>
                    </a:cubicBezTo>
                    <a:cubicBezTo>
                      <a:pt x="21" y="29"/>
                      <a:pt x="4" y="23"/>
                      <a:pt x="2" y="15"/>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692" name="Freeform 992"/>
              <p:cNvSpPr>
                <a:spLocks/>
              </p:cNvSpPr>
              <p:nvPr/>
            </p:nvSpPr>
            <p:spPr bwMode="auto">
              <a:xfrm>
                <a:off x="4056" y="3083"/>
                <a:ext cx="74" cy="29"/>
              </a:xfrm>
              <a:custGeom>
                <a:avLst/>
                <a:gdLst>
                  <a:gd name="T0" fmla="*/ 2 w 74"/>
                  <a:gd name="T1" fmla="*/ 15 h 29"/>
                  <a:gd name="T2" fmla="*/ 33 w 74"/>
                  <a:gd name="T3" fmla="*/ 0 h 29"/>
                  <a:gd name="T4" fmla="*/ 71 w 74"/>
                  <a:gd name="T5" fmla="*/ 15 h 29"/>
                  <a:gd name="T6" fmla="*/ 41 w 74"/>
                  <a:gd name="T7" fmla="*/ 29 h 29"/>
                  <a:gd name="T8" fmla="*/ 2 w 74"/>
                  <a:gd name="T9" fmla="*/ 15 h 29"/>
                </a:gdLst>
                <a:ahLst/>
                <a:cxnLst>
                  <a:cxn ang="0">
                    <a:pos x="T0" y="T1"/>
                  </a:cxn>
                  <a:cxn ang="0">
                    <a:pos x="T2" y="T3"/>
                  </a:cxn>
                  <a:cxn ang="0">
                    <a:pos x="T4" y="T5"/>
                  </a:cxn>
                  <a:cxn ang="0">
                    <a:pos x="T6" y="T7"/>
                  </a:cxn>
                  <a:cxn ang="0">
                    <a:pos x="T8" y="T9"/>
                  </a:cxn>
                </a:cxnLst>
                <a:rect l="0" t="0" r="r" b="b"/>
                <a:pathLst>
                  <a:path w="74" h="29">
                    <a:moveTo>
                      <a:pt x="2" y="15"/>
                    </a:moveTo>
                    <a:cubicBezTo>
                      <a:pt x="0" y="6"/>
                      <a:pt x="14" y="0"/>
                      <a:pt x="33" y="0"/>
                    </a:cubicBezTo>
                    <a:cubicBezTo>
                      <a:pt x="52" y="0"/>
                      <a:pt x="69" y="6"/>
                      <a:pt x="71" y="15"/>
                    </a:cubicBezTo>
                    <a:cubicBezTo>
                      <a:pt x="74" y="23"/>
                      <a:pt x="60" y="29"/>
                      <a:pt x="41" y="29"/>
                    </a:cubicBezTo>
                    <a:cubicBezTo>
                      <a:pt x="21" y="29"/>
                      <a:pt x="4" y="23"/>
                      <a:pt x="2" y="15"/>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693" name="Freeform 993"/>
              <p:cNvSpPr>
                <a:spLocks/>
              </p:cNvSpPr>
              <p:nvPr/>
            </p:nvSpPr>
            <p:spPr bwMode="auto">
              <a:xfrm>
                <a:off x="4686" y="3083"/>
                <a:ext cx="79" cy="29"/>
              </a:xfrm>
              <a:custGeom>
                <a:avLst/>
                <a:gdLst>
                  <a:gd name="T0" fmla="*/ 5 w 79"/>
                  <a:gd name="T1" fmla="*/ 15 h 29"/>
                  <a:gd name="T2" fmla="*/ 31 w 79"/>
                  <a:gd name="T3" fmla="*/ 0 h 29"/>
                  <a:gd name="T4" fmla="*/ 74 w 79"/>
                  <a:gd name="T5" fmla="*/ 15 h 29"/>
                  <a:gd name="T6" fmla="*/ 48 w 79"/>
                  <a:gd name="T7" fmla="*/ 29 h 29"/>
                  <a:gd name="T8" fmla="*/ 5 w 79"/>
                  <a:gd name="T9" fmla="*/ 15 h 29"/>
                </a:gdLst>
                <a:ahLst/>
                <a:cxnLst>
                  <a:cxn ang="0">
                    <a:pos x="T0" y="T1"/>
                  </a:cxn>
                  <a:cxn ang="0">
                    <a:pos x="T2" y="T3"/>
                  </a:cxn>
                  <a:cxn ang="0">
                    <a:pos x="T4" y="T5"/>
                  </a:cxn>
                  <a:cxn ang="0">
                    <a:pos x="T6" y="T7"/>
                  </a:cxn>
                  <a:cxn ang="0">
                    <a:pos x="T8" y="T9"/>
                  </a:cxn>
                </a:cxnLst>
                <a:rect l="0" t="0" r="r" b="b"/>
                <a:pathLst>
                  <a:path w="79" h="29">
                    <a:moveTo>
                      <a:pt x="5" y="15"/>
                    </a:moveTo>
                    <a:cubicBezTo>
                      <a:pt x="0" y="6"/>
                      <a:pt x="12" y="0"/>
                      <a:pt x="31" y="0"/>
                    </a:cubicBezTo>
                    <a:cubicBezTo>
                      <a:pt x="50" y="0"/>
                      <a:pt x="69" y="6"/>
                      <a:pt x="74" y="15"/>
                    </a:cubicBezTo>
                    <a:cubicBezTo>
                      <a:pt x="79" y="23"/>
                      <a:pt x="67" y="29"/>
                      <a:pt x="48" y="29"/>
                    </a:cubicBezTo>
                    <a:cubicBezTo>
                      <a:pt x="28" y="29"/>
                      <a:pt x="9" y="23"/>
                      <a:pt x="5" y="15"/>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694" name="Freeform 994"/>
              <p:cNvSpPr>
                <a:spLocks/>
              </p:cNvSpPr>
              <p:nvPr/>
            </p:nvSpPr>
            <p:spPr bwMode="auto">
              <a:xfrm>
                <a:off x="5046" y="3083"/>
                <a:ext cx="81" cy="29"/>
              </a:xfrm>
              <a:custGeom>
                <a:avLst/>
                <a:gdLst>
                  <a:gd name="T0" fmla="*/ 6 w 81"/>
                  <a:gd name="T1" fmla="*/ 15 h 29"/>
                  <a:gd name="T2" fmla="*/ 30 w 81"/>
                  <a:gd name="T3" fmla="*/ 0 h 29"/>
                  <a:gd name="T4" fmla="*/ 75 w 81"/>
                  <a:gd name="T5" fmla="*/ 15 h 29"/>
                  <a:gd name="T6" fmla="*/ 52 w 81"/>
                  <a:gd name="T7" fmla="*/ 29 h 29"/>
                  <a:gd name="T8" fmla="*/ 6 w 81"/>
                  <a:gd name="T9" fmla="*/ 15 h 29"/>
                </a:gdLst>
                <a:ahLst/>
                <a:cxnLst>
                  <a:cxn ang="0">
                    <a:pos x="T0" y="T1"/>
                  </a:cxn>
                  <a:cxn ang="0">
                    <a:pos x="T2" y="T3"/>
                  </a:cxn>
                  <a:cxn ang="0">
                    <a:pos x="T4" y="T5"/>
                  </a:cxn>
                  <a:cxn ang="0">
                    <a:pos x="T6" y="T7"/>
                  </a:cxn>
                  <a:cxn ang="0">
                    <a:pos x="T8" y="T9"/>
                  </a:cxn>
                </a:cxnLst>
                <a:rect l="0" t="0" r="r" b="b"/>
                <a:pathLst>
                  <a:path w="81" h="29">
                    <a:moveTo>
                      <a:pt x="6" y="15"/>
                    </a:moveTo>
                    <a:cubicBezTo>
                      <a:pt x="0" y="6"/>
                      <a:pt x="11" y="0"/>
                      <a:pt x="30" y="0"/>
                    </a:cubicBezTo>
                    <a:cubicBezTo>
                      <a:pt x="49" y="0"/>
                      <a:pt x="69" y="6"/>
                      <a:pt x="75" y="15"/>
                    </a:cubicBezTo>
                    <a:cubicBezTo>
                      <a:pt x="81" y="23"/>
                      <a:pt x="71" y="29"/>
                      <a:pt x="52" y="29"/>
                    </a:cubicBezTo>
                    <a:cubicBezTo>
                      <a:pt x="32" y="29"/>
                      <a:pt x="12" y="23"/>
                      <a:pt x="6" y="15"/>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695" name="Freeform 995"/>
              <p:cNvSpPr>
                <a:spLocks/>
              </p:cNvSpPr>
              <p:nvPr/>
            </p:nvSpPr>
            <p:spPr bwMode="auto">
              <a:xfrm>
                <a:off x="5496" y="3083"/>
                <a:ext cx="85" cy="29"/>
              </a:xfrm>
              <a:custGeom>
                <a:avLst/>
                <a:gdLst>
                  <a:gd name="T0" fmla="*/ 8 w 86"/>
                  <a:gd name="T1" fmla="*/ 15 h 29"/>
                  <a:gd name="T2" fmla="*/ 29 w 86"/>
                  <a:gd name="T3" fmla="*/ 0 h 29"/>
                  <a:gd name="T4" fmla="*/ 78 w 86"/>
                  <a:gd name="T5" fmla="*/ 15 h 29"/>
                  <a:gd name="T6" fmla="*/ 57 w 86"/>
                  <a:gd name="T7" fmla="*/ 29 h 29"/>
                  <a:gd name="T8" fmla="*/ 8 w 86"/>
                  <a:gd name="T9" fmla="*/ 15 h 29"/>
                </a:gdLst>
                <a:ahLst/>
                <a:cxnLst>
                  <a:cxn ang="0">
                    <a:pos x="T0" y="T1"/>
                  </a:cxn>
                  <a:cxn ang="0">
                    <a:pos x="T2" y="T3"/>
                  </a:cxn>
                  <a:cxn ang="0">
                    <a:pos x="T4" y="T5"/>
                  </a:cxn>
                  <a:cxn ang="0">
                    <a:pos x="T6" y="T7"/>
                  </a:cxn>
                  <a:cxn ang="0">
                    <a:pos x="T8" y="T9"/>
                  </a:cxn>
                </a:cxnLst>
                <a:rect l="0" t="0" r="r" b="b"/>
                <a:pathLst>
                  <a:path w="86" h="29">
                    <a:moveTo>
                      <a:pt x="8" y="15"/>
                    </a:moveTo>
                    <a:cubicBezTo>
                      <a:pt x="0" y="6"/>
                      <a:pt x="10" y="0"/>
                      <a:pt x="29" y="0"/>
                    </a:cubicBezTo>
                    <a:cubicBezTo>
                      <a:pt x="48" y="0"/>
                      <a:pt x="70" y="6"/>
                      <a:pt x="78" y="15"/>
                    </a:cubicBezTo>
                    <a:cubicBezTo>
                      <a:pt x="86" y="23"/>
                      <a:pt x="76" y="29"/>
                      <a:pt x="57" y="29"/>
                    </a:cubicBezTo>
                    <a:cubicBezTo>
                      <a:pt x="37" y="29"/>
                      <a:pt x="15" y="23"/>
                      <a:pt x="8" y="15"/>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696" name="Freeform 996"/>
              <p:cNvSpPr>
                <a:spLocks/>
              </p:cNvSpPr>
              <p:nvPr/>
            </p:nvSpPr>
            <p:spPr bwMode="auto">
              <a:xfrm>
                <a:off x="1670" y="3119"/>
                <a:ext cx="85" cy="31"/>
              </a:xfrm>
              <a:custGeom>
                <a:avLst/>
                <a:gdLst>
                  <a:gd name="T0" fmla="*/ 7 w 86"/>
                  <a:gd name="T1" fmla="*/ 15 h 31"/>
                  <a:gd name="T2" fmla="*/ 56 w 86"/>
                  <a:gd name="T3" fmla="*/ 0 h 31"/>
                  <a:gd name="T4" fmla="*/ 79 w 86"/>
                  <a:gd name="T5" fmla="*/ 15 h 31"/>
                  <a:gd name="T6" fmla="*/ 30 w 86"/>
                  <a:gd name="T7" fmla="*/ 31 h 31"/>
                  <a:gd name="T8" fmla="*/ 7 w 86"/>
                  <a:gd name="T9" fmla="*/ 15 h 31"/>
                </a:gdLst>
                <a:ahLst/>
                <a:cxnLst>
                  <a:cxn ang="0">
                    <a:pos x="T0" y="T1"/>
                  </a:cxn>
                  <a:cxn ang="0">
                    <a:pos x="T2" y="T3"/>
                  </a:cxn>
                  <a:cxn ang="0">
                    <a:pos x="T4" y="T5"/>
                  </a:cxn>
                  <a:cxn ang="0">
                    <a:pos x="T6" y="T7"/>
                  </a:cxn>
                  <a:cxn ang="0">
                    <a:pos x="T8" y="T9"/>
                  </a:cxn>
                </a:cxnLst>
                <a:rect l="0" t="0" r="r" b="b"/>
                <a:pathLst>
                  <a:path w="86" h="31">
                    <a:moveTo>
                      <a:pt x="7" y="15"/>
                    </a:moveTo>
                    <a:cubicBezTo>
                      <a:pt x="15" y="7"/>
                      <a:pt x="36" y="0"/>
                      <a:pt x="56" y="0"/>
                    </a:cubicBezTo>
                    <a:cubicBezTo>
                      <a:pt x="75" y="0"/>
                      <a:pt x="86" y="7"/>
                      <a:pt x="79" y="15"/>
                    </a:cubicBezTo>
                    <a:cubicBezTo>
                      <a:pt x="72" y="24"/>
                      <a:pt x="50" y="31"/>
                      <a:pt x="30" y="31"/>
                    </a:cubicBezTo>
                    <a:cubicBezTo>
                      <a:pt x="10" y="31"/>
                      <a:pt x="0" y="24"/>
                      <a:pt x="7" y="15"/>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697" name="Freeform 997"/>
              <p:cNvSpPr>
                <a:spLocks/>
              </p:cNvSpPr>
              <p:nvPr/>
            </p:nvSpPr>
            <p:spPr bwMode="auto">
              <a:xfrm>
                <a:off x="1763" y="3119"/>
                <a:ext cx="84" cy="31"/>
              </a:xfrm>
              <a:custGeom>
                <a:avLst/>
                <a:gdLst>
                  <a:gd name="T0" fmla="*/ 7 w 84"/>
                  <a:gd name="T1" fmla="*/ 15 h 31"/>
                  <a:gd name="T2" fmla="*/ 54 w 84"/>
                  <a:gd name="T3" fmla="*/ 0 h 31"/>
                  <a:gd name="T4" fmla="*/ 77 w 84"/>
                  <a:gd name="T5" fmla="*/ 15 h 31"/>
                  <a:gd name="T6" fmla="*/ 30 w 84"/>
                  <a:gd name="T7" fmla="*/ 31 h 31"/>
                  <a:gd name="T8" fmla="*/ 7 w 84"/>
                  <a:gd name="T9" fmla="*/ 15 h 31"/>
                </a:gdLst>
                <a:ahLst/>
                <a:cxnLst>
                  <a:cxn ang="0">
                    <a:pos x="T0" y="T1"/>
                  </a:cxn>
                  <a:cxn ang="0">
                    <a:pos x="T2" y="T3"/>
                  </a:cxn>
                  <a:cxn ang="0">
                    <a:pos x="T4" y="T5"/>
                  </a:cxn>
                  <a:cxn ang="0">
                    <a:pos x="T6" y="T7"/>
                  </a:cxn>
                  <a:cxn ang="0">
                    <a:pos x="T8" y="T9"/>
                  </a:cxn>
                </a:cxnLst>
                <a:rect l="0" t="0" r="r" b="b"/>
                <a:pathLst>
                  <a:path w="84" h="31">
                    <a:moveTo>
                      <a:pt x="7" y="15"/>
                    </a:moveTo>
                    <a:cubicBezTo>
                      <a:pt x="14" y="7"/>
                      <a:pt x="35" y="0"/>
                      <a:pt x="54" y="0"/>
                    </a:cubicBezTo>
                    <a:cubicBezTo>
                      <a:pt x="74" y="0"/>
                      <a:pt x="84" y="7"/>
                      <a:pt x="77" y="15"/>
                    </a:cubicBezTo>
                    <a:cubicBezTo>
                      <a:pt x="71" y="24"/>
                      <a:pt x="49" y="31"/>
                      <a:pt x="30" y="31"/>
                    </a:cubicBezTo>
                    <a:cubicBezTo>
                      <a:pt x="10" y="31"/>
                      <a:pt x="0" y="24"/>
                      <a:pt x="7" y="15"/>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698" name="Freeform 998"/>
              <p:cNvSpPr>
                <a:spLocks/>
              </p:cNvSpPr>
              <p:nvPr/>
            </p:nvSpPr>
            <p:spPr bwMode="auto">
              <a:xfrm>
                <a:off x="1855" y="3119"/>
                <a:ext cx="82" cy="31"/>
              </a:xfrm>
              <a:custGeom>
                <a:avLst/>
                <a:gdLst>
                  <a:gd name="T0" fmla="*/ 7 w 83"/>
                  <a:gd name="T1" fmla="*/ 15 h 31"/>
                  <a:gd name="T2" fmla="*/ 53 w 83"/>
                  <a:gd name="T3" fmla="*/ 0 h 31"/>
                  <a:gd name="T4" fmla="*/ 77 w 83"/>
                  <a:gd name="T5" fmla="*/ 15 h 31"/>
                  <a:gd name="T6" fmla="*/ 30 w 83"/>
                  <a:gd name="T7" fmla="*/ 31 h 31"/>
                  <a:gd name="T8" fmla="*/ 7 w 83"/>
                  <a:gd name="T9" fmla="*/ 15 h 31"/>
                </a:gdLst>
                <a:ahLst/>
                <a:cxnLst>
                  <a:cxn ang="0">
                    <a:pos x="T0" y="T1"/>
                  </a:cxn>
                  <a:cxn ang="0">
                    <a:pos x="T2" y="T3"/>
                  </a:cxn>
                  <a:cxn ang="0">
                    <a:pos x="T4" y="T5"/>
                  </a:cxn>
                  <a:cxn ang="0">
                    <a:pos x="T6" y="T7"/>
                  </a:cxn>
                  <a:cxn ang="0">
                    <a:pos x="T8" y="T9"/>
                  </a:cxn>
                </a:cxnLst>
                <a:rect l="0" t="0" r="r" b="b"/>
                <a:pathLst>
                  <a:path w="83" h="31">
                    <a:moveTo>
                      <a:pt x="7" y="15"/>
                    </a:moveTo>
                    <a:cubicBezTo>
                      <a:pt x="13" y="7"/>
                      <a:pt x="34" y="0"/>
                      <a:pt x="53" y="0"/>
                    </a:cubicBezTo>
                    <a:cubicBezTo>
                      <a:pt x="73" y="0"/>
                      <a:pt x="83" y="7"/>
                      <a:pt x="77" y="15"/>
                    </a:cubicBezTo>
                    <a:cubicBezTo>
                      <a:pt x="71" y="24"/>
                      <a:pt x="50" y="31"/>
                      <a:pt x="30" y="31"/>
                    </a:cubicBezTo>
                    <a:cubicBezTo>
                      <a:pt x="11" y="31"/>
                      <a:pt x="0" y="24"/>
                      <a:pt x="7" y="15"/>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699" name="Freeform 999"/>
              <p:cNvSpPr>
                <a:spLocks/>
              </p:cNvSpPr>
              <p:nvPr/>
            </p:nvSpPr>
            <p:spPr bwMode="auto">
              <a:xfrm>
                <a:off x="1947" y="3119"/>
                <a:ext cx="82" cy="31"/>
              </a:xfrm>
              <a:custGeom>
                <a:avLst/>
                <a:gdLst>
                  <a:gd name="T0" fmla="*/ 6 w 83"/>
                  <a:gd name="T1" fmla="*/ 15 h 31"/>
                  <a:gd name="T2" fmla="*/ 53 w 83"/>
                  <a:gd name="T3" fmla="*/ 0 h 31"/>
                  <a:gd name="T4" fmla="*/ 78 w 83"/>
                  <a:gd name="T5" fmla="*/ 15 h 31"/>
                  <a:gd name="T6" fmla="*/ 31 w 83"/>
                  <a:gd name="T7" fmla="*/ 31 h 31"/>
                  <a:gd name="T8" fmla="*/ 6 w 83"/>
                  <a:gd name="T9" fmla="*/ 15 h 31"/>
                </a:gdLst>
                <a:ahLst/>
                <a:cxnLst>
                  <a:cxn ang="0">
                    <a:pos x="T0" y="T1"/>
                  </a:cxn>
                  <a:cxn ang="0">
                    <a:pos x="T2" y="T3"/>
                  </a:cxn>
                  <a:cxn ang="0">
                    <a:pos x="T4" y="T5"/>
                  </a:cxn>
                  <a:cxn ang="0">
                    <a:pos x="T6" y="T7"/>
                  </a:cxn>
                  <a:cxn ang="0">
                    <a:pos x="T8" y="T9"/>
                  </a:cxn>
                </a:cxnLst>
                <a:rect l="0" t="0" r="r" b="b"/>
                <a:pathLst>
                  <a:path w="83" h="31">
                    <a:moveTo>
                      <a:pt x="6" y="15"/>
                    </a:moveTo>
                    <a:cubicBezTo>
                      <a:pt x="13" y="7"/>
                      <a:pt x="33" y="0"/>
                      <a:pt x="53" y="0"/>
                    </a:cubicBezTo>
                    <a:cubicBezTo>
                      <a:pt x="72" y="0"/>
                      <a:pt x="83" y="7"/>
                      <a:pt x="78" y="15"/>
                    </a:cubicBezTo>
                    <a:cubicBezTo>
                      <a:pt x="72" y="24"/>
                      <a:pt x="51" y="31"/>
                      <a:pt x="31" y="31"/>
                    </a:cubicBezTo>
                    <a:cubicBezTo>
                      <a:pt x="11" y="31"/>
                      <a:pt x="0" y="24"/>
                      <a:pt x="6" y="15"/>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700" name="Freeform 1000"/>
              <p:cNvSpPr>
                <a:spLocks/>
              </p:cNvSpPr>
              <p:nvPr/>
            </p:nvSpPr>
            <p:spPr bwMode="auto">
              <a:xfrm>
                <a:off x="2038" y="3119"/>
                <a:ext cx="83" cy="31"/>
              </a:xfrm>
              <a:custGeom>
                <a:avLst/>
                <a:gdLst>
                  <a:gd name="T0" fmla="*/ 6 w 83"/>
                  <a:gd name="T1" fmla="*/ 15 h 31"/>
                  <a:gd name="T2" fmla="*/ 52 w 83"/>
                  <a:gd name="T3" fmla="*/ 0 h 31"/>
                  <a:gd name="T4" fmla="*/ 77 w 83"/>
                  <a:gd name="T5" fmla="*/ 15 h 31"/>
                  <a:gd name="T6" fmla="*/ 31 w 83"/>
                  <a:gd name="T7" fmla="*/ 31 h 31"/>
                  <a:gd name="T8" fmla="*/ 6 w 83"/>
                  <a:gd name="T9" fmla="*/ 15 h 31"/>
                </a:gdLst>
                <a:ahLst/>
                <a:cxnLst>
                  <a:cxn ang="0">
                    <a:pos x="T0" y="T1"/>
                  </a:cxn>
                  <a:cxn ang="0">
                    <a:pos x="T2" y="T3"/>
                  </a:cxn>
                  <a:cxn ang="0">
                    <a:pos x="T4" y="T5"/>
                  </a:cxn>
                  <a:cxn ang="0">
                    <a:pos x="T6" y="T7"/>
                  </a:cxn>
                  <a:cxn ang="0">
                    <a:pos x="T8" y="T9"/>
                  </a:cxn>
                </a:cxnLst>
                <a:rect l="0" t="0" r="r" b="b"/>
                <a:pathLst>
                  <a:path w="83" h="31">
                    <a:moveTo>
                      <a:pt x="6" y="15"/>
                    </a:moveTo>
                    <a:cubicBezTo>
                      <a:pt x="12" y="7"/>
                      <a:pt x="32" y="0"/>
                      <a:pt x="52" y="0"/>
                    </a:cubicBezTo>
                    <a:cubicBezTo>
                      <a:pt x="71" y="0"/>
                      <a:pt x="83" y="7"/>
                      <a:pt x="77" y="15"/>
                    </a:cubicBezTo>
                    <a:cubicBezTo>
                      <a:pt x="72" y="24"/>
                      <a:pt x="51" y="31"/>
                      <a:pt x="31" y="31"/>
                    </a:cubicBezTo>
                    <a:cubicBezTo>
                      <a:pt x="12" y="31"/>
                      <a:pt x="0" y="24"/>
                      <a:pt x="6" y="15"/>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701" name="Freeform 1001"/>
              <p:cNvSpPr>
                <a:spLocks/>
              </p:cNvSpPr>
              <p:nvPr/>
            </p:nvSpPr>
            <p:spPr bwMode="auto">
              <a:xfrm>
                <a:off x="2132" y="3119"/>
                <a:ext cx="80" cy="31"/>
              </a:xfrm>
              <a:custGeom>
                <a:avLst/>
                <a:gdLst>
                  <a:gd name="T0" fmla="*/ 6 w 81"/>
                  <a:gd name="T1" fmla="*/ 15 h 31"/>
                  <a:gd name="T2" fmla="*/ 50 w 81"/>
                  <a:gd name="T3" fmla="*/ 0 h 31"/>
                  <a:gd name="T4" fmla="*/ 76 w 81"/>
                  <a:gd name="T5" fmla="*/ 15 h 31"/>
                  <a:gd name="T6" fmla="*/ 31 w 81"/>
                  <a:gd name="T7" fmla="*/ 31 h 31"/>
                  <a:gd name="T8" fmla="*/ 6 w 81"/>
                  <a:gd name="T9" fmla="*/ 15 h 31"/>
                </a:gdLst>
                <a:ahLst/>
                <a:cxnLst>
                  <a:cxn ang="0">
                    <a:pos x="T0" y="T1"/>
                  </a:cxn>
                  <a:cxn ang="0">
                    <a:pos x="T2" y="T3"/>
                  </a:cxn>
                  <a:cxn ang="0">
                    <a:pos x="T4" y="T5"/>
                  </a:cxn>
                  <a:cxn ang="0">
                    <a:pos x="T6" y="T7"/>
                  </a:cxn>
                  <a:cxn ang="0">
                    <a:pos x="T8" y="T9"/>
                  </a:cxn>
                </a:cxnLst>
                <a:rect l="0" t="0" r="r" b="b"/>
                <a:pathLst>
                  <a:path w="81" h="31">
                    <a:moveTo>
                      <a:pt x="6" y="15"/>
                    </a:moveTo>
                    <a:cubicBezTo>
                      <a:pt x="11" y="7"/>
                      <a:pt x="31" y="0"/>
                      <a:pt x="50" y="0"/>
                    </a:cubicBezTo>
                    <a:cubicBezTo>
                      <a:pt x="70" y="0"/>
                      <a:pt x="81" y="7"/>
                      <a:pt x="76" y="15"/>
                    </a:cubicBezTo>
                    <a:cubicBezTo>
                      <a:pt x="71" y="24"/>
                      <a:pt x="51" y="31"/>
                      <a:pt x="31" y="31"/>
                    </a:cubicBezTo>
                    <a:cubicBezTo>
                      <a:pt x="12" y="31"/>
                      <a:pt x="0" y="24"/>
                      <a:pt x="6" y="15"/>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702" name="Freeform 1002"/>
              <p:cNvSpPr>
                <a:spLocks/>
              </p:cNvSpPr>
              <p:nvPr/>
            </p:nvSpPr>
            <p:spPr bwMode="auto">
              <a:xfrm>
                <a:off x="3332" y="3119"/>
                <a:ext cx="71" cy="31"/>
              </a:xfrm>
              <a:custGeom>
                <a:avLst/>
                <a:gdLst>
                  <a:gd name="T0" fmla="*/ 1 w 72"/>
                  <a:gd name="T1" fmla="*/ 15 h 31"/>
                  <a:gd name="T2" fmla="*/ 37 w 72"/>
                  <a:gd name="T3" fmla="*/ 0 h 31"/>
                  <a:gd name="T4" fmla="*/ 71 w 72"/>
                  <a:gd name="T5" fmla="*/ 15 h 31"/>
                  <a:gd name="T6" fmla="*/ 35 w 72"/>
                  <a:gd name="T7" fmla="*/ 31 h 31"/>
                  <a:gd name="T8" fmla="*/ 1 w 72"/>
                  <a:gd name="T9" fmla="*/ 15 h 31"/>
                </a:gdLst>
                <a:ahLst/>
                <a:cxnLst>
                  <a:cxn ang="0">
                    <a:pos x="T0" y="T1"/>
                  </a:cxn>
                  <a:cxn ang="0">
                    <a:pos x="T2" y="T3"/>
                  </a:cxn>
                  <a:cxn ang="0">
                    <a:pos x="T4" y="T5"/>
                  </a:cxn>
                  <a:cxn ang="0">
                    <a:pos x="T6" y="T7"/>
                  </a:cxn>
                  <a:cxn ang="0">
                    <a:pos x="T8" y="T9"/>
                  </a:cxn>
                </a:cxnLst>
                <a:rect l="0" t="0" r="r" b="b"/>
                <a:pathLst>
                  <a:path w="72" h="31">
                    <a:moveTo>
                      <a:pt x="1" y="15"/>
                    </a:moveTo>
                    <a:cubicBezTo>
                      <a:pt x="2" y="7"/>
                      <a:pt x="18" y="0"/>
                      <a:pt x="37" y="0"/>
                    </a:cubicBezTo>
                    <a:cubicBezTo>
                      <a:pt x="57" y="0"/>
                      <a:pt x="72" y="7"/>
                      <a:pt x="71" y="15"/>
                    </a:cubicBezTo>
                    <a:cubicBezTo>
                      <a:pt x="71" y="24"/>
                      <a:pt x="55" y="31"/>
                      <a:pt x="35" y="31"/>
                    </a:cubicBezTo>
                    <a:cubicBezTo>
                      <a:pt x="15" y="31"/>
                      <a:pt x="0" y="24"/>
                      <a:pt x="1" y="15"/>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703" name="Freeform 1003"/>
              <p:cNvSpPr>
                <a:spLocks/>
              </p:cNvSpPr>
              <p:nvPr/>
            </p:nvSpPr>
            <p:spPr bwMode="auto">
              <a:xfrm>
                <a:off x="3423" y="3119"/>
                <a:ext cx="71" cy="31"/>
              </a:xfrm>
              <a:custGeom>
                <a:avLst/>
                <a:gdLst>
                  <a:gd name="T0" fmla="*/ 1 w 71"/>
                  <a:gd name="T1" fmla="*/ 15 h 31"/>
                  <a:gd name="T2" fmla="*/ 36 w 71"/>
                  <a:gd name="T3" fmla="*/ 0 h 31"/>
                  <a:gd name="T4" fmla="*/ 71 w 71"/>
                  <a:gd name="T5" fmla="*/ 15 h 31"/>
                  <a:gd name="T6" fmla="*/ 35 w 71"/>
                  <a:gd name="T7" fmla="*/ 31 h 31"/>
                  <a:gd name="T8" fmla="*/ 1 w 71"/>
                  <a:gd name="T9" fmla="*/ 15 h 31"/>
                </a:gdLst>
                <a:ahLst/>
                <a:cxnLst>
                  <a:cxn ang="0">
                    <a:pos x="T0" y="T1"/>
                  </a:cxn>
                  <a:cxn ang="0">
                    <a:pos x="T2" y="T3"/>
                  </a:cxn>
                  <a:cxn ang="0">
                    <a:pos x="T4" y="T5"/>
                  </a:cxn>
                  <a:cxn ang="0">
                    <a:pos x="T6" y="T7"/>
                  </a:cxn>
                  <a:cxn ang="0">
                    <a:pos x="T8" y="T9"/>
                  </a:cxn>
                </a:cxnLst>
                <a:rect l="0" t="0" r="r" b="b"/>
                <a:pathLst>
                  <a:path w="71" h="31">
                    <a:moveTo>
                      <a:pt x="1" y="15"/>
                    </a:moveTo>
                    <a:cubicBezTo>
                      <a:pt x="1" y="7"/>
                      <a:pt x="17" y="0"/>
                      <a:pt x="36" y="0"/>
                    </a:cubicBezTo>
                    <a:cubicBezTo>
                      <a:pt x="56" y="0"/>
                      <a:pt x="71" y="7"/>
                      <a:pt x="71" y="15"/>
                    </a:cubicBezTo>
                    <a:cubicBezTo>
                      <a:pt x="71" y="24"/>
                      <a:pt x="55" y="31"/>
                      <a:pt x="35" y="31"/>
                    </a:cubicBezTo>
                    <a:cubicBezTo>
                      <a:pt x="16" y="31"/>
                      <a:pt x="0" y="24"/>
                      <a:pt x="1" y="15"/>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704" name="Freeform 1004"/>
              <p:cNvSpPr>
                <a:spLocks/>
              </p:cNvSpPr>
              <p:nvPr/>
            </p:nvSpPr>
            <p:spPr bwMode="auto">
              <a:xfrm>
                <a:off x="3515" y="3119"/>
                <a:ext cx="72" cy="31"/>
              </a:xfrm>
              <a:custGeom>
                <a:avLst/>
                <a:gdLst>
                  <a:gd name="T0" fmla="*/ 0 w 72"/>
                  <a:gd name="T1" fmla="*/ 15 h 31"/>
                  <a:gd name="T2" fmla="*/ 36 w 72"/>
                  <a:gd name="T3" fmla="*/ 0 h 31"/>
                  <a:gd name="T4" fmla="*/ 72 w 72"/>
                  <a:gd name="T5" fmla="*/ 15 h 31"/>
                  <a:gd name="T6" fmla="*/ 36 w 72"/>
                  <a:gd name="T7" fmla="*/ 31 h 31"/>
                  <a:gd name="T8" fmla="*/ 0 w 72"/>
                  <a:gd name="T9" fmla="*/ 15 h 31"/>
                </a:gdLst>
                <a:ahLst/>
                <a:cxnLst>
                  <a:cxn ang="0">
                    <a:pos x="T0" y="T1"/>
                  </a:cxn>
                  <a:cxn ang="0">
                    <a:pos x="T2" y="T3"/>
                  </a:cxn>
                  <a:cxn ang="0">
                    <a:pos x="T4" y="T5"/>
                  </a:cxn>
                  <a:cxn ang="0">
                    <a:pos x="T6" y="T7"/>
                  </a:cxn>
                  <a:cxn ang="0">
                    <a:pos x="T8" y="T9"/>
                  </a:cxn>
                </a:cxnLst>
                <a:rect l="0" t="0" r="r" b="b"/>
                <a:pathLst>
                  <a:path w="72" h="31">
                    <a:moveTo>
                      <a:pt x="0" y="15"/>
                    </a:moveTo>
                    <a:cubicBezTo>
                      <a:pt x="0" y="7"/>
                      <a:pt x="16" y="0"/>
                      <a:pt x="36" y="0"/>
                    </a:cubicBezTo>
                    <a:cubicBezTo>
                      <a:pt x="55" y="0"/>
                      <a:pt x="71" y="7"/>
                      <a:pt x="72" y="15"/>
                    </a:cubicBezTo>
                    <a:cubicBezTo>
                      <a:pt x="72" y="24"/>
                      <a:pt x="56" y="31"/>
                      <a:pt x="36" y="31"/>
                    </a:cubicBezTo>
                    <a:cubicBezTo>
                      <a:pt x="16" y="31"/>
                      <a:pt x="0" y="24"/>
                      <a:pt x="0" y="15"/>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705" name="Freeform 1005"/>
              <p:cNvSpPr>
                <a:spLocks/>
              </p:cNvSpPr>
              <p:nvPr/>
            </p:nvSpPr>
            <p:spPr bwMode="auto">
              <a:xfrm>
                <a:off x="3607" y="3119"/>
                <a:ext cx="71" cy="31"/>
              </a:xfrm>
              <a:custGeom>
                <a:avLst/>
                <a:gdLst>
                  <a:gd name="T0" fmla="*/ 0 w 72"/>
                  <a:gd name="T1" fmla="*/ 15 h 31"/>
                  <a:gd name="T2" fmla="*/ 35 w 72"/>
                  <a:gd name="T3" fmla="*/ 0 h 31"/>
                  <a:gd name="T4" fmla="*/ 71 w 72"/>
                  <a:gd name="T5" fmla="*/ 15 h 31"/>
                  <a:gd name="T6" fmla="*/ 36 w 72"/>
                  <a:gd name="T7" fmla="*/ 31 h 31"/>
                  <a:gd name="T8" fmla="*/ 0 w 72"/>
                  <a:gd name="T9" fmla="*/ 15 h 31"/>
                </a:gdLst>
                <a:ahLst/>
                <a:cxnLst>
                  <a:cxn ang="0">
                    <a:pos x="T0" y="T1"/>
                  </a:cxn>
                  <a:cxn ang="0">
                    <a:pos x="T2" y="T3"/>
                  </a:cxn>
                  <a:cxn ang="0">
                    <a:pos x="T4" y="T5"/>
                  </a:cxn>
                  <a:cxn ang="0">
                    <a:pos x="T6" y="T7"/>
                  </a:cxn>
                  <a:cxn ang="0">
                    <a:pos x="T8" y="T9"/>
                  </a:cxn>
                </a:cxnLst>
                <a:rect l="0" t="0" r="r" b="b"/>
                <a:pathLst>
                  <a:path w="72" h="31">
                    <a:moveTo>
                      <a:pt x="0" y="15"/>
                    </a:moveTo>
                    <a:cubicBezTo>
                      <a:pt x="0" y="7"/>
                      <a:pt x="15" y="0"/>
                      <a:pt x="35" y="0"/>
                    </a:cubicBezTo>
                    <a:cubicBezTo>
                      <a:pt x="54" y="0"/>
                      <a:pt x="71" y="7"/>
                      <a:pt x="71" y="15"/>
                    </a:cubicBezTo>
                    <a:cubicBezTo>
                      <a:pt x="72" y="24"/>
                      <a:pt x="56" y="31"/>
                      <a:pt x="36" y="31"/>
                    </a:cubicBezTo>
                    <a:cubicBezTo>
                      <a:pt x="17" y="31"/>
                      <a:pt x="0" y="24"/>
                      <a:pt x="0" y="15"/>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706" name="Freeform 1006"/>
              <p:cNvSpPr>
                <a:spLocks/>
              </p:cNvSpPr>
              <p:nvPr/>
            </p:nvSpPr>
            <p:spPr bwMode="auto">
              <a:xfrm>
                <a:off x="3699" y="3119"/>
                <a:ext cx="72" cy="31"/>
              </a:xfrm>
              <a:custGeom>
                <a:avLst/>
                <a:gdLst>
                  <a:gd name="T0" fmla="*/ 1 w 72"/>
                  <a:gd name="T1" fmla="*/ 15 h 31"/>
                  <a:gd name="T2" fmla="*/ 34 w 72"/>
                  <a:gd name="T3" fmla="*/ 0 h 31"/>
                  <a:gd name="T4" fmla="*/ 71 w 72"/>
                  <a:gd name="T5" fmla="*/ 15 h 31"/>
                  <a:gd name="T6" fmla="*/ 37 w 72"/>
                  <a:gd name="T7" fmla="*/ 31 h 31"/>
                  <a:gd name="T8" fmla="*/ 1 w 72"/>
                  <a:gd name="T9" fmla="*/ 15 h 31"/>
                </a:gdLst>
                <a:ahLst/>
                <a:cxnLst>
                  <a:cxn ang="0">
                    <a:pos x="T0" y="T1"/>
                  </a:cxn>
                  <a:cxn ang="0">
                    <a:pos x="T2" y="T3"/>
                  </a:cxn>
                  <a:cxn ang="0">
                    <a:pos x="T4" y="T5"/>
                  </a:cxn>
                  <a:cxn ang="0">
                    <a:pos x="T6" y="T7"/>
                  </a:cxn>
                  <a:cxn ang="0">
                    <a:pos x="T8" y="T9"/>
                  </a:cxn>
                </a:cxnLst>
                <a:rect l="0" t="0" r="r" b="b"/>
                <a:pathLst>
                  <a:path w="72" h="31">
                    <a:moveTo>
                      <a:pt x="1" y="15"/>
                    </a:moveTo>
                    <a:cubicBezTo>
                      <a:pt x="0" y="7"/>
                      <a:pt x="15" y="0"/>
                      <a:pt x="34" y="0"/>
                    </a:cubicBezTo>
                    <a:cubicBezTo>
                      <a:pt x="54" y="0"/>
                      <a:pt x="70" y="7"/>
                      <a:pt x="71" y="15"/>
                    </a:cubicBezTo>
                    <a:cubicBezTo>
                      <a:pt x="72" y="24"/>
                      <a:pt x="57" y="31"/>
                      <a:pt x="37" y="31"/>
                    </a:cubicBezTo>
                    <a:cubicBezTo>
                      <a:pt x="18" y="31"/>
                      <a:pt x="1" y="24"/>
                      <a:pt x="1" y="15"/>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707" name="Freeform 1007"/>
              <p:cNvSpPr>
                <a:spLocks/>
              </p:cNvSpPr>
              <p:nvPr/>
            </p:nvSpPr>
            <p:spPr bwMode="auto">
              <a:xfrm>
                <a:off x="3790" y="3119"/>
                <a:ext cx="72" cy="31"/>
              </a:xfrm>
              <a:custGeom>
                <a:avLst/>
                <a:gdLst>
                  <a:gd name="T0" fmla="*/ 1 w 73"/>
                  <a:gd name="T1" fmla="*/ 15 h 31"/>
                  <a:gd name="T2" fmla="*/ 34 w 73"/>
                  <a:gd name="T3" fmla="*/ 0 h 31"/>
                  <a:gd name="T4" fmla="*/ 72 w 73"/>
                  <a:gd name="T5" fmla="*/ 15 h 31"/>
                  <a:gd name="T6" fmla="*/ 39 w 73"/>
                  <a:gd name="T7" fmla="*/ 31 h 31"/>
                  <a:gd name="T8" fmla="*/ 1 w 73"/>
                  <a:gd name="T9" fmla="*/ 15 h 31"/>
                </a:gdLst>
                <a:ahLst/>
                <a:cxnLst>
                  <a:cxn ang="0">
                    <a:pos x="T0" y="T1"/>
                  </a:cxn>
                  <a:cxn ang="0">
                    <a:pos x="T2" y="T3"/>
                  </a:cxn>
                  <a:cxn ang="0">
                    <a:pos x="T4" y="T5"/>
                  </a:cxn>
                  <a:cxn ang="0">
                    <a:pos x="T6" y="T7"/>
                  </a:cxn>
                  <a:cxn ang="0">
                    <a:pos x="T8" y="T9"/>
                  </a:cxn>
                </a:cxnLst>
                <a:rect l="0" t="0" r="r" b="b"/>
                <a:pathLst>
                  <a:path w="73" h="31">
                    <a:moveTo>
                      <a:pt x="1" y="15"/>
                    </a:moveTo>
                    <a:cubicBezTo>
                      <a:pt x="0" y="7"/>
                      <a:pt x="15" y="0"/>
                      <a:pt x="34" y="0"/>
                    </a:cubicBezTo>
                    <a:cubicBezTo>
                      <a:pt x="54" y="0"/>
                      <a:pt x="70" y="7"/>
                      <a:pt x="72" y="15"/>
                    </a:cubicBezTo>
                    <a:cubicBezTo>
                      <a:pt x="73" y="24"/>
                      <a:pt x="58" y="31"/>
                      <a:pt x="39" y="31"/>
                    </a:cubicBezTo>
                    <a:cubicBezTo>
                      <a:pt x="19" y="31"/>
                      <a:pt x="2" y="24"/>
                      <a:pt x="1" y="15"/>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708" name="Freeform 1008"/>
              <p:cNvSpPr>
                <a:spLocks/>
              </p:cNvSpPr>
              <p:nvPr/>
            </p:nvSpPr>
            <p:spPr bwMode="auto">
              <a:xfrm>
                <a:off x="3882" y="3119"/>
                <a:ext cx="74" cy="31"/>
              </a:xfrm>
              <a:custGeom>
                <a:avLst/>
                <a:gdLst>
                  <a:gd name="T0" fmla="*/ 1 w 74"/>
                  <a:gd name="T1" fmla="*/ 15 h 31"/>
                  <a:gd name="T2" fmla="*/ 34 w 74"/>
                  <a:gd name="T3" fmla="*/ 0 h 31"/>
                  <a:gd name="T4" fmla="*/ 72 w 74"/>
                  <a:gd name="T5" fmla="*/ 15 h 31"/>
                  <a:gd name="T6" fmla="*/ 39 w 74"/>
                  <a:gd name="T7" fmla="*/ 31 h 31"/>
                  <a:gd name="T8" fmla="*/ 1 w 74"/>
                  <a:gd name="T9" fmla="*/ 15 h 31"/>
                </a:gdLst>
                <a:ahLst/>
                <a:cxnLst>
                  <a:cxn ang="0">
                    <a:pos x="T0" y="T1"/>
                  </a:cxn>
                  <a:cxn ang="0">
                    <a:pos x="T2" y="T3"/>
                  </a:cxn>
                  <a:cxn ang="0">
                    <a:pos x="T4" y="T5"/>
                  </a:cxn>
                  <a:cxn ang="0">
                    <a:pos x="T6" y="T7"/>
                  </a:cxn>
                  <a:cxn ang="0">
                    <a:pos x="T8" y="T9"/>
                  </a:cxn>
                </a:cxnLst>
                <a:rect l="0" t="0" r="r" b="b"/>
                <a:pathLst>
                  <a:path w="74" h="31">
                    <a:moveTo>
                      <a:pt x="1" y="15"/>
                    </a:moveTo>
                    <a:cubicBezTo>
                      <a:pt x="0" y="7"/>
                      <a:pt x="14" y="0"/>
                      <a:pt x="34" y="0"/>
                    </a:cubicBezTo>
                    <a:cubicBezTo>
                      <a:pt x="53" y="0"/>
                      <a:pt x="70" y="7"/>
                      <a:pt x="72" y="15"/>
                    </a:cubicBezTo>
                    <a:cubicBezTo>
                      <a:pt x="74" y="24"/>
                      <a:pt x="59" y="31"/>
                      <a:pt x="39" y="31"/>
                    </a:cubicBezTo>
                    <a:cubicBezTo>
                      <a:pt x="19" y="31"/>
                      <a:pt x="2" y="24"/>
                      <a:pt x="1" y="15"/>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grpSp>
        <p:grpSp>
          <p:nvGrpSpPr>
            <p:cNvPr id="1240" name="Group 1210"/>
            <p:cNvGrpSpPr>
              <a:grpSpLocks/>
            </p:cNvGrpSpPr>
            <p:nvPr/>
          </p:nvGrpSpPr>
          <p:grpSpPr bwMode="auto">
            <a:xfrm>
              <a:off x="2084388" y="4951413"/>
              <a:ext cx="9567863" cy="938213"/>
              <a:chOff x="1313" y="3119"/>
              <a:chExt cx="6027" cy="591"/>
            </a:xfrm>
          </p:grpSpPr>
          <p:sp>
            <p:nvSpPr>
              <p:cNvPr id="1309" name="Freeform 1010"/>
              <p:cNvSpPr>
                <a:spLocks/>
              </p:cNvSpPr>
              <p:nvPr/>
            </p:nvSpPr>
            <p:spPr bwMode="auto">
              <a:xfrm>
                <a:off x="3973" y="3119"/>
                <a:ext cx="74" cy="31"/>
              </a:xfrm>
              <a:custGeom>
                <a:avLst/>
                <a:gdLst>
                  <a:gd name="T0" fmla="*/ 2 w 75"/>
                  <a:gd name="T1" fmla="*/ 15 h 31"/>
                  <a:gd name="T2" fmla="*/ 34 w 75"/>
                  <a:gd name="T3" fmla="*/ 0 h 31"/>
                  <a:gd name="T4" fmla="*/ 73 w 75"/>
                  <a:gd name="T5" fmla="*/ 15 h 31"/>
                  <a:gd name="T6" fmla="*/ 41 w 75"/>
                  <a:gd name="T7" fmla="*/ 31 h 31"/>
                  <a:gd name="T8" fmla="*/ 2 w 75"/>
                  <a:gd name="T9" fmla="*/ 15 h 31"/>
                </a:gdLst>
                <a:ahLst/>
                <a:cxnLst>
                  <a:cxn ang="0">
                    <a:pos x="T0" y="T1"/>
                  </a:cxn>
                  <a:cxn ang="0">
                    <a:pos x="T2" y="T3"/>
                  </a:cxn>
                  <a:cxn ang="0">
                    <a:pos x="T4" y="T5"/>
                  </a:cxn>
                  <a:cxn ang="0">
                    <a:pos x="T6" y="T7"/>
                  </a:cxn>
                  <a:cxn ang="0">
                    <a:pos x="T8" y="T9"/>
                  </a:cxn>
                </a:cxnLst>
                <a:rect l="0" t="0" r="r" b="b"/>
                <a:pathLst>
                  <a:path w="75" h="31">
                    <a:moveTo>
                      <a:pt x="2" y="15"/>
                    </a:moveTo>
                    <a:cubicBezTo>
                      <a:pt x="0" y="7"/>
                      <a:pt x="14" y="0"/>
                      <a:pt x="34" y="0"/>
                    </a:cubicBezTo>
                    <a:cubicBezTo>
                      <a:pt x="53" y="0"/>
                      <a:pt x="71" y="7"/>
                      <a:pt x="73" y="15"/>
                    </a:cubicBezTo>
                    <a:cubicBezTo>
                      <a:pt x="75" y="24"/>
                      <a:pt x="60" y="31"/>
                      <a:pt x="41" y="31"/>
                    </a:cubicBezTo>
                    <a:cubicBezTo>
                      <a:pt x="21" y="31"/>
                      <a:pt x="3" y="24"/>
                      <a:pt x="2" y="15"/>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10" name="Freeform 1011"/>
              <p:cNvSpPr>
                <a:spLocks/>
              </p:cNvSpPr>
              <p:nvPr/>
            </p:nvSpPr>
            <p:spPr bwMode="auto">
              <a:xfrm>
                <a:off x="4065" y="3119"/>
                <a:ext cx="75" cy="31"/>
              </a:xfrm>
              <a:custGeom>
                <a:avLst/>
                <a:gdLst>
                  <a:gd name="T0" fmla="*/ 2 w 75"/>
                  <a:gd name="T1" fmla="*/ 15 h 31"/>
                  <a:gd name="T2" fmla="*/ 33 w 75"/>
                  <a:gd name="T3" fmla="*/ 0 h 31"/>
                  <a:gd name="T4" fmla="*/ 72 w 75"/>
                  <a:gd name="T5" fmla="*/ 15 h 31"/>
                  <a:gd name="T6" fmla="*/ 41 w 75"/>
                  <a:gd name="T7" fmla="*/ 31 h 31"/>
                  <a:gd name="T8" fmla="*/ 2 w 75"/>
                  <a:gd name="T9" fmla="*/ 15 h 31"/>
                </a:gdLst>
                <a:ahLst/>
                <a:cxnLst>
                  <a:cxn ang="0">
                    <a:pos x="T0" y="T1"/>
                  </a:cxn>
                  <a:cxn ang="0">
                    <a:pos x="T2" y="T3"/>
                  </a:cxn>
                  <a:cxn ang="0">
                    <a:pos x="T4" y="T5"/>
                  </a:cxn>
                  <a:cxn ang="0">
                    <a:pos x="T6" y="T7"/>
                  </a:cxn>
                  <a:cxn ang="0">
                    <a:pos x="T8" y="T9"/>
                  </a:cxn>
                </a:cxnLst>
                <a:rect l="0" t="0" r="r" b="b"/>
                <a:pathLst>
                  <a:path w="75" h="31">
                    <a:moveTo>
                      <a:pt x="2" y="15"/>
                    </a:moveTo>
                    <a:cubicBezTo>
                      <a:pt x="0" y="7"/>
                      <a:pt x="14" y="0"/>
                      <a:pt x="33" y="0"/>
                    </a:cubicBezTo>
                    <a:cubicBezTo>
                      <a:pt x="53" y="0"/>
                      <a:pt x="70" y="7"/>
                      <a:pt x="72" y="15"/>
                    </a:cubicBezTo>
                    <a:cubicBezTo>
                      <a:pt x="75" y="24"/>
                      <a:pt x="61" y="31"/>
                      <a:pt x="41" y="31"/>
                    </a:cubicBezTo>
                    <a:cubicBezTo>
                      <a:pt x="22" y="31"/>
                      <a:pt x="4" y="24"/>
                      <a:pt x="2" y="15"/>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11" name="Freeform 1012"/>
              <p:cNvSpPr>
                <a:spLocks/>
              </p:cNvSpPr>
              <p:nvPr/>
            </p:nvSpPr>
            <p:spPr bwMode="auto">
              <a:xfrm>
                <a:off x="5072" y="3119"/>
                <a:ext cx="83" cy="31"/>
              </a:xfrm>
              <a:custGeom>
                <a:avLst/>
                <a:gdLst>
                  <a:gd name="T0" fmla="*/ 6 w 83"/>
                  <a:gd name="T1" fmla="*/ 15 h 31"/>
                  <a:gd name="T2" fmla="*/ 30 w 83"/>
                  <a:gd name="T3" fmla="*/ 0 h 31"/>
                  <a:gd name="T4" fmla="*/ 77 w 83"/>
                  <a:gd name="T5" fmla="*/ 15 h 31"/>
                  <a:gd name="T6" fmla="*/ 53 w 83"/>
                  <a:gd name="T7" fmla="*/ 31 h 31"/>
                  <a:gd name="T8" fmla="*/ 6 w 83"/>
                  <a:gd name="T9" fmla="*/ 15 h 31"/>
                </a:gdLst>
                <a:ahLst/>
                <a:cxnLst>
                  <a:cxn ang="0">
                    <a:pos x="T0" y="T1"/>
                  </a:cxn>
                  <a:cxn ang="0">
                    <a:pos x="T2" y="T3"/>
                  </a:cxn>
                  <a:cxn ang="0">
                    <a:pos x="T4" y="T5"/>
                  </a:cxn>
                  <a:cxn ang="0">
                    <a:pos x="T6" y="T7"/>
                  </a:cxn>
                  <a:cxn ang="0">
                    <a:pos x="T8" y="T9"/>
                  </a:cxn>
                </a:cxnLst>
                <a:rect l="0" t="0" r="r" b="b"/>
                <a:pathLst>
                  <a:path w="83" h="31">
                    <a:moveTo>
                      <a:pt x="6" y="15"/>
                    </a:moveTo>
                    <a:cubicBezTo>
                      <a:pt x="0" y="7"/>
                      <a:pt x="11" y="0"/>
                      <a:pt x="30" y="0"/>
                    </a:cubicBezTo>
                    <a:cubicBezTo>
                      <a:pt x="50" y="0"/>
                      <a:pt x="70" y="7"/>
                      <a:pt x="77" y="15"/>
                    </a:cubicBezTo>
                    <a:cubicBezTo>
                      <a:pt x="83" y="24"/>
                      <a:pt x="72" y="31"/>
                      <a:pt x="53" y="31"/>
                    </a:cubicBezTo>
                    <a:cubicBezTo>
                      <a:pt x="33" y="31"/>
                      <a:pt x="12" y="24"/>
                      <a:pt x="6" y="15"/>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12" name="Freeform 1013"/>
              <p:cNvSpPr>
                <a:spLocks/>
              </p:cNvSpPr>
              <p:nvPr/>
            </p:nvSpPr>
            <p:spPr bwMode="auto">
              <a:xfrm>
                <a:off x="5346" y="3119"/>
                <a:ext cx="85" cy="31"/>
              </a:xfrm>
              <a:custGeom>
                <a:avLst/>
                <a:gdLst>
                  <a:gd name="T0" fmla="*/ 7 w 85"/>
                  <a:gd name="T1" fmla="*/ 15 h 31"/>
                  <a:gd name="T2" fmla="*/ 29 w 85"/>
                  <a:gd name="T3" fmla="*/ 0 h 31"/>
                  <a:gd name="T4" fmla="*/ 78 w 85"/>
                  <a:gd name="T5" fmla="*/ 15 h 31"/>
                  <a:gd name="T6" fmla="*/ 56 w 85"/>
                  <a:gd name="T7" fmla="*/ 31 h 31"/>
                  <a:gd name="T8" fmla="*/ 7 w 85"/>
                  <a:gd name="T9" fmla="*/ 15 h 31"/>
                </a:gdLst>
                <a:ahLst/>
                <a:cxnLst>
                  <a:cxn ang="0">
                    <a:pos x="T0" y="T1"/>
                  </a:cxn>
                  <a:cxn ang="0">
                    <a:pos x="T2" y="T3"/>
                  </a:cxn>
                  <a:cxn ang="0">
                    <a:pos x="T4" y="T5"/>
                  </a:cxn>
                  <a:cxn ang="0">
                    <a:pos x="T6" y="T7"/>
                  </a:cxn>
                  <a:cxn ang="0">
                    <a:pos x="T8" y="T9"/>
                  </a:cxn>
                </a:cxnLst>
                <a:rect l="0" t="0" r="r" b="b"/>
                <a:pathLst>
                  <a:path w="85" h="31">
                    <a:moveTo>
                      <a:pt x="7" y="15"/>
                    </a:moveTo>
                    <a:cubicBezTo>
                      <a:pt x="0" y="7"/>
                      <a:pt x="10" y="0"/>
                      <a:pt x="29" y="0"/>
                    </a:cubicBezTo>
                    <a:cubicBezTo>
                      <a:pt x="49" y="0"/>
                      <a:pt x="70" y="7"/>
                      <a:pt x="78" y="15"/>
                    </a:cubicBezTo>
                    <a:cubicBezTo>
                      <a:pt x="85" y="24"/>
                      <a:pt x="75" y="31"/>
                      <a:pt x="56" y="31"/>
                    </a:cubicBezTo>
                    <a:cubicBezTo>
                      <a:pt x="36" y="31"/>
                      <a:pt x="14" y="24"/>
                      <a:pt x="7" y="15"/>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13" name="Freeform 1014"/>
              <p:cNvSpPr>
                <a:spLocks/>
              </p:cNvSpPr>
              <p:nvPr/>
            </p:nvSpPr>
            <p:spPr bwMode="auto">
              <a:xfrm>
                <a:off x="1544" y="3156"/>
                <a:ext cx="88" cy="32"/>
              </a:xfrm>
              <a:custGeom>
                <a:avLst/>
                <a:gdLst>
                  <a:gd name="T0" fmla="*/ 8 w 88"/>
                  <a:gd name="T1" fmla="*/ 16 h 32"/>
                  <a:gd name="T2" fmla="*/ 58 w 88"/>
                  <a:gd name="T3" fmla="*/ 0 h 32"/>
                  <a:gd name="T4" fmla="*/ 81 w 88"/>
                  <a:gd name="T5" fmla="*/ 16 h 32"/>
                  <a:gd name="T6" fmla="*/ 30 w 88"/>
                  <a:gd name="T7" fmla="*/ 32 h 32"/>
                  <a:gd name="T8" fmla="*/ 8 w 88"/>
                  <a:gd name="T9" fmla="*/ 16 h 32"/>
                </a:gdLst>
                <a:ahLst/>
                <a:cxnLst>
                  <a:cxn ang="0">
                    <a:pos x="T0" y="T1"/>
                  </a:cxn>
                  <a:cxn ang="0">
                    <a:pos x="T2" y="T3"/>
                  </a:cxn>
                  <a:cxn ang="0">
                    <a:pos x="T4" y="T5"/>
                  </a:cxn>
                  <a:cxn ang="0">
                    <a:pos x="T6" y="T7"/>
                  </a:cxn>
                  <a:cxn ang="0">
                    <a:pos x="T8" y="T9"/>
                  </a:cxn>
                </a:cxnLst>
                <a:rect l="0" t="0" r="r" b="b"/>
                <a:pathLst>
                  <a:path w="88" h="32">
                    <a:moveTo>
                      <a:pt x="8" y="16"/>
                    </a:moveTo>
                    <a:cubicBezTo>
                      <a:pt x="16" y="7"/>
                      <a:pt x="38" y="0"/>
                      <a:pt x="58" y="0"/>
                    </a:cubicBezTo>
                    <a:cubicBezTo>
                      <a:pt x="78" y="0"/>
                      <a:pt x="88" y="7"/>
                      <a:pt x="81" y="16"/>
                    </a:cubicBezTo>
                    <a:cubicBezTo>
                      <a:pt x="73" y="24"/>
                      <a:pt x="51" y="32"/>
                      <a:pt x="30" y="32"/>
                    </a:cubicBezTo>
                    <a:cubicBezTo>
                      <a:pt x="10" y="32"/>
                      <a:pt x="0" y="24"/>
                      <a:pt x="8" y="16"/>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14" name="Freeform 1015"/>
              <p:cNvSpPr>
                <a:spLocks/>
              </p:cNvSpPr>
              <p:nvPr/>
            </p:nvSpPr>
            <p:spPr bwMode="auto">
              <a:xfrm>
                <a:off x="1638" y="3156"/>
                <a:ext cx="86" cy="32"/>
              </a:xfrm>
              <a:custGeom>
                <a:avLst/>
                <a:gdLst>
                  <a:gd name="T0" fmla="*/ 8 w 87"/>
                  <a:gd name="T1" fmla="*/ 16 h 32"/>
                  <a:gd name="T2" fmla="*/ 57 w 87"/>
                  <a:gd name="T3" fmla="*/ 0 h 32"/>
                  <a:gd name="T4" fmla="*/ 80 w 87"/>
                  <a:gd name="T5" fmla="*/ 16 h 32"/>
                  <a:gd name="T6" fmla="*/ 30 w 87"/>
                  <a:gd name="T7" fmla="*/ 32 h 32"/>
                  <a:gd name="T8" fmla="*/ 8 w 87"/>
                  <a:gd name="T9" fmla="*/ 16 h 32"/>
                </a:gdLst>
                <a:ahLst/>
                <a:cxnLst>
                  <a:cxn ang="0">
                    <a:pos x="T0" y="T1"/>
                  </a:cxn>
                  <a:cxn ang="0">
                    <a:pos x="T2" y="T3"/>
                  </a:cxn>
                  <a:cxn ang="0">
                    <a:pos x="T4" y="T5"/>
                  </a:cxn>
                  <a:cxn ang="0">
                    <a:pos x="T6" y="T7"/>
                  </a:cxn>
                  <a:cxn ang="0">
                    <a:pos x="T8" y="T9"/>
                  </a:cxn>
                </a:cxnLst>
                <a:rect l="0" t="0" r="r" b="b"/>
                <a:pathLst>
                  <a:path w="87" h="32">
                    <a:moveTo>
                      <a:pt x="8" y="16"/>
                    </a:moveTo>
                    <a:cubicBezTo>
                      <a:pt x="15" y="7"/>
                      <a:pt x="37" y="0"/>
                      <a:pt x="57" y="0"/>
                    </a:cubicBezTo>
                    <a:cubicBezTo>
                      <a:pt x="77" y="0"/>
                      <a:pt x="87" y="7"/>
                      <a:pt x="80" y="16"/>
                    </a:cubicBezTo>
                    <a:cubicBezTo>
                      <a:pt x="73" y="24"/>
                      <a:pt x="50" y="32"/>
                      <a:pt x="30" y="32"/>
                    </a:cubicBezTo>
                    <a:cubicBezTo>
                      <a:pt x="10" y="32"/>
                      <a:pt x="0" y="24"/>
                      <a:pt x="8" y="16"/>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15" name="Freeform 1016"/>
              <p:cNvSpPr>
                <a:spLocks/>
              </p:cNvSpPr>
              <p:nvPr/>
            </p:nvSpPr>
            <p:spPr bwMode="auto">
              <a:xfrm>
                <a:off x="1732" y="3156"/>
                <a:ext cx="86" cy="32"/>
              </a:xfrm>
              <a:custGeom>
                <a:avLst/>
                <a:gdLst>
                  <a:gd name="T0" fmla="*/ 8 w 86"/>
                  <a:gd name="T1" fmla="*/ 16 h 32"/>
                  <a:gd name="T2" fmla="*/ 56 w 86"/>
                  <a:gd name="T3" fmla="*/ 0 h 32"/>
                  <a:gd name="T4" fmla="*/ 79 w 86"/>
                  <a:gd name="T5" fmla="*/ 16 h 32"/>
                  <a:gd name="T6" fmla="*/ 31 w 86"/>
                  <a:gd name="T7" fmla="*/ 32 h 32"/>
                  <a:gd name="T8" fmla="*/ 8 w 86"/>
                  <a:gd name="T9" fmla="*/ 16 h 32"/>
                </a:gdLst>
                <a:ahLst/>
                <a:cxnLst>
                  <a:cxn ang="0">
                    <a:pos x="T0" y="T1"/>
                  </a:cxn>
                  <a:cxn ang="0">
                    <a:pos x="T2" y="T3"/>
                  </a:cxn>
                  <a:cxn ang="0">
                    <a:pos x="T4" y="T5"/>
                  </a:cxn>
                  <a:cxn ang="0">
                    <a:pos x="T6" y="T7"/>
                  </a:cxn>
                  <a:cxn ang="0">
                    <a:pos x="T8" y="T9"/>
                  </a:cxn>
                </a:cxnLst>
                <a:rect l="0" t="0" r="r" b="b"/>
                <a:pathLst>
                  <a:path w="86" h="32">
                    <a:moveTo>
                      <a:pt x="8" y="16"/>
                    </a:moveTo>
                    <a:cubicBezTo>
                      <a:pt x="15" y="7"/>
                      <a:pt x="36" y="0"/>
                      <a:pt x="56" y="0"/>
                    </a:cubicBezTo>
                    <a:cubicBezTo>
                      <a:pt x="76" y="0"/>
                      <a:pt x="86" y="7"/>
                      <a:pt x="79" y="16"/>
                    </a:cubicBezTo>
                    <a:cubicBezTo>
                      <a:pt x="72" y="24"/>
                      <a:pt x="51" y="32"/>
                      <a:pt x="31" y="32"/>
                    </a:cubicBezTo>
                    <a:cubicBezTo>
                      <a:pt x="11" y="32"/>
                      <a:pt x="0" y="24"/>
                      <a:pt x="8" y="16"/>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16" name="Freeform 1017"/>
              <p:cNvSpPr>
                <a:spLocks/>
              </p:cNvSpPr>
              <p:nvPr/>
            </p:nvSpPr>
            <p:spPr bwMode="auto">
              <a:xfrm>
                <a:off x="1826" y="3156"/>
                <a:ext cx="84" cy="32"/>
              </a:xfrm>
              <a:custGeom>
                <a:avLst/>
                <a:gdLst>
                  <a:gd name="T0" fmla="*/ 7 w 85"/>
                  <a:gd name="T1" fmla="*/ 16 h 32"/>
                  <a:gd name="T2" fmla="*/ 55 w 85"/>
                  <a:gd name="T3" fmla="*/ 0 h 32"/>
                  <a:gd name="T4" fmla="*/ 78 w 85"/>
                  <a:gd name="T5" fmla="*/ 16 h 32"/>
                  <a:gd name="T6" fmla="*/ 31 w 85"/>
                  <a:gd name="T7" fmla="*/ 32 h 32"/>
                  <a:gd name="T8" fmla="*/ 7 w 85"/>
                  <a:gd name="T9" fmla="*/ 16 h 32"/>
                </a:gdLst>
                <a:ahLst/>
                <a:cxnLst>
                  <a:cxn ang="0">
                    <a:pos x="T0" y="T1"/>
                  </a:cxn>
                  <a:cxn ang="0">
                    <a:pos x="T2" y="T3"/>
                  </a:cxn>
                  <a:cxn ang="0">
                    <a:pos x="T4" y="T5"/>
                  </a:cxn>
                  <a:cxn ang="0">
                    <a:pos x="T6" y="T7"/>
                  </a:cxn>
                  <a:cxn ang="0">
                    <a:pos x="T8" y="T9"/>
                  </a:cxn>
                </a:cxnLst>
                <a:rect l="0" t="0" r="r" b="b"/>
                <a:pathLst>
                  <a:path w="85" h="32">
                    <a:moveTo>
                      <a:pt x="7" y="16"/>
                    </a:moveTo>
                    <a:cubicBezTo>
                      <a:pt x="14" y="7"/>
                      <a:pt x="35" y="0"/>
                      <a:pt x="55" y="0"/>
                    </a:cubicBezTo>
                    <a:cubicBezTo>
                      <a:pt x="74" y="0"/>
                      <a:pt x="85" y="7"/>
                      <a:pt x="78" y="16"/>
                    </a:cubicBezTo>
                    <a:cubicBezTo>
                      <a:pt x="72" y="24"/>
                      <a:pt x="51" y="32"/>
                      <a:pt x="31" y="32"/>
                    </a:cubicBezTo>
                    <a:cubicBezTo>
                      <a:pt x="11" y="32"/>
                      <a:pt x="0" y="24"/>
                      <a:pt x="7" y="16"/>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17" name="Freeform 1018"/>
              <p:cNvSpPr>
                <a:spLocks/>
              </p:cNvSpPr>
              <p:nvPr/>
            </p:nvSpPr>
            <p:spPr bwMode="auto">
              <a:xfrm>
                <a:off x="1920" y="3156"/>
                <a:ext cx="85" cy="32"/>
              </a:xfrm>
              <a:custGeom>
                <a:avLst/>
                <a:gdLst>
                  <a:gd name="T0" fmla="*/ 6 w 85"/>
                  <a:gd name="T1" fmla="*/ 16 h 32"/>
                  <a:gd name="T2" fmla="*/ 54 w 85"/>
                  <a:gd name="T3" fmla="*/ 0 h 32"/>
                  <a:gd name="T4" fmla="*/ 79 w 85"/>
                  <a:gd name="T5" fmla="*/ 16 h 32"/>
                  <a:gd name="T6" fmla="*/ 31 w 85"/>
                  <a:gd name="T7" fmla="*/ 32 h 32"/>
                  <a:gd name="T8" fmla="*/ 6 w 85"/>
                  <a:gd name="T9" fmla="*/ 16 h 32"/>
                </a:gdLst>
                <a:ahLst/>
                <a:cxnLst>
                  <a:cxn ang="0">
                    <a:pos x="T0" y="T1"/>
                  </a:cxn>
                  <a:cxn ang="0">
                    <a:pos x="T2" y="T3"/>
                  </a:cxn>
                  <a:cxn ang="0">
                    <a:pos x="T4" y="T5"/>
                  </a:cxn>
                  <a:cxn ang="0">
                    <a:pos x="T6" y="T7"/>
                  </a:cxn>
                  <a:cxn ang="0">
                    <a:pos x="T8" y="T9"/>
                  </a:cxn>
                </a:cxnLst>
                <a:rect l="0" t="0" r="r" b="b"/>
                <a:pathLst>
                  <a:path w="85" h="32">
                    <a:moveTo>
                      <a:pt x="6" y="16"/>
                    </a:moveTo>
                    <a:cubicBezTo>
                      <a:pt x="12" y="7"/>
                      <a:pt x="34" y="0"/>
                      <a:pt x="54" y="0"/>
                    </a:cubicBezTo>
                    <a:cubicBezTo>
                      <a:pt x="73" y="0"/>
                      <a:pt x="85" y="7"/>
                      <a:pt x="79" y="16"/>
                    </a:cubicBezTo>
                    <a:cubicBezTo>
                      <a:pt x="73" y="24"/>
                      <a:pt x="51" y="32"/>
                      <a:pt x="31" y="32"/>
                    </a:cubicBezTo>
                    <a:cubicBezTo>
                      <a:pt x="11" y="32"/>
                      <a:pt x="0" y="24"/>
                      <a:pt x="6" y="16"/>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18" name="Freeform 1019"/>
              <p:cNvSpPr>
                <a:spLocks/>
              </p:cNvSpPr>
              <p:nvPr/>
            </p:nvSpPr>
            <p:spPr bwMode="auto">
              <a:xfrm>
                <a:off x="2013" y="3156"/>
                <a:ext cx="84" cy="32"/>
              </a:xfrm>
              <a:custGeom>
                <a:avLst/>
                <a:gdLst>
                  <a:gd name="T0" fmla="*/ 6 w 85"/>
                  <a:gd name="T1" fmla="*/ 16 h 32"/>
                  <a:gd name="T2" fmla="*/ 53 w 85"/>
                  <a:gd name="T3" fmla="*/ 0 h 32"/>
                  <a:gd name="T4" fmla="*/ 79 w 85"/>
                  <a:gd name="T5" fmla="*/ 16 h 32"/>
                  <a:gd name="T6" fmla="*/ 32 w 85"/>
                  <a:gd name="T7" fmla="*/ 32 h 32"/>
                  <a:gd name="T8" fmla="*/ 6 w 85"/>
                  <a:gd name="T9" fmla="*/ 16 h 32"/>
                </a:gdLst>
                <a:ahLst/>
                <a:cxnLst>
                  <a:cxn ang="0">
                    <a:pos x="T0" y="T1"/>
                  </a:cxn>
                  <a:cxn ang="0">
                    <a:pos x="T2" y="T3"/>
                  </a:cxn>
                  <a:cxn ang="0">
                    <a:pos x="T4" y="T5"/>
                  </a:cxn>
                  <a:cxn ang="0">
                    <a:pos x="T6" y="T7"/>
                  </a:cxn>
                  <a:cxn ang="0">
                    <a:pos x="T8" y="T9"/>
                  </a:cxn>
                </a:cxnLst>
                <a:rect l="0" t="0" r="r" b="b"/>
                <a:pathLst>
                  <a:path w="85" h="32">
                    <a:moveTo>
                      <a:pt x="6" y="16"/>
                    </a:moveTo>
                    <a:cubicBezTo>
                      <a:pt x="12" y="7"/>
                      <a:pt x="33" y="0"/>
                      <a:pt x="53" y="0"/>
                    </a:cubicBezTo>
                    <a:cubicBezTo>
                      <a:pt x="73" y="0"/>
                      <a:pt x="85" y="7"/>
                      <a:pt x="79" y="16"/>
                    </a:cubicBezTo>
                    <a:cubicBezTo>
                      <a:pt x="73" y="24"/>
                      <a:pt x="52" y="32"/>
                      <a:pt x="32" y="32"/>
                    </a:cubicBezTo>
                    <a:cubicBezTo>
                      <a:pt x="12" y="32"/>
                      <a:pt x="0" y="24"/>
                      <a:pt x="6" y="16"/>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19" name="Freeform 1020"/>
              <p:cNvSpPr>
                <a:spLocks/>
              </p:cNvSpPr>
              <p:nvPr/>
            </p:nvSpPr>
            <p:spPr bwMode="auto">
              <a:xfrm>
                <a:off x="2108" y="3156"/>
                <a:ext cx="81" cy="32"/>
              </a:xfrm>
              <a:custGeom>
                <a:avLst/>
                <a:gdLst>
                  <a:gd name="T0" fmla="*/ 6 w 82"/>
                  <a:gd name="T1" fmla="*/ 16 h 32"/>
                  <a:gd name="T2" fmla="*/ 51 w 82"/>
                  <a:gd name="T3" fmla="*/ 0 h 32"/>
                  <a:gd name="T4" fmla="*/ 77 w 82"/>
                  <a:gd name="T5" fmla="*/ 16 h 32"/>
                  <a:gd name="T6" fmla="*/ 31 w 82"/>
                  <a:gd name="T7" fmla="*/ 32 h 32"/>
                  <a:gd name="T8" fmla="*/ 6 w 82"/>
                  <a:gd name="T9" fmla="*/ 16 h 32"/>
                </a:gdLst>
                <a:ahLst/>
                <a:cxnLst>
                  <a:cxn ang="0">
                    <a:pos x="T0" y="T1"/>
                  </a:cxn>
                  <a:cxn ang="0">
                    <a:pos x="T2" y="T3"/>
                  </a:cxn>
                  <a:cxn ang="0">
                    <a:pos x="T4" y="T5"/>
                  </a:cxn>
                  <a:cxn ang="0">
                    <a:pos x="T6" y="T7"/>
                  </a:cxn>
                  <a:cxn ang="0">
                    <a:pos x="T8" y="T9"/>
                  </a:cxn>
                </a:cxnLst>
                <a:rect l="0" t="0" r="r" b="b"/>
                <a:pathLst>
                  <a:path w="82" h="32">
                    <a:moveTo>
                      <a:pt x="6" y="16"/>
                    </a:moveTo>
                    <a:cubicBezTo>
                      <a:pt x="11" y="7"/>
                      <a:pt x="32" y="0"/>
                      <a:pt x="51" y="0"/>
                    </a:cubicBezTo>
                    <a:cubicBezTo>
                      <a:pt x="71" y="0"/>
                      <a:pt x="82" y="7"/>
                      <a:pt x="77" y="16"/>
                    </a:cubicBezTo>
                    <a:cubicBezTo>
                      <a:pt x="72" y="24"/>
                      <a:pt x="51" y="32"/>
                      <a:pt x="31" y="32"/>
                    </a:cubicBezTo>
                    <a:cubicBezTo>
                      <a:pt x="11" y="32"/>
                      <a:pt x="0" y="24"/>
                      <a:pt x="6" y="16"/>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20" name="Freeform 1021"/>
              <p:cNvSpPr>
                <a:spLocks/>
              </p:cNvSpPr>
              <p:nvPr/>
            </p:nvSpPr>
            <p:spPr bwMode="auto">
              <a:xfrm>
                <a:off x="2202" y="3156"/>
                <a:ext cx="82" cy="32"/>
              </a:xfrm>
              <a:custGeom>
                <a:avLst/>
                <a:gdLst>
                  <a:gd name="T0" fmla="*/ 5 w 82"/>
                  <a:gd name="T1" fmla="*/ 16 h 32"/>
                  <a:gd name="T2" fmla="*/ 50 w 82"/>
                  <a:gd name="T3" fmla="*/ 0 h 32"/>
                  <a:gd name="T4" fmla="*/ 77 w 82"/>
                  <a:gd name="T5" fmla="*/ 16 h 32"/>
                  <a:gd name="T6" fmla="*/ 32 w 82"/>
                  <a:gd name="T7" fmla="*/ 32 h 32"/>
                  <a:gd name="T8" fmla="*/ 5 w 82"/>
                  <a:gd name="T9" fmla="*/ 16 h 32"/>
                </a:gdLst>
                <a:ahLst/>
                <a:cxnLst>
                  <a:cxn ang="0">
                    <a:pos x="T0" y="T1"/>
                  </a:cxn>
                  <a:cxn ang="0">
                    <a:pos x="T2" y="T3"/>
                  </a:cxn>
                  <a:cxn ang="0">
                    <a:pos x="T4" y="T5"/>
                  </a:cxn>
                  <a:cxn ang="0">
                    <a:pos x="T6" y="T7"/>
                  </a:cxn>
                  <a:cxn ang="0">
                    <a:pos x="T8" y="T9"/>
                  </a:cxn>
                </a:cxnLst>
                <a:rect l="0" t="0" r="r" b="b"/>
                <a:pathLst>
                  <a:path w="82" h="32">
                    <a:moveTo>
                      <a:pt x="5" y="16"/>
                    </a:moveTo>
                    <a:cubicBezTo>
                      <a:pt x="10" y="7"/>
                      <a:pt x="30" y="0"/>
                      <a:pt x="50" y="0"/>
                    </a:cubicBezTo>
                    <a:cubicBezTo>
                      <a:pt x="70" y="0"/>
                      <a:pt x="82" y="7"/>
                      <a:pt x="77" y="16"/>
                    </a:cubicBezTo>
                    <a:cubicBezTo>
                      <a:pt x="72" y="24"/>
                      <a:pt x="52" y="32"/>
                      <a:pt x="32" y="32"/>
                    </a:cubicBezTo>
                    <a:cubicBezTo>
                      <a:pt x="12" y="32"/>
                      <a:pt x="0" y="24"/>
                      <a:pt x="5" y="16"/>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21" name="Freeform 1022"/>
              <p:cNvSpPr>
                <a:spLocks/>
              </p:cNvSpPr>
              <p:nvPr/>
            </p:nvSpPr>
            <p:spPr bwMode="auto">
              <a:xfrm>
                <a:off x="3329" y="3156"/>
                <a:ext cx="72" cy="32"/>
              </a:xfrm>
              <a:custGeom>
                <a:avLst/>
                <a:gdLst>
                  <a:gd name="T0" fmla="*/ 1 w 73"/>
                  <a:gd name="T1" fmla="*/ 16 h 32"/>
                  <a:gd name="T2" fmla="*/ 38 w 73"/>
                  <a:gd name="T3" fmla="*/ 0 h 32"/>
                  <a:gd name="T4" fmla="*/ 72 w 73"/>
                  <a:gd name="T5" fmla="*/ 16 h 32"/>
                  <a:gd name="T6" fmla="*/ 35 w 73"/>
                  <a:gd name="T7" fmla="*/ 32 h 32"/>
                  <a:gd name="T8" fmla="*/ 1 w 73"/>
                  <a:gd name="T9" fmla="*/ 16 h 32"/>
                </a:gdLst>
                <a:ahLst/>
                <a:cxnLst>
                  <a:cxn ang="0">
                    <a:pos x="T0" y="T1"/>
                  </a:cxn>
                  <a:cxn ang="0">
                    <a:pos x="T2" y="T3"/>
                  </a:cxn>
                  <a:cxn ang="0">
                    <a:pos x="T4" y="T5"/>
                  </a:cxn>
                  <a:cxn ang="0">
                    <a:pos x="T6" y="T7"/>
                  </a:cxn>
                  <a:cxn ang="0">
                    <a:pos x="T8" y="T9"/>
                  </a:cxn>
                </a:cxnLst>
                <a:rect l="0" t="0" r="r" b="b"/>
                <a:pathLst>
                  <a:path w="73" h="32">
                    <a:moveTo>
                      <a:pt x="1" y="16"/>
                    </a:moveTo>
                    <a:cubicBezTo>
                      <a:pt x="1" y="7"/>
                      <a:pt x="18" y="0"/>
                      <a:pt x="38" y="0"/>
                    </a:cubicBezTo>
                    <a:cubicBezTo>
                      <a:pt x="57" y="0"/>
                      <a:pt x="73" y="7"/>
                      <a:pt x="72" y="16"/>
                    </a:cubicBezTo>
                    <a:cubicBezTo>
                      <a:pt x="72" y="24"/>
                      <a:pt x="55" y="32"/>
                      <a:pt x="35" y="32"/>
                    </a:cubicBezTo>
                    <a:cubicBezTo>
                      <a:pt x="15" y="32"/>
                      <a:pt x="0" y="24"/>
                      <a:pt x="1" y="16"/>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22" name="Freeform 1023"/>
              <p:cNvSpPr>
                <a:spLocks/>
              </p:cNvSpPr>
              <p:nvPr/>
            </p:nvSpPr>
            <p:spPr bwMode="auto">
              <a:xfrm>
                <a:off x="3421" y="3156"/>
                <a:ext cx="73" cy="32"/>
              </a:xfrm>
              <a:custGeom>
                <a:avLst/>
                <a:gdLst>
                  <a:gd name="T0" fmla="*/ 1 w 73"/>
                  <a:gd name="T1" fmla="*/ 16 h 32"/>
                  <a:gd name="T2" fmla="*/ 37 w 73"/>
                  <a:gd name="T3" fmla="*/ 0 h 32"/>
                  <a:gd name="T4" fmla="*/ 72 w 73"/>
                  <a:gd name="T5" fmla="*/ 16 h 32"/>
                  <a:gd name="T6" fmla="*/ 36 w 73"/>
                  <a:gd name="T7" fmla="*/ 32 h 32"/>
                  <a:gd name="T8" fmla="*/ 1 w 73"/>
                  <a:gd name="T9" fmla="*/ 16 h 32"/>
                </a:gdLst>
                <a:ahLst/>
                <a:cxnLst>
                  <a:cxn ang="0">
                    <a:pos x="T0" y="T1"/>
                  </a:cxn>
                  <a:cxn ang="0">
                    <a:pos x="T2" y="T3"/>
                  </a:cxn>
                  <a:cxn ang="0">
                    <a:pos x="T4" y="T5"/>
                  </a:cxn>
                  <a:cxn ang="0">
                    <a:pos x="T6" y="T7"/>
                  </a:cxn>
                  <a:cxn ang="0">
                    <a:pos x="T8" y="T9"/>
                  </a:cxn>
                </a:cxnLst>
                <a:rect l="0" t="0" r="r" b="b"/>
                <a:pathLst>
                  <a:path w="73" h="32">
                    <a:moveTo>
                      <a:pt x="1" y="16"/>
                    </a:moveTo>
                    <a:cubicBezTo>
                      <a:pt x="1" y="7"/>
                      <a:pt x="18" y="0"/>
                      <a:pt x="37" y="0"/>
                    </a:cubicBezTo>
                    <a:cubicBezTo>
                      <a:pt x="57" y="0"/>
                      <a:pt x="73" y="7"/>
                      <a:pt x="72" y="16"/>
                    </a:cubicBezTo>
                    <a:cubicBezTo>
                      <a:pt x="72" y="24"/>
                      <a:pt x="56" y="32"/>
                      <a:pt x="36" y="32"/>
                    </a:cubicBezTo>
                    <a:cubicBezTo>
                      <a:pt x="16" y="32"/>
                      <a:pt x="0" y="24"/>
                      <a:pt x="1" y="16"/>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23" name="Freeform 1024"/>
              <p:cNvSpPr>
                <a:spLocks/>
              </p:cNvSpPr>
              <p:nvPr/>
            </p:nvSpPr>
            <p:spPr bwMode="auto">
              <a:xfrm>
                <a:off x="3515" y="3156"/>
                <a:ext cx="73" cy="32"/>
              </a:xfrm>
              <a:custGeom>
                <a:avLst/>
                <a:gdLst>
                  <a:gd name="T0" fmla="*/ 0 w 73"/>
                  <a:gd name="T1" fmla="*/ 16 h 32"/>
                  <a:gd name="T2" fmla="*/ 36 w 73"/>
                  <a:gd name="T3" fmla="*/ 0 h 32"/>
                  <a:gd name="T4" fmla="*/ 73 w 73"/>
                  <a:gd name="T5" fmla="*/ 16 h 32"/>
                  <a:gd name="T6" fmla="*/ 36 w 73"/>
                  <a:gd name="T7" fmla="*/ 32 h 32"/>
                  <a:gd name="T8" fmla="*/ 0 w 73"/>
                  <a:gd name="T9" fmla="*/ 16 h 32"/>
                </a:gdLst>
                <a:ahLst/>
                <a:cxnLst>
                  <a:cxn ang="0">
                    <a:pos x="T0" y="T1"/>
                  </a:cxn>
                  <a:cxn ang="0">
                    <a:pos x="T2" y="T3"/>
                  </a:cxn>
                  <a:cxn ang="0">
                    <a:pos x="T4" y="T5"/>
                  </a:cxn>
                  <a:cxn ang="0">
                    <a:pos x="T6" y="T7"/>
                  </a:cxn>
                  <a:cxn ang="0">
                    <a:pos x="T8" y="T9"/>
                  </a:cxn>
                </a:cxnLst>
                <a:rect l="0" t="0" r="r" b="b"/>
                <a:pathLst>
                  <a:path w="73" h="32">
                    <a:moveTo>
                      <a:pt x="0" y="16"/>
                    </a:moveTo>
                    <a:cubicBezTo>
                      <a:pt x="0" y="7"/>
                      <a:pt x="16" y="0"/>
                      <a:pt x="36" y="0"/>
                    </a:cubicBezTo>
                    <a:cubicBezTo>
                      <a:pt x="56" y="0"/>
                      <a:pt x="72" y="7"/>
                      <a:pt x="73" y="16"/>
                    </a:cubicBezTo>
                    <a:cubicBezTo>
                      <a:pt x="73" y="24"/>
                      <a:pt x="57" y="32"/>
                      <a:pt x="36" y="32"/>
                    </a:cubicBezTo>
                    <a:cubicBezTo>
                      <a:pt x="16" y="32"/>
                      <a:pt x="0" y="24"/>
                      <a:pt x="0" y="16"/>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24" name="Freeform 1025"/>
              <p:cNvSpPr>
                <a:spLocks/>
              </p:cNvSpPr>
              <p:nvPr/>
            </p:nvSpPr>
            <p:spPr bwMode="auto">
              <a:xfrm>
                <a:off x="3608" y="3156"/>
                <a:ext cx="72" cy="32"/>
              </a:xfrm>
              <a:custGeom>
                <a:avLst/>
                <a:gdLst>
                  <a:gd name="T0" fmla="*/ 0 w 73"/>
                  <a:gd name="T1" fmla="*/ 16 h 32"/>
                  <a:gd name="T2" fmla="*/ 36 w 73"/>
                  <a:gd name="T3" fmla="*/ 0 h 32"/>
                  <a:gd name="T4" fmla="*/ 73 w 73"/>
                  <a:gd name="T5" fmla="*/ 16 h 32"/>
                  <a:gd name="T6" fmla="*/ 37 w 73"/>
                  <a:gd name="T7" fmla="*/ 32 h 32"/>
                  <a:gd name="T8" fmla="*/ 0 w 73"/>
                  <a:gd name="T9" fmla="*/ 16 h 32"/>
                </a:gdLst>
                <a:ahLst/>
                <a:cxnLst>
                  <a:cxn ang="0">
                    <a:pos x="T0" y="T1"/>
                  </a:cxn>
                  <a:cxn ang="0">
                    <a:pos x="T2" y="T3"/>
                  </a:cxn>
                  <a:cxn ang="0">
                    <a:pos x="T4" y="T5"/>
                  </a:cxn>
                  <a:cxn ang="0">
                    <a:pos x="T6" y="T7"/>
                  </a:cxn>
                  <a:cxn ang="0">
                    <a:pos x="T8" y="T9"/>
                  </a:cxn>
                </a:cxnLst>
                <a:rect l="0" t="0" r="r" b="b"/>
                <a:pathLst>
                  <a:path w="73" h="32">
                    <a:moveTo>
                      <a:pt x="0" y="16"/>
                    </a:moveTo>
                    <a:cubicBezTo>
                      <a:pt x="0" y="7"/>
                      <a:pt x="16" y="0"/>
                      <a:pt x="36" y="0"/>
                    </a:cubicBezTo>
                    <a:cubicBezTo>
                      <a:pt x="56" y="0"/>
                      <a:pt x="72" y="7"/>
                      <a:pt x="73" y="16"/>
                    </a:cubicBezTo>
                    <a:cubicBezTo>
                      <a:pt x="73" y="24"/>
                      <a:pt x="58" y="32"/>
                      <a:pt x="37" y="32"/>
                    </a:cubicBezTo>
                    <a:cubicBezTo>
                      <a:pt x="17" y="32"/>
                      <a:pt x="1" y="24"/>
                      <a:pt x="0" y="16"/>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25" name="Freeform 1026"/>
              <p:cNvSpPr>
                <a:spLocks/>
              </p:cNvSpPr>
              <p:nvPr/>
            </p:nvSpPr>
            <p:spPr bwMode="auto">
              <a:xfrm>
                <a:off x="3702" y="3156"/>
                <a:ext cx="73" cy="32"/>
              </a:xfrm>
              <a:custGeom>
                <a:avLst/>
                <a:gdLst>
                  <a:gd name="T0" fmla="*/ 1 w 73"/>
                  <a:gd name="T1" fmla="*/ 16 h 32"/>
                  <a:gd name="T2" fmla="*/ 35 w 73"/>
                  <a:gd name="T3" fmla="*/ 0 h 32"/>
                  <a:gd name="T4" fmla="*/ 72 w 73"/>
                  <a:gd name="T5" fmla="*/ 16 h 32"/>
                  <a:gd name="T6" fmla="*/ 38 w 73"/>
                  <a:gd name="T7" fmla="*/ 32 h 32"/>
                  <a:gd name="T8" fmla="*/ 1 w 73"/>
                  <a:gd name="T9" fmla="*/ 16 h 32"/>
                </a:gdLst>
                <a:ahLst/>
                <a:cxnLst>
                  <a:cxn ang="0">
                    <a:pos x="T0" y="T1"/>
                  </a:cxn>
                  <a:cxn ang="0">
                    <a:pos x="T2" y="T3"/>
                  </a:cxn>
                  <a:cxn ang="0">
                    <a:pos x="T4" y="T5"/>
                  </a:cxn>
                  <a:cxn ang="0">
                    <a:pos x="T6" y="T7"/>
                  </a:cxn>
                  <a:cxn ang="0">
                    <a:pos x="T8" y="T9"/>
                  </a:cxn>
                </a:cxnLst>
                <a:rect l="0" t="0" r="r" b="b"/>
                <a:pathLst>
                  <a:path w="73" h="32">
                    <a:moveTo>
                      <a:pt x="1" y="16"/>
                    </a:moveTo>
                    <a:cubicBezTo>
                      <a:pt x="0" y="7"/>
                      <a:pt x="15" y="0"/>
                      <a:pt x="35" y="0"/>
                    </a:cubicBezTo>
                    <a:cubicBezTo>
                      <a:pt x="54" y="0"/>
                      <a:pt x="71" y="7"/>
                      <a:pt x="72" y="16"/>
                    </a:cubicBezTo>
                    <a:cubicBezTo>
                      <a:pt x="73" y="24"/>
                      <a:pt x="58" y="32"/>
                      <a:pt x="38" y="32"/>
                    </a:cubicBezTo>
                    <a:cubicBezTo>
                      <a:pt x="18" y="32"/>
                      <a:pt x="1" y="24"/>
                      <a:pt x="1" y="16"/>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26" name="Freeform 1027"/>
              <p:cNvSpPr>
                <a:spLocks/>
              </p:cNvSpPr>
              <p:nvPr/>
            </p:nvSpPr>
            <p:spPr bwMode="auto">
              <a:xfrm>
                <a:off x="3795" y="3156"/>
                <a:ext cx="73" cy="32"/>
              </a:xfrm>
              <a:custGeom>
                <a:avLst/>
                <a:gdLst>
                  <a:gd name="T0" fmla="*/ 1 w 74"/>
                  <a:gd name="T1" fmla="*/ 16 h 32"/>
                  <a:gd name="T2" fmla="*/ 34 w 74"/>
                  <a:gd name="T3" fmla="*/ 0 h 32"/>
                  <a:gd name="T4" fmla="*/ 72 w 74"/>
                  <a:gd name="T5" fmla="*/ 16 h 32"/>
                  <a:gd name="T6" fmla="*/ 39 w 74"/>
                  <a:gd name="T7" fmla="*/ 32 h 32"/>
                  <a:gd name="T8" fmla="*/ 1 w 74"/>
                  <a:gd name="T9" fmla="*/ 16 h 32"/>
                </a:gdLst>
                <a:ahLst/>
                <a:cxnLst>
                  <a:cxn ang="0">
                    <a:pos x="T0" y="T1"/>
                  </a:cxn>
                  <a:cxn ang="0">
                    <a:pos x="T2" y="T3"/>
                  </a:cxn>
                  <a:cxn ang="0">
                    <a:pos x="T4" y="T5"/>
                  </a:cxn>
                  <a:cxn ang="0">
                    <a:pos x="T6" y="T7"/>
                  </a:cxn>
                  <a:cxn ang="0">
                    <a:pos x="T8" y="T9"/>
                  </a:cxn>
                </a:cxnLst>
                <a:rect l="0" t="0" r="r" b="b"/>
                <a:pathLst>
                  <a:path w="74" h="32">
                    <a:moveTo>
                      <a:pt x="1" y="16"/>
                    </a:moveTo>
                    <a:cubicBezTo>
                      <a:pt x="0" y="7"/>
                      <a:pt x="15" y="0"/>
                      <a:pt x="34" y="0"/>
                    </a:cubicBezTo>
                    <a:cubicBezTo>
                      <a:pt x="54" y="0"/>
                      <a:pt x="71" y="7"/>
                      <a:pt x="72" y="16"/>
                    </a:cubicBezTo>
                    <a:cubicBezTo>
                      <a:pt x="74" y="24"/>
                      <a:pt x="59" y="32"/>
                      <a:pt x="39" y="32"/>
                    </a:cubicBezTo>
                    <a:cubicBezTo>
                      <a:pt x="19" y="32"/>
                      <a:pt x="2" y="24"/>
                      <a:pt x="1" y="16"/>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27" name="Freeform 1028"/>
              <p:cNvSpPr>
                <a:spLocks/>
              </p:cNvSpPr>
              <p:nvPr/>
            </p:nvSpPr>
            <p:spPr bwMode="auto">
              <a:xfrm>
                <a:off x="3888" y="3156"/>
                <a:ext cx="75" cy="32"/>
              </a:xfrm>
              <a:custGeom>
                <a:avLst/>
                <a:gdLst>
                  <a:gd name="T0" fmla="*/ 1 w 75"/>
                  <a:gd name="T1" fmla="*/ 16 h 32"/>
                  <a:gd name="T2" fmla="*/ 34 w 75"/>
                  <a:gd name="T3" fmla="*/ 0 h 32"/>
                  <a:gd name="T4" fmla="*/ 73 w 75"/>
                  <a:gd name="T5" fmla="*/ 16 h 32"/>
                  <a:gd name="T6" fmla="*/ 40 w 75"/>
                  <a:gd name="T7" fmla="*/ 32 h 32"/>
                  <a:gd name="T8" fmla="*/ 1 w 75"/>
                  <a:gd name="T9" fmla="*/ 16 h 32"/>
                </a:gdLst>
                <a:ahLst/>
                <a:cxnLst>
                  <a:cxn ang="0">
                    <a:pos x="T0" y="T1"/>
                  </a:cxn>
                  <a:cxn ang="0">
                    <a:pos x="T2" y="T3"/>
                  </a:cxn>
                  <a:cxn ang="0">
                    <a:pos x="T4" y="T5"/>
                  </a:cxn>
                  <a:cxn ang="0">
                    <a:pos x="T6" y="T7"/>
                  </a:cxn>
                  <a:cxn ang="0">
                    <a:pos x="T8" y="T9"/>
                  </a:cxn>
                </a:cxnLst>
                <a:rect l="0" t="0" r="r" b="b"/>
                <a:pathLst>
                  <a:path w="75" h="32">
                    <a:moveTo>
                      <a:pt x="1" y="16"/>
                    </a:moveTo>
                    <a:cubicBezTo>
                      <a:pt x="0" y="7"/>
                      <a:pt x="15" y="0"/>
                      <a:pt x="34" y="0"/>
                    </a:cubicBezTo>
                    <a:cubicBezTo>
                      <a:pt x="54" y="0"/>
                      <a:pt x="72" y="7"/>
                      <a:pt x="73" y="16"/>
                    </a:cubicBezTo>
                    <a:cubicBezTo>
                      <a:pt x="75" y="24"/>
                      <a:pt x="60" y="32"/>
                      <a:pt x="40" y="32"/>
                    </a:cubicBezTo>
                    <a:cubicBezTo>
                      <a:pt x="20" y="32"/>
                      <a:pt x="2" y="24"/>
                      <a:pt x="1" y="16"/>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28" name="Freeform 1029"/>
              <p:cNvSpPr>
                <a:spLocks/>
              </p:cNvSpPr>
              <p:nvPr/>
            </p:nvSpPr>
            <p:spPr bwMode="auto">
              <a:xfrm>
                <a:off x="3981" y="3156"/>
                <a:ext cx="75" cy="32"/>
              </a:xfrm>
              <a:custGeom>
                <a:avLst/>
                <a:gdLst>
                  <a:gd name="T0" fmla="*/ 1 w 76"/>
                  <a:gd name="T1" fmla="*/ 16 h 32"/>
                  <a:gd name="T2" fmla="*/ 34 w 76"/>
                  <a:gd name="T3" fmla="*/ 0 h 32"/>
                  <a:gd name="T4" fmla="*/ 74 w 76"/>
                  <a:gd name="T5" fmla="*/ 16 h 32"/>
                  <a:gd name="T6" fmla="*/ 41 w 76"/>
                  <a:gd name="T7" fmla="*/ 32 h 32"/>
                  <a:gd name="T8" fmla="*/ 1 w 76"/>
                  <a:gd name="T9" fmla="*/ 16 h 32"/>
                </a:gdLst>
                <a:ahLst/>
                <a:cxnLst>
                  <a:cxn ang="0">
                    <a:pos x="T0" y="T1"/>
                  </a:cxn>
                  <a:cxn ang="0">
                    <a:pos x="T2" y="T3"/>
                  </a:cxn>
                  <a:cxn ang="0">
                    <a:pos x="T4" y="T5"/>
                  </a:cxn>
                  <a:cxn ang="0">
                    <a:pos x="T6" y="T7"/>
                  </a:cxn>
                  <a:cxn ang="0">
                    <a:pos x="T8" y="T9"/>
                  </a:cxn>
                </a:cxnLst>
                <a:rect l="0" t="0" r="r" b="b"/>
                <a:pathLst>
                  <a:path w="76" h="32">
                    <a:moveTo>
                      <a:pt x="1" y="16"/>
                    </a:moveTo>
                    <a:cubicBezTo>
                      <a:pt x="0" y="7"/>
                      <a:pt x="14" y="0"/>
                      <a:pt x="34" y="0"/>
                    </a:cubicBezTo>
                    <a:cubicBezTo>
                      <a:pt x="54" y="0"/>
                      <a:pt x="72" y="7"/>
                      <a:pt x="74" y="16"/>
                    </a:cubicBezTo>
                    <a:cubicBezTo>
                      <a:pt x="76" y="24"/>
                      <a:pt x="61" y="32"/>
                      <a:pt x="41" y="32"/>
                    </a:cubicBezTo>
                    <a:cubicBezTo>
                      <a:pt x="21" y="32"/>
                      <a:pt x="3" y="24"/>
                      <a:pt x="1" y="16"/>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29" name="Freeform 1030"/>
              <p:cNvSpPr>
                <a:spLocks/>
              </p:cNvSpPr>
              <p:nvPr/>
            </p:nvSpPr>
            <p:spPr bwMode="auto">
              <a:xfrm>
                <a:off x="5099" y="3156"/>
                <a:ext cx="83" cy="32"/>
              </a:xfrm>
              <a:custGeom>
                <a:avLst/>
                <a:gdLst>
                  <a:gd name="T0" fmla="*/ 6 w 84"/>
                  <a:gd name="T1" fmla="*/ 16 h 32"/>
                  <a:gd name="T2" fmla="*/ 30 w 84"/>
                  <a:gd name="T3" fmla="*/ 0 h 32"/>
                  <a:gd name="T4" fmla="*/ 78 w 84"/>
                  <a:gd name="T5" fmla="*/ 16 h 32"/>
                  <a:gd name="T6" fmla="*/ 53 w 84"/>
                  <a:gd name="T7" fmla="*/ 32 h 32"/>
                  <a:gd name="T8" fmla="*/ 6 w 84"/>
                  <a:gd name="T9" fmla="*/ 16 h 32"/>
                </a:gdLst>
                <a:ahLst/>
                <a:cxnLst>
                  <a:cxn ang="0">
                    <a:pos x="T0" y="T1"/>
                  </a:cxn>
                  <a:cxn ang="0">
                    <a:pos x="T2" y="T3"/>
                  </a:cxn>
                  <a:cxn ang="0">
                    <a:pos x="T4" y="T5"/>
                  </a:cxn>
                  <a:cxn ang="0">
                    <a:pos x="T6" y="T7"/>
                  </a:cxn>
                  <a:cxn ang="0">
                    <a:pos x="T8" y="T9"/>
                  </a:cxn>
                </a:cxnLst>
                <a:rect l="0" t="0" r="r" b="b"/>
                <a:pathLst>
                  <a:path w="84" h="32">
                    <a:moveTo>
                      <a:pt x="6" y="16"/>
                    </a:moveTo>
                    <a:cubicBezTo>
                      <a:pt x="0" y="7"/>
                      <a:pt x="11" y="0"/>
                      <a:pt x="30" y="0"/>
                    </a:cubicBezTo>
                    <a:cubicBezTo>
                      <a:pt x="50" y="0"/>
                      <a:pt x="71" y="7"/>
                      <a:pt x="78" y="16"/>
                    </a:cubicBezTo>
                    <a:cubicBezTo>
                      <a:pt x="84" y="24"/>
                      <a:pt x="73" y="32"/>
                      <a:pt x="53" y="32"/>
                    </a:cubicBezTo>
                    <a:cubicBezTo>
                      <a:pt x="34" y="32"/>
                      <a:pt x="12" y="24"/>
                      <a:pt x="6" y="16"/>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30" name="Freeform 1031"/>
              <p:cNvSpPr>
                <a:spLocks/>
              </p:cNvSpPr>
              <p:nvPr/>
            </p:nvSpPr>
            <p:spPr bwMode="auto">
              <a:xfrm>
                <a:off x="5285" y="3156"/>
                <a:ext cx="85" cy="32"/>
              </a:xfrm>
              <a:custGeom>
                <a:avLst/>
                <a:gdLst>
                  <a:gd name="T0" fmla="*/ 7 w 86"/>
                  <a:gd name="T1" fmla="*/ 16 h 32"/>
                  <a:gd name="T2" fmla="*/ 30 w 86"/>
                  <a:gd name="T3" fmla="*/ 0 h 32"/>
                  <a:gd name="T4" fmla="*/ 79 w 86"/>
                  <a:gd name="T5" fmla="*/ 16 h 32"/>
                  <a:gd name="T6" fmla="*/ 56 w 86"/>
                  <a:gd name="T7" fmla="*/ 32 h 32"/>
                  <a:gd name="T8" fmla="*/ 7 w 86"/>
                  <a:gd name="T9" fmla="*/ 16 h 32"/>
                </a:gdLst>
                <a:ahLst/>
                <a:cxnLst>
                  <a:cxn ang="0">
                    <a:pos x="T0" y="T1"/>
                  </a:cxn>
                  <a:cxn ang="0">
                    <a:pos x="T2" y="T3"/>
                  </a:cxn>
                  <a:cxn ang="0">
                    <a:pos x="T4" y="T5"/>
                  </a:cxn>
                  <a:cxn ang="0">
                    <a:pos x="T6" y="T7"/>
                  </a:cxn>
                  <a:cxn ang="0">
                    <a:pos x="T8" y="T9"/>
                  </a:cxn>
                </a:cxnLst>
                <a:rect l="0" t="0" r="r" b="b"/>
                <a:pathLst>
                  <a:path w="86" h="32">
                    <a:moveTo>
                      <a:pt x="7" y="16"/>
                    </a:moveTo>
                    <a:cubicBezTo>
                      <a:pt x="0" y="7"/>
                      <a:pt x="11" y="0"/>
                      <a:pt x="30" y="0"/>
                    </a:cubicBezTo>
                    <a:cubicBezTo>
                      <a:pt x="50" y="0"/>
                      <a:pt x="72" y="7"/>
                      <a:pt x="79" y="16"/>
                    </a:cubicBezTo>
                    <a:cubicBezTo>
                      <a:pt x="86" y="24"/>
                      <a:pt x="76" y="32"/>
                      <a:pt x="56" y="32"/>
                    </a:cubicBezTo>
                    <a:cubicBezTo>
                      <a:pt x="36" y="32"/>
                      <a:pt x="14" y="24"/>
                      <a:pt x="7" y="16"/>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31" name="Freeform 1032"/>
              <p:cNvSpPr>
                <a:spLocks/>
              </p:cNvSpPr>
              <p:nvPr/>
            </p:nvSpPr>
            <p:spPr bwMode="auto">
              <a:xfrm>
                <a:off x="5377" y="3156"/>
                <a:ext cx="87" cy="32"/>
              </a:xfrm>
              <a:custGeom>
                <a:avLst/>
                <a:gdLst>
                  <a:gd name="T0" fmla="*/ 8 w 87"/>
                  <a:gd name="T1" fmla="*/ 16 h 32"/>
                  <a:gd name="T2" fmla="*/ 30 w 87"/>
                  <a:gd name="T3" fmla="*/ 0 h 32"/>
                  <a:gd name="T4" fmla="*/ 79 w 87"/>
                  <a:gd name="T5" fmla="*/ 16 h 32"/>
                  <a:gd name="T6" fmla="*/ 57 w 87"/>
                  <a:gd name="T7" fmla="*/ 32 h 32"/>
                  <a:gd name="T8" fmla="*/ 8 w 87"/>
                  <a:gd name="T9" fmla="*/ 16 h 32"/>
                </a:gdLst>
                <a:ahLst/>
                <a:cxnLst>
                  <a:cxn ang="0">
                    <a:pos x="T0" y="T1"/>
                  </a:cxn>
                  <a:cxn ang="0">
                    <a:pos x="T2" y="T3"/>
                  </a:cxn>
                  <a:cxn ang="0">
                    <a:pos x="T4" y="T5"/>
                  </a:cxn>
                  <a:cxn ang="0">
                    <a:pos x="T6" y="T7"/>
                  </a:cxn>
                  <a:cxn ang="0">
                    <a:pos x="T8" y="T9"/>
                  </a:cxn>
                </a:cxnLst>
                <a:rect l="0" t="0" r="r" b="b"/>
                <a:pathLst>
                  <a:path w="87" h="32">
                    <a:moveTo>
                      <a:pt x="8" y="16"/>
                    </a:moveTo>
                    <a:cubicBezTo>
                      <a:pt x="0" y="7"/>
                      <a:pt x="10" y="0"/>
                      <a:pt x="30" y="0"/>
                    </a:cubicBezTo>
                    <a:cubicBezTo>
                      <a:pt x="50" y="0"/>
                      <a:pt x="72" y="7"/>
                      <a:pt x="79" y="16"/>
                    </a:cubicBezTo>
                    <a:cubicBezTo>
                      <a:pt x="87" y="24"/>
                      <a:pt x="77" y="32"/>
                      <a:pt x="57" y="32"/>
                    </a:cubicBezTo>
                    <a:cubicBezTo>
                      <a:pt x="37" y="32"/>
                      <a:pt x="15" y="24"/>
                      <a:pt x="8" y="16"/>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32" name="Freeform 1033"/>
              <p:cNvSpPr>
                <a:spLocks/>
              </p:cNvSpPr>
              <p:nvPr/>
            </p:nvSpPr>
            <p:spPr bwMode="auto">
              <a:xfrm>
                <a:off x="5471" y="3156"/>
                <a:ext cx="87" cy="32"/>
              </a:xfrm>
              <a:custGeom>
                <a:avLst/>
                <a:gdLst>
                  <a:gd name="T0" fmla="*/ 8 w 88"/>
                  <a:gd name="T1" fmla="*/ 16 h 32"/>
                  <a:gd name="T2" fmla="*/ 30 w 88"/>
                  <a:gd name="T3" fmla="*/ 0 h 32"/>
                  <a:gd name="T4" fmla="*/ 80 w 88"/>
                  <a:gd name="T5" fmla="*/ 16 h 32"/>
                  <a:gd name="T6" fmla="*/ 59 w 88"/>
                  <a:gd name="T7" fmla="*/ 32 h 32"/>
                  <a:gd name="T8" fmla="*/ 8 w 88"/>
                  <a:gd name="T9" fmla="*/ 16 h 32"/>
                </a:gdLst>
                <a:ahLst/>
                <a:cxnLst>
                  <a:cxn ang="0">
                    <a:pos x="T0" y="T1"/>
                  </a:cxn>
                  <a:cxn ang="0">
                    <a:pos x="T2" y="T3"/>
                  </a:cxn>
                  <a:cxn ang="0">
                    <a:pos x="T4" y="T5"/>
                  </a:cxn>
                  <a:cxn ang="0">
                    <a:pos x="T6" y="T7"/>
                  </a:cxn>
                  <a:cxn ang="0">
                    <a:pos x="T8" y="T9"/>
                  </a:cxn>
                </a:cxnLst>
                <a:rect l="0" t="0" r="r" b="b"/>
                <a:pathLst>
                  <a:path w="88" h="32">
                    <a:moveTo>
                      <a:pt x="8" y="16"/>
                    </a:moveTo>
                    <a:cubicBezTo>
                      <a:pt x="0" y="7"/>
                      <a:pt x="10" y="0"/>
                      <a:pt x="30" y="0"/>
                    </a:cubicBezTo>
                    <a:cubicBezTo>
                      <a:pt x="50" y="0"/>
                      <a:pt x="72" y="7"/>
                      <a:pt x="80" y="16"/>
                    </a:cubicBezTo>
                    <a:cubicBezTo>
                      <a:pt x="88" y="24"/>
                      <a:pt x="79" y="32"/>
                      <a:pt x="59" y="32"/>
                    </a:cubicBezTo>
                    <a:cubicBezTo>
                      <a:pt x="38" y="32"/>
                      <a:pt x="16" y="24"/>
                      <a:pt x="8" y="16"/>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33" name="Freeform 1034"/>
              <p:cNvSpPr>
                <a:spLocks/>
              </p:cNvSpPr>
              <p:nvPr/>
            </p:nvSpPr>
            <p:spPr bwMode="auto">
              <a:xfrm>
                <a:off x="1510" y="3193"/>
                <a:ext cx="89" cy="33"/>
              </a:xfrm>
              <a:custGeom>
                <a:avLst/>
                <a:gdLst>
                  <a:gd name="T0" fmla="*/ 8 w 90"/>
                  <a:gd name="T1" fmla="*/ 16 h 33"/>
                  <a:gd name="T2" fmla="*/ 60 w 90"/>
                  <a:gd name="T3" fmla="*/ 0 h 33"/>
                  <a:gd name="T4" fmla="*/ 82 w 90"/>
                  <a:gd name="T5" fmla="*/ 16 h 33"/>
                  <a:gd name="T6" fmla="*/ 31 w 90"/>
                  <a:gd name="T7" fmla="*/ 33 h 33"/>
                  <a:gd name="T8" fmla="*/ 8 w 90"/>
                  <a:gd name="T9" fmla="*/ 16 h 33"/>
                </a:gdLst>
                <a:ahLst/>
                <a:cxnLst>
                  <a:cxn ang="0">
                    <a:pos x="T0" y="T1"/>
                  </a:cxn>
                  <a:cxn ang="0">
                    <a:pos x="T2" y="T3"/>
                  </a:cxn>
                  <a:cxn ang="0">
                    <a:pos x="T4" y="T5"/>
                  </a:cxn>
                  <a:cxn ang="0">
                    <a:pos x="T6" y="T7"/>
                  </a:cxn>
                  <a:cxn ang="0">
                    <a:pos x="T8" y="T9"/>
                  </a:cxn>
                </a:cxnLst>
                <a:rect l="0" t="0" r="r" b="b"/>
                <a:pathLst>
                  <a:path w="90" h="33">
                    <a:moveTo>
                      <a:pt x="8" y="16"/>
                    </a:moveTo>
                    <a:cubicBezTo>
                      <a:pt x="17" y="7"/>
                      <a:pt x="39" y="0"/>
                      <a:pt x="60" y="0"/>
                    </a:cubicBezTo>
                    <a:cubicBezTo>
                      <a:pt x="80" y="0"/>
                      <a:pt x="90" y="7"/>
                      <a:pt x="82" y="16"/>
                    </a:cubicBezTo>
                    <a:cubicBezTo>
                      <a:pt x="74" y="26"/>
                      <a:pt x="51" y="33"/>
                      <a:pt x="31" y="33"/>
                    </a:cubicBezTo>
                    <a:cubicBezTo>
                      <a:pt x="10" y="33"/>
                      <a:pt x="0" y="26"/>
                      <a:pt x="8" y="16"/>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34" name="Freeform 1035"/>
              <p:cNvSpPr>
                <a:spLocks/>
              </p:cNvSpPr>
              <p:nvPr/>
            </p:nvSpPr>
            <p:spPr bwMode="auto">
              <a:xfrm>
                <a:off x="1605" y="3193"/>
                <a:ext cx="88" cy="33"/>
              </a:xfrm>
              <a:custGeom>
                <a:avLst/>
                <a:gdLst>
                  <a:gd name="T0" fmla="*/ 7 w 89"/>
                  <a:gd name="T1" fmla="*/ 16 h 33"/>
                  <a:gd name="T2" fmla="*/ 58 w 89"/>
                  <a:gd name="T3" fmla="*/ 0 h 33"/>
                  <a:gd name="T4" fmla="*/ 81 w 89"/>
                  <a:gd name="T5" fmla="*/ 16 h 33"/>
                  <a:gd name="T6" fmla="*/ 30 w 89"/>
                  <a:gd name="T7" fmla="*/ 33 h 33"/>
                  <a:gd name="T8" fmla="*/ 7 w 89"/>
                  <a:gd name="T9" fmla="*/ 16 h 33"/>
                </a:gdLst>
                <a:ahLst/>
                <a:cxnLst>
                  <a:cxn ang="0">
                    <a:pos x="T0" y="T1"/>
                  </a:cxn>
                  <a:cxn ang="0">
                    <a:pos x="T2" y="T3"/>
                  </a:cxn>
                  <a:cxn ang="0">
                    <a:pos x="T4" y="T5"/>
                  </a:cxn>
                  <a:cxn ang="0">
                    <a:pos x="T6" y="T7"/>
                  </a:cxn>
                  <a:cxn ang="0">
                    <a:pos x="T8" y="T9"/>
                  </a:cxn>
                </a:cxnLst>
                <a:rect l="0" t="0" r="r" b="b"/>
                <a:pathLst>
                  <a:path w="89" h="33">
                    <a:moveTo>
                      <a:pt x="7" y="16"/>
                    </a:moveTo>
                    <a:cubicBezTo>
                      <a:pt x="15" y="7"/>
                      <a:pt x="38" y="0"/>
                      <a:pt x="58" y="0"/>
                    </a:cubicBezTo>
                    <a:cubicBezTo>
                      <a:pt x="78" y="0"/>
                      <a:pt x="89" y="7"/>
                      <a:pt x="81" y="16"/>
                    </a:cubicBezTo>
                    <a:cubicBezTo>
                      <a:pt x="74" y="26"/>
                      <a:pt x="51" y="33"/>
                      <a:pt x="30" y="33"/>
                    </a:cubicBezTo>
                    <a:cubicBezTo>
                      <a:pt x="10" y="33"/>
                      <a:pt x="0" y="26"/>
                      <a:pt x="7" y="16"/>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35" name="Freeform 1036"/>
              <p:cNvSpPr>
                <a:spLocks/>
              </p:cNvSpPr>
              <p:nvPr/>
            </p:nvSpPr>
            <p:spPr bwMode="auto">
              <a:xfrm>
                <a:off x="1701" y="3193"/>
                <a:ext cx="87" cy="33"/>
              </a:xfrm>
              <a:custGeom>
                <a:avLst/>
                <a:gdLst>
                  <a:gd name="T0" fmla="*/ 7 w 87"/>
                  <a:gd name="T1" fmla="*/ 16 h 33"/>
                  <a:gd name="T2" fmla="*/ 57 w 87"/>
                  <a:gd name="T3" fmla="*/ 0 h 33"/>
                  <a:gd name="T4" fmla="*/ 80 w 87"/>
                  <a:gd name="T5" fmla="*/ 16 h 33"/>
                  <a:gd name="T6" fmla="*/ 30 w 87"/>
                  <a:gd name="T7" fmla="*/ 33 h 33"/>
                  <a:gd name="T8" fmla="*/ 7 w 87"/>
                  <a:gd name="T9" fmla="*/ 16 h 33"/>
                </a:gdLst>
                <a:ahLst/>
                <a:cxnLst>
                  <a:cxn ang="0">
                    <a:pos x="T0" y="T1"/>
                  </a:cxn>
                  <a:cxn ang="0">
                    <a:pos x="T2" y="T3"/>
                  </a:cxn>
                  <a:cxn ang="0">
                    <a:pos x="T4" y="T5"/>
                  </a:cxn>
                  <a:cxn ang="0">
                    <a:pos x="T6" y="T7"/>
                  </a:cxn>
                  <a:cxn ang="0">
                    <a:pos x="T8" y="T9"/>
                  </a:cxn>
                </a:cxnLst>
                <a:rect l="0" t="0" r="r" b="b"/>
                <a:pathLst>
                  <a:path w="87" h="33">
                    <a:moveTo>
                      <a:pt x="7" y="16"/>
                    </a:moveTo>
                    <a:cubicBezTo>
                      <a:pt x="15" y="7"/>
                      <a:pt x="37" y="0"/>
                      <a:pt x="57" y="0"/>
                    </a:cubicBezTo>
                    <a:cubicBezTo>
                      <a:pt x="77" y="0"/>
                      <a:pt x="87" y="7"/>
                      <a:pt x="80" y="16"/>
                    </a:cubicBezTo>
                    <a:cubicBezTo>
                      <a:pt x="73" y="26"/>
                      <a:pt x="51" y="33"/>
                      <a:pt x="30" y="33"/>
                    </a:cubicBezTo>
                    <a:cubicBezTo>
                      <a:pt x="10" y="33"/>
                      <a:pt x="0" y="26"/>
                      <a:pt x="7" y="16"/>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36" name="Freeform 1037"/>
              <p:cNvSpPr>
                <a:spLocks/>
              </p:cNvSpPr>
              <p:nvPr/>
            </p:nvSpPr>
            <p:spPr bwMode="auto">
              <a:xfrm>
                <a:off x="1796" y="3193"/>
                <a:ext cx="86" cy="33"/>
              </a:xfrm>
              <a:custGeom>
                <a:avLst/>
                <a:gdLst>
                  <a:gd name="T0" fmla="*/ 7 w 87"/>
                  <a:gd name="T1" fmla="*/ 16 h 33"/>
                  <a:gd name="T2" fmla="*/ 56 w 87"/>
                  <a:gd name="T3" fmla="*/ 0 h 33"/>
                  <a:gd name="T4" fmla="*/ 80 w 87"/>
                  <a:gd name="T5" fmla="*/ 16 h 33"/>
                  <a:gd name="T6" fmla="*/ 31 w 87"/>
                  <a:gd name="T7" fmla="*/ 33 h 33"/>
                  <a:gd name="T8" fmla="*/ 7 w 87"/>
                  <a:gd name="T9" fmla="*/ 16 h 33"/>
                </a:gdLst>
                <a:ahLst/>
                <a:cxnLst>
                  <a:cxn ang="0">
                    <a:pos x="T0" y="T1"/>
                  </a:cxn>
                  <a:cxn ang="0">
                    <a:pos x="T2" y="T3"/>
                  </a:cxn>
                  <a:cxn ang="0">
                    <a:pos x="T4" y="T5"/>
                  </a:cxn>
                  <a:cxn ang="0">
                    <a:pos x="T6" y="T7"/>
                  </a:cxn>
                  <a:cxn ang="0">
                    <a:pos x="T8" y="T9"/>
                  </a:cxn>
                </a:cxnLst>
                <a:rect l="0" t="0" r="r" b="b"/>
                <a:pathLst>
                  <a:path w="87" h="33">
                    <a:moveTo>
                      <a:pt x="7" y="16"/>
                    </a:moveTo>
                    <a:cubicBezTo>
                      <a:pt x="14" y="7"/>
                      <a:pt x="36" y="0"/>
                      <a:pt x="56" y="0"/>
                    </a:cubicBezTo>
                    <a:cubicBezTo>
                      <a:pt x="76" y="0"/>
                      <a:pt x="87" y="7"/>
                      <a:pt x="80" y="16"/>
                    </a:cubicBezTo>
                    <a:cubicBezTo>
                      <a:pt x="73" y="26"/>
                      <a:pt x="51" y="33"/>
                      <a:pt x="31" y="33"/>
                    </a:cubicBezTo>
                    <a:cubicBezTo>
                      <a:pt x="11" y="33"/>
                      <a:pt x="0" y="26"/>
                      <a:pt x="7" y="16"/>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37" name="Freeform 1038"/>
              <p:cNvSpPr>
                <a:spLocks/>
              </p:cNvSpPr>
              <p:nvPr/>
            </p:nvSpPr>
            <p:spPr bwMode="auto">
              <a:xfrm>
                <a:off x="1891" y="3193"/>
                <a:ext cx="87" cy="33"/>
              </a:xfrm>
              <a:custGeom>
                <a:avLst/>
                <a:gdLst>
                  <a:gd name="T0" fmla="*/ 7 w 87"/>
                  <a:gd name="T1" fmla="*/ 16 h 33"/>
                  <a:gd name="T2" fmla="*/ 55 w 87"/>
                  <a:gd name="T3" fmla="*/ 0 h 33"/>
                  <a:gd name="T4" fmla="*/ 81 w 87"/>
                  <a:gd name="T5" fmla="*/ 16 h 33"/>
                  <a:gd name="T6" fmla="*/ 32 w 87"/>
                  <a:gd name="T7" fmla="*/ 33 h 33"/>
                  <a:gd name="T8" fmla="*/ 7 w 87"/>
                  <a:gd name="T9" fmla="*/ 16 h 33"/>
                </a:gdLst>
                <a:ahLst/>
                <a:cxnLst>
                  <a:cxn ang="0">
                    <a:pos x="T0" y="T1"/>
                  </a:cxn>
                  <a:cxn ang="0">
                    <a:pos x="T2" y="T3"/>
                  </a:cxn>
                  <a:cxn ang="0">
                    <a:pos x="T4" y="T5"/>
                  </a:cxn>
                  <a:cxn ang="0">
                    <a:pos x="T6" y="T7"/>
                  </a:cxn>
                  <a:cxn ang="0">
                    <a:pos x="T8" y="T9"/>
                  </a:cxn>
                </a:cxnLst>
                <a:rect l="0" t="0" r="r" b="b"/>
                <a:pathLst>
                  <a:path w="87" h="33">
                    <a:moveTo>
                      <a:pt x="7" y="16"/>
                    </a:moveTo>
                    <a:cubicBezTo>
                      <a:pt x="14" y="7"/>
                      <a:pt x="35" y="0"/>
                      <a:pt x="55" y="0"/>
                    </a:cubicBezTo>
                    <a:cubicBezTo>
                      <a:pt x="76" y="0"/>
                      <a:pt x="87" y="7"/>
                      <a:pt x="81" y="16"/>
                    </a:cubicBezTo>
                    <a:cubicBezTo>
                      <a:pt x="74" y="26"/>
                      <a:pt x="53" y="33"/>
                      <a:pt x="32" y="33"/>
                    </a:cubicBezTo>
                    <a:cubicBezTo>
                      <a:pt x="12" y="33"/>
                      <a:pt x="0" y="26"/>
                      <a:pt x="7" y="16"/>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38" name="Freeform 1039"/>
              <p:cNvSpPr>
                <a:spLocks/>
              </p:cNvSpPr>
              <p:nvPr/>
            </p:nvSpPr>
            <p:spPr bwMode="auto">
              <a:xfrm>
                <a:off x="1987" y="3193"/>
                <a:ext cx="85" cy="33"/>
              </a:xfrm>
              <a:custGeom>
                <a:avLst/>
                <a:gdLst>
                  <a:gd name="T0" fmla="*/ 6 w 86"/>
                  <a:gd name="T1" fmla="*/ 16 h 33"/>
                  <a:gd name="T2" fmla="*/ 54 w 86"/>
                  <a:gd name="T3" fmla="*/ 0 h 33"/>
                  <a:gd name="T4" fmla="*/ 80 w 86"/>
                  <a:gd name="T5" fmla="*/ 16 h 33"/>
                  <a:gd name="T6" fmla="*/ 32 w 86"/>
                  <a:gd name="T7" fmla="*/ 33 h 33"/>
                  <a:gd name="T8" fmla="*/ 6 w 86"/>
                  <a:gd name="T9" fmla="*/ 16 h 33"/>
                </a:gdLst>
                <a:ahLst/>
                <a:cxnLst>
                  <a:cxn ang="0">
                    <a:pos x="T0" y="T1"/>
                  </a:cxn>
                  <a:cxn ang="0">
                    <a:pos x="T2" y="T3"/>
                  </a:cxn>
                  <a:cxn ang="0">
                    <a:pos x="T4" y="T5"/>
                  </a:cxn>
                  <a:cxn ang="0">
                    <a:pos x="T6" y="T7"/>
                  </a:cxn>
                  <a:cxn ang="0">
                    <a:pos x="T8" y="T9"/>
                  </a:cxn>
                </a:cxnLst>
                <a:rect l="0" t="0" r="r" b="b"/>
                <a:pathLst>
                  <a:path w="86" h="33">
                    <a:moveTo>
                      <a:pt x="6" y="16"/>
                    </a:moveTo>
                    <a:cubicBezTo>
                      <a:pt x="12" y="7"/>
                      <a:pt x="33" y="0"/>
                      <a:pt x="54" y="0"/>
                    </a:cubicBezTo>
                    <a:cubicBezTo>
                      <a:pt x="74" y="0"/>
                      <a:pt x="86" y="7"/>
                      <a:pt x="80" y="16"/>
                    </a:cubicBezTo>
                    <a:cubicBezTo>
                      <a:pt x="74" y="26"/>
                      <a:pt x="52" y="33"/>
                      <a:pt x="32" y="33"/>
                    </a:cubicBezTo>
                    <a:cubicBezTo>
                      <a:pt x="11" y="33"/>
                      <a:pt x="0" y="26"/>
                      <a:pt x="6" y="16"/>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39" name="Freeform 1040"/>
              <p:cNvSpPr>
                <a:spLocks/>
              </p:cNvSpPr>
              <p:nvPr/>
            </p:nvSpPr>
            <p:spPr bwMode="auto">
              <a:xfrm>
                <a:off x="2083" y="3193"/>
                <a:ext cx="84" cy="33"/>
              </a:xfrm>
              <a:custGeom>
                <a:avLst/>
                <a:gdLst>
                  <a:gd name="T0" fmla="*/ 6 w 84"/>
                  <a:gd name="T1" fmla="*/ 16 h 33"/>
                  <a:gd name="T2" fmla="*/ 52 w 84"/>
                  <a:gd name="T3" fmla="*/ 0 h 33"/>
                  <a:gd name="T4" fmla="*/ 79 w 84"/>
                  <a:gd name="T5" fmla="*/ 16 h 33"/>
                  <a:gd name="T6" fmla="*/ 32 w 84"/>
                  <a:gd name="T7" fmla="*/ 33 h 33"/>
                  <a:gd name="T8" fmla="*/ 6 w 84"/>
                  <a:gd name="T9" fmla="*/ 16 h 33"/>
                </a:gdLst>
                <a:ahLst/>
                <a:cxnLst>
                  <a:cxn ang="0">
                    <a:pos x="T0" y="T1"/>
                  </a:cxn>
                  <a:cxn ang="0">
                    <a:pos x="T2" y="T3"/>
                  </a:cxn>
                  <a:cxn ang="0">
                    <a:pos x="T4" y="T5"/>
                  </a:cxn>
                  <a:cxn ang="0">
                    <a:pos x="T6" y="T7"/>
                  </a:cxn>
                  <a:cxn ang="0">
                    <a:pos x="T8" y="T9"/>
                  </a:cxn>
                </a:cxnLst>
                <a:rect l="0" t="0" r="r" b="b"/>
                <a:pathLst>
                  <a:path w="84" h="33">
                    <a:moveTo>
                      <a:pt x="6" y="16"/>
                    </a:moveTo>
                    <a:cubicBezTo>
                      <a:pt x="11" y="7"/>
                      <a:pt x="32" y="0"/>
                      <a:pt x="52" y="0"/>
                    </a:cubicBezTo>
                    <a:cubicBezTo>
                      <a:pt x="72" y="0"/>
                      <a:pt x="84" y="7"/>
                      <a:pt x="79" y="16"/>
                    </a:cubicBezTo>
                    <a:cubicBezTo>
                      <a:pt x="73" y="26"/>
                      <a:pt x="52" y="33"/>
                      <a:pt x="32" y="33"/>
                    </a:cubicBezTo>
                    <a:cubicBezTo>
                      <a:pt x="11" y="33"/>
                      <a:pt x="0" y="26"/>
                      <a:pt x="6" y="16"/>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40" name="Freeform 1041"/>
              <p:cNvSpPr>
                <a:spLocks/>
              </p:cNvSpPr>
              <p:nvPr/>
            </p:nvSpPr>
            <p:spPr bwMode="auto">
              <a:xfrm>
                <a:off x="2178" y="3193"/>
                <a:ext cx="84" cy="33"/>
              </a:xfrm>
              <a:custGeom>
                <a:avLst/>
                <a:gdLst>
                  <a:gd name="T0" fmla="*/ 6 w 84"/>
                  <a:gd name="T1" fmla="*/ 16 h 33"/>
                  <a:gd name="T2" fmla="*/ 52 w 84"/>
                  <a:gd name="T3" fmla="*/ 0 h 33"/>
                  <a:gd name="T4" fmla="*/ 79 w 84"/>
                  <a:gd name="T5" fmla="*/ 16 h 33"/>
                  <a:gd name="T6" fmla="*/ 33 w 84"/>
                  <a:gd name="T7" fmla="*/ 33 h 33"/>
                  <a:gd name="T8" fmla="*/ 6 w 84"/>
                  <a:gd name="T9" fmla="*/ 16 h 33"/>
                </a:gdLst>
                <a:ahLst/>
                <a:cxnLst>
                  <a:cxn ang="0">
                    <a:pos x="T0" y="T1"/>
                  </a:cxn>
                  <a:cxn ang="0">
                    <a:pos x="T2" y="T3"/>
                  </a:cxn>
                  <a:cxn ang="0">
                    <a:pos x="T4" y="T5"/>
                  </a:cxn>
                  <a:cxn ang="0">
                    <a:pos x="T6" y="T7"/>
                  </a:cxn>
                  <a:cxn ang="0">
                    <a:pos x="T8" y="T9"/>
                  </a:cxn>
                </a:cxnLst>
                <a:rect l="0" t="0" r="r" b="b"/>
                <a:pathLst>
                  <a:path w="84" h="33">
                    <a:moveTo>
                      <a:pt x="6" y="16"/>
                    </a:moveTo>
                    <a:cubicBezTo>
                      <a:pt x="11" y="7"/>
                      <a:pt x="32" y="0"/>
                      <a:pt x="52" y="0"/>
                    </a:cubicBezTo>
                    <a:cubicBezTo>
                      <a:pt x="72" y="0"/>
                      <a:pt x="84" y="7"/>
                      <a:pt x="79" y="16"/>
                    </a:cubicBezTo>
                    <a:cubicBezTo>
                      <a:pt x="74" y="26"/>
                      <a:pt x="53" y="33"/>
                      <a:pt x="33" y="33"/>
                    </a:cubicBezTo>
                    <a:cubicBezTo>
                      <a:pt x="12" y="33"/>
                      <a:pt x="0" y="26"/>
                      <a:pt x="6" y="16"/>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41" name="Freeform 1042"/>
              <p:cNvSpPr>
                <a:spLocks/>
              </p:cNvSpPr>
              <p:nvPr/>
            </p:nvSpPr>
            <p:spPr bwMode="auto">
              <a:xfrm>
                <a:off x="2273" y="3193"/>
                <a:ext cx="83" cy="33"/>
              </a:xfrm>
              <a:custGeom>
                <a:avLst/>
                <a:gdLst>
                  <a:gd name="T0" fmla="*/ 5 w 84"/>
                  <a:gd name="T1" fmla="*/ 16 h 33"/>
                  <a:gd name="T2" fmla="*/ 51 w 84"/>
                  <a:gd name="T3" fmla="*/ 0 h 33"/>
                  <a:gd name="T4" fmla="*/ 79 w 84"/>
                  <a:gd name="T5" fmla="*/ 16 h 33"/>
                  <a:gd name="T6" fmla="*/ 33 w 84"/>
                  <a:gd name="T7" fmla="*/ 33 h 33"/>
                  <a:gd name="T8" fmla="*/ 5 w 84"/>
                  <a:gd name="T9" fmla="*/ 16 h 33"/>
                </a:gdLst>
                <a:ahLst/>
                <a:cxnLst>
                  <a:cxn ang="0">
                    <a:pos x="T0" y="T1"/>
                  </a:cxn>
                  <a:cxn ang="0">
                    <a:pos x="T2" y="T3"/>
                  </a:cxn>
                  <a:cxn ang="0">
                    <a:pos x="T4" y="T5"/>
                  </a:cxn>
                  <a:cxn ang="0">
                    <a:pos x="T6" y="T7"/>
                  </a:cxn>
                  <a:cxn ang="0">
                    <a:pos x="T8" y="T9"/>
                  </a:cxn>
                </a:cxnLst>
                <a:rect l="0" t="0" r="r" b="b"/>
                <a:pathLst>
                  <a:path w="84" h="33">
                    <a:moveTo>
                      <a:pt x="5" y="16"/>
                    </a:moveTo>
                    <a:cubicBezTo>
                      <a:pt x="11" y="7"/>
                      <a:pt x="31" y="0"/>
                      <a:pt x="51" y="0"/>
                    </a:cubicBezTo>
                    <a:cubicBezTo>
                      <a:pt x="71" y="0"/>
                      <a:pt x="84" y="7"/>
                      <a:pt x="79" y="16"/>
                    </a:cubicBezTo>
                    <a:cubicBezTo>
                      <a:pt x="74" y="26"/>
                      <a:pt x="54" y="33"/>
                      <a:pt x="33" y="33"/>
                    </a:cubicBezTo>
                    <a:cubicBezTo>
                      <a:pt x="13" y="33"/>
                      <a:pt x="0" y="26"/>
                      <a:pt x="5" y="16"/>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42" name="Freeform 1043"/>
              <p:cNvSpPr>
                <a:spLocks/>
              </p:cNvSpPr>
              <p:nvPr/>
            </p:nvSpPr>
            <p:spPr bwMode="auto">
              <a:xfrm>
                <a:off x="2370" y="3193"/>
                <a:ext cx="81" cy="33"/>
              </a:xfrm>
              <a:custGeom>
                <a:avLst/>
                <a:gdLst>
                  <a:gd name="T0" fmla="*/ 4 w 81"/>
                  <a:gd name="T1" fmla="*/ 16 h 33"/>
                  <a:gd name="T2" fmla="*/ 49 w 81"/>
                  <a:gd name="T3" fmla="*/ 0 h 33"/>
                  <a:gd name="T4" fmla="*/ 77 w 81"/>
                  <a:gd name="T5" fmla="*/ 16 h 33"/>
                  <a:gd name="T6" fmla="*/ 32 w 81"/>
                  <a:gd name="T7" fmla="*/ 33 h 33"/>
                  <a:gd name="T8" fmla="*/ 4 w 81"/>
                  <a:gd name="T9" fmla="*/ 16 h 33"/>
                </a:gdLst>
                <a:ahLst/>
                <a:cxnLst>
                  <a:cxn ang="0">
                    <a:pos x="T0" y="T1"/>
                  </a:cxn>
                  <a:cxn ang="0">
                    <a:pos x="T2" y="T3"/>
                  </a:cxn>
                  <a:cxn ang="0">
                    <a:pos x="T4" y="T5"/>
                  </a:cxn>
                  <a:cxn ang="0">
                    <a:pos x="T6" y="T7"/>
                  </a:cxn>
                  <a:cxn ang="0">
                    <a:pos x="T8" y="T9"/>
                  </a:cxn>
                </a:cxnLst>
                <a:rect l="0" t="0" r="r" b="b"/>
                <a:pathLst>
                  <a:path w="81" h="33">
                    <a:moveTo>
                      <a:pt x="4" y="16"/>
                    </a:moveTo>
                    <a:cubicBezTo>
                      <a:pt x="9" y="7"/>
                      <a:pt x="29" y="0"/>
                      <a:pt x="49" y="0"/>
                    </a:cubicBezTo>
                    <a:cubicBezTo>
                      <a:pt x="69" y="0"/>
                      <a:pt x="81" y="7"/>
                      <a:pt x="77" y="16"/>
                    </a:cubicBezTo>
                    <a:cubicBezTo>
                      <a:pt x="73" y="26"/>
                      <a:pt x="53" y="33"/>
                      <a:pt x="32" y="33"/>
                    </a:cubicBezTo>
                    <a:cubicBezTo>
                      <a:pt x="12" y="33"/>
                      <a:pt x="0" y="26"/>
                      <a:pt x="4" y="16"/>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43" name="Freeform 1044"/>
              <p:cNvSpPr>
                <a:spLocks/>
              </p:cNvSpPr>
              <p:nvPr/>
            </p:nvSpPr>
            <p:spPr bwMode="auto">
              <a:xfrm>
                <a:off x="3420" y="3193"/>
                <a:ext cx="73" cy="33"/>
              </a:xfrm>
              <a:custGeom>
                <a:avLst/>
                <a:gdLst>
                  <a:gd name="T0" fmla="*/ 0 w 73"/>
                  <a:gd name="T1" fmla="*/ 16 h 33"/>
                  <a:gd name="T2" fmla="*/ 37 w 73"/>
                  <a:gd name="T3" fmla="*/ 0 h 33"/>
                  <a:gd name="T4" fmla="*/ 73 w 73"/>
                  <a:gd name="T5" fmla="*/ 16 h 33"/>
                  <a:gd name="T6" fmla="*/ 36 w 73"/>
                  <a:gd name="T7" fmla="*/ 33 h 33"/>
                  <a:gd name="T8" fmla="*/ 0 w 73"/>
                  <a:gd name="T9" fmla="*/ 16 h 33"/>
                </a:gdLst>
                <a:ahLst/>
                <a:cxnLst>
                  <a:cxn ang="0">
                    <a:pos x="T0" y="T1"/>
                  </a:cxn>
                  <a:cxn ang="0">
                    <a:pos x="T2" y="T3"/>
                  </a:cxn>
                  <a:cxn ang="0">
                    <a:pos x="T4" y="T5"/>
                  </a:cxn>
                  <a:cxn ang="0">
                    <a:pos x="T6" y="T7"/>
                  </a:cxn>
                  <a:cxn ang="0">
                    <a:pos x="T8" y="T9"/>
                  </a:cxn>
                </a:cxnLst>
                <a:rect l="0" t="0" r="r" b="b"/>
                <a:pathLst>
                  <a:path w="73" h="33">
                    <a:moveTo>
                      <a:pt x="0" y="16"/>
                    </a:moveTo>
                    <a:cubicBezTo>
                      <a:pt x="0" y="7"/>
                      <a:pt x="17" y="0"/>
                      <a:pt x="37" y="0"/>
                    </a:cubicBezTo>
                    <a:cubicBezTo>
                      <a:pt x="57" y="0"/>
                      <a:pt x="73" y="7"/>
                      <a:pt x="73" y="16"/>
                    </a:cubicBezTo>
                    <a:cubicBezTo>
                      <a:pt x="73" y="26"/>
                      <a:pt x="56" y="33"/>
                      <a:pt x="36" y="33"/>
                    </a:cubicBezTo>
                    <a:cubicBezTo>
                      <a:pt x="16" y="33"/>
                      <a:pt x="0" y="26"/>
                      <a:pt x="0" y="16"/>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44" name="Freeform 1045"/>
              <p:cNvSpPr>
                <a:spLocks/>
              </p:cNvSpPr>
              <p:nvPr/>
            </p:nvSpPr>
            <p:spPr bwMode="auto">
              <a:xfrm>
                <a:off x="3515" y="3193"/>
                <a:ext cx="74" cy="33"/>
              </a:xfrm>
              <a:custGeom>
                <a:avLst/>
                <a:gdLst>
                  <a:gd name="T0" fmla="*/ 0 w 74"/>
                  <a:gd name="T1" fmla="*/ 16 h 33"/>
                  <a:gd name="T2" fmla="*/ 37 w 74"/>
                  <a:gd name="T3" fmla="*/ 0 h 33"/>
                  <a:gd name="T4" fmla="*/ 74 w 74"/>
                  <a:gd name="T5" fmla="*/ 16 h 33"/>
                  <a:gd name="T6" fmla="*/ 37 w 74"/>
                  <a:gd name="T7" fmla="*/ 33 h 33"/>
                  <a:gd name="T8" fmla="*/ 0 w 74"/>
                  <a:gd name="T9" fmla="*/ 16 h 33"/>
                </a:gdLst>
                <a:ahLst/>
                <a:cxnLst>
                  <a:cxn ang="0">
                    <a:pos x="T0" y="T1"/>
                  </a:cxn>
                  <a:cxn ang="0">
                    <a:pos x="T2" y="T3"/>
                  </a:cxn>
                  <a:cxn ang="0">
                    <a:pos x="T4" y="T5"/>
                  </a:cxn>
                  <a:cxn ang="0">
                    <a:pos x="T6" y="T7"/>
                  </a:cxn>
                  <a:cxn ang="0">
                    <a:pos x="T8" y="T9"/>
                  </a:cxn>
                </a:cxnLst>
                <a:rect l="0" t="0" r="r" b="b"/>
                <a:pathLst>
                  <a:path w="74" h="33">
                    <a:moveTo>
                      <a:pt x="0" y="16"/>
                    </a:moveTo>
                    <a:cubicBezTo>
                      <a:pt x="0" y="7"/>
                      <a:pt x="16" y="0"/>
                      <a:pt x="37" y="0"/>
                    </a:cubicBezTo>
                    <a:cubicBezTo>
                      <a:pt x="57" y="0"/>
                      <a:pt x="73" y="7"/>
                      <a:pt x="74" y="16"/>
                    </a:cubicBezTo>
                    <a:cubicBezTo>
                      <a:pt x="74" y="26"/>
                      <a:pt x="57" y="33"/>
                      <a:pt x="37" y="33"/>
                    </a:cubicBezTo>
                    <a:cubicBezTo>
                      <a:pt x="16" y="33"/>
                      <a:pt x="0" y="26"/>
                      <a:pt x="0" y="16"/>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45" name="Freeform 1046"/>
              <p:cNvSpPr>
                <a:spLocks/>
              </p:cNvSpPr>
              <p:nvPr/>
            </p:nvSpPr>
            <p:spPr bwMode="auto">
              <a:xfrm>
                <a:off x="3609" y="3193"/>
                <a:ext cx="74" cy="33"/>
              </a:xfrm>
              <a:custGeom>
                <a:avLst/>
                <a:gdLst>
                  <a:gd name="T0" fmla="*/ 1 w 75"/>
                  <a:gd name="T1" fmla="*/ 16 h 33"/>
                  <a:gd name="T2" fmla="*/ 37 w 75"/>
                  <a:gd name="T3" fmla="*/ 0 h 33"/>
                  <a:gd name="T4" fmla="*/ 75 w 75"/>
                  <a:gd name="T5" fmla="*/ 16 h 33"/>
                  <a:gd name="T6" fmla="*/ 39 w 75"/>
                  <a:gd name="T7" fmla="*/ 33 h 33"/>
                  <a:gd name="T8" fmla="*/ 1 w 75"/>
                  <a:gd name="T9" fmla="*/ 16 h 33"/>
                </a:gdLst>
                <a:ahLst/>
                <a:cxnLst>
                  <a:cxn ang="0">
                    <a:pos x="T0" y="T1"/>
                  </a:cxn>
                  <a:cxn ang="0">
                    <a:pos x="T2" y="T3"/>
                  </a:cxn>
                  <a:cxn ang="0">
                    <a:pos x="T4" y="T5"/>
                  </a:cxn>
                  <a:cxn ang="0">
                    <a:pos x="T6" y="T7"/>
                  </a:cxn>
                  <a:cxn ang="0">
                    <a:pos x="T8" y="T9"/>
                  </a:cxn>
                </a:cxnLst>
                <a:rect l="0" t="0" r="r" b="b"/>
                <a:pathLst>
                  <a:path w="75" h="33">
                    <a:moveTo>
                      <a:pt x="1" y="16"/>
                    </a:moveTo>
                    <a:cubicBezTo>
                      <a:pt x="0" y="7"/>
                      <a:pt x="17" y="0"/>
                      <a:pt x="37" y="0"/>
                    </a:cubicBezTo>
                    <a:cubicBezTo>
                      <a:pt x="57" y="0"/>
                      <a:pt x="74" y="7"/>
                      <a:pt x="75" y="16"/>
                    </a:cubicBezTo>
                    <a:cubicBezTo>
                      <a:pt x="75" y="26"/>
                      <a:pt x="59" y="33"/>
                      <a:pt x="39" y="33"/>
                    </a:cubicBezTo>
                    <a:cubicBezTo>
                      <a:pt x="18" y="33"/>
                      <a:pt x="1" y="26"/>
                      <a:pt x="1" y="16"/>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46" name="Freeform 1047"/>
              <p:cNvSpPr>
                <a:spLocks/>
              </p:cNvSpPr>
              <p:nvPr/>
            </p:nvSpPr>
            <p:spPr bwMode="auto">
              <a:xfrm>
                <a:off x="3705" y="3193"/>
                <a:ext cx="74" cy="33"/>
              </a:xfrm>
              <a:custGeom>
                <a:avLst/>
                <a:gdLst>
                  <a:gd name="T0" fmla="*/ 1 w 74"/>
                  <a:gd name="T1" fmla="*/ 16 h 33"/>
                  <a:gd name="T2" fmla="*/ 35 w 74"/>
                  <a:gd name="T3" fmla="*/ 0 h 33"/>
                  <a:gd name="T4" fmla="*/ 73 w 74"/>
                  <a:gd name="T5" fmla="*/ 16 h 33"/>
                  <a:gd name="T6" fmla="*/ 39 w 74"/>
                  <a:gd name="T7" fmla="*/ 33 h 33"/>
                  <a:gd name="T8" fmla="*/ 1 w 74"/>
                  <a:gd name="T9" fmla="*/ 16 h 33"/>
                </a:gdLst>
                <a:ahLst/>
                <a:cxnLst>
                  <a:cxn ang="0">
                    <a:pos x="T0" y="T1"/>
                  </a:cxn>
                  <a:cxn ang="0">
                    <a:pos x="T2" y="T3"/>
                  </a:cxn>
                  <a:cxn ang="0">
                    <a:pos x="T4" y="T5"/>
                  </a:cxn>
                  <a:cxn ang="0">
                    <a:pos x="T6" y="T7"/>
                  </a:cxn>
                  <a:cxn ang="0">
                    <a:pos x="T8" y="T9"/>
                  </a:cxn>
                </a:cxnLst>
                <a:rect l="0" t="0" r="r" b="b"/>
                <a:pathLst>
                  <a:path w="74" h="33">
                    <a:moveTo>
                      <a:pt x="1" y="16"/>
                    </a:moveTo>
                    <a:cubicBezTo>
                      <a:pt x="0" y="7"/>
                      <a:pt x="15" y="0"/>
                      <a:pt x="35" y="0"/>
                    </a:cubicBezTo>
                    <a:cubicBezTo>
                      <a:pt x="55" y="0"/>
                      <a:pt x="72" y="7"/>
                      <a:pt x="73" y="16"/>
                    </a:cubicBezTo>
                    <a:cubicBezTo>
                      <a:pt x="74" y="26"/>
                      <a:pt x="59" y="33"/>
                      <a:pt x="39" y="33"/>
                    </a:cubicBezTo>
                    <a:cubicBezTo>
                      <a:pt x="18" y="33"/>
                      <a:pt x="1" y="26"/>
                      <a:pt x="1" y="16"/>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47" name="Freeform 1048"/>
              <p:cNvSpPr>
                <a:spLocks/>
              </p:cNvSpPr>
              <p:nvPr/>
            </p:nvSpPr>
            <p:spPr bwMode="auto">
              <a:xfrm>
                <a:off x="3799" y="3193"/>
                <a:ext cx="75" cy="33"/>
              </a:xfrm>
              <a:custGeom>
                <a:avLst/>
                <a:gdLst>
                  <a:gd name="T0" fmla="*/ 2 w 76"/>
                  <a:gd name="T1" fmla="*/ 16 h 33"/>
                  <a:gd name="T2" fmla="*/ 36 w 76"/>
                  <a:gd name="T3" fmla="*/ 0 h 33"/>
                  <a:gd name="T4" fmla="*/ 74 w 76"/>
                  <a:gd name="T5" fmla="*/ 16 h 33"/>
                  <a:gd name="T6" fmla="*/ 40 w 76"/>
                  <a:gd name="T7" fmla="*/ 33 h 33"/>
                  <a:gd name="T8" fmla="*/ 2 w 76"/>
                  <a:gd name="T9" fmla="*/ 16 h 33"/>
                </a:gdLst>
                <a:ahLst/>
                <a:cxnLst>
                  <a:cxn ang="0">
                    <a:pos x="T0" y="T1"/>
                  </a:cxn>
                  <a:cxn ang="0">
                    <a:pos x="T2" y="T3"/>
                  </a:cxn>
                  <a:cxn ang="0">
                    <a:pos x="T4" y="T5"/>
                  </a:cxn>
                  <a:cxn ang="0">
                    <a:pos x="T6" y="T7"/>
                  </a:cxn>
                  <a:cxn ang="0">
                    <a:pos x="T8" y="T9"/>
                  </a:cxn>
                </a:cxnLst>
                <a:rect l="0" t="0" r="r" b="b"/>
                <a:pathLst>
                  <a:path w="76" h="33">
                    <a:moveTo>
                      <a:pt x="2" y="16"/>
                    </a:moveTo>
                    <a:cubicBezTo>
                      <a:pt x="0" y="7"/>
                      <a:pt x="16" y="0"/>
                      <a:pt x="36" y="0"/>
                    </a:cubicBezTo>
                    <a:cubicBezTo>
                      <a:pt x="56" y="0"/>
                      <a:pt x="73" y="7"/>
                      <a:pt x="74" y="16"/>
                    </a:cubicBezTo>
                    <a:cubicBezTo>
                      <a:pt x="76" y="26"/>
                      <a:pt x="60" y="33"/>
                      <a:pt x="40" y="33"/>
                    </a:cubicBezTo>
                    <a:cubicBezTo>
                      <a:pt x="20" y="33"/>
                      <a:pt x="3" y="26"/>
                      <a:pt x="2" y="16"/>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48" name="Freeform 1049"/>
              <p:cNvSpPr>
                <a:spLocks/>
              </p:cNvSpPr>
              <p:nvPr/>
            </p:nvSpPr>
            <p:spPr bwMode="auto">
              <a:xfrm>
                <a:off x="3894" y="3193"/>
                <a:ext cx="77" cy="33"/>
              </a:xfrm>
              <a:custGeom>
                <a:avLst/>
                <a:gdLst>
                  <a:gd name="T0" fmla="*/ 1 w 77"/>
                  <a:gd name="T1" fmla="*/ 16 h 33"/>
                  <a:gd name="T2" fmla="*/ 35 w 77"/>
                  <a:gd name="T3" fmla="*/ 0 h 33"/>
                  <a:gd name="T4" fmla="*/ 75 w 77"/>
                  <a:gd name="T5" fmla="*/ 16 h 33"/>
                  <a:gd name="T6" fmla="*/ 41 w 77"/>
                  <a:gd name="T7" fmla="*/ 33 h 33"/>
                  <a:gd name="T8" fmla="*/ 1 w 77"/>
                  <a:gd name="T9" fmla="*/ 16 h 33"/>
                </a:gdLst>
                <a:ahLst/>
                <a:cxnLst>
                  <a:cxn ang="0">
                    <a:pos x="T0" y="T1"/>
                  </a:cxn>
                  <a:cxn ang="0">
                    <a:pos x="T2" y="T3"/>
                  </a:cxn>
                  <a:cxn ang="0">
                    <a:pos x="T4" y="T5"/>
                  </a:cxn>
                  <a:cxn ang="0">
                    <a:pos x="T6" y="T7"/>
                  </a:cxn>
                  <a:cxn ang="0">
                    <a:pos x="T8" y="T9"/>
                  </a:cxn>
                </a:cxnLst>
                <a:rect l="0" t="0" r="r" b="b"/>
                <a:pathLst>
                  <a:path w="77" h="33">
                    <a:moveTo>
                      <a:pt x="1" y="16"/>
                    </a:moveTo>
                    <a:cubicBezTo>
                      <a:pt x="0" y="7"/>
                      <a:pt x="15" y="0"/>
                      <a:pt x="35" y="0"/>
                    </a:cubicBezTo>
                    <a:cubicBezTo>
                      <a:pt x="56" y="0"/>
                      <a:pt x="73" y="7"/>
                      <a:pt x="75" y="16"/>
                    </a:cubicBezTo>
                    <a:cubicBezTo>
                      <a:pt x="77" y="26"/>
                      <a:pt x="62" y="33"/>
                      <a:pt x="41" y="33"/>
                    </a:cubicBezTo>
                    <a:cubicBezTo>
                      <a:pt x="21" y="33"/>
                      <a:pt x="3" y="26"/>
                      <a:pt x="1" y="16"/>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49" name="Freeform 1050"/>
              <p:cNvSpPr>
                <a:spLocks/>
              </p:cNvSpPr>
              <p:nvPr/>
            </p:nvSpPr>
            <p:spPr bwMode="auto">
              <a:xfrm>
                <a:off x="5220" y="3193"/>
                <a:ext cx="88" cy="33"/>
              </a:xfrm>
              <a:custGeom>
                <a:avLst/>
                <a:gdLst>
                  <a:gd name="T0" fmla="*/ 7 w 88"/>
                  <a:gd name="T1" fmla="*/ 16 h 33"/>
                  <a:gd name="T2" fmla="*/ 31 w 88"/>
                  <a:gd name="T3" fmla="*/ 0 h 33"/>
                  <a:gd name="T4" fmla="*/ 80 w 88"/>
                  <a:gd name="T5" fmla="*/ 16 h 33"/>
                  <a:gd name="T6" fmla="*/ 56 w 88"/>
                  <a:gd name="T7" fmla="*/ 33 h 33"/>
                  <a:gd name="T8" fmla="*/ 7 w 88"/>
                  <a:gd name="T9" fmla="*/ 16 h 33"/>
                </a:gdLst>
                <a:ahLst/>
                <a:cxnLst>
                  <a:cxn ang="0">
                    <a:pos x="T0" y="T1"/>
                  </a:cxn>
                  <a:cxn ang="0">
                    <a:pos x="T2" y="T3"/>
                  </a:cxn>
                  <a:cxn ang="0">
                    <a:pos x="T4" y="T5"/>
                  </a:cxn>
                  <a:cxn ang="0">
                    <a:pos x="T6" y="T7"/>
                  </a:cxn>
                  <a:cxn ang="0">
                    <a:pos x="T8" y="T9"/>
                  </a:cxn>
                </a:cxnLst>
                <a:rect l="0" t="0" r="r" b="b"/>
                <a:pathLst>
                  <a:path w="88" h="33">
                    <a:moveTo>
                      <a:pt x="7" y="16"/>
                    </a:moveTo>
                    <a:cubicBezTo>
                      <a:pt x="0" y="7"/>
                      <a:pt x="11" y="0"/>
                      <a:pt x="31" y="0"/>
                    </a:cubicBezTo>
                    <a:cubicBezTo>
                      <a:pt x="51" y="0"/>
                      <a:pt x="73" y="7"/>
                      <a:pt x="80" y="16"/>
                    </a:cubicBezTo>
                    <a:cubicBezTo>
                      <a:pt x="88" y="26"/>
                      <a:pt x="77" y="33"/>
                      <a:pt x="56" y="33"/>
                    </a:cubicBezTo>
                    <a:cubicBezTo>
                      <a:pt x="36" y="33"/>
                      <a:pt x="14" y="26"/>
                      <a:pt x="7" y="16"/>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50" name="Freeform 1051"/>
              <p:cNvSpPr>
                <a:spLocks/>
              </p:cNvSpPr>
              <p:nvPr/>
            </p:nvSpPr>
            <p:spPr bwMode="auto">
              <a:xfrm>
                <a:off x="5504" y="3193"/>
                <a:ext cx="90" cy="33"/>
              </a:xfrm>
              <a:custGeom>
                <a:avLst/>
                <a:gdLst>
                  <a:gd name="T0" fmla="*/ 8 w 90"/>
                  <a:gd name="T1" fmla="*/ 16 h 33"/>
                  <a:gd name="T2" fmla="*/ 30 w 90"/>
                  <a:gd name="T3" fmla="*/ 0 h 33"/>
                  <a:gd name="T4" fmla="*/ 82 w 90"/>
                  <a:gd name="T5" fmla="*/ 16 h 33"/>
                  <a:gd name="T6" fmla="*/ 60 w 90"/>
                  <a:gd name="T7" fmla="*/ 33 h 33"/>
                  <a:gd name="T8" fmla="*/ 8 w 90"/>
                  <a:gd name="T9" fmla="*/ 16 h 33"/>
                </a:gdLst>
                <a:ahLst/>
                <a:cxnLst>
                  <a:cxn ang="0">
                    <a:pos x="T0" y="T1"/>
                  </a:cxn>
                  <a:cxn ang="0">
                    <a:pos x="T2" y="T3"/>
                  </a:cxn>
                  <a:cxn ang="0">
                    <a:pos x="T4" y="T5"/>
                  </a:cxn>
                  <a:cxn ang="0">
                    <a:pos x="T6" y="T7"/>
                  </a:cxn>
                  <a:cxn ang="0">
                    <a:pos x="T8" y="T9"/>
                  </a:cxn>
                </a:cxnLst>
                <a:rect l="0" t="0" r="r" b="b"/>
                <a:pathLst>
                  <a:path w="90" h="33">
                    <a:moveTo>
                      <a:pt x="8" y="16"/>
                    </a:moveTo>
                    <a:cubicBezTo>
                      <a:pt x="0" y="7"/>
                      <a:pt x="10" y="0"/>
                      <a:pt x="30" y="0"/>
                    </a:cubicBezTo>
                    <a:cubicBezTo>
                      <a:pt x="51" y="0"/>
                      <a:pt x="74" y="7"/>
                      <a:pt x="82" y="16"/>
                    </a:cubicBezTo>
                    <a:cubicBezTo>
                      <a:pt x="90" y="26"/>
                      <a:pt x="81" y="33"/>
                      <a:pt x="60" y="33"/>
                    </a:cubicBezTo>
                    <a:cubicBezTo>
                      <a:pt x="40" y="33"/>
                      <a:pt x="16" y="26"/>
                      <a:pt x="8" y="16"/>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51" name="Freeform 1052"/>
              <p:cNvSpPr>
                <a:spLocks/>
              </p:cNvSpPr>
              <p:nvPr/>
            </p:nvSpPr>
            <p:spPr bwMode="auto">
              <a:xfrm>
                <a:off x="5789" y="3193"/>
                <a:ext cx="90" cy="33"/>
              </a:xfrm>
              <a:custGeom>
                <a:avLst/>
                <a:gdLst>
                  <a:gd name="T0" fmla="*/ 9 w 91"/>
                  <a:gd name="T1" fmla="*/ 16 h 33"/>
                  <a:gd name="T2" fmla="*/ 29 w 91"/>
                  <a:gd name="T3" fmla="*/ 0 h 33"/>
                  <a:gd name="T4" fmla="*/ 82 w 91"/>
                  <a:gd name="T5" fmla="*/ 16 h 33"/>
                  <a:gd name="T6" fmla="*/ 62 w 91"/>
                  <a:gd name="T7" fmla="*/ 33 h 33"/>
                  <a:gd name="T8" fmla="*/ 9 w 91"/>
                  <a:gd name="T9" fmla="*/ 16 h 33"/>
                </a:gdLst>
                <a:ahLst/>
                <a:cxnLst>
                  <a:cxn ang="0">
                    <a:pos x="T0" y="T1"/>
                  </a:cxn>
                  <a:cxn ang="0">
                    <a:pos x="T2" y="T3"/>
                  </a:cxn>
                  <a:cxn ang="0">
                    <a:pos x="T4" y="T5"/>
                  </a:cxn>
                  <a:cxn ang="0">
                    <a:pos x="T6" y="T7"/>
                  </a:cxn>
                  <a:cxn ang="0">
                    <a:pos x="T8" y="T9"/>
                  </a:cxn>
                </a:cxnLst>
                <a:rect l="0" t="0" r="r" b="b"/>
                <a:pathLst>
                  <a:path w="91" h="33">
                    <a:moveTo>
                      <a:pt x="9" y="16"/>
                    </a:moveTo>
                    <a:cubicBezTo>
                      <a:pt x="0" y="7"/>
                      <a:pt x="9" y="0"/>
                      <a:pt x="29" y="0"/>
                    </a:cubicBezTo>
                    <a:cubicBezTo>
                      <a:pt x="49" y="0"/>
                      <a:pt x="72" y="7"/>
                      <a:pt x="82" y="16"/>
                    </a:cubicBezTo>
                    <a:cubicBezTo>
                      <a:pt x="91" y="26"/>
                      <a:pt x="83" y="33"/>
                      <a:pt x="62" y="33"/>
                    </a:cubicBezTo>
                    <a:cubicBezTo>
                      <a:pt x="42" y="33"/>
                      <a:pt x="18" y="26"/>
                      <a:pt x="9" y="16"/>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52" name="Freeform 1053"/>
              <p:cNvSpPr>
                <a:spLocks/>
              </p:cNvSpPr>
              <p:nvPr/>
            </p:nvSpPr>
            <p:spPr bwMode="auto">
              <a:xfrm>
                <a:off x="5883" y="3193"/>
                <a:ext cx="93" cy="33"/>
              </a:xfrm>
              <a:custGeom>
                <a:avLst/>
                <a:gdLst>
                  <a:gd name="T0" fmla="*/ 10 w 93"/>
                  <a:gd name="T1" fmla="*/ 16 h 33"/>
                  <a:gd name="T2" fmla="*/ 29 w 93"/>
                  <a:gd name="T3" fmla="*/ 0 h 33"/>
                  <a:gd name="T4" fmla="*/ 84 w 93"/>
                  <a:gd name="T5" fmla="*/ 16 h 33"/>
                  <a:gd name="T6" fmla="*/ 64 w 93"/>
                  <a:gd name="T7" fmla="*/ 33 h 33"/>
                  <a:gd name="T8" fmla="*/ 10 w 93"/>
                  <a:gd name="T9" fmla="*/ 16 h 33"/>
                </a:gdLst>
                <a:ahLst/>
                <a:cxnLst>
                  <a:cxn ang="0">
                    <a:pos x="T0" y="T1"/>
                  </a:cxn>
                  <a:cxn ang="0">
                    <a:pos x="T2" y="T3"/>
                  </a:cxn>
                  <a:cxn ang="0">
                    <a:pos x="T4" y="T5"/>
                  </a:cxn>
                  <a:cxn ang="0">
                    <a:pos x="T6" y="T7"/>
                  </a:cxn>
                  <a:cxn ang="0">
                    <a:pos x="T8" y="T9"/>
                  </a:cxn>
                </a:cxnLst>
                <a:rect l="0" t="0" r="r" b="b"/>
                <a:pathLst>
                  <a:path w="93" h="33">
                    <a:moveTo>
                      <a:pt x="10" y="16"/>
                    </a:moveTo>
                    <a:cubicBezTo>
                      <a:pt x="0" y="7"/>
                      <a:pt x="9" y="0"/>
                      <a:pt x="29" y="0"/>
                    </a:cubicBezTo>
                    <a:cubicBezTo>
                      <a:pt x="49" y="0"/>
                      <a:pt x="74" y="7"/>
                      <a:pt x="84" y="16"/>
                    </a:cubicBezTo>
                    <a:cubicBezTo>
                      <a:pt x="93" y="26"/>
                      <a:pt x="85" y="33"/>
                      <a:pt x="64" y="33"/>
                    </a:cubicBezTo>
                    <a:cubicBezTo>
                      <a:pt x="44" y="33"/>
                      <a:pt x="19" y="26"/>
                      <a:pt x="10" y="16"/>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53" name="Freeform 1054"/>
              <p:cNvSpPr>
                <a:spLocks/>
              </p:cNvSpPr>
              <p:nvPr/>
            </p:nvSpPr>
            <p:spPr bwMode="auto">
              <a:xfrm>
                <a:off x="5978" y="3193"/>
                <a:ext cx="93" cy="33"/>
              </a:xfrm>
              <a:custGeom>
                <a:avLst/>
                <a:gdLst>
                  <a:gd name="T0" fmla="*/ 10 w 94"/>
                  <a:gd name="T1" fmla="*/ 16 h 33"/>
                  <a:gd name="T2" fmla="*/ 28 w 94"/>
                  <a:gd name="T3" fmla="*/ 0 h 33"/>
                  <a:gd name="T4" fmla="*/ 83 w 94"/>
                  <a:gd name="T5" fmla="*/ 16 h 33"/>
                  <a:gd name="T6" fmla="*/ 65 w 94"/>
                  <a:gd name="T7" fmla="*/ 33 h 33"/>
                  <a:gd name="T8" fmla="*/ 10 w 94"/>
                  <a:gd name="T9" fmla="*/ 16 h 33"/>
                </a:gdLst>
                <a:ahLst/>
                <a:cxnLst>
                  <a:cxn ang="0">
                    <a:pos x="T0" y="T1"/>
                  </a:cxn>
                  <a:cxn ang="0">
                    <a:pos x="T2" y="T3"/>
                  </a:cxn>
                  <a:cxn ang="0">
                    <a:pos x="T4" y="T5"/>
                  </a:cxn>
                  <a:cxn ang="0">
                    <a:pos x="T6" y="T7"/>
                  </a:cxn>
                  <a:cxn ang="0">
                    <a:pos x="T8" y="T9"/>
                  </a:cxn>
                </a:cxnLst>
                <a:rect l="0" t="0" r="r" b="b"/>
                <a:pathLst>
                  <a:path w="94" h="33">
                    <a:moveTo>
                      <a:pt x="10" y="16"/>
                    </a:moveTo>
                    <a:cubicBezTo>
                      <a:pt x="0" y="7"/>
                      <a:pt x="8" y="0"/>
                      <a:pt x="28" y="0"/>
                    </a:cubicBezTo>
                    <a:cubicBezTo>
                      <a:pt x="49" y="0"/>
                      <a:pt x="73" y="7"/>
                      <a:pt x="83" y="16"/>
                    </a:cubicBezTo>
                    <a:cubicBezTo>
                      <a:pt x="94" y="26"/>
                      <a:pt x="86" y="33"/>
                      <a:pt x="65" y="33"/>
                    </a:cubicBezTo>
                    <a:cubicBezTo>
                      <a:pt x="44" y="33"/>
                      <a:pt x="20" y="26"/>
                      <a:pt x="10" y="16"/>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54" name="Freeform 1055"/>
              <p:cNvSpPr>
                <a:spLocks/>
              </p:cNvSpPr>
              <p:nvPr/>
            </p:nvSpPr>
            <p:spPr bwMode="auto">
              <a:xfrm>
                <a:off x="1570" y="3233"/>
                <a:ext cx="91" cy="34"/>
              </a:xfrm>
              <a:custGeom>
                <a:avLst/>
                <a:gdLst>
                  <a:gd name="T0" fmla="*/ 8 w 91"/>
                  <a:gd name="T1" fmla="*/ 17 h 34"/>
                  <a:gd name="T2" fmla="*/ 59 w 91"/>
                  <a:gd name="T3" fmla="*/ 0 h 34"/>
                  <a:gd name="T4" fmla="*/ 83 w 91"/>
                  <a:gd name="T5" fmla="*/ 17 h 34"/>
                  <a:gd name="T6" fmla="*/ 31 w 91"/>
                  <a:gd name="T7" fmla="*/ 34 h 34"/>
                  <a:gd name="T8" fmla="*/ 8 w 91"/>
                  <a:gd name="T9" fmla="*/ 17 h 34"/>
                </a:gdLst>
                <a:ahLst/>
                <a:cxnLst>
                  <a:cxn ang="0">
                    <a:pos x="T0" y="T1"/>
                  </a:cxn>
                  <a:cxn ang="0">
                    <a:pos x="T2" y="T3"/>
                  </a:cxn>
                  <a:cxn ang="0">
                    <a:pos x="T4" y="T5"/>
                  </a:cxn>
                  <a:cxn ang="0">
                    <a:pos x="T6" y="T7"/>
                  </a:cxn>
                  <a:cxn ang="0">
                    <a:pos x="T8" y="T9"/>
                  </a:cxn>
                </a:cxnLst>
                <a:rect l="0" t="0" r="r" b="b"/>
                <a:pathLst>
                  <a:path w="91" h="34">
                    <a:moveTo>
                      <a:pt x="8" y="17"/>
                    </a:moveTo>
                    <a:cubicBezTo>
                      <a:pt x="16" y="8"/>
                      <a:pt x="39" y="0"/>
                      <a:pt x="59" y="0"/>
                    </a:cubicBezTo>
                    <a:cubicBezTo>
                      <a:pt x="80" y="0"/>
                      <a:pt x="91" y="8"/>
                      <a:pt x="83" y="17"/>
                    </a:cubicBezTo>
                    <a:cubicBezTo>
                      <a:pt x="75" y="26"/>
                      <a:pt x="52" y="34"/>
                      <a:pt x="31" y="34"/>
                    </a:cubicBezTo>
                    <a:cubicBezTo>
                      <a:pt x="10" y="34"/>
                      <a:pt x="0" y="26"/>
                      <a:pt x="8" y="17"/>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55" name="Freeform 1056"/>
              <p:cNvSpPr>
                <a:spLocks/>
              </p:cNvSpPr>
              <p:nvPr/>
            </p:nvSpPr>
            <p:spPr bwMode="auto">
              <a:xfrm>
                <a:off x="1669" y="3233"/>
                <a:ext cx="88" cy="34"/>
              </a:xfrm>
              <a:custGeom>
                <a:avLst/>
                <a:gdLst>
                  <a:gd name="T0" fmla="*/ 7 w 89"/>
                  <a:gd name="T1" fmla="*/ 17 h 34"/>
                  <a:gd name="T2" fmla="*/ 58 w 89"/>
                  <a:gd name="T3" fmla="*/ 0 h 34"/>
                  <a:gd name="T4" fmla="*/ 82 w 89"/>
                  <a:gd name="T5" fmla="*/ 17 h 34"/>
                  <a:gd name="T6" fmla="*/ 31 w 89"/>
                  <a:gd name="T7" fmla="*/ 34 h 34"/>
                  <a:gd name="T8" fmla="*/ 7 w 89"/>
                  <a:gd name="T9" fmla="*/ 17 h 34"/>
                </a:gdLst>
                <a:ahLst/>
                <a:cxnLst>
                  <a:cxn ang="0">
                    <a:pos x="T0" y="T1"/>
                  </a:cxn>
                  <a:cxn ang="0">
                    <a:pos x="T2" y="T3"/>
                  </a:cxn>
                  <a:cxn ang="0">
                    <a:pos x="T4" y="T5"/>
                  </a:cxn>
                  <a:cxn ang="0">
                    <a:pos x="T6" y="T7"/>
                  </a:cxn>
                  <a:cxn ang="0">
                    <a:pos x="T8" y="T9"/>
                  </a:cxn>
                </a:cxnLst>
                <a:rect l="0" t="0" r="r" b="b"/>
                <a:pathLst>
                  <a:path w="89" h="34">
                    <a:moveTo>
                      <a:pt x="7" y="17"/>
                    </a:moveTo>
                    <a:cubicBezTo>
                      <a:pt x="15" y="8"/>
                      <a:pt x="37" y="0"/>
                      <a:pt x="58" y="0"/>
                    </a:cubicBezTo>
                    <a:cubicBezTo>
                      <a:pt x="78" y="0"/>
                      <a:pt x="89" y="8"/>
                      <a:pt x="82" y="17"/>
                    </a:cubicBezTo>
                    <a:cubicBezTo>
                      <a:pt x="74" y="26"/>
                      <a:pt x="52" y="34"/>
                      <a:pt x="31" y="34"/>
                    </a:cubicBezTo>
                    <a:cubicBezTo>
                      <a:pt x="10" y="34"/>
                      <a:pt x="0" y="26"/>
                      <a:pt x="7" y="17"/>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56" name="Freeform 1057"/>
              <p:cNvSpPr>
                <a:spLocks/>
              </p:cNvSpPr>
              <p:nvPr/>
            </p:nvSpPr>
            <p:spPr bwMode="auto">
              <a:xfrm>
                <a:off x="1765" y="3233"/>
                <a:ext cx="88" cy="34"/>
              </a:xfrm>
              <a:custGeom>
                <a:avLst/>
                <a:gdLst>
                  <a:gd name="T0" fmla="*/ 7 w 88"/>
                  <a:gd name="T1" fmla="*/ 17 h 34"/>
                  <a:gd name="T2" fmla="*/ 57 w 88"/>
                  <a:gd name="T3" fmla="*/ 0 h 34"/>
                  <a:gd name="T4" fmla="*/ 81 w 88"/>
                  <a:gd name="T5" fmla="*/ 17 h 34"/>
                  <a:gd name="T6" fmla="*/ 31 w 88"/>
                  <a:gd name="T7" fmla="*/ 34 h 34"/>
                  <a:gd name="T8" fmla="*/ 7 w 88"/>
                  <a:gd name="T9" fmla="*/ 17 h 34"/>
                </a:gdLst>
                <a:ahLst/>
                <a:cxnLst>
                  <a:cxn ang="0">
                    <a:pos x="T0" y="T1"/>
                  </a:cxn>
                  <a:cxn ang="0">
                    <a:pos x="T2" y="T3"/>
                  </a:cxn>
                  <a:cxn ang="0">
                    <a:pos x="T4" y="T5"/>
                  </a:cxn>
                  <a:cxn ang="0">
                    <a:pos x="T6" y="T7"/>
                  </a:cxn>
                  <a:cxn ang="0">
                    <a:pos x="T8" y="T9"/>
                  </a:cxn>
                </a:cxnLst>
                <a:rect l="0" t="0" r="r" b="b"/>
                <a:pathLst>
                  <a:path w="88" h="34">
                    <a:moveTo>
                      <a:pt x="7" y="17"/>
                    </a:moveTo>
                    <a:cubicBezTo>
                      <a:pt x="14" y="8"/>
                      <a:pt x="36" y="0"/>
                      <a:pt x="57" y="0"/>
                    </a:cubicBezTo>
                    <a:cubicBezTo>
                      <a:pt x="77" y="0"/>
                      <a:pt x="88" y="8"/>
                      <a:pt x="81" y="17"/>
                    </a:cubicBezTo>
                    <a:cubicBezTo>
                      <a:pt x="74" y="26"/>
                      <a:pt x="52" y="34"/>
                      <a:pt x="31" y="34"/>
                    </a:cubicBezTo>
                    <a:cubicBezTo>
                      <a:pt x="11" y="34"/>
                      <a:pt x="0" y="26"/>
                      <a:pt x="7" y="17"/>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57" name="Freeform 1058"/>
              <p:cNvSpPr>
                <a:spLocks/>
              </p:cNvSpPr>
              <p:nvPr/>
            </p:nvSpPr>
            <p:spPr bwMode="auto">
              <a:xfrm>
                <a:off x="1862" y="3233"/>
                <a:ext cx="88" cy="34"/>
              </a:xfrm>
              <a:custGeom>
                <a:avLst/>
                <a:gdLst>
                  <a:gd name="T0" fmla="*/ 7 w 88"/>
                  <a:gd name="T1" fmla="*/ 17 h 34"/>
                  <a:gd name="T2" fmla="*/ 56 w 88"/>
                  <a:gd name="T3" fmla="*/ 0 h 34"/>
                  <a:gd name="T4" fmla="*/ 82 w 88"/>
                  <a:gd name="T5" fmla="*/ 17 h 34"/>
                  <a:gd name="T6" fmla="*/ 32 w 88"/>
                  <a:gd name="T7" fmla="*/ 34 h 34"/>
                  <a:gd name="T8" fmla="*/ 7 w 88"/>
                  <a:gd name="T9" fmla="*/ 17 h 34"/>
                </a:gdLst>
                <a:ahLst/>
                <a:cxnLst>
                  <a:cxn ang="0">
                    <a:pos x="T0" y="T1"/>
                  </a:cxn>
                  <a:cxn ang="0">
                    <a:pos x="T2" y="T3"/>
                  </a:cxn>
                  <a:cxn ang="0">
                    <a:pos x="T4" y="T5"/>
                  </a:cxn>
                  <a:cxn ang="0">
                    <a:pos x="T6" y="T7"/>
                  </a:cxn>
                  <a:cxn ang="0">
                    <a:pos x="T8" y="T9"/>
                  </a:cxn>
                </a:cxnLst>
                <a:rect l="0" t="0" r="r" b="b"/>
                <a:pathLst>
                  <a:path w="88" h="34">
                    <a:moveTo>
                      <a:pt x="7" y="17"/>
                    </a:moveTo>
                    <a:cubicBezTo>
                      <a:pt x="13" y="8"/>
                      <a:pt x="35" y="0"/>
                      <a:pt x="56" y="0"/>
                    </a:cubicBezTo>
                    <a:cubicBezTo>
                      <a:pt x="77" y="0"/>
                      <a:pt x="88" y="8"/>
                      <a:pt x="82" y="17"/>
                    </a:cubicBezTo>
                    <a:cubicBezTo>
                      <a:pt x="75" y="26"/>
                      <a:pt x="53" y="34"/>
                      <a:pt x="32" y="34"/>
                    </a:cubicBezTo>
                    <a:cubicBezTo>
                      <a:pt x="11" y="34"/>
                      <a:pt x="0" y="26"/>
                      <a:pt x="7" y="17"/>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58" name="Freeform 1059"/>
              <p:cNvSpPr>
                <a:spLocks/>
              </p:cNvSpPr>
              <p:nvPr/>
            </p:nvSpPr>
            <p:spPr bwMode="auto">
              <a:xfrm>
                <a:off x="1959" y="3233"/>
                <a:ext cx="86" cy="34"/>
              </a:xfrm>
              <a:custGeom>
                <a:avLst/>
                <a:gdLst>
                  <a:gd name="T0" fmla="*/ 6 w 87"/>
                  <a:gd name="T1" fmla="*/ 17 h 34"/>
                  <a:gd name="T2" fmla="*/ 55 w 87"/>
                  <a:gd name="T3" fmla="*/ 0 h 34"/>
                  <a:gd name="T4" fmla="*/ 81 w 87"/>
                  <a:gd name="T5" fmla="*/ 17 h 34"/>
                  <a:gd name="T6" fmla="*/ 32 w 87"/>
                  <a:gd name="T7" fmla="*/ 34 h 34"/>
                  <a:gd name="T8" fmla="*/ 6 w 87"/>
                  <a:gd name="T9" fmla="*/ 17 h 34"/>
                </a:gdLst>
                <a:ahLst/>
                <a:cxnLst>
                  <a:cxn ang="0">
                    <a:pos x="T0" y="T1"/>
                  </a:cxn>
                  <a:cxn ang="0">
                    <a:pos x="T2" y="T3"/>
                  </a:cxn>
                  <a:cxn ang="0">
                    <a:pos x="T4" y="T5"/>
                  </a:cxn>
                  <a:cxn ang="0">
                    <a:pos x="T6" y="T7"/>
                  </a:cxn>
                  <a:cxn ang="0">
                    <a:pos x="T8" y="T9"/>
                  </a:cxn>
                </a:cxnLst>
                <a:rect l="0" t="0" r="r" b="b"/>
                <a:pathLst>
                  <a:path w="87" h="34">
                    <a:moveTo>
                      <a:pt x="6" y="17"/>
                    </a:moveTo>
                    <a:cubicBezTo>
                      <a:pt x="13" y="8"/>
                      <a:pt x="34" y="0"/>
                      <a:pt x="55" y="0"/>
                    </a:cubicBezTo>
                    <a:cubicBezTo>
                      <a:pt x="76" y="0"/>
                      <a:pt x="87" y="8"/>
                      <a:pt x="81" y="17"/>
                    </a:cubicBezTo>
                    <a:cubicBezTo>
                      <a:pt x="75" y="26"/>
                      <a:pt x="53" y="34"/>
                      <a:pt x="32" y="34"/>
                    </a:cubicBezTo>
                    <a:cubicBezTo>
                      <a:pt x="12" y="34"/>
                      <a:pt x="0" y="26"/>
                      <a:pt x="6" y="17"/>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59" name="Freeform 1060"/>
              <p:cNvSpPr>
                <a:spLocks/>
              </p:cNvSpPr>
              <p:nvPr/>
            </p:nvSpPr>
            <p:spPr bwMode="auto">
              <a:xfrm>
                <a:off x="2057" y="3233"/>
                <a:ext cx="86" cy="34"/>
              </a:xfrm>
              <a:custGeom>
                <a:avLst/>
                <a:gdLst>
                  <a:gd name="T0" fmla="*/ 6 w 86"/>
                  <a:gd name="T1" fmla="*/ 17 h 34"/>
                  <a:gd name="T2" fmla="*/ 53 w 86"/>
                  <a:gd name="T3" fmla="*/ 0 h 34"/>
                  <a:gd name="T4" fmla="*/ 80 w 86"/>
                  <a:gd name="T5" fmla="*/ 17 h 34"/>
                  <a:gd name="T6" fmla="*/ 32 w 86"/>
                  <a:gd name="T7" fmla="*/ 34 h 34"/>
                  <a:gd name="T8" fmla="*/ 6 w 86"/>
                  <a:gd name="T9" fmla="*/ 17 h 34"/>
                </a:gdLst>
                <a:ahLst/>
                <a:cxnLst>
                  <a:cxn ang="0">
                    <a:pos x="T0" y="T1"/>
                  </a:cxn>
                  <a:cxn ang="0">
                    <a:pos x="T2" y="T3"/>
                  </a:cxn>
                  <a:cxn ang="0">
                    <a:pos x="T4" y="T5"/>
                  </a:cxn>
                  <a:cxn ang="0">
                    <a:pos x="T6" y="T7"/>
                  </a:cxn>
                  <a:cxn ang="0">
                    <a:pos x="T8" y="T9"/>
                  </a:cxn>
                </a:cxnLst>
                <a:rect l="0" t="0" r="r" b="b"/>
                <a:pathLst>
                  <a:path w="86" h="34">
                    <a:moveTo>
                      <a:pt x="6" y="17"/>
                    </a:moveTo>
                    <a:cubicBezTo>
                      <a:pt x="12" y="8"/>
                      <a:pt x="33" y="0"/>
                      <a:pt x="53" y="0"/>
                    </a:cubicBezTo>
                    <a:cubicBezTo>
                      <a:pt x="74" y="0"/>
                      <a:pt x="86" y="8"/>
                      <a:pt x="80" y="17"/>
                    </a:cubicBezTo>
                    <a:cubicBezTo>
                      <a:pt x="74" y="26"/>
                      <a:pt x="53" y="34"/>
                      <a:pt x="32" y="34"/>
                    </a:cubicBezTo>
                    <a:cubicBezTo>
                      <a:pt x="12" y="34"/>
                      <a:pt x="0" y="26"/>
                      <a:pt x="6" y="17"/>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60" name="Freeform 1061"/>
              <p:cNvSpPr>
                <a:spLocks/>
              </p:cNvSpPr>
              <p:nvPr/>
            </p:nvSpPr>
            <p:spPr bwMode="auto">
              <a:xfrm>
                <a:off x="2155" y="3233"/>
                <a:ext cx="85" cy="34"/>
              </a:xfrm>
              <a:custGeom>
                <a:avLst/>
                <a:gdLst>
                  <a:gd name="T0" fmla="*/ 5 w 86"/>
                  <a:gd name="T1" fmla="*/ 17 h 34"/>
                  <a:gd name="T2" fmla="*/ 53 w 86"/>
                  <a:gd name="T3" fmla="*/ 0 h 34"/>
                  <a:gd name="T4" fmla="*/ 80 w 86"/>
                  <a:gd name="T5" fmla="*/ 17 h 34"/>
                  <a:gd name="T6" fmla="*/ 33 w 86"/>
                  <a:gd name="T7" fmla="*/ 34 h 34"/>
                  <a:gd name="T8" fmla="*/ 5 w 86"/>
                  <a:gd name="T9" fmla="*/ 17 h 34"/>
                </a:gdLst>
                <a:ahLst/>
                <a:cxnLst>
                  <a:cxn ang="0">
                    <a:pos x="T0" y="T1"/>
                  </a:cxn>
                  <a:cxn ang="0">
                    <a:pos x="T2" y="T3"/>
                  </a:cxn>
                  <a:cxn ang="0">
                    <a:pos x="T4" y="T5"/>
                  </a:cxn>
                  <a:cxn ang="0">
                    <a:pos x="T6" y="T7"/>
                  </a:cxn>
                  <a:cxn ang="0">
                    <a:pos x="T8" y="T9"/>
                  </a:cxn>
                </a:cxnLst>
                <a:rect l="0" t="0" r="r" b="b"/>
                <a:pathLst>
                  <a:path w="86" h="34">
                    <a:moveTo>
                      <a:pt x="5" y="17"/>
                    </a:moveTo>
                    <a:cubicBezTo>
                      <a:pt x="11" y="8"/>
                      <a:pt x="32" y="0"/>
                      <a:pt x="53" y="0"/>
                    </a:cubicBezTo>
                    <a:cubicBezTo>
                      <a:pt x="73" y="0"/>
                      <a:pt x="86" y="8"/>
                      <a:pt x="80" y="17"/>
                    </a:cubicBezTo>
                    <a:cubicBezTo>
                      <a:pt x="75" y="26"/>
                      <a:pt x="54" y="34"/>
                      <a:pt x="33" y="34"/>
                    </a:cubicBezTo>
                    <a:cubicBezTo>
                      <a:pt x="12" y="34"/>
                      <a:pt x="0" y="26"/>
                      <a:pt x="5" y="17"/>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61" name="Freeform 1062"/>
              <p:cNvSpPr>
                <a:spLocks/>
              </p:cNvSpPr>
              <p:nvPr/>
            </p:nvSpPr>
            <p:spPr bwMode="auto">
              <a:xfrm>
                <a:off x="2251" y="3233"/>
                <a:ext cx="85" cy="34"/>
              </a:xfrm>
              <a:custGeom>
                <a:avLst/>
                <a:gdLst>
                  <a:gd name="T0" fmla="*/ 5 w 85"/>
                  <a:gd name="T1" fmla="*/ 17 h 34"/>
                  <a:gd name="T2" fmla="*/ 52 w 85"/>
                  <a:gd name="T3" fmla="*/ 0 h 34"/>
                  <a:gd name="T4" fmla="*/ 80 w 85"/>
                  <a:gd name="T5" fmla="*/ 17 h 34"/>
                  <a:gd name="T6" fmla="*/ 33 w 85"/>
                  <a:gd name="T7" fmla="*/ 34 h 34"/>
                  <a:gd name="T8" fmla="*/ 5 w 85"/>
                  <a:gd name="T9" fmla="*/ 17 h 34"/>
                </a:gdLst>
                <a:ahLst/>
                <a:cxnLst>
                  <a:cxn ang="0">
                    <a:pos x="T0" y="T1"/>
                  </a:cxn>
                  <a:cxn ang="0">
                    <a:pos x="T2" y="T3"/>
                  </a:cxn>
                  <a:cxn ang="0">
                    <a:pos x="T4" y="T5"/>
                  </a:cxn>
                  <a:cxn ang="0">
                    <a:pos x="T6" y="T7"/>
                  </a:cxn>
                  <a:cxn ang="0">
                    <a:pos x="T8" y="T9"/>
                  </a:cxn>
                </a:cxnLst>
                <a:rect l="0" t="0" r="r" b="b"/>
                <a:pathLst>
                  <a:path w="85" h="34">
                    <a:moveTo>
                      <a:pt x="5" y="17"/>
                    </a:moveTo>
                    <a:cubicBezTo>
                      <a:pt x="10" y="8"/>
                      <a:pt x="31" y="0"/>
                      <a:pt x="52" y="0"/>
                    </a:cubicBezTo>
                    <a:cubicBezTo>
                      <a:pt x="72" y="0"/>
                      <a:pt x="85" y="8"/>
                      <a:pt x="80" y="17"/>
                    </a:cubicBezTo>
                    <a:cubicBezTo>
                      <a:pt x="75" y="26"/>
                      <a:pt x="54" y="34"/>
                      <a:pt x="33" y="34"/>
                    </a:cubicBezTo>
                    <a:cubicBezTo>
                      <a:pt x="12" y="34"/>
                      <a:pt x="0" y="26"/>
                      <a:pt x="5" y="17"/>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62" name="Freeform 1063"/>
              <p:cNvSpPr>
                <a:spLocks/>
              </p:cNvSpPr>
              <p:nvPr/>
            </p:nvSpPr>
            <p:spPr bwMode="auto">
              <a:xfrm>
                <a:off x="2349" y="3233"/>
                <a:ext cx="83" cy="34"/>
              </a:xfrm>
              <a:custGeom>
                <a:avLst/>
                <a:gdLst>
                  <a:gd name="T0" fmla="*/ 5 w 83"/>
                  <a:gd name="T1" fmla="*/ 17 h 34"/>
                  <a:gd name="T2" fmla="*/ 50 w 83"/>
                  <a:gd name="T3" fmla="*/ 0 h 34"/>
                  <a:gd name="T4" fmla="*/ 79 w 83"/>
                  <a:gd name="T5" fmla="*/ 17 h 34"/>
                  <a:gd name="T6" fmla="*/ 33 w 83"/>
                  <a:gd name="T7" fmla="*/ 34 h 34"/>
                  <a:gd name="T8" fmla="*/ 5 w 83"/>
                  <a:gd name="T9" fmla="*/ 17 h 34"/>
                </a:gdLst>
                <a:ahLst/>
                <a:cxnLst>
                  <a:cxn ang="0">
                    <a:pos x="T0" y="T1"/>
                  </a:cxn>
                  <a:cxn ang="0">
                    <a:pos x="T2" y="T3"/>
                  </a:cxn>
                  <a:cxn ang="0">
                    <a:pos x="T4" y="T5"/>
                  </a:cxn>
                  <a:cxn ang="0">
                    <a:pos x="T6" y="T7"/>
                  </a:cxn>
                  <a:cxn ang="0">
                    <a:pos x="T8" y="T9"/>
                  </a:cxn>
                </a:cxnLst>
                <a:rect l="0" t="0" r="r" b="b"/>
                <a:pathLst>
                  <a:path w="83" h="34">
                    <a:moveTo>
                      <a:pt x="5" y="17"/>
                    </a:moveTo>
                    <a:cubicBezTo>
                      <a:pt x="9" y="8"/>
                      <a:pt x="30" y="0"/>
                      <a:pt x="50" y="0"/>
                    </a:cubicBezTo>
                    <a:cubicBezTo>
                      <a:pt x="70" y="0"/>
                      <a:pt x="83" y="8"/>
                      <a:pt x="79" y="17"/>
                    </a:cubicBezTo>
                    <a:cubicBezTo>
                      <a:pt x="74" y="26"/>
                      <a:pt x="54" y="34"/>
                      <a:pt x="33" y="34"/>
                    </a:cubicBezTo>
                    <a:cubicBezTo>
                      <a:pt x="13" y="34"/>
                      <a:pt x="0" y="26"/>
                      <a:pt x="5" y="17"/>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63" name="Freeform 1064"/>
              <p:cNvSpPr>
                <a:spLocks/>
              </p:cNvSpPr>
              <p:nvPr/>
            </p:nvSpPr>
            <p:spPr bwMode="auto">
              <a:xfrm>
                <a:off x="3418" y="3233"/>
                <a:ext cx="74" cy="34"/>
              </a:xfrm>
              <a:custGeom>
                <a:avLst/>
                <a:gdLst>
                  <a:gd name="T0" fmla="*/ 0 w 74"/>
                  <a:gd name="T1" fmla="*/ 17 h 34"/>
                  <a:gd name="T2" fmla="*/ 38 w 74"/>
                  <a:gd name="T3" fmla="*/ 0 h 34"/>
                  <a:gd name="T4" fmla="*/ 74 w 74"/>
                  <a:gd name="T5" fmla="*/ 17 h 34"/>
                  <a:gd name="T6" fmla="*/ 37 w 74"/>
                  <a:gd name="T7" fmla="*/ 34 h 34"/>
                  <a:gd name="T8" fmla="*/ 0 w 74"/>
                  <a:gd name="T9" fmla="*/ 17 h 34"/>
                </a:gdLst>
                <a:ahLst/>
                <a:cxnLst>
                  <a:cxn ang="0">
                    <a:pos x="T0" y="T1"/>
                  </a:cxn>
                  <a:cxn ang="0">
                    <a:pos x="T2" y="T3"/>
                  </a:cxn>
                  <a:cxn ang="0">
                    <a:pos x="T4" y="T5"/>
                  </a:cxn>
                  <a:cxn ang="0">
                    <a:pos x="T6" y="T7"/>
                  </a:cxn>
                  <a:cxn ang="0">
                    <a:pos x="T8" y="T9"/>
                  </a:cxn>
                </a:cxnLst>
                <a:rect l="0" t="0" r="r" b="b"/>
                <a:pathLst>
                  <a:path w="74" h="34">
                    <a:moveTo>
                      <a:pt x="0" y="17"/>
                    </a:moveTo>
                    <a:cubicBezTo>
                      <a:pt x="0" y="8"/>
                      <a:pt x="17" y="0"/>
                      <a:pt x="38" y="0"/>
                    </a:cubicBezTo>
                    <a:cubicBezTo>
                      <a:pt x="58" y="0"/>
                      <a:pt x="74" y="8"/>
                      <a:pt x="74" y="17"/>
                    </a:cubicBezTo>
                    <a:cubicBezTo>
                      <a:pt x="74" y="26"/>
                      <a:pt x="57" y="34"/>
                      <a:pt x="37" y="34"/>
                    </a:cubicBezTo>
                    <a:cubicBezTo>
                      <a:pt x="16" y="34"/>
                      <a:pt x="0" y="26"/>
                      <a:pt x="0" y="17"/>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64" name="Freeform 1065"/>
              <p:cNvSpPr>
                <a:spLocks/>
              </p:cNvSpPr>
              <p:nvPr/>
            </p:nvSpPr>
            <p:spPr bwMode="auto">
              <a:xfrm>
                <a:off x="3515" y="3233"/>
                <a:ext cx="75" cy="34"/>
              </a:xfrm>
              <a:custGeom>
                <a:avLst/>
                <a:gdLst>
                  <a:gd name="T0" fmla="*/ 0 w 75"/>
                  <a:gd name="T1" fmla="*/ 17 h 34"/>
                  <a:gd name="T2" fmla="*/ 37 w 75"/>
                  <a:gd name="T3" fmla="*/ 0 h 34"/>
                  <a:gd name="T4" fmla="*/ 75 w 75"/>
                  <a:gd name="T5" fmla="*/ 17 h 34"/>
                  <a:gd name="T6" fmla="*/ 37 w 75"/>
                  <a:gd name="T7" fmla="*/ 34 h 34"/>
                  <a:gd name="T8" fmla="*/ 0 w 75"/>
                  <a:gd name="T9" fmla="*/ 17 h 34"/>
                </a:gdLst>
                <a:ahLst/>
                <a:cxnLst>
                  <a:cxn ang="0">
                    <a:pos x="T0" y="T1"/>
                  </a:cxn>
                  <a:cxn ang="0">
                    <a:pos x="T2" y="T3"/>
                  </a:cxn>
                  <a:cxn ang="0">
                    <a:pos x="T4" y="T5"/>
                  </a:cxn>
                  <a:cxn ang="0">
                    <a:pos x="T6" y="T7"/>
                  </a:cxn>
                  <a:cxn ang="0">
                    <a:pos x="T8" y="T9"/>
                  </a:cxn>
                </a:cxnLst>
                <a:rect l="0" t="0" r="r" b="b"/>
                <a:pathLst>
                  <a:path w="75" h="34">
                    <a:moveTo>
                      <a:pt x="0" y="17"/>
                    </a:moveTo>
                    <a:cubicBezTo>
                      <a:pt x="0" y="8"/>
                      <a:pt x="16" y="0"/>
                      <a:pt x="37" y="0"/>
                    </a:cubicBezTo>
                    <a:cubicBezTo>
                      <a:pt x="58" y="0"/>
                      <a:pt x="74" y="8"/>
                      <a:pt x="75" y="17"/>
                    </a:cubicBezTo>
                    <a:cubicBezTo>
                      <a:pt x="75" y="26"/>
                      <a:pt x="58" y="34"/>
                      <a:pt x="37" y="34"/>
                    </a:cubicBezTo>
                    <a:cubicBezTo>
                      <a:pt x="16" y="34"/>
                      <a:pt x="0" y="26"/>
                      <a:pt x="0" y="17"/>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65" name="Freeform 1066"/>
              <p:cNvSpPr>
                <a:spLocks/>
              </p:cNvSpPr>
              <p:nvPr/>
            </p:nvSpPr>
            <p:spPr bwMode="auto">
              <a:xfrm>
                <a:off x="3611" y="3233"/>
                <a:ext cx="75" cy="34"/>
              </a:xfrm>
              <a:custGeom>
                <a:avLst/>
                <a:gdLst>
                  <a:gd name="T0" fmla="*/ 0 w 76"/>
                  <a:gd name="T1" fmla="*/ 17 h 34"/>
                  <a:gd name="T2" fmla="*/ 37 w 76"/>
                  <a:gd name="T3" fmla="*/ 0 h 34"/>
                  <a:gd name="T4" fmla="*/ 75 w 76"/>
                  <a:gd name="T5" fmla="*/ 17 h 34"/>
                  <a:gd name="T6" fmla="*/ 39 w 76"/>
                  <a:gd name="T7" fmla="*/ 34 h 34"/>
                  <a:gd name="T8" fmla="*/ 0 w 76"/>
                  <a:gd name="T9" fmla="*/ 17 h 34"/>
                </a:gdLst>
                <a:ahLst/>
                <a:cxnLst>
                  <a:cxn ang="0">
                    <a:pos x="T0" y="T1"/>
                  </a:cxn>
                  <a:cxn ang="0">
                    <a:pos x="T2" y="T3"/>
                  </a:cxn>
                  <a:cxn ang="0">
                    <a:pos x="T4" y="T5"/>
                  </a:cxn>
                  <a:cxn ang="0">
                    <a:pos x="T6" y="T7"/>
                  </a:cxn>
                  <a:cxn ang="0">
                    <a:pos x="T8" y="T9"/>
                  </a:cxn>
                </a:cxnLst>
                <a:rect l="0" t="0" r="r" b="b"/>
                <a:pathLst>
                  <a:path w="76" h="34">
                    <a:moveTo>
                      <a:pt x="0" y="17"/>
                    </a:moveTo>
                    <a:cubicBezTo>
                      <a:pt x="0" y="8"/>
                      <a:pt x="16" y="0"/>
                      <a:pt x="37" y="0"/>
                    </a:cubicBezTo>
                    <a:cubicBezTo>
                      <a:pt x="57" y="0"/>
                      <a:pt x="75" y="8"/>
                      <a:pt x="75" y="17"/>
                    </a:cubicBezTo>
                    <a:cubicBezTo>
                      <a:pt x="76" y="26"/>
                      <a:pt x="60" y="34"/>
                      <a:pt x="39" y="34"/>
                    </a:cubicBezTo>
                    <a:cubicBezTo>
                      <a:pt x="18" y="34"/>
                      <a:pt x="1" y="26"/>
                      <a:pt x="0" y="17"/>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66" name="Freeform 1067"/>
              <p:cNvSpPr>
                <a:spLocks/>
              </p:cNvSpPr>
              <p:nvPr/>
            </p:nvSpPr>
            <p:spPr bwMode="auto">
              <a:xfrm>
                <a:off x="3708" y="3233"/>
                <a:ext cx="76" cy="34"/>
              </a:xfrm>
              <a:custGeom>
                <a:avLst/>
                <a:gdLst>
                  <a:gd name="T0" fmla="*/ 1 w 76"/>
                  <a:gd name="T1" fmla="*/ 17 h 34"/>
                  <a:gd name="T2" fmla="*/ 36 w 76"/>
                  <a:gd name="T3" fmla="*/ 0 h 34"/>
                  <a:gd name="T4" fmla="*/ 75 w 76"/>
                  <a:gd name="T5" fmla="*/ 17 h 34"/>
                  <a:gd name="T6" fmla="*/ 39 w 76"/>
                  <a:gd name="T7" fmla="*/ 34 h 34"/>
                  <a:gd name="T8" fmla="*/ 1 w 76"/>
                  <a:gd name="T9" fmla="*/ 17 h 34"/>
                </a:gdLst>
                <a:ahLst/>
                <a:cxnLst>
                  <a:cxn ang="0">
                    <a:pos x="T0" y="T1"/>
                  </a:cxn>
                  <a:cxn ang="0">
                    <a:pos x="T2" y="T3"/>
                  </a:cxn>
                  <a:cxn ang="0">
                    <a:pos x="T4" y="T5"/>
                  </a:cxn>
                  <a:cxn ang="0">
                    <a:pos x="T6" y="T7"/>
                  </a:cxn>
                  <a:cxn ang="0">
                    <a:pos x="T8" y="T9"/>
                  </a:cxn>
                </a:cxnLst>
                <a:rect l="0" t="0" r="r" b="b"/>
                <a:pathLst>
                  <a:path w="76" h="34">
                    <a:moveTo>
                      <a:pt x="1" y="17"/>
                    </a:moveTo>
                    <a:cubicBezTo>
                      <a:pt x="0" y="8"/>
                      <a:pt x="16" y="0"/>
                      <a:pt x="36" y="0"/>
                    </a:cubicBezTo>
                    <a:cubicBezTo>
                      <a:pt x="57" y="0"/>
                      <a:pt x="74" y="8"/>
                      <a:pt x="75" y="17"/>
                    </a:cubicBezTo>
                    <a:cubicBezTo>
                      <a:pt x="76" y="26"/>
                      <a:pt x="60" y="34"/>
                      <a:pt x="39" y="34"/>
                    </a:cubicBezTo>
                    <a:cubicBezTo>
                      <a:pt x="19" y="34"/>
                      <a:pt x="2" y="26"/>
                      <a:pt x="1" y="17"/>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67" name="Freeform 1068"/>
              <p:cNvSpPr>
                <a:spLocks/>
              </p:cNvSpPr>
              <p:nvPr/>
            </p:nvSpPr>
            <p:spPr bwMode="auto">
              <a:xfrm>
                <a:off x="3804" y="3233"/>
                <a:ext cx="76" cy="34"/>
              </a:xfrm>
              <a:custGeom>
                <a:avLst/>
                <a:gdLst>
                  <a:gd name="T0" fmla="*/ 1 w 77"/>
                  <a:gd name="T1" fmla="*/ 17 h 34"/>
                  <a:gd name="T2" fmla="*/ 36 w 77"/>
                  <a:gd name="T3" fmla="*/ 0 h 34"/>
                  <a:gd name="T4" fmla="*/ 76 w 77"/>
                  <a:gd name="T5" fmla="*/ 17 h 34"/>
                  <a:gd name="T6" fmla="*/ 41 w 77"/>
                  <a:gd name="T7" fmla="*/ 34 h 34"/>
                  <a:gd name="T8" fmla="*/ 1 w 77"/>
                  <a:gd name="T9" fmla="*/ 17 h 34"/>
                </a:gdLst>
                <a:ahLst/>
                <a:cxnLst>
                  <a:cxn ang="0">
                    <a:pos x="T0" y="T1"/>
                  </a:cxn>
                  <a:cxn ang="0">
                    <a:pos x="T2" y="T3"/>
                  </a:cxn>
                  <a:cxn ang="0">
                    <a:pos x="T4" y="T5"/>
                  </a:cxn>
                  <a:cxn ang="0">
                    <a:pos x="T6" y="T7"/>
                  </a:cxn>
                  <a:cxn ang="0">
                    <a:pos x="T8" y="T9"/>
                  </a:cxn>
                </a:cxnLst>
                <a:rect l="0" t="0" r="r" b="b"/>
                <a:pathLst>
                  <a:path w="77" h="34">
                    <a:moveTo>
                      <a:pt x="1" y="17"/>
                    </a:moveTo>
                    <a:cubicBezTo>
                      <a:pt x="0" y="8"/>
                      <a:pt x="16" y="0"/>
                      <a:pt x="36" y="0"/>
                    </a:cubicBezTo>
                    <a:cubicBezTo>
                      <a:pt x="56" y="0"/>
                      <a:pt x="74" y="8"/>
                      <a:pt x="76" y="17"/>
                    </a:cubicBezTo>
                    <a:cubicBezTo>
                      <a:pt x="77" y="26"/>
                      <a:pt x="61" y="34"/>
                      <a:pt x="41" y="34"/>
                    </a:cubicBezTo>
                    <a:cubicBezTo>
                      <a:pt x="20" y="34"/>
                      <a:pt x="3" y="26"/>
                      <a:pt x="1" y="17"/>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68" name="Freeform 1069"/>
              <p:cNvSpPr>
                <a:spLocks/>
              </p:cNvSpPr>
              <p:nvPr/>
            </p:nvSpPr>
            <p:spPr bwMode="auto">
              <a:xfrm>
                <a:off x="3900" y="3233"/>
                <a:ext cx="79" cy="34"/>
              </a:xfrm>
              <a:custGeom>
                <a:avLst/>
                <a:gdLst>
                  <a:gd name="T0" fmla="*/ 2 w 79"/>
                  <a:gd name="T1" fmla="*/ 17 h 34"/>
                  <a:gd name="T2" fmla="*/ 37 w 79"/>
                  <a:gd name="T3" fmla="*/ 0 h 34"/>
                  <a:gd name="T4" fmla="*/ 77 w 79"/>
                  <a:gd name="T5" fmla="*/ 17 h 34"/>
                  <a:gd name="T6" fmla="*/ 43 w 79"/>
                  <a:gd name="T7" fmla="*/ 34 h 34"/>
                  <a:gd name="T8" fmla="*/ 2 w 79"/>
                  <a:gd name="T9" fmla="*/ 17 h 34"/>
                </a:gdLst>
                <a:ahLst/>
                <a:cxnLst>
                  <a:cxn ang="0">
                    <a:pos x="T0" y="T1"/>
                  </a:cxn>
                  <a:cxn ang="0">
                    <a:pos x="T2" y="T3"/>
                  </a:cxn>
                  <a:cxn ang="0">
                    <a:pos x="T4" y="T5"/>
                  </a:cxn>
                  <a:cxn ang="0">
                    <a:pos x="T6" y="T7"/>
                  </a:cxn>
                  <a:cxn ang="0">
                    <a:pos x="T8" y="T9"/>
                  </a:cxn>
                </a:cxnLst>
                <a:rect l="0" t="0" r="r" b="b"/>
                <a:pathLst>
                  <a:path w="79" h="34">
                    <a:moveTo>
                      <a:pt x="2" y="17"/>
                    </a:moveTo>
                    <a:cubicBezTo>
                      <a:pt x="0" y="8"/>
                      <a:pt x="16" y="0"/>
                      <a:pt x="37" y="0"/>
                    </a:cubicBezTo>
                    <a:cubicBezTo>
                      <a:pt x="57" y="0"/>
                      <a:pt x="75" y="8"/>
                      <a:pt x="77" y="17"/>
                    </a:cubicBezTo>
                    <a:cubicBezTo>
                      <a:pt x="79" y="26"/>
                      <a:pt x="63" y="34"/>
                      <a:pt x="43" y="34"/>
                    </a:cubicBezTo>
                    <a:cubicBezTo>
                      <a:pt x="22" y="34"/>
                      <a:pt x="4" y="26"/>
                      <a:pt x="2" y="17"/>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69" name="Freeform 1070"/>
              <p:cNvSpPr>
                <a:spLocks/>
              </p:cNvSpPr>
              <p:nvPr/>
            </p:nvSpPr>
            <p:spPr bwMode="auto">
              <a:xfrm>
                <a:off x="5347" y="3233"/>
                <a:ext cx="90" cy="34"/>
              </a:xfrm>
              <a:custGeom>
                <a:avLst/>
                <a:gdLst>
                  <a:gd name="T0" fmla="*/ 8 w 90"/>
                  <a:gd name="T1" fmla="*/ 17 h 34"/>
                  <a:gd name="T2" fmla="*/ 31 w 90"/>
                  <a:gd name="T3" fmla="*/ 0 h 34"/>
                  <a:gd name="T4" fmla="*/ 82 w 90"/>
                  <a:gd name="T5" fmla="*/ 17 h 34"/>
                  <a:gd name="T6" fmla="*/ 59 w 90"/>
                  <a:gd name="T7" fmla="*/ 34 h 34"/>
                  <a:gd name="T8" fmla="*/ 8 w 90"/>
                  <a:gd name="T9" fmla="*/ 17 h 34"/>
                </a:gdLst>
                <a:ahLst/>
                <a:cxnLst>
                  <a:cxn ang="0">
                    <a:pos x="T0" y="T1"/>
                  </a:cxn>
                  <a:cxn ang="0">
                    <a:pos x="T2" y="T3"/>
                  </a:cxn>
                  <a:cxn ang="0">
                    <a:pos x="T4" y="T5"/>
                  </a:cxn>
                  <a:cxn ang="0">
                    <a:pos x="T6" y="T7"/>
                  </a:cxn>
                  <a:cxn ang="0">
                    <a:pos x="T8" y="T9"/>
                  </a:cxn>
                </a:cxnLst>
                <a:rect l="0" t="0" r="r" b="b"/>
                <a:pathLst>
                  <a:path w="90" h="34">
                    <a:moveTo>
                      <a:pt x="8" y="17"/>
                    </a:moveTo>
                    <a:cubicBezTo>
                      <a:pt x="0" y="8"/>
                      <a:pt x="11" y="0"/>
                      <a:pt x="31" y="0"/>
                    </a:cubicBezTo>
                    <a:cubicBezTo>
                      <a:pt x="51" y="0"/>
                      <a:pt x="74" y="8"/>
                      <a:pt x="82" y="17"/>
                    </a:cubicBezTo>
                    <a:cubicBezTo>
                      <a:pt x="90" y="26"/>
                      <a:pt x="79" y="34"/>
                      <a:pt x="59" y="34"/>
                    </a:cubicBezTo>
                    <a:cubicBezTo>
                      <a:pt x="38" y="34"/>
                      <a:pt x="15" y="26"/>
                      <a:pt x="8" y="17"/>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70" name="Freeform 1071"/>
              <p:cNvSpPr>
                <a:spLocks/>
              </p:cNvSpPr>
              <p:nvPr/>
            </p:nvSpPr>
            <p:spPr bwMode="auto">
              <a:xfrm>
                <a:off x="5444" y="3233"/>
                <a:ext cx="89" cy="34"/>
              </a:xfrm>
              <a:custGeom>
                <a:avLst/>
                <a:gdLst>
                  <a:gd name="T0" fmla="*/ 7 w 90"/>
                  <a:gd name="T1" fmla="*/ 17 h 34"/>
                  <a:gd name="T2" fmla="*/ 30 w 90"/>
                  <a:gd name="T3" fmla="*/ 0 h 34"/>
                  <a:gd name="T4" fmla="*/ 82 w 90"/>
                  <a:gd name="T5" fmla="*/ 17 h 34"/>
                  <a:gd name="T6" fmla="*/ 59 w 90"/>
                  <a:gd name="T7" fmla="*/ 34 h 34"/>
                  <a:gd name="T8" fmla="*/ 7 w 90"/>
                  <a:gd name="T9" fmla="*/ 17 h 34"/>
                </a:gdLst>
                <a:ahLst/>
                <a:cxnLst>
                  <a:cxn ang="0">
                    <a:pos x="T0" y="T1"/>
                  </a:cxn>
                  <a:cxn ang="0">
                    <a:pos x="T2" y="T3"/>
                  </a:cxn>
                  <a:cxn ang="0">
                    <a:pos x="T4" y="T5"/>
                  </a:cxn>
                  <a:cxn ang="0">
                    <a:pos x="T6" y="T7"/>
                  </a:cxn>
                  <a:cxn ang="0">
                    <a:pos x="T8" y="T9"/>
                  </a:cxn>
                </a:cxnLst>
                <a:rect l="0" t="0" r="r" b="b"/>
                <a:pathLst>
                  <a:path w="90" h="34">
                    <a:moveTo>
                      <a:pt x="7" y="17"/>
                    </a:moveTo>
                    <a:cubicBezTo>
                      <a:pt x="0" y="8"/>
                      <a:pt x="10" y="0"/>
                      <a:pt x="30" y="0"/>
                    </a:cubicBezTo>
                    <a:cubicBezTo>
                      <a:pt x="50" y="0"/>
                      <a:pt x="73" y="8"/>
                      <a:pt x="82" y="17"/>
                    </a:cubicBezTo>
                    <a:cubicBezTo>
                      <a:pt x="90" y="26"/>
                      <a:pt x="80" y="34"/>
                      <a:pt x="59" y="34"/>
                    </a:cubicBezTo>
                    <a:cubicBezTo>
                      <a:pt x="38" y="34"/>
                      <a:pt x="15" y="26"/>
                      <a:pt x="7" y="17"/>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71" name="Freeform 1072"/>
              <p:cNvSpPr>
                <a:spLocks/>
              </p:cNvSpPr>
              <p:nvPr/>
            </p:nvSpPr>
            <p:spPr bwMode="auto">
              <a:xfrm>
                <a:off x="6021" y="3233"/>
                <a:ext cx="96" cy="34"/>
              </a:xfrm>
              <a:custGeom>
                <a:avLst/>
                <a:gdLst>
                  <a:gd name="T0" fmla="*/ 10 w 96"/>
                  <a:gd name="T1" fmla="*/ 17 h 34"/>
                  <a:gd name="T2" fmla="*/ 29 w 96"/>
                  <a:gd name="T3" fmla="*/ 0 h 34"/>
                  <a:gd name="T4" fmla="*/ 85 w 96"/>
                  <a:gd name="T5" fmla="*/ 17 h 34"/>
                  <a:gd name="T6" fmla="*/ 66 w 96"/>
                  <a:gd name="T7" fmla="*/ 34 h 34"/>
                  <a:gd name="T8" fmla="*/ 10 w 96"/>
                  <a:gd name="T9" fmla="*/ 17 h 34"/>
                </a:gdLst>
                <a:ahLst/>
                <a:cxnLst>
                  <a:cxn ang="0">
                    <a:pos x="T0" y="T1"/>
                  </a:cxn>
                  <a:cxn ang="0">
                    <a:pos x="T2" y="T3"/>
                  </a:cxn>
                  <a:cxn ang="0">
                    <a:pos x="T4" y="T5"/>
                  </a:cxn>
                  <a:cxn ang="0">
                    <a:pos x="T6" y="T7"/>
                  </a:cxn>
                  <a:cxn ang="0">
                    <a:pos x="T8" y="T9"/>
                  </a:cxn>
                </a:cxnLst>
                <a:rect l="0" t="0" r="r" b="b"/>
                <a:pathLst>
                  <a:path w="96" h="34">
                    <a:moveTo>
                      <a:pt x="10" y="17"/>
                    </a:moveTo>
                    <a:cubicBezTo>
                      <a:pt x="0" y="8"/>
                      <a:pt x="8" y="0"/>
                      <a:pt x="29" y="0"/>
                    </a:cubicBezTo>
                    <a:cubicBezTo>
                      <a:pt x="49" y="0"/>
                      <a:pt x="75" y="8"/>
                      <a:pt x="85" y="17"/>
                    </a:cubicBezTo>
                    <a:cubicBezTo>
                      <a:pt x="96" y="26"/>
                      <a:pt x="87" y="34"/>
                      <a:pt x="66" y="34"/>
                    </a:cubicBezTo>
                    <a:cubicBezTo>
                      <a:pt x="45" y="34"/>
                      <a:pt x="20" y="26"/>
                      <a:pt x="10" y="17"/>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72" name="Freeform 1073"/>
              <p:cNvSpPr>
                <a:spLocks/>
              </p:cNvSpPr>
              <p:nvPr/>
            </p:nvSpPr>
            <p:spPr bwMode="auto">
              <a:xfrm>
                <a:off x="1534" y="3274"/>
                <a:ext cx="93" cy="35"/>
              </a:xfrm>
              <a:custGeom>
                <a:avLst/>
                <a:gdLst>
                  <a:gd name="T0" fmla="*/ 8 w 93"/>
                  <a:gd name="T1" fmla="*/ 18 h 35"/>
                  <a:gd name="T2" fmla="*/ 61 w 93"/>
                  <a:gd name="T3" fmla="*/ 0 h 35"/>
                  <a:gd name="T4" fmla="*/ 85 w 93"/>
                  <a:gd name="T5" fmla="*/ 18 h 35"/>
                  <a:gd name="T6" fmla="*/ 32 w 93"/>
                  <a:gd name="T7" fmla="*/ 35 h 35"/>
                  <a:gd name="T8" fmla="*/ 8 w 93"/>
                  <a:gd name="T9" fmla="*/ 18 h 35"/>
                </a:gdLst>
                <a:ahLst/>
                <a:cxnLst>
                  <a:cxn ang="0">
                    <a:pos x="T0" y="T1"/>
                  </a:cxn>
                  <a:cxn ang="0">
                    <a:pos x="T2" y="T3"/>
                  </a:cxn>
                  <a:cxn ang="0">
                    <a:pos x="T4" y="T5"/>
                  </a:cxn>
                  <a:cxn ang="0">
                    <a:pos x="T6" y="T7"/>
                  </a:cxn>
                  <a:cxn ang="0">
                    <a:pos x="T8" y="T9"/>
                  </a:cxn>
                </a:cxnLst>
                <a:rect l="0" t="0" r="r" b="b"/>
                <a:pathLst>
                  <a:path w="93" h="35">
                    <a:moveTo>
                      <a:pt x="8" y="18"/>
                    </a:moveTo>
                    <a:cubicBezTo>
                      <a:pt x="17" y="8"/>
                      <a:pt x="40" y="0"/>
                      <a:pt x="61" y="0"/>
                    </a:cubicBezTo>
                    <a:cubicBezTo>
                      <a:pt x="82" y="0"/>
                      <a:pt x="93" y="8"/>
                      <a:pt x="85" y="18"/>
                    </a:cubicBezTo>
                    <a:cubicBezTo>
                      <a:pt x="77" y="27"/>
                      <a:pt x="53" y="35"/>
                      <a:pt x="32" y="35"/>
                    </a:cubicBezTo>
                    <a:cubicBezTo>
                      <a:pt x="11" y="35"/>
                      <a:pt x="0" y="27"/>
                      <a:pt x="8" y="1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73" name="Freeform 1074"/>
              <p:cNvSpPr>
                <a:spLocks/>
              </p:cNvSpPr>
              <p:nvPr/>
            </p:nvSpPr>
            <p:spPr bwMode="auto">
              <a:xfrm>
                <a:off x="1635" y="3274"/>
                <a:ext cx="90" cy="35"/>
              </a:xfrm>
              <a:custGeom>
                <a:avLst/>
                <a:gdLst>
                  <a:gd name="T0" fmla="*/ 8 w 91"/>
                  <a:gd name="T1" fmla="*/ 18 h 35"/>
                  <a:gd name="T2" fmla="*/ 59 w 91"/>
                  <a:gd name="T3" fmla="*/ 0 h 35"/>
                  <a:gd name="T4" fmla="*/ 83 w 91"/>
                  <a:gd name="T5" fmla="*/ 18 h 35"/>
                  <a:gd name="T6" fmla="*/ 31 w 91"/>
                  <a:gd name="T7" fmla="*/ 35 h 35"/>
                  <a:gd name="T8" fmla="*/ 8 w 91"/>
                  <a:gd name="T9" fmla="*/ 18 h 35"/>
                </a:gdLst>
                <a:ahLst/>
                <a:cxnLst>
                  <a:cxn ang="0">
                    <a:pos x="T0" y="T1"/>
                  </a:cxn>
                  <a:cxn ang="0">
                    <a:pos x="T2" y="T3"/>
                  </a:cxn>
                  <a:cxn ang="0">
                    <a:pos x="T4" y="T5"/>
                  </a:cxn>
                  <a:cxn ang="0">
                    <a:pos x="T6" y="T7"/>
                  </a:cxn>
                  <a:cxn ang="0">
                    <a:pos x="T8" y="T9"/>
                  </a:cxn>
                </a:cxnLst>
                <a:rect l="0" t="0" r="r" b="b"/>
                <a:pathLst>
                  <a:path w="91" h="35">
                    <a:moveTo>
                      <a:pt x="8" y="18"/>
                    </a:moveTo>
                    <a:cubicBezTo>
                      <a:pt x="15" y="8"/>
                      <a:pt x="38" y="0"/>
                      <a:pt x="59" y="0"/>
                    </a:cubicBezTo>
                    <a:cubicBezTo>
                      <a:pt x="80" y="0"/>
                      <a:pt x="91" y="8"/>
                      <a:pt x="83" y="18"/>
                    </a:cubicBezTo>
                    <a:cubicBezTo>
                      <a:pt x="76" y="27"/>
                      <a:pt x="52" y="35"/>
                      <a:pt x="31" y="35"/>
                    </a:cubicBezTo>
                    <a:cubicBezTo>
                      <a:pt x="10" y="35"/>
                      <a:pt x="0" y="27"/>
                      <a:pt x="8" y="1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74" name="Freeform 1075"/>
              <p:cNvSpPr>
                <a:spLocks/>
              </p:cNvSpPr>
              <p:nvPr/>
            </p:nvSpPr>
            <p:spPr bwMode="auto">
              <a:xfrm>
                <a:off x="1733" y="3274"/>
                <a:ext cx="90" cy="35"/>
              </a:xfrm>
              <a:custGeom>
                <a:avLst/>
                <a:gdLst>
                  <a:gd name="T0" fmla="*/ 7 w 90"/>
                  <a:gd name="T1" fmla="*/ 18 h 35"/>
                  <a:gd name="T2" fmla="*/ 58 w 90"/>
                  <a:gd name="T3" fmla="*/ 0 h 35"/>
                  <a:gd name="T4" fmla="*/ 83 w 90"/>
                  <a:gd name="T5" fmla="*/ 18 h 35"/>
                  <a:gd name="T6" fmla="*/ 32 w 90"/>
                  <a:gd name="T7" fmla="*/ 35 h 35"/>
                  <a:gd name="T8" fmla="*/ 7 w 90"/>
                  <a:gd name="T9" fmla="*/ 18 h 35"/>
                </a:gdLst>
                <a:ahLst/>
                <a:cxnLst>
                  <a:cxn ang="0">
                    <a:pos x="T0" y="T1"/>
                  </a:cxn>
                  <a:cxn ang="0">
                    <a:pos x="T2" y="T3"/>
                  </a:cxn>
                  <a:cxn ang="0">
                    <a:pos x="T4" y="T5"/>
                  </a:cxn>
                  <a:cxn ang="0">
                    <a:pos x="T6" y="T7"/>
                  </a:cxn>
                  <a:cxn ang="0">
                    <a:pos x="T8" y="T9"/>
                  </a:cxn>
                </a:cxnLst>
                <a:rect l="0" t="0" r="r" b="b"/>
                <a:pathLst>
                  <a:path w="90" h="35">
                    <a:moveTo>
                      <a:pt x="7" y="18"/>
                    </a:moveTo>
                    <a:cubicBezTo>
                      <a:pt x="14" y="8"/>
                      <a:pt x="37" y="0"/>
                      <a:pt x="58" y="0"/>
                    </a:cubicBezTo>
                    <a:cubicBezTo>
                      <a:pt x="79" y="0"/>
                      <a:pt x="90" y="8"/>
                      <a:pt x="83" y="18"/>
                    </a:cubicBezTo>
                    <a:cubicBezTo>
                      <a:pt x="75" y="27"/>
                      <a:pt x="53" y="35"/>
                      <a:pt x="32" y="35"/>
                    </a:cubicBezTo>
                    <a:cubicBezTo>
                      <a:pt x="11" y="35"/>
                      <a:pt x="0" y="27"/>
                      <a:pt x="7" y="1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75" name="Freeform 1076"/>
              <p:cNvSpPr>
                <a:spLocks/>
              </p:cNvSpPr>
              <p:nvPr/>
            </p:nvSpPr>
            <p:spPr bwMode="auto">
              <a:xfrm>
                <a:off x="1832" y="3274"/>
                <a:ext cx="89" cy="35"/>
              </a:xfrm>
              <a:custGeom>
                <a:avLst/>
                <a:gdLst>
                  <a:gd name="T0" fmla="*/ 7 w 90"/>
                  <a:gd name="T1" fmla="*/ 18 h 35"/>
                  <a:gd name="T2" fmla="*/ 58 w 90"/>
                  <a:gd name="T3" fmla="*/ 0 h 35"/>
                  <a:gd name="T4" fmla="*/ 84 w 90"/>
                  <a:gd name="T5" fmla="*/ 18 h 35"/>
                  <a:gd name="T6" fmla="*/ 33 w 90"/>
                  <a:gd name="T7" fmla="*/ 35 h 35"/>
                  <a:gd name="T8" fmla="*/ 7 w 90"/>
                  <a:gd name="T9" fmla="*/ 18 h 35"/>
                </a:gdLst>
                <a:ahLst/>
                <a:cxnLst>
                  <a:cxn ang="0">
                    <a:pos x="T0" y="T1"/>
                  </a:cxn>
                  <a:cxn ang="0">
                    <a:pos x="T2" y="T3"/>
                  </a:cxn>
                  <a:cxn ang="0">
                    <a:pos x="T4" y="T5"/>
                  </a:cxn>
                  <a:cxn ang="0">
                    <a:pos x="T6" y="T7"/>
                  </a:cxn>
                  <a:cxn ang="0">
                    <a:pos x="T8" y="T9"/>
                  </a:cxn>
                </a:cxnLst>
                <a:rect l="0" t="0" r="r" b="b"/>
                <a:pathLst>
                  <a:path w="90" h="35">
                    <a:moveTo>
                      <a:pt x="7" y="18"/>
                    </a:moveTo>
                    <a:cubicBezTo>
                      <a:pt x="14" y="8"/>
                      <a:pt x="37" y="0"/>
                      <a:pt x="58" y="0"/>
                    </a:cubicBezTo>
                    <a:cubicBezTo>
                      <a:pt x="79" y="0"/>
                      <a:pt x="90" y="8"/>
                      <a:pt x="84" y="18"/>
                    </a:cubicBezTo>
                    <a:cubicBezTo>
                      <a:pt x="77" y="27"/>
                      <a:pt x="54" y="35"/>
                      <a:pt x="33" y="35"/>
                    </a:cubicBezTo>
                    <a:cubicBezTo>
                      <a:pt x="12" y="35"/>
                      <a:pt x="0" y="27"/>
                      <a:pt x="7" y="1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76" name="Freeform 1077"/>
              <p:cNvSpPr>
                <a:spLocks/>
              </p:cNvSpPr>
              <p:nvPr/>
            </p:nvSpPr>
            <p:spPr bwMode="auto">
              <a:xfrm>
                <a:off x="1930" y="3274"/>
                <a:ext cx="89" cy="35"/>
              </a:xfrm>
              <a:custGeom>
                <a:avLst/>
                <a:gdLst>
                  <a:gd name="T0" fmla="*/ 7 w 89"/>
                  <a:gd name="T1" fmla="*/ 18 h 35"/>
                  <a:gd name="T2" fmla="*/ 57 w 89"/>
                  <a:gd name="T3" fmla="*/ 0 h 35"/>
                  <a:gd name="T4" fmla="*/ 83 w 89"/>
                  <a:gd name="T5" fmla="*/ 18 h 35"/>
                  <a:gd name="T6" fmla="*/ 33 w 89"/>
                  <a:gd name="T7" fmla="*/ 35 h 35"/>
                  <a:gd name="T8" fmla="*/ 7 w 89"/>
                  <a:gd name="T9" fmla="*/ 18 h 35"/>
                </a:gdLst>
                <a:ahLst/>
                <a:cxnLst>
                  <a:cxn ang="0">
                    <a:pos x="T0" y="T1"/>
                  </a:cxn>
                  <a:cxn ang="0">
                    <a:pos x="T2" y="T3"/>
                  </a:cxn>
                  <a:cxn ang="0">
                    <a:pos x="T4" y="T5"/>
                  </a:cxn>
                  <a:cxn ang="0">
                    <a:pos x="T6" y="T7"/>
                  </a:cxn>
                  <a:cxn ang="0">
                    <a:pos x="T8" y="T9"/>
                  </a:cxn>
                </a:cxnLst>
                <a:rect l="0" t="0" r="r" b="b"/>
                <a:pathLst>
                  <a:path w="89" h="35">
                    <a:moveTo>
                      <a:pt x="7" y="18"/>
                    </a:moveTo>
                    <a:cubicBezTo>
                      <a:pt x="13" y="8"/>
                      <a:pt x="36" y="0"/>
                      <a:pt x="57" y="0"/>
                    </a:cubicBezTo>
                    <a:cubicBezTo>
                      <a:pt x="78" y="0"/>
                      <a:pt x="89" y="8"/>
                      <a:pt x="83" y="18"/>
                    </a:cubicBezTo>
                    <a:cubicBezTo>
                      <a:pt x="77" y="27"/>
                      <a:pt x="55" y="35"/>
                      <a:pt x="33" y="35"/>
                    </a:cubicBezTo>
                    <a:cubicBezTo>
                      <a:pt x="12" y="35"/>
                      <a:pt x="0" y="27"/>
                      <a:pt x="7" y="1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77" name="Freeform 1078"/>
              <p:cNvSpPr>
                <a:spLocks/>
              </p:cNvSpPr>
              <p:nvPr/>
            </p:nvSpPr>
            <p:spPr bwMode="auto">
              <a:xfrm>
                <a:off x="2030" y="3274"/>
                <a:ext cx="87" cy="35"/>
              </a:xfrm>
              <a:custGeom>
                <a:avLst/>
                <a:gdLst>
                  <a:gd name="T0" fmla="*/ 6 w 87"/>
                  <a:gd name="T1" fmla="*/ 18 h 35"/>
                  <a:gd name="T2" fmla="*/ 55 w 87"/>
                  <a:gd name="T3" fmla="*/ 0 h 35"/>
                  <a:gd name="T4" fmla="*/ 82 w 87"/>
                  <a:gd name="T5" fmla="*/ 18 h 35"/>
                  <a:gd name="T6" fmla="*/ 33 w 87"/>
                  <a:gd name="T7" fmla="*/ 35 h 35"/>
                  <a:gd name="T8" fmla="*/ 6 w 87"/>
                  <a:gd name="T9" fmla="*/ 18 h 35"/>
                </a:gdLst>
                <a:ahLst/>
                <a:cxnLst>
                  <a:cxn ang="0">
                    <a:pos x="T0" y="T1"/>
                  </a:cxn>
                  <a:cxn ang="0">
                    <a:pos x="T2" y="T3"/>
                  </a:cxn>
                  <a:cxn ang="0">
                    <a:pos x="T4" y="T5"/>
                  </a:cxn>
                  <a:cxn ang="0">
                    <a:pos x="T6" y="T7"/>
                  </a:cxn>
                  <a:cxn ang="0">
                    <a:pos x="T8" y="T9"/>
                  </a:cxn>
                </a:cxnLst>
                <a:rect l="0" t="0" r="r" b="b"/>
                <a:pathLst>
                  <a:path w="87" h="35">
                    <a:moveTo>
                      <a:pt x="6" y="18"/>
                    </a:moveTo>
                    <a:cubicBezTo>
                      <a:pt x="12" y="8"/>
                      <a:pt x="34" y="0"/>
                      <a:pt x="55" y="0"/>
                    </a:cubicBezTo>
                    <a:cubicBezTo>
                      <a:pt x="75" y="0"/>
                      <a:pt x="87" y="8"/>
                      <a:pt x="82" y="18"/>
                    </a:cubicBezTo>
                    <a:cubicBezTo>
                      <a:pt x="76" y="27"/>
                      <a:pt x="54" y="35"/>
                      <a:pt x="33" y="35"/>
                    </a:cubicBezTo>
                    <a:cubicBezTo>
                      <a:pt x="12" y="35"/>
                      <a:pt x="0" y="27"/>
                      <a:pt x="6" y="1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78" name="Freeform 1079"/>
              <p:cNvSpPr>
                <a:spLocks/>
              </p:cNvSpPr>
              <p:nvPr/>
            </p:nvSpPr>
            <p:spPr bwMode="auto">
              <a:xfrm>
                <a:off x="2130" y="3274"/>
                <a:ext cx="86" cy="35"/>
              </a:xfrm>
              <a:custGeom>
                <a:avLst/>
                <a:gdLst>
                  <a:gd name="T0" fmla="*/ 5 w 87"/>
                  <a:gd name="T1" fmla="*/ 18 h 35"/>
                  <a:gd name="T2" fmla="*/ 54 w 87"/>
                  <a:gd name="T3" fmla="*/ 0 h 35"/>
                  <a:gd name="T4" fmla="*/ 82 w 87"/>
                  <a:gd name="T5" fmla="*/ 18 h 35"/>
                  <a:gd name="T6" fmla="*/ 33 w 87"/>
                  <a:gd name="T7" fmla="*/ 35 h 35"/>
                  <a:gd name="T8" fmla="*/ 5 w 87"/>
                  <a:gd name="T9" fmla="*/ 18 h 35"/>
                </a:gdLst>
                <a:ahLst/>
                <a:cxnLst>
                  <a:cxn ang="0">
                    <a:pos x="T0" y="T1"/>
                  </a:cxn>
                  <a:cxn ang="0">
                    <a:pos x="T2" y="T3"/>
                  </a:cxn>
                  <a:cxn ang="0">
                    <a:pos x="T4" y="T5"/>
                  </a:cxn>
                  <a:cxn ang="0">
                    <a:pos x="T6" y="T7"/>
                  </a:cxn>
                  <a:cxn ang="0">
                    <a:pos x="T8" y="T9"/>
                  </a:cxn>
                </a:cxnLst>
                <a:rect l="0" t="0" r="r" b="b"/>
                <a:pathLst>
                  <a:path w="87" h="35">
                    <a:moveTo>
                      <a:pt x="5" y="18"/>
                    </a:moveTo>
                    <a:cubicBezTo>
                      <a:pt x="11" y="8"/>
                      <a:pt x="33" y="0"/>
                      <a:pt x="54" y="0"/>
                    </a:cubicBezTo>
                    <a:cubicBezTo>
                      <a:pt x="75" y="0"/>
                      <a:pt x="87" y="8"/>
                      <a:pt x="82" y="18"/>
                    </a:cubicBezTo>
                    <a:cubicBezTo>
                      <a:pt x="76" y="27"/>
                      <a:pt x="55" y="35"/>
                      <a:pt x="33" y="35"/>
                    </a:cubicBezTo>
                    <a:cubicBezTo>
                      <a:pt x="12" y="35"/>
                      <a:pt x="0" y="27"/>
                      <a:pt x="5" y="1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79" name="Freeform 1080"/>
              <p:cNvSpPr>
                <a:spLocks/>
              </p:cNvSpPr>
              <p:nvPr/>
            </p:nvSpPr>
            <p:spPr bwMode="auto">
              <a:xfrm>
                <a:off x="2227" y="3274"/>
                <a:ext cx="87" cy="35"/>
              </a:xfrm>
              <a:custGeom>
                <a:avLst/>
                <a:gdLst>
                  <a:gd name="T0" fmla="*/ 6 w 87"/>
                  <a:gd name="T1" fmla="*/ 18 h 35"/>
                  <a:gd name="T2" fmla="*/ 53 w 87"/>
                  <a:gd name="T3" fmla="*/ 0 h 35"/>
                  <a:gd name="T4" fmla="*/ 82 w 87"/>
                  <a:gd name="T5" fmla="*/ 18 h 35"/>
                  <a:gd name="T6" fmla="*/ 35 w 87"/>
                  <a:gd name="T7" fmla="*/ 35 h 35"/>
                  <a:gd name="T8" fmla="*/ 6 w 87"/>
                  <a:gd name="T9" fmla="*/ 18 h 35"/>
                </a:gdLst>
                <a:ahLst/>
                <a:cxnLst>
                  <a:cxn ang="0">
                    <a:pos x="T0" y="T1"/>
                  </a:cxn>
                  <a:cxn ang="0">
                    <a:pos x="T2" y="T3"/>
                  </a:cxn>
                  <a:cxn ang="0">
                    <a:pos x="T4" y="T5"/>
                  </a:cxn>
                  <a:cxn ang="0">
                    <a:pos x="T6" y="T7"/>
                  </a:cxn>
                  <a:cxn ang="0">
                    <a:pos x="T8" y="T9"/>
                  </a:cxn>
                </a:cxnLst>
                <a:rect l="0" t="0" r="r" b="b"/>
                <a:pathLst>
                  <a:path w="87" h="35">
                    <a:moveTo>
                      <a:pt x="6" y="18"/>
                    </a:moveTo>
                    <a:cubicBezTo>
                      <a:pt x="11" y="8"/>
                      <a:pt x="32" y="0"/>
                      <a:pt x="53" y="0"/>
                    </a:cubicBezTo>
                    <a:cubicBezTo>
                      <a:pt x="74" y="0"/>
                      <a:pt x="87" y="8"/>
                      <a:pt x="82" y="18"/>
                    </a:cubicBezTo>
                    <a:cubicBezTo>
                      <a:pt x="77" y="27"/>
                      <a:pt x="56" y="35"/>
                      <a:pt x="35" y="35"/>
                    </a:cubicBezTo>
                    <a:cubicBezTo>
                      <a:pt x="13" y="35"/>
                      <a:pt x="0" y="27"/>
                      <a:pt x="6" y="1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80" name="Freeform 1081"/>
              <p:cNvSpPr>
                <a:spLocks/>
              </p:cNvSpPr>
              <p:nvPr/>
            </p:nvSpPr>
            <p:spPr bwMode="auto">
              <a:xfrm>
                <a:off x="2328" y="3274"/>
                <a:ext cx="84" cy="35"/>
              </a:xfrm>
              <a:custGeom>
                <a:avLst/>
                <a:gdLst>
                  <a:gd name="T0" fmla="*/ 5 w 85"/>
                  <a:gd name="T1" fmla="*/ 18 h 35"/>
                  <a:gd name="T2" fmla="*/ 51 w 85"/>
                  <a:gd name="T3" fmla="*/ 0 h 35"/>
                  <a:gd name="T4" fmla="*/ 81 w 85"/>
                  <a:gd name="T5" fmla="*/ 18 h 35"/>
                  <a:gd name="T6" fmla="*/ 34 w 85"/>
                  <a:gd name="T7" fmla="*/ 35 h 35"/>
                  <a:gd name="T8" fmla="*/ 5 w 85"/>
                  <a:gd name="T9" fmla="*/ 18 h 35"/>
                </a:gdLst>
                <a:ahLst/>
                <a:cxnLst>
                  <a:cxn ang="0">
                    <a:pos x="T0" y="T1"/>
                  </a:cxn>
                  <a:cxn ang="0">
                    <a:pos x="T2" y="T3"/>
                  </a:cxn>
                  <a:cxn ang="0">
                    <a:pos x="T4" y="T5"/>
                  </a:cxn>
                  <a:cxn ang="0">
                    <a:pos x="T6" y="T7"/>
                  </a:cxn>
                  <a:cxn ang="0">
                    <a:pos x="T8" y="T9"/>
                  </a:cxn>
                </a:cxnLst>
                <a:rect l="0" t="0" r="r" b="b"/>
                <a:pathLst>
                  <a:path w="85" h="35">
                    <a:moveTo>
                      <a:pt x="5" y="18"/>
                    </a:moveTo>
                    <a:cubicBezTo>
                      <a:pt x="10" y="8"/>
                      <a:pt x="31" y="0"/>
                      <a:pt x="51" y="0"/>
                    </a:cubicBezTo>
                    <a:cubicBezTo>
                      <a:pt x="72" y="0"/>
                      <a:pt x="85" y="8"/>
                      <a:pt x="81" y="18"/>
                    </a:cubicBezTo>
                    <a:cubicBezTo>
                      <a:pt x="76" y="27"/>
                      <a:pt x="55" y="35"/>
                      <a:pt x="34" y="35"/>
                    </a:cubicBezTo>
                    <a:cubicBezTo>
                      <a:pt x="13" y="35"/>
                      <a:pt x="0" y="27"/>
                      <a:pt x="5" y="1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81" name="Freeform 1082"/>
              <p:cNvSpPr>
                <a:spLocks/>
              </p:cNvSpPr>
              <p:nvPr/>
            </p:nvSpPr>
            <p:spPr bwMode="auto">
              <a:xfrm>
                <a:off x="3416" y="3274"/>
                <a:ext cx="76" cy="35"/>
              </a:xfrm>
              <a:custGeom>
                <a:avLst/>
                <a:gdLst>
                  <a:gd name="T0" fmla="*/ 0 w 76"/>
                  <a:gd name="T1" fmla="*/ 18 h 35"/>
                  <a:gd name="T2" fmla="*/ 38 w 76"/>
                  <a:gd name="T3" fmla="*/ 0 h 35"/>
                  <a:gd name="T4" fmla="*/ 75 w 76"/>
                  <a:gd name="T5" fmla="*/ 18 h 35"/>
                  <a:gd name="T6" fmla="*/ 37 w 76"/>
                  <a:gd name="T7" fmla="*/ 35 h 35"/>
                  <a:gd name="T8" fmla="*/ 0 w 76"/>
                  <a:gd name="T9" fmla="*/ 18 h 35"/>
                </a:gdLst>
                <a:ahLst/>
                <a:cxnLst>
                  <a:cxn ang="0">
                    <a:pos x="T0" y="T1"/>
                  </a:cxn>
                  <a:cxn ang="0">
                    <a:pos x="T2" y="T3"/>
                  </a:cxn>
                  <a:cxn ang="0">
                    <a:pos x="T4" y="T5"/>
                  </a:cxn>
                  <a:cxn ang="0">
                    <a:pos x="T6" y="T7"/>
                  </a:cxn>
                  <a:cxn ang="0">
                    <a:pos x="T8" y="T9"/>
                  </a:cxn>
                </a:cxnLst>
                <a:rect l="0" t="0" r="r" b="b"/>
                <a:pathLst>
                  <a:path w="76" h="35">
                    <a:moveTo>
                      <a:pt x="0" y="18"/>
                    </a:moveTo>
                    <a:cubicBezTo>
                      <a:pt x="0" y="8"/>
                      <a:pt x="18" y="0"/>
                      <a:pt x="38" y="0"/>
                    </a:cubicBezTo>
                    <a:cubicBezTo>
                      <a:pt x="59" y="0"/>
                      <a:pt x="76" y="8"/>
                      <a:pt x="75" y="18"/>
                    </a:cubicBezTo>
                    <a:cubicBezTo>
                      <a:pt x="75" y="27"/>
                      <a:pt x="58" y="35"/>
                      <a:pt x="37" y="35"/>
                    </a:cubicBezTo>
                    <a:cubicBezTo>
                      <a:pt x="16" y="35"/>
                      <a:pt x="0" y="27"/>
                      <a:pt x="0" y="1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82" name="Freeform 1083"/>
              <p:cNvSpPr>
                <a:spLocks/>
              </p:cNvSpPr>
              <p:nvPr/>
            </p:nvSpPr>
            <p:spPr bwMode="auto">
              <a:xfrm>
                <a:off x="3514" y="3274"/>
                <a:ext cx="77" cy="35"/>
              </a:xfrm>
              <a:custGeom>
                <a:avLst/>
                <a:gdLst>
                  <a:gd name="T0" fmla="*/ 0 w 77"/>
                  <a:gd name="T1" fmla="*/ 18 h 35"/>
                  <a:gd name="T2" fmla="*/ 38 w 77"/>
                  <a:gd name="T3" fmla="*/ 0 h 35"/>
                  <a:gd name="T4" fmla="*/ 77 w 77"/>
                  <a:gd name="T5" fmla="*/ 18 h 35"/>
                  <a:gd name="T6" fmla="*/ 39 w 77"/>
                  <a:gd name="T7" fmla="*/ 35 h 35"/>
                  <a:gd name="T8" fmla="*/ 0 w 77"/>
                  <a:gd name="T9" fmla="*/ 18 h 35"/>
                </a:gdLst>
                <a:ahLst/>
                <a:cxnLst>
                  <a:cxn ang="0">
                    <a:pos x="T0" y="T1"/>
                  </a:cxn>
                  <a:cxn ang="0">
                    <a:pos x="T2" y="T3"/>
                  </a:cxn>
                  <a:cxn ang="0">
                    <a:pos x="T4" y="T5"/>
                  </a:cxn>
                  <a:cxn ang="0">
                    <a:pos x="T6" y="T7"/>
                  </a:cxn>
                  <a:cxn ang="0">
                    <a:pos x="T8" y="T9"/>
                  </a:cxn>
                </a:cxnLst>
                <a:rect l="0" t="0" r="r" b="b"/>
                <a:pathLst>
                  <a:path w="77" h="35">
                    <a:moveTo>
                      <a:pt x="0" y="18"/>
                    </a:moveTo>
                    <a:cubicBezTo>
                      <a:pt x="0" y="8"/>
                      <a:pt x="17" y="0"/>
                      <a:pt x="38" y="0"/>
                    </a:cubicBezTo>
                    <a:cubicBezTo>
                      <a:pt x="59" y="0"/>
                      <a:pt x="77" y="8"/>
                      <a:pt x="77" y="18"/>
                    </a:cubicBezTo>
                    <a:cubicBezTo>
                      <a:pt x="77" y="27"/>
                      <a:pt x="60" y="35"/>
                      <a:pt x="39" y="35"/>
                    </a:cubicBezTo>
                    <a:cubicBezTo>
                      <a:pt x="18" y="35"/>
                      <a:pt x="0" y="27"/>
                      <a:pt x="0" y="1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83" name="Freeform 1084"/>
              <p:cNvSpPr>
                <a:spLocks/>
              </p:cNvSpPr>
              <p:nvPr/>
            </p:nvSpPr>
            <p:spPr bwMode="auto">
              <a:xfrm>
                <a:off x="3612" y="3274"/>
                <a:ext cx="77" cy="35"/>
              </a:xfrm>
              <a:custGeom>
                <a:avLst/>
                <a:gdLst>
                  <a:gd name="T0" fmla="*/ 1 w 78"/>
                  <a:gd name="T1" fmla="*/ 18 h 35"/>
                  <a:gd name="T2" fmla="*/ 38 w 78"/>
                  <a:gd name="T3" fmla="*/ 0 h 35"/>
                  <a:gd name="T4" fmla="*/ 77 w 78"/>
                  <a:gd name="T5" fmla="*/ 18 h 35"/>
                  <a:gd name="T6" fmla="*/ 40 w 78"/>
                  <a:gd name="T7" fmla="*/ 35 h 35"/>
                  <a:gd name="T8" fmla="*/ 1 w 78"/>
                  <a:gd name="T9" fmla="*/ 18 h 35"/>
                </a:gdLst>
                <a:ahLst/>
                <a:cxnLst>
                  <a:cxn ang="0">
                    <a:pos x="T0" y="T1"/>
                  </a:cxn>
                  <a:cxn ang="0">
                    <a:pos x="T2" y="T3"/>
                  </a:cxn>
                  <a:cxn ang="0">
                    <a:pos x="T4" y="T5"/>
                  </a:cxn>
                  <a:cxn ang="0">
                    <a:pos x="T6" y="T7"/>
                  </a:cxn>
                  <a:cxn ang="0">
                    <a:pos x="T8" y="T9"/>
                  </a:cxn>
                </a:cxnLst>
                <a:rect l="0" t="0" r="r" b="b"/>
                <a:pathLst>
                  <a:path w="78" h="35">
                    <a:moveTo>
                      <a:pt x="1" y="18"/>
                    </a:moveTo>
                    <a:cubicBezTo>
                      <a:pt x="0" y="8"/>
                      <a:pt x="17" y="0"/>
                      <a:pt x="38" y="0"/>
                    </a:cubicBezTo>
                    <a:cubicBezTo>
                      <a:pt x="59" y="0"/>
                      <a:pt x="77" y="8"/>
                      <a:pt x="77" y="18"/>
                    </a:cubicBezTo>
                    <a:cubicBezTo>
                      <a:pt x="78" y="27"/>
                      <a:pt x="61" y="35"/>
                      <a:pt x="40" y="35"/>
                    </a:cubicBezTo>
                    <a:cubicBezTo>
                      <a:pt x="19" y="35"/>
                      <a:pt x="1" y="27"/>
                      <a:pt x="1" y="1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84" name="Freeform 1085"/>
              <p:cNvSpPr>
                <a:spLocks/>
              </p:cNvSpPr>
              <p:nvPr/>
            </p:nvSpPr>
            <p:spPr bwMode="auto">
              <a:xfrm>
                <a:off x="3711" y="3274"/>
                <a:ext cx="78" cy="35"/>
              </a:xfrm>
              <a:custGeom>
                <a:avLst/>
                <a:gdLst>
                  <a:gd name="T0" fmla="*/ 1 w 78"/>
                  <a:gd name="T1" fmla="*/ 18 h 35"/>
                  <a:gd name="T2" fmla="*/ 37 w 78"/>
                  <a:gd name="T3" fmla="*/ 0 h 35"/>
                  <a:gd name="T4" fmla="*/ 77 w 78"/>
                  <a:gd name="T5" fmla="*/ 18 h 35"/>
                  <a:gd name="T6" fmla="*/ 40 w 78"/>
                  <a:gd name="T7" fmla="*/ 35 h 35"/>
                  <a:gd name="T8" fmla="*/ 1 w 78"/>
                  <a:gd name="T9" fmla="*/ 18 h 35"/>
                </a:gdLst>
                <a:ahLst/>
                <a:cxnLst>
                  <a:cxn ang="0">
                    <a:pos x="T0" y="T1"/>
                  </a:cxn>
                  <a:cxn ang="0">
                    <a:pos x="T2" y="T3"/>
                  </a:cxn>
                  <a:cxn ang="0">
                    <a:pos x="T4" y="T5"/>
                  </a:cxn>
                  <a:cxn ang="0">
                    <a:pos x="T6" y="T7"/>
                  </a:cxn>
                  <a:cxn ang="0">
                    <a:pos x="T8" y="T9"/>
                  </a:cxn>
                </a:cxnLst>
                <a:rect l="0" t="0" r="r" b="b"/>
                <a:pathLst>
                  <a:path w="78" h="35">
                    <a:moveTo>
                      <a:pt x="1" y="18"/>
                    </a:moveTo>
                    <a:cubicBezTo>
                      <a:pt x="0" y="8"/>
                      <a:pt x="16" y="0"/>
                      <a:pt x="37" y="0"/>
                    </a:cubicBezTo>
                    <a:cubicBezTo>
                      <a:pt x="58" y="0"/>
                      <a:pt x="75" y="8"/>
                      <a:pt x="77" y="18"/>
                    </a:cubicBezTo>
                    <a:cubicBezTo>
                      <a:pt x="78" y="27"/>
                      <a:pt x="61" y="35"/>
                      <a:pt x="40" y="35"/>
                    </a:cubicBezTo>
                    <a:cubicBezTo>
                      <a:pt x="19" y="35"/>
                      <a:pt x="2" y="27"/>
                      <a:pt x="1" y="1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85" name="Freeform 1086"/>
              <p:cNvSpPr>
                <a:spLocks/>
              </p:cNvSpPr>
              <p:nvPr/>
            </p:nvSpPr>
            <p:spPr bwMode="auto">
              <a:xfrm>
                <a:off x="3809" y="3274"/>
                <a:ext cx="77" cy="35"/>
              </a:xfrm>
              <a:custGeom>
                <a:avLst/>
                <a:gdLst>
                  <a:gd name="T0" fmla="*/ 1 w 78"/>
                  <a:gd name="T1" fmla="*/ 18 h 35"/>
                  <a:gd name="T2" fmla="*/ 37 w 78"/>
                  <a:gd name="T3" fmla="*/ 0 h 35"/>
                  <a:gd name="T4" fmla="*/ 77 w 78"/>
                  <a:gd name="T5" fmla="*/ 18 h 35"/>
                  <a:gd name="T6" fmla="*/ 42 w 78"/>
                  <a:gd name="T7" fmla="*/ 35 h 35"/>
                  <a:gd name="T8" fmla="*/ 1 w 78"/>
                  <a:gd name="T9" fmla="*/ 18 h 35"/>
                </a:gdLst>
                <a:ahLst/>
                <a:cxnLst>
                  <a:cxn ang="0">
                    <a:pos x="T0" y="T1"/>
                  </a:cxn>
                  <a:cxn ang="0">
                    <a:pos x="T2" y="T3"/>
                  </a:cxn>
                  <a:cxn ang="0">
                    <a:pos x="T4" y="T5"/>
                  </a:cxn>
                  <a:cxn ang="0">
                    <a:pos x="T6" y="T7"/>
                  </a:cxn>
                  <a:cxn ang="0">
                    <a:pos x="T8" y="T9"/>
                  </a:cxn>
                </a:cxnLst>
                <a:rect l="0" t="0" r="r" b="b"/>
                <a:pathLst>
                  <a:path w="78" h="35">
                    <a:moveTo>
                      <a:pt x="1" y="18"/>
                    </a:moveTo>
                    <a:cubicBezTo>
                      <a:pt x="0" y="8"/>
                      <a:pt x="16" y="0"/>
                      <a:pt x="37" y="0"/>
                    </a:cubicBezTo>
                    <a:cubicBezTo>
                      <a:pt x="57" y="0"/>
                      <a:pt x="75" y="8"/>
                      <a:pt x="77" y="18"/>
                    </a:cubicBezTo>
                    <a:cubicBezTo>
                      <a:pt x="78" y="27"/>
                      <a:pt x="63" y="35"/>
                      <a:pt x="42" y="35"/>
                    </a:cubicBezTo>
                    <a:cubicBezTo>
                      <a:pt x="21" y="35"/>
                      <a:pt x="3" y="27"/>
                      <a:pt x="1" y="1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86" name="Freeform 1087"/>
              <p:cNvSpPr>
                <a:spLocks/>
              </p:cNvSpPr>
              <p:nvPr/>
            </p:nvSpPr>
            <p:spPr bwMode="auto">
              <a:xfrm>
                <a:off x="3907" y="3274"/>
                <a:ext cx="80" cy="35"/>
              </a:xfrm>
              <a:custGeom>
                <a:avLst/>
                <a:gdLst>
                  <a:gd name="T0" fmla="*/ 2 w 80"/>
                  <a:gd name="T1" fmla="*/ 18 h 35"/>
                  <a:gd name="T2" fmla="*/ 37 w 80"/>
                  <a:gd name="T3" fmla="*/ 0 h 35"/>
                  <a:gd name="T4" fmla="*/ 78 w 80"/>
                  <a:gd name="T5" fmla="*/ 18 h 35"/>
                  <a:gd name="T6" fmla="*/ 43 w 80"/>
                  <a:gd name="T7" fmla="*/ 35 h 35"/>
                  <a:gd name="T8" fmla="*/ 2 w 80"/>
                  <a:gd name="T9" fmla="*/ 18 h 35"/>
                </a:gdLst>
                <a:ahLst/>
                <a:cxnLst>
                  <a:cxn ang="0">
                    <a:pos x="T0" y="T1"/>
                  </a:cxn>
                  <a:cxn ang="0">
                    <a:pos x="T2" y="T3"/>
                  </a:cxn>
                  <a:cxn ang="0">
                    <a:pos x="T4" y="T5"/>
                  </a:cxn>
                  <a:cxn ang="0">
                    <a:pos x="T6" y="T7"/>
                  </a:cxn>
                  <a:cxn ang="0">
                    <a:pos x="T8" y="T9"/>
                  </a:cxn>
                </a:cxnLst>
                <a:rect l="0" t="0" r="r" b="b"/>
                <a:pathLst>
                  <a:path w="80" h="35">
                    <a:moveTo>
                      <a:pt x="2" y="18"/>
                    </a:moveTo>
                    <a:cubicBezTo>
                      <a:pt x="0" y="8"/>
                      <a:pt x="16" y="0"/>
                      <a:pt x="37" y="0"/>
                    </a:cubicBezTo>
                    <a:cubicBezTo>
                      <a:pt x="58" y="0"/>
                      <a:pt x="76" y="8"/>
                      <a:pt x="78" y="18"/>
                    </a:cubicBezTo>
                    <a:cubicBezTo>
                      <a:pt x="80" y="27"/>
                      <a:pt x="64" y="35"/>
                      <a:pt x="43" y="35"/>
                    </a:cubicBezTo>
                    <a:cubicBezTo>
                      <a:pt x="22" y="35"/>
                      <a:pt x="3" y="27"/>
                      <a:pt x="2" y="1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87" name="Freeform 1088"/>
              <p:cNvSpPr>
                <a:spLocks/>
              </p:cNvSpPr>
              <p:nvPr/>
            </p:nvSpPr>
            <p:spPr bwMode="auto">
              <a:xfrm>
                <a:off x="5870" y="3274"/>
                <a:ext cx="95" cy="35"/>
              </a:xfrm>
              <a:custGeom>
                <a:avLst/>
                <a:gdLst>
                  <a:gd name="T0" fmla="*/ 10 w 95"/>
                  <a:gd name="T1" fmla="*/ 18 h 35"/>
                  <a:gd name="T2" fmla="*/ 30 w 95"/>
                  <a:gd name="T3" fmla="*/ 0 h 35"/>
                  <a:gd name="T4" fmla="*/ 85 w 95"/>
                  <a:gd name="T5" fmla="*/ 18 h 35"/>
                  <a:gd name="T6" fmla="*/ 66 w 95"/>
                  <a:gd name="T7" fmla="*/ 35 h 35"/>
                  <a:gd name="T8" fmla="*/ 10 w 95"/>
                  <a:gd name="T9" fmla="*/ 18 h 35"/>
                </a:gdLst>
                <a:ahLst/>
                <a:cxnLst>
                  <a:cxn ang="0">
                    <a:pos x="T0" y="T1"/>
                  </a:cxn>
                  <a:cxn ang="0">
                    <a:pos x="T2" y="T3"/>
                  </a:cxn>
                  <a:cxn ang="0">
                    <a:pos x="T4" y="T5"/>
                  </a:cxn>
                  <a:cxn ang="0">
                    <a:pos x="T6" y="T7"/>
                  </a:cxn>
                  <a:cxn ang="0">
                    <a:pos x="T8" y="T9"/>
                  </a:cxn>
                </a:cxnLst>
                <a:rect l="0" t="0" r="r" b="b"/>
                <a:pathLst>
                  <a:path w="95" h="35">
                    <a:moveTo>
                      <a:pt x="10" y="18"/>
                    </a:moveTo>
                    <a:cubicBezTo>
                      <a:pt x="0" y="8"/>
                      <a:pt x="9" y="0"/>
                      <a:pt x="30" y="0"/>
                    </a:cubicBezTo>
                    <a:cubicBezTo>
                      <a:pt x="50" y="0"/>
                      <a:pt x="75" y="8"/>
                      <a:pt x="85" y="18"/>
                    </a:cubicBezTo>
                    <a:cubicBezTo>
                      <a:pt x="95" y="27"/>
                      <a:pt x="87" y="35"/>
                      <a:pt x="66" y="35"/>
                    </a:cubicBezTo>
                    <a:cubicBezTo>
                      <a:pt x="45" y="35"/>
                      <a:pt x="20" y="27"/>
                      <a:pt x="10" y="1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88" name="Freeform 1089"/>
              <p:cNvSpPr>
                <a:spLocks/>
              </p:cNvSpPr>
              <p:nvPr/>
            </p:nvSpPr>
            <p:spPr bwMode="auto">
              <a:xfrm>
                <a:off x="1600" y="3316"/>
                <a:ext cx="92" cy="37"/>
              </a:xfrm>
              <a:custGeom>
                <a:avLst/>
                <a:gdLst>
                  <a:gd name="T0" fmla="*/ 8 w 93"/>
                  <a:gd name="T1" fmla="*/ 18 h 37"/>
                  <a:gd name="T2" fmla="*/ 61 w 93"/>
                  <a:gd name="T3" fmla="*/ 0 h 37"/>
                  <a:gd name="T4" fmla="*/ 85 w 93"/>
                  <a:gd name="T5" fmla="*/ 18 h 37"/>
                  <a:gd name="T6" fmla="*/ 32 w 93"/>
                  <a:gd name="T7" fmla="*/ 37 h 37"/>
                  <a:gd name="T8" fmla="*/ 8 w 93"/>
                  <a:gd name="T9" fmla="*/ 18 h 37"/>
                </a:gdLst>
                <a:ahLst/>
                <a:cxnLst>
                  <a:cxn ang="0">
                    <a:pos x="T0" y="T1"/>
                  </a:cxn>
                  <a:cxn ang="0">
                    <a:pos x="T2" y="T3"/>
                  </a:cxn>
                  <a:cxn ang="0">
                    <a:pos x="T4" y="T5"/>
                  </a:cxn>
                  <a:cxn ang="0">
                    <a:pos x="T6" y="T7"/>
                  </a:cxn>
                  <a:cxn ang="0">
                    <a:pos x="T8" y="T9"/>
                  </a:cxn>
                </a:cxnLst>
                <a:rect l="0" t="0" r="r" b="b"/>
                <a:pathLst>
                  <a:path w="93" h="37">
                    <a:moveTo>
                      <a:pt x="8" y="18"/>
                    </a:moveTo>
                    <a:cubicBezTo>
                      <a:pt x="16" y="8"/>
                      <a:pt x="40" y="0"/>
                      <a:pt x="61" y="0"/>
                    </a:cubicBezTo>
                    <a:cubicBezTo>
                      <a:pt x="82" y="0"/>
                      <a:pt x="93" y="8"/>
                      <a:pt x="85" y="18"/>
                    </a:cubicBezTo>
                    <a:cubicBezTo>
                      <a:pt x="77" y="29"/>
                      <a:pt x="53" y="37"/>
                      <a:pt x="32" y="37"/>
                    </a:cubicBezTo>
                    <a:cubicBezTo>
                      <a:pt x="11" y="37"/>
                      <a:pt x="0" y="29"/>
                      <a:pt x="8" y="1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89" name="Freeform 1090"/>
              <p:cNvSpPr>
                <a:spLocks/>
              </p:cNvSpPr>
              <p:nvPr/>
            </p:nvSpPr>
            <p:spPr bwMode="auto">
              <a:xfrm>
                <a:off x="1700" y="3316"/>
                <a:ext cx="92" cy="37"/>
              </a:xfrm>
              <a:custGeom>
                <a:avLst/>
                <a:gdLst>
                  <a:gd name="T0" fmla="*/ 7 w 92"/>
                  <a:gd name="T1" fmla="*/ 18 h 37"/>
                  <a:gd name="T2" fmla="*/ 59 w 92"/>
                  <a:gd name="T3" fmla="*/ 0 h 37"/>
                  <a:gd name="T4" fmla="*/ 84 w 92"/>
                  <a:gd name="T5" fmla="*/ 18 h 37"/>
                  <a:gd name="T6" fmla="*/ 32 w 92"/>
                  <a:gd name="T7" fmla="*/ 37 h 37"/>
                  <a:gd name="T8" fmla="*/ 7 w 92"/>
                  <a:gd name="T9" fmla="*/ 18 h 37"/>
                </a:gdLst>
                <a:ahLst/>
                <a:cxnLst>
                  <a:cxn ang="0">
                    <a:pos x="T0" y="T1"/>
                  </a:cxn>
                  <a:cxn ang="0">
                    <a:pos x="T2" y="T3"/>
                  </a:cxn>
                  <a:cxn ang="0">
                    <a:pos x="T4" y="T5"/>
                  </a:cxn>
                  <a:cxn ang="0">
                    <a:pos x="T6" y="T7"/>
                  </a:cxn>
                  <a:cxn ang="0">
                    <a:pos x="T8" y="T9"/>
                  </a:cxn>
                </a:cxnLst>
                <a:rect l="0" t="0" r="r" b="b"/>
                <a:pathLst>
                  <a:path w="92" h="37">
                    <a:moveTo>
                      <a:pt x="7" y="18"/>
                    </a:moveTo>
                    <a:cubicBezTo>
                      <a:pt x="15" y="8"/>
                      <a:pt x="38" y="0"/>
                      <a:pt x="59" y="0"/>
                    </a:cubicBezTo>
                    <a:cubicBezTo>
                      <a:pt x="81" y="0"/>
                      <a:pt x="92" y="8"/>
                      <a:pt x="84" y="18"/>
                    </a:cubicBezTo>
                    <a:cubicBezTo>
                      <a:pt x="77" y="29"/>
                      <a:pt x="53" y="37"/>
                      <a:pt x="32" y="37"/>
                    </a:cubicBezTo>
                    <a:cubicBezTo>
                      <a:pt x="11" y="37"/>
                      <a:pt x="0" y="29"/>
                      <a:pt x="7" y="1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90" name="Freeform 1091"/>
              <p:cNvSpPr>
                <a:spLocks/>
              </p:cNvSpPr>
              <p:nvPr/>
            </p:nvSpPr>
            <p:spPr bwMode="auto">
              <a:xfrm>
                <a:off x="1801" y="3316"/>
                <a:ext cx="91" cy="37"/>
              </a:xfrm>
              <a:custGeom>
                <a:avLst/>
                <a:gdLst>
                  <a:gd name="T0" fmla="*/ 8 w 92"/>
                  <a:gd name="T1" fmla="*/ 18 h 37"/>
                  <a:gd name="T2" fmla="*/ 59 w 92"/>
                  <a:gd name="T3" fmla="*/ 0 h 37"/>
                  <a:gd name="T4" fmla="*/ 85 w 92"/>
                  <a:gd name="T5" fmla="*/ 18 h 37"/>
                  <a:gd name="T6" fmla="*/ 33 w 92"/>
                  <a:gd name="T7" fmla="*/ 37 h 37"/>
                  <a:gd name="T8" fmla="*/ 8 w 92"/>
                  <a:gd name="T9" fmla="*/ 18 h 37"/>
                </a:gdLst>
                <a:ahLst/>
                <a:cxnLst>
                  <a:cxn ang="0">
                    <a:pos x="T0" y="T1"/>
                  </a:cxn>
                  <a:cxn ang="0">
                    <a:pos x="T2" y="T3"/>
                  </a:cxn>
                  <a:cxn ang="0">
                    <a:pos x="T4" y="T5"/>
                  </a:cxn>
                  <a:cxn ang="0">
                    <a:pos x="T6" y="T7"/>
                  </a:cxn>
                  <a:cxn ang="0">
                    <a:pos x="T8" y="T9"/>
                  </a:cxn>
                </a:cxnLst>
                <a:rect l="0" t="0" r="r" b="b"/>
                <a:pathLst>
                  <a:path w="92" h="37">
                    <a:moveTo>
                      <a:pt x="8" y="18"/>
                    </a:moveTo>
                    <a:cubicBezTo>
                      <a:pt x="15" y="8"/>
                      <a:pt x="38" y="0"/>
                      <a:pt x="59" y="0"/>
                    </a:cubicBezTo>
                    <a:cubicBezTo>
                      <a:pt x="81" y="0"/>
                      <a:pt x="92" y="8"/>
                      <a:pt x="85" y="18"/>
                    </a:cubicBezTo>
                    <a:cubicBezTo>
                      <a:pt x="78" y="29"/>
                      <a:pt x="55" y="37"/>
                      <a:pt x="33" y="37"/>
                    </a:cubicBezTo>
                    <a:cubicBezTo>
                      <a:pt x="12" y="37"/>
                      <a:pt x="0" y="29"/>
                      <a:pt x="8" y="1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91" name="Freeform 1092"/>
              <p:cNvSpPr>
                <a:spLocks/>
              </p:cNvSpPr>
              <p:nvPr/>
            </p:nvSpPr>
            <p:spPr bwMode="auto">
              <a:xfrm>
                <a:off x="1901" y="3316"/>
                <a:ext cx="91" cy="37"/>
              </a:xfrm>
              <a:custGeom>
                <a:avLst/>
                <a:gdLst>
                  <a:gd name="T0" fmla="*/ 7 w 91"/>
                  <a:gd name="T1" fmla="*/ 18 h 37"/>
                  <a:gd name="T2" fmla="*/ 58 w 91"/>
                  <a:gd name="T3" fmla="*/ 0 h 37"/>
                  <a:gd name="T4" fmla="*/ 85 w 91"/>
                  <a:gd name="T5" fmla="*/ 18 h 37"/>
                  <a:gd name="T6" fmla="*/ 33 w 91"/>
                  <a:gd name="T7" fmla="*/ 37 h 37"/>
                  <a:gd name="T8" fmla="*/ 7 w 91"/>
                  <a:gd name="T9" fmla="*/ 18 h 37"/>
                </a:gdLst>
                <a:ahLst/>
                <a:cxnLst>
                  <a:cxn ang="0">
                    <a:pos x="T0" y="T1"/>
                  </a:cxn>
                  <a:cxn ang="0">
                    <a:pos x="T2" y="T3"/>
                  </a:cxn>
                  <a:cxn ang="0">
                    <a:pos x="T4" y="T5"/>
                  </a:cxn>
                  <a:cxn ang="0">
                    <a:pos x="T6" y="T7"/>
                  </a:cxn>
                  <a:cxn ang="0">
                    <a:pos x="T8" y="T9"/>
                  </a:cxn>
                </a:cxnLst>
                <a:rect l="0" t="0" r="r" b="b"/>
                <a:pathLst>
                  <a:path w="91" h="37">
                    <a:moveTo>
                      <a:pt x="7" y="18"/>
                    </a:moveTo>
                    <a:cubicBezTo>
                      <a:pt x="14" y="8"/>
                      <a:pt x="36" y="0"/>
                      <a:pt x="58" y="0"/>
                    </a:cubicBezTo>
                    <a:cubicBezTo>
                      <a:pt x="79" y="0"/>
                      <a:pt x="91" y="8"/>
                      <a:pt x="85" y="18"/>
                    </a:cubicBezTo>
                    <a:cubicBezTo>
                      <a:pt x="78" y="29"/>
                      <a:pt x="55" y="37"/>
                      <a:pt x="33" y="37"/>
                    </a:cubicBezTo>
                    <a:cubicBezTo>
                      <a:pt x="12" y="37"/>
                      <a:pt x="0" y="29"/>
                      <a:pt x="7" y="1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92" name="Freeform 1093"/>
              <p:cNvSpPr>
                <a:spLocks/>
              </p:cNvSpPr>
              <p:nvPr/>
            </p:nvSpPr>
            <p:spPr bwMode="auto">
              <a:xfrm>
                <a:off x="2003" y="3316"/>
                <a:ext cx="89" cy="37"/>
              </a:xfrm>
              <a:custGeom>
                <a:avLst/>
                <a:gdLst>
                  <a:gd name="T0" fmla="*/ 7 w 90"/>
                  <a:gd name="T1" fmla="*/ 18 h 37"/>
                  <a:gd name="T2" fmla="*/ 57 w 90"/>
                  <a:gd name="T3" fmla="*/ 0 h 37"/>
                  <a:gd name="T4" fmla="*/ 84 w 90"/>
                  <a:gd name="T5" fmla="*/ 18 h 37"/>
                  <a:gd name="T6" fmla="*/ 34 w 90"/>
                  <a:gd name="T7" fmla="*/ 37 h 37"/>
                  <a:gd name="T8" fmla="*/ 7 w 90"/>
                  <a:gd name="T9" fmla="*/ 18 h 37"/>
                </a:gdLst>
                <a:ahLst/>
                <a:cxnLst>
                  <a:cxn ang="0">
                    <a:pos x="T0" y="T1"/>
                  </a:cxn>
                  <a:cxn ang="0">
                    <a:pos x="T2" y="T3"/>
                  </a:cxn>
                  <a:cxn ang="0">
                    <a:pos x="T4" y="T5"/>
                  </a:cxn>
                  <a:cxn ang="0">
                    <a:pos x="T6" y="T7"/>
                  </a:cxn>
                  <a:cxn ang="0">
                    <a:pos x="T8" y="T9"/>
                  </a:cxn>
                </a:cxnLst>
                <a:rect l="0" t="0" r="r" b="b"/>
                <a:pathLst>
                  <a:path w="90" h="37">
                    <a:moveTo>
                      <a:pt x="7" y="18"/>
                    </a:moveTo>
                    <a:cubicBezTo>
                      <a:pt x="13" y="8"/>
                      <a:pt x="36" y="0"/>
                      <a:pt x="57" y="0"/>
                    </a:cubicBezTo>
                    <a:cubicBezTo>
                      <a:pt x="78" y="0"/>
                      <a:pt x="90" y="8"/>
                      <a:pt x="84" y="18"/>
                    </a:cubicBezTo>
                    <a:cubicBezTo>
                      <a:pt x="77" y="29"/>
                      <a:pt x="55" y="37"/>
                      <a:pt x="34" y="37"/>
                    </a:cubicBezTo>
                    <a:cubicBezTo>
                      <a:pt x="12" y="37"/>
                      <a:pt x="0" y="29"/>
                      <a:pt x="7" y="1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93" name="Freeform 1094"/>
              <p:cNvSpPr>
                <a:spLocks/>
              </p:cNvSpPr>
              <p:nvPr/>
            </p:nvSpPr>
            <p:spPr bwMode="auto">
              <a:xfrm>
                <a:off x="2104" y="3316"/>
                <a:ext cx="88" cy="37"/>
              </a:xfrm>
              <a:custGeom>
                <a:avLst/>
                <a:gdLst>
                  <a:gd name="T0" fmla="*/ 6 w 89"/>
                  <a:gd name="T1" fmla="*/ 18 h 37"/>
                  <a:gd name="T2" fmla="*/ 55 w 89"/>
                  <a:gd name="T3" fmla="*/ 0 h 37"/>
                  <a:gd name="T4" fmla="*/ 84 w 89"/>
                  <a:gd name="T5" fmla="*/ 18 h 37"/>
                  <a:gd name="T6" fmla="*/ 34 w 89"/>
                  <a:gd name="T7" fmla="*/ 37 h 37"/>
                  <a:gd name="T8" fmla="*/ 6 w 89"/>
                  <a:gd name="T9" fmla="*/ 18 h 37"/>
                </a:gdLst>
                <a:ahLst/>
                <a:cxnLst>
                  <a:cxn ang="0">
                    <a:pos x="T0" y="T1"/>
                  </a:cxn>
                  <a:cxn ang="0">
                    <a:pos x="T2" y="T3"/>
                  </a:cxn>
                  <a:cxn ang="0">
                    <a:pos x="T4" y="T5"/>
                  </a:cxn>
                  <a:cxn ang="0">
                    <a:pos x="T6" y="T7"/>
                  </a:cxn>
                  <a:cxn ang="0">
                    <a:pos x="T8" y="T9"/>
                  </a:cxn>
                </a:cxnLst>
                <a:rect l="0" t="0" r="r" b="b"/>
                <a:pathLst>
                  <a:path w="89" h="37">
                    <a:moveTo>
                      <a:pt x="6" y="18"/>
                    </a:moveTo>
                    <a:cubicBezTo>
                      <a:pt x="12" y="8"/>
                      <a:pt x="34" y="0"/>
                      <a:pt x="55" y="0"/>
                    </a:cubicBezTo>
                    <a:cubicBezTo>
                      <a:pt x="77" y="0"/>
                      <a:pt x="89" y="8"/>
                      <a:pt x="84" y="18"/>
                    </a:cubicBezTo>
                    <a:cubicBezTo>
                      <a:pt x="78" y="29"/>
                      <a:pt x="56" y="37"/>
                      <a:pt x="34" y="37"/>
                    </a:cubicBezTo>
                    <a:cubicBezTo>
                      <a:pt x="12" y="37"/>
                      <a:pt x="0" y="29"/>
                      <a:pt x="6" y="1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94" name="Freeform 1095"/>
              <p:cNvSpPr>
                <a:spLocks/>
              </p:cNvSpPr>
              <p:nvPr/>
            </p:nvSpPr>
            <p:spPr bwMode="auto">
              <a:xfrm>
                <a:off x="2204" y="3316"/>
                <a:ext cx="88" cy="37"/>
              </a:xfrm>
              <a:custGeom>
                <a:avLst/>
                <a:gdLst>
                  <a:gd name="T0" fmla="*/ 5 w 88"/>
                  <a:gd name="T1" fmla="*/ 18 h 37"/>
                  <a:gd name="T2" fmla="*/ 54 w 88"/>
                  <a:gd name="T3" fmla="*/ 0 h 37"/>
                  <a:gd name="T4" fmla="*/ 83 w 88"/>
                  <a:gd name="T5" fmla="*/ 18 h 37"/>
                  <a:gd name="T6" fmla="*/ 34 w 88"/>
                  <a:gd name="T7" fmla="*/ 37 h 37"/>
                  <a:gd name="T8" fmla="*/ 5 w 88"/>
                  <a:gd name="T9" fmla="*/ 18 h 37"/>
                </a:gdLst>
                <a:ahLst/>
                <a:cxnLst>
                  <a:cxn ang="0">
                    <a:pos x="T0" y="T1"/>
                  </a:cxn>
                  <a:cxn ang="0">
                    <a:pos x="T2" y="T3"/>
                  </a:cxn>
                  <a:cxn ang="0">
                    <a:pos x="T4" y="T5"/>
                  </a:cxn>
                  <a:cxn ang="0">
                    <a:pos x="T6" y="T7"/>
                  </a:cxn>
                  <a:cxn ang="0">
                    <a:pos x="T8" y="T9"/>
                  </a:cxn>
                </a:cxnLst>
                <a:rect l="0" t="0" r="r" b="b"/>
                <a:pathLst>
                  <a:path w="88" h="37">
                    <a:moveTo>
                      <a:pt x="5" y="18"/>
                    </a:moveTo>
                    <a:cubicBezTo>
                      <a:pt x="11" y="8"/>
                      <a:pt x="33" y="0"/>
                      <a:pt x="54" y="0"/>
                    </a:cubicBezTo>
                    <a:cubicBezTo>
                      <a:pt x="75" y="0"/>
                      <a:pt x="88" y="8"/>
                      <a:pt x="83" y="18"/>
                    </a:cubicBezTo>
                    <a:cubicBezTo>
                      <a:pt x="78" y="29"/>
                      <a:pt x="56" y="37"/>
                      <a:pt x="34" y="37"/>
                    </a:cubicBezTo>
                    <a:cubicBezTo>
                      <a:pt x="12" y="37"/>
                      <a:pt x="0" y="29"/>
                      <a:pt x="5" y="1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95" name="Freeform 1096"/>
              <p:cNvSpPr>
                <a:spLocks/>
              </p:cNvSpPr>
              <p:nvPr/>
            </p:nvSpPr>
            <p:spPr bwMode="auto">
              <a:xfrm>
                <a:off x="3413" y="3316"/>
                <a:ext cx="78" cy="37"/>
              </a:xfrm>
              <a:custGeom>
                <a:avLst/>
                <a:gdLst>
                  <a:gd name="T0" fmla="*/ 1 w 78"/>
                  <a:gd name="T1" fmla="*/ 18 h 37"/>
                  <a:gd name="T2" fmla="*/ 40 w 78"/>
                  <a:gd name="T3" fmla="*/ 0 h 37"/>
                  <a:gd name="T4" fmla="*/ 78 w 78"/>
                  <a:gd name="T5" fmla="*/ 18 h 37"/>
                  <a:gd name="T6" fmla="*/ 39 w 78"/>
                  <a:gd name="T7" fmla="*/ 37 h 37"/>
                  <a:gd name="T8" fmla="*/ 1 w 78"/>
                  <a:gd name="T9" fmla="*/ 18 h 37"/>
                </a:gdLst>
                <a:ahLst/>
                <a:cxnLst>
                  <a:cxn ang="0">
                    <a:pos x="T0" y="T1"/>
                  </a:cxn>
                  <a:cxn ang="0">
                    <a:pos x="T2" y="T3"/>
                  </a:cxn>
                  <a:cxn ang="0">
                    <a:pos x="T4" y="T5"/>
                  </a:cxn>
                  <a:cxn ang="0">
                    <a:pos x="T6" y="T7"/>
                  </a:cxn>
                  <a:cxn ang="0">
                    <a:pos x="T8" y="T9"/>
                  </a:cxn>
                </a:cxnLst>
                <a:rect l="0" t="0" r="r" b="b"/>
                <a:pathLst>
                  <a:path w="78" h="37">
                    <a:moveTo>
                      <a:pt x="1" y="18"/>
                    </a:moveTo>
                    <a:cubicBezTo>
                      <a:pt x="1" y="8"/>
                      <a:pt x="19" y="0"/>
                      <a:pt x="40" y="0"/>
                    </a:cubicBezTo>
                    <a:cubicBezTo>
                      <a:pt x="61" y="0"/>
                      <a:pt x="78" y="8"/>
                      <a:pt x="78" y="18"/>
                    </a:cubicBezTo>
                    <a:cubicBezTo>
                      <a:pt x="78" y="29"/>
                      <a:pt x="60" y="37"/>
                      <a:pt x="39" y="37"/>
                    </a:cubicBezTo>
                    <a:cubicBezTo>
                      <a:pt x="17" y="37"/>
                      <a:pt x="0" y="29"/>
                      <a:pt x="1" y="1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96" name="Freeform 1097"/>
              <p:cNvSpPr>
                <a:spLocks/>
              </p:cNvSpPr>
              <p:nvPr/>
            </p:nvSpPr>
            <p:spPr bwMode="auto">
              <a:xfrm>
                <a:off x="3514" y="3316"/>
                <a:ext cx="78" cy="37"/>
              </a:xfrm>
              <a:custGeom>
                <a:avLst/>
                <a:gdLst>
                  <a:gd name="T0" fmla="*/ 0 w 78"/>
                  <a:gd name="T1" fmla="*/ 18 h 37"/>
                  <a:gd name="T2" fmla="*/ 39 w 78"/>
                  <a:gd name="T3" fmla="*/ 0 h 37"/>
                  <a:gd name="T4" fmla="*/ 78 w 78"/>
                  <a:gd name="T5" fmla="*/ 18 h 37"/>
                  <a:gd name="T6" fmla="*/ 39 w 78"/>
                  <a:gd name="T7" fmla="*/ 37 h 37"/>
                  <a:gd name="T8" fmla="*/ 0 w 78"/>
                  <a:gd name="T9" fmla="*/ 18 h 37"/>
                </a:gdLst>
                <a:ahLst/>
                <a:cxnLst>
                  <a:cxn ang="0">
                    <a:pos x="T0" y="T1"/>
                  </a:cxn>
                  <a:cxn ang="0">
                    <a:pos x="T2" y="T3"/>
                  </a:cxn>
                  <a:cxn ang="0">
                    <a:pos x="T4" y="T5"/>
                  </a:cxn>
                  <a:cxn ang="0">
                    <a:pos x="T6" y="T7"/>
                  </a:cxn>
                  <a:cxn ang="0">
                    <a:pos x="T8" y="T9"/>
                  </a:cxn>
                </a:cxnLst>
                <a:rect l="0" t="0" r="r" b="b"/>
                <a:pathLst>
                  <a:path w="78" h="37">
                    <a:moveTo>
                      <a:pt x="0" y="18"/>
                    </a:moveTo>
                    <a:cubicBezTo>
                      <a:pt x="0" y="8"/>
                      <a:pt x="18" y="0"/>
                      <a:pt x="39" y="0"/>
                    </a:cubicBezTo>
                    <a:cubicBezTo>
                      <a:pt x="60" y="0"/>
                      <a:pt x="78" y="8"/>
                      <a:pt x="78" y="18"/>
                    </a:cubicBezTo>
                    <a:cubicBezTo>
                      <a:pt x="78" y="29"/>
                      <a:pt x="61" y="37"/>
                      <a:pt x="39" y="37"/>
                    </a:cubicBezTo>
                    <a:cubicBezTo>
                      <a:pt x="18" y="37"/>
                      <a:pt x="0" y="29"/>
                      <a:pt x="0" y="1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97" name="Freeform 1098"/>
              <p:cNvSpPr>
                <a:spLocks/>
              </p:cNvSpPr>
              <p:nvPr/>
            </p:nvSpPr>
            <p:spPr bwMode="auto">
              <a:xfrm>
                <a:off x="3614" y="3316"/>
                <a:ext cx="78" cy="37"/>
              </a:xfrm>
              <a:custGeom>
                <a:avLst/>
                <a:gdLst>
                  <a:gd name="T0" fmla="*/ 0 w 79"/>
                  <a:gd name="T1" fmla="*/ 18 h 37"/>
                  <a:gd name="T2" fmla="*/ 38 w 79"/>
                  <a:gd name="T3" fmla="*/ 0 h 37"/>
                  <a:gd name="T4" fmla="*/ 78 w 79"/>
                  <a:gd name="T5" fmla="*/ 18 h 37"/>
                  <a:gd name="T6" fmla="*/ 40 w 79"/>
                  <a:gd name="T7" fmla="*/ 37 h 37"/>
                  <a:gd name="T8" fmla="*/ 0 w 79"/>
                  <a:gd name="T9" fmla="*/ 18 h 37"/>
                </a:gdLst>
                <a:ahLst/>
                <a:cxnLst>
                  <a:cxn ang="0">
                    <a:pos x="T0" y="T1"/>
                  </a:cxn>
                  <a:cxn ang="0">
                    <a:pos x="T2" y="T3"/>
                  </a:cxn>
                  <a:cxn ang="0">
                    <a:pos x="T4" y="T5"/>
                  </a:cxn>
                  <a:cxn ang="0">
                    <a:pos x="T6" y="T7"/>
                  </a:cxn>
                  <a:cxn ang="0">
                    <a:pos x="T8" y="T9"/>
                  </a:cxn>
                </a:cxnLst>
                <a:rect l="0" t="0" r="r" b="b"/>
                <a:pathLst>
                  <a:path w="79" h="37">
                    <a:moveTo>
                      <a:pt x="0" y="18"/>
                    </a:moveTo>
                    <a:cubicBezTo>
                      <a:pt x="0" y="8"/>
                      <a:pt x="17" y="0"/>
                      <a:pt x="38" y="0"/>
                    </a:cubicBezTo>
                    <a:cubicBezTo>
                      <a:pt x="60" y="0"/>
                      <a:pt x="77" y="8"/>
                      <a:pt x="78" y="18"/>
                    </a:cubicBezTo>
                    <a:cubicBezTo>
                      <a:pt x="79" y="29"/>
                      <a:pt x="62" y="37"/>
                      <a:pt x="40" y="37"/>
                    </a:cubicBezTo>
                    <a:cubicBezTo>
                      <a:pt x="19" y="37"/>
                      <a:pt x="1" y="29"/>
                      <a:pt x="0" y="1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98" name="Freeform 1099"/>
              <p:cNvSpPr>
                <a:spLocks/>
              </p:cNvSpPr>
              <p:nvPr/>
            </p:nvSpPr>
            <p:spPr bwMode="auto">
              <a:xfrm>
                <a:off x="3715" y="3316"/>
                <a:ext cx="78" cy="37"/>
              </a:xfrm>
              <a:custGeom>
                <a:avLst/>
                <a:gdLst>
                  <a:gd name="T0" fmla="*/ 0 w 78"/>
                  <a:gd name="T1" fmla="*/ 18 h 37"/>
                  <a:gd name="T2" fmla="*/ 37 w 78"/>
                  <a:gd name="T3" fmla="*/ 0 h 37"/>
                  <a:gd name="T4" fmla="*/ 77 w 78"/>
                  <a:gd name="T5" fmla="*/ 18 h 37"/>
                  <a:gd name="T6" fmla="*/ 41 w 78"/>
                  <a:gd name="T7" fmla="*/ 37 h 37"/>
                  <a:gd name="T8" fmla="*/ 0 w 78"/>
                  <a:gd name="T9" fmla="*/ 18 h 37"/>
                </a:gdLst>
                <a:ahLst/>
                <a:cxnLst>
                  <a:cxn ang="0">
                    <a:pos x="T0" y="T1"/>
                  </a:cxn>
                  <a:cxn ang="0">
                    <a:pos x="T2" y="T3"/>
                  </a:cxn>
                  <a:cxn ang="0">
                    <a:pos x="T4" y="T5"/>
                  </a:cxn>
                  <a:cxn ang="0">
                    <a:pos x="T6" y="T7"/>
                  </a:cxn>
                  <a:cxn ang="0">
                    <a:pos x="T8" y="T9"/>
                  </a:cxn>
                </a:cxnLst>
                <a:rect l="0" t="0" r="r" b="b"/>
                <a:pathLst>
                  <a:path w="78" h="37">
                    <a:moveTo>
                      <a:pt x="0" y="18"/>
                    </a:moveTo>
                    <a:cubicBezTo>
                      <a:pt x="0" y="8"/>
                      <a:pt x="16" y="0"/>
                      <a:pt x="37" y="0"/>
                    </a:cubicBezTo>
                    <a:cubicBezTo>
                      <a:pt x="58" y="0"/>
                      <a:pt x="76" y="8"/>
                      <a:pt x="77" y="18"/>
                    </a:cubicBezTo>
                    <a:cubicBezTo>
                      <a:pt x="78" y="29"/>
                      <a:pt x="62" y="37"/>
                      <a:pt x="41" y="37"/>
                    </a:cubicBezTo>
                    <a:cubicBezTo>
                      <a:pt x="19" y="37"/>
                      <a:pt x="1" y="29"/>
                      <a:pt x="0" y="1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99" name="Freeform 1100"/>
              <p:cNvSpPr>
                <a:spLocks/>
              </p:cNvSpPr>
              <p:nvPr/>
            </p:nvSpPr>
            <p:spPr bwMode="auto">
              <a:xfrm>
                <a:off x="3814" y="3316"/>
                <a:ext cx="79" cy="37"/>
              </a:xfrm>
              <a:custGeom>
                <a:avLst/>
                <a:gdLst>
                  <a:gd name="T0" fmla="*/ 2 w 80"/>
                  <a:gd name="T1" fmla="*/ 18 h 37"/>
                  <a:gd name="T2" fmla="*/ 38 w 80"/>
                  <a:gd name="T3" fmla="*/ 0 h 37"/>
                  <a:gd name="T4" fmla="*/ 78 w 80"/>
                  <a:gd name="T5" fmla="*/ 18 h 37"/>
                  <a:gd name="T6" fmla="*/ 43 w 80"/>
                  <a:gd name="T7" fmla="*/ 37 h 37"/>
                  <a:gd name="T8" fmla="*/ 2 w 80"/>
                  <a:gd name="T9" fmla="*/ 18 h 37"/>
                </a:gdLst>
                <a:ahLst/>
                <a:cxnLst>
                  <a:cxn ang="0">
                    <a:pos x="T0" y="T1"/>
                  </a:cxn>
                  <a:cxn ang="0">
                    <a:pos x="T2" y="T3"/>
                  </a:cxn>
                  <a:cxn ang="0">
                    <a:pos x="T4" y="T5"/>
                  </a:cxn>
                  <a:cxn ang="0">
                    <a:pos x="T6" y="T7"/>
                  </a:cxn>
                  <a:cxn ang="0">
                    <a:pos x="T8" y="T9"/>
                  </a:cxn>
                </a:cxnLst>
                <a:rect l="0" t="0" r="r" b="b"/>
                <a:pathLst>
                  <a:path w="80" h="37">
                    <a:moveTo>
                      <a:pt x="2" y="18"/>
                    </a:moveTo>
                    <a:cubicBezTo>
                      <a:pt x="0" y="8"/>
                      <a:pt x="16" y="0"/>
                      <a:pt x="38" y="0"/>
                    </a:cubicBezTo>
                    <a:cubicBezTo>
                      <a:pt x="59" y="0"/>
                      <a:pt x="77" y="8"/>
                      <a:pt x="78" y="18"/>
                    </a:cubicBezTo>
                    <a:cubicBezTo>
                      <a:pt x="80" y="29"/>
                      <a:pt x="64" y="37"/>
                      <a:pt x="43" y="37"/>
                    </a:cubicBezTo>
                    <a:cubicBezTo>
                      <a:pt x="21" y="37"/>
                      <a:pt x="3" y="29"/>
                      <a:pt x="2" y="1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400" name="Freeform 1101"/>
              <p:cNvSpPr>
                <a:spLocks/>
              </p:cNvSpPr>
              <p:nvPr/>
            </p:nvSpPr>
            <p:spPr bwMode="auto">
              <a:xfrm>
                <a:off x="3914" y="3316"/>
                <a:ext cx="82" cy="37"/>
              </a:xfrm>
              <a:custGeom>
                <a:avLst/>
                <a:gdLst>
                  <a:gd name="T0" fmla="*/ 2 w 82"/>
                  <a:gd name="T1" fmla="*/ 18 h 37"/>
                  <a:gd name="T2" fmla="*/ 37 w 82"/>
                  <a:gd name="T3" fmla="*/ 0 h 37"/>
                  <a:gd name="T4" fmla="*/ 80 w 82"/>
                  <a:gd name="T5" fmla="*/ 18 h 37"/>
                  <a:gd name="T6" fmla="*/ 44 w 82"/>
                  <a:gd name="T7" fmla="*/ 37 h 37"/>
                  <a:gd name="T8" fmla="*/ 2 w 82"/>
                  <a:gd name="T9" fmla="*/ 18 h 37"/>
                </a:gdLst>
                <a:ahLst/>
                <a:cxnLst>
                  <a:cxn ang="0">
                    <a:pos x="T0" y="T1"/>
                  </a:cxn>
                  <a:cxn ang="0">
                    <a:pos x="T2" y="T3"/>
                  </a:cxn>
                  <a:cxn ang="0">
                    <a:pos x="T4" y="T5"/>
                  </a:cxn>
                  <a:cxn ang="0">
                    <a:pos x="T6" y="T7"/>
                  </a:cxn>
                  <a:cxn ang="0">
                    <a:pos x="T8" y="T9"/>
                  </a:cxn>
                </a:cxnLst>
                <a:rect l="0" t="0" r="r" b="b"/>
                <a:pathLst>
                  <a:path w="82" h="37">
                    <a:moveTo>
                      <a:pt x="2" y="18"/>
                    </a:moveTo>
                    <a:cubicBezTo>
                      <a:pt x="0" y="8"/>
                      <a:pt x="16" y="0"/>
                      <a:pt x="37" y="0"/>
                    </a:cubicBezTo>
                    <a:cubicBezTo>
                      <a:pt x="59" y="0"/>
                      <a:pt x="78" y="8"/>
                      <a:pt x="80" y="18"/>
                    </a:cubicBezTo>
                    <a:cubicBezTo>
                      <a:pt x="82" y="29"/>
                      <a:pt x="66" y="37"/>
                      <a:pt x="44" y="37"/>
                    </a:cubicBezTo>
                    <a:cubicBezTo>
                      <a:pt x="22" y="37"/>
                      <a:pt x="3" y="29"/>
                      <a:pt x="2" y="1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401" name="Freeform 1102"/>
              <p:cNvSpPr>
                <a:spLocks/>
              </p:cNvSpPr>
              <p:nvPr/>
            </p:nvSpPr>
            <p:spPr bwMode="auto">
              <a:xfrm>
                <a:off x="4115" y="3316"/>
                <a:ext cx="81" cy="37"/>
              </a:xfrm>
              <a:custGeom>
                <a:avLst/>
                <a:gdLst>
                  <a:gd name="T0" fmla="*/ 2 w 82"/>
                  <a:gd name="T1" fmla="*/ 18 h 37"/>
                  <a:gd name="T2" fmla="*/ 36 w 82"/>
                  <a:gd name="T3" fmla="*/ 0 h 37"/>
                  <a:gd name="T4" fmla="*/ 79 w 82"/>
                  <a:gd name="T5" fmla="*/ 18 h 37"/>
                  <a:gd name="T6" fmla="*/ 45 w 82"/>
                  <a:gd name="T7" fmla="*/ 37 h 37"/>
                  <a:gd name="T8" fmla="*/ 2 w 82"/>
                  <a:gd name="T9" fmla="*/ 18 h 37"/>
                </a:gdLst>
                <a:ahLst/>
                <a:cxnLst>
                  <a:cxn ang="0">
                    <a:pos x="T0" y="T1"/>
                  </a:cxn>
                  <a:cxn ang="0">
                    <a:pos x="T2" y="T3"/>
                  </a:cxn>
                  <a:cxn ang="0">
                    <a:pos x="T4" y="T5"/>
                  </a:cxn>
                  <a:cxn ang="0">
                    <a:pos x="T6" y="T7"/>
                  </a:cxn>
                  <a:cxn ang="0">
                    <a:pos x="T8" y="T9"/>
                  </a:cxn>
                </a:cxnLst>
                <a:rect l="0" t="0" r="r" b="b"/>
                <a:pathLst>
                  <a:path w="82" h="37">
                    <a:moveTo>
                      <a:pt x="2" y="18"/>
                    </a:moveTo>
                    <a:cubicBezTo>
                      <a:pt x="0" y="8"/>
                      <a:pt x="15" y="0"/>
                      <a:pt x="36" y="0"/>
                    </a:cubicBezTo>
                    <a:cubicBezTo>
                      <a:pt x="57" y="0"/>
                      <a:pt x="76" y="8"/>
                      <a:pt x="79" y="18"/>
                    </a:cubicBezTo>
                    <a:cubicBezTo>
                      <a:pt x="82" y="29"/>
                      <a:pt x="67" y="37"/>
                      <a:pt x="45" y="37"/>
                    </a:cubicBezTo>
                    <a:cubicBezTo>
                      <a:pt x="24" y="37"/>
                      <a:pt x="5" y="29"/>
                      <a:pt x="2" y="1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402" name="Freeform 1103"/>
              <p:cNvSpPr>
                <a:spLocks/>
              </p:cNvSpPr>
              <p:nvPr/>
            </p:nvSpPr>
            <p:spPr bwMode="auto">
              <a:xfrm>
                <a:off x="5814" y="3316"/>
                <a:ext cx="96" cy="37"/>
              </a:xfrm>
              <a:custGeom>
                <a:avLst/>
                <a:gdLst>
                  <a:gd name="T0" fmla="*/ 10 w 97"/>
                  <a:gd name="T1" fmla="*/ 18 h 37"/>
                  <a:gd name="T2" fmla="*/ 30 w 97"/>
                  <a:gd name="T3" fmla="*/ 0 h 37"/>
                  <a:gd name="T4" fmla="*/ 86 w 97"/>
                  <a:gd name="T5" fmla="*/ 18 h 37"/>
                  <a:gd name="T6" fmla="*/ 66 w 97"/>
                  <a:gd name="T7" fmla="*/ 37 h 37"/>
                  <a:gd name="T8" fmla="*/ 10 w 97"/>
                  <a:gd name="T9" fmla="*/ 18 h 37"/>
                </a:gdLst>
                <a:ahLst/>
                <a:cxnLst>
                  <a:cxn ang="0">
                    <a:pos x="T0" y="T1"/>
                  </a:cxn>
                  <a:cxn ang="0">
                    <a:pos x="T2" y="T3"/>
                  </a:cxn>
                  <a:cxn ang="0">
                    <a:pos x="T4" y="T5"/>
                  </a:cxn>
                  <a:cxn ang="0">
                    <a:pos x="T6" y="T7"/>
                  </a:cxn>
                  <a:cxn ang="0">
                    <a:pos x="T8" y="T9"/>
                  </a:cxn>
                </a:cxnLst>
                <a:rect l="0" t="0" r="r" b="b"/>
                <a:pathLst>
                  <a:path w="97" h="37">
                    <a:moveTo>
                      <a:pt x="10" y="18"/>
                    </a:moveTo>
                    <a:cubicBezTo>
                      <a:pt x="0" y="8"/>
                      <a:pt x="9" y="0"/>
                      <a:pt x="30" y="0"/>
                    </a:cubicBezTo>
                    <a:cubicBezTo>
                      <a:pt x="51" y="0"/>
                      <a:pt x="76" y="8"/>
                      <a:pt x="86" y="18"/>
                    </a:cubicBezTo>
                    <a:cubicBezTo>
                      <a:pt x="97" y="29"/>
                      <a:pt x="88" y="37"/>
                      <a:pt x="66" y="37"/>
                    </a:cubicBezTo>
                    <a:cubicBezTo>
                      <a:pt x="45" y="37"/>
                      <a:pt x="19" y="29"/>
                      <a:pt x="10" y="1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403" name="Freeform 1104"/>
              <p:cNvSpPr>
                <a:spLocks/>
              </p:cNvSpPr>
              <p:nvPr/>
            </p:nvSpPr>
            <p:spPr bwMode="auto">
              <a:xfrm>
                <a:off x="5913" y="3316"/>
                <a:ext cx="96" cy="37"/>
              </a:xfrm>
              <a:custGeom>
                <a:avLst/>
                <a:gdLst>
                  <a:gd name="T0" fmla="*/ 10 w 97"/>
                  <a:gd name="T1" fmla="*/ 18 h 37"/>
                  <a:gd name="T2" fmla="*/ 30 w 97"/>
                  <a:gd name="T3" fmla="*/ 0 h 37"/>
                  <a:gd name="T4" fmla="*/ 87 w 97"/>
                  <a:gd name="T5" fmla="*/ 18 h 37"/>
                  <a:gd name="T6" fmla="*/ 67 w 97"/>
                  <a:gd name="T7" fmla="*/ 37 h 37"/>
                  <a:gd name="T8" fmla="*/ 10 w 97"/>
                  <a:gd name="T9" fmla="*/ 18 h 37"/>
                </a:gdLst>
                <a:ahLst/>
                <a:cxnLst>
                  <a:cxn ang="0">
                    <a:pos x="T0" y="T1"/>
                  </a:cxn>
                  <a:cxn ang="0">
                    <a:pos x="T2" y="T3"/>
                  </a:cxn>
                  <a:cxn ang="0">
                    <a:pos x="T4" y="T5"/>
                  </a:cxn>
                  <a:cxn ang="0">
                    <a:pos x="T6" y="T7"/>
                  </a:cxn>
                  <a:cxn ang="0">
                    <a:pos x="T8" y="T9"/>
                  </a:cxn>
                </a:cxnLst>
                <a:rect l="0" t="0" r="r" b="b"/>
                <a:pathLst>
                  <a:path w="97" h="37">
                    <a:moveTo>
                      <a:pt x="10" y="18"/>
                    </a:moveTo>
                    <a:cubicBezTo>
                      <a:pt x="0" y="8"/>
                      <a:pt x="9" y="0"/>
                      <a:pt x="30" y="0"/>
                    </a:cubicBezTo>
                    <a:cubicBezTo>
                      <a:pt x="51" y="0"/>
                      <a:pt x="76" y="8"/>
                      <a:pt x="87" y="18"/>
                    </a:cubicBezTo>
                    <a:cubicBezTo>
                      <a:pt x="97" y="29"/>
                      <a:pt x="89" y="37"/>
                      <a:pt x="67" y="37"/>
                    </a:cubicBezTo>
                    <a:cubicBezTo>
                      <a:pt x="46" y="37"/>
                      <a:pt x="20" y="29"/>
                      <a:pt x="10" y="1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404" name="Freeform 1105"/>
              <p:cNvSpPr>
                <a:spLocks/>
              </p:cNvSpPr>
              <p:nvPr/>
            </p:nvSpPr>
            <p:spPr bwMode="auto">
              <a:xfrm>
                <a:off x="6112" y="3316"/>
                <a:ext cx="99" cy="37"/>
              </a:xfrm>
              <a:custGeom>
                <a:avLst/>
                <a:gdLst>
                  <a:gd name="T0" fmla="*/ 11 w 100"/>
                  <a:gd name="T1" fmla="*/ 18 h 37"/>
                  <a:gd name="T2" fmla="*/ 30 w 100"/>
                  <a:gd name="T3" fmla="*/ 0 h 37"/>
                  <a:gd name="T4" fmla="*/ 89 w 100"/>
                  <a:gd name="T5" fmla="*/ 18 h 37"/>
                  <a:gd name="T6" fmla="*/ 71 w 100"/>
                  <a:gd name="T7" fmla="*/ 37 h 37"/>
                  <a:gd name="T8" fmla="*/ 11 w 100"/>
                  <a:gd name="T9" fmla="*/ 18 h 37"/>
                </a:gdLst>
                <a:ahLst/>
                <a:cxnLst>
                  <a:cxn ang="0">
                    <a:pos x="T0" y="T1"/>
                  </a:cxn>
                  <a:cxn ang="0">
                    <a:pos x="T2" y="T3"/>
                  </a:cxn>
                  <a:cxn ang="0">
                    <a:pos x="T4" y="T5"/>
                  </a:cxn>
                  <a:cxn ang="0">
                    <a:pos x="T6" y="T7"/>
                  </a:cxn>
                  <a:cxn ang="0">
                    <a:pos x="T8" y="T9"/>
                  </a:cxn>
                </a:cxnLst>
                <a:rect l="0" t="0" r="r" b="b"/>
                <a:pathLst>
                  <a:path w="100" h="37">
                    <a:moveTo>
                      <a:pt x="11" y="18"/>
                    </a:moveTo>
                    <a:cubicBezTo>
                      <a:pt x="0" y="8"/>
                      <a:pt x="9" y="0"/>
                      <a:pt x="30" y="0"/>
                    </a:cubicBezTo>
                    <a:cubicBezTo>
                      <a:pt x="51" y="0"/>
                      <a:pt x="78" y="8"/>
                      <a:pt x="89" y="18"/>
                    </a:cubicBezTo>
                    <a:cubicBezTo>
                      <a:pt x="100" y="29"/>
                      <a:pt x="92" y="37"/>
                      <a:pt x="71" y="37"/>
                    </a:cubicBezTo>
                    <a:cubicBezTo>
                      <a:pt x="49" y="37"/>
                      <a:pt x="22" y="29"/>
                      <a:pt x="11" y="1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405" name="Freeform 1106"/>
              <p:cNvSpPr>
                <a:spLocks/>
              </p:cNvSpPr>
              <p:nvPr/>
            </p:nvSpPr>
            <p:spPr bwMode="auto">
              <a:xfrm>
                <a:off x="1666" y="3360"/>
                <a:ext cx="93" cy="37"/>
              </a:xfrm>
              <a:custGeom>
                <a:avLst/>
                <a:gdLst>
                  <a:gd name="T0" fmla="*/ 8 w 94"/>
                  <a:gd name="T1" fmla="*/ 19 h 38"/>
                  <a:gd name="T2" fmla="*/ 61 w 94"/>
                  <a:gd name="T3" fmla="*/ 0 h 38"/>
                  <a:gd name="T4" fmla="*/ 86 w 94"/>
                  <a:gd name="T5" fmla="*/ 19 h 38"/>
                  <a:gd name="T6" fmla="*/ 33 w 94"/>
                  <a:gd name="T7" fmla="*/ 38 h 38"/>
                  <a:gd name="T8" fmla="*/ 8 w 94"/>
                  <a:gd name="T9" fmla="*/ 19 h 38"/>
                </a:gdLst>
                <a:ahLst/>
                <a:cxnLst>
                  <a:cxn ang="0">
                    <a:pos x="T0" y="T1"/>
                  </a:cxn>
                  <a:cxn ang="0">
                    <a:pos x="T2" y="T3"/>
                  </a:cxn>
                  <a:cxn ang="0">
                    <a:pos x="T4" y="T5"/>
                  </a:cxn>
                  <a:cxn ang="0">
                    <a:pos x="T6" y="T7"/>
                  </a:cxn>
                  <a:cxn ang="0">
                    <a:pos x="T8" y="T9"/>
                  </a:cxn>
                </a:cxnLst>
                <a:rect l="0" t="0" r="r" b="b"/>
                <a:pathLst>
                  <a:path w="94" h="38">
                    <a:moveTo>
                      <a:pt x="8" y="19"/>
                    </a:moveTo>
                    <a:cubicBezTo>
                      <a:pt x="16" y="9"/>
                      <a:pt x="40" y="0"/>
                      <a:pt x="61" y="0"/>
                    </a:cubicBezTo>
                    <a:cubicBezTo>
                      <a:pt x="83" y="0"/>
                      <a:pt x="94" y="9"/>
                      <a:pt x="86" y="19"/>
                    </a:cubicBezTo>
                    <a:cubicBezTo>
                      <a:pt x="78" y="30"/>
                      <a:pt x="54" y="38"/>
                      <a:pt x="33" y="38"/>
                    </a:cubicBezTo>
                    <a:cubicBezTo>
                      <a:pt x="11" y="38"/>
                      <a:pt x="0" y="30"/>
                      <a:pt x="8" y="1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406" name="Freeform 1107"/>
              <p:cNvSpPr>
                <a:spLocks/>
              </p:cNvSpPr>
              <p:nvPr/>
            </p:nvSpPr>
            <p:spPr bwMode="auto">
              <a:xfrm>
                <a:off x="1768" y="3360"/>
                <a:ext cx="94" cy="37"/>
              </a:xfrm>
              <a:custGeom>
                <a:avLst/>
                <a:gdLst>
                  <a:gd name="T0" fmla="*/ 8 w 95"/>
                  <a:gd name="T1" fmla="*/ 19 h 38"/>
                  <a:gd name="T2" fmla="*/ 61 w 95"/>
                  <a:gd name="T3" fmla="*/ 0 h 38"/>
                  <a:gd name="T4" fmla="*/ 87 w 95"/>
                  <a:gd name="T5" fmla="*/ 19 h 38"/>
                  <a:gd name="T6" fmla="*/ 34 w 95"/>
                  <a:gd name="T7" fmla="*/ 38 h 38"/>
                  <a:gd name="T8" fmla="*/ 8 w 95"/>
                  <a:gd name="T9" fmla="*/ 19 h 38"/>
                </a:gdLst>
                <a:ahLst/>
                <a:cxnLst>
                  <a:cxn ang="0">
                    <a:pos x="T0" y="T1"/>
                  </a:cxn>
                  <a:cxn ang="0">
                    <a:pos x="T2" y="T3"/>
                  </a:cxn>
                  <a:cxn ang="0">
                    <a:pos x="T4" y="T5"/>
                  </a:cxn>
                  <a:cxn ang="0">
                    <a:pos x="T6" y="T7"/>
                  </a:cxn>
                  <a:cxn ang="0">
                    <a:pos x="T8" y="T9"/>
                  </a:cxn>
                </a:cxnLst>
                <a:rect l="0" t="0" r="r" b="b"/>
                <a:pathLst>
                  <a:path w="95" h="38">
                    <a:moveTo>
                      <a:pt x="8" y="19"/>
                    </a:moveTo>
                    <a:cubicBezTo>
                      <a:pt x="16" y="9"/>
                      <a:pt x="39" y="0"/>
                      <a:pt x="61" y="0"/>
                    </a:cubicBezTo>
                    <a:cubicBezTo>
                      <a:pt x="83" y="0"/>
                      <a:pt x="95" y="9"/>
                      <a:pt x="87" y="19"/>
                    </a:cubicBezTo>
                    <a:cubicBezTo>
                      <a:pt x="80" y="30"/>
                      <a:pt x="56" y="38"/>
                      <a:pt x="34" y="38"/>
                    </a:cubicBezTo>
                    <a:cubicBezTo>
                      <a:pt x="12" y="38"/>
                      <a:pt x="0" y="30"/>
                      <a:pt x="8" y="1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407" name="Freeform 1108"/>
              <p:cNvSpPr>
                <a:spLocks/>
              </p:cNvSpPr>
              <p:nvPr/>
            </p:nvSpPr>
            <p:spPr bwMode="auto">
              <a:xfrm>
                <a:off x="1870" y="3360"/>
                <a:ext cx="93" cy="37"/>
              </a:xfrm>
              <a:custGeom>
                <a:avLst/>
                <a:gdLst>
                  <a:gd name="T0" fmla="*/ 7 w 93"/>
                  <a:gd name="T1" fmla="*/ 19 h 38"/>
                  <a:gd name="T2" fmla="*/ 59 w 93"/>
                  <a:gd name="T3" fmla="*/ 0 h 38"/>
                  <a:gd name="T4" fmla="*/ 86 w 93"/>
                  <a:gd name="T5" fmla="*/ 19 h 38"/>
                  <a:gd name="T6" fmla="*/ 34 w 93"/>
                  <a:gd name="T7" fmla="*/ 38 h 38"/>
                  <a:gd name="T8" fmla="*/ 7 w 93"/>
                  <a:gd name="T9" fmla="*/ 19 h 38"/>
                </a:gdLst>
                <a:ahLst/>
                <a:cxnLst>
                  <a:cxn ang="0">
                    <a:pos x="T0" y="T1"/>
                  </a:cxn>
                  <a:cxn ang="0">
                    <a:pos x="T2" y="T3"/>
                  </a:cxn>
                  <a:cxn ang="0">
                    <a:pos x="T4" y="T5"/>
                  </a:cxn>
                  <a:cxn ang="0">
                    <a:pos x="T6" y="T7"/>
                  </a:cxn>
                  <a:cxn ang="0">
                    <a:pos x="T8" y="T9"/>
                  </a:cxn>
                </a:cxnLst>
                <a:rect l="0" t="0" r="r" b="b"/>
                <a:pathLst>
                  <a:path w="93" h="38">
                    <a:moveTo>
                      <a:pt x="7" y="19"/>
                    </a:moveTo>
                    <a:cubicBezTo>
                      <a:pt x="14" y="9"/>
                      <a:pt x="38" y="0"/>
                      <a:pt x="59" y="0"/>
                    </a:cubicBezTo>
                    <a:cubicBezTo>
                      <a:pt x="81" y="0"/>
                      <a:pt x="93" y="9"/>
                      <a:pt x="86" y="19"/>
                    </a:cubicBezTo>
                    <a:cubicBezTo>
                      <a:pt x="79" y="30"/>
                      <a:pt x="56" y="38"/>
                      <a:pt x="34" y="38"/>
                    </a:cubicBezTo>
                    <a:cubicBezTo>
                      <a:pt x="12" y="38"/>
                      <a:pt x="0" y="30"/>
                      <a:pt x="7" y="1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408" name="Freeform 1109"/>
              <p:cNvSpPr>
                <a:spLocks/>
              </p:cNvSpPr>
              <p:nvPr/>
            </p:nvSpPr>
            <p:spPr bwMode="auto">
              <a:xfrm>
                <a:off x="1974" y="3360"/>
                <a:ext cx="91" cy="37"/>
              </a:xfrm>
              <a:custGeom>
                <a:avLst/>
                <a:gdLst>
                  <a:gd name="T0" fmla="*/ 7 w 92"/>
                  <a:gd name="T1" fmla="*/ 19 h 38"/>
                  <a:gd name="T2" fmla="*/ 58 w 92"/>
                  <a:gd name="T3" fmla="*/ 0 h 38"/>
                  <a:gd name="T4" fmla="*/ 85 w 92"/>
                  <a:gd name="T5" fmla="*/ 19 h 38"/>
                  <a:gd name="T6" fmla="*/ 34 w 92"/>
                  <a:gd name="T7" fmla="*/ 38 h 38"/>
                  <a:gd name="T8" fmla="*/ 7 w 92"/>
                  <a:gd name="T9" fmla="*/ 19 h 38"/>
                </a:gdLst>
                <a:ahLst/>
                <a:cxnLst>
                  <a:cxn ang="0">
                    <a:pos x="T0" y="T1"/>
                  </a:cxn>
                  <a:cxn ang="0">
                    <a:pos x="T2" y="T3"/>
                  </a:cxn>
                  <a:cxn ang="0">
                    <a:pos x="T4" y="T5"/>
                  </a:cxn>
                  <a:cxn ang="0">
                    <a:pos x="T6" y="T7"/>
                  </a:cxn>
                  <a:cxn ang="0">
                    <a:pos x="T8" y="T9"/>
                  </a:cxn>
                </a:cxnLst>
                <a:rect l="0" t="0" r="r" b="b"/>
                <a:pathLst>
                  <a:path w="92" h="38">
                    <a:moveTo>
                      <a:pt x="7" y="19"/>
                    </a:moveTo>
                    <a:cubicBezTo>
                      <a:pt x="14" y="9"/>
                      <a:pt x="37" y="0"/>
                      <a:pt x="58" y="0"/>
                    </a:cubicBezTo>
                    <a:cubicBezTo>
                      <a:pt x="79" y="0"/>
                      <a:pt x="92" y="9"/>
                      <a:pt x="85" y="19"/>
                    </a:cubicBezTo>
                    <a:cubicBezTo>
                      <a:pt x="79" y="30"/>
                      <a:pt x="56" y="38"/>
                      <a:pt x="34" y="38"/>
                    </a:cubicBezTo>
                    <a:cubicBezTo>
                      <a:pt x="12" y="38"/>
                      <a:pt x="0" y="30"/>
                      <a:pt x="7" y="1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409" name="Freeform 1110"/>
              <p:cNvSpPr>
                <a:spLocks/>
              </p:cNvSpPr>
              <p:nvPr/>
            </p:nvSpPr>
            <p:spPr bwMode="auto">
              <a:xfrm>
                <a:off x="2077" y="3360"/>
                <a:ext cx="91" cy="37"/>
              </a:xfrm>
              <a:custGeom>
                <a:avLst/>
                <a:gdLst>
                  <a:gd name="T0" fmla="*/ 6 w 91"/>
                  <a:gd name="T1" fmla="*/ 19 h 38"/>
                  <a:gd name="T2" fmla="*/ 57 w 91"/>
                  <a:gd name="T3" fmla="*/ 0 h 38"/>
                  <a:gd name="T4" fmla="*/ 85 w 91"/>
                  <a:gd name="T5" fmla="*/ 19 h 38"/>
                  <a:gd name="T6" fmla="*/ 35 w 91"/>
                  <a:gd name="T7" fmla="*/ 38 h 38"/>
                  <a:gd name="T8" fmla="*/ 6 w 91"/>
                  <a:gd name="T9" fmla="*/ 19 h 38"/>
                </a:gdLst>
                <a:ahLst/>
                <a:cxnLst>
                  <a:cxn ang="0">
                    <a:pos x="T0" y="T1"/>
                  </a:cxn>
                  <a:cxn ang="0">
                    <a:pos x="T2" y="T3"/>
                  </a:cxn>
                  <a:cxn ang="0">
                    <a:pos x="T4" y="T5"/>
                  </a:cxn>
                  <a:cxn ang="0">
                    <a:pos x="T6" y="T7"/>
                  </a:cxn>
                  <a:cxn ang="0">
                    <a:pos x="T8" y="T9"/>
                  </a:cxn>
                </a:cxnLst>
                <a:rect l="0" t="0" r="r" b="b"/>
                <a:pathLst>
                  <a:path w="91" h="38">
                    <a:moveTo>
                      <a:pt x="6" y="19"/>
                    </a:moveTo>
                    <a:cubicBezTo>
                      <a:pt x="12" y="9"/>
                      <a:pt x="35" y="0"/>
                      <a:pt x="57" y="0"/>
                    </a:cubicBezTo>
                    <a:cubicBezTo>
                      <a:pt x="79" y="0"/>
                      <a:pt x="91" y="9"/>
                      <a:pt x="85" y="19"/>
                    </a:cubicBezTo>
                    <a:cubicBezTo>
                      <a:pt x="79" y="30"/>
                      <a:pt x="57" y="38"/>
                      <a:pt x="35" y="38"/>
                    </a:cubicBezTo>
                    <a:cubicBezTo>
                      <a:pt x="13" y="38"/>
                      <a:pt x="0" y="30"/>
                      <a:pt x="6" y="1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410" name="Freeform 1111"/>
              <p:cNvSpPr>
                <a:spLocks/>
              </p:cNvSpPr>
              <p:nvPr/>
            </p:nvSpPr>
            <p:spPr bwMode="auto">
              <a:xfrm>
                <a:off x="2178" y="3360"/>
                <a:ext cx="91" cy="37"/>
              </a:xfrm>
              <a:custGeom>
                <a:avLst/>
                <a:gdLst>
                  <a:gd name="T0" fmla="*/ 6 w 91"/>
                  <a:gd name="T1" fmla="*/ 19 h 38"/>
                  <a:gd name="T2" fmla="*/ 56 w 91"/>
                  <a:gd name="T3" fmla="*/ 0 h 38"/>
                  <a:gd name="T4" fmla="*/ 85 w 91"/>
                  <a:gd name="T5" fmla="*/ 19 h 38"/>
                  <a:gd name="T6" fmla="*/ 36 w 91"/>
                  <a:gd name="T7" fmla="*/ 38 h 38"/>
                  <a:gd name="T8" fmla="*/ 6 w 91"/>
                  <a:gd name="T9" fmla="*/ 19 h 38"/>
                </a:gdLst>
                <a:ahLst/>
                <a:cxnLst>
                  <a:cxn ang="0">
                    <a:pos x="T0" y="T1"/>
                  </a:cxn>
                  <a:cxn ang="0">
                    <a:pos x="T2" y="T3"/>
                  </a:cxn>
                  <a:cxn ang="0">
                    <a:pos x="T4" y="T5"/>
                  </a:cxn>
                  <a:cxn ang="0">
                    <a:pos x="T6" y="T7"/>
                  </a:cxn>
                  <a:cxn ang="0">
                    <a:pos x="T8" y="T9"/>
                  </a:cxn>
                </a:cxnLst>
                <a:rect l="0" t="0" r="r" b="b"/>
                <a:pathLst>
                  <a:path w="91" h="38">
                    <a:moveTo>
                      <a:pt x="6" y="19"/>
                    </a:moveTo>
                    <a:cubicBezTo>
                      <a:pt x="12" y="9"/>
                      <a:pt x="34" y="0"/>
                      <a:pt x="56" y="0"/>
                    </a:cubicBezTo>
                    <a:cubicBezTo>
                      <a:pt x="78" y="0"/>
                      <a:pt x="91" y="9"/>
                      <a:pt x="85" y="19"/>
                    </a:cubicBezTo>
                    <a:cubicBezTo>
                      <a:pt x="80" y="30"/>
                      <a:pt x="58" y="38"/>
                      <a:pt x="36" y="38"/>
                    </a:cubicBezTo>
                    <a:cubicBezTo>
                      <a:pt x="13" y="38"/>
                      <a:pt x="0" y="30"/>
                      <a:pt x="6" y="1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411" name="Freeform 1112"/>
              <p:cNvSpPr>
                <a:spLocks/>
              </p:cNvSpPr>
              <p:nvPr/>
            </p:nvSpPr>
            <p:spPr bwMode="auto">
              <a:xfrm>
                <a:off x="3411" y="3360"/>
                <a:ext cx="79" cy="37"/>
              </a:xfrm>
              <a:custGeom>
                <a:avLst/>
                <a:gdLst>
                  <a:gd name="T0" fmla="*/ 1 w 79"/>
                  <a:gd name="T1" fmla="*/ 19 h 38"/>
                  <a:gd name="T2" fmla="*/ 41 w 79"/>
                  <a:gd name="T3" fmla="*/ 0 h 38"/>
                  <a:gd name="T4" fmla="*/ 79 w 79"/>
                  <a:gd name="T5" fmla="*/ 19 h 38"/>
                  <a:gd name="T6" fmla="*/ 39 w 79"/>
                  <a:gd name="T7" fmla="*/ 38 h 38"/>
                  <a:gd name="T8" fmla="*/ 1 w 79"/>
                  <a:gd name="T9" fmla="*/ 19 h 38"/>
                </a:gdLst>
                <a:ahLst/>
                <a:cxnLst>
                  <a:cxn ang="0">
                    <a:pos x="T0" y="T1"/>
                  </a:cxn>
                  <a:cxn ang="0">
                    <a:pos x="T2" y="T3"/>
                  </a:cxn>
                  <a:cxn ang="0">
                    <a:pos x="T4" y="T5"/>
                  </a:cxn>
                  <a:cxn ang="0">
                    <a:pos x="T6" y="T7"/>
                  </a:cxn>
                  <a:cxn ang="0">
                    <a:pos x="T8" y="T9"/>
                  </a:cxn>
                </a:cxnLst>
                <a:rect l="0" t="0" r="r" b="b"/>
                <a:pathLst>
                  <a:path w="79" h="38">
                    <a:moveTo>
                      <a:pt x="1" y="19"/>
                    </a:moveTo>
                    <a:cubicBezTo>
                      <a:pt x="1" y="9"/>
                      <a:pt x="19" y="0"/>
                      <a:pt x="41" y="0"/>
                    </a:cubicBezTo>
                    <a:cubicBezTo>
                      <a:pt x="62" y="0"/>
                      <a:pt x="79" y="9"/>
                      <a:pt x="79" y="19"/>
                    </a:cubicBezTo>
                    <a:cubicBezTo>
                      <a:pt x="79" y="30"/>
                      <a:pt x="61" y="38"/>
                      <a:pt x="39" y="38"/>
                    </a:cubicBezTo>
                    <a:cubicBezTo>
                      <a:pt x="18" y="38"/>
                      <a:pt x="0" y="30"/>
                      <a:pt x="1" y="1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412" name="Freeform 1113"/>
              <p:cNvSpPr>
                <a:spLocks/>
              </p:cNvSpPr>
              <p:nvPr/>
            </p:nvSpPr>
            <p:spPr bwMode="auto">
              <a:xfrm>
                <a:off x="3514" y="3360"/>
                <a:ext cx="79" cy="37"/>
              </a:xfrm>
              <a:custGeom>
                <a:avLst/>
                <a:gdLst>
                  <a:gd name="T0" fmla="*/ 0 w 79"/>
                  <a:gd name="T1" fmla="*/ 19 h 38"/>
                  <a:gd name="T2" fmla="*/ 39 w 79"/>
                  <a:gd name="T3" fmla="*/ 0 h 38"/>
                  <a:gd name="T4" fmla="*/ 79 w 79"/>
                  <a:gd name="T5" fmla="*/ 19 h 38"/>
                  <a:gd name="T6" fmla="*/ 40 w 79"/>
                  <a:gd name="T7" fmla="*/ 38 h 38"/>
                  <a:gd name="T8" fmla="*/ 0 w 79"/>
                  <a:gd name="T9" fmla="*/ 19 h 38"/>
                </a:gdLst>
                <a:ahLst/>
                <a:cxnLst>
                  <a:cxn ang="0">
                    <a:pos x="T0" y="T1"/>
                  </a:cxn>
                  <a:cxn ang="0">
                    <a:pos x="T2" y="T3"/>
                  </a:cxn>
                  <a:cxn ang="0">
                    <a:pos x="T4" y="T5"/>
                  </a:cxn>
                  <a:cxn ang="0">
                    <a:pos x="T6" y="T7"/>
                  </a:cxn>
                  <a:cxn ang="0">
                    <a:pos x="T8" y="T9"/>
                  </a:cxn>
                </a:cxnLst>
                <a:rect l="0" t="0" r="r" b="b"/>
                <a:pathLst>
                  <a:path w="79" h="38">
                    <a:moveTo>
                      <a:pt x="0" y="19"/>
                    </a:moveTo>
                    <a:cubicBezTo>
                      <a:pt x="0" y="9"/>
                      <a:pt x="18" y="0"/>
                      <a:pt x="39" y="0"/>
                    </a:cubicBezTo>
                    <a:cubicBezTo>
                      <a:pt x="61" y="0"/>
                      <a:pt x="79" y="9"/>
                      <a:pt x="79" y="19"/>
                    </a:cubicBezTo>
                    <a:cubicBezTo>
                      <a:pt x="79" y="30"/>
                      <a:pt x="62" y="38"/>
                      <a:pt x="40" y="38"/>
                    </a:cubicBezTo>
                    <a:cubicBezTo>
                      <a:pt x="18" y="38"/>
                      <a:pt x="0" y="30"/>
                      <a:pt x="0" y="1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413" name="Freeform 1114"/>
              <p:cNvSpPr>
                <a:spLocks/>
              </p:cNvSpPr>
              <p:nvPr/>
            </p:nvSpPr>
            <p:spPr bwMode="auto">
              <a:xfrm>
                <a:off x="3616" y="3360"/>
                <a:ext cx="79" cy="37"/>
              </a:xfrm>
              <a:custGeom>
                <a:avLst/>
                <a:gdLst>
                  <a:gd name="T0" fmla="*/ 0 w 80"/>
                  <a:gd name="T1" fmla="*/ 19 h 38"/>
                  <a:gd name="T2" fmla="*/ 39 w 80"/>
                  <a:gd name="T3" fmla="*/ 0 h 38"/>
                  <a:gd name="T4" fmla="*/ 79 w 80"/>
                  <a:gd name="T5" fmla="*/ 19 h 38"/>
                  <a:gd name="T6" fmla="*/ 41 w 80"/>
                  <a:gd name="T7" fmla="*/ 38 h 38"/>
                  <a:gd name="T8" fmla="*/ 0 w 80"/>
                  <a:gd name="T9" fmla="*/ 19 h 38"/>
                </a:gdLst>
                <a:ahLst/>
                <a:cxnLst>
                  <a:cxn ang="0">
                    <a:pos x="T0" y="T1"/>
                  </a:cxn>
                  <a:cxn ang="0">
                    <a:pos x="T2" y="T3"/>
                  </a:cxn>
                  <a:cxn ang="0">
                    <a:pos x="T4" y="T5"/>
                  </a:cxn>
                  <a:cxn ang="0">
                    <a:pos x="T6" y="T7"/>
                  </a:cxn>
                  <a:cxn ang="0">
                    <a:pos x="T8" y="T9"/>
                  </a:cxn>
                </a:cxnLst>
                <a:rect l="0" t="0" r="r" b="b"/>
                <a:pathLst>
                  <a:path w="80" h="38">
                    <a:moveTo>
                      <a:pt x="0" y="19"/>
                    </a:moveTo>
                    <a:cubicBezTo>
                      <a:pt x="0" y="9"/>
                      <a:pt x="17" y="0"/>
                      <a:pt x="39" y="0"/>
                    </a:cubicBezTo>
                    <a:cubicBezTo>
                      <a:pt x="60" y="0"/>
                      <a:pt x="78" y="9"/>
                      <a:pt x="79" y="19"/>
                    </a:cubicBezTo>
                    <a:cubicBezTo>
                      <a:pt x="80" y="30"/>
                      <a:pt x="63" y="38"/>
                      <a:pt x="41" y="38"/>
                    </a:cubicBezTo>
                    <a:cubicBezTo>
                      <a:pt x="19" y="38"/>
                      <a:pt x="0" y="30"/>
                      <a:pt x="0" y="1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414" name="Freeform 1115"/>
              <p:cNvSpPr>
                <a:spLocks/>
              </p:cNvSpPr>
              <p:nvPr/>
            </p:nvSpPr>
            <p:spPr bwMode="auto">
              <a:xfrm>
                <a:off x="3718" y="3360"/>
                <a:ext cx="80" cy="37"/>
              </a:xfrm>
              <a:custGeom>
                <a:avLst/>
                <a:gdLst>
                  <a:gd name="T0" fmla="*/ 1 w 80"/>
                  <a:gd name="T1" fmla="*/ 19 h 38"/>
                  <a:gd name="T2" fmla="*/ 38 w 80"/>
                  <a:gd name="T3" fmla="*/ 0 h 38"/>
                  <a:gd name="T4" fmla="*/ 79 w 80"/>
                  <a:gd name="T5" fmla="*/ 19 h 38"/>
                  <a:gd name="T6" fmla="*/ 42 w 80"/>
                  <a:gd name="T7" fmla="*/ 38 h 38"/>
                  <a:gd name="T8" fmla="*/ 1 w 80"/>
                  <a:gd name="T9" fmla="*/ 19 h 38"/>
                </a:gdLst>
                <a:ahLst/>
                <a:cxnLst>
                  <a:cxn ang="0">
                    <a:pos x="T0" y="T1"/>
                  </a:cxn>
                  <a:cxn ang="0">
                    <a:pos x="T2" y="T3"/>
                  </a:cxn>
                  <a:cxn ang="0">
                    <a:pos x="T4" y="T5"/>
                  </a:cxn>
                  <a:cxn ang="0">
                    <a:pos x="T6" y="T7"/>
                  </a:cxn>
                  <a:cxn ang="0">
                    <a:pos x="T8" y="T9"/>
                  </a:cxn>
                </a:cxnLst>
                <a:rect l="0" t="0" r="r" b="b"/>
                <a:pathLst>
                  <a:path w="80" h="38">
                    <a:moveTo>
                      <a:pt x="1" y="19"/>
                    </a:moveTo>
                    <a:cubicBezTo>
                      <a:pt x="0" y="9"/>
                      <a:pt x="17" y="0"/>
                      <a:pt x="38" y="0"/>
                    </a:cubicBezTo>
                    <a:cubicBezTo>
                      <a:pt x="60" y="0"/>
                      <a:pt x="78" y="9"/>
                      <a:pt x="79" y="19"/>
                    </a:cubicBezTo>
                    <a:cubicBezTo>
                      <a:pt x="80" y="30"/>
                      <a:pt x="64" y="38"/>
                      <a:pt x="42" y="38"/>
                    </a:cubicBezTo>
                    <a:cubicBezTo>
                      <a:pt x="20" y="38"/>
                      <a:pt x="2" y="30"/>
                      <a:pt x="1" y="1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415" name="Freeform 1116"/>
              <p:cNvSpPr>
                <a:spLocks/>
              </p:cNvSpPr>
              <p:nvPr/>
            </p:nvSpPr>
            <p:spPr bwMode="auto">
              <a:xfrm>
                <a:off x="3820" y="3360"/>
                <a:ext cx="80" cy="37"/>
              </a:xfrm>
              <a:custGeom>
                <a:avLst/>
                <a:gdLst>
                  <a:gd name="T0" fmla="*/ 1 w 81"/>
                  <a:gd name="T1" fmla="*/ 19 h 38"/>
                  <a:gd name="T2" fmla="*/ 38 w 81"/>
                  <a:gd name="T3" fmla="*/ 0 h 38"/>
                  <a:gd name="T4" fmla="*/ 79 w 81"/>
                  <a:gd name="T5" fmla="*/ 19 h 38"/>
                  <a:gd name="T6" fmla="*/ 43 w 81"/>
                  <a:gd name="T7" fmla="*/ 38 h 38"/>
                  <a:gd name="T8" fmla="*/ 1 w 81"/>
                  <a:gd name="T9" fmla="*/ 19 h 38"/>
                </a:gdLst>
                <a:ahLst/>
                <a:cxnLst>
                  <a:cxn ang="0">
                    <a:pos x="T0" y="T1"/>
                  </a:cxn>
                  <a:cxn ang="0">
                    <a:pos x="T2" y="T3"/>
                  </a:cxn>
                  <a:cxn ang="0">
                    <a:pos x="T4" y="T5"/>
                  </a:cxn>
                  <a:cxn ang="0">
                    <a:pos x="T6" y="T7"/>
                  </a:cxn>
                  <a:cxn ang="0">
                    <a:pos x="T8" y="T9"/>
                  </a:cxn>
                </a:cxnLst>
                <a:rect l="0" t="0" r="r" b="b"/>
                <a:pathLst>
                  <a:path w="81" h="38">
                    <a:moveTo>
                      <a:pt x="1" y="19"/>
                    </a:moveTo>
                    <a:cubicBezTo>
                      <a:pt x="0" y="9"/>
                      <a:pt x="16" y="0"/>
                      <a:pt x="38" y="0"/>
                    </a:cubicBezTo>
                    <a:cubicBezTo>
                      <a:pt x="59" y="0"/>
                      <a:pt x="78" y="9"/>
                      <a:pt x="79" y="19"/>
                    </a:cubicBezTo>
                    <a:cubicBezTo>
                      <a:pt x="81" y="30"/>
                      <a:pt x="65" y="38"/>
                      <a:pt x="43" y="38"/>
                    </a:cubicBezTo>
                    <a:cubicBezTo>
                      <a:pt x="21" y="38"/>
                      <a:pt x="2" y="30"/>
                      <a:pt x="1" y="1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416" name="Freeform 1117"/>
              <p:cNvSpPr>
                <a:spLocks/>
              </p:cNvSpPr>
              <p:nvPr/>
            </p:nvSpPr>
            <p:spPr bwMode="auto">
              <a:xfrm>
                <a:off x="3921" y="3360"/>
                <a:ext cx="82" cy="37"/>
              </a:xfrm>
              <a:custGeom>
                <a:avLst/>
                <a:gdLst>
                  <a:gd name="T0" fmla="*/ 2 w 83"/>
                  <a:gd name="T1" fmla="*/ 19 h 38"/>
                  <a:gd name="T2" fmla="*/ 38 w 83"/>
                  <a:gd name="T3" fmla="*/ 0 h 38"/>
                  <a:gd name="T4" fmla="*/ 81 w 83"/>
                  <a:gd name="T5" fmla="*/ 19 h 38"/>
                  <a:gd name="T6" fmla="*/ 45 w 83"/>
                  <a:gd name="T7" fmla="*/ 38 h 38"/>
                  <a:gd name="T8" fmla="*/ 2 w 83"/>
                  <a:gd name="T9" fmla="*/ 19 h 38"/>
                </a:gdLst>
                <a:ahLst/>
                <a:cxnLst>
                  <a:cxn ang="0">
                    <a:pos x="T0" y="T1"/>
                  </a:cxn>
                  <a:cxn ang="0">
                    <a:pos x="T2" y="T3"/>
                  </a:cxn>
                  <a:cxn ang="0">
                    <a:pos x="T4" y="T5"/>
                  </a:cxn>
                  <a:cxn ang="0">
                    <a:pos x="T6" y="T7"/>
                  </a:cxn>
                  <a:cxn ang="0">
                    <a:pos x="T8" y="T9"/>
                  </a:cxn>
                </a:cxnLst>
                <a:rect l="0" t="0" r="r" b="b"/>
                <a:pathLst>
                  <a:path w="83" h="38">
                    <a:moveTo>
                      <a:pt x="2" y="19"/>
                    </a:moveTo>
                    <a:cubicBezTo>
                      <a:pt x="0" y="9"/>
                      <a:pt x="17" y="0"/>
                      <a:pt x="38" y="0"/>
                    </a:cubicBezTo>
                    <a:cubicBezTo>
                      <a:pt x="60" y="0"/>
                      <a:pt x="79" y="9"/>
                      <a:pt x="81" y="19"/>
                    </a:cubicBezTo>
                    <a:cubicBezTo>
                      <a:pt x="83" y="30"/>
                      <a:pt x="67" y="38"/>
                      <a:pt x="45" y="38"/>
                    </a:cubicBezTo>
                    <a:cubicBezTo>
                      <a:pt x="23" y="38"/>
                      <a:pt x="4" y="30"/>
                      <a:pt x="2" y="1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417" name="Freeform 1118"/>
              <p:cNvSpPr>
                <a:spLocks/>
              </p:cNvSpPr>
              <p:nvPr/>
            </p:nvSpPr>
            <p:spPr bwMode="auto">
              <a:xfrm>
                <a:off x="4126" y="3360"/>
                <a:ext cx="82" cy="37"/>
              </a:xfrm>
              <a:custGeom>
                <a:avLst/>
                <a:gdLst>
                  <a:gd name="T0" fmla="*/ 2 w 83"/>
                  <a:gd name="T1" fmla="*/ 19 h 38"/>
                  <a:gd name="T2" fmla="*/ 36 w 83"/>
                  <a:gd name="T3" fmla="*/ 0 h 38"/>
                  <a:gd name="T4" fmla="*/ 80 w 83"/>
                  <a:gd name="T5" fmla="*/ 19 h 38"/>
                  <a:gd name="T6" fmla="*/ 46 w 83"/>
                  <a:gd name="T7" fmla="*/ 38 h 38"/>
                  <a:gd name="T8" fmla="*/ 2 w 83"/>
                  <a:gd name="T9" fmla="*/ 19 h 38"/>
                </a:gdLst>
                <a:ahLst/>
                <a:cxnLst>
                  <a:cxn ang="0">
                    <a:pos x="T0" y="T1"/>
                  </a:cxn>
                  <a:cxn ang="0">
                    <a:pos x="T2" y="T3"/>
                  </a:cxn>
                  <a:cxn ang="0">
                    <a:pos x="T4" y="T5"/>
                  </a:cxn>
                  <a:cxn ang="0">
                    <a:pos x="T6" y="T7"/>
                  </a:cxn>
                  <a:cxn ang="0">
                    <a:pos x="T8" y="T9"/>
                  </a:cxn>
                </a:cxnLst>
                <a:rect l="0" t="0" r="r" b="b"/>
                <a:pathLst>
                  <a:path w="83" h="38">
                    <a:moveTo>
                      <a:pt x="2" y="19"/>
                    </a:moveTo>
                    <a:cubicBezTo>
                      <a:pt x="0" y="9"/>
                      <a:pt x="15" y="0"/>
                      <a:pt x="36" y="0"/>
                    </a:cubicBezTo>
                    <a:cubicBezTo>
                      <a:pt x="58" y="0"/>
                      <a:pt x="78" y="9"/>
                      <a:pt x="80" y="19"/>
                    </a:cubicBezTo>
                    <a:cubicBezTo>
                      <a:pt x="83" y="30"/>
                      <a:pt x="68" y="38"/>
                      <a:pt x="46" y="38"/>
                    </a:cubicBezTo>
                    <a:cubicBezTo>
                      <a:pt x="25" y="38"/>
                      <a:pt x="5" y="30"/>
                      <a:pt x="2" y="1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418" name="Freeform 1119"/>
              <p:cNvSpPr>
                <a:spLocks/>
              </p:cNvSpPr>
              <p:nvPr/>
            </p:nvSpPr>
            <p:spPr bwMode="auto">
              <a:xfrm>
                <a:off x="5753" y="3360"/>
                <a:ext cx="98" cy="37"/>
              </a:xfrm>
              <a:custGeom>
                <a:avLst/>
                <a:gdLst>
                  <a:gd name="T0" fmla="*/ 10 w 99"/>
                  <a:gd name="T1" fmla="*/ 19 h 38"/>
                  <a:gd name="T2" fmla="*/ 32 w 99"/>
                  <a:gd name="T3" fmla="*/ 0 h 38"/>
                  <a:gd name="T4" fmla="*/ 89 w 99"/>
                  <a:gd name="T5" fmla="*/ 19 h 38"/>
                  <a:gd name="T6" fmla="*/ 68 w 99"/>
                  <a:gd name="T7" fmla="*/ 38 h 38"/>
                  <a:gd name="T8" fmla="*/ 10 w 99"/>
                  <a:gd name="T9" fmla="*/ 19 h 38"/>
                </a:gdLst>
                <a:ahLst/>
                <a:cxnLst>
                  <a:cxn ang="0">
                    <a:pos x="T0" y="T1"/>
                  </a:cxn>
                  <a:cxn ang="0">
                    <a:pos x="T2" y="T3"/>
                  </a:cxn>
                  <a:cxn ang="0">
                    <a:pos x="T4" y="T5"/>
                  </a:cxn>
                  <a:cxn ang="0">
                    <a:pos x="T6" y="T7"/>
                  </a:cxn>
                  <a:cxn ang="0">
                    <a:pos x="T8" y="T9"/>
                  </a:cxn>
                </a:cxnLst>
                <a:rect l="0" t="0" r="r" b="b"/>
                <a:pathLst>
                  <a:path w="99" h="38">
                    <a:moveTo>
                      <a:pt x="10" y="19"/>
                    </a:moveTo>
                    <a:cubicBezTo>
                      <a:pt x="0" y="9"/>
                      <a:pt x="10" y="0"/>
                      <a:pt x="32" y="0"/>
                    </a:cubicBezTo>
                    <a:cubicBezTo>
                      <a:pt x="54" y="0"/>
                      <a:pt x="79" y="9"/>
                      <a:pt x="89" y="19"/>
                    </a:cubicBezTo>
                    <a:cubicBezTo>
                      <a:pt x="99" y="30"/>
                      <a:pt x="90" y="38"/>
                      <a:pt x="68" y="38"/>
                    </a:cubicBezTo>
                    <a:cubicBezTo>
                      <a:pt x="46" y="38"/>
                      <a:pt x="20" y="30"/>
                      <a:pt x="10" y="1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419" name="Freeform 1120"/>
              <p:cNvSpPr>
                <a:spLocks/>
              </p:cNvSpPr>
              <p:nvPr/>
            </p:nvSpPr>
            <p:spPr bwMode="auto">
              <a:xfrm>
                <a:off x="5856" y="3360"/>
                <a:ext cx="99" cy="37"/>
              </a:xfrm>
              <a:custGeom>
                <a:avLst/>
                <a:gdLst>
                  <a:gd name="T0" fmla="*/ 10 w 99"/>
                  <a:gd name="T1" fmla="*/ 19 h 38"/>
                  <a:gd name="T2" fmla="*/ 31 w 99"/>
                  <a:gd name="T3" fmla="*/ 0 h 38"/>
                  <a:gd name="T4" fmla="*/ 88 w 99"/>
                  <a:gd name="T5" fmla="*/ 19 h 38"/>
                  <a:gd name="T6" fmla="*/ 68 w 99"/>
                  <a:gd name="T7" fmla="*/ 38 h 38"/>
                  <a:gd name="T8" fmla="*/ 10 w 99"/>
                  <a:gd name="T9" fmla="*/ 19 h 38"/>
                </a:gdLst>
                <a:ahLst/>
                <a:cxnLst>
                  <a:cxn ang="0">
                    <a:pos x="T0" y="T1"/>
                  </a:cxn>
                  <a:cxn ang="0">
                    <a:pos x="T2" y="T3"/>
                  </a:cxn>
                  <a:cxn ang="0">
                    <a:pos x="T4" y="T5"/>
                  </a:cxn>
                  <a:cxn ang="0">
                    <a:pos x="T6" y="T7"/>
                  </a:cxn>
                  <a:cxn ang="0">
                    <a:pos x="T8" y="T9"/>
                  </a:cxn>
                </a:cxnLst>
                <a:rect l="0" t="0" r="r" b="b"/>
                <a:pathLst>
                  <a:path w="99" h="38">
                    <a:moveTo>
                      <a:pt x="10" y="19"/>
                    </a:moveTo>
                    <a:cubicBezTo>
                      <a:pt x="0" y="9"/>
                      <a:pt x="9" y="0"/>
                      <a:pt x="31" y="0"/>
                    </a:cubicBezTo>
                    <a:cubicBezTo>
                      <a:pt x="52" y="0"/>
                      <a:pt x="78" y="9"/>
                      <a:pt x="88" y="19"/>
                    </a:cubicBezTo>
                    <a:cubicBezTo>
                      <a:pt x="99" y="30"/>
                      <a:pt x="90" y="38"/>
                      <a:pt x="68" y="38"/>
                    </a:cubicBezTo>
                    <a:cubicBezTo>
                      <a:pt x="46" y="38"/>
                      <a:pt x="20" y="30"/>
                      <a:pt x="10" y="1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420" name="Freeform 1121"/>
              <p:cNvSpPr>
                <a:spLocks/>
              </p:cNvSpPr>
              <p:nvPr/>
            </p:nvSpPr>
            <p:spPr bwMode="auto">
              <a:xfrm>
                <a:off x="5958" y="3360"/>
                <a:ext cx="98" cy="37"/>
              </a:xfrm>
              <a:custGeom>
                <a:avLst/>
                <a:gdLst>
                  <a:gd name="T0" fmla="*/ 10 w 99"/>
                  <a:gd name="T1" fmla="*/ 19 h 38"/>
                  <a:gd name="T2" fmla="*/ 30 w 99"/>
                  <a:gd name="T3" fmla="*/ 0 h 38"/>
                  <a:gd name="T4" fmla="*/ 88 w 99"/>
                  <a:gd name="T5" fmla="*/ 19 h 38"/>
                  <a:gd name="T6" fmla="*/ 69 w 99"/>
                  <a:gd name="T7" fmla="*/ 38 h 38"/>
                  <a:gd name="T8" fmla="*/ 10 w 99"/>
                  <a:gd name="T9" fmla="*/ 19 h 38"/>
                </a:gdLst>
                <a:ahLst/>
                <a:cxnLst>
                  <a:cxn ang="0">
                    <a:pos x="T0" y="T1"/>
                  </a:cxn>
                  <a:cxn ang="0">
                    <a:pos x="T2" y="T3"/>
                  </a:cxn>
                  <a:cxn ang="0">
                    <a:pos x="T4" y="T5"/>
                  </a:cxn>
                  <a:cxn ang="0">
                    <a:pos x="T6" y="T7"/>
                  </a:cxn>
                  <a:cxn ang="0">
                    <a:pos x="T8" y="T9"/>
                  </a:cxn>
                </a:cxnLst>
                <a:rect l="0" t="0" r="r" b="b"/>
                <a:pathLst>
                  <a:path w="99" h="38">
                    <a:moveTo>
                      <a:pt x="10" y="19"/>
                    </a:moveTo>
                    <a:cubicBezTo>
                      <a:pt x="0" y="9"/>
                      <a:pt x="8" y="0"/>
                      <a:pt x="30" y="0"/>
                    </a:cubicBezTo>
                    <a:cubicBezTo>
                      <a:pt x="51" y="0"/>
                      <a:pt x="77" y="9"/>
                      <a:pt x="88" y="19"/>
                    </a:cubicBezTo>
                    <a:cubicBezTo>
                      <a:pt x="99" y="30"/>
                      <a:pt x="91" y="38"/>
                      <a:pt x="69" y="38"/>
                    </a:cubicBezTo>
                    <a:cubicBezTo>
                      <a:pt x="47" y="38"/>
                      <a:pt x="21" y="30"/>
                      <a:pt x="10" y="1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421" name="Freeform 1122"/>
              <p:cNvSpPr>
                <a:spLocks/>
              </p:cNvSpPr>
              <p:nvPr/>
            </p:nvSpPr>
            <p:spPr bwMode="auto">
              <a:xfrm>
                <a:off x="6059" y="3360"/>
                <a:ext cx="102" cy="37"/>
              </a:xfrm>
              <a:custGeom>
                <a:avLst/>
                <a:gdLst>
                  <a:gd name="T0" fmla="*/ 11 w 102"/>
                  <a:gd name="T1" fmla="*/ 19 h 38"/>
                  <a:gd name="T2" fmla="*/ 31 w 102"/>
                  <a:gd name="T3" fmla="*/ 0 h 38"/>
                  <a:gd name="T4" fmla="*/ 90 w 102"/>
                  <a:gd name="T5" fmla="*/ 19 h 38"/>
                  <a:gd name="T6" fmla="*/ 71 w 102"/>
                  <a:gd name="T7" fmla="*/ 38 h 38"/>
                  <a:gd name="T8" fmla="*/ 11 w 102"/>
                  <a:gd name="T9" fmla="*/ 19 h 38"/>
                </a:gdLst>
                <a:ahLst/>
                <a:cxnLst>
                  <a:cxn ang="0">
                    <a:pos x="T0" y="T1"/>
                  </a:cxn>
                  <a:cxn ang="0">
                    <a:pos x="T2" y="T3"/>
                  </a:cxn>
                  <a:cxn ang="0">
                    <a:pos x="T4" y="T5"/>
                  </a:cxn>
                  <a:cxn ang="0">
                    <a:pos x="T6" y="T7"/>
                  </a:cxn>
                  <a:cxn ang="0">
                    <a:pos x="T8" y="T9"/>
                  </a:cxn>
                </a:cxnLst>
                <a:rect l="0" t="0" r="r" b="b"/>
                <a:pathLst>
                  <a:path w="102" h="38">
                    <a:moveTo>
                      <a:pt x="11" y="19"/>
                    </a:moveTo>
                    <a:cubicBezTo>
                      <a:pt x="0" y="9"/>
                      <a:pt x="9" y="0"/>
                      <a:pt x="31" y="0"/>
                    </a:cubicBezTo>
                    <a:cubicBezTo>
                      <a:pt x="52" y="0"/>
                      <a:pt x="79" y="9"/>
                      <a:pt x="90" y="19"/>
                    </a:cubicBezTo>
                    <a:cubicBezTo>
                      <a:pt x="102" y="30"/>
                      <a:pt x="93" y="38"/>
                      <a:pt x="71" y="38"/>
                    </a:cubicBezTo>
                    <a:cubicBezTo>
                      <a:pt x="49" y="38"/>
                      <a:pt x="22" y="30"/>
                      <a:pt x="11" y="1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422" name="Freeform 1123"/>
              <p:cNvSpPr>
                <a:spLocks/>
              </p:cNvSpPr>
              <p:nvPr/>
            </p:nvSpPr>
            <p:spPr bwMode="auto">
              <a:xfrm>
                <a:off x="6161" y="3360"/>
                <a:ext cx="101" cy="37"/>
              </a:xfrm>
              <a:custGeom>
                <a:avLst/>
                <a:gdLst>
                  <a:gd name="T0" fmla="*/ 11 w 102"/>
                  <a:gd name="T1" fmla="*/ 19 h 38"/>
                  <a:gd name="T2" fmla="*/ 30 w 102"/>
                  <a:gd name="T3" fmla="*/ 0 h 38"/>
                  <a:gd name="T4" fmla="*/ 90 w 102"/>
                  <a:gd name="T5" fmla="*/ 19 h 38"/>
                  <a:gd name="T6" fmla="*/ 72 w 102"/>
                  <a:gd name="T7" fmla="*/ 38 h 38"/>
                  <a:gd name="T8" fmla="*/ 11 w 102"/>
                  <a:gd name="T9" fmla="*/ 19 h 38"/>
                </a:gdLst>
                <a:ahLst/>
                <a:cxnLst>
                  <a:cxn ang="0">
                    <a:pos x="T0" y="T1"/>
                  </a:cxn>
                  <a:cxn ang="0">
                    <a:pos x="T2" y="T3"/>
                  </a:cxn>
                  <a:cxn ang="0">
                    <a:pos x="T4" y="T5"/>
                  </a:cxn>
                  <a:cxn ang="0">
                    <a:pos x="T6" y="T7"/>
                  </a:cxn>
                  <a:cxn ang="0">
                    <a:pos x="T8" y="T9"/>
                  </a:cxn>
                </a:cxnLst>
                <a:rect l="0" t="0" r="r" b="b"/>
                <a:pathLst>
                  <a:path w="102" h="38">
                    <a:moveTo>
                      <a:pt x="11" y="19"/>
                    </a:moveTo>
                    <a:cubicBezTo>
                      <a:pt x="0" y="9"/>
                      <a:pt x="8" y="0"/>
                      <a:pt x="30" y="0"/>
                    </a:cubicBezTo>
                    <a:cubicBezTo>
                      <a:pt x="52" y="0"/>
                      <a:pt x="79" y="9"/>
                      <a:pt x="90" y="19"/>
                    </a:cubicBezTo>
                    <a:cubicBezTo>
                      <a:pt x="102" y="30"/>
                      <a:pt x="94" y="38"/>
                      <a:pt x="72" y="38"/>
                    </a:cubicBezTo>
                    <a:cubicBezTo>
                      <a:pt x="50" y="38"/>
                      <a:pt x="23" y="30"/>
                      <a:pt x="11" y="1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423" name="Freeform 1124"/>
              <p:cNvSpPr>
                <a:spLocks/>
              </p:cNvSpPr>
              <p:nvPr/>
            </p:nvSpPr>
            <p:spPr bwMode="auto">
              <a:xfrm>
                <a:off x="1630" y="3406"/>
                <a:ext cx="95" cy="39"/>
              </a:xfrm>
              <a:custGeom>
                <a:avLst/>
                <a:gdLst>
                  <a:gd name="T0" fmla="*/ 8 w 96"/>
                  <a:gd name="T1" fmla="*/ 19 h 39"/>
                  <a:gd name="T2" fmla="*/ 63 w 96"/>
                  <a:gd name="T3" fmla="*/ 0 h 39"/>
                  <a:gd name="T4" fmla="*/ 88 w 96"/>
                  <a:gd name="T5" fmla="*/ 19 h 39"/>
                  <a:gd name="T6" fmla="*/ 33 w 96"/>
                  <a:gd name="T7" fmla="*/ 39 h 39"/>
                  <a:gd name="T8" fmla="*/ 8 w 96"/>
                  <a:gd name="T9" fmla="*/ 19 h 39"/>
                </a:gdLst>
                <a:ahLst/>
                <a:cxnLst>
                  <a:cxn ang="0">
                    <a:pos x="T0" y="T1"/>
                  </a:cxn>
                  <a:cxn ang="0">
                    <a:pos x="T2" y="T3"/>
                  </a:cxn>
                  <a:cxn ang="0">
                    <a:pos x="T4" y="T5"/>
                  </a:cxn>
                  <a:cxn ang="0">
                    <a:pos x="T6" y="T7"/>
                  </a:cxn>
                  <a:cxn ang="0">
                    <a:pos x="T8" y="T9"/>
                  </a:cxn>
                </a:cxnLst>
                <a:rect l="0" t="0" r="r" b="b"/>
                <a:pathLst>
                  <a:path w="96" h="39">
                    <a:moveTo>
                      <a:pt x="8" y="19"/>
                    </a:moveTo>
                    <a:cubicBezTo>
                      <a:pt x="16" y="8"/>
                      <a:pt x="41" y="0"/>
                      <a:pt x="63" y="0"/>
                    </a:cubicBezTo>
                    <a:cubicBezTo>
                      <a:pt x="84" y="0"/>
                      <a:pt x="96" y="8"/>
                      <a:pt x="88" y="19"/>
                    </a:cubicBezTo>
                    <a:cubicBezTo>
                      <a:pt x="80" y="30"/>
                      <a:pt x="55" y="39"/>
                      <a:pt x="33" y="39"/>
                    </a:cubicBezTo>
                    <a:cubicBezTo>
                      <a:pt x="11" y="39"/>
                      <a:pt x="0" y="30"/>
                      <a:pt x="8" y="1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424" name="Freeform 1125"/>
              <p:cNvSpPr>
                <a:spLocks/>
              </p:cNvSpPr>
              <p:nvPr/>
            </p:nvSpPr>
            <p:spPr bwMode="auto">
              <a:xfrm>
                <a:off x="1734" y="3406"/>
                <a:ext cx="96" cy="39"/>
              </a:xfrm>
              <a:custGeom>
                <a:avLst/>
                <a:gdLst>
                  <a:gd name="T0" fmla="*/ 8 w 96"/>
                  <a:gd name="T1" fmla="*/ 19 h 39"/>
                  <a:gd name="T2" fmla="*/ 62 w 96"/>
                  <a:gd name="T3" fmla="*/ 0 h 39"/>
                  <a:gd name="T4" fmla="*/ 89 w 96"/>
                  <a:gd name="T5" fmla="*/ 19 h 39"/>
                  <a:gd name="T6" fmla="*/ 35 w 96"/>
                  <a:gd name="T7" fmla="*/ 39 h 39"/>
                  <a:gd name="T8" fmla="*/ 8 w 96"/>
                  <a:gd name="T9" fmla="*/ 19 h 39"/>
                </a:gdLst>
                <a:ahLst/>
                <a:cxnLst>
                  <a:cxn ang="0">
                    <a:pos x="T0" y="T1"/>
                  </a:cxn>
                  <a:cxn ang="0">
                    <a:pos x="T2" y="T3"/>
                  </a:cxn>
                  <a:cxn ang="0">
                    <a:pos x="T4" y="T5"/>
                  </a:cxn>
                  <a:cxn ang="0">
                    <a:pos x="T6" y="T7"/>
                  </a:cxn>
                  <a:cxn ang="0">
                    <a:pos x="T8" y="T9"/>
                  </a:cxn>
                </a:cxnLst>
                <a:rect l="0" t="0" r="r" b="b"/>
                <a:pathLst>
                  <a:path w="96" h="39">
                    <a:moveTo>
                      <a:pt x="8" y="19"/>
                    </a:moveTo>
                    <a:cubicBezTo>
                      <a:pt x="16" y="8"/>
                      <a:pt x="40" y="0"/>
                      <a:pt x="62" y="0"/>
                    </a:cubicBezTo>
                    <a:cubicBezTo>
                      <a:pt x="84" y="0"/>
                      <a:pt x="96" y="8"/>
                      <a:pt x="89" y="19"/>
                    </a:cubicBezTo>
                    <a:cubicBezTo>
                      <a:pt x="81" y="30"/>
                      <a:pt x="57" y="39"/>
                      <a:pt x="35" y="39"/>
                    </a:cubicBezTo>
                    <a:cubicBezTo>
                      <a:pt x="12" y="39"/>
                      <a:pt x="0" y="30"/>
                      <a:pt x="8" y="1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425" name="Freeform 1126"/>
              <p:cNvSpPr>
                <a:spLocks/>
              </p:cNvSpPr>
              <p:nvPr/>
            </p:nvSpPr>
            <p:spPr bwMode="auto">
              <a:xfrm>
                <a:off x="1839" y="3406"/>
                <a:ext cx="94" cy="39"/>
              </a:xfrm>
              <a:custGeom>
                <a:avLst/>
                <a:gdLst>
                  <a:gd name="T0" fmla="*/ 7 w 95"/>
                  <a:gd name="T1" fmla="*/ 19 h 39"/>
                  <a:gd name="T2" fmla="*/ 60 w 95"/>
                  <a:gd name="T3" fmla="*/ 0 h 39"/>
                  <a:gd name="T4" fmla="*/ 88 w 95"/>
                  <a:gd name="T5" fmla="*/ 19 h 39"/>
                  <a:gd name="T6" fmla="*/ 34 w 95"/>
                  <a:gd name="T7" fmla="*/ 39 h 39"/>
                  <a:gd name="T8" fmla="*/ 7 w 95"/>
                  <a:gd name="T9" fmla="*/ 19 h 39"/>
                </a:gdLst>
                <a:ahLst/>
                <a:cxnLst>
                  <a:cxn ang="0">
                    <a:pos x="T0" y="T1"/>
                  </a:cxn>
                  <a:cxn ang="0">
                    <a:pos x="T2" y="T3"/>
                  </a:cxn>
                  <a:cxn ang="0">
                    <a:pos x="T4" y="T5"/>
                  </a:cxn>
                  <a:cxn ang="0">
                    <a:pos x="T6" y="T7"/>
                  </a:cxn>
                  <a:cxn ang="0">
                    <a:pos x="T8" y="T9"/>
                  </a:cxn>
                </a:cxnLst>
                <a:rect l="0" t="0" r="r" b="b"/>
                <a:pathLst>
                  <a:path w="95" h="39">
                    <a:moveTo>
                      <a:pt x="7" y="19"/>
                    </a:moveTo>
                    <a:cubicBezTo>
                      <a:pt x="14" y="8"/>
                      <a:pt x="38" y="0"/>
                      <a:pt x="60" y="0"/>
                    </a:cubicBezTo>
                    <a:cubicBezTo>
                      <a:pt x="83" y="0"/>
                      <a:pt x="95" y="8"/>
                      <a:pt x="88" y="19"/>
                    </a:cubicBezTo>
                    <a:cubicBezTo>
                      <a:pt x="81" y="30"/>
                      <a:pt x="57" y="39"/>
                      <a:pt x="34" y="39"/>
                    </a:cubicBezTo>
                    <a:cubicBezTo>
                      <a:pt x="12" y="39"/>
                      <a:pt x="0" y="30"/>
                      <a:pt x="7" y="1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426" name="Freeform 1127"/>
              <p:cNvSpPr>
                <a:spLocks/>
              </p:cNvSpPr>
              <p:nvPr/>
            </p:nvSpPr>
            <p:spPr bwMode="auto">
              <a:xfrm>
                <a:off x="1944" y="3406"/>
                <a:ext cx="92" cy="39"/>
              </a:xfrm>
              <a:custGeom>
                <a:avLst/>
                <a:gdLst>
                  <a:gd name="T0" fmla="*/ 7 w 93"/>
                  <a:gd name="T1" fmla="*/ 19 h 39"/>
                  <a:gd name="T2" fmla="*/ 59 w 93"/>
                  <a:gd name="T3" fmla="*/ 0 h 39"/>
                  <a:gd name="T4" fmla="*/ 87 w 93"/>
                  <a:gd name="T5" fmla="*/ 19 h 39"/>
                  <a:gd name="T6" fmla="*/ 35 w 93"/>
                  <a:gd name="T7" fmla="*/ 39 h 39"/>
                  <a:gd name="T8" fmla="*/ 7 w 93"/>
                  <a:gd name="T9" fmla="*/ 19 h 39"/>
                </a:gdLst>
                <a:ahLst/>
                <a:cxnLst>
                  <a:cxn ang="0">
                    <a:pos x="T0" y="T1"/>
                  </a:cxn>
                  <a:cxn ang="0">
                    <a:pos x="T2" y="T3"/>
                  </a:cxn>
                  <a:cxn ang="0">
                    <a:pos x="T4" y="T5"/>
                  </a:cxn>
                  <a:cxn ang="0">
                    <a:pos x="T6" y="T7"/>
                  </a:cxn>
                  <a:cxn ang="0">
                    <a:pos x="T8" y="T9"/>
                  </a:cxn>
                </a:cxnLst>
                <a:rect l="0" t="0" r="r" b="b"/>
                <a:pathLst>
                  <a:path w="93" h="39">
                    <a:moveTo>
                      <a:pt x="7" y="19"/>
                    </a:moveTo>
                    <a:cubicBezTo>
                      <a:pt x="14" y="8"/>
                      <a:pt x="37" y="0"/>
                      <a:pt x="59" y="0"/>
                    </a:cubicBezTo>
                    <a:cubicBezTo>
                      <a:pt x="81" y="0"/>
                      <a:pt x="93" y="8"/>
                      <a:pt x="87" y="19"/>
                    </a:cubicBezTo>
                    <a:cubicBezTo>
                      <a:pt x="80" y="30"/>
                      <a:pt x="57" y="39"/>
                      <a:pt x="35" y="39"/>
                    </a:cubicBezTo>
                    <a:cubicBezTo>
                      <a:pt x="13" y="39"/>
                      <a:pt x="0" y="30"/>
                      <a:pt x="7" y="1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427" name="Freeform 1128"/>
              <p:cNvSpPr>
                <a:spLocks/>
              </p:cNvSpPr>
              <p:nvPr/>
            </p:nvSpPr>
            <p:spPr bwMode="auto">
              <a:xfrm>
                <a:off x="2049" y="3406"/>
                <a:ext cx="93" cy="39"/>
              </a:xfrm>
              <a:custGeom>
                <a:avLst/>
                <a:gdLst>
                  <a:gd name="T0" fmla="*/ 6 w 93"/>
                  <a:gd name="T1" fmla="*/ 19 h 39"/>
                  <a:gd name="T2" fmla="*/ 58 w 93"/>
                  <a:gd name="T3" fmla="*/ 0 h 39"/>
                  <a:gd name="T4" fmla="*/ 87 w 93"/>
                  <a:gd name="T5" fmla="*/ 19 h 39"/>
                  <a:gd name="T6" fmla="*/ 35 w 93"/>
                  <a:gd name="T7" fmla="*/ 39 h 39"/>
                  <a:gd name="T8" fmla="*/ 6 w 93"/>
                  <a:gd name="T9" fmla="*/ 19 h 39"/>
                </a:gdLst>
                <a:ahLst/>
                <a:cxnLst>
                  <a:cxn ang="0">
                    <a:pos x="T0" y="T1"/>
                  </a:cxn>
                  <a:cxn ang="0">
                    <a:pos x="T2" y="T3"/>
                  </a:cxn>
                  <a:cxn ang="0">
                    <a:pos x="T4" y="T5"/>
                  </a:cxn>
                  <a:cxn ang="0">
                    <a:pos x="T6" y="T7"/>
                  </a:cxn>
                  <a:cxn ang="0">
                    <a:pos x="T8" y="T9"/>
                  </a:cxn>
                </a:cxnLst>
                <a:rect l="0" t="0" r="r" b="b"/>
                <a:pathLst>
                  <a:path w="93" h="39">
                    <a:moveTo>
                      <a:pt x="6" y="19"/>
                    </a:moveTo>
                    <a:cubicBezTo>
                      <a:pt x="13" y="8"/>
                      <a:pt x="36" y="0"/>
                      <a:pt x="58" y="0"/>
                    </a:cubicBezTo>
                    <a:cubicBezTo>
                      <a:pt x="80" y="0"/>
                      <a:pt x="93" y="8"/>
                      <a:pt x="87" y="19"/>
                    </a:cubicBezTo>
                    <a:cubicBezTo>
                      <a:pt x="81" y="30"/>
                      <a:pt x="58" y="39"/>
                      <a:pt x="35" y="39"/>
                    </a:cubicBezTo>
                    <a:cubicBezTo>
                      <a:pt x="13" y="39"/>
                      <a:pt x="0" y="30"/>
                      <a:pt x="6" y="1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428" name="Freeform 1129"/>
              <p:cNvSpPr>
                <a:spLocks/>
              </p:cNvSpPr>
              <p:nvPr/>
            </p:nvSpPr>
            <p:spPr bwMode="auto">
              <a:xfrm>
                <a:off x="2153" y="3406"/>
                <a:ext cx="92" cy="39"/>
              </a:xfrm>
              <a:custGeom>
                <a:avLst/>
                <a:gdLst>
                  <a:gd name="T0" fmla="*/ 6 w 93"/>
                  <a:gd name="T1" fmla="*/ 19 h 39"/>
                  <a:gd name="T2" fmla="*/ 57 w 93"/>
                  <a:gd name="T3" fmla="*/ 0 h 39"/>
                  <a:gd name="T4" fmla="*/ 87 w 93"/>
                  <a:gd name="T5" fmla="*/ 19 h 39"/>
                  <a:gd name="T6" fmla="*/ 36 w 93"/>
                  <a:gd name="T7" fmla="*/ 39 h 39"/>
                  <a:gd name="T8" fmla="*/ 6 w 93"/>
                  <a:gd name="T9" fmla="*/ 19 h 39"/>
                </a:gdLst>
                <a:ahLst/>
                <a:cxnLst>
                  <a:cxn ang="0">
                    <a:pos x="T0" y="T1"/>
                  </a:cxn>
                  <a:cxn ang="0">
                    <a:pos x="T2" y="T3"/>
                  </a:cxn>
                  <a:cxn ang="0">
                    <a:pos x="T4" y="T5"/>
                  </a:cxn>
                  <a:cxn ang="0">
                    <a:pos x="T6" y="T7"/>
                  </a:cxn>
                  <a:cxn ang="0">
                    <a:pos x="T8" y="T9"/>
                  </a:cxn>
                </a:cxnLst>
                <a:rect l="0" t="0" r="r" b="b"/>
                <a:pathLst>
                  <a:path w="93" h="39">
                    <a:moveTo>
                      <a:pt x="6" y="19"/>
                    </a:moveTo>
                    <a:cubicBezTo>
                      <a:pt x="12" y="8"/>
                      <a:pt x="35" y="0"/>
                      <a:pt x="57" y="0"/>
                    </a:cubicBezTo>
                    <a:cubicBezTo>
                      <a:pt x="79" y="0"/>
                      <a:pt x="93" y="8"/>
                      <a:pt x="87" y="19"/>
                    </a:cubicBezTo>
                    <a:cubicBezTo>
                      <a:pt x="81" y="30"/>
                      <a:pt x="58" y="39"/>
                      <a:pt x="36" y="39"/>
                    </a:cubicBezTo>
                    <a:cubicBezTo>
                      <a:pt x="13" y="39"/>
                      <a:pt x="0" y="30"/>
                      <a:pt x="6" y="1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429" name="Freeform 1130"/>
              <p:cNvSpPr>
                <a:spLocks/>
              </p:cNvSpPr>
              <p:nvPr/>
            </p:nvSpPr>
            <p:spPr bwMode="auto">
              <a:xfrm>
                <a:off x="3409" y="3406"/>
                <a:ext cx="81" cy="39"/>
              </a:xfrm>
              <a:custGeom>
                <a:avLst/>
                <a:gdLst>
                  <a:gd name="T0" fmla="*/ 1 w 81"/>
                  <a:gd name="T1" fmla="*/ 19 h 39"/>
                  <a:gd name="T2" fmla="*/ 41 w 81"/>
                  <a:gd name="T3" fmla="*/ 0 h 39"/>
                  <a:gd name="T4" fmla="*/ 80 w 81"/>
                  <a:gd name="T5" fmla="*/ 19 h 39"/>
                  <a:gd name="T6" fmla="*/ 40 w 81"/>
                  <a:gd name="T7" fmla="*/ 39 h 39"/>
                  <a:gd name="T8" fmla="*/ 1 w 81"/>
                  <a:gd name="T9" fmla="*/ 19 h 39"/>
                </a:gdLst>
                <a:ahLst/>
                <a:cxnLst>
                  <a:cxn ang="0">
                    <a:pos x="T0" y="T1"/>
                  </a:cxn>
                  <a:cxn ang="0">
                    <a:pos x="T2" y="T3"/>
                  </a:cxn>
                  <a:cxn ang="0">
                    <a:pos x="T4" y="T5"/>
                  </a:cxn>
                  <a:cxn ang="0">
                    <a:pos x="T6" y="T7"/>
                  </a:cxn>
                  <a:cxn ang="0">
                    <a:pos x="T8" y="T9"/>
                  </a:cxn>
                </a:cxnLst>
                <a:rect l="0" t="0" r="r" b="b"/>
                <a:pathLst>
                  <a:path w="81" h="39">
                    <a:moveTo>
                      <a:pt x="1" y="19"/>
                    </a:moveTo>
                    <a:cubicBezTo>
                      <a:pt x="1" y="8"/>
                      <a:pt x="19" y="0"/>
                      <a:pt x="41" y="0"/>
                    </a:cubicBezTo>
                    <a:cubicBezTo>
                      <a:pt x="63" y="0"/>
                      <a:pt x="81" y="8"/>
                      <a:pt x="80" y="19"/>
                    </a:cubicBezTo>
                    <a:cubicBezTo>
                      <a:pt x="80" y="30"/>
                      <a:pt x="62" y="39"/>
                      <a:pt x="40" y="39"/>
                    </a:cubicBezTo>
                    <a:cubicBezTo>
                      <a:pt x="18" y="39"/>
                      <a:pt x="0" y="30"/>
                      <a:pt x="1" y="1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430" name="Freeform 1131"/>
              <p:cNvSpPr>
                <a:spLocks/>
              </p:cNvSpPr>
              <p:nvPr/>
            </p:nvSpPr>
            <p:spPr bwMode="auto">
              <a:xfrm>
                <a:off x="3514" y="3406"/>
                <a:ext cx="81" cy="39"/>
              </a:xfrm>
              <a:custGeom>
                <a:avLst/>
                <a:gdLst>
                  <a:gd name="T0" fmla="*/ 0 w 81"/>
                  <a:gd name="T1" fmla="*/ 19 h 39"/>
                  <a:gd name="T2" fmla="*/ 40 w 81"/>
                  <a:gd name="T3" fmla="*/ 0 h 39"/>
                  <a:gd name="T4" fmla="*/ 80 w 81"/>
                  <a:gd name="T5" fmla="*/ 19 h 39"/>
                  <a:gd name="T6" fmla="*/ 40 w 81"/>
                  <a:gd name="T7" fmla="*/ 39 h 39"/>
                  <a:gd name="T8" fmla="*/ 0 w 81"/>
                  <a:gd name="T9" fmla="*/ 19 h 39"/>
                </a:gdLst>
                <a:ahLst/>
                <a:cxnLst>
                  <a:cxn ang="0">
                    <a:pos x="T0" y="T1"/>
                  </a:cxn>
                  <a:cxn ang="0">
                    <a:pos x="T2" y="T3"/>
                  </a:cxn>
                  <a:cxn ang="0">
                    <a:pos x="T4" y="T5"/>
                  </a:cxn>
                  <a:cxn ang="0">
                    <a:pos x="T6" y="T7"/>
                  </a:cxn>
                  <a:cxn ang="0">
                    <a:pos x="T8" y="T9"/>
                  </a:cxn>
                </a:cxnLst>
                <a:rect l="0" t="0" r="r" b="b"/>
                <a:pathLst>
                  <a:path w="81" h="39">
                    <a:moveTo>
                      <a:pt x="0" y="19"/>
                    </a:moveTo>
                    <a:cubicBezTo>
                      <a:pt x="0" y="8"/>
                      <a:pt x="18" y="0"/>
                      <a:pt x="40" y="0"/>
                    </a:cubicBezTo>
                    <a:cubicBezTo>
                      <a:pt x="62" y="0"/>
                      <a:pt x="80" y="8"/>
                      <a:pt x="80" y="19"/>
                    </a:cubicBezTo>
                    <a:cubicBezTo>
                      <a:pt x="81" y="30"/>
                      <a:pt x="63" y="39"/>
                      <a:pt x="40" y="39"/>
                    </a:cubicBezTo>
                    <a:cubicBezTo>
                      <a:pt x="18" y="39"/>
                      <a:pt x="0" y="30"/>
                      <a:pt x="0" y="1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431" name="Freeform 1132"/>
              <p:cNvSpPr>
                <a:spLocks/>
              </p:cNvSpPr>
              <p:nvPr/>
            </p:nvSpPr>
            <p:spPr bwMode="auto">
              <a:xfrm>
                <a:off x="3617" y="3406"/>
                <a:ext cx="81" cy="39"/>
              </a:xfrm>
              <a:custGeom>
                <a:avLst/>
                <a:gdLst>
                  <a:gd name="T0" fmla="*/ 1 w 82"/>
                  <a:gd name="T1" fmla="*/ 19 h 39"/>
                  <a:gd name="T2" fmla="*/ 40 w 82"/>
                  <a:gd name="T3" fmla="*/ 0 h 39"/>
                  <a:gd name="T4" fmla="*/ 81 w 82"/>
                  <a:gd name="T5" fmla="*/ 19 h 39"/>
                  <a:gd name="T6" fmla="*/ 42 w 82"/>
                  <a:gd name="T7" fmla="*/ 39 h 39"/>
                  <a:gd name="T8" fmla="*/ 1 w 82"/>
                  <a:gd name="T9" fmla="*/ 19 h 39"/>
                </a:gdLst>
                <a:ahLst/>
                <a:cxnLst>
                  <a:cxn ang="0">
                    <a:pos x="T0" y="T1"/>
                  </a:cxn>
                  <a:cxn ang="0">
                    <a:pos x="T2" y="T3"/>
                  </a:cxn>
                  <a:cxn ang="0">
                    <a:pos x="T4" y="T5"/>
                  </a:cxn>
                  <a:cxn ang="0">
                    <a:pos x="T6" y="T7"/>
                  </a:cxn>
                  <a:cxn ang="0">
                    <a:pos x="T8" y="T9"/>
                  </a:cxn>
                </a:cxnLst>
                <a:rect l="0" t="0" r="r" b="b"/>
                <a:pathLst>
                  <a:path w="82" h="39">
                    <a:moveTo>
                      <a:pt x="1" y="19"/>
                    </a:moveTo>
                    <a:cubicBezTo>
                      <a:pt x="0" y="8"/>
                      <a:pt x="18" y="0"/>
                      <a:pt x="40" y="0"/>
                    </a:cubicBezTo>
                    <a:cubicBezTo>
                      <a:pt x="62" y="0"/>
                      <a:pt x="81" y="8"/>
                      <a:pt x="81" y="19"/>
                    </a:cubicBezTo>
                    <a:cubicBezTo>
                      <a:pt x="82" y="30"/>
                      <a:pt x="65" y="39"/>
                      <a:pt x="42" y="39"/>
                    </a:cubicBezTo>
                    <a:cubicBezTo>
                      <a:pt x="20" y="39"/>
                      <a:pt x="1" y="30"/>
                      <a:pt x="1" y="1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432" name="Freeform 1133"/>
              <p:cNvSpPr>
                <a:spLocks/>
              </p:cNvSpPr>
              <p:nvPr/>
            </p:nvSpPr>
            <p:spPr bwMode="auto">
              <a:xfrm>
                <a:off x="3722" y="3406"/>
                <a:ext cx="82" cy="39"/>
              </a:xfrm>
              <a:custGeom>
                <a:avLst/>
                <a:gdLst>
                  <a:gd name="T0" fmla="*/ 1 w 82"/>
                  <a:gd name="T1" fmla="*/ 19 h 39"/>
                  <a:gd name="T2" fmla="*/ 39 w 82"/>
                  <a:gd name="T3" fmla="*/ 0 h 39"/>
                  <a:gd name="T4" fmla="*/ 80 w 82"/>
                  <a:gd name="T5" fmla="*/ 19 h 39"/>
                  <a:gd name="T6" fmla="*/ 42 w 82"/>
                  <a:gd name="T7" fmla="*/ 39 h 39"/>
                  <a:gd name="T8" fmla="*/ 1 w 82"/>
                  <a:gd name="T9" fmla="*/ 19 h 39"/>
                </a:gdLst>
                <a:ahLst/>
                <a:cxnLst>
                  <a:cxn ang="0">
                    <a:pos x="T0" y="T1"/>
                  </a:cxn>
                  <a:cxn ang="0">
                    <a:pos x="T2" y="T3"/>
                  </a:cxn>
                  <a:cxn ang="0">
                    <a:pos x="T4" y="T5"/>
                  </a:cxn>
                  <a:cxn ang="0">
                    <a:pos x="T6" y="T7"/>
                  </a:cxn>
                  <a:cxn ang="0">
                    <a:pos x="T8" y="T9"/>
                  </a:cxn>
                </a:cxnLst>
                <a:rect l="0" t="0" r="r" b="b"/>
                <a:pathLst>
                  <a:path w="82" h="39">
                    <a:moveTo>
                      <a:pt x="1" y="19"/>
                    </a:moveTo>
                    <a:cubicBezTo>
                      <a:pt x="0" y="8"/>
                      <a:pt x="17" y="0"/>
                      <a:pt x="39" y="0"/>
                    </a:cubicBezTo>
                    <a:cubicBezTo>
                      <a:pt x="61" y="0"/>
                      <a:pt x="79" y="8"/>
                      <a:pt x="80" y="19"/>
                    </a:cubicBezTo>
                    <a:cubicBezTo>
                      <a:pt x="82" y="30"/>
                      <a:pt x="65" y="39"/>
                      <a:pt x="42" y="39"/>
                    </a:cubicBezTo>
                    <a:cubicBezTo>
                      <a:pt x="20" y="39"/>
                      <a:pt x="2" y="30"/>
                      <a:pt x="1" y="1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433" name="Freeform 1134"/>
              <p:cNvSpPr>
                <a:spLocks/>
              </p:cNvSpPr>
              <p:nvPr/>
            </p:nvSpPr>
            <p:spPr bwMode="auto">
              <a:xfrm>
                <a:off x="3825" y="3406"/>
                <a:ext cx="82" cy="39"/>
              </a:xfrm>
              <a:custGeom>
                <a:avLst/>
                <a:gdLst>
                  <a:gd name="T0" fmla="*/ 2 w 83"/>
                  <a:gd name="T1" fmla="*/ 19 h 39"/>
                  <a:gd name="T2" fmla="*/ 39 w 83"/>
                  <a:gd name="T3" fmla="*/ 0 h 39"/>
                  <a:gd name="T4" fmla="*/ 81 w 83"/>
                  <a:gd name="T5" fmla="*/ 19 h 39"/>
                  <a:gd name="T6" fmla="*/ 44 w 83"/>
                  <a:gd name="T7" fmla="*/ 39 h 39"/>
                  <a:gd name="T8" fmla="*/ 2 w 83"/>
                  <a:gd name="T9" fmla="*/ 19 h 39"/>
                </a:gdLst>
                <a:ahLst/>
                <a:cxnLst>
                  <a:cxn ang="0">
                    <a:pos x="T0" y="T1"/>
                  </a:cxn>
                  <a:cxn ang="0">
                    <a:pos x="T2" y="T3"/>
                  </a:cxn>
                  <a:cxn ang="0">
                    <a:pos x="T4" y="T5"/>
                  </a:cxn>
                  <a:cxn ang="0">
                    <a:pos x="T6" y="T7"/>
                  </a:cxn>
                  <a:cxn ang="0">
                    <a:pos x="T8" y="T9"/>
                  </a:cxn>
                </a:cxnLst>
                <a:rect l="0" t="0" r="r" b="b"/>
                <a:pathLst>
                  <a:path w="83" h="39">
                    <a:moveTo>
                      <a:pt x="2" y="19"/>
                    </a:moveTo>
                    <a:cubicBezTo>
                      <a:pt x="0" y="8"/>
                      <a:pt x="17" y="0"/>
                      <a:pt x="39" y="0"/>
                    </a:cubicBezTo>
                    <a:cubicBezTo>
                      <a:pt x="61" y="0"/>
                      <a:pt x="80" y="8"/>
                      <a:pt x="81" y="19"/>
                    </a:cubicBezTo>
                    <a:cubicBezTo>
                      <a:pt x="83" y="30"/>
                      <a:pt x="66" y="39"/>
                      <a:pt x="44" y="39"/>
                    </a:cubicBezTo>
                    <a:cubicBezTo>
                      <a:pt x="22" y="39"/>
                      <a:pt x="3" y="30"/>
                      <a:pt x="2" y="1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434" name="Freeform 1135"/>
              <p:cNvSpPr>
                <a:spLocks/>
              </p:cNvSpPr>
              <p:nvPr/>
            </p:nvSpPr>
            <p:spPr bwMode="auto">
              <a:xfrm>
                <a:off x="4137" y="3406"/>
                <a:ext cx="85" cy="39"/>
              </a:xfrm>
              <a:custGeom>
                <a:avLst/>
                <a:gdLst>
                  <a:gd name="T0" fmla="*/ 3 w 86"/>
                  <a:gd name="T1" fmla="*/ 19 h 39"/>
                  <a:gd name="T2" fmla="*/ 38 w 86"/>
                  <a:gd name="T3" fmla="*/ 0 h 39"/>
                  <a:gd name="T4" fmla="*/ 83 w 86"/>
                  <a:gd name="T5" fmla="*/ 19 h 39"/>
                  <a:gd name="T6" fmla="*/ 48 w 86"/>
                  <a:gd name="T7" fmla="*/ 39 h 39"/>
                  <a:gd name="T8" fmla="*/ 3 w 86"/>
                  <a:gd name="T9" fmla="*/ 19 h 39"/>
                </a:gdLst>
                <a:ahLst/>
                <a:cxnLst>
                  <a:cxn ang="0">
                    <a:pos x="T0" y="T1"/>
                  </a:cxn>
                  <a:cxn ang="0">
                    <a:pos x="T2" y="T3"/>
                  </a:cxn>
                  <a:cxn ang="0">
                    <a:pos x="T4" y="T5"/>
                  </a:cxn>
                  <a:cxn ang="0">
                    <a:pos x="T6" y="T7"/>
                  </a:cxn>
                  <a:cxn ang="0">
                    <a:pos x="T8" y="T9"/>
                  </a:cxn>
                </a:cxnLst>
                <a:rect l="0" t="0" r="r" b="b"/>
                <a:pathLst>
                  <a:path w="86" h="39">
                    <a:moveTo>
                      <a:pt x="3" y="19"/>
                    </a:moveTo>
                    <a:cubicBezTo>
                      <a:pt x="0" y="8"/>
                      <a:pt x="16" y="0"/>
                      <a:pt x="38" y="0"/>
                    </a:cubicBezTo>
                    <a:cubicBezTo>
                      <a:pt x="59" y="0"/>
                      <a:pt x="80" y="8"/>
                      <a:pt x="83" y="19"/>
                    </a:cubicBezTo>
                    <a:cubicBezTo>
                      <a:pt x="86" y="30"/>
                      <a:pt x="70" y="39"/>
                      <a:pt x="48" y="39"/>
                    </a:cubicBezTo>
                    <a:cubicBezTo>
                      <a:pt x="26" y="39"/>
                      <a:pt x="5" y="30"/>
                      <a:pt x="3" y="1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435" name="Freeform 1136"/>
              <p:cNvSpPr>
                <a:spLocks/>
              </p:cNvSpPr>
              <p:nvPr/>
            </p:nvSpPr>
            <p:spPr bwMode="auto">
              <a:xfrm>
                <a:off x="5693" y="3406"/>
                <a:ext cx="100" cy="39"/>
              </a:xfrm>
              <a:custGeom>
                <a:avLst/>
                <a:gdLst>
                  <a:gd name="T0" fmla="*/ 9 w 100"/>
                  <a:gd name="T1" fmla="*/ 19 h 39"/>
                  <a:gd name="T2" fmla="*/ 32 w 100"/>
                  <a:gd name="T3" fmla="*/ 0 h 39"/>
                  <a:gd name="T4" fmla="*/ 90 w 100"/>
                  <a:gd name="T5" fmla="*/ 19 h 39"/>
                  <a:gd name="T6" fmla="*/ 67 w 100"/>
                  <a:gd name="T7" fmla="*/ 39 h 39"/>
                  <a:gd name="T8" fmla="*/ 9 w 100"/>
                  <a:gd name="T9" fmla="*/ 19 h 39"/>
                </a:gdLst>
                <a:ahLst/>
                <a:cxnLst>
                  <a:cxn ang="0">
                    <a:pos x="T0" y="T1"/>
                  </a:cxn>
                  <a:cxn ang="0">
                    <a:pos x="T2" y="T3"/>
                  </a:cxn>
                  <a:cxn ang="0">
                    <a:pos x="T4" y="T5"/>
                  </a:cxn>
                  <a:cxn ang="0">
                    <a:pos x="T6" y="T7"/>
                  </a:cxn>
                  <a:cxn ang="0">
                    <a:pos x="T8" y="T9"/>
                  </a:cxn>
                </a:cxnLst>
                <a:rect l="0" t="0" r="r" b="b"/>
                <a:pathLst>
                  <a:path w="100" h="39">
                    <a:moveTo>
                      <a:pt x="9" y="19"/>
                    </a:moveTo>
                    <a:cubicBezTo>
                      <a:pt x="0" y="8"/>
                      <a:pt x="10" y="0"/>
                      <a:pt x="32" y="0"/>
                    </a:cubicBezTo>
                    <a:cubicBezTo>
                      <a:pt x="54" y="0"/>
                      <a:pt x="80" y="8"/>
                      <a:pt x="90" y="19"/>
                    </a:cubicBezTo>
                    <a:cubicBezTo>
                      <a:pt x="100" y="30"/>
                      <a:pt x="90" y="39"/>
                      <a:pt x="67" y="39"/>
                    </a:cubicBezTo>
                    <a:cubicBezTo>
                      <a:pt x="45" y="39"/>
                      <a:pt x="19" y="30"/>
                      <a:pt x="9" y="1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436" name="Freeform 1137"/>
              <p:cNvSpPr>
                <a:spLocks/>
              </p:cNvSpPr>
              <p:nvPr/>
            </p:nvSpPr>
            <p:spPr bwMode="auto">
              <a:xfrm>
                <a:off x="5796" y="3406"/>
                <a:ext cx="100" cy="39"/>
              </a:xfrm>
              <a:custGeom>
                <a:avLst/>
                <a:gdLst>
                  <a:gd name="T0" fmla="*/ 10 w 101"/>
                  <a:gd name="T1" fmla="*/ 19 h 39"/>
                  <a:gd name="T2" fmla="*/ 32 w 101"/>
                  <a:gd name="T3" fmla="*/ 0 h 39"/>
                  <a:gd name="T4" fmla="*/ 91 w 101"/>
                  <a:gd name="T5" fmla="*/ 19 h 39"/>
                  <a:gd name="T6" fmla="*/ 69 w 101"/>
                  <a:gd name="T7" fmla="*/ 39 h 39"/>
                  <a:gd name="T8" fmla="*/ 10 w 101"/>
                  <a:gd name="T9" fmla="*/ 19 h 39"/>
                </a:gdLst>
                <a:ahLst/>
                <a:cxnLst>
                  <a:cxn ang="0">
                    <a:pos x="T0" y="T1"/>
                  </a:cxn>
                  <a:cxn ang="0">
                    <a:pos x="T2" y="T3"/>
                  </a:cxn>
                  <a:cxn ang="0">
                    <a:pos x="T4" y="T5"/>
                  </a:cxn>
                  <a:cxn ang="0">
                    <a:pos x="T6" y="T7"/>
                  </a:cxn>
                  <a:cxn ang="0">
                    <a:pos x="T8" y="T9"/>
                  </a:cxn>
                </a:cxnLst>
                <a:rect l="0" t="0" r="r" b="b"/>
                <a:pathLst>
                  <a:path w="101" h="39">
                    <a:moveTo>
                      <a:pt x="10" y="19"/>
                    </a:moveTo>
                    <a:cubicBezTo>
                      <a:pt x="0" y="8"/>
                      <a:pt x="10" y="0"/>
                      <a:pt x="32" y="0"/>
                    </a:cubicBezTo>
                    <a:cubicBezTo>
                      <a:pt x="55" y="0"/>
                      <a:pt x="81" y="8"/>
                      <a:pt x="91" y="19"/>
                    </a:cubicBezTo>
                    <a:cubicBezTo>
                      <a:pt x="101" y="30"/>
                      <a:pt x="92" y="39"/>
                      <a:pt x="69" y="39"/>
                    </a:cubicBezTo>
                    <a:cubicBezTo>
                      <a:pt x="47" y="39"/>
                      <a:pt x="20" y="30"/>
                      <a:pt x="10" y="1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437" name="Freeform 1138"/>
              <p:cNvSpPr>
                <a:spLocks/>
              </p:cNvSpPr>
              <p:nvPr/>
            </p:nvSpPr>
            <p:spPr bwMode="auto">
              <a:xfrm>
                <a:off x="5901" y="3406"/>
                <a:ext cx="100" cy="39"/>
              </a:xfrm>
              <a:custGeom>
                <a:avLst/>
                <a:gdLst>
                  <a:gd name="T0" fmla="*/ 10 w 101"/>
                  <a:gd name="T1" fmla="*/ 19 h 39"/>
                  <a:gd name="T2" fmla="*/ 31 w 101"/>
                  <a:gd name="T3" fmla="*/ 0 h 39"/>
                  <a:gd name="T4" fmla="*/ 90 w 101"/>
                  <a:gd name="T5" fmla="*/ 19 h 39"/>
                  <a:gd name="T6" fmla="*/ 70 w 101"/>
                  <a:gd name="T7" fmla="*/ 39 h 39"/>
                  <a:gd name="T8" fmla="*/ 10 w 101"/>
                  <a:gd name="T9" fmla="*/ 19 h 39"/>
                </a:gdLst>
                <a:ahLst/>
                <a:cxnLst>
                  <a:cxn ang="0">
                    <a:pos x="T0" y="T1"/>
                  </a:cxn>
                  <a:cxn ang="0">
                    <a:pos x="T2" y="T3"/>
                  </a:cxn>
                  <a:cxn ang="0">
                    <a:pos x="T4" y="T5"/>
                  </a:cxn>
                  <a:cxn ang="0">
                    <a:pos x="T6" y="T7"/>
                  </a:cxn>
                  <a:cxn ang="0">
                    <a:pos x="T8" y="T9"/>
                  </a:cxn>
                </a:cxnLst>
                <a:rect l="0" t="0" r="r" b="b"/>
                <a:pathLst>
                  <a:path w="101" h="39">
                    <a:moveTo>
                      <a:pt x="10" y="19"/>
                    </a:moveTo>
                    <a:cubicBezTo>
                      <a:pt x="0" y="8"/>
                      <a:pt x="9" y="0"/>
                      <a:pt x="31" y="0"/>
                    </a:cubicBezTo>
                    <a:cubicBezTo>
                      <a:pt x="53" y="0"/>
                      <a:pt x="79" y="8"/>
                      <a:pt x="90" y="19"/>
                    </a:cubicBezTo>
                    <a:cubicBezTo>
                      <a:pt x="101" y="30"/>
                      <a:pt x="92" y="39"/>
                      <a:pt x="70" y="39"/>
                    </a:cubicBezTo>
                    <a:cubicBezTo>
                      <a:pt x="47" y="39"/>
                      <a:pt x="21" y="30"/>
                      <a:pt x="10" y="1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438" name="Freeform 1139"/>
              <p:cNvSpPr>
                <a:spLocks/>
              </p:cNvSpPr>
              <p:nvPr/>
            </p:nvSpPr>
            <p:spPr bwMode="auto">
              <a:xfrm>
                <a:off x="6003" y="3406"/>
                <a:ext cx="102" cy="39"/>
              </a:xfrm>
              <a:custGeom>
                <a:avLst/>
                <a:gdLst>
                  <a:gd name="T0" fmla="*/ 11 w 102"/>
                  <a:gd name="T1" fmla="*/ 19 h 39"/>
                  <a:gd name="T2" fmla="*/ 31 w 102"/>
                  <a:gd name="T3" fmla="*/ 0 h 39"/>
                  <a:gd name="T4" fmla="*/ 91 w 102"/>
                  <a:gd name="T5" fmla="*/ 19 h 39"/>
                  <a:gd name="T6" fmla="*/ 71 w 102"/>
                  <a:gd name="T7" fmla="*/ 39 h 39"/>
                  <a:gd name="T8" fmla="*/ 11 w 102"/>
                  <a:gd name="T9" fmla="*/ 19 h 39"/>
                </a:gdLst>
                <a:ahLst/>
                <a:cxnLst>
                  <a:cxn ang="0">
                    <a:pos x="T0" y="T1"/>
                  </a:cxn>
                  <a:cxn ang="0">
                    <a:pos x="T2" y="T3"/>
                  </a:cxn>
                  <a:cxn ang="0">
                    <a:pos x="T4" y="T5"/>
                  </a:cxn>
                  <a:cxn ang="0">
                    <a:pos x="T6" y="T7"/>
                  </a:cxn>
                  <a:cxn ang="0">
                    <a:pos x="T8" y="T9"/>
                  </a:cxn>
                </a:cxnLst>
                <a:rect l="0" t="0" r="r" b="b"/>
                <a:pathLst>
                  <a:path w="102" h="39">
                    <a:moveTo>
                      <a:pt x="11" y="19"/>
                    </a:moveTo>
                    <a:cubicBezTo>
                      <a:pt x="0" y="8"/>
                      <a:pt x="9" y="0"/>
                      <a:pt x="31" y="0"/>
                    </a:cubicBezTo>
                    <a:cubicBezTo>
                      <a:pt x="53" y="0"/>
                      <a:pt x="80" y="8"/>
                      <a:pt x="91" y="19"/>
                    </a:cubicBezTo>
                    <a:cubicBezTo>
                      <a:pt x="102" y="30"/>
                      <a:pt x="94" y="39"/>
                      <a:pt x="71" y="39"/>
                    </a:cubicBezTo>
                    <a:cubicBezTo>
                      <a:pt x="49" y="39"/>
                      <a:pt x="22" y="30"/>
                      <a:pt x="11" y="1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439" name="Freeform 1140"/>
              <p:cNvSpPr>
                <a:spLocks/>
              </p:cNvSpPr>
              <p:nvPr/>
            </p:nvSpPr>
            <p:spPr bwMode="auto">
              <a:xfrm>
                <a:off x="6108" y="3406"/>
                <a:ext cx="103" cy="39"/>
              </a:xfrm>
              <a:custGeom>
                <a:avLst/>
                <a:gdLst>
                  <a:gd name="T0" fmla="*/ 11 w 104"/>
                  <a:gd name="T1" fmla="*/ 19 h 39"/>
                  <a:gd name="T2" fmla="*/ 31 w 104"/>
                  <a:gd name="T3" fmla="*/ 0 h 39"/>
                  <a:gd name="T4" fmla="*/ 92 w 104"/>
                  <a:gd name="T5" fmla="*/ 19 h 39"/>
                  <a:gd name="T6" fmla="*/ 73 w 104"/>
                  <a:gd name="T7" fmla="*/ 39 h 39"/>
                  <a:gd name="T8" fmla="*/ 11 w 104"/>
                  <a:gd name="T9" fmla="*/ 19 h 39"/>
                </a:gdLst>
                <a:ahLst/>
                <a:cxnLst>
                  <a:cxn ang="0">
                    <a:pos x="T0" y="T1"/>
                  </a:cxn>
                  <a:cxn ang="0">
                    <a:pos x="T2" y="T3"/>
                  </a:cxn>
                  <a:cxn ang="0">
                    <a:pos x="T4" y="T5"/>
                  </a:cxn>
                  <a:cxn ang="0">
                    <a:pos x="T6" y="T7"/>
                  </a:cxn>
                  <a:cxn ang="0">
                    <a:pos x="T8" y="T9"/>
                  </a:cxn>
                </a:cxnLst>
                <a:rect l="0" t="0" r="r" b="b"/>
                <a:pathLst>
                  <a:path w="104" h="39">
                    <a:moveTo>
                      <a:pt x="11" y="19"/>
                    </a:moveTo>
                    <a:cubicBezTo>
                      <a:pt x="0" y="8"/>
                      <a:pt x="9" y="0"/>
                      <a:pt x="31" y="0"/>
                    </a:cubicBezTo>
                    <a:cubicBezTo>
                      <a:pt x="53" y="0"/>
                      <a:pt x="81" y="8"/>
                      <a:pt x="92" y="19"/>
                    </a:cubicBezTo>
                    <a:cubicBezTo>
                      <a:pt x="104" y="30"/>
                      <a:pt x="95" y="39"/>
                      <a:pt x="73" y="39"/>
                    </a:cubicBezTo>
                    <a:cubicBezTo>
                      <a:pt x="50" y="39"/>
                      <a:pt x="23" y="30"/>
                      <a:pt x="11" y="1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440" name="Freeform 1141"/>
              <p:cNvSpPr>
                <a:spLocks/>
              </p:cNvSpPr>
              <p:nvPr/>
            </p:nvSpPr>
            <p:spPr bwMode="auto">
              <a:xfrm>
                <a:off x="6211" y="3406"/>
                <a:ext cx="104" cy="39"/>
              </a:xfrm>
              <a:custGeom>
                <a:avLst/>
                <a:gdLst>
                  <a:gd name="T0" fmla="*/ 11 w 104"/>
                  <a:gd name="T1" fmla="*/ 19 h 39"/>
                  <a:gd name="T2" fmla="*/ 30 w 104"/>
                  <a:gd name="T3" fmla="*/ 0 h 39"/>
                  <a:gd name="T4" fmla="*/ 92 w 104"/>
                  <a:gd name="T5" fmla="*/ 19 h 39"/>
                  <a:gd name="T6" fmla="*/ 74 w 104"/>
                  <a:gd name="T7" fmla="*/ 39 h 39"/>
                  <a:gd name="T8" fmla="*/ 11 w 104"/>
                  <a:gd name="T9" fmla="*/ 19 h 39"/>
                </a:gdLst>
                <a:ahLst/>
                <a:cxnLst>
                  <a:cxn ang="0">
                    <a:pos x="T0" y="T1"/>
                  </a:cxn>
                  <a:cxn ang="0">
                    <a:pos x="T2" y="T3"/>
                  </a:cxn>
                  <a:cxn ang="0">
                    <a:pos x="T4" y="T5"/>
                  </a:cxn>
                  <a:cxn ang="0">
                    <a:pos x="T6" y="T7"/>
                  </a:cxn>
                  <a:cxn ang="0">
                    <a:pos x="T8" y="T9"/>
                  </a:cxn>
                </a:cxnLst>
                <a:rect l="0" t="0" r="r" b="b"/>
                <a:pathLst>
                  <a:path w="104" h="39">
                    <a:moveTo>
                      <a:pt x="11" y="19"/>
                    </a:moveTo>
                    <a:cubicBezTo>
                      <a:pt x="0" y="8"/>
                      <a:pt x="8" y="0"/>
                      <a:pt x="30" y="0"/>
                    </a:cubicBezTo>
                    <a:cubicBezTo>
                      <a:pt x="52" y="0"/>
                      <a:pt x="80" y="8"/>
                      <a:pt x="92" y="19"/>
                    </a:cubicBezTo>
                    <a:cubicBezTo>
                      <a:pt x="104" y="30"/>
                      <a:pt x="96" y="39"/>
                      <a:pt x="74" y="39"/>
                    </a:cubicBezTo>
                    <a:cubicBezTo>
                      <a:pt x="51" y="39"/>
                      <a:pt x="23" y="30"/>
                      <a:pt x="11" y="1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441" name="Freeform 1142"/>
              <p:cNvSpPr>
                <a:spLocks/>
              </p:cNvSpPr>
              <p:nvPr/>
            </p:nvSpPr>
            <p:spPr bwMode="auto">
              <a:xfrm>
                <a:off x="6316" y="3406"/>
                <a:ext cx="104" cy="39"/>
              </a:xfrm>
              <a:custGeom>
                <a:avLst/>
                <a:gdLst>
                  <a:gd name="T0" fmla="*/ 12 w 105"/>
                  <a:gd name="T1" fmla="*/ 19 h 39"/>
                  <a:gd name="T2" fmla="*/ 30 w 105"/>
                  <a:gd name="T3" fmla="*/ 0 h 39"/>
                  <a:gd name="T4" fmla="*/ 92 w 105"/>
                  <a:gd name="T5" fmla="*/ 19 h 39"/>
                  <a:gd name="T6" fmla="*/ 75 w 105"/>
                  <a:gd name="T7" fmla="*/ 39 h 39"/>
                  <a:gd name="T8" fmla="*/ 12 w 105"/>
                  <a:gd name="T9" fmla="*/ 19 h 39"/>
                </a:gdLst>
                <a:ahLst/>
                <a:cxnLst>
                  <a:cxn ang="0">
                    <a:pos x="T0" y="T1"/>
                  </a:cxn>
                  <a:cxn ang="0">
                    <a:pos x="T2" y="T3"/>
                  </a:cxn>
                  <a:cxn ang="0">
                    <a:pos x="T4" y="T5"/>
                  </a:cxn>
                  <a:cxn ang="0">
                    <a:pos x="T6" y="T7"/>
                  </a:cxn>
                  <a:cxn ang="0">
                    <a:pos x="T8" y="T9"/>
                  </a:cxn>
                </a:cxnLst>
                <a:rect l="0" t="0" r="r" b="b"/>
                <a:pathLst>
                  <a:path w="105" h="39">
                    <a:moveTo>
                      <a:pt x="12" y="19"/>
                    </a:moveTo>
                    <a:cubicBezTo>
                      <a:pt x="0" y="8"/>
                      <a:pt x="8" y="0"/>
                      <a:pt x="30" y="0"/>
                    </a:cubicBezTo>
                    <a:cubicBezTo>
                      <a:pt x="52" y="0"/>
                      <a:pt x="80" y="8"/>
                      <a:pt x="92" y="19"/>
                    </a:cubicBezTo>
                    <a:cubicBezTo>
                      <a:pt x="105" y="30"/>
                      <a:pt x="97" y="39"/>
                      <a:pt x="75" y="39"/>
                    </a:cubicBezTo>
                    <a:cubicBezTo>
                      <a:pt x="53" y="39"/>
                      <a:pt x="25" y="30"/>
                      <a:pt x="12" y="1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442" name="Freeform 1143"/>
              <p:cNvSpPr>
                <a:spLocks/>
              </p:cNvSpPr>
              <p:nvPr/>
            </p:nvSpPr>
            <p:spPr bwMode="auto">
              <a:xfrm>
                <a:off x="1487" y="3453"/>
                <a:ext cx="98" cy="41"/>
              </a:xfrm>
              <a:custGeom>
                <a:avLst/>
                <a:gdLst>
                  <a:gd name="T0" fmla="*/ 9 w 99"/>
                  <a:gd name="T1" fmla="*/ 20 h 41"/>
                  <a:gd name="T2" fmla="*/ 66 w 99"/>
                  <a:gd name="T3" fmla="*/ 0 h 41"/>
                  <a:gd name="T4" fmla="*/ 90 w 99"/>
                  <a:gd name="T5" fmla="*/ 20 h 41"/>
                  <a:gd name="T6" fmla="*/ 33 w 99"/>
                  <a:gd name="T7" fmla="*/ 41 h 41"/>
                  <a:gd name="T8" fmla="*/ 9 w 99"/>
                  <a:gd name="T9" fmla="*/ 20 h 41"/>
                </a:gdLst>
                <a:ahLst/>
                <a:cxnLst>
                  <a:cxn ang="0">
                    <a:pos x="T0" y="T1"/>
                  </a:cxn>
                  <a:cxn ang="0">
                    <a:pos x="T2" y="T3"/>
                  </a:cxn>
                  <a:cxn ang="0">
                    <a:pos x="T4" y="T5"/>
                  </a:cxn>
                  <a:cxn ang="0">
                    <a:pos x="T6" y="T7"/>
                  </a:cxn>
                  <a:cxn ang="0">
                    <a:pos x="T8" y="T9"/>
                  </a:cxn>
                </a:cxnLst>
                <a:rect l="0" t="0" r="r" b="b"/>
                <a:pathLst>
                  <a:path w="99" h="41">
                    <a:moveTo>
                      <a:pt x="9" y="20"/>
                    </a:moveTo>
                    <a:cubicBezTo>
                      <a:pt x="18" y="9"/>
                      <a:pt x="43" y="0"/>
                      <a:pt x="66" y="0"/>
                    </a:cubicBezTo>
                    <a:cubicBezTo>
                      <a:pt x="88" y="0"/>
                      <a:pt x="99" y="9"/>
                      <a:pt x="90" y="20"/>
                    </a:cubicBezTo>
                    <a:cubicBezTo>
                      <a:pt x="81" y="32"/>
                      <a:pt x="56" y="41"/>
                      <a:pt x="33" y="41"/>
                    </a:cubicBezTo>
                    <a:cubicBezTo>
                      <a:pt x="11" y="41"/>
                      <a:pt x="0" y="32"/>
                      <a:pt x="9" y="2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443" name="Freeform 1144"/>
              <p:cNvSpPr>
                <a:spLocks/>
              </p:cNvSpPr>
              <p:nvPr/>
            </p:nvSpPr>
            <p:spPr bwMode="auto">
              <a:xfrm>
                <a:off x="1592" y="3453"/>
                <a:ext cx="97" cy="41"/>
              </a:xfrm>
              <a:custGeom>
                <a:avLst/>
                <a:gdLst>
                  <a:gd name="T0" fmla="*/ 9 w 98"/>
                  <a:gd name="T1" fmla="*/ 20 h 41"/>
                  <a:gd name="T2" fmla="*/ 65 w 98"/>
                  <a:gd name="T3" fmla="*/ 0 h 41"/>
                  <a:gd name="T4" fmla="*/ 90 w 98"/>
                  <a:gd name="T5" fmla="*/ 20 h 41"/>
                  <a:gd name="T6" fmla="*/ 34 w 98"/>
                  <a:gd name="T7" fmla="*/ 41 h 41"/>
                  <a:gd name="T8" fmla="*/ 9 w 98"/>
                  <a:gd name="T9" fmla="*/ 20 h 41"/>
                </a:gdLst>
                <a:ahLst/>
                <a:cxnLst>
                  <a:cxn ang="0">
                    <a:pos x="T0" y="T1"/>
                  </a:cxn>
                  <a:cxn ang="0">
                    <a:pos x="T2" y="T3"/>
                  </a:cxn>
                  <a:cxn ang="0">
                    <a:pos x="T4" y="T5"/>
                  </a:cxn>
                  <a:cxn ang="0">
                    <a:pos x="T6" y="T7"/>
                  </a:cxn>
                  <a:cxn ang="0">
                    <a:pos x="T8" y="T9"/>
                  </a:cxn>
                </a:cxnLst>
                <a:rect l="0" t="0" r="r" b="b"/>
                <a:pathLst>
                  <a:path w="98" h="41">
                    <a:moveTo>
                      <a:pt x="9" y="20"/>
                    </a:moveTo>
                    <a:cubicBezTo>
                      <a:pt x="17" y="9"/>
                      <a:pt x="42" y="0"/>
                      <a:pt x="65" y="0"/>
                    </a:cubicBezTo>
                    <a:cubicBezTo>
                      <a:pt x="87" y="0"/>
                      <a:pt x="98" y="9"/>
                      <a:pt x="90" y="20"/>
                    </a:cubicBezTo>
                    <a:cubicBezTo>
                      <a:pt x="82" y="32"/>
                      <a:pt x="57" y="41"/>
                      <a:pt x="34" y="41"/>
                    </a:cubicBezTo>
                    <a:cubicBezTo>
                      <a:pt x="12" y="41"/>
                      <a:pt x="0" y="32"/>
                      <a:pt x="9" y="2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444" name="Freeform 1145"/>
              <p:cNvSpPr>
                <a:spLocks/>
              </p:cNvSpPr>
              <p:nvPr/>
            </p:nvSpPr>
            <p:spPr bwMode="auto">
              <a:xfrm>
                <a:off x="1699" y="3453"/>
                <a:ext cx="98" cy="41"/>
              </a:xfrm>
              <a:custGeom>
                <a:avLst/>
                <a:gdLst>
                  <a:gd name="T0" fmla="*/ 8 w 98"/>
                  <a:gd name="T1" fmla="*/ 20 h 41"/>
                  <a:gd name="T2" fmla="*/ 63 w 98"/>
                  <a:gd name="T3" fmla="*/ 0 h 41"/>
                  <a:gd name="T4" fmla="*/ 90 w 98"/>
                  <a:gd name="T5" fmla="*/ 20 h 41"/>
                  <a:gd name="T6" fmla="*/ 35 w 98"/>
                  <a:gd name="T7" fmla="*/ 41 h 41"/>
                  <a:gd name="T8" fmla="*/ 8 w 98"/>
                  <a:gd name="T9" fmla="*/ 20 h 41"/>
                </a:gdLst>
                <a:ahLst/>
                <a:cxnLst>
                  <a:cxn ang="0">
                    <a:pos x="T0" y="T1"/>
                  </a:cxn>
                  <a:cxn ang="0">
                    <a:pos x="T2" y="T3"/>
                  </a:cxn>
                  <a:cxn ang="0">
                    <a:pos x="T4" y="T5"/>
                  </a:cxn>
                  <a:cxn ang="0">
                    <a:pos x="T6" y="T7"/>
                  </a:cxn>
                  <a:cxn ang="0">
                    <a:pos x="T8" y="T9"/>
                  </a:cxn>
                </a:cxnLst>
                <a:rect l="0" t="0" r="r" b="b"/>
                <a:pathLst>
                  <a:path w="98" h="41">
                    <a:moveTo>
                      <a:pt x="8" y="20"/>
                    </a:moveTo>
                    <a:cubicBezTo>
                      <a:pt x="16" y="9"/>
                      <a:pt x="41" y="0"/>
                      <a:pt x="63" y="0"/>
                    </a:cubicBezTo>
                    <a:cubicBezTo>
                      <a:pt x="86" y="0"/>
                      <a:pt x="98" y="9"/>
                      <a:pt x="90" y="20"/>
                    </a:cubicBezTo>
                    <a:cubicBezTo>
                      <a:pt x="83" y="32"/>
                      <a:pt x="58" y="41"/>
                      <a:pt x="35" y="41"/>
                    </a:cubicBezTo>
                    <a:cubicBezTo>
                      <a:pt x="12" y="41"/>
                      <a:pt x="0" y="32"/>
                      <a:pt x="8" y="2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445" name="Freeform 1146"/>
              <p:cNvSpPr>
                <a:spLocks/>
              </p:cNvSpPr>
              <p:nvPr/>
            </p:nvSpPr>
            <p:spPr bwMode="auto">
              <a:xfrm>
                <a:off x="1805" y="3453"/>
                <a:ext cx="97" cy="41"/>
              </a:xfrm>
              <a:custGeom>
                <a:avLst/>
                <a:gdLst>
                  <a:gd name="T0" fmla="*/ 8 w 98"/>
                  <a:gd name="T1" fmla="*/ 20 h 41"/>
                  <a:gd name="T2" fmla="*/ 63 w 98"/>
                  <a:gd name="T3" fmla="*/ 0 h 41"/>
                  <a:gd name="T4" fmla="*/ 90 w 98"/>
                  <a:gd name="T5" fmla="*/ 20 h 41"/>
                  <a:gd name="T6" fmla="*/ 36 w 98"/>
                  <a:gd name="T7" fmla="*/ 41 h 41"/>
                  <a:gd name="T8" fmla="*/ 8 w 98"/>
                  <a:gd name="T9" fmla="*/ 20 h 41"/>
                </a:gdLst>
                <a:ahLst/>
                <a:cxnLst>
                  <a:cxn ang="0">
                    <a:pos x="T0" y="T1"/>
                  </a:cxn>
                  <a:cxn ang="0">
                    <a:pos x="T2" y="T3"/>
                  </a:cxn>
                  <a:cxn ang="0">
                    <a:pos x="T4" y="T5"/>
                  </a:cxn>
                  <a:cxn ang="0">
                    <a:pos x="T6" y="T7"/>
                  </a:cxn>
                  <a:cxn ang="0">
                    <a:pos x="T8" y="T9"/>
                  </a:cxn>
                </a:cxnLst>
                <a:rect l="0" t="0" r="r" b="b"/>
                <a:pathLst>
                  <a:path w="98" h="41">
                    <a:moveTo>
                      <a:pt x="8" y="20"/>
                    </a:moveTo>
                    <a:cubicBezTo>
                      <a:pt x="16" y="9"/>
                      <a:pt x="40" y="0"/>
                      <a:pt x="63" y="0"/>
                    </a:cubicBezTo>
                    <a:cubicBezTo>
                      <a:pt x="85" y="0"/>
                      <a:pt x="98" y="9"/>
                      <a:pt x="90" y="20"/>
                    </a:cubicBezTo>
                    <a:cubicBezTo>
                      <a:pt x="83" y="32"/>
                      <a:pt x="59" y="41"/>
                      <a:pt x="36" y="41"/>
                    </a:cubicBezTo>
                    <a:cubicBezTo>
                      <a:pt x="13" y="41"/>
                      <a:pt x="0" y="32"/>
                      <a:pt x="8" y="2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446" name="Freeform 1147"/>
              <p:cNvSpPr>
                <a:spLocks/>
              </p:cNvSpPr>
              <p:nvPr/>
            </p:nvSpPr>
            <p:spPr bwMode="auto">
              <a:xfrm>
                <a:off x="1913" y="3453"/>
                <a:ext cx="95" cy="41"/>
              </a:xfrm>
              <a:custGeom>
                <a:avLst/>
                <a:gdLst>
                  <a:gd name="T0" fmla="*/ 7 w 95"/>
                  <a:gd name="T1" fmla="*/ 20 h 41"/>
                  <a:gd name="T2" fmla="*/ 60 w 95"/>
                  <a:gd name="T3" fmla="*/ 0 h 41"/>
                  <a:gd name="T4" fmla="*/ 89 w 95"/>
                  <a:gd name="T5" fmla="*/ 20 h 41"/>
                  <a:gd name="T6" fmla="*/ 35 w 95"/>
                  <a:gd name="T7" fmla="*/ 41 h 41"/>
                  <a:gd name="T8" fmla="*/ 7 w 95"/>
                  <a:gd name="T9" fmla="*/ 20 h 41"/>
                </a:gdLst>
                <a:ahLst/>
                <a:cxnLst>
                  <a:cxn ang="0">
                    <a:pos x="T0" y="T1"/>
                  </a:cxn>
                  <a:cxn ang="0">
                    <a:pos x="T2" y="T3"/>
                  </a:cxn>
                  <a:cxn ang="0">
                    <a:pos x="T4" y="T5"/>
                  </a:cxn>
                  <a:cxn ang="0">
                    <a:pos x="T6" y="T7"/>
                  </a:cxn>
                  <a:cxn ang="0">
                    <a:pos x="T8" y="T9"/>
                  </a:cxn>
                </a:cxnLst>
                <a:rect l="0" t="0" r="r" b="b"/>
                <a:pathLst>
                  <a:path w="95" h="41">
                    <a:moveTo>
                      <a:pt x="7" y="20"/>
                    </a:moveTo>
                    <a:cubicBezTo>
                      <a:pt x="14" y="9"/>
                      <a:pt x="38" y="0"/>
                      <a:pt x="60" y="0"/>
                    </a:cubicBezTo>
                    <a:cubicBezTo>
                      <a:pt x="83" y="0"/>
                      <a:pt x="95" y="9"/>
                      <a:pt x="89" y="20"/>
                    </a:cubicBezTo>
                    <a:cubicBezTo>
                      <a:pt x="82" y="32"/>
                      <a:pt x="58" y="41"/>
                      <a:pt x="35" y="41"/>
                    </a:cubicBezTo>
                    <a:cubicBezTo>
                      <a:pt x="12" y="41"/>
                      <a:pt x="0" y="32"/>
                      <a:pt x="7" y="2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447" name="Freeform 1148"/>
              <p:cNvSpPr>
                <a:spLocks/>
              </p:cNvSpPr>
              <p:nvPr/>
            </p:nvSpPr>
            <p:spPr bwMode="auto">
              <a:xfrm>
                <a:off x="2021" y="3453"/>
                <a:ext cx="94" cy="41"/>
              </a:xfrm>
              <a:custGeom>
                <a:avLst/>
                <a:gdLst>
                  <a:gd name="T0" fmla="*/ 6 w 95"/>
                  <a:gd name="T1" fmla="*/ 20 h 41"/>
                  <a:gd name="T2" fmla="*/ 59 w 95"/>
                  <a:gd name="T3" fmla="*/ 0 h 41"/>
                  <a:gd name="T4" fmla="*/ 89 w 95"/>
                  <a:gd name="T5" fmla="*/ 20 h 41"/>
                  <a:gd name="T6" fmla="*/ 36 w 95"/>
                  <a:gd name="T7" fmla="*/ 41 h 41"/>
                  <a:gd name="T8" fmla="*/ 6 w 95"/>
                  <a:gd name="T9" fmla="*/ 20 h 41"/>
                </a:gdLst>
                <a:ahLst/>
                <a:cxnLst>
                  <a:cxn ang="0">
                    <a:pos x="T0" y="T1"/>
                  </a:cxn>
                  <a:cxn ang="0">
                    <a:pos x="T2" y="T3"/>
                  </a:cxn>
                  <a:cxn ang="0">
                    <a:pos x="T4" y="T5"/>
                  </a:cxn>
                  <a:cxn ang="0">
                    <a:pos x="T6" y="T7"/>
                  </a:cxn>
                  <a:cxn ang="0">
                    <a:pos x="T8" y="T9"/>
                  </a:cxn>
                </a:cxnLst>
                <a:rect l="0" t="0" r="r" b="b"/>
                <a:pathLst>
                  <a:path w="95" h="41">
                    <a:moveTo>
                      <a:pt x="6" y="20"/>
                    </a:moveTo>
                    <a:cubicBezTo>
                      <a:pt x="13" y="9"/>
                      <a:pt x="37" y="0"/>
                      <a:pt x="59" y="0"/>
                    </a:cubicBezTo>
                    <a:cubicBezTo>
                      <a:pt x="82" y="0"/>
                      <a:pt x="95" y="9"/>
                      <a:pt x="89" y="20"/>
                    </a:cubicBezTo>
                    <a:cubicBezTo>
                      <a:pt x="82" y="32"/>
                      <a:pt x="58" y="41"/>
                      <a:pt x="36" y="41"/>
                    </a:cubicBezTo>
                    <a:cubicBezTo>
                      <a:pt x="13" y="41"/>
                      <a:pt x="0" y="32"/>
                      <a:pt x="6" y="2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448" name="Freeform 1149"/>
              <p:cNvSpPr>
                <a:spLocks/>
              </p:cNvSpPr>
              <p:nvPr/>
            </p:nvSpPr>
            <p:spPr bwMode="auto">
              <a:xfrm>
                <a:off x="3407" y="3453"/>
                <a:ext cx="82" cy="41"/>
              </a:xfrm>
              <a:custGeom>
                <a:avLst/>
                <a:gdLst>
                  <a:gd name="T0" fmla="*/ 0 w 82"/>
                  <a:gd name="T1" fmla="*/ 20 h 41"/>
                  <a:gd name="T2" fmla="*/ 42 w 82"/>
                  <a:gd name="T3" fmla="*/ 0 h 41"/>
                  <a:gd name="T4" fmla="*/ 82 w 82"/>
                  <a:gd name="T5" fmla="*/ 20 h 41"/>
                  <a:gd name="T6" fmla="*/ 40 w 82"/>
                  <a:gd name="T7" fmla="*/ 41 h 41"/>
                  <a:gd name="T8" fmla="*/ 0 w 82"/>
                  <a:gd name="T9" fmla="*/ 20 h 41"/>
                </a:gdLst>
                <a:ahLst/>
                <a:cxnLst>
                  <a:cxn ang="0">
                    <a:pos x="T0" y="T1"/>
                  </a:cxn>
                  <a:cxn ang="0">
                    <a:pos x="T2" y="T3"/>
                  </a:cxn>
                  <a:cxn ang="0">
                    <a:pos x="T4" y="T5"/>
                  </a:cxn>
                  <a:cxn ang="0">
                    <a:pos x="T6" y="T7"/>
                  </a:cxn>
                  <a:cxn ang="0">
                    <a:pos x="T8" y="T9"/>
                  </a:cxn>
                </a:cxnLst>
                <a:rect l="0" t="0" r="r" b="b"/>
                <a:pathLst>
                  <a:path w="82" h="41">
                    <a:moveTo>
                      <a:pt x="0" y="20"/>
                    </a:moveTo>
                    <a:cubicBezTo>
                      <a:pt x="1" y="9"/>
                      <a:pt x="19" y="0"/>
                      <a:pt x="42" y="0"/>
                    </a:cubicBezTo>
                    <a:cubicBezTo>
                      <a:pt x="64" y="0"/>
                      <a:pt x="82" y="9"/>
                      <a:pt x="82" y="20"/>
                    </a:cubicBezTo>
                    <a:cubicBezTo>
                      <a:pt x="81" y="32"/>
                      <a:pt x="63" y="41"/>
                      <a:pt x="40" y="41"/>
                    </a:cubicBezTo>
                    <a:cubicBezTo>
                      <a:pt x="18" y="41"/>
                      <a:pt x="0" y="32"/>
                      <a:pt x="0" y="2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449" name="Freeform 1150"/>
              <p:cNvSpPr>
                <a:spLocks/>
              </p:cNvSpPr>
              <p:nvPr/>
            </p:nvSpPr>
            <p:spPr bwMode="auto">
              <a:xfrm>
                <a:off x="3513" y="3453"/>
                <a:ext cx="83" cy="41"/>
              </a:xfrm>
              <a:custGeom>
                <a:avLst/>
                <a:gdLst>
                  <a:gd name="T0" fmla="*/ 0 w 83"/>
                  <a:gd name="T1" fmla="*/ 20 h 41"/>
                  <a:gd name="T2" fmla="*/ 41 w 83"/>
                  <a:gd name="T3" fmla="*/ 0 h 41"/>
                  <a:gd name="T4" fmla="*/ 83 w 83"/>
                  <a:gd name="T5" fmla="*/ 20 h 41"/>
                  <a:gd name="T6" fmla="*/ 42 w 83"/>
                  <a:gd name="T7" fmla="*/ 41 h 41"/>
                  <a:gd name="T8" fmla="*/ 0 w 83"/>
                  <a:gd name="T9" fmla="*/ 20 h 41"/>
                </a:gdLst>
                <a:ahLst/>
                <a:cxnLst>
                  <a:cxn ang="0">
                    <a:pos x="T0" y="T1"/>
                  </a:cxn>
                  <a:cxn ang="0">
                    <a:pos x="T2" y="T3"/>
                  </a:cxn>
                  <a:cxn ang="0">
                    <a:pos x="T4" y="T5"/>
                  </a:cxn>
                  <a:cxn ang="0">
                    <a:pos x="T6" y="T7"/>
                  </a:cxn>
                  <a:cxn ang="0">
                    <a:pos x="T8" y="T9"/>
                  </a:cxn>
                </a:cxnLst>
                <a:rect l="0" t="0" r="r" b="b"/>
                <a:pathLst>
                  <a:path w="83" h="41">
                    <a:moveTo>
                      <a:pt x="0" y="20"/>
                    </a:moveTo>
                    <a:cubicBezTo>
                      <a:pt x="0" y="9"/>
                      <a:pt x="19" y="0"/>
                      <a:pt x="41" y="0"/>
                    </a:cubicBezTo>
                    <a:cubicBezTo>
                      <a:pt x="64" y="0"/>
                      <a:pt x="82" y="9"/>
                      <a:pt x="83" y="20"/>
                    </a:cubicBezTo>
                    <a:cubicBezTo>
                      <a:pt x="83" y="32"/>
                      <a:pt x="65" y="41"/>
                      <a:pt x="42" y="41"/>
                    </a:cubicBezTo>
                    <a:cubicBezTo>
                      <a:pt x="19" y="41"/>
                      <a:pt x="0" y="32"/>
                      <a:pt x="0" y="2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450" name="Freeform 1151"/>
              <p:cNvSpPr>
                <a:spLocks/>
              </p:cNvSpPr>
              <p:nvPr/>
            </p:nvSpPr>
            <p:spPr bwMode="auto">
              <a:xfrm>
                <a:off x="3619" y="3453"/>
                <a:ext cx="83" cy="41"/>
              </a:xfrm>
              <a:custGeom>
                <a:avLst/>
                <a:gdLst>
                  <a:gd name="T0" fmla="*/ 0 w 84"/>
                  <a:gd name="T1" fmla="*/ 20 h 41"/>
                  <a:gd name="T2" fmla="*/ 41 w 84"/>
                  <a:gd name="T3" fmla="*/ 0 h 41"/>
                  <a:gd name="T4" fmla="*/ 83 w 84"/>
                  <a:gd name="T5" fmla="*/ 20 h 41"/>
                  <a:gd name="T6" fmla="*/ 43 w 84"/>
                  <a:gd name="T7" fmla="*/ 41 h 41"/>
                  <a:gd name="T8" fmla="*/ 0 w 84"/>
                  <a:gd name="T9" fmla="*/ 20 h 41"/>
                </a:gdLst>
                <a:ahLst/>
                <a:cxnLst>
                  <a:cxn ang="0">
                    <a:pos x="T0" y="T1"/>
                  </a:cxn>
                  <a:cxn ang="0">
                    <a:pos x="T2" y="T3"/>
                  </a:cxn>
                  <a:cxn ang="0">
                    <a:pos x="T4" y="T5"/>
                  </a:cxn>
                  <a:cxn ang="0">
                    <a:pos x="T6" y="T7"/>
                  </a:cxn>
                  <a:cxn ang="0">
                    <a:pos x="T8" y="T9"/>
                  </a:cxn>
                </a:cxnLst>
                <a:rect l="0" t="0" r="r" b="b"/>
                <a:pathLst>
                  <a:path w="84" h="41">
                    <a:moveTo>
                      <a:pt x="0" y="20"/>
                    </a:moveTo>
                    <a:cubicBezTo>
                      <a:pt x="0" y="9"/>
                      <a:pt x="18" y="0"/>
                      <a:pt x="41" y="0"/>
                    </a:cubicBezTo>
                    <a:cubicBezTo>
                      <a:pt x="63" y="0"/>
                      <a:pt x="82" y="9"/>
                      <a:pt x="83" y="20"/>
                    </a:cubicBezTo>
                    <a:cubicBezTo>
                      <a:pt x="84" y="32"/>
                      <a:pt x="66" y="41"/>
                      <a:pt x="43" y="41"/>
                    </a:cubicBezTo>
                    <a:cubicBezTo>
                      <a:pt x="20" y="41"/>
                      <a:pt x="1" y="32"/>
                      <a:pt x="0" y="2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451" name="Freeform 1152"/>
              <p:cNvSpPr>
                <a:spLocks/>
              </p:cNvSpPr>
              <p:nvPr/>
            </p:nvSpPr>
            <p:spPr bwMode="auto">
              <a:xfrm>
                <a:off x="3726" y="3453"/>
                <a:ext cx="83" cy="41"/>
              </a:xfrm>
              <a:custGeom>
                <a:avLst/>
                <a:gdLst>
                  <a:gd name="T0" fmla="*/ 0 w 83"/>
                  <a:gd name="T1" fmla="*/ 20 h 41"/>
                  <a:gd name="T2" fmla="*/ 39 w 83"/>
                  <a:gd name="T3" fmla="*/ 0 h 41"/>
                  <a:gd name="T4" fmla="*/ 82 w 83"/>
                  <a:gd name="T5" fmla="*/ 20 h 41"/>
                  <a:gd name="T6" fmla="*/ 43 w 83"/>
                  <a:gd name="T7" fmla="*/ 41 h 41"/>
                  <a:gd name="T8" fmla="*/ 0 w 83"/>
                  <a:gd name="T9" fmla="*/ 20 h 41"/>
                </a:gdLst>
                <a:ahLst/>
                <a:cxnLst>
                  <a:cxn ang="0">
                    <a:pos x="T0" y="T1"/>
                  </a:cxn>
                  <a:cxn ang="0">
                    <a:pos x="T2" y="T3"/>
                  </a:cxn>
                  <a:cxn ang="0">
                    <a:pos x="T4" y="T5"/>
                  </a:cxn>
                  <a:cxn ang="0">
                    <a:pos x="T6" y="T7"/>
                  </a:cxn>
                  <a:cxn ang="0">
                    <a:pos x="T8" y="T9"/>
                  </a:cxn>
                </a:cxnLst>
                <a:rect l="0" t="0" r="r" b="b"/>
                <a:pathLst>
                  <a:path w="83" h="41">
                    <a:moveTo>
                      <a:pt x="0" y="20"/>
                    </a:moveTo>
                    <a:cubicBezTo>
                      <a:pt x="0" y="9"/>
                      <a:pt x="17" y="0"/>
                      <a:pt x="39" y="0"/>
                    </a:cubicBezTo>
                    <a:cubicBezTo>
                      <a:pt x="62" y="0"/>
                      <a:pt x="81" y="9"/>
                      <a:pt x="82" y="20"/>
                    </a:cubicBezTo>
                    <a:cubicBezTo>
                      <a:pt x="83" y="32"/>
                      <a:pt x="66" y="41"/>
                      <a:pt x="43" y="41"/>
                    </a:cubicBezTo>
                    <a:cubicBezTo>
                      <a:pt x="20" y="41"/>
                      <a:pt x="1" y="32"/>
                      <a:pt x="0" y="2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452" name="Freeform 1153"/>
              <p:cNvSpPr>
                <a:spLocks/>
              </p:cNvSpPr>
              <p:nvPr/>
            </p:nvSpPr>
            <p:spPr bwMode="auto">
              <a:xfrm>
                <a:off x="3831" y="3453"/>
                <a:ext cx="84" cy="41"/>
              </a:xfrm>
              <a:custGeom>
                <a:avLst/>
                <a:gdLst>
                  <a:gd name="T0" fmla="*/ 2 w 85"/>
                  <a:gd name="T1" fmla="*/ 20 h 41"/>
                  <a:gd name="T2" fmla="*/ 39 w 85"/>
                  <a:gd name="T3" fmla="*/ 0 h 41"/>
                  <a:gd name="T4" fmla="*/ 83 w 85"/>
                  <a:gd name="T5" fmla="*/ 20 h 41"/>
                  <a:gd name="T6" fmla="*/ 45 w 85"/>
                  <a:gd name="T7" fmla="*/ 41 h 41"/>
                  <a:gd name="T8" fmla="*/ 2 w 85"/>
                  <a:gd name="T9" fmla="*/ 20 h 41"/>
                </a:gdLst>
                <a:ahLst/>
                <a:cxnLst>
                  <a:cxn ang="0">
                    <a:pos x="T0" y="T1"/>
                  </a:cxn>
                  <a:cxn ang="0">
                    <a:pos x="T2" y="T3"/>
                  </a:cxn>
                  <a:cxn ang="0">
                    <a:pos x="T4" y="T5"/>
                  </a:cxn>
                  <a:cxn ang="0">
                    <a:pos x="T6" y="T7"/>
                  </a:cxn>
                  <a:cxn ang="0">
                    <a:pos x="T8" y="T9"/>
                  </a:cxn>
                </a:cxnLst>
                <a:rect l="0" t="0" r="r" b="b"/>
                <a:pathLst>
                  <a:path w="85" h="41">
                    <a:moveTo>
                      <a:pt x="2" y="20"/>
                    </a:moveTo>
                    <a:cubicBezTo>
                      <a:pt x="0" y="9"/>
                      <a:pt x="17" y="0"/>
                      <a:pt x="39" y="0"/>
                    </a:cubicBezTo>
                    <a:cubicBezTo>
                      <a:pt x="62" y="0"/>
                      <a:pt x="81" y="9"/>
                      <a:pt x="83" y="20"/>
                    </a:cubicBezTo>
                    <a:cubicBezTo>
                      <a:pt x="85" y="32"/>
                      <a:pt x="68" y="41"/>
                      <a:pt x="45" y="41"/>
                    </a:cubicBezTo>
                    <a:cubicBezTo>
                      <a:pt x="22" y="41"/>
                      <a:pt x="3" y="32"/>
                      <a:pt x="2" y="2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453" name="Freeform 1154"/>
              <p:cNvSpPr>
                <a:spLocks/>
              </p:cNvSpPr>
              <p:nvPr/>
            </p:nvSpPr>
            <p:spPr bwMode="auto">
              <a:xfrm>
                <a:off x="4149" y="3453"/>
                <a:ext cx="86" cy="41"/>
              </a:xfrm>
              <a:custGeom>
                <a:avLst/>
                <a:gdLst>
                  <a:gd name="T0" fmla="*/ 3 w 87"/>
                  <a:gd name="T1" fmla="*/ 20 h 41"/>
                  <a:gd name="T2" fmla="*/ 38 w 87"/>
                  <a:gd name="T3" fmla="*/ 0 h 41"/>
                  <a:gd name="T4" fmla="*/ 84 w 87"/>
                  <a:gd name="T5" fmla="*/ 20 h 41"/>
                  <a:gd name="T6" fmla="*/ 49 w 87"/>
                  <a:gd name="T7" fmla="*/ 41 h 41"/>
                  <a:gd name="T8" fmla="*/ 3 w 87"/>
                  <a:gd name="T9" fmla="*/ 20 h 41"/>
                </a:gdLst>
                <a:ahLst/>
                <a:cxnLst>
                  <a:cxn ang="0">
                    <a:pos x="T0" y="T1"/>
                  </a:cxn>
                  <a:cxn ang="0">
                    <a:pos x="T2" y="T3"/>
                  </a:cxn>
                  <a:cxn ang="0">
                    <a:pos x="T4" y="T5"/>
                  </a:cxn>
                  <a:cxn ang="0">
                    <a:pos x="T6" y="T7"/>
                  </a:cxn>
                  <a:cxn ang="0">
                    <a:pos x="T8" y="T9"/>
                  </a:cxn>
                </a:cxnLst>
                <a:rect l="0" t="0" r="r" b="b"/>
                <a:pathLst>
                  <a:path w="87" h="41">
                    <a:moveTo>
                      <a:pt x="3" y="20"/>
                    </a:moveTo>
                    <a:cubicBezTo>
                      <a:pt x="0" y="9"/>
                      <a:pt x="16" y="0"/>
                      <a:pt x="38" y="0"/>
                    </a:cubicBezTo>
                    <a:cubicBezTo>
                      <a:pt x="60" y="0"/>
                      <a:pt x="81" y="9"/>
                      <a:pt x="84" y="20"/>
                    </a:cubicBezTo>
                    <a:cubicBezTo>
                      <a:pt x="87" y="32"/>
                      <a:pt x="72" y="41"/>
                      <a:pt x="49" y="41"/>
                    </a:cubicBezTo>
                    <a:cubicBezTo>
                      <a:pt x="26" y="41"/>
                      <a:pt x="6" y="32"/>
                      <a:pt x="3" y="2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454" name="Freeform 1155"/>
              <p:cNvSpPr>
                <a:spLocks/>
              </p:cNvSpPr>
              <p:nvPr/>
            </p:nvSpPr>
            <p:spPr bwMode="auto">
              <a:xfrm>
                <a:off x="5629" y="3453"/>
                <a:ext cx="100" cy="41"/>
              </a:xfrm>
              <a:custGeom>
                <a:avLst/>
                <a:gdLst>
                  <a:gd name="T0" fmla="*/ 10 w 101"/>
                  <a:gd name="T1" fmla="*/ 20 h 41"/>
                  <a:gd name="T2" fmla="*/ 33 w 101"/>
                  <a:gd name="T3" fmla="*/ 0 h 41"/>
                  <a:gd name="T4" fmla="*/ 91 w 101"/>
                  <a:gd name="T5" fmla="*/ 20 h 41"/>
                  <a:gd name="T6" fmla="*/ 68 w 101"/>
                  <a:gd name="T7" fmla="*/ 41 h 41"/>
                  <a:gd name="T8" fmla="*/ 10 w 101"/>
                  <a:gd name="T9" fmla="*/ 20 h 41"/>
                </a:gdLst>
                <a:ahLst/>
                <a:cxnLst>
                  <a:cxn ang="0">
                    <a:pos x="T0" y="T1"/>
                  </a:cxn>
                  <a:cxn ang="0">
                    <a:pos x="T2" y="T3"/>
                  </a:cxn>
                  <a:cxn ang="0">
                    <a:pos x="T4" y="T5"/>
                  </a:cxn>
                  <a:cxn ang="0">
                    <a:pos x="T6" y="T7"/>
                  </a:cxn>
                  <a:cxn ang="0">
                    <a:pos x="T8" y="T9"/>
                  </a:cxn>
                </a:cxnLst>
                <a:rect l="0" t="0" r="r" b="b"/>
                <a:pathLst>
                  <a:path w="101" h="41">
                    <a:moveTo>
                      <a:pt x="10" y="20"/>
                    </a:moveTo>
                    <a:cubicBezTo>
                      <a:pt x="0" y="9"/>
                      <a:pt x="11" y="0"/>
                      <a:pt x="33" y="0"/>
                    </a:cubicBezTo>
                    <a:cubicBezTo>
                      <a:pt x="56" y="0"/>
                      <a:pt x="81" y="9"/>
                      <a:pt x="91" y="20"/>
                    </a:cubicBezTo>
                    <a:cubicBezTo>
                      <a:pt x="101" y="32"/>
                      <a:pt x="91" y="41"/>
                      <a:pt x="68" y="41"/>
                    </a:cubicBezTo>
                    <a:cubicBezTo>
                      <a:pt x="45" y="41"/>
                      <a:pt x="19" y="32"/>
                      <a:pt x="10" y="2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455" name="Freeform 1156"/>
              <p:cNvSpPr>
                <a:spLocks/>
              </p:cNvSpPr>
              <p:nvPr/>
            </p:nvSpPr>
            <p:spPr bwMode="auto">
              <a:xfrm>
                <a:off x="5735" y="3453"/>
                <a:ext cx="102" cy="41"/>
              </a:xfrm>
              <a:custGeom>
                <a:avLst/>
                <a:gdLst>
                  <a:gd name="T0" fmla="*/ 10 w 103"/>
                  <a:gd name="T1" fmla="*/ 20 h 41"/>
                  <a:gd name="T2" fmla="*/ 33 w 103"/>
                  <a:gd name="T3" fmla="*/ 0 h 41"/>
                  <a:gd name="T4" fmla="*/ 92 w 103"/>
                  <a:gd name="T5" fmla="*/ 20 h 41"/>
                  <a:gd name="T6" fmla="*/ 70 w 103"/>
                  <a:gd name="T7" fmla="*/ 41 h 41"/>
                  <a:gd name="T8" fmla="*/ 10 w 103"/>
                  <a:gd name="T9" fmla="*/ 20 h 41"/>
                </a:gdLst>
                <a:ahLst/>
                <a:cxnLst>
                  <a:cxn ang="0">
                    <a:pos x="T0" y="T1"/>
                  </a:cxn>
                  <a:cxn ang="0">
                    <a:pos x="T2" y="T3"/>
                  </a:cxn>
                  <a:cxn ang="0">
                    <a:pos x="T4" y="T5"/>
                  </a:cxn>
                  <a:cxn ang="0">
                    <a:pos x="T6" y="T7"/>
                  </a:cxn>
                  <a:cxn ang="0">
                    <a:pos x="T8" y="T9"/>
                  </a:cxn>
                </a:cxnLst>
                <a:rect l="0" t="0" r="r" b="b"/>
                <a:pathLst>
                  <a:path w="103" h="41">
                    <a:moveTo>
                      <a:pt x="10" y="20"/>
                    </a:moveTo>
                    <a:cubicBezTo>
                      <a:pt x="0" y="9"/>
                      <a:pt x="10" y="0"/>
                      <a:pt x="33" y="0"/>
                    </a:cubicBezTo>
                    <a:cubicBezTo>
                      <a:pt x="56" y="0"/>
                      <a:pt x="82" y="9"/>
                      <a:pt x="92" y="20"/>
                    </a:cubicBezTo>
                    <a:cubicBezTo>
                      <a:pt x="103" y="32"/>
                      <a:pt x="92" y="41"/>
                      <a:pt x="70" y="41"/>
                    </a:cubicBezTo>
                    <a:cubicBezTo>
                      <a:pt x="47" y="41"/>
                      <a:pt x="20" y="32"/>
                      <a:pt x="10" y="2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456" name="Freeform 1157"/>
              <p:cNvSpPr>
                <a:spLocks/>
              </p:cNvSpPr>
              <p:nvPr/>
            </p:nvSpPr>
            <p:spPr bwMode="auto">
              <a:xfrm>
                <a:off x="5840" y="3453"/>
                <a:ext cx="103" cy="41"/>
              </a:xfrm>
              <a:custGeom>
                <a:avLst/>
                <a:gdLst>
                  <a:gd name="T0" fmla="*/ 10 w 103"/>
                  <a:gd name="T1" fmla="*/ 20 h 41"/>
                  <a:gd name="T2" fmla="*/ 32 w 103"/>
                  <a:gd name="T3" fmla="*/ 0 h 41"/>
                  <a:gd name="T4" fmla="*/ 92 w 103"/>
                  <a:gd name="T5" fmla="*/ 20 h 41"/>
                  <a:gd name="T6" fmla="*/ 70 w 103"/>
                  <a:gd name="T7" fmla="*/ 41 h 41"/>
                  <a:gd name="T8" fmla="*/ 10 w 103"/>
                  <a:gd name="T9" fmla="*/ 20 h 41"/>
                </a:gdLst>
                <a:ahLst/>
                <a:cxnLst>
                  <a:cxn ang="0">
                    <a:pos x="T0" y="T1"/>
                  </a:cxn>
                  <a:cxn ang="0">
                    <a:pos x="T2" y="T3"/>
                  </a:cxn>
                  <a:cxn ang="0">
                    <a:pos x="T4" y="T5"/>
                  </a:cxn>
                  <a:cxn ang="0">
                    <a:pos x="T6" y="T7"/>
                  </a:cxn>
                  <a:cxn ang="0">
                    <a:pos x="T8" y="T9"/>
                  </a:cxn>
                </a:cxnLst>
                <a:rect l="0" t="0" r="r" b="b"/>
                <a:pathLst>
                  <a:path w="103" h="41">
                    <a:moveTo>
                      <a:pt x="10" y="20"/>
                    </a:moveTo>
                    <a:cubicBezTo>
                      <a:pt x="0" y="9"/>
                      <a:pt x="10" y="0"/>
                      <a:pt x="32" y="0"/>
                    </a:cubicBezTo>
                    <a:cubicBezTo>
                      <a:pt x="55" y="0"/>
                      <a:pt x="82" y="9"/>
                      <a:pt x="92" y="20"/>
                    </a:cubicBezTo>
                    <a:cubicBezTo>
                      <a:pt x="103" y="32"/>
                      <a:pt x="93" y="41"/>
                      <a:pt x="70" y="41"/>
                    </a:cubicBezTo>
                    <a:cubicBezTo>
                      <a:pt x="48" y="41"/>
                      <a:pt x="20" y="32"/>
                      <a:pt x="10" y="2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457" name="Freeform 1158"/>
              <p:cNvSpPr>
                <a:spLocks/>
              </p:cNvSpPr>
              <p:nvPr/>
            </p:nvSpPr>
            <p:spPr bwMode="auto">
              <a:xfrm>
                <a:off x="5947" y="3453"/>
                <a:ext cx="103" cy="41"/>
              </a:xfrm>
              <a:custGeom>
                <a:avLst/>
                <a:gdLst>
                  <a:gd name="T0" fmla="*/ 11 w 104"/>
                  <a:gd name="T1" fmla="*/ 20 h 41"/>
                  <a:gd name="T2" fmla="*/ 32 w 104"/>
                  <a:gd name="T3" fmla="*/ 0 h 41"/>
                  <a:gd name="T4" fmla="*/ 92 w 104"/>
                  <a:gd name="T5" fmla="*/ 20 h 41"/>
                  <a:gd name="T6" fmla="*/ 72 w 104"/>
                  <a:gd name="T7" fmla="*/ 41 h 41"/>
                  <a:gd name="T8" fmla="*/ 11 w 104"/>
                  <a:gd name="T9" fmla="*/ 20 h 41"/>
                </a:gdLst>
                <a:ahLst/>
                <a:cxnLst>
                  <a:cxn ang="0">
                    <a:pos x="T0" y="T1"/>
                  </a:cxn>
                  <a:cxn ang="0">
                    <a:pos x="T2" y="T3"/>
                  </a:cxn>
                  <a:cxn ang="0">
                    <a:pos x="T4" y="T5"/>
                  </a:cxn>
                  <a:cxn ang="0">
                    <a:pos x="T6" y="T7"/>
                  </a:cxn>
                  <a:cxn ang="0">
                    <a:pos x="T8" y="T9"/>
                  </a:cxn>
                </a:cxnLst>
                <a:rect l="0" t="0" r="r" b="b"/>
                <a:pathLst>
                  <a:path w="104" h="41">
                    <a:moveTo>
                      <a:pt x="11" y="20"/>
                    </a:moveTo>
                    <a:cubicBezTo>
                      <a:pt x="0" y="9"/>
                      <a:pt x="10" y="0"/>
                      <a:pt x="32" y="0"/>
                    </a:cubicBezTo>
                    <a:cubicBezTo>
                      <a:pt x="54" y="0"/>
                      <a:pt x="81" y="9"/>
                      <a:pt x="92" y="20"/>
                    </a:cubicBezTo>
                    <a:cubicBezTo>
                      <a:pt x="104" y="32"/>
                      <a:pt x="95" y="41"/>
                      <a:pt x="72" y="41"/>
                    </a:cubicBezTo>
                    <a:cubicBezTo>
                      <a:pt x="49" y="41"/>
                      <a:pt x="22" y="32"/>
                      <a:pt x="11" y="2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458" name="Freeform 1159"/>
              <p:cNvSpPr>
                <a:spLocks/>
              </p:cNvSpPr>
              <p:nvPr/>
            </p:nvSpPr>
            <p:spPr bwMode="auto">
              <a:xfrm>
                <a:off x="6052" y="3453"/>
                <a:ext cx="104" cy="41"/>
              </a:xfrm>
              <a:custGeom>
                <a:avLst/>
                <a:gdLst>
                  <a:gd name="T0" fmla="*/ 11 w 104"/>
                  <a:gd name="T1" fmla="*/ 20 h 41"/>
                  <a:gd name="T2" fmla="*/ 31 w 104"/>
                  <a:gd name="T3" fmla="*/ 0 h 41"/>
                  <a:gd name="T4" fmla="*/ 93 w 104"/>
                  <a:gd name="T5" fmla="*/ 20 h 41"/>
                  <a:gd name="T6" fmla="*/ 73 w 104"/>
                  <a:gd name="T7" fmla="*/ 41 h 41"/>
                  <a:gd name="T8" fmla="*/ 11 w 104"/>
                  <a:gd name="T9" fmla="*/ 20 h 41"/>
                </a:gdLst>
                <a:ahLst/>
                <a:cxnLst>
                  <a:cxn ang="0">
                    <a:pos x="T0" y="T1"/>
                  </a:cxn>
                  <a:cxn ang="0">
                    <a:pos x="T2" y="T3"/>
                  </a:cxn>
                  <a:cxn ang="0">
                    <a:pos x="T4" y="T5"/>
                  </a:cxn>
                  <a:cxn ang="0">
                    <a:pos x="T6" y="T7"/>
                  </a:cxn>
                  <a:cxn ang="0">
                    <a:pos x="T8" y="T9"/>
                  </a:cxn>
                </a:cxnLst>
                <a:rect l="0" t="0" r="r" b="b"/>
                <a:pathLst>
                  <a:path w="104" h="41">
                    <a:moveTo>
                      <a:pt x="11" y="20"/>
                    </a:moveTo>
                    <a:cubicBezTo>
                      <a:pt x="0" y="9"/>
                      <a:pt x="9" y="0"/>
                      <a:pt x="31" y="0"/>
                    </a:cubicBezTo>
                    <a:cubicBezTo>
                      <a:pt x="53" y="0"/>
                      <a:pt x="81" y="9"/>
                      <a:pt x="93" y="20"/>
                    </a:cubicBezTo>
                    <a:cubicBezTo>
                      <a:pt x="104" y="32"/>
                      <a:pt x="95" y="41"/>
                      <a:pt x="73" y="41"/>
                    </a:cubicBezTo>
                    <a:cubicBezTo>
                      <a:pt x="50" y="41"/>
                      <a:pt x="23" y="32"/>
                      <a:pt x="11" y="2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459" name="Freeform 1160"/>
              <p:cNvSpPr>
                <a:spLocks/>
              </p:cNvSpPr>
              <p:nvPr/>
            </p:nvSpPr>
            <p:spPr bwMode="auto">
              <a:xfrm>
                <a:off x="6159" y="3453"/>
                <a:ext cx="105" cy="41"/>
              </a:xfrm>
              <a:custGeom>
                <a:avLst/>
                <a:gdLst>
                  <a:gd name="T0" fmla="*/ 11 w 106"/>
                  <a:gd name="T1" fmla="*/ 20 h 41"/>
                  <a:gd name="T2" fmla="*/ 31 w 106"/>
                  <a:gd name="T3" fmla="*/ 0 h 41"/>
                  <a:gd name="T4" fmla="*/ 94 w 106"/>
                  <a:gd name="T5" fmla="*/ 20 h 41"/>
                  <a:gd name="T6" fmla="*/ 74 w 106"/>
                  <a:gd name="T7" fmla="*/ 41 h 41"/>
                  <a:gd name="T8" fmla="*/ 11 w 106"/>
                  <a:gd name="T9" fmla="*/ 20 h 41"/>
                </a:gdLst>
                <a:ahLst/>
                <a:cxnLst>
                  <a:cxn ang="0">
                    <a:pos x="T0" y="T1"/>
                  </a:cxn>
                  <a:cxn ang="0">
                    <a:pos x="T2" y="T3"/>
                  </a:cxn>
                  <a:cxn ang="0">
                    <a:pos x="T4" y="T5"/>
                  </a:cxn>
                  <a:cxn ang="0">
                    <a:pos x="T6" y="T7"/>
                  </a:cxn>
                  <a:cxn ang="0">
                    <a:pos x="T8" y="T9"/>
                  </a:cxn>
                </a:cxnLst>
                <a:rect l="0" t="0" r="r" b="b"/>
                <a:pathLst>
                  <a:path w="106" h="41">
                    <a:moveTo>
                      <a:pt x="11" y="20"/>
                    </a:moveTo>
                    <a:cubicBezTo>
                      <a:pt x="0" y="9"/>
                      <a:pt x="8" y="0"/>
                      <a:pt x="31" y="0"/>
                    </a:cubicBezTo>
                    <a:cubicBezTo>
                      <a:pt x="54" y="0"/>
                      <a:pt x="82" y="9"/>
                      <a:pt x="94" y="20"/>
                    </a:cubicBezTo>
                    <a:cubicBezTo>
                      <a:pt x="106" y="32"/>
                      <a:pt x="97" y="41"/>
                      <a:pt x="74" y="41"/>
                    </a:cubicBezTo>
                    <a:cubicBezTo>
                      <a:pt x="51" y="41"/>
                      <a:pt x="23" y="32"/>
                      <a:pt x="11" y="2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460" name="Freeform 1161"/>
              <p:cNvSpPr>
                <a:spLocks/>
              </p:cNvSpPr>
              <p:nvPr/>
            </p:nvSpPr>
            <p:spPr bwMode="auto">
              <a:xfrm>
                <a:off x="6263" y="3453"/>
                <a:ext cx="106" cy="41"/>
              </a:xfrm>
              <a:custGeom>
                <a:avLst/>
                <a:gdLst>
                  <a:gd name="T0" fmla="*/ 12 w 107"/>
                  <a:gd name="T1" fmla="*/ 20 h 41"/>
                  <a:gd name="T2" fmla="*/ 31 w 107"/>
                  <a:gd name="T3" fmla="*/ 0 h 41"/>
                  <a:gd name="T4" fmla="*/ 95 w 107"/>
                  <a:gd name="T5" fmla="*/ 20 h 41"/>
                  <a:gd name="T6" fmla="*/ 76 w 107"/>
                  <a:gd name="T7" fmla="*/ 41 h 41"/>
                  <a:gd name="T8" fmla="*/ 12 w 107"/>
                  <a:gd name="T9" fmla="*/ 20 h 41"/>
                </a:gdLst>
                <a:ahLst/>
                <a:cxnLst>
                  <a:cxn ang="0">
                    <a:pos x="T0" y="T1"/>
                  </a:cxn>
                  <a:cxn ang="0">
                    <a:pos x="T2" y="T3"/>
                  </a:cxn>
                  <a:cxn ang="0">
                    <a:pos x="T4" y="T5"/>
                  </a:cxn>
                  <a:cxn ang="0">
                    <a:pos x="T6" y="T7"/>
                  </a:cxn>
                  <a:cxn ang="0">
                    <a:pos x="T8" y="T9"/>
                  </a:cxn>
                </a:cxnLst>
                <a:rect l="0" t="0" r="r" b="b"/>
                <a:pathLst>
                  <a:path w="107" h="41">
                    <a:moveTo>
                      <a:pt x="12" y="20"/>
                    </a:moveTo>
                    <a:cubicBezTo>
                      <a:pt x="0" y="9"/>
                      <a:pt x="9" y="0"/>
                      <a:pt x="31" y="0"/>
                    </a:cubicBezTo>
                    <a:cubicBezTo>
                      <a:pt x="54" y="0"/>
                      <a:pt x="82" y="9"/>
                      <a:pt x="95" y="20"/>
                    </a:cubicBezTo>
                    <a:cubicBezTo>
                      <a:pt x="107" y="32"/>
                      <a:pt x="99" y="41"/>
                      <a:pt x="76" y="41"/>
                    </a:cubicBezTo>
                    <a:cubicBezTo>
                      <a:pt x="53" y="41"/>
                      <a:pt x="25" y="32"/>
                      <a:pt x="12" y="2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461" name="Freeform 1162"/>
              <p:cNvSpPr>
                <a:spLocks/>
              </p:cNvSpPr>
              <p:nvPr/>
            </p:nvSpPr>
            <p:spPr bwMode="auto">
              <a:xfrm>
                <a:off x="6370" y="3453"/>
                <a:ext cx="107" cy="41"/>
              </a:xfrm>
              <a:custGeom>
                <a:avLst/>
                <a:gdLst>
                  <a:gd name="T0" fmla="*/ 12 w 107"/>
                  <a:gd name="T1" fmla="*/ 20 h 41"/>
                  <a:gd name="T2" fmla="*/ 30 w 107"/>
                  <a:gd name="T3" fmla="*/ 0 h 41"/>
                  <a:gd name="T4" fmla="*/ 94 w 107"/>
                  <a:gd name="T5" fmla="*/ 20 h 41"/>
                  <a:gd name="T6" fmla="*/ 77 w 107"/>
                  <a:gd name="T7" fmla="*/ 41 h 41"/>
                  <a:gd name="T8" fmla="*/ 12 w 107"/>
                  <a:gd name="T9" fmla="*/ 20 h 41"/>
                </a:gdLst>
                <a:ahLst/>
                <a:cxnLst>
                  <a:cxn ang="0">
                    <a:pos x="T0" y="T1"/>
                  </a:cxn>
                  <a:cxn ang="0">
                    <a:pos x="T2" y="T3"/>
                  </a:cxn>
                  <a:cxn ang="0">
                    <a:pos x="T4" y="T5"/>
                  </a:cxn>
                  <a:cxn ang="0">
                    <a:pos x="T6" y="T7"/>
                  </a:cxn>
                  <a:cxn ang="0">
                    <a:pos x="T8" y="T9"/>
                  </a:cxn>
                </a:cxnLst>
                <a:rect l="0" t="0" r="r" b="b"/>
                <a:pathLst>
                  <a:path w="107" h="41">
                    <a:moveTo>
                      <a:pt x="12" y="20"/>
                    </a:moveTo>
                    <a:cubicBezTo>
                      <a:pt x="0" y="9"/>
                      <a:pt x="8" y="0"/>
                      <a:pt x="30" y="0"/>
                    </a:cubicBezTo>
                    <a:cubicBezTo>
                      <a:pt x="52" y="0"/>
                      <a:pt x="81" y="9"/>
                      <a:pt x="94" y="20"/>
                    </a:cubicBezTo>
                    <a:cubicBezTo>
                      <a:pt x="107" y="32"/>
                      <a:pt x="99" y="41"/>
                      <a:pt x="77" y="41"/>
                    </a:cubicBezTo>
                    <a:cubicBezTo>
                      <a:pt x="54" y="41"/>
                      <a:pt x="25" y="32"/>
                      <a:pt x="12" y="2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462" name="Freeform 1163"/>
              <p:cNvSpPr>
                <a:spLocks/>
              </p:cNvSpPr>
              <p:nvPr/>
            </p:nvSpPr>
            <p:spPr bwMode="auto">
              <a:xfrm>
                <a:off x="6475" y="3453"/>
                <a:ext cx="107" cy="41"/>
              </a:xfrm>
              <a:custGeom>
                <a:avLst/>
                <a:gdLst>
                  <a:gd name="T0" fmla="*/ 13 w 108"/>
                  <a:gd name="T1" fmla="*/ 20 h 41"/>
                  <a:gd name="T2" fmla="*/ 30 w 108"/>
                  <a:gd name="T3" fmla="*/ 0 h 41"/>
                  <a:gd name="T4" fmla="*/ 95 w 108"/>
                  <a:gd name="T5" fmla="*/ 20 h 41"/>
                  <a:gd name="T6" fmla="*/ 79 w 108"/>
                  <a:gd name="T7" fmla="*/ 41 h 41"/>
                  <a:gd name="T8" fmla="*/ 13 w 108"/>
                  <a:gd name="T9" fmla="*/ 20 h 41"/>
                </a:gdLst>
                <a:ahLst/>
                <a:cxnLst>
                  <a:cxn ang="0">
                    <a:pos x="T0" y="T1"/>
                  </a:cxn>
                  <a:cxn ang="0">
                    <a:pos x="T2" y="T3"/>
                  </a:cxn>
                  <a:cxn ang="0">
                    <a:pos x="T4" y="T5"/>
                  </a:cxn>
                  <a:cxn ang="0">
                    <a:pos x="T6" y="T7"/>
                  </a:cxn>
                  <a:cxn ang="0">
                    <a:pos x="T8" y="T9"/>
                  </a:cxn>
                </a:cxnLst>
                <a:rect l="0" t="0" r="r" b="b"/>
                <a:pathLst>
                  <a:path w="108" h="41">
                    <a:moveTo>
                      <a:pt x="13" y="20"/>
                    </a:moveTo>
                    <a:cubicBezTo>
                      <a:pt x="0" y="9"/>
                      <a:pt x="8" y="0"/>
                      <a:pt x="30" y="0"/>
                    </a:cubicBezTo>
                    <a:cubicBezTo>
                      <a:pt x="52" y="0"/>
                      <a:pt x="81" y="9"/>
                      <a:pt x="95" y="20"/>
                    </a:cubicBezTo>
                    <a:cubicBezTo>
                      <a:pt x="108" y="32"/>
                      <a:pt x="101" y="41"/>
                      <a:pt x="79" y="41"/>
                    </a:cubicBezTo>
                    <a:cubicBezTo>
                      <a:pt x="56" y="41"/>
                      <a:pt x="27" y="32"/>
                      <a:pt x="13" y="2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463" name="Freeform 1164"/>
              <p:cNvSpPr>
                <a:spLocks/>
              </p:cNvSpPr>
              <p:nvPr/>
            </p:nvSpPr>
            <p:spPr bwMode="auto">
              <a:xfrm>
                <a:off x="1446" y="3503"/>
                <a:ext cx="100" cy="42"/>
              </a:xfrm>
              <a:custGeom>
                <a:avLst/>
                <a:gdLst>
                  <a:gd name="T0" fmla="*/ 9 w 101"/>
                  <a:gd name="T1" fmla="*/ 21 h 42"/>
                  <a:gd name="T2" fmla="*/ 67 w 101"/>
                  <a:gd name="T3" fmla="*/ 0 h 42"/>
                  <a:gd name="T4" fmla="*/ 92 w 101"/>
                  <a:gd name="T5" fmla="*/ 21 h 42"/>
                  <a:gd name="T6" fmla="*/ 34 w 101"/>
                  <a:gd name="T7" fmla="*/ 42 h 42"/>
                  <a:gd name="T8" fmla="*/ 9 w 101"/>
                  <a:gd name="T9" fmla="*/ 21 h 42"/>
                </a:gdLst>
                <a:ahLst/>
                <a:cxnLst>
                  <a:cxn ang="0">
                    <a:pos x="T0" y="T1"/>
                  </a:cxn>
                  <a:cxn ang="0">
                    <a:pos x="T2" y="T3"/>
                  </a:cxn>
                  <a:cxn ang="0">
                    <a:pos x="T4" y="T5"/>
                  </a:cxn>
                  <a:cxn ang="0">
                    <a:pos x="T6" y="T7"/>
                  </a:cxn>
                  <a:cxn ang="0">
                    <a:pos x="T8" y="T9"/>
                  </a:cxn>
                </a:cxnLst>
                <a:rect l="0" t="0" r="r" b="b"/>
                <a:pathLst>
                  <a:path w="101" h="42">
                    <a:moveTo>
                      <a:pt x="9" y="21"/>
                    </a:moveTo>
                    <a:cubicBezTo>
                      <a:pt x="19" y="9"/>
                      <a:pt x="45" y="0"/>
                      <a:pt x="67" y="0"/>
                    </a:cubicBezTo>
                    <a:cubicBezTo>
                      <a:pt x="90" y="0"/>
                      <a:pt x="101" y="9"/>
                      <a:pt x="92" y="21"/>
                    </a:cubicBezTo>
                    <a:cubicBezTo>
                      <a:pt x="83" y="33"/>
                      <a:pt x="57" y="42"/>
                      <a:pt x="34" y="42"/>
                    </a:cubicBezTo>
                    <a:cubicBezTo>
                      <a:pt x="11" y="42"/>
                      <a:pt x="0" y="33"/>
                      <a:pt x="9" y="21"/>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464" name="Freeform 1165"/>
              <p:cNvSpPr>
                <a:spLocks/>
              </p:cNvSpPr>
              <p:nvPr/>
            </p:nvSpPr>
            <p:spPr bwMode="auto">
              <a:xfrm>
                <a:off x="1553" y="3503"/>
                <a:ext cx="101" cy="42"/>
              </a:xfrm>
              <a:custGeom>
                <a:avLst/>
                <a:gdLst>
                  <a:gd name="T0" fmla="*/ 9 w 101"/>
                  <a:gd name="T1" fmla="*/ 21 h 42"/>
                  <a:gd name="T2" fmla="*/ 67 w 101"/>
                  <a:gd name="T3" fmla="*/ 0 h 42"/>
                  <a:gd name="T4" fmla="*/ 92 w 101"/>
                  <a:gd name="T5" fmla="*/ 21 h 42"/>
                  <a:gd name="T6" fmla="*/ 35 w 101"/>
                  <a:gd name="T7" fmla="*/ 42 h 42"/>
                  <a:gd name="T8" fmla="*/ 9 w 101"/>
                  <a:gd name="T9" fmla="*/ 21 h 42"/>
                </a:gdLst>
                <a:ahLst/>
                <a:cxnLst>
                  <a:cxn ang="0">
                    <a:pos x="T0" y="T1"/>
                  </a:cxn>
                  <a:cxn ang="0">
                    <a:pos x="T2" y="T3"/>
                  </a:cxn>
                  <a:cxn ang="0">
                    <a:pos x="T4" y="T5"/>
                  </a:cxn>
                  <a:cxn ang="0">
                    <a:pos x="T6" y="T7"/>
                  </a:cxn>
                  <a:cxn ang="0">
                    <a:pos x="T8" y="T9"/>
                  </a:cxn>
                </a:cxnLst>
                <a:rect l="0" t="0" r="r" b="b"/>
                <a:pathLst>
                  <a:path w="101" h="42">
                    <a:moveTo>
                      <a:pt x="9" y="21"/>
                    </a:moveTo>
                    <a:cubicBezTo>
                      <a:pt x="18" y="9"/>
                      <a:pt x="44" y="0"/>
                      <a:pt x="67" y="0"/>
                    </a:cubicBezTo>
                    <a:cubicBezTo>
                      <a:pt x="89" y="0"/>
                      <a:pt x="101" y="9"/>
                      <a:pt x="92" y="21"/>
                    </a:cubicBezTo>
                    <a:cubicBezTo>
                      <a:pt x="84" y="33"/>
                      <a:pt x="58" y="42"/>
                      <a:pt x="35" y="42"/>
                    </a:cubicBezTo>
                    <a:cubicBezTo>
                      <a:pt x="12" y="42"/>
                      <a:pt x="0" y="33"/>
                      <a:pt x="9" y="21"/>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465" name="Freeform 1166"/>
              <p:cNvSpPr>
                <a:spLocks/>
              </p:cNvSpPr>
              <p:nvPr/>
            </p:nvSpPr>
            <p:spPr bwMode="auto">
              <a:xfrm>
                <a:off x="1663" y="3503"/>
                <a:ext cx="100" cy="42"/>
              </a:xfrm>
              <a:custGeom>
                <a:avLst/>
                <a:gdLst>
                  <a:gd name="T0" fmla="*/ 9 w 101"/>
                  <a:gd name="T1" fmla="*/ 21 h 42"/>
                  <a:gd name="T2" fmla="*/ 65 w 101"/>
                  <a:gd name="T3" fmla="*/ 0 h 42"/>
                  <a:gd name="T4" fmla="*/ 93 w 101"/>
                  <a:gd name="T5" fmla="*/ 21 h 42"/>
                  <a:gd name="T6" fmla="*/ 35 w 101"/>
                  <a:gd name="T7" fmla="*/ 42 h 42"/>
                  <a:gd name="T8" fmla="*/ 9 w 101"/>
                  <a:gd name="T9" fmla="*/ 21 h 42"/>
                </a:gdLst>
                <a:ahLst/>
                <a:cxnLst>
                  <a:cxn ang="0">
                    <a:pos x="T0" y="T1"/>
                  </a:cxn>
                  <a:cxn ang="0">
                    <a:pos x="T2" y="T3"/>
                  </a:cxn>
                  <a:cxn ang="0">
                    <a:pos x="T4" y="T5"/>
                  </a:cxn>
                  <a:cxn ang="0">
                    <a:pos x="T6" y="T7"/>
                  </a:cxn>
                  <a:cxn ang="0">
                    <a:pos x="T8" y="T9"/>
                  </a:cxn>
                </a:cxnLst>
                <a:rect l="0" t="0" r="r" b="b"/>
                <a:pathLst>
                  <a:path w="101" h="42">
                    <a:moveTo>
                      <a:pt x="9" y="21"/>
                    </a:moveTo>
                    <a:cubicBezTo>
                      <a:pt x="17" y="9"/>
                      <a:pt x="42" y="0"/>
                      <a:pt x="65" y="0"/>
                    </a:cubicBezTo>
                    <a:cubicBezTo>
                      <a:pt x="88" y="0"/>
                      <a:pt x="101" y="9"/>
                      <a:pt x="93" y="21"/>
                    </a:cubicBezTo>
                    <a:cubicBezTo>
                      <a:pt x="84" y="33"/>
                      <a:pt x="59" y="42"/>
                      <a:pt x="35" y="42"/>
                    </a:cubicBezTo>
                    <a:cubicBezTo>
                      <a:pt x="12" y="42"/>
                      <a:pt x="0" y="33"/>
                      <a:pt x="9" y="21"/>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466" name="Freeform 1167"/>
              <p:cNvSpPr>
                <a:spLocks/>
              </p:cNvSpPr>
              <p:nvPr/>
            </p:nvSpPr>
            <p:spPr bwMode="auto">
              <a:xfrm>
                <a:off x="1771" y="3503"/>
                <a:ext cx="98" cy="42"/>
              </a:xfrm>
              <a:custGeom>
                <a:avLst/>
                <a:gdLst>
                  <a:gd name="T0" fmla="*/ 8 w 99"/>
                  <a:gd name="T1" fmla="*/ 21 h 42"/>
                  <a:gd name="T2" fmla="*/ 64 w 99"/>
                  <a:gd name="T3" fmla="*/ 0 h 42"/>
                  <a:gd name="T4" fmla="*/ 92 w 99"/>
                  <a:gd name="T5" fmla="*/ 21 h 42"/>
                  <a:gd name="T6" fmla="*/ 35 w 99"/>
                  <a:gd name="T7" fmla="*/ 42 h 42"/>
                  <a:gd name="T8" fmla="*/ 8 w 99"/>
                  <a:gd name="T9" fmla="*/ 21 h 42"/>
                </a:gdLst>
                <a:ahLst/>
                <a:cxnLst>
                  <a:cxn ang="0">
                    <a:pos x="T0" y="T1"/>
                  </a:cxn>
                  <a:cxn ang="0">
                    <a:pos x="T2" y="T3"/>
                  </a:cxn>
                  <a:cxn ang="0">
                    <a:pos x="T4" y="T5"/>
                  </a:cxn>
                  <a:cxn ang="0">
                    <a:pos x="T6" y="T7"/>
                  </a:cxn>
                  <a:cxn ang="0">
                    <a:pos x="T8" y="T9"/>
                  </a:cxn>
                </a:cxnLst>
                <a:rect l="0" t="0" r="r" b="b"/>
                <a:pathLst>
                  <a:path w="99" h="42">
                    <a:moveTo>
                      <a:pt x="8" y="21"/>
                    </a:moveTo>
                    <a:cubicBezTo>
                      <a:pt x="16" y="9"/>
                      <a:pt x="41" y="0"/>
                      <a:pt x="64" y="0"/>
                    </a:cubicBezTo>
                    <a:cubicBezTo>
                      <a:pt x="87" y="0"/>
                      <a:pt x="99" y="9"/>
                      <a:pt x="92" y="21"/>
                    </a:cubicBezTo>
                    <a:cubicBezTo>
                      <a:pt x="84" y="33"/>
                      <a:pt x="59" y="42"/>
                      <a:pt x="35" y="42"/>
                    </a:cubicBezTo>
                    <a:cubicBezTo>
                      <a:pt x="12" y="42"/>
                      <a:pt x="0" y="33"/>
                      <a:pt x="8" y="21"/>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467" name="Freeform 1168"/>
              <p:cNvSpPr>
                <a:spLocks/>
              </p:cNvSpPr>
              <p:nvPr/>
            </p:nvSpPr>
            <p:spPr bwMode="auto">
              <a:xfrm>
                <a:off x="1880" y="3503"/>
                <a:ext cx="98" cy="42"/>
              </a:xfrm>
              <a:custGeom>
                <a:avLst/>
                <a:gdLst>
                  <a:gd name="T0" fmla="*/ 8 w 98"/>
                  <a:gd name="T1" fmla="*/ 21 h 42"/>
                  <a:gd name="T2" fmla="*/ 63 w 98"/>
                  <a:gd name="T3" fmla="*/ 0 h 42"/>
                  <a:gd name="T4" fmla="*/ 91 w 98"/>
                  <a:gd name="T5" fmla="*/ 21 h 42"/>
                  <a:gd name="T6" fmla="*/ 36 w 98"/>
                  <a:gd name="T7" fmla="*/ 42 h 42"/>
                  <a:gd name="T8" fmla="*/ 8 w 98"/>
                  <a:gd name="T9" fmla="*/ 21 h 42"/>
                </a:gdLst>
                <a:ahLst/>
                <a:cxnLst>
                  <a:cxn ang="0">
                    <a:pos x="T0" y="T1"/>
                  </a:cxn>
                  <a:cxn ang="0">
                    <a:pos x="T2" y="T3"/>
                  </a:cxn>
                  <a:cxn ang="0">
                    <a:pos x="T4" y="T5"/>
                  </a:cxn>
                  <a:cxn ang="0">
                    <a:pos x="T6" y="T7"/>
                  </a:cxn>
                  <a:cxn ang="0">
                    <a:pos x="T8" y="T9"/>
                  </a:cxn>
                </a:cxnLst>
                <a:rect l="0" t="0" r="r" b="b"/>
                <a:pathLst>
                  <a:path w="98" h="42">
                    <a:moveTo>
                      <a:pt x="8" y="21"/>
                    </a:moveTo>
                    <a:cubicBezTo>
                      <a:pt x="15" y="9"/>
                      <a:pt x="40" y="0"/>
                      <a:pt x="63" y="0"/>
                    </a:cubicBezTo>
                    <a:cubicBezTo>
                      <a:pt x="85" y="0"/>
                      <a:pt x="98" y="9"/>
                      <a:pt x="91" y="21"/>
                    </a:cubicBezTo>
                    <a:cubicBezTo>
                      <a:pt x="84" y="33"/>
                      <a:pt x="59" y="42"/>
                      <a:pt x="36" y="42"/>
                    </a:cubicBezTo>
                    <a:cubicBezTo>
                      <a:pt x="13" y="42"/>
                      <a:pt x="0" y="33"/>
                      <a:pt x="8" y="21"/>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468" name="Freeform 1169"/>
              <p:cNvSpPr>
                <a:spLocks/>
              </p:cNvSpPr>
              <p:nvPr/>
            </p:nvSpPr>
            <p:spPr bwMode="auto">
              <a:xfrm>
                <a:off x="3404" y="3503"/>
                <a:ext cx="84" cy="42"/>
              </a:xfrm>
              <a:custGeom>
                <a:avLst/>
                <a:gdLst>
                  <a:gd name="T0" fmla="*/ 1 w 84"/>
                  <a:gd name="T1" fmla="*/ 21 h 42"/>
                  <a:gd name="T2" fmla="*/ 43 w 84"/>
                  <a:gd name="T3" fmla="*/ 0 h 42"/>
                  <a:gd name="T4" fmla="*/ 84 w 84"/>
                  <a:gd name="T5" fmla="*/ 21 h 42"/>
                  <a:gd name="T6" fmla="*/ 42 w 84"/>
                  <a:gd name="T7" fmla="*/ 42 h 42"/>
                  <a:gd name="T8" fmla="*/ 1 w 84"/>
                  <a:gd name="T9" fmla="*/ 21 h 42"/>
                </a:gdLst>
                <a:ahLst/>
                <a:cxnLst>
                  <a:cxn ang="0">
                    <a:pos x="T0" y="T1"/>
                  </a:cxn>
                  <a:cxn ang="0">
                    <a:pos x="T2" y="T3"/>
                  </a:cxn>
                  <a:cxn ang="0">
                    <a:pos x="T4" y="T5"/>
                  </a:cxn>
                  <a:cxn ang="0">
                    <a:pos x="T6" y="T7"/>
                  </a:cxn>
                  <a:cxn ang="0">
                    <a:pos x="T8" y="T9"/>
                  </a:cxn>
                </a:cxnLst>
                <a:rect l="0" t="0" r="r" b="b"/>
                <a:pathLst>
                  <a:path w="84" h="42">
                    <a:moveTo>
                      <a:pt x="1" y="21"/>
                    </a:moveTo>
                    <a:cubicBezTo>
                      <a:pt x="1" y="9"/>
                      <a:pt x="20" y="0"/>
                      <a:pt x="43" y="0"/>
                    </a:cubicBezTo>
                    <a:cubicBezTo>
                      <a:pt x="66" y="0"/>
                      <a:pt x="84" y="9"/>
                      <a:pt x="84" y="21"/>
                    </a:cubicBezTo>
                    <a:cubicBezTo>
                      <a:pt x="84" y="33"/>
                      <a:pt x="65" y="42"/>
                      <a:pt x="42" y="42"/>
                    </a:cubicBezTo>
                    <a:cubicBezTo>
                      <a:pt x="19" y="42"/>
                      <a:pt x="0" y="33"/>
                      <a:pt x="1" y="21"/>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469" name="Freeform 1170"/>
              <p:cNvSpPr>
                <a:spLocks/>
              </p:cNvSpPr>
              <p:nvPr/>
            </p:nvSpPr>
            <p:spPr bwMode="auto">
              <a:xfrm>
                <a:off x="3513" y="3503"/>
                <a:ext cx="84" cy="42"/>
              </a:xfrm>
              <a:custGeom>
                <a:avLst/>
                <a:gdLst>
                  <a:gd name="T0" fmla="*/ 0 w 84"/>
                  <a:gd name="T1" fmla="*/ 21 h 42"/>
                  <a:gd name="T2" fmla="*/ 42 w 84"/>
                  <a:gd name="T3" fmla="*/ 0 h 42"/>
                  <a:gd name="T4" fmla="*/ 84 w 84"/>
                  <a:gd name="T5" fmla="*/ 21 h 42"/>
                  <a:gd name="T6" fmla="*/ 42 w 84"/>
                  <a:gd name="T7" fmla="*/ 42 h 42"/>
                  <a:gd name="T8" fmla="*/ 0 w 84"/>
                  <a:gd name="T9" fmla="*/ 21 h 42"/>
                </a:gdLst>
                <a:ahLst/>
                <a:cxnLst>
                  <a:cxn ang="0">
                    <a:pos x="T0" y="T1"/>
                  </a:cxn>
                  <a:cxn ang="0">
                    <a:pos x="T2" y="T3"/>
                  </a:cxn>
                  <a:cxn ang="0">
                    <a:pos x="T4" y="T5"/>
                  </a:cxn>
                  <a:cxn ang="0">
                    <a:pos x="T6" y="T7"/>
                  </a:cxn>
                  <a:cxn ang="0">
                    <a:pos x="T8" y="T9"/>
                  </a:cxn>
                </a:cxnLst>
                <a:rect l="0" t="0" r="r" b="b"/>
                <a:pathLst>
                  <a:path w="84" h="42">
                    <a:moveTo>
                      <a:pt x="0" y="21"/>
                    </a:moveTo>
                    <a:cubicBezTo>
                      <a:pt x="0" y="9"/>
                      <a:pt x="19" y="0"/>
                      <a:pt x="42" y="0"/>
                    </a:cubicBezTo>
                    <a:cubicBezTo>
                      <a:pt x="65" y="0"/>
                      <a:pt x="84" y="9"/>
                      <a:pt x="84" y="21"/>
                    </a:cubicBezTo>
                    <a:cubicBezTo>
                      <a:pt x="84" y="33"/>
                      <a:pt x="66" y="42"/>
                      <a:pt x="42" y="42"/>
                    </a:cubicBezTo>
                    <a:cubicBezTo>
                      <a:pt x="19" y="42"/>
                      <a:pt x="0" y="33"/>
                      <a:pt x="0" y="21"/>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470" name="Freeform 1171"/>
              <p:cNvSpPr>
                <a:spLocks/>
              </p:cNvSpPr>
              <p:nvPr/>
            </p:nvSpPr>
            <p:spPr bwMode="auto">
              <a:xfrm>
                <a:off x="3621" y="3503"/>
                <a:ext cx="84" cy="42"/>
              </a:xfrm>
              <a:custGeom>
                <a:avLst/>
                <a:gdLst>
                  <a:gd name="T0" fmla="*/ 0 w 85"/>
                  <a:gd name="T1" fmla="*/ 21 h 42"/>
                  <a:gd name="T2" fmla="*/ 41 w 85"/>
                  <a:gd name="T3" fmla="*/ 0 h 42"/>
                  <a:gd name="T4" fmla="*/ 84 w 85"/>
                  <a:gd name="T5" fmla="*/ 21 h 42"/>
                  <a:gd name="T6" fmla="*/ 43 w 85"/>
                  <a:gd name="T7" fmla="*/ 42 h 42"/>
                  <a:gd name="T8" fmla="*/ 0 w 85"/>
                  <a:gd name="T9" fmla="*/ 21 h 42"/>
                </a:gdLst>
                <a:ahLst/>
                <a:cxnLst>
                  <a:cxn ang="0">
                    <a:pos x="T0" y="T1"/>
                  </a:cxn>
                  <a:cxn ang="0">
                    <a:pos x="T2" y="T3"/>
                  </a:cxn>
                  <a:cxn ang="0">
                    <a:pos x="T4" y="T5"/>
                  </a:cxn>
                  <a:cxn ang="0">
                    <a:pos x="T6" y="T7"/>
                  </a:cxn>
                  <a:cxn ang="0">
                    <a:pos x="T8" y="T9"/>
                  </a:cxn>
                </a:cxnLst>
                <a:rect l="0" t="0" r="r" b="b"/>
                <a:pathLst>
                  <a:path w="85" h="42">
                    <a:moveTo>
                      <a:pt x="0" y="21"/>
                    </a:moveTo>
                    <a:cubicBezTo>
                      <a:pt x="0" y="9"/>
                      <a:pt x="18" y="0"/>
                      <a:pt x="41" y="0"/>
                    </a:cubicBezTo>
                    <a:cubicBezTo>
                      <a:pt x="64" y="0"/>
                      <a:pt x="83" y="9"/>
                      <a:pt x="84" y="21"/>
                    </a:cubicBezTo>
                    <a:cubicBezTo>
                      <a:pt x="85" y="33"/>
                      <a:pt x="67" y="42"/>
                      <a:pt x="43" y="42"/>
                    </a:cubicBezTo>
                    <a:cubicBezTo>
                      <a:pt x="20" y="42"/>
                      <a:pt x="1" y="33"/>
                      <a:pt x="0" y="21"/>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471" name="Freeform 1172"/>
              <p:cNvSpPr>
                <a:spLocks/>
              </p:cNvSpPr>
              <p:nvPr/>
            </p:nvSpPr>
            <p:spPr bwMode="auto">
              <a:xfrm>
                <a:off x="3730" y="3503"/>
                <a:ext cx="85" cy="42"/>
              </a:xfrm>
              <a:custGeom>
                <a:avLst/>
                <a:gdLst>
                  <a:gd name="T0" fmla="*/ 0 w 85"/>
                  <a:gd name="T1" fmla="*/ 21 h 42"/>
                  <a:gd name="T2" fmla="*/ 40 w 85"/>
                  <a:gd name="T3" fmla="*/ 0 h 42"/>
                  <a:gd name="T4" fmla="*/ 83 w 85"/>
                  <a:gd name="T5" fmla="*/ 21 h 42"/>
                  <a:gd name="T6" fmla="*/ 44 w 85"/>
                  <a:gd name="T7" fmla="*/ 42 h 42"/>
                  <a:gd name="T8" fmla="*/ 0 w 85"/>
                  <a:gd name="T9" fmla="*/ 21 h 42"/>
                </a:gdLst>
                <a:ahLst/>
                <a:cxnLst>
                  <a:cxn ang="0">
                    <a:pos x="T0" y="T1"/>
                  </a:cxn>
                  <a:cxn ang="0">
                    <a:pos x="T2" y="T3"/>
                  </a:cxn>
                  <a:cxn ang="0">
                    <a:pos x="T4" y="T5"/>
                  </a:cxn>
                  <a:cxn ang="0">
                    <a:pos x="T6" y="T7"/>
                  </a:cxn>
                  <a:cxn ang="0">
                    <a:pos x="T8" y="T9"/>
                  </a:cxn>
                </a:cxnLst>
                <a:rect l="0" t="0" r="r" b="b"/>
                <a:pathLst>
                  <a:path w="85" h="42">
                    <a:moveTo>
                      <a:pt x="0" y="21"/>
                    </a:moveTo>
                    <a:cubicBezTo>
                      <a:pt x="0" y="9"/>
                      <a:pt x="17" y="0"/>
                      <a:pt x="40" y="0"/>
                    </a:cubicBezTo>
                    <a:cubicBezTo>
                      <a:pt x="63" y="0"/>
                      <a:pt x="82" y="9"/>
                      <a:pt x="83" y="21"/>
                    </a:cubicBezTo>
                    <a:cubicBezTo>
                      <a:pt x="85" y="33"/>
                      <a:pt x="67" y="42"/>
                      <a:pt x="44" y="42"/>
                    </a:cubicBezTo>
                    <a:cubicBezTo>
                      <a:pt x="21" y="42"/>
                      <a:pt x="1" y="33"/>
                      <a:pt x="0" y="21"/>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472" name="Freeform 1173"/>
              <p:cNvSpPr>
                <a:spLocks/>
              </p:cNvSpPr>
              <p:nvPr/>
            </p:nvSpPr>
            <p:spPr bwMode="auto">
              <a:xfrm>
                <a:off x="5670" y="3503"/>
                <a:ext cx="103" cy="42"/>
              </a:xfrm>
              <a:custGeom>
                <a:avLst/>
                <a:gdLst>
                  <a:gd name="T0" fmla="*/ 10 w 103"/>
                  <a:gd name="T1" fmla="*/ 21 h 42"/>
                  <a:gd name="T2" fmla="*/ 34 w 103"/>
                  <a:gd name="T3" fmla="*/ 0 h 42"/>
                  <a:gd name="T4" fmla="*/ 93 w 103"/>
                  <a:gd name="T5" fmla="*/ 21 h 42"/>
                  <a:gd name="T6" fmla="*/ 70 w 103"/>
                  <a:gd name="T7" fmla="*/ 42 h 42"/>
                  <a:gd name="T8" fmla="*/ 10 w 103"/>
                  <a:gd name="T9" fmla="*/ 21 h 42"/>
                </a:gdLst>
                <a:ahLst/>
                <a:cxnLst>
                  <a:cxn ang="0">
                    <a:pos x="T0" y="T1"/>
                  </a:cxn>
                  <a:cxn ang="0">
                    <a:pos x="T2" y="T3"/>
                  </a:cxn>
                  <a:cxn ang="0">
                    <a:pos x="T4" y="T5"/>
                  </a:cxn>
                  <a:cxn ang="0">
                    <a:pos x="T6" y="T7"/>
                  </a:cxn>
                  <a:cxn ang="0">
                    <a:pos x="T8" y="T9"/>
                  </a:cxn>
                </a:cxnLst>
                <a:rect l="0" t="0" r="r" b="b"/>
                <a:pathLst>
                  <a:path w="103" h="42">
                    <a:moveTo>
                      <a:pt x="10" y="21"/>
                    </a:moveTo>
                    <a:cubicBezTo>
                      <a:pt x="0" y="9"/>
                      <a:pt x="11" y="0"/>
                      <a:pt x="34" y="0"/>
                    </a:cubicBezTo>
                    <a:cubicBezTo>
                      <a:pt x="56" y="0"/>
                      <a:pt x="83" y="9"/>
                      <a:pt x="93" y="21"/>
                    </a:cubicBezTo>
                    <a:cubicBezTo>
                      <a:pt x="103" y="33"/>
                      <a:pt x="93" y="42"/>
                      <a:pt x="70" y="42"/>
                    </a:cubicBezTo>
                    <a:cubicBezTo>
                      <a:pt x="47" y="42"/>
                      <a:pt x="20" y="33"/>
                      <a:pt x="10" y="21"/>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473" name="Freeform 1174"/>
              <p:cNvSpPr>
                <a:spLocks/>
              </p:cNvSpPr>
              <p:nvPr/>
            </p:nvSpPr>
            <p:spPr bwMode="auto">
              <a:xfrm>
                <a:off x="5779" y="3503"/>
                <a:ext cx="104" cy="42"/>
              </a:xfrm>
              <a:custGeom>
                <a:avLst/>
                <a:gdLst>
                  <a:gd name="T0" fmla="*/ 10 w 105"/>
                  <a:gd name="T1" fmla="*/ 21 h 42"/>
                  <a:gd name="T2" fmla="*/ 34 w 105"/>
                  <a:gd name="T3" fmla="*/ 0 h 42"/>
                  <a:gd name="T4" fmla="*/ 94 w 105"/>
                  <a:gd name="T5" fmla="*/ 21 h 42"/>
                  <a:gd name="T6" fmla="*/ 72 w 105"/>
                  <a:gd name="T7" fmla="*/ 42 h 42"/>
                  <a:gd name="T8" fmla="*/ 10 w 105"/>
                  <a:gd name="T9" fmla="*/ 21 h 42"/>
                </a:gdLst>
                <a:ahLst/>
                <a:cxnLst>
                  <a:cxn ang="0">
                    <a:pos x="T0" y="T1"/>
                  </a:cxn>
                  <a:cxn ang="0">
                    <a:pos x="T2" y="T3"/>
                  </a:cxn>
                  <a:cxn ang="0">
                    <a:pos x="T4" y="T5"/>
                  </a:cxn>
                  <a:cxn ang="0">
                    <a:pos x="T6" y="T7"/>
                  </a:cxn>
                  <a:cxn ang="0">
                    <a:pos x="T8" y="T9"/>
                  </a:cxn>
                </a:cxnLst>
                <a:rect l="0" t="0" r="r" b="b"/>
                <a:pathLst>
                  <a:path w="105" h="42">
                    <a:moveTo>
                      <a:pt x="10" y="21"/>
                    </a:moveTo>
                    <a:cubicBezTo>
                      <a:pt x="0" y="9"/>
                      <a:pt x="11" y="0"/>
                      <a:pt x="34" y="0"/>
                    </a:cubicBezTo>
                    <a:cubicBezTo>
                      <a:pt x="57" y="0"/>
                      <a:pt x="84" y="9"/>
                      <a:pt x="94" y="21"/>
                    </a:cubicBezTo>
                    <a:cubicBezTo>
                      <a:pt x="105" y="33"/>
                      <a:pt x="95" y="42"/>
                      <a:pt x="72" y="42"/>
                    </a:cubicBezTo>
                    <a:cubicBezTo>
                      <a:pt x="48" y="42"/>
                      <a:pt x="21" y="33"/>
                      <a:pt x="10" y="21"/>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474" name="Freeform 1175"/>
              <p:cNvSpPr>
                <a:spLocks/>
              </p:cNvSpPr>
              <p:nvPr/>
            </p:nvSpPr>
            <p:spPr bwMode="auto">
              <a:xfrm>
                <a:off x="5886" y="3503"/>
                <a:ext cx="106" cy="42"/>
              </a:xfrm>
              <a:custGeom>
                <a:avLst/>
                <a:gdLst>
                  <a:gd name="T0" fmla="*/ 11 w 106"/>
                  <a:gd name="T1" fmla="*/ 21 h 42"/>
                  <a:gd name="T2" fmla="*/ 33 w 106"/>
                  <a:gd name="T3" fmla="*/ 0 h 42"/>
                  <a:gd name="T4" fmla="*/ 95 w 106"/>
                  <a:gd name="T5" fmla="*/ 21 h 42"/>
                  <a:gd name="T6" fmla="*/ 73 w 106"/>
                  <a:gd name="T7" fmla="*/ 42 h 42"/>
                  <a:gd name="T8" fmla="*/ 11 w 106"/>
                  <a:gd name="T9" fmla="*/ 21 h 42"/>
                </a:gdLst>
                <a:ahLst/>
                <a:cxnLst>
                  <a:cxn ang="0">
                    <a:pos x="T0" y="T1"/>
                  </a:cxn>
                  <a:cxn ang="0">
                    <a:pos x="T2" y="T3"/>
                  </a:cxn>
                  <a:cxn ang="0">
                    <a:pos x="T4" y="T5"/>
                  </a:cxn>
                  <a:cxn ang="0">
                    <a:pos x="T6" y="T7"/>
                  </a:cxn>
                  <a:cxn ang="0">
                    <a:pos x="T8" y="T9"/>
                  </a:cxn>
                </a:cxnLst>
                <a:rect l="0" t="0" r="r" b="b"/>
                <a:pathLst>
                  <a:path w="106" h="42">
                    <a:moveTo>
                      <a:pt x="11" y="21"/>
                    </a:moveTo>
                    <a:cubicBezTo>
                      <a:pt x="0" y="9"/>
                      <a:pt x="10" y="0"/>
                      <a:pt x="33" y="0"/>
                    </a:cubicBezTo>
                    <a:cubicBezTo>
                      <a:pt x="56" y="0"/>
                      <a:pt x="83" y="9"/>
                      <a:pt x="95" y="21"/>
                    </a:cubicBezTo>
                    <a:cubicBezTo>
                      <a:pt x="106" y="33"/>
                      <a:pt x="96" y="42"/>
                      <a:pt x="73" y="42"/>
                    </a:cubicBezTo>
                    <a:cubicBezTo>
                      <a:pt x="49" y="42"/>
                      <a:pt x="21" y="33"/>
                      <a:pt x="11" y="21"/>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475" name="Freeform 1176"/>
              <p:cNvSpPr>
                <a:spLocks/>
              </p:cNvSpPr>
              <p:nvPr/>
            </p:nvSpPr>
            <p:spPr bwMode="auto">
              <a:xfrm>
                <a:off x="5996" y="3503"/>
                <a:ext cx="104" cy="42"/>
              </a:xfrm>
              <a:custGeom>
                <a:avLst/>
                <a:gdLst>
                  <a:gd name="T0" fmla="*/ 11 w 105"/>
                  <a:gd name="T1" fmla="*/ 21 h 42"/>
                  <a:gd name="T2" fmla="*/ 32 w 105"/>
                  <a:gd name="T3" fmla="*/ 0 h 42"/>
                  <a:gd name="T4" fmla="*/ 94 w 105"/>
                  <a:gd name="T5" fmla="*/ 21 h 42"/>
                  <a:gd name="T6" fmla="*/ 73 w 105"/>
                  <a:gd name="T7" fmla="*/ 42 h 42"/>
                  <a:gd name="T8" fmla="*/ 11 w 105"/>
                  <a:gd name="T9" fmla="*/ 21 h 42"/>
                </a:gdLst>
                <a:ahLst/>
                <a:cxnLst>
                  <a:cxn ang="0">
                    <a:pos x="T0" y="T1"/>
                  </a:cxn>
                  <a:cxn ang="0">
                    <a:pos x="T2" y="T3"/>
                  </a:cxn>
                  <a:cxn ang="0">
                    <a:pos x="T4" y="T5"/>
                  </a:cxn>
                  <a:cxn ang="0">
                    <a:pos x="T6" y="T7"/>
                  </a:cxn>
                  <a:cxn ang="0">
                    <a:pos x="T8" y="T9"/>
                  </a:cxn>
                </a:cxnLst>
                <a:rect l="0" t="0" r="r" b="b"/>
                <a:pathLst>
                  <a:path w="105" h="42">
                    <a:moveTo>
                      <a:pt x="11" y="21"/>
                    </a:moveTo>
                    <a:cubicBezTo>
                      <a:pt x="0" y="9"/>
                      <a:pt x="9" y="0"/>
                      <a:pt x="32" y="0"/>
                    </a:cubicBezTo>
                    <a:cubicBezTo>
                      <a:pt x="54" y="0"/>
                      <a:pt x="82" y="9"/>
                      <a:pt x="94" y="21"/>
                    </a:cubicBezTo>
                    <a:cubicBezTo>
                      <a:pt x="105" y="33"/>
                      <a:pt x="96" y="42"/>
                      <a:pt x="73" y="42"/>
                    </a:cubicBezTo>
                    <a:cubicBezTo>
                      <a:pt x="50" y="42"/>
                      <a:pt x="22" y="33"/>
                      <a:pt x="11" y="21"/>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476" name="Freeform 1177"/>
              <p:cNvSpPr>
                <a:spLocks/>
              </p:cNvSpPr>
              <p:nvPr/>
            </p:nvSpPr>
            <p:spPr bwMode="auto">
              <a:xfrm>
                <a:off x="6102" y="3503"/>
                <a:ext cx="106" cy="42"/>
              </a:xfrm>
              <a:custGeom>
                <a:avLst/>
                <a:gdLst>
                  <a:gd name="T0" fmla="*/ 12 w 107"/>
                  <a:gd name="T1" fmla="*/ 21 h 42"/>
                  <a:gd name="T2" fmla="*/ 32 w 107"/>
                  <a:gd name="T3" fmla="*/ 0 h 42"/>
                  <a:gd name="T4" fmla="*/ 95 w 107"/>
                  <a:gd name="T5" fmla="*/ 21 h 42"/>
                  <a:gd name="T6" fmla="*/ 75 w 107"/>
                  <a:gd name="T7" fmla="*/ 42 h 42"/>
                  <a:gd name="T8" fmla="*/ 12 w 107"/>
                  <a:gd name="T9" fmla="*/ 21 h 42"/>
                </a:gdLst>
                <a:ahLst/>
                <a:cxnLst>
                  <a:cxn ang="0">
                    <a:pos x="T0" y="T1"/>
                  </a:cxn>
                  <a:cxn ang="0">
                    <a:pos x="T2" y="T3"/>
                  </a:cxn>
                  <a:cxn ang="0">
                    <a:pos x="T4" y="T5"/>
                  </a:cxn>
                  <a:cxn ang="0">
                    <a:pos x="T6" y="T7"/>
                  </a:cxn>
                  <a:cxn ang="0">
                    <a:pos x="T8" y="T9"/>
                  </a:cxn>
                </a:cxnLst>
                <a:rect l="0" t="0" r="r" b="b"/>
                <a:pathLst>
                  <a:path w="107" h="42">
                    <a:moveTo>
                      <a:pt x="12" y="21"/>
                    </a:moveTo>
                    <a:cubicBezTo>
                      <a:pt x="0" y="9"/>
                      <a:pt x="9" y="0"/>
                      <a:pt x="32" y="0"/>
                    </a:cubicBezTo>
                    <a:cubicBezTo>
                      <a:pt x="55" y="0"/>
                      <a:pt x="83" y="9"/>
                      <a:pt x="95" y="21"/>
                    </a:cubicBezTo>
                    <a:cubicBezTo>
                      <a:pt x="107" y="33"/>
                      <a:pt x="98" y="42"/>
                      <a:pt x="75" y="42"/>
                    </a:cubicBezTo>
                    <a:cubicBezTo>
                      <a:pt x="52" y="42"/>
                      <a:pt x="24" y="33"/>
                      <a:pt x="12" y="21"/>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477" name="Freeform 1178"/>
              <p:cNvSpPr>
                <a:spLocks/>
              </p:cNvSpPr>
              <p:nvPr/>
            </p:nvSpPr>
            <p:spPr bwMode="auto">
              <a:xfrm>
                <a:off x="6210" y="3503"/>
                <a:ext cx="109" cy="42"/>
              </a:xfrm>
              <a:custGeom>
                <a:avLst/>
                <a:gdLst>
                  <a:gd name="T0" fmla="*/ 12 w 109"/>
                  <a:gd name="T1" fmla="*/ 21 h 42"/>
                  <a:gd name="T2" fmla="*/ 32 w 109"/>
                  <a:gd name="T3" fmla="*/ 0 h 42"/>
                  <a:gd name="T4" fmla="*/ 96 w 109"/>
                  <a:gd name="T5" fmla="*/ 21 h 42"/>
                  <a:gd name="T6" fmla="*/ 77 w 109"/>
                  <a:gd name="T7" fmla="*/ 42 h 42"/>
                  <a:gd name="T8" fmla="*/ 12 w 109"/>
                  <a:gd name="T9" fmla="*/ 21 h 42"/>
                </a:gdLst>
                <a:ahLst/>
                <a:cxnLst>
                  <a:cxn ang="0">
                    <a:pos x="T0" y="T1"/>
                  </a:cxn>
                  <a:cxn ang="0">
                    <a:pos x="T2" y="T3"/>
                  </a:cxn>
                  <a:cxn ang="0">
                    <a:pos x="T4" y="T5"/>
                  </a:cxn>
                  <a:cxn ang="0">
                    <a:pos x="T6" y="T7"/>
                  </a:cxn>
                  <a:cxn ang="0">
                    <a:pos x="T8" y="T9"/>
                  </a:cxn>
                </a:cxnLst>
                <a:rect l="0" t="0" r="r" b="b"/>
                <a:pathLst>
                  <a:path w="109" h="42">
                    <a:moveTo>
                      <a:pt x="12" y="21"/>
                    </a:moveTo>
                    <a:cubicBezTo>
                      <a:pt x="0" y="9"/>
                      <a:pt x="9" y="0"/>
                      <a:pt x="32" y="0"/>
                    </a:cubicBezTo>
                    <a:cubicBezTo>
                      <a:pt x="55" y="0"/>
                      <a:pt x="84" y="9"/>
                      <a:pt x="96" y="21"/>
                    </a:cubicBezTo>
                    <a:cubicBezTo>
                      <a:pt x="109" y="33"/>
                      <a:pt x="100" y="42"/>
                      <a:pt x="77" y="42"/>
                    </a:cubicBezTo>
                    <a:cubicBezTo>
                      <a:pt x="54" y="42"/>
                      <a:pt x="25" y="33"/>
                      <a:pt x="12" y="21"/>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478" name="Freeform 1179"/>
              <p:cNvSpPr>
                <a:spLocks/>
              </p:cNvSpPr>
              <p:nvPr/>
            </p:nvSpPr>
            <p:spPr bwMode="auto">
              <a:xfrm>
                <a:off x="6318" y="3503"/>
                <a:ext cx="109" cy="42"/>
              </a:xfrm>
              <a:custGeom>
                <a:avLst/>
                <a:gdLst>
                  <a:gd name="T0" fmla="*/ 12 w 110"/>
                  <a:gd name="T1" fmla="*/ 21 h 42"/>
                  <a:gd name="T2" fmla="*/ 31 w 110"/>
                  <a:gd name="T3" fmla="*/ 0 h 42"/>
                  <a:gd name="T4" fmla="*/ 96 w 110"/>
                  <a:gd name="T5" fmla="*/ 21 h 42"/>
                  <a:gd name="T6" fmla="*/ 78 w 110"/>
                  <a:gd name="T7" fmla="*/ 42 h 42"/>
                  <a:gd name="T8" fmla="*/ 12 w 110"/>
                  <a:gd name="T9" fmla="*/ 21 h 42"/>
                </a:gdLst>
                <a:ahLst/>
                <a:cxnLst>
                  <a:cxn ang="0">
                    <a:pos x="T0" y="T1"/>
                  </a:cxn>
                  <a:cxn ang="0">
                    <a:pos x="T2" y="T3"/>
                  </a:cxn>
                  <a:cxn ang="0">
                    <a:pos x="T4" y="T5"/>
                  </a:cxn>
                  <a:cxn ang="0">
                    <a:pos x="T6" y="T7"/>
                  </a:cxn>
                  <a:cxn ang="0">
                    <a:pos x="T8" y="T9"/>
                  </a:cxn>
                </a:cxnLst>
                <a:rect l="0" t="0" r="r" b="b"/>
                <a:pathLst>
                  <a:path w="110" h="42">
                    <a:moveTo>
                      <a:pt x="12" y="21"/>
                    </a:moveTo>
                    <a:cubicBezTo>
                      <a:pt x="0" y="9"/>
                      <a:pt x="8" y="0"/>
                      <a:pt x="31" y="0"/>
                    </a:cubicBezTo>
                    <a:cubicBezTo>
                      <a:pt x="54" y="0"/>
                      <a:pt x="83" y="9"/>
                      <a:pt x="96" y="21"/>
                    </a:cubicBezTo>
                    <a:cubicBezTo>
                      <a:pt x="110" y="33"/>
                      <a:pt x="101" y="42"/>
                      <a:pt x="78" y="42"/>
                    </a:cubicBezTo>
                    <a:cubicBezTo>
                      <a:pt x="55" y="42"/>
                      <a:pt x="25" y="33"/>
                      <a:pt x="12" y="21"/>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479" name="Freeform 1180"/>
              <p:cNvSpPr>
                <a:spLocks/>
              </p:cNvSpPr>
              <p:nvPr/>
            </p:nvSpPr>
            <p:spPr bwMode="auto">
              <a:xfrm>
                <a:off x="6426" y="3503"/>
                <a:ext cx="109" cy="42"/>
              </a:xfrm>
              <a:custGeom>
                <a:avLst/>
                <a:gdLst>
                  <a:gd name="T0" fmla="*/ 14 w 110"/>
                  <a:gd name="T1" fmla="*/ 21 h 42"/>
                  <a:gd name="T2" fmla="*/ 31 w 110"/>
                  <a:gd name="T3" fmla="*/ 0 h 42"/>
                  <a:gd name="T4" fmla="*/ 97 w 110"/>
                  <a:gd name="T5" fmla="*/ 21 h 42"/>
                  <a:gd name="T6" fmla="*/ 80 w 110"/>
                  <a:gd name="T7" fmla="*/ 42 h 42"/>
                  <a:gd name="T8" fmla="*/ 14 w 110"/>
                  <a:gd name="T9" fmla="*/ 21 h 42"/>
                </a:gdLst>
                <a:ahLst/>
                <a:cxnLst>
                  <a:cxn ang="0">
                    <a:pos x="T0" y="T1"/>
                  </a:cxn>
                  <a:cxn ang="0">
                    <a:pos x="T2" y="T3"/>
                  </a:cxn>
                  <a:cxn ang="0">
                    <a:pos x="T4" y="T5"/>
                  </a:cxn>
                  <a:cxn ang="0">
                    <a:pos x="T6" y="T7"/>
                  </a:cxn>
                  <a:cxn ang="0">
                    <a:pos x="T8" y="T9"/>
                  </a:cxn>
                </a:cxnLst>
                <a:rect l="0" t="0" r="r" b="b"/>
                <a:pathLst>
                  <a:path w="110" h="42">
                    <a:moveTo>
                      <a:pt x="14" y="21"/>
                    </a:moveTo>
                    <a:cubicBezTo>
                      <a:pt x="0" y="9"/>
                      <a:pt x="8" y="0"/>
                      <a:pt x="31" y="0"/>
                    </a:cubicBezTo>
                    <a:cubicBezTo>
                      <a:pt x="54" y="0"/>
                      <a:pt x="83" y="9"/>
                      <a:pt x="97" y="21"/>
                    </a:cubicBezTo>
                    <a:cubicBezTo>
                      <a:pt x="110" y="33"/>
                      <a:pt x="103" y="42"/>
                      <a:pt x="80" y="42"/>
                    </a:cubicBezTo>
                    <a:cubicBezTo>
                      <a:pt x="57" y="42"/>
                      <a:pt x="27" y="33"/>
                      <a:pt x="14" y="21"/>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480" name="Freeform 1181"/>
              <p:cNvSpPr>
                <a:spLocks/>
              </p:cNvSpPr>
              <p:nvPr/>
            </p:nvSpPr>
            <p:spPr bwMode="auto">
              <a:xfrm>
                <a:off x="6533" y="3503"/>
                <a:ext cx="111" cy="42"/>
              </a:xfrm>
              <a:custGeom>
                <a:avLst/>
                <a:gdLst>
                  <a:gd name="T0" fmla="*/ 14 w 111"/>
                  <a:gd name="T1" fmla="*/ 21 h 42"/>
                  <a:gd name="T2" fmla="*/ 30 w 111"/>
                  <a:gd name="T3" fmla="*/ 0 h 42"/>
                  <a:gd name="T4" fmla="*/ 97 w 111"/>
                  <a:gd name="T5" fmla="*/ 21 h 42"/>
                  <a:gd name="T6" fmla="*/ 81 w 111"/>
                  <a:gd name="T7" fmla="*/ 42 h 42"/>
                  <a:gd name="T8" fmla="*/ 14 w 111"/>
                  <a:gd name="T9" fmla="*/ 21 h 42"/>
                </a:gdLst>
                <a:ahLst/>
                <a:cxnLst>
                  <a:cxn ang="0">
                    <a:pos x="T0" y="T1"/>
                  </a:cxn>
                  <a:cxn ang="0">
                    <a:pos x="T2" y="T3"/>
                  </a:cxn>
                  <a:cxn ang="0">
                    <a:pos x="T4" y="T5"/>
                  </a:cxn>
                  <a:cxn ang="0">
                    <a:pos x="T6" y="T7"/>
                  </a:cxn>
                  <a:cxn ang="0">
                    <a:pos x="T8" y="T9"/>
                  </a:cxn>
                </a:cxnLst>
                <a:rect l="0" t="0" r="r" b="b"/>
                <a:pathLst>
                  <a:path w="111" h="42">
                    <a:moveTo>
                      <a:pt x="14" y="21"/>
                    </a:moveTo>
                    <a:cubicBezTo>
                      <a:pt x="0" y="9"/>
                      <a:pt x="8" y="0"/>
                      <a:pt x="30" y="0"/>
                    </a:cubicBezTo>
                    <a:cubicBezTo>
                      <a:pt x="53" y="0"/>
                      <a:pt x="83" y="9"/>
                      <a:pt x="97" y="21"/>
                    </a:cubicBezTo>
                    <a:cubicBezTo>
                      <a:pt x="111" y="33"/>
                      <a:pt x="104" y="42"/>
                      <a:pt x="81" y="42"/>
                    </a:cubicBezTo>
                    <a:cubicBezTo>
                      <a:pt x="58" y="42"/>
                      <a:pt x="28" y="33"/>
                      <a:pt x="14" y="21"/>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481" name="Freeform 1182"/>
              <p:cNvSpPr>
                <a:spLocks/>
              </p:cNvSpPr>
              <p:nvPr/>
            </p:nvSpPr>
            <p:spPr bwMode="auto">
              <a:xfrm>
                <a:off x="1403" y="3554"/>
                <a:ext cx="104" cy="43"/>
              </a:xfrm>
              <a:custGeom>
                <a:avLst/>
                <a:gdLst>
                  <a:gd name="T0" fmla="*/ 10 w 104"/>
                  <a:gd name="T1" fmla="*/ 22 h 44"/>
                  <a:gd name="T2" fmla="*/ 70 w 104"/>
                  <a:gd name="T3" fmla="*/ 0 h 44"/>
                  <a:gd name="T4" fmla="*/ 95 w 104"/>
                  <a:gd name="T5" fmla="*/ 22 h 44"/>
                  <a:gd name="T6" fmla="*/ 35 w 104"/>
                  <a:gd name="T7" fmla="*/ 44 h 44"/>
                  <a:gd name="T8" fmla="*/ 10 w 104"/>
                  <a:gd name="T9" fmla="*/ 22 h 44"/>
                </a:gdLst>
                <a:ahLst/>
                <a:cxnLst>
                  <a:cxn ang="0">
                    <a:pos x="T0" y="T1"/>
                  </a:cxn>
                  <a:cxn ang="0">
                    <a:pos x="T2" y="T3"/>
                  </a:cxn>
                  <a:cxn ang="0">
                    <a:pos x="T4" y="T5"/>
                  </a:cxn>
                  <a:cxn ang="0">
                    <a:pos x="T6" y="T7"/>
                  </a:cxn>
                  <a:cxn ang="0">
                    <a:pos x="T8" y="T9"/>
                  </a:cxn>
                </a:cxnLst>
                <a:rect l="0" t="0" r="r" b="b"/>
                <a:pathLst>
                  <a:path w="104" h="44">
                    <a:moveTo>
                      <a:pt x="10" y="22"/>
                    </a:moveTo>
                    <a:cubicBezTo>
                      <a:pt x="20" y="10"/>
                      <a:pt x="47" y="0"/>
                      <a:pt x="70" y="0"/>
                    </a:cubicBezTo>
                    <a:cubicBezTo>
                      <a:pt x="93" y="0"/>
                      <a:pt x="104" y="10"/>
                      <a:pt x="95" y="22"/>
                    </a:cubicBezTo>
                    <a:cubicBezTo>
                      <a:pt x="85" y="34"/>
                      <a:pt x="59" y="44"/>
                      <a:pt x="35" y="44"/>
                    </a:cubicBezTo>
                    <a:cubicBezTo>
                      <a:pt x="11" y="44"/>
                      <a:pt x="0" y="34"/>
                      <a:pt x="10" y="2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482" name="Freeform 1183"/>
              <p:cNvSpPr>
                <a:spLocks/>
              </p:cNvSpPr>
              <p:nvPr/>
            </p:nvSpPr>
            <p:spPr bwMode="auto">
              <a:xfrm>
                <a:off x="1514" y="3554"/>
                <a:ext cx="102" cy="43"/>
              </a:xfrm>
              <a:custGeom>
                <a:avLst/>
                <a:gdLst>
                  <a:gd name="T0" fmla="*/ 10 w 103"/>
                  <a:gd name="T1" fmla="*/ 22 h 44"/>
                  <a:gd name="T2" fmla="*/ 68 w 103"/>
                  <a:gd name="T3" fmla="*/ 0 h 44"/>
                  <a:gd name="T4" fmla="*/ 94 w 103"/>
                  <a:gd name="T5" fmla="*/ 22 h 44"/>
                  <a:gd name="T6" fmla="*/ 35 w 103"/>
                  <a:gd name="T7" fmla="*/ 44 h 44"/>
                  <a:gd name="T8" fmla="*/ 10 w 103"/>
                  <a:gd name="T9" fmla="*/ 22 h 44"/>
                </a:gdLst>
                <a:ahLst/>
                <a:cxnLst>
                  <a:cxn ang="0">
                    <a:pos x="T0" y="T1"/>
                  </a:cxn>
                  <a:cxn ang="0">
                    <a:pos x="T2" y="T3"/>
                  </a:cxn>
                  <a:cxn ang="0">
                    <a:pos x="T4" y="T5"/>
                  </a:cxn>
                  <a:cxn ang="0">
                    <a:pos x="T6" y="T7"/>
                  </a:cxn>
                  <a:cxn ang="0">
                    <a:pos x="T8" y="T9"/>
                  </a:cxn>
                </a:cxnLst>
                <a:rect l="0" t="0" r="r" b="b"/>
                <a:pathLst>
                  <a:path w="103" h="44">
                    <a:moveTo>
                      <a:pt x="10" y="22"/>
                    </a:moveTo>
                    <a:cubicBezTo>
                      <a:pt x="19" y="10"/>
                      <a:pt x="45" y="0"/>
                      <a:pt x="68" y="0"/>
                    </a:cubicBezTo>
                    <a:cubicBezTo>
                      <a:pt x="91" y="0"/>
                      <a:pt x="103" y="10"/>
                      <a:pt x="94" y="22"/>
                    </a:cubicBezTo>
                    <a:cubicBezTo>
                      <a:pt x="85" y="34"/>
                      <a:pt x="59" y="44"/>
                      <a:pt x="35" y="44"/>
                    </a:cubicBezTo>
                    <a:cubicBezTo>
                      <a:pt x="12" y="44"/>
                      <a:pt x="0" y="34"/>
                      <a:pt x="10" y="2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483" name="Freeform 1184"/>
              <p:cNvSpPr>
                <a:spLocks/>
              </p:cNvSpPr>
              <p:nvPr/>
            </p:nvSpPr>
            <p:spPr bwMode="auto">
              <a:xfrm>
                <a:off x="1625" y="3554"/>
                <a:ext cx="102" cy="43"/>
              </a:xfrm>
              <a:custGeom>
                <a:avLst/>
                <a:gdLst>
                  <a:gd name="T0" fmla="*/ 9 w 103"/>
                  <a:gd name="T1" fmla="*/ 22 h 44"/>
                  <a:gd name="T2" fmla="*/ 67 w 103"/>
                  <a:gd name="T3" fmla="*/ 0 h 44"/>
                  <a:gd name="T4" fmla="*/ 95 w 103"/>
                  <a:gd name="T5" fmla="*/ 22 h 44"/>
                  <a:gd name="T6" fmla="*/ 36 w 103"/>
                  <a:gd name="T7" fmla="*/ 44 h 44"/>
                  <a:gd name="T8" fmla="*/ 9 w 103"/>
                  <a:gd name="T9" fmla="*/ 22 h 44"/>
                </a:gdLst>
                <a:ahLst/>
                <a:cxnLst>
                  <a:cxn ang="0">
                    <a:pos x="T0" y="T1"/>
                  </a:cxn>
                  <a:cxn ang="0">
                    <a:pos x="T2" y="T3"/>
                  </a:cxn>
                  <a:cxn ang="0">
                    <a:pos x="T4" y="T5"/>
                  </a:cxn>
                  <a:cxn ang="0">
                    <a:pos x="T6" y="T7"/>
                  </a:cxn>
                  <a:cxn ang="0">
                    <a:pos x="T8" y="T9"/>
                  </a:cxn>
                </a:cxnLst>
                <a:rect l="0" t="0" r="r" b="b"/>
                <a:pathLst>
                  <a:path w="103" h="44">
                    <a:moveTo>
                      <a:pt x="9" y="22"/>
                    </a:moveTo>
                    <a:cubicBezTo>
                      <a:pt x="18" y="10"/>
                      <a:pt x="44" y="0"/>
                      <a:pt x="67" y="0"/>
                    </a:cubicBezTo>
                    <a:cubicBezTo>
                      <a:pt x="91" y="0"/>
                      <a:pt x="103" y="10"/>
                      <a:pt x="95" y="22"/>
                    </a:cubicBezTo>
                    <a:cubicBezTo>
                      <a:pt x="86" y="34"/>
                      <a:pt x="60" y="44"/>
                      <a:pt x="36" y="44"/>
                    </a:cubicBezTo>
                    <a:cubicBezTo>
                      <a:pt x="12" y="44"/>
                      <a:pt x="0" y="34"/>
                      <a:pt x="9" y="2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484" name="Freeform 1185"/>
              <p:cNvSpPr>
                <a:spLocks/>
              </p:cNvSpPr>
              <p:nvPr/>
            </p:nvSpPr>
            <p:spPr bwMode="auto">
              <a:xfrm>
                <a:off x="1735" y="3554"/>
                <a:ext cx="102" cy="43"/>
              </a:xfrm>
              <a:custGeom>
                <a:avLst/>
                <a:gdLst>
                  <a:gd name="T0" fmla="*/ 8 w 102"/>
                  <a:gd name="T1" fmla="*/ 22 h 44"/>
                  <a:gd name="T2" fmla="*/ 66 w 102"/>
                  <a:gd name="T3" fmla="*/ 0 h 44"/>
                  <a:gd name="T4" fmla="*/ 94 w 102"/>
                  <a:gd name="T5" fmla="*/ 22 h 44"/>
                  <a:gd name="T6" fmla="*/ 36 w 102"/>
                  <a:gd name="T7" fmla="*/ 44 h 44"/>
                  <a:gd name="T8" fmla="*/ 8 w 102"/>
                  <a:gd name="T9" fmla="*/ 22 h 44"/>
                </a:gdLst>
                <a:ahLst/>
                <a:cxnLst>
                  <a:cxn ang="0">
                    <a:pos x="T0" y="T1"/>
                  </a:cxn>
                  <a:cxn ang="0">
                    <a:pos x="T2" y="T3"/>
                  </a:cxn>
                  <a:cxn ang="0">
                    <a:pos x="T4" y="T5"/>
                  </a:cxn>
                  <a:cxn ang="0">
                    <a:pos x="T6" y="T7"/>
                  </a:cxn>
                  <a:cxn ang="0">
                    <a:pos x="T8" y="T9"/>
                  </a:cxn>
                </a:cxnLst>
                <a:rect l="0" t="0" r="r" b="b"/>
                <a:pathLst>
                  <a:path w="102" h="44">
                    <a:moveTo>
                      <a:pt x="8" y="22"/>
                    </a:moveTo>
                    <a:cubicBezTo>
                      <a:pt x="17" y="10"/>
                      <a:pt x="42" y="0"/>
                      <a:pt x="66" y="0"/>
                    </a:cubicBezTo>
                    <a:cubicBezTo>
                      <a:pt x="89" y="0"/>
                      <a:pt x="102" y="10"/>
                      <a:pt x="94" y="22"/>
                    </a:cubicBezTo>
                    <a:cubicBezTo>
                      <a:pt x="86" y="34"/>
                      <a:pt x="60" y="44"/>
                      <a:pt x="36" y="44"/>
                    </a:cubicBezTo>
                    <a:cubicBezTo>
                      <a:pt x="13" y="44"/>
                      <a:pt x="0" y="34"/>
                      <a:pt x="8" y="2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485" name="Freeform 1186"/>
              <p:cNvSpPr>
                <a:spLocks/>
              </p:cNvSpPr>
              <p:nvPr/>
            </p:nvSpPr>
            <p:spPr bwMode="auto">
              <a:xfrm>
                <a:off x="1848" y="3554"/>
                <a:ext cx="99" cy="43"/>
              </a:xfrm>
              <a:custGeom>
                <a:avLst/>
                <a:gdLst>
                  <a:gd name="T0" fmla="*/ 8 w 100"/>
                  <a:gd name="T1" fmla="*/ 22 h 44"/>
                  <a:gd name="T2" fmla="*/ 64 w 100"/>
                  <a:gd name="T3" fmla="*/ 0 h 44"/>
                  <a:gd name="T4" fmla="*/ 92 w 100"/>
                  <a:gd name="T5" fmla="*/ 22 h 44"/>
                  <a:gd name="T6" fmla="*/ 36 w 100"/>
                  <a:gd name="T7" fmla="*/ 44 h 44"/>
                  <a:gd name="T8" fmla="*/ 8 w 100"/>
                  <a:gd name="T9" fmla="*/ 22 h 44"/>
                </a:gdLst>
                <a:ahLst/>
                <a:cxnLst>
                  <a:cxn ang="0">
                    <a:pos x="T0" y="T1"/>
                  </a:cxn>
                  <a:cxn ang="0">
                    <a:pos x="T2" y="T3"/>
                  </a:cxn>
                  <a:cxn ang="0">
                    <a:pos x="T4" y="T5"/>
                  </a:cxn>
                  <a:cxn ang="0">
                    <a:pos x="T6" y="T7"/>
                  </a:cxn>
                  <a:cxn ang="0">
                    <a:pos x="T8" y="T9"/>
                  </a:cxn>
                </a:cxnLst>
                <a:rect l="0" t="0" r="r" b="b"/>
                <a:pathLst>
                  <a:path w="100" h="44">
                    <a:moveTo>
                      <a:pt x="8" y="22"/>
                    </a:moveTo>
                    <a:cubicBezTo>
                      <a:pt x="16" y="10"/>
                      <a:pt x="41" y="0"/>
                      <a:pt x="64" y="0"/>
                    </a:cubicBezTo>
                    <a:cubicBezTo>
                      <a:pt x="87" y="0"/>
                      <a:pt x="100" y="10"/>
                      <a:pt x="92" y="22"/>
                    </a:cubicBezTo>
                    <a:cubicBezTo>
                      <a:pt x="85" y="34"/>
                      <a:pt x="60" y="44"/>
                      <a:pt x="36" y="44"/>
                    </a:cubicBezTo>
                    <a:cubicBezTo>
                      <a:pt x="13" y="44"/>
                      <a:pt x="0" y="34"/>
                      <a:pt x="8" y="2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486" name="Freeform 1187"/>
              <p:cNvSpPr>
                <a:spLocks/>
              </p:cNvSpPr>
              <p:nvPr/>
            </p:nvSpPr>
            <p:spPr bwMode="auto">
              <a:xfrm>
                <a:off x="3513" y="3554"/>
                <a:ext cx="86" cy="43"/>
              </a:xfrm>
              <a:custGeom>
                <a:avLst/>
                <a:gdLst>
                  <a:gd name="T0" fmla="*/ 0 w 86"/>
                  <a:gd name="T1" fmla="*/ 22 h 44"/>
                  <a:gd name="T2" fmla="*/ 42 w 86"/>
                  <a:gd name="T3" fmla="*/ 0 h 44"/>
                  <a:gd name="T4" fmla="*/ 85 w 86"/>
                  <a:gd name="T5" fmla="*/ 22 h 44"/>
                  <a:gd name="T6" fmla="*/ 43 w 86"/>
                  <a:gd name="T7" fmla="*/ 44 h 44"/>
                  <a:gd name="T8" fmla="*/ 0 w 86"/>
                  <a:gd name="T9" fmla="*/ 22 h 44"/>
                </a:gdLst>
                <a:ahLst/>
                <a:cxnLst>
                  <a:cxn ang="0">
                    <a:pos x="T0" y="T1"/>
                  </a:cxn>
                  <a:cxn ang="0">
                    <a:pos x="T2" y="T3"/>
                  </a:cxn>
                  <a:cxn ang="0">
                    <a:pos x="T4" y="T5"/>
                  </a:cxn>
                  <a:cxn ang="0">
                    <a:pos x="T6" y="T7"/>
                  </a:cxn>
                  <a:cxn ang="0">
                    <a:pos x="T8" y="T9"/>
                  </a:cxn>
                </a:cxnLst>
                <a:rect l="0" t="0" r="r" b="b"/>
                <a:pathLst>
                  <a:path w="86" h="44">
                    <a:moveTo>
                      <a:pt x="0" y="22"/>
                    </a:moveTo>
                    <a:cubicBezTo>
                      <a:pt x="0" y="10"/>
                      <a:pt x="19" y="0"/>
                      <a:pt x="42" y="0"/>
                    </a:cubicBezTo>
                    <a:cubicBezTo>
                      <a:pt x="66" y="0"/>
                      <a:pt x="85" y="10"/>
                      <a:pt x="85" y="22"/>
                    </a:cubicBezTo>
                    <a:cubicBezTo>
                      <a:pt x="86" y="34"/>
                      <a:pt x="67" y="44"/>
                      <a:pt x="43" y="44"/>
                    </a:cubicBezTo>
                    <a:cubicBezTo>
                      <a:pt x="19" y="44"/>
                      <a:pt x="0" y="34"/>
                      <a:pt x="0" y="2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487" name="Freeform 1188"/>
              <p:cNvSpPr>
                <a:spLocks/>
              </p:cNvSpPr>
              <p:nvPr/>
            </p:nvSpPr>
            <p:spPr bwMode="auto">
              <a:xfrm>
                <a:off x="3623" y="3554"/>
                <a:ext cx="86" cy="43"/>
              </a:xfrm>
              <a:custGeom>
                <a:avLst/>
                <a:gdLst>
                  <a:gd name="T0" fmla="*/ 0 w 87"/>
                  <a:gd name="T1" fmla="*/ 22 h 44"/>
                  <a:gd name="T2" fmla="*/ 42 w 87"/>
                  <a:gd name="T3" fmla="*/ 0 h 44"/>
                  <a:gd name="T4" fmla="*/ 86 w 87"/>
                  <a:gd name="T5" fmla="*/ 22 h 44"/>
                  <a:gd name="T6" fmla="*/ 44 w 87"/>
                  <a:gd name="T7" fmla="*/ 44 h 44"/>
                  <a:gd name="T8" fmla="*/ 0 w 87"/>
                  <a:gd name="T9" fmla="*/ 22 h 44"/>
                </a:gdLst>
                <a:ahLst/>
                <a:cxnLst>
                  <a:cxn ang="0">
                    <a:pos x="T0" y="T1"/>
                  </a:cxn>
                  <a:cxn ang="0">
                    <a:pos x="T2" y="T3"/>
                  </a:cxn>
                  <a:cxn ang="0">
                    <a:pos x="T4" y="T5"/>
                  </a:cxn>
                  <a:cxn ang="0">
                    <a:pos x="T6" y="T7"/>
                  </a:cxn>
                  <a:cxn ang="0">
                    <a:pos x="T8" y="T9"/>
                  </a:cxn>
                </a:cxnLst>
                <a:rect l="0" t="0" r="r" b="b"/>
                <a:pathLst>
                  <a:path w="87" h="44">
                    <a:moveTo>
                      <a:pt x="0" y="22"/>
                    </a:moveTo>
                    <a:cubicBezTo>
                      <a:pt x="0" y="10"/>
                      <a:pt x="18" y="0"/>
                      <a:pt x="42" y="0"/>
                    </a:cubicBezTo>
                    <a:cubicBezTo>
                      <a:pt x="65" y="0"/>
                      <a:pt x="85" y="10"/>
                      <a:pt x="86" y="22"/>
                    </a:cubicBezTo>
                    <a:cubicBezTo>
                      <a:pt x="87" y="34"/>
                      <a:pt x="68" y="44"/>
                      <a:pt x="44" y="44"/>
                    </a:cubicBezTo>
                    <a:cubicBezTo>
                      <a:pt x="20" y="44"/>
                      <a:pt x="1" y="34"/>
                      <a:pt x="0" y="2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488" name="Freeform 1189"/>
              <p:cNvSpPr>
                <a:spLocks/>
              </p:cNvSpPr>
              <p:nvPr/>
            </p:nvSpPr>
            <p:spPr bwMode="auto">
              <a:xfrm>
                <a:off x="3734" y="3554"/>
                <a:ext cx="87" cy="43"/>
              </a:xfrm>
              <a:custGeom>
                <a:avLst/>
                <a:gdLst>
                  <a:gd name="T0" fmla="*/ 1 w 87"/>
                  <a:gd name="T1" fmla="*/ 22 h 44"/>
                  <a:gd name="T2" fmla="*/ 41 w 87"/>
                  <a:gd name="T3" fmla="*/ 0 h 44"/>
                  <a:gd name="T4" fmla="*/ 85 w 87"/>
                  <a:gd name="T5" fmla="*/ 22 h 44"/>
                  <a:gd name="T6" fmla="*/ 45 w 87"/>
                  <a:gd name="T7" fmla="*/ 44 h 44"/>
                  <a:gd name="T8" fmla="*/ 1 w 87"/>
                  <a:gd name="T9" fmla="*/ 22 h 44"/>
                </a:gdLst>
                <a:ahLst/>
                <a:cxnLst>
                  <a:cxn ang="0">
                    <a:pos x="T0" y="T1"/>
                  </a:cxn>
                  <a:cxn ang="0">
                    <a:pos x="T2" y="T3"/>
                  </a:cxn>
                  <a:cxn ang="0">
                    <a:pos x="T4" y="T5"/>
                  </a:cxn>
                  <a:cxn ang="0">
                    <a:pos x="T6" y="T7"/>
                  </a:cxn>
                  <a:cxn ang="0">
                    <a:pos x="T8" y="T9"/>
                  </a:cxn>
                </a:cxnLst>
                <a:rect l="0" t="0" r="r" b="b"/>
                <a:pathLst>
                  <a:path w="87" h="44">
                    <a:moveTo>
                      <a:pt x="1" y="22"/>
                    </a:moveTo>
                    <a:cubicBezTo>
                      <a:pt x="0" y="10"/>
                      <a:pt x="18" y="0"/>
                      <a:pt x="41" y="0"/>
                    </a:cubicBezTo>
                    <a:cubicBezTo>
                      <a:pt x="64" y="0"/>
                      <a:pt x="84" y="10"/>
                      <a:pt x="85" y="22"/>
                    </a:cubicBezTo>
                    <a:cubicBezTo>
                      <a:pt x="87" y="34"/>
                      <a:pt x="69" y="44"/>
                      <a:pt x="45" y="44"/>
                    </a:cubicBezTo>
                    <a:cubicBezTo>
                      <a:pt x="21" y="44"/>
                      <a:pt x="2" y="34"/>
                      <a:pt x="1" y="2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489" name="Freeform 1190"/>
              <p:cNvSpPr>
                <a:spLocks/>
              </p:cNvSpPr>
              <p:nvPr/>
            </p:nvSpPr>
            <p:spPr bwMode="auto">
              <a:xfrm>
                <a:off x="5714" y="3554"/>
                <a:ext cx="105" cy="43"/>
              </a:xfrm>
              <a:custGeom>
                <a:avLst/>
                <a:gdLst>
                  <a:gd name="T0" fmla="*/ 10 w 105"/>
                  <a:gd name="T1" fmla="*/ 22 h 44"/>
                  <a:gd name="T2" fmla="*/ 33 w 105"/>
                  <a:gd name="T3" fmla="*/ 0 h 44"/>
                  <a:gd name="T4" fmla="*/ 94 w 105"/>
                  <a:gd name="T5" fmla="*/ 22 h 44"/>
                  <a:gd name="T6" fmla="*/ 71 w 105"/>
                  <a:gd name="T7" fmla="*/ 44 h 44"/>
                  <a:gd name="T8" fmla="*/ 10 w 105"/>
                  <a:gd name="T9" fmla="*/ 22 h 44"/>
                </a:gdLst>
                <a:ahLst/>
                <a:cxnLst>
                  <a:cxn ang="0">
                    <a:pos x="T0" y="T1"/>
                  </a:cxn>
                  <a:cxn ang="0">
                    <a:pos x="T2" y="T3"/>
                  </a:cxn>
                  <a:cxn ang="0">
                    <a:pos x="T4" y="T5"/>
                  </a:cxn>
                  <a:cxn ang="0">
                    <a:pos x="T6" y="T7"/>
                  </a:cxn>
                  <a:cxn ang="0">
                    <a:pos x="T8" y="T9"/>
                  </a:cxn>
                </a:cxnLst>
                <a:rect l="0" t="0" r="r" b="b"/>
                <a:pathLst>
                  <a:path w="105" h="44">
                    <a:moveTo>
                      <a:pt x="10" y="22"/>
                    </a:moveTo>
                    <a:cubicBezTo>
                      <a:pt x="0" y="10"/>
                      <a:pt x="10" y="0"/>
                      <a:pt x="33" y="0"/>
                    </a:cubicBezTo>
                    <a:cubicBezTo>
                      <a:pt x="57" y="0"/>
                      <a:pt x="84" y="10"/>
                      <a:pt x="94" y="22"/>
                    </a:cubicBezTo>
                    <a:cubicBezTo>
                      <a:pt x="105" y="34"/>
                      <a:pt x="95" y="44"/>
                      <a:pt x="71" y="44"/>
                    </a:cubicBezTo>
                    <a:cubicBezTo>
                      <a:pt x="47" y="44"/>
                      <a:pt x="20" y="34"/>
                      <a:pt x="10" y="2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490" name="Freeform 1191"/>
              <p:cNvSpPr>
                <a:spLocks/>
              </p:cNvSpPr>
              <p:nvPr/>
            </p:nvSpPr>
            <p:spPr bwMode="auto">
              <a:xfrm>
                <a:off x="5824" y="3554"/>
                <a:ext cx="107" cy="43"/>
              </a:xfrm>
              <a:custGeom>
                <a:avLst/>
                <a:gdLst>
                  <a:gd name="T0" fmla="*/ 11 w 108"/>
                  <a:gd name="T1" fmla="*/ 22 h 44"/>
                  <a:gd name="T2" fmla="*/ 34 w 108"/>
                  <a:gd name="T3" fmla="*/ 0 h 44"/>
                  <a:gd name="T4" fmla="*/ 97 w 108"/>
                  <a:gd name="T5" fmla="*/ 22 h 44"/>
                  <a:gd name="T6" fmla="*/ 74 w 108"/>
                  <a:gd name="T7" fmla="*/ 44 h 44"/>
                  <a:gd name="T8" fmla="*/ 11 w 108"/>
                  <a:gd name="T9" fmla="*/ 22 h 44"/>
                </a:gdLst>
                <a:ahLst/>
                <a:cxnLst>
                  <a:cxn ang="0">
                    <a:pos x="T0" y="T1"/>
                  </a:cxn>
                  <a:cxn ang="0">
                    <a:pos x="T2" y="T3"/>
                  </a:cxn>
                  <a:cxn ang="0">
                    <a:pos x="T4" y="T5"/>
                  </a:cxn>
                  <a:cxn ang="0">
                    <a:pos x="T6" y="T7"/>
                  </a:cxn>
                  <a:cxn ang="0">
                    <a:pos x="T8" y="T9"/>
                  </a:cxn>
                </a:cxnLst>
                <a:rect l="0" t="0" r="r" b="b"/>
                <a:pathLst>
                  <a:path w="108" h="44">
                    <a:moveTo>
                      <a:pt x="11" y="22"/>
                    </a:moveTo>
                    <a:cubicBezTo>
                      <a:pt x="0" y="10"/>
                      <a:pt x="11" y="0"/>
                      <a:pt x="34" y="0"/>
                    </a:cubicBezTo>
                    <a:cubicBezTo>
                      <a:pt x="58" y="0"/>
                      <a:pt x="86" y="10"/>
                      <a:pt x="97" y="22"/>
                    </a:cubicBezTo>
                    <a:cubicBezTo>
                      <a:pt x="108" y="34"/>
                      <a:pt x="98" y="44"/>
                      <a:pt x="74" y="44"/>
                    </a:cubicBezTo>
                    <a:cubicBezTo>
                      <a:pt x="50" y="44"/>
                      <a:pt x="22" y="34"/>
                      <a:pt x="11" y="2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491" name="Freeform 1192"/>
              <p:cNvSpPr>
                <a:spLocks/>
              </p:cNvSpPr>
              <p:nvPr/>
            </p:nvSpPr>
            <p:spPr bwMode="auto">
              <a:xfrm>
                <a:off x="6154" y="3554"/>
                <a:ext cx="109" cy="43"/>
              </a:xfrm>
              <a:custGeom>
                <a:avLst/>
                <a:gdLst>
                  <a:gd name="T0" fmla="*/ 12 w 110"/>
                  <a:gd name="T1" fmla="*/ 22 h 44"/>
                  <a:gd name="T2" fmla="*/ 32 w 110"/>
                  <a:gd name="T3" fmla="*/ 0 h 44"/>
                  <a:gd name="T4" fmla="*/ 97 w 110"/>
                  <a:gd name="T5" fmla="*/ 22 h 44"/>
                  <a:gd name="T6" fmla="*/ 77 w 110"/>
                  <a:gd name="T7" fmla="*/ 44 h 44"/>
                  <a:gd name="T8" fmla="*/ 12 w 110"/>
                  <a:gd name="T9" fmla="*/ 22 h 44"/>
                </a:gdLst>
                <a:ahLst/>
                <a:cxnLst>
                  <a:cxn ang="0">
                    <a:pos x="T0" y="T1"/>
                  </a:cxn>
                  <a:cxn ang="0">
                    <a:pos x="T2" y="T3"/>
                  </a:cxn>
                  <a:cxn ang="0">
                    <a:pos x="T4" y="T5"/>
                  </a:cxn>
                  <a:cxn ang="0">
                    <a:pos x="T6" y="T7"/>
                  </a:cxn>
                  <a:cxn ang="0">
                    <a:pos x="T8" y="T9"/>
                  </a:cxn>
                </a:cxnLst>
                <a:rect l="0" t="0" r="r" b="b"/>
                <a:pathLst>
                  <a:path w="110" h="44">
                    <a:moveTo>
                      <a:pt x="12" y="22"/>
                    </a:moveTo>
                    <a:cubicBezTo>
                      <a:pt x="0" y="10"/>
                      <a:pt x="9" y="0"/>
                      <a:pt x="32" y="0"/>
                    </a:cubicBezTo>
                    <a:cubicBezTo>
                      <a:pt x="55" y="0"/>
                      <a:pt x="84" y="10"/>
                      <a:pt x="97" y="22"/>
                    </a:cubicBezTo>
                    <a:cubicBezTo>
                      <a:pt x="110" y="34"/>
                      <a:pt x="101" y="44"/>
                      <a:pt x="77" y="44"/>
                    </a:cubicBezTo>
                    <a:cubicBezTo>
                      <a:pt x="54" y="44"/>
                      <a:pt x="25" y="34"/>
                      <a:pt x="12" y="2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492" name="Freeform 1193"/>
              <p:cNvSpPr>
                <a:spLocks/>
              </p:cNvSpPr>
              <p:nvPr/>
            </p:nvSpPr>
            <p:spPr bwMode="auto">
              <a:xfrm>
                <a:off x="6264" y="3554"/>
                <a:ext cx="111" cy="43"/>
              </a:xfrm>
              <a:custGeom>
                <a:avLst/>
                <a:gdLst>
                  <a:gd name="T0" fmla="*/ 13 w 112"/>
                  <a:gd name="T1" fmla="*/ 22 h 44"/>
                  <a:gd name="T2" fmla="*/ 32 w 112"/>
                  <a:gd name="T3" fmla="*/ 0 h 44"/>
                  <a:gd name="T4" fmla="*/ 98 w 112"/>
                  <a:gd name="T5" fmla="*/ 22 h 44"/>
                  <a:gd name="T6" fmla="*/ 79 w 112"/>
                  <a:gd name="T7" fmla="*/ 44 h 44"/>
                  <a:gd name="T8" fmla="*/ 13 w 112"/>
                  <a:gd name="T9" fmla="*/ 22 h 44"/>
                </a:gdLst>
                <a:ahLst/>
                <a:cxnLst>
                  <a:cxn ang="0">
                    <a:pos x="T0" y="T1"/>
                  </a:cxn>
                  <a:cxn ang="0">
                    <a:pos x="T2" y="T3"/>
                  </a:cxn>
                  <a:cxn ang="0">
                    <a:pos x="T4" y="T5"/>
                  </a:cxn>
                  <a:cxn ang="0">
                    <a:pos x="T6" y="T7"/>
                  </a:cxn>
                  <a:cxn ang="0">
                    <a:pos x="T8" y="T9"/>
                  </a:cxn>
                </a:cxnLst>
                <a:rect l="0" t="0" r="r" b="b"/>
                <a:pathLst>
                  <a:path w="112" h="44">
                    <a:moveTo>
                      <a:pt x="13" y="22"/>
                    </a:moveTo>
                    <a:cubicBezTo>
                      <a:pt x="0" y="10"/>
                      <a:pt x="9" y="0"/>
                      <a:pt x="32" y="0"/>
                    </a:cubicBezTo>
                    <a:cubicBezTo>
                      <a:pt x="56" y="0"/>
                      <a:pt x="85" y="10"/>
                      <a:pt x="98" y="22"/>
                    </a:cubicBezTo>
                    <a:cubicBezTo>
                      <a:pt x="112" y="34"/>
                      <a:pt x="103" y="44"/>
                      <a:pt x="79" y="44"/>
                    </a:cubicBezTo>
                    <a:cubicBezTo>
                      <a:pt x="55" y="44"/>
                      <a:pt x="26" y="34"/>
                      <a:pt x="13" y="2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493" name="Freeform 1194"/>
              <p:cNvSpPr>
                <a:spLocks/>
              </p:cNvSpPr>
              <p:nvPr/>
            </p:nvSpPr>
            <p:spPr bwMode="auto">
              <a:xfrm>
                <a:off x="6373" y="3554"/>
                <a:ext cx="112" cy="43"/>
              </a:xfrm>
              <a:custGeom>
                <a:avLst/>
                <a:gdLst>
                  <a:gd name="T0" fmla="*/ 13 w 112"/>
                  <a:gd name="T1" fmla="*/ 22 h 44"/>
                  <a:gd name="T2" fmla="*/ 32 w 112"/>
                  <a:gd name="T3" fmla="*/ 0 h 44"/>
                  <a:gd name="T4" fmla="*/ 99 w 112"/>
                  <a:gd name="T5" fmla="*/ 22 h 44"/>
                  <a:gd name="T6" fmla="*/ 80 w 112"/>
                  <a:gd name="T7" fmla="*/ 44 h 44"/>
                  <a:gd name="T8" fmla="*/ 13 w 112"/>
                  <a:gd name="T9" fmla="*/ 22 h 44"/>
                </a:gdLst>
                <a:ahLst/>
                <a:cxnLst>
                  <a:cxn ang="0">
                    <a:pos x="T0" y="T1"/>
                  </a:cxn>
                  <a:cxn ang="0">
                    <a:pos x="T2" y="T3"/>
                  </a:cxn>
                  <a:cxn ang="0">
                    <a:pos x="T4" y="T5"/>
                  </a:cxn>
                  <a:cxn ang="0">
                    <a:pos x="T6" y="T7"/>
                  </a:cxn>
                  <a:cxn ang="0">
                    <a:pos x="T8" y="T9"/>
                  </a:cxn>
                </a:cxnLst>
                <a:rect l="0" t="0" r="r" b="b"/>
                <a:pathLst>
                  <a:path w="112" h="44">
                    <a:moveTo>
                      <a:pt x="13" y="22"/>
                    </a:moveTo>
                    <a:cubicBezTo>
                      <a:pt x="0" y="10"/>
                      <a:pt x="8" y="0"/>
                      <a:pt x="32" y="0"/>
                    </a:cubicBezTo>
                    <a:cubicBezTo>
                      <a:pt x="55" y="0"/>
                      <a:pt x="85" y="10"/>
                      <a:pt x="99" y="22"/>
                    </a:cubicBezTo>
                    <a:cubicBezTo>
                      <a:pt x="112" y="34"/>
                      <a:pt x="104" y="44"/>
                      <a:pt x="80" y="44"/>
                    </a:cubicBezTo>
                    <a:cubicBezTo>
                      <a:pt x="57" y="44"/>
                      <a:pt x="26" y="34"/>
                      <a:pt x="13" y="2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494" name="Freeform 1195"/>
              <p:cNvSpPr>
                <a:spLocks/>
              </p:cNvSpPr>
              <p:nvPr/>
            </p:nvSpPr>
            <p:spPr bwMode="auto">
              <a:xfrm>
                <a:off x="6485" y="3554"/>
                <a:ext cx="111" cy="43"/>
              </a:xfrm>
              <a:custGeom>
                <a:avLst/>
                <a:gdLst>
                  <a:gd name="T0" fmla="*/ 14 w 112"/>
                  <a:gd name="T1" fmla="*/ 22 h 44"/>
                  <a:gd name="T2" fmla="*/ 31 w 112"/>
                  <a:gd name="T3" fmla="*/ 0 h 44"/>
                  <a:gd name="T4" fmla="*/ 98 w 112"/>
                  <a:gd name="T5" fmla="*/ 22 h 44"/>
                  <a:gd name="T6" fmla="*/ 81 w 112"/>
                  <a:gd name="T7" fmla="*/ 44 h 44"/>
                  <a:gd name="T8" fmla="*/ 14 w 112"/>
                  <a:gd name="T9" fmla="*/ 22 h 44"/>
                </a:gdLst>
                <a:ahLst/>
                <a:cxnLst>
                  <a:cxn ang="0">
                    <a:pos x="T0" y="T1"/>
                  </a:cxn>
                  <a:cxn ang="0">
                    <a:pos x="T2" y="T3"/>
                  </a:cxn>
                  <a:cxn ang="0">
                    <a:pos x="T4" y="T5"/>
                  </a:cxn>
                  <a:cxn ang="0">
                    <a:pos x="T6" y="T7"/>
                  </a:cxn>
                  <a:cxn ang="0">
                    <a:pos x="T8" y="T9"/>
                  </a:cxn>
                </a:cxnLst>
                <a:rect l="0" t="0" r="r" b="b"/>
                <a:pathLst>
                  <a:path w="112" h="44">
                    <a:moveTo>
                      <a:pt x="14" y="22"/>
                    </a:moveTo>
                    <a:cubicBezTo>
                      <a:pt x="0" y="10"/>
                      <a:pt x="8" y="0"/>
                      <a:pt x="31" y="0"/>
                    </a:cubicBezTo>
                    <a:cubicBezTo>
                      <a:pt x="54" y="0"/>
                      <a:pt x="84" y="10"/>
                      <a:pt x="98" y="22"/>
                    </a:cubicBezTo>
                    <a:cubicBezTo>
                      <a:pt x="112" y="34"/>
                      <a:pt x="105" y="44"/>
                      <a:pt x="81" y="44"/>
                    </a:cubicBezTo>
                    <a:cubicBezTo>
                      <a:pt x="58" y="44"/>
                      <a:pt x="27" y="34"/>
                      <a:pt x="14" y="2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495" name="Freeform 1196"/>
              <p:cNvSpPr>
                <a:spLocks/>
              </p:cNvSpPr>
              <p:nvPr/>
            </p:nvSpPr>
            <p:spPr bwMode="auto">
              <a:xfrm>
                <a:off x="1359" y="3607"/>
                <a:ext cx="106" cy="45"/>
              </a:xfrm>
              <a:custGeom>
                <a:avLst/>
                <a:gdLst>
                  <a:gd name="T0" fmla="*/ 10 w 106"/>
                  <a:gd name="T1" fmla="*/ 22 h 45"/>
                  <a:gd name="T2" fmla="*/ 71 w 106"/>
                  <a:gd name="T3" fmla="*/ 0 h 45"/>
                  <a:gd name="T4" fmla="*/ 96 w 106"/>
                  <a:gd name="T5" fmla="*/ 22 h 45"/>
                  <a:gd name="T6" fmla="*/ 35 w 106"/>
                  <a:gd name="T7" fmla="*/ 45 h 45"/>
                  <a:gd name="T8" fmla="*/ 10 w 106"/>
                  <a:gd name="T9" fmla="*/ 22 h 45"/>
                </a:gdLst>
                <a:ahLst/>
                <a:cxnLst>
                  <a:cxn ang="0">
                    <a:pos x="T0" y="T1"/>
                  </a:cxn>
                  <a:cxn ang="0">
                    <a:pos x="T2" y="T3"/>
                  </a:cxn>
                  <a:cxn ang="0">
                    <a:pos x="T4" y="T5"/>
                  </a:cxn>
                  <a:cxn ang="0">
                    <a:pos x="T6" y="T7"/>
                  </a:cxn>
                  <a:cxn ang="0">
                    <a:pos x="T8" y="T9"/>
                  </a:cxn>
                </a:cxnLst>
                <a:rect l="0" t="0" r="r" b="b"/>
                <a:pathLst>
                  <a:path w="106" h="45">
                    <a:moveTo>
                      <a:pt x="10" y="22"/>
                    </a:moveTo>
                    <a:cubicBezTo>
                      <a:pt x="20" y="10"/>
                      <a:pt x="48" y="0"/>
                      <a:pt x="71" y="0"/>
                    </a:cubicBezTo>
                    <a:cubicBezTo>
                      <a:pt x="95" y="0"/>
                      <a:pt x="106" y="10"/>
                      <a:pt x="96" y="22"/>
                    </a:cubicBezTo>
                    <a:cubicBezTo>
                      <a:pt x="87" y="35"/>
                      <a:pt x="59" y="45"/>
                      <a:pt x="35" y="45"/>
                    </a:cubicBezTo>
                    <a:cubicBezTo>
                      <a:pt x="11" y="45"/>
                      <a:pt x="0" y="35"/>
                      <a:pt x="10" y="2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496" name="Freeform 1197"/>
              <p:cNvSpPr>
                <a:spLocks/>
              </p:cNvSpPr>
              <p:nvPr/>
            </p:nvSpPr>
            <p:spPr bwMode="auto">
              <a:xfrm>
                <a:off x="1472" y="3607"/>
                <a:ext cx="104" cy="45"/>
              </a:xfrm>
              <a:custGeom>
                <a:avLst/>
                <a:gdLst>
                  <a:gd name="T0" fmla="*/ 10 w 105"/>
                  <a:gd name="T1" fmla="*/ 22 h 45"/>
                  <a:gd name="T2" fmla="*/ 70 w 105"/>
                  <a:gd name="T3" fmla="*/ 0 h 45"/>
                  <a:gd name="T4" fmla="*/ 96 w 105"/>
                  <a:gd name="T5" fmla="*/ 22 h 45"/>
                  <a:gd name="T6" fmla="*/ 36 w 105"/>
                  <a:gd name="T7" fmla="*/ 45 h 45"/>
                  <a:gd name="T8" fmla="*/ 10 w 105"/>
                  <a:gd name="T9" fmla="*/ 22 h 45"/>
                </a:gdLst>
                <a:ahLst/>
                <a:cxnLst>
                  <a:cxn ang="0">
                    <a:pos x="T0" y="T1"/>
                  </a:cxn>
                  <a:cxn ang="0">
                    <a:pos x="T2" y="T3"/>
                  </a:cxn>
                  <a:cxn ang="0">
                    <a:pos x="T4" y="T5"/>
                  </a:cxn>
                  <a:cxn ang="0">
                    <a:pos x="T6" y="T7"/>
                  </a:cxn>
                  <a:cxn ang="0">
                    <a:pos x="T8" y="T9"/>
                  </a:cxn>
                </a:cxnLst>
                <a:rect l="0" t="0" r="r" b="b"/>
                <a:pathLst>
                  <a:path w="105" h="45">
                    <a:moveTo>
                      <a:pt x="10" y="22"/>
                    </a:moveTo>
                    <a:cubicBezTo>
                      <a:pt x="19" y="10"/>
                      <a:pt x="46" y="0"/>
                      <a:pt x="70" y="0"/>
                    </a:cubicBezTo>
                    <a:cubicBezTo>
                      <a:pt x="94" y="0"/>
                      <a:pt x="105" y="10"/>
                      <a:pt x="96" y="22"/>
                    </a:cubicBezTo>
                    <a:cubicBezTo>
                      <a:pt x="87" y="35"/>
                      <a:pt x="60" y="45"/>
                      <a:pt x="36" y="45"/>
                    </a:cubicBezTo>
                    <a:cubicBezTo>
                      <a:pt x="11" y="45"/>
                      <a:pt x="0" y="35"/>
                      <a:pt x="10" y="2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497" name="Freeform 1198"/>
              <p:cNvSpPr>
                <a:spLocks/>
              </p:cNvSpPr>
              <p:nvPr/>
            </p:nvSpPr>
            <p:spPr bwMode="auto">
              <a:xfrm>
                <a:off x="1585" y="3607"/>
                <a:ext cx="105" cy="45"/>
              </a:xfrm>
              <a:custGeom>
                <a:avLst/>
                <a:gdLst>
                  <a:gd name="T0" fmla="*/ 9 w 106"/>
                  <a:gd name="T1" fmla="*/ 22 h 45"/>
                  <a:gd name="T2" fmla="*/ 69 w 106"/>
                  <a:gd name="T3" fmla="*/ 0 h 45"/>
                  <a:gd name="T4" fmla="*/ 97 w 106"/>
                  <a:gd name="T5" fmla="*/ 22 h 45"/>
                  <a:gd name="T6" fmla="*/ 37 w 106"/>
                  <a:gd name="T7" fmla="*/ 45 h 45"/>
                  <a:gd name="T8" fmla="*/ 9 w 106"/>
                  <a:gd name="T9" fmla="*/ 22 h 45"/>
                </a:gdLst>
                <a:ahLst/>
                <a:cxnLst>
                  <a:cxn ang="0">
                    <a:pos x="T0" y="T1"/>
                  </a:cxn>
                  <a:cxn ang="0">
                    <a:pos x="T2" y="T3"/>
                  </a:cxn>
                  <a:cxn ang="0">
                    <a:pos x="T4" y="T5"/>
                  </a:cxn>
                  <a:cxn ang="0">
                    <a:pos x="T6" y="T7"/>
                  </a:cxn>
                  <a:cxn ang="0">
                    <a:pos x="T8" y="T9"/>
                  </a:cxn>
                </a:cxnLst>
                <a:rect l="0" t="0" r="r" b="b"/>
                <a:pathLst>
                  <a:path w="106" h="45">
                    <a:moveTo>
                      <a:pt x="9" y="22"/>
                    </a:moveTo>
                    <a:cubicBezTo>
                      <a:pt x="19" y="10"/>
                      <a:pt x="45" y="0"/>
                      <a:pt x="69" y="0"/>
                    </a:cubicBezTo>
                    <a:cubicBezTo>
                      <a:pt x="93" y="0"/>
                      <a:pt x="106" y="10"/>
                      <a:pt x="97" y="22"/>
                    </a:cubicBezTo>
                    <a:cubicBezTo>
                      <a:pt x="88" y="35"/>
                      <a:pt x="61" y="45"/>
                      <a:pt x="37" y="45"/>
                    </a:cubicBezTo>
                    <a:cubicBezTo>
                      <a:pt x="12" y="45"/>
                      <a:pt x="0" y="35"/>
                      <a:pt x="9" y="2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498" name="Freeform 1199"/>
              <p:cNvSpPr>
                <a:spLocks/>
              </p:cNvSpPr>
              <p:nvPr/>
            </p:nvSpPr>
            <p:spPr bwMode="auto">
              <a:xfrm>
                <a:off x="1697" y="3607"/>
                <a:ext cx="105" cy="45"/>
              </a:xfrm>
              <a:custGeom>
                <a:avLst/>
                <a:gdLst>
                  <a:gd name="T0" fmla="*/ 9 w 105"/>
                  <a:gd name="T1" fmla="*/ 22 h 45"/>
                  <a:gd name="T2" fmla="*/ 68 w 105"/>
                  <a:gd name="T3" fmla="*/ 0 h 45"/>
                  <a:gd name="T4" fmla="*/ 97 w 105"/>
                  <a:gd name="T5" fmla="*/ 22 h 45"/>
                  <a:gd name="T6" fmla="*/ 37 w 105"/>
                  <a:gd name="T7" fmla="*/ 45 h 45"/>
                  <a:gd name="T8" fmla="*/ 9 w 105"/>
                  <a:gd name="T9" fmla="*/ 22 h 45"/>
                </a:gdLst>
                <a:ahLst/>
                <a:cxnLst>
                  <a:cxn ang="0">
                    <a:pos x="T0" y="T1"/>
                  </a:cxn>
                  <a:cxn ang="0">
                    <a:pos x="T2" y="T3"/>
                  </a:cxn>
                  <a:cxn ang="0">
                    <a:pos x="T4" y="T5"/>
                  </a:cxn>
                  <a:cxn ang="0">
                    <a:pos x="T6" y="T7"/>
                  </a:cxn>
                  <a:cxn ang="0">
                    <a:pos x="T8" y="T9"/>
                  </a:cxn>
                </a:cxnLst>
                <a:rect l="0" t="0" r="r" b="b"/>
                <a:pathLst>
                  <a:path w="105" h="45">
                    <a:moveTo>
                      <a:pt x="9" y="22"/>
                    </a:moveTo>
                    <a:cubicBezTo>
                      <a:pt x="18" y="10"/>
                      <a:pt x="44" y="0"/>
                      <a:pt x="68" y="0"/>
                    </a:cubicBezTo>
                    <a:cubicBezTo>
                      <a:pt x="92" y="0"/>
                      <a:pt x="105" y="10"/>
                      <a:pt x="97" y="22"/>
                    </a:cubicBezTo>
                    <a:cubicBezTo>
                      <a:pt x="88" y="35"/>
                      <a:pt x="62" y="45"/>
                      <a:pt x="37" y="45"/>
                    </a:cubicBezTo>
                    <a:cubicBezTo>
                      <a:pt x="13" y="45"/>
                      <a:pt x="0" y="35"/>
                      <a:pt x="9" y="2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499" name="Freeform 1200"/>
              <p:cNvSpPr>
                <a:spLocks/>
              </p:cNvSpPr>
              <p:nvPr/>
            </p:nvSpPr>
            <p:spPr bwMode="auto">
              <a:xfrm>
                <a:off x="3512" y="3607"/>
                <a:ext cx="88" cy="45"/>
              </a:xfrm>
              <a:custGeom>
                <a:avLst/>
                <a:gdLst>
                  <a:gd name="T0" fmla="*/ 0 w 88"/>
                  <a:gd name="T1" fmla="*/ 22 h 45"/>
                  <a:gd name="T2" fmla="*/ 44 w 88"/>
                  <a:gd name="T3" fmla="*/ 0 h 45"/>
                  <a:gd name="T4" fmla="*/ 88 w 88"/>
                  <a:gd name="T5" fmla="*/ 22 h 45"/>
                  <a:gd name="T6" fmla="*/ 44 w 88"/>
                  <a:gd name="T7" fmla="*/ 45 h 45"/>
                  <a:gd name="T8" fmla="*/ 0 w 88"/>
                  <a:gd name="T9" fmla="*/ 22 h 45"/>
                </a:gdLst>
                <a:ahLst/>
                <a:cxnLst>
                  <a:cxn ang="0">
                    <a:pos x="T0" y="T1"/>
                  </a:cxn>
                  <a:cxn ang="0">
                    <a:pos x="T2" y="T3"/>
                  </a:cxn>
                  <a:cxn ang="0">
                    <a:pos x="T4" y="T5"/>
                  </a:cxn>
                  <a:cxn ang="0">
                    <a:pos x="T6" y="T7"/>
                  </a:cxn>
                  <a:cxn ang="0">
                    <a:pos x="T8" y="T9"/>
                  </a:cxn>
                </a:cxnLst>
                <a:rect l="0" t="0" r="r" b="b"/>
                <a:pathLst>
                  <a:path w="88" h="45">
                    <a:moveTo>
                      <a:pt x="0" y="22"/>
                    </a:moveTo>
                    <a:cubicBezTo>
                      <a:pt x="1" y="10"/>
                      <a:pt x="20" y="0"/>
                      <a:pt x="44" y="0"/>
                    </a:cubicBezTo>
                    <a:cubicBezTo>
                      <a:pt x="68" y="0"/>
                      <a:pt x="88" y="10"/>
                      <a:pt x="88" y="22"/>
                    </a:cubicBezTo>
                    <a:cubicBezTo>
                      <a:pt x="88" y="35"/>
                      <a:pt x="69" y="45"/>
                      <a:pt x="44" y="45"/>
                    </a:cubicBezTo>
                    <a:cubicBezTo>
                      <a:pt x="20" y="45"/>
                      <a:pt x="0" y="35"/>
                      <a:pt x="0" y="2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500" name="Freeform 1201"/>
              <p:cNvSpPr>
                <a:spLocks/>
              </p:cNvSpPr>
              <p:nvPr/>
            </p:nvSpPr>
            <p:spPr bwMode="auto">
              <a:xfrm>
                <a:off x="6321" y="3607"/>
                <a:ext cx="113" cy="45"/>
              </a:xfrm>
              <a:custGeom>
                <a:avLst/>
                <a:gdLst>
                  <a:gd name="T0" fmla="*/ 13 w 114"/>
                  <a:gd name="T1" fmla="*/ 22 h 45"/>
                  <a:gd name="T2" fmla="*/ 33 w 114"/>
                  <a:gd name="T3" fmla="*/ 0 h 45"/>
                  <a:gd name="T4" fmla="*/ 101 w 114"/>
                  <a:gd name="T5" fmla="*/ 22 h 45"/>
                  <a:gd name="T6" fmla="*/ 81 w 114"/>
                  <a:gd name="T7" fmla="*/ 45 h 45"/>
                  <a:gd name="T8" fmla="*/ 13 w 114"/>
                  <a:gd name="T9" fmla="*/ 22 h 45"/>
                </a:gdLst>
                <a:ahLst/>
                <a:cxnLst>
                  <a:cxn ang="0">
                    <a:pos x="T0" y="T1"/>
                  </a:cxn>
                  <a:cxn ang="0">
                    <a:pos x="T2" y="T3"/>
                  </a:cxn>
                  <a:cxn ang="0">
                    <a:pos x="T4" y="T5"/>
                  </a:cxn>
                  <a:cxn ang="0">
                    <a:pos x="T6" y="T7"/>
                  </a:cxn>
                  <a:cxn ang="0">
                    <a:pos x="T8" y="T9"/>
                  </a:cxn>
                </a:cxnLst>
                <a:rect l="0" t="0" r="r" b="b"/>
                <a:pathLst>
                  <a:path w="114" h="45">
                    <a:moveTo>
                      <a:pt x="13" y="22"/>
                    </a:moveTo>
                    <a:cubicBezTo>
                      <a:pt x="0" y="10"/>
                      <a:pt x="9" y="0"/>
                      <a:pt x="33" y="0"/>
                    </a:cubicBezTo>
                    <a:cubicBezTo>
                      <a:pt x="56" y="0"/>
                      <a:pt x="87" y="10"/>
                      <a:pt x="101" y="22"/>
                    </a:cubicBezTo>
                    <a:cubicBezTo>
                      <a:pt x="114" y="35"/>
                      <a:pt x="106" y="45"/>
                      <a:pt x="81" y="45"/>
                    </a:cubicBezTo>
                    <a:cubicBezTo>
                      <a:pt x="57" y="45"/>
                      <a:pt x="26" y="35"/>
                      <a:pt x="13" y="2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501" name="Freeform 1202"/>
              <p:cNvSpPr>
                <a:spLocks/>
              </p:cNvSpPr>
              <p:nvPr/>
            </p:nvSpPr>
            <p:spPr bwMode="auto">
              <a:xfrm>
                <a:off x="6432" y="3607"/>
                <a:ext cx="114" cy="45"/>
              </a:xfrm>
              <a:custGeom>
                <a:avLst/>
                <a:gdLst>
                  <a:gd name="T0" fmla="*/ 14 w 115"/>
                  <a:gd name="T1" fmla="*/ 22 h 45"/>
                  <a:gd name="T2" fmla="*/ 32 w 115"/>
                  <a:gd name="T3" fmla="*/ 0 h 45"/>
                  <a:gd name="T4" fmla="*/ 101 w 115"/>
                  <a:gd name="T5" fmla="*/ 22 h 45"/>
                  <a:gd name="T6" fmla="*/ 83 w 115"/>
                  <a:gd name="T7" fmla="*/ 45 h 45"/>
                  <a:gd name="T8" fmla="*/ 14 w 115"/>
                  <a:gd name="T9" fmla="*/ 22 h 45"/>
                </a:gdLst>
                <a:ahLst/>
                <a:cxnLst>
                  <a:cxn ang="0">
                    <a:pos x="T0" y="T1"/>
                  </a:cxn>
                  <a:cxn ang="0">
                    <a:pos x="T2" y="T3"/>
                  </a:cxn>
                  <a:cxn ang="0">
                    <a:pos x="T4" y="T5"/>
                  </a:cxn>
                  <a:cxn ang="0">
                    <a:pos x="T6" y="T7"/>
                  </a:cxn>
                  <a:cxn ang="0">
                    <a:pos x="T8" y="T9"/>
                  </a:cxn>
                </a:cxnLst>
                <a:rect l="0" t="0" r="r" b="b"/>
                <a:pathLst>
                  <a:path w="115" h="45">
                    <a:moveTo>
                      <a:pt x="14" y="22"/>
                    </a:moveTo>
                    <a:cubicBezTo>
                      <a:pt x="0" y="10"/>
                      <a:pt x="8" y="0"/>
                      <a:pt x="32" y="0"/>
                    </a:cubicBezTo>
                    <a:cubicBezTo>
                      <a:pt x="56" y="0"/>
                      <a:pt x="87" y="10"/>
                      <a:pt x="101" y="22"/>
                    </a:cubicBezTo>
                    <a:cubicBezTo>
                      <a:pt x="115" y="35"/>
                      <a:pt x="107" y="45"/>
                      <a:pt x="83" y="45"/>
                    </a:cubicBezTo>
                    <a:cubicBezTo>
                      <a:pt x="59" y="45"/>
                      <a:pt x="28" y="35"/>
                      <a:pt x="14" y="2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502" name="Freeform 1203"/>
              <p:cNvSpPr>
                <a:spLocks/>
              </p:cNvSpPr>
              <p:nvPr/>
            </p:nvSpPr>
            <p:spPr bwMode="auto">
              <a:xfrm>
                <a:off x="6545" y="3607"/>
                <a:ext cx="115" cy="45"/>
              </a:xfrm>
              <a:custGeom>
                <a:avLst/>
                <a:gdLst>
                  <a:gd name="T0" fmla="*/ 14 w 116"/>
                  <a:gd name="T1" fmla="*/ 22 h 45"/>
                  <a:gd name="T2" fmla="*/ 31 w 116"/>
                  <a:gd name="T3" fmla="*/ 0 h 45"/>
                  <a:gd name="T4" fmla="*/ 101 w 116"/>
                  <a:gd name="T5" fmla="*/ 22 h 45"/>
                  <a:gd name="T6" fmla="*/ 84 w 116"/>
                  <a:gd name="T7" fmla="*/ 45 h 45"/>
                  <a:gd name="T8" fmla="*/ 14 w 116"/>
                  <a:gd name="T9" fmla="*/ 22 h 45"/>
                </a:gdLst>
                <a:ahLst/>
                <a:cxnLst>
                  <a:cxn ang="0">
                    <a:pos x="T0" y="T1"/>
                  </a:cxn>
                  <a:cxn ang="0">
                    <a:pos x="T2" y="T3"/>
                  </a:cxn>
                  <a:cxn ang="0">
                    <a:pos x="T4" y="T5"/>
                  </a:cxn>
                  <a:cxn ang="0">
                    <a:pos x="T6" y="T7"/>
                  </a:cxn>
                  <a:cxn ang="0">
                    <a:pos x="T8" y="T9"/>
                  </a:cxn>
                </a:cxnLst>
                <a:rect l="0" t="0" r="r" b="b"/>
                <a:pathLst>
                  <a:path w="116" h="45">
                    <a:moveTo>
                      <a:pt x="14" y="22"/>
                    </a:moveTo>
                    <a:cubicBezTo>
                      <a:pt x="0" y="10"/>
                      <a:pt x="8" y="0"/>
                      <a:pt x="31" y="0"/>
                    </a:cubicBezTo>
                    <a:cubicBezTo>
                      <a:pt x="55" y="0"/>
                      <a:pt x="86" y="10"/>
                      <a:pt x="101" y="22"/>
                    </a:cubicBezTo>
                    <a:cubicBezTo>
                      <a:pt x="116" y="35"/>
                      <a:pt x="108" y="45"/>
                      <a:pt x="84" y="45"/>
                    </a:cubicBezTo>
                    <a:cubicBezTo>
                      <a:pt x="60" y="45"/>
                      <a:pt x="29" y="35"/>
                      <a:pt x="14" y="2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503" name="Freeform 1204"/>
              <p:cNvSpPr>
                <a:spLocks/>
              </p:cNvSpPr>
              <p:nvPr/>
            </p:nvSpPr>
            <p:spPr bwMode="auto">
              <a:xfrm>
                <a:off x="7218" y="3607"/>
                <a:ext cx="122" cy="45"/>
              </a:xfrm>
              <a:custGeom>
                <a:avLst/>
                <a:gdLst>
                  <a:gd name="T0" fmla="*/ 18 w 123"/>
                  <a:gd name="T1" fmla="*/ 22 h 45"/>
                  <a:gd name="T2" fmla="*/ 29 w 123"/>
                  <a:gd name="T3" fmla="*/ 0 h 45"/>
                  <a:gd name="T4" fmla="*/ 105 w 123"/>
                  <a:gd name="T5" fmla="*/ 22 h 45"/>
                  <a:gd name="T6" fmla="*/ 94 w 123"/>
                  <a:gd name="T7" fmla="*/ 45 h 45"/>
                  <a:gd name="T8" fmla="*/ 18 w 123"/>
                  <a:gd name="T9" fmla="*/ 22 h 45"/>
                </a:gdLst>
                <a:ahLst/>
                <a:cxnLst>
                  <a:cxn ang="0">
                    <a:pos x="T0" y="T1"/>
                  </a:cxn>
                  <a:cxn ang="0">
                    <a:pos x="T2" y="T3"/>
                  </a:cxn>
                  <a:cxn ang="0">
                    <a:pos x="T4" y="T5"/>
                  </a:cxn>
                  <a:cxn ang="0">
                    <a:pos x="T6" y="T7"/>
                  </a:cxn>
                  <a:cxn ang="0">
                    <a:pos x="T8" y="T9"/>
                  </a:cxn>
                </a:cxnLst>
                <a:rect l="0" t="0" r="r" b="b"/>
                <a:pathLst>
                  <a:path w="123" h="45">
                    <a:moveTo>
                      <a:pt x="18" y="22"/>
                    </a:moveTo>
                    <a:cubicBezTo>
                      <a:pt x="0" y="10"/>
                      <a:pt x="5" y="0"/>
                      <a:pt x="29" y="0"/>
                    </a:cubicBezTo>
                    <a:cubicBezTo>
                      <a:pt x="53" y="0"/>
                      <a:pt x="87" y="10"/>
                      <a:pt x="105" y="22"/>
                    </a:cubicBezTo>
                    <a:cubicBezTo>
                      <a:pt x="123" y="35"/>
                      <a:pt x="118" y="45"/>
                      <a:pt x="94" y="45"/>
                    </a:cubicBezTo>
                    <a:cubicBezTo>
                      <a:pt x="69" y="45"/>
                      <a:pt x="35" y="35"/>
                      <a:pt x="18" y="22"/>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504" name="Freeform 1205"/>
              <p:cNvSpPr>
                <a:spLocks/>
              </p:cNvSpPr>
              <p:nvPr/>
            </p:nvSpPr>
            <p:spPr bwMode="auto">
              <a:xfrm>
                <a:off x="1313" y="3662"/>
                <a:ext cx="108" cy="48"/>
              </a:xfrm>
              <a:custGeom>
                <a:avLst/>
                <a:gdLst>
                  <a:gd name="T0" fmla="*/ 11 w 109"/>
                  <a:gd name="T1" fmla="*/ 24 h 48"/>
                  <a:gd name="T2" fmla="*/ 74 w 109"/>
                  <a:gd name="T3" fmla="*/ 0 h 48"/>
                  <a:gd name="T4" fmla="*/ 99 w 109"/>
                  <a:gd name="T5" fmla="*/ 24 h 48"/>
                  <a:gd name="T6" fmla="*/ 36 w 109"/>
                  <a:gd name="T7" fmla="*/ 48 h 48"/>
                  <a:gd name="T8" fmla="*/ 11 w 109"/>
                  <a:gd name="T9" fmla="*/ 24 h 48"/>
                </a:gdLst>
                <a:ahLst/>
                <a:cxnLst>
                  <a:cxn ang="0">
                    <a:pos x="T0" y="T1"/>
                  </a:cxn>
                  <a:cxn ang="0">
                    <a:pos x="T2" y="T3"/>
                  </a:cxn>
                  <a:cxn ang="0">
                    <a:pos x="T4" y="T5"/>
                  </a:cxn>
                  <a:cxn ang="0">
                    <a:pos x="T6" y="T7"/>
                  </a:cxn>
                  <a:cxn ang="0">
                    <a:pos x="T8" y="T9"/>
                  </a:cxn>
                </a:cxnLst>
                <a:rect l="0" t="0" r="r" b="b"/>
                <a:pathLst>
                  <a:path w="109" h="48">
                    <a:moveTo>
                      <a:pt x="11" y="24"/>
                    </a:moveTo>
                    <a:cubicBezTo>
                      <a:pt x="22" y="11"/>
                      <a:pt x="50" y="0"/>
                      <a:pt x="74" y="0"/>
                    </a:cubicBezTo>
                    <a:cubicBezTo>
                      <a:pt x="98" y="0"/>
                      <a:pt x="109" y="11"/>
                      <a:pt x="99" y="24"/>
                    </a:cubicBezTo>
                    <a:cubicBezTo>
                      <a:pt x="89" y="37"/>
                      <a:pt x="61" y="48"/>
                      <a:pt x="36" y="48"/>
                    </a:cubicBezTo>
                    <a:cubicBezTo>
                      <a:pt x="12" y="48"/>
                      <a:pt x="0" y="37"/>
                      <a:pt x="11" y="24"/>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505" name="Freeform 1206"/>
              <p:cNvSpPr>
                <a:spLocks/>
              </p:cNvSpPr>
              <p:nvPr/>
            </p:nvSpPr>
            <p:spPr bwMode="auto">
              <a:xfrm>
                <a:off x="1428" y="3662"/>
                <a:ext cx="107" cy="48"/>
              </a:xfrm>
              <a:custGeom>
                <a:avLst/>
                <a:gdLst>
                  <a:gd name="T0" fmla="*/ 10 w 108"/>
                  <a:gd name="T1" fmla="*/ 24 h 48"/>
                  <a:gd name="T2" fmla="*/ 72 w 108"/>
                  <a:gd name="T3" fmla="*/ 0 h 48"/>
                  <a:gd name="T4" fmla="*/ 98 w 108"/>
                  <a:gd name="T5" fmla="*/ 24 h 48"/>
                  <a:gd name="T6" fmla="*/ 36 w 108"/>
                  <a:gd name="T7" fmla="*/ 48 h 48"/>
                  <a:gd name="T8" fmla="*/ 10 w 108"/>
                  <a:gd name="T9" fmla="*/ 24 h 48"/>
                </a:gdLst>
                <a:ahLst/>
                <a:cxnLst>
                  <a:cxn ang="0">
                    <a:pos x="T0" y="T1"/>
                  </a:cxn>
                  <a:cxn ang="0">
                    <a:pos x="T2" y="T3"/>
                  </a:cxn>
                  <a:cxn ang="0">
                    <a:pos x="T4" y="T5"/>
                  </a:cxn>
                  <a:cxn ang="0">
                    <a:pos x="T6" y="T7"/>
                  </a:cxn>
                  <a:cxn ang="0">
                    <a:pos x="T8" y="T9"/>
                  </a:cxn>
                </a:cxnLst>
                <a:rect l="0" t="0" r="r" b="b"/>
                <a:pathLst>
                  <a:path w="108" h="48">
                    <a:moveTo>
                      <a:pt x="10" y="24"/>
                    </a:moveTo>
                    <a:cubicBezTo>
                      <a:pt x="20" y="11"/>
                      <a:pt x="48" y="0"/>
                      <a:pt x="72" y="0"/>
                    </a:cubicBezTo>
                    <a:cubicBezTo>
                      <a:pt x="96" y="0"/>
                      <a:pt x="108" y="11"/>
                      <a:pt x="98" y="24"/>
                    </a:cubicBezTo>
                    <a:cubicBezTo>
                      <a:pt x="89" y="37"/>
                      <a:pt x="61" y="48"/>
                      <a:pt x="36" y="48"/>
                    </a:cubicBezTo>
                    <a:cubicBezTo>
                      <a:pt x="12" y="48"/>
                      <a:pt x="0" y="37"/>
                      <a:pt x="10" y="24"/>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506" name="Freeform 1207"/>
              <p:cNvSpPr>
                <a:spLocks/>
              </p:cNvSpPr>
              <p:nvPr/>
            </p:nvSpPr>
            <p:spPr bwMode="auto">
              <a:xfrm>
                <a:off x="1544" y="3662"/>
                <a:ext cx="108" cy="48"/>
              </a:xfrm>
              <a:custGeom>
                <a:avLst/>
                <a:gdLst>
                  <a:gd name="T0" fmla="*/ 9 w 108"/>
                  <a:gd name="T1" fmla="*/ 24 h 48"/>
                  <a:gd name="T2" fmla="*/ 71 w 108"/>
                  <a:gd name="T3" fmla="*/ 0 h 48"/>
                  <a:gd name="T4" fmla="*/ 99 w 108"/>
                  <a:gd name="T5" fmla="*/ 24 h 48"/>
                  <a:gd name="T6" fmla="*/ 37 w 108"/>
                  <a:gd name="T7" fmla="*/ 48 h 48"/>
                  <a:gd name="T8" fmla="*/ 9 w 108"/>
                  <a:gd name="T9" fmla="*/ 24 h 48"/>
                </a:gdLst>
                <a:ahLst/>
                <a:cxnLst>
                  <a:cxn ang="0">
                    <a:pos x="T0" y="T1"/>
                  </a:cxn>
                  <a:cxn ang="0">
                    <a:pos x="T2" y="T3"/>
                  </a:cxn>
                  <a:cxn ang="0">
                    <a:pos x="T4" y="T5"/>
                  </a:cxn>
                  <a:cxn ang="0">
                    <a:pos x="T6" y="T7"/>
                  </a:cxn>
                  <a:cxn ang="0">
                    <a:pos x="T8" y="T9"/>
                  </a:cxn>
                </a:cxnLst>
                <a:rect l="0" t="0" r="r" b="b"/>
                <a:pathLst>
                  <a:path w="108" h="48">
                    <a:moveTo>
                      <a:pt x="9" y="24"/>
                    </a:moveTo>
                    <a:cubicBezTo>
                      <a:pt x="19" y="11"/>
                      <a:pt x="46" y="0"/>
                      <a:pt x="71" y="0"/>
                    </a:cubicBezTo>
                    <a:cubicBezTo>
                      <a:pt x="95" y="0"/>
                      <a:pt x="108" y="11"/>
                      <a:pt x="99" y="24"/>
                    </a:cubicBezTo>
                    <a:cubicBezTo>
                      <a:pt x="89" y="37"/>
                      <a:pt x="62" y="48"/>
                      <a:pt x="37" y="48"/>
                    </a:cubicBezTo>
                    <a:cubicBezTo>
                      <a:pt x="12" y="48"/>
                      <a:pt x="0" y="37"/>
                      <a:pt x="9" y="24"/>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507" name="Freeform 1208"/>
              <p:cNvSpPr>
                <a:spLocks/>
              </p:cNvSpPr>
              <p:nvPr/>
            </p:nvSpPr>
            <p:spPr bwMode="auto">
              <a:xfrm>
                <a:off x="6493" y="3662"/>
                <a:ext cx="118" cy="48"/>
              </a:xfrm>
              <a:custGeom>
                <a:avLst/>
                <a:gdLst>
                  <a:gd name="T0" fmla="*/ 15 w 119"/>
                  <a:gd name="T1" fmla="*/ 24 h 48"/>
                  <a:gd name="T2" fmla="*/ 33 w 119"/>
                  <a:gd name="T3" fmla="*/ 0 h 48"/>
                  <a:gd name="T4" fmla="*/ 104 w 119"/>
                  <a:gd name="T5" fmla="*/ 24 h 48"/>
                  <a:gd name="T6" fmla="*/ 86 w 119"/>
                  <a:gd name="T7" fmla="*/ 48 h 48"/>
                  <a:gd name="T8" fmla="*/ 15 w 119"/>
                  <a:gd name="T9" fmla="*/ 24 h 48"/>
                </a:gdLst>
                <a:ahLst/>
                <a:cxnLst>
                  <a:cxn ang="0">
                    <a:pos x="T0" y="T1"/>
                  </a:cxn>
                  <a:cxn ang="0">
                    <a:pos x="T2" y="T3"/>
                  </a:cxn>
                  <a:cxn ang="0">
                    <a:pos x="T4" y="T5"/>
                  </a:cxn>
                  <a:cxn ang="0">
                    <a:pos x="T6" y="T7"/>
                  </a:cxn>
                  <a:cxn ang="0">
                    <a:pos x="T8" y="T9"/>
                  </a:cxn>
                </a:cxnLst>
                <a:rect l="0" t="0" r="r" b="b"/>
                <a:pathLst>
                  <a:path w="119" h="48">
                    <a:moveTo>
                      <a:pt x="15" y="24"/>
                    </a:moveTo>
                    <a:cubicBezTo>
                      <a:pt x="0" y="11"/>
                      <a:pt x="9" y="0"/>
                      <a:pt x="33" y="0"/>
                    </a:cubicBezTo>
                    <a:cubicBezTo>
                      <a:pt x="58" y="0"/>
                      <a:pt x="89" y="11"/>
                      <a:pt x="104" y="24"/>
                    </a:cubicBezTo>
                    <a:cubicBezTo>
                      <a:pt x="119" y="37"/>
                      <a:pt x="111" y="48"/>
                      <a:pt x="86" y="48"/>
                    </a:cubicBezTo>
                    <a:cubicBezTo>
                      <a:pt x="61" y="48"/>
                      <a:pt x="29" y="37"/>
                      <a:pt x="15" y="24"/>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508" name="Freeform 1209"/>
              <p:cNvSpPr>
                <a:spLocks/>
              </p:cNvSpPr>
              <p:nvPr/>
            </p:nvSpPr>
            <p:spPr bwMode="auto">
              <a:xfrm>
                <a:off x="6609" y="3662"/>
                <a:ext cx="118" cy="48"/>
              </a:xfrm>
              <a:custGeom>
                <a:avLst/>
                <a:gdLst>
                  <a:gd name="T0" fmla="*/ 15 w 119"/>
                  <a:gd name="T1" fmla="*/ 24 h 48"/>
                  <a:gd name="T2" fmla="*/ 32 w 119"/>
                  <a:gd name="T3" fmla="*/ 0 h 48"/>
                  <a:gd name="T4" fmla="*/ 103 w 119"/>
                  <a:gd name="T5" fmla="*/ 24 h 48"/>
                  <a:gd name="T6" fmla="*/ 87 w 119"/>
                  <a:gd name="T7" fmla="*/ 48 h 48"/>
                  <a:gd name="T8" fmla="*/ 15 w 119"/>
                  <a:gd name="T9" fmla="*/ 24 h 48"/>
                </a:gdLst>
                <a:ahLst/>
                <a:cxnLst>
                  <a:cxn ang="0">
                    <a:pos x="T0" y="T1"/>
                  </a:cxn>
                  <a:cxn ang="0">
                    <a:pos x="T2" y="T3"/>
                  </a:cxn>
                  <a:cxn ang="0">
                    <a:pos x="T4" y="T5"/>
                  </a:cxn>
                  <a:cxn ang="0">
                    <a:pos x="T6" y="T7"/>
                  </a:cxn>
                  <a:cxn ang="0">
                    <a:pos x="T8" y="T9"/>
                  </a:cxn>
                </a:cxnLst>
                <a:rect l="0" t="0" r="r" b="b"/>
                <a:pathLst>
                  <a:path w="119" h="48">
                    <a:moveTo>
                      <a:pt x="15" y="24"/>
                    </a:moveTo>
                    <a:cubicBezTo>
                      <a:pt x="0" y="11"/>
                      <a:pt x="8" y="0"/>
                      <a:pt x="32" y="0"/>
                    </a:cubicBezTo>
                    <a:cubicBezTo>
                      <a:pt x="56" y="0"/>
                      <a:pt x="88" y="11"/>
                      <a:pt x="103" y="24"/>
                    </a:cubicBezTo>
                    <a:cubicBezTo>
                      <a:pt x="119" y="37"/>
                      <a:pt x="111" y="48"/>
                      <a:pt x="87" y="48"/>
                    </a:cubicBezTo>
                    <a:cubicBezTo>
                      <a:pt x="62" y="48"/>
                      <a:pt x="30" y="37"/>
                      <a:pt x="15" y="24"/>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grpSp>
        <p:sp>
          <p:nvSpPr>
            <p:cNvPr id="1241" name="Freeform 1211"/>
            <p:cNvSpPr>
              <a:spLocks/>
            </p:cNvSpPr>
            <p:nvPr/>
          </p:nvSpPr>
          <p:spPr bwMode="auto">
            <a:xfrm>
              <a:off x="11582401" y="5813426"/>
              <a:ext cx="200025" cy="76200"/>
            </a:xfrm>
            <a:custGeom>
              <a:avLst/>
              <a:gdLst>
                <a:gd name="T0" fmla="*/ 19 w 127"/>
                <a:gd name="T1" fmla="*/ 24 h 48"/>
                <a:gd name="T2" fmla="*/ 30 w 127"/>
                <a:gd name="T3" fmla="*/ 0 h 48"/>
                <a:gd name="T4" fmla="*/ 108 w 127"/>
                <a:gd name="T5" fmla="*/ 24 h 48"/>
                <a:gd name="T6" fmla="*/ 97 w 127"/>
                <a:gd name="T7" fmla="*/ 48 h 48"/>
                <a:gd name="T8" fmla="*/ 19 w 127"/>
                <a:gd name="T9" fmla="*/ 24 h 48"/>
              </a:gdLst>
              <a:ahLst/>
              <a:cxnLst>
                <a:cxn ang="0">
                  <a:pos x="T0" y="T1"/>
                </a:cxn>
                <a:cxn ang="0">
                  <a:pos x="T2" y="T3"/>
                </a:cxn>
                <a:cxn ang="0">
                  <a:pos x="T4" y="T5"/>
                </a:cxn>
                <a:cxn ang="0">
                  <a:pos x="T6" y="T7"/>
                </a:cxn>
                <a:cxn ang="0">
                  <a:pos x="T8" y="T9"/>
                </a:cxn>
              </a:cxnLst>
              <a:rect l="0" t="0" r="r" b="b"/>
              <a:pathLst>
                <a:path w="127" h="48">
                  <a:moveTo>
                    <a:pt x="19" y="24"/>
                  </a:moveTo>
                  <a:cubicBezTo>
                    <a:pt x="0" y="11"/>
                    <a:pt x="6" y="0"/>
                    <a:pt x="30" y="0"/>
                  </a:cubicBezTo>
                  <a:cubicBezTo>
                    <a:pt x="54" y="0"/>
                    <a:pt x="89" y="11"/>
                    <a:pt x="108" y="24"/>
                  </a:cubicBezTo>
                  <a:cubicBezTo>
                    <a:pt x="127" y="37"/>
                    <a:pt x="122" y="48"/>
                    <a:pt x="97" y="48"/>
                  </a:cubicBezTo>
                  <a:cubicBezTo>
                    <a:pt x="72" y="48"/>
                    <a:pt x="37" y="37"/>
                    <a:pt x="19" y="24"/>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243" name="Freeform 1212"/>
            <p:cNvSpPr>
              <a:spLocks/>
            </p:cNvSpPr>
            <p:nvPr/>
          </p:nvSpPr>
          <p:spPr bwMode="auto">
            <a:xfrm>
              <a:off x="2008188" y="5907088"/>
              <a:ext cx="176213" cy="77788"/>
            </a:xfrm>
            <a:custGeom>
              <a:avLst/>
              <a:gdLst>
                <a:gd name="T0" fmla="*/ 11 w 112"/>
                <a:gd name="T1" fmla="*/ 24 h 50"/>
                <a:gd name="T2" fmla="*/ 76 w 112"/>
                <a:gd name="T3" fmla="*/ 0 h 50"/>
                <a:gd name="T4" fmla="*/ 101 w 112"/>
                <a:gd name="T5" fmla="*/ 24 h 50"/>
                <a:gd name="T6" fmla="*/ 36 w 112"/>
                <a:gd name="T7" fmla="*/ 50 h 50"/>
                <a:gd name="T8" fmla="*/ 11 w 112"/>
                <a:gd name="T9" fmla="*/ 24 h 50"/>
              </a:gdLst>
              <a:ahLst/>
              <a:cxnLst>
                <a:cxn ang="0">
                  <a:pos x="T0" y="T1"/>
                </a:cxn>
                <a:cxn ang="0">
                  <a:pos x="T2" y="T3"/>
                </a:cxn>
                <a:cxn ang="0">
                  <a:pos x="T4" y="T5"/>
                </a:cxn>
                <a:cxn ang="0">
                  <a:pos x="T6" y="T7"/>
                </a:cxn>
                <a:cxn ang="0">
                  <a:pos x="T8" y="T9"/>
                </a:cxn>
              </a:cxnLst>
              <a:rect l="0" t="0" r="r" b="b"/>
              <a:pathLst>
                <a:path w="112" h="50">
                  <a:moveTo>
                    <a:pt x="11" y="24"/>
                  </a:moveTo>
                  <a:cubicBezTo>
                    <a:pt x="22" y="11"/>
                    <a:pt x="51" y="0"/>
                    <a:pt x="76" y="0"/>
                  </a:cubicBezTo>
                  <a:cubicBezTo>
                    <a:pt x="100" y="0"/>
                    <a:pt x="112" y="11"/>
                    <a:pt x="101" y="24"/>
                  </a:cubicBezTo>
                  <a:cubicBezTo>
                    <a:pt x="90" y="38"/>
                    <a:pt x="61" y="50"/>
                    <a:pt x="36" y="50"/>
                  </a:cubicBezTo>
                  <a:cubicBezTo>
                    <a:pt x="11" y="50"/>
                    <a:pt x="0" y="38"/>
                    <a:pt x="11" y="24"/>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244" name="Freeform 1213"/>
            <p:cNvSpPr>
              <a:spLocks/>
            </p:cNvSpPr>
            <p:nvPr/>
          </p:nvSpPr>
          <p:spPr bwMode="auto">
            <a:xfrm>
              <a:off x="2193926" y="5907088"/>
              <a:ext cx="176213" cy="77788"/>
            </a:xfrm>
            <a:custGeom>
              <a:avLst/>
              <a:gdLst>
                <a:gd name="T0" fmla="*/ 11 w 111"/>
                <a:gd name="T1" fmla="*/ 24 h 50"/>
                <a:gd name="T2" fmla="*/ 74 w 111"/>
                <a:gd name="T3" fmla="*/ 0 h 50"/>
                <a:gd name="T4" fmla="*/ 101 w 111"/>
                <a:gd name="T5" fmla="*/ 24 h 50"/>
                <a:gd name="T6" fmla="*/ 37 w 111"/>
                <a:gd name="T7" fmla="*/ 50 h 50"/>
                <a:gd name="T8" fmla="*/ 11 w 111"/>
                <a:gd name="T9" fmla="*/ 24 h 50"/>
              </a:gdLst>
              <a:ahLst/>
              <a:cxnLst>
                <a:cxn ang="0">
                  <a:pos x="T0" y="T1"/>
                </a:cxn>
                <a:cxn ang="0">
                  <a:pos x="T2" y="T3"/>
                </a:cxn>
                <a:cxn ang="0">
                  <a:pos x="T4" y="T5"/>
                </a:cxn>
                <a:cxn ang="0">
                  <a:pos x="T6" y="T7"/>
                </a:cxn>
                <a:cxn ang="0">
                  <a:pos x="T8" y="T9"/>
                </a:cxn>
              </a:cxnLst>
              <a:rect l="0" t="0" r="r" b="b"/>
              <a:pathLst>
                <a:path w="111" h="50">
                  <a:moveTo>
                    <a:pt x="11" y="24"/>
                  </a:moveTo>
                  <a:cubicBezTo>
                    <a:pt x="21" y="11"/>
                    <a:pt x="50" y="0"/>
                    <a:pt x="74" y="0"/>
                  </a:cubicBezTo>
                  <a:cubicBezTo>
                    <a:pt x="99" y="0"/>
                    <a:pt x="111" y="11"/>
                    <a:pt x="101" y="24"/>
                  </a:cubicBezTo>
                  <a:cubicBezTo>
                    <a:pt x="91" y="38"/>
                    <a:pt x="62" y="50"/>
                    <a:pt x="37" y="50"/>
                  </a:cubicBezTo>
                  <a:cubicBezTo>
                    <a:pt x="12" y="50"/>
                    <a:pt x="0" y="38"/>
                    <a:pt x="11" y="24"/>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245" name="Freeform 1214"/>
            <p:cNvSpPr>
              <a:spLocks/>
            </p:cNvSpPr>
            <p:nvPr/>
          </p:nvSpPr>
          <p:spPr bwMode="auto">
            <a:xfrm>
              <a:off x="10596563" y="5907088"/>
              <a:ext cx="193675" cy="77788"/>
            </a:xfrm>
            <a:custGeom>
              <a:avLst/>
              <a:gdLst>
                <a:gd name="T0" fmla="*/ 15 w 122"/>
                <a:gd name="T1" fmla="*/ 24 h 50"/>
                <a:gd name="T2" fmla="*/ 32 w 122"/>
                <a:gd name="T3" fmla="*/ 0 h 50"/>
                <a:gd name="T4" fmla="*/ 106 w 122"/>
                <a:gd name="T5" fmla="*/ 24 h 50"/>
                <a:gd name="T6" fmla="*/ 89 w 122"/>
                <a:gd name="T7" fmla="*/ 50 h 50"/>
                <a:gd name="T8" fmla="*/ 15 w 122"/>
                <a:gd name="T9" fmla="*/ 24 h 50"/>
              </a:gdLst>
              <a:ahLst/>
              <a:cxnLst>
                <a:cxn ang="0">
                  <a:pos x="T0" y="T1"/>
                </a:cxn>
                <a:cxn ang="0">
                  <a:pos x="T2" y="T3"/>
                </a:cxn>
                <a:cxn ang="0">
                  <a:pos x="T4" y="T5"/>
                </a:cxn>
                <a:cxn ang="0">
                  <a:pos x="T6" y="T7"/>
                </a:cxn>
                <a:cxn ang="0">
                  <a:pos x="T8" y="T9"/>
                </a:cxn>
              </a:cxnLst>
              <a:rect l="0" t="0" r="r" b="b"/>
              <a:pathLst>
                <a:path w="122" h="50">
                  <a:moveTo>
                    <a:pt x="15" y="24"/>
                  </a:moveTo>
                  <a:cubicBezTo>
                    <a:pt x="0" y="11"/>
                    <a:pt x="7" y="0"/>
                    <a:pt x="32" y="0"/>
                  </a:cubicBezTo>
                  <a:cubicBezTo>
                    <a:pt x="57" y="0"/>
                    <a:pt x="90" y="11"/>
                    <a:pt x="106" y="24"/>
                  </a:cubicBezTo>
                  <a:cubicBezTo>
                    <a:pt x="122" y="38"/>
                    <a:pt x="115" y="50"/>
                    <a:pt x="89" y="50"/>
                  </a:cubicBezTo>
                  <a:cubicBezTo>
                    <a:pt x="64" y="50"/>
                    <a:pt x="31" y="38"/>
                    <a:pt x="15" y="24"/>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246" name="Freeform 1215"/>
            <p:cNvSpPr>
              <a:spLocks/>
            </p:cNvSpPr>
            <p:nvPr/>
          </p:nvSpPr>
          <p:spPr bwMode="auto">
            <a:xfrm>
              <a:off x="11525251" y="5907088"/>
              <a:ext cx="201613" cy="77788"/>
            </a:xfrm>
            <a:custGeom>
              <a:avLst/>
              <a:gdLst>
                <a:gd name="T0" fmla="*/ 18 w 128"/>
                <a:gd name="T1" fmla="*/ 24 h 50"/>
                <a:gd name="T2" fmla="*/ 30 w 128"/>
                <a:gd name="T3" fmla="*/ 0 h 50"/>
                <a:gd name="T4" fmla="*/ 108 w 128"/>
                <a:gd name="T5" fmla="*/ 24 h 50"/>
                <a:gd name="T6" fmla="*/ 98 w 128"/>
                <a:gd name="T7" fmla="*/ 50 h 50"/>
                <a:gd name="T8" fmla="*/ 18 w 128"/>
                <a:gd name="T9" fmla="*/ 24 h 50"/>
              </a:gdLst>
              <a:ahLst/>
              <a:cxnLst>
                <a:cxn ang="0">
                  <a:pos x="T0" y="T1"/>
                </a:cxn>
                <a:cxn ang="0">
                  <a:pos x="T2" y="T3"/>
                </a:cxn>
                <a:cxn ang="0">
                  <a:pos x="T4" y="T5"/>
                </a:cxn>
                <a:cxn ang="0">
                  <a:pos x="T6" y="T7"/>
                </a:cxn>
                <a:cxn ang="0">
                  <a:pos x="T8" y="T9"/>
                </a:cxn>
              </a:cxnLst>
              <a:rect l="0" t="0" r="r" b="b"/>
              <a:pathLst>
                <a:path w="128" h="50">
                  <a:moveTo>
                    <a:pt x="18" y="24"/>
                  </a:moveTo>
                  <a:cubicBezTo>
                    <a:pt x="0" y="11"/>
                    <a:pt x="5" y="0"/>
                    <a:pt x="30" y="0"/>
                  </a:cubicBezTo>
                  <a:cubicBezTo>
                    <a:pt x="54" y="0"/>
                    <a:pt x="90" y="11"/>
                    <a:pt x="108" y="24"/>
                  </a:cubicBezTo>
                  <a:cubicBezTo>
                    <a:pt x="128" y="38"/>
                    <a:pt x="123" y="50"/>
                    <a:pt x="98" y="50"/>
                  </a:cubicBezTo>
                  <a:cubicBezTo>
                    <a:pt x="73" y="50"/>
                    <a:pt x="37" y="38"/>
                    <a:pt x="18" y="24"/>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247" name="Freeform 1216"/>
            <p:cNvSpPr>
              <a:spLocks/>
            </p:cNvSpPr>
            <p:nvPr/>
          </p:nvSpPr>
          <p:spPr bwMode="auto">
            <a:xfrm>
              <a:off x="1927226" y="6002338"/>
              <a:ext cx="182563" cy="82550"/>
            </a:xfrm>
            <a:custGeom>
              <a:avLst/>
              <a:gdLst>
                <a:gd name="T0" fmla="*/ 12 w 115"/>
                <a:gd name="T1" fmla="*/ 25 h 52"/>
                <a:gd name="T2" fmla="*/ 79 w 115"/>
                <a:gd name="T3" fmla="*/ 0 h 52"/>
                <a:gd name="T4" fmla="*/ 104 w 115"/>
                <a:gd name="T5" fmla="*/ 25 h 52"/>
                <a:gd name="T6" fmla="*/ 37 w 115"/>
                <a:gd name="T7" fmla="*/ 52 h 52"/>
                <a:gd name="T8" fmla="*/ 12 w 115"/>
                <a:gd name="T9" fmla="*/ 25 h 52"/>
              </a:gdLst>
              <a:ahLst/>
              <a:cxnLst>
                <a:cxn ang="0">
                  <a:pos x="T0" y="T1"/>
                </a:cxn>
                <a:cxn ang="0">
                  <a:pos x="T2" y="T3"/>
                </a:cxn>
                <a:cxn ang="0">
                  <a:pos x="T4" y="T5"/>
                </a:cxn>
                <a:cxn ang="0">
                  <a:pos x="T6" y="T7"/>
                </a:cxn>
                <a:cxn ang="0">
                  <a:pos x="T8" y="T9"/>
                </a:cxn>
              </a:cxnLst>
              <a:rect l="0" t="0" r="r" b="b"/>
              <a:pathLst>
                <a:path w="115" h="52">
                  <a:moveTo>
                    <a:pt x="12" y="25"/>
                  </a:moveTo>
                  <a:cubicBezTo>
                    <a:pt x="24" y="11"/>
                    <a:pt x="53" y="0"/>
                    <a:pt x="79" y="0"/>
                  </a:cubicBezTo>
                  <a:cubicBezTo>
                    <a:pt x="104" y="0"/>
                    <a:pt x="115" y="11"/>
                    <a:pt x="104" y="25"/>
                  </a:cubicBezTo>
                  <a:cubicBezTo>
                    <a:pt x="93" y="40"/>
                    <a:pt x="63" y="52"/>
                    <a:pt x="37" y="52"/>
                  </a:cubicBezTo>
                  <a:cubicBezTo>
                    <a:pt x="12" y="52"/>
                    <a:pt x="0" y="40"/>
                    <a:pt x="12" y="25"/>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248" name="Freeform 1217"/>
            <p:cNvSpPr>
              <a:spLocks/>
            </p:cNvSpPr>
            <p:nvPr/>
          </p:nvSpPr>
          <p:spPr bwMode="auto">
            <a:xfrm>
              <a:off x="2119313" y="6002338"/>
              <a:ext cx="179388" cy="82550"/>
            </a:xfrm>
            <a:custGeom>
              <a:avLst/>
              <a:gdLst>
                <a:gd name="T0" fmla="*/ 11 w 114"/>
                <a:gd name="T1" fmla="*/ 25 h 52"/>
                <a:gd name="T2" fmla="*/ 77 w 114"/>
                <a:gd name="T3" fmla="*/ 0 h 52"/>
                <a:gd name="T4" fmla="*/ 103 w 114"/>
                <a:gd name="T5" fmla="*/ 25 h 52"/>
                <a:gd name="T6" fmla="*/ 37 w 114"/>
                <a:gd name="T7" fmla="*/ 52 h 52"/>
                <a:gd name="T8" fmla="*/ 11 w 114"/>
                <a:gd name="T9" fmla="*/ 25 h 52"/>
              </a:gdLst>
              <a:ahLst/>
              <a:cxnLst>
                <a:cxn ang="0">
                  <a:pos x="T0" y="T1"/>
                </a:cxn>
                <a:cxn ang="0">
                  <a:pos x="T2" y="T3"/>
                </a:cxn>
                <a:cxn ang="0">
                  <a:pos x="T4" y="T5"/>
                </a:cxn>
                <a:cxn ang="0">
                  <a:pos x="T6" y="T7"/>
                </a:cxn>
                <a:cxn ang="0">
                  <a:pos x="T8" y="T9"/>
                </a:cxn>
              </a:cxnLst>
              <a:rect l="0" t="0" r="r" b="b"/>
              <a:pathLst>
                <a:path w="114" h="52">
                  <a:moveTo>
                    <a:pt x="11" y="25"/>
                  </a:moveTo>
                  <a:cubicBezTo>
                    <a:pt x="22" y="11"/>
                    <a:pt x="51" y="0"/>
                    <a:pt x="77" y="0"/>
                  </a:cubicBezTo>
                  <a:cubicBezTo>
                    <a:pt x="102" y="0"/>
                    <a:pt x="114" y="11"/>
                    <a:pt x="103" y="25"/>
                  </a:cubicBezTo>
                  <a:cubicBezTo>
                    <a:pt x="93" y="40"/>
                    <a:pt x="63" y="52"/>
                    <a:pt x="37" y="52"/>
                  </a:cubicBezTo>
                  <a:cubicBezTo>
                    <a:pt x="12" y="52"/>
                    <a:pt x="0" y="40"/>
                    <a:pt x="11" y="25"/>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250" name="Freeform 1218"/>
            <p:cNvSpPr>
              <a:spLocks/>
            </p:cNvSpPr>
            <p:nvPr/>
          </p:nvSpPr>
          <p:spPr bwMode="auto">
            <a:xfrm>
              <a:off x="11466513" y="6002338"/>
              <a:ext cx="204788" cy="82550"/>
            </a:xfrm>
            <a:custGeom>
              <a:avLst/>
              <a:gdLst>
                <a:gd name="T0" fmla="*/ 19 w 130"/>
                <a:gd name="T1" fmla="*/ 25 h 52"/>
                <a:gd name="T2" fmla="*/ 31 w 130"/>
                <a:gd name="T3" fmla="*/ 0 h 52"/>
                <a:gd name="T4" fmla="*/ 111 w 130"/>
                <a:gd name="T5" fmla="*/ 25 h 52"/>
                <a:gd name="T6" fmla="*/ 99 w 130"/>
                <a:gd name="T7" fmla="*/ 52 h 52"/>
                <a:gd name="T8" fmla="*/ 19 w 130"/>
                <a:gd name="T9" fmla="*/ 25 h 52"/>
              </a:gdLst>
              <a:ahLst/>
              <a:cxnLst>
                <a:cxn ang="0">
                  <a:pos x="T0" y="T1"/>
                </a:cxn>
                <a:cxn ang="0">
                  <a:pos x="T2" y="T3"/>
                </a:cxn>
                <a:cxn ang="0">
                  <a:pos x="T4" y="T5"/>
                </a:cxn>
                <a:cxn ang="0">
                  <a:pos x="T6" y="T7"/>
                </a:cxn>
                <a:cxn ang="0">
                  <a:pos x="T8" y="T9"/>
                </a:cxn>
              </a:cxnLst>
              <a:rect l="0" t="0" r="r" b="b"/>
              <a:pathLst>
                <a:path w="130" h="52">
                  <a:moveTo>
                    <a:pt x="19" y="25"/>
                  </a:moveTo>
                  <a:cubicBezTo>
                    <a:pt x="0" y="11"/>
                    <a:pt x="5" y="0"/>
                    <a:pt x="31" y="0"/>
                  </a:cubicBezTo>
                  <a:cubicBezTo>
                    <a:pt x="56" y="0"/>
                    <a:pt x="92" y="11"/>
                    <a:pt x="111" y="25"/>
                  </a:cubicBezTo>
                  <a:cubicBezTo>
                    <a:pt x="130" y="40"/>
                    <a:pt x="125" y="52"/>
                    <a:pt x="99" y="52"/>
                  </a:cubicBezTo>
                  <a:cubicBezTo>
                    <a:pt x="74" y="52"/>
                    <a:pt x="38" y="40"/>
                    <a:pt x="19" y="25"/>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254" name="Freeform 1219"/>
            <p:cNvSpPr>
              <a:spLocks/>
            </p:cNvSpPr>
            <p:nvPr/>
          </p:nvSpPr>
          <p:spPr bwMode="auto">
            <a:xfrm>
              <a:off x="1846263" y="6102351"/>
              <a:ext cx="185738" cy="85725"/>
            </a:xfrm>
            <a:custGeom>
              <a:avLst/>
              <a:gdLst>
                <a:gd name="T0" fmla="*/ 12 w 118"/>
                <a:gd name="T1" fmla="*/ 26 h 54"/>
                <a:gd name="T2" fmla="*/ 81 w 118"/>
                <a:gd name="T3" fmla="*/ 0 h 54"/>
                <a:gd name="T4" fmla="*/ 106 w 118"/>
                <a:gd name="T5" fmla="*/ 26 h 54"/>
                <a:gd name="T6" fmla="*/ 37 w 118"/>
                <a:gd name="T7" fmla="*/ 54 h 54"/>
                <a:gd name="T8" fmla="*/ 12 w 118"/>
                <a:gd name="T9" fmla="*/ 26 h 54"/>
              </a:gdLst>
              <a:ahLst/>
              <a:cxnLst>
                <a:cxn ang="0">
                  <a:pos x="T0" y="T1"/>
                </a:cxn>
                <a:cxn ang="0">
                  <a:pos x="T2" y="T3"/>
                </a:cxn>
                <a:cxn ang="0">
                  <a:pos x="T4" y="T5"/>
                </a:cxn>
                <a:cxn ang="0">
                  <a:pos x="T6" y="T7"/>
                </a:cxn>
                <a:cxn ang="0">
                  <a:pos x="T8" y="T9"/>
                </a:cxn>
              </a:cxnLst>
              <a:rect l="0" t="0" r="r" b="b"/>
              <a:pathLst>
                <a:path w="118" h="54">
                  <a:moveTo>
                    <a:pt x="12" y="26"/>
                  </a:moveTo>
                  <a:cubicBezTo>
                    <a:pt x="24" y="12"/>
                    <a:pt x="55" y="0"/>
                    <a:pt x="81" y="0"/>
                  </a:cubicBezTo>
                  <a:cubicBezTo>
                    <a:pt x="106" y="0"/>
                    <a:pt x="118" y="12"/>
                    <a:pt x="106" y="26"/>
                  </a:cubicBezTo>
                  <a:cubicBezTo>
                    <a:pt x="95" y="42"/>
                    <a:pt x="64" y="54"/>
                    <a:pt x="37" y="54"/>
                  </a:cubicBezTo>
                  <a:cubicBezTo>
                    <a:pt x="11" y="54"/>
                    <a:pt x="0" y="42"/>
                    <a:pt x="12" y="26"/>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256" name="Freeform 1220"/>
            <p:cNvSpPr>
              <a:spLocks/>
            </p:cNvSpPr>
            <p:nvPr/>
          </p:nvSpPr>
          <p:spPr bwMode="auto">
            <a:xfrm>
              <a:off x="2039938" y="6102351"/>
              <a:ext cx="184150" cy="85725"/>
            </a:xfrm>
            <a:custGeom>
              <a:avLst/>
              <a:gdLst>
                <a:gd name="T0" fmla="*/ 12 w 117"/>
                <a:gd name="T1" fmla="*/ 26 h 54"/>
                <a:gd name="T2" fmla="*/ 79 w 117"/>
                <a:gd name="T3" fmla="*/ 0 h 54"/>
                <a:gd name="T4" fmla="*/ 106 w 117"/>
                <a:gd name="T5" fmla="*/ 26 h 54"/>
                <a:gd name="T6" fmla="*/ 38 w 117"/>
                <a:gd name="T7" fmla="*/ 54 h 54"/>
                <a:gd name="T8" fmla="*/ 12 w 117"/>
                <a:gd name="T9" fmla="*/ 26 h 54"/>
              </a:gdLst>
              <a:ahLst/>
              <a:cxnLst>
                <a:cxn ang="0">
                  <a:pos x="T0" y="T1"/>
                </a:cxn>
                <a:cxn ang="0">
                  <a:pos x="T2" y="T3"/>
                </a:cxn>
                <a:cxn ang="0">
                  <a:pos x="T4" y="T5"/>
                </a:cxn>
                <a:cxn ang="0">
                  <a:pos x="T6" y="T7"/>
                </a:cxn>
                <a:cxn ang="0">
                  <a:pos x="T8" y="T9"/>
                </a:cxn>
              </a:cxnLst>
              <a:rect l="0" t="0" r="r" b="b"/>
              <a:pathLst>
                <a:path w="117" h="54">
                  <a:moveTo>
                    <a:pt x="12" y="26"/>
                  </a:moveTo>
                  <a:cubicBezTo>
                    <a:pt x="23" y="12"/>
                    <a:pt x="54" y="0"/>
                    <a:pt x="79" y="0"/>
                  </a:cubicBezTo>
                  <a:cubicBezTo>
                    <a:pt x="105" y="0"/>
                    <a:pt x="117" y="12"/>
                    <a:pt x="106" y="26"/>
                  </a:cubicBezTo>
                  <a:cubicBezTo>
                    <a:pt x="95" y="42"/>
                    <a:pt x="65" y="54"/>
                    <a:pt x="38" y="54"/>
                  </a:cubicBezTo>
                  <a:cubicBezTo>
                    <a:pt x="12" y="54"/>
                    <a:pt x="0" y="42"/>
                    <a:pt x="12" y="26"/>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257" name="Freeform 1221"/>
            <p:cNvSpPr>
              <a:spLocks/>
            </p:cNvSpPr>
            <p:nvPr/>
          </p:nvSpPr>
          <p:spPr bwMode="auto">
            <a:xfrm>
              <a:off x="1758951" y="6207126"/>
              <a:ext cx="190500" cy="88900"/>
            </a:xfrm>
            <a:custGeom>
              <a:avLst/>
              <a:gdLst>
                <a:gd name="T0" fmla="*/ 12 w 121"/>
                <a:gd name="T1" fmla="*/ 28 h 57"/>
                <a:gd name="T2" fmla="*/ 83 w 121"/>
                <a:gd name="T3" fmla="*/ 0 h 57"/>
                <a:gd name="T4" fmla="*/ 109 w 121"/>
                <a:gd name="T5" fmla="*/ 28 h 57"/>
                <a:gd name="T6" fmla="*/ 38 w 121"/>
                <a:gd name="T7" fmla="*/ 57 h 57"/>
                <a:gd name="T8" fmla="*/ 12 w 121"/>
                <a:gd name="T9" fmla="*/ 28 h 57"/>
              </a:gdLst>
              <a:ahLst/>
              <a:cxnLst>
                <a:cxn ang="0">
                  <a:pos x="T0" y="T1"/>
                </a:cxn>
                <a:cxn ang="0">
                  <a:pos x="T2" y="T3"/>
                </a:cxn>
                <a:cxn ang="0">
                  <a:pos x="T4" y="T5"/>
                </a:cxn>
                <a:cxn ang="0">
                  <a:pos x="T6" y="T7"/>
                </a:cxn>
                <a:cxn ang="0">
                  <a:pos x="T8" y="T9"/>
                </a:cxn>
              </a:cxnLst>
              <a:rect l="0" t="0" r="r" b="b"/>
              <a:pathLst>
                <a:path w="121" h="57">
                  <a:moveTo>
                    <a:pt x="12" y="28"/>
                  </a:moveTo>
                  <a:cubicBezTo>
                    <a:pt x="25" y="13"/>
                    <a:pt x="57" y="0"/>
                    <a:pt x="83" y="0"/>
                  </a:cubicBezTo>
                  <a:cubicBezTo>
                    <a:pt x="109" y="0"/>
                    <a:pt x="121" y="13"/>
                    <a:pt x="109" y="28"/>
                  </a:cubicBezTo>
                  <a:cubicBezTo>
                    <a:pt x="96" y="44"/>
                    <a:pt x="65" y="57"/>
                    <a:pt x="38" y="57"/>
                  </a:cubicBezTo>
                  <a:cubicBezTo>
                    <a:pt x="11" y="57"/>
                    <a:pt x="0" y="44"/>
                    <a:pt x="12" y="28"/>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258" name="Freeform 1222"/>
            <p:cNvSpPr>
              <a:spLocks/>
            </p:cNvSpPr>
            <p:nvPr/>
          </p:nvSpPr>
          <p:spPr bwMode="auto">
            <a:xfrm>
              <a:off x="1666876" y="6316663"/>
              <a:ext cx="196850" cy="93663"/>
            </a:xfrm>
            <a:custGeom>
              <a:avLst/>
              <a:gdLst>
                <a:gd name="T0" fmla="*/ 13 w 124"/>
                <a:gd name="T1" fmla="*/ 29 h 59"/>
                <a:gd name="T2" fmla="*/ 86 w 124"/>
                <a:gd name="T3" fmla="*/ 0 h 59"/>
                <a:gd name="T4" fmla="*/ 112 w 124"/>
                <a:gd name="T5" fmla="*/ 29 h 59"/>
                <a:gd name="T6" fmla="*/ 38 w 124"/>
                <a:gd name="T7" fmla="*/ 59 h 59"/>
                <a:gd name="T8" fmla="*/ 13 w 124"/>
                <a:gd name="T9" fmla="*/ 29 h 59"/>
              </a:gdLst>
              <a:ahLst/>
              <a:cxnLst>
                <a:cxn ang="0">
                  <a:pos x="T0" y="T1"/>
                </a:cxn>
                <a:cxn ang="0">
                  <a:pos x="T2" y="T3"/>
                </a:cxn>
                <a:cxn ang="0">
                  <a:pos x="T4" y="T5"/>
                </a:cxn>
                <a:cxn ang="0">
                  <a:pos x="T6" y="T7"/>
                </a:cxn>
                <a:cxn ang="0">
                  <a:pos x="T8" y="T9"/>
                </a:cxn>
              </a:cxnLst>
              <a:rect l="0" t="0" r="r" b="b"/>
              <a:pathLst>
                <a:path w="124" h="59">
                  <a:moveTo>
                    <a:pt x="13" y="29"/>
                  </a:moveTo>
                  <a:cubicBezTo>
                    <a:pt x="26" y="13"/>
                    <a:pt x="59" y="0"/>
                    <a:pt x="86" y="0"/>
                  </a:cubicBezTo>
                  <a:cubicBezTo>
                    <a:pt x="113" y="0"/>
                    <a:pt x="124" y="13"/>
                    <a:pt x="112" y="29"/>
                  </a:cubicBezTo>
                  <a:cubicBezTo>
                    <a:pt x="99" y="46"/>
                    <a:pt x="66" y="59"/>
                    <a:pt x="38" y="59"/>
                  </a:cubicBezTo>
                  <a:cubicBezTo>
                    <a:pt x="11" y="59"/>
                    <a:pt x="0" y="46"/>
                    <a:pt x="13" y="2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259" name="Freeform 1223"/>
            <p:cNvSpPr>
              <a:spLocks/>
            </p:cNvSpPr>
            <p:nvPr/>
          </p:nvSpPr>
          <p:spPr bwMode="auto">
            <a:xfrm>
              <a:off x="1871663" y="6316663"/>
              <a:ext cx="193675" cy="93663"/>
            </a:xfrm>
            <a:custGeom>
              <a:avLst/>
              <a:gdLst>
                <a:gd name="T0" fmla="*/ 13 w 123"/>
                <a:gd name="T1" fmla="*/ 29 h 59"/>
                <a:gd name="T2" fmla="*/ 84 w 123"/>
                <a:gd name="T3" fmla="*/ 0 h 59"/>
                <a:gd name="T4" fmla="*/ 111 w 123"/>
                <a:gd name="T5" fmla="*/ 29 h 59"/>
                <a:gd name="T6" fmla="*/ 39 w 123"/>
                <a:gd name="T7" fmla="*/ 59 h 59"/>
                <a:gd name="T8" fmla="*/ 13 w 123"/>
                <a:gd name="T9" fmla="*/ 29 h 59"/>
              </a:gdLst>
              <a:ahLst/>
              <a:cxnLst>
                <a:cxn ang="0">
                  <a:pos x="T0" y="T1"/>
                </a:cxn>
                <a:cxn ang="0">
                  <a:pos x="T2" y="T3"/>
                </a:cxn>
                <a:cxn ang="0">
                  <a:pos x="T4" y="T5"/>
                </a:cxn>
                <a:cxn ang="0">
                  <a:pos x="T6" y="T7"/>
                </a:cxn>
                <a:cxn ang="0">
                  <a:pos x="T8" y="T9"/>
                </a:cxn>
              </a:cxnLst>
              <a:rect l="0" t="0" r="r" b="b"/>
              <a:pathLst>
                <a:path w="123" h="59">
                  <a:moveTo>
                    <a:pt x="13" y="29"/>
                  </a:moveTo>
                  <a:cubicBezTo>
                    <a:pt x="25" y="13"/>
                    <a:pt x="57" y="0"/>
                    <a:pt x="84" y="0"/>
                  </a:cubicBezTo>
                  <a:cubicBezTo>
                    <a:pt x="111" y="0"/>
                    <a:pt x="123" y="13"/>
                    <a:pt x="111" y="29"/>
                  </a:cubicBezTo>
                  <a:cubicBezTo>
                    <a:pt x="99" y="46"/>
                    <a:pt x="67" y="59"/>
                    <a:pt x="39" y="59"/>
                  </a:cubicBezTo>
                  <a:cubicBezTo>
                    <a:pt x="12" y="59"/>
                    <a:pt x="0" y="46"/>
                    <a:pt x="13" y="29"/>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260" name="Freeform 1224"/>
            <p:cNvSpPr>
              <a:spLocks/>
            </p:cNvSpPr>
            <p:nvPr/>
          </p:nvSpPr>
          <p:spPr bwMode="auto">
            <a:xfrm>
              <a:off x="4854576" y="4378326"/>
              <a:ext cx="96838" cy="33338"/>
            </a:xfrm>
            <a:custGeom>
              <a:avLst/>
              <a:gdLst>
                <a:gd name="T0" fmla="*/ 2 w 61"/>
                <a:gd name="T1" fmla="*/ 10 h 21"/>
                <a:gd name="T2" fmla="*/ 33 w 61"/>
                <a:gd name="T3" fmla="*/ 0 h 21"/>
                <a:gd name="T4" fmla="*/ 60 w 61"/>
                <a:gd name="T5" fmla="*/ 10 h 21"/>
                <a:gd name="T6" fmla="*/ 28 w 61"/>
                <a:gd name="T7" fmla="*/ 21 h 21"/>
                <a:gd name="T8" fmla="*/ 2 w 61"/>
                <a:gd name="T9" fmla="*/ 10 h 21"/>
              </a:gdLst>
              <a:ahLst/>
              <a:cxnLst>
                <a:cxn ang="0">
                  <a:pos x="T0" y="T1"/>
                </a:cxn>
                <a:cxn ang="0">
                  <a:pos x="T2" y="T3"/>
                </a:cxn>
                <a:cxn ang="0">
                  <a:pos x="T4" y="T5"/>
                </a:cxn>
                <a:cxn ang="0">
                  <a:pos x="T6" y="T7"/>
                </a:cxn>
                <a:cxn ang="0">
                  <a:pos x="T8" y="T9"/>
                </a:cxn>
              </a:cxnLst>
              <a:rect l="0" t="0" r="r" b="b"/>
              <a:pathLst>
                <a:path w="61" h="21">
                  <a:moveTo>
                    <a:pt x="2" y="10"/>
                  </a:moveTo>
                  <a:cubicBezTo>
                    <a:pt x="3" y="4"/>
                    <a:pt x="17" y="0"/>
                    <a:pt x="33" y="0"/>
                  </a:cubicBezTo>
                  <a:cubicBezTo>
                    <a:pt x="49" y="0"/>
                    <a:pt x="61" y="4"/>
                    <a:pt x="60" y="10"/>
                  </a:cubicBezTo>
                  <a:cubicBezTo>
                    <a:pt x="59" y="16"/>
                    <a:pt x="45" y="21"/>
                    <a:pt x="28" y="21"/>
                  </a:cubicBezTo>
                  <a:cubicBezTo>
                    <a:pt x="12" y="21"/>
                    <a:pt x="0" y="16"/>
                    <a:pt x="2"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262" name="Freeform 1225"/>
            <p:cNvSpPr>
              <a:spLocks/>
            </p:cNvSpPr>
            <p:nvPr/>
          </p:nvSpPr>
          <p:spPr bwMode="auto">
            <a:xfrm>
              <a:off x="4976813" y="4378326"/>
              <a:ext cx="95250" cy="33338"/>
            </a:xfrm>
            <a:custGeom>
              <a:avLst/>
              <a:gdLst>
                <a:gd name="T0" fmla="*/ 1 w 61"/>
                <a:gd name="T1" fmla="*/ 10 h 21"/>
                <a:gd name="T2" fmla="*/ 32 w 61"/>
                <a:gd name="T3" fmla="*/ 0 h 21"/>
                <a:gd name="T4" fmla="*/ 59 w 61"/>
                <a:gd name="T5" fmla="*/ 10 h 21"/>
                <a:gd name="T6" fmla="*/ 28 w 61"/>
                <a:gd name="T7" fmla="*/ 21 h 21"/>
                <a:gd name="T8" fmla="*/ 1 w 61"/>
                <a:gd name="T9" fmla="*/ 10 h 21"/>
              </a:gdLst>
              <a:ahLst/>
              <a:cxnLst>
                <a:cxn ang="0">
                  <a:pos x="T0" y="T1"/>
                </a:cxn>
                <a:cxn ang="0">
                  <a:pos x="T2" y="T3"/>
                </a:cxn>
                <a:cxn ang="0">
                  <a:pos x="T4" y="T5"/>
                </a:cxn>
                <a:cxn ang="0">
                  <a:pos x="T6" y="T7"/>
                </a:cxn>
                <a:cxn ang="0">
                  <a:pos x="T8" y="T9"/>
                </a:cxn>
              </a:cxnLst>
              <a:rect l="0" t="0" r="r" b="b"/>
              <a:pathLst>
                <a:path w="61" h="21">
                  <a:moveTo>
                    <a:pt x="1" y="10"/>
                  </a:moveTo>
                  <a:cubicBezTo>
                    <a:pt x="2" y="4"/>
                    <a:pt x="16" y="0"/>
                    <a:pt x="32" y="0"/>
                  </a:cubicBezTo>
                  <a:cubicBezTo>
                    <a:pt x="48" y="0"/>
                    <a:pt x="61" y="4"/>
                    <a:pt x="59" y="10"/>
                  </a:cubicBezTo>
                  <a:cubicBezTo>
                    <a:pt x="58" y="16"/>
                    <a:pt x="44" y="21"/>
                    <a:pt x="28" y="21"/>
                  </a:cubicBezTo>
                  <a:cubicBezTo>
                    <a:pt x="12" y="21"/>
                    <a:pt x="0" y="16"/>
                    <a:pt x="1" y="10"/>
                  </a:cubicBezTo>
                  <a:close/>
                </a:path>
              </a:pathLst>
            </a:cu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grpSp>
      <p:sp>
        <p:nvSpPr>
          <p:cNvPr id="1264" name="Freeform 1227"/>
          <p:cNvSpPr>
            <a:spLocks/>
          </p:cNvSpPr>
          <p:nvPr/>
        </p:nvSpPr>
        <p:spPr bwMode="auto">
          <a:xfrm>
            <a:off x="10167938" y="4017963"/>
            <a:ext cx="25400" cy="1544638"/>
          </a:xfrm>
          <a:custGeom>
            <a:avLst/>
            <a:gdLst>
              <a:gd name="T0" fmla="*/ 0 w 16"/>
              <a:gd name="T1" fmla="*/ 8 h 978"/>
              <a:gd name="T2" fmla="*/ 0 w 16"/>
              <a:gd name="T3" fmla="*/ 970 h 978"/>
              <a:gd name="T4" fmla="*/ 8 w 16"/>
              <a:gd name="T5" fmla="*/ 978 h 978"/>
              <a:gd name="T6" fmla="*/ 16 w 16"/>
              <a:gd name="T7" fmla="*/ 970 h 978"/>
              <a:gd name="T8" fmla="*/ 16 w 16"/>
              <a:gd name="T9" fmla="*/ 8 h 978"/>
              <a:gd name="T10" fmla="*/ 8 w 16"/>
              <a:gd name="T11" fmla="*/ 0 h 978"/>
              <a:gd name="T12" fmla="*/ 0 w 16"/>
              <a:gd name="T13" fmla="*/ 8 h 978"/>
            </a:gdLst>
            <a:ahLst/>
            <a:cxnLst>
              <a:cxn ang="0">
                <a:pos x="T0" y="T1"/>
              </a:cxn>
              <a:cxn ang="0">
                <a:pos x="T2" y="T3"/>
              </a:cxn>
              <a:cxn ang="0">
                <a:pos x="T4" y="T5"/>
              </a:cxn>
              <a:cxn ang="0">
                <a:pos x="T6" y="T7"/>
              </a:cxn>
              <a:cxn ang="0">
                <a:pos x="T8" y="T9"/>
              </a:cxn>
              <a:cxn ang="0">
                <a:pos x="T10" y="T11"/>
              </a:cxn>
              <a:cxn ang="0">
                <a:pos x="T12" y="T13"/>
              </a:cxn>
            </a:cxnLst>
            <a:rect l="0" t="0" r="r" b="b"/>
            <a:pathLst>
              <a:path w="16" h="978">
                <a:moveTo>
                  <a:pt x="0" y="8"/>
                </a:moveTo>
                <a:cubicBezTo>
                  <a:pt x="0" y="970"/>
                  <a:pt x="0" y="970"/>
                  <a:pt x="0" y="970"/>
                </a:cubicBezTo>
                <a:cubicBezTo>
                  <a:pt x="0" y="974"/>
                  <a:pt x="4" y="978"/>
                  <a:pt x="8" y="978"/>
                </a:cubicBezTo>
                <a:cubicBezTo>
                  <a:pt x="13" y="978"/>
                  <a:pt x="16" y="974"/>
                  <a:pt x="16" y="970"/>
                </a:cubicBezTo>
                <a:cubicBezTo>
                  <a:pt x="16" y="8"/>
                  <a:pt x="16" y="8"/>
                  <a:pt x="16" y="8"/>
                </a:cubicBezTo>
                <a:cubicBezTo>
                  <a:pt x="16" y="4"/>
                  <a:pt x="13" y="0"/>
                  <a:pt x="8" y="0"/>
                </a:cubicBezTo>
                <a:cubicBezTo>
                  <a:pt x="4" y="0"/>
                  <a:pt x="0" y="4"/>
                  <a:pt x="0"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265" name="Freeform 1228"/>
          <p:cNvSpPr>
            <a:spLocks/>
          </p:cNvSpPr>
          <p:nvPr/>
        </p:nvSpPr>
        <p:spPr bwMode="auto">
          <a:xfrm>
            <a:off x="3495676" y="4302125"/>
            <a:ext cx="23813" cy="1120775"/>
          </a:xfrm>
          <a:custGeom>
            <a:avLst/>
            <a:gdLst>
              <a:gd name="T0" fmla="*/ 0 w 16"/>
              <a:gd name="T1" fmla="*/ 8 h 710"/>
              <a:gd name="T2" fmla="*/ 0 w 16"/>
              <a:gd name="T3" fmla="*/ 702 h 710"/>
              <a:gd name="T4" fmla="*/ 8 w 16"/>
              <a:gd name="T5" fmla="*/ 710 h 710"/>
              <a:gd name="T6" fmla="*/ 16 w 16"/>
              <a:gd name="T7" fmla="*/ 702 h 710"/>
              <a:gd name="T8" fmla="*/ 16 w 16"/>
              <a:gd name="T9" fmla="*/ 8 h 710"/>
              <a:gd name="T10" fmla="*/ 8 w 16"/>
              <a:gd name="T11" fmla="*/ 0 h 710"/>
              <a:gd name="T12" fmla="*/ 0 w 16"/>
              <a:gd name="T13" fmla="*/ 8 h 710"/>
            </a:gdLst>
            <a:ahLst/>
            <a:cxnLst>
              <a:cxn ang="0">
                <a:pos x="T0" y="T1"/>
              </a:cxn>
              <a:cxn ang="0">
                <a:pos x="T2" y="T3"/>
              </a:cxn>
              <a:cxn ang="0">
                <a:pos x="T4" y="T5"/>
              </a:cxn>
              <a:cxn ang="0">
                <a:pos x="T6" y="T7"/>
              </a:cxn>
              <a:cxn ang="0">
                <a:pos x="T8" y="T9"/>
              </a:cxn>
              <a:cxn ang="0">
                <a:pos x="T10" y="T11"/>
              </a:cxn>
              <a:cxn ang="0">
                <a:pos x="T12" y="T13"/>
              </a:cxn>
            </a:cxnLst>
            <a:rect l="0" t="0" r="r" b="b"/>
            <a:pathLst>
              <a:path w="16" h="710">
                <a:moveTo>
                  <a:pt x="0" y="8"/>
                </a:moveTo>
                <a:cubicBezTo>
                  <a:pt x="0" y="702"/>
                  <a:pt x="0" y="702"/>
                  <a:pt x="0" y="702"/>
                </a:cubicBezTo>
                <a:cubicBezTo>
                  <a:pt x="0" y="707"/>
                  <a:pt x="3" y="710"/>
                  <a:pt x="8" y="710"/>
                </a:cubicBezTo>
                <a:cubicBezTo>
                  <a:pt x="12" y="710"/>
                  <a:pt x="16" y="707"/>
                  <a:pt x="16" y="702"/>
                </a:cubicBezTo>
                <a:cubicBezTo>
                  <a:pt x="16" y="8"/>
                  <a:pt x="16" y="8"/>
                  <a:pt x="16" y="8"/>
                </a:cubicBezTo>
                <a:cubicBezTo>
                  <a:pt x="16" y="4"/>
                  <a:pt x="12" y="0"/>
                  <a:pt x="8" y="0"/>
                </a:cubicBezTo>
                <a:cubicBezTo>
                  <a:pt x="3" y="0"/>
                  <a:pt x="0" y="4"/>
                  <a:pt x="0"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grpSp>
        <p:nvGrpSpPr>
          <p:cNvPr id="2510" name="Group 2509"/>
          <p:cNvGrpSpPr/>
          <p:nvPr/>
        </p:nvGrpSpPr>
        <p:grpSpPr>
          <a:xfrm>
            <a:off x="4567238" y="1657351"/>
            <a:ext cx="2543175" cy="1855788"/>
            <a:chOff x="4603751" y="1657351"/>
            <a:chExt cx="2543175" cy="1855788"/>
          </a:xfrm>
        </p:grpSpPr>
        <p:sp>
          <p:nvSpPr>
            <p:cNvPr id="1266" name="Freeform 1229"/>
            <p:cNvSpPr>
              <a:spLocks/>
            </p:cNvSpPr>
            <p:nvPr/>
          </p:nvSpPr>
          <p:spPr bwMode="auto">
            <a:xfrm>
              <a:off x="4603751" y="1657351"/>
              <a:ext cx="2543175" cy="1855788"/>
            </a:xfrm>
            <a:custGeom>
              <a:avLst/>
              <a:gdLst>
                <a:gd name="T0" fmla="*/ 1551 w 1612"/>
                <a:gd name="T1" fmla="*/ 0 h 1175"/>
                <a:gd name="T2" fmla="*/ 61 w 1612"/>
                <a:gd name="T3" fmla="*/ 0 h 1175"/>
                <a:gd name="T4" fmla="*/ 0 w 1612"/>
                <a:gd name="T5" fmla="*/ 61 h 1175"/>
                <a:gd name="T6" fmla="*/ 0 w 1612"/>
                <a:gd name="T7" fmla="*/ 1114 h 1175"/>
                <a:gd name="T8" fmla="*/ 61 w 1612"/>
                <a:gd name="T9" fmla="*/ 1175 h 1175"/>
                <a:gd name="T10" fmla="*/ 1551 w 1612"/>
                <a:gd name="T11" fmla="*/ 1175 h 1175"/>
                <a:gd name="T12" fmla="*/ 1612 w 1612"/>
                <a:gd name="T13" fmla="*/ 1114 h 1175"/>
                <a:gd name="T14" fmla="*/ 1612 w 1612"/>
                <a:gd name="T15" fmla="*/ 61 h 1175"/>
                <a:gd name="T16" fmla="*/ 1551 w 1612"/>
                <a:gd name="T17" fmla="*/ 0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2" h="1175">
                  <a:moveTo>
                    <a:pt x="1551" y="0"/>
                  </a:moveTo>
                  <a:cubicBezTo>
                    <a:pt x="61" y="0"/>
                    <a:pt x="61" y="0"/>
                    <a:pt x="61" y="0"/>
                  </a:cubicBezTo>
                  <a:cubicBezTo>
                    <a:pt x="10" y="0"/>
                    <a:pt x="0" y="10"/>
                    <a:pt x="0" y="61"/>
                  </a:cubicBezTo>
                  <a:cubicBezTo>
                    <a:pt x="0" y="1114"/>
                    <a:pt x="0" y="1114"/>
                    <a:pt x="0" y="1114"/>
                  </a:cubicBezTo>
                  <a:cubicBezTo>
                    <a:pt x="0" y="1164"/>
                    <a:pt x="10" y="1175"/>
                    <a:pt x="61" y="1175"/>
                  </a:cubicBezTo>
                  <a:cubicBezTo>
                    <a:pt x="1551" y="1175"/>
                    <a:pt x="1551" y="1175"/>
                    <a:pt x="1551" y="1175"/>
                  </a:cubicBezTo>
                  <a:cubicBezTo>
                    <a:pt x="1601" y="1175"/>
                    <a:pt x="1612" y="1164"/>
                    <a:pt x="1612" y="1114"/>
                  </a:cubicBezTo>
                  <a:cubicBezTo>
                    <a:pt x="1612" y="61"/>
                    <a:pt x="1612" y="61"/>
                    <a:pt x="1612" y="61"/>
                  </a:cubicBezTo>
                  <a:cubicBezTo>
                    <a:pt x="1612" y="10"/>
                    <a:pt x="1601" y="0"/>
                    <a:pt x="1551" y="0"/>
                  </a:cubicBezTo>
                  <a:close/>
                </a:path>
              </a:pathLst>
            </a:custGeom>
            <a:solidFill>
              <a:srgbClr val="E5E5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267" name="Oval 1230"/>
            <p:cNvSpPr>
              <a:spLocks noChangeArrowheads="1"/>
            </p:cNvSpPr>
            <p:nvPr/>
          </p:nvSpPr>
          <p:spPr bwMode="auto">
            <a:xfrm>
              <a:off x="4673601" y="1704976"/>
              <a:ext cx="254000" cy="254000"/>
            </a:xfrm>
            <a:prstGeom prst="ellipse">
              <a:avLst/>
            </a:prstGeom>
            <a:solidFill>
              <a:srgbClr val="27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268" name="Freeform 1231"/>
            <p:cNvSpPr>
              <a:spLocks/>
            </p:cNvSpPr>
            <p:nvPr/>
          </p:nvSpPr>
          <p:spPr bwMode="auto">
            <a:xfrm>
              <a:off x="4725988" y="1776413"/>
              <a:ext cx="149225" cy="109538"/>
            </a:xfrm>
            <a:custGeom>
              <a:avLst/>
              <a:gdLst>
                <a:gd name="T0" fmla="*/ 31 w 94"/>
                <a:gd name="T1" fmla="*/ 26 h 69"/>
                <a:gd name="T2" fmla="*/ 59 w 94"/>
                <a:gd name="T3" fmla="*/ 0 h 69"/>
                <a:gd name="T4" fmla="*/ 36 w 94"/>
                <a:gd name="T5" fmla="*/ 0 h 69"/>
                <a:gd name="T6" fmla="*/ 0 w 94"/>
                <a:gd name="T7" fmla="*/ 34 h 69"/>
                <a:gd name="T8" fmla="*/ 36 w 94"/>
                <a:gd name="T9" fmla="*/ 69 h 69"/>
                <a:gd name="T10" fmla="*/ 59 w 94"/>
                <a:gd name="T11" fmla="*/ 69 h 69"/>
                <a:gd name="T12" fmla="*/ 31 w 94"/>
                <a:gd name="T13" fmla="*/ 43 h 69"/>
                <a:gd name="T14" fmla="*/ 94 w 94"/>
                <a:gd name="T15" fmla="*/ 43 h 69"/>
                <a:gd name="T16" fmla="*/ 94 w 94"/>
                <a:gd name="T17" fmla="*/ 26 h 69"/>
                <a:gd name="T18" fmla="*/ 31 w 94"/>
                <a:gd name="T19" fmla="*/ 2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69">
                  <a:moveTo>
                    <a:pt x="31" y="26"/>
                  </a:moveTo>
                  <a:lnTo>
                    <a:pt x="59" y="0"/>
                  </a:lnTo>
                  <a:lnTo>
                    <a:pt x="36" y="0"/>
                  </a:lnTo>
                  <a:lnTo>
                    <a:pt x="0" y="34"/>
                  </a:lnTo>
                  <a:lnTo>
                    <a:pt x="36" y="69"/>
                  </a:lnTo>
                  <a:lnTo>
                    <a:pt x="59" y="69"/>
                  </a:lnTo>
                  <a:lnTo>
                    <a:pt x="31" y="43"/>
                  </a:lnTo>
                  <a:lnTo>
                    <a:pt x="94" y="43"/>
                  </a:lnTo>
                  <a:lnTo>
                    <a:pt x="94" y="26"/>
                  </a:lnTo>
                  <a:lnTo>
                    <a:pt x="31"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269" name="Rectangle 1232"/>
            <p:cNvSpPr>
              <a:spLocks noChangeArrowheads="1"/>
            </p:cNvSpPr>
            <p:nvPr/>
          </p:nvSpPr>
          <p:spPr bwMode="auto">
            <a:xfrm>
              <a:off x="4665663" y="2008188"/>
              <a:ext cx="2419350" cy="1419225"/>
            </a:xfrm>
            <a:prstGeom prst="rect">
              <a:avLst/>
            </a:prstGeom>
            <a:solidFill>
              <a:srgbClr val="27A8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270" name="Rectangle 1233"/>
            <p:cNvSpPr>
              <a:spLocks noChangeArrowheads="1"/>
            </p:cNvSpPr>
            <p:nvPr/>
          </p:nvSpPr>
          <p:spPr bwMode="auto">
            <a:xfrm>
              <a:off x="4967288" y="1751013"/>
              <a:ext cx="2111375" cy="149225"/>
            </a:xfrm>
            <a:prstGeom prst="rect">
              <a:avLst/>
            </a:prstGeom>
            <a:solidFill>
              <a:srgbClr val="BDBD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271" name="Freeform 1234"/>
            <p:cNvSpPr>
              <a:spLocks noEditPoints="1"/>
            </p:cNvSpPr>
            <p:nvPr/>
          </p:nvSpPr>
          <p:spPr bwMode="auto">
            <a:xfrm>
              <a:off x="5384801" y="2284413"/>
              <a:ext cx="979488" cy="866775"/>
            </a:xfrm>
            <a:custGeom>
              <a:avLst/>
              <a:gdLst>
                <a:gd name="T0" fmla="*/ 529 w 621"/>
                <a:gd name="T1" fmla="*/ 108 h 549"/>
                <a:gd name="T2" fmla="*/ 311 w 621"/>
                <a:gd name="T3" fmla="*/ 0 h 549"/>
                <a:gd name="T4" fmla="*/ 144 w 621"/>
                <a:gd name="T5" fmla="*/ 56 h 549"/>
                <a:gd name="T6" fmla="*/ 93 w 621"/>
                <a:gd name="T7" fmla="*/ 441 h 549"/>
                <a:gd name="T8" fmla="*/ 311 w 621"/>
                <a:gd name="T9" fmla="*/ 549 h 549"/>
                <a:gd name="T10" fmla="*/ 477 w 621"/>
                <a:gd name="T11" fmla="*/ 492 h 549"/>
                <a:gd name="T12" fmla="*/ 529 w 621"/>
                <a:gd name="T13" fmla="*/ 108 h 549"/>
                <a:gd name="T14" fmla="*/ 543 w 621"/>
                <a:gd name="T15" fmla="*/ 334 h 549"/>
                <a:gd name="T16" fmla="*/ 501 w 621"/>
                <a:gd name="T17" fmla="*/ 303 h 549"/>
                <a:gd name="T18" fmla="*/ 493 w 621"/>
                <a:gd name="T19" fmla="*/ 254 h 549"/>
                <a:gd name="T20" fmla="*/ 426 w 621"/>
                <a:gd name="T21" fmla="*/ 240 h 549"/>
                <a:gd name="T22" fmla="*/ 347 w 621"/>
                <a:gd name="T23" fmla="*/ 164 h 549"/>
                <a:gd name="T24" fmla="*/ 498 w 621"/>
                <a:gd name="T25" fmla="*/ 123 h 549"/>
                <a:gd name="T26" fmla="*/ 501 w 621"/>
                <a:gd name="T27" fmla="*/ 127 h 549"/>
                <a:gd name="T28" fmla="*/ 543 w 621"/>
                <a:gd name="T29" fmla="*/ 334 h 549"/>
                <a:gd name="T30" fmla="*/ 391 w 621"/>
                <a:gd name="T31" fmla="*/ 400 h 549"/>
                <a:gd name="T32" fmla="*/ 383 w 621"/>
                <a:gd name="T33" fmla="*/ 381 h 549"/>
                <a:gd name="T34" fmla="*/ 319 w 621"/>
                <a:gd name="T35" fmla="*/ 369 h 549"/>
                <a:gd name="T36" fmla="*/ 254 w 621"/>
                <a:gd name="T37" fmla="*/ 326 h 549"/>
                <a:gd name="T38" fmla="*/ 240 w 621"/>
                <a:gd name="T39" fmla="*/ 314 h 549"/>
                <a:gd name="T40" fmla="*/ 242 w 621"/>
                <a:gd name="T41" fmla="*/ 242 h 549"/>
                <a:gd name="T42" fmla="*/ 251 w 621"/>
                <a:gd name="T43" fmla="*/ 233 h 549"/>
                <a:gd name="T44" fmla="*/ 314 w 621"/>
                <a:gd name="T45" fmla="*/ 182 h 549"/>
                <a:gd name="T46" fmla="*/ 407 w 621"/>
                <a:gd name="T47" fmla="*/ 259 h 549"/>
                <a:gd name="T48" fmla="*/ 412 w 621"/>
                <a:gd name="T49" fmla="*/ 312 h 549"/>
                <a:gd name="T50" fmla="*/ 486 w 621"/>
                <a:gd name="T51" fmla="*/ 322 h 549"/>
                <a:gd name="T52" fmla="*/ 489 w 621"/>
                <a:gd name="T53" fmla="*/ 321 h 549"/>
                <a:gd name="T54" fmla="*/ 537 w 621"/>
                <a:gd name="T55" fmla="*/ 353 h 549"/>
                <a:gd name="T56" fmla="*/ 510 w 621"/>
                <a:gd name="T57" fmla="*/ 406 h 549"/>
                <a:gd name="T58" fmla="*/ 391 w 621"/>
                <a:gd name="T59" fmla="*/ 400 h 549"/>
                <a:gd name="T60" fmla="*/ 465 w 621"/>
                <a:gd name="T61" fmla="*/ 91 h 549"/>
                <a:gd name="T62" fmla="*/ 307 w 621"/>
                <a:gd name="T63" fmla="*/ 120 h 549"/>
                <a:gd name="T64" fmla="*/ 240 w 621"/>
                <a:gd name="T65" fmla="*/ 48 h 549"/>
                <a:gd name="T66" fmla="*/ 314 w 621"/>
                <a:gd name="T67" fmla="*/ 36 h 549"/>
                <a:gd name="T68" fmla="*/ 465 w 621"/>
                <a:gd name="T69" fmla="*/ 91 h 549"/>
                <a:gd name="T70" fmla="*/ 165 w 621"/>
                <a:gd name="T71" fmla="*/ 84 h 549"/>
                <a:gd name="T72" fmla="*/ 204 w 621"/>
                <a:gd name="T73" fmla="*/ 58 h 549"/>
                <a:gd name="T74" fmla="*/ 270 w 621"/>
                <a:gd name="T75" fmla="*/ 139 h 549"/>
                <a:gd name="T76" fmla="*/ 203 w 621"/>
                <a:gd name="T77" fmla="*/ 195 h 549"/>
                <a:gd name="T78" fmla="*/ 194 w 621"/>
                <a:gd name="T79" fmla="*/ 206 h 549"/>
                <a:gd name="T80" fmla="*/ 155 w 621"/>
                <a:gd name="T81" fmla="*/ 207 h 549"/>
                <a:gd name="T82" fmla="*/ 137 w 621"/>
                <a:gd name="T83" fmla="*/ 104 h 549"/>
                <a:gd name="T84" fmla="*/ 165 w 621"/>
                <a:gd name="T85" fmla="*/ 84 h 549"/>
                <a:gd name="T86" fmla="*/ 115 w 621"/>
                <a:gd name="T87" fmla="*/ 137 h 549"/>
                <a:gd name="T88" fmla="*/ 125 w 621"/>
                <a:gd name="T89" fmla="*/ 233 h 549"/>
                <a:gd name="T90" fmla="*/ 125 w 621"/>
                <a:gd name="T91" fmla="*/ 319 h 549"/>
                <a:gd name="T92" fmla="*/ 131 w 621"/>
                <a:gd name="T93" fmla="*/ 324 h 549"/>
                <a:gd name="T94" fmla="*/ 117 w 621"/>
                <a:gd name="T95" fmla="*/ 406 h 549"/>
                <a:gd name="T96" fmla="*/ 115 w 621"/>
                <a:gd name="T97" fmla="*/ 137 h 549"/>
                <a:gd name="T98" fmla="*/ 457 w 621"/>
                <a:gd name="T99" fmla="*/ 463 h 549"/>
                <a:gd name="T100" fmla="*/ 311 w 621"/>
                <a:gd name="T101" fmla="*/ 511 h 549"/>
                <a:gd name="T102" fmla="*/ 158 w 621"/>
                <a:gd name="T103" fmla="*/ 456 h 549"/>
                <a:gd name="T104" fmla="*/ 173 w 621"/>
                <a:gd name="T105" fmla="*/ 348 h 549"/>
                <a:gd name="T106" fmla="*/ 208 w 621"/>
                <a:gd name="T107" fmla="*/ 343 h 549"/>
                <a:gd name="T108" fmla="*/ 228 w 621"/>
                <a:gd name="T109" fmla="*/ 358 h 549"/>
                <a:gd name="T110" fmla="*/ 297 w 621"/>
                <a:gd name="T111" fmla="*/ 403 h 549"/>
                <a:gd name="T112" fmla="*/ 307 w 621"/>
                <a:gd name="T113" fmla="*/ 436 h 549"/>
                <a:gd name="T114" fmla="*/ 374 w 621"/>
                <a:gd name="T115" fmla="*/ 444 h 549"/>
                <a:gd name="T116" fmla="*/ 385 w 621"/>
                <a:gd name="T117" fmla="*/ 432 h 549"/>
                <a:gd name="T118" fmla="*/ 477 w 621"/>
                <a:gd name="T119" fmla="*/ 443 h 549"/>
                <a:gd name="T120" fmla="*/ 457 w 621"/>
                <a:gd name="T121" fmla="*/ 463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21" h="549">
                  <a:moveTo>
                    <a:pt x="529" y="108"/>
                  </a:moveTo>
                  <a:cubicBezTo>
                    <a:pt x="476" y="37"/>
                    <a:pt x="391" y="0"/>
                    <a:pt x="311" y="0"/>
                  </a:cubicBezTo>
                  <a:cubicBezTo>
                    <a:pt x="251" y="0"/>
                    <a:pt x="192" y="17"/>
                    <a:pt x="144" y="56"/>
                  </a:cubicBezTo>
                  <a:cubicBezTo>
                    <a:pt x="24" y="149"/>
                    <a:pt x="0" y="321"/>
                    <a:pt x="93" y="441"/>
                  </a:cubicBezTo>
                  <a:cubicBezTo>
                    <a:pt x="148" y="511"/>
                    <a:pt x="230" y="549"/>
                    <a:pt x="311" y="549"/>
                  </a:cubicBezTo>
                  <a:cubicBezTo>
                    <a:pt x="371" y="549"/>
                    <a:pt x="429" y="532"/>
                    <a:pt x="477" y="492"/>
                  </a:cubicBezTo>
                  <a:cubicBezTo>
                    <a:pt x="597" y="400"/>
                    <a:pt x="621" y="226"/>
                    <a:pt x="529" y="108"/>
                  </a:cubicBezTo>
                  <a:close/>
                  <a:moveTo>
                    <a:pt x="543" y="334"/>
                  </a:moveTo>
                  <a:cubicBezTo>
                    <a:pt x="532" y="326"/>
                    <a:pt x="518" y="317"/>
                    <a:pt x="501" y="303"/>
                  </a:cubicBezTo>
                  <a:cubicBezTo>
                    <a:pt x="506" y="288"/>
                    <a:pt x="505" y="267"/>
                    <a:pt x="493" y="254"/>
                  </a:cubicBezTo>
                  <a:cubicBezTo>
                    <a:pt x="477" y="231"/>
                    <a:pt x="446" y="228"/>
                    <a:pt x="426" y="240"/>
                  </a:cubicBezTo>
                  <a:cubicBezTo>
                    <a:pt x="402" y="218"/>
                    <a:pt x="374" y="192"/>
                    <a:pt x="347" y="164"/>
                  </a:cubicBezTo>
                  <a:cubicBezTo>
                    <a:pt x="429" y="120"/>
                    <a:pt x="491" y="123"/>
                    <a:pt x="498" y="123"/>
                  </a:cubicBezTo>
                  <a:cubicBezTo>
                    <a:pt x="498" y="125"/>
                    <a:pt x="500" y="125"/>
                    <a:pt x="501" y="127"/>
                  </a:cubicBezTo>
                  <a:cubicBezTo>
                    <a:pt x="548" y="188"/>
                    <a:pt x="560" y="266"/>
                    <a:pt x="543" y="334"/>
                  </a:cubicBezTo>
                  <a:close/>
                  <a:moveTo>
                    <a:pt x="391" y="400"/>
                  </a:moveTo>
                  <a:cubicBezTo>
                    <a:pt x="390" y="394"/>
                    <a:pt x="388" y="386"/>
                    <a:pt x="383" y="381"/>
                  </a:cubicBezTo>
                  <a:cubicBezTo>
                    <a:pt x="367" y="362"/>
                    <a:pt x="340" y="357"/>
                    <a:pt x="319" y="369"/>
                  </a:cubicBezTo>
                  <a:cubicBezTo>
                    <a:pt x="297" y="357"/>
                    <a:pt x="276" y="343"/>
                    <a:pt x="254" y="326"/>
                  </a:cubicBezTo>
                  <a:cubicBezTo>
                    <a:pt x="251" y="322"/>
                    <a:pt x="246" y="317"/>
                    <a:pt x="240" y="314"/>
                  </a:cubicBezTo>
                  <a:cubicBezTo>
                    <a:pt x="254" y="291"/>
                    <a:pt x="256" y="264"/>
                    <a:pt x="242" y="242"/>
                  </a:cubicBezTo>
                  <a:cubicBezTo>
                    <a:pt x="244" y="240"/>
                    <a:pt x="247" y="237"/>
                    <a:pt x="251" y="233"/>
                  </a:cubicBezTo>
                  <a:cubicBezTo>
                    <a:pt x="273" y="211"/>
                    <a:pt x="294" y="195"/>
                    <a:pt x="314" y="182"/>
                  </a:cubicBezTo>
                  <a:cubicBezTo>
                    <a:pt x="343" y="209"/>
                    <a:pt x="376" y="235"/>
                    <a:pt x="407" y="259"/>
                  </a:cubicBezTo>
                  <a:cubicBezTo>
                    <a:pt x="398" y="276"/>
                    <a:pt x="402" y="297"/>
                    <a:pt x="412" y="312"/>
                  </a:cubicBezTo>
                  <a:cubicBezTo>
                    <a:pt x="429" y="336"/>
                    <a:pt x="462" y="340"/>
                    <a:pt x="486" y="322"/>
                  </a:cubicBezTo>
                  <a:cubicBezTo>
                    <a:pt x="488" y="322"/>
                    <a:pt x="488" y="321"/>
                    <a:pt x="489" y="321"/>
                  </a:cubicBezTo>
                  <a:cubicBezTo>
                    <a:pt x="512" y="336"/>
                    <a:pt x="529" y="348"/>
                    <a:pt x="537" y="353"/>
                  </a:cubicBezTo>
                  <a:cubicBezTo>
                    <a:pt x="532" y="370"/>
                    <a:pt x="522" y="389"/>
                    <a:pt x="510" y="406"/>
                  </a:cubicBezTo>
                  <a:cubicBezTo>
                    <a:pt x="493" y="412"/>
                    <a:pt x="452" y="417"/>
                    <a:pt x="391" y="400"/>
                  </a:cubicBezTo>
                  <a:close/>
                  <a:moveTo>
                    <a:pt x="465" y="91"/>
                  </a:moveTo>
                  <a:cubicBezTo>
                    <a:pt x="428" y="84"/>
                    <a:pt x="371" y="85"/>
                    <a:pt x="307" y="120"/>
                  </a:cubicBezTo>
                  <a:cubicBezTo>
                    <a:pt x="285" y="96"/>
                    <a:pt x="264" y="72"/>
                    <a:pt x="240" y="48"/>
                  </a:cubicBezTo>
                  <a:cubicBezTo>
                    <a:pt x="264" y="39"/>
                    <a:pt x="290" y="36"/>
                    <a:pt x="314" y="36"/>
                  </a:cubicBezTo>
                  <a:cubicBezTo>
                    <a:pt x="366" y="36"/>
                    <a:pt x="419" y="55"/>
                    <a:pt x="465" y="91"/>
                  </a:cubicBezTo>
                  <a:close/>
                  <a:moveTo>
                    <a:pt x="165" y="84"/>
                  </a:moveTo>
                  <a:cubicBezTo>
                    <a:pt x="177" y="73"/>
                    <a:pt x="191" y="67"/>
                    <a:pt x="204" y="58"/>
                  </a:cubicBezTo>
                  <a:cubicBezTo>
                    <a:pt x="222" y="85"/>
                    <a:pt x="244" y="113"/>
                    <a:pt x="270" y="139"/>
                  </a:cubicBezTo>
                  <a:cubicBezTo>
                    <a:pt x="247" y="154"/>
                    <a:pt x="227" y="171"/>
                    <a:pt x="203" y="195"/>
                  </a:cubicBezTo>
                  <a:cubicBezTo>
                    <a:pt x="201" y="199"/>
                    <a:pt x="197" y="200"/>
                    <a:pt x="194" y="206"/>
                  </a:cubicBezTo>
                  <a:cubicBezTo>
                    <a:pt x="180" y="204"/>
                    <a:pt x="168" y="204"/>
                    <a:pt x="155" y="207"/>
                  </a:cubicBezTo>
                  <a:cubicBezTo>
                    <a:pt x="132" y="163"/>
                    <a:pt x="134" y="125"/>
                    <a:pt x="137" y="104"/>
                  </a:cubicBezTo>
                  <a:cubicBezTo>
                    <a:pt x="148" y="97"/>
                    <a:pt x="155" y="92"/>
                    <a:pt x="165" y="84"/>
                  </a:cubicBezTo>
                  <a:close/>
                  <a:moveTo>
                    <a:pt x="115" y="137"/>
                  </a:moveTo>
                  <a:cubicBezTo>
                    <a:pt x="110" y="161"/>
                    <a:pt x="107" y="194"/>
                    <a:pt x="125" y="233"/>
                  </a:cubicBezTo>
                  <a:cubicBezTo>
                    <a:pt x="105" y="259"/>
                    <a:pt x="105" y="295"/>
                    <a:pt x="125" y="319"/>
                  </a:cubicBezTo>
                  <a:cubicBezTo>
                    <a:pt x="127" y="321"/>
                    <a:pt x="129" y="322"/>
                    <a:pt x="131" y="324"/>
                  </a:cubicBezTo>
                  <a:cubicBezTo>
                    <a:pt x="122" y="353"/>
                    <a:pt x="119" y="382"/>
                    <a:pt x="117" y="406"/>
                  </a:cubicBezTo>
                  <a:cubicBezTo>
                    <a:pt x="57" y="326"/>
                    <a:pt x="60" y="218"/>
                    <a:pt x="115" y="137"/>
                  </a:cubicBezTo>
                  <a:close/>
                  <a:moveTo>
                    <a:pt x="457" y="463"/>
                  </a:moveTo>
                  <a:cubicBezTo>
                    <a:pt x="414" y="496"/>
                    <a:pt x="362" y="511"/>
                    <a:pt x="311" y="511"/>
                  </a:cubicBezTo>
                  <a:cubicBezTo>
                    <a:pt x="256" y="511"/>
                    <a:pt x="203" y="492"/>
                    <a:pt x="158" y="456"/>
                  </a:cubicBezTo>
                  <a:cubicBezTo>
                    <a:pt x="156" y="431"/>
                    <a:pt x="158" y="389"/>
                    <a:pt x="173" y="348"/>
                  </a:cubicBezTo>
                  <a:cubicBezTo>
                    <a:pt x="185" y="348"/>
                    <a:pt x="196" y="348"/>
                    <a:pt x="208" y="343"/>
                  </a:cubicBezTo>
                  <a:cubicBezTo>
                    <a:pt x="213" y="348"/>
                    <a:pt x="220" y="355"/>
                    <a:pt x="228" y="358"/>
                  </a:cubicBezTo>
                  <a:cubicBezTo>
                    <a:pt x="252" y="376"/>
                    <a:pt x="276" y="391"/>
                    <a:pt x="297" y="403"/>
                  </a:cubicBezTo>
                  <a:cubicBezTo>
                    <a:pt x="295" y="415"/>
                    <a:pt x="299" y="427"/>
                    <a:pt x="307" y="436"/>
                  </a:cubicBezTo>
                  <a:cubicBezTo>
                    <a:pt x="323" y="458"/>
                    <a:pt x="354" y="461"/>
                    <a:pt x="374" y="444"/>
                  </a:cubicBezTo>
                  <a:cubicBezTo>
                    <a:pt x="378" y="441"/>
                    <a:pt x="383" y="436"/>
                    <a:pt x="385" y="432"/>
                  </a:cubicBezTo>
                  <a:cubicBezTo>
                    <a:pt x="422" y="441"/>
                    <a:pt x="453" y="443"/>
                    <a:pt x="477" y="443"/>
                  </a:cubicBezTo>
                  <a:cubicBezTo>
                    <a:pt x="469" y="451"/>
                    <a:pt x="465" y="456"/>
                    <a:pt x="457" y="46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grpSp>
      <p:grpSp>
        <p:nvGrpSpPr>
          <p:cNvPr id="2511" name="Group 2510"/>
          <p:cNvGrpSpPr/>
          <p:nvPr/>
        </p:nvGrpSpPr>
        <p:grpSpPr>
          <a:xfrm>
            <a:off x="2922588" y="3922713"/>
            <a:ext cx="1160463" cy="847725"/>
            <a:chOff x="2865438" y="3427413"/>
            <a:chExt cx="1160463" cy="847725"/>
          </a:xfrm>
        </p:grpSpPr>
        <p:sp>
          <p:nvSpPr>
            <p:cNvPr id="1281" name="Freeform 1244"/>
            <p:cNvSpPr>
              <a:spLocks/>
            </p:cNvSpPr>
            <p:nvPr/>
          </p:nvSpPr>
          <p:spPr bwMode="auto">
            <a:xfrm>
              <a:off x="2865438" y="3427413"/>
              <a:ext cx="1160463" cy="847725"/>
            </a:xfrm>
            <a:custGeom>
              <a:avLst/>
              <a:gdLst>
                <a:gd name="T0" fmla="*/ 708 w 736"/>
                <a:gd name="T1" fmla="*/ 0 h 537"/>
                <a:gd name="T2" fmla="*/ 28 w 736"/>
                <a:gd name="T3" fmla="*/ 0 h 537"/>
                <a:gd name="T4" fmla="*/ 0 w 736"/>
                <a:gd name="T5" fmla="*/ 28 h 537"/>
                <a:gd name="T6" fmla="*/ 0 w 736"/>
                <a:gd name="T7" fmla="*/ 509 h 537"/>
                <a:gd name="T8" fmla="*/ 28 w 736"/>
                <a:gd name="T9" fmla="*/ 537 h 537"/>
                <a:gd name="T10" fmla="*/ 708 w 736"/>
                <a:gd name="T11" fmla="*/ 537 h 537"/>
                <a:gd name="T12" fmla="*/ 736 w 736"/>
                <a:gd name="T13" fmla="*/ 509 h 537"/>
                <a:gd name="T14" fmla="*/ 736 w 736"/>
                <a:gd name="T15" fmla="*/ 28 h 537"/>
                <a:gd name="T16" fmla="*/ 708 w 736"/>
                <a:gd name="T17" fmla="*/ 0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6" h="537">
                  <a:moveTo>
                    <a:pt x="708" y="0"/>
                  </a:moveTo>
                  <a:cubicBezTo>
                    <a:pt x="28" y="0"/>
                    <a:pt x="28" y="0"/>
                    <a:pt x="28" y="0"/>
                  </a:cubicBezTo>
                  <a:cubicBezTo>
                    <a:pt x="5" y="0"/>
                    <a:pt x="0" y="5"/>
                    <a:pt x="0" y="28"/>
                  </a:cubicBezTo>
                  <a:cubicBezTo>
                    <a:pt x="0" y="509"/>
                    <a:pt x="0" y="509"/>
                    <a:pt x="0" y="509"/>
                  </a:cubicBezTo>
                  <a:cubicBezTo>
                    <a:pt x="0" y="532"/>
                    <a:pt x="5" y="537"/>
                    <a:pt x="28" y="537"/>
                  </a:cubicBezTo>
                  <a:cubicBezTo>
                    <a:pt x="708" y="537"/>
                    <a:pt x="708" y="537"/>
                    <a:pt x="708" y="537"/>
                  </a:cubicBezTo>
                  <a:cubicBezTo>
                    <a:pt x="731" y="537"/>
                    <a:pt x="736" y="532"/>
                    <a:pt x="736" y="509"/>
                  </a:cubicBezTo>
                  <a:cubicBezTo>
                    <a:pt x="736" y="28"/>
                    <a:pt x="736" y="28"/>
                    <a:pt x="736" y="28"/>
                  </a:cubicBezTo>
                  <a:cubicBezTo>
                    <a:pt x="736" y="5"/>
                    <a:pt x="731" y="0"/>
                    <a:pt x="708" y="0"/>
                  </a:cubicBezTo>
                </a:path>
              </a:pathLst>
            </a:custGeom>
            <a:solidFill>
              <a:srgbClr val="E5E5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282" name="Rectangle 1245"/>
            <p:cNvSpPr>
              <a:spLocks noChangeArrowheads="1"/>
            </p:cNvSpPr>
            <p:nvPr/>
          </p:nvSpPr>
          <p:spPr bwMode="auto">
            <a:xfrm>
              <a:off x="2894013" y="3524251"/>
              <a:ext cx="1103313" cy="711200"/>
            </a:xfrm>
            <a:prstGeom prst="rect">
              <a:avLst/>
            </a:prstGeom>
            <a:solidFill>
              <a:srgbClr val="5D5D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283" name="Rectangle 1246"/>
            <p:cNvSpPr>
              <a:spLocks noChangeArrowheads="1"/>
            </p:cNvSpPr>
            <p:nvPr/>
          </p:nvSpPr>
          <p:spPr bwMode="auto">
            <a:xfrm>
              <a:off x="2894013" y="3524251"/>
              <a:ext cx="1103313"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284" name="Freeform 1247"/>
            <p:cNvSpPr>
              <a:spLocks/>
            </p:cNvSpPr>
            <p:nvPr/>
          </p:nvSpPr>
          <p:spPr bwMode="auto">
            <a:xfrm>
              <a:off x="3132138" y="3644901"/>
              <a:ext cx="620713" cy="461963"/>
            </a:xfrm>
            <a:custGeom>
              <a:avLst/>
              <a:gdLst>
                <a:gd name="T0" fmla="*/ 197 w 394"/>
                <a:gd name="T1" fmla="*/ 292 h 292"/>
                <a:gd name="T2" fmla="*/ 394 w 394"/>
                <a:gd name="T3" fmla="*/ 146 h 292"/>
                <a:gd name="T4" fmla="*/ 197 w 394"/>
                <a:gd name="T5" fmla="*/ 0 h 292"/>
                <a:gd name="T6" fmla="*/ 0 w 394"/>
                <a:gd name="T7" fmla="*/ 146 h 292"/>
                <a:gd name="T8" fmla="*/ 197 w 394"/>
                <a:gd name="T9" fmla="*/ 292 h 292"/>
              </a:gdLst>
              <a:ahLst/>
              <a:cxnLst>
                <a:cxn ang="0">
                  <a:pos x="T0" y="T1"/>
                </a:cxn>
                <a:cxn ang="0">
                  <a:pos x="T2" y="T3"/>
                </a:cxn>
                <a:cxn ang="0">
                  <a:pos x="T4" y="T5"/>
                </a:cxn>
                <a:cxn ang="0">
                  <a:pos x="T6" y="T7"/>
                </a:cxn>
                <a:cxn ang="0">
                  <a:pos x="T8" y="T9"/>
                </a:cxn>
              </a:cxnLst>
              <a:rect l="0" t="0" r="r" b="b"/>
              <a:pathLst>
                <a:path w="394" h="292">
                  <a:moveTo>
                    <a:pt x="197" y="292"/>
                  </a:moveTo>
                  <a:cubicBezTo>
                    <a:pt x="287" y="292"/>
                    <a:pt x="363" y="232"/>
                    <a:pt x="394" y="146"/>
                  </a:cubicBezTo>
                  <a:cubicBezTo>
                    <a:pt x="363" y="61"/>
                    <a:pt x="287" y="0"/>
                    <a:pt x="197" y="0"/>
                  </a:cubicBezTo>
                  <a:cubicBezTo>
                    <a:pt x="108" y="0"/>
                    <a:pt x="31" y="61"/>
                    <a:pt x="0" y="146"/>
                  </a:cubicBezTo>
                  <a:cubicBezTo>
                    <a:pt x="31" y="232"/>
                    <a:pt x="108" y="292"/>
                    <a:pt x="197" y="292"/>
                  </a:cubicBezTo>
                </a:path>
              </a:pathLst>
            </a:custGeom>
            <a:solidFill>
              <a:srgbClr val="59B4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285" name="Oval 1248"/>
            <p:cNvSpPr>
              <a:spLocks noChangeArrowheads="1"/>
            </p:cNvSpPr>
            <p:nvPr/>
          </p:nvSpPr>
          <p:spPr bwMode="auto">
            <a:xfrm>
              <a:off x="3265488" y="3703638"/>
              <a:ext cx="346075" cy="346075"/>
            </a:xfrm>
            <a:prstGeom prst="ellipse">
              <a:avLst/>
            </a:pr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286" name="Freeform 1249"/>
            <p:cNvSpPr>
              <a:spLocks/>
            </p:cNvSpPr>
            <p:nvPr/>
          </p:nvSpPr>
          <p:spPr bwMode="auto">
            <a:xfrm>
              <a:off x="3409951" y="3800476"/>
              <a:ext cx="104775" cy="152400"/>
            </a:xfrm>
            <a:custGeom>
              <a:avLst/>
              <a:gdLst>
                <a:gd name="T0" fmla="*/ 18 w 67"/>
                <a:gd name="T1" fmla="*/ 0 h 97"/>
                <a:gd name="T2" fmla="*/ 5 w 67"/>
                <a:gd name="T3" fmla="*/ 1 h 97"/>
                <a:gd name="T4" fmla="*/ 0 w 67"/>
                <a:gd name="T5" fmla="*/ 57 h 97"/>
                <a:gd name="T6" fmla="*/ 2 w 67"/>
                <a:gd name="T7" fmla="*/ 94 h 97"/>
                <a:gd name="T8" fmla="*/ 18 w 67"/>
                <a:gd name="T9" fmla="*/ 97 h 97"/>
                <a:gd name="T10" fmla="*/ 67 w 67"/>
                <a:gd name="T11" fmla="*/ 48 h 97"/>
                <a:gd name="T12" fmla="*/ 18 w 67"/>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67" h="97">
                  <a:moveTo>
                    <a:pt x="18" y="0"/>
                  </a:moveTo>
                  <a:cubicBezTo>
                    <a:pt x="14" y="0"/>
                    <a:pt x="9" y="0"/>
                    <a:pt x="5" y="1"/>
                  </a:cubicBezTo>
                  <a:cubicBezTo>
                    <a:pt x="2" y="20"/>
                    <a:pt x="0" y="38"/>
                    <a:pt x="0" y="57"/>
                  </a:cubicBezTo>
                  <a:cubicBezTo>
                    <a:pt x="0" y="70"/>
                    <a:pt x="1" y="82"/>
                    <a:pt x="2" y="94"/>
                  </a:cubicBezTo>
                  <a:cubicBezTo>
                    <a:pt x="7" y="96"/>
                    <a:pt x="13" y="97"/>
                    <a:pt x="18" y="97"/>
                  </a:cubicBezTo>
                  <a:cubicBezTo>
                    <a:pt x="45" y="97"/>
                    <a:pt x="67" y="75"/>
                    <a:pt x="67" y="48"/>
                  </a:cubicBezTo>
                  <a:cubicBezTo>
                    <a:pt x="67" y="21"/>
                    <a:pt x="45" y="0"/>
                    <a:pt x="18" y="0"/>
                  </a:cubicBezTo>
                </a:path>
              </a:pathLst>
            </a:custGeom>
            <a:solidFill>
              <a:srgbClr val="0959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287" name="Freeform 1250"/>
            <p:cNvSpPr>
              <a:spLocks noEditPoints="1"/>
            </p:cNvSpPr>
            <p:nvPr/>
          </p:nvSpPr>
          <p:spPr bwMode="auto">
            <a:xfrm>
              <a:off x="3265488" y="3875088"/>
              <a:ext cx="0" cy="19050"/>
            </a:xfrm>
            <a:custGeom>
              <a:avLst/>
              <a:gdLst>
                <a:gd name="T0" fmla="*/ 12 h 12"/>
                <a:gd name="T1" fmla="*/ 12 h 12"/>
                <a:gd name="T2" fmla="*/ 12 h 12"/>
                <a:gd name="T3" fmla="*/ 11 h 12"/>
                <a:gd name="T4" fmla="*/ 11 h 12"/>
                <a:gd name="T5" fmla="*/ 11 h 12"/>
                <a:gd name="T6" fmla="*/ 11 h 12"/>
                <a:gd name="T7" fmla="*/ 10 h 12"/>
                <a:gd name="T8" fmla="*/ 10 h 12"/>
                <a:gd name="T9" fmla="*/ 10 h 12"/>
                <a:gd name="T10" fmla="*/ 10 h 12"/>
                <a:gd name="T11" fmla="*/ 10 h 12"/>
                <a:gd name="T12" fmla="*/ 9 h 12"/>
                <a:gd name="T13" fmla="*/ 9 h 12"/>
                <a:gd name="T14" fmla="*/ 9 h 12"/>
                <a:gd name="T15" fmla="*/ 9 h 12"/>
                <a:gd name="T16" fmla="*/ 8 h 12"/>
                <a:gd name="T17" fmla="*/ 8 h 12"/>
                <a:gd name="T18" fmla="*/ 8 h 12"/>
                <a:gd name="T19" fmla="*/ 7 h 12"/>
                <a:gd name="T20" fmla="*/ 7 h 12"/>
                <a:gd name="T21" fmla="*/ 7 h 12"/>
                <a:gd name="T22" fmla="*/ 7 h 12"/>
                <a:gd name="T23" fmla="*/ 7 h 12"/>
                <a:gd name="T24" fmla="*/ 7 h 12"/>
                <a:gd name="T25" fmla="*/ 6 h 12"/>
                <a:gd name="T26" fmla="*/ 6 h 12"/>
                <a:gd name="T27" fmla="*/ 6 h 12"/>
                <a:gd name="T28" fmla="*/ 5 h 12"/>
                <a:gd name="T29" fmla="*/ 5 h 12"/>
                <a:gd name="T30" fmla="*/ 5 h 12"/>
                <a:gd name="T31" fmla="*/ 5 h 12"/>
                <a:gd name="T32" fmla="*/ 5 h 12"/>
                <a:gd name="T33" fmla="*/ 4 h 12"/>
                <a:gd name="T34" fmla="*/ 4 h 12"/>
                <a:gd name="T35" fmla="*/ 4 h 12"/>
                <a:gd name="T36" fmla="*/ 4 h 12"/>
                <a:gd name="T37" fmla="*/ 3 h 12"/>
                <a:gd name="T38" fmla="*/ 3 h 12"/>
                <a:gd name="T39" fmla="*/ 3 h 12"/>
                <a:gd name="T40" fmla="*/ 3 h 12"/>
                <a:gd name="T41" fmla="*/ 3 h 12"/>
                <a:gd name="T42" fmla="*/ 2 h 12"/>
                <a:gd name="T43" fmla="*/ 2 h 12"/>
                <a:gd name="T44" fmla="*/ 2 h 12"/>
                <a:gd name="T45" fmla="*/ 2 h 12"/>
                <a:gd name="T46" fmla="*/ 1 h 12"/>
                <a:gd name="T47" fmla="*/ 1 h 12"/>
                <a:gd name="T48" fmla="*/ 1 h 12"/>
                <a:gd name="T49" fmla="*/ 0 h 12"/>
                <a:gd name="T50" fmla="*/ 0 h 12"/>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 ang="0">
                  <a:pos x="0" y="T30"/>
                </a:cxn>
                <a:cxn ang="0">
                  <a:pos x="0" y="T31"/>
                </a:cxn>
                <a:cxn ang="0">
                  <a:pos x="0" y="T32"/>
                </a:cxn>
                <a:cxn ang="0">
                  <a:pos x="0" y="T33"/>
                </a:cxn>
                <a:cxn ang="0">
                  <a:pos x="0" y="T34"/>
                </a:cxn>
                <a:cxn ang="0">
                  <a:pos x="0" y="T35"/>
                </a:cxn>
                <a:cxn ang="0">
                  <a:pos x="0" y="T36"/>
                </a:cxn>
                <a:cxn ang="0">
                  <a:pos x="0" y="T37"/>
                </a:cxn>
                <a:cxn ang="0">
                  <a:pos x="0" y="T38"/>
                </a:cxn>
                <a:cxn ang="0">
                  <a:pos x="0" y="T39"/>
                </a:cxn>
                <a:cxn ang="0">
                  <a:pos x="0" y="T40"/>
                </a:cxn>
                <a:cxn ang="0">
                  <a:pos x="0" y="T41"/>
                </a:cxn>
                <a:cxn ang="0">
                  <a:pos x="0" y="T42"/>
                </a:cxn>
                <a:cxn ang="0">
                  <a:pos x="0" y="T43"/>
                </a:cxn>
                <a:cxn ang="0">
                  <a:pos x="0" y="T44"/>
                </a:cxn>
                <a:cxn ang="0">
                  <a:pos x="0" y="T45"/>
                </a:cxn>
                <a:cxn ang="0">
                  <a:pos x="0" y="T46"/>
                </a:cxn>
                <a:cxn ang="0">
                  <a:pos x="0" y="T47"/>
                </a:cxn>
                <a:cxn ang="0">
                  <a:pos x="0" y="T48"/>
                </a:cxn>
                <a:cxn ang="0">
                  <a:pos x="0" y="T49"/>
                </a:cxn>
                <a:cxn ang="0">
                  <a:pos x="0" y="T50"/>
                </a:cxn>
              </a:cxnLst>
              <a:rect l="0" t="0" r="r" b="b"/>
              <a:pathLst>
                <a:path h="12">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7"/>
                    <a:pt x="0" y="7"/>
                  </a:cubicBezTo>
                  <a:cubicBezTo>
                    <a:pt x="0" y="7"/>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6"/>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2"/>
                    <a:pt x="0" y="2"/>
                    <a:pt x="0" y="2"/>
                  </a:cubicBezTo>
                  <a:cubicBezTo>
                    <a:pt x="0" y="2"/>
                    <a:pt x="0" y="2"/>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1"/>
                    <a:pt x="0" y="1"/>
                  </a:cubicBezTo>
                  <a:cubicBezTo>
                    <a:pt x="0" y="1"/>
                    <a:pt x="0" y="0"/>
                    <a:pt x="0" y="0"/>
                  </a:cubicBezTo>
                </a:path>
              </a:pathLst>
            </a:custGeom>
            <a:solidFill>
              <a:srgbClr val="7AC3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288" name="Freeform 1251"/>
            <p:cNvSpPr>
              <a:spLocks/>
            </p:cNvSpPr>
            <p:nvPr/>
          </p:nvSpPr>
          <p:spPr bwMode="auto">
            <a:xfrm>
              <a:off x="3265488" y="3703638"/>
              <a:ext cx="179388" cy="346075"/>
            </a:xfrm>
            <a:custGeom>
              <a:avLst/>
              <a:gdLst>
                <a:gd name="T0" fmla="*/ 0 w 113"/>
                <a:gd name="T1" fmla="*/ 109 h 219"/>
                <a:gd name="T2" fmla="*/ 0 w 113"/>
                <a:gd name="T3" fmla="*/ 110 h 219"/>
                <a:gd name="T4" fmla="*/ 0 w 113"/>
                <a:gd name="T5" fmla="*/ 110 h 219"/>
                <a:gd name="T6" fmla="*/ 0 w 113"/>
                <a:gd name="T7" fmla="*/ 110 h 219"/>
                <a:gd name="T8" fmla="*/ 0 w 113"/>
                <a:gd name="T9" fmla="*/ 111 h 219"/>
                <a:gd name="T10" fmla="*/ 0 w 113"/>
                <a:gd name="T11" fmla="*/ 111 h 219"/>
                <a:gd name="T12" fmla="*/ 0 w 113"/>
                <a:gd name="T13" fmla="*/ 111 h 219"/>
                <a:gd name="T14" fmla="*/ 0 w 113"/>
                <a:gd name="T15" fmla="*/ 112 h 219"/>
                <a:gd name="T16" fmla="*/ 0 w 113"/>
                <a:gd name="T17" fmla="*/ 112 h 219"/>
                <a:gd name="T18" fmla="*/ 0 w 113"/>
                <a:gd name="T19" fmla="*/ 112 h 219"/>
                <a:gd name="T20" fmla="*/ 0 w 113"/>
                <a:gd name="T21" fmla="*/ 113 h 219"/>
                <a:gd name="T22" fmla="*/ 0 w 113"/>
                <a:gd name="T23" fmla="*/ 113 h 219"/>
                <a:gd name="T24" fmla="*/ 0 w 113"/>
                <a:gd name="T25" fmla="*/ 113 h 219"/>
                <a:gd name="T26" fmla="*/ 0 w 113"/>
                <a:gd name="T27" fmla="*/ 114 h 219"/>
                <a:gd name="T28" fmla="*/ 0 w 113"/>
                <a:gd name="T29" fmla="*/ 114 h 219"/>
                <a:gd name="T30" fmla="*/ 0 w 113"/>
                <a:gd name="T31" fmla="*/ 115 h 219"/>
                <a:gd name="T32" fmla="*/ 0 w 113"/>
                <a:gd name="T33" fmla="*/ 115 h 219"/>
                <a:gd name="T34" fmla="*/ 0 w 113"/>
                <a:gd name="T35" fmla="*/ 115 h 219"/>
                <a:gd name="T36" fmla="*/ 0 w 113"/>
                <a:gd name="T37" fmla="*/ 116 h 219"/>
                <a:gd name="T38" fmla="*/ 0 w 113"/>
                <a:gd name="T39" fmla="*/ 116 h 219"/>
                <a:gd name="T40" fmla="*/ 0 w 113"/>
                <a:gd name="T41" fmla="*/ 116 h 219"/>
                <a:gd name="T42" fmla="*/ 0 w 113"/>
                <a:gd name="T43" fmla="*/ 117 h 219"/>
                <a:gd name="T44" fmla="*/ 0 w 113"/>
                <a:gd name="T45" fmla="*/ 117 h 219"/>
                <a:gd name="T46" fmla="*/ 0 w 113"/>
                <a:gd name="T47" fmla="*/ 117 h 219"/>
                <a:gd name="T48" fmla="*/ 0 w 113"/>
                <a:gd name="T49" fmla="*/ 118 h 219"/>
                <a:gd name="T50" fmla="*/ 0 w 113"/>
                <a:gd name="T51" fmla="*/ 118 h 219"/>
                <a:gd name="T52" fmla="*/ 0 w 113"/>
                <a:gd name="T53" fmla="*/ 118 h 219"/>
                <a:gd name="T54" fmla="*/ 0 w 113"/>
                <a:gd name="T55" fmla="*/ 119 h 219"/>
                <a:gd name="T56" fmla="*/ 0 w 113"/>
                <a:gd name="T57" fmla="*/ 119 h 219"/>
                <a:gd name="T58" fmla="*/ 0 w 113"/>
                <a:gd name="T59" fmla="*/ 119 h 219"/>
                <a:gd name="T60" fmla="*/ 0 w 113"/>
                <a:gd name="T61" fmla="*/ 120 h 219"/>
                <a:gd name="T62" fmla="*/ 0 w 113"/>
                <a:gd name="T63" fmla="*/ 120 h 219"/>
                <a:gd name="T64" fmla="*/ 0 w 113"/>
                <a:gd name="T65" fmla="*/ 120 h 219"/>
                <a:gd name="T66" fmla="*/ 0 w 113"/>
                <a:gd name="T67" fmla="*/ 121 h 219"/>
                <a:gd name="T68" fmla="*/ 0 w 113"/>
                <a:gd name="T69" fmla="*/ 121 h 219"/>
                <a:gd name="T70" fmla="*/ 93 w 113"/>
                <a:gd name="T71" fmla="*/ 155 h 219"/>
                <a:gd name="T72" fmla="*/ 96 w 113"/>
                <a:gd name="T73" fmla="*/ 62 h 219"/>
                <a:gd name="T74" fmla="*/ 109 w 113"/>
                <a:gd name="T7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3" h="219">
                  <a:moveTo>
                    <a:pt x="109" y="0"/>
                  </a:moveTo>
                  <a:cubicBezTo>
                    <a:pt x="49" y="0"/>
                    <a:pt x="0" y="49"/>
                    <a:pt x="0" y="109"/>
                  </a:cubicBezTo>
                  <a:cubicBezTo>
                    <a:pt x="0" y="109"/>
                    <a:pt x="0" y="109"/>
                    <a:pt x="0" y="109"/>
                  </a:cubicBezTo>
                  <a:cubicBezTo>
                    <a:pt x="0" y="109"/>
                    <a:pt x="0" y="110"/>
                    <a:pt x="0" y="110"/>
                  </a:cubicBezTo>
                  <a:cubicBezTo>
                    <a:pt x="0" y="110"/>
                    <a:pt x="0" y="110"/>
                    <a:pt x="0" y="110"/>
                  </a:cubicBezTo>
                  <a:cubicBezTo>
                    <a:pt x="0" y="110"/>
                    <a:pt x="0" y="110"/>
                    <a:pt x="0" y="110"/>
                  </a:cubicBezTo>
                  <a:cubicBezTo>
                    <a:pt x="0" y="110"/>
                    <a:pt x="0" y="110"/>
                    <a:pt x="0" y="110"/>
                  </a:cubicBezTo>
                  <a:cubicBezTo>
                    <a:pt x="0" y="110"/>
                    <a:pt x="0" y="110"/>
                    <a:pt x="0" y="110"/>
                  </a:cubicBezTo>
                  <a:cubicBezTo>
                    <a:pt x="0" y="110"/>
                    <a:pt x="0" y="110"/>
                    <a:pt x="0" y="110"/>
                  </a:cubicBezTo>
                  <a:cubicBezTo>
                    <a:pt x="0" y="111"/>
                    <a:pt x="0" y="111"/>
                    <a:pt x="0" y="111"/>
                  </a:cubicBezTo>
                  <a:cubicBezTo>
                    <a:pt x="0" y="111"/>
                    <a:pt x="0" y="111"/>
                    <a:pt x="0" y="111"/>
                  </a:cubicBezTo>
                  <a:cubicBezTo>
                    <a:pt x="0" y="111"/>
                    <a:pt x="0" y="111"/>
                    <a:pt x="0" y="111"/>
                  </a:cubicBezTo>
                  <a:cubicBezTo>
                    <a:pt x="0" y="111"/>
                    <a:pt x="0" y="111"/>
                    <a:pt x="0" y="111"/>
                  </a:cubicBezTo>
                  <a:cubicBezTo>
                    <a:pt x="0" y="111"/>
                    <a:pt x="0" y="111"/>
                    <a:pt x="0" y="111"/>
                  </a:cubicBezTo>
                  <a:cubicBezTo>
                    <a:pt x="0" y="111"/>
                    <a:pt x="0" y="112"/>
                    <a:pt x="0" y="112"/>
                  </a:cubicBezTo>
                  <a:cubicBezTo>
                    <a:pt x="0" y="112"/>
                    <a:pt x="0" y="112"/>
                    <a:pt x="0" y="112"/>
                  </a:cubicBezTo>
                  <a:cubicBezTo>
                    <a:pt x="0" y="112"/>
                    <a:pt x="0" y="112"/>
                    <a:pt x="0" y="112"/>
                  </a:cubicBezTo>
                  <a:cubicBezTo>
                    <a:pt x="0" y="112"/>
                    <a:pt x="0" y="112"/>
                    <a:pt x="0" y="112"/>
                  </a:cubicBezTo>
                  <a:cubicBezTo>
                    <a:pt x="0" y="112"/>
                    <a:pt x="0" y="112"/>
                    <a:pt x="0" y="112"/>
                  </a:cubicBezTo>
                  <a:cubicBezTo>
                    <a:pt x="0" y="112"/>
                    <a:pt x="0" y="112"/>
                    <a:pt x="0" y="112"/>
                  </a:cubicBezTo>
                  <a:cubicBezTo>
                    <a:pt x="0" y="113"/>
                    <a:pt x="0" y="113"/>
                    <a:pt x="0" y="113"/>
                  </a:cubicBezTo>
                  <a:cubicBezTo>
                    <a:pt x="0" y="113"/>
                    <a:pt x="0" y="113"/>
                    <a:pt x="0" y="113"/>
                  </a:cubicBezTo>
                  <a:cubicBezTo>
                    <a:pt x="0" y="113"/>
                    <a:pt x="0" y="113"/>
                    <a:pt x="0" y="113"/>
                  </a:cubicBezTo>
                  <a:cubicBezTo>
                    <a:pt x="0" y="113"/>
                    <a:pt x="0" y="113"/>
                    <a:pt x="0" y="113"/>
                  </a:cubicBezTo>
                  <a:cubicBezTo>
                    <a:pt x="0" y="113"/>
                    <a:pt x="0" y="113"/>
                    <a:pt x="0" y="113"/>
                  </a:cubicBezTo>
                  <a:cubicBezTo>
                    <a:pt x="0" y="113"/>
                    <a:pt x="0" y="113"/>
                    <a:pt x="0" y="113"/>
                  </a:cubicBezTo>
                  <a:cubicBezTo>
                    <a:pt x="0" y="114"/>
                    <a:pt x="0" y="114"/>
                    <a:pt x="0" y="114"/>
                  </a:cubicBezTo>
                  <a:cubicBezTo>
                    <a:pt x="0" y="114"/>
                    <a:pt x="0" y="114"/>
                    <a:pt x="0" y="114"/>
                  </a:cubicBezTo>
                  <a:cubicBezTo>
                    <a:pt x="0" y="114"/>
                    <a:pt x="0" y="114"/>
                    <a:pt x="0" y="114"/>
                  </a:cubicBezTo>
                  <a:cubicBezTo>
                    <a:pt x="0" y="114"/>
                    <a:pt x="0" y="114"/>
                    <a:pt x="0" y="114"/>
                  </a:cubicBezTo>
                  <a:cubicBezTo>
                    <a:pt x="0" y="114"/>
                    <a:pt x="0" y="114"/>
                    <a:pt x="0" y="114"/>
                  </a:cubicBezTo>
                  <a:cubicBezTo>
                    <a:pt x="0" y="114"/>
                    <a:pt x="0" y="114"/>
                    <a:pt x="0" y="115"/>
                  </a:cubicBezTo>
                  <a:cubicBezTo>
                    <a:pt x="0" y="115"/>
                    <a:pt x="0" y="115"/>
                    <a:pt x="0" y="115"/>
                  </a:cubicBezTo>
                  <a:cubicBezTo>
                    <a:pt x="0" y="115"/>
                    <a:pt x="0" y="115"/>
                    <a:pt x="0" y="115"/>
                  </a:cubicBezTo>
                  <a:cubicBezTo>
                    <a:pt x="0" y="115"/>
                    <a:pt x="0" y="115"/>
                    <a:pt x="0" y="115"/>
                  </a:cubicBezTo>
                  <a:cubicBezTo>
                    <a:pt x="0" y="115"/>
                    <a:pt x="0" y="115"/>
                    <a:pt x="0" y="115"/>
                  </a:cubicBezTo>
                  <a:cubicBezTo>
                    <a:pt x="0" y="115"/>
                    <a:pt x="0" y="115"/>
                    <a:pt x="0" y="115"/>
                  </a:cubicBezTo>
                  <a:cubicBezTo>
                    <a:pt x="0" y="115"/>
                    <a:pt x="0" y="116"/>
                    <a:pt x="0" y="116"/>
                  </a:cubicBezTo>
                  <a:cubicBezTo>
                    <a:pt x="0" y="116"/>
                    <a:pt x="0" y="116"/>
                    <a:pt x="0" y="116"/>
                  </a:cubicBezTo>
                  <a:cubicBezTo>
                    <a:pt x="0" y="116"/>
                    <a:pt x="0" y="116"/>
                    <a:pt x="0" y="116"/>
                  </a:cubicBezTo>
                  <a:cubicBezTo>
                    <a:pt x="0" y="116"/>
                    <a:pt x="0" y="116"/>
                    <a:pt x="0" y="116"/>
                  </a:cubicBezTo>
                  <a:cubicBezTo>
                    <a:pt x="0" y="116"/>
                    <a:pt x="0" y="116"/>
                    <a:pt x="0" y="116"/>
                  </a:cubicBezTo>
                  <a:cubicBezTo>
                    <a:pt x="0" y="116"/>
                    <a:pt x="0" y="116"/>
                    <a:pt x="0" y="116"/>
                  </a:cubicBezTo>
                  <a:cubicBezTo>
                    <a:pt x="0" y="117"/>
                    <a:pt x="0" y="117"/>
                    <a:pt x="0" y="117"/>
                  </a:cubicBezTo>
                  <a:cubicBezTo>
                    <a:pt x="0" y="117"/>
                    <a:pt x="0" y="117"/>
                    <a:pt x="0" y="117"/>
                  </a:cubicBezTo>
                  <a:cubicBezTo>
                    <a:pt x="0" y="117"/>
                    <a:pt x="0" y="117"/>
                    <a:pt x="0" y="117"/>
                  </a:cubicBezTo>
                  <a:cubicBezTo>
                    <a:pt x="0" y="117"/>
                    <a:pt x="0" y="117"/>
                    <a:pt x="0" y="117"/>
                  </a:cubicBezTo>
                  <a:cubicBezTo>
                    <a:pt x="0" y="117"/>
                    <a:pt x="0" y="117"/>
                    <a:pt x="0" y="117"/>
                  </a:cubicBezTo>
                  <a:cubicBezTo>
                    <a:pt x="0" y="117"/>
                    <a:pt x="0" y="117"/>
                    <a:pt x="0" y="118"/>
                  </a:cubicBezTo>
                  <a:cubicBezTo>
                    <a:pt x="0" y="118"/>
                    <a:pt x="0" y="118"/>
                    <a:pt x="0" y="118"/>
                  </a:cubicBezTo>
                  <a:cubicBezTo>
                    <a:pt x="0" y="118"/>
                    <a:pt x="0" y="118"/>
                    <a:pt x="0" y="118"/>
                  </a:cubicBezTo>
                  <a:cubicBezTo>
                    <a:pt x="0" y="118"/>
                    <a:pt x="0" y="118"/>
                    <a:pt x="0" y="118"/>
                  </a:cubicBezTo>
                  <a:cubicBezTo>
                    <a:pt x="0" y="118"/>
                    <a:pt x="0" y="118"/>
                    <a:pt x="0" y="118"/>
                  </a:cubicBezTo>
                  <a:cubicBezTo>
                    <a:pt x="0" y="118"/>
                    <a:pt x="0" y="118"/>
                    <a:pt x="0" y="118"/>
                  </a:cubicBezTo>
                  <a:cubicBezTo>
                    <a:pt x="0" y="118"/>
                    <a:pt x="0" y="118"/>
                    <a:pt x="0" y="119"/>
                  </a:cubicBezTo>
                  <a:cubicBezTo>
                    <a:pt x="0" y="119"/>
                    <a:pt x="0" y="119"/>
                    <a:pt x="0" y="119"/>
                  </a:cubicBezTo>
                  <a:cubicBezTo>
                    <a:pt x="0" y="119"/>
                    <a:pt x="0" y="119"/>
                    <a:pt x="0" y="119"/>
                  </a:cubicBezTo>
                  <a:cubicBezTo>
                    <a:pt x="0" y="119"/>
                    <a:pt x="0" y="119"/>
                    <a:pt x="0" y="119"/>
                  </a:cubicBezTo>
                  <a:cubicBezTo>
                    <a:pt x="0" y="119"/>
                    <a:pt x="0" y="119"/>
                    <a:pt x="0" y="119"/>
                  </a:cubicBezTo>
                  <a:cubicBezTo>
                    <a:pt x="0" y="119"/>
                    <a:pt x="0" y="119"/>
                    <a:pt x="0" y="119"/>
                  </a:cubicBezTo>
                  <a:cubicBezTo>
                    <a:pt x="0" y="119"/>
                    <a:pt x="0" y="120"/>
                    <a:pt x="0" y="120"/>
                  </a:cubicBezTo>
                  <a:cubicBezTo>
                    <a:pt x="0" y="120"/>
                    <a:pt x="0" y="120"/>
                    <a:pt x="0" y="120"/>
                  </a:cubicBezTo>
                  <a:cubicBezTo>
                    <a:pt x="0" y="120"/>
                    <a:pt x="0" y="120"/>
                    <a:pt x="0" y="120"/>
                  </a:cubicBezTo>
                  <a:cubicBezTo>
                    <a:pt x="0" y="120"/>
                    <a:pt x="0" y="120"/>
                    <a:pt x="0" y="120"/>
                  </a:cubicBezTo>
                  <a:cubicBezTo>
                    <a:pt x="0" y="120"/>
                    <a:pt x="0" y="120"/>
                    <a:pt x="0" y="120"/>
                  </a:cubicBezTo>
                  <a:cubicBezTo>
                    <a:pt x="0" y="120"/>
                    <a:pt x="0" y="120"/>
                    <a:pt x="0" y="120"/>
                  </a:cubicBezTo>
                  <a:cubicBezTo>
                    <a:pt x="0" y="120"/>
                    <a:pt x="0" y="121"/>
                    <a:pt x="0" y="121"/>
                  </a:cubicBezTo>
                  <a:cubicBezTo>
                    <a:pt x="0" y="121"/>
                    <a:pt x="0" y="121"/>
                    <a:pt x="0" y="121"/>
                  </a:cubicBezTo>
                  <a:cubicBezTo>
                    <a:pt x="0" y="121"/>
                    <a:pt x="0" y="121"/>
                    <a:pt x="0" y="121"/>
                  </a:cubicBezTo>
                  <a:cubicBezTo>
                    <a:pt x="0" y="121"/>
                    <a:pt x="0" y="121"/>
                    <a:pt x="0" y="121"/>
                  </a:cubicBezTo>
                  <a:cubicBezTo>
                    <a:pt x="6" y="175"/>
                    <a:pt x="51" y="217"/>
                    <a:pt x="106" y="219"/>
                  </a:cubicBezTo>
                  <a:cubicBezTo>
                    <a:pt x="100" y="199"/>
                    <a:pt x="96" y="177"/>
                    <a:pt x="93" y="155"/>
                  </a:cubicBezTo>
                  <a:cubicBezTo>
                    <a:pt x="74" y="149"/>
                    <a:pt x="61" y="131"/>
                    <a:pt x="61" y="109"/>
                  </a:cubicBezTo>
                  <a:cubicBezTo>
                    <a:pt x="61" y="87"/>
                    <a:pt x="76" y="68"/>
                    <a:pt x="96" y="62"/>
                  </a:cubicBezTo>
                  <a:cubicBezTo>
                    <a:pt x="100" y="41"/>
                    <a:pt x="105" y="20"/>
                    <a:pt x="113" y="0"/>
                  </a:cubicBezTo>
                  <a:cubicBezTo>
                    <a:pt x="111" y="0"/>
                    <a:pt x="110" y="0"/>
                    <a:pt x="109" y="0"/>
                  </a:cubicBezTo>
                  <a:cubicBezTo>
                    <a:pt x="109" y="0"/>
                    <a:pt x="109" y="0"/>
                    <a:pt x="109" y="0"/>
                  </a:cubicBezTo>
                </a:path>
              </a:pathLst>
            </a:custGeom>
            <a:solidFill>
              <a:srgbClr val="338E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289" name="Freeform 1252"/>
            <p:cNvSpPr>
              <a:spLocks/>
            </p:cNvSpPr>
            <p:nvPr/>
          </p:nvSpPr>
          <p:spPr bwMode="auto">
            <a:xfrm>
              <a:off x="3362326" y="3802063"/>
              <a:ext cx="55563" cy="146050"/>
            </a:xfrm>
            <a:custGeom>
              <a:avLst/>
              <a:gdLst>
                <a:gd name="T0" fmla="*/ 35 w 35"/>
                <a:gd name="T1" fmla="*/ 0 h 93"/>
                <a:gd name="T2" fmla="*/ 0 w 35"/>
                <a:gd name="T3" fmla="*/ 47 h 93"/>
                <a:gd name="T4" fmla="*/ 32 w 35"/>
                <a:gd name="T5" fmla="*/ 93 h 93"/>
                <a:gd name="T6" fmla="*/ 30 w 35"/>
                <a:gd name="T7" fmla="*/ 56 h 93"/>
                <a:gd name="T8" fmla="*/ 35 w 35"/>
                <a:gd name="T9" fmla="*/ 0 h 93"/>
              </a:gdLst>
              <a:ahLst/>
              <a:cxnLst>
                <a:cxn ang="0">
                  <a:pos x="T0" y="T1"/>
                </a:cxn>
                <a:cxn ang="0">
                  <a:pos x="T2" y="T3"/>
                </a:cxn>
                <a:cxn ang="0">
                  <a:pos x="T4" y="T5"/>
                </a:cxn>
                <a:cxn ang="0">
                  <a:pos x="T6" y="T7"/>
                </a:cxn>
                <a:cxn ang="0">
                  <a:pos x="T8" y="T9"/>
                </a:cxn>
              </a:cxnLst>
              <a:rect l="0" t="0" r="r" b="b"/>
              <a:pathLst>
                <a:path w="35" h="93">
                  <a:moveTo>
                    <a:pt x="35" y="0"/>
                  </a:moveTo>
                  <a:cubicBezTo>
                    <a:pt x="15" y="6"/>
                    <a:pt x="0" y="25"/>
                    <a:pt x="0" y="47"/>
                  </a:cubicBezTo>
                  <a:cubicBezTo>
                    <a:pt x="0" y="69"/>
                    <a:pt x="13" y="87"/>
                    <a:pt x="32" y="93"/>
                  </a:cubicBezTo>
                  <a:cubicBezTo>
                    <a:pt x="31" y="81"/>
                    <a:pt x="30" y="69"/>
                    <a:pt x="30" y="56"/>
                  </a:cubicBezTo>
                  <a:cubicBezTo>
                    <a:pt x="30" y="37"/>
                    <a:pt x="32" y="19"/>
                    <a:pt x="35" y="0"/>
                  </a:cubicBezTo>
                </a:path>
              </a:pathLst>
            </a:custGeom>
            <a:solidFill>
              <a:srgbClr val="3A7A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grpSp>
      <p:grpSp>
        <p:nvGrpSpPr>
          <p:cNvPr id="2513" name="Group 2512"/>
          <p:cNvGrpSpPr/>
          <p:nvPr/>
        </p:nvGrpSpPr>
        <p:grpSpPr>
          <a:xfrm>
            <a:off x="9599613" y="3300413"/>
            <a:ext cx="1162050" cy="847725"/>
            <a:chOff x="9599613" y="3300413"/>
            <a:chExt cx="1162050" cy="847725"/>
          </a:xfrm>
        </p:grpSpPr>
        <p:sp>
          <p:nvSpPr>
            <p:cNvPr id="1290" name="Freeform 1253"/>
            <p:cNvSpPr>
              <a:spLocks/>
            </p:cNvSpPr>
            <p:nvPr/>
          </p:nvSpPr>
          <p:spPr bwMode="auto">
            <a:xfrm>
              <a:off x="9599613" y="3300413"/>
              <a:ext cx="1162050" cy="847725"/>
            </a:xfrm>
            <a:custGeom>
              <a:avLst/>
              <a:gdLst>
                <a:gd name="T0" fmla="*/ 708 w 736"/>
                <a:gd name="T1" fmla="*/ 0 h 536"/>
                <a:gd name="T2" fmla="*/ 28 w 736"/>
                <a:gd name="T3" fmla="*/ 0 h 536"/>
                <a:gd name="T4" fmla="*/ 0 w 736"/>
                <a:gd name="T5" fmla="*/ 28 h 536"/>
                <a:gd name="T6" fmla="*/ 0 w 736"/>
                <a:gd name="T7" fmla="*/ 509 h 536"/>
                <a:gd name="T8" fmla="*/ 28 w 736"/>
                <a:gd name="T9" fmla="*/ 536 h 536"/>
                <a:gd name="T10" fmla="*/ 708 w 736"/>
                <a:gd name="T11" fmla="*/ 536 h 536"/>
                <a:gd name="T12" fmla="*/ 736 w 736"/>
                <a:gd name="T13" fmla="*/ 509 h 536"/>
                <a:gd name="T14" fmla="*/ 736 w 736"/>
                <a:gd name="T15" fmla="*/ 28 h 536"/>
                <a:gd name="T16" fmla="*/ 708 w 736"/>
                <a:gd name="T17"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6" h="536">
                  <a:moveTo>
                    <a:pt x="708" y="0"/>
                  </a:moveTo>
                  <a:cubicBezTo>
                    <a:pt x="28" y="0"/>
                    <a:pt x="28" y="0"/>
                    <a:pt x="28" y="0"/>
                  </a:cubicBezTo>
                  <a:cubicBezTo>
                    <a:pt x="5" y="0"/>
                    <a:pt x="0" y="5"/>
                    <a:pt x="0" y="28"/>
                  </a:cubicBezTo>
                  <a:cubicBezTo>
                    <a:pt x="0" y="509"/>
                    <a:pt x="0" y="509"/>
                    <a:pt x="0" y="509"/>
                  </a:cubicBezTo>
                  <a:cubicBezTo>
                    <a:pt x="0" y="532"/>
                    <a:pt x="5" y="536"/>
                    <a:pt x="28" y="536"/>
                  </a:cubicBezTo>
                  <a:cubicBezTo>
                    <a:pt x="708" y="536"/>
                    <a:pt x="708" y="536"/>
                    <a:pt x="708" y="536"/>
                  </a:cubicBezTo>
                  <a:cubicBezTo>
                    <a:pt x="732" y="536"/>
                    <a:pt x="736" y="532"/>
                    <a:pt x="736" y="509"/>
                  </a:cubicBezTo>
                  <a:cubicBezTo>
                    <a:pt x="736" y="28"/>
                    <a:pt x="736" y="28"/>
                    <a:pt x="736" y="28"/>
                  </a:cubicBezTo>
                  <a:cubicBezTo>
                    <a:pt x="736" y="5"/>
                    <a:pt x="732" y="0"/>
                    <a:pt x="708" y="0"/>
                  </a:cubicBezTo>
                </a:path>
              </a:pathLst>
            </a:custGeom>
            <a:solidFill>
              <a:srgbClr val="E5E5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291" name="Rectangle 1254"/>
            <p:cNvSpPr>
              <a:spLocks noChangeArrowheads="1"/>
            </p:cNvSpPr>
            <p:nvPr/>
          </p:nvSpPr>
          <p:spPr bwMode="auto">
            <a:xfrm>
              <a:off x="9628188" y="3397251"/>
              <a:ext cx="1104900" cy="712788"/>
            </a:xfrm>
            <a:prstGeom prst="rect">
              <a:avLst/>
            </a:prstGeom>
            <a:solidFill>
              <a:srgbClr val="5D5D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292" name="Rectangle 1255"/>
            <p:cNvSpPr>
              <a:spLocks noChangeArrowheads="1"/>
            </p:cNvSpPr>
            <p:nvPr/>
          </p:nvSpPr>
          <p:spPr bwMode="auto">
            <a:xfrm>
              <a:off x="9628188" y="3397251"/>
              <a:ext cx="1104900"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293" name="Freeform 1256"/>
            <p:cNvSpPr>
              <a:spLocks/>
            </p:cNvSpPr>
            <p:nvPr/>
          </p:nvSpPr>
          <p:spPr bwMode="auto">
            <a:xfrm>
              <a:off x="9866313" y="3519488"/>
              <a:ext cx="623888" cy="460375"/>
            </a:xfrm>
            <a:custGeom>
              <a:avLst/>
              <a:gdLst>
                <a:gd name="T0" fmla="*/ 197 w 395"/>
                <a:gd name="T1" fmla="*/ 292 h 292"/>
                <a:gd name="T2" fmla="*/ 395 w 395"/>
                <a:gd name="T3" fmla="*/ 146 h 292"/>
                <a:gd name="T4" fmla="*/ 197 w 395"/>
                <a:gd name="T5" fmla="*/ 0 h 292"/>
                <a:gd name="T6" fmla="*/ 0 w 395"/>
                <a:gd name="T7" fmla="*/ 146 h 292"/>
                <a:gd name="T8" fmla="*/ 197 w 395"/>
                <a:gd name="T9" fmla="*/ 292 h 292"/>
              </a:gdLst>
              <a:ahLst/>
              <a:cxnLst>
                <a:cxn ang="0">
                  <a:pos x="T0" y="T1"/>
                </a:cxn>
                <a:cxn ang="0">
                  <a:pos x="T2" y="T3"/>
                </a:cxn>
                <a:cxn ang="0">
                  <a:pos x="T4" y="T5"/>
                </a:cxn>
                <a:cxn ang="0">
                  <a:pos x="T6" y="T7"/>
                </a:cxn>
                <a:cxn ang="0">
                  <a:pos x="T8" y="T9"/>
                </a:cxn>
              </a:cxnLst>
              <a:rect l="0" t="0" r="r" b="b"/>
              <a:pathLst>
                <a:path w="395" h="292">
                  <a:moveTo>
                    <a:pt x="197" y="292"/>
                  </a:moveTo>
                  <a:cubicBezTo>
                    <a:pt x="287" y="292"/>
                    <a:pt x="364" y="232"/>
                    <a:pt x="395" y="146"/>
                  </a:cubicBezTo>
                  <a:cubicBezTo>
                    <a:pt x="364" y="61"/>
                    <a:pt x="287" y="0"/>
                    <a:pt x="197" y="0"/>
                  </a:cubicBezTo>
                  <a:cubicBezTo>
                    <a:pt x="108" y="0"/>
                    <a:pt x="31" y="61"/>
                    <a:pt x="0" y="146"/>
                  </a:cubicBezTo>
                  <a:cubicBezTo>
                    <a:pt x="31" y="232"/>
                    <a:pt x="108" y="292"/>
                    <a:pt x="197" y="292"/>
                  </a:cubicBezTo>
                </a:path>
              </a:pathLst>
            </a:custGeom>
            <a:solidFill>
              <a:srgbClr val="59B4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294" name="Oval 1257"/>
            <p:cNvSpPr>
              <a:spLocks noChangeArrowheads="1"/>
            </p:cNvSpPr>
            <p:nvPr/>
          </p:nvSpPr>
          <p:spPr bwMode="auto">
            <a:xfrm>
              <a:off x="10001251" y="3576638"/>
              <a:ext cx="344488" cy="346075"/>
            </a:xfrm>
            <a:prstGeom prst="ellipse">
              <a:avLst/>
            </a:pr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295" name="Freeform 1258"/>
            <p:cNvSpPr>
              <a:spLocks/>
            </p:cNvSpPr>
            <p:nvPr/>
          </p:nvSpPr>
          <p:spPr bwMode="auto">
            <a:xfrm>
              <a:off x="10145713" y="3671888"/>
              <a:ext cx="104775" cy="155575"/>
            </a:xfrm>
            <a:custGeom>
              <a:avLst/>
              <a:gdLst>
                <a:gd name="T0" fmla="*/ 17 w 66"/>
                <a:gd name="T1" fmla="*/ 0 h 98"/>
                <a:gd name="T2" fmla="*/ 4 w 66"/>
                <a:gd name="T3" fmla="*/ 2 h 98"/>
                <a:gd name="T4" fmla="*/ 0 w 66"/>
                <a:gd name="T5" fmla="*/ 58 h 98"/>
                <a:gd name="T6" fmla="*/ 2 w 66"/>
                <a:gd name="T7" fmla="*/ 95 h 98"/>
                <a:gd name="T8" fmla="*/ 17 w 66"/>
                <a:gd name="T9" fmla="*/ 98 h 98"/>
                <a:gd name="T10" fmla="*/ 66 w 66"/>
                <a:gd name="T11" fmla="*/ 49 h 98"/>
                <a:gd name="T12" fmla="*/ 17 w 66"/>
                <a:gd name="T13" fmla="*/ 0 h 98"/>
              </a:gdLst>
              <a:ahLst/>
              <a:cxnLst>
                <a:cxn ang="0">
                  <a:pos x="T0" y="T1"/>
                </a:cxn>
                <a:cxn ang="0">
                  <a:pos x="T2" y="T3"/>
                </a:cxn>
                <a:cxn ang="0">
                  <a:pos x="T4" y="T5"/>
                </a:cxn>
                <a:cxn ang="0">
                  <a:pos x="T6" y="T7"/>
                </a:cxn>
                <a:cxn ang="0">
                  <a:pos x="T8" y="T9"/>
                </a:cxn>
                <a:cxn ang="0">
                  <a:pos x="T10" y="T11"/>
                </a:cxn>
                <a:cxn ang="0">
                  <a:pos x="T12" y="T13"/>
                </a:cxn>
              </a:cxnLst>
              <a:rect l="0" t="0" r="r" b="b"/>
              <a:pathLst>
                <a:path w="66" h="98">
                  <a:moveTo>
                    <a:pt x="17" y="0"/>
                  </a:moveTo>
                  <a:cubicBezTo>
                    <a:pt x="13" y="0"/>
                    <a:pt x="8" y="1"/>
                    <a:pt x="4" y="2"/>
                  </a:cubicBezTo>
                  <a:cubicBezTo>
                    <a:pt x="1" y="20"/>
                    <a:pt x="0" y="39"/>
                    <a:pt x="0" y="58"/>
                  </a:cubicBezTo>
                  <a:cubicBezTo>
                    <a:pt x="0" y="71"/>
                    <a:pt x="0" y="83"/>
                    <a:pt x="2" y="95"/>
                  </a:cubicBezTo>
                  <a:cubicBezTo>
                    <a:pt x="7" y="97"/>
                    <a:pt x="12" y="98"/>
                    <a:pt x="17" y="98"/>
                  </a:cubicBezTo>
                  <a:cubicBezTo>
                    <a:pt x="44" y="98"/>
                    <a:pt x="66" y="76"/>
                    <a:pt x="66" y="49"/>
                  </a:cubicBezTo>
                  <a:cubicBezTo>
                    <a:pt x="66" y="22"/>
                    <a:pt x="44" y="0"/>
                    <a:pt x="17" y="0"/>
                  </a:cubicBezTo>
                </a:path>
              </a:pathLst>
            </a:custGeom>
            <a:solidFill>
              <a:srgbClr val="0959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296" name="Freeform 1259"/>
            <p:cNvSpPr>
              <a:spLocks noEditPoints="1"/>
            </p:cNvSpPr>
            <p:nvPr/>
          </p:nvSpPr>
          <p:spPr bwMode="auto">
            <a:xfrm>
              <a:off x="10001251" y="3576638"/>
              <a:ext cx="171450" cy="192088"/>
            </a:xfrm>
            <a:custGeom>
              <a:avLst/>
              <a:gdLst>
                <a:gd name="T0" fmla="*/ 1 w 109"/>
                <a:gd name="T1" fmla="*/ 121 h 121"/>
                <a:gd name="T2" fmla="*/ 0 w 109"/>
                <a:gd name="T3" fmla="*/ 121 h 121"/>
                <a:gd name="T4" fmla="*/ 0 w 109"/>
                <a:gd name="T5" fmla="*/ 121 h 121"/>
                <a:gd name="T6" fmla="*/ 0 w 109"/>
                <a:gd name="T7" fmla="*/ 120 h 121"/>
                <a:gd name="T8" fmla="*/ 0 w 109"/>
                <a:gd name="T9" fmla="*/ 120 h 121"/>
                <a:gd name="T10" fmla="*/ 0 w 109"/>
                <a:gd name="T11" fmla="*/ 120 h 121"/>
                <a:gd name="T12" fmla="*/ 0 w 109"/>
                <a:gd name="T13" fmla="*/ 120 h 121"/>
                <a:gd name="T14" fmla="*/ 0 w 109"/>
                <a:gd name="T15" fmla="*/ 119 h 121"/>
                <a:gd name="T16" fmla="*/ 0 w 109"/>
                <a:gd name="T17" fmla="*/ 119 h 121"/>
                <a:gd name="T18" fmla="*/ 0 w 109"/>
                <a:gd name="T19" fmla="*/ 119 h 121"/>
                <a:gd name="T20" fmla="*/ 0 w 109"/>
                <a:gd name="T21" fmla="*/ 118 h 121"/>
                <a:gd name="T22" fmla="*/ 0 w 109"/>
                <a:gd name="T23" fmla="*/ 118 h 121"/>
                <a:gd name="T24" fmla="*/ 0 w 109"/>
                <a:gd name="T25" fmla="*/ 118 h 121"/>
                <a:gd name="T26" fmla="*/ 0 w 109"/>
                <a:gd name="T27" fmla="*/ 118 h 121"/>
                <a:gd name="T28" fmla="*/ 0 w 109"/>
                <a:gd name="T29" fmla="*/ 118 h 121"/>
                <a:gd name="T30" fmla="*/ 0 w 109"/>
                <a:gd name="T31" fmla="*/ 118 h 121"/>
                <a:gd name="T32" fmla="*/ 0 w 109"/>
                <a:gd name="T33" fmla="*/ 117 h 121"/>
                <a:gd name="T34" fmla="*/ 0 w 109"/>
                <a:gd name="T35" fmla="*/ 117 h 121"/>
                <a:gd name="T36" fmla="*/ 0 w 109"/>
                <a:gd name="T37" fmla="*/ 117 h 121"/>
                <a:gd name="T38" fmla="*/ 0 w 109"/>
                <a:gd name="T39" fmla="*/ 116 h 121"/>
                <a:gd name="T40" fmla="*/ 0 w 109"/>
                <a:gd name="T41" fmla="*/ 116 h 121"/>
                <a:gd name="T42" fmla="*/ 0 w 109"/>
                <a:gd name="T43" fmla="*/ 116 h 121"/>
                <a:gd name="T44" fmla="*/ 0 w 109"/>
                <a:gd name="T45" fmla="*/ 116 h 121"/>
                <a:gd name="T46" fmla="*/ 0 w 109"/>
                <a:gd name="T47" fmla="*/ 116 h 121"/>
                <a:gd name="T48" fmla="*/ 0 w 109"/>
                <a:gd name="T49" fmla="*/ 115 h 121"/>
                <a:gd name="T50" fmla="*/ 0 w 109"/>
                <a:gd name="T51" fmla="*/ 115 h 121"/>
                <a:gd name="T52" fmla="*/ 0 w 109"/>
                <a:gd name="T53" fmla="*/ 115 h 121"/>
                <a:gd name="T54" fmla="*/ 0 w 109"/>
                <a:gd name="T55" fmla="*/ 115 h 121"/>
                <a:gd name="T56" fmla="*/ 0 w 109"/>
                <a:gd name="T57" fmla="*/ 114 h 121"/>
                <a:gd name="T58" fmla="*/ 0 w 109"/>
                <a:gd name="T59" fmla="*/ 114 h 121"/>
                <a:gd name="T60" fmla="*/ 0 w 109"/>
                <a:gd name="T61" fmla="*/ 114 h 121"/>
                <a:gd name="T62" fmla="*/ 0 w 109"/>
                <a:gd name="T63" fmla="*/ 114 h 121"/>
                <a:gd name="T64" fmla="*/ 0 w 109"/>
                <a:gd name="T65" fmla="*/ 114 h 121"/>
                <a:gd name="T66" fmla="*/ 0 w 109"/>
                <a:gd name="T67" fmla="*/ 113 h 121"/>
                <a:gd name="T68" fmla="*/ 0 w 109"/>
                <a:gd name="T69" fmla="*/ 113 h 121"/>
                <a:gd name="T70" fmla="*/ 0 w 109"/>
                <a:gd name="T71" fmla="*/ 113 h 121"/>
                <a:gd name="T72" fmla="*/ 0 w 109"/>
                <a:gd name="T73" fmla="*/ 113 h 121"/>
                <a:gd name="T74" fmla="*/ 0 w 109"/>
                <a:gd name="T75" fmla="*/ 112 h 121"/>
                <a:gd name="T76" fmla="*/ 0 w 109"/>
                <a:gd name="T77" fmla="*/ 112 h 121"/>
                <a:gd name="T78" fmla="*/ 0 w 109"/>
                <a:gd name="T79" fmla="*/ 112 h 121"/>
                <a:gd name="T80" fmla="*/ 0 w 109"/>
                <a:gd name="T81" fmla="*/ 111 h 121"/>
                <a:gd name="T82" fmla="*/ 0 w 109"/>
                <a:gd name="T83" fmla="*/ 111 h 121"/>
                <a:gd name="T84" fmla="*/ 0 w 109"/>
                <a:gd name="T85" fmla="*/ 111 h 121"/>
                <a:gd name="T86" fmla="*/ 0 w 109"/>
                <a:gd name="T87" fmla="*/ 111 h 121"/>
                <a:gd name="T88" fmla="*/ 0 w 109"/>
                <a:gd name="T89" fmla="*/ 111 h 121"/>
                <a:gd name="T90" fmla="*/ 0 w 109"/>
                <a:gd name="T91" fmla="*/ 111 h 121"/>
                <a:gd name="T92" fmla="*/ 0 w 109"/>
                <a:gd name="T93" fmla="*/ 110 h 121"/>
                <a:gd name="T94" fmla="*/ 0 w 109"/>
                <a:gd name="T95" fmla="*/ 110 h 121"/>
                <a:gd name="T96" fmla="*/ 0 w 109"/>
                <a:gd name="T97" fmla="*/ 110 h 121"/>
                <a:gd name="T98" fmla="*/ 0 w 109"/>
                <a:gd name="T99" fmla="*/ 109 h 121"/>
                <a:gd name="T100" fmla="*/ 0 w 109"/>
                <a:gd name="T101" fmla="*/ 109 h 121"/>
                <a:gd name="T102" fmla="*/ 0 w 109"/>
                <a:gd name="T103" fmla="*/ 109 h 121"/>
                <a:gd name="T104" fmla="*/ 109 w 109"/>
                <a:gd name="T105" fmla="*/ 0 h 121"/>
                <a:gd name="T106" fmla="*/ 109 w 109"/>
                <a:gd name="T107"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121">
                  <a:moveTo>
                    <a:pt x="1" y="121"/>
                  </a:moveTo>
                  <a:cubicBezTo>
                    <a:pt x="1" y="121"/>
                    <a:pt x="1" y="121"/>
                    <a:pt x="1" y="121"/>
                  </a:cubicBezTo>
                  <a:cubicBezTo>
                    <a:pt x="1" y="121"/>
                    <a:pt x="1" y="121"/>
                    <a:pt x="1" y="121"/>
                  </a:cubicBezTo>
                  <a:moveTo>
                    <a:pt x="0" y="121"/>
                  </a:moveTo>
                  <a:cubicBezTo>
                    <a:pt x="0" y="121"/>
                    <a:pt x="0" y="121"/>
                    <a:pt x="0" y="121"/>
                  </a:cubicBezTo>
                  <a:cubicBezTo>
                    <a:pt x="0" y="121"/>
                    <a:pt x="0" y="121"/>
                    <a:pt x="0" y="121"/>
                  </a:cubicBezTo>
                  <a:moveTo>
                    <a:pt x="0" y="120"/>
                  </a:moveTo>
                  <a:cubicBezTo>
                    <a:pt x="0" y="120"/>
                    <a:pt x="0" y="120"/>
                    <a:pt x="0" y="120"/>
                  </a:cubicBezTo>
                  <a:cubicBezTo>
                    <a:pt x="0" y="120"/>
                    <a:pt x="0" y="120"/>
                    <a:pt x="0" y="120"/>
                  </a:cubicBezTo>
                  <a:moveTo>
                    <a:pt x="0" y="120"/>
                  </a:moveTo>
                  <a:cubicBezTo>
                    <a:pt x="0" y="120"/>
                    <a:pt x="0" y="120"/>
                    <a:pt x="0" y="120"/>
                  </a:cubicBezTo>
                  <a:cubicBezTo>
                    <a:pt x="0" y="120"/>
                    <a:pt x="0" y="120"/>
                    <a:pt x="0" y="120"/>
                  </a:cubicBezTo>
                  <a:moveTo>
                    <a:pt x="0" y="120"/>
                  </a:moveTo>
                  <a:cubicBezTo>
                    <a:pt x="0" y="120"/>
                    <a:pt x="0" y="120"/>
                    <a:pt x="0" y="120"/>
                  </a:cubicBezTo>
                  <a:cubicBezTo>
                    <a:pt x="0" y="120"/>
                    <a:pt x="0" y="120"/>
                    <a:pt x="0" y="120"/>
                  </a:cubicBezTo>
                  <a:moveTo>
                    <a:pt x="0" y="119"/>
                  </a:moveTo>
                  <a:cubicBezTo>
                    <a:pt x="0" y="119"/>
                    <a:pt x="0" y="119"/>
                    <a:pt x="0" y="119"/>
                  </a:cubicBezTo>
                  <a:cubicBezTo>
                    <a:pt x="0" y="119"/>
                    <a:pt x="0" y="119"/>
                    <a:pt x="0" y="119"/>
                  </a:cubicBezTo>
                  <a:moveTo>
                    <a:pt x="0" y="119"/>
                  </a:moveTo>
                  <a:cubicBezTo>
                    <a:pt x="0" y="119"/>
                    <a:pt x="0" y="119"/>
                    <a:pt x="0" y="119"/>
                  </a:cubicBezTo>
                  <a:cubicBezTo>
                    <a:pt x="0" y="119"/>
                    <a:pt x="0" y="119"/>
                    <a:pt x="0" y="119"/>
                  </a:cubicBezTo>
                  <a:moveTo>
                    <a:pt x="0" y="118"/>
                  </a:moveTo>
                  <a:cubicBezTo>
                    <a:pt x="0" y="118"/>
                    <a:pt x="0" y="119"/>
                    <a:pt x="0" y="119"/>
                  </a:cubicBezTo>
                  <a:cubicBezTo>
                    <a:pt x="0" y="119"/>
                    <a:pt x="0" y="118"/>
                    <a:pt x="0" y="118"/>
                  </a:cubicBezTo>
                  <a:moveTo>
                    <a:pt x="0" y="118"/>
                  </a:moveTo>
                  <a:cubicBezTo>
                    <a:pt x="0" y="118"/>
                    <a:pt x="0" y="118"/>
                    <a:pt x="0" y="118"/>
                  </a:cubicBezTo>
                  <a:cubicBezTo>
                    <a:pt x="0" y="118"/>
                    <a:pt x="0" y="118"/>
                    <a:pt x="0" y="118"/>
                  </a:cubicBezTo>
                  <a:moveTo>
                    <a:pt x="0" y="118"/>
                  </a:moveTo>
                  <a:cubicBezTo>
                    <a:pt x="0" y="118"/>
                    <a:pt x="0" y="118"/>
                    <a:pt x="0" y="118"/>
                  </a:cubicBezTo>
                  <a:cubicBezTo>
                    <a:pt x="0" y="118"/>
                    <a:pt x="0" y="118"/>
                    <a:pt x="0" y="118"/>
                  </a:cubicBezTo>
                  <a:moveTo>
                    <a:pt x="0" y="117"/>
                  </a:moveTo>
                  <a:cubicBezTo>
                    <a:pt x="0" y="117"/>
                    <a:pt x="0" y="117"/>
                    <a:pt x="0" y="118"/>
                  </a:cubicBezTo>
                  <a:cubicBezTo>
                    <a:pt x="0" y="117"/>
                    <a:pt x="0" y="117"/>
                    <a:pt x="0" y="117"/>
                  </a:cubicBezTo>
                  <a:moveTo>
                    <a:pt x="0" y="117"/>
                  </a:moveTo>
                  <a:cubicBezTo>
                    <a:pt x="0" y="117"/>
                    <a:pt x="0" y="117"/>
                    <a:pt x="0" y="117"/>
                  </a:cubicBezTo>
                  <a:cubicBezTo>
                    <a:pt x="0" y="117"/>
                    <a:pt x="0" y="117"/>
                    <a:pt x="0" y="117"/>
                  </a:cubicBezTo>
                  <a:moveTo>
                    <a:pt x="0" y="117"/>
                  </a:moveTo>
                  <a:cubicBezTo>
                    <a:pt x="0" y="117"/>
                    <a:pt x="0" y="117"/>
                    <a:pt x="0" y="117"/>
                  </a:cubicBezTo>
                  <a:cubicBezTo>
                    <a:pt x="0" y="117"/>
                    <a:pt x="0" y="117"/>
                    <a:pt x="0" y="117"/>
                  </a:cubicBezTo>
                  <a:moveTo>
                    <a:pt x="0" y="116"/>
                  </a:moveTo>
                  <a:cubicBezTo>
                    <a:pt x="0" y="116"/>
                    <a:pt x="0" y="116"/>
                    <a:pt x="0" y="116"/>
                  </a:cubicBezTo>
                  <a:cubicBezTo>
                    <a:pt x="0" y="116"/>
                    <a:pt x="0" y="116"/>
                    <a:pt x="0" y="116"/>
                  </a:cubicBezTo>
                  <a:moveTo>
                    <a:pt x="0" y="116"/>
                  </a:moveTo>
                  <a:cubicBezTo>
                    <a:pt x="0" y="116"/>
                    <a:pt x="0" y="116"/>
                    <a:pt x="0" y="116"/>
                  </a:cubicBezTo>
                  <a:cubicBezTo>
                    <a:pt x="0" y="116"/>
                    <a:pt x="0" y="116"/>
                    <a:pt x="0" y="116"/>
                  </a:cubicBezTo>
                  <a:moveTo>
                    <a:pt x="0" y="116"/>
                  </a:moveTo>
                  <a:cubicBezTo>
                    <a:pt x="0" y="116"/>
                    <a:pt x="0" y="116"/>
                    <a:pt x="0" y="116"/>
                  </a:cubicBezTo>
                  <a:cubicBezTo>
                    <a:pt x="0" y="116"/>
                    <a:pt x="0" y="116"/>
                    <a:pt x="0" y="116"/>
                  </a:cubicBezTo>
                  <a:moveTo>
                    <a:pt x="0" y="115"/>
                  </a:moveTo>
                  <a:cubicBezTo>
                    <a:pt x="0" y="115"/>
                    <a:pt x="0" y="115"/>
                    <a:pt x="0" y="115"/>
                  </a:cubicBezTo>
                  <a:cubicBezTo>
                    <a:pt x="0" y="115"/>
                    <a:pt x="0" y="115"/>
                    <a:pt x="0" y="115"/>
                  </a:cubicBezTo>
                  <a:moveTo>
                    <a:pt x="0" y="115"/>
                  </a:moveTo>
                  <a:cubicBezTo>
                    <a:pt x="0" y="115"/>
                    <a:pt x="0" y="115"/>
                    <a:pt x="0" y="115"/>
                  </a:cubicBezTo>
                  <a:cubicBezTo>
                    <a:pt x="0" y="115"/>
                    <a:pt x="0" y="115"/>
                    <a:pt x="0" y="115"/>
                  </a:cubicBezTo>
                  <a:moveTo>
                    <a:pt x="0" y="115"/>
                  </a:moveTo>
                  <a:cubicBezTo>
                    <a:pt x="0" y="115"/>
                    <a:pt x="0" y="115"/>
                    <a:pt x="0" y="115"/>
                  </a:cubicBezTo>
                  <a:cubicBezTo>
                    <a:pt x="0" y="115"/>
                    <a:pt x="0" y="115"/>
                    <a:pt x="0" y="115"/>
                  </a:cubicBezTo>
                  <a:moveTo>
                    <a:pt x="0" y="114"/>
                  </a:moveTo>
                  <a:cubicBezTo>
                    <a:pt x="0" y="114"/>
                    <a:pt x="0" y="114"/>
                    <a:pt x="0" y="114"/>
                  </a:cubicBezTo>
                  <a:cubicBezTo>
                    <a:pt x="0" y="114"/>
                    <a:pt x="0" y="114"/>
                    <a:pt x="0" y="114"/>
                  </a:cubicBezTo>
                  <a:moveTo>
                    <a:pt x="0" y="114"/>
                  </a:moveTo>
                  <a:cubicBezTo>
                    <a:pt x="0" y="114"/>
                    <a:pt x="0" y="114"/>
                    <a:pt x="0" y="114"/>
                  </a:cubicBezTo>
                  <a:cubicBezTo>
                    <a:pt x="0" y="114"/>
                    <a:pt x="0" y="114"/>
                    <a:pt x="0" y="114"/>
                  </a:cubicBezTo>
                  <a:moveTo>
                    <a:pt x="0" y="114"/>
                  </a:moveTo>
                  <a:cubicBezTo>
                    <a:pt x="0" y="114"/>
                    <a:pt x="0" y="114"/>
                    <a:pt x="0" y="114"/>
                  </a:cubicBezTo>
                  <a:cubicBezTo>
                    <a:pt x="0" y="114"/>
                    <a:pt x="0" y="114"/>
                    <a:pt x="0" y="114"/>
                  </a:cubicBezTo>
                  <a:moveTo>
                    <a:pt x="0" y="113"/>
                  </a:moveTo>
                  <a:cubicBezTo>
                    <a:pt x="0" y="113"/>
                    <a:pt x="0" y="113"/>
                    <a:pt x="0" y="113"/>
                  </a:cubicBezTo>
                  <a:cubicBezTo>
                    <a:pt x="0" y="113"/>
                    <a:pt x="0" y="113"/>
                    <a:pt x="0" y="113"/>
                  </a:cubicBezTo>
                  <a:moveTo>
                    <a:pt x="0" y="113"/>
                  </a:moveTo>
                  <a:cubicBezTo>
                    <a:pt x="0" y="113"/>
                    <a:pt x="0" y="113"/>
                    <a:pt x="0" y="113"/>
                  </a:cubicBezTo>
                  <a:cubicBezTo>
                    <a:pt x="0" y="113"/>
                    <a:pt x="0" y="113"/>
                    <a:pt x="0" y="113"/>
                  </a:cubicBezTo>
                  <a:moveTo>
                    <a:pt x="0" y="113"/>
                  </a:moveTo>
                  <a:cubicBezTo>
                    <a:pt x="0" y="113"/>
                    <a:pt x="0" y="113"/>
                    <a:pt x="0" y="113"/>
                  </a:cubicBezTo>
                  <a:cubicBezTo>
                    <a:pt x="0" y="113"/>
                    <a:pt x="0" y="113"/>
                    <a:pt x="0" y="113"/>
                  </a:cubicBezTo>
                  <a:moveTo>
                    <a:pt x="0" y="112"/>
                  </a:moveTo>
                  <a:cubicBezTo>
                    <a:pt x="0" y="112"/>
                    <a:pt x="0" y="112"/>
                    <a:pt x="0" y="112"/>
                  </a:cubicBezTo>
                  <a:cubicBezTo>
                    <a:pt x="0" y="112"/>
                    <a:pt x="0" y="112"/>
                    <a:pt x="0" y="112"/>
                  </a:cubicBezTo>
                  <a:moveTo>
                    <a:pt x="0" y="112"/>
                  </a:moveTo>
                  <a:cubicBezTo>
                    <a:pt x="0" y="112"/>
                    <a:pt x="0" y="112"/>
                    <a:pt x="0" y="112"/>
                  </a:cubicBezTo>
                  <a:cubicBezTo>
                    <a:pt x="0" y="112"/>
                    <a:pt x="0" y="112"/>
                    <a:pt x="0" y="112"/>
                  </a:cubicBezTo>
                  <a:moveTo>
                    <a:pt x="0" y="111"/>
                  </a:moveTo>
                  <a:cubicBezTo>
                    <a:pt x="0" y="112"/>
                    <a:pt x="0" y="112"/>
                    <a:pt x="0" y="112"/>
                  </a:cubicBezTo>
                  <a:cubicBezTo>
                    <a:pt x="0" y="112"/>
                    <a:pt x="0" y="112"/>
                    <a:pt x="0" y="111"/>
                  </a:cubicBezTo>
                  <a:moveTo>
                    <a:pt x="0" y="111"/>
                  </a:moveTo>
                  <a:cubicBezTo>
                    <a:pt x="0" y="111"/>
                    <a:pt x="0" y="111"/>
                    <a:pt x="0" y="111"/>
                  </a:cubicBezTo>
                  <a:cubicBezTo>
                    <a:pt x="0" y="111"/>
                    <a:pt x="0" y="111"/>
                    <a:pt x="0" y="111"/>
                  </a:cubicBezTo>
                  <a:moveTo>
                    <a:pt x="0" y="111"/>
                  </a:moveTo>
                  <a:cubicBezTo>
                    <a:pt x="0" y="111"/>
                    <a:pt x="0" y="111"/>
                    <a:pt x="0" y="111"/>
                  </a:cubicBezTo>
                  <a:cubicBezTo>
                    <a:pt x="0" y="111"/>
                    <a:pt x="0" y="111"/>
                    <a:pt x="0" y="111"/>
                  </a:cubicBezTo>
                  <a:moveTo>
                    <a:pt x="0" y="110"/>
                  </a:moveTo>
                  <a:cubicBezTo>
                    <a:pt x="0" y="110"/>
                    <a:pt x="0" y="111"/>
                    <a:pt x="0" y="111"/>
                  </a:cubicBezTo>
                  <a:cubicBezTo>
                    <a:pt x="0" y="111"/>
                    <a:pt x="0" y="110"/>
                    <a:pt x="0" y="110"/>
                  </a:cubicBezTo>
                  <a:moveTo>
                    <a:pt x="0" y="110"/>
                  </a:moveTo>
                  <a:cubicBezTo>
                    <a:pt x="0" y="110"/>
                    <a:pt x="0" y="110"/>
                    <a:pt x="0" y="110"/>
                  </a:cubicBezTo>
                  <a:cubicBezTo>
                    <a:pt x="0" y="110"/>
                    <a:pt x="0" y="110"/>
                    <a:pt x="0" y="110"/>
                  </a:cubicBezTo>
                  <a:moveTo>
                    <a:pt x="0" y="110"/>
                  </a:moveTo>
                  <a:cubicBezTo>
                    <a:pt x="0" y="110"/>
                    <a:pt x="0" y="110"/>
                    <a:pt x="0" y="110"/>
                  </a:cubicBezTo>
                  <a:cubicBezTo>
                    <a:pt x="0" y="110"/>
                    <a:pt x="0" y="110"/>
                    <a:pt x="0" y="110"/>
                  </a:cubicBezTo>
                  <a:moveTo>
                    <a:pt x="0" y="109"/>
                  </a:moveTo>
                  <a:cubicBezTo>
                    <a:pt x="0" y="109"/>
                    <a:pt x="0" y="109"/>
                    <a:pt x="0" y="110"/>
                  </a:cubicBezTo>
                  <a:cubicBezTo>
                    <a:pt x="0" y="109"/>
                    <a:pt x="0" y="109"/>
                    <a:pt x="0" y="109"/>
                  </a:cubicBezTo>
                  <a:moveTo>
                    <a:pt x="109" y="0"/>
                  </a:moveTo>
                  <a:cubicBezTo>
                    <a:pt x="49" y="0"/>
                    <a:pt x="0" y="49"/>
                    <a:pt x="0" y="109"/>
                  </a:cubicBezTo>
                  <a:cubicBezTo>
                    <a:pt x="0" y="109"/>
                    <a:pt x="0" y="109"/>
                    <a:pt x="0" y="109"/>
                  </a:cubicBezTo>
                  <a:cubicBezTo>
                    <a:pt x="0" y="49"/>
                    <a:pt x="49" y="0"/>
                    <a:pt x="109" y="0"/>
                  </a:cubicBezTo>
                  <a:cubicBezTo>
                    <a:pt x="109" y="0"/>
                    <a:pt x="109" y="0"/>
                    <a:pt x="109" y="0"/>
                  </a:cubicBezTo>
                  <a:cubicBezTo>
                    <a:pt x="109" y="0"/>
                    <a:pt x="109" y="0"/>
                    <a:pt x="109" y="0"/>
                  </a:cubicBezTo>
                </a:path>
              </a:pathLst>
            </a:custGeom>
            <a:solidFill>
              <a:srgbClr val="7AC3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297" name="Freeform 1260"/>
            <p:cNvSpPr>
              <a:spLocks/>
            </p:cNvSpPr>
            <p:nvPr/>
          </p:nvSpPr>
          <p:spPr bwMode="auto">
            <a:xfrm>
              <a:off x="10001251" y="3576638"/>
              <a:ext cx="177800" cy="346075"/>
            </a:xfrm>
            <a:custGeom>
              <a:avLst/>
              <a:gdLst>
                <a:gd name="T0" fmla="*/ 0 w 113"/>
                <a:gd name="T1" fmla="*/ 109 h 219"/>
                <a:gd name="T2" fmla="*/ 0 w 113"/>
                <a:gd name="T3" fmla="*/ 110 h 219"/>
                <a:gd name="T4" fmla="*/ 0 w 113"/>
                <a:gd name="T5" fmla="*/ 110 h 219"/>
                <a:gd name="T6" fmla="*/ 0 w 113"/>
                <a:gd name="T7" fmla="*/ 110 h 219"/>
                <a:gd name="T8" fmla="*/ 0 w 113"/>
                <a:gd name="T9" fmla="*/ 111 h 219"/>
                <a:gd name="T10" fmla="*/ 0 w 113"/>
                <a:gd name="T11" fmla="*/ 111 h 219"/>
                <a:gd name="T12" fmla="*/ 0 w 113"/>
                <a:gd name="T13" fmla="*/ 111 h 219"/>
                <a:gd name="T14" fmla="*/ 0 w 113"/>
                <a:gd name="T15" fmla="*/ 112 h 219"/>
                <a:gd name="T16" fmla="*/ 0 w 113"/>
                <a:gd name="T17" fmla="*/ 112 h 219"/>
                <a:gd name="T18" fmla="*/ 0 w 113"/>
                <a:gd name="T19" fmla="*/ 112 h 219"/>
                <a:gd name="T20" fmla="*/ 0 w 113"/>
                <a:gd name="T21" fmla="*/ 113 h 219"/>
                <a:gd name="T22" fmla="*/ 0 w 113"/>
                <a:gd name="T23" fmla="*/ 113 h 219"/>
                <a:gd name="T24" fmla="*/ 0 w 113"/>
                <a:gd name="T25" fmla="*/ 113 h 219"/>
                <a:gd name="T26" fmla="*/ 0 w 113"/>
                <a:gd name="T27" fmla="*/ 114 h 219"/>
                <a:gd name="T28" fmla="*/ 0 w 113"/>
                <a:gd name="T29" fmla="*/ 114 h 219"/>
                <a:gd name="T30" fmla="*/ 0 w 113"/>
                <a:gd name="T31" fmla="*/ 114 h 219"/>
                <a:gd name="T32" fmla="*/ 0 w 113"/>
                <a:gd name="T33" fmla="*/ 115 h 219"/>
                <a:gd name="T34" fmla="*/ 0 w 113"/>
                <a:gd name="T35" fmla="*/ 115 h 219"/>
                <a:gd name="T36" fmla="*/ 0 w 113"/>
                <a:gd name="T37" fmla="*/ 115 h 219"/>
                <a:gd name="T38" fmla="*/ 0 w 113"/>
                <a:gd name="T39" fmla="*/ 116 h 219"/>
                <a:gd name="T40" fmla="*/ 0 w 113"/>
                <a:gd name="T41" fmla="*/ 116 h 219"/>
                <a:gd name="T42" fmla="*/ 0 w 113"/>
                <a:gd name="T43" fmla="*/ 116 h 219"/>
                <a:gd name="T44" fmla="*/ 0 w 113"/>
                <a:gd name="T45" fmla="*/ 117 h 219"/>
                <a:gd name="T46" fmla="*/ 0 w 113"/>
                <a:gd name="T47" fmla="*/ 117 h 219"/>
                <a:gd name="T48" fmla="*/ 0 w 113"/>
                <a:gd name="T49" fmla="*/ 118 h 219"/>
                <a:gd name="T50" fmla="*/ 0 w 113"/>
                <a:gd name="T51" fmla="*/ 118 h 219"/>
                <a:gd name="T52" fmla="*/ 0 w 113"/>
                <a:gd name="T53" fmla="*/ 118 h 219"/>
                <a:gd name="T54" fmla="*/ 0 w 113"/>
                <a:gd name="T55" fmla="*/ 119 h 219"/>
                <a:gd name="T56" fmla="*/ 0 w 113"/>
                <a:gd name="T57" fmla="*/ 119 h 219"/>
                <a:gd name="T58" fmla="*/ 0 w 113"/>
                <a:gd name="T59" fmla="*/ 119 h 219"/>
                <a:gd name="T60" fmla="*/ 0 w 113"/>
                <a:gd name="T61" fmla="*/ 120 h 219"/>
                <a:gd name="T62" fmla="*/ 0 w 113"/>
                <a:gd name="T63" fmla="*/ 120 h 219"/>
                <a:gd name="T64" fmla="*/ 0 w 113"/>
                <a:gd name="T65" fmla="*/ 120 h 219"/>
                <a:gd name="T66" fmla="*/ 0 w 113"/>
                <a:gd name="T67" fmla="*/ 121 h 219"/>
                <a:gd name="T68" fmla="*/ 1 w 113"/>
                <a:gd name="T69" fmla="*/ 121 h 219"/>
                <a:gd name="T70" fmla="*/ 94 w 113"/>
                <a:gd name="T71" fmla="*/ 155 h 219"/>
                <a:gd name="T72" fmla="*/ 96 w 113"/>
                <a:gd name="T73" fmla="*/ 62 h 219"/>
                <a:gd name="T74" fmla="*/ 109 w 113"/>
                <a:gd name="T7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3" h="219">
                  <a:moveTo>
                    <a:pt x="109" y="0"/>
                  </a:moveTo>
                  <a:cubicBezTo>
                    <a:pt x="49" y="0"/>
                    <a:pt x="0" y="49"/>
                    <a:pt x="0" y="109"/>
                  </a:cubicBezTo>
                  <a:cubicBezTo>
                    <a:pt x="0" y="109"/>
                    <a:pt x="0" y="109"/>
                    <a:pt x="0" y="109"/>
                  </a:cubicBezTo>
                  <a:cubicBezTo>
                    <a:pt x="0" y="109"/>
                    <a:pt x="0" y="109"/>
                    <a:pt x="0" y="110"/>
                  </a:cubicBezTo>
                  <a:cubicBezTo>
                    <a:pt x="0" y="110"/>
                    <a:pt x="0" y="110"/>
                    <a:pt x="0" y="110"/>
                  </a:cubicBezTo>
                  <a:cubicBezTo>
                    <a:pt x="0" y="110"/>
                    <a:pt x="0" y="110"/>
                    <a:pt x="0" y="110"/>
                  </a:cubicBezTo>
                  <a:cubicBezTo>
                    <a:pt x="0" y="110"/>
                    <a:pt x="0" y="110"/>
                    <a:pt x="0" y="110"/>
                  </a:cubicBezTo>
                  <a:cubicBezTo>
                    <a:pt x="0" y="110"/>
                    <a:pt x="0" y="110"/>
                    <a:pt x="0" y="110"/>
                  </a:cubicBezTo>
                  <a:cubicBezTo>
                    <a:pt x="0" y="110"/>
                    <a:pt x="0" y="110"/>
                    <a:pt x="0" y="110"/>
                  </a:cubicBezTo>
                  <a:cubicBezTo>
                    <a:pt x="0" y="110"/>
                    <a:pt x="0" y="111"/>
                    <a:pt x="0" y="111"/>
                  </a:cubicBezTo>
                  <a:cubicBezTo>
                    <a:pt x="0" y="111"/>
                    <a:pt x="0" y="111"/>
                    <a:pt x="0" y="111"/>
                  </a:cubicBezTo>
                  <a:cubicBezTo>
                    <a:pt x="0" y="111"/>
                    <a:pt x="0" y="111"/>
                    <a:pt x="0" y="111"/>
                  </a:cubicBezTo>
                  <a:cubicBezTo>
                    <a:pt x="0" y="111"/>
                    <a:pt x="0" y="111"/>
                    <a:pt x="0" y="111"/>
                  </a:cubicBezTo>
                  <a:cubicBezTo>
                    <a:pt x="0" y="111"/>
                    <a:pt x="0" y="111"/>
                    <a:pt x="0" y="111"/>
                  </a:cubicBezTo>
                  <a:cubicBezTo>
                    <a:pt x="0" y="111"/>
                    <a:pt x="0" y="111"/>
                    <a:pt x="0" y="111"/>
                  </a:cubicBezTo>
                  <a:cubicBezTo>
                    <a:pt x="0" y="112"/>
                    <a:pt x="0" y="112"/>
                    <a:pt x="0" y="112"/>
                  </a:cubicBezTo>
                  <a:cubicBezTo>
                    <a:pt x="0" y="112"/>
                    <a:pt x="0" y="112"/>
                    <a:pt x="0" y="112"/>
                  </a:cubicBezTo>
                  <a:cubicBezTo>
                    <a:pt x="0" y="112"/>
                    <a:pt x="0" y="112"/>
                    <a:pt x="0" y="112"/>
                  </a:cubicBezTo>
                  <a:cubicBezTo>
                    <a:pt x="0" y="112"/>
                    <a:pt x="0" y="112"/>
                    <a:pt x="0" y="112"/>
                  </a:cubicBezTo>
                  <a:cubicBezTo>
                    <a:pt x="0" y="112"/>
                    <a:pt x="0" y="112"/>
                    <a:pt x="0" y="112"/>
                  </a:cubicBezTo>
                  <a:cubicBezTo>
                    <a:pt x="0" y="112"/>
                    <a:pt x="0" y="112"/>
                    <a:pt x="0" y="113"/>
                  </a:cubicBezTo>
                  <a:cubicBezTo>
                    <a:pt x="0" y="113"/>
                    <a:pt x="0" y="113"/>
                    <a:pt x="0" y="113"/>
                  </a:cubicBezTo>
                  <a:cubicBezTo>
                    <a:pt x="0" y="113"/>
                    <a:pt x="0" y="113"/>
                    <a:pt x="0" y="113"/>
                  </a:cubicBezTo>
                  <a:cubicBezTo>
                    <a:pt x="0" y="113"/>
                    <a:pt x="0" y="113"/>
                    <a:pt x="0" y="113"/>
                  </a:cubicBezTo>
                  <a:cubicBezTo>
                    <a:pt x="0" y="113"/>
                    <a:pt x="0" y="113"/>
                    <a:pt x="0" y="113"/>
                  </a:cubicBezTo>
                  <a:cubicBezTo>
                    <a:pt x="0" y="113"/>
                    <a:pt x="0" y="113"/>
                    <a:pt x="0" y="113"/>
                  </a:cubicBezTo>
                  <a:cubicBezTo>
                    <a:pt x="0" y="113"/>
                    <a:pt x="0" y="114"/>
                    <a:pt x="0" y="114"/>
                  </a:cubicBezTo>
                  <a:cubicBezTo>
                    <a:pt x="0" y="114"/>
                    <a:pt x="0" y="114"/>
                    <a:pt x="0" y="114"/>
                  </a:cubicBezTo>
                  <a:cubicBezTo>
                    <a:pt x="0" y="114"/>
                    <a:pt x="0" y="114"/>
                    <a:pt x="0" y="114"/>
                  </a:cubicBezTo>
                  <a:cubicBezTo>
                    <a:pt x="0" y="114"/>
                    <a:pt x="0" y="114"/>
                    <a:pt x="0" y="114"/>
                  </a:cubicBezTo>
                  <a:cubicBezTo>
                    <a:pt x="0" y="114"/>
                    <a:pt x="0" y="114"/>
                    <a:pt x="0" y="114"/>
                  </a:cubicBezTo>
                  <a:cubicBezTo>
                    <a:pt x="0" y="114"/>
                    <a:pt x="0" y="114"/>
                    <a:pt x="0" y="114"/>
                  </a:cubicBezTo>
                  <a:cubicBezTo>
                    <a:pt x="0" y="114"/>
                    <a:pt x="0" y="115"/>
                    <a:pt x="0" y="115"/>
                  </a:cubicBezTo>
                  <a:cubicBezTo>
                    <a:pt x="0" y="115"/>
                    <a:pt x="0" y="115"/>
                    <a:pt x="0" y="115"/>
                  </a:cubicBezTo>
                  <a:cubicBezTo>
                    <a:pt x="0" y="115"/>
                    <a:pt x="0" y="115"/>
                    <a:pt x="0" y="115"/>
                  </a:cubicBezTo>
                  <a:cubicBezTo>
                    <a:pt x="0" y="115"/>
                    <a:pt x="0" y="115"/>
                    <a:pt x="0" y="115"/>
                  </a:cubicBezTo>
                  <a:cubicBezTo>
                    <a:pt x="0" y="115"/>
                    <a:pt x="0" y="115"/>
                    <a:pt x="0" y="115"/>
                  </a:cubicBezTo>
                  <a:cubicBezTo>
                    <a:pt x="0" y="115"/>
                    <a:pt x="0" y="115"/>
                    <a:pt x="0" y="115"/>
                  </a:cubicBezTo>
                  <a:cubicBezTo>
                    <a:pt x="0" y="116"/>
                    <a:pt x="0" y="116"/>
                    <a:pt x="0" y="116"/>
                  </a:cubicBezTo>
                  <a:cubicBezTo>
                    <a:pt x="0" y="116"/>
                    <a:pt x="0" y="116"/>
                    <a:pt x="0" y="116"/>
                  </a:cubicBezTo>
                  <a:cubicBezTo>
                    <a:pt x="0" y="116"/>
                    <a:pt x="0" y="116"/>
                    <a:pt x="0" y="116"/>
                  </a:cubicBezTo>
                  <a:cubicBezTo>
                    <a:pt x="0" y="116"/>
                    <a:pt x="0" y="116"/>
                    <a:pt x="0" y="116"/>
                  </a:cubicBezTo>
                  <a:cubicBezTo>
                    <a:pt x="0" y="116"/>
                    <a:pt x="0" y="116"/>
                    <a:pt x="0" y="116"/>
                  </a:cubicBezTo>
                  <a:cubicBezTo>
                    <a:pt x="0" y="116"/>
                    <a:pt x="0" y="116"/>
                    <a:pt x="0" y="116"/>
                  </a:cubicBezTo>
                  <a:cubicBezTo>
                    <a:pt x="0" y="117"/>
                    <a:pt x="0" y="117"/>
                    <a:pt x="0" y="117"/>
                  </a:cubicBezTo>
                  <a:cubicBezTo>
                    <a:pt x="0" y="117"/>
                    <a:pt x="0" y="117"/>
                    <a:pt x="0" y="117"/>
                  </a:cubicBezTo>
                  <a:cubicBezTo>
                    <a:pt x="0" y="117"/>
                    <a:pt x="0" y="117"/>
                    <a:pt x="0" y="117"/>
                  </a:cubicBezTo>
                  <a:cubicBezTo>
                    <a:pt x="0" y="117"/>
                    <a:pt x="0" y="117"/>
                    <a:pt x="0" y="117"/>
                  </a:cubicBezTo>
                  <a:cubicBezTo>
                    <a:pt x="0" y="117"/>
                    <a:pt x="0" y="117"/>
                    <a:pt x="0" y="117"/>
                  </a:cubicBezTo>
                  <a:cubicBezTo>
                    <a:pt x="0" y="117"/>
                    <a:pt x="0" y="117"/>
                    <a:pt x="0" y="118"/>
                  </a:cubicBezTo>
                  <a:cubicBezTo>
                    <a:pt x="0" y="118"/>
                    <a:pt x="0" y="118"/>
                    <a:pt x="0" y="118"/>
                  </a:cubicBezTo>
                  <a:cubicBezTo>
                    <a:pt x="0" y="118"/>
                    <a:pt x="0" y="118"/>
                    <a:pt x="0" y="118"/>
                  </a:cubicBezTo>
                  <a:cubicBezTo>
                    <a:pt x="0" y="118"/>
                    <a:pt x="0" y="118"/>
                    <a:pt x="0" y="118"/>
                  </a:cubicBezTo>
                  <a:cubicBezTo>
                    <a:pt x="0" y="118"/>
                    <a:pt x="0" y="118"/>
                    <a:pt x="0" y="118"/>
                  </a:cubicBezTo>
                  <a:cubicBezTo>
                    <a:pt x="0" y="118"/>
                    <a:pt x="0" y="118"/>
                    <a:pt x="0" y="118"/>
                  </a:cubicBezTo>
                  <a:cubicBezTo>
                    <a:pt x="0" y="118"/>
                    <a:pt x="0" y="119"/>
                    <a:pt x="0" y="119"/>
                  </a:cubicBezTo>
                  <a:cubicBezTo>
                    <a:pt x="0" y="119"/>
                    <a:pt x="0" y="119"/>
                    <a:pt x="0" y="119"/>
                  </a:cubicBezTo>
                  <a:cubicBezTo>
                    <a:pt x="0" y="119"/>
                    <a:pt x="0" y="119"/>
                    <a:pt x="0" y="119"/>
                  </a:cubicBezTo>
                  <a:cubicBezTo>
                    <a:pt x="0" y="119"/>
                    <a:pt x="0" y="119"/>
                    <a:pt x="0" y="119"/>
                  </a:cubicBezTo>
                  <a:cubicBezTo>
                    <a:pt x="0" y="119"/>
                    <a:pt x="0" y="119"/>
                    <a:pt x="0" y="119"/>
                  </a:cubicBezTo>
                  <a:cubicBezTo>
                    <a:pt x="0" y="119"/>
                    <a:pt x="0" y="119"/>
                    <a:pt x="0" y="120"/>
                  </a:cubicBezTo>
                  <a:cubicBezTo>
                    <a:pt x="0" y="120"/>
                    <a:pt x="0" y="120"/>
                    <a:pt x="0" y="120"/>
                  </a:cubicBezTo>
                  <a:cubicBezTo>
                    <a:pt x="0" y="120"/>
                    <a:pt x="0" y="120"/>
                    <a:pt x="0" y="120"/>
                  </a:cubicBezTo>
                  <a:cubicBezTo>
                    <a:pt x="0" y="120"/>
                    <a:pt x="0" y="120"/>
                    <a:pt x="0" y="120"/>
                  </a:cubicBezTo>
                  <a:cubicBezTo>
                    <a:pt x="0" y="120"/>
                    <a:pt x="0" y="120"/>
                    <a:pt x="0" y="120"/>
                  </a:cubicBezTo>
                  <a:cubicBezTo>
                    <a:pt x="0" y="120"/>
                    <a:pt x="0" y="120"/>
                    <a:pt x="0" y="120"/>
                  </a:cubicBezTo>
                  <a:cubicBezTo>
                    <a:pt x="0" y="120"/>
                    <a:pt x="0" y="120"/>
                    <a:pt x="0" y="121"/>
                  </a:cubicBezTo>
                  <a:cubicBezTo>
                    <a:pt x="0" y="121"/>
                    <a:pt x="0" y="121"/>
                    <a:pt x="0" y="121"/>
                  </a:cubicBezTo>
                  <a:cubicBezTo>
                    <a:pt x="0" y="121"/>
                    <a:pt x="1" y="121"/>
                    <a:pt x="1" y="121"/>
                  </a:cubicBezTo>
                  <a:cubicBezTo>
                    <a:pt x="1" y="121"/>
                    <a:pt x="1" y="121"/>
                    <a:pt x="1" y="121"/>
                  </a:cubicBezTo>
                  <a:cubicBezTo>
                    <a:pt x="6" y="175"/>
                    <a:pt x="51" y="217"/>
                    <a:pt x="107" y="219"/>
                  </a:cubicBezTo>
                  <a:cubicBezTo>
                    <a:pt x="100" y="198"/>
                    <a:pt x="96" y="177"/>
                    <a:pt x="94" y="155"/>
                  </a:cubicBezTo>
                  <a:cubicBezTo>
                    <a:pt x="74" y="149"/>
                    <a:pt x="61" y="131"/>
                    <a:pt x="61" y="109"/>
                  </a:cubicBezTo>
                  <a:cubicBezTo>
                    <a:pt x="61" y="87"/>
                    <a:pt x="76" y="68"/>
                    <a:pt x="96" y="62"/>
                  </a:cubicBezTo>
                  <a:cubicBezTo>
                    <a:pt x="100" y="40"/>
                    <a:pt x="105" y="19"/>
                    <a:pt x="113" y="0"/>
                  </a:cubicBezTo>
                  <a:cubicBezTo>
                    <a:pt x="112" y="0"/>
                    <a:pt x="111" y="0"/>
                    <a:pt x="109" y="0"/>
                  </a:cubicBezTo>
                  <a:cubicBezTo>
                    <a:pt x="109" y="0"/>
                    <a:pt x="109" y="0"/>
                    <a:pt x="109" y="0"/>
                  </a:cubicBezTo>
                </a:path>
              </a:pathLst>
            </a:custGeom>
            <a:solidFill>
              <a:srgbClr val="338E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298" name="Freeform 1261"/>
            <p:cNvSpPr>
              <a:spLocks/>
            </p:cNvSpPr>
            <p:nvPr/>
          </p:nvSpPr>
          <p:spPr bwMode="auto">
            <a:xfrm>
              <a:off x="10096501" y="3675063"/>
              <a:ext cx="55563" cy="147638"/>
            </a:xfrm>
            <a:custGeom>
              <a:avLst/>
              <a:gdLst>
                <a:gd name="T0" fmla="*/ 35 w 35"/>
                <a:gd name="T1" fmla="*/ 0 h 93"/>
                <a:gd name="T2" fmla="*/ 0 w 35"/>
                <a:gd name="T3" fmla="*/ 47 h 93"/>
                <a:gd name="T4" fmla="*/ 33 w 35"/>
                <a:gd name="T5" fmla="*/ 93 h 93"/>
                <a:gd name="T6" fmla="*/ 31 w 35"/>
                <a:gd name="T7" fmla="*/ 56 h 93"/>
                <a:gd name="T8" fmla="*/ 35 w 35"/>
                <a:gd name="T9" fmla="*/ 0 h 93"/>
              </a:gdLst>
              <a:ahLst/>
              <a:cxnLst>
                <a:cxn ang="0">
                  <a:pos x="T0" y="T1"/>
                </a:cxn>
                <a:cxn ang="0">
                  <a:pos x="T2" y="T3"/>
                </a:cxn>
                <a:cxn ang="0">
                  <a:pos x="T4" y="T5"/>
                </a:cxn>
                <a:cxn ang="0">
                  <a:pos x="T6" y="T7"/>
                </a:cxn>
                <a:cxn ang="0">
                  <a:pos x="T8" y="T9"/>
                </a:cxn>
              </a:cxnLst>
              <a:rect l="0" t="0" r="r" b="b"/>
              <a:pathLst>
                <a:path w="35" h="93">
                  <a:moveTo>
                    <a:pt x="35" y="0"/>
                  </a:moveTo>
                  <a:cubicBezTo>
                    <a:pt x="15" y="6"/>
                    <a:pt x="0" y="25"/>
                    <a:pt x="0" y="47"/>
                  </a:cubicBezTo>
                  <a:cubicBezTo>
                    <a:pt x="0" y="69"/>
                    <a:pt x="13" y="87"/>
                    <a:pt x="33" y="93"/>
                  </a:cubicBezTo>
                  <a:cubicBezTo>
                    <a:pt x="31" y="81"/>
                    <a:pt x="31" y="69"/>
                    <a:pt x="31" y="56"/>
                  </a:cubicBezTo>
                  <a:cubicBezTo>
                    <a:pt x="31" y="37"/>
                    <a:pt x="32" y="18"/>
                    <a:pt x="35" y="0"/>
                  </a:cubicBezTo>
                </a:path>
              </a:pathLst>
            </a:custGeom>
            <a:solidFill>
              <a:srgbClr val="3A7A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grpSp>
      <p:sp>
        <p:nvSpPr>
          <p:cNvPr id="1299" name="Freeform 1262"/>
          <p:cNvSpPr>
            <a:spLocks/>
          </p:cNvSpPr>
          <p:nvPr/>
        </p:nvSpPr>
        <p:spPr bwMode="auto">
          <a:xfrm>
            <a:off x="8340726" y="3538538"/>
            <a:ext cx="25400" cy="1120775"/>
          </a:xfrm>
          <a:custGeom>
            <a:avLst/>
            <a:gdLst>
              <a:gd name="T0" fmla="*/ 0 w 16"/>
              <a:gd name="T1" fmla="*/ 8 h 710"/>
              <a:gd name="T2" fmla="*/ 0 w 16"/>
              <a:gd name="T3" fmla="*/ 702 h 710"/>
              <a:gd name="T4" fmla="*/ 8 w 16"/>
              <a:gd name="T5" fmla="*/ 710 h 710"/>
              <a:gd name="T6" fmla="*/ 16 w 16"/>
              <a:gd name="T7" fmla="*/ 702 h 710"/>
              <a:gd name="T8" fmla="*/ 16 w 16"/>
              <a:gd name="T9" fmla="*/ 8 h 710"/>
              <a:gd name="T10" fmla="*/ 8 w 16"/>
              <a:gd name="T11" fmla="*/ 0 h 710"/>
              <a:gd name="T12" fmla="*/ 0 w 16"/>
              <a:gd name="T13" fmla="*/ 8 h 710"/>
            </a:gdLst>
            <a:ahLst/>
            <a:cxnLst>
              <a:cxn ang="0">
                <a:pos x="T0" y="T1"/>
              </a:cxn>
              <a:cxn ang="0">
                <a:pos x="T2" y="T3"/>
              </a:cxn>
              <a:cxn ang="0">
                <a:pos x="T4" y="T5"/>
              </a:cxn>
              <a:cxn ang="0">
                <a:pos x="T6" y="T7"/>
              </a:cxn>
              <a:cxn ang="0">
                <a:pos x="T8" y="T9"/>
              </a:cxn>
              <a:cxn ang="0">
                <a:pos x="T10" y="T11"/>
              </a:cxn>
              <a:cxn ang="0">
                <a:pos x="T12" y="T13"/>
              </a:cxn>
            </a:cxnLst>
            <a:rect l="0" t="0" r="r" b="b"/>
            <a:pathLst>
              <a:path w="16" h="710">
                <a:moveTo>
                  <a:pt x="0" y="8"/>
                </a:moveTo>
                <a:cubicBezTo>
                  <a:pt x="0" y="702"/>
                  <a:pt x="0" y="702"/>
                  <a:pt x="0" y="702"/>
                </a:cubicBezTo>
                <a:cubicBezTo>
                  <a:pt x="0" y="707"/>
                  <a:pt x="3" y="710"/>
                  <a:pt x="8" y="710"/>
                </a:cubicBezTo>
                <a:cubicBezTo>
                  <a:pt x="12" y="710"/>
                  <a:pt x="16" y="707"/>
                  <a:pt x="16" y="702"/>
                </a:cubicBezTo>
                <a:cubicBezTo>
                  <a:pt x="16" y="8"/>
                  <a:pt x="16" y="8"/>
                  <a:pt x="16" y="8"/>
                </a:cubicBezTo>
                <a:cubicBezTo>
                  <a:pt x="16" y="3"/>
                  <a:pt x="12" y="0"/>
                  <a:pt x="8" y="0"/>
                </a:cubicBezTo>
                <a:cubicBezTo>
                  <a:pt x="3" y="0"/>
                  <a:pt x="0" y="3"/>
                  <a:pt x="0"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grpSp>
        <p:nvGrpSpPr>
          <p:cNvPr id="2512" name="Group 2511"/>
          <p:cNvGrpSpPr/>
          <p:nvPr/>
        </p:nvGrpSpPr>
        <p:grpSpPr>
          <a:xfrm>
            <a:off x="7773988" y="2774951"/>
            <a:ext cx="1162050" cy="846138"/>
            <a:chOff x="7773988" y="2774951"/>
            <a:chExt cx="1162050" cy="846138"/>
          </a:xfrm>
        </p:grpSpPr>
        <p:sp>
          <p:nvSpPr>
            <p:cNvPr id="1300" name="Freeform 1263"/>
            <p:cNvSpPr>
              <a:spLocks/>
            </p:cNvSpPr>
            <p:nvPr/>
          </p:nvSpPr>
          <p:spPr bwMode="auto">
            <a:xfrm>
              <a:off x="7773988" y="2774951"/>
              <a:ext cx="1162050" cy="846138"/>
            </a:xfrm>
            <a:custGeom>
              <a:avLst/>
              <a:gdLst>
                <a:gd name="T0" fmla="*/ 708 w 736"/>
                <a:gd name="T1" fmla="*/ 0 h 536"/>
                <a:gd name="T2" fmla="*/ 28 w 736"/>
                <a:gd name="T3" fmla="*/ 0 h 536"/>
                <a:gd name="T4" fmla="*/ 0 w 736"/>
                <a:gd name="T5" fmla="*/ 28 h 536"/>
                <a:gd name="T6" fmla="*/ 0 w 736"/>
                <a:gd name="T7" fmla="*/ 509 h 536"/>
                <a:gd name="T8" fmla="*/ 28 w 736"/>
                <a:gd name="T9" fmla="*/ 536 h 536"/>
                <a:gd name="T10" fmla="*/ 708 w 736"/>
                <a:gd name="T11" fmla="*/ 536 h 536"/>
                <a:gd name="T12" fmla="*/ 736 w 736"/>
                <a:gd name="T13" fmla="*/ 509 h 536"/>
                <a:gd name="T14" fmla="*/ 736 w 736"/>
                <a:gd name="T15" fmla="*/ 28 h 536"/>
                <a:gd name="T16" fmla="*/ 708 w 736"/>
                <a:gd name="T17"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6" h="536">
                  <a:moveTo>
                    <a:pt x="708" y="0"/>
                  </a:moveTo>
                  <a:cubicBezTo>
                    <a:pt x="28" y="0"/>
                    <a:pt x="28" y="0"/>
                    <a:pt x="28" y="0"/>
                  </a:cubicBezTo>
                  <a:cubicBezTo>
                    <a:pt x="5" y="0"/>
                    <a:pt x="0" y="5"/>
                    <a:pt x="0" y="28"/>
                  </a:cubicBezTo>
                  <a:cubicBezTo>
                    <a:pt x="0" y="509"/>
                    <a:pt x="0" y="509"/>
                    <a:pt x="0" y="509"/>
                  </a:cubicBezTo>
                  <a:cubicBezTo>
                    <a:pt x="0" y="532"/>
                    <a:pt x="5" y="536"/>
                    <a:pt x="28" y="536"/>
                  </a:cubicBezTo>
                  <a:cubicBezTo>
                    <a:pt x="708" y="536"/>
                    <a:pt x="708" y="536"/>
                    <a:pt x="708" y="536"/>
                  </a:cubicBezTo>
                  <a:cubicBezTo>
                    <a:pt x="731" y="536"/>
                    <a:pt x="736" y="532"/>
                    <a:pt x="736" y="509"/>
                  </a:cubicBezTo>
                  <a:cubicBezTo>
                    <a:pt x="736" y="28"/>
                    <a:pt x="736" y="28"/>
                    <a:pt x="736" y="28"/>
                  </a:cubicBezTo>
                  <a:cubicBezTo>
                    <a:pt x="736" y="5"/>
                    <a:pt x="731" y="0"/>
                    <a:pt x="708" y="0"/>
                  </a:cubicBezTo>
                </a:path>
              </a:pathLst>
            </a:custGeom>
            <a:solidFill>
              <a:srgbClr val="E5E5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01" name="Rectangle 1264"/>
            <p:cNvSpPr>
              <a:spLocks noChangeArrowheads="1"/>
            </p:cNvSpPr>
            <p:nvPr/>
          </p:nvSpPr>
          <p:spPr bwMode="auto">
            <a:xfrm>
              <a:off x="7802563" y="2871788"/>
              <a:ext cx="1104900" cy="711200"/>
            </a:xfrm>
            <a:prstGeom prst="rect">
              <a:avLst/>
            </a:prstGeom>
            <a:solidFill>
              <a:srgbClr val="5D5D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02" name="Rectangle 1265"/>
            <p:cNvSpPr>
              <a:spLocks noChangeArrowheads="1"/>
            </p:cNvSpPr>
            <p:nvPr/>
          </p:nvSpPr>
          <p:spPr bwMode="auto">
            <a:xfrm>
              <a:off x="7802563" y="2871788"/>
              <a:ext cx="11049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03" name="Freeform 1266"/>
            <p:cNvSpPr>
              <a:spLocks/>
            </p:cNvSpPr>
            <p:nvPr/>
          </p:nvSpPr>
          <p:spPr bwMode="auto">
            <a:xfrm>
              <a:off x="8040688" y="2992438"/>
              <a:ext cx="622300" cy="461963"/>
            </a:xfrm>
            <a:custGeom>
              <a:avLst/>
              <a:gdLst>
                <a:gd name="T0" fmla="*/ 197 w 394"/>
                <a:gd name="T1" fmla="*/ 292 h 292"/>
                <a:gd name="T2" fmla="*/ 394 w 394"/>
                <a:gd name="T3" fmla="*/ 146 h 292"/>
                <a:gd name="T4" fmla="*/ 197 w 394"/>
                <a:gd name="T5" fmla="*/ 0 h 292"/>
                <a:gd name="T6" fmla="*/ 0 w 394"/>
                <a:gd name="T7" fmla="*/ 146 h 292"/>
                <a:gd name="T8" fmla="*/ 197 w 394"/>
                <a:gd name="T9" fmla="*/ 292 h 292"/>
              </a:gdLst>
              <a:ahLst/>
              <a:cxnLst>
                <a:cxn ang="0">
                  <a:pos x="T0" y="T1"/>
                </a:cxn>
                <a:cxn ang="0">
                  <a:pos x="T2" y="T3"/>
                </a:cxn>
                <a:cxn ang="0">
                  <a:pos x="T4" y="T5"/>
                </a:cxn>
                <a:cxn ang="0">
                  <a:pos x="T6" y="T7"/>
                </a:cxn>
                <a:cxn ang="0">
                  <a:pos x="T8" y="T9"/>
                </a:cxn>
              </a:cxnLst>
              <a:rect l="0" t="0" r="r" b="b"/>
              <a:pathLst>
                <a:path w="394" h="292">
                  <a:moveTo>
                    <a:pt x="197" y="292"/>
                  </a:moveTo>
                  <a:cubicBezTo>
                    <a:pt x="287" y="292"/>
                    <a:pt x="363" y="232"/>
                    <a:pt x="394" y="146"/>
                  </a:cubicBezTo>
                  <a:cubicBezTo>
                    <a:pt x="363" y="61"/>
                    <a:pt x="287" y="0"/>
                    <a:pt x="197" y="0"/>
                  </a:cubicBezTo>
                  <a:cubicBezTo>
                    <a:pt x="108" y="0"/>
                    <a:pt x="31" y="61"/>
                    <a:pt x="0" y="146"/>
                  </a:cubicBezTo>
                  <a:cubicBezTo>
                    <a:pt x="31" y="232"/>
                    <a:pt x="108" y="292"/>
                    <a:pt x="197" y="292"/>
                  </a:cubicBezTo>
                </a:path>
              </a:pathLst>
            </a:custGeom>
            <a:solidFill>
              <a:srgbClr val="59B4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04" name="Oval 1267"/>
            <p:cNvSpPr>
              <a:spLocks noChangeArrowheads="1"/>
            </p:cNvSpPr>
            <p:nvPr/>
          </p:nvSpPr>
          <p:spPr bwMode="auto">
            <a:xfrm>
              <a:off x="8175626" y="3051176"/>
              <a:ext cx="344488" cy="346075"/>
            </a:xfrm>
            <a:prstGeom prst="ellipse">
              <a:avLst/>
            </a:pr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05" name="Freeform 1268"/>
            <p:cNvSpPr>
              <a:spLocks/>
            </p:cNvSpPr>
            <p:nvPr/>
          </p:nvSpPr>
          <p:spPr bwMode="auto">
            <a:xfrm>
              <a:off x="8318501" y="3146426"/>
              <a:ext cx="106363" cy="153988"/>
            </a:xfrm>
            <a:custGeom>
              <a:avLst/>
              <a:gdLst>
                <a:gd name="T0" fmla="*/ 18 w 67"/>
                <a:gd name="T1" fmla="*/ 0 h 98"/>
                <a:gd name="T2" fmla="*/ 5 w 67"/>
                <a:gd name="T3" fmla="*/ 2 h 98"/>
                <a:gd name="T4" fmla="*/ 0 w 67"/>
                <a:gd name="T5" fmla="*/ 58 h 98"/>
                <a:gd name="T6" fmla="*/ 2 w 67"/>
                <a:gd name="T7" fmla="*/ 95 h 98"/>
                <a:gd name="T8" fmla="*/ 18 w 67"/>
                <a:gd name="T9" fmla="*/ 98 h 98"/>
                <a:gd name="T10" fmla="*/ 67 w 67"/>
                <a:gd name="T11" fmla="*/ 49 h 98"/>
                <a:gd name="T12" fmla="*/ 18 w 67"/>
                <a:gd name="T13" fmla="*/ 0 h 98"/>
              </a:gdLst>
              <a:ahLst/>
              <a:cxnLst>
                <a:cxn ang="0">
                  <a:pos x="T0" y="T1"/>
                </a:cxn>
                <a:cxn ang="0">
                  <a:pos x="T2" y="T3"/>
                </a:cxn>
                <a:cxn ang="0">
                  <a:pos x="T4" y="T5"/>
                </a:cxn>
                <a:cxn ang="0">
                  <a:pos x="T6" y="T7"/>
                </a:cxn>
                <a:cxn ang="0">
                  <a:pos x="T8" y="T9"/>
                </a:cxn>
                <a:cxn ang="0">
                  <a:pos x="T10" y="T11"/>
                </a:cxn>
                <a:cxn ang="0">
                  <a:pos x="T12" y="T13"/>
                </a:cxn>
              </a:cxnLst>
              <a:rect l="0" t="0" r="r" b="b"/>
              <a:pathLst>
                <a:path w="67" h="98">
                  <a:moveTo>
                    <a:pt x="18" y="0"/>
                  </a:moveTo>
                  <a:cubicBezTo>
                    <a:pt x="14" y="0"/>
                    <a:pt x="9" y="1"/>
                    <a:pt x="5" y="2"/>
                  </a:cubicBezTo>
                  <a:cubicBezTo>
                    <a:pt x="2" y="20"/>
                    <a:pt x="0" y="39"/>
                    <a:pt x="0" y="58"/>
                  </a:cubicBezTo>
                  <a:cubicBezTo>
                    <a:pt x="0" y="71"/>
                    <a:pt x="1" y="83"/>
                    <a:pt x="2" y="95"/>
                  </a:cubicBezTo>
                  <a:cubicBezTo>
                    <a:pt x="7" y="97"/>
                    <a:pt x="13" y="98"/>
                    <a:pt x="18" y="98"/>
                  </a:cubicBezTo>
                  <a:cubicBezTo>
                    <a:pt x="45" y="98"/>
                    <a:pt x="67" y="76"/>
                    <a:pt x="67" y="49"/>
                  </a:cubicBezTo>
                  <a:cubicBezTo>
                    <a:pt x="67" y="22"/>
                    <a:pt x="45" y="0"/>
                    <a:pt x="18" y="0"/>
                  </a:cubicBezTo>
                </a:path>
              </a:pathLst>
            </a:custGeom>
            <a:solidFill>
              <a:srgbClr val="0959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06" name="Freeform 1269"/>
            <p:cNvSpPr>
              <a:spLocks noEditPoints="1"/>
            </p:cNvSpPr>
            <p:nvPr/>
          </p:nvSpPr>
          <p:spPr bwMode="auto">
            <a:xfrm>
              <a:off x="8175626" y="3051176"/>
              <a:ext cx="171450" cy="192088"/>
            </a:xfrm>
            <a:custGeom>
              <a:avLst/>
              <a:gdLst>
                <a:gd name="T0" fmla="*/ 0 w 109"/>
                <a:gd name="T1" fmla="*/ 121 h 121"/>
                <a:gd name="T2" fmla="*/ 0 w 109"/>
                <a:gd name="T3" fmla="*/ 121 h 121"/>
                <a:gd name="T4" fmla="*/ 0 w 109"/>
                <a:gd name="T5" fmla="*/ 121 h 121"/>
                <a:gd name="T6" fmla="*/ 0 w 109"/>
                <a:gd name="T7" fmla="*/ 120 h 121"/>
                <a:gd name="T8" fmla="*/ 0 w 109"/>
                <a:gd name="T9" fmla="*/ 120 h 121"/>
                <a:gd name="T10" fmla="*/ 0 w 109"/>
                <a:gd name="T11" fmla="*/ 120 h 121"/>
                <a:gd name="T12" fmla="*/ 0 w 109"/>
                <a:gd name="T13" fmla="*/ 120 h 121"/>
                <a:gd name="T14" fmla="*/ 0 w 109"/>
                <a:gd name="T15" fmla="*/ 119 h 121"/>
                <a:gd name="T16" fmla="*/ 0 w 109"/>
                <a:gd name="T17" fmla="*/ 119 h 121"/>
                <a:gd name="T18" fmla="*/ 0 w 109"/>
                <a:gd name="T19" fmla="*/ 119 h 121"/>
                <a:gd name="T20" fmla="*/ 0 w 109"/>
                <a:gd name="T21" fmla="*/ 118 h 121"/>
                <a:gd name="T22" fmla="*/ 0 w 109"/>
                <a:gd name="T23" fmla="*/ 118 h 121"/>
                <a:gd name="T24" fmla="*/ 0 w 109"/>
                <a:gd name="T25" fmla="*/ 118 h 121"/>
                <a:gd name="T26" fmla="*/ 0 w 109"/>
                <a:gd name="T27" fmla="*/ 118 h 121"/>
                <a:gd name="T28" fmla="*/ 0 w 109"/>
                <a:gd name="T29" fmla="*/ 118 h 121"/>
                <a:gd name="T30" fmla="*/ 0 w 109"/>
                <a:gd name="T31" fmla="*/ 118 h 121"/>
                <a:gd name="T32" fmla="*/ 0 w 109"/>
                <a:gd name="T33" fmla="*/ 117 h 121"/>
                <a:gd name="T34" fmla="*/ 0 w 109"/>
                <a:gd name="T35" fmla="*/ 117 h 121"/>
                <a:gd name="T36" fmla="*/ 0 w 109"/>
                <a:gd name="T37" fmla="*/ 117 h 121"/>
                <a:gd name="T38" fmla="*/ 0 w 109"/>
                <a:gd name="T39" fmla="*/ 116 h 121"/>
                <a:gd name="T40" fmla="*/ 0 w 109"/>
                <a:gd name="T41" fmla="*/ 116 h 121"/>
                <a:gd name="T42" fmla="*/ 0 w 109"/>
                <a:gd name="T43" fmla="*/ 116 h 121"/>
                <a:gd name="T44" fmla="*/ 0 w 109"/>
                <a:gd name="T45" fmla="*/ 116 h 121"/>
                <a:gd name="T46" fmla="*/ 0 w 109"/>
                <a:gd name="T47" fmla="*/ 116 h 121"/>
                <a:gd name="T48" fmla="*/ 0 w 109"/>
                <a:gd name="T49" fmla="*/ 115 h 121"/>
                <a:gd name="T50" fmla="*/ 0 w 109"/>
                <a:gd name="T51" fmla="*/ 115 h 121"/>
                <a:gd name="T52" fmla="*/ 0 w 109"/>
                <a:gd name="T53" fmla="*/ 115 h 121"/>
                <a:gd name="T54" fmla="*/ 0 w 109"/>
                <a:gd name="T55" fmla="*/ 115 h 121"/>
                <a:gd name="T56" fmla="*/ 0 w 109"/>
                <a:gd name="T57" fmla="*/ 114 h 121"/>
                <a:gd name="T58" fmla="*/ 0 w 109"/>
                <a:gd name="T59" fmla="*/ 114 h 121"/>
                <a:gd name="T60" fmla="*/ 0 w 109"/>
                <a:gd name="T61" fmla="*/ 114 h 121"/>
                <a:gd name="T62" fmla="*/ 0 w 109"/>
                <a:gd name="T63" fmla="*/ 114 h 121"/>
                <a:gd name="T64" fmla="*/ 0 w 109"/>
                <a:gd name="T65" fmla="*/ 114 h 121"/>
                <a:gd name="T66" fmla="*/ 0 w 109"/>
                <a:gd name="T67" fmla="*/ 113 h 121"/>
                <a:gd name="T68" fmla="*/ 0 w 109"/>
                <a:gd name="T69" fmla="*/ 113 h 121"/>
                <a:gd name="T70" fmla="*/ 0 w 109"/>
                <a:gd name="T71" fmla="*/ 113 h 121"/>
                <a:gd name="T72" fmla="*/ 0 w 109"/>
                <a:gd name="T73" fmla="*/ 113 h 121"/>
                <a:gd name="T74" fmla="*/ 0 w 109"/>
                <a:gd name="T75" fmla="*/ 112 h 121"/>
                <a:gd name="T76" fmla="*/ 0 w 109"/>
                <a:gd name="T77" fmla="*/ 112 h 121"/>
                <a:gd name="T78" fmla="*/ 0 w 109"/>
                <a:gd name="T79" fmla="*/ 112 h 121"/>
                <a:gd name="T80" fmla="*/ 0 w 109"/>
                <a:gd name="T81" fmla="*/ 111 h 121"/>
                <a:gd name="T82" fmla="*/ 0 w 109"/>
                <a:gd name="T83" fmla="*/ 111 h 121"/>
                <a:gd name="T84" fmla="*/ 0 w 109"/>
                <a:gd name="T85" fmla="*/ 111 h 121"/>
                <a:gd name="T86" fmla="*/ 0 w 109"/>
                <a:gd name="T87" fmla="*/ 111 h 121"/>
                <a:gd name="T88" fmla="*/ 0 w 109"/>
                <a:gd name="T89" fmla="*/ 111 h 121"/>
                <a:gd name="T90" fmla="*/ 0 w 109"/>
                <a:gd name="T91" fmla="*/ 111 h 121"/>
                <a:gd name="T92" fmla="*/ 0 w 109"/>
                <a:gd name="T93" fmla="*/ 110 h 121"/>
                <a:gd name="T94" fmla="*/ 0 w 109"/>
                <a:gd name="T95" fmla="*/ 110 h 121"/>
                <a:gd name="T96" fmla="*/ 0 w 109"/>
                <a:gd name="T97" fmla="*/ 110 h 121"/>
                <a:gd name="T98" fmla="*/ 0 w 109"/>
                <a:gd name="T99" fmla="*/ 109 h 121"/>
                <a:gd name="T100" fmla="*/ 0 w 109"/>
                <a:gd name="T101" fmla="*/ 109 h 121"/>
                <a:gd name="T102" fmla="*/ 0 w 109"/>
                <a:gd name="T103" fmla="*/ 109 h 121"/>
                <a:gd name="T104" fmla="*/ 109 w 109"/>
                <a:gd name="T105" fmla="*/ 0 h 121"/>
                <a:gd name="T106" fmla="*/ 109 w 109"/>
                <a:gd name="T107"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121">
                  <a:moveTo>
                    <a:pt x="0" y="121"/>
                  </a:moveTo>
                  <a:cubicBezTo>
                    <a:pt x="0" y="121"/>
                    <a:pt x="0" y="121"/>
                    <a:pt x="0" y="121"/>
                  </a:cubicBezTo>
                  <a:cubicBezTo>
                    <a:pt x="0" y="121"/>
                    <a:pt x="0" y="121"/>
                    <a:pt x="0" y="121"/>
                  </a:cubicBezTo>
                  <a:moveTo>
                    <a:pt x="0" y="121"/>
                  </a:moveTo>
                  <a:cubicBezTo>
                    <a:pt x="0" y="121"/>
                    <a:pt x="0" y="121"/>
                    <a:pt x="0" y="121"/>
                  </a:cubicBezTo>
                  <a:cubicBezTo>
                    <a:pt x="0" y="121"/>
                    <a:pt x="0" y="121"/>
                    <a:pt x="0" y="121"/>
                  </a:cubicBezTo>
                  <a:moveTo>
                    <a:pt x="0" y="120"/>
                  </a:moveTo>
                  <a:cubicBezTo>
                    <a:pt x="0" y="120"/>
                    <a:pt x="0" y="120"/>
                    <a:pt x="0" y="120"/>
                  </a:cubicBezTo>
                  <a:cubicBezTo>
                    <a:pt x="0" y="120"/>
                    <a:pt x="0" y="120"/>
                    <a:pt x="0" y="120"/>
                  </a:cubicBezTo>
                  <a:moveTo>
                    <a:pt x="0" y="120"/>
                  </a:moveTo>
                  <a:cubicBezTo>
                    <a:pt x="0" y="120"/>
                    <a:pt x="0" y="120"/>
                    <a:pt x="0" y="120"/>
                  </a:cubicBezTo>
                  <a:cubicBezTo>
                    <a:pt x="0" y="120"/>
                    <a:pt x="0" y="120"/>
                    <a:pt x="0" y="120"/>
                  </a:cubicBezTo>
                  <a:moveTo>
                    <a:pt x="0" y="120"/>
                  </a:moveTo>
                  <a:cubicBezTo>
                    <a:pt x="0" y="120"/>
                    <a:pt x="0" y="120"/>
                    <a:pt x="0" y="120"/>
                  </a:cubicBezTo>
                  <a:cubicBezTo>
                    <a:pt x="0" y="120"/>
                    <a:pt x="0" y="120"/>
                    <a:pt x="0" y="120"/>
                  </a:cubicBezTo>
                  <a:moveTo>
                    <a:pt x="0" y="119"/>
                  </a:moveTo>
                  <a:cubicBezTo>
                    <a:pt x="0" y="119"/>
                    <a:pt x="0" y="119"/>
                    <a:pt x="0" y="119"/>
                  </a:cubicBezTo>
                  <a:cubicBezTo>
                    <a:pt x="0" y="119"/>
                    <a:pt x="0" y="119"/>
                    <a:pt x="0" y="119"/>
                  </a:cubicBezTo>
                  <a:moveTo>
                    <a:pt x="0" y="119"/>
                  </a:moveTo>
                  <a:cubicBezTo>
                    <a:pt x="0" y="119"/>
                    <a:pt x="0" y="119"/>
                    <a:pt x="0" y="119"/>
                  </a:cubicBezTo>
                  <a:cubicBezTo>
                    <a:pt x="0" y="119"/>
                    <a:pt x="0" y="119"/>
                    <a:pt x="0" y="119"/>
                  </a:cubicBezTo>
                  <a:moveTo>
                    <a:pt x="0" y="118"/>
                  </a:moveTo>
                  <a:cubicBezTo>
                    <a:pt x="0" y="118"/>
                    <a:pt x="0" y="119"/>
                    <a:pt x="0" y="119"/>
                  </a:cubicBezTo>
                  <a:cubicBezTo>
                    <a:pt x="0" y="119"/>
                    <a:pt x="0" y="118"/>
                    <a:pt x="0" y="118"/>
                  </a:cubicBezTo>
                  <a:moveTo>
                    <a:pt x="0" y="118"/>
                  </a:moveTo>
                  <a:cubicBezTo>
                    <a:pt x="0" y="118"/>
                    <a:pt x="0" y="118"/>
                    <a:pt x="0" y="118"/>
                  </a:cubicBezTo>
                  <a:cubicBezTo>
                    <a:pt x="0" y="118"/>
                    <a:pt x="0" y="118"/>
                    <a:pt x="0" y="118"/>
                  </a:cubicBezTo>
                  <a:moveTo>
                    <a:pt x="0" y="118"/>
                  </a:moveTo>
                  <a:cubicBezTo>
                    <a:pt x="0" y="118"/>
                    <a:pt x="0" y="118"/>
                    <a:pt x="0" y="118"/>
                  </a:cubicBezTo>
                  <a:cubicBezTo>
                    <a:pt x="0" y="118"/>
                    <a:pt x="0" y="118"/>
                    <a:pt x="0" y="118"/>
                  </a:cubicBezTo>
                  <a:moveTo>
                    <a:pt x="0" y="117"/>
                  </a:moveTo>
                  <a:cubicBezTo>
                    <a:pt x="0" y="117"/>
                    <a:pt x="0" y="117"/>
                    <a:pt x="0" y="118"/>
                  </a:cubicBezTo>
                  <a:cubicBezTo>
                    <a:pt x="0" y="117"/>
                    <a:pt x="0" y="117"/>
                    <a:pt x="0" y="117"/>
                  </a:cubicBezTo>
                  <a:moveTo>
                    <a:pt x="0" y="117"/>
                  </a:moveTo>
                  <a:cubicBezTo>
                    <a:pt x="0" y="117"/>
                    <a:pt x="0" y="117"/>
                    <a:pt x="0" y="117"/>
                  </a:cubicBezTo>
                  <a:cubicBezTo>
                    <a:pt x="0" y="117"/>
                    <a:pt x="0" y="117"/>
                    <a:pt x="0" y="117"/>
                  </a:cubicBezTo>
                  <a:moveTo>
                    <a:pt x="0" y="117"/>
                  </a:moveTo>
                  <a:cubicBezTo>
                    <a:pt x="0" y="117"/>
                    <a:pt x="0" y="117"/>
                    <a:pt x="0" y="117"/>
                  </a:cubicBezTo>
                  <a:cubicBezTo>
                    <a:pt x="0" y="117"/>
                    <a:pt x="0" y="117"/>
                    <a:pt x="0" y="117"/>
                  </a:cubicBezTo>
                  <a:moveTo>
                    <a:pt x="0" y="116"/>
                  </a:moveTo>
                  <a:cubicBezTo>
                    <a:pt x="0" y="116"/>
                    <a:pt x="0" y="116"/>
                    <a:pt x="0" y="116"/>
                  </a:cubicBezTo>
                  <a:cubicBezTo>
                    <a:pt x="0" y="116"/>
                    <a:pt x="0" y="116"/>
                    <a:pt x="0" y="116"/>
                  </a:cubicBezTo>
                  <a:moveTo>
                    <a:pt x="0" y="116"/>
                  </a:moveTo>
                  <a:cubicBezTo>
                    <a:pt x="0" y="116"/>
                    <a:pt x="0" y="116"/>
                    <a:pt x="0" y="116"/>
                  </a:cubicBezTo>
                  <a:cubicBezTo>
                    <a:pt x="0" y="116"/>
                    <a:pt x="0" y="116"/>
                    <a:pt x="0" y="116"/>
                  </a:cubicBezTo>
                  <a:moveTo>
                    <a:pt x="0" y="116"/>
                  </a:moveTo>
                  <a:cubicBezTo>
                    <a:pt x="0" y="116"/>
                    <a:pt x="0" y="116"/>
                    <a:pt x="0" y="116"/>
                  </a:cubicBezTo>
                  <a:cubicBezTo>
                    <a:pt x="0" y="116"/>
                    <a:pt x="0" y="116"/>
                    <a:pt x="0" y="116"/>
                  </a:cubicBezTo>
                  <a:moveTo>
                    <a:pt x="0" y="115"/>
                  </a:moveTo>
                  <a:cubicBezTo>
                    <a:pt x="0" y="115"/>
                    <a:pt x="0" y="115"/>
                    <a:pt x="0" y="115"/>
                  </a:cubicBezTo>
                  <a:cubicBezTo>
                    <a:pt x="0" y="115"/>
                    <a:pt x="0" y="115"/>
                    <a:pt x="0" y="115"/>
                  </a:cubicBezTo>
                  <a:moveTo>
                    <a:pt x="0" y="115"/>
                  </a:moveTo>
                  <a:cubicBezTo>
                    <a:pt x="0" y="115"/>
                    <a:pt x="0" y="115"/>
                    <a:pt x="0" y="115"/>
                  </a:cubicBezTo>
                  <a:cubicBezTo>
                    <a:pt x="0" y="115"/>
                    <a:pt x="0" y="115"/>
                    <a:pt x="0" y="115"/>
                  </a:cubicBezTo>
                  <a:moveTo>
                    <a:pt x="0" y="115"/>
                  </a:moveTo>
                  <a:cubicBezTo>
                    <a:pt x="0" y="115"/>
                    <a:pt x="0" y="115"/>
                    <a:pt x="0" y="115"/>
                  </a:cubicBezTo>
                  <a:cubicBezTo>
                    <a:pt x="0" y="115"/>
                    <a:pt x="0" y="115"/>
                    <a:pt x="0" y="115"/>
                  </a:cubicBezTo>
                  <a:moveTo>
                    <a:pt x="0" y="114"/>
                  </a:moveTo>
                  <a:cubicBezTo>
                    <a:pt x="0" y="114"/>
                    <a:pt x="0" y="114"/>
                    <a:pt x="0" y="114"/>
                  </a:cubicBezTo>
                  <a:cubicBezTo>
                    <a:pt x="0" y="114"/>
                    <a:pt x="0" y="114"/>
                    <a:pt x="0" y="114"/>
                  </a:cubicBezTo>
                  <a:moveTo>
                    <a:pt x="0" y="114"/>
                  </a:moveTo>
                  <a:cubicBezTo>
                    <a:pt x="0" y="114"/>
                    <a:pt x="0" y="114"/>
                    <a:pt x="0" y="114"/>
                  </a:cubicBezTo>
                  <a:cubicBezTo>
                    <a:pt x="0" y="114"/>
                    <a:pt x="0" y="114"/>
                    <a:pt x="0" y="114"/>
                  </a:cubicBezTo>
                  <a:moveTo>
                    <a:pt x="0" y="114"/>
                  </a:moveTo>
                  <a:cubicBezTo>
                    <a:pt x="0" y="114"/>
                    <a:pt x="0" y="114"/>
                    <a:pt x="0" y="114"/>
                  </a:cubicBezTo>
                  <a:cubicBezTo>
                    <a:pt x="0" y="114"/>
                    <a:pt x="0" y="114"/>
                    <a:pt x="0" y="114"/>
                  </a:cubicBezTo>
                  <a:moveTo>
                    <a:pt x="0" y="113"/>
                  </a:moveTo>
                  <a:cubicBezTo>
                    <a:pt x="0" y="113"/>
                    <a:pt x="0" y="113"/>
                    <a:pt x="0" y="113"/>
                  </a:cubicBezTo>
                  <a:cubicBezTo>
                    <a:pt x="0" y="113"/>
                    <a:pt x="0" y="113"/>
                    <a:pt x="0" y="113"/>
                  </a:cubicBezTo>
                  <a:moveTo>
                    <a:pt x="0" y="113"/>
                  </a:moveTo>
                  <a:cubicBezTo>
                    <a:pt x="0" y="113"/>
                    <a:pt x="0" y="113"/>
                    <a:pt x="0" y="113"/>
                  </a:cubicBezTo>
                  <a:cubicBezTo>
                    <a:pt x="0" y="113"/>
                    <a:pt x="0" y="113"/>
                    <a:pt x="0" y="113"/>
                  </a:cubicBezTo>
                  <a:moveTo>
                    <a:pt x="0" y="113"/>
                  </a:moveTo>
                  <a:cubicBezTo>
                    <a:pt x="0" y="113"/>
                    <a:pt x="0" y="113"/>
                    <a:pt x="0" y="113"/>
                  </a:cubicBezTo>
                  <a:cubicBezTo>
                    <a:pt x="0" y="113"/>
                    <a:pt x="0" y="113"/>
                    <a:pt x="0" y="113"/>
                  </a:cubicBezTo>
                  <a:moveTo>
                    <a:pt x="0" y="112"/>
                  </a:moveTo>
                  <a:cubicBezTo>
                    <a:pt x="0" y="112"/>
                    <a:pt x="0" y="112"/>
                    <a:pt x="0" y="112"/>
                  </a:cubicBezTo>
                  <a:cubicBezTo>
                    <a:pt x="0" y="112"/>
                    <a:pt x="0" y="112"/>
                    <a:pt x="0" y="112"/>
                  </a:cubicBezTo>
                  <a:moveTo>
                    <a:pt x="0" y="112"/>
                  </a:moveTo>
                  <a:cubicBezTo>
                    <a:pt x="0" y="112"/>
                    <a:pt x="0" y="112"/>
                    <a:pt x="0" y="112"/>
                  </a:cubicBezTo>
                  <a:cubicBezTo>
                    <a:pt x="0" y="112"/>
                    <a:pt x="0" y="112"/>
                    <a:pt x="0" y="112"/>
                  </a:cubicBezTo>
                  <a:moveTo>
                    <a:pt x="0" y="111"/>
                  </a:moveTo>
                  <a:cubicBezTo>
                    <a:pt x="0" y="112"/>
                    <a:pt x="0" y="112"/>
                    <a:pt x="0" y="112"/>
                  </a:cubicBezTo>
                  <a:cubicBezTo>
                    <a:pt x="0" y="112"/>
                    <a:pt x="0" y="112"/>
                    <a:pt x="0" y="111"/>
                  </a:cubicBezTo>
                  <a:moveTo>
                    <a:pt x="0" y="111"/>
                  </a:moveTo>
                  <a:cubicBezTo>
                    <a:pt x="0" y="111"/>
                    <a:pt x="0" y="111"/>
                    <a:pt x="0" y="111"/>
                  </a:cubicBezTo>
                  <a:cubicBezTo>
                    <a:pt x="0" y="111"/>
                    <a:pt x="0" y="111"/>
                    <a:pt x="0" y="111"/>
                  </a:cubicBezTo>
                  <a:moveTo>
                    <a:pt x="0" y="111"/>
                  </a:moveTo>
                  <a:cubicBezTo>
                    <a:pt x="0" y="111"/>
                    <a:pt x="0" y="111"/>
                    <a:pt x="0" y="111"/>
                  </a:cubicBezTo>
                  <a:cubicBezTo>
                    <a:pt x="0" y="111"/>
                    <a:pt x="0" y="111"/>
                    <a:pt x="0" y="111"/>
                  </a:cubicBezTo>
                  <a:moveTo>
                    <a:pt x="0" y="110"/>
                  </a:moveTo>
                  <a:cubicBezTo>
                    <a:pt x="0" y="110"/>
                    <a:pt x="0" y="111"/>
                    <a:pt x="0" y="111"/>
                  </a:cubicBezTo>
                  <a:cubicBezTo>
                    <a:pt x="0" y="111"/>
                    <a:pt x="0" y="110"/>
                    <a:pt x="0" y="110"/>
                  </a:cubicBezTo>
                  <a:moveTo>
                    <a:pt x="0" y="110"/>
                  </a:moveTo>
                  <a:cubicBezTo>
                    <a:pt x="0" y="110"/>
                    <a:pt x="0" y="110"/>
                    <a:pt x="0" y="110"/>
                  </a:cubicBezTo>
                  <a:cubicBezTo>
                    <a:pt x="0" y="110"/>
                    <a:pt x="0" y="110"/>
                    <a:pt x="0" y="110"/>
                  </a:cubicBezTo>
                  <a:moveTo>
                    <a:pt x="0" y="110"/>
                  </a:moveTo>
                  <a:cubicBezTo>
                    <a:pt x="0" y="110"/>
                    <a:pt x="0" y="110"/>
                    <a:pt x="0" y="110"/>
                  </a:cubicBezTo>
                  <a:cubicBezTo>
                    <a:pt x="0" y="110"/>
                    <a:pt x="0" y="110"/>
                    <a:pt x="0" y="110"/>
                  </a:cubicBezTo>
                  <a:moveTo>
                    <a:pt x="0" y="109"/>
                  </a:moveTo>
                  <a:cubicBezTo>
                    <a:pt x="0" y="109"/>
                    <a:pt x="0" y="109"/>
                    <a:pt x="0" y="110"/>
                  </a:cubicBezTo>
                  <a:cubicBezTo>
                    <a:pt x="0" y="109"/>
                    <a:pt x="0" y="109"/>
                    <a:pt x="0" y="109"/>
                  </a:cubicBezTo>
                  <a:moveTo>
                    <a:pt x="109" y="0"/>
                  </a:moveTo>
                  <a:cubicBezTo>
                    <a:pt x="49" y="0"/>
                    <a:pt x="0" y="49"/>
                    <a:pt x="0" y="109"/>
                  </a:cubicBezTo>
                  <a:cubicBezTo>
                    <a:pt x="0" y="109"/>
                    <a:pt x="0" y="109"/>
                    <a:pt x="0" y="109"/>
                  </a:cubicBezTo>
                  <a:cubicBezTo>
                    <a:pt x="0" y="49"/>
                    <a:pt x="49" y="0"/>
                    <a:pt x="109" y="0"/>
                  </a:cubicBezTo>
                  <a:cubicBezTo>
                    <a:pt x="109" y="0"/>
                    <a:pt x="109" y="0"/>
                    <a:pt x="109" y="0"/>
                  </a:cubicBezTo>
                  <a:cubicBezTo>
                    <a:pt x="109" y="0"/>
                    <a:pt x="109" y="0"/>
                    <a:pt x="109" y="0"/>
                  </a:cubicBezTo>
                </a:path>
              </a:pathLst>
            </a:custGeom>
            <a:solidFill>
              <a:srgbClr val="7AC3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07" name="Freeform 1270"/>
            <p:cNvSpPr>
              <a:spLocks/>
            </p:cNvSpPr>
            <p:nvPr/>
          </p:nvSpPr>
          <p:spPr bwMode="auto">
            <a:xfrm>
              <a:off x="8175626" y="3051176"/>
              <a:ext cx="177800" cy="346075"/>
            </a:xfrm>
            <a:custGeom>
              <a:avLst/>
              <a:gdLst>
                <a:gd name="T0" fmla="*/ 0 w 113"/>
                <a:gd name="T1" fmla="*/ 109 h 219"/>
                <a:gd name="T2" fmla="*/ 0 w 113"/>
                <a:gd name="T3" fmla="*/ 110 h 219"/>
                <a:gd name="T4" fmla="*/ 0 w 113"/>
                <a:gd name="T5" fmla="*/ 110 h 219"/>
                <a:gd name="T6" fmla="*/ 0 w 113"/>
                <a:gd name="T7" fmla="*/ 110 h 219"/>
                <a:gd name="T8" fmla="*/ 0 w 113"/>
                <a:gd name="T9" fmla="*/ 111 h 219"/>
                <a:gd name="T10" fmla="*/ 0 w 113"/>
                <a:gd name="T11" fmla="*/ 111 h 219"/>
                <a:gd name="T12" fmla="*/ 0 w 113"/>
                <a:gd name="T13" fmla="*/ 111 h 219"/>
                <a:gd name="T14" fmla="*/ 0 w 113"/>
                <a:gd name="T15" fmla="*/ 112 h 219"/>
                <a:gd name="T16" fmla="*/ 0 w 113"/>
                <a:gd name="T17" fmla="*/ 112 h 219"/>
                <a:gd name="T18" fmla="*/ 0 w 113"/>
                <a:gd name="T19" fmla="*/ 112 h 219"/>
                <a:gd name="T20" fmla="*/ 0 w 113"/>
                <a:gd name="T21" fmla="*/ 113 h 219"/>
                <a:gd name="T22" fmla="*/ 0 w 113"/>
                <a:gd name="T23" fmla="*/ 113 h 219"/>
                <a:gd name="T24" fmla="*/ 0 w 113"/>
                <a:gd name="T25" fmla="*/ 113 h 219"/>
                <a:gd name="T26" fmla="*/ 0 w 113"/>
                <a:gd name="T27" fmla="*/ 114 h 219"/>
                <a:gd name="T28" fmla="*/ 0 w 113"/>
                <a:gd name="T29" fmla="*/ 114 h 219"/>
                <a:gd name="T30" fmla="*/ 0 w 113"/>
                <a:gd name="T31" fmla="*/ 114 h 219"/>
                <a:gd name="T32" fmla="*/ 0 w 113"/>
                <a:gd name="T33" fmla="*/ 115 h 219"/>
                <a:gd name="T34" fmla="*/ 0 w 113"/>
                <a:gd name="T35" fmla="*/ 115 h 219"/>
                <a:gd name="T36" fmla="*/ 0 w 113"/>
                <a:gd name="T37" fmla="*/ 115 h 219"/>
                <a:gd name="T38" fmla="*/ 0 w 113"/>
                <a:gd name="T39" fmla="*/ 116 h 219"/>
                <a:gd name="T40" fmla="*/ 0 w 113"/>
                <a:gd name="T41" fmla="*/ 116 h 219"/>
                <a:gd name="T42" fmla="*/ 0 w 113"/>
                <a:gd name="T43" fmla="*/ 116 h 219"/>
                <a:gd name="T44" fmla="*/ 0 w 113"/>
                <a:gd name="T45" fmla="*/ 117 h 219"/>
                <a:gd name="T46" fmla="*/ 0 w 113"/>
                <a:gd name="T47" fmla="*/ 117 h 219"/>
                <a:gd name="T48" fmla="*/ 0 w 113"/>
                <a:gd name="T49" fmla="*/ 118 h 219"/>
                <a:gd name="T50" fmla="*/ 0 w 113"/>
                <a:gd name="T51" fmla="*/ 118 h 219"/>
                <a:gd name="T52" fmla="*/ 0 w 113"/>
                <a:gd name="T53" fmla="*/ 118 h 219"/>
                <a:gd name="T54" fmla="*/ 0 w 113"/>
                <a:gd name="T55" fmla="*/ 119 h 219"/>
                <a:gd name="T56" fmla="*/ 0 w 113"/>
                <a:gd name="T57" fmla="*/ 119 h 219"/>
                <a:gd name="T58" fmla="*/ 0 w 113"/>
                <a:gd name="T59" fmla="*/ 119 h 219"/>
                <a:gd name="T60" fmla="*/ 0 w 113"/>
                <a:gd name="T61" fmla="*/ 120 h 219"/>
                <a:gd name="T62" fmla="*/ 0 w 113"/>
                <a:gd name="T63" fmla="*/ 120 h 219"/>
                <a:gd name="T64" fmla="*/ 0 w 113"/>
                <a:gd name="T65" fmla="*/ 120 h 219"/>
                <a:gd name="T66" fmla="*/ 0 w 113"/>
                <a:gd name="T67" fmla="*/ 121 h 219"/>
                <a:gd name="T68" fmla="*/ 0 w 113"/>
                <a:gd name="T69" fmla="*/ 121 h 219"/>
                <a:gd name="T70" fmla="*/ 93 w 113"/>
                <a:gd name="T71" fmla="*/ 155 h 219"/>
                <a:gd name="T72" fmla="*/ 96 w 113"/>
                <a:gd name="T73" fmla="*/ 62 h 219"/>
                <a:gd name="T74" fmla="*/ 109 w 113"/>
                <a:gd name="T7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3" h="219">
                  <a:moveTo>
                    <a:pt x="109" y="0"/>
                  </a:moveTo>
                  <a:cubicBezTo>
                    <a:pt x="49" y="0"/>
                    <a:pt x="0" y="49"/>
                    <a:pt x="0" y="109"/>
                  </a:cubicBezTo>
                  <a:cubicBezTo>
                    <a:pt x="0" y="109"/>
                    <a:pt x="0" y="109"/>
                    <a:pt x="0" y="109"/>
                  </a:cubicBezTo>
                  <a:cubicBezTo>
                    <a:pt x="0" y="109"/>
                    <a:pt x="0" y="109"/>
                    <a:pt x="0" y="110"/>
                  </a:cubicBezTo>
                  <a:cubicBezTo>
                    <a:pt x="0" y="110"/>
                    <a:pt x="0" y="110"/>
                    <a:pt x="0" y="110"/>
                  </a:cubicBezTo>
                  <a:cubicBezTo>
                    <a:pt x="0" y="110"/>
                    <a:pt x="0" y="110"/>
                    <a:pt x="0" y="110"/>
                  </a:cubicBezTo>
                  <a:cubicBezTo>
                    <a:pt x="0" y="110"/>
                    <a:pt x="0" y="110"/>
                    <a:pt x="0" y="110"/>
                  </a:cubicBezTo>
                  <a:cubicBezTo>
                    <a:pt x="0" y="110"/>
                    <a:pt x="0" y="110"/>
                    <a:pt x="0" y="110"/>
                  </a:cubicBezTo>
                  <a:cubicBezTo>
                    <a:pt x="0" y="110"/>
                    <a:pt x="0" y="110"/>
                    <a:pt x="0" y="110"/>
                  </a:cubicBezTo>
                  <a:cubicBezTo>
                    <a:pt x="0" y="110"/>
                    <a:pt x="0" y="111"/>
                    <a:pt x="0" y="111"/>
                  </a:cubicBezTo>
                  <a:cubicBezTo>
                    <a:pt x="0" y="111"/>
                    <a:pt x="0" y="111"/>
                    <a:pt x="0" y="111"/>
                  </a:cubicBezTo>
                  <a:cubicBezTo>
                    <a:pt x="0" y="111"/>
                    <a:pt x="0" y="111"/>
                    <a:pt x="0" y="111"/>
                  </a:cubicBezTo>
                  <a:cubicBezTo>
                    <a:pt x="0" y="111"/>
                    <a:pt x="0" y="111"/>
                    <a:pt x="0" y="111"/>
                  </a:cubicBezTo>
                  <a:cubicBezTo>
                    <a:pt x="0" y="111"/>
                    <a:pt x="0" y="111"/>
                    <a:pt x="0" y="111"/>
                  </a:cubicBezTo>
                  <a:cubicBezTo>
                    <a:pt x="0" y="111"/>
                    <a:pt x="0" y="111"/>
                    <a:pt x="0" y="111"/>
                  </a:cubicBezTo>
                  <a:cubicBezTo>
                    <a:pt x="0" y="112"/>
                    <a:pt x="0" y="112"/>
                    <a:pt x="0" y="112"/>
                  </a:cubicBezTo>
                  <a:cubicBezTo>
                    <a:pt x="0" y="112"/>
                    <a:pt x="0" y="112"/>
                    <a:pt x="0" y="112"/>
                  </a:cubicBezTo>
                  <a:cubicBezTo>
                    <a:pt x="0" y="112"/>
                    <a:pt x="0" y="112"/>
                    <a:pt x="0" y="112"/>
                  </a:cubicBezTo>
                  <a:cubicBezTo>
                    <a:pt x="0" y="112"/>
                    <a:pt x="0" y="112"/>
                    <a:pt x="0" y="112"/>
                  </a:cubicBezTo>
                  <a:cubicBezTo>
                    <a:pt x="0" y="112"/>
                    <a:pt x="0" y="112"/>
                    <a:pt x="0" y="112"/>
                  </a:cubicBezTo>
                  <a:cubicBezTo>
                    <a:pt x="0" y="112"/>
                    <a:pt x="0" y="112"/>
                    <a:pt x="0" y="113"/>
                  </a:cubicBezTo>
                  <a:cubicBezTo>
                    <a:pt x="0" y="113"/>
                    <a:pt x="0" y="113"/>
                    <a:pt x="0" y="113"/>
                  </a:cubicBezTo>
                  <a:cubicBezTo>
                    <a:pt x="0" y="113"/>
                    <a:pt x="0" y="113"/>
                    <a:pt x="0" y="113"/>
                  </a:cubicBezTo>
                  <a:cubicBezTo>
                    <a:pt x="0" y="113"/>
                    <a:pt x="0" y="113"/>
                    <a:pt x="0" y="113"/>
                  </a:cubicBezTo>
                  <a:cubicBezTo>
                    <a:pt x="0" y="113"/>
                    <a:pt x="0" y="113"/>
                    <a:pt x="0" y="113"/>
                  </a:cubicBezTo>
                  <a:cubicBezTo>
                    <a:pt x="0" y="113"/>
                    <a:pt x="0" y="113"/>
                    <a:pt x="0" y="113"/>
                  </a:cubicBezTo>
                  <a:cubicBezTo>
                    <a:pt x="0" y="113"/>
                    <a:pt x="0" y="114"/>
                    <a:pt x="0" y="114"/>
                  </a:cubicBezTo>
                  <a:cubicBezTo>
                    <a:pt x="0" y="114"/>
                    <a:pt x="0" y="114"/>
                    <a:pt x="0" y="114"/>
                  </a:cubicBezTo>
                  <a:cubicBezTo>
                    <a:pt x="0" y="114"/>
                    <a:pt x="0" y="114"/>
                    <a:pt x="0" y="114"/>
                  </a:cubicBezTo>
                  <a:cubicBezTo>
                    <a:pt x="0" y="114"/>
                    <a:pt x="0" y="114"/>
                    <a:pt x="0" y="114"/>
                  </a:cubicBezTo>
                  <a:cubicBezTo>
                    <a:pt x="0" y="114"/>
                    <a:pt x="0" y="114"/>
                    <a:pt x="0" y="114"/>
                  </a:cubicBezTo>
                  <a:cubicBezTo>
                    <a:pt x="0" y="114"/>
                    <a:pt x="0" y="114"/>
                    <a:pt x="0" y="114"/>
                  </a:cubicBezTo>
                  <a:cubicBezTo>
                    <a:pt x="0" y="114"/>
                    <a:pt x="0" y="115"/>
                    <a:pt x="0" y="115"/>
                  </a:cubicBezTo>
                  <a:cubicBezTo>
                    <a:pt x="0" y="115"/>
                    <a:pt x="0" y="115"/>
                    <a:pt x="0" y="115"/>
                  </a:cubicBezTo>
                  <a:cubicBezTo>
                    <a:pt x="0" y="115"/>
                    <a:pt x="0" y="115"/>
                    <a:pt x="0" y="115"/>
                  </a:cubicBezTo>
                  <a:cubicBezTo>
                    <a:pt x="0" y="115"/>
                    <a:pt x="0" y="115"/>
                    <a:pt x="0" y="115"/>
                  </a:cubicBezTo>
                  <a:cubicBezTo>
                    <a:pt x="0" y="115"/>
                    <a:pt x="0" y="115"/>
                    <a:pt x="0" y="115"/>
                  </a:cubicBezTo>
                  <a:cubicBezTo>
                    <a:pt x="0" y="115"/>
                    <a:pt x="0" y="115"/>
                    <a:pt x="0" y="115"/>
                  </a:cubicBezTo>
                  <a:cubicBezTo>
                    <a:pt x="0" y="116"/>
                    <a:pt x="0" y="116"/>
                    <a:pt x="0" y="116"/>
                  </a:cubicBezTo>
                  <a:cubicBezTo>
                    <a:pt x="0" y="116"/>
                    <a:pt x="0" y="116"/>
                    <a:pt x="0" y="116"/>
                  </a:cubicBezTo>
                  <a:cubicBezTo>
                    <a:pt x="0" y="116"/>
                    <a:pt x="0" y="116"/>
                    <a:pt x="0" y="116"/>
                  </a:cubicBezTo>
                  <a:cubicBezTo>
                    <a:pt x="0" y="116"/>
                    <a:pt x="0" y="116"/>
                    <a:pt x="0" y="116"/>
                  </a:cubicBezTo>
                  <a:cubicBezTo>
                    <a:pt x="0" y="116"/>
                    <a:pt x="0" y="116"/>
                    <a:pt x="0" y="116"/>
                  </a:cubicBezTo>
                  <a:cubicBezTo>
                    <a:pt x="0" y="116"/>
                    <a:pt x="0" y="116"/>
                    <a:pt x="0" y="116"/>
                  </a:cubicBezTo>
                  <a:cubicBezTo>
                    <a:pt x="0" y="117"/>
                    <a:pt x="0" y="117"/>
                    <a:pt x="0" y="117"/>
                  </a:cubicBezTo>
                  <a:cubicBezTo>
                    <a:pt x="0" y="117"/>
                    <a:pt x="0" y="117"/>
                    <a:pt x="0" y="117"/>
                  </a:cubicBezTo>
                  <a:cubicBezTo>
                    <a:pt x="0" y="117"/>
                    <a:pt x="0" y="117"/>
                    <a:pt x="0" y="117"/>
                  </a:cubicBezTo>
                  <a:cubicBezTo>
                    <a:pt x="0" y="117"/>
                    <a:pt x="0" y="117"/>
                    <a:pt x="0" y="117"/>
                  </a:cubicBezTo>
                  <a:cubicBezTo>
                    <a:pt x="0" y="117"/>
                    <a:pt x="0" y="117"/>
                    <a:pt x="0" y="117"/>
                  </a:cubicBezTo>
                  <a:cubicBezTo>
                    <a:pt x="0" y="117"/>
                    <a:pt x="0" y="117"/>
                    <a:pt x="0" y="118"/>
                  </a:cubicBezTo>
                  <a:cubicBezTo>
                    <a:pt x="0" y="118"/>
                    <a:pt x="0" y="118"/>
                    <a:pt x="0" y="118"/>
                  </a:cubicBezTo>
                  <a:cubicBezTo>
                    <a:pt x="0" y="118"/>
                    <a:pt x="0" y="118"/>
                    <a:pt x="0" y="118"/>
                  </a:cubicBezTo>
                  <a:cubicBezTo>
                    <a:pt x="0" y="118"/>
                    <a:pt x="0" y="118"/>
                    <a:pt x="0" y="118"/>
                  </a:cubicBezTo>
                  <a:cubicBezTo>
                    <a:pt x="0" y="118"/>
                    <a:pt x="0" y="118"/>
                    <a:pt x="0" y="118"/>
                  </a:cubicBezTo>
                  <a:cubicBezTo>
                    <a:pt x="0" y="118"/>
                    <a:pt x="0" y="118"/>
                    <a:pt x="0" y="118"/>
                  </a:cubicBezTo>
                  <a:cubicBezTo>
                    <a:pt x="0" y="118"/>
                    <a:pt x="0" y="119"/>
                    <a:pt x="0" y="119"/>
                  </a:cubicBezTo>
                  <a:cubicBezTo>
                    <a:pt x="0" y="119"/>
                    <a:pt x="0" y="119"/>
                    <a:pt x="0" y="119"/>
                  </a:cubicBezTo>
                  <a:cubicBezTo>
                    <a:pt x="0" y="119"/>
                    <a:pt x="0" y="119"/>
                    <a:pt x="0" y="119"/>
                  </a:cubicBezTo>
                  <a:cubicBezTo>
                    <a:pt x="0" y="119"/>
                    <a:pt x="0" y="119"/>
                    <a:pt x="0" y="119"/>
                  </a:cubicBezTo>
                  <a:cubicBezTo>
                    <a:pt x="0" y="119"/>
                    <a:pt x="0" y="119"/>
                    <a:pt x="0" y="119"/>
                  </a:cubicBezTo>
                  <a:cubicBezTo>
                    <a:pt x="0" y="119"/>
                    <a:pt x="0" y="119"/>
                    <a:pt x="0" y="120"/>
                  </a:cubicBezTo>
                  <a:cubicBezTo>
                    <a:pt x="0" y="120"/>
                    <a:pt x="0" y="120"/>
                    <a:pt x="0" y="120"/>
                  </a:cubicBezTo>
                  <a:cubicBezTo>
                    <a:pt x="0" y="120"/>
                    <a:pt x="0" y="120"/>
                    <a:pt x="0" y="120"/>
                  </a:cubicBezTo>
                  <a:cubicBezTo>
                    <a:pt x="0" y="120"/>
                    <a:pt x="0" y="120"/>
                    <a:pt x="0" y="120"/>
                  </a:cubicBezTo>
                  <a:cubicBezTo>
                    <a:pt x="0" y="120"/>
                    <a:pt x="0" y="120"/>
                    <a:pt x="0" y="120"/>
                  </a:cubicBezTo>
                  <a:cubicBezTo>
                    <a:pt x="0" y="120"/>
                    <a:pt x="0" y="120"/>
                    <a:pt x="0" y="120"/>
                  </a:cubicBezTo>
                  <a:cubicBezTo>
                    <a:pt x="0" y="120"/>
                    <a:pt x="0" y="120"/>
                    <a:pt x="0" y="121"/>
                  </a:cubicBezTo>
                  <a:cubicBezTo>
                    <a:pt x="0" y="121"/>
                    <a:pt x="0" y="121"/>
                    <a:pt x="0" y="121"/>
                  </a:cubicBezTo>
                  <a:cubicBezTo>
                    <a:pt x="0" y="121"/>
                    <a:pt x="0" y="121"/>
                    <a:pt x="0" y="121"/>
                  </a:cubicBezTo>
                  <a:cubicBezTo>
                    <a:pt x="0" y="121"/>
                    <a:pt x="0" y="121"/>
                    <a:pt x="0" y="121"/>
                  </a:cubicBezTo>
                  <a:cubicBezTo>
                    <a:pt x="6" y="175"/>
                    <a:pt x="51" y="217"/>
                    <a:pt x="106" y="219"/>
                  </a:cubicBezTo>
                  <a:cubicBezTo>
                    <a:pt x="100" y="198"/>
                    <a:pt x="96" y="177"/>
                    <a:pt x="93" y="155"/>
                  </a:cubicBezTo>
                  <a:cubicBezTo>
                    <a:pt x="74" y="149"/>
                    <a:pt x="60" y="131"/>
                    <a:pt x="60" y="109"/>
                  </a:cubicBezTo>
                  <a:cubicBezTo>
                    <a:pt x="60" y="87"/>
                    <a:pt x="75" y="68"/>
                    <a:pt x="96" y="62"/>
                  </a:cubicBezTo>
                  <a:cubicBezTo>
                    <a:pt x="99" y="40"/>
                    <a:pt x="105" y="19"/>
                    <a:pt x="113" y="0"/>
                  </a:cubicBezTo>
                  <a:cubicBezTo>
                    <a:pt x="111" y="0"/>
                    <a:pt x="110" y="0"/>
                    <a:pt x="109" y="0"/>
                  </a:cubicBezTo>
                  <a:cubicBezTo>
                    <a:pt x="109" y="0"/>
                    <a:pt x="109" y="0"/>
                    <a:pt x="109" y="0"/>
                  </a:cubicBezTo>
                </a:path>
              </a:pathLst>
            </a:custGeom>
            <a:solidFill>
              <a:srgbClr val="338E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08" name="Freeform 1271"/>
            <p:cNvSpPr>
              <a:spLocks/>
            </p:cNvSpPr>
            <p:nvPr/>
          </p:nvSpPr>
          <p:spPr bwMode="auto">
            <a:xfrm>
              <a:off x="8269288" y="3149601"/>
              <a:ext cx="57150" cy="146050"/>
            </a:xfrm>
            <a:custGeom>
              <a:avLst/>
              <a:gdLst>
                <a:gd name="T0" fmla="*/ 36 w 36"/>
                <a:gd name="T1" fmla="*/ 0 h 93"/>
                <a:gd name="T2" fmla="*/ 0 w 36"/>
                <a:gd name="T3" fmla="*/ 47 h 93"/>
                <a:gd name="T4" fmla="*/ 33 w 36"/>
                <a:gd name="T5" fmla="*/ 93 h 93"/>
                <a:gd name="T6" fmla="*/ 31 w 36"/>
                <a:gd name="T7" fmla="*/ 56 h 93"/>
                <a:gd name="T8" fmla="*/ 36 w 36"/>
                <a:gd name="T9" fmla="*/ 0 h 93"/>
              </a:gdLst>
              <a:ahLst/>
              <a:cxnLst>
                <a:cxn ang="0">
                  <a:pos x="T0" y="T1"/>
                </a:cxn>
                <a:cxn ang="0">
                  <a:pos x="T2" y="T3"/>
                </a:cxn>
                <a:cxn ang="0">
                  <a:pos x="T4" y="T5"/>
                </a:cxn>
                <a:cxn ang="0">
                  <a:pos x="T6" y="T7"/>
                </a:cxn>
                <a:cxn ang="0">
                  <a:pos x="T8" y="T9"/>
                </a:cxn>
              </a:cxnLst>
              <a:rect l="0" t="0" r="r" b="b"/>
              <a:pathLst>
                <a:path w="36" h="93">
                  <a:moveTo>
                    <a:pt x="36" y="0"/>
                  </a:moveTo>
                  <a:cubicBezTo>
                    <a:pt x="15" y="6"/>
                    <a:pt x="0" y="25"/>
                    <a:pt x="0" y="47"/>
                  </a:cubicBezTo>
                  <a:cubicBezTo>
                    <a:pt x="0" y="69"/>
                    <a:pt x="14" y="87"/>
                    <a:pt x="33" y="93"/>
                  </a:cubicBezTo>
                  <a:cubicBezTo>
                    <a:pt x="32" y="81"/>
                    <a:pt x="31" y="69"/>
                    <a:pt x="31" y="56"/>
                  </a:cubicBezTo>
                  <a:cubicBezTo>
                    <a:pt x="31" y="37"/>
                    <a:pt x="33" y="18"/>
                    <a:pt x="36" y="0"/>
                  </a:cubicBezTo>
                </a:path>
              </a:pathLst>
            </a:custGeom>
            <a:solidFill>
              <a:srgbClr val="3A7A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grpSp>
      <p:pic>
        <p:nvPicPr>
          <p:cNvPr id="2516" name="Picture 2515"/>
          <p:cNvPicPr>
            <a:picLocks noChangeAspect="1"/>
          </p:cNvPicPr>
          <p:nvPr/>
        </p:nvPicPr>
        <p:blipFill>
          <a:blip r:embed="rId6"/>
          <a:stretch>
            <a:fillRect/>
          </a:stretch>
        </p:blipFill>
        <p:spPr>
          <a:xfrm>
            <a:off x="4497889" y="-1946363"/>
            <a:ext cx="2560137" cy="1870137"/>
          </a:xfrm>
          <a:prstGeom prst="rect">
            <a:avLst/>
          </a:prstGeom>
        </p:spPr>
      </p:pic>
      <p:pic>
        <p:nvPicPr>
          <p:cNvPr id="2518" name="Picture 2517"/>
          <p:cNvPicPr>
            <a:picLocks noChangeAspect="1"/>
          </p:cNvPicPr>
          <p:nvPr/>
        </p:nvPicPr>
        <p:blipFill>
          <a:blip r:embed="rId7"/>
          <a:stretch>
            <a:fillRect/>
          </a:stretch>
        </p:blipFill>
        <p:spPr>
          <a:xfrm>
            <a:off x="651543" y="2067745"/>
            <a:ext cx="562500" cy="753750"/>
          </a:xfrm>
          <a:prstGeom prst="rect">
            <a:avLst/>
          </a:prstGeom>
        </p:spPr>
      </p:pic>
      <p:pic>
        <p:nvPicPr>
          <p:cNvPr id="2517" name="Picture 2516"/>
          <p:cNvPicPr>
            <a:picLocks noChangeAspect="1"/>
          </p:cNvPicPr>
          <p:nvPr/>
        </p:nvPicPr>
        <p:blipFill>
          <a:blip r:embed="rId8"/>
          <a:stretch>
            <a:fillRect/>
          </a:stretch>
        </p:blipFill>
        <p:spPr>
          <a:xfrm>
            <a:off x="1043386" y="2600524"/>
            <a:ext cx="465137" cy="348853"/>
          </a:xfrm>
          <a:prstGeom prst="rect">
            <a:avLst/>
          </a:prstGeom>
        </p:spPr>
      </p:pic>
    </p:spTree>
    <p:extLst>
      <p:ext uri="{BB962C8B-B14F-4D97-AF65-F5344CB8AC3E}">
        <p14:creationId xmlns:p14="http://schemas.microsoft.com/office/powerpoint/2010/main" val="2582532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Škálování</a:t>
            </a:r>
            <a:endParaRPr lang="cs-CZ"/>
          </a:p>
        </p:txBody>
      </p:sp>
      <p:sp>
        <p:nvSpPr>
          <p:cNvPr id="12" name="Freeform 5"/>
          <p:cNvSpPr>
            <a:spLocks noEditPoints="1"/>
          </p:cNvSpPr>
          <p:nvPr/>
        </p:nvSpPr>
        <p:spPr bwMode="auto">
          <a:xfrm>
            <a:off x="4900831" y="3438046"/>
            <a:ext cx="942756" cy="410910"/>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bg2"/>
          </a:solidFill>
          <a:ln>
            <a:noFill/>
          </a:ln>
          <a:extLst/>
        </p:spPr>
        <p:txBody>
          <a:bodyPr vert="horz" wrap="square" lIns="91440" tIns="45720" rIns="91440" bIns="45720" numCol="1" anchor="t" anchorCtr="0" compatLnSpc="1">
            <a:prstTxWarp prst="textNoShape">
              <a:avLst/>
            </a:prstTxWarp>
          </a:bodyPr>
          <a:lstStyle/>
          <a:p>
            <a:pPr defTabSz="932503">
              <a:defRPr/>
            </a:pPr>
            <a:endParaRPr lang="en-US" kern="0">
              <a:solidFill>
                <a:srgbClr val="505050"/>
              </a:solidFill>
            </a:endParaRPr>
          </a:p>
        </p:txBody>
      </p:sp>
      <p:sp>
        <p:nvSpPr>
          <p:cNvPr id="13" name="Freeform 5"/>
          <p:cNvSpPr>
            <a:spLocks noEditPoints="1"/>
          </p:cNvSpPr>
          <p:nvPr/>
        </p:nvSpPr>
        <p:spPr bwMode="auto">
          <a:xfrm>
            <a:off x="4359924" y="1287584"/>
            <a:ext cx="2024570" cy="882430"/>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bg2"/>
          </a:solidFill>
          <a:ln>
            <a:noFill/>
          </a:ln>
          <a:extLst/>
        </p:spPr>
        <p:txBody>
          <a:bodyPr vert="horz" wrap="square" lIns="91440" tIns="45720" rIns="91440" bIns="45720" numCol="1" anchor="t" anchorCtr="0" compatLnSpc="1">
            <a:prstTxWarp prst="textNoShape">
              <a:avLst/>
            </a:prstTxWarp>
          </a:bodyPr>
          <a:lstStyle/>
          <a:p>
            <a:pPr defTabSz="932503">
              <a:defRPr/>
            </a:pPr>
            <a:endParaRPr lang="en-US" kern="0">
              <a:solidFill>
                <a:srgbClr val="505050"/>
              </a:solidFill>
            </a:endParaRPr>
          </a:p>
        </p:txBody>
      </p:sp>
      <p:grpSp>
        <p:nvGrpSpPr>
          <p:cNvPr id="21" name="Group 20"/>
          <p:cNvGrpSpPr/>
          <p:nvPr/>
        </p:nvGrpSpPr>
        <p:grpSpPr>
          <a:xfrm>
            <a:off x="4359924" y="5039544"/>
            <a:ext cx="2024570" cy="887909"/>
            <a:chOff x="3080830" y="4511512"/>
            <a:chExt cx="2024570" cy="887909"/>
          </a:xfrm>
          <a:solidFill>
            <a:schemeClr val="bg2"/>
          </a:solidFill>
        </p:grpSpPr>
        <p:sp>
          <p:nvSpPr>
            <p:cNvPr id="15" name="Freeform 5"/>
            <p:cNvSpPr>
              <a:spLocks noEditPoints="1"/>
            </p:cNvSpPr>
            <p:nvPr/>
          </p:nvSpPr>
          <p:spPr bwMode="auto">
            <a:xfrm>
              <a:off x="3080830" y="4988511"/>
              <a:ext cx="942756" cy="410910"/>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grpFill/>
            <a:ln>
              <a:noFill/>
            </a:ln>
            <a:extLst/>
          </p:spPr>
          <p:txBody>
            <a:bodyPr vert="horz" wrap="square" lIns="91440" tIns="45720" rIns="91440" bIns="45720" numCol="1" anchor="t" anchorCtr="0" compatLnSpc="1">
              <a:prstTxWarp prst="textNoShape">
                <a:avLst/>
              </a:prstTxWarp>
            </a:bodyPr>
            <a:lstStyle/>
            <a:p>
              <a:pPr defTabSz="932503">
                <a:defRPr/>
              </a:pPr>
              <a:endParaRPr lang="en-US" kern="0">
                <a:solidFill>
                  <a:srgbClr val="505050"/>
                </a:solidFill>
              </a:endParaRPr>
            </a:p>
          </p:txBody>
        </p:sp>
        <p:sp>
          <p:nvSpPr>
            <p:cNvPr id="16" name="Freeform 5"/>
            <p:cNvSpPr>
              <a:spLocks noEditPoints="1"/>
            </p:cNvSpPr>
            <p:nvPr/>
          </p:nvSpPr>
          <p:spPr bwMode="auto">
            <a:xfrm>
              <a:off x="4162644" y="4988511"/>
              <a:ext cx="942756" cy="410910"/>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grpFill/>
            <a:ln>
              <a:noFill/>
            </a:ln>
            <a:extLst/>
          </p:spPr>
          <p:txBody>
            <a:bodyPr vert="horz" wrap="square" lIns="91440" tIns="45720" rIns="91440" bIns="45720" numCol="1" anchor="t" anchorCtr="0" compatLnSpc="1">
              <a:prstTxWarp prst="textNoShape">
                <a:avLst/>
              </a:prstTxWarp>
            </a:bodyPr>
            <a:lstStyle/>
            <a:p>
              <a:pPr defTabSz="932503">
                <a:defRPr/>
              </a:pPr>
              <a:endParaRPr lang="en-US" kern="0">
                <a:solidFill>
                  <a:srgbClr val="505050"/>
                </a:solidFill>
              </a:endParaRPr>
            </a:p>
          </p:txBody>
        </p:sp>
        <p:sp>
          <p:nvSpPr>
            <p:cNvPr id="17" name="Freeform 5"/>
            <p:cNvSpPr>
              <a:spLocks noEditPoints="1"/>
            </p:cNvSpPr>
            <p:nvPr/>
          </p:nvSpPr>
          <p:spPr bwMode="auto">
            <a:xfrm>
              <a:off x="4162644" y="4511512"/>
              <a:ext cx="942756" cy="410910"/>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grpFill/>
            <a:ln>
              <a:noFill/>
            </a:ln>
            <a:extLst/>
          </p:spPr>
          <p:txBody>
            <a:bodyPr vert="horz" wrap="square" lIns="91440" tIns="45720" rIns="91440" bIns="45720" numCol="1" anchor="t" anchorCtr="0" compatLnSpc="1">
              <a:prstTxWarp prst="textNoShape">
                <a:avLst/>
              </a:prstTxWarp>
            </a:bodyPr>
            <a:lstStyle/>
            <a:p>
              <a:pPr defTabSz="932503">
                <a:defRPr/>
              </a:pPr>
              <a:endParaRPr lang="en-US" kern="0">
                <a:solidFill>
                  <a:srgbClr val="505050"/>
                </a:solidFill>
              </a:endParaRPr>
            </a:p>
          </p:txBody>
        </p:sp>
        <p:sp>
          <p:nvSpPr>
            <p:cNvPr id="18" name="Freeform 5"/>
            <p:cNvSpPr>
              <a:spLocks noEditPoints="1"/>
            </p:cNvSpPr>
            <p:nvPr/>
          </p:nvSpPr>
          <p:spPr bwMode="auto">
            <a:xfrm>
              <a:off x="3080830" y="4511512"/>
              <a:ext cx="942756" cy="410910"/>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grpFill/>
            <a:ln>
              <a:noFill/>
            </a:ln>
            <a:extLst/>
          </p:spPr>
          <p:txBody>
            <a:bodyPr vert="horz" wrap="square" lIns="91440" tIns="45720" rIns="91440" bIns="45720" numCol="1" anchor="t" anchorCtr="0" compatLnSpc="1">
              <a:prstTxWarp prst="textNoShape">
                <a:avLst/>
              </a:prstTxWarp>
            </a:bodyPr>
            <a:lstStyle/>
            <a:p>
              <a:pPr defTabSz="932503">
                <a:defRPr/>
              </a:pPr>
              <a:endParaRPr lang="en-US" kern="0">
                <a:solidFill>
                  <a:srgbClr val="505050"/>
                </a:solidFill>
              </a:endParaRPr>
            </a:p>
          </p:txBody>
        </p:sp>
      </p:grpSp>
      <p:cxnSp>
        <p:nvCxnSpPr>
          <p:cNvPr id="19" name="Straight Arrow Connector 18"/>
          <p:cNvCxnSpPr/>
          <p:nvPr/>
        </p:nvCxnSpPr>
        <p:spPr>
          <a:xfrm>
            <a:off x="5441738" y="3848956"/>
            <a:ext cx="0" cy="1147114"/>
          </a:xfrm>
          <a:prstGeom prst="straightConnector1">
            <a:avLst/>
          </a:prstGeom>
          <a:ln w="50800">
            <a:solidFill>
              <a:schemeClr val="tx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5441738" y="2170014"/>
            <a:ext cx="0" cy="1268032"/>
          </a:xfrm>
          <a:prstGeom prst="straightConnector1">
            <a:avLst/>
          </a:prstGeom>
          <a:ln w="50800">
            <a:solidFill>
              <a:schemeClr val="tx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sp>
        <p:nvSpPr>
          <p:cNvPr id="22" name="Text Placeholder 2"/>
          <p:cNvSpPr txBox="1">
            <a:spLocks/>
          </p:cNvSpPr>
          <p:nvPr/>
        </p:nvSpPr>
        <p:spPr>
          <a:xfrm>
            <a:off x="6811962" y="1451800"/>
            <a:ext cx="5000627" cy="553998"/>
          </a:xfrm>
          <a:prstGeom prst="rect">
            <a:avLst/>
          </a:prstGeom>
        </p:spPr>
        <p:txBody>
          <a:bodyPr vert="horz" wrap="square" lIns="0" tIns="0" rIns="0" bIns="0" rtlCol="0">
            <a:spAutoFit/>
          </a:bodyPr>
          <a:lstStyle>
            <a:lvl1pPr marL="0"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sz="4000" kern="1200" spc="-70" baseline="0">
                <a:solidFill>
                  <a:schemeClr val="tx1">
                    <a:alpha val="99000"/>
                  </a:schemeClr>
                </a:solidFill>
                <a:latin typeface="+mj-lt"/>
                <a:ea typeface="+mn-ea"/>
                <a:cs typeface="+mn-cs"/>
              </a:defRPr>
            </a:lvl1pPr>
            <a:lvl2pPr marL="284162"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lang="en-US" sz="2400" kern="1200" spc="0" baseline="0" dirty="0" smtClean="0">
                <a:solidFill>
                  <a:schemeClr val="tx1">
                    <a:alpha val="99000"/>
                  </a:schemeClr>
                </a:solidFill>
                <a:latin typeface="+mn-lt"/>
                <a:ea typeface="+mn-ea"/>
                <a:cs typeface="+mn-cs"/>
              </a:defRPr>
            </a:lvl2pPr>
            <a:lvl3pPr marL="517525"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sz="2400" kern="1200" spc="0" baseline="0">
                <a:solidFill>
                  <a:schemeClr val="tx1">
                    <a:alpha val="99000"/>
                  </a:schemeClr>
                </a:solidFill>
                <a:latin typeface="+mn-lt"/>
                <a:ea typeface="+mn-ea"/>
                <a:cs typeface="+mn-cs"/>
              </a:defRPr>
            </a:lvl3pPr>
            <a:lvl4pPr marL="741362"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sz="2000" kern="1200" spc="0" baseline="0">
                <a:solidFill>
                  <a:schemeClr val="tx1">
                    <a:alpha val="99000"/>
                  </a:schemeClr>
                </a:solidFill>
                <a:latin typeface="+mn-lt"/>
                <a:ea typeface="+mn-ea"/>
                <a:cs typeface="+mn-cs"/>
              </a:defRPr>
            </a:lvl4pPr>
            <a:lvl5pPr marL="914400"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sz="2000" kern="1200" spc="0" baseline="0">
                <a:solidFill>
                  <a:schemeClr val="tx1">
                    <a:alpha val="99000"/>
                  </a:schemeClr>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cs-CZ">
                <a:solidFill>
                  <a:srgbClr val="00B0F0">
                    <a:alpha val="99000"/>
                  </a:srgbClr>
                </a:solidFill>
              </a:rPr>
              <a:t>větší zdroje</a:t>
            </a:r>
          </a:p>
        </p:txBody>
      </p:sp>
      <p:sp>
        <p:nvSpPr>
          <p:cNvPr id="23" name="Text Placeholder 2"/>
          <p:cNvSpPr txBox="1">
            <a:spLocks/>
          </p:cNvSpPr>
          <p:nvPr/>
        </p:nvSpPr>
        <p:spPr>
          <a:xfrm>
            <a:off x="6811961" y="5167999"/>
            <a:ext cx="4752976" cy="553998"/>
          </a:xfrm>
          <a:prstGeom prst="rect">
            <a:avLst/>
          </a:prstGeom>
        </p:spPr>
        <p:txBody>
          <a:bodyPr vert="horz" wrap="square" lIns="0" tIns="0" rIns="0" bIns="0" rtlCol="0">
            <a:spAutoFit/>
          </a:bodyPr>
          <a:lstStyle>
            <a:lvl1pPr marL="0"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sz="4000" kern="1200" spc="-70" baseline="0">
                <a:solidFill>
                  <a:schemeClr val="tx1">
                    <a:alpha val="99000"/>
                  </a:schemeClr>
                </a:solidFill>
                <a:latin typeface="+mj-lt"/>
                <a:ea typeface="+mn-ea"/>
                <a:cs typeface="+mn-cs"/>
              </a:defRPr>
            </a:lvl1pPr>
            <a:lvl2pPr marL="284162"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lang="en-US" sz="2400" kern="1200" spc="0" baseline="0" dirty="0" smtClean="0">
                <a:solidFill>
                  <a:schemeClr val="tx1">
                    <a:alpha val="99000"/>
                  </a:schemeClr>
                </a:solidFill>
                <a:latin typeface="+mn-lt"/>
                <a:ea typeface="+mn-ea"/>
                <a:cs typeface="+mn-cs"/>
              </a:defRPr>
            </a:lvl2pPr>
            <a:lvl3pPr marL="517525"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sz="2400" kern="1200" spc="0" baseline="0">
                <a:solidFill>
                  <a:schemeClr val="tx1">
                    <a:alpha val="99000"/>
                  </a:schemeClr>
                </a:solidFill>
                <a:latin typeface="+mn-lt"/>
                <a:ea typeface="+mn-ea"/>
                <a:cs typeface="+mn-cs"/>
              </a:defRPr>
            </a:lvl3pPr>
            <a:lvl4pPr marL="741362"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sz="2000" kern="1200" spc="0" baseline="0">
                <a:solidFill>
                  <a:schemeClr val="tx1">
                    <a:alpha val="99000"/>
                  </a:schemeClr>
                </a:solidFill>
                <a:latin typeface="+mn-lt"/>
                <a:ea typeface="+mn-ea"/>
                <a:cs typeface="+mn-cs"/>
              </a:defRPr>
            </a:lvl4pPr>
            <a:lvl5pPr marL="914400"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sz="2000" kern="1200" spc="0" baseline="0">
                <a:solidFill>
                  <a:schemeClr val="tx1">
                    <a:alpha val="99000"/>
                  </a:schemeClr>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cs-CZ">
                <a:solidFill>
                  <a:srgbClr val="00B0F0">
                    <a:alpha val="99000"/>
                  </a:srgbClr>
                </a:solidFill>
              </a:rPr>
              <a:t>více zdrojů</a:t>
            </a:r>
          </a:p>
        </p:txBody>
      </p:sp>
      <p:sp>
        <p:nvSpPr>
          <p:cNvPr id="24" name="Text Placeholder 2"/>
          <p:cNvSpPr txBox="1">
            <a:spLocks/>
          </p:cNvSpPr>
          <p:nvPr/>
        </p:nvSpPr>
        <p:spPr>
          <a:xfrm>
            <a:off x="4614616" y="738754"/>
            <a:ext cx="1654245" cy="443198"/>
          </a:xfrm>
          <a:prstGeom prst="rect">
            <a:avLst/>
          </a:prstGeom>
        </p:spPr>
        <p:txBody>
          <a:bodyPr vert="horz" wrap="square" lIns="0" tIns="0" rIns="0" bIns="0" rtlCol="0">
            <a:spAutoFit/>
          </a:bodyPr>
          <a:lstStyle>
            <a:lvl1pPr marL="0"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sz="4000" kern="1200" spc="-70" baseline="0">
                <a:solidFill>
                  <a:schemeClr val="tx1">
                    <a:alpha val="99000"/>
                  </a:schemeClr>
                </a:solidFill>
                <a:latin typeface="+mj-lt"/>
                <a:ea typeface="+mn-ea"/>
                <a:cs typeface="+mn-cs"/>
              </a:defRPr>
            </a:lvl1pPr>
            <a:lvl2pPr marL="284162"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lang="en-US" sz="2400" kern="1200" spc="0" baseline="0" dirty="0" smtClean="0">
                <a:solidFill>
                  <a:schemeClr val="tx1">
                    <a:alpha val="99000"/>
                  </a:schemeClr>
                </a:solidFill>
                <a:latin typeface="+mn-lt"/>
                <a:ea typeface="+mn-ea"/>
                <a:cs typeface="+mn-cs"/>
              </a:defRPr>
            </a:lvl2pPr>
            <a:lvl3pPr marL="517525"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sz="2400" kern="1200" spc="0" baseline="0">
                <a:solidFill>
                  <a:schemeClr val="tx1">
                    <a:alpha val="99000"/>
                  </a:schemeClr>
                </a:solidFill>
                <a:latin typeface="+mn-lt"/>
                <a:ea typeface="+mn-ea"/>
                <a:cs typeface="+mn-cs"/>
              </a:defRPr>
            </a:lvl3pPr>
            <a:lvl4pPr marL="741362"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sz="2000" kern="1200" spc="0" baseline="0">
                <a:solidFill>
                  <a:schemeClr val="tx1">
                    <a:alpha val="99000"/>
                  </a:schemeClr>
                </a:solidFill>
                <a:latin typeface="+mn-lt"/>
                <a:ea typeface="+mn-ea"/>
                <a:cs typeface="+mn-cs"/>
              </a:defRPr>
            </a:lvl4pPr>
            <a:lvl5pPr marL="914400"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sz="2000" kern="1200" spc="0" baseline="0">
                <a:solidFill>
                  <a:schemeClr val="tx1">
                    <a:alpha val="99000"/>
                  </a:schemeClr>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cs-CZ" sz="3200">
                <a:solidFill>
                  <a:srgbClr val="70AD47">
                    <a:lumMod val="60000"/>
                    <a:lumOff val="40000"/>
                    <a:alpha val="99000"/>
                  </a:srgbClr>
                </a:solidFill>
              </a:rPr>
              <a:t>1×64</a:t>
            </a:r>
          </a:p>
        </p:txBody>
      </p:sp>
      <p:sp>
        <p:nvSpPr>
          <p:cNvPr id="25" name="Text Placeholder 2"/>
          <p:cNvSpPr txBox="1">
            <a:spLocks/>
          </p:cNvSpPr>
          <p:nvPr/>
        </p:nvSpPr>
        <p:spPr>
          <a:xfrm>
            <a:off x="4694129" y="6085976"/>
            <a:ext cx="1495218" cy="443198"/>
          </a:xfrm>
          <a:prstGeom prst="rect">
            <a:avLst/>
          </a:prstGeom>
        </p:spPr>
        <p:txBody>
          <a:bodyPr vert="horz" wrap="square" lIns="0" tIns="0" rIns="0" bIns="0" rtlCol="0">
            <a:spAutoFit/>
          </a:bodyPr>
          <a:lstStyle>
            <a:lvl1pPr marL="0"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sz="4000" kern="1200" spc="-70" baseline="0">
                <a:solidFill>
                  <a:schemeClr val="tx1">
                    <a:alpha val="99000"/>
                  </a:schemeClr>
                </a:solidFill>
                <a:latin typeface="+mj-lt"/>
                <a:ea typeface="+mn-ea"/>
                <a:cs typeface="+mn-cs"/>
              </a:defRPr>
            </a:lvl1pPr>
            <a:lvl2pPr marL="284162"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lang="en-US" sz="2400" kern="1200" spc="0" baseline="0" dirty="0" smtClean="0">
                <a:solidFill>
                  <a:schemeClr val="tx1">
                    <a:alpha val="99000"/>
                  </a:schemeClr>
                </a:solidFill>
                <a:latin typeface="+mn-lt"/>
                <a:ea typeface="+mn-ea"/>
                <a:cs typeface="+mn-cs"/>
              </a:defRPr>
            </a:lvl2pPr>
            <a:lvl3pPr marL="517525"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sz="2400" kern="1200" spc="0" baseline="0">
                <a:solidFill>
                  <a:schemeClr val="tx1">
                    <a:alpha val="99000"/>
                  </a:schemeClr>
                </a:solidFill>
                <a:latin typeface="+mn-lt"/>
                <a:ea typeface="+mn-ea"/>
                <a:cs typeface="+mn-cs"/>
              </a:defRPr>
            </a:lvl3pPr>
            <a:lvl4pPr marL="741362"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sz="2000" kern="1200" spc="0" baseline="0">
                <a:solidFill>
                  <a:schemeClr val="tx1">
                    <a:alpha val="99000"/>
                  </a:schemeClr>
                </a:solidFill>
                <a:latin typeface="+mn-lt"/>
                <a:ea typeface="+mn-ea"/>
                <a:cs typeface="+mn-cs"/>
              </a:defRPr>
            </a:lvl4pPr>
            <a:lvl5pPr marL="914400"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sz="2000" kern="1200" spc="0" baseline="0">
                <a:solidFill>
                  <a:schemeClr val="tx1">
                    <a:alpha val="99000"/>
                  </a:schemeClr>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cs-CZ" sz="3200">
                <a:solidFill>
                  <a:srgbClr val="70AD47">
                    <a:lumMod val="60000"/>
                    <a:lumOff val="40000"/>
                    <a:alpha val="99000"/>
                  </a:srgbClr>
                </a:solidFill>
              </a:rPr>
              <a:t>64×1</a:t>
            </a:r>
          </a:p>
        </p:txBody>
      </p:sp>
    </p:spTree>
    <p:extLst>
      <p:ext uri="{BB962C8B-B14F-4D97-AF65-F5344CB8AC3E}">
        <p14:creationId xmlns:p14="http://schemas.microsoft.com/office/powerpoint/2010/main" val="8258609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up)">
                                      <p:cBhvr>
                                        <p:cTn id="22" dur="500"/>
                                        <p:tgtEl>
                                          <p:spTgt spid="19"/>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2" grpId="0"/>
      <p:bldP spid="23" grpId="0"/>
      <p:bldP spid="24" grpId="0"/>
      <p:bldP spid="2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0"/>
            <a:ext cx="12192002" cy="6858000"/>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8560" r="15727"/>
          <a:stretch/>
        </p:blipFill>
        <p:spPr>
          <a:xfrm>
            <a:off x="0" y="0"/>
            <a:ext cx="8390754" cy="687796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386"/>
            <a:ext cx="656409" cy="6856614"/>
          </a:xfrm>
          <a:prstGeom prst="rect">
            <a:avLst/>
          </a:prstGeom>
        </p:spPr>
      </p:pic>
      <p:sp>
        <p:nvSpPr>
          <p:cNvPr id="3" name="Slide Number Placeholder 2"/>
          <p:cNvSpPr>
            <a:spLocks noGrp="1"/>
          </p:cNvSpPr>
          <p:nvPr>
            <p:ph type="sldNum" sz="quarter" idx="12"/>
          </p:nvPr>
        </p:nvSpPr>
        <p:spPr/>
        <p:txBody>
          <a:bodyPr/>
          <a:lstStyle/>
          <a:p>
            <a:fld id="{0A164282-434E-41D4-9582-783D542A7B68}" type="slidenum">
              <a:rPr lang="en-US" smtClean="0"/>
              <a:pPr/>
              <a:t>40</a:t>
            </a:fld>
            <a:endParaRPr lang="en-US"/>
          </a:p>
        </p:txBody>
      </p:sp>
      <p:pic>
        <p:nvPicPr>
          <p:cNvPr id="4" name="Picture 3"/>
          <p:cNvPicPr>
            <a:picLocks noChangeAspect="1"/>
          </p:cNvPicPr>
          <p:nvPr/>
        </p:nvPicPr>
        <p:blipFill rotWithShape="1">
          <a:blip r:embed="rId5"/>
          <a:srcRect l="291"/>
          <a:stretch/>
        </p:blipFill>
        <p:spPr>
          <a:xfrm>
            <a:off x="1776489" y="0"/>
            <a:ext cx="9622196" cy="6905514"/>
          </a:xfrm>
          <a:prstGeom prst="rect">
            <a:avLst/>
          </a:prstGeom>
        </p:spPr>
      </p:pic>
    </p:spTree>
    <p:extLst>
      <p:ext uri="{BB962C8B-B14F-4D97-AF65-F5344CB8AC3E}">
        <p14:creationId xmlns:p14="http://schemas.microsoft.com/office/powerpoint/2010/main" val="267761090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p:cNvPicPr>
            <a:picLocks noChangeAspect="1"/>
          </p:cNvPicPr>
          <p:nvPr/>
        </p:nvPicPr>
        <p:blipFill>
          <a:blip r:embed="rId3"/>
          <a:stretch>
            <a:fillRect/>
          </a:stretch>
        </p:blipFill>
        <p:spPr>
          <a:xfrm>
            <a:off x="5276712" y="-373535"/>
            <a:ext cx="7264070" cy="4706299"/>
          </a:xfrm>
          <a:prstGeom prst="rect">
            <a:avLst/>
          </a:prstGeom>
        </p:spPr>
      </p:pic>
      <p:pic>
        <p:nvPicPr>
          <p:cNvPr id="30" name="Picture 29"/>
          <p:cNvPicPr>
            <a:picLocks noChangeAspect="1"/>
          </p:cNvPicPr>
          <p:nvPr/>
        </p:nvPicPr>
        <p:blipFill>
          <a:blip r:embed="rId4"/>
          <a:stretch>
            <a:fillRect/>
          </a:stretch>
        </p:blipFill>
        <p:spPr>
          <a:xfrm>
            <a:off x="6609503" y="0"/>
            <a:ext cx="5582498" cy="3614057"/>
          </a:xfrm>
          <a:prstGeom prst="rect">
            <a:avLst/>
          </a:prstGeom>
        </p:spPr>
      </p:pic>
      <p:pic>
        <p:nvPicPr>
          <p:cNvPr id="6" name="Picture 5"/>
          <p:cNvPicPr>
            <a:picLocks noChangeAspect="1"/>
          </p:cNvPicPr>
          <p:nvPr/>
        </p:nvPicPr>
        <p:blipFill>
          <a:blip r:embed="rId5"/>
          <a:stretch>
            <a:fillRect/>
          </a:stretch>
        </p:blipFill>
        <p:spPr>
          <a:xfrm>
            <a:off x="3403078" y="1139431"/>
            <a:ext cx="7337472" cy="4733853"/>
          </a:xfrm>
          <a:prstGeom prst="rect">
            <a:avLst/>
          </a:prstGeom>
        </p:spPr>
      </p:pic>
      <p:pic>
        <p:nvPicPr>
          <p:cNvPr id="47" name="Picture 46"/>
          <p:cNvPicPr>
            <a:picLocks noChangeAspect="1"/>
          </p:cNvPicPr>
          <p:nvPr/>
        </p:nvPicPr>
        <p:blipFill>
          <a:blip r:embed="rId6"/>
          <a:stretch>
            <a:fillRect/>
          </a:stretch>
        </p:blipFill>
        <p:spPr>
          <a:xfrm>
            <a:off x="4607525" y="3601907"/>
            <a:ext cx="2340000" cy="1473750"/>
          </a:xfrm>
          <a:prstGeom prst="rect">
            <a:avLst/>
          </a:prstGeom>
        </p:spPr>
      </p:pic>
      <p:pic>
        <p:nvPicPr>
          <p:cNvPr id="21" name="Picture 20"/>
          <p:cNvPicPr>
            <a:picLocks noChangeAspect="1"/>
          </p:cNvPicPr>
          <p:nvPr/>
        </p:nvPicPr>
        <p:blipFill>
          <a:blip r:embed="rId7"/>
          <a:stretch>
            <a:fillRect/>
          </a:stretch>
        </p:blipFill>
        <p:spPr>
          <a:xfrm>
            <a:off x="1" y="3743009"/>
            <a:ext cx="4822369" cy="3124661"/>
          </a:xfrm>
          <a:prstGeom prst="rect">
            <a:avLst/>
          </a:prstGeom>
        </p:spPr>
      </p:pic>
      <p:pic>
        <p:nvPicPr>
          <p:cNvPr id="38" name="Picture 37"/>
          <p:cNvPicPr>
            <a:picLocks noChangeAspect="1"/>
          </p:cNvPicPr>
          <p:nvPr/>
        </p:nvPicPr>
        <p:blipFill>
          <a:blip r:embed="rId8"/>
          <a:stretch>
            <a:fillRect/>
          </a:stretch>
        </p:blipFill>
        <p:spPr>
          <a:xfrm>
            <a:off x="8314314" y="267557"/>
            <a:ext cx="3327550" cy="2147980"/>
          </a:xfrm>
          <a:prstGeom prst="rect">
            <a:avLst/>
          </a:prstGeom>
        </p:spPr>
      </p:pic>
      <p:pic>
        <p:nvPicPr>
          <p:cNvPr id="16" name="Picture 15"/>
          <p:cNvPicPr>
            <a:picLocks noChangeAspect="1"/>
          </p:cNvPicPr>
          <p:nvPr/>
        </p:nvPicPr>
        <p:blipFill>
          <a:blip r:embed="rId9"/>
          <a:stretch>
            <a:fillRect/>
          </a:stretch>
        </p:blipFill>
        <p:spPr>
          <a:xfrm>
            <a:off x="10156137" y="2523955"/>
            <a:ext cx="1468487" cy="948588"/>
          </a:xfrm>
          <a:prstGeom prst="rect">
            <a:avLst/>
          </a:prstGeom>
        </p:spPr>
      </p:pic>
      <p:pic>
        <p:nvPicPr>
          <p:cNvPr id="22" name="Picture 21"/>
          <p:cNvPicPr>
            <a:picLocks noChangeAspect="1"/>
          </p:cNvPicPr>
          <p:nvPr/>
        </p:nvPicPr>
        <p:blipFill>
          <a:blip r:embed="rId10"/>
          <a:stretch>
            <a:fillRect/>
          </a:stretch>
        </p:blipFill>
        <p:spPr>
          <a:xfrm>
            <a:off x="257977" y="5707769"/>
            <a:ext cx="1481228" cy="956627"/>
          </a:xfrm>
          <a:prstGeom prst="rect">
            <a:avLst/>
          </a:prstGeom>
        </p:spPr>
      </p:pic>
      <p:grpSp>
        <p:nvGrpSpPr>
          <p:cNvPr id="36" name="Group 35"/>
          <p:cNvGrpSpPr/>
          <p:nvPr/>
        </p:nvGrpSpPr>
        <p:grpSpPr>
          <a:xfrm>
            <a:off x="10509568" y="388212"/>
            <a:ext cx="934789" cy="1104751"/>
            <a:chOff x="7012021" y="-1253215"/>
            <a:chExt cx="1237500" cy="1462500"/>
          </a:xfrm>
        </p:grpSpPr>
        <p:pic>
          <p:nvPicPr>
            <p:cNvPr id="33" name="Picture 32"/>
            <p:cNvPicPr>
              <a:picLocks noChangeAspect="1"/>
            </p:cNvPicPr>
            <p:nvPr/>
          </p:nvPicPr>
          <p:blipFill>
            <a:blip r:embed="rId11"/>
            <a:stretch>
              <a:fillRect/>
            </a:stretch>
          </p:blipFill>
          <p:spPr>
            <a:xfrm>
              <a:off x="7012021" y="-1253215"/>
              <a:ext cx="1237500" cy="1462500"/>
            </a:xfrm>
            <a:prstGeom prst="rect">
              <a:avLst/>
            </a:prstGeom>
          </p:spPr>
        </p:pic>
        <p:pic>
          <p:nvPicPr>
            <p:cNvPr id="35" name="Picture 3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703687" y="-912406"/>
              <a:ext cx="314973" cy="435664"/>
            </a:xfrm>
            <a:prstGeom prst="rect">
              <a:avLst/>
            </a:prstGeom>
          </p:spPr>
        </p:pic>
      </p:grpSp>
      <p:sp>
        <p:nvSpPr>
          <p:cNvPr id="31" name="TextBox 30"/>
          <p:cNvSpPr txBox="1"/>
          <p:nvPr/>
        </p:nvSpPr>
        <p:spPr>
          <a:xfrm>
            <a:off x="581024" y="457200"/>
            <a:ext cx="3806673" cy="707886"/>
          </a:xfrm>
          <a:prstGeom prst="rect">
            <a:avLst/>
          </a:prstGeom>
          <a:noFill/>
        </p:spPr>
        <p:txBody>
          <a:bodyPr wrap="square" rtlCol="0">
            <a:spAutoFit/>
          </a:bodyPr>
          <a:lstStyle/>
          <a:p>
            <a:r>
              <a:rPr lang="en-US" sz="4000" dirty="0" smtClean="0">
                <a:solidFill>
                  <a:srgbClr val="FFFFFF"/>
                </a:solidFill>
                <a:latin typeface="Segoe UI Light" panose="020B0502040204020203" pitchFamily="34" charset="0"/>
                <a:cs typeface="Segoe UI Light" panose="020B0502040204020203" pitchFamily="34" charset="0"/>
              </a:rPr>
              <a:t>Backup \ Restore</a:t>
            </a:r>
            <a:endParaRPr lang="en-US" sz="4000" dirty="0">
              <a:solidFill>
                <a:srgbClr val="FFFFFF"/>
              </a:solidFill>
              <a:latin typeface="Segoe UI Light" panose="020B0502040204020203" pitchFamily="34" charset="0"/>
              <a:cs typeface="Segoe UI Light" panose="020B0502040204020203" pitchFamily="34" charset="0"/>
            </a:endParaRPr>
          </a:p>
        </p:txBody>
      </p:sp>
      <p:pic>
        <p:nvPicPr>
          <p:cNvPr id="27" name="Picture 26"/>
          <p:cNvPicPr>
            <a:picLocks noChangeAspect="1"/>
          </p:cNvPicPr>
          <p:nvPr/>
        </p:nvPicPr>
        <p:blipFill>
          <a:blip r:embed="rId13"/>
          <a:stretch>
            <a:fillRect/>
          </a:stretch>
        </p:blipFill>
        <p:spPr>
          <a:xfrm>
            <a:off x="1147147" y="4176572"/>
            <a:ext cx="2092500" cy="2340000"/>
          </a:xfrm>
          <a:prstGeom prst="rect">
            <a:avLst/>
          </a:prstGeom>
        </p:spPr>
      </p:pic>
      <p:pic>
        <p:nvPicPr>
          <p:cNvPr id="8" name="Picture 7"/>
          <p:cNvPicPr>
            <a:picLocks noChangeAspect="1"/>
          </p:cNvPicPr>
          <p:nvPr/>
        </p:nvPicPr>
        <p:blipFill>
          <a:blip r:embed="rId14"/>
          <a:stretch>
            <a:fillRect/>
          </a:stretch>
        </p:blipFill>
        <p:spPr>
          <a:xfrm>
            <a:off x="8780855" y="1629763"/>
            <a:ext cx="813864" cy="529958"/>
          </a:xfrm>
          <a:prstGeom prst="rect">
            <a:avLst/>
          </a:prstGeom>
        </p:spPr>
      </p:pic>
      <p:pic>
        <p:nvPicPr>
          <p:cNvPr id="5" name="Picture 4"/>
          <p:cNvPicPr>
            <a:picLocks noChangeAspect="1"/>
          </p:cNvPicPr>
          <p:nvPr/>
        </p:nvPicPr>
        <p:blipFill>
          <a:blip r:embed="rId15"/>
          <a:stretch>
            <a:fillRect/>
          </a:stretch>
        </p:blipFill>
        <p:spPr>
          <a:xfrm rot="10800000">
            <a:off x="7844332" y="4742868"/>
            <a:ext cx="1275292" cy="805448"/>
          </a:xfrm>
          <a:prstGeom prst="rect">
            <a:avLst/>
          </a:prstGeom>
        </p:spPr>
      </p:pic>
      <p:pic>
        <p:nvPicPr>
          <p:cNvPr id="41" name="Picture 40"/>
          <p:cNvPicPr>
            <a:picLocks noChangeAspect="1"/>
          </p:cNvPicPr>
          <p:nvPr/>
        </p:nvPicPr>
        <p:blipFill>
          <a:blip r:embed="rId16"/>
          <a:stretch>
            <a:fillRect/>
          </a:stretch>
        </p:blipFill>
        <p:spPr>
          <a:xfrm>
            <a:off x="9141706" y="4968434"/>
            <a:ext cx="2301854" cy="1495516"/>
          </a:xfrm>
          <a:prstGeom prst="rect">
            <a:avLst/>
          </a:prstGeom>
        </p:spPr>
      </p:pic>
      <p:pic>
        <p:nvPicPr>
          <p:cNvPr id="15" name="Picture 14"/>
          <p:cNvPicPr>
            <a:picLocks noChangeAspect="1"/>
          </p:cNvPicPr>
          <p:nvPr/>
        </p:nvPicPr>
        <p:blipFill>
          <a:blip r:embed="rId17"/>
          <a:stretch>
            <a:fillRect/>
          </a:stretch>
        </p:blipFill>
        <p:spPr>
          <a:xfrm>
            <a:off x="9995831" y="3579624"/>
            <a:ext cx="1992681" cy="1766948"/>
          </a:xfrm>
          <a:prstGeom prst="rect">
            <a:avLst/>
          </a:prstGeom>
        </p:spPr>
      </p:pic>
      <p:grpSp>
        <p:nvGrpSpPr>
          <p:cNvPr id="51" name="Group 50"/>
          <p:cNvGrpSpPr/>
          <p:nvPr/>
        </p:nvGrpSpPr>
        <p:grpSpPr>
          <a:xfrm>
            <a:off x="9787568" y="-79793"/>
            <a:ext cx="934789" cy="1104751"/>
            <a:chOff x="9827324" y="-40038"/>
            <a:chExt cx="934789" cy="1104751"/>
          </a:xfrm>
        </p:grpSpPr>
        <p:pic>
          <p:nvPicPr>
            <p:cNvPr id="52" name="Picture 51"/>
            <p:cNvPicPr>
              <a:picLocks noChangeAspect="1"/>
            </p:cNvPicPr>
            <p:nvPr/>
          </p:nvPicPr>
          <p:blipFill>
            <a:blip r:embed="rId11"/>
            <a:stretch>
              <a:fillRect/>
            </a:stretch>
          </p:blipFill>
          <p:spPr>
            <a:xfrm>
              <a:off x="9827324" y="-40038"/>
              <a:ext cx="934789" cy="1104751"/>
            </a:xfrm>
            <a:prstGeom prst="rect">
              <a:avLst/>
            </a:prstGeom>
          </p:spPr>
        </p:pic>
        <p:pic>
          <p:nvPicPr>
            <p:cNvPr id="53" name="Picture 52"/>
            <p:cNvPicPr>
              <a:picLocks noChangeAspect="1"/>
            </p:cNvPicPr>
            <p:nvPr/>
          </p:nvPicPr>
          <p:blipFill>
            <a:blip r:embed="rId18"/>
            <a:stretch>
              <a:fillRect/>
            </a:stretch>
          </p:blipFill>
          <p:spPr>
            <a:xfrm>
              <a:off x="10368710" y="254515"/>
              <a:ext cx="147937" cy="295874"/>
            </a:xfrm>
            <a:prstGeom prst="rect">
              <a:avLst/>
            </a:prstGeom>
          </p:spPr>
        </p:pic>
      </p:grpSp>
      <p:pic>
        <p:nvPicPr>
          <p:cNvPr id="4" name="Picture 3"/>
          <p:cNvPicPr>
            <a:picLocks noChangeAspect="1"/>
          </p:cNvPicPr>
          <p:nvPr/>
        </p:nvPicPr>
        <p:blipFill>
          <a:blip r:embed="rId19"/>
          <a:stretch>
            <a:fillRect/>
          </a:stretch>
        </p:blipFill>
        <p:spPr>
          <a:xfrm>
            <a:off x="8932283" y="6018099"/>
            <a:ext cx="947063" cy="556671"/>
          </a:xfrm>
          <a:prstGeom prst="rect">
            <a:avLst/>
          </a:prstGeom>
        </p:spPr>
      </p:pic>
      <p:pic>
        <p:nvPicPr>
          <p:cNvPr id="3" name="Picture 2"/>
          <p:cNvPicPr>
            <a:picLocks noChangeAspect="1"/>
          </p:cNvPicPr>
          <p:nvPr/>
        </p:nvPicPr>
        <p:blipFill>
          <a:blip r:embed="rId20"/>
          <a:stretch>
            <a:fillRect/>
          </a:stretch>
        </p:blipFill>
        <p:spPr>
          <a:xfrm>
            <a:off x="9726801" y="4398668"/>
            <a:ext cx="1131663" cy="1631818"/>
          </a:xfrm>
          <a:prstGeom prst="rect">
            <a:avLst/>
          </a:prstGeom>
        </p:spPr>
      </p:pic>
      <p:sp>
        <p:nvSpPr>
          <p:cNvPr id="7" name="AutoShape 3"/>
          <p:cNvSpPr>
            <a:spLocks noChangeAspect="1" noChangeArrowheads="1" noTextEdit="1"/>
          </p:cNvSpPr>
          <p:nvPr/>
        </p:nvSpPr>
        <p:spPr bwMode="auto">
          <a:xfrm>
            <a:off x="6532563" y="1308100"/>
            <a:ext cx="3954462" cy="256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9" name="Freeform 5"/>
          <p:cNvSpPr>
            <a:spLocks/>
          </p:cNvSpPr>
          <p:nvPr/>
        </p:nvSpPr>
        <p:spPr bwMode="auto">
          <a:xfrm>
            <a:off x="6529388" y="1306512"/>
            <a:ext cx="3959224" cy="2563813"/>
          </a:xfrm>
          <a:custGeom>
            <a:avLst/>
            <a:gdLst>
              <a:gd name="T0" fmla="*/ 2139 w 2494"/>
              <a:gd name="T1" fmla="*/ 1615 h 1615"/>
              <a:gd name="T2" fmla="*/ 0 w 2494"/>
              <a:gd name="T3" fmla="*/ 232 h 1615"/>
              <a:gd name="T4" fmla="*/ 357 w 2494"/>
              <a:gd name="T5" fmla="*/ 0 h 1615"/>
              <a:gd name="T6" fmla="*/ 2494 w 2494"/>
              <a:gd name="T7" fmla="*/ 1384 h 1615"/>
              <a:gd name="T8" fmla="*/ 2139 w 2494"/>
              <a:gd name="T9" fmla="*/ 1615 h 1615"/>
            </a:gdLst>
            <a:ahLst/>
            <a:cxnLst>
              <a:cxn ang="0">
                <a:pos x="T0" y="T1"/>
              </a:cxn>
              <a:cxn ang="0">
                <a:pos x="T2" y="T3"/>
              </a:cxn>
              <a:cxn ang="0">
                <a:pos x="T4" y="T5"/>
              </a:cxn>
              <a:cxn ang="0">
                <a:pos x="T6" y="T7"/>
              </a:cxn>
              <a:cxn ang="0">
                <a:pos x="T8" y="T9"/>
              </a:cxn>
            </a:cxnLst>
            <a:rect l="0" t="0" r="r" b="b"/>
            <a:pathLst>
              <a:path w="2494" h="1615">
                <a:moveTo>
                  <a:pt x="2139" y="1615"/>
                </a:moveTo>
                <a:lnTo>
                  <a:pt x="0" y="232"/>
                </a:lnTo>
                <a:lnTo>
                  <a:pt x="357" y="0"/>
                </a:lnTo>
                <a:lnTo>
                  <a:pt x="2494" y="1384"/>
                </a:lnTo>
                <a:lnTo>
                  <a:pt x="2139" y="1615"/>
                </a:lnTo>
                <a:close/>
              </a:path>
            </a:pathLst>
          </a:custGeom>
          <a:solidFill>
            <a:srgbClr val="007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grpSp>
        <p:nvGrpSpPr>
          <p:cNvPr id="25" name="Group 24"/>
          <p:cNvGrpSpPr/>
          <p:nvPr/>
        </p:nvGrpSpPr>
        <p:grpSpPr>
          <a:xfrm>
            <a:off x="7270750" y="1747838"/>
            <a:ext cx="2522537" cy="1698625"/>
            <a:chOff x="7270750" y="1747838"/>
            <a:chExt cx="2522537" cy="1698625"/>
          </a:xfrm>
        </p:grpSpPr>
        <p:sp>
          <p:nvSpPr>
            <p:cNvPr id="10" name="Freeform 6"/>
            <p:cNvSpPr>
              <a:spLocks/>
            </p:cNvSpPr>
            <p:nvPr/>
          </p:nvSpPr>
          <p:spPr bwMode="auto">
            <a:xfrm>
              <a:off x="7989888" y="2257425"/>
              <a:ext cx="311150" cy="174625"/>
            </a:xfrm>
            <a:custGeom>
              <a:avLst/>
              <a:gdLst>
                <a:gd name="T0" fmla="*/ 0 w 132"/>
                <a:gd name="T1" fmla="*/ 42 h 74"/>
                <a:gd name="T2" fmla="*/ 14 w 132"/>
                <a:gd name="T3" fmla="*/ 33 h 74"/>
                <a:gd name="T4" fmla="*/ 16 w 132"/>
                <a:gd name="T5" fmla="*/ 39 h 74"/>
                <a:gd name="T6" fmla="*/ 20 w 132"/>
                <a:gd name="T7" fmla="*/ 44 h 74"/>
                <a:gd name="T8" fmla="*/ 25 w 132"/>
                <a:gd name="T9" fmla="*/ 49 h 74"/>
                <a:gd name="T10" fmla="*/ 31 w 132"/>
                <a:gd name="T11" fmla="*/ 53 h 74"/>
                <a:gd name="T12" fmla="*/ 48 w 132"/>
                <a:gd name="T13" fmla="*/ 61 h 74"/>
                <a:gd name="T14" fmla="*/ 61 w 132"/>
                <a:gd name="T15" fmla="*/ 59 h 74"/>
                <a:gd name="T16" fmla="*/ 64 w 132"/>
                <a:gd name="T17" fmla="*/ 54 h 74"/>
                <a:gd name="T18" fmla="*/ 64 w 132"/>
                <a:gd name="T19" fmla="*/ 49 h 74"/>
                <a:gd name="T20" fmla="*/ 60 w 132"/>
                <a:gd name="T21" fmla="*/ 43 h 74"/>
                <a:gd name="T22" fmla="*/ 56 w 132"/>
                <a:gd name="T23" fmla="*/ 35 h 74"/>
                <a:gd name="T24" fmla="*/ 51 w 132"/>
                <a:gd name="T25" fmla="*/ 27 h 74"/>
                <a:gd name="T26" fmla="*/ 49 w 132"/>
                <a:gd name="T27" fmla="*/ 19 h 74"/>
                <a:gd name="T28" fmla="*/ 51 w 132"/>
                <a:gd name="T29" fmla="*/ 12 h 74"/>
                <a:gd name="T30" fmla="*/ 57 w 132"/>
                <a:gd name="T31" fmla="*/ 5 h 74"/>
                <a:gd name="T32" fmla="*/ 70 w 132"/>
                <a:gd name="T33" fmla="*/ 1 h 74"/>
                <a:gd name="T34" fmla="*/ 85 w 132"/>
                <a:gd name="T35" fmla="*/ 1 h 74"/>
                <a:gd name="T36" fmla="*/ 100 w 132"/>
                <a:gd name="T37" fmla="*/ 6 h 74"/>
                <a:gd name="T38" fmla="*/ 114 w 132"/>
                <a:gd name="T39" fmla="*/ 13 h 74"/>
                <a:gd name="T40" fmla="*/ 132 w 132"/>
                <a:gd name="T41" fmla="*/ 28 h 74"/>
                <a:gd name="T42" fmla="*/ 118 w 132"/>
                <a:gd name="T43" fmla="*/ 37 h 74"/>
                <a:gd name="T44" fmla="*/ 103 w 132"/>
                <a:gd name="T45" fmla="*/ 21 h 74"/>
                <a:gd name="T46" fmla="*/ 96 w 132"/>
                <a:gd name="T47" fmla="*/ 17 h 74"/>
                <a:gd name="T48" fmla="*/ 88 w 132"/>
                <a:gd name="T49" fmla="*/ 14 h 74"/>
                <a:gd name="T50" fmla="*/ 80 w 132"/>
                <a:gd name="T51" fmla="*/ 13 h 74"/>
                <a:gd name="T52" fmla="*/ 74 w 132"/>
                <a:gd name="T53" fmla="*/ 15 h 74"/>
                <a:gd name="T54" fmla="*/ 70 w 132"/>
                <a:gd name="T55" fmla="*/ 19 h 74"/>
                <a:gd name="T56" fmla="*/ 71 w 132"/>
                <a:gd name="T57" fmla="*/ 24 h 74"/>
                <a:gd name="T58" fmla="*/ 73 w 132"/>
                <a:gd name="T59" fmla="*/ 30 h 74"/>
                <a:gd name="T60" fmla="*/ 78 w 132"/>
                <a:gd name="T61" fmla="*/ 38 h 74"/>
                <a:gd name="T62" fmla="*/ 83 w 132"/>
                <a:gd name="T63" fmla="*/ 46 h 74"/>
                <a:gd name="T64" fmla="*/ 85 w 132"/>
                <a:gd name="T65" fmla="*/ 55 h 74"/>
                <a:gd name="T66" fmla="*/ 83 w 132"/>
                <a:gd name="T67" fmla="*/ 62 h 74"/>
                <a:gd name="T68" fmla="*/ 77 w 132"/>
                <a:gd name="T69" fmla="*/ 69 h 74"/>
                <a:gd name="T70" fmla="*/ 64 w 132"/>
                <a:gd name="T71" fmla="*/ 74 h 74"/>
                <a:gd name="T72" fmla="*/ 49 w 132"/>
                <a:gd name="T73" fmla="*/ 73 h 74"/>
                <a:gd name="T74" fmla="*/ 34 w 132"/>
                <a:gd name="T75" fmla="*/ 69 h 74"/>
                <a:gd name="T76" fmla="*/ 20 w 132"/>
                <a:gd name="T77" fmla="*/ 61 h 74"/>
                <a:gd name="T78" fmla="*/ 15 w 132"/>
                <a:gd name="T79" fmla="*/ 57 h 74"/>
                <a:gd name="T80" fmla="*/ 9 w 132"/>
                <a:gd name="T81" fmla="*/ 52 h 74"/>
                <a:gd name="T82" fmla="*/ 3 w 132"/>
                <a:gd name="T83" fmla="*/ 47 h 74"/>
                <a:gd name="T84" fmla="*/ 0 w 132"/>
                <a:gd name="T85" fmla="*/ 4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2" h="74">
                  <a:moveTo>
                    <a:pt x="0" y="42"/>
                  </a:moveTo>
                  <a:cubicBezTo>
                    <a:pt x="14" y="33"/>
                    <a:pt x="14" y="33"/>
                    <a:pt x="14" y="33"/>
                  </a:cubicBezTo>
                  <a:cubicBezTo>
                    <a:pt x="15" y="35"/>
                    <a:pt x="15" y="37"/>
                    <a:pt x="16" y="39"/>
                  </a:cubicBezTo>
                  <a:cubicBezTo>
                    <a:pt x="17" y="40"/>
                    <a:pt x="19" y="42"/>
                    <a:pt x="20" y="44"/>
                  </a:cubicBezTo>
                  <a:cubicBezTo>
                    <a:pt x="22" y="46"/>
                    <a:pt x="23" y="48"/>
                    <a:pt x="25" y="49"/>
                  </a:cubicBezTo>
                  <a:cubicBezTo>
                    <a:pt x="27" y="51"/>
                    <a:pt x="29" y="52"/>
                    <a:pt x="31" y="53"/>
                  </a:cubicBezTo>
                  <a:cubicBezTo>
                    <a:pt x="37" y="58"/>
                    <a:pt x="43" y="60"/>
                    <a:pt x="48" y="61"/>
                  </a:cubicBezTo>
                  <a:cubicBezTo>
                    <a:pt x="53" y="62"/>
                    <a:pt x="57" y="61"/>
                    <a:pt x="61" y="59"/>
                  </a:cubicBezTo>
                  <a:cubicBezTo>
                    <a:pt x="63" y="57"/>
                    <a:pt x="64" y="56"/>
                    <a:pt x="64" y="54"/>
                  </a:cubicBezTo>
                  <a:cubicBezTo>
                    <a:pt x="65" y="53"/>
                    <a:pt x="64" y="51"/>
                    <a:pt x="64" y="49"/>
                  </a:cubicBezTo>
                  <a:cubicBezTo>
                    <a:pt x="63" y="47"/>
                    <a:pt x="62" y="45"/>
                    <a:pt x="60" y="43"/>
                  </a:cubicBezTo>
                  <a:cubicBezTo>
                    <a:pt x="59" y="40"/>
                    <a:pt x="57" y="38"/>
                    <a:pt x="56" y="35"/>
                  </a:cubicBezTo>
                  <a:cubicBezTo>
                    <a:pt x="54" y="32"/>
                    <a:pt x="53" y="29"/>
                    <a:pt x="51" y="27"/>
                  </a:cubicBezTo>
                  <a:cubicBezTo>
                    <a:pt x="50" y="24"/>
                    <a:pt x="50" y="21"/>
                    <a:pt x="49" y="19"/>
                  </a:cubicBezTo>
                  <a:cubicBezTo>
                    <a:pt x="49" y="16"/>
                    <a:pt x="50" y="14"/>
                    <a:pt x="51" y="12"/>
                  </a:cubicBezTo>
                  <a:cubicBezTo>
                    <a:pt x="52" y="9"/>
                    <a:pt x="54" y="7"/>
                    <a:pt x="57" y="5"/>
                  </a:cubicBezTo>
                  <a:cubicBezTo>
                    <a:pt x="61" y="3"/>
                    <a:pt x="66" y="1"/>
                    <a:pt x="70" y="1"/>
                  </a:cubicBezTo>
                  <a:cubicBezTo>
                    <a:pt x="75" y="0"/>
                    <a:pt x="80" y="0"/>
                    <a:pt x="85" y="1"/>
                  </a:cubicBezTo>
                  <a:cubicBezTo>
                    <a:pt x="90" y="2"/>
                    <a:pt x="95" y="4"/>
                    <a:pt x="100" y="6"/>
                  </a:cubicBezTo>
                  <a:cubicBezTo>
                    <a:pt x="105" y="8"/>
                    <a:pt x="109" y="10"/>
                    <a:pt x="114" y="13"/>
                  </a:cubicBezTo>
                  <a:cubicBezTo>
                    <a:pt x="123" y="19"/>
                    <a:pt x="129" y="24"/>
                    <a:pt x="132" y="28"/>
                  </a:cubicBezTo>
                  <a:cubicBezTo>
                    <a:pt x="118" y="37"/>
                    <a:pt x="118" y="37"/>
                    <a:pt x="118" y="37"/>
                  </a:cubicBezTo>
                  <a:cubicBezTo>
                    <a:pt x="117" y="31"/>
                    <a:pt x="112" y="26"/>
                    <a:pt x="103" y="21"/>
                  </a:cubicBezTo>
                  <a:cubicBezTo>
                    <a:pt x="101" y="19"/>
                    <a:pt x="99" y="18"/>
                    <a:pt x="96" y="17"/>
                  </a:cubicBezTo>
                  <a:cubicBezTo>
                    <a:pt x="93" y="15"/>
                    <a:pt x="91" y="15"/>
                    <a:pt x="88" y="14"/>
                  </a:cubicBezTo>
                  <a:cubicBezTo>
                    <a:pt x="86" y="13"/>
                    <a:pt x="83" y="13"/>
                    <a:pt x="80" y="13"/>
                  </a:cubicBezTo>
                  <a:cubicBezTo>
                    <a:pt x="78" y="14"/>
                    <a:pt x="76" y="14"/>
                    <a:pt x="74" y="15"/>
                  </a:cubicBezTo>
                  <a:cubicBezTo>
                    <a:pt x="72" y="17"/>
                    <a:pt x="71" y="18"/>
                    <a:pt x="70" y="19"/>
                  </a:cubicBezTo>
                  <a:cubicBezTo>
                    <a:pt x="70" y="21"/>
                    <a:pt x="70" y="22"/>
                    <a:pt x="71" y="24"/>
                  </a:cubicBezTo>
                  <a:cubicBezTo>
                    <a:pt x="71" y="26"/>
                    <a:pt x="72" y="28"/>
                    <a:pt x="73" y="30"/>
                  </a:cubicBezTo>
                  <a:cubicBezTo>
                    <a:pt x="75" y="32"/>
                    <a:pt x="76" y="35"/>
                    <a:pt x="78" y="38"/>
                  </a:cubicBezTo>
                  <a:cubicBezTo>
                    <a:pt x="80" y="41"/>
                    <a:pt x="81" y="44"/>
                    <a:pt x="83" y="46"/>
                  </a:cubicBezTo>
                  <a:cubicBezTo>
                    <a:pt x="84" y="49"/>
                    <a:pt x="84" y="52"/>
                    <a:pt x="85" y="55"/>
                  </a:cubicBezTo>
                  <a:cubicBezTo>
                    <a:pt x="85" y="57"/>
                    <a:pt x="84" y="60"/>
                    <a:pt x="83" y="62"/>
                  </a:cubicBezTo>
                  <a:cubicBezTo>
                    <a:pt x="82" y="65"/>
                    <a:pt x="80" y="67"/>
                    <a:pt x="77" y="69"/>
                  </a:cubicBezTo>
                  <a:cubicBezTo>
                    <a:pt x="73" y="72"/>
                    <a:pt x="68" y="73"/>
                    <a:pt x="64" y="74"/>
                  </a:cubicBezTo>
                  <a:cubicBezTo>
                    <a:pt x="59" y="74"/>
                    <a:pt x="54" y="74"/>
                    <a:pt x="49" y="73"/>
                  </a:cubicBezTo>
                  <a:cubicBezTo>
                    <a:pt x="44" y="72"/>
                    <a:pt x="39" y="71"/>
                    <a:pt x="34" y="69"/>
                  </a:cubicBezTo>
                  <a:cubicBezTo>
                    <a:pt x="29" y="67"/>
                    <a:pt x="25" y="64"/>
                    <a:pt x="20" y="61"/>
                  </a:cubicBezTo>
                  <a:cubicBezTo>
                    <a:pt x="18" y="60"/>
                    <a:pt x="17" y="59"/>
                    <a:pt x="15" y="57"/>
                  </a:cubicBezTo>
                  <a:cubicBezTo>
                    <a:pt x="13" y="56"/>
                    <a:pt x="11" y="54"/>
                    <a:pt x="9" y="52"/>
                  </a:cubicBezTo>
                  <a:cubicBezTo>
                    <a:pt x="7" y="50"/>
                    <a:pt x="5" y="49"/>
                    <a:pt x="3" y="47"/>
                  </a:cubicBezTo>
                  <a:cubicBezTo>
                    <a:pt x="2" y="45"/>
                    <a:pt x="1" y="44"/>
                    <a:pt x="0" y="4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1" name="Freeform 7"/>
            <p:cNvSpPr>
              <a:spLocks/>
            </p:cNvSpPr>
            <p:nvPr/>
          </p:nvSpPr>
          <p:spPr bwMode="auto">
            <a:xfrm>
              <a:off x="8197850" y="2379663"/>
              <a:ext cx="301625" cy="192088"/>
            </a:xfrm>
            <a:custGeom>
              <a:avLst/>
              <a:gdLst>
                <a:gd name="T0" fmla="*/ 52 w 128"/>
                <a:gd name="T1" fmla="*/ 81 h 81"/>
                <a:gd name="T2" fmla="*/ 22 w 128"/>
                <a:gd name="T3" fmla="*/ 67 h 81"/>
                <a:gd name="T4" fmla="*/ 1 w 128"/>
                <a:gd name="T5" fmla="*/ 39 h 81"/>
                <a:gd name="T6" fmla="*/ 18 w 128"/>
                <a:gd name="T7" fmla="*/ 12 h 81"/>
                <a:gd name="T8" fmla="*/ 63 w 128"/>
                <a:gd name="T9" fmla="*/ 1 h 81"/>
                <a:gd name="T10" fmla="*/ 109 w 128"/>
                <a:gd name="T11" fmla="*/ 15 h 81"/>
                <a:gd name="T12" fmla="*/ 128 w 128"/>
                <a:gd name="T13" fmla="*/ 32 h 81"/>
                <a:gd name="T14" fmla="*/ 115 w 128"/>
                <a:gd name="T15" fmla="*/ 40 h 81"/>
                <a:gd name="T16" fmla="*/ 99 w 128"/>
                <a:gd name="T17" fmla="*/ 24 h 81"/>
                <a:gd name="T18" fmla="*/ 67 w 128"/>
                <a:gd name="T19" fmla="*/ 14 h 81"/>
                <a:gd name="T20" fmla="*/ 35 w 128"/>
                <a:gd name="T21" fmla="*/ 22 h 81"/>
                <a:gd name="T22" fmla="*/ 22 w 128"/>
                <a:gd name="T23" fmla="*/ 42 h 81"/>
                <a:gd name="T24" fmla="*/ 37 w 128"/>
                <a:gd name="T25" fmla="*/ 61 h 81"/>
                <a:gd name="T26" fmla="*/ 65 w 128"/>
                <a:gd name="T27" fmla="*/ 73 h 81"/>
                <a:gd name="T28" fmla="*/ 52 w 128"/>
                <a:gd name="T29"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8" h="81">
                  <a:moveTo>
                    <a:pt x="52" y="81"/>
                  </a:moveTo>
                  <a:cubicBezTo>
                    <a:pt x="42" y="78"/>
                    <a:pt x="32" y="74"/>
                    <a:pt x="22" y="67"/>
                  </a:cubicBezTo>
                  <a:cubicBezTo>
                    <a:pt x="8" y="58"/>
                    <a:pt x="1" y="49"/>
                    <a:pt x="1" y="39"/>
                  </a:cubicBezTo>
                  <a:cubicBezTo>
                    <a:pt x="0" y="29"/>
                    <a:pt x="6" y="20"/>
                    <a:pt x="18" y="12"/>
                  </a:cubicBezTo>
                  <a:cubicBezTo>
                    <a:pt x="31" y="4"/>
                    <a:pt x="46" y="0"/>
                    <a:pt x="63" y="1"/>
                  </a:cubicBezTo>
                  <a:cubicBezTo>
                    <a:pt x="80" y="1"/>
                    <a:pt x="96" y="6"/>
                    <a:pt x="109" y="15"/>
                  </a:cubicBezTo>
                  <a:cubicBezTo>
                    <a:pt x="118" y="21"/>
                    <a:pt x="125" y="26"/>
                    <a:pt x="128" y="32"/>
                  </a:cubicBezTo>
                  <a:cubicBezTo>
                    <a:pt x="115" y="40"/>
                    <a:pt x="115" y="40"/>
                    <a:pt x="115" y="40"/>
                  </a:cubicBezTo>
                  <a:cubicBezTo>
                    <a:pt x="112" y="34"/>
                    <a:pt x="107" y="29"/>
                    <a:pt x="99" y="24"/>
                  </a:cubicBezTo>
                  <a:cubicBezTo>
                    <a:pt x="89" y="17"/>
                    <a:pt x="78" y="14"/>
                    <a:pt x="67" y="14"/>
                  </a:cubicBezTo>
                  <a:cubicBezTo>
                    <a:pt x="55" y="13"/>
                    <a:pt x="44" y="16"/>
                    <a:pt x="35" y="22"/>
                  </a:cubicBezTo>
                  <a:cubicBezTo>
                    <a:pt x="26" y="28"/>
                    <a:pt x="21" y="34"/>
                    <a:pt x="22" y="42"/>
                  </a:cubicBezTo>
                  <a:cubicBezTo>
                    <a:pt x="22" y="49"/>
                    <a:pt x="27" y="55"/>
                    <a:pt x="37" y="61"/>
                  </a:cubicBezTo>
                  <a:cubicBezTo>
                    <a:pt x="45" y="67"/>
                    <a:pt x="55" y="71"/>
                    <a:pt x="65" y="73"/>
                  </a:cubicBezTo>
                  <a:lnTo>
                    <a:pt x="52" y="8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2" name="Freeform 8"/>
            <p:cNvSpPr>
              <a:spLocks/>
            </p:cNvSpPr>
            <p:nvPr/>
          </p:nvSpPr>
          <p:spPr bwMode="auto">
            <a:xfrm>
              <a:off x="8353425" y="2476500"/>
              <a:ext cx="365125" cy="238125"/>
            </a:xfrm>
            <a:custGeom>
              <a:avLst/>
              <a:gdLst>
                <a:gd name="T0" fmla="*/ 110 w 230"/>
                <a:gd name="T1" fmla="*/ 150 h 150"/>
                <a:gd name="T2" fmla="*/ 87 w 230"/>
                <a:gd name="T3" fmla="*/ 135 h 150"/>
                <a:gd name="T4" fmla="*/ 139 w 230"/>
                <a:gd name="T5" fmla="*/ 101 h 150"/>
                <a:gd name="T6" fmla="*/ 75 w 230"/>
                <a:gd name="T7" fmla="*/ 60 h 150"/>
                <a:gd name="T8" fmla="*/ 22 w 230"/>
                <a:gd name="T9" fmla="*/ 94 h 150"/>
                <a:gd name="T10" fmla="*/ 0 w 230"/>
                <a:gd name="T11" fmla="*/ 79 h 150"/>
                <a:gd name="T12" fmla="*/ 121 w 230"/>
                <a:gd name="T13" fmla="*/ 0 h 150"/>
                <a:gd name="T14" fmla="*/ 144 w 230"/>
                <a:gd name="T15" fmla="*/ 15 h 150"/>
                <a:gd name="T16" fmla="*/ 93 w 230"/>
                <a:gd name="T17" fmla="*/ 48 h 150"/>
                <a:gd name="T18" fmla="*/ 157 w 230"/>
                <a:gd name="T19" fmla="*/ 89 h 150"/>
                <a:gd name="T20" fmla="*/ 208 w 230"/>
                <a:gd name="T21" fmla="*/ 57 h 150"/>
                <a:gd name="T22" fmla="*/ 230 w 230"/>
                <a:gd name="T23" fmla="*/ 72 h 150"/>
                <a:gd name="T24" fmla="*/ 110 w 230"/>
                <a:gd name="T25"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0" h="150">
                  <a:moveTo>
                    <a:pt x="110" y="150"/>
                  </a:moveTo>
                  <a:lnTo>
                    <a:pt x="87" y="135"/>
                  </a:lnTo>
                  <a:lnTo>
                    <a:pt x="139" y="101"/>
                  </a:lnTo>
                  <a:lnTo>
                    <a:pt x="75" y="60"/>
                  </a:lnTo>
                  <a:lnTo>
                    <a:pt x="22" y="94"/>
                  </a:lnTo>
                  <a:lnTo>
                    <a:pt x="0" y="79"/>
                  </a:lnTo>
                  <a:lnTo>
                    <a:pt x="121" y="0"/>
                  </a:lnTo>
                  <a:lnTo>
                    <a:pt x="144" y="15"/>
                  </a:lnTo>
                  <a:lnTo>
                    <a:pt x="93" y="48"/>
                  </a:lnTo>
                  <a:lnTo>
                    <a:pt x="157" y="89"/>
                  </a:lnTo>
                  <a:lnTo>
                    <a:pt x="208" y="57"/>
                  </a:lnTo>
                  <a:lnTo>
                    <a:pt x="230" y="72"/>
                  </a:lnTo>
                  <a:lnTo>
                    <a:pt x="110" y="1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3" name="Freeform 9"/>
            <p:cNvSpPr>
              <a:spLocks/>
            </p:cNvSpPr>
            <p:nvPr/>
          </p:nvSpPr>
          <p:spPr bwMode="auto">
            <a:xfrm>
              <a:off x="8578850" y="2625725"/>
              <a:ext cx="309562" cy="203200"/>
            </a:xfrm>
            <a:custGeom>
              <a:avLst/>
              <a:gdLst>
                <a:gd name="T0" fmla="*/ 77 w 195"/>
                <a:gd name="T1" fmla="*/ 128 h 128"/>
                <a:gd name="T2" fmla="*/ 0 w 195"/>
                <a:gd name="T3" fmla="*/ 79 h 128"/>
                <a:gd name="T4" fmla="*/ 122 w 195"/>
                <a:gd name="T5" fmla="*/ 0 h 128"/>
                <a:gd name="T6" fmla="*/ 195 w 195"/>
                <a:gd name="T7" fmla="*/ 47 h 128"/>
                <a:gd name="T8" fmla="*/ 178 w 195"/>
                <a:gd name="T9" fmla="*/ 58 h 128"/>
                <a:gd name="T10" fmla="*/ 128 w 195"/>
                <a:gd name="T11" fmla="*/ 25 h 128"/>
                <a:gd name="T12" fmla="*/ 94 w 195"/>
                <a:gd name="T13" fmla="*/ 47 h 128"/>
                <a:gd name="T14" fmla="*/ 140 w 195"/>
                <a:gd name="T15" fmla="*/ 79 h 128"/>
                <a:gd name="T16" fmla="*/ 124 w 195"/>
                <a:gd name="T17" fmla="*/ 89 h 128"/>
                <a:gd name="T18" fmla="*/ 76 w 195"/>
                <a:gd name="T19" fmla="*/ 58 h 128"/>
                <a:gd name="T20" fmla="*/ 40 w 195"/>
                <a:gd name="T21" fmla="*/ 82 h 128"/>
                <a:gd name="T22" fmla="*/ 94 w 195"/>
                <a:gd name="T23" fmla="*/ 117 h 128"/>
                <a:gd name="T24" fmla="*/ 77 w 195"/>
                <a:gd name="T25"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5" h="128">
                  <a:moveTo>
                    <a:pt x="77" y="128"/>
                  </a:moveTo>
                  <a:lnTo>
                    <a:pt x="0" y="79"/>
                  </a:lnTo>
                  <a:lnTo>
                    <a:pt x="122" y="0"/>
                  </a:lnTo>
                  <a:lnTo>
                    <a:pt x="195" y="47"/>
                  </a:lnTo>
                  <a:lnTo>
                    <a:pt x="178" y="58"/>
                  </a:lnTo>
                  <a:lnTo>
                    <a:pt x="128" y="25"/>
                  </a:lnTo>
                  <a:lnTo>
                    <a:pt x="94" y="47"/>
                  </a:lnTo>
                  <a:lnTo>
                    <a:pt x="140" y="79"/>
                  </a:lnTo>
                  <a:lnTo>
                    <a:pt x="124" y="89"/>
                  </a:lnTo>
                  <a:lnTo>
                    <a:pt x="76" y="58"/>
                  </a:lnTo>
                  <a:lnTo>
                    <a:pt x="40" y="82"/>
                  </a:lnTo>
                  <a:lnTo>
                    <a:pt x="94" y="117"/>
                  </a:lnTo>
                  <a:lnTo>
                    <a:pt x="77" y="1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4" name="Freeform 10"/>
            <p:cNvSpPr>
              <a:spLocks noEditPoints="1"/>
            </p:cNvSpPr>
            <p:nvPr/>
          </p:nvSpPr>
          <p:spPr bwMode="auto">
            <a:xfrm>
              <a:off x="8739188" y="2728913"/>
              <a:ext cx="344487" cy="206375"/>
            </a:xfrm>
            <a:custGeom>
              <a:avLst/>
              <a:gdLst>
                <a:gd name="T0" fmla="*/ 0 w 146"/>
                <a:gd name="T1" fmla="*/ 52 h 87"/>
                <a:gd name="T2" fmla="*/ 82 w 146"/>
                <a:gd name="T3" fmla="*/ 0 h 87"/>
                <a:gd name="T4" fmla="*/ 108 w 146"/>
                <a:gd name="T5" fmla="*/ 17 h 87"/>
                <a:gd name="T6" fmla="*/ 119 w 146"/>
                <a:gd name="T7" fmla="*/ 76 h 87"/>
                <a:gd name="T8" fmla="*/ 75 w 146"/>
                <a:gd name="T9" fmla="*/ 86 h 87"/>
                <a:gd name="T10" fmla="*/ 26 w 146"/>
                <a:gd name="T11" fmla="*/ 69 h 87"/>
                <a:gd name="T12" fmla="*/ 0 w 146"/>
                <a:gd name="T13" fmla="*/ 52 h 87"/>
                <a:gd name="T14" fmla="*/ 85 w 146"/>
                <a:gd name="T15" fmla="*/ 17 h 87"/>
                <a:gd name="T16" fmla="*/ 27 w 146"/>
                <a:gd name="T17" fmla="*/ 55 h 87"/>
                <a:gd name="T18" fmla="*/ 39 w 146"/>
                <a:gd name="T19" fmla="*/ 63 h 87"/>
                <a:gd name="T20" fmla="*/ 72 w 146"/>
                <a:gd name="T21" fmla="*/ 74 h 87"/>
                <a:gd name="T22" fmla="*/ 103 w 146"/>
                <a:gd name="T23" fmla="*/ 65 h 87"/>
                <a:gd name="T24" fmla="*/ 98 w 146"/>
                <a:gd name="T25" fmla="*/ 25 h 87"/>
                <a:gd name="T26" fmla="*/ 85 w 146"/>
                <a:gd name="T27" fmla="*/ 1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 h="87">
                  <a:moveTo>
                    <a:pt x="0" y="52"/>
                  </a:moveTo>
                  <a:cubicBezTo>
                    <a:pt x="82" y="0"/>
                    <a:pt x="82" y="0"/>
                    <a:pt x="82" y="0"/>
                  </a:cubicBezTo>
                  <a:cubicBezTo>
                    <a:pt x="108" y="17"/>
                    <a:pt x="108" y="17"/>
                    <a:pt x="108" y="17"/>
                  </a:cubicBezTo>
                  <a:cubicBezTo>
                    <a:pt x="142" y="39"/>
                    <a:pt x="146" y="58"/>
                    <a:pt x="119" y="76"/>
                  </a:cubicBezTo>
                  <a:cubicBezTo>
                    <a:pt x="107" y="84"/>
                    <a:pt x="92" y="87"/>
                    <a:pt x="75" y="86"/>
                  </a:cubicBezTo>
                  <a:cubicBezTo>
                    <a:pt x="58" y="85"/>
                    <a:pt x="42" y="79"/>
                    <a:pt x="26" y="69"/>
                  </a:cubicBezTo>
                  <a:lnTo>
                    <a:pt x="0" y="52"/>
                  </a:lnTo>
                  <a:close/>
                  <a:moveTo>
                    <a:pt x="85" y="17"/>
                  </a:moveTo>
                  <a:cubicBezTo>
                    <a:pt x="27" y="55"/>
                    <a:pt x="27" y="55"/>
                    <a:pt x="27" y="55"/>
                  </a:cubicBezTo>
                  <a:cubicBezTo>
                    <a:pt x="39" y="63"/>
                    <a:pt x="39" y="63"/>
                    <a:pt x="39" y="63"/>
                  </a:cubicBezTo>
                  <a:cubicBezTo>
                    <a:pt x="50" y="70"/>
                    <a:pt x="61" y="73"/>
                    <a:pt x="72" y="74"/>
                  </a:cubicBezTo>
                  <a:cubicBezTo>
                    <a:pt x="83" y="74"/>
                    <a:pt x="93" y="72"/>
                    <a:pt x="103" y="65"/>
                  </a:cubicBezTo>
                  <a:cubicBezTo>
                    <a:pt x="122" y="53"/>
                    <a:pt x="120" y="40"/>
                    <a:pt x="98" y="25"/>
                  </a:cubicBezTo>
                  <a:lnTo>
                    <a:pt x="85" y="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7" name="Freeform 11"/>
            <p:cNvSpPr>
              <a:spLocks/>
            </p:cNvSpPr>
            <p:nvPr/>
          </p:nvSpPr>
          <p:spPr bwMode="auto">
            <a:xfrm>
              <a:off x="8982075" y="2870200"/>
              <a:ext cx="338137" cy="220663"/>
            </a:xfrm>
            <a:custGeom>
              <a:avLst/>
              <a:gdLst>
                <a:gd name="T0" fmla="*/ 95 w 143"/>
                <a:gd name="T1" fmla="*/ 78 h 93"/>
                <a:gd name="T2" fmla="*/ 24 w 143"/>
                <a:gd name="T3" fmla="*/ 76 h 93"/>
                <a:gd name="T4" fmla="*/ 22 w 143"/>
                <a:gd name="T5" fmla="*/ 32 h 93"/>
                <a:gd name="T6" fmla="*/ 72 w 143"/>
                <a:gd name="T7" fmla="*/ 0 h 93"/>
                <a:gd name="T8" fmla="*/ 87 w 143"/>
                <a:gd name="T9" fmla="*/ 10 h 93"/>
                <a:gd name="T10" fmla="*/ 40 w 143"/>
                <a:gd name="T11" fmla="*/ 40 h 93"/>
                <a:gd name="T12" fmla="*/ 37 w 143"/>
                <a:gd name="T13" fmla="*/ 69 h 93"/>
                <a:gd name="T14" fmla="*/ 80 w 143"/>
                <a:gd name="T15" fmla="*/ 68 h 93"/>
                <a:gd name="T16" fmla="*/ 128 w 143"/>
                <a:gd name="T17" fmla="*/ 37 h 93"/>
                <a:gd name="T18" fmla="*/ 143 w 143"/>
                <a:gd name="T19" fmla="*/ 46 h 93"/>
                <a:gd name="T20" fmla="*/ 95 w 143"/>
                <a:gd name="T21" fmla="*/ 78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3" h="93">
                  <a:moveTo>
                    <a:pt x="95" y="78"/>
                  </a:moveTo>
                  <a:cubicBezTo>
                    <a:pt x="72" y="93"/>
                    <a:pt x="48" y="92"/>
                    <a:pt x="24" y="76"/>
                  </a:cubicBezTo>
                  <a:cubicBezTo>
                    <a:pt x="1" y="61"/>
                    <a:pt x="0" y="46"/>
                    <a:pt x="22" y="32"/>
                  </a:cubicBezTo>
                  <a:cubicBezTo>
                    <a:pt x="72" y="0"/>
                    <a:pt x="72" y="0"/>
                    <a:pt x="72" y="0"/>
                  </a:cubicBezTo>
                  <a:cubicBezTo>
                    <a:pt x="87" y="10"/>
                    <a:pt x="87" y="10"/>
                    <a:pt x="87" y="10"/>
                  </a:cubicBezTo>
                  <a:cubicBezTo>
                    <a:pt x="40" y="40"/>
                    <a:pt x="40" y="40"/>
                    <a:pt x="40" y="40"/>
                  </a:cubicBezTo>
                  <a:cubicBezTo>
                    <a:pt x="24" y="51"/>
                    <a:pt x="23" y="60"/>
                    <a:pt x="37" y="69"/>
                  </a:cubicBezTo>
                  <a:cubicBezTo>
                    <a:pt x="50" y="78"/>
                    <a:pt x="65" y="77"/>
                    <a:pt x="80" y="68"/>
                  </a:cubicBezTo>
                  <a:cubicBezTo>
                    <a:pt x="128" y="37"/>
                    <a:pt x="128" y="37"/>
                    <a:pt x="128" y="37"/>
                  </a:cubicBezTo>
                  <a:cubicBezTo>
                    <a:pt x="143" y="46"/>
                    <a:pt x="143" y="46"/>
                    <a:pt x="143" y="46"/>
                  </a:cubicBezTo>
                  <a:lnTo>
                    <a:pt x="95"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8" name="Freeform 12"/>
            <p:cNvSpPr>
              <a:spLocks/>
            </p:cNvSpPr>
            <p:nvPr/>
          </p:nvSpPr>
          <p:spPr bwMode="auto">
            <a:xfrm>
              <a:off x="9180513" y="3013075"/>
              <a:ext cx="227012" cy="203200"/>
            </a:xfrm>
            <a:custGeom>
              <a:avLst/>
              <a:gdLst>
                <a:gd name="T0" fmla="*/ 74 w 143"/>
                <a:gd name="T1" fmla="*/ 128 h 128"/>
                <a:gd name="T2" fmla="*/ 0 w 143"/>
                <a:gd name="T3" fmla="*/ 79 h 128"/>
                <a:gd name="T4" fmla="*/ 120 w 143"/>
                <a:gd name="T5" fmla="*/ 0 h 128"/>
                <a:gd name="T6" fmla="*/ 143 w 143"/>
                <a:gd name="T7" fmla="*/ 15 h 128"/>
                <a:gd name="T8" fmla="*/ 39 w 143"/>
                <a:gd name="T9" fmla="*/ 83 h 128"/>
                <a:gd name="T10" fmla="*/ 92 w 143"/>
                <a:gd name="T11" fmla="*/ 117 h 128"/>
                <a:gd name="T12" fmla="*/ 74 w 143"/>
                <a:gd name="T13" fmla="*/ 128 h 128"/>
              </a:gdLst>
              <a:ahLst/>
              <a:cxnLst>
                <a:cxn ang="0">
                  <a:pos x="T0" y="T1"/>
                </a:cxn>
                <a:cxn ang="0">
                  <a:pos x="T2" y="T3"/>
                </a:cxn>
                <a:cxn ang="0">
                  <a:pos x="T4" y="T5"/>
                </a:cxn>
                <a:cxn ang="0">
                  <a:pos x="T6" y="T7"/>
                </a:cxn>
                <a:cxn ang="0">
                  <a:pos x="T8" y="T9"/>
                </a:cxn>
                <a:cxn ang="0">
                  <a:pos x="T10" y="T11"/>
                </a:cxn>
                <a:cxn ang="0">
                  <a:pos x="T12" y="T13"/>
                </a:cxn>
              </a:cxnLst>
              <a:rect l="0" t="0" r="r" b="b"/>
              <a:pathLst>
                <a:path w="143" h="128">
                  <a:moveTo>
                    <a:pt x="74" y="128"/>
                  </a:moveTo>
                  <a:lnTo>
                    <a:pt x="0" y="79"/>
                  </a:lnTo>
                  <a:lnTo>
                    <a:pt x="120" y="0"/>
                  </a:lnTo>
                  <a:lnTo>
                    <a:pt x="143" y="15"/>
                  </a:lnTo>
                  <a:lnTo>
                    <a:pt x="39" y="83"/>
                  </a:lnTo>
                  <a:lnTo>
                    <a:pt x="92" y="117"/>
                  </a:lnTo>
                  <a:lnTo>
                    <a:pt x="74" y="1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19" name="Freeform 13"/>
            <p:cNvSpPr>
              <a:spLocks/>
            </p:cNvSpPr>
            <p:nvPr/>
          </p:nvSpPr>
          <p:spPr bwMode="auto">
            <a:xfrm>
              <a:off x="9331325" y="3111500"/>
              <a:ext cx="309562" cy="203200"/>
            </a:xfrm>
            <a:custGeom>
              <a:avLst/>
              <a:gdLst>
                <a:gd name="T0" fmla="*/ 76 w 195"/>
                <a:gd name="T1" fmla="*/ 128 h 128"/>
                <a:gd name="T2" fmla="*/ 0 w 195"/>
                <a:gd name="T3" fmla="*/ 79 h 128"/>
                <a:gd name="T4" fmla="*/ 120 w 195"/>
                <a:gd name="T5" fmla="*/ 0 h 128"/>
                <a:gd name="T6" fmla="*/ 195 w 195"/>
                <a:gd name="T7" fmla="*/ 48 h 128"/>
                <a:gd name="T8" fmla="*/ 177 w 195"/>
                <a:gd name="T9" fmla="*/ 58 h 128"/>
                <a:gd name="T10" fmla="*/ 126 w 195"/>
                <a:gd name="T11" fmla="*/ 25 h 128"/>
                <a:gd name="T12" fmla="*/ 92 w 195"/>
                <a:gd name="T13" fmla="*/ 48 h 128"/>
                <a:gd name="T14" fmla="*/ 138 w 195"/>
                <a:gd name="T15" fmla="*/ 79 h 128"/>
                <a:gd name="T16" fmla="*/ 122 w 195"/>
                <a:gd name="T17" fmla="*/ 89 h 128"/>
                <a:gd name="T18" fmla="*/ 74 w 195"/>
                <a:gd name="T19" fmla="*/ 58 h 128"/>
                <a:gd name="T20" fmla="*/ 39 w 195"/>
                <a:gd name="T21" fmla="*/ 82 h 128"/>
                <a:gd name="T22" fmla="*/ 94 w 195"/>
                <a:gd name="T23" fmla="*/ 116 h 128"/>
                <a:gd name="T24" fmla="*/ 76 w 195"/>
                <a:gd name="T25"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5" h="128">
                  <a:moveTo>
                    <a:pt x="76" y="128"/>
                  </a:moveTo>
                  <a:lnTo>
                    <a:pt x="0" y="79"/>
                  </a:lnTo>
                  <a:lnTo>
                    <a:pt x="120" y="0"/>
                  </a:lnTo>
                  <a:lnTo>
                    <a:pt x="195" y="48"/>
                  </a:lnTo>
                  <a:lnTo>
                    <a:pt x="177" y="58"/>
                  </a:lnTo>
                  <a:lnTo>
                    <a:pt x="126" y="25"/>
                  </a:lnTo>
                  <a:lnTo>
                    <a:pt x="92" y="48"/>
                  </a:lnTo>
                  <a:lnTo>
                    <a:pt x="138" y="79"/>
                  </a:lnTo>
                  <a:lnTo>
                    <a:pt x="122" y="89"/>
                  </a:lnTo>
                  <a:lnTo>
                    <a:pt x="74" y="58"/>
                  </a:lnTo>
                  <a:lnTo>
                    <a:pt x="39" y="82"/>
                  </a:lnTo>
                  <a:lnTo>
                    <a:pt x="94" y="116"/>
                  </a:lnTo>
                  <a:lnTo>
                    <a:pt x="76" y="1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0" name="Freeform 14"/>
            <p:cNvSpPr>
              <a:spLocks noEditPoints="1"/>
            </p:cNvSpPr>
            <p:nvPr/>
          </p:nvSpPr>
          <p:spPr bwMode="auto">
            <a:xfrm>
              <a:off x="9490075" y="3216275"/>
              <a:ext cx="303212" cy="230188"/>
            </a:xfrm>
            <a:custGeom>
              <a:avLst/>
              <a:gdLst>
                <a:gd name="T0" fmla="*/ 71 w 129"/>
                <a:gd name="T1" fmla="*/ 98 h 98"/>
                <a:gd name="T2" fmla="*/ 54 w 129"/>
                <a:gd name="T3" fmla="*/ 87 h 98"/>
                <a:gd name="T4" fmla="*/ 61 w 129"/>
                <a:gd name="T5" fmla="*/ 63 h 98"/>
                <a:gd name="T6" fmla="*/ 62 w 129"/>
                <a:gd name="T7" fmla="*/ 57 h 98"/>
                <a:gd name="T8" fmla="*/ 62 w 129"/>
                <a:gd name="T9" fmla="*/ 53 h 98"/>
                <a:gd name="T10" fmla="*/ 59 w 129"/>
                <a:gd name="T11" fmla="*/ 49 h 98"/>
                <a:gd name="T12" fmla="*/ 55 w 129"/>
                <a:gd name="T13" fmla="*/ 45 h 98"/>
                <a:gd name="T14" fmla="*/ 49 w 129"/>
                <a:gd name="T15" fmla="*/ 41 h 98"/>
                <a:gd name="T16" fmla="*/ 16 w 129"/>
                <a:gd name="T17" fmla="*/ 62 h 98"/>
                <a:gd name="T18" fmla="*/ 0 w 129"/>
                <a:gd name="T19" fmla="*/ 52 h 98"/>
                <a:gd name="T20" fmla="*/ 82 w 129"/>
                <a:gd name="T21" fmla="*/ 0 h 98"/>
                <a:gd name="T22" fmla="*/ 112 w 129"/>
                <a:gd name="T23" fmla="*/ 19 h 98"/>
                <a:gd name="T24" fmla="*/ 123 w 129"/>
                <a:gd name="T25" fmla="*/ 28 h 98"/>
                <a:gd name="T26" fmla="*/ 128 w 129"/>
                <a:gd name="T27" fmla="*/ 37 h 98"/>
                <a:gd name="T28" fmla="*/ 127 w 129"/>
                <a:gd name="T29" fmla="*/ 45 h 98"/>
                <a:gd name="T30" fmla="*/ 120 w 129"/>
                <a:gd name="T31" fmla="*/ 53 h 98"/>
                <a:gd name="T32" fmla="*/ 111 w 129"/>
                <a:gd name="T33" fmla="*/ 57 h 98"/>
                <a:gd name="T34" fmla="*/ 100 w 129"/>
                <a:gd name="T35" fmla="*/ 59 h 98"/>
                <a:gd name="T36" fmla="*/ 89 w 129"/>
                <a:gd name="T37" fmla="*/ 58 h 98"/>
                <a:gd name="T38" fmla="*/ 78 w 129"/>
                <a:gd name="T39" fmla="*/ 54 h 98"/>
                <a:gd name="T40" fmla="*/ 77 w 129"/>
                <a:gd name="T41" fmla="*/ 54 h 98"/>
                <a:gd name="T42" fmla="*/ 79 w 129"/>
                <a:gd name="T43" fmla="*/ 59 h 98"/>
                <a:gd name="T44" fmla="*/ 79 w 129"/>
                <a:gd name="T45" fmla="*/ 63 h 98"/>
                <a:gd name="T46" fmla="*/ 79 w 129"/>
                <a:gd name="T47" fmla="*/ 68 h 98"/>
                <a:gd name="T48" fmla="*/ 78 w 129"/>
                <a:gd name="T49" fmla="*/ 73 h 98"/>
                <a:gd name="T50" fmla="*/ 71 w 129"/>
                <a:gd name="T51" fmla="*/ 98 h 98"/>
                <a:gd name="T52" fmla="*/ 86 w 129"/>
                <a:gd name="T53" fmla="*/ 17 h 98"/>
                <a:gd name="T54" fmla="*/ 60 w 129"/>
                <a:gd name="T55" fmla="*/ 34 h 98"/>
                <a:gd name="T56" fmla="*/ 72 w 129"/>
                <a:gd name="T57" fmla="*/ 42 h 98"/>
                <a:gd name="T58" fmla="*/ 80 w 129"/>
                <a:gd name="T59" fmla="*/ 46 h 98"/>
                <a:gd name="T60" fmla="*/ 88 w 129"/>
                <a:gd name="T61" fmla="*/ 47 h 98"/>
                <a:gd name="T62" fmla="*/ 96 w 129"/>
                <a:gd name="T63" fmla="*/ 46 h 98"/>
                <a:gd name="T64" fmla="*/ 103 w 129"/>
                <a:gd name="T65" fmla="*/ 44 h 98"/>
                <a:gd name="T66" fmla="*/ 108 w 129"/>
                <a:gd name="T67" fmla="*/ 35 h 98"/>
                <a:gd name="T68" fmla="*/ 99 w 129"/>
                <a:gd name="T69" fmla="*/ 25 h 98"/>
                <a:gd name="T70" fmla="*/ 86 w 129"/>
                <a:gd name="T71" fmla="*/ 1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9" h="98">
                  <a:moveTo>
                    <a:pt x="71" y="98"/>
                  </a:moveTo>
                  <a:cubicBezTo>
                    <a:pt x="54" y="87"/>
                    <a:pt x="54" y="87"/>
                    <a:pt x="54" y="87"/>
                  </a:cubicBezTo>
                  <a:cubicBezTo>
                    <a:pt x="61" y="63"/>
                    <a:pt x="61" y="63"/>
                    <a:pt x="61" y="63"/>
                  </a:cubicBezTo>
                  <a:cubicBezTo>
                    <a:pt x="61" y="61"/>
                    <a:pt x="62" y="59"/>
                    <a:pt x="62" y="57"/>
                  </a:cubicBezTo>
                  <a:cubicBezTo>
                    <a:pt x="62" y="56"/>
                    <a:pt x="62" y="54"/>
                    <a:pt x="62" y="53"/>
                  </a:cubicBezTo>
                  <a:cubicBezTo>
                    <a:pt x="61" y="51"/>
                    <a:pt x="60" y="50"/>
                    <a:pt x="59" y="49"/>
                  </a:cubicBezTo>
                  <a:cubicBezTo>
                    <a:pt x="58" y="47"/>
                    <a:pt x="57" y="46"/>
                    <a:pt x="55" y="45"/>
                  </a:cubicBezTo>
                  <a:cubicBezTo>
                    <a:pt x="49" y="41"/>
                    <a:pt x="49" y="41"/>
                    <a:pt x="49" y="41"/>
                  </a:cubicBezTo>
                  <a:cubicBezTo>
                    <a:pt x="16" y="62"/>
                    <a:pt x="16" y="62"/>
                    <a:pt x="16" y="62"/>
                  </a:cubicBezTo>
                  <a:cubicBezTo>
                    <a:pt x="0" y="52"/>
                    <a:pt x="0" y="52"/>
                    <a:pt x="0" y="52"/>
                  </a:cubicBezTo>
                  <a:cubicBezTo>
                    <a:pt x="82" y="0"/>
                    <a:pt x="82" y="0"/>
                    <a:pt x="82" y="0"/>
                  </a:cubicBezTo>
                  <a:cubicBezTo>
                    <a:pt x="112" y="19"/>
                    <a:pt x="112" y="19"/>
                    <a:pt x="112" y="19"/>
                  </a:cubicBezTo>
                  <a:cubicBezTo>
                    <a:pt x="116" y="22"/>
                    <a:pt x="120" y="25"/>
                    <a:pt x="123" y="28"/>
                  </a:cubicBezTo>
                  <a:cubicBezTo>
                    <a:pt x="125" y="31"/>
                    <a:pt x="127" y="34"/>
                    <a:pt x="128" y="37"/>
                  </a:cubicBezTo>
                  <a:cubicBezTo>
                    <a:pt x="129" y="40"/>
                    <a:pt x="129" y="43"/>
                    <a:pt x="127" y="45"/>
                  </a:cubicBezTo>
                  <a:cubicBezTo>
                    <a:pt x="126" y="48"/>
                    <a:pt x="124" y="51"/>
                    <a:pt x="120" y="53"/>
                  </a:cubicBezTo>
                  <a:cubicBezTo>
                    <a:pt x="117" y="55"/>
                    <a:pt x="114" y="56"/>
                    <a:pt x="111" y="57"/>
                  </a:cubicBezTo>
                  <a:cubicBezTo>
                    <a:pt x="107" y="58"/>
                    <a:pt x="104" y="59"/>
                    <a:pt x="100" y="59"/>
                  </a:cubicBezTo>
                  <a:cubicBezTo>
                    <a:pt x="97" y="59"/>
                    <a:pt x="93" y="58"/>
                    <a:pt x="89" y="58"/>
                  </a:cubicBezTo>
                  <a:cubicBezTo>
                    <a:pt x="85" y="57"/>
                    <a:pt x="81" y="56"/>
                    <a:pt x="78" y="54"/>
                  </a:cubicBezTo>
                  <a:cubicBezTo>
                    <a:pt x="77" y="54"/>
                    <a:pt x="77" y="54"/>
                    <a:pt x="77" y="54"/>
                  </a:cubicBezTo>
                  <a:cubicBezTo>
                    <a:pt x="78" y="56"/>
                    <a:pt x="79" y="57"/>
                    <a:pt x="79" y="59"/>
                  </a:cubicBezTo>
                  <a:cubicBezTo>
                    <a:pt x="79" y="60"/>
                    <a:pt x="79" y="62"/>
                    <a:pt x="79" y="63"/>
                  </a:cubicBezTo>
                  <a:cubicBezTo>
                    <a:pt x="79" y="65"/>
                    <a:pt x="79" y="66"/>
                    <a:pt x="79" y="68"/>
                  </a:cubicBezTo>
                  <a:cubicBezTo>
                    <a:pt x="79" y="69"/>
                    <a:pt x="78" y="71"/>
                    <a:pt x="78" y="73"/>
                  </a:cubicBezTo>
                  <a:lnTo>
                    <a:pt x="71" y="98"/>
                  </a:lnTo>
                  <a:close/>
                  <a:moveTo>
                    <a:pt x="86" y="17"/>
                  </a:moveTo>
                  <a:cubicBezTo>
                    <a:pt x="60" y="34"/>
                    <a:pt x="60" y="34"/>
                    <a:pt x="60" y="34"/>
                  </a:cubicBezTo>
                  <a:cubicBezTo>
                    <a:pt x="72" y="42"/>
                    <a:pt x="72" y="42"/>
                    <a:pt x="72" y="42"/>
                  </a:cubicBezTo>
                  <a:cubicBezTo>
                    <a:pt x="75" y="44"/>
                    <a:pt x="77" y="45"/>
                    <a:pt x="80" y="46"/>
                  </a:cubicBezTo>
                  <a:cubicBezTo>
                    <a:pt x="82" y="46"/>
                    <a:pt x="85" y="47"/>
                    <a:pt x="88" y="47"/>
                  </a:cubicBezTo>
                  <a:cubicBezTo>
                    <a:pt x="90" y="47"/>
                    <a:pt x="93" y="47"/>
                    <a:pt x="96" y="46"/>
                  </a:cubicBezTo>
                  <a:cubicBezTo>
                    <a:pt x="98" y="46"/>
                    <a:pt x="100" y="45"/>
                    <a:pt x="103" y="44"/>
                  </a:cubicBezTo>
                  <a:cubicBezTo>
                    <a:pt x="106" y="41"/>
                    <a:pt x="108" y="38"/>
                    <a:pt x="108" y="35"/>
                  </a:cubicBezTo>
                  <a:cubicBezTo>
                    <a:pt x="107" y="32"/>
                    <a:pt x="104" y="28"/>
                    <a:pt x="99" y="25"/>
                  </a:cubicBezTo>
                  <a:lnTo>
                    <a:pt x="86" y="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3" name="Freeform 15"/>
            <p:cNvSpPr>
              <a:spLocks/>
            </p:cNvSpPr>
            <p:nvPr/>
          </p:nvSpPr>
          <p:spPr bwMode="auto">
            <a:xfrm>
              <a:off x="7270750" y="1747838"/>
              <a:ext cx="646112" cy="369888"/>
            </a:xfrm>
            <a:custGeom>
              <a:avLst/>
              <a:gdLst>
                <a:gd name="T0" fmla="*/ 90 w 274"/>
                <a:gd name="T1" fmla="*/ 118 h 157"/>
                <a:gd name="T2" fmla="*/ 83 w 274"/>
                <a:gd name="T3" fmla="*/ 122 h 157"/>
                <a:gd name="T4" fmla="*/ 72 w 274"/>
                <a:gd name="T5" fmla="*/ 129 h 157"/>
                <a:gd name="T6" fmla="*/ 68 w 274"/>
                <a:gd name="T7" fmla="*/ 125 h 157"/>
                <a:gd name="T8" fmla="*/ 63 w 274"/>
                <a:gd name="T9" fmla="*/ 122 h 157"/>
                <a:gd name="T10" fmla="*/ 52 w 274"/>
                <a:gd name="T11" fmla="*/ 110 h 157"/>
                <a:gd name="T12" fmla="*/ 49 w 274"/>
                <a:gd name="T13" fmla="*/ 106 h 157"/>
                <a:gd name="T14" fmla="*/ 48 w 274"/>
                <a:gd name="T15" fmla="*/ 104 h 157"/>
                <a:gd name="T16" fmla="*/ 46 w 274"/>
                <a:gd name="T17" fmla="*/ 102 h 157"/>
                <a:gd name="T18" fmla="*/ 44 w 274"/>
                <a:gd name="T19" fmla="*/ 100 h 157"/>
                <a:gd name="T20" fmla="*/ 43 w 274"/>
                <a:gd name="T21" fmla="*/ 98 h 157"/>
                <a:gd name="T22" fmla="*/ 41 w 274"/>
                <a:gd name="T23" fmla="*/ 95 h 157"/>
                <a:gd name="T24" fmla="*/ 34 w 274"/>
                <a:gd name="T25" fmla="*/ 78 h 157"/>
                <a:gd name="T26" fmla="*/ 34 w 274"/>
                <a:gd name="T27" fmla="*/ 63 h 157"/>
                <a:gd name="T28" fmla="*/ 38 w 274"/>
                <a:gd name="T29" fmla="*/ 48 h 157"/>
                <a:gd name="T30" fmla="*/ 63 w 274"/>
                <a:gd name="T31" fmla="*/ 25 h 157"/>
                <a:gd name="T32" fmla="*/ 105 w 274"/>
                <a:gd name="T33" fmla="*/ 13 h 157"/>
                <a:gd name="T34" fmla="*/ 153 w 274"/>
                <a:gd name="T35" fmla="*/ 15 h 157"/>
                <a:gd name="T36" fmla="*/ 175 w 274"/>
                <a:gd name="T37" fmla="*/ 20 h 157"/>
                <a:gd name="T38" fmla="*/ 197 w 274"/>
                <a:gd name="T39" fmla="*/ 27 h 157"/>
                <a:gd name="T40" fmla="*/ 231 w 274"/>
                <a:gd name="T41" fmla="*/ 44 h 157"/>
                <a:gd name="T42" fmla="*/ 254 w 274"/>
                <a:gd name="T43" fmla="*/ 60 h 157"/>
                <a:gd name="T44" fmla="*/ 266 w 274"/>
                <a:gd name="T45" fmla="*/ 71 h 157"/>
                <a:gd name="T46" fmla="*/ 270 w 274"/>
                <a:gd name="T47" fmla="*/ 76 h 157"/>
                <a:gd name="T48" fmla="*/ 271 w 274"/>
                <a:gd name="T49" fmla="*/ 77 h 157"/>
                <a:gd name="T50" fmla="*/ 273 w 274"/>
                <a:gd name="T51" fmla="*/ 78 h 157"/>
                <a:gd name="T52" fmla="*/ 273 w 274"/>
                <a:gd name="T53" fmla="*/ 76 h 157"/>
                <a:gd name="T54" fmla="*/ 272 w 274"/>
                <a:gd name="T55" fmla="*/ 75 h 157"/>
                <a:gd name="T56" fmla="*/ 270 w 274"/>
                <a:gd name="T57" fmla="*/ 71 h 157"/>
                <a:gd name="T58" fmla="*/ 260 w 274"/>
                <a:gd name="T59" fmla="*/ 59 h 157"/>
                <a:gd name="T60" fmla="*/ 238 w 274"/>
                <a:gd name="T61" fmla="*/ 40 h 157"/>
                <a:gd name="T62" fmla="*/ 202 w 274"/>
                <a:gd name="T63" fmla="*/ 21 h 157"/>
                <a:gd name="T64" fmla="*/ 153 w 274"/>
                <a:gd name="T65" fmla="*/ 5 h 157"/>
                <a:gd name="T66" fmla="*/ 96 w 274"/>
                <a:gd name="T67" fmla="*/ 1 h 157"/>
                <a:gd name="T68" fmla="*/ 44 w 274"/>
                <a:gd name="T69" fmla="*/ 11 h 157"/>
                <a:gd name="T70" fmla="*/ 24 w 274"/>
                <a:gd name="T71" fmla="*/ 22 h 157"/>
                <a:gd name="T72" fmla="*/ 9 w 274"/>
                <a:gd name="T73" fmla="*/ 37 h 157"/>
                <a:gd name="T74" fmla="*/ 1 w 274"/>
                <a:gd name="T75" fmla="*/ 55 h 157"/>
                <a:gd name="T76" fmla="*/ 2 w 274"/>
                <a:gd name="T77" fmla="*/ 75 h 157"/>
                <a:gd name="T78" fmla="*/ 9 w 274"/>
                <a:gd name="T79" fmla="*/ 95 h 157"/>
                <a:gd name="T80" fmla="*/ 12 w 274"/>
                <a:gd name="T81" fmla="*/ 100 h 157"/>
                <a:gd name="T82" fmla="*/ 13 w 274"/>
                <a:gd name="T83" fmla="*/ 103 h 157"/>
                <a:gd name="T84" fmla="*/ 15 w 274"/>
                <a:gd name="T85" fmla="*/ 105 h 157"/>
                <a:gd name="T86" fmla="*/ 16 w 274"/>
                <a:gd name="T87" fmla="*/ 108 h 157"/>
                <a:gd name="T88" fmla="*/ 18 w 274"/>
                <a:gd name="T89" fmla="*/ 110 h 157"/>
                <a:gd name="T90" fmla="*/ 22 w 274"/>
                <a:gd name="T91" fmla="*/ 115 h 157"/>
                <a:gd name="T92" fmla="*/ 41 w 274"/>
                <a:gd name="T93" fmla="*/ 133 h 157"/>
                <a:gd name="T94" fmla="*/ 51 w 274"/>
                <a:gd name="T95" fmla="*/ 140 h 157"/>
                <a:gd name="T96" fmla="*/ 50 w 274"/>
                <a:gd name="T97" fmla="*/ 141 h 157"/>
                <a:gd name="T98" fmla="*/ 32 w 274"/>
                <a:gd name="T99" fmla="*/ 152 h 157"/>
                <a:gd name="T100" fmla="*/ 96 w 274"/>
                <a:gd name="T101" fmla="*/ 157 h 157"/>
                <a:gd name="T102" fmla="*/ 90 w 274"/>
                <a:gd name="T103" fmla="*/ 11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74" h="157">
                  <a:moveTo>
                    <a:pt x="90" y="118"/>
                  </a:moveTo>
                  <a:cubicBezTo>
                    <a:pt x="83" y="122"/>
                    <a:pt x="83" y="122"/>
                    <a:pt x="83" y="122"/>
                  </a:cubicBezTo>
                  <a:cubicBezTo>
                    <a:pt x="72" y="129"/>
                    <a:pt x="72" y="129"/>
                    <a:pt x="72" y="129"/>
                  </a:cubicBezTo>
                  <a:cubicBezTo>
                    <a:pt x="68" y="125"/>
                    <a:pt x="68" y="125"/>
                    <a:pt x="68" y="125"/>
                  </a:cubicBezTo>
                  <a:cubicBezTo>
                    <a:pt x="66" y="124"/>
                    <a:pt x="65" y="123"/>
                    <a:pt x="63" y="122"/>
                  </a:cubicBezTo>
                  <a:cubicBezTo>
                    <a:pt x="59" y="118"/>
                    <a:pt x="55" y="114"/>
                    <a:pt x="52" y="110"/>
                  </a:cubicBezTo>
                  <a:cubicBezTo>
                    <a:pt x="51" y="109"/>
                    <a:pt x="50" y="107"/>
                    <a:pt x="49" y="106"/>
                  </a:cubicBezTo>
                  <a:cubicBezTo>
                    <a:pt x="48" y="104"/>
                    <a:pt x="48" y="104"/>
                    <a:pt x="48" y="104"/>
                  </a:cubicBezTo>
                  <a:cubicBezTo>
                    <a:pt x="46" y="102"/>
                    <a:pt x="46" y="102"/>
                    <a:pt x="46" y="102"/>
                  </a:cubicBezTo>
                  <a:cubicBezTo>
                    <a:pt x="44" y="100"/>
                    <a:pt x="44" y="100"/>
                    <a:pt x="44" y="100"/>
                  </a:cubicBezTo>
                  <a:cubicBezTo>
                    <a:pt x="43" y="98"/>
                    <a:pt x="43" y="98"/>
                    <a:pt x="43" y="98"/>
                  </a:cubicBezTo>
                  <a:cubicBezTo>
                    <a:pt x="42" y="97"/>
                    <a:pt x="41" y="95"/>
                    <a:pt x="41" y="95"/>
                  </a:cubicBezTo>
                  <a:cubicBezTo>
                    <a:pt x="38" y="89"/>
                    <a:pt x="36" y="84"/>
                    <a:pt x="34" y="78"/>
                  </a:cubicBezTo>
                  <a:cubicBezTo>
                    <a:pt x="33" y="73"/>
                    <a:pt x="34" y="68"/>
                    <a:pt x="34" y="63"/>
                  </a:cubicBezTo>
                  <a:cubicBezTo>
                    <a:pt x="34" y="58"/>
                    <a:pt x="36" y="53"/>
                    <a:pt x="38" y="48"/>
                  </a:cubicBezTo>
                  <a:cubicBezTo>
                    <a:pt x="44" y="39"/>
                    <a:pt x="52" y="31"/>
                    <a:pt x="63" y="25"/>
                  </a:cubicBezTo>
                  <a:cubicBezTo>
                    <a:pt x="75" y="19"/>
                    <a:pt x="89" y="15"/>
                    <a:pt x="105" y="13"/>
                  </a:cubicBezTo>
                  <a:cubicBezTo>
                    <a:pt x="120" y="12"/>
                    <a:pt x="137" y="12"/>
                    <a:pt x="153" y="15"/>
                  </a:cubicBezTo>
                  <a:cubicBezTo>
                    <a:pt x="161" y="17"/>
                    <a:pt x="168" y="19"/>
                    <a:pt x="175" y="20"/>
                  </a:cubicBezTo>
                  <a:cubicBezTo>
                    <a:pt x="183" y="22"/>
                    <a:pt x="190" y="25"/>
                    <a:pt x="197" y="27"/>
                  </a:cubicBezTo>
                  <a:cubicBezTo>
                    <a:pt x="210" y="32"/>
                    <a:pt x="222" y="38"/>
                    <a:pt x="231" y="44"/>
                  </a:cubicBezTo>
                  <a:cubicBezTo>
                    <a:pt x="241" y="50"/>
                    <a:pt x="248" y="55"/>
                    <a:pt x="254" y="60"/>
                  </a:cubicBezTo>
                  <a:cubicBezTo>
                    <a:pt x="259" y="64"/>
                    <a:pt x="263" y="69"/>
                    <a:pt x="266" y="71"/>
                  </a:cubicBezTo>
                  <a:cubicBezTo>
                    <a:pt x="270" y="76"/>
                    <a:pt x="270" y="76"/>
                    <a:pt x="270" y="76"/>
                  </a:cubicBezTo>
                  <a:cubicBezTo>
                    <a:pt x="271" y="77"/>
                    <a:pt x="271" y="77"/>
                    <a:pt x="271" y="77"/>
                  </a:cubicBezTo>
                  <a:cubicBezTo>
                    <a:pt x="271" y="78"/>
                    <a:pt x="272" y="78"/>
                    <a:pt x="273" y="78"/>
                  </a:cubicBezTo>
                  <a:cubicBezTo>
                    <a:pt x="273" y="77"/>
                    <a:pt x="274" y="77"/>
                    <a:pt x="273" y="76"/>
                  </a:cubicBezTo>
                  <a:cubicBezTo>
                    <a:pt x="272" y="75"/>
                    <a:pt x="272" y="75"/>
                    <a:pt x="272" y="75"/>
                  </a:cubicBezTo>
                  <a:cubicBezTo>
                    <a:pt x="270" y="71"/>
                    <a:pt x="270" y="71"/>
                    <a:pt x="270" y="71"/>
                  </a:cubicBezTo>
                  <a:cubicBezTo>
                    <a:pt x="268" y="69"/>
                    <a:pt x="264" y="64"/>
                    <a:pt x="260" y="59"/>
                  </a:cubicBezTo>
                  <a:cubicBezTo>
                    <a:pt x="254" y="53"/>
                    <a:pt x="248" y="47"/>
                    <a:pt x="238" y="40"/>
                  </a:cubicBezTo>
                  <a:cubicBezTo>
                    <a:pt x="228" y="34"/>
                    <a:pt x="216" y="27"/>
                    <a:pt x="202" y="21"/>
                  </a:cubicBezTo>
                  <a:cubicBezTo>
                    <a:pt x="188" y="15"/>
                    <a:pt x="171" y="9"/>
                    <a:pt x="153" y="5"/>
                  </a:cubicBezTo>
                  <a:cubicBezTo>
                    <a:pt x="135" y="2"/>
                    <a:pt x="115" y="0"/>
                    <a:pt x="96" y="1"/>
                  </a:cubicBezTo>
                  <a:cubicBezTo>
                    <a:pt x="77" y="1"/>
                    <a:pt x="59" y="5"/>
                    <a:pt x="44" y="11"/>
                  </a:cubicBezTo>
                  <a:cubicBezTo>
                    <a:pt x="36" y="14"/>
                    <a:pt x="30" y="18"/>
                    <a:pt x="24" y="22"/>
                  </a:cubicBezTo>
                  <a:cubicBezTo>
                    <a:pt x="18" y="27"/>
                    <a:pt x="13" y="32"/>
                    <a:pt x="9" y="37"/>
                  </a:cubicBezTo>
                  <a:cubicBezTo>
                    <a:pt x="5" y="43"/>
                    <a:pt x="3" y="49"/>
                    <a:pt x="1" y="55"/>
                  </a:cubicBezTo>
                  <a:cubicBezTo>
                    <a:pt x="0" y="62"/>
                    <a:pt x="0" y="68"/>
                    <a:pt x="2" y="75"/>
                  </a:cubicBezTo>
                  <a:cubicBezTo>
                    <a:pt x="3" y="82"/>
                    <a:pt x="5" y="89"/>
                    <a:pt x="9" y="95"/>
                  </a:cubicBezTo>
                  <a:cubicBezTo>
                    <a:pt x="10" y="97"/>
                    <a:pt x="10" y="99"/>
                    <a:pt x="12" y="100"/>
                  </a:cubicBezTo>
                  <a:cubicBezTo>
                    <a:pt x="13" y="103"/>
                    <a:pt x="13" y="103"/>
                    <a:pt x="13" y="103"/>
                  </a:cubicBezTo>
                  <a:cubicBezTo>
                    <a:pt x="15" y="105"/>
                    <a:pt x="15" y="105"/>
                    <a:pt x="15" y="105"/>
                  </a:cubicBezTo>
                  <a:cubicBezTo>
                    <a:pt x="16" y="108"/>
                    <a:pt x="16" y="108"/>
                    <a:pt x="16" y="108"/>
                  </a:cubicBezTo>
                  <a:cubicBezTo>
                    <a:pt x="18" y="110"/>
                    <a:pt x="18" y="110"/>
                    <a:pt x="18" y="110"/>
                  </a:cubicBezTo>
                  <a:cubicBezTo>
                    <a:pt x="19" y="112"/>
                    <a:pt x="21" y="114"/>
                    <a:pt x="22" y="115"/>
                  </a:cubicBezTo>
                  <a:cubicBezTo>
                    <a:pt x="27" y="122"/>
                    <a:pt x="34" y="128"/>
                    <a:pt x="41" y="133"/>
                  </a:cubicBezTo>
                  <a:cubicBezTo>
                    <a:pt x="43" y="135"/>
                    <a:pt x="47" y="138"/>
                    <a:pt x="51" y="140"/>
                  </a:cubicBezTo>
                  <a:cubicBezTo>
                    <a:pt x="50" y="141"/>
                    <a:pt x="50" y="141"/>
                    <a:pt x="50" y="141"/>
                  </a:cubicBezTo>
                  <a:cubicBezTo>
                    <a:pt x="32" y="152"/>
                    <a:pt x="32" y="152"/>
                    <a:pt x="32" y="152"/>
                  </a:cubicBezTo>
                  <a:cubicBezTo>
                    <a:pt x="96" y="157"/>
                    <a:pt x="96" y="157"/>
                    <a:pt x="96" y="157"/>
                  </a:cubicBezTo>
                  <a:lnTo>
                    <a:pt x="90" y="1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24" name="Freeform 16"/>
            <p:cNvSpPr>
              <a:spLocks noEditPoints="1"/>
            </p:cNvSpPr>
            <p:nvPr/>
          </p:nvSpPr>
          <p:spPr bwMode="auto">
            <a:xfrm>
              <a:off x="7392988" y="1797050"/>
              <a:ext cx="511175" cy="328613"/>
            </a:xfrm>
            <a:custGeom>
              <a:avLst/>
              <a:gdLst>
                <a:gd name="T0" fmla="*/ 164 w 217"/>
                <a:gd name="T1" fmla="*/ 32 h 139"/>
                <a:gd name="T2" fmla="*/ 28 w 217"/>
                <a:gd name="T3" fmla="*/ 21 h 139"/>
                <a:gd name="T4" fmla="*/ 29 w 217"/>
                <a:gd name="T5" fmla="*/ 93 h 139"/>
                <a:gd name="T6" fmla="*/ 34 w 217"/>
                <a:gd name="T7" fmla="*/ 89 h 139"/>
                <a:gd name="T8" fmla="*/ 44 w 217"/>
                <a:gd name="T9" fmla="*/ 89 h 139"/>
                <a:gd name="T10" fmla="*/ 46 w 217"/>
                <a:gd name="T11" fmla="*/ 89 h 139"/>
                <a:gd name="T12" fmla="*/ 49 w 217"/>
                <a:gd name="T13" fmla="*/ 94 h 139"/>
                <a:gd name="T14" fmla="*/ 53 w 217"/>
                <a:gd name="T15" fmla="*/ 111 h 139"/>
                <a:gd name="T16" fmla="*/ 186 w 217"/>
                <a:gd name="T17" fmla="*/ 120 h 139"/>
                <a:gd name="T18" fmla="*/ 164 w 217"/>
                <a:gd name="T19" fmla="*/ 32 h 139"/>
                <a:gd name="T20" fmla="*/ 41 w 217"/>
                <a:gd name="T21" fmla="*/ 38 h 139"/>
                <a:gd name="T22" fmla="*/ 39 w 217"/>
                <a:gd name="T23" fmla="*/ 28 h 139"/>
                <a:gd name="T24" fmla="*/ 55 w 217"/>
                <a:gd name="T25" fmla="*/ 30 h 139"/>
                <a:gd name="T26" fmla="*/ 57 w 217"/>
                <a:gd name="T27" fmla="*/ 40 h 139"/>
                <a:gd name="T28" fmla="*/ 41 w 217"/>
                <a:gd name="T29" fmla="*/ 38 h 139"/>
                <a:gd name="T30" fmla="*/ 158 w 217"/>
                <a:gd name="T31" fmla="*/ 37 h 139"/>
                <a:gd name="T32" fmla="*/ 160 w 217"/>
                <a:gd name="T33" fmla="*/ 47 h 139"/>
                <a:gd name="T34" fmla="*/ 144 w 217"/>
                <a:gd name="T35" fmla="*/ 45 h 139"/>
                <a:gd name="T36" fmla="*/ 142 w 217"/>
                <a:gd name="T37" fmla="*/ 36 h 139"/>
                <a:gd name="T38" fmla="*/ 158 w 217"/>
                <a:gd name="T39" fmla="*/ 37 h 139"/>
                <a:gd name="T40" fmla="*/ 118 w 217"/>
                <a:gd name="T41" fmla="*/ 118 h 139"/>
                <a:gd name="T42" fmla="*/ 109 w 217"/>
                <a:gd name="T43" fmla="*/ 115 h 139"/>
                <a:gd name="T44" fmla="*/ 106 w 217"/>
                <a:gd name="T45" fmla="*/ 112 h 139"/>
                <a:gd name="T46" fmla="*/ 90 w 217"/>
                <a:gd name="T47" fmla="*/ 70 h 139"/>
                <a:gd name="T48" fmla="*/ 123 w 217"/>
                <a:gd name="T49" fmla="*/ 50 h 139"/>
                <a:gd name="T50" fmla="*/ 137 w 217"/>
                <a:gd name="T51" fmla="*/ 51 h 139"/>
                <a:gd name="T52" fmla="*/ 138 w 217"/>
                <a:gd name="T53" fmla="*/ 60 h 139"/>
                <a:gd name="T54" fmla="*/ 113 w 217"/>
                <a:gd name="T55" fmla="*/ 76 h 139"/>
                <a:gd name="T56" fmla="*/ 125 w 217"/>
                <a:gd name="T57" fmla="*/ 112 h 139"/>
                <a:gd name="T58" fmla="*/ 118 w 217"/>
                <a:gd name="T59" fmla="*/ 118 h 139"/>
                <a:gd name="T60" fmla="*/ 159 w 217"/>
                <a:gd name="T61" fmla="*/ 113 h 139"/>
                <a:gd name="T62" fmla="*/ 157 w 217"/>
                <a:gd name="T63" fmla="*/ 103 h 139"/>
                <a:gd name="T64" fmla="*/ 172 w 217"/>
                <a:gd name="T65" fmla="*/ 105 h 139"/>
                <a:gd name="T66" fmla="*/ 174 w 217"/>
                <a:gd name="T67" fmla="*/ 114 h 139"/>
                <a:gd name="T68" fmla="*/ 159 w 217"/>
                <a:gd name="T69" fmla="*/ 113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7" h="139">
                  <a:moveTo>
                    <a:pt x="164" y="32"/>
                  </a:moveTo>
                  <a:cubicBezTo>
                    <a:pt x="120" y="4"/>
                    <a:pt x="61" y="0"/>
                    <a:pt x="28" y="21"/>
                  </a:cubicBezTo>
                  <a:cubicBezTo>
                    <a:pt x="0" y="38"/>
                    <a:pt x="1" y="67"/>
                    <a:pt x="29" y="93"/>
                  </a:cubicBezTo>
                  <a:cubicBezTo>
                    <a:pt x="34" y="89"/>
                    <a:pt x="34" y="89"/>
                    <a:pt x="34" y="89"/>
                  </a:cubicBezTo>
                  <a:cubicBezTo>
                    <a:pt x="36" y="88"/>
                    <a:pt x="41" y="88"/>
                    <a:pt x="44" y="89"/>
                  </a:cubicBezTo>
                  <a:cubicBezTo>
                    <a:pt x="45" y="90"/>
                    <a:pt x="44" y="88"/>
                    <a:pt x="46" y="89"/>
                  </a:cubicBezTo>
                  <a:cubicBezTo>
                    <a:pt x="48" y="91"/>
                    <a:pt x="49" y="92"/>
                    <a:pt x="49" y="94"/>
                  </a:cubicBezTo>
                  <a:cubicBezTo>
                    <a:pt x="53" y="111"/>
                    <a:pt x="53" y="111"/>
                    <a:pt x="53" y="111"/>
                  </a:cubicBezTo>
                  <a:cubicBezTo>
                    <a:pt x="97" y="135"/>
                    <a:pt x="154" y="139"/>
                    <a:pt x="186" y="120"/>
                  </a:cubicBezTo>
                  <a:cubicBezTo>
                    <a:pt x="217" y="100"/>
                    <a:pt x="209" y="60"/>
                    <a:pt x="164" y="32"/>
                  </a:cubicBezTo>
                  <a:close/>
                  <a:moveTo>
                    <a:pt x="41" y="38"/>
                  </a:moveTo>
                  <a:cubicBezTo>
                    <a:pt x="37" y="35"/>
                    <a:pt x="36" y="31"/>
                    <a:pt x="39" y="28"/>
                  </a:cubicBezTo>
                  <a:cubicBezTo>
                    <a:pt x="43" y="26"/>
                    <a:pt x="50" y="27"/>
                    <a:pt x="55" y="30"/>
                  </a:cubicBezTo>
                  <a:cubicBezTo>
                    <a:pt x="59" y="33"/>
                    <a:pt x="60" y="37"/>
                    <a:pt x="57" y="40"/>
                  </a:cubicBezTo>
                  <a:cubicBezTo>
                    <a:pt x="53" y="42"/>
                    <a:pt x="46" y="41"/>
                    <a:pt x="41" y="38"/>
                  </a:cubicBezTo>
                  <a:close/>
                  <a:moveTo>
                    <a:pt x="158" y="37"/>
                  </a:moveTo>
                  <a:cubicBezTo>
                    <a:pt x="162" y="40"/>
                    <a:pt x="163" y="44"/>
                    <a:pt x="160" y="47"/>
                  </a:cubicBezTo>
                  <a:cubicBezTo>
                    <a:pt x="156" y="49"/>
                    <a:pt x="149" y="48"/>
                    <a:pt x="144" y="45"/>
                  </a:cubicBezTo>
                  <a:cubicBezTo>
                    <a:pt x="139" y="42"/>
                    <a:pt x="139" y="38"/>
                    <a:pt x="142" y="36"/>
                  </a:cubicBezTo>
                  <a:cubicBezTo>
                    <a:pt x="145" y="33"/>
                    <a:pt x="152" y="33"/>
                    <a:pt x="158" y="37"/>
                  </a:cubicBezTo>
                  <a:close/>
                  <a:moveTo>
                    <a:pt x="118" y="118"/>
                  </a:moveTo>
                  <a:cubicBezTo>
                    <a:pt x="115" y="118"/>
                    <a:pt x="112" y="117"/>
                    <a:pt x="109" y="115"/>
                  </a:cubicBezTo>
                  <a:cubicBezTo>
                    <a:pt x="108" y="114"/>
                    <a:pt x="107" y="113"/>
                    <a:pt x="106" y="112"/>
                  </a:cubicBezTo>
                  <a:cubicBezTo>
                    <a:pt x="90" y="70"/>
                    <a:pt x="90" y="70"/>
                    <a:pt x="90" y="70"/>
                  </a:cubicBezTo>
                  <a:cubicBezTo>
                    <a:pt x="123" y="50"/>
                    <a:pt x="123" y="50"/>
                    <a:pt x="123" y="50"/>
                  </a:cubicBezTo>
                  <a:cubicBezTo>
                    <a:pt x="126" y="47"/>
                    <a:pt x="132" y="48"/>
                    <a:pt x="137" y="51"/>
                  </a:cubicBezTo>
                  <a:cubicBezTo>
                    <a:pt x="141" y="54"/>
                    <a:pt x="142" y="57"/>
                    <a:pt x="138" y="60"/>
                  </a:cubicBezTo>
                  <a:cubicBezTo>
                    <a:pt x="113" y="76"/>
                    <a:pt x="113" y="76"/>
                    <a:pt x="113" y="76"/>
                  </a:cubicBezTo>
                  <a:cubicBezTo>
                    <a:pt x="125" y="112"/>
                    <a:pt x="125" y="112"/>
                    <a:pt x="125" y="112"/>
                  </a:cubicBezTo>
                  <a:cubicBezTo>
                    <a:pt x="127" y="115"/>
                    <a:pt x="124" y="118"/>
                    <a:pt x="118" y="118"/>
                  </a:cubicBezTo>
                  <a:close/>
                  <a:moveTo>
                    <a:pt x="159" y="113"/>
                  </a:moveTo>
                  <a:cubicBezTo>
                    <a:pt x="154" y="110"/>
                    <a:pt x="153" y="105"/>
                    <a:pt x="157" y="103"/>
                  </a:cubicBezTo>
                  <a:cubicBezTo>
                    <a:pt x="160" y="101"/>
                    <a:pt x="167" y="102"/>
                    <a:pt x="172" y="105"/>
                  </a:cubicBezTo>
                  <a:cubicBezTo>
                    <a:pt x="177" y="108"/>
                    <a:pt x="178" y="112"/>
                    <a:pt x="174" y="114"/>
                  </a:cubicBezTo>
                  <a:cubicBezTo>
                    <a:pt x="171" y="116"/>
                    <a:pt x="164" y="116"/>
                    <a:pt x="159" y="1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grpSp>
      <p:pic>
        <p:nvPicPr>
          <p:cNvPr id="26" name="Picture 25"/>
          <p:cNvPicPr>
            <a:picLocks noChangeAspect="1"/>
          </p:cNvPicPr>
          <p:nvPr/>
        </p:nvPicPr>
        <p:blipFill>
          <a:blip r:embed="rId21"/>
          <a:stretch>
            <a:fillRect/>
          </a:stretch>
        </p:blipFill>
        <p:spPr>
          <a:xfrm>
            <a:off x="9732408" y="4399305"/>
            <a:ext cx="1126055" cy="1634561"/>
          </a:xfrm>
          <a:prstGeom prst="rect">
            <a:avLst/>
          </a:prstGeom>
        </p:spPr>
      </p:pic>
      <p:grpSp>
        <p:nvGrpSpPr>
          <p:cNvPr id="44" name="Group 43"/>
          <p:cNvGrpSpPr/>
          <p:nvPr/>
        </p:nvGrpSpPr>
        <p:grpSpPr>
          <a:xfrm>
            <a:off x="5093246" y="606416"/>
            <a:ext cx="2775838" cy="4134755"/>
            <a:chOff x="3719625" y="-351356"/>
            <a:chExt cx="2775838" cy="4134755"/>
          </a:xfrm>
        </p:grpSpPr>
        <p:pic>
          <p:nvPicPr>
            <p:cNvPr id="45" name="Picture 44"/>
            <p:cNvPicPr>
              <a:picLocks noChangeAspect="1"/>
            </p:cNvPicPr>
            <p:nvPr/>
          </p:nvPicPr>
          <p:blipFill>
            <a:blip r:embed="rId22"/>
            <a:stretch>
              <a:fillRect/>
            </a:stretch>
          </p:blipFill>
          <p:spPr>
            <a:xfrm>
              <a:off x="3719625" y="-351356"/>
              <a:ext cx="2775838" cy="4134755"/>
            </a:xfrm>
            <a:prstGeom prst="rect">
              <a:avLst/>
            </a:prstGeom>
          </p:spPr>
        </p:pic>
        <p:pic>
          <p:nvPicPr>
            <p:cNvPr id="46" name="Picture 45"/>
            <p:cNvPicPr>
              <a:picLocks noChangeAspect="1"/>
            </p:cNvPicPr>
            <p:nvPr/>
          </p:nvPicPr>
          <p:blipFill>
            <a:blip r:embed="rId23"/>
            <a:stretch>
              <a:fillRect/>
            </a:stretch>
          </p:blipFill>
          <p:spPr>
            <a:xfrm>
              <a:off x="4484016" y="1290841"/>
              <a:ext cx="979669" cy="1295431"/>
            </a:xfrm>
            <a:prstGeom prst="rect">
              <a:avLst/>
            </a:prstGeom>
          </p:spPr>
        </p:pic>
      </p:grpSp>
    </p:spTree>
    <p:extLst>
      <p:ext uri="{BB962C8B-B14F-4D97-AF65-F5344CB8AC3E}">
        <p14:creationId xmlns:p14="http://schemas.microsoft.com/office/powerpoint/2010/main" val="3141957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grpId="0" nodeType="clickEffect">
                                  <p:stCondLst>
                                    <p:cond delay="0"/>
                                  </p:stCondLst>
                                  <p:childTnLst>
                                    <p:animClr clrSpc="rgb" dir="cw">
                                      <p:cBhvr override="childStyle">
                                        <p:cTn id="6" dur="500" fill="hold"/>
                                        <p:tgtEl>
                                          <p:spTgt spid="9"/>
                                        </p:tgtEl>
                                        <p:attrNameLst>
                                          <p:attrName>style.color</p:attrName>
                                        </p:attrNameLst>
                                      </p:cBhvr>
                                      <p:to>
                                        <a:srgbClr val="92D050"/>
                                      </p:to>
                                    </p:animClr>
                                    <p:animClr clrSpc="rgb" dir="cw">
                                      <p:cBhvr>
                                        <p:cTn id="7" dur="500" fill="hold"/>
                                        <p:tgtEl>
                                          <p:spTgt spid="9"/>
                                        </p:tgtEl>
                                        <p:attrNameLst>
                                          <p:attrName>fillcolor</p:attrName>
                                        </p:attrNameLst>
                                      </p:cBhvr>
                                      <p:to>
                                        <a:srgbClr val="92D050"/>
                                      </p:to>
                                    </p:animClr>
                                    <p:set>
                                      <p:cBhvr>
                                        <p:cTn id="8" dur="500" fill="hold"/>
                                        <p:tgtEl>
                                          <p:spTgt spid="9"/>
                                        </p:tgtEl>
                                        <p:attrNameLst>
                                          <p:attrName>fill.type</p:attrName>
                                        </p:attrNameLst>
                                      </p:cBhvr>
                                      <p:to>
                                        <p:strVal val="solid"/>
                                      </p:to>
                                    </p:set>
                                    <p:set>
                                      <p:cBhvr>
                                        <p:cTn id="9" dur="500" fill="hold"/>
                                        <p:tgtEl>
                                          <p:spTgt spid="9"/>
                                        </p:tgtEl>
                                        <p:attrNameLst>
                                          <p:attrName>fill.on</p:attrName>
                                        </p:attrNameLst>
                                      </p:cBhvr>
                                      <p:to>
                                        <p:strVal val="true"/>
                                      </p:to>
                                    </p:se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up)">
                                      <p:cBhvr>
                                        <p:cTn id="13" dur="500"/>
                                        <p:tgtEl>
                                          <p:spTgt spid="15"/>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right)">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2"/>
          <a:stretch>
            <a:fillRect/>
          </a:stretch>
        </p:blipFill>
        <p:spPr>
          <a:xfrm>
            <a:off x="2845363" y="4756882"/>
            <a:ext cx="2172796" cy="1400076"/>
          </a:xfrm>
          <a:prstGeom prst="rect">
            <a:avLst/>
          </a:prstGeom>
        </p:spPr>
      </p:pic>
      <p:pic>
        <p:nvPicPr>
          <p:cNvPr id="30" name="Picture 29"/>
          <p:cNvPicPr>
            <a:picLocks noChangeAspect="1"/>
          </p:cNvPicPr>
          <p:nvPr/>
        </p:nvPicPr>
        <p:blipFill>
          <a:blip r:embed="rId3"/>
          <a:stretch>
            <a:fillRect/>
          </a:stretch>
        </p:blipFill>
        <p:spPr>
          <a:xfrm>
            <a:off x="6609503" y="0"/>
            <a:ext cx="5582498" cy="3614057"/>
          </a:xfrm>
          <a:prstGeom prst="rect">
            <a:avLst/>
          </a:prstGeom>
        </p:spPr>
      </p:pic>
      <p:pic>
        <p:nvPicPr>
          <p:cNvPr id="38" name="Picture 37"/>
          <p:cNvPicPr>
            <a:picLocks noChangeAspect="1"/>
          </p:cNvPicPr>
          <p:nvPr/>
        </p:nvPicPr>
        <p:blipFill>
          <a:blip r:embed="rId4"/>
          <a:stretch>
            <a:fillRect/>
          </a:stretch>
        </p:blipFill>
        <p:spPr>
          <a:xfrm>
            <a:off x="8314314" y="267557"/>
            <a:ext cx="3327550" cy="2147980"/>
          </a:xfrm>
          <a:prstGeom prst="rect">
            <a:avLst/>
          </a:prstGeom>
        </p:spPr>
      </p:pic>
      <p:pic>
        <p:nvPicPr>
          <p:cNvPr id="18" name="Picture 17"/>
          <p:cNvPicPr>
            <a:picLocks noChangeAspect="1"/>
          </p:cNvPicPr>
          <p:nvPr/>
        </p:nvPicPr>
        <p:blipFill>
          <a:blip r:embed="rId5"/>
          <a:stretch>
            <a:fillRect/>
          </a:stretch>
        </p:blipFill>
        <p:spPr>
          <a:xfrm>
            <a:off x="3412002" y="1562735"/>
            <a:ext cx="6671087" cy="4310549"/>
          </a:xfrm>
          <a:prstGeom prst="rect">
            <a:avLst/>
          </a:prstGeom>
        </p:spPr>
      </p:pic>
      <p:pic>
        <p:nvPicPr>
          <p:cNvPr id="37" name="Picture 36"/>
          <p:cNvPicPr>
            <a:picLocks noChangeAspect="1"/>
          </p:cNvPicPr>
          <p:nvPr/>
        </p:nvPicPr>
        <p:blipFill>
          <a:blip r:embed="rId6"/>
          <a:stretch>
            <a:fillRect/>
          </a:stretch>
        </p:blipFill>
        <p:spPr>
          <a:xfrm>
            <a:off x="5276712" y="-373535"/>
            <a:ext cx="7264070" cy="4706299"/>
          </a:xfrm>
          <a:prstGeom prst="rect">
            <a:avLst/>
          </a:prstGeom>
        </p:spPr>
      </p:pic>
      <p:pic>
        <p:nvPicPr>
          <p:cNvPr id="16" name="Picture 15"/>
          <p:cNvPicPr>
            <a:picLocks noChangeAspect="1"/>
          </p:cNvPicPr>
          <p:nvPr/>
        </p:nvPicPr>
        <p:blipFill>
          <a:blip r:embed="rId7"/>
          <a:stretch>
            <a:fillRect/>
          </a:stretch>
        </p:blipFill>
        <p:spPr>
          <a:xfrm>
            <a:off x="10156137" y="2523955"/>
            <a:ext cx="1468487" cy="948588"/>
          </a:xfrm>
          <a:prstGeom prst="rect">
            <a:avLst/>
          </a:prstGeom>
        </p:spPr>
      </p:pic>
      <p:pic>
        <p:nvPicPr>
          <p:cNvPr id="21" name="Picture 20"/>
          <p:cNvPicPr>
            <a:picLocks noChangeAspect="1"/>
          </p:cNvPicPr>
          <p:nvPr/>
        </p:nvPicPr>
        <p:blipFill>
          <a:blip r:embed="rId8"/>
          <a:stretch>
            <a:fillRect/>
          </a:stretch>
        </p:blipFill>
        <p:spPr>
          <a:xfrm>
            <a:off x="1" y="3743009"/>
            <a:ext cx="4822369" cy="3124661"/>
          </a:xfrm>
          <a:prstGeom prst="rect">
            <a:avLst/>
          </a:prstGeom>
        </p:spPr>
      </p:pic>
      <p:pic>
        <p:nvPicPr>
          <p:cNvPr id="22" name="Picture 21"/>
          <p:cNvPicPr>
            <a:picLocks noChangeAspect="1"/>
          </p:cNvPicPr>
          <p:nvPr/>
        </p:nvPicPr>
        <p:blipFill>
          <a:blip r:embed="rId9"/>
          <a:stretch>
            <a:fillRect/>
          </a:stretch>
        </p:blipFill>
        <p:spPr>
          <a:xfrm>
            <a:off x="257977" y="5707769"/>
            <a:ext cx="1481228" cy="956627"/>
          </a:xfrm>
          <a:prstGeom prst="rect">
            <a:avLst/>
          </a:prstGeom>
        </p:spPr>
      </p:pic>
      <p:grpSp>
        <p:nvGrpSpPr>
          <p:cNvPr id="36" name="Group 35"/>
          <p:cNvGrpSpPr/>
          <p:nvPr/>
        </p:nvGrpSpPr>
        <p:grpSpPr>
          <a:xfrm>
            <a:off x="10509568" y="388212"/>
            <a:ext cx="934789" cy="1104751"/>
            <a:chOff x="7012021" y="-1253215"/>
            <a:chExt cx="1237500" cy="1462500"/>
          </a:xfrm>
        </p:grpSpPr>
        <p:pic>
          <p:nvPicPr>
            <p:cNvPr id="33" name="Picture 32"/>
            <p:cNvPicPr>
              <a:picLocks noChangeAspect="1"/>
            </p:cNvPicPr>
            <p:nvPr/>
          </p:nvPicPr>
          <p:blipFill>
            <a:blip r:embed="rId10"/>
            <a:stretch>
              <a:fillRect/>
            </a:stretch>
          </p:blipFill>
          <p:spPr>
            <a:xfrm>
              <a:off x="7012021" y="-1253215"/>
              <a:ext cx="1237500" cy="1462500"/>
            </a:xfrm>
            <a:prstGeom prst="rect">
              <a:avLst/>
            </a:prstGeom>
          </p:spPr>
        </p:pic>
        <p:pic>
          <p:nvPicPr>
            <p:cNvPr id="35" name="Picture 3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703687" y="-912406"/>
              <a:ext cx="314973" cy="435664"/>
            </a:xfrm>
            <a:prstGeom prst="rect">
              <a:avLst/>
            </a:prstGeom>
          </p:spPr>
        </p:pic>
      </p:grpSp>
      <p:sp>
        <p:nvSpPr>
          <p:cNvPr id="31" name="TextBox 30"/>
          <p:cNvSpPr txBox="1"/>
          <p:nvPr/>
        </p:nvSpPr>
        <p:spPr>
          <a:xfrm>
            <a:off x="581025" y="457200"/>
            <a:ext cx="3600450" cy="707886"/>
          </a:xfrm>
          <a:prstGeom prst="rect">
            <a:avLst/>
          </a:prstGeom>
          <a:noFill/>
        </p:spPr>
        <p:txBody>
          <a:bodyPr wrap="square" rtlCol="0">
            <a:spAutoFit/>
          </a:bodyPr>
          <a:lstStyle/>
          <a:p>
            <a:r>
              <a:rPr lang="en-US" sz="4000" dirty="0">
                <a:solidFill>
                  <a:srgbClr val="FFFFFF"/>
                </a:solidFill>
                <a:latin typeface="Segoe UI Light" panose="020B0502040204020203" pitchFamily="34" charset="0"/>
                <a:cs typeface="Segoe UI Light" panose="020B0502040204020203" pitchFamily="34" charset="0"/>
              </a:rPr>
              <a:t>Staging</a:t>
            </a:r>
          </a:p>
        </p:txBody>
      </p:sp>
      <p:pic>
        <p:nvPicPr>
          <p:cNvPr id="40" name="Picture 39"/>
          <p:cNvPicPr>
            <a:picLocks noChangeAspect="1"/>
          </p:cNvPicPr>
          <p:nvPr/>
        </p:nvPicPr>
        <p:blipFill>
          <a:blip r:embed="rId12"/>
          <a:stretch>
            <a:fillRect/>
          </a:stretch>
        </p:blipFill>
        <p:spPr>
          <a:xfrm>
            <a:off x="8087219" y="1636202"/>
            <a:ext cx="1507500" cy="978750"/>
          </a:xfrm>
          <a:prstGeom prst="rect">
            <a:avLst/>
          </a:prstGeom>
        </p:spPr>
      </p:pic>
      <p:pic>
        <p:nvPicPr>
          <p:cNvPr id="27" name="Picture 26"/>
          <p:cNvPicPr>
            <a:picLocks noChangeAspect="1"/>
          </p:cNvPicPr>
          <p:nvPr/>
        </p:nvPicPr>
        <p:blipFill>
          <a:blip r:embed="rId13"/>
          <a:stretch>
            <a:fillRect/>
          </a:stretch>
        </p:blipFill>
        <p:spPr>
          <a:xfrm>
            <a:off x="215340" y="3302216"/>
            <a:ext cx="2092500" cy="2340000"/>
          </a:xfrm>
          <a:prstGeom prst="rect">
            <a:avLst/>
          </a:prstGeom>
        </p:spPr>
      </p:pic>
      <p:pic>
        <p:nvPicPr>
          <p:cNvPr id="28" name="Picture 27"/>
          <p:cNvPicPr>
            <a:picLocks noChangeAspect="1"/>
          </p:cNvPicPr>
          <p:nvPr/>
        </p:nvPicPr>
        <p:blipFill>
          <a:blip r:embed="rId10"/>
          <a:stretch>
            <a:fillRect/>
          </a:stretch>
        </p:blipFill>
        <p:spPr>
          <a:xfrm>
            <a:off x="1447611" y="5043761"/>
            <a:ext cx="1237500" cy="1462500"/>
          </a:xfrm>
          <a:prstGeom prst="rect">
            <a:avLst/>
          </a:prstGeom>
        </p:spPr>
      </p:pic>
      <p:pic>
        <p:nvPicPr>
          <p:cNvPr id="29" name="Picture 28"/>
          <p:cNvPicPr>
            <a:picLocks noChangeAspect="1"/>
          </p:cNvPicPr>
          <p:nvPr/>
        </p:nvPicPr>
        <p:blipFill>
          <a:blip r:embed="rId14"/>
          <a:stretch>
            <a:fillRect/>
          </a:stretch>
        </p:blipFill>
        <p:spPr>
          <a:xfrm>
            <a:off x="2788810" y="4960912"/>
            <a:ext cx="447874" cy="1224190"/>
          </a:xfrm>
          <a:prstGeom prst="rect">
            <a:avLst/>
          </a:prstGeom>
        </p:spPr>
      </p:pic>
      <p:grpSp>
        <p:nvGrpSpPr>
          <p:cNvPr id="44" name="Group 43"/>
          <p:cNvGrpSpPr/>
          <p:nvPr/>
        </p:nvGrpSpPr>
        <p:grpSpPr>
          <a:xfrm>
            <a:off x="5093246" y="606416"/>
            <a:ext cx="2775838" cy="4134755"/>
            <a:chOff x="3719625" y="-351356"/>
            <a:chExt cx="2775838" cy="4134755"/>
          </a:xfrm>
        </p:grpSpPr>
        <p:pic>
          <p:nvPicPr>
            <p:cNvPr id="45" name="Picture 44"/>
            <p:cNvPicPr>
              <a:picLocks noChangeAspect="1"/>
            </p:cNvPicPr>
            <p:nvPr/>
          </p:nvPicPr>
          <p:blipFill>
            <a:blip r:embed="rId15"/>
            <a:stretch>
              <a:fillRect/>
            </a:stretch>
          </p:blipFill>
          <p:spPr>
            <a:xfrm>
              <a:off x="3719625" y="-351356"/>
              <a:ext cx="2775838" cy="4134755"/>
            </a:xfrm>
            <a:prstGeom prst="rect">
              <a:avLst/>
            </a:prstGeom>
          </p:spPr>
        </p:pic>
        <p:pic>
          <p:nvPicPr>
            <p:cNvPr id="46" name="Picture 45"/>
            <p:cNvPicPr>
              <a:picLocks noChangeAspect="1"/>
            </p:cNvPicPr>
            <p:nvPr/>
          </p:nvPicPr>
          <p:blipFill>
            <a:blip r:embed="rId16"/>
            <a:stretch>
              <a:fillRect/>
            </a:stretch>
          </p:blipFill>
          <p:spPr>
            <a:xfrm>
              <a:off x="4484016" y="1290841"/>
              <a:ext cx="979669" cy="1295431"/>
            </a:xfrm>
            <a:prstGeom prst="rect">
              <a:avLst/>
            </a:prstGeom>
          </p:spPr>
        </p:pic>
      </p:grpSp>
      <p:pic>
        <p:nvPicPr>
          <p:cNvPr id="47" name="Picture 46"/>
          <p:cNvPicPr>
            <a:picLocks noChangeAspect="1"/>
          </p:cNvPicPr>
          <p:nvPr/>
        </p:nvPicPr>
        <p:blipFill>
          <a:blip r:embed="rId17"/>
          <a:stretch>
            <a:fillRect/>
          </a:stretch>
        </p:blipFill>
        <p:spPr>
          <a:xfrm>
            <a:off x="4607525" y="3601907"/>
            <a:ext cx="2340000" cy="1473750"/>
          </a:xfrm>
          <a:prstGeom prst="rect">
            <a:avLst/>
          </a:prstGeom>
        </p:spPr>
      </p:pic>
      <p:grpSp>
        <p:nvGrpSpPr>
          <p:cNvPr id="25" name="Group 24"/>
          <p:cNvGrpSpPr/>
          <p:nvPr/>
        </p:nvGrpSpPr>
        <p:grpSpPr>
          <a:xfrm>
            <a:off x="9787568" y="-79793"/>
            <a:ext cx="934789" cy="1104751"/>
            <a:chOff x="9827324" y="-40038"/>
            <a:chExt cx="934789" cy="1104751"/>
          </a:xfrm>
        </p:grpSpPr>
        <p:pic>
          <p:nvPicPr>
            <p:cNvPr id="39" name="Picture 38"/>
            <p:cNvPicPr>
              <a:picLocks noChangeAspect="1"/>
            </p:cNvPicPr>
            <p:nvPr/>
          </p:nvPicPr>
          <p:blipFill>
            <a:blip r:embed="rId10"/>
            <a:stretch>
              <a:fillRect/>
            </a:stretch>
          </p:blipFill>
          <p:spPr>
            <a:xfrm>
              <a:off x="9827324" y="-40038"/>
              <a:ext cx="934789" cy="1104751"/>
            </a:xfrm>
            <a:prstGeom prst="rect">
              <a:avLst/>
            </a:prstGeom>
          </p:spPr>
        </p:pic>
        <p:pic>
          <p:nvPicPr>
            <p:cNvPr id="41" name="Picture 40"/>
            <p:cNvPicPr>
              <a:picLocks noChangeAspect="1"/>
            </p:cNvPicPr>
            <p:nvPr/>
          </p:nvPicPr>
          <p:blipFill>
            <a:blip r:embed="rId18"/>
            <a:stretch>
              <a:fillRect/>
            </a:stretch>
          </p:blipFill>
          <p:spPr>
            <a:xfrm>
              <a:off x="10368710" y="254515"/>
              <a:ext cx="147937" cy="295874"/>
            </a:xfrm>
            <a:prstGeom prst="rect">
              <a:avLst/>
            </a:prstGeom>
          </p:spPr>
        </p:pic>
      </p:grpSp>
    </p:spTree>
    <p:extLst>
      <p:ext uri="{BB962C8B-B14F-4D97-AF65-F5344CB8AC3E}">
        <p14:creationId xmlns:p14="http://schemas.microsoft.com/office/powerpoint/2010/main" val="2478386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09811" y="672071"/>
            <a:ext cx="9420190" cy="6090299"/>
          </a:xfrm>
          <a:prstGeom prst="rect">
            <a:avLst/>
          </a:prstGeom>
        </p:spPr>
      </p:pic>
      <p:pic>
        <p:nvPicPr>
          <p:cNvPr id="18" name="Picture 17"/>
          <p:cNvPicPr>
            <a:picLocks noChangeAspect="1"/>
          </p:cNvPicPr>
          <p:nvPr/>
        </p:nvPicPr>
        <p:blipFill>
          <a:blip r:embed="rId3"/>
          <a:stretch>
            <a:fillRect/>
          </a:stretch>
        </p:blipFill>
        <p:spPr>
          <a:xfrm>
            <a:off x="3412002" y="1562735"/>
            <a:ext cx="6671087" cy="4310549"/>
          </a:xfrm>
          <a:prstGeom prst="rect">
            <a:avLst/>
          </a:prstGeom>
        </p:spPr>
      </p:pic>
      <p:pic>
        <p:nvPicPr>
          <p:cNvPr id="37" name="Picture 36"/>
          <p:cNvPicPr>
            <a:picLocks noChangeAspect="1"/>
          </p:cNvPicPr>
          <p:nvPr/>
        </p:nvPicPr>
        <p:blipFill>
          <a:blip r:embed="rId4"/>
          <a:stretch>
            <a:fillRect/>
          </a:stretch>
        </p:blipFill>
        <p:spPr>
          <a:xfrm>
            <a:off x="5276712" y="-373535"/>
            <a:ext cx="7264070" cy="4706299"/>
          </a:xfrm>
          <a:prstGeom prst="rect">
            <a:avLst/>
          </a:prstGeom>
        </p:spPr>
      </p:pic>
      <p:grpSp>
        <p:nvGrpSpPr>
          <p:cNvPr id="48" name="Group 47"/>
          <p:cNvGrpSpPr/>
          <p:nvPr/>
        </p:nvGrpSpPr>
        <p:grpSpPr>
          <a:xfrm>
            <a:off x="5093246" y="606416"/>
            <a:ext cx="2775838" cy="4134755"/>
            <a:chOff x="3719625" y="-351356"/>
            <a:chExt cx="2775838" cy="4134755"/>
          </a:xfrm>
        </p:grpSpPr>
        <p:pic>
          <p:nvPicPr>
            <p:cNvPr id="49" name="Picture 48"/>
            <p:cNvPicPr>
              <a:picLocks noChangeAspect="1"/>
            </p:cNvPicPr>
            <p:nvPr/>
          </p:nvPicPr>
          <p:blipFill>
            <a:blip r:embed="rId5"/>
            <a:stretch>
              <a:fillRect/>
            </a:stretch>
          </p:blipFill>
          <p:spPr>
            <a:xfrm>
              <a:off x="3719625" y="-351356"/>
              <a:ext cx="2775838" cy="4134755"/>
            </a:xfrm>
            <a:prstGeom prst="rect">
              <a:avLst/>
            </a:prstGeom>
          </p:spPr>
        </p:pic>
        <p:pic>
          <p:nvPicPr>
            <p:cNvPr id="50" name="Picture 49"/>
            <p:cNvPicPr>
              <a:picLocks noChangeAspect="1"/>
            </p:cNvPicPr>
            <p:nvPr/>
          </p:nvPicPr>
          <p:blipFill>
            <a:blip r:embed="rId6"/>
            <a:stretch>
              <a:fillRect/>
            </a:stretch>
          </p:blipFill>
          <p:spPr>
            <a:xfrm>
              <a:off x="4484016" y="1290841"/>
              <a:ext cx="979669" cy="1295431"/>
            </a:xfrm>
            <a:prstGeom prst="rect">
              <a:avLst/>
            </a:prstGeom>
          </p:spPr>
        </p:pic>
      </p:grpSp>
      <p:pic>
        <p:nvPicPr>
          <p:cNvPr id="26" name="Picture 25"/>
          <p:cNvPicPr>
            <a:picLocks noChangeAspect="1"/>
          </p:cNvPicPr>
          <p:nvPr/>
        </p:nvPicPr>
        <p:blipFill>
          <a:blip r:embed="rId7"/>
          <a:stretch>
            <a:fillRect/>
          </a:stretch>
        </p:blipFill>
        <p:spPr>
          <a:xfrm>
            <a:off x="2845363" y="4756882"/>
            <a:ext cx="2172796" cy="1400076"/>
          </a:xfrm>
          <a:prstGeom prst="rect">
            <a:avLst/>
          </a:prstGeom>
        </p:spPr>
      </p:pic>
      <p:pic>
        <p:nvPicPr>
          <p:cNvPr id="30" name="Picture 29"/>
          <p:cNvPicPr>
            <a:picLocks noChangeAspect="1"/>
          </p:cNvPicPr>
          <p:nvPr/>
        </p:nvPicPr>
        <p:blipFill>
          <a:blip r:embed="rId8"/>
          <a:stretch>
            <a:fillRect/>
          </a:stretch>
        </p:blipFill>
        <p:spPr>
          <a:xfrm>
            <a:off x="6609503" y="0"/>
            <a:ext cx="5582498" cy="3614057"/>
          </a:xfrm>
          <a:prstGeom prst="rect">
            <a:avLst/>
          </a:prstGeom>
        </p:spPr>
      </p:pic>
      <p:pic>
        <p:nvPicPr>
          <p:cNvPr id="38" name="Picture 37"/>
          <p:cNvPicPr>
            <a:picLocks noChangeAspect="1"/>
          </p:cNvPicPr>
          <p:nvPr/>
        </p:nvPicPr>
        <p:blipFill>
          <a:blip r:embed="rId9"/>
          <a:stretch>
            <a:fillRect/>
          </a:stretch>
        </p:blipFill>
        <p:spPr>
          <a:xfrm>
            <a:off x="8314314" y="267557"/>
            <a:ext cx="3327550" cy="2147980"/>
          </a:xfrm>
          <a:prstGeom prst="rect">
            <a:avLst/>
          </a:prstGeom>
        </p:spPr>
      </p:pic>
      <p:pic>
        <p:nvPicPr>
          <p:cNvPr id="16" name="Picture 15"/>
          <p:cNvPicPr>
            <a:picLocks noChangeAspect="1"/>
          </p:cNvPicPr>
          <p:nvPr/>
        </p:nvPicPr>
        <p:blipFill>
          <a:blip r:embed="rId10"/>
          <a:stretch>
            <a:fillRect/>
          </a:stretch>
        </p:blipFill>
        <p:spPr>
          <a:xfrm>
            <a:off x="10156137" y="2523955"/>
            <a:ext cx="1468487" cy="948588"/>
          </a:xfrm>
          <a:prstGeom prst="rect">
            <a:avLst/>
          </a:prstGeom>
        </p:spPr>
      </p:pic>
      <p:pic>
        <p:nvPicPr>
          <p:cNvPr id="21" name="Picture 20"/>
          <p:cNvPicPr>
            <a:picLocks noChangeAspect="1"/>
          </p:cNvPicPr>
          <p:nvPr/>
        </p:nvPicPr>
        <p:blipFill>
          <a:blip r:embed="rId11"/>
          <a:stretch>
            <a:fillRect/>
          </a:stretch>
        </p:blipFill>
        <p:spPr>
          <a:xfrm>
            <a:off x="1" y="3743009"/>
            <a:ext cx="4822369" cy="3124661"/>
          </a:xfrm>
          <a:prstGeom prst="rect">
            <a:avLst/>
          </a:prstGeom>
        </p:spPr>
      </p:pic>
      <p:pic>
        <p:nvPicPr>
          <p:cNvPr id="22" name="Picture 21"/>
          <p:cNvPicPr>
            <a:picLocks noChangeAspect="1"/>
          </p:cNvPicPr>
          <p:nvPr/>
        </p:nvPicPr>
        <p:blipFill>
          <a:blip r:embed="rId12"/>
          <a:stretch>
            <a:fillRect/>
          </a:stretch>
        </p:blipFill>
        <p:spPr>
          <a:xfrm>
            <a:off x="257977" y="5707769"/>
            <a:ext cx="1481228" cy="956627"/>
          </a:xfrm>
          <a:prstGeom prst="rect">
            <a:avLst/>
          </a:prstGeom>
        </p:spPr>
      </p:pic>
      <p:grpSp>
        <p:nvGrpSpPr>
          <p:cNvPr id="36" name="Group 35"/>
          <p:cNvGrpSpPr/>
          <p:nvPr/>
        </p:nvGrpSpPr>
        <p:grpSpPr>
          <a:xfrm>
            <a:off x="10509568" y="388212"/>
            <a:ext cx="934789" cy="1104751"/>
            <a:chOff x="7012021" y="-1253215"/>
            <a:chExt cx="1237500" cy="1462500"/>
          </a:xfrm>
        </p:grpSpPr>
        <p:pic>
          <p:nvPicPr>
            <p:cNvPr id="33" name="Picture 32"/>
            <p:cNvPicPr>
              <a:picLocks noChangeAspect="1"/>
            </p:cNvPicPr>
            <p:nvPr/>
          </p:nvPicPr>
          <p:blipFill>
            <a:blip r:embed="rId13"/>
            <a:stretch>
              <a:fillRect/>
            </a:stretch>
          </p:blipFill>
          <p:spPr>
            <a:xfrm>
              <a:off x="7012021" y="-1253215"/>
              <a:ext cx="1237500" cy="1462500"/>
            </a:xfrm>
            <a:prstGeom prst="rect">
              <a:avLst/>
            </a:prstGeom>
          </p:spPr>
        </p:pic>
        <p:pic>
          <p:nvPicPr>
            <p:cNvPr id="35" name="Picture 3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703687" y="-912406"/>
              <a:ext cx="314973" cy="435664"/>
            </a:xfrm>
            <a:prstGeom prst="rect">
              <a:avLst/>
            </a:prstGeom>
          </p:spPr>
        </p:pic>
      </p:grpSp>
      <p:sp>
        <p:nvSpPr>
          <p:cNvPr id="31" name="TextBox 30"/>
          <p:cNvSpPr txBox="1"/>
          <p:nvPr/>
        </p:nvSpPr>
        <p:spPr>
          <a:xfrm>
            <a:off x="581025" y="457200"/>
            <a:ext cx="3600450" cy="707886"/>
          </a:xfrm>
          <a:prstGeom prst="rect">
            <a:avLst/>
          </a:prstGeom>
          <a:noFill/>
        </p:spPr>
        <p:txBody>
          <a:bodyPr wrap="square" rtlCol="0">
            <a:spAutoFit/>
          </a:bodyPr>
          <a:lstStyle/>
          <a:p>
            <a:r>
              <a:rPr lang="en-US" sz="4000" dirty="0">
                <a:solidFill>
                  <a:srgbClr val="FFFFFF"/>
                </a:solidFill>
                <a:latin typeface="Segoe UI Light" panose="020B0502040204020203" pitchFamily="34" charset="0"/>
                <a:cs typeface="Segoe UI Light" panose="020B0502040204020203" pitchFamily="34" charset="0"/>
              </a:rPr>
              <a:t>Staging</a:t>
            </a:r>
          </a:p>
        </p:txBody>
      </p:sp>
      <p:pic>
        <p:nvPicPr>
          <p:cNvPr id="40" name="Picture 39"/>
          <p:cNvPicPr>
            <a:picLocks noChangeAspect="1"/>
          </p:cNvPicPr>
          <p:nvPr/>
        </p:nvPicPr>
        <p:blipFill>
          <a:blip r:embed="rId15"/>
          <a:stretch>
            <a:fillRect/>
          </a:stretch>
        </p:blipFill>
        <p:spPr>
          <a:xfrm>
            <a:off x="8087219" y="1636202"/>
            <a:ext cx="1507500" cy="978750"/>
          </a:xfrm>
          <a:prstGeom prst="rect">
            <a:avLst/>
          </a:prstGeom>
        </p:spPr>
      </p:pic>
      <p:pic>
        <p:nvPicPr>
          <p:cNvPr id="27" name="Picture 26"/>
          <p:cNvPicPr>
            <a:picLocks noChangeAspect="1"/>
          </p:cNvPicPr>
          <p:nvPr/>
        </p:nvPicPr>
        <p:blipFill>
          <a:blip r:embed="rId16"/>
          <a:stretch>
            <a:fillRect/>
          </a:stretch>
        </p:blipFill>
        <p:spPr>
          <a:xfrm>
            <a:off x="215340" y="3302216"/>
            <a:ext cx="2092500" cy="2340000"/>
          </a:xfrm>
          <a:prstGeom prst="rect">
            <a:avLst/>
          </a:prstGeom>
        </p:spPr>
      </p:pic>
      <p:pic>
        <p:nvPicPr>
          <p:cNvPr id="28" name="Picture 27"/>
          <p:cNvPicPr>
            <a:picLocks noChangeAspect="1"/>
          </p:cNvPicPr>
          <p:nvPr/>
        </p:nvPicPr>
        <p:blipFill>
          <a:blip r:embed="rId13"/>
          <a:stretch>
            <a:fillRect/>
          </a:stretch>
        </p:blipFill>
        <p:spPr>
          <a:xfrm>
            <a:off x="1447611" y="5043761"/>
            <a:ext cx="1237500" cy="1462500"/>
          </a:xfrm>
          <a:prstGeom prst="rect">
            <a:avLst/>
          </a:prstGeom>
        </p:spPr>
      </p:pic>
      <p:pic>
        <p:nvPicPr>
          <p:cNvPr id="29" name="Picture 28"/>
          <p:cNvPicPr>
            <a:picLocks noChangeAspect="1"/>
          </p:cNvPicPr>
          <p:nvPr/>
        </p:nvPicPr>
        <p:blipFill>
          <a:blip r:embed="rId17"/>
          <a:stretch>
            <a:fillRect/>
          </a:stretch>
        </p:blipFill>
        <p:spPr>
          <a:xfrm>
            <a:off x="2788810" y="4960912"/>
            <a:ext cx="447874" cy="1224190"/>
          </a:xfrm>
          <a:prstGeom prst="rect">
            <a:avLst/>
          </a:prstGeom>
        </p:spPr>
      </p:pic>
      <p:pic>
        <p:nvPicPr>
          <p:cNvPr id="46" name="Picture 45"/>
          <p:cNvPicPr>
            <a:picLocks noChangeAspect="1"/>
          </p:cNvPicPr>
          <p:nvPr/>
        </p:nvPicPr>
        <p:blipFill>
          <a:blip r:embed="rId18"/>
          <a:stretch>
            <a:fillRect/>
          </a:stretch>
        </p:blipFill>
        <p:spPr>
          <a:xfrm>
            <a:off x="6815135" y="2378713"/>
            <a:ext cx="587762" cy="477557"/>
          </a:xfrm>
          <a:prstGeom prst="rect">
            <a:avLst/>
          </a:prstGeom>
        </p:spPr>
      </p:pic>
      <p:pic>
        <p:nvPicPr>
          <p:cNvPr id="47" name="Picture 46"/>
          <p:cNvPicPr>
            <a:picLocks noChangeAspect="1"/>
          </p:cNvPicPr>
          <p:nvPr/>
        </p:nvPicPr>
        <p:blipFill>
          <a:blip r:embed="rId19"/>
          <a:stretch>
            <a:fillRect/>
          </a:stretch>
        </p:blipFill>
        <p:spPr>
          <a:xfrm>
            <a:off x="6616842" y="1624832"/>
            <a:ext cx="2761520" cy="4105186"/>
          </a:xfrm>
          <a:prstGeom prst="rect">
            <a:avLst/>
          </a:prstGeom>
        </p:spPr>
      </p:pic>
      <p:pic>
        <p:nvPicPr>
          <p:cNvPr id="54" name="Picture 53"/>
          <p:cNvPicPr>
            <a:picLocks noChangeAspect="1"/>
          </p:cNvPicPr>
          <p:nvPr/>
        </p:nvPicPr>
        <p:blipFill>
          <a:blip r:embed="rId20"/>
          <a:stretch>
            <a:fillRect/>
          </a:stretch>
        </p:blipFill>
        <p:spPr>
          <a:xfrm>
            <a:off x="4607525" y="3601907"/>
            <a:ext cx="2340000" cy="1473750"/>
          </a:xfrm>
          <a:prstGeom prst="rect">
            <a:avLst/>
          </a:prstGeom>
        </p:spPr>
      </p:pic>
      <p:grpSp>
        <p:nvGrpSpPr>
          <p:cNvPr id="39" name="Group 38"/>
          <p:cNvGrpSpPr/>
          <p:nvPr/>
        </p:nvGrpSpPr>
        <p:grpSpPr>
          <a:xfrm>
            <a:off x="9787568" y="-79793"/>
            <a:ext cx="934789" cy="1104751"/>
            <a:chOff x="9827324" y="-40038"/>
            <a:chExt cx="934789" cy="1104751"/>
          </a:xfrm>
        </p:grpSpPr>
        <p:pic>
          <p:nvPicPr>
            <p:cNvPr id="41" name="Picture 40"/>
            <p:cNvPicPr>
              <a:picLocks noChangeAspect="1"/>
            </p:cNvPicPr>
            <p:nvPr/>
          </p:nvPicPr>
          <p:blipFill>
            <a:blip r:embed="rId13"/>
            <a:stretch>
              <a:fillRect/>
            </a:stretch>
          </p:blipFill>
          <p:spPr>
            <a:xfrm>
              <a:off x="9827324" y="-40038"/>
              <a:ext cx="934789" cy="1104751"/>
            </a:xfrm>
            <a:prstGeom prst="rect">
              <a:avLst/>
            </a:prstGeom>
          </p:spPr>
        </p:pic>
        <p:pic>
          <p:nvPicPr>
            <p:cNvPr id="42" name="Picture 41"/>
            <p:cNvPicPr>
              <a:picLocks noChangeAspect="1"/>
            </p:cNvPicPr>
            <p:nvPr/>
          </p:nvPicPr>
          <p:blipFill>
            <a:blip r:embed="rId21"/>
            <a:stretch>
              <a:fillRect/>
            </a:stretch>
          </p:blipFill>
          <p:spPr>
            <a:xfrm>
              <a:off x="10368710" y="254515"/>
              <a:ext cx="147937" cy="295874"/>
            </a:xfrm>
            <a:prstGeom prst="rect">
              <a:avLst/>
            </a:prstGeom>
          </p:spPr>
        </p:pic>
      </p:grpSp>
    </p:spTree>
    <p:extLst>
      <p:ext uri="{BB962C8B-B14F-4D97-AF65-F5344CB8AC3E}">
        <p14:creationId xmlns:p14="http://schemas.microsoft.com/office/powerpoint/2010/main" val="3297860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xit" presetSubtype="0" fill="hold" nodeType="withEffect">
                                  <p:stCondLst>
                                    <p:cond delay="0"/>
                                  </p:stCondLst>
                                  <p:childTnLst>
                                    <p:animEffect transition="out" filter="fade">
                                      <p:cBhvr>
                                        <p:cTn id="9" dur="500"/>
                                        <p:tgtEl>
                                          <p:spTgt spid="18"/>
                                        </p:tgtEl>
                                      </p:cBhvr>
                                    </p:animEffect>
                                    <p:set>
                                      <p:cBhvr>
                                        <p:cTn id="10" dur="1" fill="hold">
                                          <p:stCondLst>
                                            <p:cond delay="499"/>
                                          </p:stCondLst>
                                        </p:cTn>
                                        <p:tgtEl>
                                          <p:spTgt spid="18"/>
                                        </p:tgtEl>
                                        <p:attrNameLst>
                                          <p:attrName>style.visibility</p:attrName>
                                        </p:attrNameLst>
                                      </p:cBhvr>
                                      <p:to>
                                        <p:strVal val="hidden"/>
                                      </p:to>
                                    </p:set>
                                  </p:childTnLst>
                                </p:cTn>
                              </p:par>
                            </p:childTnLst>
                          </p:cTn>
                        </p:par>
                        <p:par>
                          <p:cTn id="11" fill="hold">
                            <p:stCondLst>
                              <p:cond delay="500"/>
                            </p:stCondLst>
                            <p:childTnLst>
                              <p:par>
                                <p:cTn id="12" presetID="42" presetClass="path" presetSubtype="0" accel="50000" decel="50000" fill="hold" nodeType="afterEffect">
                                  <p:stCondLst>
                                    <p:cond delay="250"/>
                                  </p:stCondLst>
                                  <p:childTnLst>
                                    <p:animMotion origin="layout" path="M -4.16667E-7 -4.81481E-6 L -0.1125 -0.1375 " pathEditMode="relative" rAng="0" ptsTypes="AA">
                                      <p:cBhvr>
                                        <p:cTn id="13" dur="2000" fill="hold"/>
                                        <p:tgtEl>
                                          <p:spTgt spid="48"/>
                                        </p:tgtEl>
                                        <p:attrNameLst>
                                          <p:attrName>ppt_x</p:attrName>
                                          <p:attrName>ppt_y</p:attrName>
                                        </p:attrNameLst>
                                      </p:cBhvr>
                                      <p:rCtr x="-5625" y="-6875"/>
                                    </p:animMotion>
                                  </p:childTnLst>
                                </p:cTn>
                              </p:par>
                              <p:par>
                                <p:cTn id="14" presetID="47" presetClass="entr" presetSubtype="0" fill="hold" nodeType="withEffect">
                                  <p:stCondLst>
                                    <p:cond delay="1750"/>
                                  </p:stCondLst>
                                  <p:childTnLst>
                                    <p:set>
                                      <p:cBhvr>
                                        <p:cTn id="15" dur="1" fill="hold">
                                          <p:stCondLst>
                                            <p:cond delay="0"/>
                                          </p:stCondLst>
                                        </p:cTn>
                                        <p:tgtEl>
                                          <p:spTgt spid="47"/>
                                        </p:tgtEl>
                                        <p:attrNameLst>
                                          <p:attrName>style.visibility</p:attrName>
                                        </p:attrNameLst>
                                      </p:cBhvr>
                                      <p:to>
                                        <p:strVal val="visible"/>
                                      </p:to>
                                    </p:set>
                                    <p:animEffect transition="in" filter="fade">
                                      <p:cBhvr>
                                        <p:cTn id="16" dur="1000"/>
                                        <p:tgtEl>
                                          <p:spTgt spid="47"/>
                                        </p:tgtEl>
                                      </p:cBhvr>
                                    </p:animEffect>
                                    <p:anim calcmode="lin" valueType="num">
                                      <p:cBhvr>
                                        <p:cTn id="17" dur="1000" fill="hold"/>
                                        <p:tgtEl>
                                          <p:spTgt spid="47"/>
                                        </p:tgtEl>
                                        <p:attrNameLst>
                                          <p:attrName>ppt_x</p:attrName>
                                        </p:attrNameLst>
                                      </p:cBhvr>
                                      <p:tavLst>
                                        <p:tav tm="0">
                                          <p:val>
                                            <p:strVal val="#ppt_x"/>
                                          </p:val>
                                        </p:tav>
                                        <p:tav tm="100000">
                                          <p:val>
                                            <p:strVal val="#ppt_x"/>
                                          </p:val>
                                        </p:tav>
                                      </p:tavLst>
                                    </p:anim>
                                    <p:anim calcmode="lin" valueType="num">
                                      <p:cBhvr>
                                        <p:cTn id="18" dur="1000" fill="hold"/>
                                        <p:tgtEl>
                                          <p:spTgt spid="47"/>
                                        </p:tgtEl>
                                        <p:attrNameLst>
                                          <p:attrName>ppt_y</p:attrName>
                                        </p:attrNameLst>
                                      </p:cBhvr>
                                      <p:tavLst>
                                        <p:tav tm="0">
                                          <p:val>
                                            <p:strVal val="#ppt_y-.1"/>
                                          </p:val>
                                        </p:tav>
                                        <p:tav tm="100000">
                                          <p:val>
                                            <p:strVal val="#ppt_y"/>
                                          </p:val>
                                        </p:tav>
                                      </p:tavLst>
                                    </p:anim>
                                  </p:childTnLst>
                                </p:cTn>
                              </p:par>
                            </p:childTnLst>
                          </p:cTn>
                        </p:par>
                        <p:par>
                          <p:cTn id="19" fill="hold">
                            <p:stCondLst>
                              <p:cond delay="3250"/>
                            </p:stCondLst>
                            <p:childTnLst>
                              <p:par>
                                <p:cTn id="20" presetID="10" presetClass="entr" presetSubtype="0" fill="hold" nodeType="after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09811" y="672071"/>
            <a:ext cx="9420190" cy="6090299"/>
          </a:xfrm>
          <a:prstGeom prst="rect">
            <a:avLst/>
          </a:prstGeom>
        </p:spPr>
      </p:pic>
      <p:grpSp>
        <p:nvGrpSpPr>
          <p:cNvPr id="56" name="Group 55"/>
          <p:cNvGrpSpPr/>
          <p:nvPr/>
        </p:nvGrpSpPr>
        <p:grpSpPr>
          <a:xfrm>
            <a:off x="3716444" y="-338179"/>
            <a:ext cx="2775838" cy="4134755"/>
            <a:chOff x="3719625" y="-351356"/>
            <a:chExt cx="2775838" cy="4134755"/>
          </a:xfrm>
        </p:grpSpPr>
        <p:pic>
          <p:nvPicPr>
            <p:cNvPr id="57" name="Picture 56"/>
            <p:cNvPicPr>
              <a:picLocks noChangeAspect="1"/>
            </p:cNvPicPr>
            <p:nvPr/>
          </p:nvPicPr>
          <p:blipFill>
            <a:blip r:embed="rId3"/>
            <a:stretch>
              <a:fillRect/>
            </a:stretch>
          </p:blipFill>
          <p:spPr>
            <a:xfrm>
              <a:off x="3719625" y="-351356"/>
              <a:ext cx="2775838" cy="4134755"/>
            </a:xfrm>
            <a:prstGeom prst="rect">
              <a:avLst/>
            </a:prstGeom>
          </p:spPr>
        </p:pic>
        <p:pic>
          <p:nvPicPr>
            <p:cNvPr id="58" name="Picture 57"/>
            <p:cNvPicPr>
              <a:picLocks noChangeAspect="1"/>
            </p:cNvPicPr>
            <p:nvPr/>
          </p:nvPicPr>
          <p:blipFill>
            <a:blip r:embed="rId4"/>
            <a:stretch>
              <a:fillRect/>
            </a:stretch>
          </p:blipFill>
          <p:spPr>
            <a:xfrm>
              <a:off x="4484016" y="1290841"/>
              <a:ext cx="979669" cy="1295431"/>
            </a:xfrm>
            <a:prstGeom prst="rect">
              <a:avLst/>
            </a:prstGeom>
          </p:spPr>
        </p:pic>
      </p:grpSp>
      <p:pic>
        <p:nvPicPr>
          <p:cNvPr id="30" name="Picture 29"/>
          <p:cNvPicPr>
            <a:picLocks noChangeAspect="1"/>
          </p:cNvPicPr>
          <p:nvPr/>
        </p:nvPicPr>
        <p:blipFill>
          <a:blip r:embed="rId5"/>
          <a:stretch>
            <a:fillRect/>
          </a:stretch>
        </p:blipFill>
        <p:spPr>
          <a:xfrm>
            <a:off x="6609503" y="0"/>
            <a:ext cx="5582498" cy="3614057"/>
          </a:xfrm>
          <a:prstGeom prst="rect">
            <a:avLst/>
          </a:prstGeom>
        </p:spPr>
      </p:pic>
      <p:pic>
        <p:nvPicPr>
          <p:cNvPr id="37" name="Picture 36"/>
          <p:cNvPicPr>
            <a:picLocks noChangeAspect="1"/>
          </p:cNvPicPr>
          <p:nvPr/>
        </p:nvPicPr>
        <p:blipFill>
          <a:blip r:embed="rId6"/>
          <a:stretch>
            <a:fillRect/>
          </a:stretch>
        </p:blipFill>
        <p:spPr>
          <a:xfrm>
            <a:off x="5276712" y="-373535"/>
            <a:ext cx="7264070" cy="4706299"/>
          </a:xfrm>
          <a:prstGeom prst="rect">
            <a:avLst/>
          </a:prstGeom>
        </p:spPr>
      </p:pic>
      <p:pic>
        <p:nvPicPr>
          <p:cNvPr id="3" name="Picture 2"/>
          <p:cNvPicPr>
            <a:picLocks noChangeAspect="1"/>
          </p:cNvPicPr>
          <p:nvPr/>
        </p:nvPicPr>
        <p:blipFill>
          <a:blip r:embed="rId7"/>
          <a:stretch>
            <a:fillRect/>
          </a:stretch>
        </p:blipFill>
        <p:spPr>
          <a:xfrm>
            <a:off x="8087488" y="1636202"/>
            <a:ext cx="1506507" cy="978750"/>
          </a:xfrm>
          <a:prstGeom prst="rect">
            <a:avLst/>
          </a:prstGeom>
        </p:spPr>
      </p:pic>
      <p:pic>
        <p:nvPicPr>
          <p:cNvPr id="50" name="Picture 49"/>
          <p:cNvPicPr>
            <a:picLocks noChangeAspect="1"/>
          </p:cNvPicPr>
          <p:nvPr/>
        </p:nvPicPr>
        <p:blipFill>
          <a:blip r:embed="rId8"/>
          <a:stretch>
            <a:fillRect/>
          </a:stretch>
        </p:blipFill>
        <p:spPr>
          <a:xfrm>
            <a:off x="8087219" y="1636202"/>
            <a:ext cx="1507500" cy="978750"/>
          </a:xfrm>
          <a:prstGeom prst="rect">
            <a:avLst/>
          </a:prstGeom>
        </p:spPr>
      </p:pic>
      <p:grpSp>
        <p:nvGrpSpPr>
          <p:cNvPr id="51" name="Group 50"/>
          <p:cNvGrpSpPr/>
          <p:nvPr/>
        </p:nvGrpSpPr>
        <p:grpSpPr>
          <a:xfrm>
            <a:off x="6607076" y="1610314"/>
            <a:ext cx="2771287" cy="4119704"/>
            <a:chOff x="6722970" y="1674257"/>
            <a:chExt cx="2780259" cy="4133042"/>
          </a:xfrm>
        </p:grpSpPr>
        <p:pic>
          <p:nvPicPr>
            <p:cNvPr id="52" name="Picture 51"/>
            <p:cNvPicPr>
              <a:picLocks noChangeAspect="1"/>
            </p:cNvPicPr>
            <p:nvPr/>
          </p:nvPicPr>
          <p:blipFill>
            <a:blip r:embed="rId9"/>
            <a:stretch>
              <a:fillRect/>
            </a:stretch>
          </p:blipFill>
          <p:spPr>
            <a:xfrm>
              <a:off x="6722970" y="1674257"/>
              <a:ext cx="2780259" cy="4133042"/>
            </a:xfrm>
            <a:prstGeom prst="rect">
              <a:avLst/>
            </a:prstGeom>
          </p:spPr>
        </p:pic>
        <p:pic>
          <p:nvPicPr>
            <p:cNvPr id="53" name="Picture 52"/>
            <p:cNvPicPr>
              <a:picLocks noChangeAspect="1"/>
            </p:cNvPicPr>
            <p:nvPr/>
          </p:nvPicPr>
          <p:blipFill>
            <a:blip r:embed="rId4"/>
            <a:stretch>
              <a:fillRect/>
            </a:stretch>
          </p:blipFill>
          <p:spPr>
            <a:xfrm>
              <a:off x="7470523" y="3260826"/>
              <a:ext cx="979669" cy="1295431"/>
            </a:xfrm>
            <a:prstGeom prst="rect">
              <a:avLst/>
            </a:prstGeom>
          </p:spPr>
        </p:pic>
      </p:grpSp>
      <p:pic>
        <p:nvPicPr>
          <p:cNvPr id="26" name="Picture 25"/>
          <p:cNvPicPr>
            <a:picLocks noChangeAspect="1"/>
          </p:cNvPicPr>
          <p:nvPr/>
        </p:nvPicPr>
        <p:blipFill>
          <a:blip r:embed="rId10"/>
          <a:stretch>
            <a:fillRect/>
          </a:stretch>
        </p:blipFill>
        <p:spPr>
          <a:xfrm>
            <a:off x="2845363" y="4756882"/>
            <a:ext cx="2172796" cy="1400076"/>
          </a:xfrm>
          <a:prstGeom prst="rect">
            <a:avLst/>
          </a:prstGeom>
        </p:spPr>
      </p:pic>
      <p:pic>
        <p:nvPicPr>
          <p:cNvPr id="16" name="Picture 15"/>
          <p:cNvPicPr>
            <a:picLocks noChangeAspect="1"/>
          </p:cNvPicPr>
          <p:nvPr/>
        </p:nvPicPr>
        <p:blipFill>
          <a:blip r:embed="rId11"/>
          <a:stretch>
            <a:fillRect/>
          </a:stretch>
        </p:blipFill>
        <p:spPr>
          <a:xfrm>
            <a:off x="10156137" y="2523955"/>
            <a:ext cx="1468487" cy="948588"/>
          </a:xfrm>
          <a:prstGeom prst="rect">
            <a:avLst/>
          </a:prstGeom>
        </p:spPr>
      </p:pic>
      <p:pic>
        <p:nvPicPr>
          <p:cNvPr id="21" name="Picture 20"/>
          <p:cNvPicPr>
            <a:picLocks noChangeAspect="1"/>
          </p:cNvPicPr>
          <p:nvPr/>
        </p:nvPicPr>
        <p:blipFill>
          <a:blip r:embed="rId12"/>
          <a:stretch>
            <a:fillRect/>
          </a:stretch>
        </p:blipFill>
        <p:spPr>
          <a:xfrm>
            <a:off x="1" y="3743009"/>
            <a:ext cx="4822369" cy="3124661"/>
          </a:xfrm>
          <a:prstGeom prst="rect">
            <a:avLst/>
          </a:prstGeom>
        </p:spPr>
      </p:pic>
      <p:pic>
        <p:nvPicPr>
          <p:cNvPr id="22" name="Picture 21"/>
          <p:cNvPicPr>
            <a:picLocks noChangeAspect="1"/>
          </p:cNvPicPr>
          <p:nvPr/>
        </p:nvPicPr>
        <p:blipFill>
          <a:blip r:embed="rId13"/>
          <a:stretch>
            <a:fillRect/>
          </a:stretch>
        </p:blipFill>
        <p:spPr>
          <a:xfrm>
            <a:off x="257977" y="5707769"/>
            <a:ext cx="1481228" cy="956627"/>
          </a:xfrm>
          <a:prstGeom prst="rect">
            <a:avLst/>
          </a:prstGeom>
        </p:spPr>
      </p:pic>
      <p:grpSp>
        <p:nvGrpSpPr>
          <p:cNvPr id="36" name="Group 35"/>
          <p:cNvGrpSpPr/>
          <p:nvPr/>
        </p:nvGrpSpPr>
        <p:grpSpPr>
          <a:xfrm>
            <a:off x="10509568" y="388212"/>
            <a:ext cx="934789" cy="1104751"/>
            <a:chOff x="7012021" y="-1253215"/>
            <a:chExt cx="1237500" cy="1462500"/>
          </a:xfrm>
        </p:grpSpPr>
        <p:pic>
          <p:nvPicPr>
            <p:cNvPr id="33" name="Picture 32"/>
            <p:cNvPicPr>
              <a:picLocks noChangeAspect="1"/>
            </p:cNvPicPr>
            <p:nvPr/>
          </p:nvPicPr>
          <p:blipFill>
            <a:blip r:embed="rId14"/>
            <a:stretch>
              <a:fillRect/>
            </a:stretch>
          </p:blipFill>
          <p:spPr>
            <a:xfrm>
              <a:off x="7012021" y="-1253215"/>
              <a:ext cx="1237500" cy="1462500"/>
            </a:xfrm>
            <a:prstGeom prst="rect">
              <a:avLst/>
            </a:prstGeom>
          </p:spPr>
        </p:pic>
        <p:pic>
          <p:nvPicPr>
            <p:cNvPr id="35" name="Picture 3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703687" y="-912406"/>
              <a:ext cx="314973" cy="435664"/>
            </a:xfrm>
            <a:prstGeom prst="rect">
              <a:avLst/>
            </a:prstGeom>
          </p:spPr>
        </p:pic>
      </p:grpSp>
      <p:sp>
        <p:nvSpPr>
          <p:cNvPr id="31" name="TextBox 30"/>
          <p:cNvSpPr txBox="1"/>
          <p:nvPr/>
        </p:nvSpPr>
        <p:spPr>
          <a:xfrm>
            <a:off x="581025" y="457200"/>
            <a:ext cx="3600450" cy="707886"/>
          </a:xfrm>
          <a:prstGeom prst="rect">
            <a:avLst/>
          </a:prstGeom>
          <a:noFill/>
        </p:spPr>
        <p:txBody>
          <a:bodyPr wrap="square" rtlCol="0">
            <a:spAutoFit/>
          </a:bodyPr>
          <a:lstStyle/>
          <a:p>
            <a:r>
              <a:rPr lang="en-US" sz="4000" dirty="0">
                <a:solidFill>
                  <a:srgbClr val="FFFFFF"/>
                </a:solidFill>
                <a:latin typeface="Segoe UI Light" panose="020B0502040204020203" pitchFamily="34" charset="0"/>
                <a:cs typeface="Segoe UI Light" panose="020B0502040204020203" pitchFamily="34" charset="0"/>
              </a:rPr>
              <a:t>Staging</a:t>
            </a:r>
          </a:p>
        </p:txBody>
      </p:sp>
      <p:pic>
        <p:nvPicPr>
          <p:cNvPr id="27" name="Picture 26"/>
          <p:cNvPicPr>
            <a:picLocks noChangeAspect="1"/>
          </p:cNvPicPr>
          <p:nvPr/>
        </p:nvPicPr>
        <p:blipFill>
          <a:blip r:embed="rId16"/>
          <a:stretch>
            <a:fillRect/>
          </a:stretch>
        </p:blipFill>
        <p:spPr>
          <a:xfrm>
            <a:off x="215340" y="3302216"/>
            <a:ext cx="2092500" cy="2340000"/>
          </a:xfrm>
          <a:prstGeom prst="rect">
            <a:avLst/>
          </a:prstGeom>
        </p:spPr>
      </p:pic>
      <p:pic>
        <p:nvPicPr>
          <p:cNvPr id="28" name="Picture 27"/>
          <p:cNvPicPr>
            <a:picLocks noChangeAspect="1"/>
          </p:cNvPicPr>
          <p:nvPr/>
        </p:nvPicPr>
        <p:blipFill>
          <a:blip r:embed="rId14"/>
          <a:stretch>
            <a:fillRect/>
          </a:stretch>
        </p:blipFill>
        <p:spPr>
          <a:xfrm>
            <a:off x="1447611" y="5043761"/>
            <a:ext cx="1237500" cy="1462500"/>
          </a:xfrm>
          <a:prstGeom prst="rect">
            <a:avLst/>
          </a:prstGeom>
        </p:spPr>
      </p:pic>
      <p:pic>
        <p:nvPicPr>
          <p:cNvPr id="29" name="Picture 28"/>
          <p:cNvPicPr>
            <a:picLocks noChangeAspect="1"/>
          </p:cNvPicPr>
          <p:nvPr/>
        </p:nvPicPr>
        <p:blipFill>
          <a:blip r:embed="rId17"/>
          <a:stretch>
            <a:fillRect/>
          </a:stretch>
        </p:blipFill>
        <p:spPr>
          <a:xfrm>
            <a:off x="2788810" y="4960912"/>
            <a:ext cx="447874" cy="1224190"/>
          </a:xfrm>
          <a:prstGeom prst="rect">
            <a:avLst/>
          </a:prstGeom>
        </p:spPr>
      </p:pic>
      <p:pic>
        <p:nvPicPr>
          <p:cNvPr id="49" name="Picture 48"/>
          <p:cNvPicPr>
            <a:picLocks noChangeAspect="1"/>
          </p:cNvPicPr>
          <p:nvPr/>
        </p:nvPicPr>
        <p:blipFill>
          <a:blip r:embed="rId18"/>
          <a:stretch>
            <a:fillRect/>
          </a:stretch>
        </p:blipFill>
        <p:spPr>
          <a:xfrm>
            <a:off x="8313888" y="266746"/>
            <a:ext cx="3327976" cy="2148255"/>
          </a:xfrm>
          <a:prstGeom prst="rect">
            <a:avLst/>
          </a:prstGeom>
        </p:spPr>
      </p:pic>
      <p:pic>
        <p:nvPicPr>
          <p:cNvPr id="45" name="Picture 44"/>
          <p:cNvPicPr>
            <a:picLocks noChangeAspect="1"/>
          </p:cNvPicPr>
          <p:nvPr/>
        </p:nvPicPr>
        <p:blipFill>
          <a:blip r:embed="rId19"/>
          <a:stretch>
            <a:fillRect/>
          </a:stretch>
        </p:blipFill>
        <p:spPr>
          <a:xfrm>
            <a:off x="3958553" y="483348"/>
            <a:ext cx="900012" cy="707152"/>
          </a:xfrm>
          <a:prstGeom prst="rect">
            <a:avLst/>
          </a:prstGeom>
        </p:spPr>
      </p:pic>
      <p:pic>
        <p:nvPicPr>
          <p:cNvPr id="46" name="Picture 45"/>
          <p:cNvPicPr>
            <a:picLocks noChangeAspect="1"/>
          </p:cNvPicPr>
          <p:nvPr/>
        </p:nvPicPr>
        <p:blipFill>
          <a:blip r:embed="rId20"/>
          <a:stretch>
            <a:fillRect/>
          </a:stretch>
        </p:blipFill>
        <p:spPr>
          <a:xfrm>
            <a:off x="6815135" y="2378713"/>
            <a:ext cx="587762" cy="477557"/>
          </a:xfrm>
          <a:prstGeom prst="rect">
            <a:avLst/>
          </a:prstGeom>
        </p:spPr>
      </p:pic>
      <p:pic>
        <p:nvPicPr>
          <p:cNvPr id="59" name="Picture 58"/>
          <p:cNvPicPr>
            <a:picLocks noChangeAspect="1"/>
          </p:cNvPicPr>
          <p:nvPr/>
        </p:nvPicPr>
        <p:blipFill>
          <a:blip r:embed="rId21"/>
          <a:stretch>
            <a:fillRect/>
          </a:stretch>
        </p:blipFill>
        <p:spPr>
          <a:xfrm>
            <a:off x="6616842" y="1624832"/>
            <a:ext cx="2761520" cy="4105186"/>
          </a:xfrm>
          <a:prstGeom prst="rect">
            <a:avLst/>
          </a:prstGeom>
        </p:spPr>
      </p:pic>
      <p:pic>
        <p:nvPicPr>
          <p:cNvPr id="60" name="Picture 59"/>
          <p:cNvPicPr>
            <a:picLocks noChangeAspect="1"/>
          </p:cNvPicPr>
          <p:nvPr/>
        </p:nvPicPr>
        <p:blipFill>
          <a:blip r:embed="rId22"/>
          <a:stretch>
            <a:fillRect/>
          </a:stretch>
        </p:blipFill>
        <p:spPr>
          <a:xfrm>
            <a:off x="4607525" y="3601907"/>
            <a:ext cx="2340000" cy="1473750"/>
          </a:xfrm>
          <a:prstGeom prst="rect">
            <a:avLst/>
          </a:prstGeom>
        </p:spPr>
      </p:pic>
      <p:grpSp>
        <p:nvGrpSpPr>
          <p:cNvPr id="38" name="Group 37"/>
          <p:cNvGrpSpPr/>
          <p:nvPr/>
        </p:nvGrpSpPr>
        <p:grpSpPr>
          <a:xfrm>
            <a:off x="9787568" y="-79793"/>
            <a:ext cx="934789" cy="1104751"/>
            <a:chOff x="9827324" y="-40038"/>
            <a:chExt cx="934789" cy="1104751"/>
          </a:xfrm>
        </p:grpSpPr>
        <p:pic>
          <p:nvPicPr>
            <p:cNvPr id="39" name="Picture 38"/>
            <p:cNvPicPr>
              <a:picLocks noChangeAspect="1"/>
            </p:cNvPicPr>
            <p:nvPr/>
          </p:nvPicPr>
          <p:blipFill>
            <a:blip r:embed="rId14"/>
            <a:stretch>
              <a:fillRect/>
            </a:stretch>
          </p:blipFill>
          <p:spPr>
            <a:xfrm>
              <a:off x="9827324" y="-40038"/>
              <a:ext cx="934789" cy="1104751"/>
            </a:xfrm>
            <a:prstGeom prst="rect">
              <a:avLst/>
            </a:prstGeom>
          </p:spPr>
        </p:pic>
        <p:pic>
          <p:nvPicPr>
            <p:cNvPr id="40" name="Picture 39"/>
            <p:cNvPicPr>
              <a:picLocks noChangeAspect="1"/>
            </p:cNvPicPr>
            <p:nvPr/>
          </p:nvPicPr>
          <p:blipFill>
            <a:blip r:embed="rId23"/>
            <a:stretch>
              <a:fillRect/>
            </a:stretch>
          </p:blipFill>
          <p:spPr>
            <a:xfrm>
              <a:off x="10368710" y="254515"/>
              <a:ext cx="147937" cy="295874"/>
            </a:xfrm>
            <a:prstGeom prst="rect">
              <a:avLst/>
            </a:prstGeom>
          </p:spPr>
        </p:pic>
      </p:grpSp>
    </p:spTree>
    <p:extLst>
      <p:ext uri="{BB962C8B-B14F-4D97-AF65-F5344CB8AC3E}">
        <p14:creationId xmlns:p14="http://schemas.microsoft.com/office/powerpoint/2010/main" val="1379868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500"/>
                                  </p:stCondLst>
                                  <p:childTnLst>
                                    <p:animEffect transition="out" filter="fade">
                                      <p:cBhvr>
                                        <p:cTn id="6" dur="500"/>
                                        <p:tgtEl>
                                          <p:spTgt spid="50"/>
                                        </p:tgtEl>
                                      </p:cBhvr>
                                    </p:animEffect>
                                    <p:set>
                                      <p:cBhvr>
                                        <p:cTn id="7" dur="1" fill="hold">
                                          <p:stCondLst>
                                            <p:cond delay="499"/>
                                          </p:stCondLst>
                                        </p:cTn>
                                        <p:tgtEl>
                                          <p:spTgt spid="50"/>
                                        </p:tgtEl>
                                        <p:attrNameLst>
                                          <p:attrName>style.visibility</p:attrName>
                                        </p:attrNameLst>
                                      </p:cBhvr>
                                      <p:to>
                                        <p:strVal val="hidden"/>
                                      </p:to>
                                    </p:set>
                                  </p:childTnLst>
                                </p:cTn>
                              </p:par>
                            </p:childTnLst>
                          </p:cTn>
                        </p:par>
                        <p:par>
                          <p:cTn id="8" fill="hold">
                            <p:stCondLst>
                              <p:cond delay="1000"/>
                            </p:stCondLst>
                            <p:childTnLst>
                              <p:par>
                                <p:cTn id="9" presetID="10" presetClass="exit" presetSubtype="0" fill="hold" nodeType="afterEffect">
                                  <p:stCondLst>
                                    <p:cond delay="750"/>
                                  </p:stCondLst>
                                  <p:childTnLst>
                                    <p:animEffect transition="out" filter="fade">
                                      <p:cBhvr>
                                        <p:cTn id="10" dur="500"/>
                                        <p:tgtEl>
                                          <p:spTgt spid="59"/>
                                        </p:tgtEl>
                                      </p:cBhvr>
                                    </p:animEffect>
                                    <p:set>
                                      <p:cBhvr>
                                        <p:cTn id="11" dur="1" fill="hold">
                                          <p:stCondLst>
                                            <p:cond delay="499"/>
                                          </p:stCondLst>
                                        </p:cTn>
                                        <p:tgtEl>
                                          <p:spTgt spid="59"/>
                                        </p:tgtEl>
                                        <p:attrNameLst>
                                          <p:attrName>style.visibility</p:attrName>
                                        </p:attrNameLst>
                                      </p:cBhvr>
                                      <p:to>
                                        <p:strVal val="hidden"/>
                                      </p:to>
                                    </p:set>
                                  </p:childTnLst>
                                </p:cTn>
                              </p:par>
                              <p:par>
                                <p:cTn id="12" presetID="10" presetClass="entr" presetSubtype="0" fill="hold" nodeType="withEffect">
                                  <p:stCondLst>
                                    <p:cond delay="500"/>
                                  </p:stCondLst>
                                  <p:childTnLst>
                                    <p:set>
                                      <p:cBhvr>
                                        <p:cTn id="13" dur="1" fill="hold">
                                          <p:stCondLst>
                                            <p:cond delay="0"/>
                                          </p:stCondLst>
                                        </p:cTn>
                                        <p:tgtEl>
                                          <p:spTgt spid="51"/>
                                        </p:tgtEl>
                                        <p:attrNameLst>
                                          <p:attrName>style.visibility</p:attrName>
                                        </p:attrNameLst>
                                      </p:cBhvr>
                                      <p:to>
                                        <p:strVal val="visible"/>
                                      </p:to>
                                    </p:set>
                                    <p:animEffect transition="in" filter="fade">
                                      <p:cBhvr>
                                        <p:cTn id="14" dur="500"/>
                                        <p:tgtEl>
                                          <p:spTgt spid="51"/>
                                        </p:tgtEl>
                                      </p:cBhvr>
                                    </p:animEffect>
                                  </p:childTnLst>
                                </p:cTn>
                              </p:par>
                            </p:childTnLst>
                          </p:cTn>
                        </p:par>
                        <p:par>
                          <p:cTn id="15" fill="hold">
                            <p:stCondLst>
                              <p:cond delay="2250"/>
                            </p:stCondLst>
                            <p:childTnLst>
                              <p:par>
                                <p:cTn id="16" presetID="10" presetClass="entr" presetSubtype="0" fill="hold" nodeType="after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fade">
                                      <p:cBhvr>
                                        <p:cTn id="18" dur="500"/>
                                        <p:tgtEl>
                                          <p:spTgt spid="45"/>
                                        </p:tgtEl>
                                      </p:cBhvr>
                                    </p:animEffect>
                                  </p:childTnLst>
                                </p:cTn>
                              </p:par>
                            </p:childTnLst>
                          </p:cTn>
                        </p:par>
                        <p:par>
                          <p:cTn id="19" fill="hold">
                            <p:stCondLst>
                              <p:cond delay="2750"/>
                            </p:stCondLst>
                            <p:childTnLst>
                              <p:par>
                                <p:cTn id="20" presetID="10" presetClass="entr" presetSubtype="0" fill="hold" nodeType="after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2"/>
          <a:stretch>
            <a:fillRect/>
          </a:stretch>
        </p:blipFill>
        <p:spPr>
          <a:xfrm>
            <a:off x="6609503" y="0"/>
            <a:ext cx="5582498" cy="3614057"/>
          </a:xfrm>
          <a:prstGeom prst="rect">
            <a:avLst/>
          </a:prstGeom>
        </p:spPr>
      </p:pic>
      <p:pic>
        <p:nvPicPr>
          <p:cNvPr id="2" name="Picture 1"/>
          <p:cNvPicPr>
            <a:picLocks noChangeAspect="1"/>
          </p:cNvPicPr>
          <p:nvPr/>
        </p:nvPicPr>
        <p:blipFill>
          <a:blip r:embed="rId3"/>
          <a:stretch>
            <a:fillRect/>
          </a:stretch>
        </p:blipFill>
        <p:spPr>
          <a:xfrm>
            <a:off x="2009811" y="672071"/>
            <a:ext cx="9420190" cy="6090299"/>
          </a:xfrm>
          <a:prstGeom prst="rect">
            <a:avLst/>
          </a:prstGeom>
        </p:spPr>
      </p:pic>
      <p:pic>
        <p:nvPicPr>
          <p:cNvPr id="37" name="Picture 36"/>
          <p:cNvPicPr>
            <a:picLocks noChangeAspect="1"/>
          </p:cNvPicPr>
          <p:nvPr/>
        </p:nvPicPr>
        <p:blipFill>
          <a:blip r:embed="rId4"/>
          <a:stretch>
            <a:fillRect/>
          </a:stretch>
        </p:blipFill>
        <p:spPr>
          <a:xfrm>
            <a:off x="5276712" y="-373535"/>
            <a:ext cx="7264070" cy="4706299"/>
          </a:xfrm>
          <a:prstGeom prst="rect">
            <a:avLst/>
          </a:prstGeom>
        </p:spPr>
      </p:pic>
      <p:pic>
        <p:nvPicPr>
          <p:cNvPr id="3" name="Picture 2"/>
          <p:cNvPicPr>
            <a:picLocks noChangeAspect="1"/>
          </p:cNvPicPr>
          <p:nvPr/>
        </p:nvPicPr>
        <p:blipFill>
          <a:blip r:embed="rId5"/>
          <a:stretch>
            <a:fillRect/>
          </a:stretch>
        </p:blipFill>
        <p:spPr>
          <a:xfrm>
            <a:off x="8087488" y="1636202"/>
            <a:ext cx="1506507" cy="978750"/>
          </a:xfrm>
          <a:prstGeom prst="rect">
            <a:avLst/>
          </a:prstGeom>
        </p:spPr>
      </p:pic>
      <p:grpSp>
        <p:nvGrpSpPr>
          <p:cNvPr id="51" name="Group 50"/>
          <p:cNvGrpSpPr/>
          <p:nvPr/>
        </p:nvGrpSpPr>
        <p:grpSpPr>
          <a:xfrm>
            <a:off x="6607076" y="1610314"/>
            <a:ext cx="2771287" cy="4119704"/>
            <a:chOff x="6722970" y="1674257"/>
            <a:chExt cx="2780259" cy="4133042"/>
          </a:xfrm>
        </p:grpSpPr>
        <p:pic>
          <p:nvPicPr>
            <p:cNvPr id="52" name="Picture 51"/>
            <p:cNvPicPr>
              <a:picLocks noChangeAspect="1"/>
            </p:cNvPicPr>
            <p:nvPr/>
          </p:nvPicPr>
          <p:blipFill>
            <a:blip r:embed="rId6"/>
            <a:stretch>
              <a:fillRect/>
            </a:stretch>
          </p:blipFill>
          <p:spPr>
            <a:xfrm>
              <a:off x="6722970" y="1674257"/>
              <a:ext cx="2780259" cy="4133042"/>
            </a:xfrm>
            <a:prstGeom prst="rect">
              <a:avLst/>
            </a:prstGeom>
          </p:spPr>
        </p:pic>
        <p:pic>
          <p:nvPicPr>
            <p:cNvPr id="53" name="Picture 52"/>
            <p:cNvPicPr>
              <a:picLocks noChangeAspect="1"/>
            </p:cNvPicPr>
            <p:nvPr/>
          </p:nvPicPr>
          <p:blipFill>
            <a:blip r:embed="rId7"/>
            <a:stretch>
              <a:fillRect/>
            </a:stretch>
          </p:blipFill>
          <p:spPr>
            <a:xfrm>
              <a:off x="7470523" y="3260826"/>
              <a:ext cx="979669" cy="1295431"/>
            </a:xfrm>
            <a:prstGeom prst="rect">
              <a:avLst/>
            </a:prstGeom>
          </p:spPr>
        </p:pic>
      </p:grpSp>
      <p:grpSp>
        <p:nvGrpSpPr>
          <p:cNvPr id="55" name="Group 54"/>
          <p:cNvGrpSpPr/>
          <p:nvPr/>
        </p:nvGrpSpPr>
        <p:grpSpPr>
          <a:xfrm>
            <a:off x="3716444" y="-338179"/>
            <a:ext cx="2775838" cy="4134755"/>
            <a:chOff x="3719625" y="-351356"/>
            <a:chExt cx="2775838" cy="4134755"/>
          </a:xfrm>
        </p:grpSpPr>
        <p:pic>
          <p:nvPicPr>
            <p:cNvPr id="56" name="Picture 55"/>
            <p:cNvPicPr>
              <a:picLocks noChangeAspect="1"/>
            </p:cNvPicPr>
            <p:nvPr/>
          </p:nvPicPr>
          <p:blipFill>
            <a:blip r:embed="rId8"/>
            <a:stretch>
              <a:fillRect/>
            </a:stretch>
          </p:blipFill>
          <p:spPr>
            <a:xfrm>
              <a:off x="3719625" y="-351356"/>
              <a:ext cx="2775838" cy="4134755"/>
            </a:xfrm>
            <a:prstGeom prst="rect">
              <a:avLst/>
            </a:prstGeom>
          </p:spPr>
        </p:pic>
        <p:pic>
          <p:nvPicPr>
            <p:cNvPr id="57" name="Picture 56"/>
            <p:cNvPicPr>
              <a:picLocks noChangeAspect="1"/>
            </p:cNvPicPr>
            <p:nvPr/>
          </p:nvPicPr>
          <p:blipFill>
            <a:blip r:embed="rId7"/>
            <a:stretch>
              <a:fillRect/>
            </a:stretch>
          </p:blipFill>
          <p:spPr>
            <a:xfrm>
              <a:off x="4484016" y="1290841"/>
              <a:ext cx="979669" cy="1295431"/>
            </a:xfrm>
            <a:prstGeom prst="rect">
              <a:avLst/>
            </a:prstGeom>
          </p:spPr>
        </p:pic>
      </p:grpSp>
      <p:pic>
        <p:nvPicPr>
          <p:cNvPr id="26" name="Picture 25"/>
          <p:cNvPicPr>
            <a:picLocks noChangeAspect="1"/>
          </p:cNvPicPr>
          <p:nvPr/>
        </p:nvPicPr>
        <p:blipFill>
          <a:blip r:embed="rId9"/>
          <a:stretch>
            <a:fillRect/>
          </a:stretch>
        </p:blipFill>
        <p:spPr>
          <a:xfrm>
            <a:off x="2845363" y="4756882"/>
            <a:ext cx="2172796" cy="1400076"/>
          </a:xfrm>
          <a:prstGeom prst="rect">
            <a:avLst/>
          </a:prstGeom>
        </p:spPr>
      </p:pic>
      <p:pic>
        <p:nvPicPr>
          <p:cNvPr id="16" name="Picture 15"/>
          <p:cNvPicPr>
            <a:picLocks noChangeAspect="1"/>
          </p:cNvPicPr>
          <p:nvPr/>
        </p:nvPicPr>
        <p:blipFill>
          <a:blip r:embed="rId10"/>
          <a:stretch>
            <a:fillRect/>
          </a:stretch>
        </p:blipFill>
        <p:spPr>
          <a:xfrm>
            <a:off x="10156137" y="2523955"/>
            <a:ext cx="1468487" cy="948588"/>
          </a:xfrm>
          <a:prstGeom prst="rect">
            <a:avLst/>
          </a:prstGeom>
        </p:spPr>
      </p:pic>
      <p:pic>
        <p:nvPicPr>
          <p:cNvPr id="21" name="Picture 20"/>
          <p:cNvPicPr>
            <a:picLocks noChangeAspect="1"/>
          </p:cNvPicPr>
          <p:nvPr/>
        </p:nvPicPr>
        <p:blipFill>
          <a:blip r:embed="rId11"/>
          <a:stretch>
            <a:fillRect/>
          </a:stretch>
        </p:blipFill>
        <p:spPr>
          <a:xfrm>
            <a:off x="1" y="3743009"/>
            <a:ext cx="4822369" cy="3124661"/>
          </a:xfrm>
          <a:prstGeom prst="rect">
            <a:avLst/>
          </a:prstGeom>
        </p:spPr>
      </p:pic>
      <p:pic>
        <p:nvPicPr>
          <p:cNvPr id="22" name="Picture 21"/>
          <p:cNvPicPr>
            <a:picLocks noChangeAspect="1"/>
          </p:cNvPicPr>
          <p:nvPr/>
        </p:nvPicPr>
        <p:blipFill>
          <a:blip r:embed="rId12"/>
          <a:stretch>
            <a:fillRect/>
          </a:stretch>
        </p:blipFill>
        <p:spPr>
          <a:xfrm>
            <a:off x="257977" y="5707769"/>
            <a:ext cx="1481228" cy="956627"/>
          </a:xfrm>
          <a:prstGeom prst="rect">
            <a:avLst/>
          </a:prstGeom>
        </p:spPr>
      </p:pic>
      <p:grpSp>
        <p:nvGrpSpPr>
          <p:cNvPr id="36" name="Group 35"/>
          <p:cNvGrpSpPr/>
          <p:nvPr/>
        </p:nvGrpSpPr>
        <p:grpSpPr>
          <a:xfrm>
            <a:off x="10509568" y="388212"/>
            <a:ext cx="934789" cy="1104751"/>
            <a:chOff x="7012021" y="-1253215"/>
            <a:chExt cx="1237500" cy="1462500"/>
          </a:xfrm>
        </p:grpSpPr>
        <p:pic>
          <p:nvPicPr>
            <p:cNvPr id="33" name="Picture 32"/>
            <p:cNvPicPr>
              <a:picLocks noChangeAspect="1"/>
            </p:cNvPicPr>
            <p:nvPr/>
          </p:nvPicPr>
          <p:blipFill>
            <a:blip r:embed="rId13"/>
            <a:stretch>
              <a:fillRect/>
            </a:stretch>
          </p:blipFill>
          <p:spPr>
            <a:xfrm>
              <a:off x="7012021" y="-1253215"/>
              <a:ext cx="1237500" cy="1462500"/>
            </a:xfrm>
            <a:prstGeom prst="rect">
              <a:avLst/>
            </a:prstGeom>
          </p:spPr>
        </p:pic>
        <p:pic>
          <p:nvPicPr>
            <p:cNvPr id="35" name="Picture 3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703687" y="-912406"/>
              <a:ext cx="314973" cy="435664"/>
            </a:xfrm>
            <a:prstGeom prst="rect">
              <a:avLst/>
            </a:prstGeom>
          </p:spPr>
        </p:pic>
      </p:grpSp>
      <p:sp>
        <p:nvSpPr>
          <p:cNvPr id="31" name="TextBox 30"/>
          <p:cNvSpPr txBox="1"/>
          <p:nvPr/>
        </p:nvSpPr>
        <p:spPr>
          <a:xfrm>
            <a:off x="581025" y="457200"/>
            <a:ext cx="3600450" cy="707886"/>
          </a:xfrm>
          <a:prstGeom prst="rect">
            <a:avLst/>
          </a:prstGeom>
          <a:noFill/>
        </p:spPr>
        <p:txBody>
          <a:bodyPr wrap="square" rtlCol="0">
            <a:spAutoFit/>
          </a:bodyPr>
          <a:lstStyle/>
          <a:p>
            <a:r>
              <a:rPr lang="en-US" sz="4000" dirty="0">
                <a:solidFill>
                  <a:srgbClr val="FFFFFF"/>
                </a:solidFill>
                <a:latin typeface="Segoe UI Light" panose="020B0502040204020203" pitchFamily="34" charset="0"/>
                <a:cs typeface="Segoe UI Light" panose="020B0502040204020203" pitchFamily="34" charset="0"/>
              </a:rPr>
              <a:t>Staging</a:t>
            </a:r>
          </a:p>
        </p:txBody>
      </p:sp>
      <p:pic>
        <p:nvPicPr>
          <p:cNvPr id="27" name="Picture 26"/>
          <p:cNvPicPr>
            <a:picLocks noChangeAspect="1"/>
          </p:cNvPicPr>
          <p:nvPr/>
        </p:nvPicPr>
        <p:blipFill>
          <a:blip r:embed="rId15"/>
          <a:stretch>
            <a:fillRect/>
          </a:stretch>
        </p:blipFill>
        <p:spPr>
          <a:xfrm>
            <a:off x="215340" y="3302216"/>
            <a:ext cx="2092500" cy="2340000"/>
          </a:xfrm>
          <a:prstGeom prst="rect">
            <a:avLst/>
          </a:prstGeom>
        </p:spPr>
      </p:pic>
      <p:pic>
        <p:nvPicPr>
          <p:cNvPr id="28" name="Picture 27"/>
          <p:cNvPicPr>
            <a:picLocks noChangeAspect="1"/>
          </p:cNvPicPr>
          <p:nvPr/>
        </p:nvPicPr>
        <p:blipFill>
          <a:blip r:embed="rId13"/>
          <a:stretch>
            <a:fillRect/>
          </a:stretch>
        </p:blipFill>
        <p:spPr>
          <a:xfrm>
            <a:off x="1447611" y="5043761"/>
            <a:ext cx="1237500" cy="1462500"/>
          </a:xfrm>
          <a:prstGeom prst="rect">
            <a:avLst/>
          </a:prstGeom>
        </p:spPr>
      </p:pic>
      <p:pic>
        <p:nvPicPr>
          <p:cNvPr id="29" name="Picture 28"/>
          <p:cNvPicPr>
            <a:picLocks noChangeAspect="1"/>
          </p:cNvPicPr>
          <p:nvPr/>
        </p:nvPicPr>
        <p:blipFill>
          <a:blip r:embed="rId16"/>
          <a:stretch>
            <a:fillRect/>
          </a:stretch>
        </p:blipFill>
        <p:spPr>
          <a:xfrm>
            <a:off x="2788810" y="4960912"/>
            <a:ext cx="447874" cy="1224190"/>
          </a:xfrm>
          <a:prstGeom prst="rect">
            <a:avLst/>
          </a:prstGeom>
        </p:spPr>
      </p:pic>
      <p:pic>
        <p:nvPicPr>
          <p:cNvPr id="49" name="Picture 48"/>
          <p:cNvPicPr>
            <a:picLocks noChangeAspect="1"/>
          </p:cNvPicPr>
          <p:nvPr/>
        </p:nvPicPr>
        <p:blipFill>
          <a:blip r:embed="rId17"/>
          <a:stretch>
            <a:fillRect/>
          </a:stretch>
        </p:blipFill>
        <p:spPr>
          <a:xfrm>
            <a:off x="8313888" y="266746"/>
            <a:ext cx="3327976" cy="2148255"/>
          </a:xfrm>
          <a:prstGeom prst="rect">
            <a:avLst/>
          </a:prstGeom>
        </p:spPr>
      </p:pic>
      <p:pic>
        <p:nvPicPr>
          <p:cNvPr id="45" name="Picture 44"/>
          <p:cNvPicPr>
            <a:picLocks noChangeAspect="1"/>
          </p:cNvPicPr>
          <p:nvPr/>
        </p:nvPicPr>
        <p:blipFill>
          <a:blip r:embed="rId18"/>
          <a:stretch>
            <a:fillRect/>
          </a:stretch>
        </p:blipFill>
        <p:spPr>
          <a:xfrm>
            <a:off x="3958553" y="483348"/>
            <a:ext cx="900012" cy="707152"/>
          </a:xfrm>
          <a:prstGeom prst="rect">
            <a:avLst/>
          </a:prstGeom>
        </p:spPr>
      </p:pic>
      <p:pic>
        <p:nvPicPr>
          <p:cNvPr id="46" name="Picture 45"/>
          <p:cNvPicPr>
            <a:picLocks noChangeAspect="1"/>
          </p:cNvPicPr>
          <p:nvPr/>
        </p:nvPicPr>
        <p:blipFill>
          <a:blip r:embed="rId19"/>
          <a:stretch>
            <a:fillRect/>
          </a:stretch>
        </p:blipFill>
        <p:spPr>
          <a:xfrm>
            <a:off x="6815135" y="2378713"/>
            <a:ext cx="587762" cy="477557"/>
          </a:xfrm>
          <a:prstGeom prst="rect">
            <a:avLst/>
          </a:prstGeom>
        </p:spPr>
      </p:pic>
      <p:pic>
        <p:nvPicPr>
          <p:cNvPr id="58" name="Picture 57"/>
          <p:cNvPicPr>
            <a:picLocks noChangeAspect="1"/>
          </p:cNvPicPr>
          <p:nvPr/>
        </p:nvPicPr>
        <p:blipFill>
          <a:blip r:embed="rId20"/>
          <a:stretch>
            <a:fillRect/>
          </a:stretch>
        </p:blipFill>
        <p:spPr>
          <a:xfrm>
            <a:off x="4607525" y="3601907"/>
            <a:ext cx="2340000" cy="1473750"/>
          </a:xfrm>
          <a:prstGeom prst="rect">
            <a:avLst/>
          </a:prstGeom>
        </p:spPr>
      </p:pic>
      <p:grpSp>
        <p:nvGrpSpPr>
          <p:cNvPr id="38" name="Group 37"/>
          <p:cNvGrpSpPr/>
          <p:nvPr/>
        </p:nvGrpSpPr>
        <p:grpSpPr>
          <a:xfrm>
            <a:off x="9787568" y="-79793"/>
            <a:ext cx="934789" cy="1104751"/>
            <a:chOff x="9827324" y="-40038"/>
            <a:chExt cx="934789" cy="1104751"/>
          </a:xfrm>
        </p:grpSpPr>
        <p:pic>
          <p:nvPicPr>
            <p:cNvPr id="39" name="Picture 38"/>
            <p:cNvPicPr>
              <a:picLocks noChangeAspect="1"/>
            </p:cNvPicPr>
            <p:nvPr/>
          </p:nvPicPr>
          <p:blipFill>
            <a:blip r:embed="rId13"/>
            <a:stretch>
              <a:fillRect/>
            </a:stretch>
          </p:blipFill>
          <p:spPr>
            <a:xfrm>
              <a:off x="9827324" y="-40038"/>
              <a:ext cx="934789" cy="1104751"/>
            </a:xfrm>
            <a:prstGeom prst="rect">
              <a:avLst/>
            </a:prstGeom>
          </p:spPr>
        </p:pic>
        <p:pic>
          <p:nvPicPr>
            <p:cNvPr id="40" name="Picture 39"/>
            <p:cNvPicPr>
              <a:picLocks noChangeAspect="1"/>
            </p:cNvPicPr>
            <p:nvPr/>
          </p:nvPicPr>
          <p:blipFill>
            <a:blip r:embed="rId21"/>
            <a:stretch>
              <a:fillRect/>
            </a:stretch>
          </p:blipFill>
          <p:spPr>
            <a:xfrm>
              <a:off x="10368710" y="254515"/>
              <a:ext cx="147937" cy="295874"/>
            </a:xfrm>
            <a:prstGeom prst="rect">
              <a:avLst/>
            </a:prstGeom>
          </p:spPr>
        </p:pic>
      </p:grpSp>
    </p:spTree>
    <p:extLst>
      <p:ext uri="{BB962C8B-B14F-4D97-AF65-F5344CB8AC3E}">
        <p14:creationId xmlns:p14="http://schemas.microsoft.com/office/powerpoint/2010/main" val="1622895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46"/>
                                        </p:tgtEl>
                                      </p:cBhvr>
                                    </p:animEffect>
                                    <p:set>
                                      <p:cBhvr>
                                        <p:cTn id="7" dur="1" fill="hold">
                                          <p:stCondLst>
                                            <p:cond delay="499"/>
                                          </p:stCondLst>
                                        </p:cTn>
                                        <p:tgtEl>
                                          <p:spTgt spid="46"/>
                                        </p:tgtEl>
                                        <p:attrNameLst>
                                          <p:attrName>style.visibility</p:attrName>
                                        </p:attrNameLst>
                                      </p:cBhvr>
                                      <p:to>
                                        <p:strVal val="hidden"/>
                                      </p:to>
                                    </p:set>
                                  </p:child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45"/>
                                        </p:tgtEl>
                                      </p:cBhvr>
                                    </p:animEffect>
                                    <p:set>
                                      <p:cBhvr>
                                        <p:cTn id="11" dur="1" fill="hold">
                                          <p:stCondLst>
                                            <p:cond delay="499"/>
                                          </p:stCondLst>
                                        </p:cTn>
                                        <p:tgtEl>
                                          <p:spTgt spid="45"/>
                                        </p:tgtEl>
                                        <p:attrNameLst>
                                          <p:attrName>style.visibility</p:attrName>
                                        </p:attrNameLst>
                                      </p:cBhvr>
                                      <p:to>
                                        <p:strVal val="hidden"/>
                                      </p:to>
                                    </p:set>
                                  </p:childTnLst>
                                </p:cTn>
                              </p:par>
                            </p:childTnLst>
                          </p:cTn>
                        </p:par>
                        <p:par>
                          <p:cTn id="12" fill="hold">
                            <p:stCondLst>
                              <p:cond delay="1000"/>
                            </p:stCondLst>
                            <p:childTnLst>
                              <p:par>
                                <p:cTn id="13" presetID="42" presetClass="path" presetSubtype="0" accel="50000" decel="50000" fill="hold" nodeType="afterEffect">
                                  <p:stCondLst>
                                    <p:cond delay="0"/>
                                  </p:stCondLst>
                                  <p:childTnLst>
                                    <p:animMotion origin="layout" path="M 1.04167E-6 -3.7037E-6 L 0.04974 -0.05555 " pathEditMode="relative" rAng="0" ptsTypes="AA">
                                      <p:cBhvr>
                                        <p:cTn id="14" dur="1000" fill="hold"/>
                                        <p:tgtEl>
                                          <p:spTgt spid="51"/>
                                        </p:tgtEl>
                                        <p:attrNameLst>
                                          <p:attrName>ppt_x</p:attrName>
                                          <p:attrName>ppt_y</p:attrName>
                                        </p:attrNameLst>
                                      </p:cBhvr>
                                      <p:rCtr x="2487" y="-2778"/>
                                    </p:animMotion>
                                  </p:childTnLst>
                                </p:cTn>
                              </p:par>
                              <p:par>
                                <p:cTn id="15" presetID="42" presetClass="path" presetSubtype="0" accel="50000" decel="50000" fill="hold" nodeType="withEffect">
                                  <p:stCondLst>
                                    <p:cond delay="750"/>
                                  </p:stCondLst>
                                  <p:childTnLst>
                                    <p:animMotion origin="layout" path="M 2.08333E-7 -3.33333E-6 L 0.23698 0.28287 " pathEditMode="relative" rAng="0" ptsTypes="AA">
                                      <p:cBhvr>
                                        <p:cTn id="16" dur="2250" fill="hold"/>
                                        <p:tgtEl>
                                          <p:spTgt spid="55"/>
                                        </p:tgtEl>
                                        <p:attrNameLst>
                                          <p:attrName>ppt_x</p:attrName>
                                          <p:attrName>ppt_y</p:attrName>
                                        </p:attrNameLst>
                                      </p:cBhvr>
                                      <p:rCtr x="11836" y="14051"/>
                                    </p:animMotion>
                                  </p:childTnLst>
                                </p:cTn>
                              </p:par>
                              <p:par>
                                <p:cTn id="17" presetID="42" presetClass="path" presetSubtype="0" accel="50000" decel="50000" fill="hold" nodeType="withEffect">
                                  <p:stCondLst>
                                    <p:cond delay="1000"/>
                                  </p:stCondLst>
                                  <p:childTnLst>
                                    <p:animMotion origin="layout" path="M 0.04974 -0.05555 L -0.18893 -0.33333 " pathEditMode="relative" rAng="0" ptsTypes="AA">
                                      <p:cBhvr>
                                        <p:cTn id="18" dur="1000" fill="hold"/>
                                        <p:tgtEl>
                                          <p:spTgt spid="51"/>
                                        </p:tgtEl>
                                        <p:attrNameLst>
                                          <p:attrName>ppt_x</p:attrName>
                                          <p:attrName>ppt_y</p:attrName>
                                        </p:attrNameLst>
                                      </p:cBhvr>
                                      <p:rCtr x="-11940" y="-13889"/>
                                    </p:animMotion>
                                  </p:childTnLst>
                                </p:cTn>
                              </p:par>
                              <p:par>
                                <p:cTn id="19" presetID="42" presetClass="path" presetSubtype="0" accel="50000" decel="50000" fill="hold" nodeType="withEffect">
                                  <p:stCondLst>
                                    <p:cond delay="2000"/>
                                  </p:stCondLst>
                                  <p:childTnLst>
                                    <p:animMotion origin="layout" path="M -0.18893 -0.33333 L -0.23555 -0.2824 " pathEditMode="relative" rAng="0" ptsTypes="AA">
                                      <p:cBhvr>
                                        <p:cTn id="20" dur="1250" fill="hold"/>
                                        <p:tgtEl>
                                          <p:spTgt spid="51"/>
                                        </p:tgtEl>
                                        <p:attrNameLst>
                                          <p:attrName>ppt_x</p:attrName>
                                          <p:attrName>ppt_y</p:attrName>
                                        </p:attrNameLst>
                                      </p:cBhvr>
                                      <p:rCtr x="-2331" y="2546"/>
                                    </p:animMotion>
                                  </p:childTnLst>
                                </p:cTn>
                              </p:par>
                            </p:childTnLst>
                          </p:cTn>
                        </p:par>
                        <p:par>
                          <p:cTn id="21" fill="hold">
                            <p:stCondLst>
                              <p:cond delay="4250"/>
                            </p:stCondLst>
                            <p:childTnLst>
                              <p:par>
                                <p:cTn id="22" presetID="10" presetClass="entr" presetSubtype="0" fill="hold" nodeType="afterEffect">
                                  <p:stCondLst>
                                    <p:cond delay="0"/>
                                  </p:stCondLst>
                                  <p:childTnLst>
                                    <p:set>
                                      <p:cBhvr>
                                        <p:cTn id="23" dur="1" fill="hold">
                                          <p:stCondLst>
                                            <p:cond delay="0"/>
                                          </p:stCondLst>
                                        </p:cTn>
                                        <p:tgtEl>
                                          <p:spTgt spid="46"/>
                                        </p:tgtEl>
                                        <p:attrNameLst>
                                          <p:attrName>style.visibility</p:attrName>
                                        </p:attrNameLst>
                                      </p:cBhvr>
                                      <p:to>
                                        <p:strVal val="visible"/>
                                      </p:to>
                                    </p:set>
                                    <p:animEffect transition="in" filter="fade">
                                      <p:cBhvr>
                                        <p:cTn id="24" dur="500"/>
                                        <p:tgtEl>
                                          <p:spTgt spid="46"/>
                                        </p:tgtEl>
                                      </p:cBhvr>
                                    </p:animEffect>
                                  </p:childTnLst>
                                </p:cTn>
                              </p:par>
                              <p:par>
                                <p:cTn id="25" presetID="10" presetClass="entr" presetSubtype="0" fill="hold"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a:blip r:embed="rId3"/>
          <a:stretch>
            <a:fillRect/>
          </a:stretch>
        </p:blipFill>
        <p:spPr>
          <a:xfrm>
            <a:off x="4607525" y="3601907"/>
            <a:ext cx="2340000" cy="1473750"/>
          </a:xfrm>
          <a:prstGeom prst="rect">
            <a:avLst/>
          </a:prstGeom>
        </p:spPr>
      </p:pic>
      <p:pic>
        <p:nvPicPr>
          <p:cNvPr id="2" name="Picture 1"/>
          <p:cNvPicPr>
            <a:picLocks noChangeAspect="1"/>
          </p:cNvPicPr>
          <p:nvPr/>
        </p:nvPicPr>
        <p:blipFill>
          <a:blip r:embed="rId4"/>
          <a:stretch>
            <a:fillRect/>
          </a:stretch>
        </p:blipFill>
        <p:spPr>
          <a:xfrm>
            <a:off x="2009811" y="672071"/>
            <a:ext cx="9420190" cy="6090299"/>
          </a:xfrm>
          <a:prstGeom prst="rect">
            <a:avLst/>
          </a:prstGeom>
        </p:spPr>
      </p:pic>
      <p:pic>
        <p:nvPicPr>
          <p:cNvPr id="18" name="Picture 17"/>
          <p:cNvPicPr>
            <a:picLocks noChangeAspect="1"/>
          </p:cNvPicPr>
          <p:nvPr/>
        </p:nvPicPr>
        <p:blipFill>
          <a:blip r:embed="rId5"/>
          <a:stretch>
            <a:fillRect/>
          </a:stretch>
        </p:blipFill>
        <p:spPr>
          <a:xfrm>
            <a:off x="3412002" y="1562735"/>
            <a:ext cx="6671087" cy="4310549"/>
          </a:xfrm>
          <a:prstGeom prst="rect">
            <a:avLst/>
          </a:prstGeom>
        </p:spPr>
      </p:pic>
      <p:pic>
        <p:nvPicPr>
          <p:cNvPr id="37" name="Picture 36"/>
          <p:cNvPicPr>
            <a:picLocks noChangeAspect="1"/>
          </p:cNvPicPr>
          <p:nvPr/>
        </p:nvPicPr>
        <p:blipFill>
          <a:blip r:embed="rId6"/>
          <a:stretch>
            <a:fillRect/>
          </a:stretch>
        </p:blipFill>
        <p:spPr>
          <a:xfrm>
            <a:off x="5276712" y="-373535"/>
            <a:ext cx="7264070" cy="4706299"/>
          </a:xfrm>
          <a:prstGeom prst="rect">
            <a:avLst/>
          </a:prstGeom>
        </p:spPr>
      </p:pic>
      <p:grpSp>
        <p:nvGrpSpPr>
          <p:cNvPr id="48" name="Group 47"/>
          <p:cNvGrpSpPr/>
          <p:nvPr/>
        </p:nvGrpSpPr>
        <p:grpSpPr>
          <a:xfrm>
            <a:off x="5093246" y="606416"/>
            <a:ext cx="2775838" cy="4134755"/>
            <a:chOff x="3719625" y="-351356"/>
            <a:chExt cx="2775838" cy="4134755"/>
          </a:xfrm>
        </p:grpSpPr>
        <p:pic>
          <p:nvPicPr>
            <p:cNvPr id="49" name="Picture 48"/>
            <p:cNvPicPr>
              <a:picLocks noChangeAspect="1"/>
            </p:cNvPicPr>
            <p:nvPr/>
          </p:nvPicPr>
          <p:blipFill>
            <a:blip r:embed="rId7"/>
            <a:stretch>
              <a:fillRect/>
            </a:stretch>
          </p:blipFill>
          <p:spPr>
            <a:xfrm>
              <a:off x="3719625" y="-351356"/>
              <a:ext cx="2775838" cy="4134755"/>
            </a:xfrm>
            <a:prstGeom prst="rect">
              <a:avLst/>
            </a:prstGeom>
          </p:spPr>
        </p:pic>
        <p:pic>
          <p:nvPicPr>
            <p:cNvPr id="50" name="Picture 49"/>
            <p:cNvPicPr>
              <a:picLocks noChangeAspect="1"/>
            </p:cNvPicPr>
            <p:nvPr/>
          </p:nvPicPr>
          <p:blipFill>
            <a:blip r:embed="rId8"/>
            <a:stretch>
              <a:fillRect/>
            </a:stretch>
          </p:blipFill>
          <p:spPr>
            <a:xfrm>
              <a:off x="4484016" y="1290841"/>
              <a:ext cx="979669" cy="1295431"/>
            </a:xfrm>
            <a:prstGeom prst="rect">
              <a:avLst/>
            </a:prstGeom>
          </p:spPr>
        </p:pic>
      </p:grpSp>
      <p:pic>
        <p:nvPicPr>
          <p:cNvPr id="26" name="Picture 25"/>
          <p:cNvPicPr>
            <a:picLocks noChangeAspect="1"/>
          </p:cNvPicPr>
          <p:nvPr/>
        </p:nvPicPr>
        <p:blipFill>
          <a:blip r:embed="rId9"/>
          <a:stretch>
            <a:fillRect/>
          </a:stretch>
        </p:blipFill>
        <p:spPr>
          <a:xfrm>
            <a:off x="2586947" y="4253251"/>
            <a:ext cx="2830990" cy="1824194"/>
          </a:xfrm>
          <a:prstGeom prst="rect">
            <a:avLst/>
          </a:prstGeom>
        </p:spPr>
      </p:pic>
      <p:pic>
        <p:nvPicPr>
          <p:cNvPr id="30" name="Picture 29"/>
          <p:cNvPicPr>
            <a:picLocks noChangeAspect="1"/>
          </p:cNvPicPr>
          <p:nvPr/>
        </p:nvPicPr>
        <p:blipFill>
          <a:blip r:embed="rId10"/>
          <a:stretch>
            <a:fillRect/>
          </a:stretch>
        </p:blipFill>
        <p:spPr>
          <a:xfrm>
            <a:off x="6609503" y="0"/>
            <a:ext cx="5582498" cy="3614057"/>
          </a:xfrm>
          <a:prstGeom prst="rect">
            <a:avLst/>
          </a:prstGeom>
        </p:spPr>
      </p:pic>
      <p:pic>
        <p:nvPicPr>
          <p:cNvPr id="38" name="Picture 37"/>
          <p:cNvPicPr>
            <a:picLocks noChangeAspect="1"/>
          </p:cNvPicPr>
          <p:nvPr/>
        </p:nvPicPr>
        <p:blipFill>
          <a:blip r:embed="rId11"/>
          <a:stretch>
            <a:fillRect/>
          </a:stretch>
        </p:blipFill>
        <p:spPr>
          <a:xfrm>
            <a:off x="8314314" y="267557"/>
            <a:ext cx="3327550" cy="2147980"/>
          </a:xfrm>
          <a:prstGeom prst="rect">
            <a:avLst/>
          </a:prstGeom>
        </p:spPr>
      </p:pic>
      <p:pic>
        <p:nvPicPr>
          <p:cNvPr id="16" name="Picture 15"/>
          <p:cNvPicPr>
            <a:picLocks noChangeAspect="1"/>
          </p:cNvPicPr>
          <p:nvPr/>
        </p:nvPicPr>
        <p:blipFill>
          <a:blip r:embed="rId12"/>
          <a:stretch>
            <a:fillRect/>
          </a:stretch>
        </p:blipFill>
        <p:spPr>
          <a:xfrm>
            <a:off x="10156137" y="2523955"/>
            <a:ext cx="1468487" cy="948588"/>
          </a:xfrm>
          <a:prstGeom prst="rect">
            <a:avLst/>
          </a:prstGeom>
        </p:spPr>
      </p:pic>
      <p:pic>
        <p:nvPicPr>
          <p:cNvPr id="21" name="Picture 20"/>
          <p:cNvPicPr>
            <a:picLocks noChangeAspect="1"/>
          </p:cNvPicPr>
          <p:nvPr/>
        </p:nvPicPr>
        <p:blipFill>
          <a:blip r:embed="rId13"/>
          <a:stretch>
            <a:fillRect/>
          </a:stretch>
        </p:blipFill>
        <p:spPr>
          <a:xfrm>
            <a:off x="1" y="3743009"/>
            <a:ext cx="4822369" cy="3124661"/>
          </a:xfrm>
          <a:prstGeom prst="rect">
            <a:avLst/>
          </a:prstGeom>
        </p:spPr>
      </p:pic>
      <p:pic>
        <p:nvPicPr>
          <p:cNvPr id="22" name="Picture 21"/>
          <p:cNvPicPr>
            <a:picLocks noChangeAspect="1"/>
          </p:cNvPicPr>
          <p:nvPr/>
        </p:nvPicPr>
        <p:blipFill>
          <a:blip r:embed="rId14"/>
          <a:stretch>
            <a:fillRect/>
          </a:stretch>
        </p:blipFill>
        <p:spPr>
          <a:xfrm>
            <a:off x="257977" y="5707769"/>
            <a:ext cx="1481228" cy="956627"/>
          </a:xfrm>
          <a:prstGeom prst="rect">
            <a:avLst/>
          </a:prstGeom>
        </p:spPr>
      </p:pic>
      <p:grpSp>
        <p:nvGrpSpPr>
          <p:cNvPr id="36" name="Group 35"/>
          <p:cNvGrpSpPr/>
          <p:nvPr/>
        </p:nvGrpSpPr>
        <p:grpSpPr>
          <a:xfrm>
            <a:off x="10509568" y="388212"/>
            <a:ext cx="934789" cy="1104751"/>
            <a:chOff x="7012021" y="-1253215"/>
            <a:chExt cx="1237500" cy="1462500"/>
          </a:xfrm>
        </p:grpSpPr>
        <p:pic>
          <p:nvPicPr>
            <p:cNvPr id="33" name="Picture 32"/>
            <p:cNvPicPr>
              <a:picLocks noChangeAspect="1"/>
            </p:cNvPicPr>
            <p:nvPr/>
          </p:nvPicPr>
          <p:blipFill>
            <a:blip r:embed="rId15"/>
            <a:stretch>
              <a:fillRect/>
            </a:stretch>
          </p:blipFill>
          <p:spPr>
            <a:xfrm>
              <a:off x="7012021" y="-1253215"/>
              <a:ext cx="1237500" cy="1462500"/>
            </a:xfrm>
            <a:prstGeom prst="rect">
              <a:avLst/>
            </a:prstGeom>
          </p:spPr>
        </p:pic>
        <p:pic>
          <p:nvPicPr>
            <p:cNvPr id="35" name="Picture 3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703687" y="-912406"/>
              <a:ext cx="314973" cy="435664"/>
            </a:xfrm>
            <a:prstGeom prst="rect">
              <a:avLst/>
            </a:prstGeom>
          </p:spPr>
        </p:pic>
      </p:grpSp>
      <p:sp>
        <p:nvSpPr>
          <p:cNvPr id="31" name="TextBox 30"/>
          <p:cNvSpPr txBox="1"/>
          <p:nvPr/>
        </p:nvSpPr>
        <p:spPr>
          <a:xfrm>
            <a:off x="581025" y="457200"/>
            <a:ext cx="3600450" cy="707886"/>
          </a:xfrm>
          <a:prstGeom prst="rect">
            <a:avLst/>
          </a:prstGeom>
          <a:noFill/>
        </p:spPr>
        <p:txBody>
          <a:bodyPr wrap="square" rtlCol="0">
            <a:spAutoFit/>
          </a:bodyPr>
          <a:lstStyle/>
          <a:p>
            <a:r>
              <a:rPr lang="en-US" sz="4000" dirty="0" smtClean="0">
                <a:solidFill>
                  <a:srgbClr val="FFFFFF"/>
                </a:solidFill>
                <a:latin typeface="Segoe UI Light" panose="020B0502040204020203" pitchFamily="34" charset="0"/>
                <a:cs typeface="Segoe UI Light" panose="020B0502040204020203" pitchFamily="34" charset="0"/>
              </a:rPr>
              <a:t>Testing in Prod.</a:t>
            </a:r>
            <a:endParaRPr lang="en-US" sz="4000" dirty="0">
              <a:solidFill>
                <a:srgbClr val="FFFFFF"/>
              </a:solidFill>
              <a:latin typeface="Segoe UI Light" panose="020B0502040204020203" pitchFamily="34" charset="0"/>
              <a:cs typeface="Segoe UI Light" panose="020B0502040204020203" pitchFamily="34" charset="0"/>
            </a:endParaRPr>
          </a:p>
        </p:txBody>
      </p:sp>
      <p:pic>
        <p:nvPicPr>
          <p:cNvPr id="40" name="Picture 39"/>
          <p:cNvPicPr>
            <a:picLocks noChangeAspect="1"/>
          </p:cNvPicPr>
          <p:nvPr/>
        </p:nvPicPr>
        <p:blipFill>
          <a:blip r:embed="rId17"/>
          <a:stretch>
            <a:fillRect/>
          </a:stretch>
        </p:blipFill>
        <p:spPr>
          <a:xfrm>
            <a:off x="8087219" y="1636202"/>
            <a:ext cx="1507500" cy="978750"/>
          </a:xfrm>
          <a:prstGeom prst="rect">
            <a:avLst/>
          </a:prstGeom>
        </p:spPr>
      </p:pic>
      <p:pic>
        <p:nvPicPr>
          <p:cNvPr id="27" name="Picture 26"/>
          <p:cNvPicPr>
            <a:picLocks noChangeAspect="1"/>
          </p:cNvPicPr>
          <p:nvPr/>
        </p:nvPicPr>
        <p:blipFill>
          <a:blip r:embed="rId18"/>
          <a:stretch>
            <a:fillRect/>
          </a:stretch>
        </p:blipFill>
        <p:spPr>
          <a:xfrm>
            <a:off x="215340" y="3302216"/>
            <a:ext cx="2092500" cy="2340000"/>
          </a:xfrm>
          <a:prstGeom prst="rect">
            <a:avLst/>
          </a:prstGeom>
        </p:spPr>
      </p:pic>
      <p:pic>
        <p:nvPicPr>
          <p:cNvPr id="28" name="Picture 27"/>
          <p:cNvPicPr>
            <a:picLocks noChangeAspect="1"/>
          </p:cNvPicPr>
          <p:nvPr/>
        </p:nvPicPr>
        <p:blipFill>
          <a:blip r:embed="rId15"/>
          <a:stretch>
            <a:fillRect/>
          </a:stretch>
        </p:blipFill>
        <p:spPr>
          <a:xfrm>
            <a:off x="1447611" y="5043761"/>
            <a:ext cx="1237500" cy="1462500"/>
          </a:xfrm>
          <a:prstGeom prst="rect">
            <a:avLst/>
          </a:prstGeom>
        </p:spPr>
      </p:pic>
      <p:pic>
        <p:nvPicPr>
          <p:cNvPr id="29" name="Picture 28"/>
          <p:cNvPicPr>
            <a:picLocks noChangeAspect="1"/>
          </p:cNvPicPr>
          <p:nvPr/>
        </p:nvPicPr>
        <p:blipFill>
          <a:blip r:embed="rId19"/>
          <a:stretch>
            <a:fillRect/>
          </a:stretch>
        </p:blipFill>
        <p:spPr>
          <a:xfrm>
            <a:off x="2788810" y="4960912"/>
            <a:ext cx="447874" cy="1224190"/>
          </a:xfrm>
          <a:prstGeom prst="rect">
            <a:avLst/>
          </a:prstGeom>
        </p:spPr>
      </p:pic>
      <p:grpSp>
        <p:nvGrpSpPr>
          <p:cNvPr id="39" name="Group 38"/>
          <p:cNvGrpSpPr/>
          <p:nvPr/>
        </p:nvGrpSpPr>
        <p:grpSpPr>
          <a:xfrm>
            <a:off x="9787568" y="-79793"/>
            <a:ext cx="934789" cy="1104751"/>
            <a:chOff x="9827324" y="-40038"/>
            <a:chExt cx="934789" cy="1104751"/>
          </a:xfrm>
        </p:grpSpPr>
        <p:pic>
          <p:nvPicPr>
            <p:cNvPr id="41" name="Picture 40"/>
            <p:cNvPicPr>
              <a:picLocks noChangeAspect="1"/>
            </p:cNvPicPr>
            <p:nvPr/>
          </p:nvPicPr>
          <p:blipFill>
            <a:blip r:embed="rId15"/>
            <a:stretch>
              <a:fillRect/>
            </a:stretch>
          </p:blipFill>
          <p:spPr>
            <a:xfrm>
              <a:off x="9827324" y="-40038"/>
              <a:ext cx="934789" cy="1104751"/>
            </a:xfrm>
            <a:prstGeom prst="rect">
              <a:avLst/>
            </a:prstGeom>
          </p:spPr>
        </p:pic>
        <p:pic>
          <p:nvPicPr>
            <p:cNvPr id="42" name="Picture 41"/>
            <p:cNvPicPr>
              <a:picLocks noChangeAspect="1"/>
            </p:cNvPicPr>
            <p:nvPr/>
          </p:nvPicPr>
          <p:blipFill>
            <a:blip r:embed="rId20"/>
            <a:stretch>
              <a:fillRect/>
            </a:stretch>
          </p:blipFill>
          <p:spPr>
            <a:xfrm>
              <a:off x="10368710" y="254515"/>
              <a:ext cx="147937" cy="295874"/>
            </a:xfrm>
            <a:prstGeom prst="rect">
              <a:avLst/>
            </a:prstGeom>
          </p:spPr>
        </p:pic>
      </p:grpSp>
      <p:grpSp>
        <p:nvGrpSpPr>
          <p:cNvPr id="63" name="Group 62"/>
          <p:cNvGrpSpPr/>
          <p:nvPr/>
        </p:nvGrpSpPr>
        <p:grpSpPr>
          <a:xfrm>
            <a:off x="7072528" y="3811858"/>
            <a:ext cx="2301854" cy="1802289"/>
            <a:chOff x="9141706" y="4661661"/>
            <a:chExt cx="2301854" cy="1802289"/>
          </a:xfrm>
        </p:grpSpPr>
        <p:pic>
          <p:nvPicPr>
            <p:cNvPr id="64" name="Picture 63"/>
            <p:cNvPicPr>
              <a:picLocks noChangeAspect="1"/>
            </p:cNvPicPr>
            <p:nvPr/>
          </p:nvPicPr>
          <p:blipFill>
            <a:blip r:embed="rId21"/>
            <a:stretch>
              <a:fillRect/>
            </a:stretch>
          </p:blipFill>
          <p:spPr>
            <a:xfrm>
              <a:off x="9657578" y="5810087"/>
              <a:ext cx="416883" cy="275784"/>
            </a:xfrm>
            <a:prstGeom prst="rect">
              <a:avLst/>
            </a:prstGeom>
          </p:spPr>
        </p:pic>
        <p:grpSp>
          <p:nvGrpSpPr>
            <p:cNvPr id="65" name="Group 64"/>
            <p:cNvGrpSpPr/>
            <p:nvPr/>
          </p:nvGrpSpPr>
          <p:grpSpPr>
            <a:xfrm>
              <a:off x="9141706" y="4661661"/>
              <a:ext cx="2301854" cy="1802289"/>
              <a:chOff x="9141706" y="4661661"/>
              <a:chExt cx="2301854" cy="1802289"/>
            </a:xfrm>
          </p:grpSpPr>
          <p:pic>
            <p:nvPicPr>
              <p:cNvPr id="66" name="Picture 65"/>
              <p:cNvPicPr>
                <a:picLocks noChangeAspect="1"/>
              </p:cNvPicPr>
              <p:nvPr/>
            </p:nvPicPr>
            <p:blipFill>
              <a:blip r:embed="rId22"/>
              <a:stretch>
                <a:fillRect/>
              </a:stretch>
            </p:blipFill>
            <p:spPr>
              <a:xfrm>
                <a:off x="9141706" y="4968434"/>
                <a:ext cx="2301854" cy="1495516"/>
              </a:xfrm>
              <a:prstGeom prst="rect">
                <a:avLst/>
              </a:prstGeom>
            </p:spPr>
          </p:pic>
          <p:grpSp>
            <p:nvGrpSpPr>
              <p:cNvPr id="67" name="Group 66"/>
              <p:cNvGrpSpPr/>
              <p:nvPr/>
            </p:nvGrpSpPr>
            <p:grpSpPr>
              <a:xfrm>
                <a:off x="9828594" y="4661661"/>
                <a:ext cx="893763" cy="1333500"/>
                <a:chOff x="8418162" y="3532279"/>
                <a:chExt cx="893763" cy="1333500"/>
              </a:xfrm>
            </p:grpSpPr>
            <p:grpSp>
              <p:nvGrpSpPr>
                <p:cNvPr id="68" name="Group 4"/>
                <p:cNvGrpSpPr>
                  <a:grpSpLocks noChangeAspect="1"/>
                </p:cNvGrpSpPr>
                <p:nvPr/>
              </p:nvGrpSpPr>
              <p:grpSpPr bwMode="auto">
                <a:xfrm>
                  <a:off x="8418162" y="3532279"/>
                  <a:ext cx="893763" cy="1333500"/>
                  <a:chOff x="4846" y="2474"/>
                  <a:chExt cx="563" cy="840"/>
                </a:xfrm>
              </p:grpSpPr>
              <p:sp>
                <p:nvSpPr>
                  <p:cNvPr id="70" name="AutoShape 3"/>
                  <p:cNvSpPr>
                    <a:spLocks noChangeAspect="1" noChangeArrowheads="1" noTextEdit="1"/>
                  </p:cNvSpPr>
                  <p:nvPr/>
                </p:nvSpPr>
                <p:spPr bwMode="auto">
                  <a:xfrm>
                    <a:off x="4846" y="2474"/>
                    <a:ext cx="563" cy="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71" name="Freeform 5"/>
                  <p:cNvSpPr>
                    <a:spLocks/>
                  </p:cNvSpPr>
                  <p:nvPr/>
                </p:nvSpPr>
                <p:spPr bwMode="auto">
                  <a:xfrm>
                    <a:off x="4847" y="2473"/>
                    <a:ext cx="562" cy="842"/>
                  </a:xfrm>
                  <a:custGeom>
                    <a:avLst/>
                    <a:gdLst>
                      <a:gd name="T0" fmla="*/ 1001 w 1001"/>
                      <a:gd name="T1" fmla="*/ 1417 h 1497"/>
                      <a:gd name="T2" fmla="*/ 1001 w 1001"/>
                      <a:gd name="T3" fmla="*/ 627 h 1497"/>
                      <a:gd name="T4" fmla="*/ 966 w 1001"/>
                      <a:gd name="T5" fmla="*/ 569 h 1497"/>
                      <a:gd name="T6" fmla="*/ 119 w 1001"/>
                      <a:gd name="T7" fmla="*/ 29 h 1497"/>
                      <a:gd name="T8" fmla="*/ 73 w 1001"/>
                      <a:gd name="T9" fmla="*/ 3 h 1497"/>
                      <a:gd name="T10" fmla="*/ 73 w 1001"/>
                      <a:gd name="T11" fmla="*/ 3 h 1497"/>
                      <a:gd name="T12" fmla="*/ 73 w 1001"/>
                      <a:gd name="T13" fmla="*/ 3 h 1497"/>
                      <a:gd name="T14" fmla="*/ 72 w 1001"/>
                      <a:gd name="T15" fmla="*/ 4 h 1497"/>
                      <a:gd name="T16" fmla="*/ 6 w 1001"/>
                      <a:gd name="T17" fmla="*/ 43 h 1497"/>
                      <a:gd name="T18" fmla="*/ 6 w 1001"/>
                      <a:gd name="T19" fmla="*/ 43 h 1497"/>
                      <a:gd name="T20" fmla="*/ 0 w 1001"/>
                      <a:gd name="T21" fmla="*/ 67 h 1497"/>
                      <a:gd name="T22" fmla="*/ 1 w 1001"/>
                      <a:gd name="T23" fmla="*/ 858 h 1497"/>
                      <a:gd name="T24" fmla="*/ 36 w 1001"/>
                      <a:gd name="T25" fmla="*/ 915 h 1497"/>
                      <a:gd name="T26" fmla="*/ 882 w 1001"/>
                      <a:gd name="T27" fmla="*/ 1482 h 1497"/>
                      <a:gd name="T28" fmla="*/ 911 w 1001"/>
                      <a:gd name="T29" fmla="*/ 1494 h 1497"/>
                      <a:gd name="T30" fmla="*/ 911 w 1001"/>
                      <a:gd name="T31" fmla="*/ 1494 h 1497"/>
                      <a:gd name="T32" fmla="*/ 996 w 1001"/>
                      <a:gd name="T33" fmla="*/ 1445 h 1497"/>
                      <a:gd name="T34" fmla="*/ 996 w 1001"/>
                      <a:gd name="T35" fmla="*/ 1445 h 1497"/>
                      <a:gd name="T36" fmla="*/ 996 w 1001"/>
                      <a:gd name="T37" fmla="*/ 1445 h 1497"/>
                      <a:gd name="T38" fmla="*/ 996 w 1001"/>
                      <a:gd name="T39" fmla="*/ 1445 h 1497"/>
                      <a:gd name="T40" fmla="*/ 1001 w 1001"/>
                      <a:gd name="T41" fmla="*/ 1417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01" h="1497">
                        <a:moveTo>
                          <a:pt x="1001" y="1417"/>
                        </a:moveTo>
                        <a:cubicBezTo>
                          <a:pt x="1001" y="627"/>
                          <a:pt x="1001" y="627"/>
                          <a:pt x="1001" y="627"/>
                        </a:cubicBezTo>
                        <a:cubicBezTo>
                          <a:pt x="1001" y="598"/>
                          <a:pt x="995" y="588"/>
                          <a:pt x="966" y="569"/>
                        </a:cubicBezTo>
                        <a:cubicBezTo>
                          <a:pt x="119" y="29"/>
                          <a:pt x="119" y="29"/>
                          <a:pt x="119" y="29"/>
                        </a:cubicBezTo>
                        <a:cubicBezTo>
                          <a:pt x="95" y="13"/>
                          <a:pt x="81" y="0"/>
                          <a:pt x="73" y="3"/>
                        </a:cubicBezTo>
                        <a:cubicBezTo>
                          <a:pt x="73" y="3"/>
                          <a:pt x="73" y="3"/>
                          <a:pt x="73" y="3"/>
                        </a:cubicBezTo>
                        <a:cubicBezTo>
                          <a:pt x="73" y="3"/>
                          <a:pt x="73" y="3"/>
                          <a:pt x="73" y="3"/>
                        </a:cubicBezTo>
                        <a:cubicBezTo>
                          <a:pt x="73" y="3"/>
                          <a:pt x="72" y="3"/>
                          <a:pt x="72" y="4"/>
                        </a:cubicBezTo>
                        <a:cubicBezTo>
                          <a:pt x="6" y="43"/>
                          <a:pt x="6" y="43"/>
                          <a:pt x="6" y="43"/>
                        </a:cubicBezTo>
                        <a:cubicBezTo>
                          <a:pt x="6" y="43"/>
                          <a:pt x="6" y="43"/>
                          <a:pt x="6" y="43"/>
                        </a:cubicBezTo>
                        <a:cubicBezTo>
                          <a:pt x="2" y="46"/>
                          <a:pt x="0" y="53"/>
                          <a:pt x="0" y="67"/>
                        </a:cubicBezTo>
                        <a:cubicBezTo>
                          <a:pt x="1" y="858"/>
                          <a:pt x="1" y="858"/>
                          <a:pt x="1" y="858"/>
                        </a:cubicBezTo>
                        <a:cubicBezTo>
                          <a:pt x="1" y="886"/>
                          <a:pt x="7" y="896"/>
                          <a:pt x="36" y="915"/>
                        </a:cubicBezTo>
                        <a:cubicBezTo>
                          <a:pt x="882" y="1482"/>
                          <a:pt x="882" y="1482"/>
                          <a:pt x="882" y="1482"/>
                        </a:cubicBezTo>
                        <a:cubicBezTo>
                          <a:pt x="897" y="1492"/>
                          <a:pt x="906" y="1497"/>
                          <a:pt x="911" y="1494"/>
                        </a:cubicBezTo>
                        <a:cubicBezTo>
                          <a:pt x="911" y="1494"/>
                          <a:pt x="911" y="1494"/>
                          <a:pt x="911" y="1494"/>
                        </a:cubicBezTo>
                        <a:cubicBezTo>
                          <a:pt x="996" y="1445"/>
                          <a:pt x="996" y="1445"/>
                          <a:pt x="996" y="1445"/>
                        </a:cubicBezTo>
                        <a:cubicBezTo>
                          <a:pt x="996" y="1445"/>
                          <a:pt x="996" y="1445"/>
                          <a:pt x="996" y="1445"/>
                        </a:cubicBezTo>
                        <a:cubicBezTo>
                          <a:pt x="996" y="1445"/>
                          <a:pt x="996" y="1445"/>
                          <a:pt x="996" y="1445"/>
                        </a:cubicBezTo>
                        <a:cubicBezTo>
                          <a:pt x="996" y="1445"/>
                          <a:pt x="996" y="1445"/>
                          <a:pt x="996" y="1445"/>
                        </a:cubicBezTo>
                        <a:cubicBezTo>
                          <a:pt x="1000" y="1443"/>
                          <a:pt x="1001" y="1435"/>
                          <a:pt x="1001" y="1417"/>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72" name="Freeform 6"/>
                  <p:cNvSpPr>
                    <a:spLocks/>
                  </p:cNvSpPr>
                  <p:nvPr/>
                </p:nvSpPr>
                <p:spPr bwMode="auto">
                  <a:xfrm>
                    <a:off x="5358" y="3240"/>
                    <a:ext cx="48" cy="73"/>
                  </a:xfrm>
                  <a:custGeom>
                    <a:avLst/>
                    <a:gdLst>
                      <a:gd name="T0" fmla="*/ 48 w 48"/>
                      <a:gd name="T1" fmla="*/ 45 h 73"/>
                      <a:gd name="T2" fmla="*/ 0 w 48"/>
                      <a:gd name="T3" fmla="*/ 73 h 73"/>
                      <a:gd name="T4" fmla="*/ 0 w 48"/>
                      <a:gd name="T5" fmla="*/ 8 h 73"/>
                      <a:gd name="T6" fmla="*/ 47 w 48"/>
                      <a:gd name="T7" fmla="*/ 0 h 73"/>
                      <a:gd name="T8" fmla="*/ 48 w 48"/>
                      <a:gd name="T9" fmla="*/ 45 h 73"/>
                    </a:gdLst>
                    <a:ahLst/>
                    <a:cxnLst>
                      <a:cxn ang="0">
                        <a:pos x="T0" y="T1"/>
                      </a:cxn>
                      <a:cxn ang="0">
                        <a:pos x="T2" y="T3"/>
                      </a:cxn>
                      <a:cxn ang="0">
                        <a:pos x="T4" y="T5"/>
                      </a:cxn>
                      <a:cxn ang="0">
                        <a:pos x="T6" y="T7"/>
                      </a:cxn>
                      <a:cxn ang="0">
                        <a:pos x="T8" y="T9"/>
                      </a:cxn>
                    </a:cxnLst>
                    <a:rect l="0" t="0" r="r" b="b"/>
                    <a:pathLst>
                      <a:path w="48" h="73">
                        <a:moveTo>
                          <a:pt x="48" y="45"/>
                        </a:moveTo>
                        <a:lnTo>
                          <a:pt x="0" y="73"/>
                        </a:lnTo>
                        <a:lnTo>
                          <a:pt x="0" y="8"/>
                        </a:lnTo>
                        <a:lnTo>
                          <a:pt x="47" y="0"/>
                        </a:lnTo>
                        <a:lnTo>
                          <a:pt x="48" y="45"/>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73" name="Freeform 7"/>
                  <p:cNvSpPr>
                    <a:spLocks/>
                  </p:cNvSpPr>
                  <p:nvPr/>
                </p:nvSpPr>
                <p:spPr bwMode="auto">
                  <a:xfrm>
                    <a:off x="4850" y="2475"/>
                    <a:ext cx="76" cy="62"/>
                  </a:xfrm>
                  <a:custGeom>
                    <a:avLst/>
                    <a:gdLst>
                      <a:gd name="T0" fmla="*/ 0 w 76"/>
                      <a:gd name="T1" fmla="*/ 22 h 62"/>
                      <a:gd name="T2" fmla="*/ 38 w 76"/>
                      <a:gd name="T3" fmla="*/ 0 h 62"/>
                      <a:gd name="T4" fmla="*/ 76 w 76"/>
                      <a:gd name="T5" fmla="*/ 37 h 62"/>
                      <a:gd name="T6" fmla="*/ 47 w 76"/>
                      <a:gd name="T7" fmla="*/ 62 h 62"/>
                      <a:gd name="T8" fmla="*/ 0 w 76"/>
                      <a:gd name="T9" fmla="*/ 22 h 62"/>
                    </a:gdLst>
                    <a:ahLst/>
                    <a:cxnLst>
                      <a:cxn ang="0">
                        <a:pos x="T0" y="T1"/>
                      </a:cxn>
                      <a:cxn ang="0">
                        <a:pos x="T2" y="T3"/>
                      </a:cxn>
                      <a:cxn ang="0">
                        <a:pos x="T4" y="T5"/>
                      </a:cxn>
                      <a:cxn ang="0">
                        <a:pos x="T6" y="T7"/>
                      </a:cxn>
                      <a:cxn ang="0">
                        <a:pos x="T8" y="T9"/>
                      </a:cxn>
                    </a:cxnLst>
                    <a:rect l="0" t="0" r="r" b="b"/>
                    <a:pathLst>
                      <a:path w="76" h="62">
                        <a:moveTo>
                          <a:pt x="0" y="22"/>
                        </a:moveTo>
                        <a:lnTo>
                          <a:pt x="38" y="0"/>
                        </a:lnTo>
                        <a:lnTo>
                          <a:pt x="76" y="37"/>
                        </a:lnTo>
                        <a:lnTo>
                          <a:pt x="47" y="62"/>
                        </a:lnTo>
                        <a:lnTo>
                          <a:pt x="0" y="22"/>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74" name="Freeform 8"/>
                  <p:cNvSpPr>
                    <a:spLocks/>
                  </p:cNvSpPr>
                  <p:nvPr/>
                </p:nvSpPr>
                <p:spPr bwMode="auto">
                  <a:xfrm>
                    <a:off x="4884" y="2465"/>
                    <a:ext cx="525" cy="828"/>
                  </a:xfrm>
                  <a:custGeom>
                    <a:avLst/>
                    <a:gdLst>
                      <a:gd name="T0" fmla="*/ 899 w 934"/>
                      <a:gd name="T1" fmla="*/ 583 h 1472"/>
                      <a:gd name="T2" fmla="*/ 52 w 934"/>
                      <a:gd name="T3" fmla="*/ 43 h 1472"/>
                      <a:gd name="T4" fmla="*/ 0 w 934"/>
                      <a:gd name="T5" fmla="*/ 39 h 1472"/>
                      <a:gd name="T6" fmla="*/ 18 w 934"/>
                      <a:gd name="T7" fmla="*/ 845 h 1472"/>
                      <a:gd name="T8" fmla="*/ 53 w 934"/>
                      <a:gd name="T9" fmla="*/ 903 h 1472"/>
                      <a:gd name="T10" fmla="*/ 899 w 934"/>
                      <a:gd name="T11" fmla="*/ 1443 h 1472"/>
                      <a:gd name="T12" fmla="*/ 934 w 934"/>
                      <a:gd name="T13" fmla="*/ 1431 h 1472"/>
                      <a:gd name="T14" fmla="*/ 934 w 934"/>
                      <a:gd name="T15" fmla="*/ 641 h 1472"/>
                      <a:gd name="T16" fmla="*/ 899 w 934"/>
                      <a:gd name="T17" fmla="*/ 583 h 1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4" h="1472">
                        <a:moveTo>
                          <a:pt x="899" y="583"/>
                        </a:moveTo>
                        <a:cubicBezTo>
                          <a:pt x="52" y="43"/>
                          <a:pt x="52" y="43"/>
                          <a:pt x="52" y="43"/>
                        </a:cubicBezTo>
                        <a:cubicBezTo>
                          <a:pt x="15" y="18"/>
                          <a:pt x="0" y="0"/>
                          <a:pt x="0" y="39"/>
                        </a:cubicBezTo>
                        <a:cubicBezTo>
                          <a:pt x="18" y="845"/>
                          <a:pt x="18" y="845"/>
                          <a:pt x="18" y="845"/>
                        </a:cubicBezTo>
                        <a:cubicBezTo>
                          <a:pt x="18" y="874"/>
                          <a:pt x="24" y="884"/>
                          <a:pt x="53" y="903"/>
                        </a:cubicBezTo>
                        <a:cubicBezTo>
                          <a:pt x="899" y="1443"/>
                          <a:pt x="899" y="1443"/>
                          <a:pt x="899" y="1443"/>
                        </a:cubicBezTo>
                        <a:cubicBezTo>
                          <a:pt x="928" y="1462"/>
                          <a:pt x="934" y="1472"/>
                          <a:pt x="934" y="1431"/>
                        </a:cubicBezTo>
                        <a:cubicBezTo>
                          <a:pt x="934" y="641"/>
                          <a:pt x="934" y="641"/>
                          <a:pt x="934" y="641"/>
                        </a:cubicBezTo>
                        <a:cubicBezTo>
                          <a:pt x="934" y="612"/>
                          <a:pt x="928" y="602"/>
                          <a:pt x="899" y="583"/>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75" name="Freeform 9"/>
                  <p:cNvSpPr>
                    <a:spLocks/>
                  </p:cNvSpPr>
                  <p:nvPr/>
                </p:nvSpPr>
                <p:spPr bwMode="auto">
                  <a:xfrm>
                    <a:off x="4847" y="2493"/>
                    <a:ext cx="515" cy="824"/>
                  </a:xfrm>
                  <a:custGeom>
                    <a:avLst/>
                    <a:gdLst>
                      <a:gd name="T0" fmla="*/ 882 w 917"/>
                      <a:gd name="T1" fmla="*/ 586 h 1466"/>
                      <a:gd name="T2" fmla="*/ 35 w 917"/>
                      <a:gd name="T3" fmla="*/ 19 h 1466"/>
                      <a:gd name="T4" fmla="*/ 0 w 917"/>
                      <a:gd name="T5" fmla="*/ 31 h 1466"/>
                      <a:gd name="T6" fmla="*/ 1 w 917"/>
                      <a:gd name="T7" fmla="*/ 822 h 1466"/>
                      <a:gd name="T8" fmla="*/ 36 w 917"/>
                      <a:gd name="T9" fmla="*/ 879 h 1466"/>
                      <a:gd name="T10" fmla="*/ 882 w 917"/>
                      <a:gd name="T11" fmla="*/ 1446 h 1466"/>
                      <a:gd name="T12" fmla="*/ 917 w 917"/>
                      <a:gd name="T13" fmla="*/ 1435 h 1466"/>
                      <a:gd name="T14" fmla="*/ 916 w 917"/>
                      <a:gd name="T15" fmla="*/ 644 h 1466"/>
                      <a:gd name="T16" fmla="*/ 882 w 917"/>
                      <a:gd name="T17" fmla="*/ 586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7" h="1466">
                        <a:moveTo>
                          <a:pt x="882" y="586"/>
                        </a:moveTo>
                        <a:cubicBezTo>
                          <a:pt x="35" y="19"/>
                          <a:pt x="35" y="19"/>
                          <a:pt x="35" y="19"/>
                        </a:cubicBezTo>
                        <a:cubicBezTo>
                          <a:pt x="6" y="0"/>
                          <a:pt x="0" y="2"/>
                          <a:pt x="0" y="31"/>
                        </a:cubicBezTo>
                        <a:cubicBezTo>
                          <a:pt x="1" y="822"/>
                          <a:pt x="1" y="822"/>
                          <a:pt x="1" y="822"/>
                        </a:cubicBezTo>
                        <a:cubicBezTo>
                          <a:pt x="1" y="850"/>
                          <a:pt x="7" y="860"/>
                          <a:pt x="36" y="879"/>
                        </a:cubicBezTo>
                        <a:cubicBezTo>
                          <a:pt x="882" y="1446"/>
                          <a:pt x="882" y="1446"/>
                          <a:pt x="882" y="1446"/>
                        </a:cubicBezTo>
                        <a:cubicBezTo>
                          <a:pt x="911" y="1466"/>
                          <a:pt x="917" y="1464"/>
                          <a:pt x="917" y="1435"/>
                        </a:cubicBezTo>
                        <a:cubicBezTo>
                          <a:pt x="916" y="644"/>
                          <a:pt x="916" y="644"/>
                          <a:pt x="916" y="644"/>
                        </a:cubicBezTo>
                        <a:cubicBezTo>
                          <a:pt x="916" y="615"/>
                          <a:pt x="911" y="606"/>
                          <a:pt x="882" y="58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76" name="Freeform 10"/>
                  <p:cNvSpPr>
                    <a:spLocks/>
                  </p:cNvSpPr>
                  <p:nvPr/>
                </p:nvSpPr>
                <p:spPr bwMode="auto">
                  <a:xfrm>
                    <a:off x="4861" y="2518"/>
                    <a:ext cx="51" cy="70"/>
                  </a:xfrm>
                  <a:custGeom>
                    <a:avLst/>
                    <a:gdLst>
                      <a:gd name="T0" fmla="*/ 92 w 92"/>
                      <a:gd name="T1" fmla="*/ 93 h 125"/>
                      <a:gd name="T2" fmla="*/ 46 w 92"/>
                      <a:gd name="T3" fmla="*/ 108 h 125"/>
                      <a:gd name="T4" fmla="*/ 0 w 92"/>
                      <a:gd name="T5" fmla="*/ 32 h 125"/>
                      <a:gd name="T6" fmla="*/ 46 w 92"/>
                      <a:gd name="T7" fmla="*/ 17 h 125"/>
                      <a:gd name="T8" fmla="*/ 92 w 92"/>
                      <a:gd name="T9" fmla="*/ 93 h 125"/>
                    </a:gdLst>
                    <a:ahLst/>
                    <a:cxnLst>
                      <a:cxn ang="0">
                        <a:pos x="T0" y="T1"/>
                      </a:cxn>
                      <a:cxn ang="0">
                        <a:pos x="T2" y="T3"/>
                      </a:cxn>
                      <a:cxn ang="0">
                        <a:pos x="T4" y="T5"/>
                      </a:cxn>
                      <a:cxn ang="0">
                        <a:pos x="T6" y="T7"/>
                      </a:cxn>
                      <a:cxn ang="0">
                        <a:pos x="T8" y="T9"/>
                      </a:cxn>
                    </a:cxnLst>
                    <a:rect l="0" t="0" r="r" b="b"/>
                    <a:pathLst>
                      <a:path w="92" h="125">
                        <a:moveTo>
                          <a:pt x="92" y="93"/>
                        </a:moveTo>
                        <a:cubicBezTo>
                          <a:pt x="92" y="118"/>
                          <a:pt x="71" y="125"/>
                          <a:pt x="46" y="108"/>
                        </a:cubicBezTo>
                        <a:cubicBezTo>
                          <a:pt x="21" y="91"/>
                          <a:pt x="0" y="57"/>
                          <a:pt x="0" y="32"/>
                        </a:cubicBezTo>
                        <a:cubicBezTo>
                          <a:pt x="0" y="7"/>
                          <a:pt x="21" y="0"/>
                          <a:pt x="46" y="17"/>
                        </a:cubicBezTo>
                        <a:cubicBezTo>
                          <a:pt x="71" y="34"/>
                          <a:pt x="92" y="68"/>
                          <a:pt x="92" y="93"/>
                        </a:cubicBezTo>
                        <a:close/>
                      </a:path>
                    </a:pathLst>
                  </a:custGeom>
                  <a:solidFill>
                    <a:srgbClr val="26A9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77" name="Freeform 11"/>
                  <p:cNvSpPr>
                    <a:spLocks/>
                  </p:cNvSpPr>
                  <p:nvPr/>
                </p:nvSpPr>
                <p:spPr bwMode="auto">
                  <a:xfrm>
                    <a:off x="4871" y="2540"/>
                    <a:ext cx="32" cy="27"/>
                  </a:xfrm>
                  <a:custGeom>
                    <a:avLst/>
                    <a:gdLst>
                      <a:gd name="T0" fmla="*/ 11 w 32"/>
                      <a:gd name="T1" fmla="*/ 7 h 27"/>
                      <a:gd name="T2" fmla="*/ 20 w 32"/>
                      <a:gd name="T3" fmla="*/ 4 h 27"/>
                      <a:gd name="T4" fmla="*/ 13 w 32"/>
                      <a:gd name="T5" fmla="*/ 0 h 27"/>
                      <a:gd name="T6" fmla="*/ 0 w 32"/>
                      <a:gd name="T7" fmla="*/ 3 h 27"/>
                      <a:gd name="T8" fmla="*/ 12 w 32"/>
                      <a:gd name="T9" fmla="*/ 22 h 27"/>
                      <a:gd name="T10" fmla="*/ 19 w 32"/>
                      <a:gd name="T11" fmla="*/ 27 h 27"/>
                      <a:gd name="T12" fmla="*/ 11 w 32"/>
                      <a:gd name="T13" fmla="*/ 13 h 27"/>
                      <a:gd name="T14" fmla="*/ 32 w 32"/>
                      <a:gd name="T15" fmla="*/ 26 h 27"/>
                      <a:gd name="T16" fmla="*/ 32 w 32"/>
                      <a:gd name="T17" fmla="*/ 20 h 27"/>
                      <a:gd name="T18" fmla="*/ 11 w 32"/>
                      <a:gd name="T19"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27">
                        <a:moveTo>
                          <a:pt x="11" y="7"/>
                        </a:moveTo>
                        <a:lnTo>
                          <a:pt x="20" y="4"/>
                        </a:lnTo>
                        <a:lnTo>
                          <a:pt x="13" y="0"/>
                        </a:lnTo>
                        <a:lnTo>
                          <a:pt x="0" y="3"/>
                        </a:lnTo>
                        <a:lnTo>
                          <a:pt x="12" y="22"/>
                        </a:lnTo>
                        <a:lnTo>
                          <a:pt x="19" y="27"/>
                        </a:lnTo>
                        <a:lnTo>
                          <a:pt x="11" y="13"/>
                        </a:lnTo>
                        <a:lnTo>
                          <a:pt x="32" y="26"/>
                        </a:lnTo>
                        <a:lnTo>
                          <a:pt x="32" y="20"/>
                        </a:lnTo>
                        <a:lnTo>
                          <a:pt x="11"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78" name="Freeform 12"/>
                  <p:cNvSpPr>
                    <a:spLocks/>
                  </p:cNvSpPr>
                  <p:nvPr/>
                </p:nvSpPr>
                <p:spPr bwMode="auto">
                  <a:xfrm>
                    <a:off x="4922" y="2564"/>
                    <a:ext cx="426" cy="308"/>
                  </a:xfrm>
                  <a:custGeom>
                    <a:avLst/>
                    <a:gdLst>
                      <a:gd name="T0" fmla="*/ 0 w 426"/>
                      <a:gd name="T1" fmla="*/ 0 h 308"/>
                      <a:gd name="T2" fmla="*/ 0 w 426"/>
                      <a:gd name="T3" fmla="*/ 22 h 308"/>
                      <a:gd name="T4" fmla="*/ 426 w 426"/>
                      <a:gd name="T5" fmla="*/ 308 h 308"/>
                      <a:gd name="T6" fmla="*/ 426 w 426"/>
                      <a:gd name="T7" fmla="*/ 286 h 308"/>
                      <a:gd name="T8" fmla="*/ 0 w 426"/>
                      <a:gd name="T9" fmla="*/ 0 h 308"/>
                    </a:gdLst>
                    <a:ahLst/>
                    <a:cxnLst>
                      <a:cxn ang="0">
                        <a:pos x="T0" y="T1"/>
                      </a:cxn>
                      <a:cxn ang="0">
                        <a:pos x="T2" y="T3"/>
                      </a:cxn>
                      <a:cxn ang="0">
                        <a:pos x="T4" y="T5"/>
                      </a:cxn>
                      <a:cxn ang="0">
                        <a:pos x="T6" y="T7"/>
                      </a:cxn>
                      <a:cxn ang="0">
                        <a:pos x="T8" y="T9"/>
                      </a:cxn>
                    </a:cxnLst>
                    <a:rect l="0" t="0" r="r" b="b"/>
                    <a:pathLst>
                      <a:path w="426" h="308">
                        <a:moveTo>
                          <a:pt x="0" y="0"/>
                        </a:moveTo>
                        <a:lnTo>
                          <a:pt x="0" y="22"/>
                        </a:lnTo>
                        <a:lnTo>
                          <a:pt x="426" y="308"/>
                        </a:lnTo>
                        <a:lnTo>
                          <a:pt x="426" y="286"/>
                        </a:lnTo>
                        <a:lnTo>
                          <a:pt x="0" y="0"/>
                        </a:ln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79" name="Freeform 13"/>
                  <p:cNvSpPr>
                    <a:spLocks/>
                  </p:cNvSpPr>
                  <p:nvPr/>
                </p:nvSpPr>
                <p:spPr bwMode="auto">
                  <a:xfrm>
                    <a:off x="4922" y="2564"/>
                    <a:ext cx="426" cy="308"/>
                  </a:xfrm>
                  <a:custGeom>
                    <a:avLst/>
                    <a:gdLst>
                      <a:gd name="T0" fmla="*/ 0 w 426"/>
                      <a:gd name="T1" fmla="*/ 0 h 308"/>
                      <a:gd name="T2" fmla="*/ 0 w 426"/>
                      <a:gd name="T3" fmla="*/ 22 h 308"/>
                      <a:gd name="T4" fmla="*/ 426 w 426"/>
                      <a:gd name="T5" fmla="*/ 308 h 308"/>
                      <a:gd name="T6" fmla="*/ 426 w 426"/>
                      <a:gd name="T7" fmla="*/ 286 h 308"/>
                      <a:gd name="T8" fmla="*/ 0 w 426"/>
                      <a:gd name="T9" fmla="*/ 0 h 308"/>
                    </a:gdLst>
                    <a:ahLst/>
                    <a:cxnLst>
                      <a:cxn ang="0">
                        <a:pos x="T0" y="T1"/>
                      </a:cxn>
                      <a:cxn ang="0">
                        <a:pos x="T2" y="T3"/>
                      </a:cxn>
                      <a:cxn ang="0">
                        <a:pos x="T4" y="T5"/>
                      </a:cxn>
                      <a:cxn ang="0">
                        <a:pos x="T6" y="T7"/>
                      </a:cxn>
                      <a:cxn ang="0">
                        <a:pos x="T8" y="T9"/>
                      </a:cxn>
                    </a:cxnLst>
                    <a:rect l="0" t="0" r="r" b="b"/>
                    <a:pathLst>
                      <a:path w="426" h="308">
                        <a:moveTo>
                          <a:pt x="0" y="0"/>
                        </a:moveTo>
                        <a:lnTo>
                          <a:pt x="0" y="22"/>
                        </a:lnTo>
                        <a:lnTo>
                          <a:pt x="426" y="308"/>
                        </a:lnTo>
                        <a:lnTo>
                          <a:pt x="426" y="28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sp>
                <p:nvSpPr>
                  <p:cNvPr id="80" name="Freeform 14"/>
                  <p:cNvSpPr>
                    <a:spLocks/>
                  </p:cNvSpPr>
                  <p:nvPr/>
                </p:nvSpPr>
                <p:spPr bwMode="auto">
                  <a:xfrm>
                    <a:off x="4859" y="2570"/>
                    <a:ext cx="490" cy="724"/>
                  </a:xfrm>
                  <a:custGeom>
                    <a:avLst/>
                    <a:gdLst>
                      <a:gd name="T0" fmla="*/ 490 w 490"/>
                      <a:gd name="T1" fmla="*/ 724 h 724"/>
                      <a:gd name="T2" fmla="*/ 0 w 490"/>
                      <a:gd name="T3" fmla="*/ 396 h 724"/>
                      <a:gd name="T4" fmla="*/ 0 w 490"/>
                      <a:gd name="T5" fmla="*/ 0 h 724"/>
                      <a:gd name="T6" fmla="*/ 490 w 490"/>
                      <a:gd name="T7" fmla="*/ 328 h 724"/>
                      <a:gd name="T8" fmla="*/ 490 w 490"/>
                      <a:gd name="T9" fmla="*/ 724 h 724"/>
                    </a:gdLst>
                    <a:ahLst/>
                    <a:cxnLst>
                      <a:cxn ang="0">
                        <a:pos x="T0" y="T1"/>
                      </a:cxn>
                      <a:cxn ang="0">
                        <a:pos x="T2" y="T3"/>
                      </a:cxn>
                      <a:cxn ang="0">
                        <a:pos x="T4" y="T5"/>
                      </a:cxn>
                      <a:cxn ang="0">
                        <a:pos x="T6" y="T7"/>
                      </a:cxn>
                      <a:cxn ang="0">
                        <a:pos x="T8" y="T9"/>
                      </a:cxn>
                    </a:cxnLst>
                    <a:rect l="0" t="0" r="r" b="b"/>
                    <a:pathLst>
                      <a:path w="490" h="724">
                        <a:moveTo>
                          <a:pt x="490" y="724"/>
                        </a:moveTo>
                        <a:lnTo>
                          <a:pt x="0" y="396"/>
                        </a:lnTo>
                        <a:lnTo>
                          <a:pt x="0" y="0"/>
                        </a:lnTo>
                        <a:lnTo>
                          <a:pt x="490" y="328"/>
                        </a:lnTo>
                        <a:lnTo>
                          <a:pt x="490" y="724"/>
                        </a:lnTo>
                        <a:close/>
                      </a:path>
                    </a:pathLst>
                  </a:custGeom>
                  <a:solidFill>
                    <a:srgbClr val="00AE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grpSp>
            <p:pic>
              <p:nvPicPr>
                <p:cNvPr id="69" name="Picture 68"/>
                <p:cNvPicPr>
                  <a:picLocks noChangeAspect="1"/>
                </p:cNvPicPr>
                <p:nvPr/>
              </p:nvPicPr>
              <p:blipFill>
                <a:blip r:embed="rId8"/>
                <a:stretch>
                  <a:fillRect/>
                </a:stretch>
              </p:blipFill>
              <p:spPr>
                <a:xfrm>
                  <a:off x="8669881" y="4080943"/>
                  <a:ext cx="315711" cy="417469"/>
                </a:xfrm>
                <a:prstGeom prst="rect">
                  <a:avLst/>
                </a:prstGeom>
              </p:spPr>
            </p:pic>
          </p:grpSp>
        </p:grpSp>
      </p:grpSp>
      <p:pic>
        <p:nvPicPr>
          <p:cNvPr id="81" name="Picture 80"/>
          <p:cNvPicPr>
            <a:picLocks noChangeAspect="1"/>
          </p:cNvPicPr>
          <p:nvPr/>
        </p:nvPicPr>
        <p:blipFill>
          <a:blip r:embed="rId23"/>
          <a:stretch>
            <a:fillRect/>
          </a:stretch>
        </p:blipFill>
        <p:spPr>
          <a:xfrm>
            <a:off x="8365176" y="2501624"/>
            <a:ext cx="1551182" cy="1429394"/>
          </a:xfrm>
          <a:prstGeom prst="rect">
            <a:avLst/>
          </a:prstGeom>
        </p:spPr>
      </p:pic>
      <p:pic>
        <p:nvPicPr>
          <p:cNvPr id="82" name="Picture 81"/>
          <p:cNvPicPr>
            <a:picLocks noChangeAspect="1"/>
          </p:cNvPicPr>
          <p:nvPr/>
        </p:nvPicPr>
        <p:blipFill>
          <a:blip r:embed="rId24"/>
          <a:stretch>
            <a:fillRect/>
          </a:stretch>
        </p:blipFill>
        <p:spPr>
          <a:xfrm>
            <a:off x="2909234" y="5033718"/>
            <a:ext cx="4548818" cy="1694435"/>
          </a:xfrm>
          <a:prstGeom prst="rect">
            <a:avLst/>
          </a:prstGeom>
        </p:spPr>
      </p:pic>
      <p:sp>
        <p:nvSpPr>
          <p:cNvPr id="3" name="Oval 2"/>
          <p:cNvSpPr/>
          <p:nvPr/>
        </p:nvSpPr>
        <p:spPr>
          <a:xfrm>
            <a:off x="2794346" y="3743009"/>
            <a:ext cx="1168728" cy="1168728"/>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FFFF"/>
                </a:solidFill>
              </a:rPr>
              <a:t>100%</a:t>
            </a:r>
            <a:endParaRPr lang="en-US" dirty="0">
              <a:solidFill>
                <a:srgbClr val="FFFFFF"/>
              </a:solidFill>
            </a:endParaRPr>
          </a:p>
        </p:txBody>
      </p:sp>
      <p:sp>
        <p:nvSpPr>
          <p:cNvPr id="83" name="Oval 82"/>
          <p:cNvSpPr/>
          <p:nvPr/>
        </p:nvSpPr>
        <p:spPr>
          <a:xfrm>
            <a:off x="2783408" y="3736514"/>
            <a:ext cx="1168728" cy="1168728"/>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8</a:t>
            </a:r>
            <a:r>
              <a:rPr lang="en-US" dirty="0" smtClean="0">
                <a:solidFill>
                  <a:srgbClr val="FFFFFF"/>
                </a:solidFill>
              </a:rPr>
              <a:t>0%</a:t>
            </a:r>
            <a:endParaRPr lang="en-US" dirty="0">
              <a:solidFill>
                <a:srgbClr val="FFFFFF"/>
              </a:solidFill>
            </a:endParaRPr>
          </a:p>
        </p:txBody>
      </p:sp>
      <p:sp>
        <p:nvSpPr>
          <p:cNvPr id="84" name="Oval 83"/>
          <p:cNvSpPr/>
          <p:nvPr/>
        </p:nvSpPr>
        <p:spPr>
          <a:xfrm>
            <a:off x="5009773" y="5406288"/>
            <a:ext cx="847864" cy="84786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FFFFFF"/>
                </a:solidFill>
              </a:rPr>
              <a:t>20%</a:t>
            </a:r>
            <a:endParaRPr lang="en-US" sz="1600" dirty="0">
              <a:solidFill>
                <a:srgbClr val="FFFFFF"/>
              </a:solidFill>
            </a:endParaRPr>
          </a:p>
        </p:txBody>
      </p:sp>
    </p:spTree>
    <p:extLst>
      <p:ext uri="{BB962C8B-B14F-4D97-AF65-F5344CB8AC3E}">
        <p14:creationId xmlns:p14="http://schemas.microsoft.com/office/powerpoint/2010/main" val="53829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xit" presetSubtype="0" fill="hold" nodeType="withEffect">
                                  <p:stCondLst>
                                    <p:cond delay="0"/>
                                  </p:stCondLst>
                                  <p:childTnLst>
                                    <p:animEffect transition="out" filter="fade">
                                      <p:cBhvr>
                                        <p:cTn id="18" dur="500"/>
                                        <p:tgtEl>
                                          <p:spTgt spid="18"/>
                                        </p:tgtEl>
                                      </p:cBhvr>
                                    </p:animEffect>
                                    <p:set>
                                      <p:cBhvr>
                                        <p:cTn id="19" dur="1" fill="hold">
                                          <p:stCondLst>
                                            <p:cond delay="499"/>
                                          </p:stCondLst>
                                        </p:cTn>
                                        <p:tgtEl>
                                          <p:spTgt spid="18"/>
                                        </p:tgtEl>
                                        <p:attrNameLst>
                                          <p:attrName>style.visibility</p:attrName>
                                        </p:attrNameLst>
                                      </p:cBhvr>
                                      <p:to>
                                        <p:strVal val="hidden"/>
                                      </p:to>
                                    </p:set>
                                  </p:childTnLst>
                                </p:cTn>
                              </p:par>
                            </p:childTnLst>
                          </p:cTn>
                        </p:par>
                        <p:par>
                          <p:cTn id="20" fill="hold">
                            <p:stCondLst>
                              <p:cond delay="500"/>
                            </p:stCondLst>
                            <p:childTnLst>
                              <p:par>
                                <p:cTn id="21" presetID="42" presetClass="path" presetSubtype="0" accel="50000" decel="50000" fill="hold" nodeType="afterEffect">
                                  <p:stCondLst>
                                    <p:cond delay="250"/>
                                  </p:stCondLst>
                                  <p:childTnLst>
                                    <p:animMotion origin="layout" path="M -4.16667E-7 -4.81481E-6 L -0.08047 -0.08912 " pathEditMode="relative" rAng="0" ptsTypes="AA">
                                      <p:cBhvr>
                                        <p:cTn id="22" dur="2000" fill="hold"/>
                                        <p:tgtEl>
                                          <p:spTgt spid="48"/>
                                        </p:tgtEl>
                                        <p:attrNameLst>
                                          <p:attrName>ppt_x</p:attrName>
                                          <p:attrName>ppt_y</p:attrName>
                                        </p:attrNameLst>
                                      </p:cBhvr>
                                      <p:rCtr x="-4023" y="-4468"/>
                                    </p:animMotion>
                                  </p:childTnLst>
                                </p:cTn>
                              </p:par>
                            </p:childTnLst>
                          </p:cTn>
                        </p:par>
                        <p:par>
                          <p:cTn id="23" fill="hold">
                            <p:stCondLst>
                              <p:cond delay="2750"/>
                            </p:stCondLst>
                            <p:childTnLst>
                              <p:par>
                                <p:cTn id="24" presetID="10" presetClass="entr" presetSubtype="0" fill="hold" nodeType="afterEffect">
                                  <p:stCondLst>
                                    <p:cond delay="0"/>
                                  </p:stCondLst>
                                  <p:childTnLst>
                                    <p:set>
                                      <p:cBhvr>
                                        <p:cTn id="25" dur="1" fill="hold">
                                          <p:stCondLst>
                                            <p:cond delay="0"/>
                                          </p:stCondLst>
                                        </p:cTn>
                                        <p:tgtEl>
                                          <p:spTgt spid="63"/>
                                        </p:tgtEl>
                                        <p:attrNameLst>
                                          <p:attrName>style.visibility</p:attrName>
                                        </p:attrNameLst>
                                      </p:cBhvr>
                                      <p:to>
                                        <p:strVal val="visible"/>
                                      </p:to>
                                    </p:set>
                                    <p:animEffect transition="in" filter="fade">
                                      <p:cBhvr>
                                        <p:cTn id="26" dur="500"/>
                                        <p:tgtEl>
                                          <p:spTgt spid="6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82"/>
                                        </p:tgtEl>
                                        <p:attrNameLst>
                                          <p:attrName>style.visibility</p:attrName>
                                        </p:attrNameLst>
                                      </p:cBhvr>
                                      <p:to>
                                        <p:strVal val="visible"/>
                                      </p:to>
                                    </p:set>
                                    <p:animEffect transition="in" filter="wipe(left)">
                                      <p:cBhvr>
                                        <p:cTn id="31" dur="500"/>
                                        <p:tgtEl>
                                          <p:spTgt spid="82"/>
                                        </p:tgtEl>
                                      </p:cBhvr>
                                    </p:animEffect>
                                  </p:childTnLst>
                                </p:cTn>
                              </p:par>
                            </p:childTnLst>
                          </p:cTn>
                        </p:par>
                        <p:par>
                          <p:cTn id="32" fill="hold">
                            <p:stCondLst>
                              <p:cond delay="500"/>
                            </p:stCondLst>
                            <p:childTnLst>
                              <p:par>
                                <p:cTn id="33" presetID="10" presetClass="exit" presetSubtype="0" fill="hold" grpId="1" nodeType="afterEffect">
                                  <p:stCondLst>
                                    <p:cond delay="0"/>
                                  </p:stCondLst>
                                  <p:childTnLst>
                                    <p:animEffect transition="out" filter="fade">
                                      <p:cBhvr>
                                        <p:cTn id="34" dur="500"/>
                                        <p:tgtEl>
                                          <p:spTgt spid="3"/>
                                        </p:tgtEl>
                                      </p:cBhvr>
                                    </p:animEffect>
                                    <p:set>
                                      <p:cBhvr>
                                        <p:cTn id="35" dur="1" fill="hold">
                                          <p:stCondLst>
                                            <p:cond delay="499"/>
                                          </p:stCondLst>
                                        </p:cTn>
                                        <p:tgtEl>
                                          <p:spTgt spid="3"/>
                                        </p:tgtEl>
                                        <p:attrNameLst>
                                          <p:attrName>style.visibility</p:attrName>
                                        </p:attrNameLst>
                                      </p:cBhvr>
                                      <p:to>
                                        <p:strVal val="hidden"/>
                                      </p:to>
                                    </p:set>
                                  </p:childTnLst>
                                </p:cTn>
                              </p:par>
                            </p:childTnLst>
                          </p:cTn>
                        </p:par>
                        <p:par>
                          <p:cTn id="36" fill="hold">
                            <p:stCondLst>
                              <p:cond delay="1500"/>
                            </p:stCondLst>
                            <p:childTnLst>
                              <p:par>
                                <p:cTn id="37" presetID="10" presetClass="entr" presetSubtype="0" fill="hold" grpId="0" nodeType="afterEffect">
                                  <p:stCondLst>
                                    <p:cond delay="0"/>
                                  </p:stCondLst>
                                  <p:childTnLst>
                                    <p:set>
                                      <p:cBhvr>
                                        <p:cTn id="38" dur="1" fill="hold">
                                          <p:stCondLst>
                                            <p:cond delay="0"/>
                                          </p:stCondLst>
                                        </p:cTn>
                                        <p:tgtEl>
                                          <p:spTgt spid="83"/>
                                        </p:tgtEl>
                                        <p:attrNameLst>
                                          <p:attrName>style.visibility</p:attrName>
                                        </p:attrNameLst>
                                      </p:cBhvr>
                                      <p:to>
                                        <p:strVal val="visible"/>
                                      </p:to>
                                    </p:set>
                                    <p:animEffect transition="in" filter="fade">
                                      <p:cBhvr>
                                        <p:cTn id="39" dur="500"/>
                                        <p:tgtEl>
                                          <p:spTgt spid="83"/>
                                        </p:tgtEl>
                                      </p:cBhvr>
                                    </p:animEffect>
                                  </p:childTnLst>
                                </p:cTn>
                              </p:par>
                            </p:childTnLst>
                          </p:cTn>
                        </p:par>
                        <p:par>
                          <p:cTn id="40" fill="hold">
                            <p:stCondLst>
                              <p:cond delay="2000"/>
                            </p:stCondLst>
                            <p:childTnLst>
                              <p:par>
                                <p:cTn id="41" presetID="10" presetClass="entr" presetSubtype="0" fill="hold" grpId="0" nodeType="afterEffect">
                                  <p:stCondLst>
                                    <p:cond delay="0"/>
                                  </p:stCondLst>
                                  <p:childTnLst>
                                    <p:set>
                                      <p:cBhvr>
                                        <p:cTn id="42" dur="1" fill="hold">
                                          <p:stCondLst>
                                            <p:cond delay="0"/>
                                          </p:stCondLst>
                                        </p:cTn>
                                        <p:tgtEl>
                                          <p:spTgt spid="84"/>
                                        </p:tgtEl>
                                        <p:attrNameLst>
                                          <p:attrName>style.visibility</p:attrName>
                                        </p:attrNameLst>
                                      </p:cBhvr>
                                      <p:to>
                                        <p:strVal val="visible"/>
                                      </p:to>
                                    </p:set>
                                    <p:animEffect transition="in" filter="fade">
                                      <p:cBhvr>
                                        <p:cTn id="43" dur="500"/>
                                        <p:tgtEl>
                                          <p:spTgt spid="8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81"/>
                                        </p:tgtEl>
                                        <p:attrNameLst>
                                          <p:attrName>style.visibility</p:attrName>
                                        </p:attrNameLst>
                                      </p:cBhvr>
                                      <p:to>
                                        <p:strVal val="visible"/>
                                      </p:to>
                                    </p:set>
                                    <p:animEffect transition="in" filter="fade">
                                      <p:cBhvr>
                                        <p:cTn id="48" dur="500"/>
                                        <p:tgtEl>
                                          <p:spTgt spid="81"/>
                                        </p:tgtEl>
                                      </p:cBhvr>
                                    </p:animEffect>
                                  </p:childTnLst>
                                </p:cTn>
                              </p:par>
                            </p:childTnLst>
                          </p:cTn>
                        </p:par>
                        <p:par>
                          <p:cTn id="49" fill="hold">
                            <p:stCondLst>
                              <p:cond delay="500"/>
                            </p:stCondLst>
                            <p:childTnLst>
                              <p:par>
                                <p:cTn id="50" presetID="10" presetClass="exit" presetSubtype="0" fill="hold" nodeType="afterEffect">
                                  <p:stCondLst>
                                    <p:cond delay="500"/>
                                  </p:stCondLst>
                                  <p:childTnLst>
                                    <p:animEffect transition="out" filter="fade">
                                      <p:cBhvr>
                                        <p:cTn id="51" dur="500"/>
                                        <p:tgtEl>
                                          <p:spTgt spid="82"/>
                                        </p:tgtEl>
                                      </p:cBhvr>
                                    </p:animEffect>
                                    <p:set>
                                      <p:cBhvr>
                                        <p:cTn id="52" dur="1" fill="hold">
                                          <p:stCondLst>
                                            <p:cond delay="499"/>
                                          </p:stCondLst>
                                        </p:cTn>
                                        <p:tgtEl>
                                          <p:spTgt spid="82"/>
                                        </p:tgtEl>
                                        <p:attrNameLst>
                                          <p:attrName>style.visibility</p:attrName>
                                        </p:attrNameLst>
                                      </p:cBhvr>
                                      <p:to>
                                        <p:strVal val="hidden"/>
                                      </p:to>
                                    </p:set>
                                  </p:childTnLst>
                                </p:cTn>
                              </p:par>
                              <p:par>
                                <p:cTn id="53" presetID="10" presetClass="exit" presetSubtype="0" fill="hold" grpId="1" nodeType="withEffect">
                                  <p:stCondLst>
                                    <p:cond delay="750"/>
                                  </p:stCondLst>
                                  <p:childTnLst>
                                    <p:animEffect transition="out" filter="fade">
                                      <p:cBhvr>
                                        <p:cTn id="54" dur="500"/>
                                        <p:tgtEl>
                                          <p:spTgt spid="83"/>
                                        </p:tgtEl>
                                      </p:cBhvr>
                                    </p:animEffect>
                                    <p:set>
                                      <p:cBhvr>
                                        <p:cTn id="55" dur="1" fill="hold">
                                          <p:stCondLst>
                                            <p:cond delay="499"/>
                                          </p:stCondLst>
                                        </p:cTn>
                                        <p:tgtEl>
                                          <p:spTgt spid="83"/>
                                        </p:tgtEl>
                                        <p:attrNameLst>
                                          <p:attrName>style.visibility</p:attrName>
                                        </p:attrNameLst>
                                      </p:cBhvr>
                                      <p:to>
                                        <p:strVal val="hidden"/>
                                      </p:to>
                                    </p:set>
                                  </p:childTnLst>
                                </p:cTn>
                              </p:par>
                              <p:par>
                                <p:cTn id="56" presetID="10" presetClass="exit" presetSubtype="0" fill="hold" grpId="1" nodeType="withEffect">
                                  <p:stCondLst>
                                    <p:cond delay="1000"/>
                                  </p:stCondLst>
                                  <p:childTnLst>
                                    <p:animEffect transition="out" filter="fade">
                                      <p:cBhvr>
                                        <p:cTn id="57" dur="500"/>
                                        <p:tgtEl>
                                          <p:spTgt spid="84"/>
                                        </p:tgtEl>
                                      </p:cBhvr>
                                    </p:animEffect>
                                    <p:set>
                                      <p:cBhvr>
                                        <p:cTn id="58" dur="1" fill="hold">
                                          <p:stCondLst>
                                            <p:cond delay="499"/>
                                          </p:stCondLst>
                                        </p:cTn>
                                        <p:tgtEl>
                                          <p:spTgt spid="84"/>
                                        </p:tgtEl>
                                        <p:attrNameLst>
                                          <p:attrName>style.visibility</p:attrName>
                                        </p:attrNameLst>
                                      </p:cBhvr>
                                      <p:to>
                                        <p:strVal val="hidden"/>
                                      </p:to>
                                    </p:set>
                                  </p:childTnLst>
                                </p:cTn>
                              </p:par>
                            </p:childTnLst>
                          </p:cTn>
                        </p:par>
                        <p:par>
                          <p:cTn id="59" fill="hold">
                            <p:stCondLst>
                              <p:cond delay="2000"/>
                            </p:stCondLst>
                            <p:childTnLst>
                              <p:par>
                                <p:cTn id="60" presetID="10" presetClass="entr" presetSubtype="0" fill="hold" grpId="2" nodeType="afterEffect">
                                  <p:stCondLst>
                                    <p:cond delay="0"/>
                                  </p:stCondLst>
                                  <p:childTnLst>
                                    <p:set>
                                      <p:cBhvr>
                                        <p:cTn id="61" dur="1" fill="hold">
                                          <p:stCondLst>
                                            <p:cond delay="0"/>
                                          </p:stCondLst>
                                        </p:cTn>
                                        <p:tgtEl>
                                          <p:spTgt spid="3"/>
                                        </p:tgtEl>
                                        <p:attrNameLst>
                                          <p:attrName>style.visibility</p:attrName>
                                        </p:attrNameLst>
                                      </p:cBhvr>
                                      <p:to>
                                        <p:strVal val="visible"/>
                                      </p:to>
                                    </p:set>
                                    <p:animEffect transition="in" filter="fade">
                                      <p:cBhvr>
                                        <p:cTn id="6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83" grpId="0" animBg="1"/>
      <p:bldP spid="83" grpId="1" animBg="1"/>
      <p:bldP spid="84" grpId="0" animBg="1"/>
      <p:bldP spid="84"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cs-CZ" dirty="0"/>
              <a:t>SQL DB on Azure</a:t>
            </a:r>
          </a:p>
        </p:txBody>
      </p:sp>
      <p:sp>
        <p:nvSpPr>
          <p:cNvPr id="5" name="Text Placeholder 4"/>
          <p:cNvSpPr>
            <a:spLocks noGrp="1"/>
          </p:cNvSpPr>
          <p:nvPr>
            <p:ph type="body" sz="quarter" idx="10"/>
          </p:nvPr>
        </p:nvSpPr>
        <p:spPr>
          <a:xfrm>
            <a:off x="5647789" y="4773623"/>
            <a:ext cx="5378549" cy="619144"/>
          </a:xfrm>
        </p:spPr>
        <p:txBody>
          <a:bodyPr/>
          <a:lstStyle/>
          <a:p>
            <a:endParaRPr lang="cs-CZ" dirty="0"/>
          </a:p>
        </p:txBody>
      </p:sp>
    </p:spTree>
    <p:extLst>
      <p:ext uri="{BB962C8B-B14F-4D97-AF65-F5344CB8AC3E}">
        <p14:creationId xmlns:p14="http://schemas.microsoft.com/office/powerpoint/2010/main" val="1320517901"/>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Case for Change</a:t>
            </a:r>
            <a:endParaRPr lang="en-US" dirty="0"/>
          </a:p>
        </p:txBody>
      </p:sp>
      <p:sp>
        <p:nvSpPr>
          <p:cNvPr id="2" name="Text Placeholder 1"/>
          <p:cNvSpPr>
            <a:spLocks noGrp="1"/>
          </p:cNvSpPr>
          <p:nvPr>
            <p:ph type="body" sz="quarter" idx="10"/>
          </p:nvPr>
        </p:nvSpPr>
        <p:spPr>
          <a:xfrm>
            <a:off x="380326" y="3298316"/>
            <a:ext cx="5377785" cy="2652658"/>
          </a:xfrm>
        </p:spPr>
        <p:txBody>
          <a:bodyPr/>
          <a:lstStyle/>
          <a:p>
            <a:r>
              <a:rPr lang="en-US" dirty="0"/>
              <a:t>Web &amp; Business</a:t>
            </a:r>
          </a:p>
          <a:p>
            <a:pPr marL="342834" lvl="1" indent="-342834">
              <a:buFont typeface="Arial" panose="020B0604020202020204" pitchFamily="34" charset="0"/>
              <a:buChar char="•"/>
            </a:pPr>
            <a:r>
              <a:rPr lang="en-US" b="1" dirty="0" smtClean="0"/>
              <a:t>Price/storage</a:t>
            </a:r>
          </a:p>
          <a:p>
            <a:pPr marL="342834" lvl="1" indent="-342834">
              <a:buFont typeface="Arial" panose="020B0604020202020204" pitchFamily="34" charset="0"/>
              <a:buChar char="•"/>
            </a:pPr>
            <a:r>
              <a:rPr lang="en-US" b="1" dirty="0" smtClean="0"/>
              <a:t>Throttling</a:t>
            </a:r>
            <a:endParaRPr lang="en-US" dirty="0" smtClean="0"/>
          </a:p>
          <a:p>
            <a:pPr marL="342834" lvl="1" indent="-342834">
              <a:buFont typeface="Arial" panose="020B0604020202020204" pitchFamily="34" charset="0"/>
              <a:buChar char="•"/>
            </a:pPr>
            <a:r>
              <a:rPr lang="en-US" b="1" dirty="0" smtClean="0"/>
              <a:t>Performance varies </a:t>
            </a:r>
            <a:r>
              <a:rPr lang="en-US" dirty="0" smtClean="0"/>
              <a:t>based on neighboring tenants </a:t>
            </a:r>
            <a:endParaRPr lang="en-US" dirty="0"/>
          </a:p>
          <a:p>
            <a:pPr marL="342834" lvl="1" indent="-342834">
              <a:buFont typeface="Arial" panose="020B0604020202020204" pitchFamily="34" charset="0"/>
              <a:buChar char="•"/>
            </a:pPr>
            <a:r>
              <a:rPr lang="en-US" b="1" dirty="0" smtClean="0"/>
              <a:t>Deprecated </a:t>
            </a:r>
            <a:r>
              <a:rPr lang="en-US" dirty="0" smtClean="0"/>
              <a:t>(September 2015)</a:t>
            </a:r>
          </a:p>
          <a:p>
            <a:pPr lvl="1"/>
            <a:endParaRPr lang="en-US" dirty="0"/>
          </a:p>
        </p:txBody>
      </p:sp>
      <p:sp>
        <p:nvSpPr>
          <p:cNvPr id="4" name="Text Placeholder 3"/>
          <p:cNvSpPr>
            <a:spLocks noGrp="1"/>
          </p:cNvSpPr>
          <p:nvPr>
            <p:ph type="body" sz="quarter" idx="11"/>
          </p:nvPr>
        </p:nvSpPr>
        <p:spPr>
          <a:xfrm>
            <a:off x="6525337" y="3298315"/>
            <a:ext cx="5377785" cy="2600881"/>
          </a:xfrm>
        </p:spPr>
        <p:txBody>
          <a:bodyPr/>
          <a:lstStyle/>
          <a:p>
            <a:r>
              <a:rPr lang="en-US" dirty="0"/>
              <a:t>Basic, Standard &amp; Premium</a:t>
            </a:r>
          </a:p>
          <a:p>
            <a:pPr marL="342834" lvl="1" indent="-342834">
              <a:buFont typeface="Arial" panose="020B0604020202020204" pitchFamily="34" charset="0"/>
              <a:buChar char="•"/>
            </a:pPr>
            <a:r>
              <a:rPr lang="en-US" b="1" dirty="0" smtClean="0"/>
              <a:t>Price/performance </a:t>
            </a:r>
            <a:r>
              <a:rPr lang="en-US" dirty="0"/>
              <a:t>&amp;</a:t>
            </a:r>
            <a:r>
              <a:rPr lang="en-US" b="1" dirty="0"/>
              <a:t> features</a:t>
            </a:r>
          </a:p>
          <a:p>
            <a:pPr marL="342834" lvl="1" indent="-342834">
              <a:buFont typeface="Arial" panose="020B0604020202020204" pitchFamily="34" charset="0"/>
              <a:buChar char="•"/>
            </a:pPr>
            <a:r>
              <a:rPr lang="en-US" b="1" dirty="0" smtClean="0"/>
              <a:t>Resource Governance</a:t>
            </a:r>
            <a:endParaRPr lang="en-US" b="1" dirty="0"/>
          </a:p>
          <a:p>
            <a:pPr marL="342834" lvl="1" indent="-342834">
              <a:buFont typeface="Arial" panose="020B0604020202020204" pitchFamily="34" charset="0"/>
              <a:buChar char="•"/>
            </a:pPr>
            <a:r>
              <a:rPr lang="en-US" b="1" dirty="0" smtClean="0"/>
              <a:t>Predictable Performance </a:t>
            </a:r>
            <a:endParaRPr lang="en-US" b="1" dirty="0"/>
          </a:p>
          <a:p>
            <a:pPr marL="342834" lvl="1" indent="-342834">
              <a:buFont typeface="Arial" panose="020B0604020202020204" pitchFamily="34" charset="0"/>
              <a:buChar char="•"/>
            </a:pPr>
            <a:r>
              <a:rPr lang="en-US" b="1" dirty="0" smtClean="0"/>
              <a:t>General Available </a:t>
            </a:r>
            <a:r>
              <a:rPr lang="en-US" dirty="0" smtClean="0"/>
              <a:t>(September 2014)</a:t>
            </a:r>
          </a:p>
          <a:p>
            <a:pPr marL="342834" lvl="1" indent="-342834">
              <a:buFont typeface="Arial" panose="020B0604020202020204" pitchFamily="34" charset="0"/>
              <a:buChar char="•"/>
            </a:pPr>
            <a:r>
              <a:rPr lang="en-US" b="1" dirty="0" smtClean="0"/>
              <a:t>Backwards Compatible </a:t>
            </a:r>
            <a:r>
              <a:rPr lang="en-US" dirty="0" smtClean="0"/>
              <a:t>(except federations)</a:t>
            </a:r>
            <a:endParaRPr lang="en-US" dirty="0"/>
          </a:p>
        </p:txBody>
      </p:sp>
      <p:sp>
        <p:nvSpPr>
          <p:cNvPr id="6" name="Text Placeholder 1"/>
          <p:cNvSpPr txBox="1">
            <a:spLocks/>
          </p:cNvSpPr>
          <p:nvPr/>
        </p:nvSpPr>
        <p:spPr>
          <a:xfrm>
            <a:off x="276970" y="1944726"/>
            <a:ext cx="11626152" cy="1473231"/>
          </a:xfrm>
          <a:prstGeom prst="rect">
            <a:avLst/>
          </a:prstGeom>
        </p:spPr>
        <p:txBody>
          <a:bodyPr vert="horz" wrap="square" lIns="143407" tIns="89630" rIns="143407" bIns="89630" rtlCol="0" anchor="ctr">
            <a:spAutoFit/>
          </a:bodyPr>
          <a:lstStyle>
            <a:lvl1pPr marL="287338" marR="0" indent="-287338" algn="l" defTabSz="932742" rtl="0" eaLnBrk="1" fontAlgn="auto" latinLnBrk="0" hangingPunct="1">
              <a:lnSpc>
                <a:spcPct val="90000"/>
              </a:lnSpc>
              <a:spcBef>
                <a:spcPts val="1224"/>
              </a:spcBef>
              <a:spcAft>
                <a:spcPts val="0"/>
              </a:spcAft>
              <a:buClr>
                <a:schemeClr val="tx1"/>
              </a:buClr>
              <a:buSzPct val="100000"/>
              <a:buFontTx/>
              <a:buBlip>
                <a:blip r:embed="rId3"/>
              </a:buBlip>
              <a:tabLst/>
              <a:defRPr sz="3600" kern="1200" spc="0" baseline="0">
                <a:gradFill>
                  <a:gsLst>
                    <a:gs pos="1250">
                      <a:schemeClr val="tx1"/>
                    </a:gs>
                    <a:gs pos="100000">
                      <a:schemeClr val="tx1"/>
                    </a:gs>
                  </a:gsLst>
                  <a:lin ang="5400000" scaled="0"/>
                </a:gradFill>
                <a:latin typeface="+mj-lt"/>
                <a:ea typeface="+mn-ea"/>
                <a:cs typeface="+mn-cs"/>
              </a:defRPr>
            </a:lvl1pPr>
            <a:lvl2pPr marL="531166" marR="0" indent="-233195"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699585" marR="0" indent="-168419"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3pPr>
            <a:lvl4pPr marL="880958" marR="0" indent="-181374"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049377" marR="0" indent="-168419"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Clr>
                <a:srgbClr val="FFFFFF"/>
              </a:buClr>
              <a:buNone/>
            </a:pPr>
            <a:r>
              <a:rPr lang="en-US" sz="3136" i="1" dirty="0">
                <a:solidFill>
                  <a:srgbClr val="FFFFFF"/>
                </a:solidFill>
              </a:rPr>
              <a:t>Based on customer feedback we are moving to a model based on </a:t>
            </a:r>
            <a:r>
              <a:rPr lang="en-US" sz="3136" b="1" i="1" dirty="0">
                <a:solidFill>
                  <a:srgbClr val="FFFFFF"/>
                </a:solidFill>
              </a:rPr>
              <a:t>Predictable Performance</a:t>
            </a:r>
            <a:endParaRPr lang="en-US" sz="3136" i="1" dirty="0">
              <a:solidFill>
                <a:srgbClr val="FFFFFF"/>
              </a:solidFill>
            </a:endParaRPr>
          </a:p>
          <a:p>
            <a:pPr lvl="1">
              <a:buClr>
                <a:srgbClr val="FFFFFF"/>
              </a:buClr>
            </a:pPr>
            <a:endParaRPr lang="en-US" sz="2353" i="1" dirty="0">
              <a:solidFill>
                <a:srgbClr val="FFFFFF"/>
              </a:solidFill>
            </a:endParaRPr>
          </a:p>
        </p:txBody>
      </p:sp>
    </p:spTree>
    <p:extLst>
      <p:ext uri="{BB962C8B-B14F-4D97-AF65-F5344CB8AC3E}">
        <p14:creationId xmlns:p14="http://schemas.microsoft.com/office/powerpoint/2010/main" val="1561162267"/>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481428" y="5371254"/>
            <a:ext cx="7694313" cy="1068111"/>
          </a:xfrm>
          <a:prstGeom prst="rect">
            <a:avLst/>
          </a:prstGeom>
        </p:spPr>
        <p:txBody>
          <a:bodyPr wrap="square">
            <a:spAutoFit/>
          </a:bodyPr>
          <a:lstStyle/>
          <a:p>
            <a:pPr defTabSz="914367">
              <a:lnSpc>
                <a:spcPct val="90000"/>
              </a:lnSpc>
            </a:pPr>
            <a:r>
              <a:rPr lang="en-US" sz="3529" dirty="0">
                <a:solidFill>
                  <a:srgbClr val="0072C6">
                    <a:lumMod val="60000"/>
                    <a:lumOff val="40000"/>
                  </a:srgbClr>
                </a:solidFill>
                <a:latin typeface="Segoe UI Light"/>
              </a:rPr>
              <a:t>Incremental performance and features with easy upgrade and downgrade</a:t>
            </a:r>
          </a:p>
        </p:txBody>
      </p:sp>
      <p:sp>
        <p:nvSpPr>
          <p:cNvPr id="5" name="Title 4"/>
          <p:cNvSpPr>
            <a:spLocks noGrp="1"/>
          </p:cNvSpPr>
          <p:nvPr>
            <p:ph type="title"/>
          </p:nvPr>
        </p:nvSpPr>
        <p:spPr>
          <a:xfrm>
            <a:off x="269241" y="289957"/>
            <a:ext cx="9935373" cy="899537"/>
          </a:xfrm>
        </p:spPr>
        <p:txBody>
          <a:bodyPr/>
          <a:lstStyle/>
          <a:p>
            <a:r>
              <a:rPr lang="en-US" dirty="0" smtClean="0"/>
              <a:t>Azure SQL Database Service Tiers</a:t>
            </a:r>
            <a:endParaRPr lang="en-US" dirty="0"/>
          </a:p>
        </p:txBody>
      </p:sp>
      <p:sp>
        <p:nvSpPr>
          <p:cNvPr id="7" name="Rectangle 6"/>
          <p:cNvSpPr/>
          <p:nvPr/>
        </p:nvSpPr>
        <p:spPr>
          <a:xfrm>
            <a:off x="13600" y="6569283"/>
            <a:ext cx="10446654" cy="271554"/>
          </a:xfrm>
          <a:prstGeom prst="rect">
            <a:avLst/>
          </a:prstGeom>
        </p:spPr>
        <p:txBody>
          <a:bodyPr wrap="square">
            <a:spAutoFit/>
          </a:bodyPr>
          <a:lstStyle/>
          <a:p>
            <a:pPr defTabSz="896042"/>
            <a:r>
              <a:rPr lang="en-US" sz="1176" dirty="0">
                <a:solidFill>
                  <a:srgbClr val="0072C6">
                    <a:lumMod val="20000"/>
                    <a:lumOff val="80000"/>
                  </a:srgbClr>
                </a:solidFill>
                <a:latin typeface="Segoe UI Light"/>
                <a:ea typeface="Times New Roman" panose="02020603050405020304" pitchFamily="18" charset="0"/>
              </a:rPr>
              <a:t>*The 99.99% availability SLA does not apply to Web and Business editions, which continue to be supported at 99.9% availability.</a:t>
            </a:r>
          </a:p>
        </p:txBody>
      </p:sp>
      <p:sp>
        <p:nvSpPr>
          <p:cNvPr id="3" name="Rectangle 2"/>
          <p:cNvSpPr/>
          <p:nvPr/>
        </p:nvSpPr>
        <p:spPr bwMode="auto">
          <a:xfrm>
            <a:off x="3033215" y="1466712"/>
            <a:ext cx="2465168" cy="542949"/>
          </a:xfrm>
          <a:prstGeom prst="rect">
            <a:avLst/>
          </a:prstGeom>
          <a:solidFill>
            <a:schemeClr val="accent2">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r>
              <a:rPr lang="en-US" sz="2353" dirty="0">
                <a:gradFill>
                  <a:gsLst>
                    <a:gs pos="0">
                      <a:srgbClr val="FFFFFF"/>
                    </a:gs>
                    <a:gs pos="100000">
                      <a:srgbClr val="FFFFFF"/>
                    </a:gs>
                  </a:gsLst>
                  <a:lin ang="5400000" scaled="0"/>
                </a:gradFill>
                <a:ea typeface="Segoe UI" pitchFamily="34" charset="0"/>
                <a:cs typeface="Segoe UI" pitchFamily="34" charset="0"/>
              </a:rPr>
              <a:t>Basic</a:t>
            </a:r>
          </a:p>
        </p:txBody>
      </p:sp>
      <p:sp>
        <p:nvSpPr>
          <p:cNvPr id="9" name="Rectangle 8"/>
          <p:cNvSpPr/>
          <p:nvPr/>
        </p:nvSpPr>
        <p:spPr bwMode="auto">
          <a:xfrm>
            <a:off x="5534978" y="1466712"/>
            <a:ext cx="2465168" cy="542949"/>
          </a:xfrm>
          <a:prstGeom prst="rect">
            <a:avLst/>
          </a:prstGeom>
          <a:solidFill>
            <a:srgbClr val="92D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r>
              <a:rPr lang="en-US" sz="2353" dirty="0">
                <a:gradFill>
                  <a:gsLst>
                    <a:gs pos="0">
                      <a:srgbClr val="FFFFFF"/>
                    </a:gs>
                    <a:gs pos="100000">
                      <a:srgbClr val="FFFFFF"/>
                    </a:gs>
                  </a:gsLst>
                  <a:lin ang="5400000" scaled="0"/>
                </a:gradFill>
                <a:ea typeface="Segoe UI" pitchFamily="34" charset="0"/>
                <a:cs typeface="Segoe UI" pitchFamily="34" charset="0"/>
              </a:rPr>
              <a:t>Standard</a:t>
            </a:r>
          </a:p>
        </p:txBody>
      </p:sp>
      <p:sp>
        <p:nvSpPr>
          <p:cNvPr id="10" name="Rectangle 9"/>
          <p:cNvSpPr/>
          <p:nvPr/>
        </p:nvSpPr>
        <p:spPr bwMode="auto">
          <a:xfrm>
            <a:off x="8040253" y="1466712"/>
            <a:ext cx="2892482" cy="542949"/>
          </a:xfrm>
          <a:prstGeom prst="rect">
            <a:avLst/>
          </a:prstGeom>
          <a:solidFill>
            <a:schemeClr val="tx2">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r>
              <a:rPr lang="en-US" sz="2353" dirty="0">
                <a:gradFill>
                  <a:gsLst>
                    <a:gs pos="0">
                      <a:srgbClr val="FFFFFF"/>
                    </a:gs>
                    <a:gs pos="100000">
                      <a:srgbClr val="FFFFFF"/>
                    </a:gs>
                  </a:gsLst>
                  <a:lin ang="5400000" scaled="0"/>
                </a:gradFill>
                <a:ea typeface="Segoe UI" pitchFamily="34" charset="0"/>
                <a:cs typeface="Segoe UI" pitchFamily="34" charset="0"/>
              </a:rPr>
              <a:t>Premium</a:t>
            </a:r>
          </a:p>
        </p:txBody>
      </p:sp>
      <p:sp>
        <p:nvSpPr>
          <p:cNvPr id="12" name="Rectangle 11"/>
          <p:cNvSpPr/>
          <p:nvPr/>
        </p:nvSpPr>
        <p:spPr bwMode="auto">
          <a:xfrm>
            <a:off x="3033215" y="2055867"/>
            <a:ext cx="2465168" cy="542949"/>
          </a:xfrm>
          <a:prstGeom prst="rect">
            <a:avLst/>
          </a:prstGeom>
          <a:solidFill>
            <a:schemeClr val="accent3">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algn="ctr" defTabSz="914102" fontAlgn="base">
              <a:lnSpc>
                <a:spcPct val="90000"/>
              </a:lnSpc>
              <a:spcBef>
                <a:spcPct val="0"/>
              </a:spcBef>
              <a:spcAft>
                <a:spcPct val="0"/>
              </a:spcAft>
            </a:pPr>
            <a:r>
              <a:rPr lang="en-US" sz="1765" dirty="0">
                <a:gradFill>
                  <a:gsLst>
                    <a:gs pos="0">
                      <a:srgbClr val="FFFFFF"/>
                    </a:gs>
                    <a:gs pos="100000">
                      <a:srgbClr val="FFFFFF"/>
                    </a:gs>
                  </a:gsLst>
                  <a:lin ang="5400000" scaled="0"/>
                </a:gradFill>
                <a:ea typeface="Segoe UI" pitchFamily="34" charset="0"/>
                <a:cs typeface="Segoe UI" pitchFamily="34" charset="0"/>
              </a:rPr>
              <a:t>Light transactional loads</a:t>
            </a:r>
          </a:p>
        </p:txBody>
      </p:sp>
      <p:sp>
        <p:nvSpPr>
          <p:cNvPr id="13" name="Rectangle 12"/>
          <p:cNvSpPr/>
          <p:nvPr/>
        </p:nvSpPr>
        <p:spPr bwMode="auto">
          <a:xfrm>
            <a:off x="5534978" y="2055867"/>
            <a:ext cx="2465168" cy="542949"/>
          </a:xfrm>
          <a:prstGeom prst="rect">
            <a:avLst/>
          </a:prstGeom>
          <a:solidFill>
            <a:schemeClr val="accent3">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2" tIns="143428" rIns="89642" bIns="143428" numCol="1" spcCol="0" rtlCol="0" fromWordArt="0" anchor="ctr" anchorCtr="0" forceAA="0" compatLnSpc="1">
            <a:prstTxWarp prst="textNoShape">
              <a:avLst/>
            </a:prstTxWarp>
            <a:noAutofit/>
          </a:bodyPr>
          <a:lstStyle/>
          <a:p>
            <a:pPr algn="ctr" defTabSz="914102" fontAlgn="base">
              <a:lnSpc>
                <a:spcPct val="90000"/>
              </a:lnSpc>
              <a:spcBef>
                <a:spcPct val="0"/>
              </a:spcBef>
              <a:spcAft>
                <a:spcPct val="0"/>
              </a:spcAft>
            </a:pPr>
            <a:r>
              <a:rPr lang="en-US" sz="1765" dirty="0">
                <a:gradFill>
                  <a:gsLst>
                    <a:gs pos="0">
                      <a:srgbClr val="FFFFFF"/>
                    </a:gs>
                    <a:gs pos="100000">
                      <a:srgbClr val="FFFFFF"/>
                    </a:gs>
                  </a:gsLst>
                  <a:lin ang="5400000" scaled="0"/>
                </a:gradFill>
                <a:ea typeface="Segoe UI" pitchFamily="34" charset="0"/>
                <a:cs typeface="Segoe UI" pitchFamily="34" charset="0"/>
              </a:rPr>
              <a:t>Go-to option for most business applications</a:t>
            </a:r>
          </a:p>
        </p:txBody>
      </p:sp>
      <p:sp>
        <p:nvSpPr>
          <p:cNvPr id="14" name="Rectangle 13"/>
          <p:cNvSpPr/>
          <p:nvPr/>
        </p:nvSpPr>
        <p:spPr bwMode="auto">
          <a:xfrm>
            <a:off x="8040253" y="2055867"/>
            <a:ext cx="2892482" cy="542949"/>
          </a:xfrm>
          <a:prstGeom prst="rect">
            <a:avLst/>
          </a:prstGeom>
          <a:solidFill>
            <a:schemeClr val="accent3">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2" tIns="143428" rIns="89642" bIns="143428" numCol="1" spcCol="0" rtlCol="0" fromWordArt="0" anchor="ctr" anchorCtr="0" forceAA="0" compatLnSpc="1">
            <a:prstTxWarp prst="textNoShape">
              <a:avLst/>
            </a:prstTxWarp>
            <a:noAutofit/>
          </a:bodyPr>
          <a:lstStyle/>
          <a:p>
            <a:pPr algn="ctr" defTabSz="914102" fontAlgn="base">
              <a:lnSpc>
                <a:spcPct val="90000"/>
              </a:lnSpc>
              <a:spcBef>
                <a:spcPct val="0"/>
              </a:spcBef>
              <a:spcAft>
                <a:spcPct val="0"/>
              </a:spcAft>
            </a:pPr>
            <a:r>
              <a:rPr lang="en-US" sz="1765" dirty="0">
                <a:gradFill>
                  <a:gsLst>
                    <a:gs pos="0">
                      <a:srgbClr val="FFFFFF"/>
                    </a:gs>
                    <a:gs pos="100000">
                      <a:srgbClr val="FFFFFF"/>
                    </a:gs>
                  </a:gsLst>
                  <a:lin ang="5400000" scaled="0"/>
                </a:gradFill>
                <a:ea typeface="Segoe UI" pitchFamily="34" charset="0"/>
                <a:cs typeface="Segoe UI" pitchFamily="34" charset="0"/>
              </a:rPr>
              <a:t>High throughput and business-critical databases </a:t>
            </a:r>
          </a:p>
        </p:txBody>
      </p:sp>
      <p:sp>
        <p:nvSpPr>
          <p:cNvPr id="15" name="Rectangle 14"/>
          <p:cNvSpPr/>
          <p:nvPr/>
        </p:nvSpPr>
        <p:spPr bwMode="auto">
          <a:xfrm>
            <a:off x="1090962" y="2055867"/>
            <a:ext cx="1894677" cy="542949"/>
          </a:xfrm>
          <a:prstGeom prst="rect">
            <a:avLst/>
          </a:prstGeom>
          <a:solidFill>
            <a:schemeClr val="accent3">
              <a:lumMod val="75000"/>
              <a:lumOff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defTabSz="914102" fontAlgn="base">
              <a:lnSpc>
                <a:spcPct val="85000"/>
              </a:lnSpc>
              <a:spcBef>
                <a:spcPct val="0"/>
              </a:spcBef>
              <a:spcAft>
                <a:spcPct val="0"/>
              </a:spcAft>
            </a:pPr>
            <a:r>
              <a:rPr lang="en-US" sz="1961" dirty="0">
                <a:gradFill>
                  <a:gsLst>
                    <a:gs pos="0">
                      <a:srgbClr val="FFFFFF"/>
                    </a:gs>
                    <a:gs pos="100000">
                      <a:srgbClr val="FFFFFF"/>
                    </a:gs>
                  </a:gsLst>
                  <a:lin ang="5400000" scaled="0"/>
                </a:gradFill>
                <a:ea typeface="Segoe UI" pitchFamily="34" charset="0"/>
                <a:cs typeface="Segoe UI" pitchFamily="34" charset="0"/>
              </a:rPr>
              <a:t>Intended Use</a:t>
            </a:r>
          </a:p>
        </p:txBody>
      </p:sp>
      <p:sp>
        <p:nvSpPr>
          <p:cNvPr id="16" name="Rectangle 15"/>
          <p:cNvSpPr/>
          <p:nvPr/>
        </p:nvSpPr>
        <p:spPr bwMode="auto">
          <a:xfrm>
            <a:off x="3033215" y="2645022"/>
            <a:ext cx="7899519" cy="542949"/>
          </a:xfrm>
          <a:prstGeom prst="rect">
            <a:avLst/>
          </a:prstGeom>
          <a:solidFill>
            <a:schemeClr val="accent3">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algn="ctr" defTabSz="914102" fontAlgn="base">
              <a:lnSpc>
                <a:spcPct val="90000"/>
              </a:lnSpc>
              <a:spcBef>
                <a:spcPct val="0"/>
              </a:spcBef>
              <a:spcAft>
                <a:spcPct val="0"/>
              </a:spcAft>
            </a:pPr>
            <a:r>
              <a:rPr lang="en-US" sz="1765" dirty="0">
                <a:gradFill>
                  <a:gsLst>
                    <a:gs pos="0">
                      <a:srgbClr val="FFFFFF"/>
                    </a:gs>
                    <a:gs pos="100000">
                      <a:srgbClr val="FFFFFF"/>
                    </a:gs>
                  </a:gsLst>
                  <a:lin ang="5400000" scaled="0"/>
                </a:gradFill>
                <a:ea typeface="Segoe UI" pitchFamily="34" charset="0"/>
                <a:cs typeface="Segoe UI" pitchFamily="34" charset="0"/>
              </a:rPr>
              <a:t>99.99%</a:t>
            </a:r>
            <a:r>
              <a:rPr lang="en-US" sz="1765" baseline="30000" dirty="0">
                <a:gradFill>
                  <a:gsLst>
                    <a:gs pos="0">
                      <a:srgbClr val="FFFFFF"/>
                    </a:gs>
                    <a:gs pos="100000">
                      <a:srgbClr val="FFFFFF"/>
                    </a:gs>
                  </a:gsLst>
                  <a:lin ang="5400000" scaled="0"/>
                </a:gradFill>
                <a:ea typeface="Segoe UI" pitchFamily="34" charset="0"/>
                <a:cs typeface="Segoe UI" pitchFamily="34" charset="0"/>
              </a:rPr>
              <a:t>*</a:t>
            </a:r>
          </a:p>
        </p:txBody>
      </p:sp>
      <p:sp>
        <p:nvSpPr>
          <p:cNvPr id="19" name="Rectangle 18"/>
          <p:cNvSpPr/>
          <p:nvPr/>
        </p:nvSpPr>
        <p:spPr bwMode="auto">
          <a:xfrm>
            <a:off x="1090962" y="2645022"/>
            <a:ext cx="1894677" cy="542949"/>
          </a:xfrm>
          <a:prstGeom prst="rect">
            <a:avLst/>
          </a:prstGeom>
          <a:solidFill>
            <a:schemeClr val="accent3">
              <a:lumMod val="75000"/>
              <a:lumOff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defTabSz="914102" fontAlgn="base">
              <a:lnSpc>
                <a:spcPct val="85000"/>
              </a:lnSpc>
              <a:spcBef>
                <a:spcPct val="0"/>
              </a:spcBef>
              <a:spcAft>
                <a:spcPct val="0"/>
              </a:spcAft>
            </a:pPr>
            <a:r>
              <a:rPr lang="en-US" sz="1961" dirty="0">
                <a:gradFill>
                  <a:gsLst>
                    <a:gs pos="0">
                      <a:srgbClr val="FFFFFF"/>
                    </a:gs>
                    <a:gs pos="100000">
                      <a:srgbClr val="FFFFFF"/>
                    </a:gs>
                  </a:gsLst>
                  <a:lin ang="5400000" scaled="0"/>
                </a:gradFill>
                <a:ea typeface="Segoe UI" pitchFamily="34" charset="0"/>
                <a:cs typeface="Segoe UI" pitchFamily="34" charset="0"/>
              </a:rPr>
              <a:t>Availability</a:t>
            </a:r>
          </a:p>
        </p:txBody>
      </p:sp>
      <p:sp>
        <p:nvSpPr>
          <p:cNvPr id="20" name="Rectangle 19"/>
          <p:cNvSpPr/>
          <p:nvPr/>
        </p:nvSpPr>
        <p:spPr bwMode="auto">
          <a:xfrm>
            <a:off x="3033215" y="3234177"/>
            <a:ext cx="2465168" cy="542949"/>
          </a:xfrm>
          <a:prstGeom prst="rect">
            <a:avLst/>
          </a:prstGeom>
          <a:solidFill>
            <a:schemeClr val="accent3">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algn="ctr" defTabSz="914102" fontAlgn="base">
              <a:lnSpc>
                <a:spcPct val="90000"/>
              </a:lnSpc>
              <a:spcBef>
                <a:spcPct val="0"/>
              </a:spcBef>
              <a:spcAft>
                <a:spcPct val="0"/>
              </a:spcAft>
            </a:pPr>
            <a:r>
              <a:rPr lang="en-US" sz="1765" dirty="0">
                <a:gradFill>
                  <a:gsLst>
                    <a:gs pos="0">
                      <a:srgbClr val="FFFFFF"/>
                    </a:gs>
                    <a:gs pos="100000">
                      <a:srgbClr val="FFFFFF"/>
                    </a:gs>
                  </a:gsLst>
                  <a:lin ang="5400000" scaled="0"/>
                </a:gradFill>
                <a:ea typeface="Segoe UI" pitchFamily="34" charset="0"/>
                <a:cs typeface="Segoe UI" pitchFamily="34" charset="0"/>
              </a:rPr>
              <a:t>2 GB</a:t>
            </a:r>
          </a:p>
        </p:txBody>
      </p:sp>
      <p:sp>
        <p:nvSpPr>
          <p:cNvPr id="21" name="Rectangle 20"/>
          <p:cNvSpPr/>
          <p:nvPr/>
        </p:nvSpPr>
        <p:spPr bwMode="auto">
          <a:xfrm>
            <a:off x="5534978" y="3234177"/>
            <a:ext cx="2465168" cy="542949"/>
          </a:xfrm>
          <a:prstGeom prst="rect">
            <a:avLst/>
          </a:prstGeom>
          <a:solidFill>
            <a:schemeClr val="accent3">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algn="ctr" defTabSz="914102" fontAlgn="base">
              <a:lnSpc>
                <a:spcPct val="90000"/>
              </a:lnSpc>
              <a:spcBef>
                <a:spcPct val="0"/>
              </a:spcBef>
              <a:spcAft>
                <a:spcPct val="0"/>
              </a:spcAft>
            </a:pPr>
            <a:r>
              <a:rPr lang="en-US" sz="1765" dirty="0">
                <a:gradFill>
                  <a:gsLst>
                    <a:gs pos="0">
                      <a:srgbClr val="FFFFFF"/>
                    </a:gs>
                    <a:gs pos="100000">
                      <a:srgbClr val="FFFFFF"/>
                    </a:gs>
                  </a:gsLst>
                  <a:lin ang="5400000" scaled="0"/>
                </a:gradFill>
                <a:ea typeface="Segoe UI" pitchFamily="34" charset="0"/>
                <a:cs typeface="Segoe UI" pitchFamily="34" charset="0"/>
              </a:rPr>
              <a:t>250 GB</a:t>
            </a:r>
          </a:p>
        </p:txBody>
      </p:sp>
      <p:sp>
        <p:nvSpPr>
          <p:cNvPr id="22" name="Rectangle 21"/>
          <p:cNvSpPr/>
          <p:nvPr/>
        </p:nvSpPr>
        <p:spPr bwMode="auto">
          <a:xfrm>
            <a:off x="8040253" y="3234177"/>
            <a:ext cx="2892482" cy="542949"/>
          </a:xfrm>
          <a:prstGeom prst="rect">
            <a:avLst/>
          </a:prstGeom>
          <a:solidFill>
            <a:schemeClr val="accent3">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algn="ctr" defTabSz="914102" fontAlgn="base">
              <a:lnSpc>
                <a:spcPct val="90000"/>
              </a:lnSpc>
              <a:spcBef>
                <a:spcPct val="0"/>
              </a:spcBef>
              <a:spcAft>
                <a:spcPct val="0"/>
              </a:spcAft>
            </a:pPr>
            <a:r>
              <a:rPr lang="en-US" sz="1765" dirty="0">
                <a:gradFill>
                  <a:gsLst>
                    <a:gs pos="0">
                      <a:srgbClr val="FFFFFF"/>
                    </a:gs>
                    <a:gs pos="100000">
                      <a:srgbClr val="FFFFFF"/>
                    </a:gs>
                  </a:gsLst>
                  <a:lin ang="5400000" scaled="0"/>
                </a:gradFill>
                <a:ea typeface="Segoe UI" pitchFamily="34" charset="0"/>
                <a:cs typeface="Segoe UI" pitchFamily="34" charset="0"/>
              </a:rPr>
              <a:t>500 GB</a:t>
            </a:r>
          </a:p>
        </p:txBody>
      </p:sp>
      <p:sp>
        <p:nvSpPr>
          <p:cNvPr id="23" name="Rectangle 22"/>
          <p:cNvSpPr/>
          <p:nvPr/>
        </p:nvSpPr>
        <p:spPr bwMode="auto">
          <a:xfrm>
            <a:off x="1090962" y="3234177"/>
            <a:ext cx="1894677" cy="542949"/>
          </a:xfrm>
          <a:prstGeom prst="rect">
            <a:avLst/>
          </a:prstGeom>
          <a:solidFill>
            <a:schemeClr val="accent3">
              <a:lumMod val="75000"/>
              <a:lumOff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defTabSz="914102" fontAlgn="base">
              <a:lnSpc>
                <a:spcPct val="85000"/>
              </a:lnSpc>
              <a:spcBef>
                <a:spcPct val="0"/>
              </a:spcBef>
              <a:spcAft>
                <a:spcPct val="0"/>
              </a:spcAft>
            </a:pPr>
            <a:r>
              <a:rPr lang="en-US" sz="1961" dirty="0">
                <a:gradFill>
                  <a:gsLst>
                    <a:gs pos="0">
                      <a:srgbClr val="FFFFFF"/>
                    </a:gs>
                    <a:gs pos="100000">
                      <a:srgbClr val="FFFFFF"/>
                    </a:gs>
                  </a:gsLst>
                  <a:lin ang="5400000" scaled="0"/>
                </a:gradFill>
                <a:ea typeface="Segoe UI" pitchFamily="34" charset="0"/>
                <a:cs typeface="Segoe UI" pitchFamily="34" charset="0"/>
              </a:rPr>
              <a:t>Size</a:t>
            </a:r>
          </a:p>
        </p:txBody>
      </p:sp>
      <p:sp>
        <p:nvSpPr>
          <p:cNvPr id="24" name="Rectangle 23"/>
          <p:cNvSpPr/>
          <p:nvPr/>
        </p:nvSpPr>
        <p:spPr bwMode="auto">
          <a:xfrm>
            <a:off x="3033215" y="3828288"/>
            <a:ext cx="2465168" cy="542949"/>
          </a:xfrm>
          <a:prstGeom prst="rect">
            <a:avLst/>
          </a:prstGeom>
          <a:solidFill>
            <a:schemeClr val="accent3">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algn="ctr" defTabSz="914367"/>
            <a:r>
              <a:rPr lang="en-US" sz="3137" dirty="0">
                <a:solidFill>
                  <a:srgbClr val="FFFFFF"/>
                </a:solidFill>
              </a:rPr>
              <a:t>•</a:t>
            </a:r>
          </a:p>
        </p:txBody>
      </p:sp>
      <p:sp>
        <p:nvSpPr>
          <p:cNvPr id="25" name="Rectangle 24"/>
          <p:cNvSpPr/>
          <p:nvPr/>
        </p:nvSpPr>
        <p:spPr bwMode="auto">
          <a:xfrm>
            <a:off x="5534978" y="3828288"/>
            <a:ext cx="2465168" cy="542949"/>
          </a:xfrm>
          <a:prstGeom prst="rect">
            <a:avLst/>
          </a:prstGeom>
          <a:solidFill>
            <a:schemeClr val="accent3">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algn="ctr" defTabSz="914367"/>
            <a:r>
              <a:rPr lang="en-US" sz="3137" dirty="0">
                <a:solidFill>
                  <a:srgbClr val="FFFFFF"/>
                </a:solidFill>
              </a:rPr>
              <a:t>••</a:t>
            </a:r>
          </a:p>
        </p:txBody>
      </p:sp>
      <p:sp>
        <p:nvSpPr>
          <p:cNvPr id="26" name="Rectangle 25"/>
          <p:cNvSpPr/>
          <p:nvPr/>
        </p:nvSpPr>
        <p:spPr bwMode="auto">
          <a:xfrm>
            <a:off x="8040253" y="3828288"/>
            <a:ext cx="2892482" cy="542949"/>
          </a:xfrm>
          <a:prstGeom prst="rect">
            <a:avLst/>
          </a:prstGeom>
          <a:solidFill>
            <a:schemeClr val="accent3">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algn="ctr" defTabSz="914367"/>
            <a:r>
              <a:rPr lang="en-US" sz="3137">
                <a:solidFill>
                  <a:srgbClr val="FFFFFF"/>
                </a:solidFill>
              </a:rPr>
              <a:t>•••</a:t>
            </a:r>
            <a:endParaRPr lang="en-US" sz="3137" dirty="0">
              <a:solidFill>
                <a:srgbClr val="FFFFFF"/>
              </a:solidFill>
            </a:endParaRPr>
          </a:p>
        </p:txBody>
      </p:sp>
      <p:sp>
        <p:nvSpPr>
          <p:cNvPr id="27" name="Rectangle 26"/>
          <p:cNvSpPr/>
          <p:nvPr/>
        </p:nvSpPr>
        <p:spPr bwMode="auto">
          <a:xfrm>
            <a:off x="1090962" y="3828288"/>
            <a:ext cx="1894677" cy="542949"/>
          </a:xfrm>
          <a:prstGeom prst="rect">
            <a:avLst/>
          </a:prstGeom>
          <a:solidFill>
            <a:schemeClr val="accent3">
              <a:lumMod val="75000"/>
              <a:lumOff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defTabSz="914102" fontAlgn="base">
              <a:lnSpc>
                <a:spcPct val="85000"/>
              </a:lnSpc>
              <a:spcBef>
                <a:spcPct val="0"/>
              </a:spcBef>
              <a:spcAft>
                <a:spcPct val="0"/>
              </a:spcAft>
            </a:pPr>
            <a:r>
              <a:rPr lang="en-US" sz="1961" dirty="0">
                <a:gradFill>
                  <a:gsLst>
                    <a:gs pos="0">
                      <a:srgbClr val="FFFFFF"/>
                    </a:gs>
                    <a:gs pos="100000">
                      <a:srgbClr val="FFFFFF"/>
                    </a:gs>
                  </a:gsLst>
                  <a:lin ang="5400000" scaled="0"/>
                </a:gradFill>
                <a:ea typeface="Segoe UI" pitchFamily="34" charset="0"/>
                <a:cs typeface="Segoe UI" pitchFamily="34" charset="0"/>
              </a:rPr>
              <a:t>Performance</a:t>
            </a:r>
          </a:p>
        </p:txBody>
      </p:sp>
      <p:sp>
        <p:nvSpPr>
          <p:cNvPr id="28" name="Rectangle 27"/>
          <p:cNvSpPr/>
          <p:nvPr/>
        </p:nvSpPr>
        <p:spPr bwMode="auto">
          <a:xfrm>
            <a:off x="3033215" y="4417444"/>
            <a:ext cx="2465168" cy="542949"/>
          </a:xfrm>
          <a:prstGeom prst="rect">
            <a:avLst/>
          </a:prstGeom>
          <a:solidFill>
            <a:schemeClr val="accent3">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algn="ctr" defTabSz="914367"/>
            <a:r>
              <a:rPr lang="en-US" sz="3137" dirty="0">
                <a:solidFill>
                  <a:srgbClr val="FFFFFF"/>
                </a:solidFill>
              </a:rPr>
              <a:t>•</a:t>
            </a:r>
          </a:p>
        </p:txBody>
      </p:sp>
      <p:sp>
        <p:nvSpPr>
          <p:cNvPr id="29" name="Rectangle 28"/>
          <p:cNvSpPr/>
          <p:nvPr/>
        </p:nvSpPr>
        <p:spPr bwMode="auto">
          <a:xfrm>
            <a:off x="5534978" y="4417444"/>
            <a:ext cx="2465168" cy="542949"/>
          </a:xfrm>
          <a:prstGeom prst="rect">
            <a:avLst/>
          </a:prstGeom>
          <a:solidFill>
            <a:schemeClr val="accent3">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algn="ctr" defTabSz="914367"/>
            <a:r>
              <a:rPr lang="en-US" sz="3137" dirty="0">
                <a:solidFill>
                  <a:srgbClr val="FFFFFF"/>
                </a:solidFill>
              </a:rPr>
              <a:t>••</a:t>
            </a:r>
          </a:p>
        </p:txBody>
      </p:sp>
      <p:sp>
        <p:nvSpPr>
          <p:cNvPr id="30" name="Rectangle 29"/>
          <p:cNvSpPr/>
          <p:nvPr/>
        </p:nvSpPr>
        <p:spPr bwMode="auto">
          <a:xfrm>
            <a:off x="8040253" y="4417444"/>
            <a:ext cx="2892482" cy="542949"/>
          </a:xfrm>
          <a:prstGeom prst="rect">
            <a:avLst/>
          </a:prstGeom>
          <a:solidFill>
            <a:schemeClr val="accent3">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algn="ctr" defTabSz="914367"/>
            <a:r>
              <a:rPr lang="en-US" sz="3137">
                <a:solidFill>
                  <a:srgbClr val="FFFFFF"/>
                </a:solidFill>
              </a:rPr>
              <a:t>•••</a:t>
            </a:r>
            <a:endParaRPr lang="en-US" sz="3137" dirty="0">
              <a:solidFill>
                <a:srgbClr val="FFFFFF"/>
              </a:solidFill>
            </a:endParaRPr>
          </a:p>
        </p:txBody>
      </p:sp>
      <p:sp>
        <p:nvSpPr>
          <p:cNvPr id="31" name="Rectangle 30"/>
          <p:cNvSpPr/>
          <p:nvPr/>
        </p:nvSpPr>
        <p:spPr bwMode="auto">
          <a:xfrm>
            <a:off x="1090962" y="4417444"/>
            <a:ext cx="1894677" cy="542949"/>
          </a:xfrm>
          <a:prstGeom prst="rect">
            <a:avLst/>
          </a:prstGeom>
          <a:solidFill>
            <a:schemeClr val="accent3">
              <a:lumMod val="75000"/>
              <a:lumOff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defTabSz="914102" fontAlgn="base">
              <a:lnSpc>
                <a:spcPct val="85000"/>
              </a:lnSpc>
              <a:spcBef>
                <a:spcPct val="0"/>
              </a:spcBef>
              <a:spcAft>
                <a:spcPct val="0"/>
              </a:spcAft>
            </a:pPr>
            <a:r>
              <a:rPr lang="en-US" sz="1961" dirty="0">
                <a:gradFill>
                  <a:gsLst>
                    <a:gs pos="0">
                      <a:srgbClr val="FFFFFF"/>
                    </a:gs>
                    <a:gs pos="100000">
                      <a:srgbClr val="FFFFFF"/>
                    </a:gs>
                  </a:gsLst>
                  <a:lin ang="5400000" scaled="0"/>
                </a:gradFill>
                <a:ea typeface="Segoe UI" pitchFamily="34" charset="0"/>
                <a:cs typeface="Segoe UI" pitchFamily="34" charset="0"/>
              </a:rPr>
              <a:t>Business Continuity</a:t>
            </a:r>
          </a:p>
        </p:txBody>
      </p:sp>
    </p:spTree>
    <p:extLst>
      <p:ext uri="{BB962C8B-B14F-4D97-AF65-F5344CB8AC3E}">
        <p14:creationId xmlns:p14="http://schemas.microsoft.com/office/powerpoint/2010/main" val="879410346"/>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 name="Title 3"/>
          <p:cNvSpPr txBox="1">
            <a:spLocks/>
          </p:cNvSpPr>
          <p:nvPr/>
        </p:nvSpPr>
        <p:spPr>
          <a:xfrm>
            <a:off x="143840" y="2796232"/>
            <a:ext cx="2307090" cy="1755155"/>
          </a:xfrm>
          <a:prstGeom prst="rect">
            <a:avLst/>
          </a:prstGeom>
        </p:spPr>
        <p:txBody>
          <a:bodyPr vert="horz" wrap="square" lIns="146266" tIns="91416" rIns="146266" bIns="91416" rtlCol="0" anchor="ctr">
            <a:noAutofit/>
          </a:bodyPr>
          <a:lstStyle>
            <a:lvl1pPr algn="l" defTabSz="914180" rtl="0" eaLnBrk="1" latinLnBrk="0" hangingPunct="1">
              <a:lnSpc>
                <a:spcPts val="6175"/>
              </a:lnSpc>
              <a:spcBef>
                <a:spcPct val="0"/>
              </a:spcBef>
              <a:buNone/>
              <a:defRPr lang="en-US" sz="5293" b="0" kern="1200" cap="none" spc="-100" baseline="0">
                <a:ln w="3175">
                  <a:noFill/>
                </a:ln>
                <a:solidFill>
                  <a:schemeClr val="bg1"/>
                </a:solidFill>
                <a:effectLst/>
                <a:latin typeface="+mj-lt"/>
                <a:ea typeface="+mn-ea"/>
                <a:cs typeface="Segoe UI" pitchFamily="34" charset="0"/>
              </a:defRPr>
            </a:lvl1pPr>
          </a:lstStyle>
          <a:p>
            <a:pPr>
              <a:lnSpc>
                <a:spcPct val="100000"/>
              </a:lnSpc>
            </a:pPr>
            <a:r>
              <a:rPr altLang="ja-JP" sz="4798">
                <a:solidFill>
                  <a:srgbClr val="FFFFFF"/>
                </a:solidFill>
                <a:ea typeface="メイリオ" pitchFamily="50" charset="-128"/>
                <a:cs typeface="Segoe UI Light" panose="020B0502040204020203" pitchFamily="34" charset="0"/>
              </a:rPr>
              <a:t>Azure </a:t>
            </a:r>
            <a:r>
              <a:rPr lang="cs-CZ" altLang="ja-JP" sz="4798" smtClean="0">
                <a:solidFill>
                  <a:srgbClr val="FFFFFF"/>
                </a:solidFill>
                <a:ea typeface="メイリオ" pitchFamily="50" charset="-128"/>
                <a:cs typeface="Segoe UI Light" panose="020B0502040204020203" pitchFamily="34" charset="0"/>
              </a:rPr>
              <a:t>ve světě</a:t>
            </a:r>
            <a:endParaRPr sz="4798" dirty="0">
              <a:solidFill>
                <a:srgbClr val="FFFFFF"/>
              </a:solidFill>
              <a:ea typeface="メイリオ" pitchFamily="50" charset="-128"/>
              <a:cs typeface="Segoe UI Light" panose="020B0502040204020203" pitchFamily="34" charset="0"/>
            </a:endParaRPr>
          </a:p>
        </p:txBody>
      </p:sp>
      <p:grpSp>
        <p:nvGrpSpPr>
          <p:cNvPr id="1239" name="Group 1238"/>
          <p:cNvGrpSpPr/>
          <p:nvPr/>
        </p:nvGrpSpPr>
        <p:grpSpPr>
          <a:xfrm>
            <a:off x="514141" y="478016"/>
            <a:ext cx="11145834" cy="6213745"/>
            <a:chOff x="395371" y="1139688"/>
            <a:chExt cx="8399866" cy="4651514"/>
          </a:xfrm>
          <a:solidFill>
            <a:srgbClr val="00B0F0"/>
          </a:solidFill>
        </p:grpSpPr>
        <p:sp>
          <p:nvSpPr>
            <p:cNvPr id="1240" name="Oval 9"/>
            <p:cNvSpPr>
              <a:spLocks noChangeAspect="1" noChangeArrowheads="1"/>
            </p:cNvSpPr>
            <p:nvPr/>
          </p:nvSpPr>
          <p:spPr bwMode="auto">
            <a:xfrm>
              <a:off x="2417310" y="113968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41" name="Oval 10"/>
            <p:cNvSpPr>
              <a:spLocks noChangeAspect="1" noChangeArrowheads="1"/>
            </p:cNvSpPr>
            <p:nvPr/>
          </p:nvSpPr>
          <p:spPr bwMode="auto">
            <a:xfrm>
              <a:off x="2528886" y="113968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42" name="Oval 11"/>
            <p:cNvSpPr>
              <a:spLocks noChangeAspect="1" noChangeArrowheads="1"/>
            </p:cNvSpPr>
            <p:nvPr/>
          </p:nvSpPr>
          <p:spPr bwMode="auto">
            <a:xfrm>
              <a:off x="2641969" y="113968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43" name="Oval 12"/>
            <p:cNvSpPr>
              <a:spLocks noChangeAspect="1" noChangeArrowheads="1"/>
            </p:cNvSpPr>
            <p:nvPr/>
          </p:nvSpPr>
          <p:spPr bwMode="auto">
            <a:xfrm>
              <a:off x="2753545" y="113968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44" name="Oval 13"/>
            <p:cNvSpPr>
              <a:spLocks noChangeAspect="1" noChangeArrowheads="1"/>
            </p:cNvSpPr>
            <p:nvPr/>
          </p:nvSpPr>
          <p:spPr bwMode="auto">
            <a:xfrm>
              <a:off x="3091289" y="113968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45" name="Oval 14"/>
            <p:cNvSpPr>
              <a:spLocks noChangeAspect="1" noChangeArrowheads="1"/>
            </p:cNvSpPr>
            <p:nvPr/>
          </p:nvSpPr>
          <p:spPr bwMode="auto">
            <a:xfrm>
              <a:off x="3204373" y="113968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46" name="Oval 15"/>
            <p:cNvSpPr>
              <a:spLocks noChangeAspect="1" noChangeArrowheads="1"/>
            </p:cNvSpPr>
            <p:nvPr/>
          </p:nvSpPr>
          <p:spPr bwMode="auto">
            <a:xfrm>
              <a:off x="3315949" y="113968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47" name="Oval 16"/>
            <p:cNvSpPr>
              <a:spLocks noChangeAspect="1" noChangeArrowheads="1"/>
            </p:cNvSpPr>
            <p:nvPr/>
          </p:nvSpPr>
          <p:spPr bwMode="auto">
            <a:xfrm>
              <a:off x="3429033" y="113968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48" name="Oval 17"/>
            <p:cNvSpPr>
              <a:spLocks noChangeAspect="1" noChangeArrowheads="1"/>
            </p:cNvSpPr>
            <p:nvPr/>
          </p:nvSpPr>
          <p:spPr bwMode="auto">
            <a:xfrm>
              <a:off x="3540609" y="113968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49" name="Oval 18"/>
            <p:cNvSpPr>
              <a:spLocks noChangeAspect="1" noChangeArrowheads="1"/>
            </p:cNvSpPr>
            <p:nvPr/>
          </p:nvSpPr>
          <p:spPr bwMode="auto">
            <a:xfrm>
              <a:off x="3653693" y="113968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50" name="Oval 19"/>
            <p:cNvSpPr>
              <a:spLocks noChangeAspect="1" noChangeArrowheads="1"/>
            </p:cNvSpPr>
            <p:nvPr/>
          </p:nvSpPr>
          <p:spPr bwMode="auto">
            <a:xfrm>
              <a:off x="3765269" y="113968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51" name="Oval 20"/>
            <p:cNvSpPr>
              <a:spLocks noChangeAspect="1" noChangeArrowheads="1"/>
            </p:cNvSpPr>
            <p:nvPr/>
          </p:nvSpPr>
          <p:spPr bwMode="auto">
            <a:xfrm>
              <a:off x="3878352" y="113968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52" name="Oval 21"/>
            <p:cNvSpPr>
              <a:spLocks noChangeAspect="1" noChangeArrowheads="1"/>
            </p:cNvSpPr>
            <p:nvPr/>
          </p:nvSpPr>
          <p:spPr bwMode="auto">
            <a:xfrm>
              <a:off x="3989928" y="113968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53" name="Oval 22"/>
            <p:cNvSpPr>
              <a:spLocks noChangeAspect="1" noChangeArrowheads="1"/>
            </p:cNvSpPr>
            <p:nvPr/>
          </p:nvSpPr>
          <p:spPr bwMode="auto">
            <a:xfrm>
              <a:off x="6574270" y="113968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54" name="Oval 23"/>
            <p:cNvSpPr>
              <a:spLocks noChangeAspect="1" noChangeArrowheads="1"/>
            </p:cNvSpPr>
            <p:nvPr/>
          </p:nvSpPr>
          <p:spPr bwMode="auto">
            <a:xfrm>
              <a:off x="2192650"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55" name="Oval 24"/>
            <p:cNvSpPr>
              <a:spLocks noChangeAspect="1" noChangeArrowheads="1"/>
            </p:cNvSpPr>
            <p:nvPr/>
          </p:nvSpPr>
          <p:spPr bwMode="auto">
            <a:xfrm>
              <a:off x="2304226"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56" name="Oval 25"/>
            <p:cNvSpPr>
              <a:spLocks noChangeAspect="1" noChangeArrowheads="1"/>
            </p:cNvSpPr>
            <p:nvPr/>
          </p:nvSpPr>
          <p:spPr bwMode="auto">
            <a:xfrm>
              <a:off x="2417310"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57" name="Oval 26"/>
            <p:cNvSpPr>
              <a:spLocks noChangeAspect="1" noChangeArrowheads="1"/>
            </p:cNvSpPr>
            <p:nvPr/>
          </p:nvSpPr>
          <p:spPr bwMode="auto">
            <a:xfrm>
              <a:off x="2528886"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58" name="Oval 27"/>
            <p:cNvSpPr>
              <a:spLocks noChangeAspect="1" noChangeArrowheads="1"/>
            </p:cNvSpPr>
            <p:nvPr/>
          </p:nvSpPr>
          <p:spPr bwMode="auto">
            <a:xfrm>
              <a:off x="2641969"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59" name="Oval 28"/>
            <p:cNvSpPr>
              <a:spLocks noChangeAspect="1" noChangeArrowheads="1"/>
            </p:cNvSpPr>
            <p:nvPr/>
          </p:nvSpPr>
          <p:spPr bwMode="auto">
            <a:xfrm>
              <a:off x="2866630"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60" name="Oval 29"/>
            <p:cNvSpPr>
              <a:spLocks noChangeAspect="1" noChangeArrowheads="1"/>
            </p:cNvSpPr>
            <p:nvPr/>
          </p:nvSpPr>
          <p:spPr bwMode="auto">
            <a:xfrm>
              <a:off x="2978206"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61" name="Oval 30"/>
            <p:cNvSpPr>
              <a:spLocks noChangeAspect="1" noChangeArrowheads="1"/>
            </p:cNvSpPr>
            <p:nvPr/>
          </p:nvSpPr>
          <p:spPr bwMode="auto">
            <a:xfrm>
              <a:off x="3091289"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62" name="Oval 31"/>
            <p:cNvSpPr>
              <a:spLocks noChangeAspect="1" noChangeArrowheads="1"/>
            </p:cNvSpPr>
            <p:nvPr/>
          </p:nvSpPr>
          <p:spPr bwMode="auto">
            <a:xfrm>
              <a:off x="3204373"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63" name="Oval 32"/>
            <p:cNvSpPr>
              <a:spLocks noChangeAspect="1" noChangeArrowheads="1"/>
            </p:cNvSpPr>
            <p:nvPr/>
          </p:nvSpPr>
          <p:spPr bwMode="auto">
            <a:xfrm>
              <a:off x="3315949"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64" name="Oval 33"/>
            <p:cNvSpPr>
              <a:spLocks noChangeAspect="1" noChangeArrowheads="1"/>
            </p:cNvSpPr>
            <p:nvPr/>
          </p:nvSpPr>
          <p:spPr bwMode="auto">
            <a:xfrm>
              <a:off x="3429033"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65" name="Oval 34"/>
            <p:cNvSpPr>
              <a:spLocks noChangeAspect="1" noChangeArrowheads="1"/>
            </p:cNvSpPr>
            <p:nvPr/>
          </p:nvSpPr>
          <p:spPr bwMode="auto">
            <a:xfrm>
              <a:off x="3540609"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66" name="Oval 35"/>
            <p:cNvSpPr>
              <a:spLocks noChangeAspect="1" noChangeArrowheads="1"/>
            </p:cNvSpPr>
            <p:nvPr/>
          </p:nvSpPr>
          <p:spPr bwMode="auto">
            <a:xfrm>
              <a:off x="3653693"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67" name="Oval 36"/>
            <p:cNvSpPr>
              <a:spLocks noChangeAspect="1" noChangeArrowheads="1"/>
            </p:cNvSpPr>
            <p:nvPr/>
          </p:nvSpPr>
          <p:spPr bwMode="auto">
            <a:xfrm>
              <a:off x="3765269"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68" name="Oval 37"/>
            <p:cNvSpPr>
              <a:spLocks noChangeAspect="1" noChangeArrowheads="1"/>
            </p:cNvSpPr>
            <p:nvPr/>
          </p:nvSpPr>
          <p:spPr bwMode="auto">
            <a:xfrm>
              <a:off x="3878352"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69" name="Oval 38"/>
            <p:cNvSpPr>
              <a:spLocks noChangeAspect="1" noChangeArrowheads="1"/>
            </p:cNvSpPr>
            <p:nvPr/>
          </p:nvSpPr>
          <p:spPr bwMode="auto">
            <a:xfrm>
              <a:off x="4663908"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70" name="Oval 39"/>
            <p:cNvSpPr>
              <a:spLocks noChangeAspect="1" noChangeArrowheads="1"/>
            </p:cNvSpPr>
            <p:nvPr/>
          </p:nvSpPr>
          <p:spPr bwMode="auto">
            <a:xfrm>
              <a:off x="4776992"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71" name="Oval 40"/>
            <p:cNvSpPr>
              <a:spLocks noChangeAspect="1" noChangeArrowheads="1"/>
            </p:cNvSpPr>
            <p:nvPr/>
          </p:nvSpPr>
          <p:spPr bwMode="auto">
            <a:xfrm>
              <a:off x="6462694"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72" name="Oval 41"/>
            <p:cNvSpPr>
              <a:spLocks noChangeAspect="1" noChangeArrowheads="1"/>
            </p:cNvSpPr>
            <p:nvPr/>
          </p:nvSpPr>
          <p:spPr bwMode="auto">
            <a:xfrm>
              <a:off x="6574270"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73" name="Oval 42"/>
            <p:cNvSpPr>
              <a:spLocks noChangeAspect="1" noChangeArrowheads="1"/>
            </p:cNvSpPr>
            <p:nvPr/>
          </p:nvSpPr>
          <p:spPr bwMode="auto">
            <a:xfrm>
              <a:off x="6687355"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74" name="Oval 43"/>
            <p:cNvSpPr>
              <a:spLocks noChangeAspect="1" noChangeArrowheads="1"/>
            </p:cNvSpPr>
            <p:nvPr/>
          </p:nvSpPr>
          <p:spPr bwMode="auto">
            <a:xfrm>
              <a:off x="1518671"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75" name="Oval 44"/>
            <p:cNvSpPr>
              <a:spLocks noChangeAspect="1" noChangeArrowheads="1"/>
            </p:cNvSpPr>
            <p:nvPr/>
          </p:nvSpPr>
          <p:spPr bwMode="auto">
            <a:xfrm>
              <a:off x="1630247"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76" name="Oval 45"/>
            <p:cNvSpPr>
              <a:spLocks noChangeAspect="1" noChangeArrowheads="1"/>
            </p:cNvSpPr>
            <p:nvPr/>
          </p:nvSpPr>
          <p:spPr bwMode="auto">
            <a:xfrm>
              <a:off x="1743330" y="134776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77" name="Oval 46"/>
            <p:cNvSpPr>
              <a:spLocks noChangeAspect="1" noChangeArrowheads="1"/>
            </p:cNvSpPr>
            <p:nvPr/>
          </p:nvSpPr>
          <p:spPr bwMode="auto">
            <a:xfrm>
              <a:off x="1854906" y="134776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78" name="Oval 47"/>
            <p:cNvSpPr>
              <a:spLocks noChangeAspect="1" noChangeArrowheads="1"/>
            </p:cNvSpPr>
            <p:nvPr/>
          </p:nvSpPr>
          <p:spPr bwMode="auto">
            <a:xfrm>
              <a:off x="1967990"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79" name="Oval 48"/>
            <p:cNvSpPr>
              <a:spLocks noChangeAspect="1" noChangeArrowheads="1"/>
            </p:cNvSpPr>
            <p:nvPr/>
          </p:nvSpPr>
          <p:spPr bwMode="auto">
            <a:xfrm>
              <a:off x="2192650" y="134776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80" name="Oval 49"/>
            <p:cNvSpPr>
              <a:spLocks noChangeAspect="1" noChangeArrowheads="1"/>
            </p:cNvSpPr>
            <p:nvPr/>
          </p:nvSpPr>
          <p:spPr bwMode="auto">
            <a:xfrm>
              <a:off x="2304226" y="134776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81" name="Oval 50"/>
            <p:cNvSpPr>
              <a:spLocks noChangeAspect="1" noChangeArrowheads="1"/>
            </p:cNvSpPr>
            <p:nvPr/>
          </p:nvSpPr>
          <p:spPr bwMode="auto">
            <a:xfrm>
              <a:off x="2417310"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82" name="Oval 51"/>
            <p:cNvSpPr>
              <a:spLocks noChangeAspect="1" noChangeArrowheads="1"/>
            </p:cNvSpPr>
            <p:nvPr/>
          </p:nvSpPr>
          <p:spPr bwMode="auto">
            <a:xfrm>
              <a:off x="2528886"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83" name="Oval 52"/>
            <p:cNvSpPr>
              <a:spLocks noChangeAspect="1" noChangeArrowheads="1"/>
            </p:cNvSpPr>
            <p:nvPr/>
          </p:nvSpPr>
          <p:spPr bwMode="auto">
            <a:xfrm>
              <a:off x="2753545" y="134776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84" name="Oval 53"/>
            <p:cNvSpPr>
              <a:spLocks noChangeAspect="1" noChangeArrowheads="1"/>
            </p:cNvSpPr>
            <p:nvPr/>
          </p:nvSpPr>
          <p:spPr bwMode="auto">
            <a:xfrm>
              <a:off x="2866630"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85" name="Oval 54"/>
            <p:cNvSpPr>
              <a:spLocks noChangeAspect="1" noChangeArrowheads="1"/>
            </p:cNvSpPr>
            <p:nvPr/>
          </p:nvSpPr>
          <p:spPr bwMode="auto">
            <a:xfrm>
              <a:off x="2978206"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86" name="Oval 55"/>
            <p:cNvSpPr>
              <a:spLocks noChangeAspect="1" noChangeArrowheads="1"/>
            </p:cNvSpPr>
            <p:nvPr/>
          </p:nvSpPr>
          <p:spPr bwMode="auto">
            <a:xfrm>
              <a:off x="3091289" y="134776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87" name="Oval 56"/>
            <p:cNvSpPr>
              <a:spLocks noChangeAspect="1" noChangeArrowheads="1"/>
            </p:cNvSpPr>
            <p:nvPr/>
          </p:nvSpPr>
          <p:spPr bwMode="auto">
            <a:xfrm>
              <a:off x="3204373"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88" name="Oval 57"/>
            <p:cNvSpPr>
              <a:spLocks noChangeAspect="1" noChangeArrowheads="1"/>
            </p:cNvSpPr>
            <p:nvPr/>
          </p:nvSpPr>
          <p:spPr bwMode="auto">
            <a:xfrm>
              <a:off x="3315949"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89" name="Oval 58"/>
            <p:cNvSpPr>
              <a:spLocks noChangeAspect="1" noChangeArrowheads="1"/>
            </p:cNvSpPr>
            <p:nvPr/>
          </p:nvSpPr>
          <p:spPr bwMode="auto">
            <a:xfrm>
              <a:off x="3429033" y="134776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90" name="Oval 59"/>
            <p:cNvSpPr>
              <a:spLocks noChangeAspect="1" noChangeArrowheads="1"/>
            </p:cNvSpPr>
            <p:nvPr/>
          </p:nvSpPr>
          <p:spPr bwMode="auto">
            <a:xfrm>
              <a:off x="3540609" y="134776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91" name="Oval 60"/>
            <p:cNvSpPr>
              <a:spLocks noChangeAspect="1" noChangeArrowheads="1"/>
            </p:cNvSpPr>
            <p:nvPr/>
          </p:nvSpPr>
          <p:spPr bwMode="auto">
            <a:xfrm>
              <a:off x="3653693"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92" name="Oval 61"/>
            <p:cNvSpPr>
              <a:spLocks noChangeAspect="1" noChangeArrowheads="1"/>
            </p:cNvSpPr>
            <p:nvPr/>
          </p:nvSpPr>
          <p:spPr bwMode="auto">
            <a:xfrm>
              <a:off x="3765269"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93" name="Oval 62"/>
            <p:cNvSpPr>
              <a:spLocks noChangeAspect="1" noChangeArrowheads="1"/>
            </p:cNvSpPr>
            <p:nvPr/>
          </p:nvSpPr>
          <p:spPr bwMode="auto">
            <a:xfrm>
              <a:off x="4663908"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94" name="Oval 63"/>
            <p:cNvSpPr>
              <a:spLocks noChangeAspect="1" noChangeArrowheads="1"/>
            </p:cNvSpPr>
            <p:nvPr/>
          </p:nvSpPr>
          <p:spPr bwMode="auto">
            <a:xfrm>
              <a:off x="6687355"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95" name="Oval 64"/>
            <p:cNvSpPr>
              <a:spLocks noChangeAspect="1" noChangeArrowheads="1"/>
            </p:cNvSpPr>
            <p:nvPr/>
          </p:nvSpPr>
          <p:spPr bwMode="auto">
            <a:xfrm>
              <a:off x="6798931"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96" name="Oval 65"/>
            <p:cNvSpPr>
              <a:spLocks noChangeAspect="1" noChangeArrowheads="1"/>
            </p:cNvSpPr>
            <p:nvPr/>
          </p:nvSpPr>
          <p:spPr bwMode="auto">
            <a:xfrm>
              <a:off x="1405586"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97" name="Oval 66"/>
            <p:cNvSpPr>
              <a:spLocks noChangeAspect="1" noChangeArrowheads="1"/>
            </p:cNvSpPr>
            <p:nvPr/>
          </p:nvSpPr>
          <p:spPr bwMode="auto">
            <a:xfrm>
              <a:off x="1518671"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98" name="Oval 67"/>
            <p:cNvSpPr>
              <a:spLocks noChangeAspect="1" noChangeArrowheads="1"/>
            </p:cNvSpPr>
            <p:nvPr/>
          </p:nvSpPr>
          <p:spPr bwMode="auto">
            <a:xfrm>
              <a:off x="1630247"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99" name="Oval 68"/>
            <p:cNvSpPr>
              <a:spLocks noChangeAspect="1" noChangeArrowheads="1"/>
            </p:cNvSpPr>
            <p:nvPr/>
          </p:nvSpPr>
          <p:spPr bwMode="auto">
            <a:xfrm>
              <a:off x="1743330"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00" name="Oval 69"/>
            <p:cNvSpPr>
              <a:spLocks noChangeAspect="1" noChangeArrowheads="1"/>
            </p:cNvSpPr>
            <p:nvPr/>
          </p:nvSpPr>
          <p:spPr bwMode="auto">
            <a:xfrm>
              <a:off x="1854906"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01" name="Oval 70"/>
            <p:cNvSpPr>
              <a:spLocks noChangeAspect="1" noChangeArrowheads="1"/>
            </p:cNvSpPr>
            <p:nvPr/>
          </p:nvSpPr>
          <p:spPr bwMode="auto">
            <a:xfrm>
              <a:off x="1967990"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02" name="Oval 71"/>
            <p:cNvSpPr>
              <a:spLocks noChangeAspect="1" noChangeArrowheads="1"/>
            </p:cNvSpPr>
            <p:nvPr/>
          </p:nvSpPr>
          <p:spPr bwMode="auto">
            <a:xfrm>
              <a:off x="2079566"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03" name="Oval 72"/>
            <p:cNvSpPr>
              <a:spLocks noChangeAspect="1" noChangeArrowheads="1"/>
            </p:cNvSpPr>
            <p:nvPr/>
          </p:nvSpPr>
          <p:spPr bwMode="auto">
            <a:xfrm>
              <a:off x="2192650"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04" name="Oval 73"/>
            <p:cNvSpPr>
              <a:spLocks noChangeAspect="1" noChangeArrowheads="1"/>
            </p:cNvSpPr>
            <p:nvPr/>
          </p:nvSpPr>
          <p:spPr bwMode="auto">
            <a:xfrm>
              <a:off x="2304226"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05" name="Oval 74"/>
            <p:cNvSpPr>
              <a:spLocks noChangeAspect="1" noChangeArrowheads="1"/>
            </p:cNvSpPr>
            <p:nvPr/>
          </p:nvSpPr>
          <p:spPr bwMode="auto">
            <a:xfrm>
              <a:off x="2417310"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06" name="Oval 75"/>
            <p:cNvSpPr>
              <a:spLocks noChangeAspect="1" noChangeArrowheads="1"/>
            </p:cNvSpPr>
            <p:nvPr/>
          </p:nvSpPr>
          <p:spPr bwMode="auto">
            <a:xfrm>
              <a:off x="2753545"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07" name="Oval 76"/>
            <p:cNvSpPr>
              <a:spLocks noChangeAspect="1" noChangeArrowheads="1"/>
            </p:cNvSpPr>
            <p:nvPr/>
          </p:nvSpPr>
          <p:spPr bwMode="auto">
            <a:xfrm>
              <a:off x="2866630"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08" name="Oval 77"/>
            <p:cNvSpPr>
              <a:spLocks noChangeAspect="1" noChangeArrowheads="1"/>
            </p:cNvSpPr>
            <p:nvPr/>
          </p:nvSpPr>
          <p:spPr bwMode="auto">
            <a:xfrm>
              <a:off x="2978206"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09" name="Oval 78"/>
            <p:cNvSpPr>
              <a:spLocks noChangeAspect="1" noChangeArrowheads="1"/>
            </p:cNvSpPr>
            <p:nvPr/>
          </p:nvSpPr>
          <p:spPr bwMode="auto">
            <a:xfrm>
              <a:off x="3091289"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10" name="Oval 79"/>
            <p:cNvSpPr>
              <a:spLocks noChangeAspect="1" noChangeArrowheads="1"/>
            </p:cNvSpPr>
            <p:nvPr/>
          </p:nvSpPr>
          <p:spPr bwMode="auto">
            <a:xfrm>
              <a:off x="3204373"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11" name="Oval 80"/>
            <p:cNvSpPr>
              <a:spLocks noChangeAspect="1" noChangeArrowheads="1"/>
            </p:cNvSpPr>
            <p:nvPr/>
          </p:nvSpPr>
          <p:spPr bwMode="auto">
            <a:xfrm>
              <a:off x="3315949"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12" name="Oval 81"/>
            <p:cNvSpPr>
              <a:spLocks noChangeAspect="1" noChangeArrowheads="1"/>
            </p:cNvSpPr>
            <p:nvPr/>
          </p:nvSpPr>
          <p:spPr bwMode="auto">
            <a:xfrm>
              <a:off x="3429033"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13" name="Oval 82"/>
            <p:cNvSpPr>
              <a:spLocks noChangeAspect="1" noChangeArrowheads="1"/>
            </p:cNvSpPr>
            <p:nvPr/>
          </p:nvSpPr>
          <p:spPr bwMode="auto">
            <a:xfrm>
              <a:off x="3540609"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14" name="Oval 83"/>
            <p:cNvSpPr>
              <a:spLocks noChangeAspect="1" noChangeArrowheads="1"/>
            </p:cNvSpPr>
            <p:nvPr/>
          </p:nvSpPr>
          <p:spPr bwMode="auto">
            <a:xfrm>
              <a:off x="3653693"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15" name="Oval 84"/>
            <p:cNvSpPr>
              <a:spLocks noChangeAspect="1" noChangeArrowheads="1"/>
            </p:cNvSpPr>
            <p:nvPr/>
          </p:nvSpPr>
          <p:spPr bwMode="auto">
            <a:xfrm>
              <a:off x="3765269"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16" name="Oval 85"/>
            <p:cNvSpPr>
              <a:spLocks noChangeAspect="1" noChangeArrowheads="1"/>
            </p:cNvSpPr>
            <p:nvPr/>
          </p:nvSpPr>
          <p:spPr bwMode="auto">
            <a:xfrm>
              <a:off x="5787207"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17" name="Oval 86"/>
            <p:cNvSpPr>
              <a:spLocks noChangeAspect="1" noChangeArrowheads="1"/>
            </p:cNvSpPr>
            <p:nvPr/>
          </p:nvSpPr>
          <p:spPr bwMode="auto">
            <a:xfrm>
              <a:off x="5900291"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18" name="Oval 87"/>
            <p:cNvSpPr>
              <a:spLocks noChangeAspect="1" noChangeArrowheads="1"/>
            </p:cNvSpPr>
            <p:nvPr/>
          </p:nvSpPr>
          <p:spPr bwMode="auto">
            <a:xfrm>
              <a:off x="6574270"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19" name="Oval 88"/>
            <p:cNvSpPr>
              <a:spLocks noChangeAspect="1" noChangeArrowheads="1"/>
            </p:cNvSpPr>
            <p:nvPr/>
          </p:nvSpPr>
          <p:spPr bwMode="auto">
            <a:xfrm>
              <a:off x="6687355"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20" name="Oval 89"/>
            <p:cNvSpPr>
              <a:spLocks noChangeAspect="1" noChangeArrowheads="1"/>
            </p:cNvSpPr>
            <p:nvPr/>
          </p:nvSpPr>
          <p:spPr bwMode="auto">
            <a:xfrm>
              <a:off x="6798931"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21" name="Oval 90"/>
            <p:cNvSpPr>
              <a:spLocks noChangeAspect="1" noChangeArrowheads="1"/>
            </p:cNvSpPr>
            <p:nvPr/>
          </p:nvSpPr>
          <p:spPr bwMode="auto">
            <a:xfrm>
              <a:off x="6912014"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22" name="Oval 91"/>
            <p:cNvSpPr>
              <a:spLocks noChangeAspect="1" noChangeArrowheads="1"/>
            </p:cNvSpPr>
            <p:nvPr/>
          </p:nvSpPr>
          <p:spPr bwMode="auto">
            <a:xfrm>
              <a:off x="7585994"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23" name="Oval 92"/>
            <p:cNvSpPr>
              <a:spLocks noChangeAspect="1" noChangeArrowheads="1"/>
            </p:cNvSpPr>
            <p:nvPr/>
          </p:nvSpPr>
          <p:spPr bwMode="auto">
            <a:xfrm>
              <a:off x="7697570"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24" name="Oval 93"/>
            <p:cNvSpPr>
              <a:spLocks noChangeAspect="1" noChangeArrowheads="1"/>
            </p:cNvSpPr>
            <p:nvPr/>
          </p:nvSpPr>
          <p:spPr bwMode="auto">
            <a:xfrm>
              <a:off x="7810653"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25" name="Oval 94"/>
            <p:cNvSpPr>
              <a:spLocks noChangeAspect="1" noChangeArrowheads="1"/>
            </p:cNvSpPr>
            <p:nvPr/>
          </p:nvSpPr>
          <p:spPr bwMode="auto">
            <a:xfrm>
              <a:off x="1405586"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26" name="Oval 95"/>
            <p:cNvSpPr>
              <a:spLocks noChangeAspect="1" noChangeArrowheads="1"/>
            </p:cNvSpPr>
            <p:nvPr/>
          </p:nvSpPr>
          <p:spPr bwMode="auto">
            <a:xfrm>
              <a:off x="1518671"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27" name="Oval 96"/>
            <p:cNvSpPr>
              <a:spLocks noChangeAspect="1" noChangeArrowheads="1"/>
            </p:cNvSpPr>
            <p:nvPr/>
          </p:nvSpPr>
          <p:spPr bwMode="auto">
            <a:xfrm>
              <a:off x="1630247"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28" name="Oval 97"/>
            <p:cNvSpPr>
              <a:spLocks noChangeAspect="1" noChangeArrowheads="1"/>
            </p:cNvSpPr>
            <p:nvPr/>
          </p:nvSpPr>
          <p:spPr bwMode="auto">
            <a:xfrm>
              <a:off x="1743330"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29" name="Oval 98"/>
            <p:cNvSpPr>
              <a:spLocks noChangeAspect="1" noChangeArrowheads="1"/>
            </p:cNvSpPr>
            <p:nvPr/>
          </p:nvSpPr>
          <p:spPr bwMode="auto">
            <a:xfrm>
              <a:off x="1854906"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30" name="Oval 99"/>
            <p:cNvSpPr>
              <a:spLocks noChangeAspect="1" noChangeArrowheads="1"/>
            </p:cNvSpPr>
            <p:nvPr/>
          </p:nvSpPr>
          <p:spPr bwMode="auto">
            <a:xfrm>
              <a:off x="1967990"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31" name="Oval 100"/>
            <p:cNvSpPr>
              <a:spLocks noChangeAspect="1" noChangeArrowheads="1"/>
            </p:cNvSpPr>
            <p:nvPr/>
          </p:nvSpPr>
          <p:spPr bwMode="auto">
            <a:xfrm>
              <a:off x="2079566"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32" name="Oval 101"/>
            <p:cNvSpPr>
              <a:spLocks noChangeAspect="1" noChangeArrowheads="1"/>
            </p:cNvSpPr>
            <p:nvPr/>
          </p:nvSpPr>
          <p:spPr bwMode="auto">
            <a:xfrm>
              <a:off x="2192650"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33" name="Oval 102"/>
            <p:cNvSpPr>
              <a:spLocks noChangeAspect="1" noChangeArrowheads="1"/>
            </p:cNvSpPr>
            <p:nvPr/>
          </p:nvSpPr>
          <p:spPr bwMode="auto">
            <a:xfrm>
              <a:off x="2304226"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34" name="Oval 103"/>
            <p:cNvSpPr>
              <a:spLocks noChangeAspect="1" noChangeArrowheads="1"/>
            </p:cNvSpPr>
            <p:nvPr/>
          </p:nvSpPr>
          <p:spPr bwMode="auto">
            <a:xfrm>
              <a:off x="2417310"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35" name="Oval 104"/>
            <p:cNvSpPr>
              <a:spLocks noChangeAspect="1" noChangeArrowheads="1"/>
            </p:cNvSpPr>
            <p:nvPr/>
          </p:nvSpPr>
          <p:spPr bwMode="auto">
            <a:xfrm>
              <a:off x="3091289"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36" name="Oval 105"/>
            <p:cNvSpPr>
              <a:spLocks noChangeAspect="1" noChangeArrowheads="1"/>
            </p:cNvSpPr>
            <p:nvPr/>
          </p:nvSpPr>
          <p:spPr bwMode="auto">
            <a:xfrm>
              <a:off x="3204373"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37" name="Oval 106"/>
            <p:cNvSpPr>
              <a:spLocks noChangeAspect="1" noChangeArrowheads="1"/>
            </p:cNvSpPr>
            <p:nvPr/>
          </p:nvSpPr>
          <p:spPr bwMode="auto">
            <a:xfrm>
              <a:off x="3315949"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38" name="Oval 107"/>
            <p:cNvSpPr>
              <a:spLocks noChangeAspect="1" noChangeArrowheads="1"/>
            </p:cNvSpPr>
            <p:nvPr/>
          </p:nvSpPr>
          <p:spPr bwMode="auto">
            <a:xfrm>
              <a:off x="3429033"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39" name="Oval 108"/>
            <p:cNvSpPr>
              <a:spLocks noChangeAspect="1" noChangeArrowheads="1"/>
            </p:cNvSpPr>
            <p:nvPr/>
          </p:nvSpPr>
          <p:spPr bwMode="auto">
            <a:xfrm>
              <a:off x="3540609"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40" name="Oval 109"/>
            <p:cNvSpPr>
              <a:spLocks noChangeAspect="1" noChangeArrowheads="1"/>
            </p:cNvSpPr>
            <p:nvPr/>
          </p:nvSpPr>
          <p:spPr bwMode="auto">
            <a:xfrm>
              <a:off x="3653693"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41" name="Oval 110"/>
            <p:cNvSpPr>
              <a:spLocks noChangeAspect="1" noChangeArrowheads="1"/>
            </p:cNvSpPr>
            <p:nvPr/>
          </p:nvSpPr>
          <p:spPr bwMode="auto">
            <a:xfrm>
              <a:off x="3765269"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42" name="Oval 111"/>
            <p:cNvSpPr>
              <a:spLocks noChangeAspect="1" noChangeArrowheads="1"/>
            </p:cNvSpPr>
            <p:nvPr/>
          </p:nvSpPr>
          <p:spPr bwMode="auto">
            <a:xfrm>
              <a:off x="5675631"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43" name="Oval 112"/>
            <p:cNvSpPr>
              <a:spLocks noChangeAspect="1" noChangeArrowheads="1"/>
            </p:cNvSpPr>
            <p:nvPr/>
          </p:nvSpPr>
          <p:spPr bwMode="auto">
            <a:xfrm>
              <a:off x="6238035"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44" name="Oval 113"/>
            <p:cNvSpPr>
              <a:spLocks noChangeAspect="1" noChangeArrowheads="1"/>
            </p:cNvSpPr>
            <p:nvPr/>
          </p:nvSpPr>
          <p:spPr bwMode="auto">
            <a:xfrm>
              <a:off x="6349611"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45" name="Oval 114"/>
            <p:cNvSpPr>
              <a:spLocks noChangeAspect="1" noChangeArrowheads="1"/>
            </p:cNvSpPr>
            <p:nvPr/>
          </p:nvSpPr>
          <p:spPr bwMode="auto">
            <a:xfrm>
              <a:off x="6462694"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46" name="Oval 115"/>
            <p:cNvSpPr>
              <a:spLocks noChangeAspect="1" noChangeArrowheads="1"/>
            </p:cNvSpPr>
            <p:nvPr/>
          </p:nvSpPr>
          <p:spPr bwMode="auto">
            <a:xfrm>
              <a:off x="6574270"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47" name="Oval 116"/>
            <p:cNvSpPr>
              <a:spLocks noChangeAspect="1" noChangeArrowheads="1"/>
            </p:cNvSpPr>
            <p:nvPr/>
          </p:nvSpPr>
          <p:spPr bwMode="auto">
            <a:xfrm>
              <a:off x="6687355"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48" name="Oval 117"/>
            <p:cNvSpPr>
              <a:spLocks noChangeAspect="1" noChangeArrowheads="1"/>
            </p:cNvSpPr>
            <p:nvPr/>
          </p:nvSpPr>
          <p:spPr bwMode="auto">
            <a:xfrm>
              <a:off x="6798931"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49" name="Oval 118"/>
            <p:cNvSpPr>
              <a:spLocks noChangeAspect="1" noChangeArrowheads="1"/>
            </p:cNvSpPr>
            <p:nvPr/>
          </p:nvSpPr>
          <p:spPr bwMode="auto">
            <a:xfrm>
              <a:off x="6912014"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50" name="Oval 119"/>
            <p:cNvSpPr>
              <a:spLocks noChangeAspect="1" noChangeArrowheads="1"/>
            </p:cNvSpPr>
            <p:nvPr/>
          </p:nvSpPr>
          <p:spPr bwMode="auto">
            <a:xfrm>
              <a:off x="7023590"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51" name="Oval 120"/>
            <p:cNvSpPr>
              <a:spLocks noChangeAspect="1" noChangeArrowheads="1"/>
            </p:cNvSpPr>
            <p:nvPr/>
          </p:nvSpPr>
          <p:spPr bwMode="auto">
            <a:xfrm>
              <a:off x="7136674"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52" name="Oval 121"/>
            <p:cNvSpPr>
              <a:spLocks noChangeAspect="1" noChangeArrowheads="1"/>
            </p:cNvSpPr>
            <p:nvPr/>
          </p:nvSpPr>
          <p:spPr bwMode="auto">
            <a:xfrm>
              <a:off x="7248250"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53" name="Oval 122"/>
            <p:cNvSpPr>
              <a:spLocks noChangeAspect="1" noChangeArrowheads="1"/>
            </p:cNvSpPr>
            <p:nvPr/>
          </p:nvSpPr>
          <p:spPr bwMode="auto">
            <a:xfrm>
              <a:off x="7585994"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54" name="Oval 123"/>
            <p:cNvSpPr>
              <a:spLocks noChangeAspect="1" noChangeArrowheads="1"/>
            </p:cNvSpPr>
            <p:nvPr/>
          </p:nvSpPr>
          <p:spPr bwMode="auto">
            <a:xfrm>
              <a:off x="1405586"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55" name="Oval 124"/>
            <p:cNvSpPr>
              <a:spLocks noChangeAspect="1" noChangeArrowheads="1"/>
            </p:cNvSpPr>
            <p:nvPr/>
          </p:nvSpPr>
          <p:spPr bwMode="auto">
            <a:xfrm>
              <a:off x="1518671"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56" name="Oval 125"/>
            <p:cNvSpPr>
              <a:spLocks noChangeAspect="1" noChangeArrowheads="1"/>
            </p:cNvSpPr>
            <p:nvPr/>
          </p:nvSpPr>
          <p:spPr bwMode="auto">
            <a:xfrm>
              <a:off x="1630247"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57" name="Oval 126"/>
            <p:cNvSpPr>
              <a:spLocks noChangeAspect="1" noChangeArrowheads="1"/>
            </p:cNvSpPr>
            <p:nvPr/>
          </p:nvSpPr>
          <p:spPr bwMode="auto">
            <a:xfrm>
              <a:off x="1743330"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58" name="Oval 127"/>
            <p:cNvSpPr>
              <a:spLocks noChangeAspect="1" noChangeArrowheads="1"/>
            </p:cNvSpPr>
            <p:nvPr/>
          </p:nvSpPr>
          <p:spPr bwMode="auto">
            <a:xfrm>
              <a:off x="1854906"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59" name="Oval 128"/>
            <p:cNvSpPr>
              <a:spLocks noChangeAspect="1" noChangeArrowheads="1"/>
            </p:cNvSpPr>
            <p:nvPr/>
          </p:nvSpPr>
          <p:spPr bwMode="auto">
            <a:xfrm>
              <a:off x="1967990"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60" name="Oval 129"/>
            <p:cNvSpPr>
              <a:spLocks noChangeAspect="1" noChangeArrowheads="1"/>
            </p:cNvSpPr>
            <p:nvPr/>
          </p:nvSpPr>
          <p:spPr bwMode="auto">
            <a:xfrm>
              <a:off x="2079566"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61" name="Oval 130"/>
            <p:cNvSpPr>
              <a:spLocks noChangeAspect="1" noChangeArrowheads="1"/>
            </p:cNvSpPr>
            <p:nvPr/>
          </p:nvSpPr>
          <p:spPr bwMode="auto">
            <a:xfrm>
              <a:off x="2192650"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62" name="Oval 131"/>
            <p:cNvSpPr>
              <a:spLocks noChangeAspect="1" noChangeArrowheads="1"/>
            </p:cNvSpPr>
            <p:nvPr/>
          </p:nvSpPr>
          <p:spPr bwMode="auto">
            <a:xfrm>
              <a:off x="2304226"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63" name="Oval 132"/>
            <p:cNvSpPr>
              <a:spLocks noChangeAspect="1" noChangeArrowheads="1"/>
            </p:cNvSpPr>
            <p:nvPr/>
          </p:nvSpPr>
          <p:spPr bwMode="auto">
            <a:xfrm>
              <a:off x="2417310"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64" name="Oval 133"/>
            <p:cNvSpPr>
              <a:spLocks noChangeAspect="1" noChangeArrowheads="1"/>
            </p:cNvSpPr>
            <p:nvPr/>
          </p:nvSpPr>
          <p:spPr bwMode="auto">
            <a:xfrm>
              <a:off x="2528886"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65" name="Oval 134"/>
            <p:cNvSpPr>
              <a:spLocks noChangeAspect="1" noChangeArrowheads="1"/>
            </p:cNvSpPr>
            <p:nvPr/>
          </p:nvSpPr>
          <p:spPr bwMode="auto">
            <a:xfrm>
              <a:off x="3091289"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66" name="Oval 135"/>
            <p:cNvSpPr>
              <a:spLocks noChangeAspect="1" noChangeArrowheads="1"/>
            </p:cNvSpPr>
            <p:nvPr/>
          </p:nvSpPr>
          <p:spPr bwMode="auto">
            <a:xfrm>
              <a:off x="3204373"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67" name="Oval 136"/>
            <p:cNvSpPr>
              <a:spLocks noChangeAspect="1" noChangeArrowheads="1"/>
            </p:cNvSpPr>
            <p:nvPr/>
          </p:nvSpPr>
          <p:spPr bwMode="auto">
            <a:xfrm>
              <a:off x="3315949"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68" name="Oval 137"/>
            <p:cNvSpPr>
              <a:spLocks noChangeAspect="1" noChangeArrowheads="1"/>
            </p:cNvSpPr>
            <p:nvPr/>
          </p:nvSpPr>
          <p:spPr bwMode="auto">
            <a:xfrm>
              <a:off x="3429033"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69" name="Oval 138"/>
            <p:cNvSpPr>
              <a:spLocks noChangeAspect="1" noChangeArrowheads="1"/>
            </p:cNvSpPr>
            <p:nvPr/>
          </p:nvSpPr>
          <p:spPr bwMode="auto">
            <a:xfrm>
              <a:off x="3540609"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70" name="Oval 139"/>
            <p:cNvSpPr>
              <a:spLocks noChangeAspect="1" noChangeArrowheads="1"/>
            </p:cNvSpPr>
            <p:nvPr/>
          </p:nvSpPr>
          <p:spPr bwMode="auto">
            <a:xfrm>
              <a:off x="3653693"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71" name="Oval 140"/>
            <p:cNvSpPr>
              <a:spLocks noChangeAspect="1" noChangeArrowheads="1"/>
            </p:cNvSpPr>
            <p:nvPr/>
          </p:nvSpPr>
          <p:spPr bwMode="auto">
            <a:xfrm>
              <a:off x="3765269"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72" name="Oval 141"/>
            <p:cNvSpPr>
              <a:spLocks noChangeAspect="1" noChangeArrowheads="1"/>
            </p:cNvSpPr>
            <p:nvPr/>
          </p:nvSpPr>
          <p:spPr bwMode="auto">
            <a:xfrm>
              <a:off x="4776992"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73" name="Oval 142"/>
            <p:cNvSpPr>
              <a:spLocks noChangeAspect="1" noChangeArrowheads="1"/>
            </p:cNvSpPr>
            <p:nvPr/>
          </p:nvSpPr>
          <p:spPr bwMode="auto">
            <a:xfrm>
              <a:off x="4888568"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74" name="Oval 143"/>
            <p:cNvSpPr>
              <a:spLocks noChangeAspect="1" noChangeArrowheads="1"/>
            </p:cNvSpPr>
            <p:nvPr/>
          </p:nvSpPr>
          <p:spPr bwMode="auto">
            <a:xfrm>
              <a:off x="5001652"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75" name="Oval 144"/>
            <p:cNvSpPr>
              <a:spLocks noChangeAspect="1" noChangeArrowheads="1"/>
            </p:cNvSpPr>
            <p:nvPr/>
          </p:nvSpPr>
          <p:spPr bwMode="auto">
            <a:xfrm>
              <a:off x="5562548"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76" name="Oval 145"/>
            <p:cNvSpPr>
              <a:spLocks noChangeAspect="1" noChangeArrowheads="1"/>
            </p:cNvSpPr>
            <p:nvPr/>
          </p:nvSpPr>
          <p:spPr bwMode="auto">
            <a:xfrm>
              <a:off x="6013375"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77" name="Oval 146"/>
            <p:cNvSpPr>
              <a:spLocks noChangeAspect="1" noChangeArrowheads="1"/>
            </p:cNvSpPr>
            <p:nvPr/>
          </p:nvSpPr>
          <p:spPr bwMode="auto">
            <a:xfrm>
              <a:off x="6124951"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78" name="Oval 147"/>
            <p:cNvSpPr>
              <a:spLocks noChangeAspect="1" noChangeArrowheads="1"/>
            </p:cNvSpPr>
            <p:nvPr/>
          </p:nvSpPr>
          <p:spPr bwMode="auto">
            <a:xfrm>
              <a:off x="6238035"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79" name="Oval 148"/>
            <p:cNvSpPr>
              <a:spLocks noChangeAspect="1" noChangeArrowheads="1"/>
            </p:cNvSpPr>
            <p:nvPr/>
          </p:nvSpPr>
          <p:spPr bwMode="auto">
            <a:xfrm>
              <a:off x="6349611"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80" name="Oval 149"/>
            <p:cNvSpPr>
              <a:spLocks noChangeAspect="1" noChangeArrowheads="1"/>
            </p:cNvSpPr>
            <p:nvPr/>
          </p:nvSpPr>
          <p:spPr bwMode="auto">
            <a:xfrm>
              <a:off x="6462694"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81" name="Oval 150"/>
            <p:cNvSpPr>
              <a:spLocks noChangeAspect="1" noChangeArrowheads="1"/>
            </p:cNvSpPr>
            <p:nvPr/>
          </p:nvSpPr>
          <p:spPr bwMode="auto">
            <a:xfrm>
              <a:off x="6574270"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82" name="Oval 151"/>
            <p:cNvSpPr>
              <a:spLocks noChangeAspect="1" noChangeArrowheads="1"/>
            </p:cNvSpPr>
            <p:nvPr/>
          </p:nvSpPr>
          <p:spPr bwMode="auto">
            <a:xfrm>
              <a:off x="6687355"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83" name="Oval 152"/>
            <p:cNvSpPr>
              <a:spLocks noChangeAspect="1" noChangeArrowheads="1"/>
            </p:cNvSpPr>
            <p:nvPr/>
          </p:nvSpPr>
          <p:spPr bwMode="auto">
            <a:xfrm>
              <a:off x="6798931"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84" name="Oval 153"/>
            <p:cNvSpPr>
              <a:spLocks noChangeAspect="1" noChangeArrowheads="1"/>
            </p:cNvSpPr>
            <p:nvPr/>
          </p:nvSpPr>
          <p:spPr bwMode="auto">
            <a:xfrm>
              <a:off x="6912014"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85" name="Oval 154"/>
            <p:cNvSpPr>
              <a:spLocks noChangeAspect="1" noChangeArrowheads="1"/>
            </p:cNvSpPr>
            <p:nvPr/>
          </p:nvSpPr>
          <p:spPr bwMode="auto">
            <a:xfrm>
              <a:off x="7023590"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86" name="Oval 155"/>
            <p:cNvSpPr>
              <a:spLocks noChangeAspect="1" noChangeArrowheads="1"/>
            </p:cNvSpPr>
            <p:nvPr/>
          </p:nvSpPr>
          <p:spPr bwMode="auto">
            <a:xfrm>
              <a:off x="7136674"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87" name="Oval 156"/>
            <p:cNvSpPr>
              <a:spLocks noChangeAspect="1" noChangeArrowheads="1"/>
            </p:cNvSpPr>
            <p:nvPr/>
          </p:nvSpPr>
          <p:spPr bwMode="auto">
            <a:xfrm>
              <a:off x="7248250"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88" name="Oval 157"/>
            <p:cNvSpPr>
              <a:spLocks noChangeAspect="1" noChangeArrowheads="1"/>
            </p:cNvSpPr>
            <p:nvPr/>
          </p:nvSpPr>
          <p:spPr bwMode="auto">
            <a:xfrm>
              <a:off x="7361334"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89" name="Oval 158"/>
            <p:cNvSpPr>
              <a:spLocks noChangeAspect="1" noChangeArrowheads="1"/>
            </p:cNvSpPr>
            <p:nvPr/>
          </p:nvSpPr>
          <p:spPr bwMode="auto">
            <a:xfrm>
              <a:off x="7472910"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90" name="Oval 159"/>
            <p:cNvSpPr>
              <a:spLocks noChangeAspect="1" noChangeArrowheads="1"/>
            </p:cNvSpPr>
            <p:nvPr/>
          </p:nvSpPr>
          <p:spPr bwMode="auto">
            <a:xfrm>
              <a:off x="7585994"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91" name="Oval 160"/>
            <p:cNvSpPr>
              <a:spLocks noChangeAspect="1" noChangeArrowheads="1"/>
            </p:cNvSpPr>
            <p:nvPr/>
          </p:nvSpPr>
          <p:spPr bwMode="auto">
            <a:xfrm>
              <a:off x="7697570"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92" name="Oval 161"/>
            <p:cNvSpPr>
              <a:spLocks noChangeAspect="1" noChangeArrowheads="1"/>
            </p:cNvSpPr>
            <p:nvPr/>
          </p:nvSpPr>
          <p:spPr bwMode="auto">
            <a:xfrm>
              <a:off x="7810653"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93" name="Oval 162"/>
            <p:cNvSpPr>
              <a:spLocks noChangeAspect="1" noChangeArrowheads="1"/>
            </p:cNvSpPr>
            <p:nvPr/>
          </p:nvSpPr>
          <p:spPr bwMode="auto">
            <a:xfrm>
              <a:off x="844691"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94" name="Oval 163"/>
            <p:cNvSpPr>
              <a:spLocks noChangeAspect="1" noChangeArrowheads="1"/>
            </p:cNvSpPr>
            <p:nvPr/>
          </p:nvSpPr>
          <p:spPr bwMode="auto">
            <a:xfrm>
              <a:off x="956267"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95" name="Oval 164"/>
            <p:cNvSpPr>
              <a:spLocks noChangeAspect="1" noChangeArrowheads="1"/>
            </p:cNvSpPr>
            <p:nvPr/>
          </p:nvSpPr>
          <p:spPr bwMode="auto">
            <a:xfrm>
              <a:off x="1069351"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96" name="Oval 165"/>
            <p:cNvSpPr>
              <a:spLocks noChangeAspect="1" noChangeArrowheads="1"/>
            </p:cNvSpPr>
            <p:nvPr/>
          </p:nvSpPr>
          <p:spPr bwMode="auto">
            <a:xfrm>
              <a:off x="1180927"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97" name="Oval 166"/>
            <p:cNvSpPr>
              <a:spLocks noChangeAspect="1" noChangeArrowheads="1"/>
            </p:cNvSpPr>
            <p:nvPr/>
          </p:nvSpPr>
          <p:spPr bwMode="auto">
            <a:xfrm>
              <a:off x="1294010"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98" name="Oval 167"/>
            <p:cNvSpPr>
              <a:spLocks noChangeAspect="1" noChangeArrowheads="1"/>
            </p:cNvSpPr>
            <p:nvPr/>
          </p:nvSpPr>
          <p:spPr bwMode="auto">
            <a:xfrm>
              <a:off x="1405586"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99" name="Oval 168"/>
            <p:cNvSpPr>
              <a:spLocks noChangeAspect="1" noChangeArrowheads="1"/>
            </p:cNvSpPr>
            <p:nvPr/>
          </p:nvSpPr>
          <p:spPr bwMode="auto">
            <a:xfrm>
              <a:off x="1518671"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00" name="Oval 169"/>
            <p:cNvSpPr>
              <a:spLocks noChangeAspect="1" noChangeArrowheads="1"/>
            </p:cNvSpPr>
            <p:nvPr/>
          </p:nvSpPr>
          <p:spPr bwMode="auto">
            <a:xfrm>
              <a:off x="1630247"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01" name="Oval 170"/>
            <p:cNvSpPr>
              <a:spLocks noChangeAspect="1" noChangeArrowheads="1"/>
            </p:cNvSpPr>
            <p:nvPr/>
          </p:nvSpPr>
          <p:spPr bwMode="auto">
            <a:xfrm>
              <a:off x="1743330"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02" name="Oval 171"/>
            <p:cNvSpPr>
              <a:spLocks noChangeAspect="1" noChangeArrowheads="1"/>
            </p:cNvSpPr>
            <p:nvPr/>
          </p:nvSpPr>
          <p:spPr bwMode="auto">
            <a:xfrm>
              <a:off x="1854906"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03" name="Oval 172"/>
            <p:cNvSpPr>
              <a:spLocks noChangeAspect="1" noChangeArrowheads="1"/>
            </p:cNvSpPr>
            <p:nvPr/>
          </p:nvSpPr>
          <p:spPr bwMode="auto">
            <a:xfrm>
              <a:off x="1967990"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04" name="Oval 173"/>
            <p:cNvSpPr>
              <a:spLocks noChangeAspect="1" noChangeArrowheads="1"/>
            </p:cNvSpPr>
            <p:nvPr/>
          </p:nvSpPr>
          <p:spPr bwMode="auto">
            <a:xfrm>
              <a:off x="2079566"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05" name="Oval 174"/>
            <p:cNvSpPr>
              <a:spLocks noChangeAspect="1" noChangeArrowheads="1"/>
            </p:cNvSpPr>
            <p:nvPr/>
          </p:nvSpPr>
          <p:spPr bwMode="auto">
            <a:xfrm>
              <a:off x="2192650"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06" name="Oval 175"/>
            <p:cNvSpPr>
              <a:spLocks noChangeAspect="1" noChangeArrowheads="1"/>
            </p:cNvSpPr>
            <p:nvPr/>
          </p:nvSpPr>
          <p:spPr bwMode="auto">
            <a:xfrm>
              <a:off x="2304226"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07" name="Oval 176"/>
            <p:cNvSpPr>
              <a:spLocks noChangeAspect="1" noChangeArrowheads="1"/>
            </p:cNvSpPr>
            <p:nvPr/>
          </p:nvSpPr>
          <p:spPr bwMode="auto">
            <a:xfrm>
              <a:off x="2417310"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08" name="Oval 177"/>
            <p:cNvSpPr>
              <a:spLocks noChangeAspect="1" noChangeArrowheads="1"/>
            </p:cNvSpPr>
            <p:nvPr/>
          </p:nvSpPr>
          <p:spPr bwMode="auto">
            <a:xfrm>
              <a:off x="2528886"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09" name="Oval 178"/>
            <p:cNvSpPr>
              <a:spLocks noChangeAspect="1" noChangeArrowheads="1"/>
            </p:cNvSpPr>
            <p:nvPr/>
          </p:nvSpPr>
          <p:spPr bwMode="auto">
            <a:xfrm>
              <a:off x="2641969"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10" name="Oval 179"/>
            <p:cNvSpPr>
              <a:spLocks noChangeAspect="1" noChangeArrowheads="1"/>
            </p:cNvSpPr>
            <p:nvPr/>
          </p:nvSpPr>
          <p:spPr bwMode="auto">
            <a:xfrm>
              <a:off x="2753545"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11" name="Oval 180"/>
            <p:cNvSpPr>
              <a:spLocks noChangeAspect="1" noChangeArrowheads="1"/>
            </p:cNvSpPr>
            <p:nvPr/>
          </p:nvSpPr>
          <p:spPr bwMode="auto">
            <a:xfrm>
              <a:off x="3204373"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12" name="Oval 181"/>
            <p:cNvSpPr>
              <a:spLocks noChangeAspect="1" noChangeArrowheads="1"/>
            </p:cNvSpPr>
            <p:nvPr/>
          </p:nvSpPr>
          <p:spPr bwMode="auto">
            <a:xfrm>
              <a:off x="3315949"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13" name="Oval 182"/>
            <p:cNvSpPr>
              <a:spLocks noChangeAspect="1" noChangeArrowheads="1"/>
            </p:cNvSpPr>
            <p:nvPr/>
          </p:nvSpPr>
          <p:spPr bwMode="auto">
            <a:xfrm>
              <a:off x="3429033"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14" name="Oval 183"/>
            <p:cNvSpPr>
              <a:spLocks noChangeAspect="1" noChangeArrowheads="1"/>
            </p:cNvSpPr>
            <p:nvPr/>
          </p:nvSpPr>
          <p:spPr bwMode="auto">
            <a:xfrm>
              <a:off x="3540609"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15" name="Oval 184"/>
            <p:cNvSpPr>
              <a:spLocks noChangeAspect="1" noChangeArrowheads="1"/>
            </p:cNvSpPr>
            <p:nvPr/>
          </p:nvSpPr>
          <p:spPr bwMode="auto">
            <a:xfrm>
              <a:off x="3653693"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16" name="Oval 185"/>
            <p:cNvSpPr>
              <a:spLocks noChangeAspect="1" noChangeArrowheads="1"/>
            </p:cNvSpPr>
            <p:nvPr/>
          </p:nvSpPr>
          <p:spPr bwMode="auto">
            <a:xfrm>
              <a:off x="4663908"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17" name="Oval 186"/>
            <p:cNvSpPr>
              <a:spLocks noChangeAspect="1" noChangeArrowheads="1"/>
            </p:cNvSpPr>
            <p:nvPr/>
          </p:nvSpPr>
          <p:spPr bwMode="auto">
            <a:xfrm>
              <a:off x="4776992"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18" name="Oval 187"/>
            <p:cNvSpPr>
              <a:spLocks noChangeAspect="1" noChangeArrowheads="1"/>
            </p:cNvSpPr>
            <p:nvPr/>
          </p:nvSpPr>
          <p:spPr bwMode="auto">
            <a:xfrm>
              <a:off x="4888568"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19" name="Oval 188"/>
            <p:cNvSpPr>
              <a:spLocks noChangeAspect="1" noChangeArrowheads="1"/>
            </p:cNvSpPr>
            <p:nvPr/>
          </p:nvSpPr>
          <p:spPr bwMode="auto">
            <a:xfrm>
              <a:off x="5001652"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20" name="Oval 189"/>
            <p:cNvSpPr>
              <a:spLocks noChangeAspect="1" noChangeArrowheads="1"/>
            </p:cNvSpPr>
            <p:nvPr/>
          </p:nvSpPr>
          <p:spPr bwMode="auto">
            <a:xfrm>
              <a:off x="5113228"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21" name="Oval 190"/>
            <p:cNvSpPr>
              <a:spLocks noChangeAspect="1" noChangeArrowheads="1"/>
            </p:cNvSpPr>
            <p:nvPr/>
          </p:nvSpPr>
          <p:spPr bwMode="auto">
            <a:xfrm>
              <a:off x="5562548"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22" name="Oval 191"/>
            <p:cNvSpPr>
              <a:spLocks noChangeAspect="1" noChangeArrowheads="1"/>
            </p:cNvSpPr>
            <p:nvPr/>
          </p:nvSpPr>
          <p:spPr bwMode="auto">
            <a:xfrm>
              <a:off x="5675631"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23" name="Oval 192"/>
            <p:cNvSpPr>
              <a:spLocks noChangeAspect="1" noChangeArrowheads="1"/>
            </p:cNvSpPr>
            <p:nvPr/>
          </p:nvSpPr>
          <p:spPr bwMode="auto">
            <a:xfrm>
              <a:off x="5787207"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24" name="Oval 193"/>
            <p:cNvSpPr>
              <a:spLocks noChangeAspect="1" noChangeArrowheads="1"/>
            </p:cNvSpPr>
            <p:nvPr/>
          </p:nvSpPr>
          <p:spPr bwMode="auto">
            <a:xfrm>
              <a:off x="5900291"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25" name="Oval 194"/>
            <p:cNvSpPr>
              <a:spLocks noChangeAspect="1" noChangeArrowheads="1"/>
            </p:cNvSpPr>
            <p:nvPr/>
          </p:nvSpPr>
          <p:spPr bwMode="auto">
            <a:xfrm>
              <a:off x="6013375"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26" name="Oval 195"/>
            <p:cNvSpPr>
              <a:spLocks noChangeAspect="1" noChangeArrowheads="1"/>
            </p:cNvSpPr>
            <p:nvPr/>
          </p:nvSpPr>
          <p:spPr bwMode="auto">
            <a:xfrm>
              <a:off x="6124951"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27" name="Oval 196"/>
            <p:cNvSpPr>
              <a:spLocks noChangeAspect="1" noChangeArrowheads="1"/>
            </p:cNvSpPr>
            <p:nvPr/>
          </p:nvSpPr>
          <p:spPr bwMode="auto">
            <a:xfrm>
              <a:off x="6238035"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28" name="Oval 197"/>
            <p:cNvSpPr>
              <a:spLocks noChangeAspect="1" noChangeArrowheads="1"/>
            </p:cNvSpPr>
            <p:nvPr/>
          </p:nvSpPr>
          <p:spPr bwMode="auto">
            <a:xfrm>
              <a:off x="6349611"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29" name="Oval 198"/>
            <p:cNvSpPr>
              <a:spLocks noChangeAspect="1" noChangeArrowheads="1"/>
            </p:cNvSpPr>
            <p:nvPr/>
          </p:nvSpPr>
          <p:spPr bwMode="auto">
            <a:xfrm>
              <a:off x="6462694"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30" name="Oval 199"/>
            <p:cNvSpPr>
              <a:spLocks noChangeAspect="1" noChangeArrowheads="1"/>
            </p:cNvSpPr>
            <p:nvPr/>
          </p:nvSpPr>
          <p:spPr bwMode="auto">
            <a:xfrm>
              <a:off x="6574270"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31" name="Oval 200"/>
            <p:cNvSpPr>
              <a:spLocks noChangeAspect="1" noChangeArrowheads="1"/>
            </p:cNvSpPr>
            <p:nvPr/>
          </p:nvSpPr>
          <p:spPr bwMode="auto">
            <a:xfrm>
              <a:off x="6687355"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32" name="Oval 201"/>
            <p:cNvSpPr>
              <a:spLocks noChangeAspect="1" noChangeArrowheads="1"/>
            </p:cNvSpPr>
            <p:nvPr/>
          </p:nvSpPr>
          <p:spPr bwMode="auto">
            <a:xfrm>
              <a:off x="6798931"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33" name="Oval 202"/>
            <p:cNvSpPr>
              <a:spLocks noChangeAspect="1" noChangeArrowheads="1"/>
            </p:cNvSpPr>
            <p:nvPr/>
          </p:nvSpPr>
          <p:spPr bwMode="auto">
            <a:xfrm>
              <a:off x="6912014"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34" name="Oval 203"/>
            <p:cNvSpPr>
              <a:spLocks noChangeAspect="1" noChangeArrowheads="1"/>
            </p:cNvSpPr>
            <p:nvPr/>
          </p:nvSpPr>
          <p:spPr bwMode="auto">
            <a:xfrm>
              <a:off x="7023590"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35" name="Oval 204"/>
            <p:cNvSpPr>
              <a:spLocks noChangeAspect="1" noChangeArrowheads="1"/>
            </p:cNvSpPr>
            <p:nvPr/>
          </p:nvSpPr>
          <p:spPr bwMode="auto">
            <a:xfrm>
              <a:off x="7136674"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36" name="Oval 205"/>
            <p:cNvSpPr>
              <a:spLocks noChangeAspect="1" noChangeArrowheads="1"/>
            </p:cNvSpPr>
            <p:nvPr/>
          </p:nvSpPr>
          <p:spPr bwMode="auto">
            <a:xfrm>
              <a:off x="7248250"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37" name="Oval 206"/>
            <p:cNvSpPr>
              <a:spLocks noChangeAspect="1" noChangeArrowheads="1"/>
            </p:cNvSpPr>
            <p:nvPr/>
          </p:nvSpPr>
          <p:spPr bwMode="auto">
            <a:xfrm>
              <a:off x="7361334"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38" name="Oval 207"/>
            <p:cNvSpPr>
              <a:spLocks noChangeAspect="1" noChangeArrowheads="1"/>
            </p:cNvSpPr>
            <p:nvPr/>
          </p:nvSpPr>
          <p:spPr bwMode="auto">
            <a:xfrm>
              <a:off x="7472910"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39" name="Oval 208"/>
            <p:cNvSpPr>
              <a:spLocks noChangeAspect="1" noChangeArrowheads="1"/>
            </p:cNvSpPr>
            <p:nvPr/>
          </p:nvSpPr>
          <p:spPr bwMode="auto">
            <a:xfrm>
              <a:off x="7585994"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40" name="Oval 209"/>
            <p:cNvSpPr>
              <a:spLocks noChangeAspect="1" noChangeArrowheads="1"/>
            </p:cNvSpPr>
            <p:nvPr/>
          </p:nvSpPr>
          <p:spPr bwMode="auto">
            <a:xfrm>
              <a:off x="7697570"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41" name="Oval 210"/>
            <p:cNvSpPr>
              <a:spLocks noChangeAspect="1" noChangeArrowheads="1"/>
            </p:cNvSpPr>
            <p:nvPr/>
          </p:nvSpPr>
          <p:spPr bwMode="auto">
            <a:xfrm>
              <a:off x="7810653"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42" name="Oval 211"/>
            <p:cNvSpPr>
              <a:spLocks noChangeAspect="1" noChangeArrowheads="1"/>
            </p:cNvSpPr>
            <p:nvPr/>
          </p:nvSpPr>
          <p:spPr bwMode="auto">
            <a:xfrm>
              <a:off x="7922229"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43" name="Oval 212"/>
            <p:cNvSpPr>
              <a:spLocks noChangeAspect="1" noChangeArrowheads="1"/>
            </p:cNvSpPr>
            <p:nvPr/>
          </p:nvSpPr>
          <p:spPr bwMode="auto">
            <a:xfrm>
              <a:off x="8035314"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44" name="Oval 213"/>
            <p:cNvSpPr>
              <a:spLocks noChangeAspect="1" noChangeArrowheads="1"/>
            </p:cNvSpPr>
            <p:nvPr/>
          </p:nvSpPr>
          <p:spPr bwMode="auto">
            <a:xfrm>
              <a:off x="8146890"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45" name="Oval 214"/>
            <p:cNvSpPr>
              <a:spLocks noChangeAspect="1" noChangeArrowheads="1"/>
            </p:cNvSpPr>
            <p:nvPr/>
          </p:nvSpPr>
          <p:spPr bwMode="auto">
            <a:xfrm>
              <a:off x="8259973"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46" name="Oval 215"/>
            <p:cNvSpPr>
              <a:spLocks noChangeAspect="1" noChangeArrowheads="1"/>
            </p:cNvSpPr>
            <p:nvPr/>
          </p:nvSpPr>
          <p:spPr bwMode="auto">
            <a:xfrm>
              <a:off x="8371549"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47" name="Oval 216"/>
            <p:cNvSpPr>
              <a:spLocks noChangeAspect="1" noChangeArrowheads="1"/>
            </p:cNvSpPr>
            <p:nvPr/>
          </p:nvSpPr>
          <p:spPr bwMode="auto">
            <a:xfrm>
              <a:off x="8484633"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48" name="Oval 217"/>
            <p:cNvSpPr>
              <a:spLocks noChangeAspect="1" noChangeArrowheads="1"/>
            </p:cNvSpPr>
            <p:nvPr/>
          </p:nvSpPr>
          <p:spPr bwMode="auto">
            <a:xfrm>
              <a:off x="8596209"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49" name="Oval 218"/>
            <p:cNvSpPr>
              <a:spLocks noChangeAspect="1" noChangeArrowheads="1"/>
            </p:cNvSpPr>
            <p:nvPr/>
          </p:nvSpPr>
          <p:spPr bwMode="auto">
            <a:xfrm>
              <a:off x="506947"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50" name="Oval 219"/>
            <p:cNvSpPr>
              <a:spLocks noChangeAspect="1" noChangeArrowheads="1"/>
            </p:cNvSpPr>
            <p:nvPr/>
          </p:nvSpPr>
          <p:spPr bwMode="auto">
            <a:xfrm>
              <a:off x="620031"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51" name="Oval 220"/>
            <p:cNvSpPr>
              <a:spLocks noChangeAspect="1" noChangeArrowheads="1"/>
            </p:cNvSpPr>
            <p:nvPr/>
          </p:nvSpPr>
          <p:spPr bwMode="auto">
            <a:xfrm>
              <a:off x="731607"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52" name="Oval 221"/>
            <p:cNvSpPr>
              <a:spLocks noChangeAspect="1" noChangeArrowheads="1"/>
            </p:cNvSpPr>
            <p:nvPr/>
          </p:nvSpPr>
          <p:spPr bwMode="auto">
            <a:xfrm>
              <a:off x="844691"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53" name="Oval 222"/>
            <p:cNvSpPr>
              <a:spLocks noChangeAspect="1" noChangeArrowheads="1"/>
            </p:cNvSpPr>
            <p:nvPr/>
          </p:nvSpPr>
          <p:spPr bwMode="auto">
            <a:xfrm>
              <a:off x="956267"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54" name="Oval 223"/>
            <p:cNvSpPr>
              <a:spLocks noChangeAspect="1" noChangeArrowheads="1"/>
            </p:cNvSpPr>
            <p:nvPr/>
          </p:nvSpPr>
          <p:spPr bwMode="auto">
            <a:xfrm>
              <a:off x="1069351"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55" name="Oval 224"/>
            <p:cNvSpPr>
              <a:spLocks noChangeAspect="1" noChangeArrowheads="1"/>
            </p:cNvSpPr>
            <p:nvPr/>
          </p:nvSpPr>
          <p:spPr bwMode="auto">
            <a:xfrm>
              <a:off x="1180927"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56" name="Oval 225"/>
            <p:cNvSpPr>
              <a:spLocks noChangeAspect="1" noChangeArrowheads="1"/>
            </p:cNvSpPr>
            <p:nvPr/>
          </p:nvSpPr>
          <p:spPr bwMode="auto">
            <a:xfrm>
              <a:off x="1294010"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57" name="Oval 226"/>
            <p:cNvSpPr>
              <a:spLocks noChangeAspect="1" noChangeArrowheads="1"/>
            </p:cNvSpPr>
            <p:nvPr/>
          </p:nvSpPr>
          <p:spPr bwMode="auto">
            <a:xfrm>
              <a:off x="1405586"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58" name="Oval 227"/>
            <p:cNvSpPr>
              <a:spLocks noChangeAspect="1" noChangeArrowheads="1"/>
            </p:cNvSpPr>
            <p:nvPr/>
          </p:nvSpPr>
          <p:spPr bwMode="auto">
            <a:xfrm>
              <a:off x="1518671"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59" name="Oval 228"/>
            <p:cNvSpPr>
              <a:spLocks noChangeAspect="1" noChangeArrowheads="1"/>
            </p:cNvSpPr>
            <p:nvPr/>
          </p:nvSpPr>
          <p:spPr bwMode="auto">
            <a:xfrm>
              <a:off x="1630247"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60" name="Oval 229"/>
            <p:cNvSpPr>
              <a:spLocks noChangeAspect="1" noChangeArrowheads="1"/>
            </p:cNvSpPr>
            <p:nvPr/>
          </p:nvSpPr>
          <p:spPr bwMode="auto">
            <a:xfrm>
              <a:off x="1743330"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61" name="Oval 230"/>
            <p:cNvSpPr>
              <a:spLocks noChangeAspect="1" noChangeArrowheads="1"/>
            </p:cNvSpPr>
            <p:nvPr/>
          </p:nvSpPr>
          <p:spPr bwMode="auto">
            <a:xfrm>
              <a:off x="1854906"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62" name="Oval 231"/>
            <p:cNvSpPr>
              <a:spLocks noChangeAspect="1" noChangeArrowheads="1"/>
            </p:cNvSpPr>
            <p:nvPr/>
          </p:nvSpPr>
          <p:spPr bwMode="auto">
            <a:xfrm>
              <a:off x="1967990"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63" name="Oval 232"/>
            <p:cNvSpPr>
              <a:spLocks noChangeAspect="1" noChangeArrowheads="1"/>
            </p:cNvSpPr>
            <p:nvPr/>
          </p:nvSpPr>
          <p:spPr bwMode="auto">
            <a:xfrm>
              <a:off x="2079566"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64" name="Oval 233"/>
            <p:cNvSpPr>
              <a:spLocks noChangeAspect="1" noChangeArrowheads="1"/>
            </p:cNvSpPr>
            <p:nvPr/>
          </p:nvSpPr>
          <p:spPr bwMode="auto">
            <a:xfrm>
              <a:off x="2192650"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65" name="Oval 234"/>
            <p:cNvSpPr>
              <a:spLocks noChangeAspect="1" noChangeArrowheads="1"/>
            </p:cNvSpPr>
            <p:nvPr/>
          </p:nvSpPr>
          <p:spPr bwMode="auto">
            <a:xfrm>
              <a:off x="2304226"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66" name="Oval 235"/>
            <p:cNvSpPr>
              <a:spLocks noChangeAspect="1" noChangeArrowheads="1"/>
            </p:cNvSpPr>
            <p:nvPr/>
          </p:nvSpPr>
          <p:spPr bwMode="auto">
            <a:xfrm>
              <a:off x="2528886"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67" name="Oval 236"/>
            <p:cNvSpPr>
              <a:spLocks noChangeAspect="1" noChangeArrowheads="1"/>
            </p:cNvSpPr>
            <p:nvPr/>
          </p:nvSpPr>
          <p:spPr bwMode="auto">
            <a:xfrm>
              <a:off x="2641969"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68" name="Oval 237"/>
            <p:cNvSpPr>
              <a:spLocks noChangeAspect="1" noChangeArrowheads="1"/>
            </p:cNvSpPr>
            <p:nvPr/>
          </p:nvSpPr>
          <p:spPr bwMode="auto">
            <a:xfrm>
              <a:off x="2753545"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69" name="Oval 238"/>
            <p:cNvSpPr>
              <a:spLocks noChangeAspect="1" noChangeArrowheads="1"/>
            </p:cNvSpPr>
            <p:nvPr/>
          </p:nvSpPr>
          <p:spPr bwMode="auto">
            <a:xfrm>
              <a:off x="3204373"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70" name="Oval 239"/>
            <p:cNvSpPr>
              <a:spLocks noChangeAspect="1" noChangeArrowheads="1"/>
            </p:cNvSpPr>
            <p:nvPr/>
          </p:nvSpPr>
          <p:spPr bwMode="auto">
            <a:xfrm>
              <a:off x="3315949"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71" name="Oval 240"/>
            <p:cNvSpPr>
              <a:spLocks noChangeAspect="1" noChangeArrowheads="1"/>
            </p:cNvSpPr>
            <p:nvPr/>
          </p:nvSpPr>
          <p:spPr bwMode="auto">
            <a:xfrm>
              <a:off x="3429033"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72" name="Oval 241"/>
            <p:cNvSpPr>
              <a:spLocks noChangeAspect="1" noChangeArrowheads="1"/>
            </p:cNvSpPr>
            <p:nvPr/>
          </p:nvSpPr>
          <p:spPr bwMode="auto">
            <a:xfrm>
              <a:off x="3878352"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73" name="Oval 242"/>
            <p:cNvSpPr>
              <a:spLocks noChangeAspect="1" noChangeArrowheads="1"/>
            </p:cNvSpPr>
            <p:nvPr/>
          </p:nvSpPr>
          <p:spPr bwMode="auto">
            <a:xfrm>
              <a:off x="4663908"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74" name="Oval 243"/>
            <p:cNvSpPr>
              <a:spLocks noChangeAspect="1" noChangeArrowheads="1"/>
            </p:cNvSpPr>
            <p:nvPr/>
          </p:nvSpPr>
          <p:spPr bwMode="auto">
            <a:xfrm>
              <a:off x="4776992"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75" name="Oval 244"/>
            <p:cNvSpPr>
              <a:spLocks noChangeAspect="1" noChangeArrowheads="1"/>
            </p:cNvSpPr>
            <p:nvPr/>
          </p:nvSpPr>
          <p:spPr bwMode="auto">
            <a:xfrm>
              <a:off x="4888568"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76" name="Oval 245"/>
            <p:cNvSpPr>
              <a:spLocks noChangeAspect="1" noChangeArrowheads="1"/>
            </p:cNvSpPr>
            <p:nvPr/>
          </p:nvSpPr>
          <p:spPr bwMode="auto">
            <a:xfrm>
              <a:off x="5001652"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77" name="Oval 246"/>
            <p:cNvSpPr>
              <a:spLocks noChangeAspect="1" noChangeArrowheads="1"/>
            </p:cNvSpPr>
            <p:nvPr/>
          </p:nvSpPr>
          <p:spPr bwMode="auto">
            <a:xfrm>
              <a:off x="5113228"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78" name="Oval 247"/>
            <p:cNvSpPr>
              <a:spLocks noChangeAspect="1" noChangeArrowheads="1"/>
            </p:cNvSpPr>
            <p:nvPr/>
          </p:nvSpPr>
          <p:spPr bwMode="auto">
            <a:xfrm>
              <a:off x="5226311"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79" name="Oval 248"/>
            <p:cNvSpPr>
              <a:spLocks noChangeAspect="1" noChangeArrowheads="1"/>
            </p:cNvSpPr>
            <p:nvPr/>
          </p:nvSpPr>
          <p:spPr bwMode="auto">
            <a:xfrm>
              <a:off x="5337887"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80" name="Oval 249"/>
            <p:cNvSpPr>
              <a:spLocks noChangeAspect="1" noChangeArrowheads="1"/>
            </p:cNvSpPr>
            <p:nvPr/>
          </p:nvSpPr>
          <p:spPr bwMode="auto">
            <a:xfrm>
              <a:off x="5450972"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81" name="Oval 250"/>
            <p:cNvSpPr>
              <a:spLocks noChangeAspect="1" noChangeArrowheads="1"/>
            </p:cNvSpPr>
            <p:nvPr/>
          </p:nvSpPr>
          <p:spPr bwMode="auto">
            <a:xfrm>
              <a:off x="5562548"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82" name="Oval 251"/>
            <p:cNvSpPr>
              <a:spLocks noChangeAspect="1" noChangeArrowheads="1"/>
            </p:cNvSpPr>
            <p:nvPr/>
          </p:nvSpPr>
          <p:spPr bwMode="auto">
            <a:xfrm>
              <a:off x="5675631"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83" name="Oval 252"/>
            <p:cNvSpPr>
              <a:spLocks noChangeAspect="1" noChangeArrowheads="1"/>
            </p:cNvSpPr>
            <p:nvPr/>
          </p:nvSpPr>
          <p:spPr bwMode="auto">
            <a:xfrm>
              <a:off x="5787207"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84" name="Oval 253"/>
            <p:cNvSpPr>
              <a:spLocks noChangeAspect="1" noChangeArrowheads="1"/>
            </p:cNvSpPr>
            <p:nvPr/>
          </p:nvSpPr>
          <p:spPr bwMode="auto">
            <a:xfrm>
              <a:off x="5900291"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85" name="Oval 254"/>
            <p:cNvSpPr>
              <a:spLocks noChangeAspect="1" noChangeArrowheads="1"/>
            </p:cNvSpPr>
            <p:nvPr/>
          </p:nvSpPr>
          <p:spPr bwMode="auto">
            <a:xfrm>
              <a:off x="6013375"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86" name="Oval 255"/>
            <p:cNvSpPr>
              <a:spLocks noChangeAspect="1" noChangeArrowheads="1"/>
            </p:cNvSpPr>
            <p:nvPr/>
          </p:nvSpPr>
          <p:spPr bwMode="auto">
            <a:xfrm>
              <a:off x="6124951"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87" name="Oval 256"/>
            <p:cNvSpPr>
              <a:spLocks noChangeAspect="1" noChangeArrowheads="1"/>
            </p:cNvSpPr>
            <p:nvPr/>
          </p:nvSpPr>
          <p:spPr bwMode="auto">
            <a:xfrm>
              <a:off x="6238035"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88" name="Oval 257"/>
            <p:cNvSpPr>
              <a:spLocks noChangeAspect="1" noChangeArrowheads="1"/>
            </p:cNvSpPr>
            <p:nvPr/>
          </p:nvSpPr>
          <p:spPr bwMode="auto">
            <a:xfrm>
              <a:off x="6349611"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89" name="Oval 258"/>
            <p:cNvSpPr>
              <a:spLocks noChangeAspect="1" noChangeArrowheads="1"/>
            </p:cNvSpPr>
            <p:nvPr/>
          </p:nvSpPr>
          <p:spPr bwMode="auto">
            <a:xfrm>
              <a:off x="6462694"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90" name="Oval 259"/>
            <p:cNvSpPr>
              <a:spLocks noChangeAspect="1" noChangeArrowheads="1"/>
            </p:cNvSpPr>
            <p:nvPr/>
          </p:nvSpPr>
          <p:spPr bwMode="auto">
            <a:xfrm>
              <a:off x="6574270"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91" name="Oval 260"/>
            <p:cNvSpPr>
              <a:spLocks noChangeAspect="1" noChangeArrowheads="1"/>
            </p:cNvSpPr>
            <p:nvPr/>
          </p:nvSpPr>
          <p:spPr bwMode="auto">
            <a:xfrm>
              <a:off x="6687355"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92" name="Oval 261"/>
            <p:cNvSpPr>
              <a:spLocks noChangeAspect="1" noChangeArrowheads="1"/>
            </p:cNvSpPr>
            <p:nvPr/>
          </p:nvSpPr>
          <p:spPr bwMode="auto">
            <a:xfrm>
              <a:off x="6798931"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93" name="Oval 262"/>
            <p:cNvSpPr>
              <a:spLocks noChangeAspect="1" noChangeArrowheads="1"/>
            </p:cNvSpPr>
            <p:nvPr/>
          </p:nvSpPr>
          <p:spPr bwMode="auto">
            <a:xfrm>
              <a:off x="6912014"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94" name="Oval 263"/>
            <p:cNvSpPr>
              <a:spLocks noChangeAspect="1" noChangeArrowheads="1"/>
            </p:cNvSpPr>
            <p:nvPr/>
          </p:nvSpPr>
          <p:spPr bwMode="auto">
            <a:xfrm>
              <a:off x="7023590"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95" name="Oval 264"/>
            <p:cNvSpPr>
              <a:spLocks noChangeAspect="1" noChangeArrowheads="1"/>
            </p:cNvSpPr>
            <p:nvPr/>
          </p:nvSpPr>
          <p:spPr bwMode="auto">
            <a:xfrm>
              <a:off x="7136674"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96" name="Oval 265"/>
            <p:cNvSpPr>
              <a:spLocks noChangeAspect="1" noChangeArrowheads="1"/>
            </p:cNvSpPr>
            <p:nvPr/>
          </p:nvSpPr>
          <p:spPr bwMode="auto">
            <a:xfrm>
              <a:off x="7248250"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97" name="Oval 266"/>
            <p:cNvSpPr>
              <a:spLocks noChangeAspect="1" noChangeArrowheads="1"/>
            </p:cNvSpPr>
            <p:nvPr/>
          </p:nvSpPr>
          <p:spPr bwMode="auto">
            <a:xfrm>
              <a:off x="7361334"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98" name="Oval 267"/>
            <p:cNvSpPr>
              <a:spLocks noChangeAspect="1" noChangeArrowheads="1"/>
            </p:cNvSpPr>
            <p:nvPr/>
          </p:nvSpPr>
          <p:spPr bwMode="auto">
            <a:xfrm>
              <a:off x="7472910"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99" name="Oval 268"/>
            <p:cNvSpPr>
              <a:spLocks noChangeAspect="1" noChangeArrowheads="1"/>
            </p:cNvSpPr>
            <p:nvPr/>
          </p:nvSpPr>
          <p:spPr bwMode="auto">
            <a:xfrm>
              <a:off x="7585994"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00" name="Oval 269"/>
            <p:cNvSpPr>
              <a:spLocks noChangeAspect="1" noChangeArrowheads="1"/>
            </p:cNvSpPr>
            <p:nvPr/>
          </p:nvSpPr>
          <p:spPr bwMode="auto">
            <a:xfrm>
              <a:off x="7697570"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01" name="Oval 270"/>
            <p:cNvSpPr>
              <a:spLocks noChangeAspect="1" noChangeArrowheads="1"/>
            </p:cNvSpPr>
            <p:nvPr/>
          </p:nvSpPr>
          <p:spPr bwMode="auto">
            <a:xfrm>
              <a:off x="7810653"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02" name="Oval 271"/>
            <p:cNvSpPr>
              <a:spLocks noChangeAspect="1" noChangeArrowheads="1"/>
            </p:cNvSpPr>
            <p:nvPr/>
          </p:nvSpPr>
          <p:spPr bwMode="auto">
            <a:xfrm>
              <a:off x="7922229"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03" name="Oval 272"/>
            <p:cNvSpPr>
              <a:spLocks noChangeAspect="1" noChangeArrowheads="1"/>
            </p:cNvSpPr>
            <p:nvPr/>
          </p:nvSpPr>
          <p:spPr bwMode="auto">
            <a:xfrm>
              <a:off x="8035314"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04" name="Oval 273"/>
            <p:cNvSpPr>
              <a:spLocks noChangeAspect="1" noChangeArrowheads="1"/>
            </p:cNvSpPr>
            <p:nvPr/>
          </p:nvSpPr>
          <p:spPr bwMode="auto">
            <a:xfrm>
              <a:off x="8146890"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05" name="Oval 274"/>
            <p:cNvSpPr>
              <a:spLocks noChangeAspect="1" noChangeArrowheads="1"/>
            </p:cNvSpPr>
            <p:nvPr/>
          </p:nvSpPr>
          <p:spPr bwMode="auto">
            <a:xfrm>
              <a:off x="8259973"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06" name="Oval 275"/>
            <p:cNvSpPr>
              <a:spLocks noChangeAspect="1" noChangeArrowheads="1"/>
            </p:cNvSpPr>
            <p:nvPr/>
          </p:nvSpPr>
          <p:spPr bwMode="auto">
            <a:xfrm>
              <a:off x="8371549"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07" name="Oval 276"/>
            <p:cNvSpPr>
              <a:spLocks noChangeAspect="1" noChangeArrowheads="1"/>
            </p:cNvSpPr>
            <p:nvPr/>
          </p:nvSpPr>
          <p:spPr bwMode="auto">
            <a:xfrm>
              <a:off x="8484633"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08" name="Oval 277"/>
            <p:cNvSpPr>
              <a:spLocks noChangeAspect="1" noChangeArrowheads="1"/>
            </p:cNvSpPr>
            <p:nvPr/>
          </p:nvSpPr>
          <p:spPr bwMode="auto">
            <a:xfrm>
              <a:off x="8596209"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09" name="Oval 278"/>
            <p:cNvSpPr>
              <a:spLocks noChangeAspect="1" noChangeArrowheads="1"/>
            </p:cNvSpPr>
            <p:nvPr/>
          </p:nvSpPr>
          <p:spPr bwMode="auto">
            <a:xfrm>
              <a:off x="8709293"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10" name="Oval 279"/>
            <p:cNvSpPr>
              <a:spLocks noChangeAspect="1" noChangeArrowheads="1"/>
            </p:cNvSpPr>
            <p:nvPr/>
          </p:nvSpPr>
          <p:spPr bwMode="auto">
            <a:xfrm>
              <a:off x="506947"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11" name="Oval 280"/>
            <p:cNvSpPr>
              <a:spLocks noChangeAspect="1" noChangeArrowheads="1"/>
            </p:cNvSpPr>
            <p:nvPr/>
          </p:nvSpPr>
          <p:spPr bwMode="auto">
            <a:xfrm>
              <a:off x="620031"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12" name="Oval 281"/>
            <p:cNvSpPr>
              <a:spLocks noChangeAspect="1" noChangeArrowheads="1"/>
            </p:cNvSpPr>
            <p:nvPr/>
          </p:nvSpPr>
          <p:spPr bwMode="auto">
            <a:xfrm>
              <a:off x="731607"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13" name="Oval 282"/>
            <p:cNvSpPr>
              <a:spLocks noChangeAspect="1" noChangeArrowheads="1"/>
            </p:cNvSpPr>
            <p:nvPr/>
          </p:nvSpPr>
          <p:spPr bwMode="auto">
            <a:xfrm>
              <a:off x="844691"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14" name="Oval 283"/>
            <p:cNvSpPr>
              <a:spLocks noChangeAspect="1" noChangeArrowheads="1"/>
            </p:cNvSpPr>
            <p:nvPr/>
          </p:nvSpPr>
          <p:spPr bwMode="auto">
            <a:xfrm>
              <a:off x="956267"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15" name="Oval 284"/>
            <p:cNvSpPr>
              <a:spLocks noChangeAspect="1" noChangeArrowheads="1"/>
            </p:cNvSpPr>
            <p:nvPr/>
          </p:nvSpPr>
          <p:spPr bwMode="auto">
            <a:xfrm>
              <a:off x="1069351"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16" name="Oval 285"/>
            <p:cNvSpPr>
              <a:spLocks noChangeAspect="1" noChangeArrowheads="1"/>
            </p:cNvSpPr>
            <p:nvPr/>
          </p:nvSpPr>
          <p:spPr bwMode="auto">
            <a:xfrm>
              <a:off x="1180927"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17" name="Oval 286"/>
            <p:cNvSpPr>
              <a:spLocks noChangeAspect="1" noChangeArrowheads="1"/>
            </p:cNvSpPr>
            <p:nvPr/>
          </p:nvSpPr>
          <p:spPr bwMode="auto">
            <a:xfrm>
              <a:off x="1294010"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18" name="Oval 287"/>
            <p:cNvSpPr>
              <a:spLocks noChangeAspect="1" noChangeArrowheads="1"/>
            </p:cNvSpPr>
            <p:nvPr/>
          </p:nvSpPr>
          <p:spPr bwMode="auto">
            <a:xfrm>
              <a:off x="1405586"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19" name="Oval 288"/>
            <p:cNvSpPr>
              <a:spLocks noChangeAspect="1" noChangeArrowheads="1"/>
            </p:cNvSpPr>
            <p:nvPr/>
          </p:nvSpPr>
          <p:spPr bwMode="auto">
            <a:xfrm>
              <a:off x="1518671"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20" name="Oval 289"/>
            <p:cNvSpPr>
              <a:spLocks noChangeAspect="1" noChangeArrowheads="1"/>
            </p:cNvSpPr>
            <p:nvPr/>
          </p:nvSpPr>
          <p:spPr bwMode="auto">
            <a:xfrm>
              <a:off x="1630247"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21" name="Oval 290"/>
            <p:cNvSpPr>
              <a:spLocks noChangeAspect="1" noChangeArrowheads="1"/>
            </p:cNvSpPr>
            <p:nvPr/>
          </p:nvSpPr>
          <p:spPr bwMode="auto">
            <a:xfrm>
              <a:off x="1743330"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22" name="Oval 291"/>
            <p:cNvSpPr>
              <a:spLocks noChangeAspect="1" noChangeArrowheads="1"/>
            </p:cNvSpPr>
            <p:nvPr/>
          </p:nvSpPr>
          <p:spPr bwMode="auto">
            <a:xfrm>
              <a:off x="1854906"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23" name="Oval 292"/>
            <p:cNvSpPr>
              <a:spLocks noChangeAspect="1" noChangeArrowheads="1"/>
            </p:cNvSpPr>
            <p:nvPr/>
          </p:nvSpPr>
          <p:spPr bwMode="auto">
            <a:xfrm>
              <a:off x="1967990"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24" name="Oval 293"/>
            <p:cNvSpPr>
              <a:spLocks noChangeAspect="1" noChangeArrowheads="1"/>
            </p:cNvSpPr>
            <p:nvPr/>
          </p:nvSpPr>
          <p:spPr bwMode="auto">
            <a:xfrm>
              <a:off x="2079566"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25" name="Oval 294"/>
            <p:cNvSpPr>
              <a:spLocks noChangeAspect="1" noChangeArrowheads="1"/>
            </p:cNvSpPr>
            <p:nvPr/>
          </p:nvSpPr>
          <p:spPr bwMode="auto">
            <a:xfrm>
              <a:off x="2192650"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26" name="Oval 295"/>
            <p:cNvSpPr>
              <a:spLocks noChangeAspect="1" noChangeArrowheads="1"/>
            </p:cNvSpPr>
            <p:nvPr/>
          </p:nvSpPr>
          <p:spPr bwMode="auto">
            <a:xfrm>
              <a:off x="2304226"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27" name="Oval 296"/>
            <p:cNvSpPr>
              <a:spLocks noChangeAspect="1" noChangeArrowheads="1"/>
            </p:cNvSpPr>
            <p:nvPr/>
          </p:nvSpPr>
          <p:spPr bwMode="auto">
            <a:xfrm>
              <a:off x="2641969"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28" name="Oval 297"/>
            <p:cNvSpPr>
              <a:spLocks noChangeAspect="1" noChangeArrowheads="1"/>
            </p:cNvSpPr>
            <p:nvPr/>
          </p:nvSpPr>
          <p:spPr bwMode="auto">
            <a:xfrm>
              <a:off x="2753545"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29" name="Oval 298"/>
            <p:cNvSpPr>
              <a:spLocks noChangeAspect="1" noChangeArrowheads="1"/>
            </p:cNvSpPr>
            <p:nvPr/>
          </p:nvSpPr>
          <p:spPr bwMode="auto">
            <a:xfrm>
              <a:off x="3204373"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30" name="Oval 299"/>
            <p:cNvSpPr>
              <a:spLocks noChangeAspect="1" noChangeArrowheads="1"/>
            </p:cNvSpPr>
            <p:nvPr/>
          </p:nvSpPr>
          <p:spPr bwMode="auto">
            <a:xfrm>
              <a:off x="3315949"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31" name="Oval 300"/>
            <p:cNvSpPr>
              <a:spLocks noChangeAspect="1" noChangeArrowheads="1"/>
            </p:cNvSpPr>
            <p:nvPr/>
          </p:nvSpPr>
          <p:spPr bwMode="auto">
            <a:xfrm>
              <a:off x="3878352"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32" name="Oval 301"/>
            <p:cNvSpPr>
              <a:spLocks noChangeAspect="1" noChangeArrowheads="1"/>
            </p:cNvSpPr>
            <p:nvPr/>
          </p:nvSpPr>
          <p:spPr bwMode="auto">
            <a:xfrm>
              <a:off x="3989928"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33" name="Oval 302"/>
            <p:cNvSpPr>
              <a:spLocks noChangeAspect="1" noChangeArrowheads="1"/>
            </p:cNvSpPr>
            <p:nvPr/>
          </p:nvSpPr>
          <p:spPr bwMode="auto">
            <a:xfrm>
              <a:off x="4552332"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34" name="Oval 303"/>
            <p:cNvSpPr>
              <a:spLocks noChangeAspect="1" noChangeArrowheads="1"/>
            </p:cNvSpPr>
            <p:nvPr/>
          </p:nvSpPr>
          <p:spPr bwMode="auto">
            <a:xfrm>
              <a:off x="4663908"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35" name="Oval 304"/>
            <p:cNvSpPr>
              <a:spLocks noChangeAspect="1" noChangeArrowheads="1"/>
            </p:cNvSpPr>
            <p:nvPr/>
          </p:nvSpPr>
          <p:spPr bwMode="auto">
            <a:xfrm>
              <a:off x="4776992"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36" name="Oval 305"/>
            <p:cNvSpPr>
              <a:spLocks noChangeAspect="1" noChangeArrowheads="1"/>
            </p:cNvSpPr>
            <p:nvPr/>
          </p:nvSpPr>
          <p:spPr bwMode="auto">
            <a:xfrm>
              <a:off x="4888568"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37" name="Oval 306"/>
            <p:cNvSpPr>
              <a:spLocks noChangeAspect="1" noChangeArrowheads="1"/>
            </p:cNvSpPr>
            <p:nvPr/>
          </p:nvSpPr>
          <p:spPr bwMode="auto">
            <a:xfrm>
              <a:off x="5001652"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38" name="Oval 307"/>
            <p:cNvSpPr>
              <a:spLocks noChangeAspect="1" noChangeArrowheads="1"/>
            </p:cNvSpPr>
            <p:nvPr/>
          </p:nvSpPr>
          <p:spPr bwMode="auto">
            <a:xfrm>
              <a:off x="5113228"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39" name="Oval 308"/>
            <p:cNvSpPr>
              <a:spLocks noChangeAspect="1" noChangeArrowheads="1"/>
            </p:cNvSpPr>
            <p:nvPr/>
          </p:nvSpPr>
          <p:spPr bwMode="auto">
            <a:xfrm>
              <a:off x="5226311"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40" name="Oval 309"/>
            <p:cNvSpPr>
              <a:spLocks noChangeAspect="1" noChangeArrowheads="1"/>
            </p:cNvSpPr>
            <p:nvPr/>
          </p:nvSpPr>
          <p:spPr bwMode="auto">
            <a:xfrm>
              <a:off x="5337887"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41" name="Oval 310"/>
            <p:cNvSpPr>
              <a:spLocks noChangeAspect="1" noChangeArrowheads="1"/>
            </p:cNvSpPr>
            <p:nvPr/>
          </p:nvSpPr>
          <p:spPr bwMode="auto">
            <a:xfrm>
              <a:off x="5450972"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42" name="Oval 311"/>
            <p:cNvSpPr>
              <a:spLocks noChangeAspect="1" noChangeArrowheads="1"/>
            </p:cNvSpPr>
            <p:nvPr/>
          </p:nvSpPr>
          <p:spPr bwMode="auto">
            <a:xfrm>
              <a:off x="5562548"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43" name="Oval 312"/>
            <p:cNvSpPr>
              <a:spLocks noChangeAspect="1" noChangeArrowheads="1"/>
            </p:cNvSpPr>
            <p:nvPr/>
          </p:nvSpPr>
          <p:spPr bwMode="auto">
            <a:xfrm>
              <a:off x="5675631"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44" name="Oval 313"/>
            <p:cNvSpPr>
              <a:spLocks noChangeAspect="1" noChangeArrowheads="1"/>
            </p:cNvSpPr>
            <p:nvPr/>
          </p:nvSpPr>
          <p:spPr bwMode="auto">
            <a:xfrm>
              <a:off x="5787207"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45" name="Oval 314"/>
            <p:cNvSpPr>
              <a:spLocks noChangeAspect="1" noChangeArrowheads="1"/>
            </p:cNvSpPr>
            <p:nvPr/>
          </p:nvSpPr>
          <p:spPr bwMode="auto">
            <a:xfrm>
              <a:off x="5900291"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46" name="Oval 315"/>
            <p:cNvSpPr>
              <a:spLocks noChangeAspect="1" noChangeArrowheads="1"/>
            </p:cNvSpPr>
            <p:nvPr/>
          </p:nvSpPr>
          <p:spPr bwMode="auto">
            <a:xfrm>
              <a:off x="6013375"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47" name="Oval 316"/>
            <p:cNvSpPr>
              <a:spLocks noChangeAspect="1" noChangeArrowheads="1"/>
            </p:cNvSpPr>
            <p:nvPr/>
          </p:nvSpPr>
          <p:spPr bwMode="auto">
            <a:xfrm>
              <a:off x="6124951"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48" name="Oval 317"/>
            <p:cNvSpPr>
              <a:spLocks noChangeAspect="1" noChangeArrowheads="1"/>
            </p:cNvSpPr>
            <p:nvPr/>
          </p:nvSpPr>
          <p:spPr bwMode="auto">
            <a:xfrm>
              <a:off x="6238035"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49" name="Oval 318"/>
            <p:cNvSpPr>
              <a:spLocks noChangeAspect="1" noChangeArrowheads="1"/>
            </p:cNvSpPr>
            <p:nvPr/>
          </p:nvSpPr>
          <p:spPr bwMode="auto">
            <a:xfrm>
              <a:off x="6349611"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50" name="Oval 319"/>
            <p:cNvSpPr>
              <a:spLocks noChangeAspect="1" noChangeArrowheads="1"/>
            </p:cNvSpPr>
            <p:nvPr/>
          </p:nvSpPr>
          <p:spPr bwMode="auto">
            <a:xfrm>
              <a:off x="6462694"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51" name="Oval 320"/>
            <p:cNvSpPr>
              <a:spLocks noChangeAspect="1" noChangeArrowheads="1"/>
            </p:cNvSpPr>
            <p:nvPr/>
          </p:nvSpPr>
          <p:spPr bwMode="auto">
            <a:xfrm>
              <a:off x="6574270"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52" name="Oval 321"/>
            <p:cNvSpPr>
              <a:spLocks noChangeAspect="1" noChangeArrowheads="1"/>
            </p:cNvSpPr>
            <p:nvPr/>
          </p:nvSpPr>
          <p:spPr bwMode="auto">
            <a:xfrm>
              <a:off x="6687355"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53" name="Oval 322"/>
            <p:cNvSpPr>
              <a:spLocks noChangeAspect="1" noChangeArrowheads="1"/>
            </p:cNvSpPr>
            <p:nvPr/>
          </p:nvSpPr>
          <p:spPr bwMode="auto">
            <a:xfrm>
              <a:off x="6798931"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54" name="Oval 323"/>
            <p:cNvSpPr>
              <a:spLocks noChangeAspect="1" noChangeArrowheads="1"/>
            </p:cNvSpPr>
            <p:nvPr/>
          </p:nvSpPr>
          <p:spPr bwMode="auto">
            <a:xfrm>
              <a:off x="6912014"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55" name="Oval 324"/>
            <p:cNvSpPr>
              <a:spLocks noChangeAspect="1" noChangeArrowheads="1"/>
            </p:cNvSpPr>
            <p:nvPr/>
          </p:nvSpPr>
          <p:spPr bwMode="auto">
            <a:xfrm>
              <a:off x="7023590"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56" name="Oval 325"/>
            <p:cNvSpPr>
              <a:spLocks noChangeAspect="1" noChangeArrowheads="1"/>
            </p:cNvSpPr>
            <p:nvPr/>
          </p:nvSpPr>
          <p:spPr bwMode="auto">
            <a:xfrm>
              <a:off x="7136674"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57" name="Oval 326"/>
            <p:cNvSpPr>
              <a:spLocks noChangeAspect="1" noChangeArrowheads="1"/>
            </p:cNvSpPr>
            <p:nvPr/>
          </p:nvSpPr>
          <p:spPr bwMode="auto">
            <a:xfrm>
              <a:off x="7248250"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58" name="Oval 327"/>
            <p:cNvSpPr>
              <a:spLocks noChangeAspect="1" noChangeArrowheads="1"/>
            </p:cNvSpPr>
            <p:nvPr/>
          </p:nvSpPr>
          <p:spPr bwMode="auto">
            <a:xfrm>
              <a:off x="7361334"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59" name="Oval 328"/>
            <p:cNvSpPr>
              <a:spLocks noChangeAspect="1" noChangeArrowheads="1"/>
            </p:cNvSpPr>
            <p:nvPr/>
          </p:nvSpPr>
          <p:spPr bwMode="auto">
            <a:xfrm>
              <a:off x="7472910"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60" name="Oval 329"/>
            <p:cNvSpPr>
              <a:spLocks noChangeAspect="1" noChangeArrowheads="1"/>
            </p:cNvSpPr>
            <p:nvPr/>
          </p:nvSpPr>
          <p:spPr bwMode="auto">
            <a:xfrm>
              <a:off x="7585994"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61" name="Oval 330"/>
            <p:cNvSpPr>
              <a:spLocks noChangeAspect="1" noChangeArrowheads="1"/>
            </p:cNvSpPr>
            <p:nvPr/>
          </p:nvSpPr>
          <p:spPr bwMode="auto">
            <a:xfrm>
              <a:off x="7697570"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62" name="Oval 331"/>
            <p:cNvSpPr>
              <a:spLocks noChangeAspect="1" noChangeArrowheads="1"/>
            </p:cNvSpPr>
            <p:nvPr/>
          </p:nvSpPr>
          <p:spPr bwMode="auto">
            <a:xfrm>
              <a:off x="7810653"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63" name="Oval 332"/>
            <p:cNvSpPr>
              <a:spLocks noChangeAspect="1" noChangeArrowheads="1"/>
            </p:cNvSpPr>
            <p:nvPr/>
          </p:nvSpPr>
          <p:spPr bwMode="auto">
            <a:xfrm>
              <a:off x="7922229"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64" name="Oval 333"/>
            <p:cNvSpPr>
              <a:spLocks noChangeAspect="1" noChangeArrowheads="1"/>
            </p:cNvSpPr>
            <p:nvPr/>
          </p:nvSpPr>
          <p:spPr bwMode="auto">
            <a:xfrm>
              <a:off x="8035314"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65" name="Oval 334"/>
            <p:cNvSpPr>
              <a:spLocks noChangeAspect="1" noChangeArrowheads="1"/>
            </p:cNvSpPr>
            <p:nvPr/>
          </p:nvSpPr>
          <p:spPr bwMode="auto">
            <a:xfrm>
              <a:off x="8146890"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66" name="Oval 335"/>
            <p:cNvSpPr>
              <a:spLocks noChangeAspect="1" noChangeArrowheads="1"/>
            </p:cNvSpPr>
            <p:nvPr/>
          </p:nvSpPr>
          <p:spPr bwMode="auto">
            <a:xfrm>
              <a:off x="8259973"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67" name="Oval 336"/>
            <p:cNvSpPr>
              <a:spLocks noChangeAspect="1" noChangeArrowheads="1"/>
            </p:cNvSpPr>
            <p:nvPr/>
          </p:nvSpPr>
          <p:spPr bwMode="auto">
            <a:xfrm>
              <a:off x="8371549"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68" name="Oval 337"/>
            <p:cNvSpPr>
              <a:spLocks noChangeAspect="1" noChangeArrowheads="1"/>
            </p:cNvSpPr>
            <p:nvPr/>
          </p:nvSpPr>
          <p:spPr bwMode="auto">
            <a:xfrm>
              <a:off x="8484633"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69" name="Oval 338"/>
            <p:cNvSpPr>
              <a:spLocks noChangeAspect="1" noChangeArrowheads="1"/>
            </p:cNvSpPr>
            <p:nvPr/>
          </p:nvSpPr>
          <p:spPr bwMode="auto">
            <a:xfrm>
              <a:off x="395371"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70" name="Oval 339"/>
            <p:cNvSpPr>
              <a:spLocks noChangeAspect="1" noChangeArrowheads="1"/>
            </p:cNvSpPr>
            <p:nvPr/>
          </p:nvSpPr>
          <p:spPr bwMode="auto">
            <a:xfrm>
              <a:off x="506947"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71" name="Oval 340"/>
            <p:cNvSpPr>
              <a:spLocks noChangeAspect="1" noChangeArrowheads="1"/>
            </p:cNvSpPr>
            <p:nvPr/>
          </p:nvSpPr>
          <p:spPr bwMode="auto">
            <a:xfrm>
              <a:off x="620031"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72" name="Oval 341"/>
            <p:cNvSpPr>
              <a:spLocks noChangeAspect="1" noChangeArrowheads="1"/>
            </p:cNvSpPr>
            <p:nvPr/>
          </p:nvSpPr>
          <p:spPr bwMode="auto">
            <a:xfrm>
              <a:off x="731607"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73" name="Oval 342"/>
            <p:cNvSpPr>
              <a:spLocks noChangeAspect="1" noChangeArrowheads="1"/>
            </p:cNvSpPr>
            <p:nvPr/>
          </p:nvSpPr>
          <p:spPr bwMode="auto">
            <a:xfrm>
              <a:off x="844691"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74" name="Oval 343"/>
            <p:cNvSpPr>
              <a:spLocks noChangeAspect="1" noChangeArrowheads="1"/>
            </p:cNvSpPr>
            <p:nvPr/>
          </p:nvSpPr>
          <p:spPr bwMode="auto">
            <a:xfrm>
              <a:off x="956267"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75" name="Oval 344"/>
            <p:cNvSpPr>
              <a:spLocks noChangeAspect="1" noChangeArrowheads="1"/>
            </p:cNvSpPr>
            <p:nvPr/>
          </p:nvSpPr>
          <p:spPr bwMode="auto">
            <a:xfrm>
              <a:off x="1069351"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76" name="Oval 345"/>
            <p:cNvSpPr>
              <a:spLocks noChangeAspect="1" noChangeArrowheads="1"/>
            </p:cNvSpPr>
            <p:nvPr/>
          </p:nvSpPr>
          <p:spPr bwMode="auto">
            <a:xfrm>
              <a:off x="1180927"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77" name="Oval 346"/>
            <p:cNvSpPr>
              <a:spLocks noChangeAspect="1" noChangeArrowheads="1"/>
            </p:cNvSpPr>
            <p:nvPr/>
          </p:nvSpPr>
          <p:spPr bwMode="auto">
            <a:xfrm>
              <a:off x="1294010"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78" name="Oval 347"/>
            <p:cNvSpPr>
              <a:spLocks noChangeAspect="1" noChangeArrowheads="1"/>
            </p:cNvSpPr>
            <p:nvPr/>
          </p:nvSpPr>
          <p:spPr bwMode="auto">
            <a:xfrm>
              <a:off x="1405586"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79" name="Oval 348"/>
            <p:cNvSpPr>
              <a:spLocks noChangeAspect="1" noChangeArrowheads="1"/>
            </p:cNvSpPr>
            <p:nvPr/>
          </p:nvSpPr>
          <p:spPr bwMode="auto">
            <a:xfrm>
              <a:off x="1518671"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80" name="Oval 349"/>
            <p:cNvSpPr>
              <a:spLocks noChangeAspect="1" noChangeArrowheads="1"/>
            </p:cNvSpPr>
            <p:nvPr/>
          </p:nvSpPr>
          <p:spPr bwMode="auto">
            <a:xfrm>
              <a:off x="1630247"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81" name="Oval 350"/>
            <p:cNvSpPr>
              <a:spLocks noChangeAspect="1" noChangeArrowheads="1"/>
            </p:cNvSpPr>
            <p:nvPr/>
          </p:nvSpPr>
          <p:spPr bwMode="auto">
            <a:xfrm>
              <a:off x="1743330"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82" name="Oval 351"/>
            <p:cNvSpPr>
              <a:spLocks noChangeAspect="1" noChangeArrowheads="1"/>
            </p:cNvSpPr>
            <p:nvPr/>
          </p:nvSpPr>
          <p:spPr bwMode="auto">
            <a:xfrm>
              <a:off x="1854906"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83" name="Oval 352"/>
            <p:cNvSpPr>
              <a:spLocks noChangeAspect="1" noChangeArrowheads="1"/>
            </p:cNvSpPr>
            <p:nvPr/>
          </p:nvSpPr>
          <p:spPr bwMode="auto">
            <a:xfrm>
              <a:off x="1967990"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84" name="Oval 353"/>
            <p:cNvSpPr>
              <a:spLocks noChangeAspect="1" noChangeArrowheads="1"/>
            </p:cNvSpPr>
            <p:nvPr/>
          </p:nvSpPr>
          <p:spPr bwMode="auto">
            <a:xfrm>
              <a:off x="2079566"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85" name="Oval 354"/>
            <p:cNvSpPr>
              <a:spLocks noChangeAspect="1" noChangeArrowheads="1"/>
            </p:cNvSpPr>
            <p:nvPr/>
          </p:nvSpPr>
          <p:spPr bwMode="auto">
            <a:xfrm>
              <a:off x="2528886"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86" name="Oval 355"/>
            <p:cNvSpPr>
              <a:spLocks noChangeAspect="1" noChangeArrowheads="1"/>
            </p:cNvSpPr>
            <p:nvPr/>
          </p:nvSpPr>
          <p:spPr bwMode="auto">
            <a:xfrm>
              <a:off x="3315949"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87" name="Oval 356"/>
            <p:cNvSpPr>
              <a:spLocks noChangeAspect="1" noChangeArrowheads="1"/>
            </p:cNvSpPr>
            <p:nvPr/>
          </p:nvSpPr>
          <p:spPr bwMode="auto">
            <a:xfrm>
              <a:off x="3765269"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88" name="Oval 357"/>
            <p:cNvSpPr>
              <a:spLocks noChangeAspect="1" noChangeArrowheads="1"/>
            </p:cNvSpPr>
            <p:nvPr/>
          </p:nvSpPr>
          <p:spPr bwMode="auto">
            <a:xfrm>
              <a:off x="4439248"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89" name="Oval 358"/>
            <p:cNvSpPr>
              <a:spLocks noChangeAspect="1" noChangeArrowheads="1"/>
            </p:cNvSpPr>
            <p:nvPr/>
          </p:nvSpPr>
          <p:spPr bwMode="auto">
            <a:xfrm>
              <a:off x="4552332"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90" name="Oval 359"/>
            <p:cNvSpPr>
              <a:spLocks noChangeAspect="1" noChangeArrowheads="1"/>
            </p:cNvSpPr>
            <p:nvPr/>
          </p:nvSpPr>
          <p:spPr bwMode="auto">
            <a:xfrm>
              <a:off x="4663908" y="2074514"/>
              <a:ext cx="85943" cy="85943"/>
            </a:xfrm>
            <a:prstGeom prst="ellipse">
              <a:avLst/>
            </a:prstGeom>
            <a:grpFill/>
            <a:ln>
              <a:noFill/>
            </a:ln>
            <a:effectLst/>
          </p:spPr>
          <p:txBody>
            <a:bodyPr wrap="none" anchor="ctr"/>
            <a:lstStyle/>
            <a:p>
              <a:pPr defTabSz="1218138">
                <a:defRPr/>
              </a:pPr>
              <a:endParaRPr lang="en-US" sz="2398" kern="0" dirty="0">
                <a:solidFill>
                  <a:srgbClr val="292929"/>
                </a:solidFill>
              </a:endParaRPr>
            </a:p>
          </p:txBody>
        </p:sp>
        <p:sp>
          <p:nvSpPr>
            <p:cNvPr id="1591" name="Oval 360"/>
            <p:cNvSpPr>
              <a:spLocks noChangeAspect="1" noChangeArrowheads="1"/>
            </p:cNvSpPr>
            <p:nvPr/>
          </p:nvSpPr>
          <p:spPr bwMode="auto">
            <a:xfrm>
              <a:off x="4888568"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92" name="Oval 361"/>
            <p:cNvSpPr>
              <a:spLocks noChangeAspect="1" noChangeArrowheads="1"/>
            </p:cNvSpPr>
            <p:nvPr/>
          </p:nvSpPr>
          <p:spPr bwMode="auto">
            <a:xfrm>
              <a:off x="5001652"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93" name="Oval 362"/>
            <p:cNvSpPr>
              <a:spLocks noChangeAspect="1" noChangeArrowheads="1"/>
            </p:cNvSpPr>
            <p:nvPr/>
          </p:nvSpPr>
          <p:spPr bwMode="auto">
            <a:xfrm>
              <a:off x="5113228"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94" name="Oval 363"/>
            <p:cNvSpPr>
              <a:spLocks noChangeAspect="1" noChangeArrowheads="1"/>
            </p:cNvSpPr>
            <p:nvPr/>
          </p:nvSpPr>
          <p:spPr bwMode="auto">
            <a:xfrm>
              <a:off x="5226311" y="2074514"/>
              <a:ext cx="85944" cy="85943"/>
            </a:xfrm>
            <a:prstGeom prst="ellipse">
              <a:avLst/>
            </a:prstGeom>
            <a:grpFill/>
            <a:ln>
              <a:noFill/>
            </a:ln>
            <a:effectLst/>
          </p:spPr>
          <p:txBody>
            <a:bodyPr wrap="none" anchor="ctr"/>
            <a:lstStyle/>
            <a:p>
              <a:pPr defTabSz="1218138">
                <a:defRPr/>
              </a:pPr>
              <a:endParaRPr lang="en-US" sz="2398" kern="0">
                <a:solidFill>
                  <a:srgbClr val="292929"/>
                </a:solidFill>
              </a:endParaRPr>
            </a:p>
          </p:txBody>
        </p:sp>
        <p:sp>
          <p:nvSpPr>
            <p:cNvPr id="1595" name="Oval 364"/>
            <p:cNvSpPr>
              <a:spLocks noChangeAspect="1" noChangeArrowheads="1"/>
            </p:cNvSpPr>
            <p:nvPr/>
          </p:nvSpPr>
          <p:spPr bwMode="auto">
            <a:xfrm>
              <a:off x="5337887"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96" name="Oval 365"/>
            <p:cNvSpPr>
              <a:spLocks noChangeAspect="1" noChangeArrowheads="1"/>
            </p:cNvSpPr>
            <p:nvPr/>
          </p:nvSpPr>
          <p:spPr bwMode="auto">
            <a:xfrm>
              <a:off x="5450972"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97" name="Oval 366"/>
            <p:cNvSpPr>
              <a:spLocks noChangeAspect="1" noChangeArrowheads="1"/>
            </p:cNvSpPr>
            <p:nvPr/>
          </p:nvSpPr>
          <p:spPr bwMode="auto">
            <a:xfrm>
              <a:off x="5562548"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98" name="Oval 367"/>
            <p:cNvSpPr>
              <a:spLocks noChangeAspect="1" noChangeArrowheads="1"/>
            </p:cNvSpPr>
            <p:nvPr/>
          </p:nvSpPr>
          <p:spPr bwMode="auto">
            <a:xfrm>
              <a:off x="5675631"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99" name="Oval 368"/>
            <p:cNvSpPr>
              <a:spLocks noChangeAspect="1" noChangeArrowheads="1"/>
            </p:cNvSpPr>
            <p:nvPr/>
          </p:nvSpPr>
          <p:spPr bwMode="auto">
            <a:xfrm>
              <a:off x="5787207"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00" name="Oval 369"/>
            <p:cNvSpPr>
              <a:spLocks noChangeAspect="1" noChangeArrowheads="1"/>
            </p:cNvSpPr>
            <p:nvPr/>
          </p:nvSpPr>
          <p:spPr bwMode="auto">
            <a:xfrm>
              <a:off x="5900291"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01" name="Oval 370"/>
            <p:cNvSpPr>
              <a:spLocks noChangeAspect="1" noChangeArrowheads="1"/>
            </p:cNvSpPr>
            <p:nvPr/>
          </p:nvSpPr>
          <p:spPr bwMode="auto">
            <a:xfrm>
              <a:off x="6013375"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02" name="Oval 371"/>
            <p:cNvSpPr>
              <a:spLocks noChangeAspect="1" noChangeArrowheads="1"/>
            </p:cNvSpPr>
            <p:nvPr/>
          </p:nvSpPr>
          <p:spPr bwMode="auto">
            <a:xfrm>
              <a:off x="6124951"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03" name="Oval 372"/>
            <p:cNvSpPr>
              <a:spLocks noChangeAspect="1" noChangeArrowheads="1"/>
            </p:cNvSpPr>
            <p:nvPr/>
          </p:nvSpPr>
          <p:spPr bwMode="auto">
            <a:xfrm>
              <a:off x="6238035"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04" name="Oval 373"/>
            <p:cNvSpPr>
              <a:spLocks noChangeAspect="1" noChangeArrowheads="1"/>
            </p:cNvSpPr>
            <p:nvPr/>
          </p:nvSpPr>
          <p:spPr bwMode="auto">
            <a:xfrm>
              <a:off x="6349611"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05" name="Oval 374"/>
            <p:cNvSpPr>
              <a:spLocks noChangeAspect="1" noChangeArrowheads="1"/>
            </p:cNvSpPr>
            <p:nvPr/>
          </p:nvSpPr>
          <p:spPr bwMode="auto">
            <a:xfrm>
              <a:off x="6462694"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06" name="Oval 375"/>
            <p:cNvSpPr>
              <a:spLocks noChangeAspect="1" noChangeArrowheads="1"/>
            </p:cNvSpPr>
            <p:nvPr/>
          </p:nvSpPr>
          <p:spPr bwMode="auto">
            <a:xfrm>
              <a:off x="6574270"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07" name="Oval 376"/>
            <p:cNvSpPr>
              <a:spLocks noChangeAspect="1" noChangeArrowheads="1"/>
            </p:cNvSpPr>
            <p:nvPr/>
          </p:nvSpPr>
          <p:spPr bwMode="auto">
            <a:xfrm>
              <a:off x="6687355"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08" name="Oval 377"/>
            <p:cNvSpPr>
              <a:spLocks noChangeAspect="1" noChangeArrowheads="1"/>
            </p:cNvSpPr>
            <p:nvPr/>
          </p:nvSpPr>
          <p:spPr bwMode="auto">
            <a:xfrm>
              <a:off x="6798931"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09" name="Oval 378"/>
            <p:cNvSpPr>
              <a:spLocks noChangeAspect="1" noChangeArrowheads="1"/>
            </p:cNvSpPr>
            <p:nvPr/>
          </p:nvSpPr>
          <p:spPr bwMode="auto">
            <a:xfrm>
              <a:off x="6912014"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10" name="Oval 379"/>
            <p:cNvSpPr>
              <a:spLocks noChangeAspect="1" noChangeArrowheads="1"/>
            </p:cNvSpPr>
            <p:nvPr/>
          </p:nvSpPr>
          <p:spPr bwMode="auto">
            <a:xfrm>
              <a:off x="7023590"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11" name="Oval 380"/>
            <p:cNvSpPr>
              <a:spLocks noChangeAspect="1" noChangeArrowheads="1"/>
            </p:cNvSpPr>
            <p:nvPr/>
          </p:nvSpPr>
          <p:spPr bwMode="auto">
            <a:xfrm>
              <a:off x="7136674"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12" name="Oval 381"/>
            <p:cNvSpPr>
              <a:spLocks noChangeAspect="1" noChangeArrowheads="1"/>
            </p:cNvSpPr>
            <p:nvPr/>
          </p:nvSpPr>
          <p:spPr bwMode="auto">
            <a:xfrm>
              <a:off x="7248250"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13" name="Oval 382"/>
            <p:cNvSpPr>
              <a:spLocks noChangeAspect="1" noChangeArrowheads="1"/>
            </p:cNvSpPr>
            <p:nvPr/>
          </p:nvSpPr>
          <p:spPr bwMode="auto">
            <a:xfrm>
              <a:off x="7361334"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14" name="Oval 383"/>
            <p:cNvSpPr>
              <a:spLocks noChangeAspect="1" noChangeArrowheads="1"/>
            </p:cNvSpPr>
            <p:nvPr/>
          </p:nvSpPr>
          <p:spPr bwMode="auto">
            <a:xfrm>
              <a:off x="7472910"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15" name="Oval 384"/>
            <p:cNvSpPr>
              <a:spLocks noChangeAspect="1" noChangeArrowheads="1"/>
            </p:cNvSpPr>
            <p:nvPr/>
          </p:nvSpPr>
          <p:spPr bwMode="auto">
            <a:xfrm>
              <a:off x="7585994"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16" name="Oval 385"/>
            <p:cNvSpPr>
              <a:spLocks noChangeAspect="1" noChangeArrowheads="1"/>
            </p:cNvSpPr>
            <p:nvPr/>
          </p:nvSpPr>
          <p:spPr bwMode="auto">
            <a:xfrm>
              <a:off x="7697570"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17" name="Oval 386"/>
            <p:cNvSpPr>
              <a:spLocks noChangeAspect="1" noChangeArrowheads="1"/>
            </p:cNvSpPr>
            <p:nvPr/>
          </p:nvSpPr>
          <p:spPr bwMode="auto">
            <a:xfrm>
              <a:off x="7810653"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18" name="Oval 387"/>
            <p:cNvSpPr>
              <a:spLocks noChangeAspect="1" noChangeArrowheads="1"/>
            </p:cNvSpPr>
            <p:nvPr/>
          </p:nvSpPr>
          <p:spPr bwMode="auto">
            <a:xfrm>
              <a:off x="7922229"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19" name="Oval 388"/>
            <p:cNvSpPr>
              <a:spLocks noChangeAspect="1" noChangeArrowheads="1"/>
            </p:cNvSpPr>
            <p:nvPr/>
          </p:nvSpPr>
          <p:spPr bwMode="auto">
            <a:xfrm>
              <a:off x="8035314"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20" name="Oval 389"/>
            <p:cNvSpPr>
              <a:spLocks noChangeAspect="1" noChangeArrowheads="1"/>
            </p:cNvSpPr>
            <p:nvPr/>
          </p:nvSpPr>
          <p:spPr bwMode="auto">
            <a:xfrm>
              <a:off x="8146890"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21" name="Oval 390"/>
            <p:cNvSpPr>
              <a:spLocks noChangeAspect="1" noChangeArrowheads="1"/>
            </p:cNvSpPr>
            <p:nvPr/>
          </p:nvSpPr>
          <p:spPr bwMode="auto">
            <a:xfrm>
              <a:off x="8259973"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22" name="Oval 391"/>
            <p:cNvSpPr>
              <a:spLocks noChangeAspect="1" noChangeArrowheads="1"/>
            </p:cNvSpPr>
            <p:nvPr/>
          </p:nvSpPr>
          <p:spPr bwMode="auto">
            <a:xfrm>
              <a:off x="8371549"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23" name="Oval 392"/>
            <p:cNvSpPr>
              <a:spLocks noChangeAspect="1" noChangeArrowheads="1"/>
            </p:cNvSpPr>
            <p:nvPr/>
          </p:nvSpPr>
          <p:spPr bwMode="auto">
            <a:xfrm>
              <a:off x="395371"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24" name="Oval 393"/>
            <p:cNvSpPr>
              <a:spLocks noChangeAspect="1" noChangeArrowheads="1"/>
            </p:cNvSpPr>
            <p:nvPr/>
          </p:nvSpPr>
          <p:spPr bwMode="auto">
            <a:xfrm>
              <a:off x="506947"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25" name="Oval 394"/>
            <p:cNvSpPr>
              <a:spLocks noChangeAspect="1" noChangeArrowheads="1"/>
            </p:cNvSpPr>
            <p:nvPr/>
          </p:nvSpPr>
          <p:spPr bwMode="auto">
            <a:xfrm>
              <a:off x="620031"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26" name="Oval 395"/>
            <p:cNvSpPr>
              <a:spLocks noChangeAspect="1" noChangeArrowheads="1"/>
            </p:cNvSpPr>
            <p:nvPr/>
          </p:nvSpPr>
          <p:spPr bwMode="auto">
            <a:xfrm>
              <a:off x="731607"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27" name="Oval 396"/>
            <p:cNvSpPr>
              <a:spLocks noChangeAspect="1" noChangeArrowheads="1"/>
            </p:cNvSpPr>
            <p:nvPr/>
          </p:nvSpPr>
          <p:spPr bwMode="auto">
            <a:xfrm>
              <a:off x="1180927"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28" name="Oval 397"/>
            <p:cNvSpPr>
              <a:spLocks noChangeAspect="1" noChangeArrowheads="1"/>
            </p:cNvSpPr>
            <p:nvPr/>
          </p:nvSpPr>
          <p:spPr bwMode="auto">
            <a:xfrm>
              <a:off x="1294010"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29" name="Oval 398"/>
            <p:cNvSpPr>
              <a:spLocks noChangeAspect="1" noChangeArrowheads="1"/>
            </p:cNvSpPr>
            <p:nvPr/>
          </p:nvSpPr>
          <p:spPr bwMode="auto">
            <a:xfrm>
              <a:off x="1405586"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30" name="Oval 399"/>
            <p:cNvSpPr>
              <a:spLocks noChangeAspect="1" noChangeArrowheads="1"/>
            </p:cNvSpPr>
            <p:nvPr/>
          </p:nvSpPr>
          <p:spPr bwMode="auto">
            <a:xfrm>
              <a:off x="1518671"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31" name="Oval 400"/>
            <p:cNvSpPr>
              <a:spLocks noChangeAspect="1" noChangeArrowheads="1"/>
            </p:cNvSpPr>
            <p:nvPr/>
          </p:nvSpPr>
          <p:spPr bwMode="auto">
            <a:xfrm>
              <a:off x="1630247"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32" name="Oval 401"/>
            <p:cNvSpPr>
              <a:spLocks noChangeAspect="1" noChangeArrowheads="1"/>
            </p:cNvSpPr>
            <p:nvPr/>
          </p:nvSpPr>
          <p:spPr bwMode="auto">
            <a:xfrm>
              <a:off x="1743330"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33" name="Oval 402"/>
            <p:cNvSpPr>
              <a:spLocks noChangeAspect="1" noChangeArrowheads="1"/>
            </p:cNvSpPr>
            <p:nvPr/>
          </p:nvSpPr>
          <p:spPr bwMode="auto">
            <a:xfrm>
              <a:off x="1854906"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34" name="Oval 403"/>
            <p:cNvSpPr>
              <a:spLocks noChangeAspect="1" noChangeArrowheads="1"/>
            </p:cNvSpPr>
            <p:nvPr/>
          </p:nvSpPr>
          <p:spPr bwMode="auto">
            <a:xfrm>
              <a:off x="1967990"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35" name="Oval 404"/>
            <p:cNvSpPr>
              <a:spLocks noChangeAspect="1" noChangeArrowheads="1"/>
            </p:cNvSpPr>
            <p:nvPr/>
          </p:nvSpPr>
          <p:spPr bwMode="auto">
            <a:xfrm>
              <a:off x="2079566"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36" name="Oval 405"/>
            <p:cNvSpPr>
              <a:spLocks noChangeAspect="1" noChangeArrowheads="1"/>
            </p:cNvSpPr>
            <p:nvPr/>
          </p:nvSpPr>
          <p:spPr bwMode="auto">
            <a:xfrm>
              <a:off x="2528886"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37" name="Oval 406"/>
            <p:cNvSpPr>
              <a:spLocks noChangeAspect="1" noChangeArrowheads="1"/>
            </p:cNvSpPr>
            <p:nvPr/>
          </p:nvSpPr>
          <p:spPr bwMode="auto">
            <a:xfrm>
              <a:off x="2641969"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38" name="Oval 407"/>
            <p:cNvSpPr>
              <a:spLocks noChangeAspect="1" noChangeArrowheads="1"/>
            </p:cNvSpPr>
            <p:nvPr/>
          </p:nvSpPr>
          <p:spPr bwMode="auto">
            <a:xfrm>
              <a:off x="2753545"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39" name="Oval 408"/>
            <p:cNvSpPr>
              <a:spLocks noChangeAspect="1" noChangeArrowheads="1"/>
            </p:cNvSpPr>
            <p:nvPr/>
          </p:nvSpPr>
          <p:spPr bwMode="auto">
            <a:xfrm>
              <a:off x="4214589" y="2178551"/>
              <a:ext cx="85943" cy="85944"/>
            </a:xfrm>
            <a:prstGeom prst="ellipse">
              <a:avLst/>
            </a:prstGeom>
            <a:grpFill/>
            <a:ln>
              <a:noFill/>
            </a:ln>
            <a:effectLst/>
          </p:spPr>
          <p:txBody>
            <a:bodyPr wrap="none" anchor="ctr"/>
            <a:lstStyle/>
            <a:p>
              <a:pPr defTabSz="1218138">
                <a:defRPr/>
              </a:pPr>
              <a:endParaRPr lang="en-US" sz="2398" kern="0" dirty="0">
                <a:solidFill>
                  <a:srgbClr val="292929"/>
                </a:solidFill>
              </a:endParaRPr>
            </a:p>
          </p:txBody>
        </p:sp>
        <p:sp>
          <p:nvSpPr>
            <p:cNvPr id="1640" name="Oval 409"/>
            <p:cNvSpPr>
              <a:spLocks noChangeAspect="1" noChangeArrowheads="1"/>
            </p:cNvSpPr>
            <p:nvPr/>
          </p:nvSpPr>
          <p:spPr bwMode="auto">
            <a:xfrm>
              <a:off x="4439248"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41" name="Oval 410"/>
            <p:cNvSpPr>
              <a:spLocks noChangeAspect="1" noChangeArrowheads="1"/>
            </p:cNvSpPr>
            <p:nvPr/>
          </p:nvSpPr>
          <p:spPr bwMode="auto">
            <a:xfrm>
              <a:off x="4552332"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42" name="Oval 411"/>
            <p:cNvSpPr>
              <a:spLocks noChangeAspect="1" noChangeArrowheads="1"/>
            </p:cNvSpPr>
            <p:nvPr/>
          </p:nvSpPr>
          <p:spPr bwMode="auto">
            <a:xfrm>
              <a:off x="4663908"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43" name="Oval 412"/>
            <p:cNvSpPr>
              <a:spLocks noChangeAspect="1" noChangeArrowheads="1"/>
            </p:cNvSpPr>
            <p:nvPr/>
          </p:nvSpPr>
          <p:spPr bwMode="auto">
            <a:xfrm>
              <a:off x="4888568"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44" name="Oval 413"/>
            <p:cNvSpPr>
              <a:spLocks noChangeAspect="1" noChangeArrowheads="1"/>
            </p:cNvSpPr>
            <p:nvPr/>
          </p:nvSpPr>
          <p:spPr bwMode="auto">
            <a:xfrm>
              <a:off x="5001652"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45" name="Oval 414"/>
            <p:cNvSpPr>
              <a:spLocks noChangeAspect="1" noChangeArrowheads="1"/>
            </p:cNvSpPr>
            <p:nvPr/>
          </p:nvSpPr>
          <p:spPr bwMode="auto">
            <a:xfrm>
              <a:off x="5113228"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46" name="Oval 415"/>
            <p:cNvSpPr>
              <a:spLocks noChangeAspect="1" noChangeArrowheads="1"/>
            </p:cNvSpPr>
            <p:nvPr/>
          </p:nvSpPr>
          <p:spPr bwMode="auto">
            <a:xfrm>
              <a:off x="5226311"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47" name="Oval 416"/>
            <p:cNvSpPr>
              <a:spLocks noChangeAspect="1" noChangeArrowheads="1"/>
            </p:cNvSpPr>
            <p:nvPr/>
          </p:nvSpPr>
          <p:spPr bwMode="auto">
            <a:xfrm>
              <a:off x="5337887"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48" name="Oval 417"/>
            <p:cNvSpPr>
              <a:spLocks noChangeAspect="1" noChangeArrowheads="1"/>
            </p:cNvSpPr>
            <p:nvPr/>
          </p:nvSpPr>
          <p:spPr bwMode="auto">
            <a:xfrm>
              <a:off x="5450972"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49" name="Oval 418"/>
            <p:cNvSpPr>
              <a:spLocks noChangeAspect="1" noChangeArrowheads="1"/>
            </p:cNvSpPr>
            <p:nvPr/>
          </p:nvSpPr>
          <p:spPr bwMode="auto">
            <a:xfrm>
              <a:off x="5562548"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50" name="Oval 419"/>
            <p:cNvSpPr>
              <a:spLocks noChangeAspect="1" noChangeArrowheads="1"/>
            </p:cNvSpPr>
            <p:nvPr/>
          </p:nvSpPr>
          <p:spPr bwMode="auto">
            <a:xfrm>
              <a:off x="5675631"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51" name="Oval 420"/>
            <p:cNvSpPr>
              <a:spLocks noChangeAspect="1" noChangeArrowheads="1"/>
            </p:cNvSpPr>
            <p:nvPr/>
          </p:nvSpPr>
          <p:spPr bwMode="auto">
            <a:xfrm>
              <a:off x="5787207"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52" name="Oval 421"/>
            <p:cNvSpPr>
              <a:spLocks noChangeAspect="1" noChangeArrowheads="1"/>
            </p:cNvSpPr>
            <p:nvPr/>
          </p:nvSpPr>
          <p:spPr bwMode="auto">
            <a:xfrm>
              <a:off x="5900291"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53" name="Oval 422"/>
            <p:cNvSpPr>
              <a:spLocks noChangeAspect="1" noChangeArrowheads="1"/>
            </p:cNvSpPr>
            <p:nvPr/>
          </p:nvSpPr>
          <p:spPr bwMode="auto">
            <a:xfrm>
              <a:off x="6013375"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54" name="Oval 423"/>
            <p:cNvSpPr>
              <a:spLocks noChangeAspect="1" noChangeArrowheads="1"/>
            </p:cNvSpPr>
            <p:nvPr/>
          </p:nvSpPr>
          <p:spPr bwMode="auto">
            <a:xfrm>
              <a:off x="6124951"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55" name="Oval 424"/>
            <p:cNvSpPr>
              <a:spLocks noChangeAspect="1" noChangeArrowheads="1"/>
            </p:cNvSpPr>
            <p:nvPr/>
          </p:nvSpPr>
          <p:spPr bwMode="auto">
            <a:xfrm>
              <a:off x="6238035"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56" name="Oval 425"/>
            <p:cNvSpPr>
              <a:spLocks noChangeAspect="1" noChangeArrowheads="1"/>
            </p:cNvSpPr>
            <p:nvPr/>
          </p:nvSpPr>
          <p:spPr bwMode="auto">
            <a:xfrm>
              <a:off x="6349611"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57" name="Oval 426"/>
            <p:cNvSpPr>
              <a:spLocks noChangeAspect="1" noChangeArrowheads="1"/>
            </p:cNvSpPr>
            <p:nvPr/>
          </p:nvSpPr>
          <p:spPr bwMode="auto">
            <a:xfrm>
              <a:off x="6462694"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58" name="Oval 427"/>
            <p:cNvSpPr>
              <a:spLocks noChangeAspect="1" noChangeArrowheads="1"/>
            </p:cNvSpPr>
            <p:nvPr/>
          </p:nvSpPr>
          <p:spPr bwMode="auto">
            <a:xfrm>
              <a:off x="6574270"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59" name="Oval 428"/>
            <p:cNvSpPr>
              <a:spLocks noChangeAspect="1" noChangeArrowheads="1"/>
            </p:cNvSpPr>
            <p:nvPr/>
          </p:nvSpPr>
          <p:spPr bwMode="auto">
            <a:xfrm>
              <a:off x="6687355"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60" name="Oval 429"/>
            <p:cNvSpPr>
              <a:spLocks noChangeAspect="1" noChangeArrowheads="1"/>
            </p:cNvSpPr>
            <p:nvPr/>
          </p:nvSpPr>
          <p:spPr bwMode="auto">
            <a:xfrm>
              <a:off x="6798931"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61" name="Oval 430"/>
            <p:cNvSpPr>
              <a:spLocks noChangeAspect="1" noChangeArrowheads="1"/>
            </p:cNvSpPr>
            <p:nvPr/>
          </p:nvSpPr>
          <p:spPr bwMode="auto">
            <a:xfrm>
              <a:off x="6912014"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62" name="Oval 431"/>
            <p:cNvSpPr>
              <a:spLocks noChangeAspect="1" noChangeArrowheads="1"/>
            </p:cNvSpPr>
            <p:nvPr/>
          </p:nvSpPr>
          <p:spPr bwMode="auto">
            <a:xfrm>
              <a:off x="7023590"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63" name="Oval 432"/>
            <p:cNvSpPr>
              <a:spLocks noChangeAspect="1" noChangeArrowheads="1"/>
            </p:cNvSpPr>
            <p:nvPr/>
          </p:nvSpPr>
          <p:spPr bwMode="auto">
            <a:xfrm>
              <a:off x="7136674"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64" name="Oval 433"/>
            <p:cNvSpPr>
              <a:spLocks noChangeAspect="1" noChangeArrowheads="1"/>
            </p:cNvSpPr>
            <p:nvPr/>
          </p:nvSpPr>
          <p:spPr bwMode="auto">
            <a:xfrm>
              <a:off x="7248250"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65" name="Oval 434"/>
            <p:cNvSpPr>
              <a:spLocks noChangeAspect="1" noChangeArrowheads="1"/>
            </p:cNvSpPr>
            <p:nvPr/>
          </p:nvSpPr>
          <p:spPr bwMode="auto">
            <a:xfrm>
              <a:off x="7361334"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66" name="Oval 435"/>
            <p:cNvSpPr>
              <a:spLocks noChangeAspect="1" noChangeArrowheads="1"/>
            </p:cNvSpPr>
            <p:nvPr/>
          </p:nvSpPr>
          <p:spPr bwMode="auto">
            <a:xfrm>
              <a:off x="7472910"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67" name="Oval 436"/>
            <p:cNvSpPr>
              <a:spLocks noChangeAspect="1" noChangeArrowheads="1"/>
            </p:cNvSpPr>
            <p:nvPr/>
          </p:nvSpPr>
          <p:spPr bwMode="auto">
            <a:xfrm>
              <a:off x="7585994"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68" name="Oval 437"/>
            <p:cNvSpPr>
              <a:spLocks noChangeAspect="1" noChangeArrowheads="1"/>
            </p:cNvSpPr>
            <p:nvPr/>
          </p:nvSpPr>
          <p:spPr bwMode="auto">
            <a:xfrm>
              <a:off x="8035314"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69" name="Oval 438"/>
            <p:cNvSpPr>
              <a:spLocks noChangeAspect="1" noChangeArrowheads="1"/>
            </p:cNvSpPr>
            <p:nvPr/>
          </p:nvSpPr>
          <p:spPr bwMode="auto">
            <a:xfrm>
              <a:off x="8146890"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70" name="Oval 439"/>
            <p:cNvSpPr>
              <a:spLocks noChangeAspect="1" noChangeArrowheads="1"/>
            </p:cNvSpPr>
            <p:nvPr/>
          </p:nvSpPr>
          <p:spPr bwMode="auto">
            <a:xfrm>
              <a:off x="506947"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71" name="Oval 440"/>
            <p:cNvSpPr>
              <a:spLocks noChangeAspect="1" noChangeArrowheads="1"/>
            </p:cNvSpPr>
            <p:nvPr/>
          </p:nvSpPr>
          <p:spPr bwMode="auto">
            <a:xfrm>
              <a:off x="620031"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72" name="Oval 441"/>
            <p:cNvSpPr>
              <a:spLocks noChangeAspect="1" noChangeArrowheads="1"/>
            </p:cNvSpPr>
            <p:nvPr/>
          </p:nvSpPr>
          <p:spPr bwMode="auto">
            <a:xfrm>
              <a:off x="731607"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73" name="Oval 442"/>
            <p:cNvSpPr>
              <a:spLocks noChangeAspect="1" noChangeArrowheads="1"/>
            </p:cNvSpPr>
            <p:nvPr/>
          </p:nvSpPr>
          <p:spPr bwMode="auto">
            <a:xfrm>
              <a:off x="1180927"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74" name="Oval 443"/>
            <p:cNvSpPr>
              <a:spLocks noChangeAspect="1" noChangeArrowheads="1"/>
            </p:cNvSpPr>
            <p:nvPr/>
          </p:nvSpPr>
          <p:spPr bwMode="auto">
            <a:xfrm>
              <a:off x="1294010"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75" name="Oval 444"/>
            <p:cNvSpPr>
              <a:spLocks noChangeAspect="1" noChangeArrowheads="1"/>
            </p:cNvSpPr>
            <p:nvPr/>
          </p:nvSpPr>
          <p:spPr bwMode="auto">
            <a:xfrm>
              <a:off x="1405586"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76" name="Oval 445"/>
            <p:cNvSpPr>
              <a:spLocks noChangeAspect="1" noChangeArrowheads="1"/>
            </p:cNvSpPr>
            <p:nvPr/>
          </p:nvSpPr>
          <p:spPr bwMode="auto">
            <a:xfrm>
              <a:off x="1518671"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77" name="Oval 446"/>
            <p:cNvSpPr>
              <a:spLocks noChangeAspect="1" noChangeArrowheads="1"/>
            </p:cNvSpPr>
            <p:nvPr/>
          </p:nvSpPr>
          <p:spPr bwMode="auto">
            <a:xfrm>
              <a:off x="1630247"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78" name="Oval 447"/>
            <p:cNvSpPr>
              <a:spLocks noChangeAspect="1" noChangeArrowheads="1"/>
            </p:cNvSpPr>
            <p:nvPr/>
          </p:nvSpPr>
          <p:spPr bwMode="auto">
            <a:xfrm>
              <a:off x="1743330"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79" name="Oval 448"/>
            <p:cNvSpPr>
              <a:spLocks noChangeAspect="1" noChangeArrowheads="1"/>
            </p:cNvSpPr>
            <p:nvPr/>
          </p:nvSpPr>
          <p:spPr bwMode="auto">
            <a:xfrm>
              <a:off x="1854906"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80" name="Oval 449"/>
            <p:cNvSpPr>
              <a:spLocks noChangeAspect="1" noChangeArrowheads="1"/>
            </p:cNvSpPr>
            <p:nvPr/>
          </p:nvSpPr>
          <p:spPr bwMode="auto">
            <a:xfrm>
              <a:off x="1967990"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81" name="Oval 450"/>
            <p:cNvSpPr>
              <a:spLocks noChangeAspect="1" noChangeArrowheads="1"/>
            </p:cNvSpPr>
            <p:nvPr/>
          </p:nvSpPr>
          <p:spPr bwMode="auto">
            <a:xfrm>
              <a:off x="2079566"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82" name="Oval 451"/>
            <p:cNvSpPr>
              <a:spLocks noChangeAspect="1" noChangeArrowheads="1"/>
            </p:cNvSpPr>
            <p:nvPr/>
          </p:nvSpPr>
          <p:spPr bwMode="auto">
            <a:xfrm>
              <a:off x="2192650"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83" name="Oval 452"/>
            <p:cNvSpPr>
              <a:spLocks noChangeAspect="1" noChangeArrowheads="1"/>
            </p:cNvSpPr>
            <p:nvPr/>
          </p:nvSpPr>
          <p:spPr bwMode="auto">
            <a:xfrm>
              <a:off x="2528886"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84" name="Oval 453"/>
            <p:cNvSpPr>
              <a:spLocks noChangeAspect="1" noChangeArrowheads="1"/>
            </p:cNvSpPr>
            <p:nvPr/>
          </p:nvSpPr>
          <p:spPr bwMode="auto">
            <a:xfrm>
              <a:off x="2641969"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85" name="Oval 454"/>
            <p:cNvSpPr>
              <a:spLocks noChangeAspect="1" noChangeArrowheads="1"/>
            </p:cNvSpPr>
            <p:nvPr/>
          </p:nvSpPr>
          <p:spPr bwMode="auto">
            <a:xfrm>
              <a:off x="2753545"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86" name="Oval 455"/>
            <p:cNvSpPr>
              <a:spLocks noChangeAspect="1" noChangeArrowheads="1"/>
            </p:cNvSpPr>
            <p:nvPr/>
          </p:nvSpPr>
          <p:spPr bwMode="auto">
            <a:xfrm>
              <a:off x="2866630"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87" name="Oval 456"/>
            <p:cNvSpPr>
              <a:spLocks noChangeAspect="1" noChangeArrowheads="1"/>
            </p:cNvSpPr>
            <p:nvPr/>
          </p:nvSpPr>
          <p:spPr bwMode="auto">
            <a:xfrm>
              <a:off x="4214589"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88" name="Oval 457"/>
            <p:cNvSpPr>
              <a:spLocks noChangeAspect="1" noChangeArrowheads="1"/>
            </p:cNvSpPr>
            <p:nvPr/>
          </p:nvSpPr>
          <p:spPr bwMode="auto">
            <a:xfrm>
              <a:off x="4552332"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89" name="Oval 458"/>
            <p:cNvSpPr>
              <a:spLocks noChangeAspect="1" noChangeArrowheads="1"/>
            </p:cNvSpPr>
            <p:nvPr/>
          </p:nvSpPr>
          <p:spPr bwMode="auto">
            <a:xfrm>
              <a:off x="4888568"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90" name="Oval 459"/>
            <p:cNvSpPr>
              <a:spLocks noChangeAspect="1" noChangeArrowheads="1"/>
            </p:cNvSpPr>
            <p:nvPr/>
          </p:nvSpPr>
          <p:spPr bwMode="auto">
            <a:xfrm>
              <a:off x="5001652"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91" name="Oval 460"/>
            <p:cNvSpPr>
              <a:spLocks noChangeAspect="1" noChangeArrowheads="1"/>
            </p:cNvSpPr>
            <p:nvPr/>
          </p:nvSpPr>
          <p:spPr bwMode="auto">
            <a:xfrm>
              <a:off x="5113228"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92" name="Oval 461"/>
            <p:cNvSpPr>
              <a:spLocks noChangeAspect="1" noChangeArrowheads="1"/>
            </p:cNvSpPr>
            <p:nvPr/>
          </p:nvSpPr>
          <p:spPr bwMode="auto">
            <a:xfrm>
              <a:off x="5226311"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93" name="Oval 462"/>
            <p:cNvSpPr>
              <a:spLocks noChangeAspect="1" noChangeArrowheads="1"/>
            </p:cNvSpPr>
            <p:nvPr/>
          </p:nvSpPr>
          <p:spPr bwMode="auto">
            <a:xfrm>
              <a:off x="5337887"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94" name="Oval 463"/>
            <p:cNvSpPr>
              <a:spLocks noChangeAspect="1" noChangeArrowheads="1"/>
            </p:cNvSpPr>
            <p:nvPr/>
          </p:nvSpPr>
          <p:spPr bwMode="auto">
            <a:xfrm>
              <a:off x="5450972"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95" name="Oval 464"/>
            <p:cNvSpPr>
              <a:spLocks noChangeAspect="1" noChangeArrowheads="1"/>
            </p:cNvSpPr>
            <p:nvPr/>
          </p:nvSpPr>
          <p:spPr bwMode="auto">
            <a:xfrm>
              <a:off x="5562548"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96" name="Oval 465"/>
            <p:cNvSpPr>
              <a:spLocks noChangeAspect="1" noChangeArrowheads="1"/>
            </p:cNvSpPr>
            <p:nvPr/>
          </p:nvSpPr>
          <p:spPr bwMode="auto">
            <a:xfrm>
              <a:off x="5675631"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97" name="Oval 466"/>
            <p:cNvSpPr>
              <a:spLocks noChangeAspect="1" noChangeArrowheads="1"/>
            </p:cNvSpPr>
            <p:nvPr/>
          </p:nvSpPr>
          <p:spPr bwMode="auto">
            <a:xfrm>
              <a:off x="5787207"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98" name="Oval 467"/>
            <p:cNvSpPr>
              <a:spLocks noChangeAspect="1" noChangeArrowheads="1"/>
            </p:cNvSpPr>
            <p:nvPr/>
          </p:nvSpPr>
          <p:spPr bwMode="auto">
            <a:xfrm>
              <a:off x="5900291"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99" name="Oval 468"/>
            <p:cNvSpPr>
              <a:spLocks noChangeAspect="1" noChangeArrowheads="1"/>
            </p:cNvSpPr>
            <p:nvPr/>
          </p:nvSpPr>
          <p:spPr bwMode="auto">
            <a:xfrm>
              <a:off x="6013375"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00" name="Oval 469"/>
            <p:cNvSpPr>
              <a:spLocks noChangeAspect="1" noChangeArrowheads="1"/>
            </p:cNvSpPr>
            <p:nvPr/>
          </p:nvSpPr>
          <p:spPr bwMode="auto">
            <a:xfrm>
              <a:off x="6124951"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01" name="Oval 470"/>
            <p:cNvSpPr>
              <a:spLocks noChangeAspect="1" noChangeArrowheads="1"/>
            </p:cNvSpPr>
            <p:nvPr/>
          </p:nvSpPr>
          <p:spPr bwMode="auto">
            <a:xfrm>
              <a:off x="6238035"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02" name="Oval 471"/>
            <p:cNvSpPr>
              <a:spLocks noChangeAspect="1" noChangeArrowheads="1"/>
            </p:cNvSpPr>
            <p:nvPr/>
          </p:nvSpPr>
          <p:spPr bwMode="auto">
            <a:xfrm>
              <a:off x="6349611"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03" name="Oval 472"/>
            <p:cNvSpPr>
              <a:spLocks noChangeAspect="1" noChangeArrowheads="1"/>
            </p:cNvSpPr>
            <p:nvPr/>
          </p:nvSpPr>
          <p:spPr bwMode="auto">
            <a:xfrm>
              <a:off x="6462694"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04" name="Oval 473"/>
            <p:cNvSpPr>
              <a:spLocks noChangeAspect="1" noChangeArrowheads="1"/>
            </p:cNvSpPr>
            <p:nvPr/>
          </p:nvSpPr>
          <p:spPr bwMode="auto">
            <a:xfrm>
              <a:off x="6574270"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05" name="Oval 474"/>
            <p:cNvSpPr>
              <a:spLocks noChangeAspect="1" noChangeArrowheads="1"/>
            </p:cNvSpPr>
            <p:nvPr/>
          </p:nvSpPr>
          <p:spPr bwMode="auto">
            <a:xfrm>
              <a:off x="6687355"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06" name="Oval 475"/>
            <p:cNvSpPr>
              <a:spLocks noChangeAspect="1" noChangeArrowheads="1"/>
            </p:cNvSpPr>
            <p:nvPr/>
          </p:nvSpPr>
          <p:spPr bwMode="auto">
            <a:xfrm>
              <a:off x="6798931"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07" name="Oval 476"/>
            <p:cNvSpPr>
              <a:spLocks noChangeAspect="1" noChangeArrowheads="1"/>
            </p:cNvSpPr>
            <p:nvPr/>
          </p:nvSpPr>
          <p:spPr bwMode="auto">
            <a:xfrm>
              <a:off x="6912014"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08" name="Oval 477"/>
            <p:cNvSpPr>
              <a:spLocks noChangeAspect="1" noChangeArrowheads="1"/>
            </p:cNvSpPr>
            <p:nvPr/>
          </p:nvSpPr>
          <p:spPr bwMode="auto">
            <a:xfrm>
              <a:off x="7023590"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09" name="Oval 478"/>
            <p:cNvSpPr>
              <a:spLocks noChangeAspect="1" noChangeArrowheads="1"/>
            </p:cNvSpPr>
            <p:nvPr/>
          </p:nvSpPr>
          <p:spPr bwMode="auto">
            <a:xfrm>
              <a:off x="7136674"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10" name="Oval 479"/>
            <p:cNvSpPr>
              <a:spLocks noChangeAspect="1" noChangeArrowheads="1"/>
            </p:cNvSpPr>
            <p:nvPr/>
          </p:nvSpPr>
          <p:spPr bwMode="auto">
            <a:xfrm>
              <a:off x="7248250"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11" name="Oval 480"/>
            <p:cNvSpPr>
              <a:spLocks noChangeAspect="1" noChangeArrowheads="1"/>
            </p:cNvSpPr>
            <p:nvPr/>
          </p:nvSpPr>
          <p:spPr bwMode="auto">
            <a:xfrm>
              <a:off x="7361334"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12" name="Oval 481"/>
            <p:cNvSpPr>
              <a:spLocks noChangeAspect="1" noChangeArrowheads="1"/>
            </p:cNvSpPr>
            <p:nvPr/>
          </p:nvSpPr>
          <p:spPr bwMode="auto">
            <a:xfrm>
              <a:off x="7472910"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13" name="Oval 482"/>
            <p:cNvSpPr>
              <a:spLocks noChangeAspect="1" noChangeArrowheads="1"/>
            </p:cNvSpPr>
            <p:nvPr/>
          </p:nvSpPr>
          <p:spPr bwMode="auto">
            <a:xfrm>
              <a:off x="8035314"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14" name="Oval 483"/>
            <p:cNvSpPr>
              <a:spLocks noChangeAspect="1" noChangeArrowheads="1"/>
            </p:cNvSpPr>
            <p:nvPr/>
          </p:nvSpPr>
          <p:spPr bwMode="auto">
            <a:xfrm>
              <a:off x="8146890"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15" name="Oval 484"/>
            <p:cNvSpPr>
              <a:spLocks noChangeAspect="1" noChangeArrowheads="1"/>
            </p:cNvSpPr>
            <p:nvPr/>
          </p:nvSpPr>
          <p:spPr bwMode="auto">
            <a:xfrm>
              <a:off x="506947"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16" name="Oval 485"/>
            <p:cNvSpPr>
              <a:spLocks noChangeAspect="1" noChangeArrowheads="1"/>
            </p:cNvSpPr>
            <p:nvPr/>
          </p:nvSpPr>
          <p:spPr bwMode="auto">
            <a:xfrm>
              <a:off x="1180927"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17" name="Oval 486"/>
            <p:cNvSpPr>
              <a:spLocks noChangeAspect="1" noChangeArrowheads="1"/>
            </p:cNvSpPr>
            <p:nvPr/>
          </p:nvSpPr>
          <p:spPr bwMode="auto">
            <a:xfrm>
              <a:off x="1294010"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18" name="Oval 487"/>
            <p:cNvSpPr>
              <a:spLocks noChangeAspect="1" noChangeArrowheads="1"/>
            </p:cNvSpPr>
            <p:nvPr/>
          </p:nvSpPr>
          <p:spPr bwMode="auto">
            <a:xfrm>
              <a:off x="1405586"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19" name="Oval 488"/>
            <p:cNvSpPr>
              <a:spLocks noChangeAspect="1" noChangeArrowheads="1"/>
            </p:cNvSpPr>
            <p:nvPr/>
          </p:nvSpPr>
          <p:spPr bwMode="auto">
            <a:xfrm>
              <a:off x="1518671"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20" name="Oval 489"/>
            <p:cNvSpPr>
              <a:spLocks noChangeAspect="1" noChangeArrowheads="1"/>
            </p:cNvSpPr>
            <p:nvPr/>
          </p:nvSpPr>
          <p:spPr bwMode="auto">
            <a:xfrm>
              <a:off x="1630247"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21" name="Oval 490"/>
            <p:cNvSpPr>
              <a:spLocks noChangeAspect="1" noChangeArrowheads="1"/>
            </p:cNvSpPr>
            <p:nvPr/>
          </p:nvSpPr>
          <p:spPr bwMode="auto">
            <a:xfrm>
              <a:off x="1743330"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22" name="Oval 491"/>
            <p:cNvSpPr>
              <a:spLocks noChangeAspect="1" noChangeArrowheads="1"/>
            </p:cNvSpPr>
            <p:nvPr/>
          </p:nvSpPr>
          <p:spPr bwMode="auto">
            <a:xfrm>
              <a:off x="1854906"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23" name="Oval 492"/>
            <p:cNvSpPr>
              <a:spLocks noChangeAspect="1" noChangeArrowheads="1"/>
            </p:cNvSpPr>
            <p:nvPr/>
          </p:nvSpPr>
          <p:spPr bwMode="auto">
            <a:xfrm>
              <a:off x="1967990"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24" name="Oval 493"/>
            <p:cNvSpPr>
              <a:spLocks noChangeAspect="1" noChangeArrowheads="1"/>
            </p:cNvSpPr>
            <p:nvPr/>
          </p:nvSpPr>
          <p:spPr bwMode="auto">
            <a:xfrm>
              <a:off x="2079566"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25" name="Oval 494"/>
            <p:cNvSpPr>
              <a:spLocks noChangeAspect="1" noChangeArrowheads="1"/>
            </p:cNvSpPr>
            <p:nvPr/>
          </p:nvSpPr>
          <p:spPr bwMode="auto">
            <a:xfrm>
              <a:off x="2192650"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26" name="Oval 495"/>
            <p:cNvSpPr>
              <a:spLocks noChangeAspect="1" noChangeArrowheads="1"/>
            </p:cNvSpPr>
            <p:nvPr/>
          </p:nvSpPr>
          <p:spPr bwMode="auto">
            <a:xfrm>
              <a:off x="2304226"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27" name="Oval 496"/>
            <p:cNvSpPr>
              <a:spLocks noChangeAspect="1" noChangeArrowheads="1"/>
            </p:cNvSpPr>
            <p:nvPr/>
          </p:nvSpPr>
          <p:spPr bwMode="auto">
            <a:xfrm>
              <a:off x="2417310"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28" name="Oval 497"/>
            <p:cNvSpPr>
              <a:spLocks noChangeAspect="1" noChangeArrowheads="1"/>
            </p:cNvSpPr>
            <p:nvPr/>
          </p:nvSpPr>
          <p:spPr bwMode="auto">
            <a:xfrm>
              <a:off x="2528886"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29" name="Oval 498"/>
            <p:cNvSpPr>
              <a:spLocks noChangeAspect="1" noChangeArrowheads="1"/>
            </p:cNvSpPr>
            <p:nvPr/>
          </p:nvSpPr>
          <p:spPr bwMode="auto">
            <a:xfrm>
              <a:off x="2641969"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30" name="Oval 499"/>
            <p:cNvSpPr>
              <a:spLocks noChangeAspect="1" noChangeArrowheads="1"/>
            </p:cNvSpPr>
            <p:nvPr/>
          </p:nvSpPr>
          <p:spPr bwMode="auto">
            <a:xfrm>
              <a:off x="2753545"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31" name="Oval 500"/>
            <p:cNvSpPr>
              <a:spLocks noChangeAspect="1" noChangeArrowheads="1"/>
            </p:cNvSpPr>
            <p:nvPr/>
          </p:nvSpPr>
          <p:spPr bwMode="auto">
            <a:xfrm>
              <a:off x="2866630"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32" name="Oval 501"/>
            <p:cNvSpPr>
              <a:spLocks noChangeAspect="1" noChangeArrowheads="1"/>
            </p:cNvSpPr>
            <p:nvPr/>
          </p:nvSpPr>
          <p:spPr bwMode="auto">
            <a:xfrm>
              <a:off x="2978206"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33" name="Oval 502"/>
            <p:cNvSpPr>
              <a:spLocks noChangeAspect="1" noChangeArrowheads="1"/>
            </p:cNvSpPr>
            <p:nvPr/>
          </p:nvSpPr>
          <p:spPr bwMode="auto">
            <a:xfrm>
              <a:off x="4103013"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34" name="Oval 503"/>
            <p:cNvSpPr>
              <a:spLocks noChangeAspect="1" noChangeArrowheads="1"/>
            </p:cNvSpPr>
            <p:nvPr/>
          </p:nvSpPr>
          <p:spPr bwMode="auto">
            <a:xfrm>
              <a:off x="4214589"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35" name="Oval 504"/>
            <p:cNvSpPr>
              <a:spLocks noChangeAspect="1" noChangeArrowheads="1"/>
            </p:cNvSpPr>
            <p:nvPr/>
          </p:nvSpPr>
          <p:spPr bwMode="auto">
            <a:xfrm>
              <a:off x="4327672"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36" name="Oval 505"/>
            <p:cNvSpPr>
              <a:spLocks noChangeAspect="1" noChangeArrowheads="1"/>
            </p:cNvSpPr>
            <p:nvPr/>
          </p:nvSpPr>
          <p:spPr bwMode="auto">
            <a:xfrm>
              <a:off x="4439248"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37" name="Oval 506"/>
            <p:cNvSpPr>
              <a:spLocks noChangeAspect="1" noChangeArrowheads="1"/>
            </p:cNvSpPr>
            <p:nvPr/>
          </p:nvSpPr>
          <p:spPr bwMode="auto">
            <a:xfrm>
              <a:off x="4552332"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38" name="Oval 507"/>
            <p:cNvSpPr>
              <a:spLocks noChangeAspect="1" noChangeArrowheads="1"/>
            </p:cNvSpPr>
            <p:nvPr/>
          </p:nvSpPr>
          <p:spPr bwMode="auto">
            <a:xfrm>
              <a:off x="4663908"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39" name="Oval 508"/>
            <p:cNvSpPr>
              <a:spLocks noChangeAspect="1" noChangeArrowheads="1"/>
            </p:cNvSpPr>
            <p:nvPr/>
          </p:nvSpPr>
          <p:spPr bwMode="auto">
            <a:xfrm>
              <a:off x="4776992"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40" name="Oval 509"/>
            <p:cNvSpPr>
              <a:spLocks noChangeAspect="1" noChangeArrowheads="1"/>
            </p:cNvSpPr>
            <p:nvPr/>
          </p:nvSpPr>
          <p:spPr bwMode="auto">
            <a:xfrm>
              <a:off x="4888568" y="2385118"/>
              <a:ext cx="85944" cy="85943"/>
            </a:xfrm>
            <a:prstGeom prst="ellipse">
              <a:avLst/>
            </a:prstGeom>
            <a:grpFill/>
            <a:ln>
              <a:noFill/>
            </a:ln>
            <a:effectLst/>
          </p:spPr>
          <p:txBody>
            <a:bodyPr wrap="none" anchor="ctr"/>
            <a:lstStyle/>
            <a:p>
              <a:pPr defTabSz="1218138">
                <a:defRPr/>
              </a:pPr>
              <a:endParaRPr lang="en-US" sz="2398" kern="0">
                <a:solidFill>
                  <a:srgbClr val="292929"/>
                </a:solidFill>
              </a:endParaRPr>
            </a:p>
          </p:txBody>
        </p:sp>
        <p:sp>
          <p:nvSpPr>
            <p:cNvPr id="1741" name="Oval 510"/>
            <p:cNvSpPr>
              <a:spLocks noChangeAspect="1" noChangeArrowheads="1"/>
            </p:cNvSpPr>
            <p:nvPr/>
          </p:nvSpPr>
          <p:spPr bwMode="auto">
            <a:xfrm>
              <a:off x="5001652"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42" name="Oval 511"/>
            <p:cNvSpPr>
              <a:spLocks noChangeAspect="1" noChangeArrowheads="1"/>
            </p:cNvSpPr>
            <p:nvPr/>
          </p:nvSpPr>
          <p:spPr bwMode="auto">
            <a:xfrm>
              <a:off x="5113228"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43" name="Oval 512"/>
            <p:cNvSpPr>
              <a:spLocks noChangeAspect="1" noChangeArrowheads="1"/>
            </p:cNvSpPr>
            <p:nvPr/>
          </p:nvSpPr>
          <p:spPr bwMode="auto">
            <a:xfrm>
              <a:off x="5226311"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44" name="Oval 513"/>
            <p:cNvSpPr>
              <a:spLocks noChangeAspect="1" noChangeArrowheads="1"/>
            </p:cNvSpPr>
            <p:nvPr/>
          </p:nvSpPr>
          <p:spPr bwMode="auto">
            <a:xfrm>
              <a:off x="5337887"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45" name="Oval 514"/>
            <p:cNvSpPr>
              <a:spLocks noChangeAspect="1" noChangeArrowheads="1"/>
            </p:cNvSpPr>
            <p:nvPr/>
          </p:nvSpPr>
          <p:spPr bwMode="auto">
            <a:xfrm>
              <a:off x="5450972"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46" name="Oval 515"/>
            <p:cNvSpPr>
              <a:spLocks noChangeAspect="1" noChangeArrowheads="1"/>
            </p:cNvSpPr>
            <p:nvPr/>
          </p:nvSpPr>
          <p:spPr bwMode="auto">
            <a:xfrm>
              <a:off x="5562548"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47" name="Oval 516"/>
            <p:cNvSpPr>
              <a:spLocks noChangeAspect="1" noChangeArrowheads="1"/>
            </p:cNvSpPr>
            <p:nvPr/>
          </p:nvSpPr>
          <p:spPr bwMode="auto">
            <a:xfrm>
              <a:off x="5675631"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48" name="Oval 517"/>
            <p:cNvSpPr>
              <a:spLocks noChangeAspect="1" noChangeArrowheads="1"/>
            </p:cNvSpPr>
            <p:nvPr/>
          </p:nvSpPr>
          <p:spPr bwMode="auto">
            <a:xfrm>
              <a:off x="5787207"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49" name="Oval 518"/>
            <p:cNvSpPr>
              <a:spLocks noChangeAspect="1" noChangeArrowheads="1"/>
            </p:cNvSpPr>
            <p:nvPr/>
          </p:nvSpPr>
          <p:spPr bwMode="auto">
            <a:xfrm>
              <a:off x="5900291"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50" name="Oval 519"/>
            <p:cNvSpPr>
              <a:spLocks noChangeAspect="1" noChangeArrowheads="1"/>
            </p:cNvSpPr>
            <p:nvPr/>
          </p:nvSpPr>
          <p:spPr bwMode="auto">
            <a:xfrm>
              <a:off x="6013375"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51" name="Oval 520"/>
            <p:cNvSpPr>
              <a:spLocks noChangeAspect="1" noChangeArrowheads="1"/>
            </p:cNvSpPr>
            <p:nvPr/>
          </p:nvSpPr>
          <p:spPr bwMode="auto">
            <a:xfrm>
              <a:off x="6124951"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52" name="Oval 521"/>
            <p:cNvSpPr>
              <a:spLocks noChangeAspect="1" noChangeArrowheads="1"/>
            </p:cNvSpPr>
            <p:nvPr/>
          </p:nvSpPr>
          <p:spPr bwMode="auto">
            <a:xfrm>
              <a:off x="6238035"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53" name="Oval 522"/>
            <p:cNvSpPr>
              <a:spLocks noChangeAspect="1" noChangeArrowheads="1"/>
            </p:cNvSpPr>
            <p:nvPr/>
          </p:nvSpPr>
          <p:spPr bwMode="auto">
            <a:xfrm>
              <a:off x="6349611"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54" name="Oval 523"/>
            <p:cNvSpPr>
              <a:spLocks noChangeAspect="1" noChangeArrowheads="1"/>
            </p:cNvSpPr>
            <p:nvPr/>
          </p:nvSpPr>
          <p:spPr bwMode="auto">
            <a:xfrm>
              <a:off x="6462694"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55" name="Oval 524"/>
            <p:cNvSpPr>
              <a:spLocks noChangeAspect="1" noChangeArrowheads="1"/>
            </p:cNvSpPr>
            <p:nvPr/>
          </p:nvSpPr>
          <p:spPr bwMode="auto">
            <a:xfrm>
              <a:off x="6574270"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56" name="Oval 525"/>
            <p:cNvSpPr>
              <a:spLocks noChangeAspect="1" noChangeArrowheads="1"/>
            </p:cNvSpPr>
            <p:nvPr/>
          </p:nvSpPr>
          <p:spPr bwMode="auto">
            <a:xfrm>
              <a:off x="6687355"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57" name="Oval 526"/>
            <p:cNvSpPr>
              <a:spLocks noChangeAspect="1" noChangeArrowheads="1"/>
            </p:cNvSpPr>
            <p:nvPr/>
          </p:nvSpPr>
          <p:spPr bwMode="auto">
            <a:xfrm>
              <a:off x="6798931"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58" name="Oval 527"/>
            <p:cNvSpPr>
              <a:spLocks noChangeAspect="1" noChangeArrowheads="1"/>
            </p:cNvSpPr>
            <p:nvPr/>
          </p:nvSpPr>
          <p:spPr bwMode="auto">
            <a:xfrm>
              <a:off x="6912014"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59" name="Oval 528"/>
            <p:cNvSpPr>
              <a:spLocks noChangeAspect="1" noChangeArrowheads="1"/>
            </p:cNvSpPr>
            <p:nvPr/>
          </p:nvSpPr>
          <p:spPr bwMode="auto">
            <a:xfrm>
              <a:off x="7023590"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60" name="Oval 529"/>
            <p:cNvSpPr>
              <a:spLocks noChangeAspect="1" noChangeArrowheads="1"/>
            </p:cNvSpPr>
            <p:nvPr/>
          </p:nvSpPr>
          <p:spPr bwMode="auto">
            <a:xfrm>
              <a:off x="7136674"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61" name="Oval 530"/>
            <p:cNvSpPr>
              <a:spLocks noChangeAspect="1" noChangeArrowheads="1"/>
            </p:cNvSpPr>
            <p:nvPr/>
          </p:nvSpPr>
          <p:spPr bwMode="auto">
            <a:xfrm>
              <a:off x="7248250"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62" name="Oval 531"/>
            <p:cNvSpPr>
              <a:spLocks noChangeAspect="1" noChangeArrowheads="1"/>
            </p:cNvSpPr>
            <p:nvPr/>
          </p:nvSpPr>
          <p:spPr bwMode="auto">
            <a:xfrm>
              <a:off x="7361334"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63" name="Oval 532"/>
            <p:cNvSpPr>
              <a:spLocks noChangeAspect="1" noChangeArrowheads="1"/>
            </p:cNvSpPr>
            <p:nvPr/>
          </p:nvSpPr>
          <p:spPr bwMode="auto">
            <a:xfrm>
              <a:off x="7472910"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64" name="Oval 533"/>
            <p:cNvSpPr>
              <a:spLocks noChangeAspect="1" noChangeArrowheads="1"/>
            </p:cNvSpPr>
            <p:nvPr/>
          </p:nvSpPr>
          <p:spPr bwMode="auto">
            <a:xfrm>
              <a:off x="7585994"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65" name="Oval 534"/>
            <p:cNvSpPr>
              <a:spLocks noChangeAspect="1" noChangeArrowheads="1"/>
            </p:cNvSpPr>
            <p:nvPr/>
          </p:nvSpPr>
          <p:spPr bwMode="auto">
            <a:xfrm>
              <a:off x="7697570"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66" name="Oval 535"/>
            <p:cNvSpPr>
              <a:spLocks noChangeAspect="1" noChangeArrowheads="1"/>
            </p:cNvSpPr>
            <p:nvPr/>
          </p:nvSpPr>
          <p:spPr bwMode="auto">
            <a:xfrm>
              <a:off x="8035314"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67" name="Oval 536"/>
            <p:cNvSpPr>
              <a:spLocks noChangeAspect="1" noChangeArrowheads="1"/>
            </p:cNvSpPr>
            <p:nvPr/>
          </p:nvSpPr>
          <p:spPr bwMode="auto">
            <a:xfrm>
              <a:off x="1405586"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68" name="Oval 537"/>
            <p:cNvSpPr>
              <a:spLocks noChangeAspect="1" noChangeArrowheads="1"/>
            </p:cNvSpPr>
            <p:nvPr/>
          </p:nvSpPr>
          <p:spPr bwMode="auto">
            <a:xfrm>
              <a:off x="1518671"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69" name="Oval 538"/>
            <p:cNvSpPr>
              <a:spLocks noChangeAspect="1" noChangeArrowheads="1"/>
            </p:cNvSpPr>
            <p:nvPr/>
          </p:nvSpPr>
          <p:spPr bwMode="auto">
            <a:xfrm>
              <a:off x="1630247"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70" name="Oval 539"/>
            <p:cNvSpPr>
              <a:spLocks noChangeAspect="1" noChangeArrowheads="1"/>
            </p:cNvSpPr>
            <p:nvPr/>
          </p:nvSpPr>
          <p:spPr bwMode="auto">
            <a:xfrm>
              <a:off x="1743330"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71" name="Oval 540"/>
            <p:cNvSpPr>
              <a:spLocks noChangeAspect="1" noChangeArrowheads="1"/>
            </p:cNvSpPr>
            <p:nvPr/>
          </p:nvSpPr>
          <p:spPr bwMode="auto">
            <a:xfrm>
              <a:off x="1854906"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72" name="Oval 541"/>
            <p:cNvSpPr>
              <a:spLocks noChangeAspect="1" noChangeArrowheads="1"/>
            </p:cNvSpPr>
            <p:nvPr/>
          </p:nvSpPr>
          <p:spPr bwMode="auto">
            <a:xfrm>
              <a:off x="1967990"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73" name="Oval 542"/>
            <p:cNvSpPr>
              <a:spLocks noChangeAspect="1" noChangeArrowheads="1"/>
            </p:cNvSpPr>
            <p:nvPr/>
          </p:nvSpPr>
          <p:spPr bwMode="auto">
            <a:xfrm>
              <a:off x="2079566"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74" name="Oval 543"/>
            <p:cNvSpPr>
              <a:spLocks noChangeAspect="1" noChangeArrowheads="1"/>
            </p:cNvSpPr>
            <p:nvPr/>
          </p:nvSpPr>
          <p:spPr bwMode="auto">
            <a:xfrm>
              <a:off x="2192650"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75" name="Oval 544"/>
            <p:cNvSpPr>
              <a:spLocks noChangeAspect="1" noChangeArrowheads="1"/>
            </p:cNvSpPr>
            <p:nvPr/>
          </p:nvSpPr>
          <p:spPr bwMode="auto">
            <a:xfrm>
              <a:off x="2304226"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76" name="Oval 545"/>
            <p:cNvSpPr>
              <a:spLocks noChangeAspect="1" noChangeArrowheads="1"/>
            </p:cNvSpPr>
            <p:nvPr/>
          </p:nvSpPr>
          <p:spPr bwMode="auto">
            <a:xfrm>
              <a:off x="2417310"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77" name="Oval 546"/>
            <p:cNvSpPr>
              <a:spLocks noChangeAspect="1" noChangeArrowheads="1"/>
            </p:cNvSpPr>
            <p:nvPr/>
          </p:nvSpPr>
          <p:spPr bwMode="auto">
            <a:xfrm>
              <a:off x="2528886"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78" name="Oval 547"/>
            <p:cNvSpPr>
              <a:spLocks noChangeAspect="1" noChangeArrowheads="1"/>
            </p:cNvSpPr>
            <p:nvPr/>
          </p:nvSpPr>
          <p:spPr bwMode="auto">
            <a:xfrm>
              <a:off x="2641969"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79" name="Oval 548"/>
            <p:cNvSpPr>
              <a:spLocks noChangeAspect="1" noChangeArrowheads="1"/>
            </p:cNvSpPr>
            <p:nvPr/>
          </p:nvSpPr>
          <p:spPr bwMode="auto">
            <a:xfrm>
              <a:off x="2753545"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80" name="Oval 549"/>
            <p:cNvSpPr>
              <a:spLocks noChangeAspect="1" noChangeArrowheads="1"/>
            </p:cNvSpPr>
            <p:nvPr/>
          </p:nvSpPr>
          <p:spPr bwMode="auto">
            <a:xfrm>
              <a:off x="2866630"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81" name="Oval 550"/>
            <p:cNvSpPr>
              <a:spLocks noChangeAspect="1" noChangeArrowheads="1"/>
            </p:cNvSpPr>
            <p:nvPr/>
          </p:nvSpPr>
          <p:spPr bwMode="auto">
            <a:xfrm>
              <a:off x="2978206"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82" name="Oval 551"/>
            <p:cNvSpPr>
              <a:spLocks noChangeAspect="1" noChangeArrowheads="1"/>
            </p:cNvSpPr>
            <p:nvPr/>
          </p:nvSpPr>
          <p:spPr bwMode="auto">
            <a:xfrm>
              <a:off x="4214589"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83" name="Oval 552"/>
            <p:cNvSpPr>
              <a:spLocks noChangeAspect="1" noChangeArrowheads="1"/>
            </p:cNvSpPr>
            <p:nvPr/>
          </p:nvSpPr>
          <p:spPr bwMode="auto">
            <a:xfrm>
              <a:off x="4327672" y="2489154"/>
              <a:ext cx="85944" cy="85944"/>
            </a:xfrm>
            <a:prstGeom prst="ellipse">
              <a:avLst/>
            </a:prstGeom>
            <a:grpFill/>
            <a:ln>
              <a:noFill/>
            </a:ln>
            <a:effectLst/>
          </p:spPr>
          <p:txBody>
            <a:bodyPr wrap="none" anchor="ctr"/>
            <a:lstStyle/>
            <a:p>
              <a:pPr defTabSz="1218138">
                <a:defRPr/>
              </a:pPr>
              <a:endParaRPr lang="en-US" sz="2398" kern="0">
                <a:solidFill>
                  <a:srgbClr val="292929"/>
                </a:solidFill>
              </a:endParaRPr>
            </a:p>
          </p:txBody>
        </p:sp>
        <p:sp>
          <p:nvSpPr>
            <p:cNvPr id="1784" name="Oval 553"/>
            <p:cNvSpPr>
              <a:spLocks noChangeAspect="1" noChangeArrowheads="1"/>
            </p:cNvSpPr>
            <p:nvPr/>
          </p:nvSpPr>
          <p:spPr bwMode="auto">
            <a:xfrm>
              <a:off x="4439248"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85" name="Oval 554"/>
            <p:cNvSpPr>
              <a:spLocks noChangeAspect="1" noChangeArrowheads="1"/>
            </p:cNvSpPr>
            <p:nvPr/>
          </p:nvSpPr>
          <p:spPr bwMode="auto">
            <a:xfrm>
              <a:off x="4552332"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86" name="Oval 555"/>
            <p:cNvSpPr>
              <a:spLocks noChangeAspect="1" noChangeArrowheads="1"/>
            </p:cNvSpPr>
            <p:nvPr/>
          </p:nvSpPr>
          <p:spPr bwMode="auto">
            <a:xfrm>
              <a:off x="4663908"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87" name="Oval 556"/>
            <p:cNvSpPr>
              <a:spLocks noChangeAspect="1" noChangeArrowheads="1"/>
            </p:cNvSpPr>
            <p:nvPr/>
          </p:nvSpPr>
          <p:spPr bwMode="auto">
            <a:xfrm>
              <a:off x="4776992"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88" name="Oval 557"/>
            <p:cNvSpPr>
              <a:spLocks noChangeAspect="1" noChangeArrowheads="1"/>
            </p:cNvSpPr>
            <p:nvPr/>
          </p:nvSpPr>
          <p:spPr bwMode="auto">
            <a:xfrm>
              <a:off x="4888568"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89" name="Oval 558"/>
            <p:cNvSpPr>
              <a:spLocks noChangeAspect="1" noChangeArrowheads="1"/>
            </p:cNvSpPr>
            <p:nvPr/>
          </p:nvSpPr>
          <p:spPr bwMode="auto">
            <a:xfrm>
              <a:off x="5001652"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90" name="Oval 559"/>
            <p:cNvSpPr>
              <a:spLocks noChangeAspect="1" noChangeArrowheads="1"/>
            </p:cNvSpPr>
            <p:nvPr/>
          </p:nvSpPr>
          <p:spPr bwMode="auto">
            <a:xfrm>
              <a:off x="5113228"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91" name="Oval 560"/>
            <p:cNvSpPr>
              <a:spLocks noChangeAspect="1" noChangeArrowheads="1"/>
            </p:cNvSpPr>
            <p:nvPr/>
          </p:nvSpPr>
          <p:spPr bwMode="auto">
            <a:xfrm>
              <a:off x="5226311"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92" name="Oval 561"/>
            <p:cNvSpPr>
              <a:spLocks noChangeAspect="1" noChangeArrowheads="1"/>
            </p:cNvSpPr>
            <p:nvPr/>
          </p:nvSpPr>
          <p:spPr bwMode="auto">
            <a:xfrm>
              <a:off x="5337887"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93" name="Oval 562"/>
            <p:cNvSpPr>
              <a:spLocks noChangeAspect="1" noChangeArrowheads="1"/>
            </p:cNvSpPr>
            <p:nvPr/>
          </p:nvSpPr>
          <p:spPr bwMode="auto">
            <a:xfrm>
              <a:off x="5450972"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94" name="Oval 563"/>
            <p:cNvSpPr>
              <a:spLocks noChangeAspect="1" noChangeArrowheads="1"/>
            </p:cNvSpPr>
            <p:nvPr/>
          </p:nvSpPr>
          <p:spPr bwMode="auto">
            <a:xfrm>
              <a:off x="5562548"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95" name="Oval 564"/>
            <p:cNvSpPr>
              <a:spLocks noChangeAspect="1" noChangeArrowheads="1"/>
            </p:cNvSpPr>
            <p:nvPr/>
          </p:nvSpPr>
          <p:spPr bwMode="auto">
            <a:xfrm>
              <a:off x="5675631"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96" name="Oval 565"/>
            <p:cNvSpPr>
              <a:spLocks noChangeAspect="1" noChangeArrowheads="1"/>
            </p:cNvSpPr>
            <p:nvPr/>
          </p:nvSpPr>
          <p:spPr bwMode="auto">
            <a:xfrm>
              <a:off x="5787207"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97" name="Oval 566"/>
            <p:cNvSpPr>
              <a:spLocks noChangeAspect="1" noChangeArrowheads="1"/>
            </p:cNvSpPr>
            <p:nvPr/>
          </p:nvSpPr>
          <p:spPr bwMode="auto">
            <a:xfrm>
              <a:off x="5900291"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98" name="Oval 567"/>
            <p:cNvSpPr>
              <a:spLocks noChangeAspect="1" noChangeArrowheads="1"/>
            </p:cNvSpPr>
            <p:nvPr/>
          </p:nvSpPr>
          <p:spPr bwMode="auto">
            <a:xfrm>
              <a:off x="6013375"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99" name="Oval 568"/>
            <p:cNvSpPr>
              <a:spLocks noChangeAspect="1" noChangeArrowheads="1"/>
            </p:cNvSpPr>
            <p:nvPr/>
          </p:nvSpPr>
          <p:spPr bwMode="auto">
            <a:xfrm>
              <a:off x="6124951"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00" name="Oval 569"/>
            <p:cNvSpPr>
              <a:spLocks noChangeAspect="1" noChangeArrowheads="1"/>
            </p:cNvSpPr>
            <p:nvPr/>
          </p:nvSpPr>
          <p:spPr bwMode="auto">
            <a:xfrm>
              <a:off x="6238035"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01" name="Oval 570"/>
            <p:cNvSpPr>
              <a:spLocks noChangeAspect="1" noChangeArrowheads="1"/>
            </p:cNvSpPr>
            <p:nvPr/>
          </p:nvSpPr>
          <p:spPr bwMode="auto">
            <a:xfrm>
              <a:off x="6349611"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02" name="Oval 571"/>
            <p:cNvSpPr>
              <a:spLocks noChangeAspect="1" noChangeArrowheads="1"/>
            </p:cNvSpPr>
            <p:nvPr/>
          </p:nvSpPr>
          <p:spPr bwMode="auto">
            <a:xfrm>
              <a:off x="6462694"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03" name="Oval 572"/>
            <p:cNvSpPr>
              <a:spLocks noChangeAspect="1" noChangeArrowheads="1"/>
            </p:cNvSpPr>
            <p:nvPr/>
          </p:nvSpPr>
          <p:spPr bwMode="auto">
            <a:xfrm>
              <a:off x="6574270"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04" name="Oval 573"/>
            <p:cNvSpPr>
              <a:spLocks noChangeAspect="1" noChangeArrowheads="1"/>
            </p:cNvSpPr>
            <p:nvPr/>
          </p:nvSpPr>
          <p:spPr bwMode="auto">
            <a:xfrm>
              <a:off x="6687355"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05" name="Oval 574"/>
            <p:cNvSpPr>
              <a:spLocks noChangeAspect="1" noChangeArrowheads="1"/>
            </p:cNvSpPr>
            <p:nvPr/>
          </p:nvSpPr>
          <p:spPr bwMode="auto">
            <a:xfrm>
              <a:off x="6798931"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06" name="Oval 575"/>
            <p:cNvSpPr>
              <a:spLocks noChangeAspect="1" noChangeArrowheads="1"/>
            </p:cNvSpPr>
            <p:nvPr/>
          </p:nvSpPr>
          <p:spPr bwMode="auto">
            <a:xfrm>
              <a:off x="6912014"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07" name="Oval 576"/>
            <p:cNvSpPr>
              <a:spLocks noChangeAspect="1" noChangeArrowheads="1"/>
            </p:cNvSpPr>
            <p:nvPr/>
          </p:nvSpPr>
          <p:spPr bwMode="auto">
            <a:xfrm>
              <a:off x="7023590"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08" name="Oval 577"/>
            <p:cNvSpPr>
              <a:spLocks noChangeAspect="1" noChangeArrowheads="1"/>
            </p:cNvSpPr>
            <p:nvPr/>
          </p:nvSpPr>
          <p:spPr bwMode="auto">
            <a:xfrm>
              <a:off x="7136674"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09" name="Oval 578"/>
            <p:cNvSpPr>
              <a:spLocks noChangeAspect="1" noChangeArrowheads="1"/>
            </p:cNvSpPr>
            <p:nvPr/>
          </p:nvSpPr>
          <p:spPr bwMode="auto">
            <a:xfrm>
              <a:off x="7248250"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10" name="Oval 579"/>
            <p:cNvSpPr>
              <a:spLocks noChangeAspect="1" noChangeArrowheads="1"/>
            </p:cNvSpPr>
            <p:nvPr/>
          </p:nvSpPr>
          <p:spPr bwMode="auto">
            <a:xfrm>
              <a:off x="7361334"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11" name="Oval 580"/>
            <p:cNvSpPr>
              <a:spLocks noChangeAspect="1" noChangeArrowheads="1"/>
            </p:cNvSpPr>
            <p:nvPr/>
          </p:nvSpPr>
          <p:spPr bwMode="auto">
            <a:xfrm>
              <a:off x="7472910"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12" name="Oval 581"/>
            <p:cNvSpPr>
              <a:spLocks noChangeAspect="1" noChangeArrowheads="1"/>
            </p:cNvSpPr>
            <p:nvPr/>
          </p:nvSpPr>
          <p:spPr bwMode="auto">
            <a:xfrm>
              <a:off x="7585994"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13" name="Oval 582"/>
            <p:cNvSpPr>
              <a:spLocks noChangeAspect="1" noChangeArrowheads="1"/>
            </p:cNvSpPr>
            <p:nvPr/>
          </p:nvSpPr>
          <p:spPr bwMode="auto">
            <a:xfrm>
              <a:off x="7697570"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14" name="Oval 583"/>
            <p:cNvSpPr>
              <a:spLocks noChangeAspect="1" noChangeArrowheads="1"/>
            </p:cNvSpPr>
            <p:nvPr/>
          </p:nvSpPr>
          <p:spPr bwMode="auto">
            <a:xfrm>
              <a:off x="8035314"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15" name="Oval 584"/>
            <p:cNvSpPr>
              <a:spLocks noChangeAspect="1" noChangeArrowheads="1"/>
            </p:cNvSpPr>
            <p:nvPr/>
          </p:nvSpPr>
          <p:spPr bwMode="auto">
            <a:xfrm>
              <a:off x="1405586"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16" name="Oval 585"/>
            <p:cNvSpPr>
              <a:spLocks noChangeAspect="1" noChangeArrowheads="1"/>
            </p:cNvSpPr>
            <p:nvPr/>
          </p:nvSpPr>
          <p:spPr bwMode="auto">
            <a:xfrm>
              <a:off x="1518671"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17" name="Oval 586"/>
            <p:cNvSpPr>
              <a:spLocks noChangeAspect="1" noChangeArrowheads="1"/>
            </p:cNvSpPr>
            <p:nvPr/>
          </p:nvSpPr>
          <p:spPr bwMode="auto">
            <a:xfrm>
              <a:off x="1630247"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18" name="Oval 587"/>
            <p:cNvSpPr>
              <a:spLocks noChangeAspect="1" noChangeArrowheads="1"/>
            </p:cNvSpPr>
            <p:nvPr/>
          </p:nvSpPr>
          <p:spPr bwMode="auto">
            <a:xfrm>
              <a:off x="1743330"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19" name="Oval 588"/>
            <p:cNvSpPr>
              <a:spLocks noChangeAspect="1" noChangeArrowheads="1"/>
            </p:cNvSpPr>
            <p:nvPr/>
          </p:nvSpPr>
          <p:spPr bwMode="auto">
            <a:xfrm>
              <a:off x="1854906"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20" name="Oval 589"/>
            <p:cNvSpPr>
              <a:spLocks noChangeAspect="1" noChangeArrowheads="1"/>
            </p:cNvSpPr>
            <p:nvPr/>
          </p:nvSpPr>
          <p:spPr bwMode="auto">
            <a:xfrm>
              <a:off x="1967990"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21" name="Oval 590"/>
            <p:cNvSpPr>
              <a:spLocks noChangeAspect="1" noChangeArrowheads="1"/>
            </p:cNvSpPr>
            <p:nvPr/>
          </p:nvSpPr>
          <p:spPr bwMode="auto">
            <a:xfrm>
              <a:off x="2079566"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22" name="Oval 591"/>
            <p:cNvSpPr>
              <a:spLocks noChangeAspect="1" noChangeArrowheads="1"/>
            </p:cNvSpPr>
            <p:nvPr/>
          </p:nvSpPr>
          <p:spPr bwMode="auto">
            <a:xfrm>
              <a:off x="2192650"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23" name="Oval 592"/>
            <p:cNvSpPr>
              <a:spLocks noChangeAspect="1" noChangeArrowheads="1"/>
            </p:cNvSpPr>
            <p:nvPr/>
          </p:nvSpPr>
          <p:spPr bwMode="auto">
            <a:xfrm>
              <a:off x="2304226"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24" name="Oval 593"/>
            <p:cNvSpPr>
              <a:spLocks noChangeAspect="1" noChangeArrowheads="1"/>
            </p:cNvSpPr>
            <p:nvPr/>
          </p:nvSpPr>
          <p:spPr bwMode="auto">
            <a:xfrm>
              <a:off x="2417310"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25" name="Oval 594"/>
            <p:cNvSpPr>
              <a:spLocks noChangeAspect="1" noChangeArrowheads="1"/>
            </p:cNvSpPr>
            <p:nvPr/>
          </p:nvSpPr>
          <p:spPr bwMode="auto">
            <a:xfrm>
              <a:off x="2528886"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26" name="Oval 595"/>
            <p:cNvSpPr>
              <a:spLocks noChangeAspect="1" noChangeArrowheads="1"/>
            </p:cNvSpPr>
            <p:nvPr/>
          </p:nvSpPr>
          <p:spPr bwMode="auto">
            <a:xfrm>
              <a:off x="2641969"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27" name="Oval 596"/>
            <p:cNvSpPr>
              <a:spLocks noChangeAspect="1" noChangeArrowheads="1"/>
            </p:cNvSpPr>
            <p:nvPr/>
          </p:nvSpPr>
          <p:spPr bwMode="auto">
            <a:xfrm>
              <a:off x="2753545"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28" name="Oval 597"/>
            <p:cNvSpPr>
              <a:spLocks noChangeAspect="1" noChangeArrowheads="1"/>
            </p:cNvSpPr>
            <p:nvPr/>
          </p:nvSpPr>
          <p:spPr bwMode="auto">
            <a:xfrm>
              <a:off x="2866630"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29" name="Oval 598"/>
            <p:cNvSpPr>
              <a:spLocks noChangeAspect="1" noChangeArrowheads="1"/>
            </p:cNvSpPr>
            <p:nvPr/>
          </p:nvSpPr>
          <p:spPr bwMode="auto">
            <a:xfrm>
              <a:off x="2978206"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30" name="Oval 599"/>
            <p:cNvSpPr>
              <a:spLocks noChangeAspect="1" noChangeArrowheads="1"/>
            </p:cNvSpPr>
            <p:nvPr/>
          </p:nvSpPr>
          <p:spPr bwMode="auto">
            <a:xfrm>
              <a:off x="4327672"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31" name="Oval 600"/>
            <p:cNvSpPr>
              <a:spLocks noChangeAspect="1" noChangeArrowheads="1"/>
            </p:cNvSpPr>
            <p:nvPr/>
          </p:nvSpPr>
          <p:spPr bwMode="auto">
            <a:xfrm>
              <a:off x="4439248"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32" name="Oval 601"/>
            <p:cNvSpPr>
              <a:spLocks noChangeAspect="1" noChangeArrowheads="1"/>
            </p:cNvSpPr>
            <p:nvPr/>
          </p:nvSpPr>
          <p:spPr bwMode="auto">
            <a:xfrm>
              <a:off x="4552332"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33" name="Oval 602"/>
            <p:cNvSpPr>
              <a:spLocks noChangeAspect="1" noChangeArrowheads="1"/>
            </p:cNvSpPr>
            <p:nvPr/>
          </p:nvSpPr>
          <p:spPr bwMode="auto">
            <a:xfrm>
              <a:off x="4663908"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34" name="Oval 603"/>
            <p:cNvSpPr>
              <a:spLocks noChangeAspect="1" noChangeArrowheads="1"/>
            </p:cNvSpPr>
            <p:nvPr/>
          </p:nvSpPr>
          <p:spPr bwMode="auto">
            <a:xfrm>
              <a:off x="4776992" y="2593192"/>
              <a:ext cx="85944" cy="85943"/>
            </a:xfrm>
            <a:prstGeom prst="ellipse">
              <a:avLst/>
            </a:prstGeom>
            <a:grpFill/>
            <a:ln>
              <a:noFill/>
            </a:ln>
            <a:effectLst/>
          </p:spPr>
          <p:txBody>
            <a:bodyPr wrap="none" anchor="ctr"/>
            <a:lstStyle/>
            <a:p>
              <a:pPr defTabSz="1218138">
                <a:defRPr/>
              </a:pPr>
              <a:endParaRPr lang="en-US" sz="2398" kern="0">
                <a:solidFill>
                  <a:srgbClr val="292929"/>
                </a:solidFill>
              </a:endParaRPr>
            </a:p>
          </p:txBody>
        </p:sp>
        <p:sp>
          <p:nvSpPr>
            <p:cNvPr id="1835" name="Oval 604"/>
            <p:cNvSpPr>
              <a:spLocks noChangeAspect="1" noChangeArrowheads="1"/>
            </p:cNvSpPr>
            <p:nvPr/>
          </p:nvSpPr>
          <p:spPr bwMode="auto">
            <a:xfrm>
              <a:off x="4888568"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36" name="Oval 605"/>
            <p:cNvSpPr>
              <a:spLocks noChangeAspect="1" noChangeArrowheads="1"/>
            </p:cNvSpPr>
            <p:nvPr/>
          </p:nvSpPr>
          <p:spPr bwMode="auto">
            <a:xfrm>
              <a:off x="5001652"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37" name="Oval 606"/>
            <p:cNvSpPr>
              <a:spLocks noChangeAspect="1" noChangeArrowheads="1"/>
            </p:cNvSpPr>
            <p:nvPr/>
          </p:nvSpPr>
          <p:spPr bwMode="auto">
            <a:xfrm>
              <a:off x="5113228"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38" name="Oval 607"/>
            <p:cNvSpPr>
              <a:spLocks noChangeAspect="1" noChangeArrowheads="1"/>
            </p:cNvSpPr>
            <p:nvPr/>
          </p:nvSpPr>
          <p:spPr bwMode="auto">
            <a:xfrm>
              <a:off x="5226311"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39" name="Oval 608"/>
            <p:cNvSpPr>
              <a:spLocks noChangeAspect="1" noChangeArrowheads="1"/>
            </p:cNvSpPr>
            <p:nvPr/>
          </p:nvSpPr>
          <p:spPr bwMode="auto">
            <a:xfrm>
              <a:off x="5337887"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40" name="Oval 609"/>
            <p:cNvSpPr>
              <a:spLocks noChangeAspect="1" noChangeArrowheads="1"/>
            </p:cNvSpPr>
            <p:nvPr/>
          </p:nvSpPr>
          <p:spPr bwMode="auto">
            <a:xfrm>
              <a:off x="5450972"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41" name="Oval 610"/>
            <p:cNvSpPr>
              <a:spLocks noChangeAspect="1" noChangeArrowheads="1"/>
            </p:cNvSpPr>
            <p:nvPr/>
          </p:nvSpPr>
          <p:spPr bwMode="auto">
            <a:xfrm>
              <a:off x="5562548"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42" name="Oval 611"/>
            <p:cNvSpPr>
              <a:spLocks noChangeAspect="1" noChangeArrowheads="1"/>
            </p:cNvSpPr>
            <p:nvPr/>
          </p:nvSpPr>
          <p:spPr bwMode="auto">
            <a:xfrm>
              <a:off x="5675631"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43" name="Oval 612"/>
            <p:cNvSpPr>
              <a:spLocks noChangeAspect="1" noChangeArrowheads="1"/>
            </p:cNvSpPr>
            <p:nvPr/>
          </p:nvSpPr>
          <p:spPr bwMode="auto">
            <a:xfrm>
              <a:off x="5787207"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44" name="Oval 613"/>
            <p:cNvSpPr>
              <a:spLocks noChangeAspect="1" noChangeArrowheads="1"/>
            </p:cNvSpPr>
            <p:nvPr/>
          </p:nvSpPr>
          <p:spPr bwMode="auto">
            <a:xfrm>
              <a:off x="5900291"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45" name="Oval 614"/>
            <p:cNvSpPr>
              <a:spLocks noChangeAspect="1" noChangeArrowheads="1"/>
            </p:cNvSpPr>
            <p:nvPr/>
          </p:nvSpPr>
          <p:spPr bwMode="auto">
            <a:xfrm>
              <a:off x="6013375"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46" name="Oval 615"/>
            <p:cNvSpPr>
              <a:spLocks noChangeAspect="1" noChangeArrowheads="1"/>
            </p:cNvSpPr>
            <p:nvPr/>
          </p:nvSpPr>
          <p:spPr bwMode="auto">
            <a:xfrm>
              <a:off x="6124951"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47" name="Oval 616"/>
            <p:cNvSpPr>
              <a:spLocks noChangeAspect="1" noChangeArrowheads="1"/>
            </p:cNvSpPr>
            <p:nvPr/>
          </p:nvSpPr>
          <p:spPr bwMode="auto">
            <a:xfrm>
              <a:off x="6238035"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48" name="Oval 617"/>
            <p:cNvSpPr>
              <a:spLocks noChangeAspect="1" noChangeArrowheads="1"/>
            </p:cNvSpPr>
            <p:nvPr/>
          </p:nvSpPr>
          <p:spPr bwMode="auto">
            <a:xfrm>
              <a:off x="6349611"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49" name="Oval 618"/>
            <p:cNvSpPr>
              <a:spLocks noChangeAspect="1" noChangeArrowheads="1"/>
            </p:cNvSpPr>
            <p:nvPr/>
          </p:nvSpPr>
          <p:spPr bwMode="auto">
            <a:xfrm>
              <a:off x="6462694"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50" name="Oval 619"/>
            <p:cNvSpPr>
              <a:spLocks noChangeAspect="1" noChangeArrowheads="1"/>
            </p:cNvSpPr>
            <p:nvPr/>
          </p:nvSpPr>
          <p:spPr bwMode="auto">
            <a:xfrm>
              <a:off x="6574270"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51" name="Oval 620"/>
            <p:cNvSpPr>
              <a:spLocks noChangeAspect="1" noChangeArrowheads="1"/>
            </p:cNvSpPr>
            <p:nvPr/>
          </p:nvSpPr>
          <p:spPr bwMode="auto">
            <a:xfrm>
              <a:off x="6687355"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52" name="Oval 621"/>
            <p:cNvSpPr>
              <a:spLocks noChangeAspect="1" noChangeArrowheads="1"/>
            </p:cNvSpPr>
            <p:nvPr/>
          </p:nvSpPr>
          <p:spPr bwMode="auto">
            <a:xfrm>
              <a:off x="6798931"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53" name="Oval 622"/>
            <p:cNvSpPr>
              <a:spLocks noChangeAspect="1" noChangeArrowheads="1"/>
            </p:cNvSpPr>
            <p:nvPr/>
          </p:nvSpPr>
          <p:spPr bwMode="auto">
            <a:xfrm>
              <a:off x="6912014"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54" name="Oval 623"/>
            <p:cNvSpPr>
              <a:spLocks noChangeAspect="1" noChangeArrowheads="1"/>
            </p:cNvSpPr>
            <p:nvPr/>
          </p:nvSpPr>
          <p:spPr bwMode="auto">
            <a:xfrm>
              <a:off x="7023590"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55" name="Oval 624"/>
            <p:cNvSpPr>
              <a:spLocks noChangeAspect="1" noChangeArrowheads="1"/>
            </p:cNvSpPr>
            <p:nvPr/>
          </p:nvSpPr>
          <p:spPr bwMode="auto">
            <a:xfrm>
              <a:off x="7136674"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56" name="Oval 625"/>
            <p:cNvSpPr>
              <a:spLocks noChangeAspect="1" noChangeArrowheads="1"/>
            </p:cNvSpPr>
            <p:nvPr/>
          </p:nvSpPr>
          <p:spPr bwMode="auto">
            <a:xfrm>
              <a:off x="7248250"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57" name="Oval 626"/>
            <p:cNvSpPr>
              <a:spLocks noChangeAspect="1" noChangeArrowheads="1"/>
            </p:cNvSpPr>
            <p:nvPr/>
          </p:nvSpPr>
          <p:spPr bwMode="auto">
            <a:xfrm>
              <a:off x="7361334"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58" name="Oval 627"/>
            <p:cNvSpPr>
              <a:spLocks noChangeAspect="1" noChangeArrowheads="1"/>
            </p:cNvSpPr>
            <p:nvPr/>
          </p:nvSpPr>
          <p:spPr bwMode="auto">
            <a:xfrm>
              <a:off x="7472910"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59" name="Oval 628"/>
            <p:cNvSpPr>
              <a:spLocks noChangeAspect="1" noChangeArrowheads="1"/>
            </p:cNvSpPr>
            <p:nvPr/>
          </p:nvSpPr>
          <p:spPr bwMode="auto">
            <a:xfrm>
              <a:off x="7585994"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60" name="Oval 629"/>
            <p:cNvSpPr>
              <a:spLocks noChangeAspect="1" noChangeArrowheads="1"/>
            </p:cNvSpPr>
            <p:nvPr/>
          </p:nvSpPr>
          <p:spPr bwMode="auto">
            <a:xfrm>
              <a:off x="7697570"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61" name="Oval 630"/>
            <p:cNvSpPr>
              <a:spLocks noChangeAspect="1" noChangeArrowheads="1"/>
            </p:cNvSpPr>
            <p:nvPr/>
          </p:nvSpPr>
          <p:spPr bwMode="auto">
            <a:xfrm>
              <a:off x="7810653" y="2593192"/>
              <a:ext cx="85944" cy="85943"/>
            </a:xfrm>
            <a:prstGeom prst="ellipse">
              <a:avLst/>
            </a:prstGeom>
            <a:grpFill/>
            <a:ln>
              <a:noFill/>
            </a:ln>
            <a:effectLst/>
          </p:spPr>
          <p:txBody>
            <a:bodyPr wrap="none" anchor="ctr"/>
            <a:lstStyle/>
            <a:p>
              <a:pPr defTabSz="1218138">
                <a:defRPr/>
              </a:pPr>
              <a:endParaRPr lang="en-US" sz="2398" kern="0">
                <a:solidFill>
                  <a:srgbClr val="292929"/>
                </a:solidFill>
              </a:endParaRPr>
            </a:p>
          </p:txBody>
        </p:sp>
        <p:sp>
          <p:nvSpPr>
            <p:cNvPr id="1862" name="Oval 631"/>
            <p:cNvSpPr>
              <a:spLocks noChangeAspect="1" noChangeArrowheads="1"/>
            </p:cNvSpPr>
            <p:nvPr/>
          </p:nvSpPr>
          <p:spPr bwMode="auto">
            <a:xfrm>
              <a:off x="1405586"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63" name="Oval 632"/>
            <p:cNvSpPr>
              <a:spLocks noChangeAspect="1" noChangeArrowheads="1"/>
            </p:cNvSpPr>
            <p:nvPr/>
          </p:nvSpPr>
          <p:spPr bwMode="auto">
            <a:xfrm>
              <a:off x="1518671"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64" name="Oval 633"/>
            <p:cNvSpPr>
              <a:spLocks noChangeAspect="1" noChangeArrowheads="1"/>
            </p:cNvSpPr>
            <p:nvPr/>
          </p:nvSpPr>
          <p:spPr bwMode="auto">
            <a:xfrm>
              <a:off x="1630247"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65" name="Oval 634"/>
            <p:cNvSpPr>
              <a:spLocks noChangeAspect="1" noChangeArrowheads="1"/>
            </p:cNvSpPr>
            <p:nvPr/>
          </p:nvSpPr>
          <p:spPr bwMode="auto">
            <a:xfrm>
              <a:off x="1743330"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66" name="Oval 635"/>
            <p:cNvSpPr>
              <a:spLocks noChangeAspect="1" noChangeArrowheads="1"/>
            </p:cNvSpPr>
            <p:nvPr/>
          </p:nvSpPr>
          <p:spPr bwMode="auto">
            <a:xfrm>
              <a:off x="1854906"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67" name="Oval 636"/>
            <p:cNvSpPr>
              <a:spLocks noChangeAspect="1" noChangeArrowheads="1"/>
            </p:cNvSpPr>
            <p:nvPr/>
          </p:nvSpPr>
          <p:spPr bwMode="auto">
            <a:xfrm>
              <a:off x="1967990"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68" name="Oval 637"/>
            <p:cNvSpPr>
              <a:spLocks noChangeAspect="1" noChangeArrowheads="1"/>
            </p:cNvSpPr>
            <p:nvPr/>
          </p:nvSpPr>
          <p:spPr bwMode="auto">
            <a:xfrm>
              <a:off x="2079566"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69" name="Oval 638"/>
            <p:cNvSpPr>
              <a:spLocks noChangeAspect="1" noChangeArrowheads="1"/>
            </p:cNvSpPr>
            <p:nvPr/>
          </p:nvSpPr>
          <p:spPr bwMode="auto">
            <a:xfrm>
              <a:off x="2192650"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70" name="Oval 639"/>
            <p:cNvSpPr>
              <a:spLocks noChangeAspect="1" noChangeArrowheads="1"/>
            </p:cNvSpPr>
            <p:nvPr/>
          </p:nvSpPr>
          <p:spPr bwMode="auto">
            <a:xfrm>
              <a:off x="2304226"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71" name="Oval 640"/>
            <p:cNvSpPr>
              <a:spLocks noChangeAspect="1" noChangeArrowheads="1"/>
            </p:cNvSpPr>
            <p:nvPr/>
          </p:nvSpPr>
          <p:spPr bwMode="auto">
            <a:xfrm>
              <a:off x="2417310"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72" name="Oval 641"/>
            <p:cNvSpPr>
              <a:spLocks noChangeAspect="1" noChangeArrowheads="1"/>
            </p:cNvSpPr>
            <p:nvPr/>
          </p:nvSpPr>
          <p:spPr bwMode="auto">
            <a:xfrm>
              <a:off x="2528886"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73" name="Oval 642"/>
            <p:cNvSpPr>
              <a:spLocks noChangeAspect="1" noChangeArrowheads="1"/>
            </p:cNvSpPr>
            <p:nvPr/>
          </p:nvSpPr>
          <p:spPr bwMode="auto">
            <a:xfrm>
              <a:off x="2641969"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74" name="Oval 643"/>
            <p:cNvSpPr>
              <a:spLocks noChangeAspect="1" noChangeArrowheads="1"/>
            </p:cNvSpPr>
            <p:nvPr/>
          </p:nvSpPr>
          <p:spPr bwMode="auto">
            <a:xfrm>
              <a:off x="2753545"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75" name="Oval 644"/>
            <p:cNvSpPr>
              <a:spLocks noChangeAspect="1" noChangeArrowheads="1"/>
            </p:cNvSpPr>
            <p:nvPr/>
          </p:nvSpPr>
          <p:spPr bwMode="auto">
            <a:xfrm>
              <a:off x="4327672"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76" name="Oval 645"/>
            <p:cNvSpPr>
              <a:spLocks noChangeAspect="1" noChangeArrowheads="1"/>
            </p:cNvSpPr>
            <p:nvPr/>
          </p:nvSpPr>
          <p:spPr bwMode="auto">
            <a:xfrm>
              <a:off x="4439248"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77" name="Oval 646"/>
            <p:cNvSpPr>
              <a:spLocks noChangeAspect="1" noChangeArrowheads="1"/>
            </p:cNvSpPr>
            <p:nvPr/>
          </p:nvSpPr>
          <p:spPr bwMode="auto">
            <a:xfrm>
              <a:off x="4552332"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78" name="Oval 647"/>
            <p:cNvSpPr>
              <a:spLocks noChangeAspect="1" noChangeArrowheads="1"/>
            </p:cNvSpPr>
            <p:nvPr/>
          </p:nvSpPr>
          <p:spPr bwMode="auto">
            <a:xfrm>
              <a:off x="4663908"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79" name="Oval 648"/>
            <p:cNvSpPr>
              <a:spLocks noChangeAspect="1" noChangeArrowheads="1"/>
            </p:cNvSpPr>
            <p:nvPr/>
          </p:nvSpPr>
          <p:spPr bwMode="auto">
            <a:xfrm>
              <a:off x="4776992"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80" name="Oval 649"/>
            <p:cNvSpPr>
              <a:spLocks noChangeAspect="1" noChangeArrowheads="1"/>
            </p:cNvSpPr>
            <p:nvPr/>
          </p:nvSpPr>
          <p:spPr bwMode="auto">
            <a:xfrm>
              <a:off x="4888568"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81" name="Oval 650"/>
            <p:cNvSpPr>
              <a:spLocks noChangeAspect="1" noChangeArrowheads="1"/>
            </p:cNvSpPr>
            <p:nvPr/>
          </p:nvSpPr>
          <p:spPr bwMode="auto">
            <a:xfrm>
              <a:off x="5001652"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82" name="Oval 651"/>
            <p:cNvSpPr>
              <a:spLocks noChangeAspect="1" noChangeArrowheads="1"/>
            </p:cNvSpPr>
            <p:nvPr/>
          </p:nvSpPr>
          <p:spPr bwMode="auto">
            <a:xfrm>
              <a:off x="5226311"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83" name="Oval 652"/>
            <p:cNvSpPr>
              <a:spLocks noChangeAspect="1" noChangeArrowheads="1"/>
            </p:cNvSpPr>
            <p:nvPr/>
          </p:nvSpPr>
          <p:spPr bwMode="auto">
            <a:xfrm>
              <a:off x="5337887"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84" name="Oval 653"/>
            <p:cNvSpPr>
              <a:spLocks noChangeAspect="1" noChangeArrowheads="1"/>
            </p:cNvSpPr>
            <p:nvPr/>
          </p:nvSpPr>
          <p:spPr bwMode="auto">
            <a:xfrm>
              <a:off x="5450972"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85" name="Oval 654"/>
            <p:cNvSpPr>
              <a:spLocks noChangeAspect="1" noChangeArrowheads="1"/>
            </p:cNvSpPr>
            <p:nvPr/>
          </p:nvSpPr>
          <p:spPr bwMode="auto">
            <a:xfrm>
              <a:off x="5562548"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86" name="Oval 655"/>
            <p:cNvSpPr>
              <a:spLocks noChangeAspect="1" noChangeArrowheads="1"/>
            </p:cNvSpPr>
            <p:nvPr/>
          </p:nvSpPr>
          <p:spPr bwMode="auto">
            <a:xfrm>
              <a:off x="5675631"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87" name="Oval 656"/>
            <p:cNvSpPr>
              <a:spLocks noChangeAspect="1" noChangeArrowheads="1"/>
            </p:cNvSpPr>
            <p:nvPr/>
          </p:nvSpPr>
          <p:spPr bwMode="auto">
            <a:xfrm>
              <a:off x="5900291"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88" name="Oval 657"/>
            <p:cNvSpPr>
              <a:spLocks noChangeAspect="1" noChangeArrowheads="1"/>
            </p:cNvSpPr>
            <p:nvPr/>
          </p:nvSpPr>
          <p:spPr bwMode="auto">
            <a:xfrm>
              <a:off x="6013375"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89" name="Oval 658"/>
            <p:cNvSpPr>
              <a:spLocks noChangeAspect="1" noChangeArrowheads="1"/>
            </p:cNvSpPr>
            <p:nvPr/>
          </p:nvSpPr>
          <p:spPr bwMode="auto">
            <a:xfrm>
              <a:off x="6124951"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90" name="Oval 659"/>
            <p:cNvSpPr>
              <a:spLocks noChangeAspect="1" noChangeArrowheads="1"/>
            </p:cNvSpPr>
            <p:nvPr/>
          </p:nvSpPr>
          <p:spPr bwMode="auto">
            <a:xfrm>
              <a:off x="6238035"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91" name="Oval 660"/>
            <p:cNvSpPr>
              <a:spLocks noChangeAspect="1" noChangeArrowheads="1"/>
            </p:cNvSpPr>
            <p:nvPr/>
          </p:nvSpPr>
          <p:spPr bwMode="auto">
            <a:xfrm>
              <a:off x="6349611"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92" name="Oval 661"/>
            <p:cNvSpPr>
              <a:spLocks noChangeAspect="1" noChangeArrowheads="1"/>
            </p:cNvSpPr>
            <p:nvPr/>
          </p:nvSpPr>
          <p:spPr bwMode="auto">
            <a:xfrm>
              <a:off x="6462694"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93" name="Oval 662"/>
            <p:cNvSpPr>
              <a:spLocks noChangeAspect="1" noChangeArrowheads="1"/>
            </p:cNvSpPr>
            <p:nvPr/>
          </p:nvSpPr>
          <p:spPr bwMode="auto">
            <a:xfrm>
              <a:off x="6574270"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94" name="Oval 663"/>
            <p:cNvSpPr>
              <a:spLocks noChangeAspect="1" noChangeArrowheads="1"/>
            </p:cNvSpPr>
            <p:nvPr/>
          </p:nvSpPr>
          <p:spPr bwMode="auto">
            <a:xfrm>
              <a:off x="6687355"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95" name="Oval 664"/>
            <p:cNvSpPr>
              <a:spLocks noChangeAspect="1" noChangeArrowheads="1"/>
            </p:cNvSpPr>
            <p:nvPr/>
          </p:nvSpPr>
          <p:spPr bwMode="auto">
            <a:xfrm>
              <a:off x="6798931"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96" name="Oval 665"/>
            <p:cNvSpPr>
              <a:spLocks noChangeAspect="1" noChangeArrowheads="1"/>
            </p:cNvSpPr>
            <p:nvPr/>
          </p:nvSpPr>
          <p:spPr bwMode="auto">
            <a:xfrm>
              <a:off x="6912014"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97" name="Oval 666"/>
            <p:cNvSpPr>
              <a:spLocks noChangeAspect="1" noChangeArrowheads="1"/>
            </p:cNvSpPr>
            <p:nvPr/>
          </p:nvSpPr>
          <p:spPr bwMode="auto">
            <a:xfrm>
              <a:off x="7023590"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98" name="Oval 667"/>
            <p:cNvSpPr>
              <a:spLocks noChangeAspect="1" noChangeArrowheads="1"/>
            </p:cNvSpPr>
            <p:nvPr/>
          </p:nvSpPr>
          <p:spPr bwMode="auto">
            <a:xfrm>
              <a:off x="7136674"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99" name="Oval 668"/>
            <p:cNvSpPr>
              <a:spLocks noChangeAspect="1" noChangeArrowheads="1"/>
            </p:cNvSpPr>
            <p:nvPr/>
          </p:nvSpPr>
          <p:spPr bwMode="auto">
            <a:xfrm>
              <a:off x="7248250"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00" name="Oval 669"/>
            <p:cNvSpPr>
              <a:spLocks noChangeAspect="1" noChangeArrowheads="1"/>
            </p:cNvSpPr>
            <p:nvPr/>
          </p:nvSpPr>
          <p:spPr bwMode="auto">
            <a:xfrm>
              <a:off x="7361334"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01" name="Oval 670"/>
            <p:cNvSpPr>
              <a:spLocks noChangeAspect="1" noChangeArrowheads="1"/>
            </p:cNvSpPr>
            <p:nvPr/>
          </p:nvSpPr>
          <p:spPr bwMode="auto">
            <a:xfrm>
              <a:off x="7472910"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02" name="Oval 671"/>
            <p:cNvSpPr>
              <a:spLocks noChangeAspect="1" noChangeArrowheads="1"/>
            </p:cNvSpPr>
            <p:nvPr/>
          </p:nvSpPr>
          <p:spPr bwMode="auto">
            <a:xfrm>
              <a:off x="1405586"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03" name="Oval 672"/>
            <p:cNvSpPr>
              <a:spLocks noChangeAspect="1" noChangeArrowheads="1"/>
            </p:cNvSpPr>
            <p:nvPr/>
          </p:nvSpPr>
          <p:spPr bwMode="auto">
            <a:xfrm>
              <a:off x="1518671"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04" name="Oval 673"/>
            <p:cNvSpPr>
              <a:spLocks noChangeAspect="1" noChangeArrowheads="1"/>
            </p:cNvSpPr>
            <p:nvPr/>
          </p:nvSpPr>
          <p:spPr bwMode="auto">
            <a:xfrm>
              <a:off x="1630247"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05" name="Oval 674"/>
            <p:cNvSpPr>
              <a:spLocks noChangeAspect="1" noChangeArrowheads="1"/>
            </p:cNvSpPr>
            <p:nvPr/>
          </p:nvSpPr>
          <p:spPr bwMode="auto">
            <a:xfrm>
              <a:off x="1743330"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06" name="Oval 675"/>
            <p:cNvSpPr>
              <a:spLocks noChangeAspect="1" noChangeArrowheads="1"/>
            </p:cNvSpPr>
            <p:nvPr/>
          </p:nvSpPr>
          <p:spPr bwMode="auto">
            <a:xfrm>
              <a:off x="1854906"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07" name="Oval 676"/>
            <p:cNvSpPr>
              <a:spLocks noChangeAspect="1" noChangeArrowheads="1"/>
            </p:cNvSpPr>
            <p:nvPr/>
          </p:nvSpPr>
          <p:spPr bwMode="auto">
            <a:xfrm>
              <a:off x="1967990"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08" name="Oval 677"/>
            <p:cNvSpPr>
              <a:spLocks noChangeAspect="1" noChangeArrowheads="1"/>
            </p:cNvSpPr>
            <p:nvPr/>
          </p:nvSpPr>
          <p:spPr bwMode="auto">
            <a:xfrm>
              <a:off x="2079566"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09" name="Oval 678"/>
            <p:cNvSpPr>
              <a:spLocks noChangeAspect="1" noChangeArrowheads="1"/>
            </p:cNvSpPr>
            <p:nvPr/>
          </p:nvSpPr>
          <p:spPr bwMode="auto">
            <a:xfrm>
              <a:off x="2192650"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10" name="Oval 679"/>
            <p:cNvSpPr>
              <a:spLocks noChangeAspect="1" noChangeArrowheads="1"/>
            </p:cNvSpPr>
            <p:nvPr/>
          </p:nvSpPr>
          <p:spPr bwMode="auto">
            <a:xfrm>
              <a:off x="2304226"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11" name="Oval 680"/>
            <p:cNvSpPr>
              <a:spLocks noChangeAspect="1" noChangeArrowheads="1"/>
            </p:cNvSpPr>
            <p:nvPr/>
          </p:nvSpPr>
          <p:spPr bwMode="auto">
            <a:xfrm>
              <a:off x="2417310"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12" name="Oval 681"/>
            <p:cNvSpPr>
              <a:spLocks noChangeAspect="1" noChangeArrowheads="1"/>
            </p:cNvSpPr>
            <p:nvPr/>
          </p:nvSpPr>
          <p:spPr bwMode="auto">
            <a:xfrm>
              <a:off x="2528886"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13" name="Oval 682"/>
            <p:cNvSpPr>
              <a:spLocks noChangeAspect="1" noChangeArrowheads="1"/>
            </p:cNvSpPr>
            <p:nvPr/>
          </p:nvSpPr>
          <p:spPr bwMode="auto">
            <a:xfrm>
              <a:off x="2641969"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14" name="Oval 683"/>
            <p:cNvSpPr>
              <a:spLocks noChangeAspect="1" noChangeArrowheads="1"/>
            </p:cNvSpPr>
            <p:nvPr/>
          </p:nvSpPr>
          <p:spPr bwMode="auto">
            <a:xfrm>
              <a:off x="4103013"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15" name="Oval 684"/>
            <p:cNvSpPr>
              <a:spLocks noChangeAspect="1" noChangeArrowheads="1"/>
            </p:cNvSpPr>
            <p:nvPr/>
          </p:nvSpPr>
          <p:spPr bwMode="auto">
            <a:xfrm>
              <a:off x="4214589"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16" name="Oval 685"/>
            <p:cNvSpPr>
              <a:spLocks noChangeAspect="1" noChangeArrowheads="1"/>
            </p:cNvSpPr>
            <p:nvPr/>
          </p:nvSpPr>
          <p:spPr bwMode="auto">
            <a:xfrm>
              <a:off x="4327672"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17" name="Oval 686"/>
            <p:cNvSpPr>
              <a:spLocks noChangeAspect="1" noChangeArrowheads="1"/>
            </p:cNvSpPr>
            <p:nvPr/>
          </p:nvSpPr>
          <p:spPr bwMode="auto">
            <a:xfrm>
              <a:off x="4663908"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18" name="Oval 687"/>
            <p:cNvSpPr>
              <a:spLocks noChangeAspect="1" noChangeArrowheads="1"/>
            </p:cNvSpPr>
            <p:nvPr/>
          </p:nvSpPr>
          <p:spPr bwMode="auto">
            <a:xfrm>
              <a:off x="4776992"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19" name="Oval 688"/>
            <p:cNvSpPr>
              <a:spLocks noChangeAspect="1" noChangeArrowheads="1"/>
            </p:cNvSpPr>
            <p:nvPr/>
          </p:nvSpPr>
          <p:spPr bwMode="auto">
            <a:xfrm>
              <a:off x="4888568"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20" name="Oval 689"/>
            <p:cNvSpPr>
              <a:spLocks noChangeAspect="1" noChangeArrowheads="1"/>
            </p:cNvSpPr>
            <p:nvPr/>
          </p:nvSpPr>
          <p:spPr bwMode="auto">
            <a:xfrm>
              <a:off x="5001652"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21" name="Oval 690"/>
            <p:cNvSpPr>
              <a:spLocks noChangeAspect="1" noChangeArrowheads="1"/>
            </p:cNvSpPr>
            <p:nvPr/>
          </p:nvSpPr>
          <p:spPr bwMode="auto">
            <a:xfrm>
              <a:off x="5113228"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22" name="Oval 691"/>
            <p:cNvSpPr>
              <a:spLocks noChangeAspect="1" noChangeArrowheads="1"/>
            </p:cNvSpPr>
            <p:nvPr/>
          </p:nvSpPr>
          <p:spPr bwMode="auto">
            <a:xfrm>
              <a:off x="5226311"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23" name="Oval 692"/>
            <p:cNvSpPr>
              <a:spLocks noChangeAspect="1" noChangeArrowheads="1"/>
            </p:cNvSpPr>
            <p:nvPr/>
          </p:nvSpPr>
          <p:spPr bwMode="auto">
            <a:xfrm>
              <a:off x="5337887"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24" name="Oval 693"/>
            <p:cNvSpPr>
              <a:spLocks noChangeAspect="1" noChangeArrowheads="1"/>
            </p:cNvSpPr>
            <p:nvPr/>
          </p:nvSpPr>
          <p:spPr bwMode="auto">
            <a:xfrm>
              <a:off x="5450972"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25" name="Oval 694"/>
            <p:cNvSpPr>
              <a:spLocks noChangeAspect="1" noChangeArrowheads="1"/>
            </p:cNvSpPr>
            <p:nvPr/>
          </p:nvSpPr>
          <p:spPr bwMode="auto">
            <a:xfrm>
              <a:off x="5675631"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26" name="Oval 695"/>
            <p:cNvSpPr>
              <a:spLocks noChangeAspect="1" noChangeArrowheads="1"/>
            </p:cNvSpPr>
            <p:nvPr/>
          </p:nvSpPr>
          <p:spPr bwMode="auto">
            <a:xfrm>
              <a:off x="5787207"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27" name="Oval 696"/>
            <p:cNvSpPr>
              <a:spLocks noChangeAspect="1" noChangeArrowheads="1"/>
            </p:cNvSpPr>
            <p:nvPr/>
          </p:nvSpPr>
          <p:spPr bwMode="auto">
            <a:xfrm>
              <a:off x="5900291"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28" name="Oval 697"/>
            <p:cNvSpPr>
              <a:spLocks noChangeAspect="1" noChangeArrowheads="1"/>
            </p:cNvSpPr>
            <p:nvPr/>
          </p:nvSpPr>
          <p:spPr bwMode="auto">
            <a:xfrm>
              <a:off x="6013375"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29" name="Oval 698"/>
            <p:cNvSpPr>
              <a:spLocks noChangeAspect="1" noChangeArrowheads="1"/>
            </p:cNvSpPr>
            <p:nvPr/>
          </p:nvSpPr>
          <p:spPr bwMode="auto">
            <a:xfrm>
              <a:off x="6124951"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30" name="Oval 699"/>
            <p:cNvSpPr>
              <a:spLocks noChangeAspect="1" noChangeArrowheads="1"/>
            </p:cNvSpPr>
            <p:nvPr/>
          </p:nvSpPr>
          <p:spPr bwMode="auto">
            <a:xfrm>
              <a:off x="6238035"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31" name="Oval 700"/>
            <p:cNvSpPr>
              <a:spLocks noChangeAspect="1" noChangeArrowheads="1"/>
            </p:cNvSpPr>
            <p:nvPr/>
          </p:nvSpPr>
          <p:spPr bwMode="auto">
            <a:xfrm>
              <a:off x="6349611"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32" name="Oval 701"/>
            <p:cNvSpPr>
              <a:spLocks noChangeAspect="1" noChangeArrowheads="1"/>
            </p:cNvSpPr>
            <p:nvPr/>
          </p:nvSpPr>
          <p:spPr bwMode="auto">
            <a:xfrm>
              <a:off x="6462694"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33" name="Oval 702"/>
            <p:cNvSpPr>
              <a:spLocks noChangeAspect="1" noChangeArrowheads="1"/>
            </p:cNvSpPr>
            <p:nvPr/>
          </p:nvSpPr>
          <p:spPr bwMode="auto">
            <a:xfrm>
              <a:off x="6574270"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34" name="Oval 703"/>
            <p:cNvSpPr>
              <a:spLocks noChangeAspect="1" noChangeArrowheads="1"/>
            </p:cNvSpPr>
            <p:nvPr/>
          </p:nvSpPr>
          <p:spPr bwMode="auto">
            <a:xfrm>
              <a:off x="6687355"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35" name="Oval 704"/>
            <p:cNvSpPr>
              <a:spLocks noChangeAspect="1" noChangeArrowheads="1"/>
            </p:cNvSpPr>
            <p:nvPr/>
          </p:nvSpPr>
          <p:spPr bwMode="auto">
            <a:xfrm>
              <a:off x="6798931"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36" name="Oval 705"/>
            <p:cNvSpPr>
              <a:spLocks noChangeAspect="1" noChangeArrowheads="1"/>
            </p:cNvSpPr>
            <p:nvPr/>
          </p:nvSpPr>
          <p:spPr bwMode="auto">
            <a:xfrm>
              <a:off x="6912014"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37" name="Oval 706"/>
            <p:cNvSpPr>
              <a:spLocks noChangeAspect="1" noChangeArrowheads="1"/>
            </p:cNvSpPr>
            <p:nvPr/>
          </p:nvSpPr>
          <p:spPr bwMode="auto">
            <a:xfrm>
              <a:off x="7023590"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38" name="Oval 707"/>
            <p:cNvSpPr>
              <a:spLocks noChangeAspect="1" noChangeArrowheads="1"/>
            </p:cNvSpPr>
            <p:nvPr/>
          </p:nvSpPr>
          <p:spPr bwMode="auto">
            <a:xfrm>
              <a:off x="7136674"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39" name="Oval 708"/>
            <p:cNvSpPr>
              <a:spLocks noChangeAspect="1" noChangeArrowheads="1"/>
            </p:cNvSpPr>
            <p:nvPr/>
          </p:nvSpPr>
          <p:spPr bwMode="auto">
            <a:xfrm>
              <a:off x="7248250"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40" name="Oval 709"/>
            <p:cNvSpPr>
              <a:spLocks noChangeAspect="1" noChangeArrowheads="1"/>
            </p:cNvSpPr>
            <p:nvPr/>
          </p:nvSpPr>
          <p:spPr bwMode="auto">
            <a:xfrm>
              <a:off x="7361334"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41" name="Oval 710"/>
            <p:cNvSpPr>
              <a:spLocks noChangeAspect="1" noChangeArrowheads="1"/>
            </p:cNvSpPr>
            <p:nvPr/>
          </p:nvSpPr>
          <p:spPr bwMode="auto">
            <a:xfrm>
              <a:off x="7585994"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42" name="Oval 711"/>
            <p:cNvSpPr>
              <a:spLocks noChangeAspect="1" noChangeArrowheads="1"/>
            </p:cNvSpPr>
            <p:nvPr/>
          </p:nvSpPr>
          <p:spPr bwMode="auto">
            <a:xfrm>
              <a:off x="1405586"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43" name="Oval 712"/>
            <p:cNvSpPr>
              <a:spLocks noChangeAspect="1" noChangeArrowheads="1"/>
            </p:cNvSpPr>
            <p:nvPr/>
          </p:nvSpPr>
          <p:spPr bwMode="auto">
            <a:xfrm>
              <a:off x="1518671"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44" name="Oval 713"/>
            <p:cNvSpPr>
              <a:spLocks noChangeAspect="1" noChangeArrowheads="1"/>
            </p:cNvSpPr>
            <p:nvPr/>
          </p:nvSpPr>
          <p:spPr bwMode="auto">
            <a:xfrm>
              <a:off x="1630247"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45" name="Oval 714"/>
            <p:cNvSpPr>
              <a:spLocks noChangeAspect="1" noChangeArrowheads="1"/>
            </p:cNvSpPr>
            <p:nvPr/>
          </p:nvSpPr>
          <p:spPr bwMode="auto">
            <a:xfrm>
              <a:off x="1743330"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46" name="Oval 715"/>
            <p:cNvSpPr>
              <a:spLocks noChangeAspect="1" noChangeArrowheads="1"/>
            </p:cNvSpPr>
            <p:nvPr/>
          </p:nvSpPr>
          <p:spPr bwMode="auto">
            <a:xfrm>
              <a:off x="1854906"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47" name="Oval 716"/>
            <p:cNvSpPr>
              <a:spLocks noChangeAspect="1" noChangeArrowheads="1"/>
            </p:cNvSpPr>
            <p:nvPr/>
          </p:nvSpPr>
          <p:spPr bwMode="auto">
            <a:xfrm>
              <a:off x="1967990"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48" name="Oval 717"/>
            <p:cNvSpPr>
              <a:spLocks noChangeAspect="1" noChangeArrowheads="1"/>
            </p:cNvSpPr>
            <p:nvPr/>
          </p:nvSpPr>
          <p:spPr bwMode="auto">
            <a:xfrm>
              <a:off x="2079566"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49" name="Oval 718"/>
            <p:cNvSpPr>
              <a:spLocks noChangeAspect="1" noChangeArrowheads="1"/>
            </p:cNvSpPr>
            <p:nvPr/>
          </p:nvSpPr>
          <p:spPr bwMode="auto">
            <a:xfrm>
              <a:off x="2192650"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50" name="Oval 719"/>
            <p:cNvSpPr>
              <a:spLocks noChangeAspect="1" noChangeArrowheads="1"/>
            </p:cNvSpPr>
            <p:nvPr/>
          </p:nvSpPr>
          <p:spPr bwMode="auto">
            <a:xfrm>
              <a:off x="2304226"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51" name="Oval 720"/>
            <p:cNvSpPr>
              <a:spLocks noChangeAspect="1" noChangeArrowheads="1"/>
            </p:cNvSpPr>
            <p:nvPr/>
          </p:nvSpPr>
          <p:spPr bwMode="auto">
            <a:xfrm>
              <a:off x="2417310"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52" name="Oval 721"/>
            <p:cNvSpPr>
              <a:spLocks noChangeAspect="1" noChangeArrowheads="1"/>
            </p:cNvSpPr>
            <p:nvPr/>
          </p:nvSpPr>
          <p:spPr bwMode="auto">
            <a:xfrm>
              <a:off x="2528886"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53" name="Oval 722"/>
            <p:cNvSpPr>
              <a:spLocks noChangeAspect="1" noChangeArrowheads="1"/>
            </p:cNvSpPr>
            <p:nvPr/>
          </p:nvSpPr>
          <p:spPr bwMode="auto">
            <a:xfrm>
              <a:off x="4103013"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54" name="Oval 723"/>
            <p:cNvSpPr>
              <a:spLocks noChangeAspect="1" noChangeArrowheads="1"/>
            </p:cNvSpPr>
            <p:nvPr/>
          </p:nvSpPr>
          <p:spPr bwMode="auto">
            <a:xfrm>
              <a:off x="4214589"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55" name="Oval 724"/>
            <p:cNvSpPr>
              <a:spLocks noChangeAspect="1" noChangeArrowheads="1"/>
            </p:cNvSpPr>
            <p:nvPr/>
          </p:nvSpPr>
          <p:spPr bwMode="auto">
            <a:xfrm>
              <a:off x="4663908"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56" name="Oval 725"/>
            <p:cNvSpPr>
              <a:spLocks noChangeAspect="1" noChangeArrowheads="1"/>
            </p:cNvSpPr>
            <p:nvPr/>
          </p:nvSpPr>
          <p:spPr bwMode="auto">
            <a:xfrm>
              <a:off x="4888568"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57" name="Oval 726"/>
            <p:cNvSpPr>
              <a:spLocks noChangeAspect="1" noChangeArrowheads="1"/>
            </p:cNvSpPr>
            <p:nvPr/>
          </p:nvSpPr>
          <p:spPr bwMode="auto">
            <a:xfrm>
              <a:off x="5001652"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58" name="Oval 727"/>
            <p:cNvSpPr>
              <a:spLocks noChangeAspect="1" noChangeArrowheads="1"/>
            </p:cNvSpPr>
            <p:nvPr/>
          </p:nvSpPr>
          <p:spPr bwMode="auto">
            <a:xfrm>
              <a:off x="5113228" y="2903796"/>
              <a:ext cx="85943" cy="85943"/>
            </a:xfrm>
            <a:prstGeom prst="ellipse">
              <a:avLst/>
            </a:prstGeom>
            <a:grpFill/>
            <a:ln>
              <a:noFill/>
            </a:ln>
            <a:effectLst/>
          </p:spPr>
          <p:txBody>
            <a:bodyPr wrap="none" anchor="ctr"/>
            <a:lstStyle/>
            <a:p>
              <a:pPr defTabSz="1218138">
                <a:defRPr/>
              </a:pPr>
              <a:endParaRPr lang="en-US" sz="2398" kern="0">
                <a:solidFill>
                  <a:srgbClr val="292929"/>
                </a:solidFill>
              </a:endParaRPr>
            </a:p>
          </p:txBody>
        </p:sp>
        <p:sp>
          <p:nvSpPr>
            <p:cNvPr id="1959" name="Oval 728"/>
            <p:cNvSpPr>
              <a:spLocks noChangeAspect="1" noChangeArrowheads="1"/>
            </p:cNvSpPr>
            <p:nvPr/>
          </p:nvSpPr>
          <p:spPr bwMode="auto">
            <a:xfrm>
              <a:off x="5226311"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60" name="Oval 729"/>
            <p:cNvSpPr>
              <a:spLocks noChangeAspect="1" noChangeArrowheads="1"/>
            </p:cNvSpPr>
            <p:nvPr/>
          </p:nvSpPr>
          <p:spPr bwMode="auto">
            <a:xfrm>
              <a:off x="5337887"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61" name="Oval 730"/>
            <p:cNvSpPr>
              <a:spLocks noChangeAspect="1" noChangeArrowheads="1"/>
            </p:cNvSpPr>
            <p:nvPr/>
          </p:nvSpPr>
          <p:spPr bwMode="auto">
            <a:xfrm>
              <a:off x="5450972"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62" name="Oval 731"/>
            <p:cNvSpPr>
              <a:spLocks noChangeAspect="1" noChangeArrowheads="1"/>
            </p:cNvSpPr>
            <p:nvPr/>
          </p:nvSpPr>
          <p:spPr bwMode="auto">
            <a:xfrm>
              <a:off x="5675631"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63" name="Oval 732"/>
            <p:cNvSpPr>
              <a:spLocks noChangeAspect="1" noChangeArrowheads="1"/>
            </p:cNvSpPr>
            <p:nvPr/>
          </p:nvSpPr>
          <p:spPr bwMode="auto">
            <a:xfrm>
              <a:off x="5787207"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64" name="Oval 733"/>
            <p:cNvSpPr>
              <a:spLocks noChangeAspect="1" noChangeArrowheads="1"/>
            </p:cNvSpPr>
            <p:nvPr/>
          </p:nvSpPr>
          <p:spPr bwMode="auto">
            <a:xfrm>
              <a:off x="5900291"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65" name="Oval 734"/>
            <p:cNvSpPr>
              <a:spLocks noChangeAspect="1" noChangeArrowheads="1"/>
            </p:cNvSpPr>
            <p:nvPr/>
          </p:nvSpPr>
          <p:spPr bwMode="auto">
            <a:xfrm>
              <a:off x="6013375"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66" name="Oval 735"/>
            <p:cNvSpPr>
              <a:spLocks noChangeAspect="1" noChangeArrowheads="1"/>
            </p:cNvSpPr>
            <p:nvPr/>
          </p:nvSpPr>
          <p:spPr bwMode="auto">
            <a:xfrm>
              <a:off x="6124951"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67" name="Oval 736"/>
            <p:cNvSpPr>
              <a:spLocks noChangeAspect="1" noChangeArrowheads="1"/>
            </p:cNvSpPr>
            <p:nvPr/>
          </p:nvSpPr>
          <p:spPr bwMode="auto">
            <a:xfrm>
              <a:off x="6238035"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68" name="Oval 737"/>
            <p:cNvSpPr>
              <a:spLocks noChangeAspect="1" noChangeArrowheads="1"/>
            </p:cNvSpPr>
            <p:nvPr/>
          </p:nvSpPr>
          <p:spPr bwMode="auto">
            <a:xfrm>
              <a:off x="6349611"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69" name="Oval 738"/>
            <p:cNvSpPr>
              <a:spLocks noChangeAspect="1" noChangeArrowheads="1"/>
            </p:cNvSpPr>
            <p:nvPr/>
          </p:nvSpPr>
          <p:spPr bwMode="auto">
            <a:xfrm>
              <a:off x="6462694"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70" name="Oval 739"/>
            <p:cNvSpPr>
              <a:spLocks noChangeAspect="1" noChangeArrowheads="1"/>
            </p:cNvSpPr>
            <p:nvPr/>
          </p:nvSpPr>
          <p:spPr bwMode="auto">
            <a:xfrm>
              <a:off x="6574270"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71" name="Oval 740"/>
            <p:cNvSpPr>
              <a:spLocks noChangeAspect="1" noChangeArrowheads="1"/>
            </p:cNvSpPr>
            <p:nvPr/>
          </p:nvSpPr>
          <p:spPr bwMode="auto">
            <a:xfrm>
              <a:off x="6687355"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72" name="Oval 741"/>
            <p:cNvSpPr>
              <a:spLocks noChangeAspect="1" noChangeArrowheads="1"/>
            </p:cNvSpPr>
            <p:nvPr/>
          </p:nvSpPr>
          <p:spPr bwMode="auto">
            <a:xfrm>
              <a:off x="6798931"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73" name="Oval 742"/>
            <p:cNvSpPr>
              <a:spLocks noChangeAspect="1" noChangeArrowheads="1"/>
            </p:cNvSpPr>
            <p:nvPr/>
          </p:nvSpPr>
          <p:spPr bwMode="auto">
            <a:xfrm>
              <a:off x="6912014"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74" name="Oval 743"/>
            <p:cNvSpPr>
              <a:spLocks noChangeAspect="1" noChangeArrowheads="1"/>
            </p:cNvSpPr>
            <p:nvPr/>
          </p:nvSpPr>
          <p:spPr bwMode="auto">
            <a:xfrm>
              <a:off x="7023590"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75" name="Oval 744"/>
            <p:cNvSpPr>
              <a:spLocks noChangeAspect="1" noChangeArrowheads="1"/>
            </p:cNvSpPr>
            <p:nvPr/>
          </p:nvSpPr>
          <p:spPr bwMode="auto">
            <a:xfrm>
              <a:off x="7136674"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76" name="Oval 745"/>
            <p:cNvSpPr>
              <a:spLocks noChangeAspect="1" noChangeArrowheads="1"/>
            </p:cNvSpPr>
            <p:nvPr/>
          </p:nvSpPr>
          <p:spPr bwMode="auto">
            <a:xfrm>
              <a:off x="7361334"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77" name="Oval 746"/>
            <p:cNvSpPr>
              <a:spLocks noChangeAspect="1" noChangeArrowheads="1"/>
            </p:cNvSpPr>
            <p:nvPr/>
          </p:nvSpPr>
          <p:spPr bwMode="auto">
            <a:xfrm>
              <a:off x="7585994" y="2903796"/>
              <a:ext cx="85943" cy="85943"/>
            </a:xfrm>
            <a:prstGeom prst="ellipse">
              <a:avLst/>
            </a:prstGeom>
            <a:grpFill/>
            <a:ln>
              <a:noFill/>
            </a:ln>
            <a:effectLst/>
          </p:spPr>
          <p:txBody>
            <a:bodyPr wrap="none" anchor="ctr"/>
            <a:lstStyle/>
            <a:p>
              <a:pPr defTabSz="1218138">
                <a:defRPr/>
              </a:pPr>
              <a:endParaRPr lang="en-US" sz="2398" kern="0">
                <a:solidFill>
                  <a:srgbClr val="292929"/>
                </a:solidFill>
              </a:endParaRPr>
            </a:p>
          </p:txBody>
        </p:sp>
        <p:sp>
          <p:nvSpPr>
            <p:cNvPr id="1978" name="Oval 747"/>
            <p:cNvSpPr>
              <a:spLocks noChangeAspect="1" noChangeArrowheads="1"/>
            </p:cNvSpPr>
            <p:nvPr/>
          </p:nvSpPr>
          <p:spPr bwMode="auto">
            <a:xfrm>
              <a:off x="1518671"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79" name="Oval 748"/>
            <p:cNvSpPr>
              <a:spLocks noChangeAspect="1" noChangeArrowheads="1"/>
            </p:cNvSpPr>
            <p:nvPr/>
          </p:nvSpPr>
          <p:spPr bwMode="auto">
            <a:xfrm>
              <a:off x="1630247"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80" name="Oval 749"/>
            <p:cNvSpPr>
              <a:spLocks noChangeAspect="1" noChangeArrowheads="1"/>
            </p:cNvSpPr>
            <p:nvPr/>
          </p:nvSpPr>
          <p:spPr bwMode="auto">
            <a:xfrm>
              <a:off x="1743330"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81" name="Oval 750"/>
            <p:cNvSpPr>
              <a:spLocks noChangeAspect="1" noChangeArrowheads="1"/>
            </p:cNvSpPr>
            <p:nvPr/>
          </p:nvSpPr>
          <p:spPr bwMode="auto">
            <a:xfrm>
              <a:off x="1854906"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82" name="Oval 751"/>
            <p:cNvSpPr>
              <a:spLocks noChangeAspect="1" noChangeArrowheads="1"/>
            </p:cNvSpPr>
            <p:nvPr/>
          </p:nvSpPr>
          <p:spPr bwMode="auto">
            <a:xfrm>
              <a:off x="1967990"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83" name="Oval 752"/>
            <p:cNvSpPr>
              <a:spLocks noChangeAspect="1" noChangeArrowheads="1"/>
            </p:cNvSpPr>
            <p:nvPr/>
          </p:nvSpPr>
          <p:spPr bwMode="auto">
            <a:xfrm>
              <a:off x="2079566"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84" name="Oval 753"/>
            <p:cNvSpPr>
              <a:spLocks noChangeAspect="1" noChangeArrowheads="1"/>
            </p:cNvSpPr>
            <p:nvPr/>
          </p:nvSpPr>
          <p:spPr bwMode="auto">
            <a:xfrm>
              <a:off x="2192650"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85" name="Oval 754"/>
            <p:cNvSpPr>
              <a:spLocks noChangeAspect="1" noChangeArrowheads="1"/>
            </p:cNvSpPr>
            <p:nvPr/>
          </p:nvSpPr>
          <p:spPr bwMode="auto">
            <a:xfrm>
              <a:off x="2304226"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86" name="Oval 755"/>
            <p:cNvSpPr>
              <a:spLocks noChangeAspect="1" noChangeArrowheads="1"/>
            </p:cNvSpPr>
            <p:nvPr/>
          </p:nvSpPr>
          <p:spPr bwMode="auto">
            <a:xfrm>
              <a:off x="2417310"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87" name="Oval 756"/>
            <p:cNvSpPr>
              <a:spLocks noChangeAspect="1" noChangeArrowheads="1"/>
            </p:cNvSpPr>
            <p:nvPr/>
          </p:nvSpPr>
          <p:spPr bwMode="auto">
            <a:xfrm>
              <a:off x="4214589"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88" name="Oval 757"/>
            <p:cNvSpPr>
              <a:spLocks noChangeAspect="1" noChangeArrowheads="1"/>
            </p:cNvSpPr>
            <p:nvPr/>
          </p:nvSpPr>
          <p:spPr bwMode="auto">
            <a:xfrm>
              <a:off x="4327672"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89" name="Oval 758"/>
            <p:cNvSpPr>
              <a:spLocks noChangeAspect="1" noChangeArrowheads="1"/>
            </p:cNvSpPr>
            <p:nvPr/>
          </p:nvSpPr>
          <p:spPr bwMode="auto">
            <a:xfrm>
              <a:off x="4439248"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90" name="Oval 759"/>
            <p:cNvSpPr>
              <a:spLocks noChangeAspect="1" noChangeArrowheads="1"/>
            </p:cNvSpPr>
            <p:nvPr/>
          </p:nvSpPr>
          <p:spPr bwMode="auto">
            <a:xfrm>
              <a:off x="4552332"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91" name="Oval 760"/>
            <p:cNvSpPr>
              <a:spLocks noChangeAspect="1" noChangeArrowheads="1"/>
            </p:cNvSpPr>
            <p:nvPr/>
          </p:nvSpPr>
          <p:spPr bwMode="auto">
            <a:xfrm>
              <a:off x="5226311"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92" name="Oval 761"/>
            <p:cNvSpPr>
              <a:spLocks noChangeAspect="1" noChangeArrowheads="1"/>
            </p:cNvSpPr>
            <p:nvPr/>
          </p:nvSpPr>
          <p:spPr bwMode="auto">
            <a:xfrm>
              <a:off x="5337887"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93" name="Oval 762"/>
            <p:cNvSpPr>
              <a:spLocks noChangeAspect="1" noChangeArrowheads="1"/>
            </p:cNvSpPr>
            <p:nvPr/>
          </p:nvSpPr>
          <p:spPr bwMode="auto">
            <a:xfrm>
              <a:off x="5450972"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94" name="Oval 763"/>
            <p:cNvSpPr>
              <a:spLocks noChangeAspect="1" noChangeArrowheads="1"/>
            </p:cNvSpPr>
            <p:nvPr/>
          </p:nvSpPr>
          <p:spPr bwMode="auto">
            <a:xfrm>
              <a:off x="5562548"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95" name="Oval 764"/>
            <p:cNvSpPr>
              <a:spLocks noChangeAspect="1" noChangeArrowheads="1"/>
            </p:cNvSpPr>
            <p:nvPr/>
          </p:nvSpPr>
          <p:spPr bwMode="auto">
            <a:xfrm>
              <a:off x="5675631"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96" name="Oval 765"/>
            <p:cNvSpPr>
              <a:spLocks noChangeAspect="1" noChangeArrowheads="1"/>
            </p:cNvSpPr>
            <p:nvPr/>
          </p:nvSpPr>
          <p:spPr bwMode="auto">
            <a:xfrm>
              <a:off x="5787207"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97" name="Oval 766"/>
            <p:cNvSpPr>
              <a:spLocks noChangeAspect="1" noChangeArrowheads="1"/>
            </p:cNvSpPr>
            <p:nvPr/>
          </p:nvSpPr>
          <p:spPr bwMode="auto">
            <a:xfrm>
              <a:off x="5900291"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98" name="Oval 767"/>
            <p:cNvSpPr>
              <a:spLocks noChangeAspect="1" noChangeArrowheads="1"/>
            </p:cNvSpPr>
            <p:nvPr/>
          </p:nvSpPr>
          <p:spPr bwMode="auto">
            <a:xfrm>
              <a:off x="6013375"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99" name="Oval 768"/>
            <p:cNvSpPr>
              <a:spLocks noChangeAspect="1" noChangeArrowheads="1"/>
            </p:cNvSpPr>
            <p:nvPr/>
          </p:nvSpPr>
          <p:spPr bwMode="auto">
            <a:xfrm>
              <a:off x="6124951"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00" name="Oval 769"/>
            <p:cNvSpPr>
              <a:spLocks noChangeAspect="1" noChangeArrowheads="1"/>
            </p:cNvSpPr>
            <p:nvPr/>
          </p:nvSpPr>
          <p:spPr bwMode="auto">
            <a:xfrm>
              <a:off x="6238035"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01" name="Oval 770"/>
            <p:cNvSpPr>
              <a:spLocks noChangeAspect="1" noChangeArrowheads="1"/>
            </p:cNvSpPr>
            <p:nvPr/>
          </p:nvSpPr>
          <p:spPr bwMode="auto">
            <a:xfrm>
              <a:off x="6349611"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02" name="Oval 771"/>
            <p:cNvSpPr>
              <a:spLocks noChangeAspect="1" noChangeArrowheads="1"/>
            </p:cNvSpPr>
            <p:nvPr/>
          </p:nvSpPr>
          <p:spPr bwMode="auto">
            <a:xfrm>
              <a:off x="6462694"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03" name="Oval 772"/>
            <p:cNvSpPr>
              <a:spLocks noChangeAspect="1" noChangeArrowheads="1"/>
            </p:cNvSpPr>
            <p:nvPr/>
          </p:nvSpPr>
          <p:spPr bwMode="auto">
            <a:xfrm>
              <a:off x="6574270"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04" name="Oval 773"/>
            <p:cNvSpPr>
              <a:spLocks noChangeAspect="1" noChangeArrowheads="1"/>
            </p:cNvSpPr>
            <p:nvPr/>
          </p:nvSpPr>
          <p:spPr bwMode="auto">
            <a:xfrm>
              <a:off x="6687355"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05" name="Oval 774"/>
            <p:cNvSpPr>
              <a:spLocks noChangeAspect="1" noChangeArrowheads="1"/>
            </p:cNvSpPr>
            <p:nvPr/>
          </p:nvSpPr>
          <p:spPr bwMode="auto">
            <a:xfrm>
              <a:off x="6798931"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06" name="Oval 775"/>
            <p:cNvSpPr>
              <a:spLocks noChangeAspect="1" noChangeArrowheads="1"/>
            </p:cNvSpPr>
            <p:nvPr/>
          </p:nvSpPr>
          <p:spPr bwMode="auto">
            <a:xfrm>
              <a:off x="6912014"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07" name="Oval 776"/>
            <p:cNvSpPr>
              <a:spLocks noChangeAspect="1" noChangeArrowheads="1"/>
            </p:cNvSpPr>
            <p:nvPr/>
          </p:nvSpPr>
          <p:spPr bwMode="auto">
            <a:xfrm>
              <a:off x="7023590"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08" name="Oval 777"/>
            <p:cNvSpPr>
              <a:spLocks noChangeAspect="1" noChangeArrowheads="1"/>
            </p:cNvSpPr>
            <p:nvPr/>
          </p:nvSpPr>
          <p:spPr bwMode="auto">
            <a:xfrm>
              <a:off x="7136674"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09" name="Oval 778"/>
            <p:cNvSpPr>
              <a:spLocks noChangeAspect="1" noChangeArrowheads="1"/>
            </p:cNvSpPr>
            <p:nvPr/>
          </p:nvSpPr>
          <p:spPr bwMode="auto">
            <a:xfrm>
              <a:off x="7472910"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10" name="Oval 779"/>
            <p:cNvSpPr>
              <a:spLocks noChangeAspect="1" noChangeArrowheads="1"/>
            </p:cNvSpPr>
            <p:nvPr/>
          </p:nvSpPr>
          <p:spPr bwMode="auto">
            <a:xfrm>
              <a:off x="7585994"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11" name="Oval 780"/>
            <p:cNvSpPr>
              <a:spLocks noChangeAspect="1" noChangeArrowheads="1"/>
            </p:cNvSpPr>
            <p:nvPr/>
          </p:nvSpPr>
          <p:spPr bwMode="auto">
            <a:xfrm>
              <a:off x="1630247"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12" name="Oval 781"/>
            <p:cNvSpPr>
              <a:spLocks noChangeAspect="1" noChangeArrowheads="1"/>
            </p:cNvSpPr>
            <p:nvPr/>
          </p:nvSpPr>
          <p:spPr bwMode="auto">
            <a:xfrm>
              <a:off x="1743330"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13" name="Oval 782"/>
            <p:cNvSpPr>
              <a:spLocks noChangeAspect="1" noChangeArrowheads="1"/>
            </p:cNvSpPr>
            <p:nvPr/>
          </p:nvSpPr>
          <p:spPr bwMode="auto">
            <a:xfrm>
              <a:off x="1854906"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14" name="Oval 783"/>
            <p:cNvSpPr>
              <a:spLocks noChangeAspect="1" noChangeArrowheads="1"/>
            </p:cNvSpPr>
            <p:nvPr/>
          </p:nvSpPr>
          <p:spPr bwMode="auto">
            <a:xfrm>
              <a:off x="1967990"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15" name="Oval 784"/>
            <p:cNvSpPr>
              <a:spLocks noChangeAspect="1" noChangeArrowheads="1"/>
            </p:cNvSpPr>
            <p:nvPr/>
          </p:nvSpPr>
          <p:spPr bwMode="auto">
            <a:xfrm>
              <a:off x="2079566"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16" name="Oval 785"/>
            <p:cNvSpPr>
              <a:spLocks noChangeAspect="1" noChangeArrowheads="1"/>
            </p:cNvSpPr>
            <p:nvPr/>
          </p:nvSpPr>
          <p:spPr bwMode="auto">
            <a:xfrm>
              <a:off x="2192650"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17" name="Oval 786"/>
            <p:cNvSpPr>
              <a:spLocks noChangeAspect="1" noChangeArrowheads="1"/>
            </p:cNvSpPr>
            <p:nvPr/>
          </p:nvSpPr>
          <p:spPr bwMode="auto">
            <a:xfrm>
              <a:off x="2304226"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18" name="Oval 787"/>
            <p:cNvSpPr>
              <a:spLocks noChangeAspect="1" noChangeArrowheads="1"/>
            </p:cNvSpPr>
            <p:nvPr/>
          </p:nvSpPr>
          <p:spPr bwMode="auto">
            <a:xfrm>
              <a:off x="2417310"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19" name="Oval 788"/>
            <p:cNvSpPr>
              <a:spLocks noChangeAspect="1" noChangeArrowheads="1"/>
            </p:cNvSpPr>
            <p:nvPr/>
          </p:nvSpPr>
          <p:spPr bwMode="auto">
            <a:xfrm>
              <a:off x="4103013"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20" name="Oval 789"/>
            <p:cNvSpPr>
              <a:spLocks noChangeAspect="1" noChangeArrowheads="1"/>
            </p:cNvSpPr>
            <p:nvPr/>
          </p:nvSpPr>
          <p:spPr bwMode="auto">
            <a:xfrm>
              <a:off x="4214589"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21" name="Oval 790"/>
            <p:cNvSpPr>
              <a:spLocks noChangeAspect="1" noChangeArrowheads="1"/>
            </p:cNvSpPr>
            <p:nvPr/>
          </p:nvSpPr>
          <p:spPr bwMode="auto">
            <a:xfrm>
              <a:off x="4327672"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22" name="Oval 791"/>
            <p:cNvSpPr>
              <a:spLocks noChangeAspect="1" noChangeArrowheads="1"/>
            </p:cNvSpPr>
            <p:nvPr/>
          </p:nvSpPr>
          <p:spPr bwMode="auto">
            <a:xfrm>
              <a:off x="4439248"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23" name="Oval 792"/>
            <p:cNvSpPr>
              <a:spLocks noChangeAspect="1" noChangeArrowheads="1"/>
            </p:cNvSpPr>
            <p:nvPr/>
          </p:nvSpPr>
          <p:spPr bwMode="auto">
            <a:xfrm>
              <a:off x="4552332"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24" name="Oval 793"/>
            <p:cNvSpPr>
              <a:spLocks noChangeAspect="1" noChangeArrowheads="1"/>
            </p:cNvSpPr>
            <p:nvPr/>
          </p:nvSpPr>
          <p:spPr bwMode="auto">
            <a:xfrm>
              <a:off x="4663908"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25" name="Oval 794"/>
            <p:cNvSpPr>
              <a:spLocks noChangeAspect="1" noChangeArrowheads="1"/>
            </p:cNvSpPr>
            <p:nvPr/>
          </p:nvSpPr>
          <p:spPr bwMode="auto">
            <a:xfrm>
              <a:off x="4776992"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26" name="Oval 795"/>
            <p:cNvSpPr>
              <a:spLocks noChangeAspect="1" noChangeArrowheads="1"/>
            </p:cNvSpPr>
            <p:nvPr/>
          </p:nvSpPr>
          <p:spPr bwMode="auto">
            <a:xfrm>
              <a:off x="4888568"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27" name="Oval 796"/>
            <p:cNvSpPr>
              <a:spLocks noChangeAspect="1" noChangeArrowheads="1"/>
            </p:cNvSpPr>
            <p:nvPr/>
          </p:nvSpPr>
          <p:spPr bwMode="auto">
            <a:xfrm>
              <a:off x="5001652"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28" name="Oval 797"/>
            <p:cNvSpPr>
              <a:spLocks noChangeAspect="1" noChangeArrowheads="1"/>
            </p:cNvSpPr>
            <p:nvPr/>
          </p:nvSpPr>
          <p:spPr bwMode="auto">
            <a:xfrm>
              <a:off x="5226311"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29" name="Oval 798"/>
            <p:cNvSpPr>
              <a:spLocks noChangeAspect="1" noChangeArrowheads="1"/>
            </p:cNvSpPr>
            <p:nvPr/>
          </p:nvSpPr>
          <p:spPr bwMode="auto">
            <a:xfrm>
              <a:off x="5337887"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30" name="Oval 799"/>
            <p:cNvSpPr>
              <a:spLocks noChangeAspect="1" noChangeArrowheads="1"/>
            </p:cNvSpPr>
            <p:nvPr/>
          </p:nvSpPr>
          <p:spPr bwMode="auto">
            <a:xfrm>
              <a:off x="5450972"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31" name="Oval 800"/>
            <p:cNvSpPr>
              <a:spLocks noChangeAspect="1" noChangeArrowheads="1"/>
            </p:cNvSpPr>
            <p:nvPr/>
          </p:nvSpPr>
          <p:spPr bwMode="auto">
            <a:xfrm>
              <a:off x="5562548"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32" name="Oval 801"/>
            <p:cNvSpPr>
              <a:spLocks noChangeAspect="1" noChangeArrowheads="1"/>
            </p:cNvSpPr>
            <p:nvPr/>
          </p:nvSpPr>
          <p:spPr bwMode="auto">
            <a:xfrm>
              <a:off x="5675631"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33" name="Oval 802"/>
            <p:cNvSpPr>
              <a:spLocks noChangeAspect="1" noChangeArrowheads="1"/>
            </p:cNvSpPr>
            <p:nvPr/>
          </p:nvSpPr>
          <p:spPr bwMode="auto">
            <a:xfrm>
              <a:off x="5787207"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34" name="Oval 803"/>
            <p:cNvSpPr>
              <a:spLocks noChangeAspect="1" noChangeArrowheads="1"/>
            </p:cNvSpPr>
            <p:nvPr/>
          </p:nvSpPr>
          <p:spPr bwMode="auto">
            <a:xfrm>
              <a:off x="5900291"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35" name="Oval 804"/>
            <p:cNvSpPr>
              <a:spLocks noChangeAspect="1" noChangeArrowheads="1"/>
            </p:cNvSpPr>
            <p:nvPr/>
          </p:nvSpPr>
          <p:spPr bwMode="auto">
            <a:xfrm>
              <a:off x="6013375"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36" name="Oval 805"/>
            <p:cNvSpPr>
              <a:spLocks noChangeAspect="1" noChangeArrowheads="1"/>
            </p:cNvSpPr>
            <p:nvPr/>
          </p:nvSpPr>
          <p:spPr bwMode="auto">
            <a:xfrm>
              <a:off x="6124951"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37" name="Oval 806"/>
            <p:cNvSpPr>
              <a:spLocks noChangeAspect="1" noChangeArrowheads="1"/>
            </p:cNvSpPr>
            <p:nvPr/>
          </p:nvSpPr>
          <p:spPr bwMode="auto">
            <a:xfrm>
              <a:off x="6238035"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38" name="Oval 807"/>
            <p:cNvSpPr>
              <a:spLocks noChangeAspect="1" noChangeArrowheads="1"/>
            </p:cNvSpPr>
            <p:nvPr/>
          </p:nvSpPr>
          <p:spPr bwMode="auto">
            <a:xfrm>
              <a:off x="6349611"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39" name="Oval 808"/>
            <p:cNvSpPr>
              <a:spLocks noChangeAspect="1" noChangeArrowheads="1"/>
            </p:cNvSpPr>
            <p:nvPr/>
          </p:nvSpPr>
          <p:spPr bwMode="auto">
            <a:xfrm>
              <a:off x="6462694"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40" name="Oval 809"/>
            <p:cNvSpPr>
              <a:spLocks noChangeAspect="1" noChangeArrowheads="1"/>
            </p:cNvSpPr>
            <p:nvPr/>
          </p:nvSpPr>
          <p:spPr bwMode="auto">
            <a:xfrm>
              <a:off x="6574270"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41" name="Oval 810"/>
            <p:cNvSpPr>
              <a:spLocks noChangeAspect="1" noChangeArrowheads="1"/>
            </p:cNvSpPr>
            <p:nvPr/>
          </p:nvSpPr>
          <p:spPr bwMode="auto">
            <a:xfrm>
              <a:off x="6687355"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42" name="Oval 811"/>
            <p:cNvSpPr>
              <a:spLocks noChangeAspect="1" noChangeArrowheads="1"/>
            </p:cNvSpPr>
            <p:nvPr/>
          </p:nvSpPr>
          <p:spPr bwMode="auto">
            <a:xfrm>
              <a:off x="6798931"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43" name="Oval 812"/>
            <p:cNvSpPr>
              <a:spLocks noChangeAspect="1" noChangeArrowheads="1"/>
            </p:cNvSpPr>
            <p:nvPr/>
          </p:nvSpPr>
          <p:spPr bwMode="auto">
            <a:xfrm>
              <a:off x="6912014"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44" name="Oval 813"/>
            <p:cNvSpPr>
              <a:spLocks noChangeAspect="1" noChangeArrowheads="1"/>
            </p:cNvSpPr>
            <p:nvPr/>
          </p:nvSpPr>
          <p:spPr bwMode="auto">
            <a:xfrm>
              <a:off x="7023590"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45" name="Oval 814"/>
            <p:cNvSpPr>
              <a:spLocks noChangeAspect="1" noChangeArrowheads="1"/>
            </p:cNvSpPr>
            <p:nvPr/>
          </p:nvSpPr>
          <p:spPr bwMode="auto">
            <a:xfrm>
              <a:off x="7136674"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46" name="Oval 815"/>
            <p:cNvSpPr>
              <a:spLocks noChangeAspect="1" noChangeArrowheads="1"/>
            </p:cNvSpPr>
            <p:nvPr/>
          </p:nvSpPr>
          <p:spPr bwMode="auto">
            <a:xfrm>
              <a:off x="1630247"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47" name="Oval 816"/>
            <p:cNvSpPr>
              <a:spLocks noChangeAspect="1" noChangeArrowheads="1"/>
            </p:cNvSpPr>
            <p:nvPr/>
          </p:nvSpPr>
          <p:spPr bwMode="auto">
            <a:xfrm>
              <a:off x="1743330"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48" name="Oval 817"/>
            <p:cNvSpPr>
              <a:spLocks noChangeAspect="1" noChangeArrowheads="1"/>
            </p:cNvSpPr>
            <p:nvPr/>
          </p:nvSpPr>
          <p:spPr bwMode="auto">
            <a:xfrm>
              <a:off x="1854906"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49" name="Oval 818"/>
            <p:cNvSpPr>
              <a:spLocks noChangeAspect="1" noChangeArrowheads="1"/>
            </p:cNvSpPr>
            <p:nvPr/>
          </p:nvSpPr>
          <p:spPr bwMode="auto">
            <a:xfrm>
              <a:off x="1967990"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50" name="Oval 819"/>
            <p:cNvSpPr>
              <a:spLocks noChangeAspect="1" noChangeArrowheads="1"/>
            </p:cNvSpPr>
            <p:nvPr/>
          </p:nvSpPr>
          <p:spPr bwMode="auto">
            <a:xfrm>
              <a:off x="2417310"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51" name="Oval 820"/>
            <p:cNvSpPr>
              <a:spLocks noChangeAspect="1" noChangeArrowheads="1"/>
            </p:cNvSpPr>
            <p:nvPr/>
          </p:nvSpPr>
          <p:spPr bwMode="auto">
            <a:xfrm>
              <a:off x="4103013"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52" name="Oval 821"/>
            <p:cNvSpPr>
              <a:spLocks noChangeAspect="1" noChangeArrowheads="1"/>
            </p:cNvSpPr>
            <p:nvPr/>
          </p:nvSpPr>
          <p:spPr bwMode="auto">
            <a:xfrm>
              <a:off x="4214589"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53" name="Oval 822"/>
            <p:cNvSpPr>
              <a:spLocks noChangeAspect="1" noChangeArrowheads="1"/>
            </p:cNvSpPr>
            <p:nvPr/>
          </p:nvSpPr>
          <p:spPr bwMode="auto">
            <a:xfrm>
              <a:off x="4327672"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54" name="Oval 823"/>
            <p:cNvSpPr>
              <a:spLocks noChangeAspect="1" noChangeArrowheads="1"/>
            </p:cNvSpPr>
            <p:nvPr/>
          </p:nvSpPr>
          <p:spPr bwMode="auto">
            <a:xfrm>
              <a:off x="4439248"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55" name="Oval 824"/>
            <p:cNvSpPr>
              <a:spLocks noChangeAspect="1" noChangeArrowheads="1"/>
            </p:cNvSpPr>
            <p:nvPr/>
          </p:nvSpPr>
          <p:spPr bwMode="auto">
            <a:xfrm>
              <a:off x="4552332"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56" name="Oval 825"/>
            <p:cNvSpPr>
              <a:spLocks noChangeAspect="1" noChangeArrowheads="1"/>
            </p:cNvSpPr>
            <p:nvPr/>
          </p:nvSpPr>
          <p:spPr bwMode="auto">
            <a:xfrm>
              <a:off x="4663908"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57" name="Oval 826"/>
            <p:cNvSpPr>
              <a:spLocks noChangeAspect="1" noChangeArrowheads="1"/>
            </p:cNvSpPr>
            <p:nvPr/>
          </p:nvSpPr>
          <p:spPr bwMode="auto">
            <a:xfrm>
              <a:off x="4776992"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58" name="Oval 827"/>
            <p:cNvSpPr>
              <a:spLocks noChangeAspect="1" noChangeArrowheads="1"/>
            </p:cNvSpPr>
            <p:nvPr/>
          </p:nvSpPr>
          <p:spPr bwMode="auto">
            <a:xfrm>
              <a:off x="4888568"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59" name="Oval 828"/>
            <p:cNvSpPr>
              <a:spLocks noChangeAspect="1" noChangeArrowheads="1"/>
            </p:cNvSpPr>
            <p:nvPr/>
          </p:nvSpPr>
          <p:spPr bwMode="auto">
            <a:xfrm>
              <a:off x="5001652"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60" name="Oval 829"/>
            <p:cNvSpPr>
              <a:spLocks noChangeAspect="1" noChangeArrowheads="1"/>
            </p:cNvSpPr>
            <p:nvPr/>
          </p:nvSpPr>
          <p:spPr bwMode="auto">
            <a:xfrm>
              <a:off x="5113228"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61" name="Oval 830"/>
            <p:cNvSpPr>
              <a:spLocks noChangeAspect="1" noChangeArrowheads="1"/>
            </p:cNvSpPr>
            <p:nvPr/>
          </p:nvSpPr>
          <p:spPr bwMode="auto">
            <a:xfrm>
              <a:off x="5226311"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62" name="Oval 831"/>
            <p:cNvSpPr>
              <a:spLocks noChangeAspect="1" noChangeArrowheads="1"/>
            </p:cNvSpPr>
            <p:nvPr/>
          </p:nvSpPr>
          <p:spPr bwMode="auto">
            <a:xfrm>
              <a:off x="5337887"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63" name="Oval 832"/>
            <p:cNvSpPr>
              <a:spLocks noChangeAspect="1" noChangeArrowheads="1"/>
            </p:cNvSpPr>
            <p:nvPr/>
          </p:nvSpPr>
          <p:spPr bwMode="auto">
            <a:xfrm>
              <a:off x="5450972"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64" name="Oval 833"/>
            <p:cNvSpPr>
              <a:spLocks noChangeAspect="1" noChangeArrowheads="1"/>
            </p:cNvSpPr>
            <p:nvPr/>
          </p:nvSpPr>
          <p:spPr bwMode="auto">
            <a:xfrm>
              <a:off x="5562548"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65" name="Oval 834"/>
            <p:cNvSpPr>
              <a:spLocks noChangeAspect="1" noChangeArrowheads="1"/>
            </p:cNvSpPr>
            <p:nvPr/>
          </p:nvSpPr>
          <p:spPr bwMode="auto">
            <a:xfrm>
              <a:off x="5675631"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66" name="Oval 835"/>
            <p:cNvSpPr>
              <a:spLocks noChangeAspect="1" noChangeArrowheads="1"/>
            </p:cNvSpPr>
            <p:nvPr/>
          </p:nvSpPr>
          <p:spPr bwMode="auto">
            <a:xfrm>
              <a:off x="5787207"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67" name="Oval 836"/>
            <p:cNvSpPr>
              <a:spLocks noChangeAspect="1" noChangeArrowheads="1"/>
            </p:cNvSpPr>
            <p:nvPr/>
          </p:nvSpPr>
          <p:spPr bwMode="auto">
            <a:xfrm>
              <a:off x="5900291"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68" name="Oval 837"/>
            <p:cNvSpPr>
              <a:spLocks noChangeAspect="1" noChangeArrowheads="1"/>
            </p:cNvSpPr>
            <p:nvPr/>
          </p:nvSpPr>
          <p:spPr bwMode="auto">
            <a:xfrm>
              <a:off x="6013375"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69" name="Oval 838"/>
            <p:cNvSpPr>
              <a:spLocks noChangeAspect="1" noChangeArrowheads="1"/>
            </p:cNvSpPr>
            <p:nvPr/>
          </p:nvSpPr>
          <p:spPr bwMode="auto">
            <a:xfrm>
              <a:off x="6124951"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70" name="Oval 839"/>
            <p:cNvSpPr>
              <a:spLocks noChangeAspect="1" noChangeArrowheads="1"/>
            </p:cNvSpPr>
            <p:nvPr/>
          </p:nvSpPr>
          <p:spPr bwMode="auto">
            <a:xfrm>
              <a:off x="6238035"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71" name="Oval 840"/>
            <p:cNvSpPr>
              <a:spLocks noChangeAspect="1" noChangeArrowheads="1"/>
            </p:cNvSpPr>
            <p:nvPr/>
          </p:nvSpPr>
          <p:spPr bwMode="auto">
            <a:xfrm>
              <a:off x="6349611"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72" name="Oval 841"/>
            <p:cNvSpPr>
              <a:spLocks noChangeAspect="1" noChangeArrowheads="1"/>
            </p:cNvSpPr>
            <p:nvPr/>
          </p:nvSpPr>
          <p:spPr bwMode="auto">
            <a:xfrm>
              <a:off x="6462694"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73" name="Oval 842"/>
            <p:cNvSpPr>
              <a:spLocks noChangeAspect="1" noChangeArrowheads="1"/>
            </p:cNvSpPr>
            <p:nvPr/>
          </p:nvSpPr>
          <p:spPr bwMode="auto">
            <a:xfrm>
              <a:off x="6574270"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74" name="Oval 843"/>
            <p:cNvSpPr>
              <a:spLocks noChangeAspect="1" noChangeArrowheads="1"/>
            </p:cNvSpPr>
            <p:nvPr/>
          </p:nvSpPr>
          <p:spPr bwMode="auto">
            <a:xfrm>
              <a:off x="6687355"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75" name="Oval 844"/>
            <p:cNvSpPr>
              <a:spLocks noChangeAspect="1" noChangeArrowheads="1"/>
            </p:cNvSpPr>
            <p:nvPr/>
          </p:nvSpPr>
          <p:spPr bwMode="auto">
            <a:xfrm>
              <a:off x="6798931"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76" name="Oval 845"/>
            <p:cNvSpPr>
              <a:spLocks noChangeAspect="1" noChangeArrowheads="1"/>
            </p:cNvSpPr>
            <p:nvPr/>
          </p:nvSpPr>
          <p:spPr bwMode="auto">
            <a:xfrm>
              <a:off x="6912014"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77" name="Oval 846"/>
            <p:cNvSpPr>
              <a:spLocks noChangeAspect="1" noChangeArrowheads="1"/>
            </p:cNvSpPr>
            <p:nvPr/>
          </p:nvSpPr>
          <p:spPr bwMode="auto">
            <a:xfrm>
              <a:off x="7023590"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78" name="Oval 847"/>
            <p:cNvSpPr>
              <a:spLocks noChangeAspect="1" noChangeArrowheads="1"/>
            </p:cNvSpPr>
            <p:nvPr/>
          </p:nvSpPr>
          <p:spPr bwMode="auto">
            <a:xfrm>
              <a:off x="7136674"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79" name="Oval 848"/>
            <p:cNvSpPr>
              <a:spLocks noChangeAspect="1" noChangeArrowheads="1"/>
            </p:cNvSpPr>
            <p:nvPr/>
          </p:nvSpPr>
          <p:spPr bwMode="auto">
            <a:xfrm>
              <a:off x="1743330"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80" name="Oval 849"/>
            <p:cNvSpPr>
              <a:spLocks noChangeAspect="1" noChangeArrowheads="1"/>
            </p:cNvSpPr>
            <p:nvPr/>
          </p:nvSpPr>
          <p:spPr bwMode="auto">
            <a:xfrm>
              <a:off x="1854906"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81" name="Oval 850"/>
            <p:cNvSpPr>
              <a:spLocks noChangeAspect="1" noChangeArrowheads="1"/>
            </p:cNvSpPr>
            <p:nvPr/>
          </p:nvSpPr>
          <p:spPr bwMode="auto">
            <a:xfrm>
              <a:off x="1967990"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82" name="Oval 851"/>
            <p:cNvSpPr>
              <a:spLocks noChangeAspect="1" noChangeArrowheads="1"/>
            </p:cNvSpPr>
            <p:nvPr/>
          </p:nvSpPr>
          <p:spPr bwMode="auto">
            <a:xfrm>
              <a:off x="3989928"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83" name="Oval 852"/>
            <p:cNvSpPr>
              <a:spLocks noChangeAspect="1" noChangeArrowheads="1"/>
            </p:cNvSpPr>
            <p:nvPr/>
          </p:nvSpPr>
          <p:spPr bwMode="auto">
            <a:xfrm>
              <a:off x="4103013"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84" name="Oval 853"/>
            <p:cNvSpPr>
              <a:spLocks noChangeAspect="1" noChangeArrowheads="1"/>
            </p:cNvSpPr>
            <p:nvPr/>
          </p:nvSpPr>
          <p:spPr bwMode="auto">
            <a:xfrm>
              <a:off x="4214589"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85" name="Oval 854"/>
            <p:cNvSpPr>
              <a:spLocks noChangeAspect="1" noChangeArrowheads="1"/>
            </p:cNvSpPr>
            <p:nvPr/>
          </p:nvSpPr>
          <p:spPr bwMode="auto">
            <a:xfrm>
              <a:off x="4327672"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86" name="Oval 855"/>
            <p:cNvSpPr>
              <a:spLocks noChangeAspect="1" noChangeArrowheads="1"/>
            </p:cNvSpPr>
            <p:nvPr/>
          </p:nvSpPr>
          <p:spPr bwMode="auto">
            <a:xfrm>
              <a:off x="4439248"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87" name="Oval 856"/>
            <p:cNvSpPr>
              <a:spLocks noChangeAspect="1" noChangeArrowheads="1"/>
            </p:cNvSpPr>
            <p:nvPr/>
          </p:nvSpPr>
          <p:spPr bwMode="auto">
            <a:xfrm>
              <a:off x="4552332"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88" name="Oval 857"/>
            <p:cNvSpPr>
              <a:spLocks noChangeAspect="1" noChangeArrowheads="1"/>
            </p:cNvSpPr>
            <p:nvPr/>
          </p:nvSpPr>
          <p:spPr bwMode="auto">
            <a:xfrm>
              <a:off x="4663908"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89" name="Oval 858"/>
            <p:cNvSpPr>
              <a:spLocks noChangeAspect="1" noChangeArrowheads="1"/>
            </p:cNvSpPr>
            <p:nvPr/>
          </p:nvSpPr>
          <p:spPr bwMode="auto">
            <a:xfrm>
              <a:off x="4776992"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90" name="Oval 859"/>
            <p:cNvSpPr>
              <a:spLocks noChangeAspect="1" noChangeArrowheads="1"/>
            </p:cNvSpPr>
            <p:nvPr/>
          </p:nvSpPr>
          <p:spPr bwMode="auto">
            <a:xfrm>
              <a:off x="4888568"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91" name="Oval 860"/>
            <p:cNvSpPr>
              <a:spLocks noChangeAspect="1" noChangeArrowheads="1"/>
            </p:cNvSpPr>
            <p:nvPr/>
          </p:nvSpPr>
          <p:spPr bwMode="auto">
            <a:xfrm>
              <a:off x="5001652"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92" name="Oval 861"/>
            <p:cNvSpPr>
              <a:spLocks noChangeAspect="1" noChangeArrowheads="1"/>
            </p:cNvSpPr>
            <p:nvPr/>
          </p:nvSpPr>
          <p:spPr bwMode="auto">
            <a:xfrm>
              <a:off x="5113228"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93" name="Oval 862"/>
            <p:cNvSpPr>
              <a:spLocks noChangeAspect="1" noChangeArrowheads="1"/>
            </p:cNvSpPr>
            <p:nvPr/>
          </p:nvSpPr>
          <p:spPr bwMode="auto">
            <a:xfrm>
              <a:off x="5226311"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94" name="Oval 863"/>
            <p:cNvSpPr>
              <a:spLocks noChangeAspect="1" noChangeArrowheads="1"/>
            </p:cNvSpPr>
            <p:nvPr/>
          </p:nvSpPr>
          <p:spPr bwMode="auto">
            <a:xfrm>
              <a:off x="5337887"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95" name="Oval 864"/>
            <p:cNvSpPr>
              <a:spLocks noChangeAspect="1" noChangeArrowheads="1"/>
            </p:cNvSpPr>
            <p:nvPr/>
          </p:nvSpPr>
          <p:spPr bwMode="auto">
            <a:xfrm>
              <a:off x="5450972"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96" name="Oval 865"/>
            <p:cNvSpPr>
              <a:spLocks noChangeAspect="1" noChangeArrowheads="1"/>
            </p:cNvSpPr>
            <p:nvPr/>
          </p:nvSpPr>
          <p:spPr bwMode="auto">
            <a:xfrm>
              <a:off x="5562548"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97" name="Oval 866"/>
            <p:cNvSpPr>
              <a:spLocks noChangeAspect="1" noChangeArrowheads="1"/>
            </p:cNvSpPr>
            <p:nvPr/>
          </p:nvSpPr>
          <p:spPr bwMode="auto">
            <a:xfrm>
              <a:off x="5675631"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98" name="Oval 867"/>
            <p:cNvSpPr>
              <a:spLocks noChangeAspect="1" noChangeArrowheads="1"/>
            </p:cNvSpPr>
            <p:nvPr/>
          </p:nvSpPr>
          <p:spPr bwMode="auto">
            <a:xfrm>
              <a:off x="5787207"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99" name="Oval 868"/>
            <p:cNvSpPr>
              <a:spLocks noChangeAspect="1" noChangeArrowheads="1"/>
            </p:cNvSpPr>
            <p:nvPr/>
          </p:nvSpPr>
          <p:spPr bwMode="auto">
            <a:xfrm>
              <a:off x="5900291"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00" name="Oval 869"/>
            <p:cNvSpPr>
              <a:spLocks noChangeAspect="1" noChangeArrowheads="1"/>
            </p:cNvSpPr>
            <p:nvPr/>
          </p:nvSpPr>
          <p:spPr bwMode="auto">
            <a:xfrm>
              <a:off x="6013375"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01" name="Oval 870"/>
            <p:cNvSpPr>
              <a:spLocks noChangeAspect="1" noChangeArrowheads="1"/>
            </p:cNvSpPr>
            <p:nvPr/>
          </p:nvSpPr>
          <p:spPr bwMode="auto">
            <a:xfrm>
              <a:off x="6124951"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02" name="Oval 871"/>
            <p:cNvSpPr>
              <a:spLocks noChangeAspect="1" noChangeArrowheads="1"/>
            </p:cNvSpPr>
            <p:nvPr/>
          </p:nvSpPr>
          <p:spPr bwMode="auto">
            <a:xfrm>
              <a:off x="6238035"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03" name="Oval 872"/>
            <p:cNvSpPr>
              <a:spLocks noChangeAspect="1" noChangeArrowheads="1"/>
            </p:cNvSpPr>
            <p:nvPr/>
          </p:nvSpPr>
          <p:spPr bwMode="auto">
            <a:xfrm>
              <a:off x="6349611"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04" name="Oval 873"/>
            <p:cNvSpPr>
              <a:spLocks noChangeAspect="1" noChangeArrowheads="1"/>
            </p:cNvSpPr>
            <p:nvPr/>
          </p:nvSpPr>
          <p:spPr bwMode="auto">
            <a:xfrm>
              <a:off x="6462694"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05" name="Oval 874"/>
            <p:cNvSpPr>
              <a:spLocks noChangeAspect="1" noChangeArrowheads="1"/>
            </p:cNvSpPr>
            <p:nvPr/>
          </p:nvSpPr>
          <p:spPr bwMode="auto">
            <a:xfrm>
              <a:off x="6574270"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06" name="Oval 875"/>
            <p:cNvSpPr>
              <a:spLocks noChangeAspect="1" noChangeArrowheads="1"/>
            </p:cNvSpPr>
            <p:nvPr/>
          </p:nvSpPr>
          <p:spPr bwMode="auto">
            <a:xfrm>
              <a:off x="6687355"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07" name="Oval 876"/>
            <p:cNvSpPr>
              <a:spLocks noChangeAspect="1" noChangeArrowheads="1"/>
            </p:cNvSpPr>
            <p:nvPr/>
          </p:nvSpPr>
          <p:spPr bwMode="auto">
            <a:xfrm>
              <a:off x="6798931"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08" name="Oval 877"/>
            <p:cNvSpPr>
              <a:spLocks noChangeAspect="1" noChangeArrowheads="1"/>
            </p:cNvSpPr>
            <p:nvPr/>
          </p:nvSpPr>
          <p:spPr bwMode="auto">
            <a:xfrm>
              <a:off x="6912014"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09" name="Oval 878"/>
            <p:cNvSpPr>
              <a:spLocks noChangeAspect="1" noChangeArrowheads="1"/>
            </p:cNvSpPr>
            <p:nvPr/>
          </p:nvSpPr>
          <p:spPr bwMode="auto">
            <a:xfrm>
              <a:off x="7023590"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10" name="Oval 879"/>
            <p:cNvSpPr>
              <a:spLocks noChangeAspect="1" noChangeArrowheads="1"/>
            </p:cNvSpPr>
            <p:nvPr/>
          </p:nvSpPr>
          <p:spPr bwMode="auto">
            <a:xfrm>
              <a:off x="7136674"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11" name="Oval 880"/>
            <p:cNvSpPr>
              <a:spLocks noChangeAspect="1" noChangeArrowheads="1"/>
            </p:cNvSpPr>
            <p:nvPr/>
          </p:nvSpPr>
          <p:spPr bwMode="auto">
            <a:xfrm>
              <a:off x="1854906"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12" name="Oval 881"/>
            <p:cNvSpPr>
              <a:spLocks noChangeAspect="1" noChangeArrowheads="1"/>
            </p:cNvSpPr>
            <p:nvPr/>
          </p:nvSpPr>
          <p:spPr bwMode="auto">
            <a:xfrm>
              <a:off x="1967990"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13" name="Oval 882"/>
            <p:cNvSpPr>
              <a:spLocks noChangeAspect="1" noChangeArrowheads="1"/>
            </p:cNvSpPr>
            <p:nvPr/>
          </p:nvSpPr>
          <p:spPr bwMode="auto">
            <a:xfrm>
              <a:off x="2192650"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14" name="Oval 883"/>
            <p:cNvSpPr>
              <a:spLocks noChangeAspect="1" noChangeArrowheads="1"/>
            </p:cNvSpPr>
            <p:nvPr/>
          </p:nvSpPr>
          <p:spPr bwMode="auto">
            <a:xfrm>
              <a:off x="2417310"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15" name="Oval 884"/>
            <p:cNvSpPr>
              <a:spLocks noChangeAspect="1" noChangeArrowheads="1"/>
            </p:cNvSpPr>
            <p:nvPr/>
          </p:nvSpPr>
          <p:spPr bwMode="auto">
            <a:xfrm>
              <a:off x="3989928"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16" name="Oval 885"/>
            <p:cNvSpPr>
              <a:spLocks noChangeAspect="1" noChangeArrowheads="1"/>
            </p:cNvSpPr>
            <p:nvPr/>
          </p:nvSpPr>
          <p:spPr bwMode="auto">
            <a:xfrm>
              <a:off x="4103013"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17" name="Oval 886"/>
            <p:cNvSpPr>
              <a:spLocks noChangeAspect="1" noChangeArrowheads="1"/>
            </p:cNvSpPr>
            <p:nvPr/>
          </p:nvSpPr>
          <p:spPr bwMode="auto">
            <a:xfrm>
              <a:off x="4214589"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18" name="Oval 887"/>
            <p:cNvSpPr>
              <a:spLocks noChangeAspect="1" noChangeArrowheads="1"/>
            </p:cNvSpPr>
            <p:nvPr/>
          </p:nvSpPr>
          <p:spPr bwMode="auto">
            <a:xfrm>
              <a:off x="4327672"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19" name="Oval 888"/>
            <p:cNvSpPr>
              <a:spLocks noChangeAspect="1" noChangeArrowheads="1"/>
            </p:cNvSpPr>
            <p:nvPr/>
          </p:nvSpPr>
          <p:spPr bwMode="auto">
            <a:xfrm>
              <a:off x="4439248"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20" name="Oval 889"/>
            <p:cNvSpPr>
              <a:spLocks noChangeAspect="1" noChangeArrowheads="1"/>
            </p:cNvSpPr>
            <p:nvPr/>
          </p:nvSpPr>
          <p:spPr bwMode="auto">
            <a:xfrm>
              <a:off x="4552332"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21" name="Oval 890"/>
            <p:cNvSpPr>
              <a:spLocks noChangeAspect="1" noChangeArrowheads="1"/>
            </p:cNvSpPr>
            <p:nvPr/>
          </p:nvSpPr>
          <p:spPr bwMode="auto">
            <a:xfrm>
              <a:off x="4663908"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22" name="Oval 891"/>
            <p:cNvSpPr>
              <a:spLocks noChangeAspect="1" noChangeArrowheads="1"/>
            </p:cNvSpPr>
            <p:nvPr/>
          </p:nvSpPr>
          <p:spPr bwMode="auto">
            <a:xfrm>
              <a:off x="4776992"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23" name="Oval 892"/>
            <p:cNvSpPr>
              <a:spLocks noChangeAspect="1" noChangeArrowheads="1"/>
            </p:cNvSpPr>
            <p:nvPr/>
          </p:nvSpPr>
          <p:spPr bwMode="auto">
            <a:xfrm>
              <a:off x="4888568"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24" name="Oval 893"/>
            <p:cNvSpPr>
              <a:spLocks noChangeAspect="1" noChangeArrowheads="1"/>
            </p:cNvSpPr>
            <p:nvPr/>
          </p:nvSpPr>
          <p:spPr bwMode="auto">
            <a:xfrm>
              <a:off x="5001652"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25" name="Oval 894"/>
            <p:cNvSpPr>
              <a:spLocks noChangeAspect="1" noChangeArrowheads="1"/>
            </p:cNvSpPr>
            <p:nvPr/>
          </p:nvSpPr>
          <p:spPr bwMode="auto">
            <a:xfrm>
              <a:off x="5113228"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26" name="Oval 895"/>
            <p:cNvSpPr>
              <a:spLocks noChangeAspect="1" noChangeArrowheads="1"/>
            </p:cNvSpPr>
            <p:nvPr/>
          </p:nvSpPr>
          <p:spPr bwMode="auto">
            <a:xfrm>
              <a:off x="5337887"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27" name="Oval 896"/>
            <p:cNvSpPr>
              <a:spLocks noChangeAspect="1" noChangeArrowheads="1"/>
            </p:cNvSpPr>
            <p:nvPr/>
          </p:nvSpPr>
          <p:spPr bwMode="auto">
            <a:xfrm>
              <a:off x="5450972"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28" name="Oval 897"/>
            <p:cNvSpPr>
              <a:spLocks noChangeAspect="1" noChangeArrowheads="1"/>
            </p:cNvSpPr>
            <p:nvPr/>
          </p:nvSpPr>
          <p:spPr bwMode="auto">
            <a:xfrm>
              <a:off x="5562548"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29" name="Oval 898"/>
            <p:cNvSpPr>
              <a:spLocks noChangeAspect="1" noChangeArrowheads="1"/>
            </p:cNvSpPr>
            <p:nvPr/>
          </p:nvSpPr>
          <p:spPr bwMode="auto">
            <a:xfrm>
              <a:off x="5675631"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30" name="Oval 899"/>
            <p:cNvSpPr>
              <a:spLocks noChangeAspect="1" noChangeArrowheads="1"/>
            </p:cNvSpPr>
            <p:nvPr/>
          </p:nvSpPr>
          <p:spPr bwMode="auto">
            <a:xfrm>
              <a:off x="6013375"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31" name="Oval 900"/>
            <p:cNvSpPr>
              <a:spLocks noChangeAspect="1" noChangeArrowheads="1"/>
            </p:cNvSpPr>
            <p:nvPr/>
          </p:nvSpPr>
          <p:spPr bwMode="auto">
            <a:xfrm>
              <a:off x="6124951"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32" name="Oval 901"/>
            <p:cNvSpPr>
              <a:spLocks noChangeAspect="1" noChangeArrowheads="1"/>
            </p:cNvSpPr>
            <p:nvPr/>
          </p:nvSpPr>
          <p:spPr bwMode="auto">
            <a:xfrm>
              <a:off x="6238035"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33" name="Oval 902"/>
            <p:cNvSpPr>
              <a:spLocks noChangeAspect="1" noChangeArrowheads="1"/>
            </p:cNvSpPr>
            <p:nvPr/>
          </p:nvSpPr>
          <p:spPr bwMode="auto">
            <a:xfrm>
              <a:off x="6349611"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34" name="Oval 903"/>
            <p:cNvSpPr>
              <a:spLocks noChangeAspect="1" noChangeArrowheads="1"/>
            </p:cNvSpPr>
            <p:nvPr/>
          </p:nvSpPr>
          <p:spPr bwMode="auto">
            <a:xfrm>
              <a:off x="6574270"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35" name="Oval 904"/>
            <p:cNvSpPr>
              <a:spLocks noChangeAspect="1" noChangeArrowheads="1"/>
            </p:cNvSpPr>
            <p:nvPr/>
          </p:nvSpPr>
          <p:spPr bwMode="auto">
            <a:xfrm>
              <a:off x="6687355"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36" name="Oval 905"/>
            <p:cNvSpPr>
              <a:spLocks noChangeAspect="1" noChangeArrowheads="1"/>
            </p:cNvSpPr>
            <p:nvPr/>
          </p:nvSpPr>
          <p:spPr bwMode="auto">
            <a:xfrm>
              <a:off x="6798931"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37" name="Oval 906"/>
            <p:cNvSpPr>
              <a:spLocks noChangeAspect="1" noChangeArrowheads="1"/>
            </p:cNvSpPr>
            <p:nvPr/>
          </p:nvSpPr>
          <p:spPr bwMode="auto">
            <a:xfrm>
              <a:off x="1854906"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38" name="Oval 907"/>
            <p:cNvSpPr>
              <a:spLocks noChangeAspect="1" noChangeArrowheads="1"/>
            </p:cNvSpPr>
            <p:nvPr/>
          </p:nvSpPr>
          <p:spPr bwMode="auto">
            <a:xfrm>
              <a:off x="1967990"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39" name="Oval 908"/>
            <p:cNvSpPr>
              <a:spLocks noChangeAspect="1" noChangeArrowheads="1"/>
            </p:cNvSpPr>
            <p:nvPr/>
          </p:nvSpPr>
          <p:spPr bwMode="auto">
            <a:xfrm>
              <a:off x="2079566"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40" name="Oval 909"/>
            <p:cNvSpPr>
              <a:spLocks noChangeAspect="1" noChangeArrowheads="1"/>
            </p:cNvSpPr>
            <p:nvPr/>
          </p:nvSpPr>
          <p:spPr bwMode="auto">
            <a:xfrm>
              <a:off x="2192650"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41" name="Oval 910"/>
            <p:cNvSpPr>
              <a:spLocks noChangeAspect="1" noChangeArrowheads="1"/>
            </p:cNvSpPr>
            <p:nvPr/>
          </p:nvSpPr>
          <p:spPr bwMode="auto">
            <a:xfrm>
              <a:off x="2641969"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42" name="Oval 911"/>
            <p:cNvSpPr>
              <a:spLocks noChangeAspect="1" noChangeArrowheads="1"/>
            </p:cNvSpPr>
            <p:nvPr/>
          </p:nvSpPr>
          <p:spPr bwMode="auto">
            <a:xfrm>
              <a:off x="3989928"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43" name="Oval 912"/>
            <p:cNvSpPr>
              <a:spLocks noChangeAspect="1" noChangeArrowheads="1"/>
            </p:cNvSpPr>
            <p:nvPr/>
          </p:nvSpPr>
          <p:spPr bwMode="auto">
            <a:xfrm>
              <a:off x="4103013"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44" name="Oval 913"/>
            <p:cNvSpPr>
              <a:spLocks noChangeAspect="1" noChangeArrowheads="1"/>
            </p:cNvSpPr>
            <p:nvPr/>
          </p:nvSpPr>
          <p:spPr bwMode="auto">
            <a:xfrm>
              <a:off x="4214589"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45" name="Oval 914"/>
            <p:cNvSpPr>
              <a:spLocks noChangeAspect="1" noChangeArrowheads="1"/>
            </p:cNvSpPr>
            <p:nvPr/>
          </p:nvSpPr>
          <p:spPr bwMode="auto">
            <a:xfrm>
              <a:off x="4327672"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46" name="Oval 915"/>
            <p:cNvSpPr>
              <a:spLocks noChangeAspect="1" noChangeArrowheads="1"/>
            </p:cNvSpPr>
            <p:nvPr/>
          </p:nvSpPr>
          <p:spPr bwMode="auto">
            <a:xfrm>
              <a:off x="4439248"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47" name="Oval 916"/>
            <p:cNvSpPr>
              <a:spLocks noChangeAspect="1" noChangeArrowheads="1"/>
            </p:cNvSpPr>
            <p:nvPr/>
          </p:nvSpPr>
          <p:spPr bwMode="auto">
            <a:xfrm>
              <a:off x="4552332"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48" name="Oval 917"/>
            <p:cNvSpPr>
              <a:spLocks noChangeAspect="1" noChangeArrowheads="1"/>
            </p:cNvSpPr>
            <p:nvPr/>
          </p:nvSpPr>
          <p:spPr bwMode="auto">
            <a:xfrm>
              <a:off x="4663908"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49" name="Oval 918"/>
            <p:cNvSpPr>
              <a:spLocks noChangeAspect="1" noChangeArrowheads="1"/>
            </p:cNvSpPr>
            <p:nvPr/>
          </p:nvSpPr>
          <p:spPr bwMode="auto">
            <a:xfrm>
              <a:off x="4776992"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50" name="Oval 919"/>
            <p:cNvSpPr>
              <a:spLocks noChangeAspect="1" noChangeArrowheads="1"/>
            </p:cNvSpPr>
            <p:nvPr/>
          </p:nvSpPr>
          <p:spPr bwMode="auto">
            <a:xfrm>
              <a:off x="4888568"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51" name="Oval 920"/>
            <p:cNvSpPr>
              <a:spLocks noChangeAspect="1" noChangeArrowheads="1"/>
            </p:cNvSpPr>
            <p:nvPr/>
          </p:nvSpPr>
          <p:spPr bwMode="auto">
            <a:xfrm>
              <a:off x="5001652"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52" name="Oval 921"/>
            <p:cNvSpPr>
              <a:spLocks noChangeAspect="1" noChangeArrowheads="1"/>
            </p:cNvSpPr>
            <p:nvPr/>
          </p:nvSpPr>
          <p:spPr bwMode="auto">
            <a:xfrm>
              <a:off x="5113228"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53" name="Oval 922"/>
            <p:cNvSpPr>
              <a:spLocks noChangeAspect="1" noChangeArrowheads="1"/>
            </p:cNvSpPr>
            <p:nvPr/>
          </p:nvSpPr>
          <p:spPr bwMode="auto">
            <a:xfrm>
              <a:off x="5337887"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54" name="Oval 923"/>
            <p:cNvSpPr>
              <a:spLocks noChangeAspect="1" noChangeArrowheads="1"/>
            </p:cNvSpPr>
            <p:nvPr/>
          </p:nvSpPr>
          <p:spPr bwMode="auto">
            <a:xfrm>
              <a:off x="5450972"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55" name="Oval 924"/>
            <p:cNvSpPr>
              <a:spLocks noChangeAspect="1" noChangeArrowheads="1"/>
            </p:cNvSpPr>
            <p:nvPr/>
          </p:nvSpPr>
          <p:spPr bwMode="auto">
            <a:xfrm>
              <a:off x="5562548"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56" name="Oval 925"/>
            <p:cNvSpPr>
              <a:spLocks noChangeAspect="1" noChangeArrowheads="1"/>
            </p:cNvSpPr>
            <p:nvPr/>
          </p:nvSpPr>
          <p:spPr bwMode="auto">
            <a:xfrm>
              <a:off x="6124951"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57" name="Oval 926"/>
            <p:cNvSpPr>
              <a:spLocks noChangeAspect="1" noChangeArrowheads="1"/>
            </p:cNvSpPr>
            <p:nvPr/>
          </p:nvSpPr>
          <p:spPr bwMode="auto">
            <a:xfrm>
              <a:off x="6238035"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58" name="Oval 927"/>
            <p:cNvSpPr>
              <a:spLocks noChangeAspect="1" noChangeArrowheads="1"/>
            </p:cNvSpPr>
            <p:nvPr/>
          </p:nvSpPr>
          <p:spPr bwMode="auto">
            <a:xfrm>
              <a:off x="6574270"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59" name="Oval 928"/>
            <p:cNvSpPr>
              <a:spLocks noChangeAspect="1" noChangeArrowheads="1"/>
            </p:cNvSpPr>
            <p:nvPr/>
          </p:nvSpPr>
          <p:spPr bwMode="auto">
            <a:xfrm>
              <a:off x="6687355"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60" name="Oval 929"/>
            <p:cNvSpPr>
              <a:spLocks noChangeAspect="1" noChangeArrowheads="1"/>
            </p:cNvSpPr>
            <p:nvPr/>
          </p:nvSpPr>
          <p:spPr bwMode="auto">
            <a:xfrm>
              <a:off x="6798931"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61" name="Oval 930"/>
            <p:cNvSpPr>
              <a:spLocks noChangeAspect="1" noChangeArrowheads="1"/>
            </p:cNvSpPr>
            <p:nvPr/>
          </p:nvSpPr>
          <p:spPr bwMode="auto">
            <a:xfrm>
              <a:off x="6912014"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62" name="Oval 931"/>
            <p:cNvSpPr>
              <a:spLocks noChangeAspect="1" noChangeArrowheads="1"/>
            </p:cNvSpPr>
            <p:nvPr/>
          </p:nvSpPr>
          <p:spPr bwMode="auto">
            <a:xfrm>
              <a:off x="7136674"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63" name="Oval 932"/>
            <p:cNvSpPr>
              <a:spLocks noChangeAspect="1" noChangeArrowheads="1"/>
            </p:cNvSpPr>
            <p:nvPr/>
          </p:nvSpPr>
          <p:spPr bwMode="auto">
            <a:xfrm>
              <a:off x="7248250" y="3526510"/>
              <a:ext cx="85943" cy="85944"/>
            </a:xfrm>
            <a:prstGeom prst="ellipse">
              <a:avLst/>
            </a:prstGeom>
            <a:grpFill/>
            <a:ln>
              <a:noFill/>
            </a:ln>
            <a:effectLst/>
          </p:spPr>
          <p:txBody>
            <a:bodyPr wrap="none" anchor="ctr"/>
            <a:lstStyle/>
            <a:p>
              <a:pPr defTabSz="1218138">
                <a:defRPr/>
              </a:pPr>
              <a:endParaRPr lang="en-US" sz="2398" kern="0">
                <a:solidFill>
                  <a:srgbClr val="292929"/>
                </a:solidFill>
              </a:endParaRPr>
            </a:p>
          </p:txBody>
        </p:sp>
        <p:sp>
          <p:nvSpPr>
            <p:cNvPr id="2164" name="Oval 933"/>
            <p:cNvSpPr>
              <a:spLocks noChangeAspect="1" noChangeArrowheads="1"/>
            </p:cNvSpPr>
            <p:nvPr/>
          </p:nvSpPr>
          <p:spPr bwMode="auto">
            <a:xfrm>
              <a:off x="2192650"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65" name="Oval 934"/>
            <p:cNvSpPr>
              <a:spLocks noChangeAspect="1" noChangeArrowheads="1"/>
            </p:cNvSpPr>
            <p:nvPr/>
          </p:nvSpPr>
          <p:spPr bwMode="auto">
            <a:xfrm>
              <a:off x="2304226"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66" name="Oval 935"/>
            <p:cNvSpPr>
              <a:spLocks noChangeAspect="1" noChangeArrowheads="1"/>
            </p:cNvSpPr>
            <p:nvPr/>
          </p:nvSpPr>
          <p:spPr bwMode="auto">
            <a:xfrm>
              <a:off x="3989928"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67" name="Oval 936"/>
            <p:cNvSpPr>
              <a:spLocks noChangeAspect="1" noChangeArrowheads="1"/>
            </p:cNvSpPr>
            <p:nvPr/>
          </p:nvSpPr>
          <p:spPr bwMode="auto">
            <a:xfrm>
              <a:off x="4103013"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68" name="Oval 937"/>
            <p:cNvSpPr>
              <a:spLocks noChangeAspect="1" noChangeArrowheads="1"/>
            </p:cNvSpPr>
            <p:nvPr/>
          </p:nvSpPr>
          <p:spPr bwMode="auto">
            <a:xfrm>
              <a:off x="4214589"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69" name="Oval 938"/>
            <p:cNvSpPr>
              <a:spLocks noChangeAspect="1" noChangeArrowheads="1"/>
            </p:cNvSpPr>
            <p:nvPr/>
          </p:nvSpPr>
          <p:spPr bwMode="auto">
            <a:xfrm>
              <a:off x="4327672"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70" name="Oval 939"/>
            <p:cNvSpPr>
              <a:spLocks noChangeAspect="1" noChangeArrowheads="1"/>
            </p:cNvSpPr>
            <p:nvPr/>
          </p:nvSpPr>
          <p:spPr bwMode="auto">
            <a:xfrm>
              <a:off x="4439248"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71" name="Oval 940"/>
            <p:cNvSpPr>
              <a:spLocks noChangeAspect="1" noChangeArrowheads="1"/>
            </p:cNvSpPr>
            <p:nvPr/>
          </p:nvSpPr>
          <p:spPr bwMode="auto">
            <a:xfrm>
              <a:off x="4552332"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72" name="Oval 941"/>
            <p:cNvSpPr>
              <a:spLocks noChangeAspect="1" noChangeArrowheads="1"/>
            </p:cNvSpPr>
            <p:nvPr/>
          </p:nvSpPr>
          <p:spPr bwMode="auto">
            <a:xfrm>
              <a:off x="4663908"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73" name="Oval 942"/>
            <p:cNvSpPr>
              <a:spLocks noChangeAspect="1" noChangeArrowheads="1"/>
            </p:cNvSpPr>
            <p:nvPr/>
          </p:nvSpPr>
          <p:spPr bwMode="auto">
            <a:xfrm>
              <a:off x="4776992"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74" name="Oval 943"/>
            <p:cNvSpPr>
              <a:spLocks noChangeAspect="1" noChangeArrowheads="1"/>
            </p:cNvSpPr>
            <p:nvPr/>
          </p:nvSpPr>
          <p:spPr bwMode="auto">
            <a:xfrm>
              <a:off x="4888568"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75" name="Oval 944"/>
            <p:cNvSpPr>
              <a:spLocks noChangeAspect="1" noChangeArrowheads="1"/>
            </p:cNvSpPr>
            <p:nvPr/>
          </p:nvSpPr>
          <p:spPr bwMode="auto">
            <a:xfrm>
              <a:off x="5001652"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76" name="Oval 945"/>
            <p:cNvSpPr>
              <a:spLocks noChangeAspect="1" noChangeArrowheads="1"/>
            </p:cNvSpPr>
            <p:nvPr/>
          </p:nvSpPr>
          <p:spPr bwMode="auto">
            <a:xfrm>
              <a:off x="5113228"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77" name="Oval 946"/>
            <p:cNvSpPr>
              <a:spLocks noChangeAspect="1" noChangeArrowheads="1"/>
            </p:cNvSpPr>
            <p:nvPr/>
          </p:nvSpPr>
          <p:spPr bwMode="auto">
            <a:xfrm>
              <a:off x="5226311"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78" name="Oval 947"/>
            <p:cNvSpPr>
              <a:spLocks noChangeAspect="1" noChangeArrowheads="1"/>
            </p:cNvSpPr>
            <p:nvPr/>
          </p:nvSpPr>
          <p:spPr bwMode="auto">
            <a:xfrm>
              <a:off x="6124951"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79" name="Oval 948"/>
            <p:cNvSpPr>
              <a:spLocks noChangeAspect="1" noChangeArrowheads="1"/>
            </p:cNvSpPr>
            <p:nvPr/>
          </p:nvSpPr>
          <p:spPr bwMode="auto">
            <a:xfrm>
              <a:off x="6238035"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80" name="Oval 949"/>
            <p:cNvSpPr>
              <a:spLocks noChangeAspect="1" noChangeArrowheads="1"/>
            </p:cNvSpPr>
            <p:nvPr/>
          </p:nvSpPr>
          <p:spPr bwMode="auto">
            <a:xfrm>
              <a:off x="6687355"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81" name="Oval 950"/>
            <p:cNvSpPr>
              <a:spLocks noChangeAspect="1" noChangeArrowheads="1"/>
            </p:cNvSpPr>
            <p:nvPr/>
          </p:nvSpPr>
          <p:spPr bwMode="auto">
            <a:xfrm>
              <a:off x="6798931"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82" name="Oval 951"/>
            <p:cNvSpPr>
              <a:spLocks noChangeAspect="1" noChangeArrowheads="1"/>
            </p:cNvSpPr>
            <p:nvPr/>
          </p:nvSpPr>
          <p:spPr bwMode="auto">
            <a:xfrm>
              <a:off x="7248250"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83" name="Oval 952"/>
            <p:cNvSpPr>
              <a:spLocks noChangeAspect="1" noChangeArrowheads="1"/>
            </p:cNvSpPr>
            <p:nvPr/>
          </p:nvSpPr>
          <p:spPr bwMode="auto">
            <a:xfrm>
              <a:off x="2304226"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84" name="Oval 953"/>
            <p:cNvSpPr>
              <a:spLocks noChangeAspect="1" noChangeArrowheads="1"/>
            </p:cNvSpPr>
            <p:nvPr/>
          </p:nvSpPr>
          <p:spPr bwMode="auto">
            <a:xfrm>
              <a:off x="2417310"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85" name="Oval 954"/>
            <p:cNvSpPr>
              <a:spLocks noChangeAspect="1" noChangeArrowheads="1"/>
            </p:cNvSpPr>
            <p:nvPr/>
          </p:nvSpPr>
          <p:spPr bwMode="auto">
            <a:xfrm>
              <a:off x="2528886"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86" name="Oval 955"/>
            <p:cNvSpPr>
              <a:spLocks noChangeAspect="1" noChangeArrowheads="1"/>
            </p:cNvSpPr>
            <p:nvPr/>
          </p:nvSpPr>
          <p:spPr bwMode="auto">
            <a:xfrm>
              <a:off x="2641969"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87" name="Oval 956"/>
            <p:cNvSpPr>
              <a:spLocks noChangeAspect="1" noChangeArrowheads="1"/>
            </p:cNvSpPr>
            <p:nvPr/>
          </p:nvSpPr>
          <p:spPr bwMode="auto">
            <a:xfrm>
              <a:off x="2753545"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88" name="Oval 957"/>
            <p:cNvSpPr>
              <a:spLocks noChangeAspect="1" noChangeArrowheads="1"/>
            </p:cNvSpPr>
            <p:nvPr/>
          </p:nvSpPr>
          <p:spPr bwMode="auto">
            <a:xfrm>
              <a:off x="3989928"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89" name="Oval 958"/>
            <p:cNvSpPr>
              <a:spLocks noChangeAspect="1" noChangeArrowheads="1"/>
            </p:cNvSpPr>
            <p:nvPr/>
          </p:nvSpPr>
          <p:spPr bwMode="auto">
            <a:xfrm>
              <a:off x="4103013"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90" name="Oval 959"/>
            <p:cNvSpPr>
              <a:spLocks noChangeAspect="1" noChangeArrowheads="1"/>
            </p:cNvSpPr>
            <p:nvPr/>
          </p:nvSpPr>
          <p:spPr bwMode="auto">
            <a:xfrm>
              <a:off x="4214589"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91" name="Oval 960"/>
            <p:cNvSpPr>
              <a:spLocks noChangeAspect="1" noChangeArrowheads="1"/>
            </p:cNvSpPr>
            <p:nvPr/>
          </p:nvSpPr>
          <p:spPr bwMode="auto">
            <a:xfrm>
              <a:off x="4327672"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92" name="Oval 961"/>
            <p:cNvSpPr>
              <a:spLocks noChangeAspect="1" noChangeArrowheads="1"/>
            </p:cNvSpPr>
            <p:nvPr/>
          </p:nvSpPr>
          <p:spPr bwMode="auto">
            <a:xfrm>
              <a:off x="4439248"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93" name="Oval 962"/>
            <p:cNvSpPr>
              <a:spLocks noChangeAspect="1" noChangeArrowheads="1"/>
            </p:cNvSpPr>
            <p:nvPr/>
          </p:nvSpPr>
          <p:spPr bwMode="auto">
            <a:xfrm>
              <a:off x="4552332"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94" name="Oval 963"/>
            <p:cNvSpPr>
              <a:spLocks noChangeAspect="1" noChangeArrowheads="1"/>
            </p:cNvSpPr>
            <p:nvPr/>
          </p:nvSpPr>
          <p:spPr bwMode="auto">
            <a:xfrm>
              <a:off x="4663908"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95" name="Oval 964"/>
            <p:cNvSpPr>
              <a:spLocks noChangeAspect="1" noChangeArrowheads="1"/>
            </p:cNvSpPr>
            <p:nvPr/>
          </p:nvSpPr>
          <p:spPr bwMode="auto">
            <a:xfrm>
              <a:off x="4776992"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96" name="Oval 965"/>
            <p:cNvSpPr>
              <a:spLocks noChangeAspect="1" noChangeArrowheads="1"/>
            </p:cNvSpPr>
            <p:nvPr/>
          </p:nvSpPr>
          <p:spPr bwMode="auto">
            <a:xfrm>
              <a:off x="4888568"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97" name="Oval 966"/>
            <p:cNvSpPr>
              <a:spLocks noChangeAspect="1" noChangeArrowheads="1"/>
            </p:cNvSpPr>
            <p:nvPr/>
          </p:nvSpPr>
          <p:spPr bwMode="auto">
            <a:xfrm>
              <a:off x="5001652"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98" name="Oval 967"/>
            <p:cNvSpPr>
              <a:spLocks noChangeAspect="1" noChangeArrowheads="1"/>
            </p:cNvSpPr>
            <p:nvPr/>
          </p:nvSpPr>
          <p:spPr bwMode="auto">
            <a:xfrm>
              <a:off x="5113228"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99" name="Oval 968"/>
            <p:cNvSpPr>
              <a:spLocks noChangeAspect="1" noChangeArrowheads="1"/>
            </p:cNvSpPr>
            <p:nvPr/>
          </p:nvSpPr>
          <p:spPr bwMode="auto">
            <a:xfrm>
              <a:off x="5226311"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00" name="Oval 969"/>
            <p:cNvSpPr>
              <a:spLocks noChangeAspect="1" noChangeArrowheads="1"/>
            </p:cNvSpPr>
            <p:nvPr/>
          </p:nvSpPr>
          <p:spPr bwMode="auto">
            <a:xfrm>
              <a:off x="5337887"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01" name="Oval 970"/>
            <p:cNvSpPr>
              <a:spLocks noChangeAspect="1" noChangeArrowheads="1"/>
            </p:cNvSpPr>
            <p:nvPr/>
          </p:nvSpPr>
          <p:spPr bwMode="auto">
            <a:xfrm>
              <a:off x="5450972"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02" name="Oval 971"/>
            <p:cNvSpPr>
              <a:spLocks noChangeAspect="1" noChangeArrowheads="1"/>
            </p:cNvSpPr>
            <p:nvPr/>
          </p:nvSpPr>
          <p:spPr bwMode="auto">
            <a:xfrm>
              <a:off x="5562548"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03" name="Oval 972"/>
            <p:cNvSpPr>
              <a:spLocks noChangeAspect="1" noChangeArrowheads="1"/>
            </p:cNvSpPr>
            <p:nvPr/>
          </p:nvSpPr>
          <p:spPr bwMode="auto">
            <a:xfrm>
              <a:off x="6124951"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04" name="Oval 973"/>
            <p:cNvSpPr>
              <a:spLocks noChangeAspect="1" noChangeArrowheads="1"/>
            </p:cNvSpPr>
            <p:nvPr/>
          </p:nvSpPr>
          <p:spPr bwMode="auto">
            <a:xfrm>
              <a:off x="6687355"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05" name="Oval 974"/>
            <p:cNvSpPr>
              <a:spLocks noChangeAspect="1" noChangeArrowheads="1"/>
            </p:cNvSpPr>
            <p:nvPr/>
          </p:nvSpPr>
          <p:spPr bwMode="auto">
            <a:xfrm>
              <a:off x="6798931"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06" name="Oval 975"/>
            <p:cNvSpPr>
              <a:spLocks noChangeAspect="1" noChangeArrowheads="1"/>
            </p:cNvSpPr>
            <p:nvPr/>
          </p:nvSpPr>
          <p:spPr bwMode="auto">
            <a:xfrm>
              <a:off x="7248250"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07" name="Oval 976"/>
            <p:cNvSpPr>
              <a:spLocks noChangeAspect="1" noChangeArrowheads="1"/>
            </p:cNvSpPr>
            <p:nvPr/>
          </p:nvSpPr>
          <p:spPr bwMode="auto">
            <a:xfrm>
              <a:off x="2528886"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08" name="Oval 977"/>
            <p:cNvSpPr>
              <a:spLocks noChangeAspect="1" noChangeArrowheads="1"/>
            </p:cNvSpPr>
            <p:nvPr/>
          </p:nvSpPr>
          <p:spPr bwMode="auto">
            <a:xfrm>
              <a:off x="2641969" y="383711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09" name="Oval 978"/>
            <p:cNvSpPr>
              <a:spLocks noChangeAspect="1" noChangeArrowheads="1"/>
            </p:cNvSpPr>
            <p:nvPr/>
          </p:nvSpPr>
          <p:spPr bwMode="auto">
            <a:xfrm>
              <a:off x="2753545" y="383711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10" name="Oval 979"/>
            <p:cNvSpPr>
              <a:spLocks noChangeAspect="1" noChangeArrowheads="1"/>
            </p:cNvSpPr>
            <p:nvPr/>
          </p:nvSpPr>
          <p:spPr bwMode="auto">
            <a:xfrm>
              <a:off x="2866630"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11" name="Oval 980"/>
            <p:cNvSpPr>
              <a:spLocks noChangeAspect="1" noChangeArrowheads="1"/>
            </p:cNvSpPr>
            <p:nvPr/>
          </p:nvSpPr>
          <p:spPr bwMode="auto">
            <a:xfrm>
              <a:off x="4103013"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12" name="Oval 981"/>
            <p:cNvSpPr>
              <a:spLocks noChangeAspect="1" noChangeArrowheads="1"/>
            </p:cNvSpPr>
            <p:nvPr/>
          </p:nvSpPr>
          <p:spPr bwMode="auto">
            <a:xfrm>
              <a:off x="4214589"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13" name="Oval 982"/>
            <p:cNvSpPr>
              <a:spLocks noChangeAspect="1" noChangeArrowheads="1"/>
            </p:cNvSpPr>
            <p:nvPr/>
          </p:nvSpPr>
          <p:spPr bwMode="auto">
            <a:xfrm>
              <a:off x="4327672" y="383711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14" name="Oval 983"/>
            <p:cNvSpPr>
              <a:spLocks noChangeAspect="1" noChangeArrowheads="1"/>
            </p:cNvSpPr>
            <p:nvPr/>
          </p:nvSpPr>
          <p:spPr bwMode="auto">
            <a:xfrm>
              <a:off x="4439248" y="383711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15" name="Oval 984"/>
            <p:cNvSpPr>
              <a:spLocks noChangeAspect="1" noChangeArrowheads="1"/>
            </p:cNvSpPr>
            <p:nvPr/>
          </p:nvSpPr>
          <p:spPr bwMode="auto">
            <a:xfrm>
              <a:off x="4552332"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16" name="Oval 985"/>
            <p:cNvSpPr>
              <a:spLocks noChangeAspect="1" noChangeArrowheads="1"/>
            </p:cNvSpPr>
            <p:nvPr/>
          </p:nvSpPr>
          <p:spPr bwMode="auto">
            <a:xfrm>
              <a:off x="4663908"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17" name="Oval 986"/>
            <p:cNvSpPr>
              <a:spLocks noChangeAspect="1" noChangeArrowheads="1"/>
            </p:cNvSpPr>
            <p:nvPr/>
          </p:nvSpPr>
          <p:spPr bwMode="auto">
            <a:xfrm>
              <a:off x="4776992" y="383711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18" name="Oval 987"/>
            <p:cNvSpPr>
              <a:spLocks noChangeAspect="1" noChangeArrowheads="1"/>
            </p:cNvSpPr>
            <p:nvPr/>
          </p:nvSpPr>
          <p:spPr bwMode="auto">
            <a:xfrm>
              <a:off x="4888568" y="383711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19" name="Oval 988"/>
            <p:cNvSpPr>
              <a:spLocks noChangeAspect="1" noChangeArrowheads="1"/>
            </p:cNvSpPr>
            <p:nvPr/>
          </p:nvSpPr>
          <p:spPr bwMode="auto">
            <a:xfrm>
              <a:off x="5001652"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20" name="Oval 989"/>
            <p:cNvSpPr>
              <a:spLocks noChangeAspect="1" noChangeArrowheads="1"/>
            </p:cNvSpPr>
            <p:nvPr/>
          </p:nvSpPr>
          <p:spPr bwMode="auto">
            <a:xfrm>
              <a:off x="5113228"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21" name="Oval 990"/>
            <p:cNvSpPr>
              <a:spLocks noChangeAspect="1" noChangeArrowheads="1"/>
            </p:cNvSpPr>
            <p:nvPr/>
          </p:nvSpPr>
          <p:spPr bwMode="auto">
            <a:xfrm>
              <a:off x="5226311" y="383711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22" name="Oval 991"/>
            <p:cNvSpPr>
              <a:spLocks noChangeAspect="1" noChangeArrowheads="1"/>
            </p:cNvSpPr>
            <p:nvPr/>
          </p:nvSpPr>
          <p:spPr bwMode="auto">
            <a:xfrm>
              <a:off x="5337887" y="383711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23" name="Oval 992"/>
            <p:cNvSpPr>
              <a:spLocks noChangeAspect="1" noChangeArrowheads="1"/>
            </p:cNvSpPr>
            <p:nvPr/>
          </p:nvSpPr>
          <p:spPr bwMode="auto">
            <a:xfrm>
              <a:off x="5450972"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24" name="Oval 993"/>
            <p:cNvSpPr>
              <a:spLocks noChangeAspect="1" noChangeArrowheads="1"/>
            </p:cNvSpPr>
            <p:nvPr/>
          </p:nvSpPr>
          <p:spPr bwMode="auto">
            <a:xfrm>
              <a:off x="6238035"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25" name="Oval 994"/>
            <p:cNvSpPr>
              <a:spLocks noChangeAspect="1" noChangeArrowheads="1"/>
            </p:cNvSpPr>
            <p:nvPr/>
          </p:nvSpPr>
          <p:spPr bwMode="auto">
            <a:xfrm>
              <a:off x="6687355"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26" name="Oval 995"/>
            <p:cNvSpPr>
              <a:spLocks noChangeAspect="1" noChangeArrowheads="1"/>
            </p:cNvSpPr>
            <p:nvPr/>
          </p:nvSpPr>
          <p:spPr bwMode="auto">
            <a:xfrm>
              <a:off x="7248250"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27" name="Oval 996"/>
            <p:cNvSpPr>
              <a:spLocks noChangeAspect="1" noChangeArrowheads="1"/>
            </p:cNvSpPr>
            <p:nvPr/>
          </p:nvSpPr>
          <p:spPr bwMode="auto">
            <a:xfrm>
              <a:off x="2528886"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28" name="Oval 997"/>
            <p:cNvSpPr>
              <a:spLocks noChangeAspect="1" noChangeArrowheads="1"/>
            </p:cNvSpPr>
            <p:nvPr/>
          </p:nvSpPr>
          <p:spPr bwMode="auto">
            <a:xfrm>
              <a:off x="2641969" y="394115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29" name="Oval 998"/>
            <p:cNvSpPr>
              <a:spLocks noChangeAspect="1" noChangeArrowheads="1"/>
            </p:cNvSpPr>
            <p:nvPr/>
          </p:nvSpPr>
          <p:spPr bwMode="auto">
            <a:xfrm>
              <a:off x="2753545" y="394115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30" name="Oval 999"/>
            <p:cNvSpPr>
              <a:spLocks noChangeAspect="1" noChangeArrowheads="1"/>
            </p:cNvSpPr>
            <p:nvPr/>
          </p:nvSpPr>
          <p:spPr bwMode="auto">
            <a:xfrm>
              <a:off x="2866630"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31" name="Oval 1000"/>
            <p:cNvSpPr>
              <a:spLocks noChangeAspect="1" noChangeArrowheads="1"/>
            </p:cNvSpPr>
            <p:nvPr/>
          </p:nvSpPr>
          <p:spPr bwMode="auto">
            <a:xfrm>
              <a:off x="2978206"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32" name="Oval 1001"/>
            <p:cNvSpPr>
              <a:spLocks noChangeAspect="1" noChangeArrowheads="1"/>
            </p:cNvSpPr>
            <p:nvPr/>
          </p:nvSpPr>
          <p:spPr bwMode="auto">
            <a:xfrm>
              <a:off x="3091289" y="394115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33" name="Oval 1002"/>
            <p:cNvSpPr>
              <a:spLocks noChangeAspect="1" noChangeArrowheads="1"/>
            </p:cNvSpPr>
            <p:nvPr/>
          </p:nvSpPr>
          <p:spPr bwMode="auto">
            <a:xfrm>
              <a:off x="4552332"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34" name="Oval 1003"/>
            <p:cNvSpPr>
              <a:spLocks noChangeAspect="1" noChangeArrowheads="1"/>
            </p:cNvSpPr>
            <p:nvPr/>
          </p:nvSpPr>
          <p:spPr bwMode="auto">
            <a:xfrm>
              <a:off x="4663908"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35" name="Oval 1004"/>
            <p:cNvSpPr>
              <a:spLocks noChangeAspect="1" noChangeArrowheads="1"/>
            </p:cNvSpPr>
            <p:nvPr/>
          </p:nvSpPr>
          <p:spPr bwMode="auto">
            <a:xfrm>
              <a:off x="4776992" y="394115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36" name="Oval 1005"/>
            <p:cNvSpPr>
              <a:spLocks noChangeAspect="1" noChangeArrowheads="1"/>
            </p:cNvSpPr>
            <p:nvPr/>
          </p:nvSpPr>
          <p:spPr bwMode="auto">
            <a:xfrm>
              <a:off x="4888568" y="394115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37" name="Oval 1006"/>
            <p:cNvSpPr>
              <a:spLocks noChangeAspect="1" noChangeArrowheads="1"/>
            </p:cNvSpPr>
            <p:nvPr/>
          </p:nvSpPr>
          <p:spPr bwMode="auto">
            <a:xfrm>
              <a:off x="5001652"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38" name="Oval 1007"/>
            <p:cNvSpPr>
              <a:spLocks noChangeAspect="1" noChangeArrowheads="1"/>
            </p:cNvSpPr>
            <p:nvPr/>
          </p:nvSpPr>
          <p:spPr bwMode="auto">
            <a:xfrm>
              <a:off x="5113228"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39" name="Oval 1008"/>
            <p:cNvSpPr>
              <a:spLocks noChangeAspect="1" noChangeArrowheads="1"/>
            </p:cNvSpPr>
            <p:nvPr/>
          </p:nvSpPr>
          <p:spPr bwMode="auto">
            <a:xfrm>
              <a:off x="5226311" y="394115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40" name="Oval 1009"/>
            <p:cNvSpPr>
              <a:spLocks noChangeAspect="1" noChangeArrowheads="1"/>
            </p:cNvSpPr>
            <p:nvPr/>
          </p:nvSpPr>
          <p:spPr bwMode="auto">
            <a:xfrm>
              <a:off x="5337887" y="394115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41" name="Oval 1010"/>
            <p:cNvSpPr>
              <a:spLocks noChangeAspect="1" noChangeArrowheads="1"/>
            </p:cNvSpPr>
            <p:nvPr/>
          </p:nvSpPr>
          <p:spPr bwMode="auto">
            <a:xfrm>
              <a:off x="5450972"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42" name="Oval 1011"/>
            <p:cNvSpPr>
              <a:spLocks noChangeAspect="1" noChangeArrowheads="1"/>
            </p:cNvSpPr>
            <p:nvPr/>
          </p:nvSpPr>
          <p:spPr bwMode="auto">
            <a:xfrm>
              <a:off x="6687355"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43" name="Oval 1012"/>
            <p:cNvSpPr>
              <a:spLocks noChangeAspect="1" noChangeArrowheads="1"/>
            </p:cNvSpPr>
            <p:nvPr/>
          </p:nvSpPr>
          <p:spPr bwMode="auto">
            <a:xfrm>
              <a:off x="7023590" y="3941151"/>
              <a:ext cx="85944" cy="85943"/>
            </a:xfrm>
            <a:prstGeom prst="ellipse">
              <a:avLst/>
            </a:prstGeom>
            <a:grpFill/>
            <a:ln>
              <a:noFill/>
            </a:ln>
            <a:effectLst/>
          </p:spPr>
          <p:txBody>
            <a:bodyPr wrap="none" anchor="ctr"/>
            <a:lstStyle/>
            <a:p>
              <a:pPr defTabSz="1218138">
                <a:defRPr/>
              </a:pPr>
              <a:endParaRPr lang="en-US" sz="2398" kern="0">
                <a:solidFill>
                  <a:srgbClr val="292929"/>
                </a:solidFill>
              </a:endParaRPr>
            </a:p>
          </p:txBody>
        </p:sp>
        <p:sp>
          <p:nvSpPr>
            <p:cNvPr id="2244" name="Oval 1013"/>
            <p:cNvSpPr>
              <a:spLocks noChangeAspect="1" noChangeArrowheads="1"/>
            </p:cNvSpPr>
            <p:nvPr/>
          </p:nvSpPr>
          <p:spPr bwMode="auto">
            <a:xfrm>
              <a:off x="2417310"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45" name="Oval 1014"/>
            <p:cNvSpPr>
              <a:spLocks noChangeAspect="1" noChangeArrowheads="1"/>
            </p:cNvSpPr>
            <p:nvPr/>
          </p:nvSpPr>
          <p:spPr bwMode="auto">
            <a:xfrm>
              <a:off x="2528886"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46" name="Oval 1015"/>
            <p:cNvSpPr>
              <a:spLocks noChangeAspect="1" noChangeArrowheads="1"/>
            </p:cNvSpPr>
            <p:nvPr/>
          </p:nvSpPr>
          <p:spPr bwMode="auto">
            <a:xfrm>
              <a:off x="2641969"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47" name="Oval 1016"/>
            <p:cNvSpPr>
              <a:spLocks noChangeAspect="1" noChangeArrowheads="1"/>
            </p:cNvSpPr>
            <p:nvPr/>
          </p:nvSpPr>
          <p:spPr bwMode="auto">
            <a:xfrm>
              <a:off x="2753545"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48" name="Oval 1017"/>
            <p:cNvSpPr>
              <a:spLocks noChangeAspect="1" noChangeArrowheads="1"/>
            </p:cNvSpPr>
            <p:nvPr/>
          </p:nvSpPr>
          <p:spPr bwMode="auto">
            <a:xfrm>
              <a:off x="2866630"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49" name="Oval 1018"/>
            <p:cNvSpPr>
              <a:spLocks noChangeAspect="1" noChangeArrowheads="1"/>
            </p:cNvSpPr>
            <p:nvPr/>
          </p:nvSpPr>
          <p:spPr bwMode="auto">
            <a:xfrm>
              <a:off x="2978206"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50" name="Oval 1019"/>
            <p:cNvSpPr>
              <a:spLocks noChangeAspect="1" noChangeArrowheads="1"/>
            </p:cNvSpPr>
            <p:nvPr/>
          </p:nvSpPr>
          <p:spPr bwMode="auto">
            <a:xfrm>
              <a:off x="3091289"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51" name="Oval 1020"/>
            <p:cNvSpPr>
              <a:spLocks noChangeAspect="1" noChangeArrowheads="1"/>
            </p:cNvSpPr>
            <p:nvPr/>
          </p:nvSpPr>
          <p:spPr bwMode="auto">
            <a:xfrm>
              <a:off x="3204373"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52" name="Oval 1021"/>
            <p:cNvSpPr>
              <a:spLocks noChangeAspect="1" noChangeArrowheads="1"/>
            </p:cNvSpPr>
            <p:nvPr/>
          </p:nvSpPr>
          <p:spPr bwMode="auto">
            <a:xfrm>
              <a:off x="4552332"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53" name="Oval 1022"/>
            <p:cNvSpPr>
              <a:spLocks noChangeAspect="1" noChangeArrowheads="1"/>
            </p:cNvSpPr>
            <p:nvPr/>
          </p:nvSpPr>
          <p:spPr bwMode="auto">
            <a:xfrm>
              <a:off x="4663908"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54" name="Oval 1023"/>
            <p:cNvSpPr>
              <a:spLocks noChangeAspect="1" noChangeArrowheads="1"/>
            </p:cNvSpPr>
            <p:nvPr/>
          </p:nvSpPr>
          <p:spPr bwMode="auto">
            <a:xfrm>
              <a:off x="4776992"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55" name="Oval 1024"/>
            <p:cNvSpPr>
              <a:spLocks noChangeAspect="1" noChangeArrowheads="1"/>
            </p:cNvSpPr>
            <p:nvPr/>
          </p:nvSpPr>
          <p:spPr bwMode="auto">
            <a:xfrm>
              <a:off x="4888568"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56" name="Oval 1025"/>
            <p:cNvSpPr>
              <a:spLocks noChangeAspect="1" noChangeArrowheads="1"/>
            </p:cNvSpPr>
            <p:nvPr/>
          </p:nvSpPr>
          <p:spPr bwMode="auto">
            <a:xfrm>
              <a:off x="5001652"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57" name="Oval 1026"/>
            <p:cNvSpPr>
              <a:spLocks noChangeAspect="1" noChangeArrowheads="1"/>
            </p:cNvSpPr>
            <p:nvPr/>
          </p:nvSpPr>
          <p:spPr bwMode="auto">
            <a:xfrm>
              <a:off x="5113228"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58" name="Oval 1027"/>
            <p:cNvSpPr>
              <a:spLocks noChangeAspect="1" noChangeArrowheads="1"/>
            </p:cNvSpPr>
            <p:nvPr/>
          </p:nvSpPr>
          <p:spPr bwMode="auto">
            <a:xfrm>
              <a:off x="5226311"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59" name="Oval 1028"/>
            <p:cNvSpPr>
              <a:spLocks noChangeAspect="1" noChangeArrowheads="1"/>
            </p:cNvSpPr>
            <p:nvPr/>
          </p:nvSpPr>
          <p:spPr bwMode="auto">
            <a:xfrm>
              <a:off x="5337887"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60" name="Oval 1029"/>
            <p:cNvSpPr>
              <a:spLocks noChangeAspect="1" noChangeArrowheads="1"/>
            </p:cNvSpPr>
            <p:nvPr/>
          </p:nvSpPr>
          <p:spPr bwMode="auto">
            <a:xfrm>
              <a:off x="6687355"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61" name="Oval 1030"/>
            <p:cNvSpPr>
              <a:spLocks noChangeAspect="1" noChangeArrowheads="1"/>
            </p:cNvSpPr>
            <p:nvPr/>
          </p:nvSpPr>
          <p:spPr bwMode="auto">
            <a:xfrm>
              <a:off x="6912014"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62" name="Oval 1031"/>
            <p:cNvSpPr>
              <a:spLocks noChangeAspect="1" noChangeArrowheads="1"/>
            </p:cNvSpPr>
            <p:nvPr/>
          </p:nvSpPr>
          <p:spPr bwMode="auto">
            <a:xfrm>
              <a:off x="7023590"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63" name="Oval 1032"/>
            <p:cNvSpPr>
              <a:spLocks noChangeAspect="1" noChangeArrowheads="1"/>
            </p:cNvSpPr>
            <p:nvPr/>
          </p:nvSpPr>
          <p:spPr bwMode="auto">
            <a:xfrm>
              <a:off x="7136674"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64" name="Oval 1033"/>
            <p:cNvSpPr>
              <a:spLocks noChangeAspect="1" noChangeArrowheads="1"/>
            </p:cNvSpPr>
            <p:nvPr/>
          </p:nvSpPr>
          <p:spPr bwMode="auto">
            <a:xfrm>
              <a:off x="2417310"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65" name="Oval 1034"/>
            <p:cNvSpPr>
              <a:spLocks noChangeAspect="1" noChangeArrowheads="1"/>
            </p:cNvSpPr>
            <p:nvPr/>
          </p:nvSpPr>
          <p:spPr bwMode="auto">
            <a:xfrm>
              <a:off x="2528886"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66" name="Oval 1035"/>
            <p:cNvSpPr>
              <a:spLocks noChangeAspect="1" noChangeArrowheads="1"/>
            </p:cNvSpPr>
            <p:nvPr/>
          </p:nvSpPr>
          <p:spPr bwMode="auto">
            <a:xfrm>
              <a:off x="2641969" y="414922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67" name="Oval 1036"/>
            <p:cNvSpPr>
              <a:spLocks noChangeAspect="1" noChangeArrowheads="1"/>
            </p:cNvSpPr>
            <p:nvPr/>
          </p:nvSpPr>
          <p:spPr bwMode="auto">
            <a:xfrm>
              <a:off x="2753545" y="414922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68" name="Oval 1037"/>
            <p:cNvSpPr>
              <a:spLocks noChangeAspect="1" noChangeArrowheads="1"/>
            </p:cNvSpPr>
            <p:nvPr/>
          </p:nvSpPr>
          <p:spPr bwMode="auto">
            <a:xfrm>
              <a:off x="2866630"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69" name="Oval 1038"/>
            <p:cNvSpPr>
              <a:spLocks noChangeAspect="1" noChangeArrowheads="1"/>
            </p:cNvSpPr>
            <p:nvPr/>
          </p:nvSpPr>
          <p:spPr bwMode="auto">
            <a:xfrm>
              <a:off x="2978206"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70" name="Oval 1039"/>
            <p:cNvSpPr>
              <a:spLocks noChangeAspect="1" noChangeArrowheads="1"/>
            </p:cNvSpPr>
            <p:nvPr/>
          </p:nvSpPr>
          <p:spPr bwMode="auto">
            <a:xfrm>
              <a:off x="3091289" y="414922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71" name="Oval 1040"/>
            <p:cNvSpPr>
              <a:spLocks noChangeAspect="1" noChangeArrowheads="1"/>
            </p:cNvSpPr>
            <p:nvPr/>
          </p:nvSpPr>
          <p:spPr bwMode="auto">
            <a:xfrm>
              <a:off x="3204373"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72" name="Oval 1041"/>
            <p:cNvSpPr>
              <a:spLocks noChangeAspect="1" noChangeArrowheads="1"/>
            </p:cNvSpPr>
            <p:nvPr/>
          </p:nvSpPr>
          <p:spPr bwMode="auto">
            <a:xfrm>
              <a:off x="3315949"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73" name="Oval 1042"/>
            <p:cNvSpPr>
              <a:spLocks noChangeAspect="1" noChangeArrowheads="1"/>
            </p:cNvSpPr>
            <p:nvPr/>
          </p:nvSpPr>
          <p:spPr bwMode="auto">
            <a:xfrm>
              <a:off x="3429033" y="414922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74" name="Oval 1043"/>
            <p:cNvSpPr>
              <a:spLocks noChangeAspect="1" noChangeArrowheads="1"/>
            </p:cNvSpPr>
            <p:nvPr/>
          </p:nvSpPr>
          <p:spPr bwMode="auto">
            <a:xfrm>
              <a:off x="4663908"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75" name="Oval 1044"/>
            <p:cNvSpPr>
              <a:spLocks noChangeAspect="1" noChangeArrowheads="1"/>
            </p:cNvSpPr>
            <p:nvPr/>
          </p:nvSpPr>
          <p:spPr bwMode="auto">
            <a:xfrm>
              <a:off x="4776992" y="414922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76" name="Oval 1045"/>
            <p:cNvSpPr>
              <a:spLocks noChangeAspect="1" noChangeArrowheads="1"/>
            </p:cNvSpPr>
            <p:nvPr/>
          </p:nvSpPr>
          <p:spPr bwMode="auto">
            <a:xfrm>
              <a:off x="4888568" y="414922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77" name="Oval 1046"/>
            <p:cNvSpPr>
              <a:spLocks noChangeAspect="1" noChangeArrowheads="1"/>
            </p:cNvSpPr>
            <p:nvPr/>
          </p:nvSpPr>
          <p:spPr bwMode="auto">
            <a:xfrm>
              <a:off x="5001652"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78" name="Oval 1047"/>
            <p:cNvSpPr>
              <a:spLocks noChangeAspect="1" noChangeArrowheads="1"/>
            </p:cNvSpPr>
            <p:nvPr/>
          </p:nvSpPr>
          <p:spPr bwMode="auto">
            <a:xfrm>
              <a:off x="5113228"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79" name="Oval 1048"/>
            <p:cNvSpPr>
              <a:spLocks noChangeAspect="1" noChangeArrowheads="1"/>
            </p:cNvSpPr>
            <p:nvPr/>
          </p:nvSpPr>
          <p:spPr bwMode="auto">
            <a:xfrm>
              <a:off x="5226311" y="414922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80" name="Oval 1049"/>
            <p:cNvSpPr>
              <a:spLocks noChangeAspect="1" noChangeArrowheads="1"/>
            </p:cNvSpPr>
            <p:nvPr/>
          </p:nvSpPr>
          <p:spPr bwMode="auto">
            <a:xfrm>
              <a:off x="6798931"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81" name="Oval 1050"/>
            <p:cNvSpPr>
              <a:spLocks noChangeAspect="1" noChangeArrowheads="1"/>
            </p:cNvSpPr>
            <p:nvPr/>
          </p:nvSpPr>
          <p:spPr bwMode="auto">
            <a:xfrm>
              <a:off x="7136674"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82" name="Oval 1051"/>
            <p:cNvSpPr>
              <a:spLocks noChangeAspect="1" noChangeArrowheads="1"/>
            </p:cNvSpPr>
            <p:nvPr/>
          </p:nvSpPr>
          <p:spPr bwMode="auto">
            <a:xfrm>
              <a:off x="7472910" y="414922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83" name="Oval 1052"/>
            <p:cNvSpPr>
              <a:spLocks noChangeAspect="1" noChangeArrowheads="1"/>
            </p:cNvSpPr>
            <p:nvPr/>
          </p:nvSpPr>
          <p:spPr bwMode="auto">
            <a:xfrm>
              <a:off x="7585994"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84" name="Oval 1053"/>
            <p:cNvSpPr>
              <a:spLocks noChangeAspect="1" noChangeArrowheads="1"/>
            </p:cNvSpPr>
            <p:nvPr/>
          </p:nvSpPr>
          <p:spPr bwMode="auto">
            <a:xfrm>
              <a:off x="7697570"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85" name="Oval 1054"/>
            <p:cNvSpPr>
              <a:spLocks noChangeAspect="1" noChangeArrowheads="1"/>
            </p:cNvSpPr>
            <p:nvPr/>
          </p:nvSpPr>
          <p:spPr bwMode="auto">
            <a:xfrm>
              <a:off x="2528886" y="425326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86" name="Oval 1055"/>
            <p:cNvSpPr>
              <a:spLocks noChangeAspect="1" noChangeArrowheads="1"/>
            </p:cNvSpPr>
            <p:nvPr/>
          </p:nvSpPr>
          <p:spPr bwMode="auto">
            <a:xfrm>
              <a:off x="2641969"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87" name="Oval 1056"/>
            <p:cNvSpPr>
              <a:spLocks noChangeAspect="1" noChangeArrowheads="1"/>
            </p:cNvSpPr>
            <p:nvPr/>
          </p:nvSpPr>
          <p:spPr bwMode="auto">
            <a:xfrm>
              <a:off x="2753545"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88" name="Oval 1057"/>
            <p:cNvSpPr>
              <a:spLocks noChangeAspect="1" noChangeArrowheads="1"/>
            </p:cNvSpPr>
            <p:nvPr/>
          </p:nvSpPr>
          <p:spPr bwMode="auto">
            <a:xfrm>
              <a:off x="2866630" y="425326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89" name="Oval 1058"/>
            <p:cNvSpPr>
              <a:spLocks noChangeAspect="1" noChangeArrowheads="1"/>
            </p:cNvSpPr>
            <p:nvPr/>
          </p:nvSpPr>
          <p:spPr bwMode="auto">
            <a:xfrm>
              <a:off x="2978206" y="425326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90" name="Oval 1059"/>
            <p:cNvSpPr>
              <a:spLocks noChangeAspect="1" noChangeArrowheads="1"/>
            </p:cNvSpPr>
            <p:nvPr/>
          </p:nvSpPr>
          <p:spPr bwMode="auto">
            <a:xfrm>
              <a:off x="3091289"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91" name="Oval 1060"/>
            <p:cNvSpPr>
              <a:spLocks noChangeAspect="1" noChangeArrowheads="1"/>
            </p:cNvSpPr>
            <p:nvPr/>
          </p:nvSpPr>
          <p:spPr bwMode="auto">
            <a:xfrm>
              <a:off x="3204373" y="425326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92" name="Oval 1061"/>
            <p:cNvSpPr>
              <a:spLocks noChangeAspect="1" noChangeArrowheads="1"/>
            </p:cNvSpPr>
            <p:nvPr/>
          </p:nvSpPr>
          <p:spPr bwMode="auto">
            <a:xfrm>
              <a:off x="3315949" y="425326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93" name="Oval 1062"/>
            <p:cNvSpPr>
              <a:spLocks noChangeAspect="1" noChangeArrowheads="1"/>
            </p:cNvSpPr>
            <p:nvPr/>
          </p:nvSpPr>
          <p:spPr bwMode="auto">
            <a:xfrm>
              <a:off x="3429033"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94" name="Oval 1063"/>
            <p:cNvSpPr>
              <a:spLocks noChangeAspect="1" noChangeArrowheads="1"/>
            </p:cNvSpPr>
            <p:nvPr/>
          </p:nvSpPr>
          <p:spPr bwMode="auto">
            <a:xfrm>
              <a:off x="4663908" y="425326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95" name="Oval 1064"/>
            <p:cNvSpPr>
              <a:spLocks noChangeAspect="1" noChangeArrowheads="1"/>
            </p:cNvSpPr>
            <p:nvPr/>
          </p:nvSpPr>
          <p:spPr bwMode="auto">
            <a:xfrm>
              <a:off x="4776992"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96" name="Oval 1065"/>
            <p:cNvSpPr>
              <a:spLocks noChangeAspect="1" noChangeArrowheads="1"/>
            </p:cNvSpPr>
            <p:nvPr/>
          </p:nvSpPr>
          <p:spPr bwMode="auto">
            <a:xfrm>
              <a:off x="4888568"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97" name="Oval 1066"/>
            <p:cNvSpPr>
              <a:spLocks noChangeAspect="1" noChangeArrowheads="1"/>
            </p:cNvSpPr>
            <p:nvPr/>
          </p:nvSpPr>
          <p:spPr bwMode="auto">
            <a:xfrm>
              <a:off x="5001652" y="425326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98" name="Oval 1067"/>
            <p:cNvSpPr>
              <a:spLocks noChangeAspect="1" noChangeArrowheads="1"/>
            </p:cNvSpPr>
            <p:nvPr/>
          </p:nvSpPr>
          <p:spPr bwMode="auto">
            <a:xfrm>
              <a:off x="5113228" y="425326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99" name="Oval 1068"/>
            <p:cNvSpPr>
              <a:spLocks noChangeAspect="1" noChangeArrowheads="1"/>
            </p:cNvSpPr>
            <p:nvPr/>
          </p:nvSpPr>
          <p:spPr bwMode="auto">
            <a:xfrm>
              <a:off x="5226311"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00" name="Oval 1069"/>
            <p:cNvSpPr>
              <a:spLocks noChangeAspect="1" noChangeArrowheads="1"/>
            </p:cNvSpPr>
            <p:nvPr/>
          </p:nvSpPr>
          <p:spPr bwMode="auto">
            <a:xfrm>
              <a:off x="6912014"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01" name="Oval 1070"/>
            <p:cNvSpPr>
              <a:spLocks noChangeAspect="1" noChangeArrowheads="1"/>
            </p:cNvSpPr>
            <p:nvPr/>
          </p:nvSpPr>
          <p:spPr bwMode="auto">
            <a:xfrm>
              <a:off x="7023590"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02" name="Oval 1071"/>
            <p:cNvSpPr>
              <a:spLocks noChangeAspect="1" noChangeArrowheads="1"/>
            </p:cNvSpPr>
            <p:nvPr/>
          </p:nvSpPr>
          <p:spPr bwMode="auto">
            <a:xfrm>
              <a:off x="7697570" y="4253262"/>
              <a:ext cx="85943" cy="85944"/>
            </a:xfrm>
            <a:prstGeom prst="ellipse">
              <a:avLst/>
            </a:prstGeom>
            <a:grpFill/>
            <a:ln>
              <a:noFill/>
            </a:ln>
            <a:effectLst/>
          </p:spPr>
          <p:txBody>
            <a:bodyPr wrap="none" anchor="ctr"/>
            <a:lstStyle/>
            <a:p>
              <a:pPr defTabSz="1218138">
                <a:defRPr/>
              </a:pPr>
              <a:endParaRPr lang="en-US" sz="2398" kern="0">
                <a:solidFill>
                  <a:srgbClr val="292929"/>
                </a:solidFill>
              </a:endParaRPr>
            </a:p>
          </p:txBody>
        </p:sp>
        <p:sp>
          <p:nvSpPr>
            <p:cNvPr id="2303" name="Oval 1072"/>
            <p:cNvSpPr>
              <a:spLocks noChangeAspect="1" noChangeArrowheads="1"/>
            </p:cNvSpPr>
            <p:nvPr/>
          </p:nvSpPr>
          <p:spPr bwMode="auto">
            <a:xfrm>
              <a:off x="2528886" y="435730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04" name="Oval 1073"/>
            <p:cNvSpPr>
              <a:spLocks noChangeAspect="1" noChangeArrowheads="1"/>
            </p:cNvSpPr>
            <p:nvPr/>
          </p:nvSpPr>
          <p:spPr bwMode="auto">
            <a:xfrm>
              <a:off x="2641969" y="435730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05" name="Oval 1074"/>
            <p:cNvSpPr>
              <a:spLocks noChangeAspect="1" noChangeArrowheads="1"/>
            </p:cNvSpPr>
            <p:nvPr/>
          </p:nvSpPr>
          <p:spPr bwMode="auto">
            <a:xfrm>
              <a:off x="2753545" y="435730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06" name="Oval 1075"/>
            <p:cNvSpPr>
              <a:spLocks noChangeAspect="1" noChangeArrowheads="1"/>
            </p:cNvSpPr>
            <p:nvPr/>
          </p:nvSpPr>
          <p:spPr bwMode="auto">
            <a:xfrm>
              <a:off x="2866630" y="435730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07" name="Oval 1076"/>
            <p:cNvSpPr>
              <a:spLocks noChangeAspect="1" noChangeArrowheads="1"/>
            </p:cNvSpPr>
            <p:nvPr/>
          </p:nvSpPr>
          <p:spPr bwMode="auto">
            <a:xfrm>
              <a:off x="2978206" y="435730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08" name="Oval 1077"/>
            <p:cNvSpPr>
              <a:spLocks noChangeAspect="1" noChangeArrowheads="1"/>
            </p:cNvSpPr>
            <p:nvPr/>
          </p:nvSpPr>
          <p:spPr bwMode="auto">
            <a:xfrm>
              <a:off x="3091289" y="435730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09" name="Oval 1078"/>
            <p:cNvSpPr>
              <a:spLocks noChangeAspect="1" noChangeArrowheads="1"/>
            </p:cNvSpPr>
            <p:nvPr/>
          </p:nvSpPr>
          <p:spPr bwMode="auto">
            <a:xfrm>
              <a:off x="3204373" y="435730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10" name="Oval 1079"/>
            <p:cNvSpPr>
              <a:spLocks noChangeAspect="1" noChangeArrowheads="1"/>
            </p:cNvSpPr>
            <p:nvPr/>
          </p:nvSpPr>
          <p:spPr bwMode="auto">
            <a:xfrm>
              <a:off x="3315949" y="435730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11" name="Oval 1080"/>
            <p:cNvSpPr>
              <a:spLocks noChangeAspect="1" noChangeArrowheads="1"/>
            </p:cNvSpPr>
            <p:nvPr/>
          </p:nvSpPr>
          <p:spPr bwMode="auto">
            <a:xfrm>
              <a:off x="3429033" y="435730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12" name="Oval 1081"/>
            <p:cNvSpPr>
              <a:spLocks noChangeAspect="1" noChangeArrowheads="1"/>
            </p:cNvSpPr>
            <p:nvPr/>
          </p:nvSpPr>
          <p:spPr bwMode="auto">
            <a:xfrm>
              <a:off x="4663908" y="435730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13" name="Oval 1082"/>
            <p:cNvSpPr>
              <a:spLocks noChangeAspect="1" noChangeArrowheads="1"/>
            </p:cNvSpPr>
            <p:nvPr/>
          </p:nvSpPr>
          <p:spPr bwMode="auto">
            <a:xfrm>
              <a:off x="4776992" y="435730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14" name="Oval 1083"/>
            <p:cNvSpPr>
              <a:spLocks noChangeAspect="1" noChangeArrowheads="1"/>
            </p:cNvSpPr>
            <p:nvPr/>
          </p:nvSpPr>
          <p:spPr bwMode="auto">
            <a:xfrm>
              <a:off x="4888568" y="435730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15" name="Oval 1084"/>
            <p:cNvSpPr>
              <a:spLocks noChangeAspect="1" noChangeArrowheads="1"/>
            </p:cNvSpPr>
            <p:nvPr/>
          </p:nvSpPr>
          <p:spPr bwMode="auto">
            <a:xfrm>
              <a:off x="5001652" y="435730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16" name="Oval 1085"/>
            <p:cNvSpPr>
              <a:spLocks noChangeAspect="1" noChangeArrowheads="1"/>
            </p:cNvSpPr>
            <p:nvPr/>
          </p:nvSpPr>
          <p:spPr bwMode="auto">
            <a:xfrm>
              <a:off x="5113228" y="435730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17" name="Oval 1086"/>
            <p:cNvSpPr>
              <a:spLocks noChangeAspect="1" noChangeArrowheads="1"/>
            </p:cNvSpPr>
            <p:nvPr/>
          </p:nvSpPr>
          <p:spPr bwMode="auto">
            <a:xfrm>
              <a:off x="5226311" y="435730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18" name="Oval 1087"/>
            <p:cNvSpPr>
              <a:spLocks noChangeAspect="1" noChangeArrowheads="1"/>
            </p:cNvSpPr>
            <p:nvPr/>
          </p:nvSpPr>
          <p:spPr bwMode="auto">
            <a:xfrm>
              <a:off x="7472910" y="435730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19" name="Oval 1088"/>
            <p:cNvSpPr>
              <a:spLocks noChangeAspect="1" noChangeArrowheads="1"/>
            </p:cNvSpPr>
            <p:nvPr/>
          </p:nvSpPr>
          <p:spPr bwMode="auto">
            <a:xfrm>
              <a:off x="2641969" y="445982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20" name="Oval 1089"/>
            <p:cNvSpPr>
              <a:spLocks noChangeAspect="1" noChangeArrowheads="1"/>
            </p:cNvSpPr>
            <p:nvPr/>
          </p:nvSpPr>
          <p:spPr bwMode="auto">
            <a:xfrm>
              <a:off x="2753545" y="445982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21" name="Oval 1090"/>
            <p:cNvSpPr>
              <a:spLocks noChangeAspect="1" noChangeArrowheads="1"/>
            </p:cNvSpPr>
            <p:nvPr/>
          </p:nvSpPr>
          <p:spPr bwMode="auto">
            <a:xfrm>
              <a:off x="2866630"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22" name="Oval 1091"/>
            <p:cNvSpPr>
              <a:spLocks noChangeAspect="1" noChangeArrowheads="1"/>
            </p:cNvSpPr>
            <p:nvPr/>
          </p:nvSpPr>
          <p:spPr bwMode="auto">
            <a:xfrm>
              <a:off x="2978206"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23" name="Oval 1092"/>
            <p:cNvSpPr>
              <a:spLocks noChangeAspect="1" noChangeArrowheads="1"/>
            </p:cNvSpPr>
            <p:nvPr/>
          </p:nvSpPr>
          <p:spPr bwMode="auto">
            <a:xfrm>
              <a:off x="3091289" y="445982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24" name="Oval 1093"/>
            <p:cNvSpPr>
              <a:spLocks noChangeAspect="1" noChangeArrowheads="1"/>
            </p:cNvSpPr>
            <p:nvPr/>
          </p:nvSpPr>
          <p:spPr bwMode="auto">
            <a:xfrm>
              <a:off x="3204373"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25" name="Oval 1094"/>
            <p:cNvSpPr>
              <a:spLocks noChangeAspect="1" noChangeArrowheads="1"/>
            </p:cNvSpPr>
            <p:nvPr/>
          </p:nvSpPr>
          <p:spPr bwMode="auto">
            <a:xfrm>
              <a:off x="3315949"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26" name="Oval 1095"/>
            <p:cNvSpPr>
              <a:spLocks noChangeAspect="1" noChangeArrowheads="1"/>
            </p:cNvSpPr>
            <p:nvPr/>
          </p:nvSpPr>
          <p:spPr bwMode="auto">
            <a:xfrm>
              <a:off x="4663908"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27" name="Oval 1096"/>
            <p:cNvSpPr>
              <a:spLocks noChangeAspect="1" noChangeArrowheads="1"/>
            </p:cNvSpPr>
            <p:nvPr/>
          </p:nvSpPr>
          <p:spPr bwMode="auto">
            <a:xfrm>
              <a:off x="4776992" y="445982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28" name="Oval 1097"/>
            <p:cNvSpPr>
              <a:spLocks noChangeAspect="1" noChangeArrowheads="1"/>
            </p:cNvSpPr>
            <p:nvPr/>
          </p:nvSpPr>
          <p:spPr bwMode="auto">
            <a:xfrm>
              <a:off x="4888568" y="445982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29" name="Oval 1098"/>
            <p:cNvSpPr>
              <a:spLocks noChangeAspect="1" noChangeArrowheads="1"/>
            </p:cNvSpPr>
            <p:nvPr/>
          </p:nvSpPr>
          <p:spPr bwMode="auto">
            <a:xfrm>
              <a:off x="5001652"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30" name="Oval 1099"/>
            <p:cNvSpPr>
              <a:spLocks noChangeAspect="1" noChangeArrowheads="1"/>
            </p:cNvSpPr>
            <p:nvPr/>
          </p:nvSpPr>
          <p:spPr bwMode="auto">
            <a:xfrm>
              <a:off x="5113228"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31" name="Oval 1100"/>
            <p:cNvSpPr>
              <a:spLocks noChangeAspect="1" noChangeArrowheads="1"/>
            </p:cNvSpPr>
            <p:nvPr/>
          </p:nvSpPr>
          <p:spPr bwMode="auto">
            <a:xfrm>
              <a:off x="5226311" y="445982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32" name="Oval 1101"/>
            <p:cNvSpPr>
              <a:spLocks noChangeAspect="1" noChangeArrowheads="1"/>
            </p:cNvSpPr>
            <p:nvPr/>
          </p:nvSpPr>
          <p:spPr bwMode="auto">
            <a:xfrm>
              <a:off x="5450972"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33" name="Oval 1102"/>
            <p:cNvSpPr>
              <a:spLocks noChangeAspect="1" noChangeArrowheads="1"/>
            </p:cNvSpPr>
            <p:nvPr/>
          </p:nvSpPr>
          <p:spPr bwMode="auto">
            <a:xfrm>
              <a:off x="7361334" y="445982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34" name="Oval 1103"/>
            <p:cNvSpPr>
              <a:spLocks noChangeAspect="1" noChangeArrowheads="1"/>
            </p:cNvSpPr>
            <p:nvPr/>
          </p:nvSpPr>
          <p:spPr bwMode="auto">
            <a:xfrm>
              <a:off x="7472910" y="445982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35" name="Oval 1104"/>
            <p:cNvSpPr>
              <a:spLocks noChangeAspect="1" noChangeArrowheads="1"/>
            </p:cNvSpPr>
            <p:nvPr/>
          </p:nvSpPr>
          <p:spPr bwMode="auto">
            <a:xfrm>
              <a:off x="7697570"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36" name="Oval 1105"/>
            <p:cNvSpPr>
              <a:spLocks noChangeAspect="1" noChangeArrowheads="1"/>
            </p:cNvSpPr>
            <p:nvPr/>
          </p:nvSpPr>
          <p:spPr bwMode="auto">
            <a:xfrm>
              <a:off x="2753545" y="456386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37" name="Oval 1106"/>
            <p:cNvSpPr>
              <a:spLocks noChangeAspect="1" noChangeArrowheads="1"/>
            </p:cNvSpPr>
            <p:nvPr/>
          </p:nvSpPr>
          <p:spPr bwMode="auto">
            <a:xfrm>
              <a:off x="2866630"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38" name="Oval 1107"/>
            <p:cNvSpPr>
              <a:spLocks noChangeAspect="1" noChangeArrowheads="1"/>
            </p:cNvSpPr>
            <p:nvPr/>
          </p:nvSpPr>
          <p:spPr bwMode="auto">
            <a:xfrm>
              <a:off x="2978206"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39" name="Oval 1108"/>
            <p:cNvSpPr>
              <a:spLocks noChangeAspect="1" noChangeArrowheads="1"/>
            </p:cNvSpPr>
            <p:nvPr/>
          </p:nvSpPr>
          <p:spPr bwMode="auto">
            <a:xfrm>
              <a:off x="3091289" y="456386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40" name="Oval 1109"/>
            <p:cNvSpPr>
              <a:spLocks noChangeAspect="1" noChangeArrowheads="1"/>
            </p:cNvSpPr>
            <p:nvPr/>
          </p:nvSpPr>
          <p:spPr bwMode="auto">
            <a:xfrm>
              <a:off x="3204373"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41" name="Oval 1110"/>
            <p:cNvSpPr>
              <a:spLocks noChangeAspect="1" noChangeArrowheads="1"/>
            </p:cNvSpPr>
            <p:nvPr/>
          </p:nvSpPr>
          <p:spPr bwMode="auto">
            <a:xfrm>
              <a:off x="3315949"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42" name="Oval 1111"/>
            <p:cNvSpPr>
              <a:spLocks noChangeAspect="1" noChangeArrowheads="1"/>
            </p:cNvSpPr>
            <p:nvPr/>
          </p:nvSpPr>
          <p:spPr bwMode="auto">
            <a:xfrm>
              <a:off x="4663908"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43" name="Oval 1112"/>
            <p:cNvSpPr>
              <a:spLocks noChangeAspect="1" noChangeArrowheads="1"/>
            </p:cNvSpPr>
            <p:nvPr/>
          </p:nvSpPr>
          <p:spPr bwMode="auto">
            <a:xfrm>
              <a:off x="4776992" y="456386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44" name="Oval 1113"/>
            <p:cNvSpPr>
              <a:spLocks noChangeAspect="1" noChangeArrowheads="1"/>
            </p:cNvSpPr>
            <p:nvPr/>
          </p:nvSpPr>
          <p:spPr bwMode="auto">
            <a:xfrm>
              <a:off x="4888568" y="456386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45" name="Oval 1114"/>
            <p:cNvSpPr>
              <a:spLocks noChangeAspect="1" noChangeArrowheads="1"/>
            </p:cNvSpPr>
            <p:nvPr/>
          </p:nvSpPr>
          <p:spPr bwMode="auto">
            <a:xfrm>
              <a:off x="5001652"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46" name="Oval 1115"/>
            <p:cNvSpPr>
              <a:spLocks noChangeAspect="1" noChangeArrowheads="1"/>
            </p:cNvSpPr>
            <p:nvPr/>
          </p:nvSpPr>
          <p:spPr bwMode="auto">
            <a:xfrm>
              <a:off x="5113228"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47" name="Oval 1116"/>
            <p:cNvSpPr>
              <a:spLocks noChangeAspect="1" noChangeArrowheads="1"/>
            </p:cNvSpPr>
            <p:nvPr/>
          </p:nvSpPr>
          <p:spPr bwMode="auto">
            <a:xfrm>
              <a:off x="5226311" y="456386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48" name="Oval 1117"/>
            <p:cNvSpPr>
              <a:spLocks noChangeAspect="1" noChangeArrowheads="1"/>
            </p:cNvSpPr>
            <p:nvPr/>
          </p:nvSpPr>
          <p:spPr bwMode="auto">
            <a:xfrm>
              <a:off x="5450972"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49" name="Oval 1118"/>
            <p:cNvSpPr>
              <a:spLocks noChangeAspect="1" noChangeArrowheads="1"/>
            </p:cNvSpPr>
            <p:nvPr/>
          </p:nvSpPr>
          <p:spPr bwMode="auto">
            <a:xfrm>
              <a:off x="7248250"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50" name="Oval 1119"/>
            <p:cNvSpPr>
              <a:spLocks noChangeAspect="1" noChangeArrowheads="1"/>
            </p:cNvSpPr>
            <p:nvPr/>
          </p:nvSpPr>
          <p:spPr bwMode="auto">
            <a:xfrm>
              <a:off x="7361334" y="456386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51" name="Oval 1120"/>
            <p:cNvSpPr>
              <a:spLocks noChangeAspect="1" noChangeArrowheads="1"/>
            </p:cNvSpPr>
            <p:nvPr/>
          </p:nvSpPr>
          <p:spPr bwMode="auto">
            <a:xfrm>
              <a:off x="7472910" y="456386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52" name="Oval 1121"/>
            <p:cNvSpPr>
              <a:spLocks noChangeAspect="1" noChangeArrowheads="1"/>
            </p:cNvSpPr>
            <p:nvPr/>
          </p:nvSpPr>
          <p:spPr bwMode="auto">
            <a:xfrm>
              <a:off x="7585994"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53" name="Oval 1122"/>
            <p:cNvSpPr>
              <a:spLocks noChangeAspect="1" noChangeArrowheads="1"/>
            </p:cNvSpPr>
            <p:nvPr/>
          </p:nvSpPr>
          <p:spPr bwMode="auto">
            <a:xfrm>
              <a:off x="7697570"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54" name="Oval 1123"/>
            <p:cNvSpPr>
              <a:spLocks noChangeAspect="1" noChangeArrowheads="1"/>
            </p:cNvSpPr>
            <p:nvPr/>
          </p:nvSpPr>
          <p:spPr bwMode="auto">
            <a:xfrm>
              <a:off x="2753545" y="466790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55" name="Oval 1124"/>
            <p:cNvSpPr>
              <a:spLocks noChangeAspect="1" noChangeArrowheads="1"/>
            </p:cNvSpPr>
            <p:nvPr/>
          </p:nvSpPr>
          <p:spPr bwMode="auto">
            <a:xfrm>
              <a:off x="2866630"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56" name="Oval 1125"/>
            <p:cNvSpPr>
              <a:spLocks noChangeAspect="1" noChangeArrowheads="1"/>
            </p:cNvSpPr>
            <p:nvPr/>
          </p:nvSpPr>
          <p:spPr bwMode="auto">
            <a:xfrm>
              <a:off x="2978206"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57" name="Oval 1126"/>
            <p:cNvSpPr>
              <a:spLocks noChangeAspect="1" noChangeArrowheads="1"/>
            </p:cNvSpPr>
            <p:nvPr/>
          </p:nvSpPr>
          <p:spPr bwMode="auto">
            <a:xfrm>
              <a:off x="3091289" y="466790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58" name="Oval 1127"/>
            <p:cNvSpPr>
              <a:spLocks noChangeAspect="1" noChangeArrowheads="1"/>
            </p:cNvSpPr>
            <p:nvPr/>
          </p:nvSpPr>
          <p:spPr bwMode="auto">
            <a:xfrm>
              <a:off x="3204373"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59" name="Oval 1128"/>
            <p:cNvSpPr>
              <a:spLocks noChangeAspect="1" noChangeArrowheads="1"/>
            </p:cNvSpPr>
            <p:nvPr/>
          </p:nvSpPr>
          <p:spPr bwMode="auto">
            <a:xfrm>
              <a:off x="3315949"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60" name="Oval 1129"/>
            <p:cNvSpPr>
              <a:spLocks noChangeAspect="1" noChangeArrowheads="1"/>
            </p:cNvSpPr>
            <p:nvPr/>
          </p:nvSpPr>
          <p:spPr bwMode="auto">
            <a:xfrm>
              <a:off x="4663908"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61" name="Oval 1130"/>
            <p:cNvSpPr>
              <a:spLocks noChangeAspect="1" noChangeArrowheads="1"/>
            </p:cNvSpPr>
            <p:nvPr/>
          </p:nvSpPr>
          <p:spPr bwMode="auto">
            <a:xfrm>
              <a:off x="4776992" y="466790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62" name="Oval 1131"/>
            <p:cNvSpPr>
              <a:spLocks noChangeAspect="1" noChangeArrowheads="1"/>
            </p:cNvSpPr>
            <p:nvPr/>
          </p:nvSpPr>
          <p:spPr bwMode="auto">
            <a:xfrm>
              <a:off x="4888568" y="466790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63" name="Oval 1132"/>
            <p:cNvSpPr>
              <a:spLocks noChangeAspect="1" noChangeArrowheads="1"/>
            </p:cNvSpPr>
            <p:nvPr/>
          </p:nvSpPr>
          <p:spPr bwMode="auto">
            <a:xfrm>
              <a:off x="5001652"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64" name="Oval 1133"/>
            <p:cNvSpPr>
              <a:spLocks noChangeAspect="1" noChangeArrowheads="1"/>
            </p:cNvSpPr>
            <p:nvPr/>
          </p:nvSpPr>
          <p:spPr bwMode="auto">
            <a:xfrm>
              <a:off x="5113228"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65" name="Oval 1134"/>
            <p:cNvSpPr>
              <a:spLocks noChangeAspect="1" noChangeArrowheads="1"/>
            </p:cNvSpPr>
            <p:nvPr/>
          </p:nvSpPr>
          <p:spPr bwMode="auto">
            <a:xfrm>
              <a:off x="5450972"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66" name="Oval 1135"/>
            <p:cNvSpPr>
              <a:spLocks noChangeAspect="1" noChangeArrowheads="1"/>
            </p:cNvSpPr>
            <p:nvPr/>
          </p:nvSpPr>
          <p:spPr bwMode="auto">
            <a:xfrm>
              <a:off x="7136674"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67" name="Oval 1136"/>
            <p:cNvSpPr>
              <a:spLocks noChangeAspect="1" noChangeArrowheads="1"/>
            </p:cNvSpPr>
            <p:nvPr/>
          </p:nvSpPr>
          <p:spPr bwMode="auto">
            <a:xfrm>
              <a:off x="7248250"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68" name="Oval 1137"/>
            <p:cNvSpPr>
              <a:spLocks noChangeAspect="1" noChangeArrowheads="1"/>
            </p:cNvSpPr>
            <p:nvPr/>
          </p:nvSpPr>
          <p:spPr bwMode="auto">
            <a:xfrm>
              <a:off x="7361334" y="466790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69" name="Oval 1138"/>
            <p:cNvSpPr>
              <a:spLocks noChangeAspect="1" noChangeArrowheads="1"/>
            </p:cNvSpPr>
            <p:nvPr/>
          </p:nvSpPr>
          <p:spPr bwMode="auto">
            <a:xfrm>
              <a:off x="7472910" y="466790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70" name="Oval 1139"/>
            <p:cNvSpPr>
              <a:spLocks noChangeAspect="1" noChangeArrowheads="1"/>
            </p:cNvSpPr>
            <p:nvPr/>
          </p:nvSpPr>
          <p:spPr bwMode="auto">
            <a:xfrm>
              <a:off x="7585994"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71" name="Oval 1140"/>
            <p:cNvSpPr>
              <a:spLocks noChangeAspect="1" noChangeArrowheads="1"/>
            </p:cNvSpPr>
            <p:nvPr/>
          </p:nvSpPr>
          <p:spPr bwMode="auto">
            <a:xfrm>
              <a:off x="7697570"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72" name="Oval 1141"/>
            <p:cNvSpPr>
              <a:spLocks noChangeAspect="1" noChangeArrowheads="1"/>
            </p:cNvSpPr>
            <p:nvPr/>
          </p:nvSpPr>
          <p:spPr bwMode="auto">
            <a:xfrm>
              <a:off x="7810653" y="466790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73" name="Oval 1142"/>
            <p:cNvSpPr>
              <a:spLocks noChangeAspect="1" noChangeArrowheads="1"/>
            </p:cNvSpPr>
            <p:nvPr/>
          </p:nvSpPr>
          <p:spPr bwMode="auto">
            <a:xfrm>
              <a:off x="2641969"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74" name="Oval 1143"/>
            <p:cNvSpPr>
              <a:spLocks noChangeAspect="1" noChangeArrowheads="1"/>
            </p:cNvSpPr>
            <p:nvPr/>
          </p:nvSpPr>
          <p:spPr bwMode="auto">
            <a:xfrm>
              <a:off x="2753545"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75" name="Oval 1144"/>
            <p:cNvSpPr>
              <a:spLocks noChangeAspect="1" noChangeArrowheads="1"/>
            </p:cNvSpPr>
            <p:nvPr/>
          </p:nvSpPr>
          <p:spPr bwMode="auto">
            <a:xfrm>
              <a:off x="2866630"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76" name="Oval 1145"/>
            <p:cNvSpPr>
              <a:spLocks noChangeAspect="1" noChangeArrowheads="1"/>
            </p:cNvSpPr>
            <p:nvPr/>
          </p:nvSpPr>
          <p:spPr bwMode="auto">
            <a:xfrm>
              <a:off x="2978206"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77" name="Oval 1146"/>
            <p:cNvSpPr>
              <a:spLocks noChangeAspect="1" noChangeArrowheads="1"/>
            </p:cNvSpPr>
            <p:nvPr/>
          </p:nvSpPr>
          <p:spPr bwMode="auto">
            <a:xfrm>
              <a:off x="3091289"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78" name="Oval 1147"/>
            <p:cNvSpPr>
              <a:spLocks noChangeAspect="1" noChangeArrowheads="1"/>
            </p:cNvSpPr>
            <p:nvPr/>
          </p:nvSpPr>
          <p:spPr bwMode="auto">
            <a:xfrm>
              <a:off x="3204373"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79" name="Oval 1148"/>
            <p:cNvSpPr>
              <a:spLocks noChangeAspect="1" noChangeArrowheads="1"/>
            </p:cNvSpPr>
            <p:nvPr/>
          </p:nvSpPr>
          <p:spPr bwMode="auto">
            <a:xfrm>
              <a:off x="4663908"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80" name="Oval 1149"/>
            <p:cNvSpPr>
              <a:spLocks noChangeAspect="1" noChangeArrowheads="1"/>
            </p:cNvSpPr>
            <p:nvPr/>
          </p:nvSpPr>
          <p:spPr bwMode="auto">
            <a:xfrm>
              <a:off x="4776992"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81" name="Oval 1150"/>
            <p:cNvSpPr>
              <a:spLocks noChangeAspect="1" noChangeArrowheads="1"/>
            </p:cNvSpPr>
            <p:nvPr/>
          </p:nvSpPr>
          <p:spPr bwMode="auto">
            <a:xfrm>
              <a:off x="4888568"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82" name="Oval 1151"/>
            <p:cNvSpPr>
              <a:spLocks noChangeAspect="1" noChangeArrowheads="1"/>
            </p:cNvSpPr>
            <p:nvPr/>
          </p:nvSpPr>
          <p:spPr bwMode="auto">
            <a:xfrm>
              <a:off x="5001652"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83" name="Oval 1152"/>
            <p:cNvSpPr>
              <a:spLocks noChangeAspect="1" noChangeArrowheads="1"/>
            </p:cNvSpPr>
            <p:nvPr/>
          </p:nvSpPr>
          <p:spPr bwMode="auto">
            <a:xfrm>
              <a:off x="5113228"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84" name="Oval 1153"/>
            <p:cNvSpPr>
              <a:spLocks noChangeAspect="1" noChangeArrowheads="1"/>
            </p:cNvSpPr>
            <p:nvPr/>
          </p:nvSpPr>
          <p:spPr bwMode="auto">
            <a:xfrm>
              <a:off x="5450972"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85" name="Oval 1154"/>
            <p:cNvSpPr>
              <a:spLocks noChangeAspect="1" noChangeArrowheads="1"/>
            </p:cNvSpPr>
            <p:nvPr/>
          </p:nvSpPr>
          <p:spPr bwMode="auto">
            <a:xfrm>
              <a:off x="7023590"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86" name="Oval 1155"/>
            <p:cNvSpPr>
              <a:spLocks noChangeAspect="1" noChangeArrowheads="1"/>
            </p:cNvSpPr>
            <p:nvPr/>
          </p:nvSpPr>
          <p:spPr bwMode="auto">
            <a:xfrm>
              <a:off x="7136674"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87" name="Oval 1156"/>
            <p:cNvSpPr>
              <a:spLocks noChangeAspect="1" noChangeArrowheads="1"/>
            </p:cNvSpPr>
            <p:nvPr/>
          </p:nvSpPr>
          <p:spPr bwMode="auto">
            <a:xfrm>
              <a:off x="7248250"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88" name="Oval 1157"/>
            <p:cNvSpPr>
              <a:spLocks noChangeAspect="1" noChangeArrowheads="1"/>
            </p:cNvSpPr>
            <p:nvPr/>
          </p:nvSpPr>
          <p:spPr bwMode="auto">
            <a:xfrm>
              <a:off x="7361334"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89" name="Oval 1158"/>
            <p:cNvSpPr>
              <a:spLocks noChangeAspect="1" noChangeArrowheads="1"/>
            </p:cNvSpPr>
            <p:nvPr/>
          </p:nvSpPr>
          <p:spPr bwMode="auto">
            <a:xfrm>
              <a:off x="7472910"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90" name="Oval 1159"/>
            <p:cNvSpPr>
              <a:spLocks noChangeAspect="1" noChangeArrowheads="1"/>
            </p:cNvSpPr>
            <p:nvPr/>
          </p:nvSpPr>
          <p:spPr bwMode="auto">
            <a:xfrm>
              <a:off x="7585994"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91" name="Oval 1160"/>
            <p:cNvSpPr>
              <a:spLocks noChangeAspect="1" noChangeArrowheads="1"/>
            </p:cNvSpPr>
            <p:nvPr/>
          </p:nvSpPr>
          <p:spPr bwMode="auto">
            <a:xfrm>
              <a:off x="7697570"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92" name="Oval 1161"/>
            <p:cNvSpPr>
              <a:spLocks noChangeAspect="1" noChangeArrowheads="1"/>
            </p:cNvSpPr>
            <p:nvPr/>
          </p:nvSpPr>
          <p:spPr bwMode="auto">
            <a:xfrm>
              <a:off x="7810653"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93" name="Oval 1162"/>
            <p:cNvSpPr>
              <a:spLocks noChangeAspect="1" noChangeArrowheads="1"/>
            </p:cNvSpPr>
            <p:nvPr/>
          </p:nvSpPr>
          <p:spPr bwMode="auto">
            <a:xfrm>
              <a:off x="7922229"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94" name="Oval 1163"/>
            <p:cNvSpPr>
              <a:spLocks noChangeAspect="1" noChangeArrowheads="1"/>
            </p:cNvSpPr>
            <p:nvPr/>
          </p:nvSpPr>
          <p:spPr bwMode="auto">
            <a:xfrm>
              <a:off x="2641969"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95" name="Oval 1164"/>
            <p:cNvSpPr>
              <a:spLocks noChangeAspect="1" noChangeArrowheads="1"/>
            </p:cNvSpPr>
            <p:nvPr/>
          </p:nvSpPr>
          <p:spPr bwMode="auto">
            <a:xfrm>
              <a:off x="2753545"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96" name="Oval 1165"/>
            <p:cNvSpPr>
              <a:spLocks noChangeAspect="1" noChangeArrowheads="1"/>
            </p:cNvSpPr>
            <p:nvPr/>
          </p:nvSpPr>
          <p:spPr bwMode="auto">
            <a:xfrm>
              <a:off x="2866630" y="487597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97" name="Oval 1166"/>
            <p:cNvSpPr>
              <a:spLocks noChangeAspect="1" noChangeArrowheads="1"/>
            </p:cNvSpPr>
            <p:nvPr/>
          </p:nvSpPr>
          <p:spPr bwMode="auto">
            <a:xfrm>
              <a:off x="2978206" y="487597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98" name="Oval 1167"/>
            <p:cNvSpPr>
              <a:spLocks noChangeAspect="1" noChangeArrowheads="1"/>
            </p:cNvSpPr>
            <p:nvPr/>
          </p:nvSpPr>
          <p:spPr bwMode="auto">
            <a:xfrm>
              <a:off x="3091289"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99" name="Oval 1168"/>
            <p:cNvSpPr>
              <a:spLocks noChangeAspect="1" noChangeArrowheads="1"/>
            </p:cNvSpPr>
            <p:nvPr/>
          </p:nvSpPr>
          <p:spPr bwMode="auto">
            <a:xfrm>
              <a:off x="4663908" y="487597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00" name="Oval 1169"/>
            <p:cNvSpPr>
              <a:spLocks noChangeAspect="1" noChangeArrowheads="1"/>
            </p:cNvSpPr>
            <p:nvPr/>
          </p:nvSpPr>
          <p:spPr bwMode="auto">
            <a:xfrm>
              <a:off x="4776992"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01" name="Oval 1170"/>
            <p:cNvSpPr>
              <a:spLocks noChangeAspect="1" noChangeArrowheads="1"/>
            </p:cNvSpPr>
            <p:nvPr/>
          </p:nvSpPr>
          <p:spPr bwMode="auto">
            <a:xfrm>
              <a:off x="4888568"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02" name="Oval 1171"/>
            <p:cNvSpPr>
              <a:spLocks noChangeAspect="1" noChangeArrowheads="1"/>
            </p:cNvSpPr>
            <p:nvPr/>
          </p:nvSpPr>
          <p:spPr bwMode="auto">
            <a:xfrm>
              <a:off x="5001652" y="487597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03" name="Oval 1172"/>
            <p:cNvSpPr>
              <a:spLocks noChangeAspect="1" noChangeArrowheads="1"/>
            </p:cNvSpPr>
            <p:nvPr/>
          </p:nvSpPr>
          <p:spPr bwMode="auto">
            <a:xfrm>
              <a:off x="7023590"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04" name="Oval 1173"/>
            <p:cNvSpPr>
              <a:spLocks noChangeAspect="1" noChangeArrowheads="1"/>
            </p:cNvSpPr>
            <p:nvPr/>
          </p:nvSpPr>
          <p:spPr bwMode="auto">
            <a:xfrm>
              <a:off x="7136674" y="487597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05" name="Oval 1174"/>
            <p:cNvSpPr>
              <a:spLocks noChangeAspect="1" noChangeArrowheads="1"/>
            </p:cNvSpPr>
            <p:nvPr/>
          </p:nvSpPr>
          <p:spPr bwMode="auto">
            <a:xfrm>
              <a:off x="7248250" y="487597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06" name="Oval 1175"/>
            <p:cNvSpPr>
              <a:spLocks noChangeAspect="1" noChangeArrowheads="1"/>
            </p:cNvSpPr>
            <p:nvPr/>
          </p:nvSpPr>
          <p:spPr bwMode="auto">
            <a:xfrm>
              <a:off x="7361334"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07" name="Oval 1176"/>
            <p:cNvSpPr>
              <a:spLocks noChangeAspect="1" noChangeArrowheads="1"/>
            </p:cNvSpPr>
            <p:nvPr/>
          </p:nvSpPr>
          <p:spPr bwMode="auto">
            <a:xfrm>
              <a:off x="7472910"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08" name="Oval 1177"/>
            <p:cNvSpPr>
              <a:spLocks noChangeAspect="1" noChangeArrowheads="1"/>
            </p:cNvSpPr>
            <p:nvPr/>
          </p:nvSpPr>
          <p:spPr bwMode="auto">
            <a:xfrm>
              <a:off x="7585994" y="487597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09" name="Oval 1178"/>
            <p:cNvSpPr>
              <a:spLocks noChangeAspect="1" noChangeArrowheads="1"/>
            </p:cNvSpPr>
            <p:nvPr/>
          </p:nvSpPr>
          <p:spPr bwMode="auto">
            <a:xfrm>
              <a:off x="7697570" y="487597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10" name="Oval 1179"/>
            <p:cNvSpPr>
              <a:spLocks noChangeAspect="1" noChangeArrowheads="1"/>
            </p:cNvSpPr>
            <p:nvPr/>
          </p:nvSpPr>
          <p:spPr bwMode="auto">
            <a:xfrm>
              <a:off x="7810653"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11" name="Oval 1180"/>
            <p:cNvSpPr>
              <a:spLocks noChangeAspect="1" noChangeArrowheads="1"/>
            </p:cNvSpPr>
            <p:nvPr/>
          </p:nvSpPr>
          <p:spPr bwMode="auto">
            <a:xfrm>
              <a:off x="7922229" y="4875977"/>
              <a:ext cx="85944" cy="85943"/>
            </a:xfrm>
            <a:prstGeom prst="ellipse">
              <a:avLst/>
            </a:prstGeom>
            <a:grpFill/>
            <a:ln>
              <a:noFill/>
            </a:ln>
            <a:effectLst/>
          </p:spPr>
          <p:txBody>
            <a:bodyPr wrap="none" anchor="ctr"/>
            <a:lstStyle/>
            <a:p>
              <a:pPr defTabSz="1218138">
                <a:defRPr/>
              </a:pPr>
              <a:endParaRPr lang="en-US" sz="2398" kern="0">
                <a:solidFill>
                  <a:srgbClr val="292929"/>
                </a:solidFill>
              </a:endParaRPr>
            </a:p>
          </p:txBody>
        </p:sp>
        <p:sp>
          <p:nvSpPr>
            <p:cNvPr id="2412" name="Oval 1181"/>
            <p:cNvSpPr>
              <a:spLocks noChangeAspect="1" noChangeArrowheads="1"/>
            </p:cNvSpPr>
            <p:nvPr/>
          </p:nvSpPr>
          <p:spPr bwMode="auto">
            <a:xfrm>
              <a:off x="2641969" y="497850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13" name="Oval 1182"/>
            <p:cNvSpPr>
              <a:spLocks noChangeAspect="1" noChangeArrowheads="1"/>
            </p:cNvSpPr>
            <p:nvPr/>
          </p:nvSpPr>
          <p:spPr bwMode="auto">
            <a:xfrm>
              <a:off x="2753545" y="497850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14" name="Oval 1183"/>
            <p:cNvSpPr>
              <a:spLocks noChangeAspect="1" noChangeArrowheads="1"/>
            </p:cNvSpPr>
            <p:nvPr/>
          </p:nvSpPr>
          <p:spPr bwMode="auto">
            <a:xfrm>
              <a:off x="2866630" y="497850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15" name="Oval 1184"/>
            <p:cNvSpPr>
              <a:spLocks noChangeAspect="1" noChangeArrowheads="1"/>
            </p:cNvSpPr>
            <p:nvPr/>
          </p:nvSpPr>
          <p:spPr bwMode="auto">
            <a:xfrm>
              <a:off x="2978206" y="497850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16" name="Oval 1185"/>
            <p:cNvSpPr>
              <a:spLocks noChangeAspect="1" noChangeArrowheads="1"/>
            </p:cNvSpPr>
            <p:nvPr/>
          </p:nvSpPr>
          <p:spPr bwMode="auto">
            <a:xfrm>
              <a:off x="3091289" y="497850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17" name="Oval 1186"/>
            <p:cNvSpPr>
              <a:spLocks noChangeAspect="1" noChangeArrowheads="1"/>
            </p:cNvSpPr>
            <p:nvPr/>
          </p:nvSpPr>
          <p:spPr bwMode="auto">
            <a:xfrm>
              <a:off x="4776992" y="497850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18" name="Oval 1187"/>
            <p:cNvSpPr>
              <a:spLocks noChangeAspect="1" noChangeArrowheads="1"/>
            </p:cNvSpPr>
            <p:nvPr/>
          </p:nvSpPr>
          <p:spPr bwMode="auto">
            <a:xfrm>
              <a:off x="4888568" y="497850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19" name="Oval 1188"/>
            <p:cNvSpPr>
              <a:spLocks noChangeAspect="1" noChangeArrowheads="1"/>
            </p:cNvSpPr>
            <p:nvPr/>
          </p:nvSpPr>
          <p:spPr bwMode="auto">
            <a:xfrm>
              <a:off x="5001652" y="497850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20" name="Oval 1189"/>
            <p:cNvSpPr>
              <a:spLocks noChangeAspect="1" noChangeArrowheads="1"/>
            </p:cNvSpPr>
            <p:nvPr/>
          </p:nvSpPr>
          <p:spPr bwMode="auto">
            <a:xfrm>
              <a:off x="7023590" y="497850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21" name="Oval 1190"/>
            <p:cNvSpPr>
              <a:spLocks noChangeAspect="1" noChangeArrowheads="1"/>
            </p:cNvSpPr>
            <p:nvPr/>
          </p:nvSpPr>
          <p:spPr bwMode="auto">
            <a:xfrm>
              <a:off x="7136674" y="497850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22" name="Oval 1191"/>
            <p:cNvSpPr>
              <a:spLocks noChangeAspect="1" noChangeArrowheads="1"/>
            </p:cNvSpPr>
            <p:nvPr/>
          </p:nvSpPr>
          <p:spPr bwMode="auto">
            <a:xfrm>
              <a:off x="7472910" y="497850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23" name="Oval 1192"/>
            <p:cNvSpPr>
              <a:spLocks noChangeAspect="1" noChangeArrowheads="1"/>
            </p:cNvSpPr>
            <p:nvPr/>
          </p:nvSpPr>
          <p:spPr bwMode="auto">
            <a:xfrm>
              <a:off x="7585994" y="497850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24" name="Oval 1193"/>
            <p:cNvSpPr>
              <a:spLocks noChangeAspect="1" noChangeArrowheads="1"/>
            </p:cNvSpPr>
            <p:nvPr/>
          </p:nvSpPr>
          <p:spPr bwMode="auto">
            <a:xfrm>
              <a:off x="7697570" y="497850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25" name="Oval 1194"/>
            <p:cNvSpPr>
              <a:spLocks noChangeAspect="1" noChangeArrowheads="1"/>
            </p:cNvSpPr>
            <p:nvPr/>
          </p:nvSpPr>
          <p:spPr bwMode="auto">
            <a:xfrm>
              <a:off x="7810653" y="497850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26" name="Oval 1195"/>
            <p:cNvSpPr>
              <a:spLocks noChangeAspect="1" noChangeArrowheads="1"/>
            </p:cNvSpPr>
            <p:nvPr/>
          </p:nvSpPr>
          <p:spPr bwMode="auto">
            <a:xfrm>
              <a:off x="2641969" y="5082543"/>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27" name="Oval 1196"/>
            <p:cNvSpPr>
              <a:spLocks noChangeAspect="1" noChangeArrowheads="1"/>
            </p:cNvSpPr>
            <p:nvPr/>
          </p:nvSpPr>
          <p:spPr bwMode="auto">
            <a:xfrm>
              <a:off x="2753545" y="5082543"/>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28" name="Oval 1197"/>
            <p:cNvSpPr>
              <a:spLocks noChangeAspect="1" noChangeArrowheads="1"/>
            </p:cNvSpPr>
            <p:nvPr/>
          </p:nvSpPr>
          <p:spPr bwMode="auto">
            <a:xfrm>
              <a:off x="2866630" y="5082543"/>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29" name="Oval 1198"/>
            <p:cNvSpPr>
              <a:spLocks noChangeAspect="1" noChangeArrowheads="1"/>
            </p:cNvSpPr>
            <p:nvPr/>
          </p:nvSpPr>
          <p:spPr bwMode="auto">
            <a:xfrm>
              <a:off x="2978206" y="5082543"/>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30" name="Oval 1199"/>
            <p:cNvSpPr>
              <a:spLocks noChangeAspect="1" noChangeArrowheads="1"/>
            </p:cNvSpPr>
            <p:nvPr/>
          </p:nvSpPr>
          <p:spPr bwMode="auto">
            <a:xfrm>
              <a:off x="4776992" y="5082543"/>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31" name="Oval 1200"/>
            <p:cNvSpPr>
              <a:spLocks noChangeAspect="1" noChangeArrowheads="1"/>
            </p:cNvSpPr>
            <p:nvPr/>
          </p:nvSpPr>
          <p:spPr bwMode="auto">
            <a:xfrm>
              <a:off x="7585994" y="5082543"/>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32" name="Oval 1201"/>
            <p:cNvSpPr>
              <a:spLocks noChangeAspect="1" noChangeArrowheads="1"/>
            </p:cNvSpPr>
            <p:nvPr/>
          </p:nvSpPr>
          <p:spPr bwMode="auto">
            <a:xfrm>
              <a:off x="7697570" y="5082543"/>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33" name="Oval 1202"/>
            <p:cNvSpPr>
              <a:spLocks noChangeAspect="1" noChangeArrowheads="1"/>
            </p:cNvSpPr>
            <p:nvPr/>
          </p:nvSpPr>
          <p:spPr bwMode="auto">
            <a:xfrm>
              <a:off x="7810653" y="5082543"/>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34" name="Oval 1203"/>
            <p:cNvSpPr>
              <a:spLocks noChangeAspect="1" noChangeArrowheads="1"/>
            </p:cNvSpPr>
            <p:nvPr/>
          </p:nvSpPr>
          <p:spPr bwMode="auto">
            <a:xfrm>
              <a:off x="8484633" y="5082543"/>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35" name="Oval 1204"/>
            <p:cNvSpPr>
              <a:spLocks noChangeAspect="1" noChangeArrowheads="1"/>
            </p:cNvSpPr>
            <p:nvPr/>
          </p:nvSpPr>
          <p:spPr bwMode="auto">
            <a:xfrm>
              <a:off x="2641969" y="518658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36" name="Oval 1205"/>
            <p:cNvSpPr>
              <a:spLocks noChangeAspect="1" noChangeArrowheads="1"/>
            </p:cNvSpPr>
            <p:nvPr/>
          </p:nvSpPr>
          <p:spPr bwMode="auto">
            <a:xfrm>
              <a:off x="2753545" y="518658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37" name="Oval 1206"/>
            <p:cNvSpPr>
              <a:spLocks noChangeAspect="1" noChangeArrowheads="1"/>
            </p:cNvSpPr>
            <p:nvPr/>
          </p:nvSpPr>
          <p:spPr bwMode="auto">
            <a:xfrm>
              <a:off x="2866630" y="518658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38" name="Oval 1207"/>
            <p:cNvSpPr>
              <a:spLocks noChangeAspect="1" noChangeArrowheads="1"/>
            </p:cNvSpPr>
            <p:nvPr/>
          </p:nvSpPr>
          <p:spPr bwMode="auto">
            <a:xfrm>
              <a:off x="7697570" y="518658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39" name="Oval 1208"/>
            <p:cNvSpPr>
              <a:spLocks noChangeAspect="1" noChangeArrowheads="1"/>
            </p:cNvSpPr>
            <p:nvPr/>
          </p:nvSpPr>
          <p:spPr bwMode="auto">
            <a:xfrm>
              <a:off x="7810653" y="518658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40" name="Oval 1209"/>
            <p:cNvSpPr>
              <a:spLocks noChangeAspect="1" noChangeArrowheads="1"/>
            </p:cNvSpPr>
            <p:nvPr/>
          </p:nvSpPr>
          <p:spPr bwMode="auto">
            <a:xfrm>
              <a:off x="8484633" y="518658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41" name="Oval 1210"/>
            <p:cNvSpPr>
              <a:spLocks noChangeAspect="1" noChangeArrowheads="1"/>
            </p:cNvSpPr>
            <p:nvPr/>
          </p:nvSpPr>
          <p:spPr bwMode="auto">
            <a:xfrm>
              <a:off x="2641969" y="529061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42" name="Oval 1211"/>
            <p:cNvSpPr>
              <a:spLocks noChangeAspect="1" noChangeArrowheads="1"/>
            </p:cNvSpPr>
            <p:nvPr/>
          </p:nvSpPr>
          <p:spPr bwMode="auto">
            <a:xfrm>
              <a:off x="2753545" y="529061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43" name="Oval 1212"/>
            <p:cNvSpPr>
              <a:spLocks noChangeAspect="1" noChangeArrowheads="1"/>
            </p:cNvSpPr>
            <p:nvPr/>
          </p:nvSpPr>
          <p:spPr bwMode="auto">
            <a:xfrm>
              <a:off x="7810653" y="529061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44" name="Oval 1213"/>
            <p:cNvSpPr>
              <a:spLocks noChangeAspect="1" noChangeArrowheads="1"/>
            </p:cNvSpPr>
            <p:nvPr/>
          </p:nvSpPr>
          <p:spPr bwMode="auto">
            <a:xfrm>
              <a:off x="8371549" y="529061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45" name="Oval 1214"/>
            <p:cNvSpPr>
              <a:spLocks noChangeAspect="1" noChangeArrowheads="1"/>
            </p:cNvSpPr>
            <p:nvPr/>
          </p:nvSpPr>
          <p:spPr bwMode="auto">
            <a:xfrm>
              <a:off x="2641969" y="539465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46" name="Oval 1215"/>
            <p:cNvSpPr>
              <a:spLocks noChangeAspect="1" noChangeArrowheads="1"/>
            </p:cNvSpPr>
            <p:nvPr/>
          </p:nvSpPr>
          <p:spPr bwMode="auto">
            <a:xfrm>
              <a:off x="2753545" y="539465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47" name="Oval 1216"/>
            <p:cNvSpPr>
              <a:spLocks noChangeAspect="1" noChangeArrowheads="1"/>
            </p:cNvSpPr>
            <p:nvPr/>
          </p:nvSpPr>
          <p:spPr bwMode="auto">
            <a:xfrm>
              <a:off x="8259973" y="539465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48" name="Oval 1217"/>
            <p:cNvSpPr>
              <a:spLocks noChangeAspect="1" noChangeArrowheads="1"/>
            </p:cNvSpPr>
            <p:nvPr/>
          </p:nvSpPr>
          <p:spPr bwMode="auto">
            <a:xfrm>
              <a:off x="2641969" y="549718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49" name="Oval 1218"/>
            <p:cNvSpPr>
              <a:spLocks noChangeAspect="1" noChangeArrowheads="1"/>
            </p:cNvSpPr>
            <p:nvPr/>
          </p:nvSpPr>
          <p:spPr bwMode="auto">
            <a:xfrm>
              <a:off x="2753545" y="549718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50" name="Oval 1219"/>
            <p:cNvSpPr>
              <a:spLocks noChangeAspect="1" noChangeArrowheads="1"/>
            </p:cNvSpPr>
            <p:nvPr/>
          </p:nvSpPr>
          <p:spPr bwMode="auto">
            <a:xfrm>
              <a:off x="2641969" y="560122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51" name="Oval 1220"/>
            <p:cNvSpPr>
              <a:spLocks noChangeAspect="1" noChangeArrowheads="1"/>
            </p:cNvSpPr>
            <p:nvPr/>
          </p:nvSpPr>
          <p:spPr bwMode="auto">
            <a:xfrm>
              <a:off x="2641969" y="570525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52" name="Oval 1221"/>
            <p:cNvSpPr>
              <a:spLocks noChangeAspect="1" noChangeArrowheads="1"/>
            </p:cNvSpPr>
            <p:nvPr/>
          </p:nvSpPr>
          <p:spPr bwMode="auto">
            <a:xfrm>
              <a:off x="2753545" y="570525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53" name="Oval 1222"/>
            <p:cNvSpPr>
              <a:spLocks noChangeAspect="1" noChangeArrowheads="1"/>
            </p:cNvSpPr>
            <p:nvPr/>
          </p:nvSpPr>
          <p:spPr bwMode="auto">
            <a:xfrm>
              <a:off x="4103013"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54" name="Oval 1223"/>
            <p:cNvSpPr>
              <a:spLocks noChangeAspect="1" noChangeArrowheads="1"/>
            </p:cNvSpPr>
            <p:nvPr/>
          </p:nvSpPr>
          <p:spPr bwMode="auto">
            <a:xfrm>
              <a:off x="4214589"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grpSp>
      <p:sp>
        <p:nvSpPr>
          <p:cNvPr id="2456" name="Oval 2455"/>
          <p:cNvSpPr/>
          <p:nvPr/>
        </p:nvSpPr>
        <p:spPr bwMode="auto">
          <a:xfrm>
            <a:off x="1758172" y="2236811"/>
            <a:ext cx="432371" cy="435288"/>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198" kern="0" dirty="0">
              <a:gradFill>
                <a:gsLst>
                  <a:gs pos="0">
                    <a:srgbClr val="FFFFFF"/>
                  </a:gs>
                  <a:gs pos="100000">
                    <a:srgbClr val="FFFFFF"/>
                  </a:gs>
                </a:gsLst>
                <a:lin ang="5400000" scaled="0"/>
              </a:gradFill>
            </a:endParaRPr>
          </a:p>
        </p:txBody>
      </p:sp>
      <p:sp>
        <p:nvSpPr>
          <p:cNvPr id="2457" name="Oval 2456"/>
          <p:cNvSpPr/>
          <p:nvPr/>
        </p:nvSpPr>
        <p:spPr bwMode="auto">
          <a:xfrm>
            <a:off x="2925799" y="1909086"/>
            <a:ext cx="432371" cy="435288"/>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198" kern="0" dirty="0">
              <a:gradFill>
                <a:gsLst>
                  <a:gs pos="0">
                    <a:srgbClr val="FFFFFF"/>
                  </a:gs>
                  <a:gs pos="100000">
                    <a:srgbClr val="FFFFFF"/>
                  </a:gs>
                </a:gsLst>
                <a:lin ang="5400000" scaled="0"/>
              </a:gradFill>
            </a:endParaRPr>
          </a:p>
        </p:txBody>
      </p:sp>
      <p:sp>
        <p:nvSpPr>
          <p:cNvPr id="2458" name="Oval 2457"/>
          <p:cNvSpPr/>
          <p:nvPr/>
        </p:nvSpPr>
        <p:spPr bwMode="auto">
          <a:xfrm>
            <a:off x="2302328" y="2691721"/>
            <a:ext cx="432371" cy="435288"/>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198" kern="0" dirty="0">
              <a:gradFill>
                <a:gsLst>
                  <a:gs pos="0">
                    <a:srgbClr val="FFFFFF"/>
                  </a:gs>
                  <a:gs pos="100000">
                    <a:srgbClr val="FFFFFF"/>
                  </a:gs>
                </a:gsLst>
                <a:lin ang="5400000" scaled="0"/>
              </a:gradFill>
            </a:endParaRPr>
          </a:p>
        </p:txBody>
      </p:sp>
      <p:sp>
        <p:nvSpPr>
          <p:cNvPr id="2459" name="Oval 2458"/>
          <p:cNvSpPr/>
          <p:nvPr/>
        </p:nvSpPr>
        <p:spPr bwMode="auto">
          <a:xfrm>
            <a:off x="5804919" y="1737266"/>
            <a:ext cx="432371" cy="435288"/>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198" kern="0" dirty="0">
              <a:gradFill>
                <a:gsLst>
                  <a:gs pos="0">
                    <a:srgbClr val="FFFFFF"/>
                  </a:gs>
                  <a:gs pos="100000">
                    <a:srgbClr val="FFFFFF"/>
                  </a:gs>
                </a:gsLst>
                <a:lin ang="5400000" scaled="0"/>
              </a:gradFill>
            </a:endParaRPr>
          </a:p>
        </p:txBody>
      </p:sp>
      <p:sp>
        <p:nvSpPr>
          <p:cNvPr id="2460" name="Oval 2459"/>
          <p:cNvSpPr/>
          <p:nvPr/>
        </p:nvSpPr>
        <p:spPr bwMode="auto">
          <a:xfrm>
            <a:off x="5343292" y="1704955"/>
            <a:ext cx="432371" cy="435288"/>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198" kern="0" dirty="0">
              <a:gradFill>
                <a:gsLst>
                  <a:gs pos="0">
                    <a:srgbClr val="FFFFFF"/>
                  </a:gs>
                  <a:gs pos="100000">
                    <a:srgbClr val="FFFFFF"/>
                  </a:gs>
                </a:gsLst>
                <a:lin ang="5400000" scaled="0"/>
              </a:gradFill>
            </a:endParaRPr>
          </a:p>
        </p:txBody>
      </p:sp>
      <p:sp>
        <p:nvSpPr>
          <p:cNvPr id="2461" name="Oval 2460"/>
          <p:cNvSpPr/>
          <p:nvPr/>
        </p:nvSpPr>
        <p:spPr bwMode="auto">
          <a:xfrm>
            <a:off x="9356694" y="2967377"/>
            <a:ext cx="432371" cy="435288"/>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398" kern="0" dirty="0">
              <a:solidFill>
                <a:srgbClr val="FFFFFF"/>
              </a:solidFill>
            </a:endParaRPr>
          </a:p>
        </p:txBody>
      </p:sp>
      <p:sp>
        <p:nvSpPr>
          <p:cNvPr id="2462" name="Oval 2461"/>
          <p:cNvSpPr/>
          <p:nvPr/>
        </p:nvSpPr>
        <p:spPr bwMode="auto">
          <a:xfrm>
            <a:off x="8788159" y="3926488"/>
            <a:ext cx="432371" cy="435288"/>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398" kern="0" dirty="0">
              <a:solidFill>
                <a:srgbClr val="FFFFFF"/>
              </a:solidFill>
            </a:endParaRPr>
          </a:p>
        </p:txBody>
      </p:sp>
      <p:sp>
        <p:nvSpPr>
          <p:cNvPr id="2463" name="Oval 2462"/>
          <p:cNvSpPr/>
          <p:nvPr/>
        </p:nvSpPr>
        <p:spPr bwMode="auto">
          <a:xfrm>
            <a:off x="10210825" y="5343220"/>
            <a:ext cx="432372" cy="435289"/>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398" kern="0" dirty="0">
              <a:solidFill>
                <a:srgbClr val="FFFFFF"/>
              </a:solidFill>
            </a:endParaRPr>
          </a:p>
        </p:txBody>
      </p:sp>
      <p:sp>
        <p:nvSpPr>
          <p:cNvPr id="2464" name="Oval 2463"/>
          <p:cNvSpPr/>
          <p:nvPr/>
        </p:nvSpPr>
        <p:spPr bwMode="auto">
          <a:xfrm>
            <a:off x="10032010" y="5678857"/>
            <a:ext cx="432372" cy="435289"/>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398" kern="0" dirty="0">
              <a:solidFill>
                <a:srgbClr val="FFFFFF"/>
              </a:solidFill>
            </a:endParaRPr>
          </a:p>
        </p:txBody>
      </p:sp>
      <p:sp>
        <p:nvSpPr>
          <p:cNvPr id="2465" name="Oval 2464"/>
          <p:cNvSpPr/>
          <p:nvPr/>
        </p:nvSpPr>
        <p:spPr bwMode="auto">
          <a:xfrm>
            <a:off x="9994639" y="2504981"/>
            <a:ext cx="432372" cy="435289"/>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398" kern="0" dirty="0">
              <a:solidFill>
                <a:srgbClr val="FFFFFF"/>
              </a:solidFill>
            </a:endParaRPr>
          </a:p>
        </p:txBody>
      </p:sp>
      <p:sp>
        <p:nvSpPr>
          <p:cNvPr id="2466" name="Oval 2465"/>
          <p:cNvSpPr/>
          <p:nvPr/>
        </p:nvSpPr>
        <p:spPr bwMode="auto">
          <a:xfrm>
            <a:off x="9994639" y="2213911"/>
            <a:ext cx="432372" cy="435289"/>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398" kern="0" dirty="0">
              <a:solidFill>
                <a:srgbClr val="FFFFFF"/>
              </a:solidFill>
            </a:endParaRPr>
          </a:p>
        </p:txBody>
      </p:sp>
      <p:sp>
        <p:nvSpPr>
          <p:cNvPr id="2467" name="Oval 2466"/>
          <p:cNvSpPr/>
          <p:nvPr/>
        </p:nvSpPr>
        <p:spPr bwMode="auto">
          <a:xfrm>
            <a:off x="9218441" y="1941594"/>
            <a:ext cx="432372" cy="435289"/>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398" kern="0" dirty="0">
              <a:solidFill>
                <a:srgbClr val="FFFFFF"/>
              </a:solidFill>
            </a:endParaRPr>
          </a:p>
        </p:txBody>
      </p:sp>
      <p:sp>
        <p:nvSpPr>
          <p:cNvPr id="2468" name="Oval 2467"/>
          <p:cNvSpPr/>
          <p:nvPr/>
        </p:nvSpPr>
        <p:spPr bwMode="auto">
          <a:xfrm>
            <a:off x="8934106" y="2722625"/>
            <a:ext cx="432372" cy="435289"/>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398" kern="0" dirty="0">
              <a:solidFill>
                <a:srgbClr val="FFFFFF"/>
              </a:solidFill>
            </a:endParaRPr>
          </a:p>
        </p:txBody>
      </p:sp>
      <p:sp>
        <p:nvSpPr>
          <p:cNvPr id="2469" name="Oval 2468"/>
          <p:cNvSpPr/>
          <p:nvPr/>
        </p:nvSpPr>
        <p:spPr bwMode="auto">
          <a:xfrm>
            <a:off x="2832594" y="2370218"/>
            <a:ext cx="432372" cy="435289"/>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398" kern="0" dirty="0">
              <a:solidFill>
                <a:srgbClr val="FFFFFF"/>
              </a:solidFill>
            </a:endParaRPr>
          </a:p>
        </p:txBody>
      </p:sp>
      <p:sp>
        <p:nvSpPr>
          <p:cNvPr id="2470" name="Oval 2469"/>
          <p:cNvSpPr/>
          <p:nvPr/>
        </p:nvSpPr>
        <p:spPr bwMode="auto">
          <a:xfrm>
            <a:off x="3392605" y="2213911"/>
            <a:ext cx="432372" cy="435289"/>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398" kern="0" dirty="0">
              <a:solidFill>
                <a:srgbClr val="FFFFFF"/>
              </a:solidFill>
            </a:endParaRPr>
          </a:p>
        </p:txBody>
      </p:sp>
      <p:sp>
        <p:nvSpPr>
          <p:cNvPr id="2471" name="Oval 2470"/>
          <p:cNvSpPr/>
          <p:nvPr/>
        </p:nvSpPr>
        <p:spPr bwMode="auto">
          <a:xfrm>
            <a:off x="3827397" y="4404014"/>
            <a:ext cx="432372" cy="435289"/>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398" kern="0" dirty="0">
              <a:solidFill>
                <a:srgbClr val="FFFFFF"/>
              </a:solidFill>
            </a:endParaRPr>
          </a:p>
        </p:txBody>
      </p:sp>
      <p:sp>
        <p:nvSpPr>
          <p:cNvPr id="2" name="TextBox 1"/>
          <p:cNvSpPr txBox="1"/>
          <p:nvPr/>
        </p:nvSpPr>
        <p:spPr>
          <a:xfrm>
            <a:off x="-16296" y="894"/>
            <a:ext cx="12206708" cy="954244"/>
          </a:xfrm>
          <a:prstGeom prst="rect">
            <a:avLst/>
          </a:prstGeom>
          <a:solidFill>
            <a:schemeClr val="accent1">
              <a:lumMod val="60000"/>
              <a:lumOff val="40000"/>
              <a:alpha val="85098"/>
            </a:schemeClr>
          </a:solidFill>
          <a:ln>
            <a:noFill/>
          </a:ln>
        </p:spPr>
        <p:txBody>
          <a:bodyPr wrap="square" rtlCol="0" anchor="ctr">
            <a:noAutofit/>
          </a:bodyPr>
          <a:lstStyle/>
          <a:p>
            <a:pPr algn="ctr" defTabSz="914274"/>
            <a:r>
              <a:rPr lang="en-US" sz="3599" dirty="0" smtClean="0">
                <a:solidFill>
                  <a:srgbClr val="FFFFFF"/>
                </a:solidFill>
                <a:latin typeface="Segoe UI Light" panose="020B0502040204020203" pitchFamily="34" charset="0"/>
                <a:cs typeface="Segoe UI Light" panose="020B0502040204020203" pitchFamily="34" charset="0"/>
              </a:rPr>
              <a:t>1</a:t>
            </a:r>
            <a:r>
              <a:rPr lang="cs-CZ" sz="3599" dirty="0" smtClean="0">
                <a:solidFill>
                  <a:srgbClr val="FFFFFF"/>
                </a:solidFill>
                <a:latin typeface="Segoe UI Light" panose="020B0502040204020203" pitchFamily="34" charset="0"/>
                <a:cs typeface="Segoe UI Light" panose="020B0502040204020203" pitchFamily="34" charset="0"/>
              </a:rPr>
              <a:t>9</a:t>
            </a:r>
            <a:r>
              <a:rPr lang="en-US" sz="3599" dirty="0" smtClean="0">
                <a:solidFill>
                  <a:srgbClr val="FFFFFF"/>
                </a:solidFill>
                <a:latin typeface="Segoe UI Light" panose="020B0502040204020203" pitchFamily="34" charset="0"/>
                <a:cs typeface="Segoe UI Light" panose="020B0502040204020203" pitchFamily="34" charset="0"/>
              </a:rPr>
              <a:t> </a:t>
            </a:r>
            <a:r>
              <a:rPr lang="cs-CZ" sz="3599" dirty="0" smtClean="0">
                <a:solidFill>
                  <a:srgbClr val="FFFFFF"/>
                </a:solidFill>
                <a:latin typeface="Segoe UI Light" panose="020B0502040204020203" pitchFamily="34" charset="0"/>
                <a:cs typeface="Segoe UI Light" panose="020B0502040204020203" pitchFamily="34" charset="0"/>
              </a:rPr>
              <a:t>regionů v roce </a:t>
            </a:r>
            <a:r>
              <a:rPr lang="cs-CZ" sz="3599" dirty="0" smtClean="0">
                <a:solidFill>
                  <a:srgbClr val="FFFFFF"/>
                </a:solidFill>
                <a:latin typeface="Segoe UI Light" panose="020B0502040204020203" pitchFamily="34" charset="0"/>
                <a:cs typeface="Segoe UI Light" panose="020B0502040204020203" pitchFamily="34" charset="0"/>
              </a:rPr>
              <a:t>2015</a:t>
            </a:r>
            <a:endParaRPr lang="en-US" sz="3599" dirty="0">
              <a:solidFill>
                <a:srgbClr val="FFFFFF"/>
              </a:solidFill>
              <a:latin typeface="Segoe UI Light" panose="020B0502040204020203" pitchFamily="34" charset="0"/>
              <a:cs typeface="Segoe UI Light" panose="020B0502040204020203" pitchFamily="34" charset="0"/>
            </a:endParaRPr>
          </a:p>
        </p:txBody>
      </p:sp>
      <p:sp>
        <p:nvSpPr>
          <p:cNvPr id="1237" name="Oval 1236"/>
          <p:cNvSpPr>
            <a:spLocks noChangeAspect="1"/>
          </p:cNvSpPr>
          <p:nvPr/>
        </p:nvSpPr>
        <p:spPr bwMode="auto">
          <a:xfrm>
            <a:off x="9312009" y="5162502"/>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55" name="Oval 2454"/>
          <p:cNvSpPr>
            <a:spLocks noChangeAspect="1"/>
          </p:cNvSpPr>
          <p:nvPr/>
        </p:nvSpPr>
        <p:spPr bwMode="auto">
          <a:xfrm>
            <a:off x="6184919" y="4979226"/>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72" name="Oval 2471"/>
          <p:cNvSpPr>
            <a:spLocks noChangeAspect="1"/>
          </p:cNvSpPr>
          <p:nvPr/>
        </p:nvSpPr>
        <p:spPr bwMode="auto">
          <a:xfrm>
            <a:off x="3980289" y="4642117"/>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73" name="Oval 2472"/>
          <p:cNvSpPr>
            <a:spLocks noChangeAspect="1"/>
          </p:cNvSpPr>
          <p:nvPr/>
        </p:nvSpPr>
        <p:spPr bwMode="auto">
          <a:xfrm>
            <a:off x="2339830" y="2201037"/>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74" name="Oval 2473"/>
          <p:cNvSpPr>
            <a:spLocks noChangeAspect="1"/>
          </p:cNvSpPr>
          <p:nvPr/>
        </p:nvSpPr>
        <p:spPr bwMode="auto">
          <a:xfrm>
            <a:off x="6273028" y="1925882"/>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75" name="Oval 2474"/>
          <p:cNvSpPr>
            <a:spLocks noChangeAspect="1"/>
          </p:cNvSpPr>
          <p:nvPr/>
        </p:nvSpPr>
        <p:spPr bwMode="auto">
          <a:xfrm>
            <a:off x="5844740" y="2455957"/>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76" name="Oval 2475"/>
          <p:cNvSpPr>
            <a:spLocks noChangeAspect="1"/>
          </p:cNvSpPr>
          <p:nvPr/>
        </p:nvSpPr>
        <p:spPr bwMode="auto">
          <a:xfrm>
            <a:off x="5601179" y="2624601"/>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77" name="Oval 2476"/>
          <p:cNvSpPr>
            <a:spLocks noChangeAspect="1"/>
          </p:cNvSpPr>
          <p:nvPr/>
        </p:nvSpPr>
        <p:spPr bwMode="auto">
          <a:xfrm>
            <a:off x="8683864" y="3465292"/>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78" name="Oval 2477"/>
          <p:cNvSpPr>
            <a:spLocks noChangeAspect="1"/>
          </p:cNvSpPr>
          <p:nvPr/>
        </p:nvSpPr>
        <p:spPr bwMode="auto">
          <a:xfrm>
            <a:off x="6498864" y="3202410"/>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79" name="Oval 2478"/>
          <p:cNvSpPr>
            <a:spLocks noChangeAspect="1"/>
          </p:cNvSpPr>
          <p:nvPr/>
        </p:nvSpPr>
        <p:spPr bwMode="auto">
          <a:xfrm>
            <a:off x="5898122" y="2751872"/>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80" name="Oval 2479"/>
          <p:cNvSpPr>
            <a:spLocks noChangeAspect="1"/>
          </p:cNvSpPr>
          <p:nvPr/>
        </p:nvSpPr>
        <p:spPr bwMode="auto">
          <a:xfrm>
            <a:off x="9540944" y="3097142"/>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81" name="Oval 2480"/>
          <p:cNvSpPr>
            <a:spLocks noChangeAspect="1"/>
          </p:cNvSpPr>
          <p:nvPr/>
        </p:nvSpPr>
        <p:spPr bwMode="auto">
          <a:xfrm>
            <a:off x="6624930" y="4282190"/>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82" name="Oval 2481"/>
          <p:cNvSpPr>
            <a:spLocks noChangeAspect="1"/>
          </p:cNvSpPr>
          <p:nvPr/>
        </p:nvSpPr>
        <p:spPr bwMode="auto">
          <a:xfrm>
            <a:off x="2523336" y="3343323"/>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83" name="Oval 2482"/>
          <p:cNvSpPr>
            <a:spLocks noChangeAspect="1"/>
          </p:cNvSpPr>
          <p:nvPr/>
        </p:nvSpPr>
        <p:spPr bwMode="auto">
          <a:xfrm>
            <a:off x="10964298" y="5896501"/>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84" name="Oval 2483"/>
          <p:cNvSpPr>
            <a:spLocks noChangeAspect="1"/>
          </p:cNvSpPr>
          <p:nvPr/>
        </p:nvSpPr>
        <p:spPr bwMode="auto">
          <a:xfrm>
            <a:off x="5683036" y="3992053"/>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85" name="Oval 2484"/>
          <p:cNvSpPr>
            <a:spLocks noChangeAspect="1"/>
          </p:cNvSpPr>
          <p:nvPr/>
        </p:nvSpPr>
        <p:spPr bwMode="auto">
          <a:xfrm>
            <a:off x="5754747" y="1984005"/>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86" name="Oval 2485"/>
          <p:cNvSpPr>
            <a:spLocks noChangeAspect="1"/>
          </p:cNvSpPr>
          <p:nvPr/>
        </p:nvSpPr>
        <p:spPr bwMode="auto">
          <a:xfrm>
            <a:off x="6273028" y="5194312"/>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87" name="Oval 2486"/>
          <p:cNvSpPr>
            <a:spLocks noChangeAspect="1"/>
          </p:cNvSpPr>
          <p:nvPr/>
        </p:nvSpPr>
        <p:spPr bwMode="auto">
          <a:xfrm>
            <a:off x="5963242" y="2103497"/>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88" name="Oval 2487"/>
          <p:cNvSpPr>
            <a:spLocks noChangeAspect="1"/>
          </p:cNvSpPr>
          <p:nvPr/>
        </p:nvSpPr>
        <p:spPr bwMode="auto">
          <a:xfrm>
            <a:off x="6451066" y="2872182"/>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89" name="Oval 2488"/>
          <p:cNvSpPr>
            <a:spLocks noChangeAspect="1"/>
          </p:cNvSpPr>
          <p:nvPr/>
        </p:nvSpPr>
        <p:spPr bwMode="auto">
          <a:xfrm>
            <a:off x="5428514" y="2379704"/>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90" name="Oval 2489"/>
          <p:cNvSpPr>
            <a:spLocks noChangeAspect="1"/>
          </p:cNvSpPr>
          <p:nvPr/>
        </p:nvSpPr>
        <p:spPr bwMode="auto">
          <a:xfrm>
            <a:off x="2504311" y="2842952"/>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91" name="Oval 2490"/>
          <p:cNvSpPr>
            <a:spLocks noChangeAspect="1"/>
          </p:cNvSpPr>
          <p:nvPr/>
        </p:nvSpPr>
        <p:spPr bwMode="auto">
          <a:xfrm>
            <a:off x="8509935" y="3792776"/>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92" name="Oval 2491"/>
          <p:cNvSpPr/>
          <p:nvPr/>
        </p:nvSpPr>
        <p:spPr bwMode="auto">
          <a:xfrm>
            <a:off x="281112" y="4730383"/>
            <a:ext cx="432371" cy="435288"/>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198" kern="0" dirty="0">
              <a:gradFill>
                <a:gsLst>
                  <a:gs pos="0">
                    <a:srgbClr val="FFFFFF"/>
                  </a:gs>
                  <a:gs pos="100000">
                    <a:srgbClr val="FFFFFF"/>
                  </a:gs>
                </a:gsLst>
                <a:lin ang="5400000" scaled="0"/>
              </a:gradFill>
            </a:endParaRPr>
          </a:p>
        </p:txBody>
      </p:sp>
      <p:sp>
        <p:nvSpPr>
          <p:cNvPr id="2493" name="Oval 2492"/>
          <p:cNvSpPr>
            <a:spLocks noChangeAspect="1"/>
          </p:cNvSpPr>
          <p:nvPr/>
        </p:nvSpPr>
        <p:spPr bwMode="auto">
          <a:xfrm>
            <a:off x="281112" y="5306282"/>
            <a:ext cx="432371" cy="418694"/>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3" name="Rectangle 2"/>
          <p:cNvSpPr/>
          <p:nvPr/>
        </p:nvSpPr>
        <p:spPr>
          <a:xfrm>
            <a:off x="790348" y="4733404"/>
            <a:ext cx="1239442" cy="369204"/>
          </a:xfrm>
          <a:prstGeom prst="rect">
            <a:avLst/>
          </a:prstGeom>
        </p:spPr>
        <p:txBody>
          <a:bodyPr wrap="none">
            <a:spAutoFit/>
          </a:bodyPr>
          <a:lstStyle/>
          <a:p>
            <a:pPr defTabSz="914274"/>
            <a:r>
              <a:rPr lang="cs-CZ" altLang="ja-JP" sz="1799" smtClean="0">
                <a:solidFill>
                  <a:srgbClr val="FFFFFF"/>
                </a:solidFill>
                <a:latin typeface="Segoe UI Light" panose="020B0502040204020203" pitchFamily="34" charset="0"/>
                <a:ea typeface="メイリオ" pitchFamily="50" charset="-128"/>
                <a:cs typeface="Segoe UI Light" panose="020B0502040204020203" pitchFamily="34" charset="0"/>
              </a:rPr>
              <a:t>Datacentra</a:t>
            </a:r>
            <a:endParaRPr lang="en-US" sz="1799" dirty="0">
              <a:solidFill>
                <a:srgbClr val="FFFFFF"/>
              </a:solidFill>
            </a:endParaRPr>
          </a:p>
        </p:txBody>
      </p:sp>
      <p:sp>
        <p:nvSpPr>
          <p:cNvPr id="2494" name="Rectangle 2493"/>
          <p:cNvSpPr/>
          <p:nvPr/>
        </p:nvSpPr>
        <p:spPr>
          <a:xfrm>
            <a:off x="790347" y="5310063"/>
            <a:ext cx="2022220" cy="369204"/>
          </a:xfrm>
          <a:prstGeom prst="rect">
            <a:avLst/>
          </a:prstGeom>
        </p:spPr>
        <p:txBody>
          <a:bodyPr wrap="none">
            <a:spAutoFit/>
          </a:bodyPr>
          <a:lstStyle/>
          <a:p>
            <a:pPr defTabSz="914274"/>
            <a:r>
              <a:rPr lang="cs-CZ" altLang="ja-JP" sz="1799" smtClean="0">
                <a:solidFill>
                  <a:srgbClr val="FFFFFF"/>
                </a:solidFill>
                <a:latin typeface="Segoe UI Light" panose="020B0502040204020203" pitchFamily="34" charset="0"/>
                <a:ea typeface="メイリオ" pitchFamily="50" charset="-128"/>
                <a:cs typeface="Segoe UI Light" panose="020B0502040204020203" pitchFamily="34" charset="0"/>
              </a:rPr>
              <a:t>Regionální partneři</a:t>
            </a:r>
            <a:endParaRPr lang="en-US" sz="1799" dirty="0">
              <a:solidFill>
                <a:srgbClr val="FFFFFF"/>
              </a:solidFill>
            </a:endParaRPr>
          </a:p>
        </p:txBody>
      </p:sp>
    </p:spTree>
    <p:extLst>
      <p:ext uri="{BB962C8B-B14F-4D97-AF65-F5344CB8AC3E}">
        <p14:creationId xmlns:p14="http://schemas.microsoft.com/office/powerpoint/2010/main" val="2515823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2456"/>
                                        </p:tgtEl>
                                        <p:attrNameLst>
                                          <p:attrName>style.visibility</p:attrName>
                                        </p:attrNameLst>
                                      </p:cBhvr>
                                      <p:to>
                                        <p:strVal val="visible"/>
                                      </p:to>
                                    </p:set>
                                    <p:animEffect transition="in" filter="fade">
                                      <p:cBhvr>
                                        <p:cTn id="7" dur="250"/>
                                        <p:tgtEl>
                                          <p:spTgt spid="2456"/>
                                        </p:tgtEl>
                                      </p:cBhvr>
                                    </p:animEffect>
                                  </p:childTnLst>
                                </p:cTn>
                              </p:par>
                              <p:par>
                                <p:cTn id="8" presetID="10" presetClass="entr" presetSubtype="0" fill="hold" grpId="0" nodeType="withEffect">
                                  <p:stCondLst>
                                    <p:cond delay="150"/>
                                  </p:stCondLst>
                                  <p:childTnLst>
                                    <p:set>
                                      <p:cBhvr>
                                        <p:cTn id="9" dur="1" fill="hold">
                                          <p:stCondLst>
                                            <p:cond delay="0"/>
                                          </p:stCondLst>
                                        </p:cTn>
                                        <p:tgtEl>
                                          <p:spTgt spid="2457"/>
                                        </p:tgtEl>
                                        <p:attrNameLst>
                                          <p:attrName>style.visibility</p:attrName>
                                        </p:attrNameLst>
                                      </p:cBhvr>
                                      <p:to>
                                        <p:strVal val="visible"/>
                                      </p:to>
                                    </p:set>
                                    <p:animEffect transition="in" filter="fade">
                                      <p:cBhvr>
                                        <p:cTn id="10" dur="250"/>
                                        <p:tgtEl>
                                          <p:spTgt spid="2457"/>
                                        </p:tgtEl>
                                      </p:cBhvr>
                                    </p:animEffect>
                                  </p:childTnLst>
                                </p:cTn>
                              </p:par>
                              <p:par>
                                <p:cTn id="11" presetID="10" presetClass="entr" presetSubtype="0" fill="hold" grpId="0" nodeType="withEffect">
                                  <p:stCondLst>
                                    <p:cond delay="200"/>
                                  </p:stCondLst>
                                  <p:childTnLst>
                                    <p:set>
                                      <p:cBhvr>
                                        <p:cTn id="12" dur="1" fill="hold">
                                          <p:stCondLst>
                                            <p:cond delay="0"/>
                                          </p:stCondLst>
                                        </p:cTn>
                                        <p:tgtEl>
                                          <p:spTgt spid="2458"/>
                                        </p:tgtEl>
                                        <p:attrNameLst>
                                          <p:attrName>style.visibility</p:attrName>
                                        </p:attrNameLst>
                                      </p:cBhvr>
                                      <p:to>
                                        <p:strVal val="visible"/>
                                      </p:to>
                                    </p:set>
                                    <p:animEffect transition="in" filter="fade">
                                      <p:cBhvr>
                                        <p:cTn id="13" dur="250"/>
                                        <p:tgtEl>
                                          <p:spTgt spid="2458"/>
                                        </p:tgtEl>
                                      </p:cBhvr>
                                    </p:animEffect>
                                  </p:childTnLst>
                                </p:cTn>
                              </p:par>
                              <p:par>
                                <p:cTn id="14" presetID="10" presetClass="entr" presetSubtype="0" fill="hold" grpId="0" nodeType="withEffect">
                                  <p:stCondLst>
                                    <p:cond delay="250"/>
                                  </p:stCondLst>
                                  <p:childTnLst>
                                    <p:set>
                                      <p:cBhvr>
                                        <p:cTn id="15" dur="1" fill="hold">
                                          <p:stCondLst>
                                            <p:cond delay="0"/>
                                          </p:stCondLst>
                                        </p:cTn>
                                        <p:tgtEl>
                                          <p:spTgt spid="2459"/>
                                        </p:tgtEl>
                                        <p:attrNameLst>
                                          <p:attrName>style.visibility</p:attrName>
                                        </p:attrNameLst>
                                      </p:cBhvr>
                                      <p:to>
                                        <p:strVal val="visible"/>
                                      </p:to>
                                    </p:set>
                                    <p:animEffect transition="in" filter="fade">
                                      <p:cBhvr>
                                        <p:cTn id="16" dur="250"/>
                                        <p:tgtEl>
                                          <p:spTgt spid="2459"/>
                                        </p:tgtEl>
                                      </p:cBhvr>
                                    </p:animEffect>
                                  </p:childTnLst>
                                </p:cTn>
                              </p:par>
                              <p:par>
                                <p:cTn id="17" presetID="10" presetClass="entr" presetSubtype="0" fill="hold" grpId="0" nodeType="withEffect">
                                  <p:stCondLst>
                                    <p:cond delay="300"/>
                                  </p:stCondLst>
                                  <p:childTnLst>
                                    <p:set>
                                      <p:cBhvr>
                                        <p:cTn id="18" dur="1" fill="hold">
                                          <p:stCondLst>
                                            <p:cond delay="0"/>
                                          </p:stCondLst>
                                        </p:cTn>
                                        <p:tgtEl>
                                          <p:spTgt spid="2460"/>
                                        </p:tgtEl>
                                        <p:attrNameLst>
                                          <p:attrName>style.visibility</p:attrName>
                                        </p:attrNameLst>
                                      </p:cBhvr>
                                      <p:to>
                                        <p:strVal val="visible"/>
                                      </p:to>
                                    </p:set>
                                    <p:animEffect transition="in" filter="fade">
                                      <p:cBhvr>
                                        <p:cTn id="19" dur="250"/>
                                        <p:tgtEl>
                                          <p:spTgt spid="2460"/>
                                        </p:tgtEl>
                                      </p:cBhvr>
                                    </p:animEffect>
                                  </p:childTnLst>
                                </p:cTn>
                              </p:par>
                              <p:par>
                                <p:cTn id="20" presetID="10" presetClass="entr" presetSubtype="0" fill="hold" grpId="0" nodeType="withEffect">
                                  <p:stCondLst>
                                    <p:cond delay="350"/>
                                  </p:stCondLst>
                                  <p:childTnLst>
                                    <p:set>
                                      <p:cBhvr>
                                        <p:cTn id="21" dur="1" fill="hold">
                                          <p:stCondLst>
                                            <p:cond delay="0"/>
                                          </p:stCondLst>
                                        </p:cTn>
                                        <p:tgtEl>
                                          <p:spTgt spid="2461"/>
                                        </p:tgtEl>
                                        <p:attrNameLst>
                                          <p:attrName>style.visibility</p:attrName>
                                        </p:attrNameLst>
                                      </p:cBhvr>
                                      <p:to>
                                        <p:strVal val="visible"/>
                                      </p:to>
                                    </p:set>
                                    <p:animEffect transition="in" filter="fade">
                                      <p:cBhvr>
                                        <p:cTn id="22" dur="250"/>
                                        <p:tgtEl>
                                          <p:spTgt spid="2461"/>
                                        </p:tgtEl>
                                      </p:cBhvr>
                                    </p:animEffect>
                                  </p:childTnLst>
                                </p:cTn>
                              </p:par>
                              <p:par>
                                <p:cTn id="23" presetID="10" presetClass="entr" presetSubtype="0" fill="hold" grpId="0" nodeType="withEffect">
                                  <p:stCondLst>
                                    <p:cond delay="400"/>
                                  </p:stCondLst>
                                  <p:childTnLst>
                                    <p:set>
                                      <p:cBhvr>
                                        <p:cTn id="24" dur="1" fill="hold">
                                          <p:stCondLst>
                                            <p:cond delay="0"/>
                                          </p:stCondLst>
                                        </p:cTn>
                                        <p:tgtEl>
                                          <p:spTgt spid="2462"/>
                                        </p:tgtEl>
                                        <p:attrNameLst>
                                          <p:attrName>style.visibility</p:attrName>
                                        </p:attrNameLst>
                                      </p:cBhvr>
                                      <p:to>
                                        <p:strVal val="visible"/>
                                      </p:to>
                                    </p:set>
                                    <p:animEffect transition="in" filter="fade">
                                      <p:cBhvr>
                                        <p:cTn id="25" dur="250"/>
                                        <p:tgtEl>
                                          <p:spTgt spid="2462"/>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2463"/>
                                        </p:tgtEl>
                                        <p:attrNameLst>
                                          <p:attrName>style.visibility</p:attrName>
                                        </p:attrNameLst>
                                      </p:cBhvr>
                                      <p:to>
                                        <p:strVal val="visible"/>
                                      </p:to>
                                    </p:set>
                                    <p:animEffect transition="in" filter="fade">
                                      <p:cBhvr>
                                        <p:cTn id="28" dur="250"/>
                                        <p:tgtEl>
                                          <p:spTgt spid="2463"/>
                                        </p:tgtEl>
                                      </p:cBhvr>
                                    </p:animEffect>
                                  </p:childTnLst>
                                </p:cTn>
                              </p:par>
                              <p:par>
                                <p:cTn id="29" presetID="10" presetClass="entr" presetSubtype="0" fill="hold" grpId="0" nodeType="withEffect">
                                  <p:stCondLst>
                                    <p:cond delay="500"/>
                                  </p:stCondLst>
                                  <p:childTnLst>
                                    <p:set>
                                      <p:cBhvr>
                                        <p:cTn id="30" dur="1" fill="hold">
                                          <p:stCondLst>
                                            <p:cond delay="0"/>
                                          </p:stCondLst>
                                        </p:cTn>
                                        <p:tgtEl>
                                          <p:spTgt spid="2464"/>
                                        </p:tgtEl>
                                        <p:attrNameLst>
                                          <p:attrName>style.visibility</p:attrName>
                                        </p:attrNameLst>
                                      </p:cBhvr>
                                      <p:to>
                                        <p:strVal val="visible"/>
                                      </p:to>
                                    </p:set>
                                    <p:animEffect transition="in" filter="fade">
                                      <p:cBhvr>
                                        <p:cTn id="31" dur="250"/>
                                        <p:tgtEl>
                                          <p:spTgt spid="2464"/>
                                        </p:tgtEl>
                                      </p:cBhvr>
                                    </p:animEffect>
                                  </p:childTnLst>
                                </p:cTn>
                              </p:par>
                              <p:par>
                                <p:cTn id="32" presetID="10" presetClass="entr" presetSubtype="0" fill="hold" grpId="0" nodeType="withEffect">
                                  <p:stCondLst>
                                    <p:cond delay="500"/>
                                  </p:stCondLst>
                                  <p:childTnLst>
                                    <p:set>
                                      <p:cBhvr>
                                        <p:cTn id="33" dur="1" fill="hold">
                                          <p:stCondLst>
                                            <p:cond delay="0"/>
                                          </p:stCondLst>
                                        </p:cTn>
                                        <p:tgtEl>
                                          <p:spTgt spid="2465"/>
                                        </p:tgtEl>
                                        <p:attrNameLst>
                                          <p:attrName>style.visibility</p:attrName>
                                        </p:attrNameLst>
                                      </p:cBhvr>
                                      <p:to>
                                        <p:strVal val="visible"/>
                                      </p:to>
                                    </p:set>
                                    <p:animEffect transition="in" filter="fade">
                                      <p:cBhvr>
                                        <p:cTn id="34" dur="250"/>
                                        <p:tgtEl>
                                          <p:spTgt spid="2465"/>
                                        </p:tgtEl>
                                      </p:cBhvr>
                                    </p:animEffect>
                                  </p:childTnLst>
                                </p:cTn>
                              </p:par>
                              <p:par>
                                <p:cTn id="35" presetID="10" presetClass="entr" presetSubtype="0" fill="hold" grpId="0" nodeType="withEffect">
                                  <p:stCondLst>
                                    <p:cond delay="500"/>
                                  </p:stCondLst>
                                  <p:childTnLst>
                                    <p:set>
                                      <p:cBhvr>
                                        <p:cTn id="36" dur="1" fill="hold">
                                          <p:stCondLst>
                                            <p:cond delay="0"/>
                                          </p:stCondLst>
                                        </p:cTn>
                                        <p:tgtEl>
                                          <p:spTgt spid="2466"/>
                                        </p:tgtEl>
                                        <p:attrNameLst>
                                          <p:attrName>style.visibility</p:attrName>
                                        </p:attrNameLst>
                                      </p:cBhvr>
                                      <p:to>
                                        <p:strVal val="visible"/>
                                      </p:to>
                                    </p:set>
                                    <p:animEffect transition="in" filter="fade">
                                      <p:cBhvr>
                                        <p:cTn id="37" dur="250"/>
                                        <p:tgtEl>
                                          <p:spTgt spid="2466"/>
                                        </p:tgtEl>
                                      </p:cBhvr>
                                    </p:animEffect>
                                  </p:childTnLst>
                                </p:cTn>
                              </p:par>
                              <p:par>
                                <p:cTn id="38" presetID="10" presetClass="entr" presetSubtype="0" fill="hold" grpId="0" nodeType="withEffect">
                                  <p:stCondLst>
                                    <p:cond delay="500"/>
                                  </p:stCondLst>
                                  <p:childTnLst>
                                    <p:set>
                                      <p:cBhvr>
                                        <p:cTn id="39" dur="1" fill="hold">
                                          <p:stCondLst>
                                            <p:cond delay="0"/>
                                          </p:stCondLst>
                                        </p:cTn>
                                        <p:tgtEl>
                                          <p:spTgt spid="2467"/>
                                        </p:tgtEl>
                                        <p:attrNameLst>
                                          <p:attrName>style.visibility</p:attrName>
                                        </p:attrNameLst>
                                      </p:cBhvr>
                                      <p:to>
                                        <p:strVal val="visible"/>
                                      </p:to>
                                    </p:set>
                                    <p:animEffect transition="in" filter="fade">
                                      <p:cBhvr>
                                        <p:cTn id="40" dur="250"/>
                                        <p:tgtEl>
                                          <p:spTgt spid="2467"/>
                                        </p:tgtEl>
                                      </p:cBhvr>
                                    </p:animEffect>
                                  </p:childTnLst>
                                </p:cTn>
                              </p:par>
                              <p:par>
                                <p:cTn id="41" presetID="10" presetClass="entr" presetSubtype="0" fill="hold" grpId="0" nodeType="withEffect">
                                  <p:stCondLst>
                                    <p:cond delay="500"/>
                                  </p:stCondLst>
                                  <p:childTnLst>
                                    <p:set>
                                      <p:cBhvr>
                                        <p:cTn id="42" dur="1" fill="hold">
                                          <p:stCondLst>
                                            <p:cond delay="0"/>
                                          </p:stCondLst>
                                        </p:cTn>
                                        <p:tgtEl>
                                          <p:spTgt spid="2468"/>
                                        </p:tgtEl>
                                        <p:attrNameLst>
                                          <p:attrName>style.visibility</p:attrName>
                                        </p:attrNameLst>
                                      </p:cBhvr>
                                      <p:to>
                                        <p:strVal val="visible"/>
                                      </p:to>
                                    </p:set>
                                    <p:animEffect transition="in" filter="fade">
                                      <p:cBhvr>
                                        <p:cTn id="43" dur="250"/>
                                        <p:tgtEl>
                                          <p:spTgt spid="2468"/>
                                        </p:tgtEl>
                                      </p:cBhvr>
                                    </p:animEffect>
                                  </p:childTnLst>
                                </p:cTn>
                              </p:par>
                              <p:par>
                                <p:cTn id="44" presetID="10" presetClass="entr" presetSubtype="0" fill="hold" grpId="0" nodeType="withEffect">
                                  <p:stCondLst>
                                    <p:cond delay="500"/>
                                  </p:stCondLst>
                                  <p:childTnLst>
                                    <p:set>
                                      <p:cBhvr>
                                        <p:cTn id="45" dur="1" fill="hold">
                                          <p:stCondLst>
                                            <p:cond delay="0"/>
                                          </p:stCondLst>
                                        </p:cTn>
                                        <p:tgtEl>
                                          <p:spTgt spid="2469"/>
                                        </p:tgtEl>
                                        <p:attrNameLst>
                                          <p:attrName>style.visibility</p:attrName>
                                        </p:attrNameLst>
                                      </p:cBhvr>
                                      <p:to>
                                        <p:strVal val="visible"/>
                                      </p:to>
                                    </p:set>
                                    <p:animEffect transition="in" filter="fade">
                                      <p:cBhvr>
                                        <p:cTn id="46" dur="250"/>
                                        <p:tgtEl>
                                          <p:spTgt spid="2469"/>
                                        </p:tgtEl>
                                      </p:cBhvr>
                                    </p:animEffect>
                                  </p:childTnLst>
                                </p:cTn>
                              </p:par>
                              <p:par>
                                <p:cTn id="47" presetID="10" presetClass="entr" presetSubtype="0" fill="hold" grpId="0" nodeType="withEffect">
                                  <p:stCondLst>
                                    <p:cond delay="500"/>
                                  </p:stCondLst>
                                  <p:childTnLst>
                                    <p:set>
                                      <p:cBhvr>
                                        <p:cTn id="48" dur="1" fill="hold">
                                          <p:stCondLst>
                                            <p:cond delay="0"/>
                                          </p:stCondLst>
                                        </p:cTn>
                                        <p:tgtEl>
                                          <p:spTgt spid="2470"/>
                                        </p:tgtEl>
                                        <p:attrNameLst>
                                          <p:attrName>style.visibility</p:attrName>
                                        </p:attrNameLst>
                                      </p:cBhvr>
                                      <p:to>
                                        <p:strVal val="visible"/>
                                      </p:to>
                                    </p:set>
                                    <p:animEffect transition="in" filter="fade">
                                      <p:cBhvr>
                                        <p:cTn id="49" dur="250"/>
                                        <p:tgtEl>
                                          <p:spTgt spid="2470"/>
                                        </p:tgtEl>
                                      </p:cBhvr>
                                    </p:animEffect>
                                  </p:childTnLst>
                                </p:cTn>
                              </p:par>
                              <p:par>
                                <p:cTn id="50" presetID="10" presetClass="entr" presetSubtype="0" fill="hold" grpId="0" nodeType="withEffect">
                                  <p:stCondLst>
                                    <p:cond delay="500"/>
                                  </p:stCondLst>
                                  <p:childTnLst>
                                    <p:set>
                                      <p:cBhvr>
                                        <p:cTn id="51" dur="1" fill="hold">
                                          <p:stCondLst>
                                            <p:cond delay="0"/>
                                          </p:stCondLst>
                                        </p:cTn>
                                        <p:tgtEl>
                                          <p:spTgt spid="2471"/>
                                        </p:tgtEl>
                                        <p:attrNameLst>
                                          <p:attrName>style.visibility</p:attrName>
                                        </p:attrNameLst>
                                      </p:cBhvr>
                                      <p:to>
                                        <p:strVal val="visible"/>
                                      </p:to>
                                    </p:set>
                                    <p:animEffect transition="in" filter="fade">
                                      <p:cBhvr>
                                        <p:cTn id="52" dur="250"/>
                                        <p:tgtEl>
                                          <p:spTgt spid="2471"/>
                                        </p:tgtEl>
                                      </p:cBhvr>
                                    </p:animEffect>
                                  </p:childTnLst>
                                </p:cTn>
                              </p:par>
                              <p:par>
                                <p:cTn id="53" presetID="10" presetClass="entr" presetSubtype="0" fill="hold" grpId="0" nodeType="withEffect">
                                  <p:stCondLst>
                                    <p:cond delay="500"/>
                                  </p:stCondLst>
                                  <p:childTnLst>
                                    <p:set>
                                      <p:cBhvr>
                                        <p:cTn id="54" dur="1" fill="hold">
                                          <p:stCondLst>
                                            <p:cond delay="0"/>
                                          </p:stCondLst>
                                        </p:cTn>
                                        <p:tgtEl>
                                          <p:spTgt spid="2"/>
                                        </p:tgtEl>
                                        <p:attrNameLst>
                                          <p:attrName>style.visibility</p:attrName>
                                        </p:attrNameLst>
                                      </p:cBhvr>
                                      <p:to>
                                        <p:strVal val="visible"/>
                                      </p:to>
                                    </p:set>
                                    <p:animEffect transition="in" filter="fade">
                                      <p:cBhvr>
                                        <p:cTn id="55" dur="500"/>
                                        <p:tgtEl>
                                          <p:spTgt spid="2"/>
                                        </p:tgtEl>
                                      </p:cBhvr>
                                    </p:animEffect>
                                  </p:childTnLst>
                                </p:cTn>
                              </p:par>
                              <p:par>
                                <p:cTn id="56" presetID="1" presetClass="entr" presetSubtype="0" fill="hold" grpId="0" nodeType="withEffect">
                                  <p:stCondLst>
                                    <p:cond delay="0"/>
                                  </p:stCondLst>
                                  <p:childTnLst>
                                    <p:set>
                                      <p:cBhvr>
                                        <p:cTn id="57" dur="1" fill="hold">
                                          <p:stCondLst>
                                            <p:cond delay="249"/>
                                          </p:stCondLst>
                                        </p:cTn>
                                        <p:tgtEl>
                                          <p:spTgt spid="2473"/>
                                        </p:tgtEl>
                                        <p:attrNameLst>
                                          <p:attrName>style.visibility</p:attrName>
                                        </p:attrNameLst>
                                      </p:cBhvr>
                                      <p:to>
                                        <p:strVal val="visible"/>
                                      </p:to>
                                    </p:set>
                                  </p:childTnLst>
                                </p:cTn>
                              </p:par>
                              <p:par>
                                <p:cTn id="58" presetID="6" presetClass="emph" presetSubtype="0" accel="100000" autoRev="1" fill="hold" grpId="1" nodeType="withEffect">
                                  <p:stCondLst>
                                    <p:cond delay="0"/>
                                  </p:stCondLst>
                                  <p:childTnLst>
                                    <p:animScale>
                                      <p:cBhvr>
                                        <p:cTn id="59" dur="250" fill="hold"/>
                                        <p:tgtEl>
                                          <p:spTgt spid="2473"/>
                                        </p:tgtEl>
                                      </p:cBhvr>
                                      <p:by x="0" y="0"/>
                                    </p:animScale>
                                  </p:childTnLst>
                                </p:cTn>
                              </p:par>
                              <p:par>
                                <p:cTn id="60" presetID="1" presetClass="entr" presetSubtype="0" fill="hold" grpId="0" nodeType="withEffect">
                                  <p:stCondLst>
                                    <p:cond delay="100"/>
                                  </p:stCondLst>
                                  <p:childTnLst>
                                    <p:set>
                                      <p:cBhvr>
                                        <p:cTn id="61" dur="1" fill="hold">
                                          <p:stCondLst>
                                            <p:cond delay="249"/>
                                          </p:stCondLst>
                                        </p:cTn>
                                        <p:tgtEl>
                                          <p:spTgt spid="2490"/>
                                        </p:tgtEl>
                                        <p:attrNameLst>
                                          <p:attrName>style.visibility</p:attrName>
                                        </p:attrNameLst>
                                      </p:cBhvr>
                                      <p:to>
                                        <p:strVal val="visible"/>
                                      </p:to>
                                    </p:set>
                                  </p:childTnLst>
                                </p:cTn>
                              </p:par>
                              <p:par>
                                <p:cTn id="62" presetID="6" presetClass="emph" presetSubtype="0" accel="100000" autoRev="1" fill="hold" grpId="1" nodeType="withEffect">
                                  <p:stCondLst>
                                    <p:cond delay="100"/>
                                  </p:stCondLst>
                                  <p:childTnLst>
                                    <p:animScale>
                                      <p:cBhvr>
                                        <p:cTn id="63" dur="250" fill="hold"/>
                                        <p:tgtEl>
                                          <p:spTgt spid="2490"/>
                                        </p:tgtEl>
                                      </p:cBhvr>
                                      <p:by x="0" y="0"/>
                                    </p:animScale>
                                  </p:childTnLst>
                                </p:cTn>
                              </p:par>
                              <p:par>
                                <p:cTn id="64" presetID="1" presetClass="entr" presetSubtype="0" fill="hold" grpId="0" nodeType="withEffect">
                                  <p:stCondLst>
                                    <p:cond delay="200"/>
                                  </p:stCondLst>
                                  <p:childTnLst>
                                    <p:set>
                                      <p:cBhvr>
                                        <p:cTn id="65" dur="1" fill="hold">
                                          <p:stCondLst>
                                            <p:cond delay="249"/>
                                          </p:stCondLst>
                                        </p:cTn>
                                        <p:tgtEl>
                                          <p:spTgt spid="1237"/>
                                        </p:tgtEl>
                                        <p:attrNameLst>
                                          <p:attrName>style.visibility</p:attrName>
                                        </p:attrNameLst>
                                      </p:cBhvr>
                                      <p:to>
                                        <p:strVal val="visible"/>
                                      </p:to>
                                    </p:set>
                                  </p:childTnLst>
                                </p:cTn>
                              </p:par>
                              <p:par>
                                <p:cTn id="66" presetID="6" presetClass="emph" presetSubtype="0" accel="100000" autoRev="1" fill="hold" grpId="1" nodeType="withEffect">
                                  <p:stCondLst>
                                    <p:cond delay="200"/>
                                  </p:stCondLst>
                                  <p:childTnLst>
                                    <p:animScale>
                                      <p:cBhvr>
                                        <p:cTn id="67" dur="250" fill="hold"/>
                                        <p:tgtEl>
                                          <p:spTgt spid="1237"/>
                                        </p:tgtEl>
                                      </p:cBhvr>
                                      <p:by x="0" y="0"/>
                                    </p:animScale>
                                  </p:childTnLst>
                                </p:cTn>
                              </p:par>
                              <p:par>
                                <p:cTn id="68" presetID="1" presetClass="entr" presetSubtype="0" fill="hold" grpId="0" nodeType="withEffect">
                                  <p:stCondLst>
                                    <p:cond delay="300"/>
                                  </p:stCondLst>
                                  <p:childTnLst>
                                    <p:set>
                                      <p:cBhvr>
                                        <p:cTn id="69" dur="1" fill="hold">
                                          <p:stCondLst>
                                            <p:cond delay="249"/>
                                          </p:stCondLst>
                                        </p:cTn>
                                        <p:tgtEl>
                                          <p:spTgt spid="2455"/>
                                        </p:tgtEl>
                                        <p:attrNameLst>
                                          <p:attrName>style.visibility</p:attrName>
                                        </p:attrNameLst>
                                      </p:cBhvr>
                                      <p:to>
                                        <p:strVal val="visible"/>
                                      </p:to>
                                    </p:set>
                                  </p:childTnLst>
                                </p:cTn>
                              </p:par>
                              <p:par>
                                <p:cTn id="70" presetID="6" presetClass="emph" presetSubtype="0" accel="100000" autoRev="1" fill="hold" grpId="1" nodeType="withEffect">
                                  <p:stCondLst>
                                    <p:cond delay="300"/>
                                  </p:stCondLst>
                                  <p:childTnLst>
                                    <p:animScale>
                                      <p:cBhvr>
                                        <p:cTn id="71" dur="250" fill="hold"/>
                                        <p:tgtEl>
                                          <p:spTgt spid="2455"/>
                                        </p:tgtEl>
                                      </p:cBhvr>
                                      <p:by x="0" y="0"/>
                                    </p:animScale>
                                  </p:childTnLst>
                                </p:cTn>
                              </p:par>
                              <p:par>
                                <p:cTn id="72" presetID="1" presetClass="entr" presetSubtype="0" fill="hold" grpId="0" nodeType="withEffect">
                                  <p:stCondLst>
                                    <p:cond delay="400"/>
                                  </p:stCondLst>
                                  <p:childTnLst>
                                    <p:set>
                                      <p:cBhvr>
                                        <p:cTn id="73" dur="1" fill="hold">
                                          <p:stCondLst>
                                            <p:cond delay="249"/>
                                          </p:stCondLst>
                                        </p:cTn>
                                        <p:tgtEl>
                                          <p:spTgt spid="2472"/>
                                        </p:tgtEl>
                                        <p:attrNameLst>
                                          <p:attrName>style.visibility</p:attrName>
                                        </p:attrNameLst>
                                      </p:cBhvr>
                                      <p:to>
                                        <p:strVal val="visible"/>
                                      </p:to>
                                    </p:set>
                                  </p:childTnLst>
                                </p:cTn>
                              </p:par>
                              <p:par>
                                <p:cTn id="74" presetID="6" presetClass="emph" presetSubtype="0" accel="100000" autoRev="1" fill="hold" grpId="1" nodeType="withEffect">
                                  <p:stCondLst>
                                    <p:cond delay="400"/>
                                  </p:stCondLst>
                                  <p:childTnLst>
                                    <p:animScale>
                                      <p:cBhvr>
                                        <p:cTn id="75" dur="250" fill="hold"/>
                                        <p:tgtEl>
                                          <p:spTgt spid="2472"/>
                                        </p:tgtEl>
                                      </p:cBhvr>
                                      <p:by x="0" y="0"/>
                                    </p:animScale>
                                  </p:childTnLst>
                                </p:cTn>
                              </p:par>
                              <p:par>
                                <p:cTn id="76" presetID="1" presetClass="entr" presetSubtype="0" fill="hold" grpId="0" nodeType="withEffect">
                                  <p:stCondLst>
                                    <p:cond delay="500"/>
                                  </p:stCondLst>
                                  <p:childTnLst>
                                    <p:set>
                                      <p:cBhvr>
                                        <p:cTn id="77" dur="1" fill="hold">
                                          <p:stCondLst>
                                            <p:cond delay="249"/>
                                          </p:stCondLst>
                                        </p:cTn>
                                        <p:tgtEl>
                                          <p:spTgt spid="2474"/>
                                        </p:tgtEl>
                                        <p:attrNameLst>
                                          <p:attrName>style.visibility</p:attrName>
                                        </p:attrNameLst>
                                      </p:cBhvr>
                                      <p:to>
                                        <p:strVal val="visible"/>
                                      </p:to>
                                    </p:set>
                                  </p:childTnLst>
                                </p:cTn>
                              </p:par>
                              <p:par>
                                <p:cTn id="78" presetID="6" presetClass="emph" presetSubtype="0" accel="100000" autoRev="1" fill="hold" grpId="1" nodeType="withEffect">
                                  <p:stCondLst>
                                    <p:cond delay="500"/>
                                  </p:stCondLst>
                                  <p:childTnLst>
                                    <p:animScale>
                                      <p:cBhvr>
                                        <p:cTn id="79" dur="250" fill="hold"/>
                                        <p:tgtEl>
                                          <p:spTgt spid="2474"/>
                                        </p:tgtEl>
                                      </p:cBhvr>
                                      <p:by x="0" y="0"/>
                                    </p:animScale>
                                  </p:childTnLst>
                                </p:cTn>
                              </p:par>
                              <p:par>
                                <p:cTn id="80" presetID="1" presetClass="entr" presetSubtype="0" fill="hold" grpId="0" nodeType="withEffect">
                                  <p:stCondLst>
                                    <p:cond delay="600"/>
                                  </p:stCondLst>
                                  <p:childTnLst>
                                    <p:set>
                                      <p:cBhvr>
                                        <p:cTn id="81" dur="1" fill="hold">
                                          <p:stCondLst>
                                            <p:cond delay="249"/>
                                          </p:stCondLst>
                                        </p:cTn>
                                        <p:tgtEl>
                                          <p:spTgt spid="2475"/>
                                        </p:tgtEl>
                                        <p:attrNameLst>
                                          <p:attrName>style.visibility</p:attrName>
                                        </p:attrNameLst>
                                      </p:cBhvr>
                                      <p:to>
                                        <p:strVal val="visible"/>
                                      </p:to>
                                    </p:set>
                                  </p:childTnLst>
                                </p:cTn>
                              </p:par>
                              <p:par>
                                <p:cTn id="82" presetID="6" presetClass="emph" presetSubtype="0" accel="100000" autoRev="1" fill="hold" grpId="1" nodeType="withEffect">
                                  <p:stCondLst>
                                    <p:cond delay="600"/>
                                  </p:stCondLst>
                                  <p:childTnLst>
                                    <p:animScale>
                                      <p:cBhvr>
                                        <p:cTn id="83" dur="250" fill="hold"/>
                                        <p:tgtEl>
                                          <p:spTgt spid="2475"/>
                                        </p:tgtEl>
                                      </p:cBhvr>
                                      <p:by x="0" y="0"/>
                                    </p:animScale>
                                  </p:childTnLst>
                                </p:cTn>
                              </p:par>
                              <p:par>
                                <p:cTn id="84" presetID="1" presetClass="entr" presetSubtype="0" fill="hold" grpId="0" nodeType="withEffect">
                                  <p:stCondLst>
                                    <p:cond delay="700"/>
                                  </p:stCondLst>
                                  <p:childTnLst>
                                    <p:set>
                                      <p:cBhvr>
                                        <p:cTn id="85" dur="1" fill="hold">
                                          <p:stCondLst>
                                            <p:cond delay="249"/>
                                          </p:stCondLst>
                                        </p:cTn>
                                        <p:tgtEl>
                                          <p:spTgt spid="2476"/>
                                        </p:tgtEl>
                                        <p:attrNameLst>
                                          <p:attrName>style.visibility</p:attrName>
                                        </p:attrNameLst>
                                      </p:cBhvr>
                                      <p:to>
                                        <p:strVal val="visible"/>
                                      </p:to>
                                    </p:set>
                                  </p:childTnLst>
                                </p:cTn>
                              </p:par>
                              <p:par>
                                <p:cTn id="86" presetID="6" presetClass="emph" presetSubtype="0" accel="100000" autoRev="1" fill="hold" grpId="1" nodeType="withEffect">
                                  <p:stCondLst>
                                    <p:cond delay="700"/>
                                  </p:stCondLst>
                                  <p:childTnLst>
                                    <p:animScale>
                                      <p:cBhvr>
                                        <p:cTn id="87" dur="250" fill="hold"/>
                                        <p:tgtEl>
                                          <p:spTgt spid="2476"/>
                                        </p:tgtEl>
                                      </p:cBhvr>
                                      <p:by x="0" y="0"/>
                                    </p:animScale>
                                  </p:childTnLst>
                                </p:cTn>
                              </p:par>
                              <p:par>
                                <p:cTn id="88" presetID="1" presetClass="entr" presetSubtype="0" fill="hold" grpId="0" nodeType="withEffect">
                                  <p:stCondLst>
                                    <p:cond delay="800"/>
                                  </p:stCondLst>
                                  <p:childTnLst>
                                    <p:set>
                                      <p:cBhvr>
                                        <p:cTn id="89" dur="1" fill="hold">
                                          <p:stCondLst>
                                            <p:cond delay="249"/>
                                          </p:stCondLst>
                                        </p:cTn>
                                        <p:tgtEl>
                                          <p:spTgt spid="2477"/>
                                        </p:tgtEl>
                                        <p:attrNameLst>
                                          <p:attrName>style.visibility</p:attrName>
                                        </p:attrNameLst>
                                      </p:cBhvr>
                                      <p:to>
                                        <p:strVal val="visible"/>
                                      </p:to>
                                    </p:set>
                                  </p:childTnLst>
                                </p:cTn>
                              </p:par>
                              <p:par>
                                <p:cTn id="90" presetID="6" presetClass="emph" presetSubtype="0" accel="100000" autoRev="1" fill="hold" grpId="1" nodeType="withEffect">
                                  <p:stCondLst>
                                    <p:cond delay="800"/>
                                  </p:stCondLst>
                                  <p:childTnLst>
                                    <p:animScale>
                                      <p:cBhvr>
                                        <p:cTn id="91" dur="250" fill="hold"/>
                                        <p:tgtEl>
                                          <p:spTgt spid="2477"/>
                                        </p:tgtEl>
                                      </p:cBhvr>
                                      <p:by x="0" y="0"/>
                                    </p:animScale>
                                  </p:childTnLst>
                                </p:cTn>
                              </p:par>
                              <p:par>
                                <p:cTn id="92" presetID="1" presetClass="entr" presetSubtype="0" fill="hold" grpId="0" nodeType="withEffect">
                                  <p:stCondLst>
                                    <p:cond delay="900"/>
                                  </p:stCondLst>
                                  <p:childTnLst>
                                    <p:set>
                                      <p:cBhvr>
                                        <p:cTn id="93" dur="1" fill="hold">
                                          <p:stCondLst>
                                            <p:cond delay="249"/>
                                          </p:stCondLst>
                                        </p:cTn>
                                        <p:tgtEl>
                                          <p:spTgt spid="2478"/>
                                        </p:tgtEl>
                                        <p:attrNameLst>
                                          <p:attrName>style.visibility</p:attrName>
                                        </p:attrNameLst>
                                      </p:cBhvr>
                                      <p:to>
                                        <p:strVal val="visible"/>
                                      </p:to>
                                    </p:set>
                                  </p:childTnLst>
                                </p:cTn>
                              </p:par>
                              <p:par>
                                <p:cTn id="94" presetID="6" presetClass="emph" presetSubtype="0" accel="100000" autoRev="1" fill="hold" grpId="1" nodeType="withEffect">
                                  <p:stCondLst>
                                    <p:cond delay="900"/>
                                  </p:stCondLst>
                                  <p:childTnLst>
                                    <p:animScale>
                                      <p:cBhvr>
                                        <p:cTn id="95" dur="250" fill="hold"/>
                                        <p:tgtEl>
                                          <p:spTgt spid="2478"/>
                                        </p:tgtEl>
                                      </p:cBhvr>
                                      <p:by x="0" y="0"/>
                                    </p:animScale>
                                  </p:childTnLst>
                                </p:cTn>
                              </p:par>
                              <p:par>
                                <p:cTn id="96" presetID="1" presetClass="entr" presetSubtype="0" fill="hold" grpId="0" nodeType="withEffect">
                                  <p:stCondLst>
                                    <p:cond delay="1000"/>
                                  </p:stCondLst>
                                  <p:childTnLst>
                                    <p:set>
                                      <p:cBhvr>
                                        <p:cTn id="97" dur="1" fill="hold">
                                          <p:stCondLst>
                                            <p:cond delay="249"/>
                                          </p:stCondLst>
                                        </p:cTn>
                                        <p:tgtEl>
                                          <p:spTgt spid="2479"/>
                                        </p:tgtEl>
                                        <p:attrNameLst>
                                          <p:attrName>style.visibility</p:attrName>
                                        </p:attrNameLst>
                                      </p:cBhvr>
                                      <p:to>
                                        <p:strVal val="visible"/>
                                      </p:to>
                                    </p:set>
                                  </p:childTnLst>
                                </p:cTn>
                              </p:par>
                              <p:par>
                                <p:cTn id="98" presetID="6" presetClass="emph" presetSubtype="0" accel="100000" autoRev="1" fill="hold" grpId="1" nodeType="withEffect">
                                  <p:stCondLst>
                                    <p:cond delay="1000"/>
                                  </p:stCondLst>
                                  <p:childTnLst>
                                    <p:animScale>
                                      <p:cBhvr>
                                        <p:cTn id="99" dur="250" fill="hold"/>
                                        <p:tgtEl>
                                          <p:spTgt spid="2479"/>
                                        </p:tgtEl>
                                      </p:cBhvr>
                                      <p:by x="0" y="0"/>
                                    </p:animScale>
                                  </p:childTnLst>
                                </p:cTn>
                              </p:par>
                              <p:par>
                                <p:cTn id="100" presetID="1" presetClass="entr" presetSubtype="0" fill="hold" grpId="0" nodeType="withEffect">
                                  <p:stCondLst>
                                    <p:cond delay="1100"/>
                                  </p:stCondLst>
                                  <p:childTnLst>
                                    <p:set>
                                      <p:cBhvr>
                                        <p:cTn id="101" dur="1" fill="hold">
                                          <p:stCondLst>
                                            <p:cond delay="249"/>
                                          </p:stCondLst>
                                        </p:cTn>
                                        <p:tgtEl>
                                          <p:spTgt spid="2480"/>
                                        </p:tgtEl>
                                        <p:attrNameLst>
                                          <p:attrName>style.visibility</p:attrName>
                                        </p:attrNameLst>
                                      </p:cBhvr>
                                      <p:to>
                                        <p:strVal val="visible"/>
                                      </p:to>
                                    </p:set>
                                  </p:childTnLst>
                                </p:cTn>
                              </p:par>
                              <p:par>
                                <p:cTn id="102" presetID="6" presetClass="emph" presetSubtype="0" accel="100000" autoRev="1" fill="hold" grpId="1" nodeType="withEffect">
                                  <p:stCondLst>
                                    <p:cond delay="1100"/>
                                  </p:stCondLst>
                                  <p:childTnLst>
                                    <p:animScale>
                                      <p:cBhvr>
                                        <p:cTn id="103" dur="250" fill="hold"/>
                                        <p:tgtEl>
                                          <p:spTgt spid="2480"/>
                                        </p:tgtEl>
                                      </p:cBhvr>
                                      <p:by x="0" y="0"/>
                                    </p:animScale>
                                  </p:childTnLst>
                                </p:cTn>
                              </p:par>
                              <p:par>
                                <p:cTn id="104" presetID="1" presetClass="entr" presetSubtype="0" fill="hold" grpId="0" nodeType="withEffect">
                                  <p:stCondLst>
                                    <p:cond delay="1200"/>
                                  </p:stCondLst>
                                  <p:childTnLst>
                                    <p:set>
                                      <p:cBhvr>
                                        <p:cTn id="105" dur="1" fill="hold">
                                          <p:stCondLst>
                                            <p:cond delay="249"/>
                                          </p:stCondLst>
                                        </p:cTn>
                                        <p:tgtEl>
                                          <p:spTgt spid="2481"/>
                                        </p:tgtEl>
                                        <p:attrNameLst>
                                          <p:attrName>style.visibility</p:attrName>
                                        </p:attrNameLst>
                                      </p:cBhvr>
                                      <p:to>
                                        <p:strVal val="visible"/>
                                      </p:to>
                                    </p:set>
                                  </p:childTnLst>
                                </p:cTn>
                              </p:par>
                              <p:par>
                                <p:cTn id="106" presetID="6" presetClass="emph" presetSubtype="0" accel="100000" autoRev="1" fill="hold" grpId="1" nodeType="withEffect">
                                  <p:stCondLst>
                                    <p:cond delay="1200"/>
                                  </p:stCondLst>
                                  <p:childTnLst>
                                    <p:animScale>
                                      <p:cBhvr>
                                        <p:cTn id="107" dur="250" fill="hold"/>
                                        <p:tgtEl>
                                          <p:spTgt spid="2481"/>
                                        </p:tgtEl>
                                      </p:cBhvr>
                                      <p:by x="0" y="0"/>
                                    </p:animScale>
                                  </p:childTnLst>
                                </p:cTn>
                              </p:par>
                              <p:par>
                                <p:cTn id="108" presetID="1" presetClass="entr" presetSubtype="0" fill="hold" grpId="0" nodeType="withEffect">
                                  <p:stCondLst>
                                    <p:cond delay="1300"/>
                                  </p:stCondLst>
                                  <p:childTnLst>
                                    <p:set>
                                      <p:cBhvr>
                                        <p:cTn id="109" dur="1" fill="hold">
                                          <p:stCondLst>
                                            <p:cond delay="249"/>
                                          </p:stCondLst>
                                        </p:cTn>
                                        <p:tgtEl>
                                          <p:spTgt spid="2482"/>
                                        </p:tgtEl>
                                        <p:attrNameLst>
                                          <p:attrName>style.visibility</p:attrName>
                                        </p:attrNameLst>
                                      </p:cBhvr>
                                      <p:to>
                                        <p:strVal val="visible"/>
                                      </p:to>
                                    </p:set>
                                  </p:childTnLst>
                                </p:cTn>
                              </p:par>
                              <p:par>
                                <p:cTn id="110" presetID="6" presetClass="emph" presetSubtype="0" accel="100000" autoRev="1" fill="hold" grpId="1" nodeType="withEffect">
                                  <p:stCondLst>
                                    <p:cond delay="1300"/>
                                  </p:stCondLst>
                                  <p:childTnLst>
                                    <p:animScale>
                                      <p:cBhvr>
                                        <p:cTn id="111" dur="250" fill="hold"/>
                                        <p:tgtEl>
                                          <p:spTgt spid="2482"/>
                                        </p:tgtEl>
                                      </p:cBhvr>
                                      <p:by x="0" y="0"/>
                                    </p:animScale>
                                  </p:childTnLst>
                                </p:cTn>
                              </p:par>
                              <p:par>
                                <p:cTn id="112" presetID="1" presetClass="entr" presetSubtype="0" fill="hold" grpId="0" nodeType="withEffect">
                                  <p:stCondLst>
                                    <p:cond delay="1500"/>
                                  </p:stCondLst>
                                  <p:childTnLst>
                                    <p:set>
                                      <p:cBhvr>
                                        <p:cTn id="113" dur="1" fill="hold">
                                          <p:stCondLst>
                                            <p:cond delay="249"/>
                                          </p:stCondLst>
                                        </p:cTn>
                                        <p:tgtEl>
                                          <p:spTgt spid="2483"/>
                                        </p:tgtEl>
                                        <p:attrNameLst>
                                          <p:attrName>style.visibility</p:attrName>
                                        </p:attrNameLst>
                                      </p:cBhvr>
                                      <p:to>
                                        <p:strVal val="visible"/>
                                      </p:to>
                                    </p:set>
                                  </p:childTnLst>
                                </p:cTn>
                              </p:par>
                              <p:par>
                                <p:cTn id="114" presetID="6" presetClass="emph" presetSubtype="0" accel="100000" autoRev="1" fill="hold" grpId="1" nodeType="withEffect">
                                  <p:stCondLst>
                                    <p:cond delay="1500"/>
                                  </p:stCondLst>
                                  <p:childTnLst>
                                    <p:animScale>
                                      <p:cBhvr>
                                        <p:cTn id="115" dur="250" fill="hold"/>
                                        <p:tgtEl>
                                          <p:spTgt spid="2483"/>
                                        </p:tgtEl>
                                      </p:cBhvr>
                                      <p:by x="0" y="0"/>
                                    </p:animScale>
                                  </p:childTnLst>
                                </p:cTn>
                              </p:par>
                              <p:par>
                                <p:cTn id="116" presetID="1" presetClass="entr" presetSubtype="0" fill="hold" grpId="0" nodeType="withEffect">
                                  <p:stCondLst>
                                    <p:cond delay="1600"/>
                                  </p:stCondLst>
                                  <p:childTnLst>
                                    <p:set>
                                      <p:cBhvr>
                                        <p:cTn id="117" dur="1" fill="hold">
                                          <p:stCondLst>
                                            <p:cond delay="249"/>
                                          </p:stCondLst>
                                        </p:cTn>
                                        <p:tgtEl>
                                          <p:spTgt spid="2484"/>
                                        </p:tgtEl>
                                        <p:attrNameLst>
                                          <p:attrName>style.visibility</p:attrName>
                                        </p:attrNameLst>
                                      </p:cBhvr>
                                      <p:to>
                                        <p:strVal val="visible"/>
                                      </p:to>
                                    </p:set>
                                  </p:childTnLst>
                                </p:cTn>
                              </p:par>
                              <p:par>
                                <p:cTn id="118" presetID="6" presetClass="emph" presetSubtype="0" accel="100000" autoRev="1" fill="hold" grpId="1" nodeType="withEffect">
                                  <p:stCondLst>
                                    <p:cond delay="1600"/>
                                  </p:stCondLst>
                                  <p:childTnLst>
                                    <p:animScale>
                                      <p:cBhvr>
                                        <p:cTn id="119" dur="250" fill="hold"/>
                                        <p:tgtEl>
                                          <p:spTgt spid="2484"/>
                                        </p:tgtEl>
                                      </p:cBhvr>
                                      <p:by x="0" y="0"/>
                                    </p:animScale>
                                  </p:childTnLst>
                                </p:cTn>
                              </p:par>
                              <p:par>
                                <p:cTn id="120" presetID="1" presetClass="entr" presetSubtype="0" fill="hold" grpId="0" nodeType="withEffect">
                                  <p:stCondLst>
                                    <p:cond delay="1700"/>
                                  </p:stCondLst>
                                  <p:childTnLst>
                                    <p:set>
                                      <p:cBhvr>
                                        <p:cTn id="121" dur="1" fill="hold">
                                          <p:stCondLst>
                                            <p:cond delay="249"/>
                                          </p:stCondLst>
                                        </p:cTn>
                                        <p:tgtEl>
                                          <p:spTgt spid="2485"/>
                                        </p:tgtEl>
                                        <p:attrNameLst>
                                          <p:attrName>style.visibility</p:attrName>
                                        </p:attrNameLst>
                                      </p:cBhvr>
                                      <p:to>
                                        <p:strVal val="visible"/>
                                      </p:to>
                                    </p:set>
                                  </p:childTnLst>
                                </p:cTn>
                              </p:par>
                              <p:par>
                                <p:cTn id="122" presetID="6" presetClass="emph" presetSubtype="0" accel="100000" autoRev="1" fill="hold" grpId="1" nodeType="withEffect">
                                  <p:stCondLst>
                                    <p:cond delay="1700"/>
                                  </p:stCondLst>
                                  <p:childTnLst>
                                    <p:animScale>
                                      <p:cBhvr>
                                        <p:cTn id="123" dur="250" fill="hold"/>
                                        <p:tgtEl>
                                          <p:spTgt spid="2485"/>
                                        </p:tgtEl>
                                      </p:cBhvr>
                                      <p:by x="0" y="0"/>
                                    </p:animScale>
                                  </p:childTnLst>
                                </p:cTn>
                              </p:par>
                              <p:par>
                                <p:cTn id="124" presetID="1" presetClass="entr" presetSubtype="0" fill="hold" grpId="0" nodeType="withEffect">
                                  <p:stCondLst>
                                    <p:cond delay="1900"/>
                                  </p:stCondLst>
                                  <p:childTnLst>
                                    <p:set>
                                      <p:cBhvr>
                                        <p:cTn id="125" dur="1" fill="hold">
                                          <p:stCondLst>
                                            <p:cond delay="249"/>
                                          </p:stCondLst>
                                        </p:cTn>
                                        <p:tgtEl>
                                          <p:spTgt spid="2486"/>
                                        </p:tgtEl>
                                        <p:attrNameLst>
                                          <p:attrName>style.visibility</p:attrName>
                                        </p:attrNameLst>
                                      </p:cBhvr>
                                      <p:to>
                                        <p:strVal val="visible"/>
                                      </p:to>
                                    </p:set>
                                  </p:childTnLst>
                                </p:cTn>
                              </p:par>
                              <p:par>
                                <p:cTn id="126" presetID="6" presetClass="emph" presetSubtype="0" accel="100000" autoRev="1" fill="hold" grpId="1" nodeType="withEffect">
                                  <p:stCondLst>
                                    <p:cond delay="1900"/>
                                  </p:stCondLst>
                                  <p:childTnLst>
                                    <p:animScale>
                                      <p:cBhvr>
                                        <p:cTn id="127" dur="250" fill="hold"/>
                                        <p:tgtEl>
                                          <p:spTgt spid="2486"/>
                                        </p:tgtEl>
                                      </p:cBhvr>
                                      <p:by x="0" y="0"/>
                                    </p:animScale>
                                  </p:childTnLst>
                                </p:cTn>
                              </p:par>
                              <p:par>
                                <p:cTn id="128" presetID="1" presetClass="entr" presetSubtype="0" fill="hold" grpId="0" nodeType="withEffect">
                                  <p:stCondLst>
                                    <p:cond delay="2000"/>
                                  </p:stCondLst>
                                  <p:childTnLst>
                                    <p:set>
                                      <p:cBhvr>
                                        <p:cTn id="129" dur="1" fill="hold">
                                          <p:stCondLst>
                                            <p:cond delay="249"/>
                                          </p:stCondLst>
                                        </p:cTn>
                                        <p:tgtEl>
                                          <p:spTgt spid="2487"/>
                                        </p:tgtEl>
                                        <p:attrNameLst>
                                          <p:attrName>style.visibility</p:attrName>
                                        </p:attrNameLst>
                                      </p:cBhvr>
                                      <p:to>
                                        <p:strVal val="visible"/>
                                      </p:to>
                                    </p:set>
                                  </p:childTnLst>
                                </p:cTn>
                              </p:par>
                              <p:par>
                                <p:cTn id="130" presetID="6" presetClass="emph" presetSubtype="0" accel="100000" autoRev="1" fill="hold" grpId="1" nodeType="withEffect">
                                  <p:stCondLst>
                                    <p:cond delay="2000"/>
                                  </p:stCondLst>
                                  <p:childTnLst>
                                    <p:animScale>
                                      <p:cBhvr>
                                        <p:cTn id="131" dur="250" fill="hold"/>
                                        <p:tgtEl>
                                          <p:spTgt spid="2487"/>
                                        </p:tgtEl>
                                      </p:cBhvr>
                                      <p:by x="0" y="0"/>
                                    </p:animScale>
                                  </p:childTnLst>
                                </p:cTn>
                              </p:par>
                              <p:par>
                                <p:cTn id="132" presetID="1" presetClass="entr" presetSubtype="0" fill="hold" grpId="0" nodeType="withEffect">
                                  <p:stCondLst>
                                    <p:cond delay="2100"/>
                                  </p:stCondLst>
                                  <p:childTnLst>
                                    <p:set>
                                      <p:cBhvr>
                                        <p:cTn id="133" dur="1" fill="hold">
                                          <p:stCondLst>
                                            <p:cond delay="249"/>
                                          </p:stCondLst>
                                        </p:cTn>
                                        <p:tgtEl>
                                          <p:spTgt spid="2488"/>
                                        </p:tgtEl>
                                        <p:attrNameLst>
                                          <p:attrName>style.visibility</p:attrName>
                                        </p:attrNameLst>
                                      </p:cBhvr>
                                      <p:to>
                                        <p:strVal val="visible"/>
                                      </p:to>
                                    </p:set>
                                  </p:childTnLst>
                                </p:cTn>
                              </p:par>
                              <p:par>
                                <p:cTn id="134" presetID="6" presetClass="emph" presetSubtype="0" accel="100000" autoRev="1" fill="hold" grpId="1" nodeType="withEffect">
                                  <p:stCondLst>
                                    <p:cond delay="2100"/>
                                  </p:stCondLst>
                                  <p:childTnLst>
                                    <p:animScale>
                                      <p:cBhvr>
                                        <p:cTn id="135" dur="250" fill="hold"/>
                                        <p:tgtEl>
                                          <p:spTgt spid="2488"/>
                                        </p:tgtEl>
                                      </p:cBhvr>
                                      <p:by x="0" y="0"/>
                                    </p:animScale>
                                  </p:childTnLst>
                                </p:cTn>
                              </p:par>
                              <p:par>
                                <p:cTn id="136" presetID="1" presetClass="entr" presetSubtype="0" fill="hold" grpId="0" nodeType="withEffect">
                                  <p:stCondLst>
                                    <p:cond delay="2200"/>
                                  </p:stCondLst>
                                  <p:childTnLst>
                                    <p:set>
                                      <p:cBhvr>
                                        <p:cTn id="137" dur="1" fill="hold">
                                          <p:stCondLst>
                                            <p:cond delay="249"/>
                                          </p:stCondLst>
                                        </p:cTn>
                                        <p:tgtEl>
                                          <p:spTgt spid="2489"/>
                                        </p:tgtEl>
                                        <p:attrNameLst>
                                          <p:attrName>style.visibility</p:attrName>
                                        </p:attrNameLst>
                                      </p:cBhvr>
                                      <p:to>
                                        <p:strVal val="visible"/>
                                      </p:to>
                                    </p:set>
                                  </p:childTnLst>
                                </p:cTn>
                              </p:par>
                              <p:par>
                                <p:cTn id="138" presetID="6" presetClass="emph" presetSubtype="0" accel="100000" autoRev="1" fill="hold" grpId="1" nodeType="withEffect">
                                  <p:stCondLst>
                                    <p:cond delay="2200"/>
                                  </p:stCondLst>
                                  <p:childTnLst>
                                    <p:animScale>
                                      <p:cBhvr>
                                        <p:cTn id="139" dur="250" fill="hold"/>
                                        <p:tgtEl>
                                          <p:spTgt spid="2489"/>
                                        </p:tgtEl>
                                      </p:cBhvr>
                                      <p:by x="0" y="0"/>
                                    </p:animScale>
                                  </p:childTnLst>
                                </p:cTn>
                              </p:par>
                              <p:par>
                                <p:cTn id="140" presetID="1" presetClass="entr" presetSubtype="0" fill="hold" grpId="0" nodeType="withEffect">
                                  <p:stCondLst>
                                    <p:cond delay="2300"/>
                                  </p:stCondLst>
                                  <p:childTnLst>
                                    <p:set>
                                      <p:cBhvr>
                                        <p:cTn id="141" dur="1" fill="hold">
                                          <p:stCondLst>
                                            <p:cond delay="249"/>
                                          </p:stCondLst>
                                        </p:cTn>
                                        <p:tgtEl>
                                          <p:spTgt spid="2491"/>
                                        </p:tgtEl>
                                        <p:attrNameLst>
                                          <p:attrName>style.visibility</p:attrName>
                                        </p:attrNameLst>
                                      </p:cBhvr>
                                      <p:to>
                                        <p:strVal val="visible"/>
                                      </p:to>
                                    </p:set>
                                  </p:childTnLst>
                                </p:cTn>
                              </p:par>
                              <p:par>
                                <p:cTn id="142" presetID="6" presetClass="emph" presetSubtype="0" accel="100000" autoRev="1" fill="hold" grpId="1" nodeType="withEffect">
                                  <p:stCondLst>
                                    <p:cond delay="2300"/>
                                  </p:stCondLst>
                                  <p:childTnLst>
                                    <p:animScale>
                                      <p:cBhvr>
                                        <p:cTn id="143" dur="250" fill="hold"/>
                                        <p:tgtEl>
                                          <p:spTgt spid="2491"/>
                                        </p:tgtEl>
                                      </p:cBhvr>
                                      <p:by x="0" y="0"/>
                                    </p:animScale>
                                  </p:childTnLst>
                                </p:cTn>
                              </p:par>
                              <p:par>
                                <p:cTn id="144" presetID="1" presetClass="entr" presetSubtype="0" fill="hold" grpId="0" nodeType="withEffect">
                                  <p:stCondLst>
                                    <p:cond delay="1300"/>
                                  </p:stCondLst>
                                  <p:childTnLst>
                                    <p:set>
                                      <p:cBhvr>
                                        <p:cTn id="145" dur="1" fill="hold">
                                          <p:stCondLst>
                                            <p:cond delay="0"/>
                                          </p:stCondLst>
                                        </p:cTn>
                                        <p:tgtEl>
                                          <p:spTgt spid="2494"/>
                                        </p:tgtEl>
                                        <p:attrNameLst>
                                          <p:attrName>style.visibility</p:attrName>
                                        </p:attrNameLst>
                                      </p:cBhvr>
                                      <p:to>
                                        <p:strVal val="visible"/>
                                      </p:to>
                                    </p:set>
                                  </p:childTnLst>
                                </p:cTn>
                              </p:par>
                              <p:par>
                                <p:cTn id="146" presetID="1" presetClass="entr" presetSubtype="0" fill="hold" grpId="0" nodeType="withEffect">
                                  <p:stCondLst>
                                    <p:cond delay="1300"/>
                                  </p:stCondLst>
                                  <p:childTnLst>
                                    <p:set>
                                      <p:cBhvr>
                                        <p:cTn id="147" dur="1" fill="hold">
                                          <p:stCondLst>
                                            <p:cond delay="0"/>
                                          </p:stCondLst>
                                        </p:cTn>
                                        <p:tgtEl>
                                          <p:spTgt spid="2493"/>
                                        </p:tgtEl>
                                        <p:attrNameLst>
                                          <p:attrName>style.visibility</p:attrName>
                                        </p:attrNameLst>
                                      </p:cBhvr>
                                      <p:to>
                                        <p:strVal val="visible"/>
                                      </p:to>
                                    </p:set>
                                  </p:childTnLst>
                                </p:cTn>
                              </p:par>
                              <p:par>
                                <p:cTn id="148" presetID="10" presetClass="entr" presetSubtype="0" fill="hold" grpId="0" nodeType="withEffect">
                                  <p:stCondLst>
                                    <p:cond delay="1300"/>
                                  </p:stCondLst>
                                  <p:childTnLst>
                                    <p:set>
                                      <p:cBhvr>
                                        <p:cTn id="149" dur="1" fill="hold">
                                          <p:stCondLst>
                                            <p:cond delay="0"/>
                                          </p:stCondLst>
                                        </p:cTn>
                                        <p:tgtEl>
                                          <p:spTgt spid="2492"/>
                                        </p:tgtEl>
                                        <p:attrNameLst>
                                          <p:attrName>style.visibility</p:attrName>
                                        </p:attrNameLst>
                                      </p:cBhvr>
                                      <p:to>
                                        <p:strVal val="visible"/>
                                      </p:to>
                                    </p:set>
                                    <p:animEffect transition="in" filter="fade">
                                      <p:cBhvr>
                                        <p:cTn id="150" dur="250"/>
                                        <p:tgtEl>
                                          <p:spTgt spid="2492"/>
                                        </p:tgtEl>
                                      </p:cBhvr>
                                    </p:animEffect>
                                  </p:childTnLst>
                                </p:cTn>
                              </p:par>
                              <p:par>
                                <p:cTn id="151" presetID="1" presetClass="entr" presetSubtype="0" fill="hold" grpId="0" nodeType="withEffect">
                                  <p:stCondLst>
                                    <p:cond delay="1300"/>
                                  </p:stCondLst>
                                  <p:childTnLst>
                                    <p:set>
                                      <p:cBhvr>
                                        <p:cTn id="15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6" grpId="0" animBg="1"/>
      <p:bldP spid="2457" grpId="0" animBg="1"/>
      <p:bldP spid="2458" grpId="0" animBg="1"/>
      <p:bldP spid="2459" grpId="0" animBg="1"/>
      <p:bldP spid="2460" grpId="0" animBg="1"/>
      <p:bldP spid="2461" grpId="0" animBg="1"/>
      <p:bldP spid="2462" grpId="0" animBg="1"/>
      <p:bldP spid="2463" grpId="0" animBg="1"/>
      <p:bldP spid="2464" grpId="0" animBg="1"/>
      <p:bldP spid="2465" grpId="0" animBg="1"/>
      <p:bldP spid="2466" grpId="0" animBg="1"/>
      <p:bldP spid="2467" grpId="0" animBg="1"/>
      <p:bldP spid="2468" grpId="0" animBg="1"/>
      <p:bldP spid="2469" grpId="0" animBg="1"/>
      <p:bldP spid="2470" grpId="0" animBg="1"/>
      <p:bldP spid="2471" grpId="0" animBg="1"/>
      <p:bldP spid="2" grpId="0" animBg="1"/>
      <p:bldP spid="1237" grpId="0" animBg="1"/>
      <p:bldP spid="1237" grpId="1" animBg="1"/>
      <p:bldP spid="2455" grpId="0" animBg="1"/>
      <p:bldP spid="2455" grpId="1" animBg="1"/>
      <p:bldP spid="2472" grpId="0" animBg="1"/>
      <p:bldP spid="2472" grpId="1" animBg="1"/>
      <p:bldP spid="2473" grpId="0" animBg="1"/>
      <p:bldP spid="2473" grpId="1" animBg="1"/>
      <p:bldP spid="2474" grpId="0" animBg="1"/>
      <p:bldP spid="2474" grpId="1" animBg="1"/>
      <p:bldP spid="2475" grpId="0" animBg="1"/>
      <p:bldP spid="2475" grpId="1" animBg="1"/>
      <p:bldP spid="2476" grpId="0" animBg="1"/>
      <p:bldP spid="2476" grpId="1" animBg="1"/>
      <p:bldP spid="2477" grpId="0" animBg="1"/>
      <p:bldP spid="2477" grpId="1" animBg="1"/>
      <p:bldP spid="2478" grpId="0" animBg="1"/>
      <p:bldP spid="2478" grpId="1" animBg="1"/>
      <p:bldP spid="2479" grpId="0" animBg="1"/>
      <p:bldP spid="2479" grpId="1" animBg="1"/>
      <p:bldP spid="2480" grpId="0" animBg="1"/>
      <p:bldP spid="2480" grpId="1" animBg="1"/>
      <p:bldP spid="2481" grpId="0" animBg="1"/>
      <p:bldP spid="2481" grpId="1" animBg="1"/>
      <p:bldP spid="2482" grpId="0" animBg="1"/>
      <p:bldP spid="2482" grpId="1" animBg="1"/>
      <p:bldP spid="2483" grpId="0" animBg="1"/>
      <p:bldP spid="2483" grpId="1" animBg="1"/>
      <p:bldP spid="2484" grpId="0" animBg="1"/>
      <p:bldP spid="2484" grpId="1" animBg="1"/>
      <p:bldP spid="2485" grpId="0" animBg="1"/>
      <p:bldP spid="2485" grpId="1" animBg="1"/>
      <p:bldP spid="2486" grpId="0" animBg="1"/>
      <p:bldP spid="2486" grpId="1" animBg="1"/>
      <p:bldP spid="2487" grpId="0" animBg="1"/>
      <p:bldP spid="2487" grpId="1" animBg="1"/>
      <p:bldP spid="2488" grpId="0" animBg="1"/>
      <p:bldP spid="2488" grpId="1" animBg="1"/>
      <p:bldP spid="2489" grpId="0" animBg="1"/>
      <p:bldP spid="2489" grpId="1" animBg="1"/>
      <p:bldP spid="2490" grpId="0" animBg="1"/>
      <p:bldP spid="2490" grpId="1" animBg="1"/>
      <p:bldP spid="2491" grpId="0" animBg="1"/>
      <p:bldP spid="2491" grpId="1" animBg="1"/>
      <p:bldP spid="2492" grpId="0" animBg="1"/>
      <p:bldP spid="2493" grpId="0" animBg="1"/>
      <p:bldP spid="3" grpId="0"/>
      <p:bldP spid="249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Predictable Performance</a:t>
            </a:r>
            <a:endParaRPr lang="en-US" dirty="0"/>
          </a:p>
        </p:txBody>
      </p:sp>
      <p:sp>
        <p:nvSpPr>
          <p:cNvPr id="6" name="Text Placeholder 5"/>
          <p:cNvSpPr>
            <a:spLocks noGrp="1"/>
          </p:cNvSpPr>
          <p:nvPr>
            <p:ph type="body" sz="quarter" idx="10"/>
          </p:nvPr>
        </p:nvSpPr>
        <p:spPr>
          <a:xfrm>
            <a:off x="119835" y="1339828"/>
            <a:ext cx="5378548" cy="669832"/>
          </a:xfrm>
        </p:spPr>
        <p:txBody>
          <a:bodyPr/>
          <a:lstStyle/>
          <a:p>
            <a:pPr algn="ctr"/>
            <a:r>
              <a:rPr lang="en-US" dirty="0" smtClean="0"/>
              <a:t>Web / Business</a:t>
            </a:r>
            <a:endParaRPr lang="en-US" dirty="0"/>
          </a:p>
        </p:txBody>
      </p:sp>
      <p:sp>
        <p:nvSpPr>
          <p:cNvPr id="11" name="Text Placeholder 10"/>
          <p:cNvSpPr>
            <a:spLocks noGrp="1"/>
          </p:cNvSpPr>
          <p:nvPr>
            <p:ph type="body" sz="quarter" idx="11"/>
          </p:nvPr>
        </p:nvSpPr>
        <p:spPr>
          <a:xfrm>
            <a:off x="6265738" y="1339828"/>
            <a:ext cx="5609265" cy="669832"/>
          </a:xfrm>
        </p:spPr>
        <p:txBody>
          <a:bodyPr/>
          <a:lstStyle/>
          <a:p>
            <a:pPr algn="ctr"/>
            <a:r>
              <a:rPr lang="en-US" dirty="0" smtClean="0"/>
              <a:t>Basic / Standard / Premium</a:t>
            </a:r>
            <a:endParaRPr lang="en-US" dirty="0"/>
          </a:p>
        </p:txBody>
      </p:sp>
      <p:grpSp>
        <p:nvGrpSpPr>
          <p:cNvPr id="64" name="Group 63"/>
          <p:cNvGrpSpPr/>
          <p:nvPr/>
        </p:nvGrpSpPr>
        <p:grpSpPr>
          <a:xfrm>
            <a:off x="793341" y="2038283"/>
            <a:ext cx="3955897" cy="4416043"/>
            <a:chOff x="372765" y="1923620"/>
            <a:chExt cx="4035794" cy="5069673"/>
          </a:xfrm>
        </p:grpSpPr>
        <p:sp>
          <p:nvSpPr>
            <p:cNvPr id="65" name="Rectangle 64"/>
            <p:cNvSpPr/>
            <p:nvPr/>
          </p:nvSpPr>
          <p:spPr>
            <a:xfrm>
              <a:off x="666206" y="2597383"/>
              <a:ext cx="3422468" cy="4077738"/>
            </a:xfrm>
            <a:prstGeom prst="rect">
              <a:avLst/>
            </a:prstGeom>
            <a:noFill/>
            <a:ln w="28575">
              <a:solidFill>
                <a:schemeClr val="tx2">
                  <a:lumMod val="60000"/>
                  <a:lumOff val="40000"/>
                </a:schemeClr>
              </a:solidFill>
            </a:ln>
          </p:spPr>
          <p:style>
            <a:lnRef idx="1">
              <a:schemeClr val="dk1"/>
            </a:lnRef>
            <a:fillRef idx="2">
              <a:schemeClr val="dk1"/>
            </a:fillRef>
            <a:effectRef idx="1">
              <a:schemeClr val="dk1"/>
            </a:effectRef>
            <a:fontRef idx="minor">
              <a:schemeClr val="dk1"/>
            </a:fontRef>
          </p:style>
          <p:txBody>
            <a:bodyPr rtlCol="0" anchor="ctr"/>
            <a:lstStyle/>
            <a:p>
              <a:pPr algn="ctr" defTabSz="914367"/>
              <a:endParaRPr lang="en-US" dirty="0">
                <a:solidFill>
                  <a:srgbClr val="FFFFFF"/>
                </a:solidFill>
              </a:endParaRPr>
            </a:p>
          </p:txBody>
        </p:sp>
        <p:sp>
          <p:nvSpPr>
            <p:cNvPr id="66" name="TextBox 65"/>
            <p:cNvSpPr txBox="1"/>
            <p:nvPr/>
          </p:nvSpPr>
          <p:spPr>
            <a:xfrm>
              <a:off x="1821245" y="1923620"/>
              <a:ext cx="1112385" cy="417815"/>
            </a:xfrm>
            <a:prstGeom prst="rect">
              <a:avLst/>
            </a:prstGeom>
            <a:noFill/>
          </p:spPr>
          <p:txBody>
            <a:bodyPr wrap="none" rtlCol="0">
              <a:spAutoFit/>
            </a:bodyPr>
            <a:lstStyle/>
            <a:p>
              <a:pPr algn="ctr" defTabSz="914367"/>
              <a:r>
                <a:rPr lang="en-US" sz="1765" b="1" dirty="0">
                  <a:solidFill>
                    <a:srgbClr val="FFFFFF"/>
                  </a:solidFill>
                </a:rPr>
                <a:t>Machine</a:t>
              </a:r>
              <a:endParaRPr lang="en-US" sz="1765" dirty="0">
                <a:solidFill>
                  <a:srgbClr val="FFFFFF"/>
                </a:solidFill>
              </a:endParaRPr>
            </a:p>
          </p:txBody>
        </p:sp>
        <p:sp>
          <p:nvSpPr>
            <p:cNvPr id="67" name="TextBox 66"/>
            <p:cNvSpPr txBox="1"/>
            <p:nvPr/>
          </p:nvSpPr>
          <p:spPr>
            <a:xfrm>
              <a:off x="1910275" y="2237047"/>
              <a:ext cx="934325" cy="353332"/>
            </a:xfrm>
            <a:prstGeom prst="rect">
              <a:avLst/>
            </a:prstGeom>
            <a:noFill/>
          </p:spPr>
          <p:txBody>
            <a:bodyPr wrap="none" rtlCol="0">
              <a:spAutoFit/>
            </a:bodyPr>
            <a:lstStyle/>
            <a:p>
              <a:pPr algn="ctr" defTabSz="914367"/>
              <a:r>
                <a:rPr lang="en-US" sz="1400" dirty="0">
                  <a:solidFill>
                    <a:srgbClr val="FFFFFF"/>
                  </a:solidFill>
                </a:rPr>
                <a:t>Compute</a:t>
              </a:r>
            </a:p>
          </p:txBody>
        </p:sp>
        <p:sp>
          <p:nvSpPr>
            <p:cNvPr id="68" name="TextBox 67"/>
            <p:cNvSpPr txBox="1"/>
            <p:nvPr/>
          </p:nvSpPr>
          <p:spPr>
            <a:xfrm rot="16200000">
              <a:off x="133810" y="4471570"/>
              <a:ext cx="791904" cy="313993"/>
            </a:xfrm>
            <a:prstGeom prst="rect">
              <a:avLst/>
            </a:prstGeom>
            <a:noFill/>
          </p:spPr>
          <p:txBody>
            <a:bodyPr wrap="none" rtlCol="0">
              <a:spAutoFit/>
            </a:bodyPr>
            <a:lstStyle/>
            <a:p>
              <a:pPr algn="ctr" defTabSz="914367"/>
              <a:r>
                <a:rPr lang="en-US" sz="1400" dirty="0">
                  <a:solidFill>
                    <a:srgbClr val="FFFFFF"/>
                  </a:solidFill>
                </a:rPr>
                <a:t>Writes</a:t>
              </a:r>
            </a:p>
          </p:txBody>
        </p:sp>
        <p:sp>
          <p:nvSpPr>
            <p:cNvPr id="69" name="TextBox 68"/>
            <p:cNvSpPr txBox="1"/>
            <p:nvPr/>
          </p:nvSpPr>
          <p:spPr>
            <a:xfrm rot="5400000">
              <a:off x="3875154" y="4479253"/>
              <a:ext cx="752817" cy="313993"/>
            </a:xfrm>
            <a:prstGeom prst="rect">
              <a:avLst/>
            </a:prstGeom>
            <a:noFill/>
          </p:spPr>
          <p:txBody>
            <a:bodyPr wrap="none" rtlCol="0">
              <a:spAutoFit/>
            </a:bodyPr>
            <a:lstStyle/>
            <a:p>
              <a:pPr algn="ctr" defTabSz="914367"/>
              <a:r>
                <a:rPr lang="en-US" sz="1400" dirty="0">
                  <a:solidFill>
                    <a:srgbClr val="FFFFFF"/>
                  </a:solidFill>
                </a:rPr>
                <a:t>Reads</a:t>
              </a:r>
            </a:p>
          </p:txBody>
        </p:sp>
        <p:sp>
          <p:nvSpPr>
            <p:cNvPr id="70" name="TextBox 69"/>
            <p:cNvSpPr txBox="1"/>
            <p:nvPr/>
          </p:nvSpPr>
          <p:spPr>
            <a:xfrm>
              <a:off x="1940234" y="6639961"/>
              <a:ext cx="874405" cy="353332"/>
            </a:xfrm>
            <a:prstGeom prst="rect">
              <a:avLst/>
            </a:prstGeom>
            <a:noFill/>
          </p:spPr>
          <p:txBody>
            <a:bodyPr wrap="none" rtlCol="0">
              <a:spAutoFit/>
            </a:bodyPr>
            <a:lstStyle/>
            <a:p>
              <a:pPr algn="ctr" defTabSz="914367"/>
              <a:r>
                <a:rPr lang="en-US" sz="1400" dirty="0">
                  <a:solidFill>
                    <a:srgbClr val="FFFFFF"/>
                  </a:solidFill>
                </a:rPr>
                <a:t>Memory</a:t>
              </a:r>
              <a:endParaRPr lang="en-US" sz="1400" i="1" dirty="0">
                <a:solidFill>
                  <a:srgbClr val="FFFFFF"/>
                </a:solidFill>
              </a:endParaRPr>
            </a:p>
          </p:txBody>
        </p:sp>
      </p:grpSp>
      <p:sp>
        <p:nvSpPr>
          <p:cNvPr id="85" name="Oval 84"/>
          <p:cNvSpPr/>
          <p:nvPr/>
        </p:nvSpPr>
        <p:spPr bwMode="auto">
          <a:xfrm>
            <a:off x="1309371" y="3055489"/>
            <a:ext cx="639494" cy="581546"/>
          </a:xfrm>
          <a:prstGeom prst="ellipse">
            <a:avLst/>
          </a:prstGeom>
          <a:solidFill>
            <a:schemeClr val="accent3">
              <a:lumMod val="50000"/>
              <a:lumOff val="50000"/>
            </a:schemeClr>
          </a:solidFill>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3927" fontAlgn="base">
              <a:lnSpc>
                <a:spcPct val="90000"/>
              </a:lnSpc>
              <a:spcBef>
                <a:spcPct val="0"/>
              </a:spcBef>
              <a:spcAft>
                <a:spcPct val="0"/>
              </a:spcAft>
            </a:pPr>
            <a:r>
              <a:rPr lang="en-US" sz="1175" dirty="0">
                <a:solidFill>
                  <a:srgbClr val="FFFFFF"/>
                </a:solidFill>
                <a:ea typeface="Segoe UI" pitchFamily="34" charset="0"/>
                <a:cs typeface="Segoe UI" pitchFamily="34" charset="0"/>
              </a:rPr>
              <a:t>DB 1</a:t>
            </a:r>
          </a:p>
        </p:txBody>
      </p:sp>
      <p:sp>
        <p:nvSpPr>
          <p:cNvPr id="86" name="Oval 85"/>
          <p:cNvSpPr/>
          <p:nvPr/>
        </p:nvSpPr>
        <p:spPr bwMode="auto">
          <a:xfrm>
            <a:off x="2508773" y="2871462"/>
            <a:ext cx="714313" cy="557538"/>
          </a:xfrm>
          <a:prstGeom prst="ellipse">
            <a:avLst/>
          </a:prstGeom>
          <a:solidFill>
            <a:schemeClr val="accent3">
              <a:lumMod val="50000"/>
              <a:lumOff val="50000"/>
            </a:schemeClr>
          </a:solidFill>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3927" fontAlgn="base">
              <a:lnSpc>
                <a:spcPct val="90000"/>
              </a:lnSpc>
              <a:spcBef>
                <a:spcPct val="0"/>
              </a:spcBef>
              <a:spcAft>
                <a:spcPct val="0"/>
              </a:spcAft>
            </a:pPr>
            <a:r>
              <a:rPr lang="en-US" sz="1175" dirty="0">
                <a:solidFill>
                  <a:srgbClr val="FFFFFF"/>
                </a:solidFill>
                <a:ea typeface="Segoe UI" pitchFamily="34" charset="0"/>
                <a:cs typeface="Segoe UI" pitchFamily="34" charset="0"/>
              </a:rPr>
              <a:t>DB 2</a:t>
            </a:r>
          </a:p>
        </p:txBody>
      </p:sp>
      <p:sp>
        <p:nvSpPr>
          <p:cNvPr id="87" name="Oval 86"/>
          <p:cNvSpPr/>
          <p:nvPr/>
        </p:nvSpPr>
        <p:spPr bwMode="auto">
          <a:xfrm>
            <a:off x="3547375" y="2980788"/>
            <a:ext cx="755775" cy="574913"/>
          </a:xfrm>
          <a:prstGeom prst="ellipse">
            <a:avLst/>
          </a:prstGeom>
          <a:solidFill>
            <a:schemeClr val="accent3">
              <a:lumMod val="50000"/>
              <a:lumOff val="50000"/>
            </a:schemeClr>
          </a:solidFill>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3927" fontAlgn="base">
              <a:lnSpc>
                <a:spcPct val="90000"/>
              </a:lnSpc>
              <a:spcBef>
                <a:spcPct val="0"/>
              </a:spcBef>
              <a:spcAft>
                <a:spcPct val="0"/>
              </a:spcAft>
            </a:pPr>
            <a:r>
              <a:rPr lang="en-US" sz="1175" dirty="0">
                <a:solidFill>
                  <a:srgbClr val="FFFFFF"/>
                </a:solidFill>
                <a:ea typeface="Segoe UI" pitchFamily="34" charset="0"/>
                <a:cs typeface="Segoe UI" pitchFamily="34" charset="0"/>
              </a:rPr>
              <a:t>DB 3</a:t>
            </a:r>
          </a:p>
        </p:txBody>
      </p:sp>
      <p:sp>
        <p:nvSpPr>
          <p:cNvPr id="88" name="Oval 87"/>
          <p:cNvSpPr/>
          <p:nvPr/>
        </p:nvSpPr>
        <p:spPr bwMode="auto">
          <a:xfrm>
            <a:off x="1309371" y="3963371"/>
            <a:ext cx="894235" cy="875610"/>
          </a:xfrm>
          <a:prstGeom prst="ellipse">
            <a:avLst/>
          </a:prstGeom>
          <a:solidFill>
            <a:schemeClr val="accent3">
              <a:lumMod val="50000"/>
              <a:lumOff val="50000"/>
            </a:schemeClr>
          </a:solidFill>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3927" fontAlgn="base">
              <a:lnSpc>
                <a:spcPct val="90000"/>
              </a:lnSpc>
              <a:spcBef>
                <a:spcPct val="0"/>
              </a:spcBef>
              <a:spcAft>
                <a:spcPct val="0"/>
              </a:spcAft>
            </a:pPr>
            <a:r>
              <a:rPr lang="en-US" sz="1175" dirty="0">
                <a:solidFill>
                  <a:srgbClr val="FFFFFF"/>
                </a:solidFill>
                <a:ea typeface="Segoe UI" pitchFamily="34" charset="0"/>
                <a:cs typeface="Segoe UI" pitchFamily="34" charset="0"/>
              </a:rPr>
              <a:t>DB 4</a:t>
            </a:r>
          </a:p>
        </p:txBody>
      </p:sp>
      <p:sp>
        <p:nvSpPr>
          <p:cNvPr id="89" name="Oval 88"/>
          <p:cNvSpPr/>
          <p:nvPr/>
        </p:nvSpPr>
        <p:spPr bwMode="auto">
          <a:xfrm>
            <a:off x="1383921" y="5296552"/>
            <a:ext cx="745135" cy="487605"/>
          </a:xfrm>
          <a:prstGeom prst="ellipse">
            <a:avLst/>
          </a:prstGeom>
          <a:solidFill>
            <a:schemeClr val="accent3">
              <a:lumMod val="50000"/>
              <a:lumOff val="50000"/>
            </a:schemeClr>
          </a:solidFill>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3927" fontAlgn="base">
              <a:lnSpc>
                <a:spcPct val="90000"/>
              </a:lnSpc>
              <a:spcBef>
                <a:spcPct val="0"/>
              </a:spcBef>
              <a:spcAft>
                <a:spcPct val="0"/>
              </a:spcAft>
            </a:pPr>
            <a:r>
              <a:rPr lang="en-US" sz="1175" dirty="0">
                <a:solidFill>
                  <a:srgbClr val="FFFFFF"/>
                </a:solidFill>
                <a:ea typeface="Segoe UI" pitchFamily="34" charset="0"/>
                <a:cs typeface="Segoe UI" pitchFamily="34" charset="0"/>
              </a:rPr>
              <a:t>DB 7</a:t>
            </a:r>
          </a:p>
        </p:txBody>
      </p:sp>
      <p:sp>
        <p:nvSpPr>
          <p:cNvPr id="90" name="Oval 89"/>
          <p:cNvSpPr/>
          <p:nvPr/>
        </p:nvSpPr>
        <p:spPr bwMode="auto">
          <a:xfrm>
            <a:off x="2435599" y="3887814"/>
            <a:ext cx="764004" cy="909646"/>
          </a:xfrm>
          <a:prstGeom prst="ellipse">
            <a:avLst/>
          </a:prstGeom>
          <a:solidFill>
            <a:schemeClr val="accent3">
              <a:lumMod val="50000"/>
              <a:lumOff val="50000"/>
            </a:schemeClr>
          </a:solidFill>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3927" fontAlgn="base">
              <a:lnSpc>
                <a:spcPct val="90000"/>
              </a:lnSpc>
              <a:spcBef>
                <a:spcPct val="0"/>
              </a:spcBef>
              <a:spcAft>
                <a:spcPct val="0"/>
              </a:spcAft>
            </a:pPr>
            <a:r>
              <a:rPr lang="en-US" sz="1175" dirty="0">
                <a:solidFill>
                  <a:srgbClr val="FFFFFF"/>
                </a:solidFill>
                <a:ea typeface="Segoe UI" pitchFamily="34" charset="0"/>
                <a:cs typeface="Segoe UI" pitchFamily="34" charset="0"/>
              </a:rPr>
              <a:t>DB 5</a:t>
            </a:r>
          </a:p>
        </p:txBody>
      </p:sp>
      <p:sp>
        <p:nvSpPr>
          <p:cNvPr id="91" name="Oval 90"/>
          <p:cNvSpPr/>
          <p:nvPr/>
        </p:nvSpPr>
        <p:spPr bwMode="auto">
          <a:xfrm>
            <a:off x="3555849" y="3911767"/>
            <a:ext cx="686545" cy="875610"/>
          </a:xfrm>
          <a:prstGeom prst="ellipse">
            <a:avLst/>
          </a:prstGeom>
          <a:solidFill>
            <a:schemeClr val="accent3">
              <a:lumMod val="50000"/>
              <a:lumOff val="50000"/>
            </a:schemeClr>
          </a:solidFill>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3927" fontAlgn="base">
              <a:lnSpc>
                <a:spcPct val="90000"/>
              </a:lnSpc>
              <a:spcBef>
                <a:spcPct val="0"/>
              </a:spcBef>
              <a:spcAft>
                <a:spcPct val="0"/>
              </a:spcAft>
            </a:pPr>
            <a:r>
              <a:rPr lang="en-US" sz="1175" dirty="0">
                <a:solidFill>
                  <a:srgbClr val="FFFFFF"/>
                </a:solidFill>
                <a:ea typeface="Segoe UI" pitchFamily="34" charset="0"/>
                <a:cs typeface="Segoe UI" pitchFamily="34" charset="0"/>
              </a:rPr>
              <a:t>DB 6</a:t>
            </a:r>
          </a:p>
        </p:txBody>
      </p:sp>
      <p:sp>
        <p:nvSpPr>
          <p:cNvPr id="92" name="Oval 91"/>
          <p:cNvSpPr/>
          <p:nvPr/>
        </p:nvSpPr>
        <p:spPr bwMode="auto">
          <a:xfrm>
            <a:off x="2418812" y="5263890"/>
            <a:ext cx="894235" cy="704980"/>
          </a:xfrm>
          <a:prstGeom prst="ellipse">
            <a:avLst/>
          </a:prstGeom>
          <a:solidFill>
            <a:schemeClr val="accent3">
              <a:lumMod val="50000"/>
              <a:lumOff val="50000"/>
            </a:schemeClr>
          </a:solidFill>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3927" fontAlgn="base">
              <a:lnSpc>
                <a:spcPct val="90000"/>
              </a:lnSpc>
              <a:spcBef>
                <a:spcPct val="0"/>
              </a:spcBef>
              <a:spcAft>
                <a:spcPct val="0"/>
              </a:spcAft>
            </a:pPr>
            <a:r>
              <a:rPr lang="en-US" sz="1175" dirty="0">
                <a:solidFill>
                  <a:srgbClr val="FFFFFF"/>
                </a:solidFill>
                <a:ea typeface="Segoe UI" pitchFamily="34" charset="0"/>
                <a:cs typeface="Segoe UI" pitchFamily="34" charset="0"/>
              </a:rPr>
              <a:t>DB 8</a:t>
            </a:r>
          </a:p>
        </p:txBody>
      </p:sp>
      <p:sp>
        <p:nvSpPr>
          <p:cNvPr id="93" name="Oval 92"/>
          <p:cNvSpPr/>
          <p:nvPr/>
        </p:nvSpPr>
        <p:spPr bwMode="auto">
          <a:xfrm>
            <a:off x="3602804" y="5039785"/>
            <a:ext cx="753295" cy="875610"/>
          </a:xfrm>
          <a:prstGeom prst="ellipse">
            <a:avLst/>
          </a:prstGeom>
          <a:solidFill>
            <a:schemeClr val="accent3">
              <a:lumMod val="50000"/>
              <a:lumOff val="50000"/>
            </a:schemeClr>
          </a:solidFill>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3927" fontAlgn="base">
              <a:lnSpc>
                <a:spcPct val="90000"/>
              </a:lnSpc>
              <a:spcBef>
                <a:spcPct val="0"/>
              </a:spcBef>
              <a:spcAft>
                <a:spcPct val="0"/>
              </a:spcAft>
            </a:pPr>
            <a:r>
              <a:rPr lang="en-US" sz="1175" dirty="0">
                <a:solidFill>
                  <a:srgbClr val="FFFFFF"/>
                </a:solidFill>
                <a:ea typeface="Segoe UI" pitchFamily="34" charset="0"/>
                <a:cs typeface="Segoe UI" pitchFamily="34" charset="0"/>
              </a:rPr>
              <a:t>DB 9</a:t>
            </a:r>
          </a:p>
        </p:txBody>
      </p:sp>
      <p:grpSp>
        <p:nvGrpSpPr>
          <p:cNvPr id="120" name="Group 119"/>
          <p:cNvGrpSpPr/>
          <p:nvPr/>
        </p:nvGrpSpPr>
        <p:grpSpPr>
          <a:xfrm>
            <a:off x="6994550" y="2038283"/>
            <a:ext cx="3955897" cy="4416043"/>
            <a:chOff x="372765" y="1923620"/>
            <a:chExt cx="4035794" cy="5069673"/>
          </a:xfrm>
        </p:grpSpPr>
        <p:sp>
          <p:nvSpPr>
            <p:cNvPr id="121" name="Rectangle 120"/>
            <p:cNvSpPr/>
            <p:nvPr/>
          </p:nvSpPr>
          <p:spPr>
            <a:xfrm>
              <a:off x="666206" y="2597383"/>
              <a:ext cx="3422468" cy="4077738"/>
            </a:xfrm>
            <a:prstGeom prst="rect">
              <a:avLst/>
            </a:prstGeom>
            <a:noFill/>
            <a:ln w="28575">
              <a:solidFill>
                <a:schemeClr val="tx2">
                  <a:lumMod val="60000"/>
                  <a:lumOff val="40000"/>
                </a:schemeClr>
              </a:solidFill>
            </a:ln>
          </p:spPr>
          <p:style>
            <a:lnRef idx="1">
              <a:schemeClr val="dk1"/>
            </a:lnRef>
            <a:fillRef idx="2">
              <a:schemeClr val="dk1"/>
            </a:fillRef>
            <a:effectRef idx="1">
              <a:schemeClr val="dk1"/>
            </a:effectRef>
            <a:fontRef idx="minor">
              <a:schemeClr val="dk1"/>
            </a:fontRef>
          </p:style>
          <p:txBody>
            <a:bodyPr rtlCol="0" anchor="ctr"/>
            <a:lstStyle/>
            <a:p>
              <a:pPr algn="ctr" defTabSz="914367"/>
              <a:endParaRPr lang="en-US" dirty="0">
                <a:solidFill>
                  <a:srgbClr val="FFFFFF"/>
                </a:solidFill>
              </a:endParaRPr>
            </a:p>
          </p:txBody>
        </p:sp>
        <p:sp>
          <p:nvSpPr>
            <p:cNvPr id="122" name="TextBox 121"/>
            <p:cNvSpPr txBox="1"/>
            <p:nvPr/>
          </p:nvSpPr>
          <p:spPr>
            <a:xfrm>
              <a:off x="1821245" y="1923620"/>
              <a:ext cx="1112385" cy="417815"/>
            </a:xfrm>
            <a:prstGeom prst="rect">
              <a:avLst/>
            </a:prstGeom>
            <a:noFill/>
          </p:spPr>
          <p:txBody>
            <a:bodyPr wrap="none" rtlCol="0">
              <a:spAutoFit/>
            </a:bodyPr>
            <a:lstStyle/>
            <a:p>
              <a:pPr algn="ctr" defTabSz="914367"/>
              <a:r>
                <a:rPr lang="en-US" sz="1765" b="1" dirty="0">
                  <a:solidFill>
                    <a:srgbClr val="FFFFFF"/>
                  </a:solidFill>
                </a:rPr>
                <a:t>Machine</a:t>
              </a:r>
              <a:endParaRPr lang="en-US" sz="1765" dirty="0">
                <a:solidFill>
                  <a:srgbClr val="FFFFFF"/>
                </a:solidFill>
              </a:endParaRPr>
            </a:p>
          </p:txBody>
        </p:sp>
        <p:sp>
          <p:nvSpPr>
            <p:cNvPr id="123" name="TextBox 122"/>
            <p:cNvSpPr txBox="1"/>
            <p:nvPr/>
          </p:nvSpPr>
          <p:spPr>
            <a:xfrm>
              <a:off x="1910275" y="2237047"/>
              <a:ext cx="934325" cy="353332"/>
            </a:xfrm>
            <a:prstGeom prst="rect">
              <a:avLst/>
            </a:prstGeom>
            <a:noFill/>
          </p:spPr>
          <p:txBody>
            <a:bodyPr wrap="none" rtlCol="0">
              <a:spAutoFit/>
            </a:bodyPr>
            <a:lstStyle/>
            <a:p>
              <a:pPr algn="ctr" defTabSz="914367"/>
              <a:r>
                <a:rPr lang="en-US" sz="1400" dirty="0">
                  <a:solidFill>
                    <a:srgbClr val="FFFFFF"/>
                  </a:solidFill>
                </a:rPr>
                <a:t>Compute</a:t>
              </a:r>
            </a:p>
          </p:txBody>
        </p:sp>
        <p:sp>
          <p:nvSpPr>
            <p:cNvPr id="124" name="TextBox 123"/>
            <p:cNvSpPr txBox="1"/>
            <p:nvPr/>
          </p:nvSpPr>
          <p:spPr>
            <a:xfrm rot="16200000">
              <a:off x="133810" y="4471570"/>
              <a:ext cx="791904" cy="313993"/>
            </a:xfrm>
            <a:prstGeom prst="rect">
              <a:avLst/>
            </a:prstGeom>
            <a:noFill/>
          </p:spPr>
          <p:txBody>
            <a:bodyPr wrap="none" rtlCol="0">
              <a:spAutoFit/>
            </a:bodyPr>
            <a:lstStyle/>
            <a:p>
              <a:pPr algn="ctr" defTabSz="914367"/>
              <a:r>
                <a:rPr lang="en-US" sz="1400" dirty="0">
                  <a:solidFill>
                    <a:srgbClr val="FFFFFF"/>
                  </a:solidFill>
                </a:rPr>
                <a:t>Writes</a:t>
              </a:r>
            </a:p>
          </p:txBody>
        </p:sp>
        <p:sp>
          <p:nvSpPr>
            <p:cNvPr id="125" name="TextBox 124"/>
            <p:cNvSpPr txBox="1"/>
            <p:nvPr/>
          </p:nvSpPr>
          <p:spPr>
            <a:xfrm rot="5400000">
              <a:off x="3875154" y="4479253"/>
              <a:ext cx="752817" cy="313993"/>
            </a:xfrm>
            <a:prstGeom prst="rect">
              <a:avLst/>
            </a:prstGeom>
            <a:noFill/>
          </p:spPr>
          <p:txBody>
            <a:bodyPr wrap="none" rtlCol="0">
              <a:spAutoFit/>
            </a:bodyPr>
            <a:lstStyle/>
            <a:p>
              <a:pPr algn="ctr" defTabSz="914367"/>
              <a:r>
                <a:rPr lang="en-US" sz="1400" dirty="0">
                  <a:solidFill>
                    <a:srgbClr val="FFFFFF"/>
                  </a:solidFill>
                </a:rPr>
                <a:t>Reads</a:t>
              </a:r>
            </a:p>
          </p:txBody>
        </p:sp>
        <p:sp>
          <p:nvSpPr>
            <p:cNvPr id="126" name="TextBox 125"/>
            <p:cNvSpPr txBox="1"/>
            <p:nvPr/>
          </p:nvSpPr>
          <p:spPr>
            <a:xfrm>
              <a:off x="1940234" y="6639961"/>
              <a:ext cx="874405" cy="353332"/>
            </a:xfrm>
            <a:prstGeom prst="rect">
              <a:avLst/>
            </a:prstGeom>
            <a:noFill/>
          </p:spPr>
          <p:txBody>
            <a:bodyPr wrap="none" rtlCol="0">
              <a:spAutoFit/>
            </a:bodyPr>
            <a:lstStyle/>
            <a:p>
              <a:pPr algn="ctr" defTabSz="914367"/>
              <a:r>
                <a:rPr lang="en-US" sz="1400" dirty="0">
                  <a:solidFill>
                    <a:srgbClr val="FFFFFF"/>
                  </a:solidFill>
                </a:rPr>
                <a:t>Memory</a:t>
              </a:r>
              <a:endParaRPr lang="en-US" sz="1400" i="1" dirty="0">
                <a:solidFill>
                  <a:srgbClr val="FFFFFF"/>
                </a:solidFill>
              </a:endParaRPr>
            </a:p>
          </p:txBody>
        </p:sp>
        <p:sp>
          <p:nvSpPr>
            <p:cNvPr id="151" name="Rectangle 150"/>
            <p:cNvSpPr/>
            <p:nvPr/>
          </p:nvSpPr>
          <p:spPr>
            <a:xfrm>
              <a:off x="732603" y="2662593"/>
              <a:ext cx="1061401" cy="1283066"/>
            </a:xfrm>
            <a:prstGeom prst="rect">
              <a:avLst/>
            </a:prstGeom>
            <a:noFill/>
            <a:ln w="28575">
              <a:solidFill>
                <a:schemeClr val="tx2">
                  <a:lumMod val="40000"/>
                  <a:lumOff val="60000"/>
                </a:schemeClr>
              </a:solidFill>
            </a:ln>
          </p:spPr>
          <p:style>
            <a:lnRef idx="1">
              <a:schemeClr val="dk1"/>
            </a:lnRef>
            <a:fillRef idx="2">
              <a:schemeClr val="dk1"/>
            </a:fillRef>
            <a:effectRef idx="1">
              <a:schemeClr val="dk1"/>
            </a:effectRef>
            <a:fontRef idx="minor">
              <a:schemeClr val="dk1"/>
            </a:fontRef>
          </p:style>
          <p:txBody>
            <a:bodyPr rtlCol="0" anchor="ctr"/>
            <a:lstStyle/>
            <a:p>
              <a:pPr algn="ctr" defTabSz="914367"/>
              <a:endParaRPr lang="en-US" dirty="0">
                <a:solidFill>
                  <a:srgbClr val="FFFFFF"/>
                </a:solidFill>
              </a:endParaRPr>
            </a:p>
          </p:txBody>
        </p:sp>
        <p:sp>
          <p:nvSpPr>
            <p:cNvPr id="170" name="Rectangle 169"/>
            <p:cNvSpPr/>
            <p:nvPr/>
          </p:nvSpPr>
          <p:spPr>
            <a:xfrm>
              <a:off x="732603" y="3994718"/>
              <a:ext cx="1061401" cy="1283066"/>
            </a:xfrm>
            <a:prstGeom prst="rect">
              <a:avLst/>
            </a:prstGeom>
            <a:noFill/>
            <a:ln w="28575">
              <a:solidFill>
                <a:schemeClr val="tx2">
                  <a:lumMod val="40000"/>
                  <a:lumOff val="60000"/>
                </a:schemeClr>
              </a:solidFill>
            </a:ln>
          </p:spPr>
          <p:style>
            <a:lnRef idx="1">
              <a:schemeClr val="dk1"/>
            </a:lnRef>
            <a:fillRef idx="2">
              <a:schemeClr val="dk1"/>
            </a:fillRef>
            <a:effectRef idx="1">
              <a:schemeClr val="dk1"/>
            </a:effectRef>
            <a:fontRef idx="minor">
              <a:schemeClr val="dk1"/>
            </a:fontRef>
          </p:style>
          <p:txBody>
            <a:bodyPr rtlCol="0" anchor="ctr"/>
            <a:lstStyle/>
            <a:p>
              <a:pPr algn="ctr" defTabSz="914367"/>
              <a:endParaRPr lang="en-US" dirty="0">
                <a:solidFill>
                  <a:srgbClr val="FFFFFF"/>
                </a:solidFill>
              </a:endParaRPr>
            </a:p>
          </p:txBody>
        </p:sp>
        <p:sp>
          <p:nvSpPr>
            <p:cNvPr id="171" name="Rectangle 170"/>
            <p:cNvSpPr/>
            <p:nvPr/>
          </p:nvSpPr>
          <p:spPr>
            <a:xfrm>
              <a:off x="732603" y="5330521"/>
              <a:ext cx="1061401" cy="1283066"/>
            </a:xfrm>
            <a:prstGeom prst="rect">
              <a:avLst/>
            </a:prstGeom>
            <a:noFill/>
            <a:ln w="28575">
              <a:solidFill>
                <a:schemeClr val="tx2">
                  <a:lumMod val="40000"/>
                  <a:lumOff val="60000"/>
                </a:schemeClr>
              </a:solidFill>
            </a:ln>
          </p:spPr>
          <p:style>
            <a:lnRef idx="1">
              <a:schemeClr val="dk1"/>
            </a:lnRef>
            <a:fillRef idx="2">
              <a:schemeClr val="dk1"/>
            </a:fillRef>
            <a:effectRef idx="1">
              <a:schemeClr val="dk1"/>
            </a:effectRef>
            <a:fontRef idx="minor">
              <a:schemeClr val="dk1"/>
            </a:fontRef>
          </p:style>
          <p:txBody>
            <a:bodyPr rtlCol="0" anchor="ctr"/>
            <a:lstStyle/>
            <a:p>
              <a:pPr algn="ctr" defTabSz="914367"/>
              <a:endParaRPr lang="en-US" dirty="0">
                <a:solidFill>
                  <a:srgbClr val="FFFFFF"/>
                </a:solidFill>
              </a:endParaRPr>
            </a:p>
          </p:txBody>
        </p:sp>
        <p:sp>
          <p:nvSpPr>
            <p:cNvPr id="172" name="Rectangle 171"/>
            <p:cNvSpPr/>
            <p:nvPr/>
          </p:nvSpPr>
          <p:spPr>
            <a:xfrm>
              <a:off x="1849959" y="2662593"/>
              <a:ext cx="1061401" cy="1283066"/>
            </a:xfrm>
            <a:prstGeom prst="rect">
              <a:avLst/>
            </a:prstGeom>
            <a:noFill/>
            <a:ln w="28575">
              <a:solidFill>
                <a:schemeClr val="tx2">
                  <a:lumMod val="40000"/>
                  <a:lumOff val="60000"/>
                </a:schemeClr>
              </a:solidFill>
            </a:ln>
          </p:spPr>
          <p:style>
            <a:lnRef idx="1">
              <a:schemeClr val="dk1"/>
            </a:lnRef>
            <a:fillRef idx="2">
              <a:schemeClr val="dk1"/>
            </a:fillRef>
            <a:effectRef idx="1">
              <a:schemeClr val="dk1"/>
            </a:effectRef>
            <a:fontRef idx="minor">
              <a:schemeClr val="dk1"/>
            </a:fontRef>
          </p:style>
          <p:txBody>
            <a:bodyPr rtlCol="0" anchor="ctr"/>
            <a:lstStyle/>
            <a:p>
              <a:pPr algn="ctr" defTabSz="914367"/>
              <a:endParaRPr lang="en-US" dirty="0">
                <a:solidFill>
                  <a:srgbClr val="FFFFFF"/>
                </a:solidFill>
              </a:endParaRPr>
            </a:p>
          </p:txBody>
        </p:sp>
        <p:sp>
          <p:nvSpPr>
            <p:cNvPr id="173" name="Rectangle 172"/>
            <p:cNvSpPr/>
            <p:nvPr/>
          </p:nvSpPr>
          <p:spPr>
            <a:xfrm>
              <a:off x="2967316" y="2662593"/>
              <a:ext cx="1061401" cy="1283066"/>
            </a:xfrm>
            <a:prstGeom prst="rect">
              <a:avLst/>
            </a:prstGeom>
            <a:noFill/>
            <a:ln w="28575">
              <a:solidFill>
                <a:schemeClr val="tx2">
                  <a:lumMod val="40000"/>
                  <a:lumOff val="60000"/>
                </a:schemeClr>
              </a:solidFill>
            </a:ln>
          </p:spPr>
          <p:style>
            <a:lnRef idx="1">
              <a:schemeClr val="dk1"/>
            </a:lnRef>
            <a:fillRef idx="2">
              <a:schemeClr val="dk1"/>
            </a:fillRef>
            <a:effectRef idx="1">
              <a:schemeClr val="dk1"/>
            </a:effectRef>
            <a:fontRef idx="minor">
              <a:schemeClr val="dk1"/>
            </a:fontRef>
          </p:style>
          <p:txBody>
            <a:bodyPr rtlCol="0" anchor="ctr"/>
            <a:lstStyle/>
            <a:p>
              <a:pPr algn="ctr" defTabSz="914367"/>
              <a:endParaRPr lang="en-US" dirty="0">
                <a:solidFill>
                  <a:srgbClr val="FFFFFF"/>
                </a:solidFill>
              </a:endParaRPr>
            </a:p>
          </p:txBody>
        </p:sp>
        <p:sp>
          <p:nvSpPr>
            <p:cNvPr id="174" name="Rectangle 173"/>
            <p:cNvSpPr/>
            <p:nvPr/>
          </p:nvSpPr>
          <p:spPr>
            <a:xfrm>
              <a:off x="1849959" y="4000895"/>
              <a:ext cx="1061401" cy="1283066"/>
            </a:xfrm>
            <a:prstGeom prst="rect">
              <a:avLst/>
            </a:prstGeom>
            <a:noFill/>
            <a:ln w="28575">
              <a:solidFill>
                <a:schemeClr val="tx2">
                  <a:lumMod val="40000"/>
                  <a:lumOff val="60000"/>
                </a:schemeClr>
              </a:solidFill>
            </a:ln>
          </p:spPr>
          <p:style>
            <a:lnRef idx="1">
              <a:schemeClr val="dk1"/>
            </a:lnRef>
            <a:fillRef idx="2">
              <a:schemeClr val="dk1"/>
            </a:fillRef>
            <a:effectRef idx="1">
              <a:schemeClr val="dk1"/>
            </a:effectRef>
            <a:fontRef idx="minor">
              <a:schemeClr val="dk1"/>
            </a:fontRef>
          </p:style>
          <p:txBody>
            <a:bodyPr rtlCol="0" anchor="ctr"/>
            <a:lstStyle/>
            <a:p>
              <a:pPr algn="ctr" defTabSz="914367"/>
              <a:endParaRPr lang="en-US" dirty="0">
                <a:solidFill>
                  <a:srgbClr val="FFFFFF"/>
                </a:solidFill>
              </a:endParaRPr>
            </a:p>
          </p:txBody>
        </p:sp>
        <p:sp>
          <p:nvSpPr>
            <p:cNvPr id="175" name="Rectangle 174"/>
            <p:cNvSpPr/>
            <p:nvPr/>
          </p:nvSpPr>
          <p:spPr>
            <a:xfrm>
              <a:off x="1849959" y="5330521"/>
              <a:ext cx="1061401" cy="1283066"/>
            </a:xfrm>
            <a:prstGeom prst="rect">
              <a:avLst/>
            </a:prstGeom>
            <a:noFill/>
            <a:ln w="28575">
              <a:solidFill>
                <a:schemeClr val="tx2">
                  <a:lumMod val="40000"/>
                  <a:lumOff val="60000"/>
                </a:schemeClr>
              </a:solidFill>
            </a:ln>
          </p:spPr>
          <p:style>
            <a:lnRef idx="1">
              <a:schemeClr val="dk1"/>
            </a:lnRef>
            <a:fillRef idx="2">
              <a:schemeClr val="dk1"/>
            </a:fillRef>
            <a:effectRef idx="1">
              <a:schemeClr val="dk1"/>
            </a:effectRef>
            <a:fontRef idx="minor">
              <a:schemeClr val="dk1"/>
            </a:fontRef>
          </p:style>
          <p:txBody>
            <a:bodyPr rtlCol="0" anchor="ctr"/>
            <a:lstStyle/>
            <a:p>
              <a:pPr algn="ctr" defTabSz="914367"/>
              <a:endParaRPr lang="en-US" dirty="0">
                <a:solidFill>
                  <a:srgbClr val="FFFFFF"/>
                </a:solidFill>
              </a:endParaRPr>
            </a:p>
          </p:txBody>
        </p:sp>
        <p:sp>
          <p:nvSpPr>
            <p:cNvPr id="176" name="Rectangle 175"/>
            <p:cNvSpPr/>
            <p:nvPr/>
          </p:nvSpPr>
          <p:spPr>
            <a:xfrm>
              <a:off x="2967316" y="4000895"/>
              <a:ext cx="1061401" cy="1283066"/>
            </a:xfrm>
            <a:prstGeom prst="rect">
              <a:avLst/>
            </a:prstGeom>
            <a:noFill/>
            <a:ln w="28575">
              <a:solidFill>
                <a:schemeClr val="tx2">
                  <a:lumMod val="40000"/>
                  <a:lumOff val="60000"/>
                </a:schemeClr>
              </a:solidFill>
            </a:ln>
          </p:spPr>
          <p:style>
            <a:lnRef idx="1">
              <a:schemeClr val="dk1"/>
            </a:lnRef>
            <a:fillRef idx="2">
              <a:schemeClr val="dk1"/>
            </a:fillRef>
            <a:effectRef idx="1">
              <a:schemeClr val="dk1"/>
            </a:effectRef>
            <a:fontRef idx="minor">
              <a:schemeClr val="dk1"/>
            </a:fontRef>
          </p:style>
          <p:txBody>
            <a:bodyPr rtlCol="0" anchor="ctr"/>
            <a:lstStyle/>
            <a:p>
              <a:pPr algn="ctr" defTabSz="914367"/>
              <a:endParaRPr lang="en-US" dirty="0">
                <a:solidFill>
                  <a:srgbClr val="FFFFFF"/>
                </a:solidFill>
              </a:endParaRPr>
            </a:p>
          </p:txBody>
        </p:sp>
        <p:sp>
          <p:nvSpPr>
            <p:cNvPr id="177" name="Rectangle 176"/>
            <p:cNvSpPr/>
            <p:nvPr/>
          </p:nvSpPr>
          <p:spPr>
            <a:xfrm>
              <a:off x="2967316" y="5330521"/>
              <a:ext cx="1061401" cy="1283066"/>
            </a:xfrm>
            <a:prstGeom prst="rect">
              <a:avLst/>
            </a:prstGeom>
            <a:noFill/>
            <a:ln w="28575">
              <a:solidFill>
                <a:schemeClr val="tx2">
                  <a:lumMod val="40000"/>
                  <a:lumOff val="60000"/>
                </a:schemeClr>
              </a:solidFill>
            </a:ln>
          </p:spPr>
          <p:style>
            <a:lnRef idx="1">
              <a:schemeClr val="dk1"/>
            </a:lnRef>
            <a:fillRef idx="2">
              <a:schemeClr val="dk1"/>
            </a:fillRef>
            <a:effectRef idx="1">
              <a:schemeClr val="dk1"/>
            </a:effectRef>
            <a:fontRef idx="minor">
              <a:schemeClr val="dk1"/>
            </a:fontRef>
          </p:style>
          <p:txBody>
            <a:bodyPr rtlCol="0" anchor="ctr"/>
            <a:lstStyle/>
            <a:p>
              <a:pPr algn="ctr" defTabSz="914367"/>
              <a:endParaRPr lang="en-US" dirty="0">
                <a:solidFill>
                  <a:srgbClr val="FFFFFF"/>
                </a:solidFill>
              </a:endParaRPr>
            </a:p>
          </p:txBody>
        </p:sp>
      </p:grpSp>
      <p:sp>
        <p:nvSpPr>
          <p:cNvPr id="136" name="Oval 135"/>
          <p:cNvSpPr/>
          <p:nvPr/>
        </p:nvSpPr>
        <p:spPr bwMode="auto">
          <a:xfrm>
            <a:off x="7515201" y="3016674"/>
            <a:ext cx="636717" cy="579019"/>
          </a:xfrm>
          <a:prstGeom prst="ellipse">
            <a:avLst/>
          </a:prstGeom>
          <a:solidFill>
            <a:schemeClr val="accent3">
              <a:lumMod val="50000"/>
              <a:lumOff val="50000"/>
            </a:schemeClr>
          </a:solidFill>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3927" fontAlgn="base">
              <a:lnSpc>
                <a:spcPct val="90000"/>
              </a:lnSpc>
              <a:spcBef>
                <a:spcPct val="0"/>
              </a:spcBef>
              <a:spcAft>
                <a:spcPct val="0"/>
              </a:spcAft>
            </a:pPr>
            <a:r>
              <a:rPr lang="en-US" sz="1175" dirty="0">
                <a:solidFill>
                  <a:srgbClr val="FFFFFF"/>
                </a:solidFill>
                <a:ea typeface="Segoe UI" pitchFamily="34" charset="0"/>
                <a:cs typeface="Segoe UI" pitchFamily="34" charset="0"/>
              </a:rPr>
              <a:t>DB 1</a:t>
            </a:r>
          </a:p>
        </p:txBody>
      </p:sp>
      <p:sp>
        <p:nvSpPr>
          <p:cNvPr id="137" name="Oval 136"/>
          <p:cNvSpPr/>
          <p:nvPr/>
        </p:nvSpPr>
        <p:spPr bwMode="auto">
          <a:xfrm>
            <a:off x="8599770" y="2836725"/>
            <a:ext cx="714313" cy="557538"/>
          </a:xfrm>
          <a:prstGeom prst="ellipse">
            <a:avLst/>
          </a:prstGeom>
          <a:solidFill>
            <a:schemeClr val="accent3">
              <a:lumMod val="50000"/>
              <a:lumOff val="50000"/>
            </a:schemeClr>
          </a:solidFill>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3927" fontAlgn="base">
              <a:lnSpc>
                <a:spcPct val="90000"/>
              </a:lnSpc>
              <a:spcBef>
                <a:spcPct val="0"/>
              </a:spcBef>
              <a:spcAft>
                <a:spcPct val="0"/>
              </a:spcAft>
            </a:pPr>
            <a:r>
              <a:rPr lang="en-US" sz="1175" dirty="0">
                <a:solidFill>
                  <a:srgbClr val="FFFFFF"/>
                </a:solidFill>
                <a:ea typeface="Segoe UI" pitchFamily="34" charset="0"/>
                <a:cs typeface="Segoe UI" pitchFamily="34" charset="0"/>
              </a:rPr>
              <a:t>DB 2</a:t>
            </a:r>
          </a:p>
        </p:txBody>
      </p:sp>
      <p:sp>
        <p:nvSpPr>
          <p:cNvPr id="138" name="Oval 137"/>
          <p:cNvSpPr/>
          <p:nvPr/>
        </p:nvSpPr>
        <p:spPr bwMode="auto">
          <a:xfrm>
            <a:off x="9680043" y="2953343"/>
            <a:ext cx="755775" cy="574913"/>
          </a:xfrm>
          <a:prstGeom prst="ellipse">
            <a:avLst/>
          </a:prstGeom>
          <a:solidFill>
            <a:schemeClr val="accent3">
              <a:lumMod val="50000"/>
              <a:lumOff val="50000"/>
            </a:schemeClr>
          </a:solidFill>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3927" fontAlgn="base">
              <a:lnSpc>
                <a:spcPct val="90000"/>
              </a:lnSpc>
              <a:spcBef>
                <a:spcPct val="0"/>
              </a:spcBef>
              <a:spcAft>
                <a:spcPct val="0"/>
              </a:spcAft>
            </a:pPr>
            <a:r>
              <a:rPr lang="en-US" sz="1175" dirty="0">
                <a:solidFill>
                  <a:srgbClr val="FFFFFF"/>
                </a:solidFill>
                <a:ea typeface="Segoe UI" pitchFamily="34" charset="0"/>
                <a:cs typeface="Segoe UI" pitchFamily="34" charset="0"/>
              </a:rPr>
              <a:t>DB 3</a:t>
            </a:r>
          </a:p>
        </p:txBody>
      </p:sp>
      <p:sp>
        <p:nvSpPr>
          <p:cNvPr id="139" name="Oval 138"/>
          <p:cNvSpPr/>
          <p:nvPr/>
        </p:nvSpPr>
        <p:spPr bwMode="auto">
          <a:xfrm>
            <a:off x="7378699" y="3882081"/>
            <a:ext cx="894235" cy="875610"/>
          </a:xfrm>
          <a:prstGeom prst="ellipse">
            <a:avLst/>
          </a:prstGeom>
          <a:solidFill>
            <a:schemeClr val="accent3">
              <a:lumMod val="50000"/>
              <a:lumOff val="50000"/>
            </a:schemeClr>
          </a:solidFill>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3927" fontAlgn="base">
              <a:lnSpc>
                <a:spcPct val="90000"/>
              </a:lnSpc>
              <a:spcBef>
                <a:spcPct val="0"/>
              </a:spcBef>
              <a:spcAft>
                <a:spcPct val="0"/>
              </a:spcAft>
            </a:pPr>
            <a:r>
              <a:rPr lang="en-US" sz="1175" dirty="0">
                <a:solidFill>
                  <a:srgbClr val="FFFFFF"/>
                </a:solidFill>
                <a:ea typeface="Segoe UI" pitchFamily="34" charset="0"/>
                <a:cs typeface="Segoe UI" pitchFamily="34" charset="0"/>
              </a:rPr>
              <a:t>DB 4</a:t>
            </a:r>
          </a:p>
        </p:txBody>
      </p:sp>
      <p:sp>
        <p:nvSpPr>
          <p:cNvPr id="140" name="Oval 139"/>
          <p:cNvSpPr/>
          <p:nvPr/>
        </p:nvSpPr>
        <p:spPr bwMode="auto">
          <a:xfrm>
            <a:off x="7500658" y="5218725"/>
            <a:ext cx="733602" cy="468669"/>
          </a:xfrm>
          <a:prstGeom prst="ellipse">
            <a:avLst/>
          </a:prstGeom>
          <a:solidFill>
            <a:schemeClr val="accent3">
              <a:lumMod val="50000"/>
              <a:lumOff val="50000"/>
            </a:schemeClr>
          </a:solidFill>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3927" fontAlgn="base">
              <a:lnSpc>
                <a:spcPct val="90000"/>
              </a:lnSpc>
              <a:spcBef>
                <a:spcPct val="0"/>
              </a:spcBef>
              <a:spcAft>
                <a:spcPct val="0"/>
              </a:spcAft>
            </a:pPr>
            <a:r>
              <a:rPr lang="en-US" sz="1175" dirty="0">
                <a:solidFill>
                  <a:srgbClr val="FFFFFF"/>
                </a:solidFill>
                <a:ea typeface="Segoe UI" pitchFamily="34" charset="0"/>
                <a:cs typeface="Segoe UI" pitchFamily="34" charset="0"/>
              </a:rPr>
              <a:t>DB 7</a:t>
            </a:r>
          </a:p>
        </p:txBody>
      </p:sp>
      <p:sp>
        <p:nvSpPr>
          <p:cNvPr id="141" name="Oval 140"/>
          <p:cNvSpPr/>
          <p:nvPr/>
        </p:nvSpPr>
        <p:spPr bwMode="auto">
          <a:xfrm>
            <a:off x="8528331" y="3986430"/>
            <a:ext cx="866164" cy="829489"/>
          </a:xfrm>
          <a:prstGeom prst="ellipse">
            <a:avLst/>
          </a:prstGeom>
          <a:solidFill>
            <a:schemeClr val="accent3">
              <a:lumMod val="50000"/>
              <a:lumOff val="50000"/>
            </a:schemeClr>
          </a:solidFill>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3927" fontAlgn="base">
              <a:lnSpc>
                <a:spcPct val="90000"/>
              </a:lnSpc>
              <a:spcBef>
                <a:spcPct val="0"/>
              </a:spcBef>
              <a:spcAft>
                <a:spcPct val="0"/>
              </a:spcAft>
            </a:pPr>
            <a:r>
              <a:rPr lang="en-US" sz="1175" dirty="0">
                <a:solidFill>
                  <a:srgbClr val="FFFFFF"/>
                </a:solidFill>
                <a:ea typeface="Segoe UI" pitchFamily="34" charset="0"/>
                <a:cs typeface="Segoe UI" pitchFamily="34" charset="0"/>
              </a:rPr>
              <a:t>DB 5</a:t>
            </a:r>
          </a:p>
        </p:txBody>
      </p:sp>
      <p:sp>
        <p:nvSpPr>
          <p:cNvPr id="142" name="Oval 141"/>
          <p:cNvSpPr/>
          <p:nvPr/>
        </p:nvSpPr>
        <p:spPr bwMode="auto">
          <a:xfrm>
            <a:off x="9772644" y="3989639"/>
            <a:ext cx="644791" cy="823072"/>
          </a:xfrm>
          <a:prstGeom prst="ellipse">
            <a:avLst/>
          </a:prstGeom>
          <a:solidFill>
            <a:schemeClr val="accent3">
              <a:lumMod val="50000"/>
              <a:lumOff val="50000"/>
            </a:schemeClr>
          </a:solidFill>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3927" fontAlgn="base">
              <a:lnSpc>
                <a:spcPct val="90000"/>
              </a:lnSpc>
              <a:spcBef>
                <a:spcPct val="0"/>
              </a:spcBef>
              <a:spcAft>
                <a:spcPct val="0"/>
              </a:spcAft>
            </a:pPr>
            <a:r>
              <a:rPr lang="en-US" sz="1175" dirty="0">
                <a:solidFill>
                  <a:srgbClr val="FFFFFF"/>
                </a:solidFill>
                <a:ea typeface="Segoe UI" pitchFamily="34" charset="0"/>
                <a:cs typeface="Segoe UI" pitchFamily="34" charset="0"/>
              </a:rPr>
              <a:t>DB 6</a:t>
            </a:r>
          </a:p>
        </p:txBody>
      </p:sp>
      <p:sp>
        <p:nvSpPr>
          <p:cNvPr id="143" name="Oval 142"/>
          <p:cNvSpPr/>
          <p:nvPr/>
        </p:nvSpPr>
        <p:spPr bwMode="auto">
          <a:xfrm>
            <a:off x="8509809" y="5263890"/>
            <a:ext cx="894235" cy="704980"/>
          </a:xfrm>
          <a:prstGeom prst="ellipse">
            <a:avLst/>
          </a:prstGeom>
          <a:solidFill>
            <a:schemeClr val="accent3">
              <a:lumMod val="50000"/>
              <a:lumOff val="50000"/>
            </a:schemeClr>
          </a:solidFill>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3927" fontAlgn="base">
              <a:lnSpc>
                <a:spcPct val="90000"/>
              </a:lnSpc>
              <a:spcBef>
                <a:spcPct val="0"/>
              </a:spcBef>
              <a:spcAft>
                <a:spcPct val="0"/>
              </a:spcAft>
            </a:pPr>
            <a:r>
              <a:rPr lang="en-US" sz="1175" dirty="0">
                <a:solidFill>
                  <a:srgbClr val="FFFFFF"/>
                </a:solidFill>
                <a:ea typeface="Segoe UI" pitchFamily="34" charset="0"/>
                <a:cs typeface="Segoe UI" pitchFamily="34" charset="0"/>
              </a:rPr>
              <a:t>DB 8</a:t>
            </a:r>
          </a:p>
        </p:txBody>
      </p:sp>
      <p:sp>
        <p:nvSpPr>
          <p:cNvPr id="179" name="Oval 178"/>
          <p:cNvSpPr/>
          <p:nvPr/>
        </p:nvSpPr>
        <p:spPr bwMode="auto">
          <a:xfrm>
            <a:off x="9610813" y="5091102"/>
            <a:ext cx="894235" cy="704980"/>
          </a:xfrm>
          <a:prstGeom prst="ellipse">
            <a:avLst/>
          </a:prstGeom>
          <a:solidFill>
            <a:schemeClr val="accent3">
              <a:lumMod val="50000"/>
              <a:lumOff val="50000"/>
            </a:schemeClr>
          </a:solidFill>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3927" fontAlgn="base">
              <a:lnSpc>
                <a:spcPct val="90000"/>
              </a:lnSpc>
              <a:spcBef>
                <a:spcPct val="0"/>
              </a:spcBef>
              <a:spcAft>
                <a:spcPct val="0"/>
              </a:spcAft>
            </a:pPr>
            <a:r>
              <a:rPr lang="en-US" sz="1175" dirty="0">
                <a:solidFill>
                  <a:srgbClr val="FFFFFF"/>
                </a:solidFill>
                <a:ea typeface="Segoe UI" pitchFamily="34" charset="0"/>
                <a:cs typeface="Segoe UI" pitchFamily="34" charset="0"/>
              </a:rPr>
              <a:t>DB 9</a:t>
            </a:r>
          </a:p>
        </p:txBody>
      </p:sp>
      <p:sp>
        <p:nvSpPr>
          <p:cNvPr id="46" name="Oval 45"/>
          <p:cNvSpPr/>
          <p:nvPr/>
        </p:nvSpPr>
        <p:spPr bwMode="auto">
          <a:xfrm>
            <a:off x="1218848" y="2765221"/>
            <a:ext cx="503174" cy="492063"/>
          </a:xfrm>
          <a:prstGeom prst="ellipse">
            <a:avLst/>
          </a:prstGeom>
          <a:solidFill>
            <a:schemeClr val="accent3">
              <a:lumMod val="50000"/>
              <a:lumOff val="50000"/>
            </a:schemeClr>
          </a:solidFill>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3927" fontAlgn="base">
              <a:lnSpc>
                <a:spcPct val="90000"/>
              </a:lnSpc>
              <a:spcBef>
                <a:spcPct val="0"/>
              </a:spcBef>
              <a:spcAft>
                <a:spcPct val="0"/>
              </a:spcAft>
            </a:pPr>
            <a:r>
              <a:rPr lang="en-US" sz="1175" dirty="0">
                <a:solidFill>
                  <a:srgbClr val="FFFFFF"/>
                </a:solidFill>
                <a:ea typeface="Segoe UI" pitchFamily="34" charset="0"/>
                <a:cs typeface="Segoe UI" pitchFamily="34" charset="0"/>
              </a:rPr>
              <a:t>DB 1</a:t>
            </a:r>
          </a:p>
        </p:txBody>
      </p:sp>
      <p:sp>
        <p:nvSpPr>
          <p:cNvPr id="47" name="Oval 46"/>
          <p:cNvSpPr/>
          <p:nvPr/>
        </p:nvSpPr>
        <p:spPr bwMode="auto">
          <a:xfrm>
            <a:off x="2447267" y="2736125"/>
            <a:ext cx="714313" cy="319364"/>
          </a:xfrm>
          <a:prstGeom prst="ellipse">
            <a:avLst/>
          </a:prstGeom>
          <a:solidFill>
            <a:schemeClr val="accent3">
              <a:lumMod val="50000"/>
              <a:lumOff val="50000"/>
            </a:schemeClr>
          </a:solidFill>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3927" fontAlgn="base">
              <a:lnSpc>
                <a:spcPct val="90000"/>
              </a:lnSpc>
              <a:spcBef>
                <a:spcPct val="0"/>
              </a:spcBef>
              <a:spcAft>
                <a:spcPct val="0"/>
              </a:spcAft>
            </a:pPr>
            <a:r>
              <a:rPr lang="en-US" sz="1175" dirty="0">
                <a:solidFill>
                  <a:srgbClr val="FFFFFF"/>
                </a:solidFill>
                <a:ea typeface="Segoe UI" pitchFamily="34" charset="0"/>
                <a:cs typeface="Segoe UI" pitchFamily="34" charset="0"/>
              </a:rPr>
              <a:t>DB 2</a:t>
            </a:r>
          </a:p>
        </p:txBody>
      </p:sp>
      <p:sp>
        <p:nvSpPr>
          <p:cNvPr id="48" name="Oval 47"/>
          <p:cNvSpPr/>
          <p:nvPr/>
        </p:nvSpPr>
        <p:spPr bwMode="auto">
          <a:xfrm>
            <a:off x="3659984" y="2795209"/>
            <a:ext cx="677768" cy="462075"/>
          </a:xfrm>
          <a:prstGeom prst="ellipse">
            <a:avLst/>
          </a:prstGeom>
          <a:solidFill>
            <a:schemeClr val="accent3">
              <a:lumMod val="50000"/>
              <a:lumOff val="50000"/>
            </a:schemeClr>
          </a:solidFill>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3927" fontAlgn="base">
              <a:lnSpc>
                <a:spcPct val="90000"/>
              </a:lnSpc>
              <a:spcBef>
                <a:spcPct val="0"/>
              </a:spcBef>
              <a:spcAft>
                <a:spcPct val="0"/>
              </a:spcAft>
            </a:pPr>
            <a:r>
              <a:rPr lang="en-US" sz="1175" dirty="0">
                <a:solidFill>
                  <a:srgbClr val="FFFFFF"/>
                </a:solidFill>
                <a:ea typeface="Segoe UI" pitchFamily="34" charset="0"/>
                <a:cs typeface="Segoe UI" pitchFamily="34" charset="0"/>
              </a:rPr>
              <a:t>DB 3</a:t>
            </a:r>
          </a:p>
        </p:txBody>
      </p:sp>
      <p:sp>
        <p:nvSpPr>
          <p:cNvPr id="49" name="Oval 48"/>
          <p:cNvSpPr/>
          <p:nvPr/>
        </p:nvSpPr>
        <p:spPr bwMode="auto">
          <a:xfrm>
            <a:off x="1165664" y="3986430"/>
            <a:ext cx="363205" cy="875610"/>
          </a:xfrm>
          <a:prstGeom prst="ellipse">
            <a:avLst/>
          </a:prstGeom>
          <a:solidFill>
            <a:schemeClr val="accent3">
              <a:lumMod val="50000"/>
              <a:lumOff val="50000"/>
            </a:schemeClr>
          </a:solidFill>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3927" fontAlgn="base">
              <a:lnSpc>
                <a:spcPct val="90000"/>
              </a:lnSpc>
              <a:spcBef>
                <a:spcPct val="0"/>
              </a:spcBef>
              <a:spcAft>
                <a:spcPct val="0"/>
              </a:spcAft>
            </a:pPr>
            <a:r>
              <a:rPr lang="en-US" sz="1175" dirty="0">
                <a:solidFill>
                  <a:srgbClr val="FFFFFF"/>
                </a:solidFill>
                <a:ea typeface="Segoe UI" pitchFamily="34" charset="0"/>
                <a:cs typeface="Segoe UI" pitchFamily="34" charset="0"/>
              </a:rPr>
              <a:t>DB 4</a:t>
            </a:r>
          </a:p>
        </p:txBody>
      </p:sp>
      <p:sp>
        <p:nvSpPr>
          <p:cNvPr id="50" name="Oval 49"/>
          <p:cNvSpPr/>
          <p:nvPr/>
        </p:nvSpPr>
        <p:spPr bwMode="auto">
          <a:xfrm>
            <a:off x="1237606" y="5496062"/>
            <a:ext cx="711259" cy="487605"/>
          </a:xfrm>
          <a:prstGeom prst="ellipse">
            <a:avLst/>
          </a:prstGeom>
          <a:solidFill>
            <a:schemeClr val="accent3">
              <a:lumMod val="50000"/>
              <a:lumOff val="50000"/>
            </a:schemeClr>
          </a:solidFill>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3927" fontAlgn="base">
              <a:lnSpc>
                <a:spcPct val="90000"/>
              </a:lnSpc>
              <a:spcBef>
                <a:spcPct val="0"/>
              </a:spcBef>
              <a:spcAft>
                <a:spcPct val="0"/>
              </a:spcAft>
            </a:pPr>
            <a:r>
              <a:rPr lang="en-US" sz="1175" dirty="0">
                <a:solidFill>
                  <a:srgbClr val="FFFFFF"/>
                </a:solidFill>
                <a:ea typeface="Segoe UI" pitchFamily="34" charset="0"/>
                <a:cs typeface="Segoe UI" pitchFamily="34" charset="0"/>
              </a:rPr>
              <a:t>DB 7</a:t>
            </a:r>
          </a:p>
        </p:txBody>
      </p:sp>
      <p:sp>
        <p:nvSpPr>
          <p:cNvPr id="51" name="Oval 50"/>
          <p:cNvSpPr/>
          <p:nvPr/>
        </p:nvSpPr>
        <p:spPr bwMode="auto">
          <a:xfrm>
            <a:off x="1692254" y="3187523"/>
            <a:ext cx="2237170" cy="2403443"/>
          </a:xfrm>
          <a:prstGeom prst="ellipse">
            <a:avLst/>
          </a:prstGeom>
          <a:solidFill>
            <a:schemeClr val="accent3">
              <a:lumMod val="50000"/>
              <a:lumOff val="50000"/>
            </a:schemeClr>
          </a:solidFill>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3927" fontAlgn="base">
              <a:lnSpc>
                <a:spcPct val="90000"/>
              </a:lnSpc>
              <a:spcBef>
                <a:spcPct val="0"/>
              </a:spcBef>
              <a:spcAft>
                <a:spcPct val="0"/>
              </a:spcAft>
            </a:pPr>
            <a:r>
              <a:rPr lang="en-US" sz="1175" dirty="0">
                <a:solidFill>
                  <a:srgbClr val="FFFFFF"/>
                </a:solidFill>
                <a:ea typeface="Segoe UI" pitchFamily="34" charset="0"/>
                <a:cs typeface="Segoe UI" pitchFamily="34" charset="0"/>
              </a:rPr>
              <a:t>DB 5</a:t>
            </a:r>
          </a:p>
        </p:txBody>
      </p:sp>
      <p:sp>
        <p:nvSpPr>
          <p:cNvPr id="52" name="Oval 51"/>
          <p:cNvSpPr/>
          <p:nvPr/>
        </p:nvSpPr>
        <p:spPr bwMode="auto">
          <a:xfrm>
            <a:off x="4045023" y="3963370"/>
            <a:ext cx="358917" cy="835843"/>
          </a:xfrm>
          <a:prstGeom prst="ellipse">
            <a:avLst/>
          </a:prstGeom>
          <a:solidFill>
            <a:schemeClr val="accent3">
              <a:lumMod val="50000"/>
              <a:lumOff val="50000"/>
            </a:schemeClr>
          </a:solidFill>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3927" fontAlgn="base">
              <a:lnSpc>
                <a:spcPct val="90000"/>
              </a:lnSpc>
              <a:spcBef>
                <a:spcPct val="0"/>
              </a:spcBef>
              <a:spcAft>
                <a:spcPct val="0"/>
              </a:spcAft>
            </a:pPr>
            <a:r>
              <a:rPr lang="en-US" sz="1175" dirty="0">
                <a:solidFill>
                  <a:srgbClr val="FFFFFF"/>
                </a:solidFill>
                <a:ea typeface="Segoe UI" pitchFamily="34" charset="0"/>
                <a:cs typeface="Segoe UI" pitchFamily="34" charset="0"/>
              </a:rPr>
              <a:t>DB 6</a:t>
            </a:r>
          </a:p>
        </p:txBody>
      </p:sp>
      <p:sp>
        <p:nvSpPr>
          <p:cNvPr id="53" name="Oval 52"/>
          <p:cNvSpPr/>
          <p:nvPr/>
        </p:nvSpPr>
        <p:spPr bwMode="auto">
          <a:xfrm>
            <a:off x="2432004" y="5687393"/>
            <a:ext cx="894235" cy="393355"/>
          </a:xfrm>
          <a:prstGeom prst="ellipse">
            <a:avLst/>
          </a:prstGeom>
          <a:solidFill>
            <a:schemeClr val="accent3">
              <a:lumMod val="50000"/>
              <a:lumOff val="50000"/>
            </a:schemeClr>
          </a:solidFill>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3927" fontAlgn="base">
              <a:lnSpc>
                <a:spcPct val="90000"/>
              </a:lnSpc>
              <a:spcBef>
                <a:spcPct val="0"/>
              </a:spcBef>
              <a:spcAft>
                <a:spcPct val="0"/>
              </a:spcAft>
            </a:pPr>
            <a:r>
              <a:rPr lang="en-US" sz="1175" dirty="0">
                <a:solidFill>
                  <a:srgbClr val="FFFFFF"/>
                </a:solidFill>
                <a:ea typeface="Segoe UI" pitchFamily="34" charset="0"/>
                <a:cs typeface="Segoe UI" pitchFamily="34" charset="0"/>
              </a:rPr>
              <a:t>DB 8</a:t>
            </a:r>
          </a:p>
        </p:txBody>
      </p:sp>
      <p:sp>
        <p:nvSpPr>
          <p:cNvPr id="54" name="Oval 53"/>
          <p:cNvSpPr/>
          <p:nvPr/>
        </p:nvSpPr>
        <p:spPr bwMode="auto">
          <a:xfrm>
            <a:off x="3659984" y="5255313"/>
            <a:ext cx="666404" cy="713557"/>
          </a:xfrm>
          <a:prstGeom prst="ellipse">
            <a:avLst/>
          </a:prstGeom>
          <a:solidFill>
            <a:schemeClr val="accent3">
              <a:lumMod val="50000"/>
              <a:lumOff val="50000"/>
            </a:schemeClr>
          </a:solidFill>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3927" fontAlgn="base">
              <a:lnSpc>
                <a:spcPct val="90000"/>
              </a:lnSpc>
              <a:spcBef>
                <a:spcPct val="0"/>
              </a:spcBef>
              <a:spcAft>
                <a:spcPct val="0"/>
              </a:spcAft>
            </a:pPr>
            <a:r>
              <a:rPr lang="en-US" sz="1175" dirty="0">
                <a:solidFill>
                  <a:srgbClr val="FFFFFF"/>
                </a:solidFill>
                <a:ea typeface="Segoe UI" pitchFamily="34" charset="0"/>
                <a:cs typeface="Segoe UI" pitchFamily="34" charset="0"/>
              </a:rPr>
              <a:t>DB 9</a:t>
            </a:r>
          </a:p>
        </p:txBody>
      </p:sp>
      <p:sp>
        <p:nvSpPr>
          <p:cNvPr id="3" name="Rectangle 2"/>
          <p:cNvSpPr/>
          <p:nvPr/>
        </p:nvSpPr>
        <p:spPr>
          <a:xfrm>
            <a:off x="4495414" y="2681980"/>
            <a:ext cx="2150529" cy="814661"/>
          </a:xfrm>
          <a:prstGeom prst="rect">
            <a:avLst/>
          </a:prstGeom>
        </p:spPr>
        <p:txBody>
          <a:bodyPr wrap="square">
            <a:spAutoFit/>
          </a:bodyPr>
          <a:lstStyle/>
          <a:p>
            <a:pPr defTabSz="914367"/>
            <a:r>
              <a:rPr lang="en-US" sz="2353" dirty="0">
                <a:solidFill>
                  <a:srgbClr val="0072C6">
                    <a:lumMod val="60000"/>
                    <a:lumOff val="40000"/>
                  </a:srgbClr>
                </a:solidFill>
              </a:rPr>
              <a:t>Noisy neighbor!</a:t>
            </a:r>
          </a:p>
        </p:txBody>
      </p:sp>
      <p:sp>
        <p:nvSpPr>
          <p:cNvPr id="57" name="Rectangle 56"/>
          <p:cNvSpPr/>
          <p:nvPr/>
        </p:nvSpPr>
        <p:spPr>
          <a:xfrm>
            <a:off x="4903714" y="4973592"/>
            <a:ext cx="2312817" cy="1176733"/>
          </a:xfrm>
          <a:prstGeom prst="rect">
            <a:avLst/>
          </a:prstGeom>
        </p:spPr>
        <p:txBody>
          <a:bodyPr wrap="square">
            <a:spAutoFit/>
          </a:bodyPr>
          <a:lstStyle/>
          <a:p>
            <a:pPr algn="r" defTabSz="914367"/>
            <a:r>
              <a:rPr lang="en-US" sz="2353" dirty="0">
                <a:solidFill>
                  <a:srgbClr val="0072C6">
                    <a:lumMod val="60000"/>
                    <a:lumOff val="40000"/>
                  </a:srgbClr>
                </a:solidFill>
              </a:rPr>
              <a:t>Bounding boxes eliminates noisy neighbors</a:t>
            </a:r>
          </a:p>
        </p:txBody>
      </p:sp>
      <p:sp>
        <p:nvSpPr>
          <p:cNvPr id="8" name="Right Arrow 7"/>
          <p:cNvSpPr/>
          <p:nvPr/>
        </p:nvSpPr>
        <p:spPr bwMode="auto">
          <a:xfrm>
            <a:off x="5000157" y="4031274"/>
            <a:ext cx="1792850" cy="673941"/>
          </a:xfrm>
          <a:prstGeom prst="rightArrow">
            <a:avLst>
              <a:gd name="adj1" fmla="val 50000"/>
              <a:gd name="adj2" fmla="val 61084"/>
            </a:avLst>
          </a:prstGeom>
          <a:solidFill>
            <a:srgbClr val="582D7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2205606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repeatCount="indefinite" autoRev="1" fill="hold" grpId="0" nodeType="clickEffect">
                                  <p:stCondLst>
                                    <p:cond delay="0"/>
                                  </p:stCondLst>
                                  <p:endCondLst>
                                    <p:cond evt="onNext" delay="0">
                                      <p:tgtEl>
                                        <p:sldTgt/>
                                      </p:tgtEl>
                                    </p:cond>
                                  </p:endCondLst>
                                  <p:childTnLst>
                                    <p:animScale>
                                      <p:cBhvr>
                                        <p:cTn id="6" dur="2000" fill="hold"/>
                                        <p:tgtEl>
                                          <p:spTgt spid="85"/>
                                        </p:tgtEl>
                                      </p:cBhvr>
                                      <p:by x="150000" y="150000"/>
                                    </p:animScale>
                                  </p:childTnLst>
                                </p:cTn>
                              </p:par>
                              <p:par>
                                <p:cTn id="7" presetID="6" presetClass="emph" presetSubtype="0" repeatCount="indefinite" autoRev="1" fill="hold" grpId="0" nodeType="withEffect">
                                  <p:stCondLst>
                                    <p:cond delay="100"/>
                                  </p:stCondLst>
                                  <p:endCondLst>
                                    <p:cond evt="onNext" delay="0">
                                      <p:tgtEl>
                                        <p:sldTgt/>
                                      </p:tgtEl>
                                    </p:cond>
                                  </p:endCondLst>
                                  <p:childTnLst>
                                    <p:animScale>
                                      <p:cBhvr>
                                        <p:cTn id="8" dur="5000" fill="hold"/>
                                        <p:tgtEl>
                                          <p:spTgt spid="86"/>
                                        </p:tgtEl>
                                      </p:cBhvr>
                                      <p:by x="150000" y="150000"/>
                                    </p:animScale>
                                  </p:childTnLst>
                                </p:cTn>
                              </p:par>
                              <p:par>
                                <p:cTn id="9" presetID="6" presetClass="emph" presetSubtype="0" repeatCount="indefinite" autoRev="1" fill="hold" grpId="0" nodeType="withEffect">
                                  <p:stCondLst>
                                    <p:cond delay="50"/>
                                  </p:stCondLst>
                                  <p:endCondLst>
                                    <p:cond evt="onNext" delay="0">
                                      <p:tgtEl>
                                        <p:sldTgt/>
                                      </p:tgtEl>
                                    </p:cond>
                                  </p:endCondLst>
                                  <p:childTnLst>
                                    <p:animScale>
                                      <p:cBhvr>
                                        <p:cTn id="10" dur="1000" fill="hold"/>
                                        <p:tgtEl>
                                          <p:spTgt spid="87"/>
                                        </p:tgtEl>
                                      </p:cBhvr>
                                      <p:by x="130000" y="130000"/>
                                    </p:animScale>
                                  </p:childTnLst>
                                </p:cTn>
                              </p:par>
                              <p:par>
                                <p:cTn id="11" presetID="6" presetClass="emph" presetSubtype="0" repeatCount="indefinite" autoRev="1" fill="hold" grpId="0" nodeType="withEffect">
                                  <p:stCondLst>
                                    <p:cond delay="600"/>
                                  </p:stCondLst>
                                  <p:endCondLst>
                                    <p:cond evt="onNext" delay="0">
                                      <p:tgtEl>
                                        <p:sldTgt/>
                                      </p:tgtEl>
                                    </p:cond>
                                  </p:endCondLst>
                                  <p:childTnLst>
                                    <p:animScale>
                                      <p:cBhvr>
                                        <p:cTn id="12" dur="1000" fill="hold"/>
                                        <p:tgtEl>
                                          <p:spTgt spid="88"/>
                                        </p:tgtEl>
                                      </p:cBhvr>
                                      <p:by x="50000" y="50000"/>
                                    </p:animScale>
                                  </p:childTnLst>
                                </p:cTn>
                              </p:par>
                              <p:par>
                                <p:cTn id="13" presetID="6" presetClass="emph" presetSubtype="0" repeatCount="indefinite" autoRev="1" fill="hold" grpId="0" nodeType="withEffect">
                                  <p:stCondLst>
                                    <p:cond delay="0"/>
                                  </p:stCondLst>
                                  <p:endCondLst>
                                    <p:cond evt="onNext" delay="0">
                                      <p:tgtEl>
                                        <p:sldTgt/>
                                      </p:tgtEl>
                                    </p:cond>
                                  </p:endCondLst>
                                  <p:childTnLst>
                                    <p:animScale>
                                      <p:cBhvr>
                                        <p:cTn id="14" dur="2000" fill="hold"/>
                                        <p:tgtEl>
                                          <p:spTgt spid="89"/>
                                        </p:tgtEl>
                                      </p:cBhvr>
                                      <p:by x="150000" y="100000"/>
                                    </p:animScale>
                                  </p:childTnLst>
                                </p:cTn>
                              </p:par>
                              <p:par>
                                <p:cTn id="15" presetID="6" presetClass="emph" presetSubtype="0" repeatCount="indefinite" autoRev="1" fill="hold" grpId="0" nodeType="withEffect">
                                  <p:stCondLst>
                                    <p:cond delay="150"/>
                                  </p:stCondLst>
                                  <p:endCondLst>
                                    <p:cond evt="onNext" delay="0">
                                      <p:tgtEl>
                                        <p:sldTgt/>
                                      </p:tgtEl>
                                    </p:cond>
                                  </p:endCondLst>
                                  <p:childTnLst>
                                    <p:animScale>
                                      <p:cBhvr>
                                        <p:cTn id="16" dur="2000" fill="hold"/>
                                        <p:tgtEl>
                                          <p:spTgt spid="90"/>
                                        </p:tgtEl>
                                      </p:cBhvr>
                                      <p:by x="150000" y="150000"/>
                                    </p:animScale>
                                  </p:childTnLst>
                                </p:cTn>
                              </p:par>
                              <p:par>
                                <p:cTn id="17" presetID="6" presetClass="emph" presetSubtype="0" repeatCount="indefinite" autoRev="1" fill="hold" grpId="0" nodeType="withEffect">
                                  <p:stCondLst>
                                    <p:cond delay="300"/>
                                  </p:stCondLst>
                                  <p:endCondLst>
                                    <p:cond evt="onNext" delay="0">
                                      <p:tgtEl>
                                        <p:sldTgt/>
                                      </p:tgtEl>
                                    </p:cond>
                                  </p:endCondLst>
                                  <p:childTnLst>
                                    <p:animScale>
                                      <p:cBhvr>
                                        <p:cTn id="18" dur="3000" fill="hold"/>
                                        <p:tgtEl>
                                          <p:spTgt spid="91"/>
                                        </p:tgtEl>
                                      </p:cBhvr>
                                      <p:by x="150000" y="150000"/>
                                    </p:animScale>
                                  </p:childTnLst>
                                </p:cTn>
                              </p:par>
                              <p:par>
                                <p:cTn id="19" presetID="6" presetClass="emph" presetSubtype="0" repeatCount="indefinite" autoRev="1" fill="hold" grpId="0" nodeType="withEffect">
                                  <p:stCondLst>
                                    <p:cond delay="0"/>
                                  </p:stCondLst>
                                  <p:endCondLst>
                                    <p:cond evt="onNext" delay="0">
                                      <p:tgtEl>
                                        <p:sldTgt/>
                                      </p:tgtEl>
                                    </p:cond>
                                  </p:endCondLst>
                                  <p:childTnLst>
                                    <p:animScale>
                                      <p:cBhvr>
                                        <p:cTn id="20" dur="3000" fill="hold"/>
                                        <p:tgtEl>
                                          <p:spTgt spid="92"/>
                                        </p:tgtEl>
                                      </p:cBhvr>
                                      <p:by x="50000" y="50000"/>
                                    </p:animScale>
                                  </p:childTnLst>
                                </p:cTn>
                              </p:par>
                              <p:par>
                                <p:cTn id="21" presetID="6" presetClass="emph" presetSubtype="0" repeatCount="indefinite" autoRev="1" fill="hold" grpId="0" nodeType="withEffect">
                                  <p:stCondLst>
                                    <p:cond delay="0"/>
                                  </p:stCondLst>
                                  <p:endCondLst>
                                    <p:cond evt="onNext" delay="0">
                                      <p:tgtEl>
                                        <p:sldTgt/>
                                      </p:tgtEl>
                                    </p:cond>
                                  </p:endCondLst>
                                  <p:childTnLst>
                                    <p:animScale>
                                      <p:cBhvr>
                                        <p:cTn id="22" dur="2000" fill="hold"/>
                                        <p:tgtEl>
                                          <p:spTgt spid="93"/>
                                        </p:tgtEl>
                                      </p:cBhvr>
                                      <p:by x="100000" y="25000"/>
                                    </p:animScale>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85"/>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86"/>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87"/>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88"/>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89"/>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90"/>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91"/>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92"/>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93"/>
                                        </p:tgtEl>
                                        <p:attrNameLst>
                                          <p:attrName>style.visibility</p:attrName>
                                        </p:attrNameLst>
                                      </p:cBhvr>
                                      <p:to>
                                        <p:strVal val="hidden"/>
                                      </p:to>
                                    </p:set>
                                  </p:childTnLst>
                                </p:cTn>
                              </p:par>
                              <p:par>
                                <p:cTn id="45" presetID="1" presetClass="entr" presetSubtype="0" fill="hold" grpId="1" nodeType="withEffect">
                                  <p:stCondLst>
                                    <p:cond delay="0"/>
                                  </p:stCondLst>
                                  <p:childTnLst>
                                    <p:set>
                                      <p:cBhvr>
                                        <p:cTn id="46" dur="1" fill="hold">
                                          <p:stCondLst>
                                            <p:cond delay="0"/>
                                          </p:stCondLst>
                                        </p:cTn>
                                        <p:tgtEl>
                                          <p:spTgt spid="46"/>
                                        </p:tgtEl>
                                        <p:attrNameLst>
                                          <p:attrName>style.visibility</p:attrName>
                                        </p:attrNameLst>
                                      </p:cBhvr>
                                      <p:to>
                                        <p:strVal val="visible"/>
                                      </p:to>
                                    </p:set>
                                  </p:childTnLst>
                                </p:cTn>
                              </p:par>
                              <p:par>
                                <p:cTn id="47" presetID="1" presetClass="entr" presetSubtype="0" fill="hold" grpId="1" nodeType="withEffect">
                                  <p:stCondLst>
                                    <p:cond delay="0"/>
                                  </p:stCondLst>
                                  <p:childTnLst>
                                    <p:set>
                                      <p:cBhvr>
                                        <p:cTn id="48" dur="1" fill="hold">
                                          <p:stCondLst>
                                            <p:cond delay="0"/>
                                          </p:stCondLst>
                                        </p:cTn>
                                        <p:tgtEl>
                                          <p:spTgt spid="47"/>
                                        </p:tgtEl>
                                        <p:attrNameLst>
                                          <p:attrName>style.visibility</p:attrName>
                                        </p:attrNameLst>
                                      </p:cBhvr>
                                      <p:to>
                                        <p:strVal val="visible"/>
                                      </p:to>
                                    </p:set>
                                  </p:childTnLst>
                                </p:cTn>
                              </p:par>
                              <p:par>
                                <p:cTn id="49" presetID="1" presetClass="entr" presetSubtype="0" fill="hold" grpId="1" nodeType="withEffect">
                                  <p:stCondLst>
                                    <p:cond delay="0"/>
                                  </p:stCondLst>
                                  <p:childTnLst>
                                    <p:set>
                                      <p:cBhvr>
                                        <p:cTn id="50" dur="1" fill="hold">
                                          <p:stCondLst>
                                            <p:cond delay="0"/>
                                          </p:stCondLst>
                                        </p:cTn>
                                        <p:tgtEl>
                                          <p:spTgt spid="48"/>
                                        </p:tgtEl>
                                        <p:attrNameLst>
                                          <p:attrName>style.visibility</p:attrName>
                                        </p:attrNameLst>
                                      </p:cBhvr>
                                      <p:to>
                                        <p:strVal val="visible"/>
                                      </p:to>
                                    </p:set>
                                  </p:childTnLst>
                                </p:cTn>
                              </p:par>
                              <p:par>
                                <p:cTn id="51" presetID="1" presetClass="entr" presetSubtype="0" fill="hold" grpId="1" nodeType="withEffect">
                                  <p:stCondLst>
                                    <p:cond delay="0"/>
                                  </p:stCondLst>
                                  <p:childTnLst>
                                    <p:set>
                                      <p:cBhvr>
                                        <p:cTn id="52" dur="1" fill="hold">
                                          <p:stCondLst>
                                            <p:cond delay="0"/>
                                          </p:stCondLst>
                                        </p:cTn>
                                        <p:tgtEl>
                                          <p:spTgt spid="49"/>
                                        </p:tgtEl>
                                        <p:attrNameLst>
                                          <p:attrName>style.visibility</p:attrName>
                                        </p:attrNameLst>
                                      </p:cBhvr>
                                      <p:to>
                                        <p:strVal val="visible"/>
                                      </p:to>
                                    </p:set>
                                  </p:childTnLst>
                                </p:cTn>
                              </p:par>
                              <p:par>
                                <p:cTn id="53" presetID="1" presetClass="entr" presetSubtype="0" fill="hold" grpId="1" nodeType="withEffect">
                                  <p:stCondLst>
                                    <p:cond delay="0"/>
                                  </p:stCondLst>
                                  <p:childTnLst>
                                    <p:set>
                                      <p:cBhvr>
                                        <p:cTn id="54" dur="1" fill="hold">
                                          <p:stCondLst>
                                            <p:cond delay="0"/>
                                          </p:stCondLst>
                                        </p:cTn>
                                        <p:tgtEl>
                                          <p:spTgt spid="50"/>
                                        </p:tgtEl>
                                        <p:attrNameLst>
                                          <p:attrName>style.visibility</p:attrName>
                                        </p:attrNameLst>
                                      </p:cBhvr>
                                      <p:to>
                                        <p:strVal val="visible"/>
                                      </p:to>
                                    </p:set>
                                  </p:childTnLst>
                                </p:cTn>
                              </p:par>
                              <p:par>
                                <p:cTn id="55" presetID="1" presetClass="entr" presetSubtype="0" fill="hold" grpId="1" nodeType="withEffect">
                                  <p:stCondLst>
                                    <p:cond delay="0"/>
                                  </p:stCondLst>
                                  <p:childTnLst>
                                    <p:set>
                                      <p:cBhvr>
                                        <p:cTn id="56" dur="1" fill="hold">
                                          <p:stCondLst>
                                            <p:cond delay="0"/>
                                          </p:stCondLst>
                                        </p:cTn>
                                        <p:tgtEl>
                                          <p:spTgt spid="51"/>
                                        </p:tgtEl>
                                        <p:attrNameLst>
                                          <p:attrName>style.visibility</p:attrName>
                                        </p:attrNameLst>
                                      </p:cBhvr>
                                      <p:to>
                                        <p:strVal val="visible"/>
                                      </p:to>
                                    </p:set>
                                  </p:childTnLst>
                                </p:cTn>
                              </p:par>
                              <p:par>
                                <p:cTn id="57" presetID="1" presetClass="entr" presetSubtype="0" fill="hold" grpId="1" nodeType="withEffect">
                                  <p:stCondLst>
                                    <p:cond delay="0"/>
                                  </p:stCondLst>
                                  <p:childTnLst>
                                    <p:set>
                                      <p:cBhvr>
                                        <p:cTn id="58" dur="1" fill="hold">
                                          <p:stCondLst>
                                            <p:cond delay="0"/>
                                          </p:stCondLst>
                                        </p:cTn>
                                        <p:tgtEl>
                                          <p:spTgt spid="52"/>
                                        </p:tgtEl>
                                        <p:attrNameLst>
                                          <p:attrName>style.visibility</p:attrName>
                                        </p:attrNameLst>
                                      </p:cBhvr>
                                      <p:to>
                                        <p:strVal val="visible"/>
                                      </p:to>
                                    </p:set>
                                  </p:childTnLst>
                                </p:cTn>
                              </p:par>
                              <p:par>
                                <p:cTn id="59" presetID="1" presetClass="entr" presetSubtype="0" fill="hold" grpId="1" nodeType="withEffect">
                                  <p:stCondLst>
                                    <p:cond delay="0"/>
                                  </p:stCondLst>
                                  <p:childTnLst>
                                    <p:set>
                                      <p:cBhvr>
                                        <p:cTn id="60" dur="1" fill="hold">
                                          <p:stCondLst>
                                            <p:cond delay="0"/>
                                          </p:stCondLst>
                                        </p:cTn>
                                        <p:tgtEl>
                                          <p:spTgt spid="53"/>
                                        </p:tgtEl>
                                        <p:attrNameLst>
                                          <p:attrName>style.visibility</p:attrName>
                                        </p:attrNameLst>
                                      </p:cBhvr>
                                      <p:to>
                                        <p:strVal val="visible"/>
                                      </p:to>
                                    </p:set>
                                  </p:childTnLst>
                                </p:cTn>
                              </p:par>
                              <p:par>
                                <p:cTn id="61" presetID="1" presetClass="entr" presetSubtype="0" fill="hold" grpId="1" nodeType="withEffect">
                                  <p:stCondLst>
                                    <p:cond delay="0"/>
                                  </p:stCondLst>
                                  <p:childTnLst>
                                    <p:set>
                                      <p:cBhvr>
                                        <p:cTn id="62" dur="1" fill="hold">
                                          <p:stCondLst>
                                            <p:cond delay="0"/>
                                          </p:stCondLst>
                                        </p:cTn>
                                        <p:tgtEl>
                                          <p:spTgt spid="54"/>
                                        </p:tgtEl>
                                        <p:attrNameLst>
                                          <p:attrName>style.visibility</p:attrName>
                                        </p:attrNameLst>
                                      </p:cBhvr>
                                      <p:to>
                                        <p:strVal val="visible"/>
                                      </p:to>
                                    </p:set>
                                  </p:childTnLst>
                                </p:cTn>
                              </p:par>
                              <p:par>
                                <p:cTn id="63" presetID="6" presetClass="emph" presetSubtype="0" repeatCount="indefinite" autoRev="1" fill="hold" grpId="0" nodeType="withEffect">
                                  <p:stCondLst>
                                    <p:cond delay="0"/>
                                  </p:stCondLst>
                                  <p:endCondLst>
                                    <p:cond evt="onNext" delay="0">
                                      <p:tgtEl>
                                        <p:sldTgt/>
                                      </p:tgtEl>
                                    </p:cond>
                                  </p:endCondLst>
                                  <p:childTnLst>
                                    <p:animScale>
                                      <p:cBhvr>
                                        <p:cTn id="64" dur="2000" fill="hold"/>
                                        <p:tgtEl>
                                          <p:spTgt spid="46"/>
                                        </p:tgtEl>
                                      </p:cBhvr>
                                      <p:by x="130000" y="130000"/>
                                    </p:animScale>
                                  </p:childTnLst>
                                </p:cTn>
                              </p:par>
                              <p:par>
                                <p:cTn id="65" presetID="6" presetClass="emph" presetSubtype="0" repeatCount="indefinite" autoRev="1" fill="hold" grpId="0" nodeType="withEffect">
                                  <p:stCondLst>
                                    <p:cond delay="100"/>
                                  </p:stCondLst>
                                  <p:endCondLst>
                                    <p:cond evt="onNext" delay="0">
                                      <p:tgtEl>
                                        <p:sldTgt/>
                                      </p:tgtEl>
                                    </p:cond>
                                  </p:endCondLst>
                                  <p:childTnLst>
                                    <p:animScale>
                                      <p:cBhvr>
                                        <p:cTn id="66" dur="5000" fill="hold"/>
                                        <p:tgtEl>
                                          <p:spTgt spid="47"/>
                                        </p:tgtEl>
                                      </p:cBhvr>
                                      <p:by x="120000" y="120000"/>
                                    </p:animScale>
                                  </p:childTnLst>
                                </p:cTn>
                              </p:par>
                              <p:par>
                                <p:cTn id="67" presetID="6" presetClass="emph" presetSubtype="0" repeatCount="indefinite" autoRev="1" fill="hold" grpId="0" nodeType="withEffect">
                                  <p:stCondLst>
                                    <p:cond delay="50"/>
                                  </p:stCondLst>
                                  <p:endCondLst>
                                    <p:cond evt="onNext" delay="0">
                                      <p:tgtEl>
                                        <p:sldTgt/>
                                      </p:tgtEl>
                                    </p:cond>
                                  </p:endCondLst>
                                  <p:childTnLst>
                                    <p:animScale>
                                      <p:cBhvr>
                                        <p:cTn id="68" dur="1000" fill="hold"/>
                                        <p:tgtEl>
                                          <p:spTgt spid="48"/>
                                        </p:tgtEl>
                                      </p:cBhvr>
                                      <p:by x="120000" y="120000"/>
                                    </p:animScale>
                                  </p:childTnLst>
                                </p:cTn>
                              </p:par>
                              <p:par>
                                <p:cTn id="69" presetID="6" presetClass="emph" presetSubtype="0" repeatCount="indefinite" autoRev="1" fill="hold" grpId="0" nodeType="withEffect">
                                  <p:stCondLst>
                                    <p:cond delay="600"/>
                                  </p:stCondLst>
                                  <p:endCondLst>
                                    <p:cond evt="onNext" delay="0">
                                      <p:tgtEl>
                                        <p:sldTgt/>
                                      </p:tgtEl>
                                    </p:cond>
                                  </p:endCondLst>
                                  <p:childTnLst>
                                    <p:animScale>
                                      <p:cBhvr>
                                        <p:cTn id="70" dur="1000" fill="hold"/>
                                        <p:tgtEl>
                                          <p:spTgt spid="49"/>
                                        </p:tgtEl>
                                      </p:cBhvr>
                                      <p:by x="75000" y="75000"/>
                                    </p:animScale>
                                  </p:childTnLst>
                                </p:cTn>
                              </p:par>
                              <p:par>
                                <p:cTn id="71" presetID="6" presetClass="emph" presetSubtype="0" repeatCount="indefinite" autoRev="1" fill="hold" grpId="0" nodeType="withEffect">
                                  <p:stCondLst>
                                    <p:cond delay="0"/>
                                  </p:stCondLst>
                                  <p:endCondLst>
                                    <p:cond evt="onNext" delay="0">
                                      <p:tgtEl>
                                        <p:sldTgt/>
                                      </p:tgtEl>
                                    </p:cond>
                                  </p:endCondLst>
                                  <p:childTnLst>
                                    <p:animScale>
                                      <p:cBhvr>
                                        <p:cTn id="72" dur="2000" fill="hold"/>
                                        <p:tgtEl>
                                          <p:spTgt spid="50"/>
                                        </p:tgtEl>
                                      </p:cBhvr>
                                      <p:by x="115000" y="100000"/>
                                    </p:animScale>
                                  </p:childTnLst>
                                </p:cTn>
                              </p:par>
                              <p:par>
                                <p:cTn id="73" presetID="6" presetClass="emph" presetSubtype="0" repeatCount="indefinite" autoRev="1" fill="hold" grpId="0" nodeType="withEffect">
                                  <p:stCondLst>
                                    <p:cond delay="150"/>
                                  </p:stCondLst>
                                  <p:endCondLst>
                                    <p:cond evt="onNext" delay="0">
                                      <p:tgtEl>
                                        <p:sldTgt/>
                                      </p:tgtEl>
                                    </p:cond>
                                  </p:endCondLst>
                                  <p:childTnLst>
                                    <p:animScale>
                                      <p:cBhvr>
                                        <p:cTn id="74" dur="2000" fill="hold"/>
                                        <p:tgtEl>
                                          <p:spTgt spid="51"/>
                                        </p:tgtEl>
                                      </p:cBhvr>
                                      <p:by x="105000" y="105000"/>
                                    </p:animScale>
                                  </p:childTnLst>
                                </p:cTn>
                              </p:par>
                              <p:par>
                                <p:cTn id="75" presetID="6" presetClass="emph" presetSubtype="0" repeatCount="indefinite" autoRev="1" fill="hold" grpId="0" nodeType="withEffect">
                                  <p:stCondLst>
                                    <p:cond delay="300"/>
                                  </p:stCondLst>
                                  <p:endCondLst>
                                    <p:cond evt="onNext" delay="0">
                                      <p:tgtEl>
                                        <p:sldTgt/>
                                      </p:tgtEl>
                                    </p:cond>
                                  </p:endCondLst>
                                  <p:childTnLst>
                                    <p:animScale>
                                      <p:cBhvr>
                                        <p:cTn id="76" dur="3000" fill="hold"/>
                                        <p:tgtEl>
                                          <p:spTgt spid="52"/>
                                        </p:tgtEl>
                                      </p:cBhvr>
                                      <p:by x="110000" y="110000"/>
                                    </p:animScale>
                                  </p:childTnLst>
                                </p:cTn>
                              </p:par>
                              <p:par>
                                <p:cTn id="77" presetID="6" presetClass="emph" presetSubtype="0" repeatCount="indefinite" autoRev="1" fill="hold" grpId="0" nodeType="withEffect">
                                  <p:stCondLst>
                                    <p:cond delay="0"/>
                                  </p:stCondLst>
                                  <p:endCondLst>
                                    <p:cond evt="onNext" delay="0">
                                      <p:tgtEl>
                                        <p:sldTgt/>
                                      </p:tgtEl>
                                    </p:cond>
                                  </p:endCondLst>
                                  <p:childTnLst>
                                    <p:animScale>
                                      <p:cBhvr>
                                        <p:cTn id="78" dur="3000" fill="hold"/>
                                        <p:tgtEl>
                                          <p:spTgt spid="53"/>
                                        </p:tgtEl>
                                      </p:cBhvr>
                                      <p:by x="80000" y="80000"/>
                                    </p:animScale>
                                  </p:childTnLst>
                                </p:cTn>
                              </p:par>
                              <p:par>
                                <p:cTn id="79" presetID="6" presetClass="emph" presetSubtype="0" repeatCount="indefinite" autoRev="1" fill="hold" grpId="0" nodeType="withEffect">
                                  <p:stCondLst>
                                    <p:cond delay="0"/>
                                  </p:stCondLst>
                                  <p:endCondLst>
                                    <p:cond evt="onNext" delay="0">
                                      <p:tgtEl>
                                        <p:sldTgt/>
                                      </p:tgtEl>
                                    </p:cond>
                                  </p:endCondLst>
                                  <p:childTnLst>
                                    <p:animScale>
                                      <p:cBhvr>
                                        <p:cTn id="80" dur="2000" fill="hold"/>
                                        <p:tgtEl>
                                          <p:spTgt spid="54"/>
                                        </p:tgtEl>
                                      </p:cBhvr>
                                      <p:by x="100000" y="75000"/>
                                    </p:animScale>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1" nodeType="clickEffect">
                                  <p:stCondLst>
                                    <p:cond delay="0"/>
                                  </p:stCondLst>
                                  <p:childTnLst>
                                    <p:set>
                                      <p:cBhvr>
                                        <p:cTn id="84" dur="1" fill="hold">
                                          <p:stCondLst>
                                            <p:cond delay="0"/>
                                          </p:stCondLst>
                                        </p:cTn>
                                        <p:tgtEl>
                                          <p:spTgt spid="3"/>
                                        </p:tgtEl>
                                        <p:attrNameLst>
                                          <p:attrName>style.visibility</p:attrName>
                                        </p:attrNameLst>
                                      </p:cBhvr>
                                      <p:to>
                                        <p:strVal val="hidden"/>
                                      </p:to>
                                    </p:set>
                                  </p:childTnLst>
                                </p:cTn>
                              </p:par>
                              <p:par>
                                <p:cTn id="85" presetID="1" presetClass="entr" presetSubtype="0" fill="hold" grpId="1" nodeType="withEffect">
                                  <p:stCondLst>
                                    <p:cond delay="0"/>
                                  </p:stCondLst>
                                  <p:childTnLst>
                                    <p:set>
                                      <p:cBhvr>
                                        <p:cTn id="86" dur="1" fill="hold">
                                          <p:stCondLst>
                                            <p:cond delay="0"/>
                                          </p:stCondLst>
                                        </p:cTn>
                                        <p:tgtEl>
                                          <p:spTgt spid="136"/>
                                        </p:tgtEl>
                                        <p:attrNameLst>
                                          <p:attrName>style.visibility</p:attrName>
                                        </p:attrNameLst>
                                      </p:cBhvr>
                                      <p:to>
                                        <p:strVal val="visible"/>
                                      </p:to>
                                    </p:set>
                                  </p:childTnLst>
                                </p:cTn>
                              </p:par>
                              <p:par>
                                <p:cTn id="87" presetID="1" presetClass="entr" presetSubtype="0" fill="hold" grpId="1" nodeType="withEffect">
                                  <p:stCondLst>
                                    <p:cond delay="0"/>
                                  </p:stCondLst>
                                  <p:childTnLst>
                                    <p:set>
                                      <p:cBhvr>
                                        <p:cTn id="88" dur="1" fill="hold">
                                          <p:stCondLst>
                                            <p:cond delay="0"/>
                                          </p:stCondLst>
                                        </p:cTn>
                                        <p:tgtEl>
                                          <p:spTgt spid="137"/>
                                        </p:tgtEl>
                                        <p:attrNameLst>
                                          <p:attrName>style.visibility</p:attrName>
                                        </p:attrNameLst>
                                      </p:cBhvr>
                                      <p:to>
                                        <p:strVal val="visible"/>
                                      </p:to>
                                    </p:set>
                                  </p:childTnLst>
                                </p:cTn>
                              </p:par>
                              <p:par>
                                <p:cTn id="89" presetID="1" presetClass="entr" presetSubtype="0" fill="hold" grpId="1" nodeType="withEffect">
                                  <p:stCondLst>
                                    <p:cond delay="0"/>
                                  </p:stCondLst>
                                  <p:childTnLst>
                                    <p:set>
                                      <p:cBhvr>
                                        <p:cTn id="90" dur="1" fill="hold">
                                          <p:stCondLst>
                                            <p:cond delay="0"/>
                                          </p:stCondLst>
                                        </p:cTn>
                                        <p:tgtEl>
                                          <p:spTgt spid="138"/>
                                        </p:tgtEl>
                                        <p:attrNameLst>
                                          <p:attrName>style.visibility</p:attrName>
                                        </p:attrNameLst>
                                      </p:cBhvr>
                                      <p:to>
                                        <p:strVal val="visible"/>
                                      </p:to>
                                    </p:set>
                                  </p:childTnLst>
                                </p:cTn>
                              </p:par>
                              <p:par>
                                <p:cTn id="91" presetID="1" presetClass="entr" presetSubtype="0" fill="hold" grpId="1" nodeType="withEffect">
                                  <p:stCondLst>
                                    <p:cond delay="0"/>
                                  </p:stCondLst>
                                  <p:childTnLst>
                                    <p:set>
                                      <p:cBhvr>
                                        <p:cTn id="92" dur="1" fill="hold">
                                          <p:stCondLst>
                                            <p:cond delay="0"/>
                                          </p:stCondLst>
                                        </p:cTn>
                                        <p:tgtEl>
                                          <p:spTgt spid="139"/>
                                        </p:tgtEl>
                                        <p:attrNameLst>
                                          <p:attrName>style.visibility</p:attrName>
                                        </p:attrNameLst>
                                      </p:cBhvr>
                                      <p:to>
                                        <p:strVal val="visible"/>
                                      </p:to>
                                    </p:set>
                                  </p:childTnLst>
                                </p:cTn>
                              </p:par>
                              <p:par>
                                <p:cTn id="93" presetID="1" presetClass="entr" presetSubtype="0" fill="hold" grpId="1" nodeType="withEffect">
                                  <p:stCondLst>
                                    <p:cond delay="0"/>
                                  </p:stCondLst>
                                  <p:childTnLst>
                                    <p:set>
                                      <p:cBhvr>
                                        <p:cTn id="94" dur="1" fill="hold">
                                          <p:stCondLst>
                                            <p:cond delay="0"/>
                                          </p:stCondLst>
                                        </p:cTn>
                                        <p:tgtEl>
                                          <p:spTgt spid="140"/>
                                        </p:tgtEl>
                                        <p:attrNameLst>
                                          <p:attrName>style.visibility</p:attrName>
                                        </p:attrNameLst>
                                      </p:cBhvr>
                                      <p:to>
                                        <p:strVal val="visible"/>
                                      </p:to>
                                    </p:set>
                                  </p:childTnLst>
                                </p:cTn>
                              </p:par>
                              <p:par>
                                <p:cTn id="95" presetID="1" presetClass="entr" presetSubtype="0" fill="hold" grpId="1" nodeType="withEffect">
                                  <p:stCondLst>
                                    <p:cond delay="0"/>
                                  </p:stCondLst>
                                  <p:childTnLst>
                                    <p:set>
                                      <p:cBhvr>
                                        <p:cTn id="96" dur="1" fill="hold">
                                          <p:stCondLst>
                                            <p:cond delay="0"/>
                                          </p:stCondLst>
                                        </p:cTn>
                                        <p:tgtEl>
                                          <p:spTgt spid="141"/>
                                        </p:tgtEl>
                                        <p:attrNameLst>
                                          <p:attrName>style.visibility</p:attrName>
                                        </p:attrNameLst>
                                      </p:cBhvr>
                                      <p:to>
                                        <p:strVal val="visible"/>
                                      </p:to>
                                    </p:set>
                                  </p:childTnLst>
                                </p:cTn>
                              </p:par>
                              <p:par>
                                <p:cTn id="97" presetID="1" presetClass="entr" presetSubtype="0" fill="hold" grpId="1" nodeType="withEffect">
                                  <p:stCondLst>
                                    <p:cond delay="0"/>
                                  </p:stCondLst>
                                  <p:childTnLst>
                                    <p:set>
                                      <p:cBhvr>
                                        <p:cTn id="98" dur="1" fill="hold">
                                          <p:stCondLst>
                                            <p:cond delay="0"/>
                                          </p:stCondLst>
                                        </p:cTn>
                                        <p:tgtEl>
                                          <p:spTgt spid="142"/>
                                        </p:tgtEl>
                                        <p:attrNameLst>
                                          <p:attrName>style.visibility</p:attrName>
                                        </p:attrNameLst>
                                      </p:cBhvr>
                                      <p:to>
                                        <p:strVal val="visible"/>
                                      </p:to>
                                    </p:set>
                                  </p:childTnLst>
                                </p:cTn>
                              </p:par>
                              <p:par>
                                <p:cTn id="99" presetID="1" presetClass="entr" presetSubtype="0" fill="hold" grpId="1" nodeType="withEffect">
                                  <p:stCondLst>
                                    <p:cond delay="0"/>
                                  </p:stCondLst>
                                  <p:childTnLst>
                                    <p:set>
                                      <p:cBhvr>
                                        <p:cTn id="100" dur="1" fill="hold">
                                          <p:stCondLst>
                                            <p:cond delay="0"/>
                                          </p:stCondLst>
                                        </p:cTn>
                                        <p:tgtEl>
                                          <p:spTgt spid="143"/>
                                        </p:tgtEl>
                                        <p:attrNameLst>
                                          <p:attrName>style.visibility</p:attrName>
                                        </p:attrNameLst>
                                      </p:cBhvr>
                                      <p:to>
                                        <p:strVal val="visible"/>
                                      </p:to>
                                    </p:set>
                                  </p:childTnLst>
                                </p:cTn>
                              </p:par>
                              <p:par>
                                <p:cTn id="101" presetID="1" presetClass="entr" presetSubtype="0" fill="hold" grpId="1" nodeType="withEffect">
                                  <p:stCondLst>
                                    <p:cond delay="0"/>
                                  </p:stCondLst>
                                  <p:childTnLst>
                                    <p:set>
                                      <p:cBhvr>
                                        <p:cTn id="102" dur="1" fill="hold">
                                          <p:stCondLst>
                                            <p:cond delay="0"/>
                                          </p:stCondLst>
                                        </p:cTn>
                                        <p:tgtEl>
                                          <p:spTgt spid="179"/>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120"/>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11">
                                            <p:txEl>
                                              <p:pRg st="0" end="0"/>
                                            </p:txEl>
                                          </p:spTgt>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8"/>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57"/>
                                        </p:tgtEl>
                                        <p:attrNameLst>
                                          <p:attrName>style.visibility</p:attrName>
                                        </p:attrNameLst>
                                      </p:cBhvr>
                                      <p:to>
                                        <p:strVal val="visible"/>
                                      </p:to>
                                    </p:set>
                                  </p:childTnLst>
                                </p:cTn>
                              </p:par>
                            </p:childTnLst>
                          </p:cTn>
                        </p:par>
                        <p:par>
                          <p:cTn id="111" fill="hold">
                            <p:stCondLst>
                              <p:cond delay="0"/>
                            </p:stCondLst>
                            <p:childTnLst>
                              <p:par>
                                <p:cTn id="112" presetID="6" presetClass="emph" presetSubtype="0" repeatCount="indefinite" autoRev="1" fill="hold" grpId="0" nodeType="afterEffect">
                                  <p:stCondLst>
                                    <p:cond delay="0"/>
                                  </p:stCondLst>
                                  <p:endCondLst>
                                    <p:cond evt="onNext" delay="0">
                                      <p:tgtEl>
                                        <p:sldTgt/>
                                      </p:tgtEl>
                                    </p:cond>
                                  </p:endCondLst>
                                  <p:childTnLst>
                                    <p:animScale>
                                      <p:cBhvr>
                                        <p:cTn id="113" dur="2000" fill="hold"/>
                                        <p:tgtEl>
                                          <p:spTgt spid="136"/>
                                        </p:tgtEl>
                                      </p:cBhvr>
                                      <p:by x="145000" y="145000"/>
                                    </p:animScale>
                                  </p:childTnLst>
                                </p:cTn>
                              </p:par>
                              <p:par>
                                <p:cTn id="114" presetID="6" presetClass="emph" presetSubtype="0" repeatCount="indefinite" autoRev="1" fill="hold" grpId="0" nodeType="withEffect">
                                  <p:stCondLst>
                                    <p:cond delay="100"/>
                                  </p:stCondLst>
                                  <p:endCondLst>
                                    <p:cond evt="onNext" delay="0">
                                      <p:tgtEl>
                                        <p:sldTgt/>
                                      </p:tgtEl>
                                    </p:cond>
                                  </p:endCondLst>
                                  <p:childTnLst>
                                    <p:animScale>
                                      <p:cBhvr>
                                        <p:cTn id="115" dur="5000" fill="hold"/>
                                        <p:tgtEl>
                                          <p:spTgt spid="137"/>
                                        </p:tgtEl>
                                      </p:cBhvr>
                                      <p:by x="140000" y="140000"/>
                                    </p:animScale>
                                  </p:childTnLst>
                                </p:cTn>
                              </p:par>
                              <p:par>
                                <p:cTn id="116" presetID="6" presetClass="emph" presetSubtype="0" repeatCount="indefinite" autoRev="1" fill="hold" grpId="0" nodeType="withEffect">
                                  <p:stCondLst>
                                    <p:cond delay="50"/>
                                  </p:stCondLst>
                                  <p:endCondLst>
                                    <p:cond evt="onNext" delay="0">
                                      <p:tgtEl>
                                        <p:sldTgt/>
                                      </p:tgtEl>
                                    </p:cond>
                                  </p:endCondLst>
                                  <p:childTnLst>
                                    <p:animScale>
                                      <p:cBhvr>
                                        <p:cTn id="117" dur="1000" fill="hold"/>
                                        <p:tgtEl>
                                          <p:spTgt spid="138"/>
                                        </p:tgtEl>
                                      </p:cBhvr>
                                      <p:by x="130000" y="130000"/>
                                    </p:animScale>
                                  </p:childTnLst>
                                </p:cTn>
                              </p:par>
                              <p:par>
                                <p:cTn id="118" presetID="6" presetClass="emph" presetSubtype="0" repeatCount="indefinite" autoRev="1" fill="hold" grpId="0" nodeType="withEffect">
                                  <p:stCondLst>
                                    <p:cond delay="600"/>
                                  </p:stCondLst>
                                  <p:endCondLst>
                                    <p:cond evt="onNext" delay="0">
                                      <p:tgtEl>
                                        <p:sldTgt/>
                                      </p:tgtEl>
                                    </p:cond>
                                  </p:endCondLst>
                                  <p:childTnLst>
                                    <p:animScale>
                                      <p:cBhvr>
                                        <p:cTn id="119" dur="1000" fill="hold"/>
                                        <p:tgtEl>
                                          <p:spTgt spid="139"/>
                                        </p:tgtEl>
                                      </p:cBhvr>
                                      <p:by x="50000" y="50000"/>
                                    </p:animScale>
                                  </p:childTnLst>
                                </p:cTn>
                              </p:par>
                              <p:par>
                                <p:cTn id="120" presetID="6" presetClass="emph" presetSubtype="0" repeatCount="indefinite" autoRev="1" fill="hold" grpId="0" nodeType="withEffect">
                                  <p:stCondLst>
                                    <p:cond delay="0"/>
                                  </p:stCondLst>
                                  <p:endCondLst>
                                    <p:cond evt="onNext" delay="0">
                                      <p:tgtEl>
                                        <p:sldTgt/>
                                      </p:tgtEl>
                                    </p:cond>
                                  </p:endCondLst>
                                  <p:childTnLst>
                                    <p:animScale>
                                      <p:cBhvr>
                                        <p:cTn id="121" dur="2000" fill="hold"/>
                                        <p:tgtEl>
                                          <p:spTgt spid="140"/>
                                        </p:tgtEl>
                                      </p:cBhvr>
                                      <p:by x="135000" y="100000"/>
                                    </p:animScale>
                                  </p:childTnLst>
                                </p:cTn>
                              </p:par>
                              <p:par>
                                <p:cTn id="122" presetID="6" presetClass="emph" presetSubtype="0" repeatCount="indefinite" autoRev="1" fill="hold" grpId="0" nodeType="withEffect">
                                  <p:stCondLst>
                                    <p:cond delay="150"/>
                                  </p:stCondLst>
                                  <p:endCondLst>
                                    <p:cond evt="onNext" delay="0">
                                      <p:tgtEl>
                                        <p:sldTgt/>
                                      </p:tgtEl>
                                    </p:cond>
                                  </p:endCondLst>
                                  <p:childTnLst>
                                    <p:animScale>
                                      <p:cBhvr>
                                        <p:cTn id="123" dur="2000" fill="hold"/>
                                        <p:tgtEl>
                                          <p:spTgt spid="141"/>
                                        </p:tgtEl>
                                      </p:cBhvr>
                                      <p:by x="118000" y="118000"/>
                                    </p:animScale>
                                  </p:childTnLst>
                                </p:cTn>
                              </p:par>
                              <p:par>
                                <p:cTn id="124" presetID="6" presetClass="emph" presetSubtype="0" repeatCount="indefinite" autoRev="1" fill="hold" grpId="0" nodeType="withEffect">
                                  <p:stCondLst>
                                    <p:cond delay="300"/>
                                  </p:stCondLst>
                                  <p:endCondLst>
                                    <p:cond evt="onNext" delay="0">
                                      <p:tgtEl>
                                        <p:sldTgt/>
                                      </p:tgtEl>
                                    </p:cond>
                                  </p:endCondLst>
                                  <p:childTnLst>
                                    <p:animScale>
                                      <p:cBhvr>
                                        <p:cTn id="125" dur="3000" fill="hold"/>
                                        <p:tgtEl>
                                          <p:spTgt spid="142"/>
                                        </p:tgtEl>
                                      </p:cBhvr>
                                      <p:by x="125000" y="125000"/>
                                    </p:animScale>
                                  </p:childTnLst>
                                </p:cTn>
                              </p:par>
                              <p:par>
                                <p:cTn id="126" presetID="6" presetClass="emph" presetSubtype="0" repeatCount="indefinite" autoRev="1" fill="hold" grpId="0" nodeType="withEffect">
                                  <p:stCondLst>
                                    <p:cond delay="0"/>
                                  </p:stCondLst>
                                  <p:endCondLst>
                                    <p:cond evt="onNext" delay="0">
                                      <p:tgtEl>
                                        <p:sldTgt/>
                                      </p:tgtEl>
                                    </p:cond>
                                  </p:endCondLst>
                                  <p:childTnLst>
                                    <p:animScale>
                                      <p:cBhvr>
                                        <p:cTn id="127" dur="3000" fill="hold"/>
                                        <p:tgtEl>
                                          <p:spTgt spid="143"/>
                                        </p:tgtEl>
                                      </p:cBhvr>
                                      <p:by x="50000" y="50000"/>
                                    </p:animScale>
                                  </p:childTnLst>
                                </p:cTn>
                              </p:par>
                              <p:par>
                                <p:cTn id="128" presetID="6" presetClass="emph" presetSubtype="0" repeatCount="indefinite" autoRev="1" fill="hold" grpId="0" nodeType="withEffect">
                                  <p:stCondLst>
                                    <p:cond delay="0"/>
                                  </p:stCondLst>
                                  <p:endCondLst>
                                    <p:cond evt="onNext" delay="0">
                                      <p:tgtEl>
                                        <p:sldTgt/>
                                      </p:tgtEl>
                                    </p:cond>
                                  </p:endCondLst>
                                  <p:childTnLst>
                                    <p:animScale>
                                      <p:cBhvr>
                                        <p:cTn id="129" dur="3000" fill="hold"/>
                                        <p:tgtEl>
                                          <p:spTgt spid="179"/>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85" grpId="0" animBg="1"/>
      <p:bldP spid="85" grpId="1" animBg="1"/>
      <p:bldP spid="86" grpId="0" animBg="1"/>
      <p:bldP spid="86" grpId="1" animBg="1"/>
      <p:bldP spid="87" grpId="0" animBg="1"/>
      <p:bldP spid="87" grpId="1" animBg="1"/>
      <p:bldP spid="88" grpId="0" animBg="1"/>
      <p:bldP spid="88" grpId="1" animBg="1"/>
      <p:bldP spid="89" grpId="0" animBg="1"/>
      <p:bldP spid="89" grpId="1" animBg="1"/>
      <p:bldP spid="90" grpId="0" animBg="1"/>
      <p:bldP spid="90" grpId="1" animBg="1"/>
      <p:bldP spid="91" grpId="0" animBg="1"/>
      <p:bldP spid="91" grpId="1" animBg="1"/>
      <p:bldP spid="92" grpId="0" animBg="1"/>
      <p:bldP spid="92" grpId="1" animBg="1"/>
      <p:bldP spid="93" grpId="0" animBg="1"/>
      <p:bldP spid="93" grpId="1" animBg="1"/>
      <p:bldP spid="136" grpId="0" animBg="1"/>
      <p:bldP spid="136" grpId="1" animBg="1"/>
      <p:bldP spid="137" grpId="0" animBg="1"/>
      <p:bldP spid="137" grpId="1" animBg="1"/>
      <p:bldP spid="138" grpId="0" animBg="1"/>
      <p:bldP spid="138" grpId="1" animBg="1"/>
      <p:bldP spid="139" grpId="0" animBg="1"/>
      <p:bldP spid="139" grpId="1" animBg="1"/>
      <p:bldP spid="140" grpId="0" animBg="1"/>
      <p:bldP spid="140" grpId="1" animBg="1"/>
      <p:bldP spid="141" grpId="0" animBg="1"/>
      <p:bldP spid="141" grpId="1" animBg="1"/>
      <p:bldP spid="142" grpId="0" animBg="1"/>
      <p:bldP spid="142" grpId="1" animBg="1"/>
      <p:bldP spid="143" grpId="0" animBg="1"/>
      <p:bldP spid="143" grpId="1" animBg="1"/>
      <p:bldP spid="179" grpId="0" animBg="1"/>
      <p:bldP spid="179"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3" grpId="0"/>
      <p:bldP spid="3" grpId="1"/>
      <p:bldP spid="57" grpId="0"/>
      <p:bldP spid="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Database Throughput Unit – DTU</a:t>
            </a:r>
          </a:p>
        </p:txBody>
      </p:sp>
      <p:sp>
        <p:nvSpPr>
          <p:cNvPr id="7" name="Text Placeholder 6"/>
          <p:cNvSpPr>
            <a:spLocks noGrp="1"/>
          </p:cNvSpPr>
          <p:nvPr>
            <p:ph sz="quarter" idx="10"/>
          </p:nvPr>
        </p:nvSpPr>
        <p:spPr>
          <a:xfrm>
            <a:off x="380223" y="4096328"/>
            <a:ext cx="11523616" cy="2261133"/>
          </a:xfrm>
        </p:spPr>
        <p:txBody>
          <a:bodyPr/>
          <a:lstStyle/>
          <a:p>
            <a:pPr marL="448107" indent="-448107">
              <a:spcAft>
                <a:spcPts val="600"/>
              </a:spcAft>
              <a:buFont typeface="Wingdings" panose="05000000000000000000" pitchFamily="2" charset="2"/>
              <a:buChar char="§"/>
            </a:pPr>
            <a:r>
              <a:rPr lang="en-US" sz="2800" dirty="0">
                <a:gradFill>
                  <a:gsLst>
                    <a:gs pos="2917">
                      <a:schemeClr val="tx1"/>
                    </a:gs>
                    <a:gs pos="30000">
                      <a:schemeClr val="tx1"/>
                    </a:gs>
                  </a:gsLst>
                  <a:lin ang="5400000" scaled="0"/>
                </a:gradFill>
              </a:rPr>
              <a:t>R</a:t>
            </a:r>
            <a:r>
              <a:rPr lang="en-US" sz="2800" dirty="0"/>
              <a:t>epresents the relative power (resources) assigned to the database</a:t>
            </a:r>
          </a:p>
          <a:p>
            <a:pPr marL="448107" indent="-448107">
              <a:spcAft>
                <a:spcPts val="600"/>
              </a:spcAft>
              <a:buFont typeface="Wingdings" panose="05000000000000000000" pitchFamily="2" charset="2"/>
              <a:buChar char="§"/>
            </a:pPr>
            <a:r>
              <a:rPr lang="en-US" sz="2800" dirty="0"/>
              <a:t>Blended measure of CPU, memory, and read and write rates</a:t>
            </a:r>
          </a:p>
          <a:p>
            <a:pPr marL="448107" indent="-448107">
              <a:spcAft>
                <a:spcPts val="600"/>
              </a:spcAft>
              <a:buFont typeface="Wingdings" panose="05000000000000000000" pitchFamily="2" charset="2"/>
              <a:buChar char="§"/>
            </a:pPr>
            <a:r>
              <a:rPr lang="en-US" sz="2800" dirty="0"/>
              <a:t>C</a:t>
            </a:r>
            <a:r>
              <a:rPr lang="en-US" sz="2800" dirty="0">
                <a:gradFill>
                  <a:gsLst>
                    <a:gs pos="2917">
                      <a:schemeClr val="tx1"/>
                    </a:gs>
                    <a:gs pos="30000">
                      <a:schemeClr val="tx1"/>
                    </a:gs>
                  </a:gsLst>
                  <a:lin ang="5400000" scaled="0"/>
                </a:gradFill>
              </a:rPr>
              <a:t>ompare the power across performance levels</a:t>
            </a:r>
          </a:p>
          <a:p>
            <a:pPr marL="448107" indent="-448107">
              <a:spcAft>
                <a:spcPts val="600"/>
              </a:spcAft>
              <a:buFont typeface="Wingdings" panose="05000000000000000000" pitchFamily="2" charset="2"/>
              <a:buChar char="§"/>
            </a:pPr>
            <a:r>
              <a:rPr lang="en-US" sz="2800" dirty="0">
                <a:gradFill>
                  <a:gsLst>
                    <a:gs pos="2917">
                      <a:schemeClr val="tx1"/>
                    </a:gs>
                    <a:gs pos="30000">
                      <a:schemeClr val="tx1"/>
                    </a:gs>
                  </a:gsLst>
                  <a:lin ang="5400000" scaled="0"/>
                </a:gradFill>
              </a:rPr>
              <a:t>Simplifies talking about performance, think IOPS vs. %</a:t>
            </a:r>
          </a:p>
        </p:txBody>
      </p:sp>
      <p:grpSp>
        <p:nvGrpSpPr>
          <p:cNvPr id="29" name="Group 28"/>
          <p:cNvGrpSpPr/>
          <p:nvPr/>
        </p:nvGrpSpPr>
        <p:grpSpPr>
          <a:xfrm>
            <a:off x="6380982" y="1321978"/>
            <a:ext cx="3349801" cy="2464019"/>
            <a:chOff x="2595948" y="4037243"/>
            <a:chExt cx="3417457" cy="2513785"/>
          </a:xfrm>
        </p:grpSpPr>
        <p:sp>
          <p:nvSpPr>
            <p:cNvPr id="30" name="TextBox 29"/>
            <p:cNvSpPr txBox="1"/>
            <p:nvPr/>
          </p:nvSpPr>
          <p:spPr>
            <a:xfrm>
              <a:off x="2595948" y="4037243"/>
              <a:ext cx="3417457" cy="659291"/>
            </a:xfrm>
            <a:prstGeom prst="rect">
              <a:avLst/>
            </a:prstGeom>
            <a:noFill/>
          </p:spPr>
          <p:txBody>
            <a:bodyPr wrap="none" rtlCol="0">
              <a:spAutoFit/>
            </a:bodyPr>
            <a:lstStyle/>
            <a:p>
              <a:pPr algn="ctr" defTabSz="914367"/>
              <a:r>
                <a:rPr lang="en-US" sz="1765" b="1" dirty="0">
                  <a:solidFill>
                    <a:srgbClr val="FFFFFF"/>
                  </a:solidFill>
                </a:rPr>
                <a:t>Monitoring</a:t>
              </a:r>
              <a:endParaRPr lang="en-US" sz="1765" dirty="0">
                <a:solidFill>
                  <a:srgbClr val="FFFFFF"/>
                </a:solidFill>
              </a:endParaRPr>
            </a:p>
            <a:p>
              <a:pPr algn="ctr" defTabSz="914367"/>
              <a:r>
                <a:rPr lang="en-US" sz="1765" dirty="0">
                  <a:solidFill>
                    <a:srgbClr val="FFFFFF"/>
                  </a:solidFill>
                </a:rPr>
                <a:t>% of current Performance Level</a:t>
              </a:r>
            </a:p>
          </p:txBody>
        </p:sp>
        <p:sp>
          <p:nvSpPr>
            <p:cNvPr id="31" name="Rectangle 30"/>
            <p:cNvSpPr/>
            <p:nvPr/>
          </p:nvSpPr>
          <p:spPr>
            <a:xfrm>
              <a:off x="3095643" y="4738157"/>
              <a:ext cx="2371241" cy="1812871"/>
            </a:xfrm>
            <a:prstGeom prst="rect">
              <a:avLst/>
            </a:prstGeom>
          </p:spPr>
          <p:style>
            <a:lnRef idx="1">
              <a:schemeClr val="dk1"/>
            </a:lnRef>
            <a:fillRef idx="2">
              <a:schemeClr val="dk1"/>
            </a:fillRef>
            <a:effectRef idx="1">
              <a:schemeClr val="dk1"/>
            </a:effectRef>
            <a:fontRef idx="minor">
              <a:schemeClr val="dk1"/>
            </a:fontRef>
          </p:style>
          <p:txBody>
            <a:bodyPr rtlCol="0" anchor="t"/>
            <a:lstStyle/>
            <a:p>
              <a:pPr algn="ctr" defTabSz="914367"/>
              <a:r>
                <a:rPr lang="en-US" sz="1371" dirty="0">
                  <a:solidFill>
                    <a:srgbClr val="FFFFFF"/>
                  </a:solidFill>
                </a:rPr>
                <a:t>Utilization</a:t>
              </a:r>
              <a:endParaRPr lang="en-US" sz="1765" dirty="0">
                <a:solidFill>
                  <a:srgbClr val="FFFFFF"/>
                </a:solidFill>
              </a:endParaRPr>
            </a:p>
          </p:txBody>
        </p:sp>
        <p:sp>
          <p:nvSpPr>
            <p:cNvPr id="32" name="Rectangle 31"/>
            <p:cNvSpPr/>
            <p:nvPr/>
          </p:nvSpPr>
          <p:spPr>
            <a:xfrm>
              <a:off x="3276458" y="5065362"/>
              <a:ext cx="441701" cy="109263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367"/>
              <a:endParaRPr lang="en-US" sz="1765" dirty="0">
                <a:solidFill>
                  <a:srgbClr val="FFFFFF"/>
                </a:solidFill>
              </a:endParaRPr>
            </a:p>
          </p:txBody>
        </p:sp>
        <p:sp>
          <p:nvSpPr>
            <p:cNvPr id="33" name="Rectangle 32"/>
            <p:cNvSpPr/>
            <p:nvPr/>
          </p:nvSpPr>
          <p:spPr>
            <a:xfrm>
              <a:off x="3326826" y="5390827"/>
              <a:ext cx="356461" cy="7671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defTabSz="914367"/>
              <a:r>
                <a:rPr lang="en-US" sz="1567" dirty="0">
                  <a:solidFill>
                    <a:srgbClr val="FFFFFF"/>
                  </a:solidFill>
                </a:rPr>
                <a:t>75%</a:t>
              </a:r>
            </a:p>
          </p:txBody>
        </p:sp>
        <p:sp>
          <p:nvSpPr>
            <p:cNvPr id="34" name="TextBox 33"/>
            <p:cNvSpPr txBox="1"/>
            <p:nvPr/>
          </p:nvSpPr>
          <p:spPr>
            <a:xfrm>
              <a:off x="3270802" y="6153201"/>
              <a:ext cx="492506" cy="258876"/>
            </a:xfrm>
            <a:prstGeom prst="rect">
              <a:avLst/>
            </a:prstGeom>
            <a:noFill/>
          </p:spPr>
          <p:txBody>
            <a:bodyPr wrap="none" rtlCol="0">
              <a:spAutoFit/>
            </a:bodyPr>
            <a:lstStyle/>
            <a:p>
              <a:pPr algn="ctr" defTabSz="914367"/>
              <a:r>
                <a:rPr lang="en-US" sz="1028" dirty="0">
                  <a:solidFill>
                    <a:srgbClr val="FFFFFF"/>
                  </a:solidFill>
                </a:rPr>
                <a:t>Read</a:t>
              </a:r>
              <a:endParaRPr lang="en-US" sz="1371" dirty="0">
                <a:solidFill>
                  <a:srgbClr val="FFFFFF"/>
                </a:solidFill>
              </a:endParaRPr>
            </a:p>
          </p:txBody>
        </p:sp>
        <p:sp>
          <p:nvSpPr>
            <p:cNvPr id="35" name="Rectangle 34"/>
            <p:cNvSpPr/>
            <p:nvPr/>
          </p:nvSpPr>
          <p:spPr>
            <a:xfrm>
              <a:off x="3802340" y="5062348"/>
              <a:ext cx="441701" cy="109902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367"/>
              <a:endParaRPr lang="en-US" sz="1765" dirty="0">
                <a:solidFill>
                  <a:srgbClr val="FFFFFF"/>
                </a:solidFill>
              </a:endParaRPr>
            </a:p>
          </p:txBody>
        </p:sp>
        <p:sp>
          <p:nvSpPr>
            <p:cNvPr id="36" name="Rectangle 35"/>
            <p:cNvSpPr/>
            <p:nvPr/>
          </p:nvSpPr>
          <p:spPr>
            <a:xfrm>
              <a:off x="3852708" y="5664631"/>
              <a:ext cx="356461" cy="4967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defTabSz="914367"/>
              <a:r>
                <a:rPr lang="en-US" sz="1600" dirty="0">
                  <a:solidFill>
                    <a:srgbClr val="FFFFFF"/>
                  </a:solidFill>
                </a:rPr>
                <a:t>50%</a:t>
              </a:r>
            </a:p>
          </p:txBody>
        </p:sp>
        <p:sp>
          <p:nvSpPr>
            <p:cNvPr id="37" name="TextBox 36"/>
            <p:cNvSpPr txBox="1"/>
            <p:nvPr/>
          </p:nvSpPr>
          <p:spPr>
            <a:xfrm>
              <a:off x="3772397" y="6157275"/>
              <a:ext cx="513764" cy="258876"/>
            </a:xfrm>
            <a:prstGeom prst="rect">
              <a:avLst/>
            </a:prstGeom>
            <a:noFill/>
          </p:spPr>
          <p:txBody>
            <a:bodyPr wrap="none" rtlCol="0">
              <a:spAutoFit/>
            </a:bodyPr>
            <a:lstStyle/>
            <a:p>
              <a:pPr algn="ctr" defTabSz="914367"/>
              <a:r>
                <a:rPr lang="en-US" sz="1028" dirty="0">
                  <a:solidFill>
                    <a:srgbClr val="FFFFFF"/>
                  </a:solidFill>
                </a:rPr>
                <a:t>Write</a:t>
              </a:r>
              <a:endParaRPr lang="en-US" sz="1371" dirty="0">
                <a:solidFill>
                  <a:srgbClr val="FFFFFF"/>
                </a:solidFill>
              </a:endParaRPr>
            </a:p>
          </p:txBody>
        </p:sp>
        <p:sp>
          <p:nvSpPr>
            <p:cNvPr id="38" name="Rectangle 37"/>
            <p:cNvSpPr/>
            <p:nvPr/>
          </p:nvSpPr>
          <p:spPr>
            <a:xfrm>
              <a:off x="4328221" y="5065362"/>
              <a:ext cx="441701" cy="109512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367"/>
              <a:endParaRPr lang="en-US" sz="1765" dirty="0">
                <a:solidFill>
                  <a:srgbClr val="FFFFFF"/>
                </a:solidFill>
              </a:endParaRPr>
            </a:p>
          </p:txBody>
        </p:sp>
        <p:sp>
          <p:nvSpPr>
            <p:cNvPr id="39" name="Rectangle 38"/>
            <p:cNvSpPr/>
            <p:nvPr/>
          </p:nvSpPr>
          <p:spPr>
            <a:xfrm>
              <a:off x="4378589" y="5664631"/>
              <a:ext cx="356461" cy="4933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defTabSz="914367"/>
              <a:r>
                <a:rPr lang="en-US" sz="1600" dirty="0">
                  <a:solidFill>
                    <a:srgbClr val="FFFFFF"/>
                  </a:solidFill>
                </a:rPr>
                <a:t>50%</a:t>
              </a:r>
            </a:p>
          </p:txBody>
        </p:sp>
        <p:sp>
          <p:nvSpPr>
            <p:cNvPr id="40" name="TextBox 39"/>
            <p:cNvSpPr txBox="1"/>
            <p:nvPr/>
          </p:nvSpPr>
          <p:spPr>
            <a:xfrm>
              <a:off x="4331420" y="6154399"/>
              <a:ext cx="445088" cy="258876"/>
            </a:xfrm>
            <a:prstGeom prst="rect">
              <a:avLst/>
            </a:prstGeom>
            <a:noFill/>
          </p:spPr>
          <p:txBody>
            <a:bodyPr wrap="none" rtlCol="0">
              <a:spAutoFit/>
            </a:bodyPr>
            <a:lstStyle/>
            <a:p>
              <a:pPr algn="ctr" defTabSz="914367"/>
              <a:r>
                <a:rPr lang="en-US" sz="1028" dirty="0">
                  <a:solidFill>
                    <a:srgbClr val="FFFFFF"/>
                  </a:solidFill>
                </a:rPr>
                <a:t>CPU</a:t>
              </a:r>
              <a:endParaRPr lang="en-US" sz="1371" dirty="0">
                <a:solidFill>
                  <a:srgbClr val="FFFFFF"/>
                </a:solidFill>
              </a:endParaRPr>
            </a:p>
          </p:txBody>
        </p:sp>
        <p:sp>
          <p:nvSpPr>
            <p:cNvPr id="41" name="Rectangle 40"/>
            <p:cNvSpPr/>
            <p:nvPr/>
          </p:nvSpPr>
          <p:spPr>
            <a:xfrm>
              <a:off x="4854101" y="5062348"/>
              <a:ext cx="441701" cy="109813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367"/>
              <a:endParaRPr lang="en-US" sz="1765" dirty="0">
                <a:solidFill>
                  <a:srgbClr val="FFFFFF"/>
                </a:solidFill>
              </a:endParaRPr>
            </a:p>
          </p:txBody>
        </p:sp>
        <p:sp>
          <p:nvSpPr>
            <p:cNvPr id="42" name="Rectangle 41"/>
            <p:cNvSpPr/>
            <p:nvPr/>
          </p:nvSpPr>
          <p:spPr>
            <a:xfrm>
              <a:off x="4904469" y="5571641"/>
              <a:ext cx="356461" cy="5888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defTabSz="914367"/>
              <a:r>
                <a:rPr lang="en-US" sz="1567" dirty="0">
                  <a:solidFill>
                    <a:srgbClr val="FFFFFF"/>
                  </a:solidFill>
                </a:rPr>
                <a:t>60%</a:t>
              </a:r>
            </a:p>
          </p:txBody>
        </p:sp>
        <p:sp>
          <p:nvSpPr>
            <p:cNvPr id="43" name="TextBox 42"/>
            <p:cNvSpPr txBox="1"/>
            <p:nvPr/>
          </p:nvSpPr>
          <p:spPr>
            <a:xfrm>
              <a:off x="4718646" y="6155410"/>
              <a:ext cx="695265" cy="258876"/>
            </a:xfrm>
            <a:prstGeom prst="rect">
              <a:avLst/>
            </a:prstGeom>
            <a:noFill/>
          </p:spPr>
          <p:txBody>
            <a:bodyPr wrap="none" rtlCol="0">
              <a:spAutoFit/>
            </a:bodyPr>
            <a:lstStyle/>
            <a:p>
              <a:pPr algn="ctr" defTabSz="914367"/>
              <a:r>
                <a:rPr lang="en-US" sz="1028" dirty="0">
                  <a:solidFill>
                    <a:srgbClr val="FFFFFF"/>
                  </a:solidFill>
                </a:rPr>
                <a:t>Memory</a:t>
              </a:r>
              <a:endParaRPr lang="en-US" sz="1371" i="1" dirty="0">
                <a:solidFill>
                  <a:srgbClr val="FFFFFF"/>
                </a:solidFill>
              </a:endParaRPr>
            </a:p>
          </p:txBody>
        </p:sp>
      </p:grpSp>
      <p:grpSp>
        <p:nvGrpSpPr>
          <p:cNvPr id="10" name="Group 9"/>
          <p:cNvGrpSpPr/>
          <p:nvPr/>
        </p:nvGrpSpPr>
        <p:grpSpPr>
          <a:xfrm>
            <a:off x="2150222" y="1323265"/>
            <a:ext cx="2548888" cy="2768861"/>
            <a:chOff x="2185890" y="4161631"/>
            <a:chExt cx="2600368" cy="2824782"/>
          </a:xfrm>
        </p:grpSpPr>
        <p:grpSp>
          <p:nvGrpSpPr>
            <p:cNvPr id="22" name="Group 10"/>
            <p:cNvGrpSpPr/>
            <p:nvPr/>
          </p:nvGrpSpPr>
          <p:grpSpPr>
            <a:xfrm>
              <a:off x="2185890" y="4553693"/>
              <a:ext cx="2600368" cy="2432720"/>
              <a:chOff x="639131" y="3397520"/>
              <a:chExt cx="1768732" cy="1651243"/>
            </a:xfrm>
          </p:grpSpPr>
          <p:sp>
            <p:nvSpPr>
              <p:cNvPr id="23" name="Rectangle 22"/>
              <p:cNvSpPr/>
              <p:nvPr/>
            </p:nvSpPr>
            <p:spPr>
              <a:xfrm>
                <a:off x="831273" y="3602181"/>
                <a:ext cx="1366982" cy="1237673"/>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defTabSz="914367"/>
                <a:endParaRPr lang="en-US" dirty="0">
                  <a:solidFill>
                    <a:srgbClr val="FFFFFF"/>
                  </a:solidFill>
                </a:endParaRPr>
              </a:p>
            </p:txBody>
          </p:sp>
          <p:sp>
            <p:nvSpPr>
              <p:cNvPr id="24" name="TextBox 23"/>
              <p:cNvSpPr txBox="1"/>
              <p:nvPr/>
            </p:nvSpPr>
            <p:spPr>
              <a:xfrm>
                <a:off x="1191492" y="3397520"/>
                <a:ext cx="646546" cy="216071"/>
              </a:xfrm>
              <a:prstGeom prst="rect">
                <a:avLst/>
              </a:prstGeom>
              <a:noFill/>
            </p:spPr>
            <p:txBody>
              <a:bodyPr wrap="none" rtlCol="0">
                <a:spAutoFit/>
              </a:bodyPr>
              <a:lstStyle/>
              <a:p>
                <a:pPr algn="ctr" defTabSz="914367"/>
                <a:r>
                  <a:rPr lang="en-US" sz="1400" dirty="0">
                    <a:solidFill>
                      <a:srgbClr val="FFFFFF"/>
                    </a:solidFill>
                  </a:rPr>
                  <a:t>Compute</a:t>
                </a:r>
              </a:p>
            </p:txBody>
          </p:sp>
          <p:sp>
            <p:nvSpPr>
              <p:cNvPr id="25" name="TextBox 24"/>
              <p:cNvSpPr txBox="1"/>
              <p:nvPr/>
            </p:nvSpPr>
            <p:spPr>
              <a:xfrm rot="16200000">
                <a:off x="505261" y="4112756"/>
                <a:ext cx="484263" cy="216524"/>
              </a:xfrm>
              <a:prstGeom prst="rect">
                <a:avLst/>
              </a:prstGeom>
              <a:noFill/>
            </p:spPr>
            <p:txBody>
              <a:bodyPr wrap="none" rtlCol="0">
                <a:spAutoFit/>
              </a:bodyPr>
              <a:lstStyle/>
              <a:p>
                <a:pPr algn="ctr" defTabSz="914367"/>
                <a:r>
                  <a:rPr lang="en-US" sz="1400" dirty="0">
                    <a:solidFill>
                      <a:srgbClr val="FFFFFF"/>
                    </a:solidFill>
                  </a:rPr>
                  <a:t>Writes</a:t>
                </a:r>
              </a:p>
            </p:txBody>
          </p:sp>
          <p:sp>
            <p:nvSpPr>
              <p:cNvPr id="26" name="TextBox 25"/>
              <p:cNvSpPr txBox="1"/>
              <p:nvPr/>
            </p:nvSpPr>
            <p:spPr>
              <a:xfrm rot="5400000">
                <a:off x="2070388" y="4112756"/>
                <a:ext cx="458425" cy="216524"/>
              </a:xfrm>
              <a:prstGeom prst="rect">
                <a:avLst/>
              </a:prstGeom>
              <a:noFill/>
            </p:spPr>
            <p:txBody>
              <a:bodyPr wrap="none" rtlCol="0">
                <a:spAutoFit/>
              </a:bodyPr>
              <a:lstStyle/>
              <a:p>
                <a:pPr algn="ctr" defTabSz="914367"/>
                <a:r>
                  <a:rPr lang="en-US" sz="1400" dirty="0">
                    <a:solidFill>
                      <a:srgbClr val="FFFFFF"/>
                    </a:solidFill>
                  </a:rPr>
                  <a:t>Reads</a:t>
                </a:r>
              </a:p>
            </p:txBody>
          </p:sp>
          <p:sp>
            <p:nvSpPr>
              <p:cNvPr id="27" name="TextBox 26"/>
              <p:cNvSpPr txBox="1"/>
              <p:nvPr/>
            </p:nvSpPr>
            <p:spPr>
              <a:xfrm>
                <a:off x="1213922" y="4832692"/>
                <a:ext cx="603659" cy="216071"/>
              </a:xfrm>
              <a:prstGeom prst="rect">
                <a:avLst/>
              </a:prstGeom>
              <a:noFill/>
            </p:spPr>
            <p:txBody>
              <a:bodyPr wrap="none" rtlCol="0">
                <a:spAutoFit/>
              </a:bodyPr>
              <a:lstStyle/>
              <a:p>
                <a:pPr algn="ctr" defTabSz="914367"/>
                <a:r>
                  <a:rPr lang="en-US" sz="1400" dirty="0">
                    <a:solidFill>
                      <a:srgbClr val="FFFFFF"/>
                    </a:solidFill>
                  </a:rPr>
                  <a:t>Memory</a:t>
                </a:r>
                <a:endParaRPr lang="en-US" sz="1400" i="1" dirty="0">
                  <a:solidFill>
                    <a:srgbClr val="FFFFFF"/>
                  </a:solidFill>
                </a:endParaRPr>
              </a:p>
            </p:txBody>
          </p:sp>
        </p:grpSp>
        <p:grpSp>
          <p:nvGrpSpPr>
            <p:cNvPr id="9" name="Group 8"/>
            <p:cNvGrpSpPr/>
            <p:nvPr/>
          </p:nvGrpSpPr>
          <p:grpSpPr>
            <a:xfrm>
              <a:off x="2468375" y="4161631"/>
              <a:ext cx="2009719" cy="2517005"/>
              <a:chOff x="2468375" y="4161631"/>
              <a:chExt cx="2009719" cy="2517005"/>
            </a:xfrm>
          </p:grpSpPr>
          <p:sp>
            <p:nvSpPr>
              <p:cNvPr id="3" name="Oval 2"/>
              <p:cNvSpPr/>
              <p:nvPr/>
            </p:nvSpPr>
            <p:spPr bwMode="auto">
              <a:xfrm>
                <a:off x="2847602" y="5262387"/>
                <a:ext cx="1485098" cy="1187533"/>
              </a:xfrm>
              <a:prstGeom prst="ellipse">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3927" fontAlgn="base">
                  <a:lnSpc>
                    <a:spcPct val="90000"/>
                  </a:lnSpc>
                  <a:spcBef>
                    <a:spcPct val="0"/>
                  </a:spcBef>
                  <a:spcAft>
                    <a:spcPct val="0"/>
                  </a:spcAft>
                </a:pPr>
                <a:r>
                  <a:rPr lang="en-US" sz="1175" dirty="0">
                    <a:solidFill>
                      <a:srgbClr val="FFFFFF"/>
                    </a:solidFill>
                    <a:ea typeface="Segoe UI" pitchFamily="34" charset="0"/>
                    <a:cs typeface="Segoe UI" pitchFamily="34" charset="0"/>
                  </a:rPr>
                  <a:t>DB workload</a:t>
                </a:r>
              </a:p>
            </p:txBody>
          </p:sp>
          <p:cxnSp>
            <p:nvCxnSpPr>
              <p:cNvPr id="5" name="Straight Connector 4"/>
              <p:cNvCxnSpPr>
                <a:stCxn id="23" idx="1"/>
                <a:endCxn id="23" idx="3"/>
              </p:cNvCxnSpPr>
              <p:nvPr/>
            </p:nvCxnSpPr>
            <p:spPr>
              <a:xfrm>
                <a:off x="2468375" y="5766925"/>
                <a:ext cx="2009719"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 name="Straight Connector 7"/>
              <p:cNvCxnSpPr>
                <a:stCxn id="23" idx="2"/>
                <a:endCxn id="23" idx="0"/>
              </p:cNvCxnSpPr>
              <p:nvPr/>
            </p:nvCxnSpPr>
            <p:spPr>
              <a:xfrm flipV="1">
                <a:off x="3473235" y="4855214"/>
                <a:ext cx="0" cy="1823422"/>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2596533" y="4161631"/>
                <a:ext cx="1753400" cy="376738"/>
              </a:xfrm>
              <a:prstGeom prst="rect">
                <a:avLst/>
              </a:prstGeom>
              <a:noFill/>
            </p:spPr>
            <p:txBody>
              <a:bodyPr wrap="none" rtlCol="0">
                <a:spAutoFit/>
              </a:bodyPr>
              <a:lstStyle/>
              <a:p>
                <a:pPr algn="ctr" defTabSz="914367"/>
                <a:r>
                  <a:rPr lang="en-US" sz="1765" b="1" dirty="0">
                    <a:solidFill>
                      <a:srgbClr val="FFFFFF"/>
                    </a:solidFill>
                  </a:rPr>
                  <a:t>Bounding Box</a:t>
                </a:r>
                <a:endParaRPr lang="en-US" sz="1765" dirty="0">
                  <a:solidFill>
                    <a:srgbClr val="FFFFFF"/>
                  </a:solidFill>
                </a:endParaRPr>
              </a:p>
            </p:txBody>
          </p:sp>
        </p:grpSp>
      </p:grpSp>
    </p:spTree>
    <p:extLst>
      <p:ext uri="{BB962C8B-B14F-4D97-AF65-F5344CB8AC3E}">
        <p14:creationId xmlns:p14="http://schemas.microsoft.com/office/powerpoint/2010/main" val="1161724685"/>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Bent-Up Arrow 35"/>
          <p:cNvSpPr/>
          <p:nvPr/>
        </p:nvSpPr>
        <p:spPr bwMode="auto">
          <a:xfrm rot="5400000">
            <a:off x="-406620" y="2603738"/>
            <a:ext cx="5223768" cy="2851135"/>
          </a:xfrm>
          <a:prstGeom prst="bentUpArrow">
            <a:avLst>
              <a:gd name="adj1" fmla="val 29400"/>
              <a:gd name="adj2" fmla="val 26016"/>
              <a:gd name="adj3" fmla="val 40504"/>
            </a:avLst>
          </a:prstGeom>
          <a:gradFill flip="none" rotWithShape="1">
            <a:gsLst>
              <a:gs pos="0">
                <a:srgbClr val="442359"/>
              </a:gs>
              <a:gs pos="52000">
                <a:srgbClr val="442359">
                  <a:lumMod val="95000"/>
                  <a:lumOff val="5000"/>
                </a:srgbClr>
              </a:gs>
              <a:gs pos="100000">
                <a:srgbClr val="442359">
                  <a:lumMod val="94000"/>
                  <a:lumOff val="6000"/>
                </a:srgbClr>
              </a:gs>
            </a:gsLst>
            <a:lin ang="210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p:txBody>
          <a:bodyPr/>
          <a:lstStyle/>
          <a:p>
            <a:r>
              <a:rPr lang="en-US" dirty="0" smtClean="0"/>
              <a:t>Scalable Performance</a:t>
            </a:r>
            <a:endParaRPr lang="en-US" dirty="0"/>
          </a:p>
        </p:txBody>
      </p:sp>
      <p:sp>
        <p:nvSpPr>
          <p:cNvPr id="3" name="Text Placeholder 2"/>
          <p:cNvSpPr>
            <a:spLocks noGrp="1"/>
          </p:cNvSpPr>
          <p:nvPr>
            <p:ph type="body" sz="quarter" idx="11"/>
          </p:nvPr>
        </p:nvSpPr>
        <p:spPr>
          <a:xfrm>
            <a:off x="269241" y="1189494"/>
            <a:ext cx="10635092" cy="2522432"/>
          </a:xfrm>
        </p:spPr>
        <p:txBody>
          <a:bodyPr/>
          <a:lstStyle/>
          <a:p>
            <a:pPr>
              <a:lnSpc>
                <a:spcPct val="100000"/>
              </a:lnSpc>
            </a:pPr>
            <a:r>
              <a:rPr lang="en-US" sz="1961" dirty="0">
                <a:solidFill>
                  <a:schemeClr val="accent2">
                    <a:lumMod val="60000"/>
                    <a:lumOff val="40000"/>
                  </a:schemeClr>
                </a:solidFill>
              </a:rPr>
              <a:t>Basic</a:t>
            </a:r>
            <a:r>
              <a:rPr lang="en-US" sz="1961" dirty="0"/>
              <a:t>, </a:t>
            </a:r>
            <a:r>
              <a:rPr lang="en-US" sz="1961" dirty="0">
                <a:solidFill>
                  <a:schemeClr val="accent1"/>
                </a:solidFill>
              </a:rPr>
              <a:t>Standard</a:t>
            </a:r>
            <a:r>
              <a:rPr lang="en-US" sz="1961" dirty="0"/>
              <a:t>, and </a:t>
            </a:r>
            <a:r>
              <a:rPr lang="en-US" sz="1961" dirty="0">
                <a:solidFill>
                  <a:schemeClr val="accent3">
                    <a:lumMod val="50000"/>
                    <a:lumOff val="50000"/>
                  </a:schemeClr>
                </a:solidFill>
              </a:rPr>
              <a:t>Premium</a:t>
            </a:r>
            <a:r>
              <a:rPr lang="en-US" sz="1961" dirty="0"/>
              <a:t> provide increasing performance levels</a:t>
            </a:r>
          </a:p>
          <a:p>
            <a:pPr>
              <a:lnSpc>
                <a:spcPct val="100000"/>
              </a:lnSpc>
            </a:pPr>
            <a:r>
              <a:rPr lang="en-US" sz="1961" dirty="0"/>
              <a:t>Relative performance is expressed in database throughput units (DTUs)</a:t>
            </a:r>
          </a:p>
          <a:p>
            <a:pPr lvl="2">
              <a:lnSpc>
                <a:spcPct val="100000"/>
              </a:lnSpc>
            </a:pPr>
            <a:r>
              <a:rPr lang="en-US" sz="1568" dirty="0"/>
              <a:t>DTU is a blended measure of CPU, read IO, write IO, and memory</a:t>
            </a:r>
          </a:p>
          <a:p>
            <a:pPr>
              <a:lnSpc>
                <a:spcPct val="100000"/>
              </a:lnSpc>
            </a:pPr>
            <a:r>
              <a:rPr lang="en-US" sz="1961" dirty="0"/>
              <a:t>Scale performance up/down via portal, APIs, PS, or T-SQL</a:t>
            </a:r>
            <a:br>
              <a:rPr lang="en-US" sz="1961" dirty="0"/>
            </a:br>
            <a:r>
              <a:rPr lang="en-US" sz="1961" dirty="0"/>
              <a:t>to reflect actual or anticipated demand</a:t>
            </a:r>
          </a:p>
          <a:p>
            <a:pPr>
              <a:lnSpc>
                <a:spcPct val="100000"/>
              </a:lnSpc>
            </a:pPr>
            <a:r>
              <a:rPr lang="en-US" sz="1961" dirty="0"/>
              <a:t>Database remains online while scaling</a:t>
            </a:r>
          </a:p>
          <a:p>
            <a:pPr>
              <a:lnSpc>
                <a:spcPct val="100000"/>
              </a:lnSpc>
            </a:pPr>
            <a:r>
              <a:rPr lang="en-US" sz="1961" dirty="0"/>
              <a:t>Hourly billing improves cost efficiency</a:t>
            </a:r>
          </a:p>
        </p:txBody>
      </p:sp>
      <p:sp>
        <p:nvSpPr>
          <p:cNvPr id="19" name="Rectangle 18"/>
          <p:cNvSpPr/>
          <p:nvPr/>
        </p:nvSpPr>
        <p:spPr bwMode="auto">
          <a:xfrm>
            <a:off x="4384777" y="4426686"/>
            <a:ext cx="398984" cy="373510"/>
          </a:xfrm>
          <a:prstGeom prst="rect">
            <a:avLst/>
          </a:prstGeom>
          <a:noFill/>
          <a:ln w="38100">
            <a:solidFill>
              <a:srgbClr val="92D05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p:cNvSpPr/>
          <p:nvPr/>
        </p:nvSpPr>
        <p:spPr bwMode="auto">
          <a:xfrm>
            <a:off x="4963313" y="4258360"/>
            <a:ext cx="570389" cy="541836"/>
          </a:xfrm>
          <a:prstGeom prst="rect">
            <a:avLst/>
          </a:prstGeom>
          <a:noFill/>
          <a:ln w="38100">
            <a:solidFill>
              <a:srgbClr val="92D05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p:cNvSpPr/>
          <p:nvPr/>
        </p:nvSpPr>
        <p:spPr bwMode="auto">
          <a:xfrm>
            <a:off x="5794881" y="3996937"/>
            <a:ext cx="784332" cy="803259"/>
          </a:xfrm>
          <a:prstGeom prst="rect">
            <a:avLst/>
          </a:prstGeom>
          <a:noFill/>
          <a:ln w="38100">
            <a:solidFill>
              <a:schemeClr val="accent3">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2" name="Rectangle 21"/>
          <p:cNvSpPr/>
          <p:nvPr/>
        </p:nvSpPr>
        <p:spPr bwMode="auto">
          <a:xfrm>
            <a:off x="6890748" y="3695175"/>
            <a:ext cx="1218567" cy="1105021"/>
          </a:xfrm>
          <a:prstGeom prst="rect">
            <a:avLst/>
          </a:prstGeom>
          <a:noFill/>
          <a:ln w="38100">
            <a:solidFill>
              <a:schemeClr val="accent3">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3" name="Rectangle 22"/>
          <p:cNvSpPr/>
          <p:nvPr/>
        </p:nvSpPr>
        <p:spPr bwMode="auto">
          <a:xfrm>
            <a:off x="8387150" y="2312623"/>
            <a:ext cx="2564485" cy="2487573"/>
          </a:xfrm>
          <a:prstGeom prst="rect">
            <a:avLst/>
          </a:prstGeom>
          <a:noFill/>
          <a:ln w="38100">
            <a:solidFill>
              <a:schemeClr val="accent3">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5" name="Rectangle 24"/>
          <p:cNvSpPr/>
          <p:nvPr/>
        </p:nvSpPr>
        <p:spPr bwMode="auto">
          <a:xfrm>
            <a:off x="3911951" y="4566892"/>
            <a:ext cx="279964" cy="233304"/>
          </a:xfrm>
          <a:prstGeom prst="rect">
            <a:avLst/>
          </a:prstGeom>
          <a:noFill/>
          <a:ln w="38100">
            <a:solidFill>
              <a:srgbClr val="92D05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6" name="Rectangle 25"/>
          <p:cNvSpPr/>
          <p:nvPr/>
        </p:nvSpPr>
        <p:spPr bwMode="auto">
          <a:xfrm>
            <a:off x="3582138" y="4650792"/>
            <a:ext cx="179285" cy="149404"/>
          </a:xfrm>
          <a:prstGeom prst="rect">
            <a:avLst/>
          </a:prstGeom>
          <a:noFill/>
          <a:ln w="38100">
            <a:solidFill>
              <a:schemeClr val="accent2">
                <a:lumMod val="60000"/>
                <a:lumOff val="4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7" name="TextBox 26"/>
          <p:cNvSpPr txBox="1"/>
          <p:nvPr/>
        </p:nvSpPr>
        <p:spPr>
          <a:xfrm>
            <a:off x="3413651" y="4768838"/>
            <a:ext cx="525506" cy="615522"/>
          </a:xfrm>
          <a:prstGeom prst="rect">
            <a:avLst/>
          </a:prstGeom>
          <a:noFill/>
        </p:spPr>
        <p:txBody>
          <a:bodyPr wrap="none" lIns="179285" tIns="143428" rIns="179285" bIns="143428" rtlCol="0">
            <a:spAutoFit/>
          </a:bodyPr>
          <a:lstStyle/>
          <a:p>
            <a:pPr defTabSz="914367">
              <a:lnSpc>
                <a:spcPct val="90000"/>
              </a:lnSpc>
              <a:spcAft>
                <a:spcPts val="588"/>
              </a:spcAft>
            </a:pPr>
            <a:r>
              <a:rPr lang="en-US" sz="2353" dirty="0">
                <a:gradFill>
                  <a:gsLst>
                    <a:gs pos="2917">
                      <a:srgbClr val="FFFFFF"/>
                    </a:gs>
                    <a:gs pos="30000">
                      <a:srgbClr val="FFFFFF"/>
                    </a:gs>
                  </a:gsLst>
                  <a:lin ang="5400000" scaled="0"/>
                </a:gradFill>
              </a:rPr>
              <a:t>5</a:t>
            </a:r>
          </a:p>
        </p:txBody>
      </p:sp>
      <p:sp>
        <p:nvSpPr>
          <p:cNvPr id="28" name="TextBox 27"/>
          <p:cNvSpPr txBox="1"/>
          <p:nvPr/>
        </p:nvSpPr>
        <p:spPr>
          <a:xfrm>
            <a:off x="3695836" y="4768838"/>
            <a:ext cx="688941" cy="615522"/>
          </a:xfrm>
          <a:prstGeom prst="rect">
            <a:avLst/>
          </a:prstGeom>
          <a:noFill/>
        </p:spPr>
        <p:txBody>
          <a:bodyPr wrap="none" lIns="179285" tIns="143428" rIns="179285" bIns="143428" rtlCol="0">
            <a:spAutoFit/>
          </a:bodyPr>
          <a:lstStyle/>
          <a:p>
            <a:pPr algn="ctr" defTabSz="914367">
              <a:lnSpc>
                <a:spcPct val="90000"/>
              </a:lnSpc>
              <a:spcAft>
                <a:spcPts val="588"/>
              </a:spcAft>
            </a:pPr>
            <a:r>
              <a:rPr lang="en-US" sz="2353" dirty="0">
                <a:gradFill>
                  <a:gsLst>
                    <a:gs pos="2917">
                      <a:srgbClr val="FFFFFF"/>
                    </a:gs>
                    <a:gs pos="30000">
                      <a:srgbClr val="FFFFFF"/>
                    </a:gs>
                  </a:gsLst>
                  <a:lin ang="5400000" scaled="0"/>
                </a:gradFill>
              </a:rPr>
              <a:t>10</a:t>
            </a:r>
          </a:p>
        </p:txBody>
      </p:sp>
      <p:sp>
        <p:nvSpPr>
          <p:cNvPr id="29" name="TextBox 28"/>
          <p:cNvSpPr txBox="1"/>
          <p:nvPr/>
        </p:nvSpPr>
        <p:spPr>
          <a:xfrm>
            <a:off x="4262328" y="4768838"/>
            <a:ext cx="688941" cy="615522"/>
          </a:xfrm>
          <a:prstGeom prst="rect">
            <a:avLst/>
          </a:prstGeom>
          <a:noFill/>
        </p:spPr>
        <p:txBody>
          <a:bodyPr wrap="none" lIns="179285" tIns="143428" rIns="179285" bIns="143428" rtlCol="0">
            <a:spAutoFit/>
          </a:bodyPr>
          <a:lstStyle/>
          <a:p>
            <a:pPr algn="ctr" defTabSz="914367">
              <a:lnSpc>
                <a:spcPct val="90000"/>
              </a:lnSpc>
              <a:spcAft>
                <a:spcPts val="588"/>
              </a:spcAft>
            </a:pPr>
            <a:r>
              <a:rPr lang="en-US" sz="2353" dirty="0">
                <a:gradFill>
                  <a:gsLst>
                    <a:gs pos="2917">
                      <a:srgbClr val="FFFFFF"/>
                    </a:gs>
                    <a:gs pos="30000">
                      <a:srgbClr val="FFFFFF"/>
                    </a:gs>
                  </a:gsLst>
                  <a:lin ang="5400000" scaled="0"/>
                </a:gradFill>
              </a:rPr>
              <a:t>20</a:t>
            </a:r>
          </a:p>
        </p:txBody>
      </p:sp>
      <p:sp>
        <p:nvSpPr>
          <p:cNvPr id="30" name="TextBox 29"/>
          <p:cNvSpPr txBox="1"/>
          <p:nvPr/>
        </p:nvSpPr>
        <p:spPr>
          <a:xfrm>
            <a:off x="4920970" y="4768838"/>
            <a:ext cx="688941" cy="615522"/>
          </a:xfrm>
          <a:prstGeom prst="rect">
            <a:avLst/>
          </a:prstGeom>
          <a:noFill/>
        </p:spPr>
        <p:txBody>
          <a:bodyPr wrap="none" lIns="179285" tIns="143428" rIns="179285" bIns="143428" rtlCol="0">
            <a:spAutoFit/>
          </a:bodyPr>
          <a:lstStyle/>
          <a:p>
            <a:pPr algn="ctr" defTabSz="914367">
              <a:lnSpc>
                <a:spcPct val="90000"/>
              </a:lnSpc>
              <a:spcAft>
                <a:spcPts val="588"/>
              </a:spcAft>
            </a:pPr>
            <a:r>
              <a:rPr lang="en-US" sz="2353" dirty="0">
                <a:gradFill>
                  <a:gsLst>
                    <a:gs pos="2917">
                      <a:srgbClr val="FFFFFF"/>
                    </a:gs>
                    <a:gs pos="30000">
                      <a:srgbClr val="FFFFFF"/>
                    </a:gs>
                  </a:gsLst>
                  <a:lin ang="5400000" scaled="0"/>
                </a:gradFill>
              </a:rPr>
              <a:t>50</a:t>
            </a:r>
          </a:p>
        </p:txBody>
      </p:sp>
      <p:sp>
        <p:nvSpPr>
          <p:cNvPr id="31" name="TextBox 30"/>
          <p:cNvSpPr txBox="1"/>
          <p:nvPr/>
        </p:nvSpPr>
        <p:spPr>
          <a:xfrm>
            <a:off x="5722490" y="4768838"/>
            <a:ext cx="852377" cy="615522"/>
          </a:xfrm>
          <a:prstGeom prst="rect">
            <a:avLst/>
          </a:prstGeom>
          <a:noFill/>
        </p:spPr>
        <p:txBody>
          <a:bodyPr wrap="none" lIns="179285" tIns="143428" rIns="179285" bIns="143428" rtlCol="0">
            <a:spAutoFit/>
          </a:bodyPr>
          <a:lstStyle/>
          <a:p>
            <a:pPr algn="ctr" defTabSz="914367">
              <a:lnSpc>
                <a:spcPct val="90000"/>
              </a:lnSpc>
              <a:spcAft>
                <a:spcPts val="588"/>
              </a:spcAft>
            </a:pPr>
            <a:r>
              <a:rPr lang="en-US" sz="2353" dirty="0">
                <a:gradFill>
                  <a:gsLst>
                    <a:gs pos="2917">
                      <a:srgbClr val="FFFFFF"/>
                    </a:gs>
                    <a:gs pos="30000">
                      <a:srgbClr val="FFFFFF"/>
                    </a:gs>
                  </a:gsLst>
                  <a:lin ang="5400000" scaled="0"/>
                </a:gradFill>
              </a:rPr>
              <a:t>100</a:t>
            </a:r>
          </a:p>
        </p:txBody>
      </p:sp>
      <p:sp>
        <p:nvSpPr>
          <p:cNvPr id="32" name="TextBox 31"/>
          <p:cNvSpPr txBox="1"/>
          <p:nvPr/>
        </p:nvSpPr>
        <p:spPr>
          <a:xfrm>
            <a:off x="7058814" y="4768838"/>
            <a:ext cx="852377" cy="615522"/>
          </a:xfrm>
          <a:prstGeom prst="rect">
            <a:avLst/>
          </a:prstGeom>
          <a:noFill/>
        </p:spPr>
        <p:txBody>
          <a:bodyPr wrap="none" lIns="179285" tIns="143428" rIns="179285" bIns="143428" rtlCol="0">
            <a:spAutoFit/>
          </a:bodyPr>
          <a:lstStyle/>
          <a:p>
            <a:pPr algn="ctr" defTabSz="914367">
              <a:lnSpc>
                <a:spcPct val="90000"/>
              </a:lnSpc>
              <a:spcAft>
                <a:spcPts val="588"/>
              </a:spcAft>
            </a:pPr>
            <a:r>
              <a:rPr lang="en-US" sz="2353" dirty="0">
                <a:gradFill>
                  <a:gsLst>
                    <a:gs pos="2917">
                      <a:srgbClr val="FFFFFF"/>
                    </a:gs>
                    <a:gs pos="30000">
                      <a:srgbClr val="FFFFFF"/>
                    </a:gs>
                  </a:gsLst>
                  <a:lin ang="5400000" scaled="0"/>
                </a:gradFill>
              </a:rPr>
              <a:t>200</a:t>
            </a:r>
          </a:p>
        </p:txBody>
      </p:sp>
      <p:sp>
        <p:nvSpPr>
          <p:cNvPr id="33" name="TextBox 32"/>
          <p:cNvSpPr txBox="1"/>
          <p:nvPr/>
        </p:nvSpPr>
        <p:spPr>
          <a:xfrm>
            <a:off x="9243204" y="4768838"/>
            <a:ext cx="852377" cy="615522"/>
          </a:xfrm>
          <a:prstGeom prst="rect">
            <a:avLst/>
          </a:prstGeom>
          <a:noFill/>
        </p:spPr>
        <p:txBody>
          <a:bodyPr wrap="none" lIns="179285" tIns="143428" rIns="179285" bIns="143428" rtlCol="0">
            <a:spAutoFit/>
          </a:bodyPr>
          <a:lstStyle/>
          <a:p>
            <a:pPr algn="ctr" defTabSz="914367">
              <a:lnSpc>
                <a:spcPct val="90000"/>
              </a:lnSpc>
              <a:spcAft>
                <a:spcPts val="588"/>
              </a:spcAft>
            </a:pPr>
            <a:r>
              <a:rPr lang="en-US" sz="2353" dirty="0">
                <a:gradFill>
                  <a:gsLst>
                    <a:gs pos="2917">
                      <a:srgbClr val="FFFFFF"/>
                    </a:gs>
                    <a:gs pos="30000">
                      <a:srgbClr val="FFFFFF"/>
                    </a:gs>
                  </a:gsLst>
                  <a:lin ang="5400000" scaled="0"/>
                </a:gradFill>
              </a:rPr>
              <a:t>800</a:t>
            </a:r>
          </a:p>
        </p:txBody>
      </p:sp>
      <p:sp>
        <p:nvSpPr>
          <p:cNvPr id="34" name="Rectangle 33"/>
          <p:cNvSpPr/>
          <p:nvPr/>
        </p:nvSpPr>
        <p:spPr>
          <a:xfrm>
            <a:off x="3435792" y="5372917"/>
            <a:ext cx="7889353" cy="1056042"/>
          </a:xfrm>
          <a:prstGeom prst="rect">
            <a:avLst/>
          </a:prstGeom>
        </p:spPr>
        <p:txBody>
          <a:bodyPr wrap="square">
            <a:spAutoFit/>
          </a:bodyPr>
          <a:lstStyle/>
          <a:p>
            <a:pPr defTabSz="914367"/>
            <a:r>
              <a:rPr lang="en-US" sz="3137" dirty="0">
                <a:solidFill>
                  <a:srgbClr val="0072C6">
                    <a:lumMod val="60000"/>
                    <a:lumOff val="40000"/>
                  </a:srgbClr>
                </a:solidFill>
                <a:latin typeface="Segoe UI Light"/>
              </a:rPr>
              <a:t>Performance is easily scaled up or down to meet changing workload and business needs</a:t>
            </a:r>
          </a:p>
        </p:txBody>
      </p:sp>
      <p:sp>
        <p:nvSpPr>
          <p:cNvPr id="35" name="TextBox 34"/>
          <p:cNvSpPr txBox="1"/>
          <p:nvPr/>
        </p:nvSpPr>
        <p:spPr>
          <a:xfrm>
            <a:off x="2363824" y="4765686"/>
            <a:ext cx="1079255" cy="615522"/>
          </a:xfrm>
          <a:prstGeom prst="rect">
            <a:avLst/>
          </a:prstGeom>
          <a:noFill/>
        </p:spPr>
        <p:txBody>
          <a:bodyPr wrap="square" lIns="179285" tIns="143428" rIns="179285" bIns="143428" rtlCol="0">
            <a:spAutoFit/>
          </a:bodyPr>
          <a:lstStyle/>
          <a:p>
            <a:pPr defTabSz="914367">
              <a:lnSpc>
                <a:spcPct val="90000"/>
              </a:lnSpc>
              <a:spcAft>
                <a:spcPts val="588"/>
              </a:spcAft>
            </a:pPr>
            <a:r>
              <a:rPr lang="en-US" sz="2353" dirty="0">
                <a:gradFill>
                  <a:gsLst>
                    <a:gs pos="2917">
                      <a:srgbClr val="FFFFFF"/>
                    </a:gs>
                    <a:gs pos="30000">
                      <a:srgbClr val="FFFFFF"/>
                    </a:gs>
                  </a:gsLst>
                  <a:lin ang="5400000" scaled="0"/>
                </a:gradFill>
              </a:rPr>
              <a:t>DTUs</a:t>
            </a:r>
          </a:p>
        </p:txBody>
      </p:sp>
      <p:sp>
        <p:nvSpPr>
          <p:cNvPr id="37" name="TextBox 36"/>
          <p:cNvSpPr txBox="1"/>
          <p:nvPr/>
        </p:nvSpPr>
        <p:spPr>
          <a:xfrm>
            <a:off x="3429146" y="4198306"/>
            <a:ext cx="506649" cy="561211"/>
          </a:xfrm>
          <a:prstGeom prst="rect">
            <a:avLst/>
          </a:prstGeom>
          <a:noFill/>
        </p:spPr>
        <p:txBody>
          <a:bodyPr wrap="none" lIns="179285" tIns="143428" rIns="179285" bIns="143428" rtlCol="0">
            <a:spAutoFit/>
          </a:bodyPr>
          <a:lstStyle/>
          <a:p>
            <a:pPr algn="ctr" defTabSz="914367">
              <a:lnSpc>
                <a:spcPct val="90000"/>
              </a:lnSpc>
              <a:spcAft>
                <a:spcPts val="588"/>
              </a:spcAft>
            </a:pPr>
            <a:r>
              <a:rPr lang="en-US" sz="1961" dirty="0">
                <a:solidFill>
                  <a:srgbClr val="68217A">
                    <a:lumMod val="40000"/>
                    <a:lumOff val="60000"/>
                  </a:srgbClr>
                </a:solidFill>
              </a:rPr>
              <a:t>B</a:t>
            </a:r>
          </a:p>
        </p:txBody>
      </p:sp>
      <p:sp>
        <p:nvSpPr>
          <p:cNvPr id="38" name="TextBox 37"/>
          <p:cNvSpPr txBox="1"/>
          <p:nvPr/>
        </p:nvSpPr>
        <p:spPr>
          <a:xfrm>
            <a:off x="3743967" y="4118464"/>
            <a:ext cx="630796" cy="561211"/>
          </a:xfrm>
          <a:prstGeom prst="rect">
            <a:avLst/>
          </a:prstGeom>
          <a:noFill/>
        </p:spPr>
        <p:txBody>
          <a:bodyPr wrap="none" lIns="179285" tIns="143428" rIns="179285" bIns="143428" rtlCol="0">
            <a:spAutoFit/>
          </a:bodyPr>
          <a:lstStyle/>
          <a:p>
            <a:pPr algn="ctr" defTabSz="914367">
              <a:lnSpc>
                <a:spcPct val="90000"/>
              </a:lnSpc>
              <a:spcAft>
                <a:spcPts val="588"/>
              </a:spcAft>
            </a:pPr>
            <a:r>
              <a:rPr lang="en-US" sz="1961" dirty="0">
                <a:solidFill>
                  <a:srgbClr val="68217A">
                    <a:lumMod val="40000"/>
                    <a:lumOff val="60000"/>
                  </a:srgbClr>
                </a:solidFill>
              </a:rPr>
              <a:t>S0</a:t>
            </a:r>
          </a:p>
        </p:txBody>
      </p:sp>
      <p:sp>
        <p:nvSpPr>
          <p:cNvPr id="39" name="TextBox 38"/>
          <p:cNvSpPr txBox="1"/>
          <p:nvPr/>
        </p:nvSpPr>
        <p:spPr>
          <a:xfrm>
            <a:off x="4297516" y="3993062"/>
            <a:ext cx="630796" cy="561211"/>
          </a:xfrm>
          <a:prstGeom prst="rect">
            <a:avLst/>
          </a:prstGeom>
          <a:noFill/>
        </p:spPr>
        <p:txBody>
          <a:bodyPr wrap="none" lIns="179285" tIns="143428" rIns="179285" bIns="143428" rtlCol="0">
            <a:spAutoFit/>
          </a:bodyPr>
          <a:lstStyle/>
          <a:p>
            <a:pPr algn="ctr" defTabSz="914367">
              <a:lnSpc>
                <a:spcPct val="90000"/>
              </a:lnSpc>
              <a:spcAft>
                <a:spcPts val="588"/>
              </a:spcAft>
            </a:pPr>
            <a:r>
              <a:rPr lang="en-US" sz="1961" dirty="0">
                <a:solidFill>
                  <a:srgbClr val="68217A">
                    <a:lumMod val="40000"/>
                    <a:lumOff val="60000"/>
                  </a:srgbClr>
                </a:solidFill>
              </a:rPr>
              <a:t>S1</a:t>
            </a:r>
          </a:p>
        </p:txBody>
      </p:sp>
      <p:sp>
        <p:nvSpPr>
          <p:cNvPr id="40" name="TextBox 39"/>
          <p:cNvSpPr txBox="1"/>
          <p:nvPr/>
        </p:nvSpPr>
        <p:spPr>
          <a:xfrm>
            <a:off x="4935411" y="3804498"/>
            <a:ext cx="630796" cy="561211"/>
          </a:xfrm>
          <a:prstGeom prst="rect">
            <a:avLst/>
          </a:prstGeom>
          <a:noFill/>
        </p:spPr>
        <p:txBody>
          <a:bodyPr wrap="none" lIns="179285" tIns="143428" rIns="179285" bIns="143428" rtlCol="0">
            <a:spAutoFit/>
          </a:bodyPr>
          <a:lstStyle/>
          <a:p>
            <a:pPr algn="ctr" defTabSz="914367">
              <a:lnSpc>
                <a:spcPct val="90000"/>
              </a:lnSpc>
              <a:spcAft>
                <a:spcPts val="588"/>
              </a:spcAft>
            </a:pPr>
            <a:r>
              <a:rPr lang="en-US" sz="1961" dirty="0">
                <a:solidFill>
                  <a:srgbClr val="68217A">
                    <a:lumMod val="40000"/>
                    <a:lumOff val="60000"/>
                  </a:srgbClr>
                </a:solidFill>
              </a:rPr>
              <a:t>S2</a:t>
            </a:r>
          </a:p>
        </p:txBody>
      </p:sp>
      <p:sp>
        <p:nvSpPr>
          <p:cNvPr id="41" name="TextBox 40"/>
          <p:cNvSpPr txBox="1"/>
          <p:nvPr/>
        </p:nvSpPr>
        <p:spPr>
          <a:xfrm>
            <a:off x="5887396" y="3549877"/>
            <a:ext cx="638654" cy="561211"/>
          </a:xfrm>
          <a:prstGeom prst="rect">
            <a:avLst/>
          </a:prstGeom>
          <a:noFill/>
        </p:spPr>
        <p:txBody>
          <a:bodyPr wrap="none" lIns="179285" tIns="143428" rIns="179285" bIns="143428" rtlCol="0">
            <a:spAutoFit/>
          </a:bodyPr>
          <a:lstStyle/>
          <a:p>
            <a:pPr algn="ctr" defTabSz="914367">
              <a:lnSpc>
                <a:spcPct val="90000"/>
              </a:lnSpc>
              <a:spcAft>
                <a:spcPts val="588"/>
              </a:spcAft>
            </a:pPr>
            <a:r>
              <a:rPr lang="en-US" sz="1961" dirty="0">
                <a:solidFill>
                  <a:srgbClr val="68217A">
                    <a:lumMod val="40000"/>
                    <a:lumOff val="60000"/>
                  </a:srgbClr>
                </a:solidFill>
              </a:rPr>
              <a:t>P1</a:t>
            </a:r>
          </a:p>
        </p:txBody>
      </p:sp>
      <p:sp>
        <p:nvSpPr>
          <p:cNvPr id="42" name="TextBox 41"/>
          <p:cNvSpPr txBox="1"/>
          <p:nvPr/>
        </p:nvSpPr>
        <p:spPr>
          <a:xfrm>
            <a:off x="7165675" y="3232108"/>
            <a:ext cx="638654" cy="561211"/>
          </a:xfrm>
          <a:prstGeom prst="rect">
            <a:avLst/>
          </a:prstGeom>
          <a:noFill/>
        </p:spPr>
        <p:txBody>
          <a:bodyPr wrap="none" lIns="179285" tIns="143428" rIns="179285" bIns="143428" rtlCol="0">
            <a:spAutoFit/>
          </a:bodyPr>
          <a:lstStyle/>
          <a:p>
            <a:pPr algn="ctr" defTabSz="914367">
              <a:lnSpc>
                <a:spcPct val="90000"/>
              </a:lnSpc>
              <a:spcAft>
                <a:spcPts val="588"/>
              </a:spcAft>
            </a:pPr>
            <a:r>
              <a:rPr lang="en-US" sz="1961" dirty="0">
                <a:solidFill>
                  <a:srgbClr val="68217A">
                    <a:lumMod val="40000"/>
                    <a:lumOff val="60000"/>
                  </a:srgbClr>
                </a:solidFill>
              </a:rPr>
              <a:t>P2</a:t>
            </a:r>
          </a:p>
        </p:txBody>
      </p:sp>
      <p:sp>
        <p:nvSpPr>
          <p:cNvPr id="43" name="TextBox 42"/>
          <p:cNvSpPr txBox="1"/>
          <p:nvPr/>
        </p:nvSpPr>
        <p:spPr>
          <a:xfrm>
            <a:off x="9350064" y="1863504"/>
            <a:ext cx="638654" cy="561211"/>
          </a:xfrm>
          <a:prstGeom prst="rect">
            <a:avLst/>
          </a:prstGeom>
          <a:noFill/>
        </p:spPr>
        <p:txBody>
          <a:bodyPr wrap="none" lIns="179285" tIns="143428" rIns="179285" bIns="143428" rtlCol="0">
            <a:spAutoFit/>
          </a:bodyPr>
          <a:lstStyle/>
          <a:p>
            <a:pPr algn="ctr" defTabSz="914367">
              <a:lnSpc>
                <a:spcPct val="90000"/>
              </a:lnSpc>
              <a:spcAft>
                <a:spcPts val="588"/>
              </a:spcAft>
            </a:pPr>
            <a:r>
              <a:rPr lang="en-US" sz="1961" dirty="0">
                <a:solidFill>
                  <a:srgbClr val="68217A">
                    <a:lumMod val="40000"/>
                    <a:lumOff val="60000"/>
                  </a:srgbClr>
                </a:solidFill>
              </a:rPr>
              <a:t>P3</a:t>
            </a:r>
          </a:p>
        </p:txBody>
      </p:sp>
    </p:spTree>
    <p:extLst>
      <p:ext uri="{BB962C8B-B14F-4D97-AF65-F5344CB8AC3E}">
        <p14:creationId xmlns:p14="http://schemas.microsoft.com/office/powerpoint/2010/main" val="424590773"/>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New Performance Levels Summary</a:t>
            </a:r>
            <a:endParaRPr lang="en-US" dirty="0"/>
          </a:p>
        </p:txBody>
      </p:sp>
      <p:graphicFrame>
        <p:nvGraphicFramePr>
          <p:cNvPr id="7" name="Table 6"/>
          <p:cNvGraphicFramePr>
            <a:graphicFrameLocks noGrp="1"/>
          </p:cNvGraphicFramePr>
          <p:nvPr>
            <p:extLst/>
          </p:nvPr>
        </p:nvGraphicFramePr>
        <p:xfrm>
          <a:off x="251251" y="2176967"/>
          <a:ext cx="11651872" cy="3465660"/>
        </p:xfrm>
        <a:graphic>
          <a:graphicData uri="http://schemas.openxmlformats.org/drawingml/2006/table">
            <a:tbl>
              <a:tblPr firstRow="1" bandRow="1">
                <a:tableStyleId>{93296810-A885-4BE3-A3E7-6D5BEEA58F35}</a:tableStyleId>
              </a:tblPr>
              <a:tblGrid>
                <a:gridCol w="2912968"/>
                <a:gridCol w="2912968"/>
                <a:gridCol w="2912968"/>
                <a:gridCol w="2912968"/>
              </a:tblGrid>
              <a:tr h="363911">
                <a:tc>
                  <a:txBody>
                    <a:bodyPr/>
                    <a:lstStyle/>
                    <a:p>
                      <a:endParaRPr lang="en-US" sz="1800" dirty="0"/>
                    </a:p>
                  </a:txBody>
                  <a:tcPr marL="89630" marR="89630" marT="44814" marB="44814"/>
                </a:tc>
                <a:tc>
                  <a:txBody>
                    <a:bodyPr/>
                    <a:lstStyle/>
                    <a:p>
                      <a:r>
                        <a:rPr lang="en-US" sz="1800" dirty="0" smtClean="0"/>
                        <a:t>Basic</a:t>
                      </a:r>
                      <a:endParaRPr lang="en-US" sz="1800" dirty="0"/>
                    </a:p>
                  </a:txBody>
                  <a:tcPr marL="89630" marR="89630" marT="44814" marB="44814"/>
                </a:tc>
                <a:tc>
                  <a:txBody>
                    <a:bodyPr/>
                    <a:lstStyle/>
                    <a:p>
                      <a:r>
                        <a:rPr lang="en-US" sz="1800" dirty="0" smtClean="0"/>
                        <a:t>Standard</a:t>
                      </a:r>
                      <a:endParaRPr lang="en-US" sz="1800" dirty="0"/>
                    </a:p>
                  </a:txBody>
                  <a:tcPr marL="89630" marR="89630" marT="44814" marB="44814"/>
                </a:tc>
                <a:tc>
                  <a:txBody>
                    <a:bodyPr/>
                    <a:lstStyle/>
                    <a:p>
                      <a:r>
                        <a:rPr lang="en-US" sz="1800" dirty="0" smtClean="0"/>
                        <a:t>Premium</a:t>
                      </a:r>
                      <a:endParaRPr lang="en-US" sz="1800" dirty="0"/>
                    </a:p>
                  </a:txBody>
                  <a:tcPr marL="89630" marR="89630" marT="44814" marB="44814"/>
                </a:tc>
              </a:tr>
              <a:tr h="912473">
                <a:tc>
                  <a:txBody>
                    <a:bodyPr/>
                    <a:lstStyle/>
                    <a:p>
                      <a:r>
                        <a:rPr lang="en-US" sz="1800" dirty="0" smtClean="0"/>
                        <a:t>Performance Levels </a:t>
                      </a:r>
                      <a:br>
                        <a:rPr lang="en-US" sz="1800" dirty="0" smtClean="0"/>
                      </a:br>
                      <a:r>
                        <a:rPr lang="en-US" sz="1800" dirty="0" smtClean="0"/>
                        <a:t>(DTU)</a:t>
                      </a:r>
                      <a:endParaRPr lang="en-US" sz="1800" b="1" dirty="0"/>
                    </a:p>
                  </a:txBody>
                  <a:tcPr marL="89630" marR="89630" marT="44814" marB="44814"/>
                </a:tc>
                <a:tc>
                  <a:txBody>
                    <a:bodyPr/>
                    <a:lstStyle/>
                    <a:p>
                      <a:r>
                        <a:rPr lang="en-US" sz="1800" b="1" dirty="0" smtClean="0"/>
                        <a:t>5</a:t>
                      </a:r>
                      <a:endParaRPr lang="en-US" sz="1800" b="1" dirty="0"/>
                    </a:p>
                  </a:txBody>
                  <a:tcPr marL="89630" marR="89630" marT="44814" marB="44814"/>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latin typeface="+mn-lt"/>
                          <a:ea typeface="+mn-ea"/>
                          <a:cs typeface="+mn-cs"/>
                        </a:rPr>
                        <a:t>S0: </a:t>
                      </a:r>
                      <a:r>
                        <a:rPr lang="en-US" sz="1800" b="1" kern="1200" dirty="0" smtClean="0">
                          <a:solidFill>
                            <a:schemeClr val="dk1"/>
                          </a:solidFill>
                          <a:latin typeface="+mn-lt"/>
                          <a:ea typeface="+mn-ea"/>
                          <a:cs typeface="+mn-cs"/>
                        </a:rPr>
                        <a:t>10</a:t>
                      </a:r>
                    </a:p>
                    <a:p>
                      <a:pPr marL="0" algn="l" defTabSz="932742" rtl="0" eaLnBrk="1" latinLnBrk="0" hangingPunct="1"/>
                      <a:r>
                        <a:rPr lang="en-US" sz="1800" kern="1200" dirty="0" smtClean="0">
                          <a:solidFill>
                            <a:schemeClr val="dk1"/>
                          </a:solidFill>
                          <a:latin typeface="+mn-lt"/>
                          <a:ea typeface="+mn-ea"/>
                          <a:cs typeface="+mn-cs"/>
                        </a:rPr>
                        <a:t>S1: </a:t>
                      </a:r>
                      <a:r>
                        <a:rPr lang="en-US" sz="1800" b="1" kern="1200" dirty="0" smtClean="0">
                          <a:solidFill>
                            <a:schemeClr val="dk1"/>
                          </a:solidFill>
                          <a:latin typeface="+mn-lt"/>
                          <a:ea typeface="+mn-ea"/>
                          <a:cs typeface="+mn-cs"/>
                        </a:rPr>
                        <a:t>20</a:t>
                      </a:r>
                    </a:p>
                    <a:p>
                      <a:r>
                        <a:rPr lang="en-US" sz="1800" dirty="0" smtClean="0"/>
                        <a:t>S2:</a:t>
                      </a:r>
                      <a:r>
                        <a:rPr lang="en-US" sz="1800" baseline="0" dirty="0" smtClean="0"/>
                        <a:t> </a:t>
                      </a:r>
                      <a:r>
                        <a:rPr lang="en-US" sz="1800" b="1" dirty="0" smtClean="0"/>
                        <a:t>50</a:t>
                      </a:r>
                      <a:endParaRPr lang="en-US" sz="1800" b="1" dirty="0"/>
                    </a:p>
                  </a:txBody>
                  <a:tcPr marL="89630" marR="89630" marT="44814" marB="44814"/>
                </a:tc>
                <a:tc>
                  <a:txBody>
                    <a:bodyPr/>
                    <a:lstStyle/>
                    <a:p>
                      <a:r>
                        <a:rPr lang="en-US" sz="1800" dirty="0" smtClean="0"/>
                        <a:t>P1:</a:t>
                      </a:r>
                      <a:r>
                        <a:rPr lang="en-US" sz="1800" baseline="0" dirty="0" smtClean="0"/>
                        <a:t> </a:t>
                      </a:r>
                      <a:r>
                        <a:rPr lang="en-US" sz="1800" b="1" baseline="0" dirty="0" smtClean="0"/>
                        <a:t>1</a:t>
                      </a:r>
                      <a:r>
                        <a:rPr lang="en-US" sz="1800" b="1" dirty="0" smtClean="0"/>
                        <a:t>00</a:t>
                      </a:r>
                      <a:r>
                        <a:rPr lang="en-US" sz="1800" dirty="0" smtClean="0"/>
                        <a:t> </a:t>
                      </a:r>
                    </a:p>
                    <a:p>
                      <a:r>
                        <a:rPr lang="en-US" sz="1800" dirty="0" smtClean="0"/>
                        <a:t>P2</a:t>
                      </a:r>
                      <a:r>
                        <a:rPr lang="en-US" sz="1800" baseline="0" dirty="0" smtClean="0"/>
                        <a:t>: </a:t>
                      </a:r>
                      <a:r>
                        <a:rPr lang="en-US" sz="1800" b="1" baseline="0" dirty="0" smtClean="0"/>
                        <a:t>200</a:t>
                      </a:r>
                      <a:r>
                        <a:rPr lang="en-US" sz="1800" baseline="0" dirty="0" smtClean="0"/>
                        <a:t> </a:t>
                      </a:r>
                    </a:p>
                    <a:p>
                      <a:r>
                        <a:rPr lang="en-US" sz="1800" baseline="0" dirty="0" smtClean="0"/>
                        <a:t>P3: </a:t>
                      </a:r>
                      <a:r>
                        <a:rPr lang="en-US" sz="1800" b="1" baseline="0" dirty="0" smtClean="0"/>
                        <a:t>800</a:t>
                      </a:r>
                      <a:r>
                        <a:rPr lang="en-US" sz="1800" baseline="0" dirty="0" smtClean="0"/>
                        <a:t> </a:t>
                      </a:r>
                      <a:endParaRPr lang="en-US" sz="1800" dirty="0" smtClean="0"/>
                    </a:p>
                  </a:txBody>
                  <a:tcPr marL="89630" marR="89630" marT="44814" marB="44814"/>
                </a:tc>
              </a:tr>
              <a:tr h="912473">
                <a:tc>
                  <a:txBody>
                    <a:bodyPr/>
                    <a:lstStyle/>
                    <a:p>
                      <a:r>
                        <a:rPr lang="en-US" sz="1800" smtClean="0"/>
                        <a:t>ASDB</a:t>
                      </a:r>
                      <a:r>
                        <a:rPr lang="en-US" sz="1800" baseline="0" smtClean="0"/>
                        <a:t> results</a:t>
                      </a:r>
                      <a:endParaRPr lang="en-US" sz="1800" b="1" dirty="0"/>
                    </a:p>
                  </a:txBody>
                  <a:tcPr marL="89630" marR="89630" marT="44814" marB="44814"/>
                </a:tc>
                <a:tc>
                  <a:txBody>
                    <a:bodyPr/>
                    <a:lstStyle/>
                    <a:p>
                      <a:r>
                        <a:rPr lang="en-US" sz="1800" dirty="0" smtClean="0"/>
                        <a:t>16,600 </a:t>
                      </a:r>
                      <a:r>
                        <a:rPr lang="en-US" sz="1800" dirty="0" err="1" smtClean="0"/>
                        <a:t>tx</a:t>
                      </a:r>
                      <a:r>
                        <a:rPr lang="en-US" sz="1800" dirty="0" smtClean="0"/>
                        <a:t>/</a:t>
                      </a:r>
                      <a:r>
                        <a:rPr lang="en-US" sz="1800" b="1" dirty="0" smtClean="0"/>
                        <a:t>hour</a:t>
                      </a:r>
                      <a:endParaRPr lang="en-US" sz="1800" b="1" dirty="0"/>
                    </a:p>
                  </a:txBody>
                  <a:tcPr marL="89630" marR="89630" marT="44814" marB="44814"/>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800" dirty="0" smtClean="0"/>
                        <a:t>S1:   </a:t>
                      </a:r>
                      <a:r>
                        <a:rPr lang="en-US" sz="1800" dirty="0" smtClean="0">
                          <a:solidFill>
                            <a:srgbClr val="E7E7E9"/>
                          </a:solidFill>
                        </a:rPr>
                        <a:t>,</a:t>
                      </a:r>
                      <a:r>
                        <a:rPr lang="en-US" sz="1800" dirty="0" smtClean="0"/>
                        <a:t>520</a:t>
                      </a:r>
                      <a:r>
                        <a:rPr lang="en-US" sz="1800" baseline="0" dirty="0" smtClean="0"/>
                        <a:t> </a:t>
                      </a:r>
                      <a:r>
                        <a:rPr lang="en-US" sz="1800" dirty="0" err="1" smtClean="0"/>
                        <a:t>tx</a:t>
                      </a:r>
                      <a:r>
                        <a:rPr lang="en-US" sz="1800" dirty="0" smtClean="0"/>
                        <a:t>/</a:t>
                      </a:r>
                      <a:r>
                        <a:rPr lang="en-US" sz="1800" b="1" dirty="0" smtClean="0"/>
                        <a:t>minute</a:t>
                      </a:r>
                      <a:endParaRPr lang="en-US" sz="1800" dirty="0" smtClean="0"/>
                    </a:p>
                    <a:p>
                      <a:r>
                        <a:rPr lang="en-US" sz="1800" dirty="0" smtClean="0"/>
                        <a:t>S1:   </a:t>
                      </a:r>
                      <a:r>
                        <a:rPr lang="en-US" sz="1800" kern="1200" dirty="0" smtClean="0">
                          <a:solidFill>
                            <a:srgbClr val="E7E7E9"/>
                          </a:solidFill>
                          <a:latin typeface="+mn-lt"/>
                          <a:ea typeface="+mn-ea"/>
                          <a:cs typeface="+mn-cs"/>
                        </a:rPr>
                        <a:t>,</a:t>
                      </a:r>
                      <a:r>
                        <a:rPr lang="en-US" sz="1800" dirty="0" smtClean="0"/>
                        <a:t>940</a:t>
                      </a:r>
                      <a:r>
                        <a:rPr lang="en-US" sz="1800" baseline="0" dirty="0" smtClean="0"/>
                        <a:t> </a:t>
                      </a:r>
                      <a:r>
                        <a:rPr lang="en-US" sz="1800" dirty="0" err="1" smtClean="0"/>
                        <a:t>tx</a:t>
                      </a:r>
                      <a:r>
                        <a:rPr lang="en-US" sz="1800" dirty="0" smtClean="0"/>
                        <a:t>/</a:t>
                      </a:r>
                      <a:r>
                        <a:rPr lang="en-US" sz="1800" b="1" dirty="0" smtClean="0"/>
                        <a:t>minute</a:t>
                      </a:r>
                    </a:p>
                    <a:p>
                      <a:pPr marL="0" marR="0" indent="0" algn="l" defTabSz="932742" rtl="0" eaLnBrk="1" fontAlgn="auto" latinLnBrk="0" hangingPunct="1">
                        <a:lnSpc>
                          <a:spcPct val="100000"/>
                        </a:lnSpc>
                        <a:spcBef>
                          <a:spcPts val="0"/>
                        </a:spcBef>
                        <a:spcAft>
                          <a:spcPts val="0"/>
                        </a:spcAft>
                        <a:buClrTx/>
                        <a:buSzTx/>
                        <a:buFontTx/>
                        <a:buNone/>
                        <a:tabLst/>
                        <a:defRPr/>
                      </a:pPr>
                      <a:r>
                        <a:rPr lang="en-US" sz="1800" dirty="0" smtClean="0"/>
                        <a:t>S2: 2,570 </a:t>
                      </a:r>
                      <a:r>
                        <a:rPr lang="en-US" sz="1800" dirty="0" err="1" smtClean="0"/>
                        <a:t>tx</a:t>
                      </a:r>
                      <a:r>
                        <a:rPr lang="en-US" sz="1800" dirty="0" smtClean="0"/>
                        <a:t>/</a:t>
                      </a:r>
                      <a:r>
                        <a:rPr lang="en-US" sz="1800" b="1" dirty="0" smtClean="0"/>
                        <a:t>minute</a:t>
                      </a:r>
                    </a:p>
                  </a:txBody>
                  <a:tcPr marL="89630" marR="89630" marT="44814" marB="44814"/>
                </a:tc>
                <a:tc>
                  <a:txBody>
                    <a:bodyPr/>
                    <a:lstStyle/>
                    <a:p>
                      <a:r>
                        <a:rPr lang="en-US" sz="1800" dirty="0" smtClean="0"/>
                        <a:t>P1: 105</a:t>
                      </a:r>
                      <a:r>
                        <a:rPr lang="en-US" sz="1800" baseline="0" dirty="0" smtClean="0"/>
                        <a:t> </a:t>
                      </a:r>
                      <a:r>
                        <a:rPr lang="en-US" sz="1800" dirty="0" err="1" smtClean="0"/>
                        <a:t>tx</a:t>
                      </a:r>
                      <a:r>
                        <a:rPr lang="en-US" sz="1800" dirty="0" smtClean="0"/>
                        <a:t>/</a:t>
                      </a:r>
                      <a:r>
                        <a:rPr lang="en-US" sz="1800" b="1" dirty="0" smtClean="0"/>
                        <a:t>second</a:t>
                      </a:r>
                    </a:p>
                    <a:p>
                      <a:r>
                        <a:rPr lang="en-US" sz="1800" dirty="0" smtClean="0"/>
                        <a:t>P2: 228 </a:t>
                      </a:r>
                      <a:r>
                        <a:rPr lang="en-US" sz="1800" dirty="0" err="1" smtClean="0"/>
                        <a:t>tx</a:t>
                      </a:r>
                      <a:r>
                        <a:rPr lang="en-US" sz="1800" dirty="0" smtClean="0"/>
                        <a:t>/</a:t>
                      </a:r>
                      <a:r>
                        <a:rPr lang="en-US" sz="1800" b="1" dirty="0" smtClean="0"/>
                        <a:t>second</a:t>
                      </a:r>
                    </a:p>
                    <a:p>
                      <a:r>
                        <a:rPr lang="en-US" sz="1800" dirty="0" smtClean="0"/>
                        <a:t>P3: 735 </a:t>
                      </a:r>
                      <a:r>
                        <a:rPr lang="en-US" sz="1800" dirty="0" err="1" smtClean="0"/>
                        <a:t>tx</a:t>
                      </a:r>
                      <a:r>
                        <a:rPr lang="en-US" sz="1800" dirty="0" smtClean="0"/>
                        <a:t>/</a:t>
                      </a:r>
                      <a:r>
                        <a:rPr lang="en-US" sz="1800" b="1" dirty="0" smtClean="0"/>
                        <a:t>second</a:t>
                      </a:r>
                      <a:endParaRPr lang="en-US" sz="1800" b="1" dirty="0"/>
                    </a:p>
                  </a:txBody>
                  <a:tcPr marL="89630" marR="89630" marT="44814" marB="44814"/>
                </a:tc>
              </a:tr>
              <a:tr h="363911">
                <a:tc>
                  <a:txBody>
                    <a:bodyPr/>
                    <a:lstStyle/>
                    <a:p>
                      <a:r>
                        <a:rPr lang="en-US" sz="1800" dirty="0" smtClean="0"/>
                        <a:t>Maximum DB size</a:t>
                      </a:r>
                      <a:endParaRPr lang="en-US" sz="1800" b="1" dirty="0"/>
                    </a:p>
                  </a:txBody>
                  <a:tcPr marL="89630" marR="89630" marT="44814" marB="44814"/>
                </a:tc>
                <a:tc>
                  <a:txBody>
                    <a:bodyPr/>
                    <a:lstStyle/>
                    <a:p>
                      <a:r>
                        <a:rPr lang="en-US" sz="1800" dirty="0" smtClean="0"/>
                        <a:t>2GB</a:t>
                      </a:r>
                      <a:endParaRPr lang="en-US" sz="1800" dirty="0"/>
                    </a:p>
                  </a:txBody>
                  <a:tcPr marL="89630" marR="89630" marT="44814" marB="44814"/>
                </a:tc>
                <a:tc>
                  <a:txBody>
                    <a:bodyPr/>
                    <a:lstStyle/>
                    <a:p>
                      <a:r>
                        <a:rPr lang="en-US" sz="1800" dirty="0" smtClean="0"/>
                        <a:t>250GB</a:t>
                      </a:r>
                      <a:endParaRPr lang="en-US" sz="1800" dirty="0"/>
                    </a:p>
                  </a:txBody>
                  <a:tcPr marL="89630" marR="89630" marT="44814" marB="44814"/>
                </a:tc>
                <a:tc>
                  <a:txBody>
                    <a:bodyPr/>
                    <a:lstStyle/>
                    <a:p>
                      <a:r>
                        <a:rPr lang="en-US" sz="1800" dirty="0" smtClean="0"/>
                        <a:t>500GB</a:t>
                      </a:r>
                      <a:endParaRPr lang="en-US" sz="1800" dirty="0"/>
                    </a:p>
                  </a:txBody>
                  <a:tcPr marL="89630" marR="89630" marT="44814" marB="44814"/>
                </a:tc>
              </a:tr>
              <a:tr h="912473">
                <a:tc>
                  <a:txBody>
                    <a:bodyPr/>
                    <a:lstStyle/>
                    <a:p>
                      <a:r>
                        <a:rPr lang="en-US" sz="1800" dirty="0" smtClean="0"/>
                        <a:t>Price*</a:t>
                      </a:r>
                      <a:r>
                        <a:rPr lang="en-US" sz="1800" baseline="0" dirty="0" smtClean="0"/>
                        <a:t> per hour (month)</a:t>
                      </a:r>
                      <a:endParaRPr lang="en-US" sz="1800" b="0" dirty="0"/>
                    </a:p>
                  </a:txBody>
                  <a:tcPr marL="89630" marR="89630" marT="44814" marB="44814"/>
                </a:tc>
                <a:tc>
                  <a:txBody>
                    <a:bodyPr/>
                    <a:lstStyle/>
                    <a:p>
                      <a:r>
                        <a:rPr lang="en-US" sz="1800" b="1" dirty="0" smtClean="0"/>
                        <a:t>$0.0069</a:t>
                      </a:r>
                      <a:r>
                        <a:rPr lang="en-US" sz="1800" dirty="0" smtClean="0"/>
                        <a:t> (~$5)</a:t>
                      </a:r>
                      <a:endParaRPr lang="en-US" sz="1800" b="0" dirty="0"/>
                    </a:p>
                  </a:txBody>
                  <a:tcPr marL="89630" marR="89630" marT="44814" marB="44814"/>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800" dirty="0" smtClean="0"/>
                        <a:t>S0: </a:t>
                      </a:r>
                      <a:r>
                        <a:rPr lang="en-US" sz="1800" b="1" dirty="0" smtClean="0"/>
                        <a:t>$0.0208</a:t>
                      </a:r>
                      <a:r>
                        <a:rPr lang="en-US" sz="1800" b="0" baseline="0" dirty="0" smtClean="0"/>
                        <a:t> </a:t>
                      </a:r>
                      <a:r>
                        <a:rPr lang="en-US" sz="1800" dirty="0" smtClean="0"/>
                        <a:t>(~$15)</a:t>
                      </a:r>
                      <a:br>
                        <a:rPr lang="en-US" sz="1800" dirty="0" smtClean="0"/>
                      </a:br>
                      <a:r>
                        <a:rPr lang="en-US" sz="1800" dirty="0" smtClean="0"/>
                        <a:t>S1: </a:t>
                      </a:r>
                      <a:r>
                        <a:rPr lang="en-US" sz="1800" b="1" dirty="0" smtClean="0"/>
                        <a:t>$0.0417</a:t>
                      </a:r>
                      <a:r>
                        <a:rPr lang="en-US" sz="1800" dirty="0" smtClean="0"/>
                        <a:t> (~$30)</a:t>
                      </a:r>
                      <a:br>
                        <a:rPr lang="en-US" sz="1800" dirty="0" smtClean="0"/>
                      </a:br>
                      <a:r>
                        <a:rPr lang="en-US" sz="1800" dirty="0" smtClean="0"/>
                        <a:t>S2: </a:t>
                      </a:r>
                      <a:r>
                        <a:rPr lang="en-US" sz="1800" b="1" dirty="0" smtClean="0"/>
                        <a:t>$0.1042</a:t>
                      </a:r>
                      <a:r>
                        <a:rPr lang="en-US" sz="1800" dirty="0" smtClean="0"/>
                        <a:t> (~$75)</a:t>
                      </a:r>
                      <a:endParaRPr lang="en-US" sz="1800" b="0" dirty="0" smtClean="0"/>
                    </a:p>
                  </a:txBody>
                  <a:tcPr marL="89630" marR="89630" marT="44814" marB="44814"/>
                </a:tc>
                <a:tc>
                  <a:txBody>
                    <a:bodyPr/>
                    <a:lstStyle/>
                    <a:p>
                      <a:r>
                        <a:rPr lang="en-US" sz="1800" dirty="0" smtClean="0"/>
                        <a:t>P1: </a:t>
                      </a:r>
                      <a:r>
                        <a:rPr lang="en-US" sz="1800" b="1" dirty="0" smtClean="0"/>
                        <a:t>$0.6458</a:t>
                      </a:r>
                      <a:r>
                        <a:rPr lang="en-US" sz="1800" dirty="0" smtClean="0"/>
                        <a:t> (~$465)</a:t>
                      </a:r>
                    </a:p>
                    <a:p>
                      <a:r>
                        <a:rPr lang="en-US" sz="1800" dirty="0" smtClean="0"/>
                        <a:t>P2: </a:t>
                      </a:r>
                      <a:r>
                        <a:rPr lang="en-US" sz="1800" b="1" dirty="0" smtClean="0"/>
                        <a:t>$1.292</a:t>
                      </a:r>
                      <a:r>
                        <a:rPr lang="en-US" sz="1800" dirty="0" smtClean="0"/>
                        <a:t>   (~$930)</a:t>
                      </a:r>
                      <a:br>
                        <a:rPr lang="en-US" sz="1800" dirty="0" smtClean="0"/>
                      </a:br>
                      <a:r>
                        <a:rPr lang="en-US" sz="1800" dirty="0" smtClean="0"/>
                        <a:t>P3: </a:t>
                      </a:r>
                      <a:r>
                        <a:rPr lang="en-US" sz="1800" b="1" dirty="0" smtClean="0"/>
                        <a:t>$5.167</a:t>
                      </a:r>
                      <a:r>
                        <a:rPr lang="en-US" sz="1800" dirty="0" smtClean="0"/>
                        <a:t>   (~$3,720)</a:t>
                      </a:r>
                      <a:endParaRPr lang="en-US" sz="1800" kern="1200" dirty="0">
                        <a:solidFill>
                          <a:schemeClr val="dk1"/>
                        </a:solidFill>
                        <a:latin typeface="+mn-lt"/>
                        <a:ea typeface="+mn-ea"/>
                        <a:cs typeface="+mn-cs"/>
                      </a:endParaRPr>
                    </a:p>
                  </a:txBody>
                  <a:tcPr marL="89630" marR="89630" marT="44814" marB="44814"/>
                </a:tc>
              </a:tr>
            </a:tbl>
          </a:graphicData>
        </a:graphic>
      </p:graphicFrame>
      <p:sp>
        <p:nvSpPr>
          <p:cNvPr id="3" name="TextBox 2"/>
          <p:cNvSpPr txBox="1"/>
          <p:nvPr/>
        </p:nvSpPr>
        <p:spPr>
          <a:xfrm>
            <a:off x="10488823" y="5545293"/>
            <a:ext cx="1697133" cy="428096"/>
          </a:xfrm>
          <a:prstGeom prst="rect">
            <a:avLst/>
          </a:prstGeom>
          <a:noFill/>
        </p:spPr>
        <p:txBody>
          <a:bodyPr wrap="none" lIns="179259" tIns="143407" rIns="179259" bIns="143407" rtlCol="0">
            <a:spAutoFit/>
          </a:bodyPr>
          <a:lstStyle/>
          <a:p>
            <a:pPr defTabSz="914367">
              <a:lnSpc>
                <a:spcPct val="90000"/>
              </a:lnSpc>
              <a:spcAft>
                <a:spcPts val="588"/>
              </a:spcAft>
            </a:pPr>
            <a:r>
              <a:rPr lang="en-US" sz="980" dirty="0">
                <a:solidFill>
                  <a:srgbClr val="FFFFFF"/>
                </a:solidFill>
              </a:rPr>
              <a:t>*Starting November 1</a:t>
            </a:r>
            <a:r>
              <a:rPr lang="en-US" sz="980" baseline="30000" dirty="0">
                <a:solidFill>
                  <a:srgbClr val="FFFFFF"/>
                </a:solidFill>
              </a:rPr>
              <a:t>st</a:t>
            </a:r>
            <a:r>
              <a:rPr lang="en-US" sz="980" dirty="0">
                <a:solidFill>
                  <a:srgbClr val="FFFFFF"/>
                </a:solidFill>
              </a:rPr>
              <a:t> </a:t>
            </a:r>
          </a:p>
        </p:txBody>
      </p:sp>
    </p:spTree>
    <p:extLst>
      <p:ext uri="{BB962C8B-B14F-4D97-AF65-F5344CB8AC3E}">
        <p14:creationId xmlns:p14="http://schemas.microsoft.com/office/powerpoint/2010/main" val="628914380"/>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135208" y="1148812"/>
            <a:ext cx="3368214" cy="3774230"/>
          </a:xfrm>
          <a:prstGeom prst="rect">
            <a:avLst/>
          </a:prstGeom>
          <a:scene3d>
            <a:camera prst="perspectiveContrastingLeftFacing" fov="5400000">
              <a:rot lat="553844" lon="1793228" rev="21285175"/>
            </a:camera>
            <a:lightRig rig="threePt" dir="t"/>
          </a:scene3d>
        </p:spPr>
      </p:pic>
      <p:sp>
        <p:nvSpPr>
          <p:cNvPr id="83" name="Bent-Up Arrow 82"/>
          <p:cNvSpPr/>
          <p:nvPr/>
        </p:nvSpPr>
        <p:spPr bwMode="auto">
          <a:xfrm rot="5400000">
            <a:off x="-406620" y="2603738"/>
            <a:ext cx="5223768" cy="2851135"/>
          </a:xfrm>
          <a:prstGeom prst="bentUpArrow">
            <a:avLst>
              <a:gd name="adj1" fmla="val 29400"/>
              <a:gd name="adj2" fmla="val 26016"/>
              <a:gd name="adj3" fmla="val 40504"/>
            </a:avLst>
          </a:prstGeom>
          <a:gradFill flip="none" rotWithShape="1">
            <a:gsLst>
              <a:gs pos="0">
                <a:srgbClr val="442359"/>
              </a:gs>
              <a:gs pos="52000">
                <a:srgbClr val="442359">
                  <a:lumMod val="95000"/>
                  <a:lumOff val="5000"/>
                </a:srgbClr>
              </a:gs>
              <a:gs pos="100000">
                <a:srgbClr val="442359">
                  <a:lumMod val="94000"/>
                  <a:lumOff val="6000"/>
                </a:srgbClr>
              </a:gs>
            </a:gsLst>
            <a:lin ang="210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p:txBody>
          <a:bodyPr/>
          <a:lstStyle/>
          <a:p>
            <a:r>
              <a:rPr lang="en-US" dirty="0" smtClean="0"/>
              <a:t>Rich Near-real-time </a:t>
            </a:r>
            <a:r>
              <a:rPr lang="en-US" dirty="0"/>
              <a:t>M</a:t>
            </a:r>
            <a:r>
              <a:rPr lang="en-US" dirty="0" smtClean="0"/>
              <a:t>onitoring</a:t>
            </a:r>
            <a:endParaRPr lang="en-US" dirty="0"/>
          </a:p>
        </p:txBody>
      </p:sp>
      <p:sp>
        <p:nvSpPr>
          <p:cNvPr id="5" name="Text Placeholder 4"/>
          <p:cNvSpPr>
            <a:spLocks noGrp="1"/>
          </p:cNvSpPr>
          <p:nvPr>
            <p:ph type="body" sz="quarter" idx="11"/>
          </p:nvPr>
        </p:nvSpPr>
        <p:spPr>
          <a:xfrm>
            <a:off x="269241" y="1189494"/>
            <a:ext cx="6971369" cy="3005195"/>
          </a:xfrm>
        </p:spPr>
        <p:txBody>
          <a:bodyPr/>
          <a:lstStyle/>
          <a:p>
            <a:r>
              <a:rPr lang="en-US" sz="2353" dirty="0"/>
              <a:t>Monitor resource consumption over time and set user-configurable alerts and notifications to guide scaling decisions</a:t>
            </a:r>
          </a:p>
          <a:p>
            <a:r>
              <a:rPr lang="en-US" sz="2353" dirty="0"/>
              <a:t>Rich metrics include % DTU usage, resource usage, database size, connection health</a:t>
            </a:r>
          </a:p>
          <a:p>
            <a:r>
              <a:rPr lang="en-US" sz="2353" dirty="0"/>
              <a:t>Dashboard views in the portal, or via APIs and DMVs</a:t>
            </a:r>
          </a:p>
          <a:p>
            <a:r>
              <a:rPr lang="en-US" sz="2353" dirty="0"/>
              <a:t>In-depth DMVs aid troubleshooting </a:t>
            </a:r>
            <a:br>
              <a:rPr lang="en-US" sz="2353" dirty="0"/>
            </a:br>
            <a:r>
              <a:rPr lang="en-US" sz="2353" dirty="0"/>
              <a:t>(e.g. at the query level)</a:t>
            </a:r>
          </a:p>
        </p:txBody>
      </p:sp>
      <p:sp>
        <p:nvSpPr>
          <p:cNvPr id="81" name="Rectangle 80"/>
          <p:cNvSpPr/>
          <p:nvPr/>
        </p:nvSpPr>
        <p:spPr>
          <a:xfrm>
            <a:off x="3406726" y="5296552"/>
            <a:ext cx="7918419" cy="1176733"/>
          </a:xfrm>
          <a:prstGeom prst="rect">
            <a:avLst/>
          </a:prstGeom>
        </p:spPr>
        <p:txBody>
          <a:bodyPr wrap="square">
            <a:spAutoFit/>
          </a:bodyPr>
          <a:lstStyle/>
          <a:p>
            <a:pPr defTabSz="914367"/>
            <a:r>
              <a:rPr lang="en-US" sz="3529" dirty="0">
                <a:solidFill>
                  <a:srgbClr val="0072C6">
                    <a:lumMod val="60000"/>
                    <a:lumOff val="40000"/>
                  </a:srgbClr>
                </a:solidFill>
                <a:latin typeface="Segoe UI Light"/>
              </a:rPr>
              <a:t>Use monitoring and alerts to understand and manage resource utilization</a:t>
            </a:r>
          </a:p>
        </p:txBody>
      </p:sp>
    </p:spTree>
    <p:extLst>
      <p:ext uri="{BB962C8B-B14F-4D97-AF65-F5344CB8AC3E}">
        <p14:creationId xmlns:p14="http://schemas.microsoft.com/office/powerpoint/2010/main" val="3191445104"/>
      </p:ext>
    </p:extLst>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0066" y="1189814"/>
            <a:ext cx="11651870" cy="4528611"/>
          </a:xfrm>
        </p:spPr>
        <p:txBody>
          <a:bodyPr/>
          <a:lstStyle/>
          <a:p>
            <a:r>
              <a:rPr lang="en-US" sz="2400" dirty="0"/>
              <a:t>Migration from </a:t>
            </a:r>
            <a:r>
              <a:rPr lang="en-US" sz="2400" dirty="0" err="1"/>
              <a:t>on-premise</a:t>
            </a:r>
            <a:r>
              <a:rPr lang="en-US" sz="2400" dirty="0"/>
              <a:t> installations</a:t>
            </a:r>
          </a:p>
          <a:p>
            <a:pPr lvl="1"/>
            <a:r>
              <a:rPr lang="en-US" sz="2000" dirty="0"/>
              <a:t>You have to test!</a:t>
            </a:r>
          </a:p>
          <a:p>
            <a:r>
              <a:rPr lang="en-US" sz="2400" dirty="0"/>
              <a:t>Migration from </a:t>
            </a:r>
            <a:r>
              <a:rPr lang="en-US" sz="2400" dirty="0" err="1"/>
              <a:t>Web&amp;Business</a:t>
            </a:r>
            <a:endParaRPr lang="en-US" sz="2400" dirty="0"/>
          </a:p>
          <a:p>
            <a:pPr lvl="1"/>
            <a:r>
              <a:rPr lang="en-US" sz="2000" dirty="0"/>
              <a:t>Use </a:t>
            </a:r>
            <a:r>
              <a:rPr lang="en-US" sz="2000" dirty="0" err="1"/>
              <a:t>master.sys.resource_stats</a:t>
            </a:r>
            <a:endParaRPr lang="en-US" sz="2000" dirty="0"/>
          </a:p>
          <a:p>
            <a:r>
              <a:rPr lang="en-US" sz="2400" dirty="0"/>
              <a:t>Switching between levels</a:t>
            </a:r>
          </a:p>
          <a:p>
            <a:pPr lvl="1"/>
            <a:r>
              <a:rPr lang="en-US" sz="2000" dirty="0"/>
              <a:t>Use </a:t>
            </a:r>
            <a:r>
              <a:rPr lang="en-US" sz="2000" dirty="0" err="1"/>
              <a:t>userdb.sys.dm_db_resource_stats</a:t>
            </a:r>
            <a:endParaRPr lang="en-US" sz="2000" dirty="0"/>
          </a:p>
          <a:p>
            <a:r>
              <a:rPr lang="en-US" sz="2400" dirty="0"/>
              <a:t>Query tuning</a:t>
            </a:r>
          </a:p>
          <a:p>
            <a:pPr lvl="1"/>
            <a:r>
              <a:rPr lang="en-US" sz="2000" dirty="0" err="1"/>
              <a:t>sys.dm_exec_query_stats</a:t>
            </a:r>
            <a:endParaRPr lang="en-US" sz="2000" dirty="0"/>
          </a:p>
          <a:p>
            <a:pPr lvl="1"/>
            <a:r>
              <a:rPr lang="en-US" sz="2000" dirty="0" err="1"/>
              <a:t>sys.dm_exec_query_sql_text</a:t>
            </a:r>
            <a:r>
              <a:rPr lang="en-US" sz="2000" dirty="0"/>
              <a:t>()</a:t>
            </a:r>
          </a:p>
          <a:p>
            <a:pPr lvl="1"/>
            <a:r>
              <a:rPr lang="en-US" sz="2000" dirty="0" err="1"/>
              <a:t>sys.dm_exec_query_plan</a:t>
            </a:r>
            <a:endParaRPr lang="en-US" sz="2000" dirty="0"/>
          </a:p>
          <a:p>
            <a:pPr lvl="1"/>
            <a:r>
              <a:rPr lang="en-US" sz="2000" dirty="0" err="1"/>
              <a:t>sys.dm_exec_requests</a:t>
            </a:r>
            <a:endParaRPr lang="en-US" sz="2000" dirty="0"/>
          </a:p>
          <a:p>
            <a:pPr lvl="1"/>
            <a:r>
              <a:rPr lang="en-US" sz="2000" dirty="0" err="1"/>
              <a:t>sys.dm_exec_sessions</a:t>
            </a:r>
            <a:endParaRPr lang="en-US" sz="2400" dirty="0"/>
          </a:p>
        </p:txBody>
      </p:sp>
      <p:sp>
        <p:nvSpPr>
          <p:cNvPr id="3" name="Title 2"/>
          <p:cNvSpPr>
            <a:spLocks noGrp="1"/>
          </p:cNvSpPr>
          <p:nvPr>
            <p:ph type="title"/>
          </p:nvPr>
        </p:nvSpPr>
        <p:spPr/>
        <p:txBody>
          <a:bodyPr/>
          <a:lstStyle/>
          <a:p>
            <a:r>
              <a:rPr lang="en-US" dirty="0" smtClean="0"/>
              <a:t>Choosing Performance Levels</a:t>
            </a:r>
            <a:endParaRPr lang="en-US" dirty="0"/>
          </a:p>
        </p:txBody>
      </p:sp>
      <p:grpSp>
        <p:nvGrpSpPr>
          <p:cNvPr id="26" name="Group 25"/>
          <p:cNvGrpSpPr/>
          <p:nvPr/>
        </p:nvGrpSpPr>
        <p:grpSpPr>
          <a:xfrm>
            <a:off x="4384778" y="5692467"/>
            <a:ext cx="525506" cy="733568"/>
            <a:chOff x="4283388" y="5806116"/>
            <a:chExt cx="536044" cy="748278"/>
          </a:xfrm>
        </p:grpSpPr>
        <p:sp>
          <p:nvSpPr>
            <p:cNvPr id="11" name="Rectangle 10"/>
            <p:cNvSpPr/>
            <p:nvPr/>
          </p:nvSpPr>
          <p:spPr bwMode="auto">
            <a:xfrm>
              <a:off x="4455254" y="5806116"/>
              <a:ext cx="182880" cy="152400"/>
            </a:xfrm>
            <a:prstGeom prst="rect">
              <a:avLst/>
            </a:prstGeom>
            <a:noFill/>
            <a:ln w="38100">
              <a:solidFill>
                <a:schemeClr val="accent2">
                  <a:lumMod val="60000"/>
                  <a:lumOff val="4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79285" tIns="143428" rIns="179285" bIns="143428"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2" name="TextBox 26"/>
            <p:cNvSpPr txBox="1"/>
            <p:nvPr/>
          </p:nvSpPr>
          <p:spPr>
            <a:xfrm>
              <a:off x="4283388" y="5926530"/>
              <a:ext cx="536044" cy="627864"/>
            </a:xfrm>
            <a:prstGeom prst="rect">
              <a:avLst/>
            </a:prstGeom>
            <a:noFill/>
          </p:spPr>
          <p:txBody>
            <a:bodyPr wrap="none" lIns="179285" tIns="143428" rIns="179285" bIns="143428"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nSpc>
                  <a:spcPct val="90000"/>
                </a:lnSpc>
                <a:spcAft>
                  <a:spcPts val="588"/>
                </a:spcAft>
              </a:pPr>
              <a:r>
                <a:rPr lang="en-US" sz="2353" dirty="0">
                  <a:gradFill>
                    <a:gsLst>
                      <a:gs pos="2917">
                        <a:srgbClr val="FFFFFF"/>
                      </a:gs>
                      <a:gs pos="30000">
                        <a:srgbClr val="FFFFFF"/>
                      </a:gs>
                    </a:gsLst>
                    <a:lin ang="5400000" scaled="0"/>
                  </a:gradFill>
                </a:rPr>
                <a:t>5</a:t>
              </a:r>
            </a:p>
          </p:txBody>
        </p:sp>
      </p:grpSp>
      <p:grpSp>
        <p:nvGrpSpPr>
          <p:cNvPr id="25" name="Group 24"/>
          <p:cNvGrpSpPr/>
          <p:nvPr/>
        </p:nvGrpSpPr>
        <p:grpSpPr>
          <a:xfrm>
            <a:off x="4681883" y="5608567"/>
            <a:ext cx="688941" cy="817468"/>
            <a:chOff x="4586451" y="5720534"/>
            <a:chExt cx="702756" cy="833860"/>
          </a:xfrm>
        </p:grpSpPr>
        <p:sp>
          <p:nvSpPr>
            <p:cNvPr id="10" name="Rectangle 9"/>
            <p:cNvSpPr/>
            <p:nvPr/>
          </p:nvSpPr>
          <p:spPr bwMode="auto">
            <a:xfrm>
              <a:off x="4791680" y="5720534"/>
              <a:ext cx="285578" cy="237982"/>
            </a:xfrm>
            <a:prstGeom prst="rect">
              <a:avLst/>
            </a:prstGeom>
            <a:noFill/>
            <a:ln w="38100">
              <a:solidFill>
                <a:srgbClr val="92D05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79285" tIns="143428" rIns="179285" bIns="143428"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3" name="TextBox 27"/>
            <p:cNvSpPr txBox="1"/>
            <p:nvPr/>
          </p:nvSpPr>
          <p:spPr>
            <a:xfrm>
              <a:off x="4586451" y="5926530"/>
              <a:ext cx="702756" cy="627864"/>
            </a:xfrm>
            <a:prstGeom prst="rect">
              <a:avLst/>
            </a:prstGeom>
            <a:noFill/>
          </p:spPr>
          <p:txBody>
            <a:bodyPr wrap="none" lIns="179285" tIns="143428" rIns="179285" bIns="143428"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a:lnSpc>
                  <a:spcPct val="90000"/>
                </a:lnSpc>
                <a:spcAft>
                  <a:spcPts val="588"/>
                </a:spcAft>
              </a:pPr>
              <a:r>
                <a:rPr lang="en-US" sz="2353" dirty="0">
                  <a:gradFill>
                    <a:gsLst>
                      <a:gs pos="2917">
                        <a:srgbClr val="FFFFFF"/>
                      </a:gs>
                      <a:gs pos="30000">
                        <a:srgbClr val="FFFFFF"/>
                      </a:gs>
                    </a:gsLst>
                    <a:lin ang="5400000" scaled="0"/>
                  </a:gradFill>
                </a:rPr>
                <a:t>10</a:t>
              </a:r>
            </a:p>
          </p:txBody>
        </p:sp>
      </p:grpSp>
      <p:grpSp>
        <p:nvGrpSpPr>
          <p:cNvPr id="24" name="Group 23"/>
          <p:cNvGrpSpPr/>
          <p:nvPr/>
        </p:nvGrpSpPr>
        <p:grpSpPr>
          <a:xfrm>
            <a:off x="5219140" y="5468360"/>
            <a:ext cx="688941" cy="957675"/>
            <a:chOff x="5134481" y="5577516"/>
            <a:chExt cx="702756" cy="976878"/>
          </a:xfrm>
        </p:grpSpPr>
        <p:sp>
          <p:nvSpPr>
            <p:cNvPr id="5" name="Rectangle 4"/>
            <p:cNvSpPr/>
            <p:nvPr/>
          </p:nvSpPr>
          <p:spPr bwMode="auto">
            <a:xfrm>
              <a:off x="5273988" y="5577516"/>
              <a:ext cx="406984" cy="381000"/>
            </a:xfrm>
            <a:prstGeom prst="rect">
              <a:avLst/>
            </a:prstGeom>
            <a:noFill/>
            <a:ln w="38100">
              <a:solidFill>
                <a:srgbClr val="92D05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79285" tIns="143428" rIns="179285" bIns="143428"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4" name="TextBox 28"/>
            <p:cNvSpPr txBox="1"/>
            <p:nvPr/>
          </p:nvSpPr>
          <p:spPr>
            <a:xfrm>
              <a:off x="5134481" y="5926530"/>
              <a:ext cx="702756" cy="627864"/>
            </a:xfrm>
            <a:prstGeom prst="rect">
              <a:avLst/>
            </a:prstGeom>
            <a:noFill/>
          </p:spPr>
          <p:txBody>
            <a:bodyPr wrap="none" lIns="179285" tIns="143428" rIns="179285" bIns="143428"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a:lnSpc>
                  <a:spcPct val="90000"/>
                </a:lnSpc>
                <a:spcAft>
                  <a:spcPts val="588"/>
                </a:spcAft>
              </a:pPr>
              <a:r>
                <a:rPr lang="en-US" sz="2353" dirty="0">
                  <a:gradFill>
                    <a:gsLst>
                      <a:gs pos="2917">
                        <a:srgbClr val="FFFFFF"/>
                      </a:gs>
                      <a:gs pos="30000">
                        <a:srgbClr val="FFFFFF"/>
                      </a:gs>
                    </a:gsLst>
                    <a:lin ang="5400000" scaled="0"/>
                  </a:gradFill>
                </a:rPr>
                <a:t>20</a:t>
              </a:r>
            </a:p>
          </p:txBody>
        </p:sp>
      </p:grpSp>
      <p:grpSp>
        <p:nvGrpSpPr>
          <p:cNvPr id="23" name="Group 22"/>
          <p:cNvGrpSpPr/>
          <p:nvPr/>
        </p:nvGrpSpPr>
        <p:grpSpPr>
          <a:xfrm>
            <a:off x="5877116" y="5300036"/>
            <a:ext cx="688941" cy="1126000"/>
            <a:chOff x="5805651" y="5405815"/>
            <a:chExt cx="702756" cy="1148579"/>
          </a:xfrm>
        </p:grpSpPr>
        <p:sp>
          <p:nvSpPr>
            <p:cNvPr id="6" name="Rectangle 5"/>
            <p:cNvSpPr/>
            <p:nvPr/>
          </p:nvSpPr>
          <p:spPr bwMode="auto">
            <a:xfrm>
              <a:off x="5864124" y="5405815"/>
              <a:ext cx="581826" cy="552701"/>
            </a:xfrm>
            <a:prstGeom prst="rect">
              <a:avLst/>
            </a:prstGeom>
            <a:noFill/>
            <a:ln w="38100">
              <a:solidFill>
                <a:srgbClr val="92D05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79285" tIns="143428" rIns="179285" bIns="143428"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5" name="TextBox 29"/>
            <p:cNvSpPr txBox="1"/>
            <p:nvPr/>
          </p:nvSpPr>
          <p:spPr>
            <a:xfrm>
              <a:off x="5805651" y="5926530"/>
              <a:ext cx="702756" cy="627864"/>
            </a:xfrm>
            <a:prstGeom prst="rect">
              <a:avLst/>
            </a:prstGeom>
            <a:noFill/>
          </p:spPr>
          <p:txBody>
            <a:bodyPr wrap="none" lIns="179285" tIns="143428" rIns="179285" bIns="143428"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a:lnSpc>
                  <a:spcPct val="90000"/>
                </a:lnSpc>
                <a:spcAft>
                  <a:spcPts val="588"/>
                </a:spcAft>
              </a:pPr>
              <a:r>
                <a:rPr lang="en-US" sz="2353" dirty="0">
                  <a:gradFill>
                    <a:gsLst>
                      <a:gs pos="2917">
                        <a:srgbClr val="FFFFFF"/>
                      </a:gs>
                      <a:gs pos="30000">
                        <a:srgbClr val="FFFFFF"/>
                      </a:gs>
                    </a:gsLst>
                    <a:lin ang="5400000" scaled="0"/>
                  </a:gradFill>
                </a:rPr>
                <a:t>50</a:t>
              </a:r>
            </a:p>
          </p:txBody>
        </p:sp>
      </p:grpSp>
      <p:grpSp>
        <p:nvGrpSpPr>
          <p:cNvPr id="22" name="Group 21"/>
          <p:cNvGrpSpPr/>
          <p:nvPr/>
        </p:nvGrpSpPr>
        <p:grpSpPr>
          <a:xfrm>
            <a:off x="6693617" y="5038612"/>
            <a:ext cx="856724" cy="1387423"/>
            <a:chOff x="6638524" y="5139150"/>
            <a:chExt cx="873903" cy="1415244"/>
          </a:xfrm>
        </p:grpSpPr>
        <p:sp>
          <p:nvSpPr>
            <p:cNvPr id="7" name="Rectangle 6"/>
            <p:cNvSpPr/>
            <p:nvPr/>
          </p:nvSpPr>
          <p:spPr bwMode="auto">
            <a:xfrm>
              <a:off x="6712367" y="5139150"/>
              <a:ext cx="800060" cy="819366"/>
            </a:xfrm>
            <a:prstGeom prst="rect">
              <a:avLst/>
            </a:prstGeom>
            <a:noFill/>
            <a:ln w="38100">
              <a:solidFill>
                <a:schemeClr val="accent3">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79285" tIns="143428" rIns="179285" bIns="143428"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6" name="TextBox 30"/>
            <p:cNvSpPr txBox="1"/>
            <p:nvPr/>
          </p:nvSpPr>
          <p:spPr>
            <a:xfrm>
              <a:off x="6638524" y="5926530"/>
              <a:ext cx="869469" cy="627864"/>
            </a:xfrm>
            <a:prstGeom prst="rect">
              <a:avLst/>
            </a:prstGeom>
            <a:noFill/>
          </p:spPr>
          <p:txBody>
            <a:bodyPr wrap="none" lIns="179285" tIns="143428" rIns="179285" bIns="143428"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a:lnSpc>
                  <a:spcPct val="90000"/>
                </a:lnSpc>
                <a:spcAft>
                  <a:spcPts val="588"/>
                </a:spcAft>
              </a:pPr>
              <a:r>
                <a:rPr lang="en-US" sz="2353" dirty="0">
                  <a:gradFill>
                    <a:gsLst>
                      <a:gs pos="2917">
                        <a:srgbClr val="FFFFFF"/>
                      </a:gs>
                      <a:gs pos="30000">
                        <a:srgbClr val="FFFFFF"/>
                      </a:gs>
                    </a:gsLst>
                    <a:lin ang="5400000" scaled="0"/>
                  </a:gradFill>
                </a:rPr>
                <a:t>100</a:t>
              </a:r>
            </a:p>
          </p:txBody>
        </p:sp>
      </p:grpSp>
      <p:grpSp>
        <p:nvGrpSpPr>
          <p:cNvPr id="21" name="Group 20"/>
          <p:cNvGrpSpPr/>
          <p:nvPr/>
        </p:nvGrpSpPr>
        <p:grpSpPr>
          <a:xfrm>
            <a:off x="7861875" y="4736851"/>
            <a:ext cx="1218567" cy="1689185"/>
            <a:chOff x="7830208" y="4831337"/>
            <a:chExt cx="1243002" cy="1723057"/>
          </a:xfrm>
        </p:grpSpPr>
        <p:sp>
          <p:nvSpPr>
            <p:cNvPr id="8" name="Rectangle 7"/>
            <p:cNvSpPr/>
            <p:nvPr/>
          </p:nvSpPr>
          <p:spPr bwMode="auto">
            <a:xfrm>
              <a:off x="7830208" y="4831337"/>
              <a:ext cx="1243002" cy="1127179"/>
            </a:xfrm>
            <a:prstGeom prst="rect">
              <a:avLst/>
            </a:prstGeom>
            <a:noFill/>
            <a:ln w="38100">
              <a:solidFill>
                <a:schemeClr val="accent3">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79285" tIns="143428" rIns="179285" bIns="143428"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7" name="TextBox 31"/>
            <p:cNvSpPr txBox="1"/>
            <p:nvPr/>
          </p:nvSpPr>
          <p:spPr>
            <a:xfrm>
              <a:off x="8001644" y="5926530"/>
              <a:ext cx="869469" cy="627864"/>
            </a:xfrm>
            <a:prstGeom prst="rect">
              <a:avLst/>
            </a:prstGeom>
            <a:noFill/>
          </p:spPr>
          <p:txBody>
            <a:bodyPr wrap="none" lIns="179285" tIns="143428" rIns="179285" bIns="143428"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a:lnSpc>
                  <a:spcPct val="90000"/>
                </a:lnSpc>
                <a:spcAft>
                  <a:spcPts val="588"/>
                </a:spcAft>
              </a:pPr>
              <a:r>
                <a:rPr lang="en-US" sz="2353" dirty="0">
                  <a:gradFill>
                    <a:gsLst>
                      <a:gs pos="2917">
                        <a:srgbClr val="FFFFFF"/>
                      </a:gs>
                      <a:gs pos="30000">
                        <a:srgbClr val="FFFFFF"/>
                      </a:gs>
                    </a:gsLst>
                    <a:lin ang="5400000" scaled="0"/>
                  </a:gradFill>
                </a:rPr>
                <a:t>200</a:t>
              </a:r>
            </a:p>
          </p:txBody>
        </p:sp>
      </p:grpSp>
      <p:grpSp>
        <p:nvGrpSpPr>
          <p:cNvPr id="20" name="Group 19"/>
          <p:cNvGrpSpPr/>
          <p:nvPr/>
        </p:nvGrpSpPr>
        <p:grpSpPr>
          <a:xfrm>
            <a:off x="9358276" y="3354298"/>
            <a:ext cx="2564485" cy="3071737"/>
            <a:chOff x="9356616" y="3421062"/>
            <a:chExt cx="2615908" cy="3133332"/>
          </a:xfrm>
        </p:grpSpPr>
        <p:sp>
          <p:nvSpPr>
            <p:cNvPr id="9" name="Rectangle 8"/>
            <p:cNvSpPr/>
            <p:nvPr/>
          </p:nvSpPr>
          <p:spPr bwMode="auto">
            <a:xfrm>
              <a:off x="9356616" y="3421062"/>
              <a:ext cx="2615908" cy="2537454"/>
            </a:xfrm>
            <a:prstGeom prst="rect">
              <a:avLst/>
            </a:prstGeom>
            <a:noFill/>
            <a:ln w="38100">
              <a:solidFill>
                <a:schemeClr val="accent3">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79285" tIns="143428" rIns="179285" bIns="143428"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8" name="TextBox 32"/>
            <p:cNvSpPr txBox="1"/>
            <p:nvPr/>
          </p:nvSpPr>
          <p:spPr>
            <a:xfrm>
              <a:off x="10229835" y="5926530"/>
              <a:ext cx="869469" cy="627864"/>
            </a:xfrm>
            <a:prstGeom prst="rect">
              <a:avLst/>
            </a:prstGeom>
            <a:noFill/>
          </p:spPr>
          <p:txBody>
            <a:bodyPr wrap="none" lIns="179285" tIns="143428" rIns="179285" bIns="143428"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a:lnSpc>
                  <a:spcPct val="90000"/>
                </a:lnSpc>
                <a:spcAft>
                  <a:spcPts val="588"/>
                </a:spcAft>
              </a:pPr>
              <a:r>
                <a:rPr lang="en-US" sz="2353" dirty="0">
                  <a:gradFill>
                    <a:gsLst>
                      <a:gs pos="2917">
                        <a:srgbClr val="FFFFFF"/>
                      </a:gs>
                      <a:gs pos="30000">
                        <a:srgbClr val="FFFFFF"/>
                      </a:gs>
                    </a:gsLst>
                    <a:lin ang="5400000" scaled="0"/>
                  </a:gradFill>
                </a:rPr>
                <a:t>800</a:t>
              </a:r>
            </a:p>
          </p:txBody>
        </p:sp>
      </p:grpSp>
      <p:sp>
        <p:nvSpPr>
          <p:cNvPr id="19" name="TextBox 34"/>
          <p:cNvSpPr txBox="1"/>
          <p:nvPr/>
        </p:nvSpPr>
        <p:spPr>
          <a:xfrm>
            <a:off x="3149360" y="5807361"/>
            <a:ext cx="1075742" cy="615522"/>
          </a:xfrm>
          <a:prstGeom prst="rect">
            <a:avLst/>
          </a:prstGeom>
          <a:noFill/>
        </p:spPr>
        <p:txBody>
          <a:bodyPr wrap="square" lIns="179285" tIns="143428" rIns="179285" bIns="143428"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nSpc>
                <a:spcPct val="90000"/>
              </a:lnSpc>
              <a:spcAft>
                <a:spcPts val="588"/>
              </a:spcAft>
            </a:pPr>
            <a:r>
              <a:rPr lang="en-US" sz="2353" dirty="0">
                <a:gradFill>
                  <a:gsLst>
                    <a:gs pos="2917">
                      <a:srgbClr val="FFFFFF"/>
                    </a:gs>
                    <a:gs pos="30000">
                      <a:srgbClr val="FFFFFF"/>
                    </a:gs>
                  </a:gsLst>
                  <a:lin ang="5400000" scaled="0"/>
                </a:gradFill>
              </a:rPr>
              <a:t>DTUs</a:t>
            </a:r>
          </a:p>
        </p:txBody>
      </p:sp>
    </p:spTree>
    <p:extLst>
      <p:ext uri="{BB962C8B-B14F-4D97-AF65-F5344CB8AC3E}">
        <p14:creationId xmlns:p14="http://schemas.microsoft.com/office/powerpoint/2010/main" val="944999535"/>
      </p:ext>
    </p:extLst>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Changing Performance Level</a:t>
            </a:r>
            <a:endParaRPr lang="en-US" dirty="0"/>
          </a:p>
        </p:txBody>
      </p:sp>
      <p:sp>
        <p:nvSpPr>
          <p:cNvPr id="2" name="Text Placeholder 1"/>
          <p:cNvSpPr>
            <a:spLocks noGrp="1"/>
          </p:cNvSpPr>
          <p:nvPr>
            <p:ph sz="quarter" idx="10"/>
          </p:nvPr>
        </p:nvSpPr>
        <p:spPr>
          <a:xfrm>
            <a:off x="275464" y="1213165"/>
            <a:ext cx="11885514" cy="4302875"/>
          </a:xfrm>
        </p:spPr>
        <p:txBody>
          <a:bodyPr/>
          <a:lstStyle/>
          <a:p>
            <a:r>
              <a:rPr lang="en-US" sz="3200" dirty="0"/>
              <a:t>PowerShell</a:t>
            </a:r>
          </a:p>
          <a:p>
            <a:pPr lvl="1"/>
            <a:r>
              <a:rPr lang="en-US" sz="2000" dirty="0"/>
              <a:t>Set-</a:t>
            </a:r>
            <a:r>
              <a:rPr lang="en-US" sz="2000" dirty="0" err="1"/>
              <a:t>AzureSqlDatabase</a:t>
            </a:r>
            <a:endParaRPr lang="en-US" sz="2000" dirty="0"/>
          </a:p>
          <a:p>
            <a:r>
              <a:rPr lang="en-US" sz="3200" dirty="0"/>
              <a:t>REST</a:t>
            </a:r>
          </a:p>
          <a:p>
            <a:pPr lvl="1"/>
            <a:r>
              <a:rPr lang="en-US" sz="2000" dirty="0"/>
              <a:t>Update Database / </a:t>
            </a:r>
            <a:r>
              <a:rPr lang="en-US" sz="2000" dirty="0" err="1"/>
              <a:t>ServiceLevelObjectiveId</a:t>
            </a:r>
            <a:endParaRPr lang="en-US" sz="2000" dirty="0"/>
          </a:p>
          <a:p>
            <a:r>
              <a:rPr lang="en-US" sz="3200" dirty="0"/>
              <a:t>.NET</a:t>
            </a:r>
          </a:p>
          <a:p>
            <a:pPr lvl="1"/>
            <a:r>
              <a:rPr lang="en-US" sz="2000" dirty="0" err="1"/>
              <a:t>Microsoft.WindowsAzure.Management.Sql</a:t>
            </a:r>
            <a:r>
              <a:rPr lang="en-US" sz="2000" dirty="0"/>
              <a:t>.</a:t>
            </a:r>
            <a:br>
              <a:rPr lang="en-US" sz="2000" dirty="0"/>
            </a:br>
            <a:r>
              <a:rPr lang="en-US" sz="2000" dirty="0" err="1"/>
              <a:t>SqlManagementClient</a:t>
            </a:r>
            <a:endParaRPr lang="en-US" sz="2000" dirty="0"/>
          </a:p>
          <a:p>
            <a:pPr lvl="1"/>
            <a:r>
              <a:rPr lang="en-US" sz="2000" dirty="0" err="1"/>
              <a:t>client.Databases.Update</a:t>
            </a:r>
            <a:r>
              <a:rPr lang="en-US" sz="2000" dirty="0"/>
              <a:t>(…)</a:t>
            </a:r>
          </a:p>
          <a:p>
            <a:r>
              <a:rPr lang="en-US" sz="3200" dirty="0"/>
              <a:t>T-SQL</a:t>
            </a:r>
          </a:p>
          <a:p>
            <a:pPr lvl="1"/>
            <a:r>
              <a:rPr lang="en-US" sz="2000" dirty="0"/>
              <a:t>ALTER DATABASE … MODIFY (EDITION =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8015" y="2476141"/>
            <a:ext cx="5785277" cy="3353568"/>
          </a:xfrm>
          <a:prstGeom prst="rect">
            <a:avLst/>
          </a:prstGeom>
        </p:spPr>
      </p:pic>
    </p:spTree>
    <p:extLst>
      <p:ext uri="{BB962C8B-B14F-4D97-AF65-F5344CB8AC3E}">
        <p14:creationId xmlns:p14="http://schemas.microsoft.com/office/powerpoint/2010/main" val="3404593454"/>
      </p:ext>
    </p:extLst>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an 19"/>
          <p:cNvSpPr/>
          <p:nvPr/>
        </p:nvSpPr>
        <p:spPr bwMode="auto">
          <a:xfrm>
            <a:off x="1515535" y="4074826"/>
            <a:ext cx="960390" cy="1873627"/>
          </a:xfrm>
          <a:prstGeom prst="can">
            <a:avLst/>
          </a:prstGeom>
          <a:solidFill>
            <a:srgbClr val="8D2CA4"/>
          </a:solidFill>
          <a:ln w="28575">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r>
              <a:rPr lang="en-US" sz="1765" dirty="0">
                <a:solidFill>
                  <a:srgbClr val="FFFFFF"/>
                </a:solidFill>
              </a:rPr>
              <a:t>Premium</a:t>
            </a:r>
          </a:p>
          <a:p>
            <a:pPr algn="ctr" defTabSz="914102" fontAlgn="base">
              <a:spcBef>
                <a:spcPct val="0"/>
              </a:spcBef>
              <a:spcAft>
                <a:spcPct val="0"/>
              </a:spcAft>
            </a:pPr>
            <a:r>
              <a:rPr lang="en-US" sz="1765" dirty="0">
                <a:solidFill>
                  <a:srgbClr val="FFFFFF"/>
                </a:solidFill>
              </a:rPr>
              <a:t>P1</a:t>
            </a:r>
          </a:p>
        </p:txBody>
      </p:sp>
      <p:sp>
        <p:nvSpPr>
          <p:cNvPr id="6" name="Can 5"/>
          <p:cNvSpPr/>
          <p:nvPr/>
        </p:nvSpPr>
        <p:spPr bwMode="auto">
          <a:xfrm>
            <a:off x="1515535" y="5016605"/>
            <a:ext cx="960390" cy="931848"/>
          </a:xfrm>
          <a:prstGeom prst="can">
            <a:avLst/>
          </a:prstGeom>
          <a:solidFill>
            <a:srgbClr val="8D2CA4"/>
          </a:solidFill>
          <a:ln w="28575">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179285" rIns="0" bIns="179285" numCol="1" rtlCol="0" anchor="ctr" anchorCtr="0" compatLnSpc="1">
            <a:prstTxWarp prst="textNoShape">
              <a:avLst/>
            </a:prstTxWarp>
          </a:bodyPr>
          <a:lstStyle/>
          <a:p>
            <a:pPr algn="ctr" defTabSz="914102" fontAlgn="base">
              <a:spcBef>
                <a:spcPct val="0"/>
              </a:spcBef>
              <a:spcAft>
                <a:spcPct val="0"/>
              </a:spcAft>
            </a:pPr>
            <a:r>
              <a:rPr lang="en-US" sz="1765" dirty="0">
                <a:solidFill>
                  <a:srgbClr val="FFFFFF"/>
                </a:solidFill>
              </a:rPr>
              <a:t>Standard</a:t>
            </a:r>
            <a:br>
              <a:rPr lang="en-US" sz="1765" dirty="0">
                <a:solidFill>
                  <a:srgbClr val="FFFFFF"/>
                </a:solidFill>
              </a:rPr>
            </a:br>
            <a:r>
              <a:rPr lang="en-US" sz="1765" dirty="0">
                <a:solidFill>
                  <a:srgbClr val="FFFFFF"/>
                </a:solidFill>
              </a:rPr>
              <a:t>SO</a:t>
            </a:r>
            <a:endParaRPr lang="en-US" sz="1765" baseline="-25000" dirty="0">
              <a:solidFill>
                <a:srgbClr val="FFFFFF"/>
              </a:solidFill>
            </a:endParaRPr>
          </a:p>
        </p:txBody>
      </p:sp>
      <p:sp>
        <p:nvSpPr>
          <p:cNvPr id="22" name="Can 21"/>
          <p:cNvSpPr/>
          <p:nvPr/>
        </p:nvSpPr>
        <p:spPr bwMode="auto">
          <a:xfrm>
            <a:off x="8112956" y="4549532"/>
            <a:ext cx="960390" cy="1392108"/>
          </a:xfrm>
          <a:prstGeom prst="can">
            <a:avLst>
              <a:gd name="adj" fmla="val 22407"/>
            </a:avLst>
          </a:prstGeom>
          <a:solidFill>
            <a:srgbClr val="8D2CA4"/>
          </a:solidFill>
          <a:ln w="28575">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45720" rIns="0" bIns="179285" numCol="1" rtlCol="0" anchor="ctr" anchorCtr="0" compatLnSpc="1">
            <a:prstTxWarp prst="textNoShape">
              <a:avLst/>
            </a:prstTxWarp>
          </a:bodyPr>
          <a:lstStyle/>
          <a:p>
            <a:pPr algn="ctr" defTabSz="914102" fontAlgn="base">
              <a:spcBef>
                <a:spcPct val="0"/>
              </a:spcBef>
              <a:spcAft>
                <a:spcPct val="0"/>
              </a:spcAft>
            </a:pPr>
            <a:r>
              <a:rPr lang="en-US" sz="1765" dirty="0">
                <a:solidFill>
                  <a:srgbClr val="FFFFFF"/>
                </a:solidFill>
              </a:rPr>
              <a:t>Standard</a:t>
            </a:r>
          </a:p>
          <a:p>
            <a:pPr algn="ctr" defTabSz="914102" fontAlgn="base">
              <a:spcBef>
                <a:spcPct val="0"/>
              </a:spcBef>
              <a:spcAft>
                <a:spcPct val="0"/>
              </a:spcAft>
            </a:pPr>
            <a:r>
              <a:rPr lang="en-US" sz="1765" dirty="0">
                <a:solidFill>
                  <a:srgbClr val="FFFFFF"/>
                </a:solidFill>
              </a:rPr>
              <a:t>S2</a:t>
            </a:r>
          </a:p>
          <a:p>
            <a:pPr algn="ctr" defTabSz="914102" fontAlgn="base">
              <a:spcBef>
                <a:spcPct val="0"/>
              </a:spcBef>
              <a:spcAft>
                <a:spcPct val="0"/>
              </a:spcAft>
            </a:pPr>
            <a:r>
              <a:rPr lang="en-US" sz="1078" dirty="0">
                <a:solidFill>
                  <a:srgbClr val="FFFFFF"/>
                </a:solidFill>
              </a:rPr>
              <a:t>[500-600]</a:t>
            </a:r>
          </a:p>
        </p:txBody>
      </p:sp>
      <p:sp>
        <p:nvSpPr>
          <p:cNvPr id="14" name="Can 13"/>
          <p:cNvSpPr/>
          <p:nvPr/>
        </p:nvSpPr>
        <p:spPr bwMode="auto">
          <a:xfrm>
            <a:off x="6810418" y="3279596"/>
            <a:ext cx="960390" cy="2668858"/>
          </a:xfrm>
          <a:prstGeom prst="can">
            <a:avLst/>
          </a:prstGeom>
          <a:solidFill>
            <a:srgbClr val="8D2CA4"/>
          </a:solidFill>
          <a:ln w="28575">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89642" rIns="0" bIns="44821" numCol="1" rtlCol="0" anchor="ctr" anchorCtr="0" compatLnSpc="1">
            <a:prstTxWarp prst="textNoShape">
              <a:avLst/>
            </a:prstTxWarp>
          </a:bodyPr>
          <a:lstStyle/>
          <a:p>
            <a:pPr algn="ctr" defTabSz="914102" fontAlgn="base">
              <a:spcBef>
                <a:spcPct val="0"/>
              </a:spcBef>
              <a:spcAft>
                <a:spcPct val="0"/>
              </a:spcAft>
            </a:pPr>
            <a:r>
              <a:rPr lang="en-US" sz="1765" dirty="0">
                <a:solidFill>
                  <a:srgbClr val="FFFFFF"/>
                </a:solidFill>
              </a:rPr>
              <a:t>Premium</a:t>
            </a:r>
            <a:br>
              <a:rPr lang="en-US" sz="1765" dirty="0">
                <a:solidFill>
                  <a:srgbClr val="FFFFFF"/>
                </a:solidFill>
              </a:rPr>
            </a:br>
            <a:r>
              <a:rPr lang="en-US" sz="1765" dirty="0">
                <a:solidFill>
                  <a:srgbClr val="FFFFFF"/>
                </a:solidFill>
              </a:rPr>
              <a:t>P2</a:t>
            </a:r>
            <a:br>
              <a:rPr lang="en-US" sz="1765" dirty="0">
                <a:solidFill>
                  <a:srgbClr val="FFFFFF"/>
                </a:solidFill>
              </a:rPr>
            </a:br>
            <a:r>
              <a:rPr lang="en-US" sz="1078" dirty="0">
                <a:solidFill>
                  <a:srgbClr val="FFFFFF"/>
                </a:solidFill>
              </a:rPr>
              <a:t>[400-500]</a:t>
            </a:r>
            <a:endParaRPr lang="en-US" sz="1765" dirty="0">
              <a:solidFill>
                <a:srgbClr val="FFFFFF"/>
              </a:solidFill>
            </a:endParaRPr>
          </a:p>
          <a:p>
            <a:pPr algn="ctr" defTabSz="914102" fontAlgn="base">
              <a:spcBef>
                <a:spcPct val="0"/>
              </a:spcBef>
              <a:spcAft>
                <a:spcPct val="0"/>
              </a:spcAft>
            </a:pPr>
            <a:endParaRPr lang="en-US" sz="1765" dirty="0">
              <a:solidFill>
                <a:srgbClr val="FFFFFF"/>
              </a:solidFill>
            </a:endParaRPr>
          </a:p>
        </p:txBody>
      </p:sp>
      <p:sp>
        <p:nvSpPr>
          <p:cNvPr id="15" name="Can 14"/>
          <p:cNvSpPr/>
          <p:nvPr/>
        </p:nvSpPr>
        <p:spPr bwMode="auto">
          <a:xfrm>
            <a:off x="4162976" y="4848340"/>
            <a:ext cx="960390" cy="1098751"/>
          </a:xfrm>
          <a:prstGeom prst="can">
            <a:avLst>
              <a:gd name="adj" fmla="val 21759"/>
            </a:avLst>
          </a:prstGeom>
          <a:solidFill>
            <a:srgbClr val="8D2CA4"/>
          </a:solidFill>
          <a:ln w="28575">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89642" rIns="0" bIns="179285" numCol="1" rtlCol="0" anchor="ctr" anchorCtr="0" compatLnSpc="1">
            <a:prstTxWarp prst="textNoShape">
              <a:avLst/>
            </a:prstTxWarp>
          </a:bodyPr>
          <a:lstStyle/>
          <a:p>
            <a:pPr algn="ctr" defTabSz="914102" fontAlgn="base">
              <a:spcBef>
                <a:spcPct val="0"/>
              </a:spcBef>
              <a:spcAft>
                <a:spcPct val="0"/>
              </a:spcAft>
            </a:pPr>
            <a:r>
              <a:rPr lang="en-US" sz="1765" dirty="0">
                <a:solidFill>
                  <a:srgbClr val="FFFFFF"/>
                </a:solidFill>
              </a:rPr>
              <a:t>Standard</a:t>
            </a:r>
            <a:br>
              <a:rPr lang="en-US" sz="1765" dirty="0">
                <a:solidFill>
                  <a:srgbClr val="FFFFFF"/>
                </a:solidFill>
              </a:rPr>
            </a:br>
            <a:r>
              <a:rPr lang="en-US" sz="1568" dirty="0">
                <a:solidFill>
                  <a:srgbClr val="FFFFFF"/>
                </a:solidFill>
              </a:rPr>
              <a:t>S1</a:t>
            </a:r>
            <a:r>
              <a:rPr lang="en-US" sz="1765" dirty="0">
                <a:solidFill>
                  <a:srgbClr val="FFFFFF"/>
                </a:solidFill>
              </a:rPr>
              <a:t/>
            </a:r>
            <a:br>
              <a:rPr lang="en-US" sz="1765" dirty="0">
                <a:solidFill>
                  <a:srgbClr val="FFFFFF"/>
                </a:solidFill>
              </a:rPr>
            </a:br>
            <a:r>
              <a:rPr lang="en-US" sz="1078" dirty="0">
                <a:solidFill>
                  <a:srgbClr val="FFFFFF"/>
                </a:solidFill>
              </a:rPr>
              <a:t>[200-300]</a:t>
            </a:r>
            <a:endParaRPr lang="en-US" sz="1765" dirty="0">
              <a:solidFill>
                <a:srgbClr val="FFFFFF"/>
              </a:solidFill>
            </a:endParaRPr>
          </a:p>
        </p:txBody>
      </p:sp>
      <p:sp>
        <p:nvSpPr>
          <p:cNvPr id="3" name="Title 2"/>
          <p:cNvSpPr>
            <a:spLocks noGrp="1"/>
          </p:cNvSpPr>
          <p:nvPr>
            <p:ph type="title"/>
          </p:nvPr>
        </p:nvSpPr>
        <p:spPr/>
        <p:txBody>
          <a:bodyPr/>
          <a:lstStyle/>
          <a:p>
            <a:r>
              <a:rPr lang="en-US" dirty="0" smtClean="0"/>
              <a:t>Scalability Dimensions</a:t>
            </a:r>
            <a:endParaRPr lang="en-US" dirty="0"/>
          </a:p>
        </p:txBody>
      </p:sp>
      <p:sp>
        <p:nvSpPr>
          <p:cNvPr id="4" name="Text Placeholder 3"/>
          <p:cNvSpPr>
            <a:spLocks noGrp="1"/>
          </p:cNvSpPr>
          <p:nvPr>
            <p:ph type="body" sz="quarter" idx="11"/>
          </p:nvPr>
        </p:nvSpPr>
        <p:spPr>
          <a:xfrm>
            <a:off x="269241" y="1113236"/>
            <a:ext cx="11655840" cy="2598340"/>
          </a:xfrm>
        </p:spPr>
        <p:txBody>
          <a:bodyPr/>
          <a:lstStyle/>
          <a:p>
            <a:r>
              <a:rPr lang="en-US" sz="3529" dirty="0">
                <a:solidFill>
                  <a:srgbClr val="00B0F0"/>
                </a:solidFill>
              </a:rPr>
              <a:t>Vertical: scale-up or scale-down</a:t>
            </a:r>
          </a:p>
          <a:p>
            <a:pPr lvl="2"/>
            <a:r>
              <a:rPr lang="en-US" dirty="0"/>
              <a:t>Change </a:t>
            </a:r>
            <a:r>
              <a:rPr lang="en-US" dirty="0" smtClean="0"/>
              <a:t>size and performance of individual databases </a:t>
            </a:r>
            <a:r>
              <a:rPr lang="en-US" dirty="0"/>
              <a:t>as </a:t>
            </a:r>
            <a:r>
              <a:rPr lang="en-US" dirty="0" smtClean="0"/>
              <a:t>capacity/performance needs </a:t>
            </a:r>
            <a:r>
              <a:rPr lang="en-US" dirty="0"/>
              <a:t>fluctuate</a:t>
            </a:r>
          </a:p>
          <a:p>
            <a:r>
              <a:rPr lang="en-US" sz="3529" dirty="0">
                <a:solidFill>
                  <a:srgbClr val="00B0F0"/>
                </a:solidFill>
              </a:rPr>
              <a:t>Horizontal: scale-out or scale-in</a:t>
            </a:r>
          </a:p>
          <a:p>
            <a:pPr lvl="2"/>
            <a:r>
              <a:rPr lang="en-US" dirty="0" smtClean="0"/>
              <a:t>Add or remove databases as more or less capacity/performance is needed</a:t>
            </a:r>
          </a:p>
          <a:p>
            <a:endParaRPr lang="en-US" dirty="0"/>
          </a:p>
        </p:txBody>
      </p:sp>
      <p:sp>
        <p:nvSpPr>
          <p:cNvPr id="7" name="Can 6"/>
          <p:cNvSpPr/>
          <p:nvPr/>
        </p:nvSpPr>
        <p:spPr bwMode="auto">
          <a:xfrm>
            <a:off x="1515535" y="5316970"/>
            <a:ext cx="960390" cy="651901"/>
          </a:xfrm>
          <a:prstGeom prst="can">
            <a:avLst>
              <a:gd name="adj" fmla="val 33594"/>
            </a:avLst>
          </a:prstGeom>
          <a:solidFill>
            <a:srgbClr val="8D2CA4"/>
          </a:solidFill>
          <a:ln w="28575">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268927" rIns="0" bIns="45720" numCol="1" rtlCol="0" anchor="ctr" anchorCtr="0" compatLnSpc="1">
            <a:prstTxWarp prst="textNoShape">
              <a:avLst/>
            </a:prstTxWarp>
          </a:bodyPr>
          <a:lstStyle/>
          <a:p>
            <a:pPr algn="ctr" defTabSz="914102" fontAlgn="base">
              <a:spcBef>
                <a:spcPct val="0"/>
              </a:spcBef>
              <a:spcAft>
                <a:spcPct val="0"/>
              </a:spcAft>
            </a:pPr>
            <a:r>
              <a:rPr lang="en-US" sz="1765" dirty="0">
                <a:solidFill>
                  <a:srgbClr val="FFFFFF"/>
                </a:solidFill>
              </a:rPr>
              <a:t>Basic</a:t>
            </a:r>
          </a:p>
          <a:p>
            <a:pPr algn="ctr" defTabSz="914102" fontAlgn="base">
              <a:spcBef>
                <a:spcPct val="0"/>
              </a:spcBef>
              <a:spcAft>
                <a:spcPct val="0"/>
              </a:spcAft>
            </a:pPr>
            <a:endParaRPr lang="en-US" sz="1765" dirty="0">
              <a:solidFill>
                <a:srgbClr val="FFFFFF"/>
              </a:solidFill>
            </a:endParaRPr>
          </a:p>
        </p:txBody>
      </p:sp>
      <p:sp>
        <p:nvSpPr>
          <p:cNvPr id="8" name="Can 7"/>
          <p:cNvSpPr/>
          <p:nvPr/>
        </p:nvSpPr>
        <p:spPr bwMode="auto">
          <a:xfrm>
            <a:off x="2839256" y="5323783"/>
            <a:ext cx="960390" cy="645088"/>
          </a:xfrm>
          <a:prstGeom prst="can">
            <a:avLst>
              <a:gd name="adj" fmla="val 32527"/>
            </a:avLst>
          </a:prstGeom>
          <a:solidFill>
            <a:srgbClr val="8D2CA4"/>
          </a:solidFill>
          <a:ln w="28575">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89642" rIns="0" bIns="45720" numCol="1" rtlCol="0" anchor="ctr" anchorCtr="0" compatLnSpc="1">
            <a:prstTxWarp prst="textNoShape">
              <a:avLst/>
            </a:prstTxWarp>
          </a:bodyPr>
          <a:lstStyle/>
          <a:p>
            <a:pPr algn="ctr" defTabSz="914102" fontAlgn="base">
              <a:spcBef>
                <a:spcPct val="0"/>
              </a:spcBef>
              <a:spcAft>
                <a:spcPct val="0"/>
              </a:spcAft>
            </a:pPr>
            <a:r>
              <a:rPr lang="en-US" sz="1765" dirty="0">
                <a:solidFill>
                  <a:srgbClr val="FFFFFF"/>
                </a:solidFill>
              </a:rPr>
              <a:t>Basic</a:t>
            </a:r>
          </a:p>
          <a:p>
            <a:pPr algn="ctr" defTabSz="914102" fontAlgn="base">
              <a:spcBef>
                <a:spcPct val="0"/>
              </a:spcBef>
              <a:spcAft>
                <a:spcPct val="0"/>
              </a:spcAft>
            </a:pPr>
            <a:r>
              <a:rPr lang="en-US" sz="1078" dirty="0">
                <a:solidFill>
                  <a:srgbClr val="FFFFFF"/>
                </a:solidFill>
              </a:rPr>
              <a:t>[100-200]</a:t>
            </a:r>
          </a:p>
        </p:txBody>
      </p:sp>
      <p:sp>
        <p:nvSpPr>
          <p:cNvPr id="9" name="Can 8"/>
          <p:cNvSpPr/>
          <p:nvPr/>
        </p:nvSpPr>
        <p:spPr bwMode="auto">
          <a:xfrm>
            <a:off x="4162976" y="5323783"/>
            <a:ext cx="960390" cy="623307"/>
          </a:xfrm>
          <a:prstGeom prst="can">
            <a:avLst>
              <a:gd name="adj" fmla="val 29425"/>
            </a:avLst>
          </a:prstGeom>
          <a:solidFill>
            <a:srgbClr val="8D2CA4"/>
          </a:solidFill>
          <a:ln w="28575">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89642" rIns="0" bIns="45720" numCol="1" rtlCol="0" anchor="ctr" anchorCtr="0" compatLnSpc="1">
            <a:prstTxWarp prst="textNoShape">
              <a:avLst/>
            </a:prstTxWarp>
          </a:bodyPr>
          <a:lstStyle/>
          <a:p>
            <a:pPr algn="ctr" defTabSz="914102" fontAlgn="base">
              <a:spcBef>
                <a:spcPct val="0"/>
              </a:spcBef>
              <a:spcAft>
                <a:spcPct val="0"/>
              </a:spcAft>
            </a:pPr>
            <a:r>
              <a:rPr lang="en-US" sz="1765" dirty="0">
                <a:solidFill>
                  <a:srgbClr val="FFFFFF"/>
                </a:solidFill>
              </a:rPr>
              <a:t>Basic</a:t>
            </a:r>
            <a:br>
              <a:rPr lang="en-US" sz="1765" dirty="0">
                <a:solidFill>
                  <a:srgbClr val="FFFFFF"/>
                </a:solidFill>
              </a:rPr>
            </a:br>
            <a:r>
              <a:rPr lang="en-US" sz="1078" dirty="0">
                <a:solidFill>
                  <a:srgbClr val="FFFFFF"/>
                </a:solidFill>
              </a:rPr>
              <a:t>[200-300]</a:t>
            </a:r>
          </a:p>
        </p:txBody>
      </p:sp>
      <p:sp>
        <p:nvSpPr>
          <p:cNvPr id="10" name="Can 9"/>
          <p:cNvSpPr/>
          <p:nvPr/>
        </p:nvSpPr>
        <p:spPr bwMode="auto">
          <a:xfrm>
            <a:off x="5486697" y="5323783"/>
            <a:ext cx="960390" cy="645088"/>
          </a:xfrm>
          <a:prstGeom prst="can">
            <a:avLst>
              <a:gd name="adj" fmla="val 30790"/>
            </a:avLst>
          </a:prstGeom>
          <a:solidFill>
            <a:srgbClr val="8D2CA4"/>
          </a:solidFill>
          <a:ln w="28575">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89642" rIns="0" bIns="45720" numCol="1" rtlCol="0" anchor="ctr" anchorCtr="0" compatLnSpc="1">
            <a:prstTxWarp prst="textNoShape">
              <a:avLst/>
            </a:prstTxWarp>
          </a:bodyPr>
          <a:lstStyle/>
          <a:p>
            <a:pPr algn="ctr" defTabSz="914102" fontAlgn="base">
              <a:spcBef>
                <a:spcPct val="0"/>
              </a:spcBef>
              <a:spcAft>
                <a:spcPct val="0"/>
              </a:spcAft>
            </a:pPr>
            <a:r>
              <a:rPr lang="en-US" sz="1765" dirty="0">
                <a:solidFill>
                  <a:srgbClr val="FFFFFF"/>
                </a:solidFill>
              </a:rPr>
              <a:t>Basic</a:t>
            </a:r>
            <a:br>
              <a:rPr lang="en-US" sz="1765" dirty="0">
                <a:solidFill>
                  <a:srgbClr val="FFFFFF"/>
                </a:solidFill>
              </a:rPr>
            </a:br>
            <a:r>
              <a:rPr lang="en-US" sz="1078" dirty="0">
                <a:solidFill>
                  <a:srgbClr val="FFFFFF"/>
                </a:solidFill>
              </a:rPr>
              <a:t>[300-400]</a:t>
            </a:r>
            <a:endParaRPr lang="en-US" sz="1765" dirty="0">
              <a:solidFill>
                <a:srgbClr val="FFFFFF"/>
              </a:solidFill>
            </a:endParaRPr>
          </a:p>
        </p:txBody>
      </p:sp>
      <p:sp>
        <p:nvSpPr>
          <p:cNvPr id="12" name="Can 11"/>
          <p:cNvSpPr/>
          <p:nvPr/>
        </p:nvSpPr>
        <p:spPr bwMode="auto">
          <a:xfrm>
            <a:off x="8112956" y="5309375"/>
            <a:ext cx="960390" cy="645088"/>
          </a:xfrm>
          <a:prstGeom prst="can">
            <a:avLst>
              <a:gd name="adj" fmla="val 31948"/>
            </a:avLst>
          </a:prstGeom>
          <a:solidFill>
            <a:srgbClr val="8D2CA4"/>
          </a:solidFill>
          <a:ln w="28575">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89642" rIns="0" bIns="45720" numCol="1" rtlCol="0" anchor="ctr" anchorCtr="0" compatLnSpc="1">
            <a:prstTxWarp prst="textNoShape">
              <a:avLst/>
            </a:prstTxWarp>
          </a:bodyPr>
          <a:lstStyle/>
          <a:p>
            <a:pPr algn="ctr" defTabSz="914102" fontAlgn="base">
              <a:spcBef>
                <a:spcPct val="0"/>
              </a:spcBef>
              <a:spcAft>
                <a:spcPct val="0"/>
              </a:spcAft>
            </a:pPr>
            <a:r>
              <a:rPr lang="en-US" sz="1765" dirty="0">
                <a:solidFill>
                  <a:srgbClr val="FFFFFF"/>
                </a:solidFill>
              </a:rPr>
              <a:t>Basic</a:t>
            </a:r>
          </a:p>
          <a:p>
            <a:pPr algn="ctr" defTabSz="914102" fontAlgn="base">
              <a:spcBef>
                <a:spcPct val="0"/>
              </a:spcBef>
              <a:spcAft>
                <a:spcPct val="0"/>
              </a:spcAft>
            </a:pPr>
            <a:r>
              <a:rPr lang="en-US" sz="1078" dirty="0">
                <a:solidFill>
                  <a:srgbClr val="FFFFFF"/>
                </a:solidFill>
              </a:rPr>
              <a:t>[500-600]</a:t>
            </a:r>
          </a:p>
        </p:txBody>
      </p:sp>
      <p:sp>
        <p:nvSpPr>
          <p:cNvPr id="13" name="Can 12"/>
          <p:cNvSpPr/>
          <p:nvPr/>
        </p:nvSpPr>
        <p:spPr bwMode="auto">
          <a:xfrm>
            <a:off x="9457859" y="5323783"/>
            <a:ext cx="960390" cy="645088"/>
          </a:xfrm>
          <a:prstGeom prst="can">
            <a:avLst>
              <a:gd name="adj" fmla="val 34264"/>
            </a:avLst>
          </a:prstGeom>
          <a:solidFill>
            <a:srgbClr val="8D2CA4"/>
          </a:solidFill>
          <a:ln w="28575">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89642" rIns="0" bIns="45720" numCol="1" rtlCol="0" anchor="ctr" anchorCtr="0" compatLnSpc="1">
            <a:prstTxWarp prst="textNoShape">
              <a:avLst/>
            </a:prstTxWarp>
          </a:bodyPr>
          <a:lstStyle/>
          <a:p>
            <a:pPr algn="ctr" defTabSz="914102" fontAlgn="base">
              <a:spcBef>
                <a:spcPct val="0"/>
              </a:spcBef>
              <a:spcAft>
                <a:spcPct val="0"/>
              </a:spcAft>
            </a:pPr>
            <a:r>
              <a:rPr lang="en-US" sz="1765" dirty="0">
                <a:solidFill>
                  <a:srgbClr val="FFFFFF"/>
                </a:solidFill>
              </a:rPr>
              <a:t>Basic</a:t>
            </a:r>
          </a:p>
          <a:p>
            <a:pPr algn="ctr" defTabSz="914102" fontAlgn="base">
              <a:spcBef>
                <a:spcPct val="0"/>
              </a:spcBef>
              <a:spcAft>
                <a:spcPct val="0"/>
              </a:spcAft>
            </a:pPr>
            <a:r>
              <a:rPr lang="en-US" sz="1078" dirty="0">
                <a:solidFill>
                  <a:srgbClr val="FFFFFF"/>
                </a:solidFill>
              </a:rPr>
              <a:t>[600-700]</a:t>
            </a:r>
            <a:endParaRPr lang="en-US" sz="1765" dirty="0">
              <a:solidFill>
                <a:srgbClr val="FFFFFF"/>
              </a:solidFill>
            </a:endParaRPr>
          </a:p>
        </p:txBody>
      </p:sp>
      <p:cxnSp>
        <p:nvCxnSpPr>
          <p:cNvPr id="16" name="Straight Arrow Connector 15"/>
          <p:cNvCxnSpPr/>
          <p:nvPr/>
        </p:nvCxnSpPr>
        <p:spPr>
          <a:xfrm>
            <a:off x="1325539" y="3854008"/>
            <a:ext cx="0" cy="2002731"/>
          </a:xfrm>
          <a:prstGeom prst="straightConnector1">
            <a:avLst/>
          </a:prstGeom>
          <a:ln w="28575">
            <a:headEnd type="triangle" w="med" len="med"/>
            <a:tailEnd type="triangle" w="med" len="med"/>
          </a:ln>
        </p:spPr>
        <p:style>
          <a:lnRef idx="1">
            <a:schemeClr val="accent4"/>
          </a:lnRef>
          <a:fillRef idx="0">
            <a:schemeClr val="accent4"/>
          </a:fillRef>
          <a:effectRef idx="0">
            <a:schemeClr val="accent4"/>
          </a:effectRef>
          <a:fontRef idx="minor">
            <a:schemeClr val="tx1"/>
          </a:fontRef>
        </p:style>
      </p:cxnSp>
      <p:grpSp>
        <p:nvGrpSpPr>
          <p:cNvPr id="2" name="Group 1"/>
          <p:cNvGrpSpPr/>
          <p:nvPr/>
        </p:nvGrpSpPr>
        <p:grpSpPr>
          <a:xfrm>
            <a:off x="1355077" y="6084923"/>
            <a:ext cx="9223047" cy="406862"/>
            <a:chOff x="1382249" y="6206442"/>
            <a:chExt cx="9407988" cy="415020"/>
          </a:xfrm>
        </p:grpSpPr>
        <p:sp>
          <p:nvSpPr>
            <p:cNvPr id="17" name="TextBox 16"/>
            <p:cNvSpPr txBox="1"/>
            <p:nvPr/>
          </p:nvSpPr>
          <p:spPr>
            <a:xfrm>
              <a:off x="5391478" y="6252130"/>
              <a:ext cx="1390124" cy="369332"/>
            </a:xfrm>
            <a:prstGeom prst="rect">
              <a:avLst/>
            </a:prstGeom>
            <a:noFill/>
          </p:spPr>
          <p:txBody>
            <a:bodyPr wrap="none" rtlCol="0">
              <a:spAutoFit/>
            </a:bodyPr>
            <a:lstStyle/>
            <a:p>
              <a:pPr algn="ctr" defTabSz="914367"/>
              <a:r>
                <a:rPr lang="en-US" sz="1765" dirty="0">
                  <a:solidFill>
                    <a:srgbClr val="FFFFFF"/>
                  </a:solidFill>
                </a:rPr>
                <a:t>Scale out/in</a:t>
              </a:r>
            </a:p>
          </p:txBody>
        </p:sp>
        <p:cxnSp>
          <p:nvCxnSpPr>
            <p:cNvPr id="18" name="Straight Arrow Connector 17"/>
            <p:cNvCxnSpPr/>
            <p:nvPr/>
          </p:nvCxnSpPr>
          <p:spPr>
            <a:xfrm flipH="1">
              <a:off x="1382249" y="6206442"/>
              <a:ext cx="9407988" cy="45688"/>
            </a:xfrm>
            <a:prstGeom prst="straightConnector1">
              <a:avLst/>
            </a:prstGeom>
            <a:ln w="28575">
              <a:headEnd type="triangle" w="med" len="med"/>
              <a:tailEnd type="triangle" w="med" len="med"/>
            </a:ln>
          </p:spPr>
          <p:style>
            <a:lnRef idx="1">
              <a:schemeClr val="accent4"/>
            </a:lnRef>
            <a:fillRef idx="0">
              <a:schemeClr val="accent4"/>
            </a:fillRef>
            <a:effectRef idx="0">
              <a:schemeClr val="accent4"/>
            </a:effectRef>
            <a:fontRef idx="minor">
              <a:schemeClr val="tx1"/>
            </a:fontRef>
          </p:style>
        </p:cxnSp>
      </p:grpSp>
      <p:sp>
        <p:nvSpPr>
          <p:cNvPr id="19" name="TextBox 18"/>
          <p:cNvSpPr txBox="1"/>
          <p:nvPr/>
        </p:nvSpPr>
        <p:spPr>
          <a:xfrm rot="16200000">
            <a:off x="302375" y="4823740"/>
            <a:ext cx="1661381" cy="362072"/>
          </a:xfrm>
          <a:prstGeom prst="rect">
            <a:avLst/>
          </a:prstGeom>
          <a:noFill/>
        </p:spPr>
        <p:txBody>
          <a:bodyPr wrap="none" rtlCol="0">
            <a:spAutoFit/>
          </a:bodyPr>
          <a:lstStyle/>
          <a:p>
            <a:pPr defTabSz="914367"/>
            <a:r>
              <a:rPr lang="en-US" sz="1765" dirty="0">
                <a:solidFill>
                  <a:srgbClr val="FFFFFF"/>
                </a:solidFill>
              </a:rPr>
              <a:t>Scale up/down</a:t>
            </a:r>
          </a:p>
        </p:txBody>
      </p:sp>
      <p:sp>
        <p:nvSpPr>
          <p:cNvPr id="21" name="Can 20"/>
          <p:cNvSpPr/>
          <p:nvPr/>
        </p:nvSpPr>
        <p:spPr bwMode="auto">
          <a:xfrm>
            <a:off x="6810418" y="5323783"/>
            <a:ext cx="960390" cy="645088"/>
          </a:xfrm>
          <a:prstGeom prst="can">
            <a:avLst>
              <a:gd name="adj" fmla="val 30790"/>
            </a:avLst>
          </a:prstGeom>
          <a:solidFill>
            <a:srgbClr val="8D2CA4"/>
          </a:solidFill>
          <a:ln w="28575">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89642" rIns="0" bIns="45720" numCol="1" rtlCol="0" anchor="ctr" anchorCtr="0" compatLnSpc="1">
            <a:prstTxWarp prst="textNoShape">
              <a:avLst/>
            </a:prstTxWarp>
          </a:bodyPr>
          <a:lstStyle/>
          <a:p>
            <a:pPr algn="ctr" defTabSz="914102" fontAlgn="base">
              <a:spcBef>
                <a:spcPct val="0"/>
              </a:spcBef>
              <a:spcAft>
                <a:spcPct val="0"/>
              </a:spcAft>
            </a:pPr>
            <a:r>
              <a:rPr lang="en-US" sz="1765" dirty="0">
                <a:solidFill>
                  <a:srgbClr val="FFFFFF"/>
                </a:solidFill>
              </a:rPr>
              <a:t>Basic</a:t>
            </a:r>
          </a:p>
          <a:p>
            <a:pPr algn="ctr" defTabSz="914102" fontAlgn="base">
              <a:spcBef>
                <a:spcPct val="0"/>
              </a:spcBef>
              <a:spcAft>
                <a:spcPct val="0"/>
              </a:spcAft>
            </a:pPr>
            <a:r>
              <a:rPr lang="en-US" sz="1078" dirty="0">
                <a:solidFill>
                  <a:srgbClr val="FFFFFF"/>
                </a:solidFill>
              </a:rPr>
              <a:t>[400-500]</a:t>
            </a:r>
            <a:endParaRPr lang="en-US" sz="1765" dirty="0">
              <a:solidFill>
                <a:srgbClr val="FFFFFF"/>
              </a:solidFill>
            </a:endParaRPr>
          </a:p>
        </p:txBody>
      </p:sp>
      <p:sp>
        <p:nvSpPr>
          <p:cNvPr id="23" name="Can 22"/>
          <p:cNvSpPr/>
          <p:nvPr/>
        </p:nvSpPr>
        <p:spPr bwMode="auto">
          <a:xfrm>
            <a:off x="1518785" y="5316970"/>
            <a:ext cx="960390" cy="651901"/>
          </a:xfrm>
          <a:prstGeom prst="can">
            <a:avLst>
              <a:gd name="adj" fmla="val 33594"/>
            </a:avLst>
          </a:prstGeom>
          <a:solidFill>
            <a:srgbClr val="8D2CA4"/>
          </a:solidFill>
          <a:ln w="28575">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89642" rIns="0" bIns="45720" numCol="1" rtlCol="0" anchor="ctr" anchorCtr="0" compatLnSpc="1">
            <a:prstTxWarp prst="textNoShape">
              <a:avLst/>
            </a:prstTxWarp>
          </a:bodyPr>
          <a:lstStyle/>
          <a:p>
            <a:pPr algn="ctr" defTabSz="914102" fontAlgn="base">
              <a:spcBef>
                <a:spcPct val="0"/>
              </a:spcBef>
              <a:spcAft>
                <a:spcPct val="0"/>
              </a:spcAft>
            </a:pPr>
            <a:r>
              <a:rPr lang="en-US" sz="1765" dirty="0">
                <a:solidFill>
                  <a:srgbClr val="FFFFFF"/>
                </a:solidFill>
              </a:rPr>
              <a:t>Basic</a:t>
            </a:r>
          </a:p>
          <a:p>
            <a:pPr algn="ctr" defTabSz="914102" fontAlgn="base">
              <a:spcBef>
                <a:spcPct val="0"/>
              </a:spcBef>
              <a:spcAft>
                <a:spcPct val="0"/>
              </a:spcAft>
            </a:pPr>
            <a:r>
              <a:rPr lang="en-US" sz="1078" dirty="0">
                <a:solidFill>
                  <a:srgbClr val="FFFFFF"/>
                </a:solidFill>
              </a:rPr>
              <a:t>[0-100]</a:t>
            </a:r>
          </a:p>
        </p:txBody>
      </p:sp>
    </p:spTree>
    <p:extLst>
      <p:ext uri="{BB962C8B-B14F-4D97-AF65-F5344CB8AC3E}">
        <p14:creationId xmlns:p14="http://schemas.microsoft.com/office/powerpoint/2010/main" val="2579813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20"/>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2" nodeType="clickEffect">
                                  <p:stCondLst>
                                    <p:cond delay="0"/>
                                  </p:stCondLst>
                                  <p:childTnLst>
                                    <p:set>
                                      <p:cBhvr>
                                        <p:cTn id="32" dur="1" fill="hold">
                                          <p:stCondLst>
                                            <p:cond delay="0"/>
                                          </p:stCondLst>
                                        </p:cTn>
                                        <p:tgtEl>
                                          <p:spTgt spid="7"/>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childTnLst>
                                </p:cTn>
                              </p:par>
                              <p:par>
                                <p:cTn id="63" presetID="1" presetClass="exit" presetSubtype="0" fill="hold" grpId="1" nodeType="withEffect">
                                  <p:stCondLst>
                                    <p:cond delay="0"/>
                                  </p:stCondLst>
                                  <p:childTnLst>
                                    <p:set>
                                      <p:cBhvr>
                                        <p:cTn id="64" dur="1" fill="hold">
                                          <p:stCondLst>
                                            <p:cond delay="0"/>
                                          </p:stCondLst>
                                        </p:cTn>
                                        <p:tgtEl>
                                          <p:spTgt spid="9"/>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4"/>
                                        </p:tgtEl>
                                        <p:attrNameLst>
                                          <p:attrName>style.visibility</p:attrName>
                                        </p:attrNameLst>
                                      </p:cBhvr>
                                      <p:to>
                                        <p:strVal val="visible"/>
                                      </p:to>
                                    </p:set>
                                  </p:childTnLst>
                                </p:cTn>
                              </p:par>
                              <p:par>
                                <p:cTn id="69" presetID="1" presetClass="exit" presetSubtype="0" fill="hold" grpId="1" nodeType="withEffect">
                                  <p:stCondLst>
                                    <p:cond delay="0"/>
                                  </p:stCondLst>
                                  <p:childTnLst>
                                    <p:set>
                                      <p:cBhvr>
                                        <p:cTn id="70" dur="1" fill="hold">
                                          <p:stCondLst>
                                            <p:cond delay="0"/>
                                          </p:stCondLst>
                                        </p:cTn>
                                        <p:tgtEl>
                                          <p:spTgt spid="21"/>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2"/>
                                        </p:tgtEl>
                                        <p:attrNameLst>
                                          <p:attrName>style.visibility</p:attrName>
                                        </p:attrNameLst>
                                      </p:cBhvr>
                                      <p:to>
                                        <p:strVal val="visible"/>
                                      </p:to>
                                    </p:set>
                                  </p:childTnLst>
                                </p:cTn>
                              </p:par>
                              <p:par>
                                <p:cTn id="75" presetID="1" presetClass="exit" presetSubtype="0" fill="hold" grpId="1" nodeType="withEffect">
                                  <p:stCondLst>
                                    <p:cond delay="0"/>
                                  </p:stCondLst>
                                  <p:childTnLst>
                                    <p:set>
                                      <p:cBhvr>
                                        <p:cTn id="76"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6" grpId="0" animBg="1"/>
      <p:bldP spid="6" grpId="1" animBg="1"/>
      <p:bldP spid="22" grpId="0" animBg="1"/>
      <p:bldP spid="14" grpId="0" animBg="1"/>
      <p:bldP spid="15" grpId="0" animBg="1"/>
      <p:bldP spid="7" grpId="0" animBg="1"/>
      <p:bldP spid="7" grpId="1" animBg="1"/>
      <p:bldP spid="7" grpId="2" animBg="1"/>
      <p:bldP spid="8" grpId="0" animBg="1"/>
      <p:bldP spid="9" grpId="0" animBg="1"/>
      <p:bldP spid="9" grpId="1" animBg="1"/>
      <p:bldP spid="10" grpId="0" animBg="1"/>
      <p:bldP spid="12" grpId="0" animBg="1"/>
      <p:bldP spid="12" grpId="1" animBg="1"/>
      <p:bldP spid="13" grpId="0" animBg="1"/>
      <p:bldP spid="21" grpId="0" animBg="1"/>
      <p:bldP spid="21" grpId="1" animBg="1"/>
      <p:bldP spid="2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rapezoid 34"/>
          <p:cNvSpPr/>
          <p:nvPr/>
        </p:nvSpPr>
        <p:spPr>
          <a:xfrm rot="16200000">
            <a:off x="7477610" y="1875593"/>
            <a:ext cx="380869" cy="578414"/>
          </a:xfrm>
          <a:prstGeom prst="trapezoid">
            <a:avLst>
              <a:gd name="adj" fmla="val 50000"/>
            </a:avLst>
          </a:prstGeom>
          <a:solidFill>
            <a:srgbClr val="0070C0">
              <a:alpha val="30000"/>
            </a:srgbClr>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7"/>
            <a:endParaRPr lang="en-US">
              <a:solidFill>
                <a:srgbClr val="FFFFFF"/>
              </a:solidFill>
            </a:endParaRPr>
          </a:p>
        </p:txBody>
      </p:sp>
      <p:sp>
        <p:nvSpPr>
          <p:cNvPr id="30" name="Content Placeholder 29"/>
          <p:cNvSpPr>
            <a:spLocks noGrp="1"/>
          </p:cNvSpPr>
          <p:nvPr>
            <p:ph idx="4294967295"/>
          </p:nvPr>
        </p:nvSpPr>
        <p:spPr>
          <a:xfrm>
            <a:off x="838946" y="1825853"/>
            <a:ext cx="10514108" cy="2042687"/>
          </a:xfrm>
          <a:prstGeom prst="rect">
            <a:avLst/>
          </a:prstGeom>
        </p:spPr>
        <p:txBody>
          <a:bodyPr/>
          <a:lstStyle/>
          <a:p>
            <a:pPr>
              <a:buFont typeface="Arial" panose="020B0604020202020204" pitchFamily="34" charset="0"/>
              <a:buChar char="•"/>
            </a:pPr>
            <a:r>
              <a:rPr lang="en-US" sz="3137" dirty="0"/>
              <a:t>Two types of shard maps</a:t>
            </a:r>
          </a:p>
          <a:p>
            <a:pPr lvl="1">
              <a:buFont typeface="Arial" panose="020B0604020202020204" pitchFamily="34" charset="0"/>
              <a:buChar char="•"/>
            </a:pPr>
            <a:r>
              <a:rPr lang="en-US" sz="1765" dirty="0"/>
              <a:t>Range: contiguous values</a:t>
            </a:r>
          </a:p>
          <a:p>
            <a:pPr lvl="1">
              <a:buFont typeface="Arial" panose="020B0604020202020204" pitchFamily="34" charset="0"/>
              <a:buChar char="•"/>
            </a:pPr>
            <a:r>
              <a:rPr lang="en-US" sz="1765" dirty="0"/>
              <a:t>List: explicit values</a:t>
            </a:r>
          </a:p>
          <a:p>
            <a:pPr>
              <a:buFont typeface="Arial" panose="020B0604020202020204" pitchFamily="34" charset="0"/>
              <a:buChar char="•"/>
            </a:pPr>
            <a:r>
              <a:rPr lang="en-US" sz="3137" dirty="0"/>
              <a:t>Four types of sharding keys</a:t>
            </a:r>
          </a:p>
          <a:p>
            <a:pPr lvl="1">
              <a:buFont typeface="Arial" panose="020B0604020202020204" pitchFamily="34" charset="0"/>
              <a:buChar char="•"/>
            </a:pPr>
            <a:r>
              <a:rPr lang="en-US" sz="1765" dirty="0"/>
              <a:t>INT, BIGINT, GUID, VARBINARY</a:t>
            </a:r>
          </a:p>
        </p:txBody>
      </p:sp>
      <p:sp>
        <p:nvSpPr>
          <p:cNvPr id="2" name="Title 1"/>
          <p:cNvSpPr>
            <a:spLocks noGrp="1"/>
          </p:cNvSpPr>
          <p:nvPr>
            <p:ph type="title"/>
          </p:nvPr>
        </p:nvSpPr>
        <p:spPr/>
        <p:txBody>
          <a:bodyPr/>
          <a:lstStyle/>
          <a:p>
            <a:r>
              <a:rPr lang="en-US" dirty="0" smtClean="0"/>
              <a:t>Elastic Scale Overview</a:t>
            </a:r>
            <a:endParaRPr lang="en-US" dirty="0"/>
          </a:p>
        </p:txBody>
      </p:sp>
      <p:sp>
        <p:nvSpPr>
          <p:cNvPr id="36" name="Rounded Rectangle 35"/>
          <p:cNvSpPr/>
          <p:nvPr/>
        </p:nvSpPr>
        <p:spPr>
          <a:xfrm rot="10800000">
            <a:off x="7963548" y="289955"/>
            <a:ext cx="3884509" cy="4408979"/>
          </a:xfrm>
          <a:prstGeom prst="roundRect">
            <a:avLst/>
          </a:prstGeom>
          <a:solidFill>
            <a:srgbClr val="0070C0">
              <a:alpha val="30000"/>
            </a:srgbClr>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7"/>
            <a:endParaRPr lang="en-US">
              <a:solidFill>
                <a:srgbClr val="FFFFFF"/>
              </a:solidFill>
            </a:endParaRPr>
          </a:p>
        </p:txBody>
      </p:sp>
      <p:sp>
        <p:nvSpPr>
          <p:cNvPr id="38" name="TextBox 37"/>
          <p:cNvSpPr txBox="1"/>
          <p:nvPr/>
        </p:nvSpPr>
        <p:spPr>
          <a:xfrm>
            <a:off x="8193086" y="1674402"/>
            <a:ext cx="2320702" cy="331899"/>
          </a:xfrm>
          <a:prstGeom prst="rect">
            <a:avLst/>
          </a:prstGeom>
          <a:noFill/>
        </p:spPr>
        <p:txBody>
          <a:bodyPr wrap="square" rtlCol="0">
            <a:spAutoFit/>
          </a:bodyPr>
          <a:lstStyle/>
          <a:p>
            <a:pPr defTabSz="914367"/>
            <a:r>
              <a:rPr lang="en-US" sz="1200" b="1" dirty="0">
                <a:solidFill>
                  <a:srgbClr val="FFFFFF"/>
                </a:solidFill>
              </a:rPr>
              <a:t>[</a:t>
            </a:r>
            <a:r>
              <a:rPr lang="en-US" sz="1568" b="1" dirty="0" err="1">
                <a:solidFill>
                  <a:srgbClr val="FFFFFF"/>
                </a:solidFill>
              </a:rPr>
              <a:t>shards_global</a:t>
            </a:r>
            <a:r>
              <a:rPr lang="en-US" sz="1200" b="1" dirty="0">
                <a:solidFill>
                  <a:srgbClr val="FFFFFF"/>
                </a:solidFill>
              </a:rPr>
              <a:t>]</a:t>
            </a:r>
          </a:p>
        </p:txBody>
      </p:sp>
      <p:graphicFrame>
        <p:nvGraphicFramePr>
          <p:cNvPr id="3" name="Table 2"/>
          <p:cNvGraphicFramePr>
            <a:graphicFrameLocks noGrp="1"/>
          </p:cNvGraphicFramePr>
          <p:nvPr>
            <p:extLst/>
          </p:nvPr>
        </p:nvGraphicFramePr>
        <p:xfrm>
          <a:off x="8297542" y="1974365"/>
          <a:ext cx="3222550" cy="1005798"/>
        </p:xfrm>
        <a:graphic>
          <a:graphicData uri="http://schemas.openxmlformats.org/drawingml/2006/table">
            <a:tbl>
              <a:tblPr firstRow="1" bandRow="1">
                <a:tableStyleId>{5C22544A-7EE6-4342-B048-85BDC9FD1C3A}</a:tableStyleId>
              </a:tblPr>
              <a:tblGrid>
                <a:gridCol w="522963"/>
                <a:gridCol w="672319"/>
                <a:gridCol w="951476"/>
                <a:gridCol w="1075792"/>
              </a:tblGrid>
              <a:tr h="333173">
                <a:tc>
                  <a:txBody>
                    <a:bodyPr/>
                    <a:lstStyle/>
                    <a:p>
                      <a:r>
                        <a:rPr lang="en-US" sz="1600" dirty="0" err="1" smtClean="0">
                          <a:solidFill>
                            <a:srgbClr val="000000"/>
                          </a:solidFill>
                        </a:rPr>
                        <a:t>sid</a:t>
                      </a:r>
                      <a:endParaRPr lang="en-US" sz="1600" dirty="0">
                        <a:solidFill>
                          <a:srgbClr val="000000"/>
                        </a:solidFill>
                      </a:endParaRPr>
                    </a:p>
                  </a:txBody>
                  <a:tcPr marL="91427" marR="91427" marT="45713" marB="45713"/>
                </a:tc>
                <a:tc>
                  <a:txBody>
                    <a:bodyPr/>
                    <a:lstStyle/>
                    <a:p>
                      <a:r>
                        <a:rPr lang="en-US" sz="1600" dirty="0" err="1" smtClean="0">
                          <a:solidFill>
                            <a:srgbClr val="000000"/>
                          </a:solidFill>
                        </a:rPr>
                        <a:t>smid</a:t>
                      </a:r>
                      <a:r>
                        <a:rPr lang="en-US" sz="1600" dirty="0" smtClean="0">
                          <a:solidFill>
                            <a:srgbClr val="000000"/>
                          </a:solidFill>
                        </a:rPr>
                        <a:t> </a:t>
                      </a:r>
                      <a:endParaRPr lang="en-US" sz="1600" dirty="0">
                        <a:solidFill>
                          <a:srgbClr val="000000"/>
                        </a:solidFill>
                      </a:endParaRPr>
                    </a:p>
                  </a:txBody>
                  <a:tcPr marL="91427" marR="91427" marT="45713" marB="45713"/>
                </a:tc>
                <a:tc>
                  <a:txBody>
                    <a:bodyPr/>
                    <a:lstStyle/>
                    <a:p>
                      <a:r>
                        <a:rPr lang="en-US" sz="1600" b="1" dirty="0" smtClean="0">
                          <a:solidFill>
                            <a:srgbClr val="000000"/>
                          </a:solidFill>
                        </a:rPr>
                        <a:t>server</a:t>
                      </a:r>
                      <a:endParaRPr lang="en-US" sz="1600" b="1" dirty="0">
                        <a:solidFill>
                          <a:srgbClr val="000000"/>
                        </a:solidFill>
                      </a:endParaRPr>
                    </a:p>
                  </a:txBody>
                  <a:tcPr marL="91427" marR="91427" marT="45713" marB="45713"/>
                </a:tc>
                <a:tc>
                  <a:txBody>
                    <a:bodyPr/>
                    <a:lstStyle/>
                    <a:p>
                      <a:r>
                        <a:rPr lang="en-US" sz="1600" dirty="0" smtClean="0">
                          <a:solidFill>
                            <a:srgbClr val="000000"/>
                          </a:solidFill>
                        </a:rPr>
                        <a:t>database</a:t>
                      </a:r>
                      <a:endParaRPr lang="en-US" sz="1600" dirty="0">
                        <a:solidFill>
                          <a:srgbClr val="000000"/>
                        </a:solidFill>
                      </a:endParaRPr>
                    </a:p>
                  </a:txBody>
                  <a:tcPr marL="91427" marR="91427" marT="45713" marB="45713"/>
                </a:tc>
              </a:tr>
              <a:tr h="335233">
                <a:tc>
                  <a:txBody>
                    <a:bodyPr/>
                    <a:lstStyle/>
                    <a:p>
                      <a:r>
                        <a:rPr lang="en-US" sz="1600" b="1" dirty="0" smtClean="0">
                          <a:solidFill>
                            <a:srgbClr val="000000"/>
                          </a:solidFill>
                        </a:rPr>
                        <a:t>1</a:t>
                      </a:r>
                      <a:endParaRPr lang="en-US" sz="1600" b="1" dirty="0">
                        <a:solidFill>
                          <a:srgbClr val="000000"/>
                        </a:solidFill>
                      </a:endParaRPr>
                    </a:p>
                  </a:txBody>
                  <a:tcPr marL="91427" marR="91427" marT="45713" marB="45713"/>
                </a:tc>
                <a:tc>
                  <a:txBody>
                    <a:bodyPr/>
                    <a:lstStyle/>
                    <a:p>
                      <a:r>
                        <a:rPr lang="en-US" sz="1600" b="1" dirty="0" smtClean="0">
                          <a:solidFill>
                            <a:srgbClr val="000000"/>
                          </a:solidFill>
                        </a:rPr>
                        <a:t>1</a:t>
                      </a:r>
                      <a:endParaRPr lang="en-US" sz="1600" b="1" dirty="0">
                        <a:solidFill>
                          <a:srgbClr val="000000"/>
                        </a:solidFill>
                      </a:endParaRPr>
                    </a:p>
                  </a:txBody>
                  <a:tcPr marL="91427" marR="91427" marT="45713" marB="45713"/>
                </a:tc>
                <a:tc>
                  <a:txBody>
                    <a:bodyPr/>
                    <a:lstStyle/>
                    <a:p>
                      <a:r>
                        <a:rPr lang="en-US" sz="1600" b="1" kern="1200" dirty="0" smtClean="0">
                          <a:solidFill>
                            <a:srgbClr val="000000"/>
                          </a:solidFill>
                          <a:latin typeface="+mn-lt"/>
                          <a:ea typeface="+mn-ea"/>
                          <a:cs typeface="+mn-cs"/>
                        </a:rPr>
                        <a:t>Server1</a:t>
                      </a:r>
                      <a:endParaRPr lang="en-US" sz="1600" b="1" kern="1200" dirty="0">
                        <a:solidFill>
                          <a:srgbClr val="000000"/>
                        </a:solidFill>
                        <a:latin typeface="+mn-lt"/>
                        <a:ea typeface="+mn-ea"/>
                        <a:cs typeface="+mn-cs"/>
                      </a:endParaRPr>
                    </a:p>
                  </a:txBody>
                  <a:tcPr marL="91427" marR="91427" marT="45713" marB="45713"/>
                </a:tc>
                <a:tc>
                  <a:txBody>
                    <a:bodyPr/>
                    <a:lstStyle/>
                    <a:p>
                      <a:r>
                        <a:rPr lang="en-US" sz="1600" b="1" dirty="0" smtClean="0">
                          <a:solidFill>
                            <a:srgbClr val="000000"/>
                          </a:solidFill>
                        </a:rPr>
                        <a:t>DB1</a:t>
                      </a:r>
                      <a:endParaRPr lang="en-US" sz="1600" b="1" dirty="0">
                        <a:solidFill>
                          <a:srgbClr val="000000"/>
                        </a:solidFill>
                      </a:endParaRPr>
                    </a:p>
                  </a:txBody>
                  <a:tcPr marL="91427" marR="91427" marT="45713" marB="45713"/>
                </a:tc>
              </a:tr>
              <a:tr h="335233">
                <a:tc>
                  <a:txBody>
                    <a:bodyPr/>
                    <a:lstStyle/>
                    <a:p>
                      <a:r>
                        <a:rPr lang="en-US" sz="1600" b="1" dirty="0" smtClean="0">
                          <a:solidFill>
                            <a:srgbClr val="000000"/>
                          </a:solidFill>
                        </a:rPr>
                        <a:t>2</a:t>
                      </a:r>
                      <a:endParaRPr lang="en-US" sz="1600" b="1" dirty="0">
                        <a:solidFill>
                          <a:srgbClr val="000000"/>
                        </a:solidFill>
                      </a:endParaRPr>
                    </a:p>
                  </a:txBody>
                  <a:tcPr marL="91427" marR="91427" marT="45713" marB="45713"/>
                </a:tc>
                <a:tc>
                  <a:txBody>
                    <a:bodyPr/>
                    <a:lstStyle/>
                    <a:p>
                      <a:r>
                        <a:rPr lang="en-US" sz="1600" b="1" kern="1200" dirty="0" smtClean="0">
                          <a:solidFill>
                            <a:srgbClr val="000000"/>
                          </a:solidFill>
                          <a:latin typeface="+mn-lt"/>
                          <a:ea typeface="+mn-ea"/>
                          <a:cs typeface="+mn-cs"/>
                        </a:rPr>
                        <a:t>1</a:t>
                      </a:r>
                      <a:endParaRPr lang="en-US" sz="1600" b="1" kern="1200" dirty="0">
                        <a:solidFill>
                          <a:srgbClr val="000000"/>
                        </a:solidFill>
                        <a:latin typeface="+mn-lt"/>
                        <a:ea typeface="+mn-ea"/>
                        <a:cs typeface="+mn-cs"/>
                      </a:endParaRPr>
                    </a:p>
                  </a:txBody>
                  <a:tcPr marL="91427" marR="91427" marT="45713" marB="45713"/>
                </a:tc>
                <a:tc>
                  <a:txBody>
                    <a:bodyPr/>
                    <a:lstStyle/>
                    <a:p>
                      <a:r>
                        <a:rPr lang="en-US" sz="1600" b="1" kern="1200" dirty="0" smtClean="0">
                          <a:solidFill>
                            <a:srgbClr val="000000"/>
                          </a:solidFill>
                          <a:latin typeface="+mn-lt"/>
                          <a:ea typeface="+mn-ea"/>
                          <a:cs typeface="+mn-cs"/>
                        </a:rPr>
                        <a:t>Server1</a:t>
                      </a:r>
                      <a:endParaRPr lang="en-US" sz="1600" b="1" kern="1200" dirty="0">
                        <a:solidFill>
                          <a:srgbClr val="000000"/>
                        </a:solidFill>
                        <a:latin typeface="+mn-lt"/>
                        <a:ea typeface="+mn-ea"/>
                        <a:cs typeface="+mn-cs"/>
                      </a:endParaRPr>
                    </a:p>
                  </a:txBody>
                  <a:tcPr marL="91427" marR="91427" marT="45713" marB="45713"/>
                </a:tc>
                <a:tc>
                  <a:txBody>
                    <a:bodyPr/>
                    <a:lstStyle/>
                    <a:p>
                      <a:r>
                        <a:rPr lang="en-US" sz="1600" b="1" kern="1200" dirty="0" smtClean="0">
                          <a:solidFill>
                            <a:srgbClr val="000000"/>
                          </a:solidFill>
                          <a:latin typeface="+mn-lt"/>
                          <a:ea typeface="+mn-ea"/>
                          <a:cs typeface="+mn-cs"/>
                        </a:rPr>
                        <a:t>DB2</a:t>
                      </a:r>
                      <a:endParaRPr lang="en-US" sz="1600" b="1" kern="1200" dirty="0">
                        <a:solidFill>
                          <a:srgbClr val="000000"/>
                        </a:solidFill>
                        <a:latin typeface="+mn-lt"/>
                        <a:ea typeface="+mn-ea"/>
                        <a:cs typeface="+mn-cs"/>
                      </a:endParaRPr>
                    </a:p>
                  </a:txBody>
                  <a:tcPr marL="91427" marR="91427" marT="45713" marB="45713"/>
                </a:tc>
              </a:tr>
            </a:tbl>
          </a:graphicData>
        </a:graphic>
      </p:graphicFrame>
      <p:sp>
        <p:nvSpPr>
          <p:cNvPr id="23" name="TextBox 22"/>
          <p:cNvSpPr txBox="1"/>
          <p:nvPr/>
        </p:nvSpPr>
        <p:spPr>
          <a:xfrm>
            <a:off x="8175487" y="624115"/>
            <a:ext cx="2320702" cy="331899"/>
          </a:xfrm>
          <a:prstGeom prst="rect">
            <a:avLst/>
          </a:prstGeom>
          <a:noFill/>
        </p:spPr>
        <p:txBody>
          <a:bodyPr wrap="square" rtlCol="0">
            <a:spAutoFit/>
          </a:bodyPr>
          <a:lstStyle/>
          <a:p>
            <a:pPr defTabSz="914367"/>
            <a:r>
              <a:rPr lang="en-US" sz="1568" b="1" dirty="0">
                <a:solidFill>
                  <a:srgbClr val="FFFFFF"/>
                </a:solidFill>
              </a:rPr>
              <a:t>[</a:t>
            </a:r>
            <a:r>
              <a:rPr lang="en-US" sz="1568" b="1" dirty="0" err="1">
                <a:solidFill>
                  <a:srgbClr val="FFFFFF"/>
                </a:solidFill>
              </a:rPr>
              <a:t>shardmaps_global</a:t>
            </a:r>
            <a:r>
              <a:rPr lang="en-US" sz="1568" b="1" dirty="0">
                <a:solidFill>
                  <a:srgbClr val="FFFFFF"/>
                </a:solidFill>
              </a:rPr>
              <a:t>]</a:t>
            </a:r>
          </a:p>
        </p:txBody>
      </p:sp>
      <p:graphicFrame>
        <p:nvGraphicFramePr>
          <p:cNvPr id="24" name="Table 23"/>
          <p:cNvGraphicFramePr>
            <a:graphicFrameLocks noGrp="1"/>
          </p:cNvGraphicFramePr>
          <p:nvPr>
            <p:extLst/>
          </p:nvPr>
        </p:nvGraphicFramePr>
        <p:xfrm>
          <a:off x="8297542" y="933719"/>
          <a:ext cx="2784453" cy="670532"/>
        </p:xfrm>
        <a:graphic>
          <a:graphicData uri="http://schemas.openxmlformats.org/drawingml/2006/table">
            <a:tbl>
              <a:tblPr firstRow="1" bandRow="1">
                <a:tableStyleId>{5C22544A-7EE6-4342-B048-85BDC9FD1C3A}</a:tableStyleId>
              </a:tblPr>
              <a:tblGrid>
                <a:gridCol w="916167"/>
                <a:gridCol w="1868286"/>
              </a:tblGrid>
              <a:tr h="330473">
                <a:tc>
                  <a:txBody>
                    <a:bodyPr/>
                    <a:lstStyle/>
                    <a:p>
                      <a:r>
                        <a:rPr lang="en-US" sz="1600" b="1" dirty="0" err="1" smtClean="0">
                          <a:solidFill>
                            <a:srgbClr val="000000"/>
                          </a:solidFill>
                        </a:rPr>
                        <a:t>smid</a:t>
                      </a:r>
                      <a:r>
                        <a:rPr lang="en-US" sz="1600" b="1" dirty="0" smtClean="0">
                          <a:solidFill>
                            <a:srgbClr val="000000"/>
                          </a:solidFill>
                        </a:rPr>
                        <a:t> </a:t>
                      </a:r>
                      <a:endParaRPr lang="en-US" sz="1600" b="1" dirty="0">
                        <a:solidFill>
                          <a:srgbClr val="000000"/>
                        </a:solidFill>
                      </a:endParaRPr>
                    </a:p>
                  </a:txBody>
                  <a:tcPr marL="91427" marR="91427" marT="45713" marB="45713"/>
                </a:tc>
                <a:tc>
                  <a:txBody>
                    <a:bodyPr/>
                    <a:lstStyle/>
                    <a:p>
                      <a:r>
                        <a:rPr lang="en-US" sz="1600" b="1" dirty="0" smtClean="0">
                          <a:solidFill>
                            <a:srgbClr val="000000"/>
                          </a:solidFill>
                        </a:rPr>
                        <a:t>name</a:t>
                      </a:r>
                      <a:endParaRPr lang="en-US" sz="1600" b="1" dirty="0">
                        <a:solidFill>
                          <a:srgbClr val="000000"/>
                        </a:solidFill>
                      </a:endParaRPr>
                    </a:p>
                  </a:txBody>
                  <a:tcPr marL="91427" marR="91427" marT="45713" marB="45713"/>
                </a:tc>
              </a:tr>
              <a:tr h="335233">
                <a:tc>
                  <a:txBody>
                    <a:bodyPr/>
                    <a:lstStyle/>
                    <a:p>
                      <a:r>
                        <a:rPr lang="en-US" sz="1600" b="1" dirty="0" smtClean="0">
                          <a:solidFill>
                            <a:srgbClr val="000000"/>
                          </a:solidFill>
                        </a:rPr>
                        <a:t>1</a:t>
                      </a:r>
                      <a:endParaRPr lang="en-US" sz="1600" b="1" dirty="0">
                        <a:solidFill>
                          <a:srgbClr val="000000"/>
                        </a:solidFill>
                      </a:endParaRPr>
                    </a:p>
                  </a:txBody>
                  <a:tcPr marL="91427" marR="91427" marT="45713" marB="45713"/>
                </a:tc>
                <a:tc>
                  <a:txBody>
                    <a:bodyPr/>
                    <a:lstStyle/>
                    <a:p>
                      <a:r>
                        <a:rPr lang="en-US" sz="1600" b="1" dirty="0" err="1" smtClean="0">
                          <a:solidFill>
                            <a:srgbClr val="000000"/>
                          </a:solidFill>
                        </a:rPr>
                        <a:t>RangeShardMap</a:t>
                      </a:r>
                      <a:endParaRPr lang="en-US" sz="1600" b="1" dirty="0">
                        <a:solidFill>
                          <a:srgbClr val="000000"/>
                        </a:solidFill>
                      </a:endParaRPr>
                    </a:p>
                  </a:txBody>
                  <a:tcPr marL="91427" marR="91427" marT="45713" marB="45713"/>
                </a:tc>
              </a:tr>
            </a:tbl>
          </a:graphicData>
        </a:graphic>
      </p:graphicFrame>
      <p:sp>
        <p:nvSpPr>
          <p:cNvPr id="25" name="TextBox 24"/>
          <p:cNvSpPr txBox="1"/>
          <p:nvPr/>
        </p:nvSpPr>
        <p:spPr>
          <a:xfrm>
            <a:off x="8193085" y="2998455"/>
            <a:ext cx="2634912" cy="331899"/>
          </a:xfrm>
          <a:prstGeom prst="rect">
            <a:avLst/>
          </a:prstGeom>
          <a:noFill/>
        </p:spPr>
        <p:txBody>
          <a:bodyPr wrap="square" rtlCol="0">
            <a:spAutoFit/>
          </a:bodyPr>
          <a:lstStyle/>
          <a:p>
            <a:pPr defTabSz="914367"/>
            <a:r>
              <a:rPr lang="en-US" sz="1200" b="1" dirty="0">
                <a:solidFill>
                  <a:srgbClr val="FFFFFF"/>
                </a:solidFill>
              </a:rPr>
              <a:t>[</a:t>
            </a:r>
            <a:r>
              <a:rPr lang="en-US" sz="1568" b="1" dirty="0" err="1">
                <a:solidFill>
                  <a:srgbClr val="FFFFFF"/>
                </a:solidFill>
              </a:rPr>
              <a:t>shard_mappings_global</a:t>
            </a:r>
            <a:r>
              <a:rPr lang="en-US" sz="1200" b="1" dirty="0">
                <a:solidFill>
                  <a:srgbClr val="FFFFFF"/>
                </a:solidFill>
              </a:rPr>
              <a:t>]</a:t>
            </a:r>
          </a:p>
        </p:txBody>
      </p:sp>
      <p:graphicFrame>
        <p:nvGraphicFramePr>
          <p:cNvPr id="26" name="Table 25"/>
          <p:cNvGraphicFramePr>
            <a:graphicFrameLocks noGrp="1"/>
          </p:cNvGraphicFramePr>
          <p:nvPr>
            <p:extLst/>
          </p:nvPr>
        </p:nvGraphicFramePr>
        <p:xfrm>
          <a:off x="8297542" y="3312153"/>
          <a:ext cx="3310622" cy="1005798"/>
        </p:xfrm>
        <a:graphic>
          <a:graphicData uri="http://schemas.openxmlformats.org/drawingml/2006/table">
            <a:tbl>
              <a:tblPr firstRow="1" bandRow="1">
                <a:tableStyleId>{5C22544A-7EE6-4342-B048-85BDC9FD1C3A}</a:tableStyleId>
              </a:tblPr>
              <a:tblGrid>
                <a:gridCol w="710451"/>
                <a:gridCol w="717600"/>
                <a:gridCol w="595272"/>
                <a:gridCol w="627899"/>
                <a:gridCol w="659400"/>
              </a:tblGrid>
              <a:tr h="330473">
                <a:tc>
                  <a:txBody>
                    <a:bodyPr/>
                    <a:lstStyle/>
                    <a:p>
                      <a:r>
                        <a:rPr lang="en-US" sz="1600" dirty="0" smtClean="0">
                          <a:solidFill>
                            <a:srgbClr val="000000"/>
                          </a:solidFill>
                        </a:rPr>
                        <a:t>mid</a:t>
                      </a:r>
                      <a:endParaRPr lang="en-US" sz="1600" dirty="0">
                        <a:solidFill>
                          <a:srgbClr val="000000"/>
                        </a:solidFill>
                      </a:endParaRPr>
                    </a:p>
                  </a:txBody>
                  <a:tcPr marL="91427" marR="91427" marT="45713" marB="45713"/>
                </a:tc>
                <a:tc>
                  <a:txBody>
                    <a:bodyPr/>
                    <a:lstStyle/>
                    <a:p>
                      <a:r>
                        <a:rPr lang="en-US" sz="1600" dirty="0" err="1" smtClean="0">
                          <a:solidFill>
                            <a:srgbClr val="000000"/>
                          </a:solidFill>
                        </a:rPr>
                        <a:t>smid</a:t>
                      </a:r>
                      <a:r>
                        <a:rPr lang="en-US" sz="1600" dirty="0" smtClean="0">
                          <a:solidFill>
                            <a:srgbClr val="000000"/>
                          </a:solidFill>
                        </a:rPr>
                        <a:t> </a:t>
                      </a:r>
                      <a:endParaRPr lang="en-US" sz="1600" dirty="0">
                        <a:solidFill>
                          <a:srgbClr val="000000"/>
                        </a:solidFill>
                      </a:endParaRPr>
                    </a:p>
                  </a:txBody>
                  <a:tcPr marL="91427" marR="91427" marT="45713" marB="45713"/>
                </a:tc>
                <a:tc>
                  <a:txBody>
                    <a:bodyPr/>
                    <a:lstStyle/>
                    <a:p>
                      <a:r>
                        <a:rPr lang="en-US" sz="1600" dirty="0" smtClean="0">
                          <a:solidFill>
                            <a:srgbClr val="000000"/>
                          </a:solidFill>
                        </a:rPr>
                        <a:t>min</a:t>
                      </a:r>
                      <a:endParaRPr lang="en-US" sz="1600" dirty="0">
                        <a:solidFill>
                          <a:srgbClr val="000000"/>
                        </a:solidFill>
                      </a:endParaRPr>
                    </a:p>
                  </a:txBody>
                  <a:tcPr marL="91427" marR="91427" marT="45713" marB="45713"/>
                </a:tc>
                <a:tc>
                  <a:txBody>
                    <a:bodyPr/>
                    <a:lstStyle/>
                    <a:p>
                      <a:r>
                        <a:rPr lang="en-US" sz="1600" dirty="0" smtClean="0">
                          <a:solidFill>
                            <a:srgbClr val="000000"/>
                          </a:solidFill>
                        </a:rPr>
                        <a:t>max</a:t>
                      </a:r>
                      <a:endParaRPr lang="en-US" sz="1600" dirty="0">
                        <a:solidFill>
                          <a:srgbClr val="000000"/>
                        </a:solidFill>
                      </a:endParaRPr>
                    </a:p>
                  </a:txBody>
                  <a:tcPr marL="91427" marR="91427" marT="45713" marB="45713"/>
                </a:tc>
                <a:tc>
                  <a:txBody>
                    <a:bodyPr/>
                    <a:lstStyle/>
                    <a:p>
                      <a:r>
                        <a:rPr lang="en-US" sz="1600" dirty="0" smtClean="0">
                          <a:solidFill>
                            <a:srgbClr val="000000"/>
                          </a:solidFill>
                        </a:rPr>
                        <a:t>Sid</a:t>
                      </a:r>
                      <a:endParaRPr lang="en-US" sz="1600" dirty="0">
                        <a:solidFill>
                          <a:srgbClr val="000000"/>
                        </a:solidFill>
                      </a:endParaRPr>
                    </a:p>
                  </a:txBody>
                  <a:tcPr marL="91427" marR="91427" marT="45713" marB="45713"/>
                </a:tc>
              </a:tr>
              <a:tr h="330473">
                <a:tc>
                  <a:txBody>
                    <a:bodyPr/>
                    <a:lstStyle/>
                    <a:p>
                      <a:r>
                        <a:rPr lang="en-US" sz="1600" b="1" dirty="0" smtClean="0">
                          <a:solidFill>
                            <a:srgbClr val="000000"/>
                          </a:solidFill>
                        </a:rPr>
                        <a:t>1</a:t>
                      </a:r>
                      <a:endParaRPr lang="en-US" sz="1600" b="1" dirty="0">
                        <a:solidFill>
                          <a:srgbClr val="000000"/>
                        </a:solidFill>
                      </a:endParaRPr>
                    </a:p>
                  </a:txBody>
                  <a:tcPr marL="91427" marR="91427" marT="45713" marB="45713"/>
                </a:tc>
                <a:tc>
                  <a:txBody>
                    <a:bodyPr/>
                    <a:lstStyle/>
                    <a:p>
                      <a:r>
                        <a:rPr lang="en-US" sz="1600" b="1" dirty="0" smtClean="0">
                          <a:solidFill>
                            <a:srgbClr val="000000"/>
                          </a:solidFill>
                        </a:rPr>
                        <a:t>1</a:t>
                      </a:r>
                      <a:endParaRPr lang="en-US" sz="1600" b="1" dirty="0">
                        <a:solidFill>
                          <a:srgbClr val="000000"/>
                        </a:solidFill>
                      </a:endParaRPr>
                    </a:p>
                  </a:txBody>
                  <a:tcPr marL="91427" marR="91427" marT="45713" marB="45713"/>
                </a:tc>
                <a:tc>
                  <a:txBody>
                    <a:bodyPr/>
                    <a:lstStyle/>
                    <a:p>
                      <a:r>
                        <a:rPr lang="en-US" sz="1600" b="1" dirty="0" smtClean="0">
                          <a:solidFill>
                            <a:srgbClr val="000000"/>
                          </a:solidFill>
                        </a:rPr>
                        <a:t>0</a:t>
                      </a:r>
                      <a:endParaRPr lang="en-US" sz="1600" b="1" dirty="0">
                        <a:solidFill>
                          <a:srgbClr val="000000"/>
                        </a:solidFill>
                      </a:endParaRPr>
                    </a:p>
                  </a:txBody>
                  <a:tcPr marL="91427" marR="91427" marT="45713" marB="45713"/>
                </a:tc>
                <a:tc>
                  <a:txBody>
                    <a:bodyPr/>
                    <a:lstStyle/>
                    <a:p>
                      <a:r>
                        <a:rPr lang="en-US" sz="1600" b="1" dirty="0" smtClean="0">
                          <a:solidFill>
                            <a:srgbClr val="000000"/>
                          </a:solidFill>
                        </a:rPr>
                        <a:t>100</a:t>
                      </a:r>
                      <a:endParaRPr lang="en-US" sz="1600" b="1" dirty="0">
                        <a:solidFill>
                          <a:srgbClr val="000000"/>
                        </a:solidFill>
                      </a:endParaRPr>
                    </a:p>
                  </a:txBody>
                  <a:tcPr marL="91427" marR="91427" marT="45713" marB="45713"/>
                </a:tc>
                <a:tc>
                  <a:txBody>
                    <a:bodyPr/>
                    <a:lstStyle/>
                    <a:p>
                      <a:r>
                        <a:rPr lang="en-US" sz="1600" b="1" dirty="0" smtClean="0">
                          <a:solidFill>
                            <a:srgbClr val="000000"/>
                          </a:solidFill>
                        </a:rPr>
                        <a:t>1</a:t>
                      </a:r>
                      <a:endParaRPr lang="en-US" sz="1600" b="1" dirty="0">
                        <a:solidFill>
                          <a:srgbClr val="000000"/>
                        </a:solidFill>
                      </a:endParaRPr>
                    </a:p>
                  </a:txBody>
                  <a:tcPr marL="91427" marR="91427" marT="45713" marB="45713"/>
                </a:tc>
              </a:tr>
              <a:tr h="330473">
                <a:tc>
                  <a:txBody>
                    <a:bodyPr/>
                    <a:lstStyle/>
                    <a:p>
                      <a:r>
                        <a:rPr lang="en-US" sz="1600" b="1" dirty="0" smtClean="0">
                          <a:solidFill>
                            <a:srgbClr val="000000"/>
                          </a:solidFill>
                        </a:rPr>
                        <a:t>2</a:t>
                      </a:r>
                      <a:endParaRPr lang="en-US" sz="1600" b="1" dirty="0">
                        <a:solidFill>
                          <a:srgbClr val="000000"/>
                        </a:solidFill>
                      </a:endParaRPr>
                    </a:p>
                  </a:txBody>
                  <a:tcPr marL="91427" marR="91427" marT="45713" marB="45713"/>
                </a:tc>
                <a:tc>
                  <a:txBody>
                    <a:bodyPr/>
                    <a:lstStyle/>
                    <a:p>
                      <a:r>
                        <a:rPr lang="en-US" sz="1600" b="1" dirty="0" smtClean="0">
                          <a:solidFill>
                            <a:srgbClr val="000000"/>
                          </a:solidFill>
                        </a:rPr>
                        <a:t>1</a:t>
                      </a:r>
                      <a:endParaRPr lang="en-US" sz="1600" b="1" dirty="0">
                        <a:solidFill>
                          <a:srgbClr val="000000"/>
                        </a:solidFill>
                      </a:endParaRPr>
                    </a:p>
                  </a:txBody>
                  <a:tcPr marL="91427" marR="91427" marT="45713" marB="45713"/>
                </a:tc>
                <a:tc>
                  <a:txBody>
                    <a:bodyPr/>
                    <a:lstStyle/>
                    <a:p>
                      <a:r>
                        <a:rPr lang="en-US" sz="1600" b="1" dirty="0" smtClean="0">
                          <a:solidFill>
                            <a:srgbClr val="000000"/>
                          </a:solidFill>
                        </a:rPr>
                        <a:t>100</a:t>
                      </a:r>
                      <a:endParaRPr lang="en-US" sz="1600" b="1" dirty="0">
                        <a:solidFill>
                          <a:srgbClr val="000000"/>
                        </a:solidFill>
                      </a:endParaRPr>
                    </a:p>
                  </a:txBody>
                  <a:tcPr marL="91427" marR="91427" marT="45713" marB="45713"/>
                </a:tc>
                <a:tc>
                  <a:txBody>
                    <a:bodyPr/>
                    <a:lstStyle/>
                    <a:p>
                      <a:r>
                        <a:rPr lang="en-US" sz="1600" b="1" dirty="0" smtClean="0">
                          <a:solidFill>
                            <a:srgbClr val="000000"/>
                          </a:solidFill>
                        </a:rPr>
                        <a:t>200</a:t>
                      </a:r>
                      <a:endParaRPr lang="en-US" sz="1600" b="1" dirty="0">
                        <a:solidFill>
                          <a:srgbClr val="000000"/>
                        </a:solidFill>
                      </a:endParaRPr>
                    </a:p>
                  </a:txBody>
                  <a:tcPr marL="91427" marR="91427" marT="45713" marB="45713"/>
                </a:tc>
                <a:tc>
                  <a:txBody>
                    <a:bodyPr/>
                    <a:lstStyle/>
                    <a:p>
                      <a:r>
                        <a:rPr lang="en-US" sz="1600" b="1" dirty="0" smtClean="0">
                          <a:solidFill>
                            <a:srgbClr val="000000"/>
                          </a:solidFill>
                        </a:rPr>
                        <a:t>2</a:t>
                      </a:r>
                      <a:endParaRPr lang="en-US" sz="1600" b="1" dirty="0">
                        <a:solidFill>
                          <a:srgbClr val="000000"/>
                        </a:solidFill>
                      </a:endParaRPr>
                    </a:p>
                  </a:txBody>
                  <a:tcPr marL="91427" marR="91427" marT="45713" marB="45713"/>
                </a:tc>
              </a:tr>
            </a:tbl>
          </a:graphicData>
        </a:graphic>
      </p:graphicFrame>
      <p:sp>
        <p:nvSpPr>
          <p:cNvPr id="28" name="Left Brace 27"/>
          <p:cNvSpPr/>
          <p:nvPr/>
        </p:nvSpPr>
        <p:spPr>
          <a:xfrm rot="16200000">
            <a:off x="5764936" y="1744037"/>
            <a:ext cx="288620" cy="9188355"/>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defTabSz="914367"/>
            <a:endParaRPr lang="en-US">
              <a:solidFill>
                <a:srgbClr val="FFFFFF"/>
              </a:solidFill>
            </a:endParaRPr>
          </a:p>
        </p:txBody>
      </p:sp>
      <p:sp>
        <p:nvSpPr>
          <p:cNvPr id="29" name="TextBox 28"/>
          <p:cNvSpPr txBox="1"/>
          <p:nvPr/>
        </p:nvSpPr>
        <p:spPr>
          <a:xfrm>
            <a:off x="5431520" y="6498466"/>
            <a:ext cx="997386" cy="312029"/>
          </a:xfrm>
          <a:prstGeom prst="rect">
            <a:avLst/>
          </a:prstGeom>
          <a:noFill/>
        </p:spPr>
        <p:txBody>
          <a:bodyPr wrap="square" rtlCol="0">
            <a:spAutoFit/>
          </a:bodyPr>
          <a:lstStyle/>
          <a:p>
            <a:pPr algn="ctr" defTabSz="914367"/>
            <a:r>
              <a:rPr lang="en-US" sz="1400" dirty="0">
                <a:solidFill>
                  <a:srgbClr val="FFFFFF"/>
                </a:solidFill>
              </a:rPr>
              <a:t>Shard Set</a:t>
            </a:r>
          </a:p>
        </p:txBody>
      </p:sp>
      <p:sp>
        <p:nvSpPr>
          <p:cNvPr id="27" name="Can 26"/>
          <p:cNvSpPr/>
          <p:nvPr/>
        </p:nvSpPr>
        <p:spPr bwMode="auto">
          <a:xfrm>
            <a:off x="1389770" y="5095356"/>
            <a:ext cx="1086155" cy="1097620"/>
          </a:xfrm>
          <a:prstGeom prst="can">
            <a:avLst/>
          </a:prstGeom>
          <a:solidFill>
            <a:srgbClr val="92D050"/>
          </a:solidFill>
          <a:ln w="28575">
            <a:solidFill>
              <a:srgbClr val="00B050"/>
            </a:solid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765" dirty="0">
              <a:solidFill>
                <a:srgbClr val="000000"/>
              </a:solidFill>
            </a:endParaRPr>
          </a:p>
          <a:p>
            <a:pPr algn="ctr" defTabSz="914102" fontAlgn="base">
              <a:spcBef>
                <a:spcPct val="0"/>
              </a:spcBef>
              <a:spcAft>
                <a:spcPct val="0"/>
              </a:spcAft>
            </a:pPr>
            <a:endParaRPr lang="en-US" sz="1765" dirty="0">
              <a:solidFill>
                <a:srgbClr val="000000"/>
              </a:solidFill>
            </a:endParaRPr>
          </a:p>
          <a:p>
            <a:pPr algn="ctr" defTabSz="914102" fontAlgn="base">
              <a:spcBef>
                <a:spcPct val="0"/>
              </a:spcBef>
              <a:spcAft>
                <a:spcPct val="0"/>
              </a:spcAft>
            </a:pPr>
            <a:endParaRPr lang="en-US" sz="1765" b="1" dirty="0">
              <a:solidFill>
                <a:srgbClr val="000000"/>
              </a:solidFill>
            </a:endParaRPr>
          </a:p>
          <a:p>
            <a:pPr algn="ctr" defTabSz="914102" fontAlgn="base">
              <a:spcBef>
                <a:spcPct val="0"/>
              </a:spcBef>
              <a:spcAft>
                <a:spcPct val="0"/>
              </a:spcAft>
            </a:pPr>
            <a:r>
              <a:rPr lang="en-US" sz="1765" b="1" dirty="0">
                <a:solidFill>
                  <a:srgbClr val="000000"/>
                </a:solidFill>
              </a:rPr>
              <a:t>DB</a:t>
            </a:r>
            <a:r>
              <a:rPr lang="en-US" sz="1765" b="1" baseline="-25000" dirty="0">
                <a:solidFill>
                  <a:srgbClr val="000000"/>
                </a:solidFill>
              </a:rPr>
              <a:t>1</a:t>
            </a:r>
          </a:p>
          <a:p>
            <a:pPr algn="ctr" defTabSz="914102" fontAlgn="base">
              <a:spcBef>
                <a:spcPct val="0"/>
              </a:spcBef>
              <a:spcAft>
                <a:spcPct val="0"/>
              </a:spcAft>
            </a:pPr>
            <a:r>
              <a:rPr lang="en-US" sz="1961" b="1" baseline="-25000" dirty="0">
                <a:solidFill>
                  <a:srgbClr val="000000"/>
                </a:solidFill>
              </a:rPr>
              <a:t>[0-100)</a:t>
            </a:r>
            <a:endParaRPr lang="en-US" sz="1765" b="1" baseline="-25000" dirty="0">
              <a:solidFill>
                <a:srgbClr val="000000"/>
              </a:solidFill>
            </a:endParaRPr>
          </a:p>
          <a:p>
            <a:pPr algn="ctr" defTabSz="914102" fontAlgn="base">
              <a:spcBef>
                <a:spcPct val="0"/>
              </a:spcBef>
              <a:spcAft>
                <a:spcPct val="0"/>
              </a:spcAft>
            </a:pPr>
            <a:endParaRPr lang="en-US" sz="1765" baseline="-25000" dirty="0">
              <a:solidFill>
                <a:srgbClr val="000000"/>
              </a:solidFill>
            </a:endParaRPr>
          </a:p>
          <a:p>
            <a:pPr algn="ctr" defTabSz="914102" fontAlgn="base">
              <a:spcBef>
                <a:spcPct val="0"/>
              </a:spcBef>
              <a:spcAft>
                <a:spcPct val="0"/>
              </a:spcAft>
            </a:pPr>
            <a:endParaRPr lang="en-US" sz="1765" baseline="-25000" dirty="0">
              <a:solidFill>
                <a:srgbClr val="000000"/>
              </a:solidFill>
            </a:endParaRPr>
          </a:p>
          <a:p>
            <a:pPr algn="ctr" defTabSz="914102" fontAlgn="base">
              <a:spcBef>
                <a:spcPct val="0"/>
              </a:spcBef>
              <a:spcAft>
                <a:spcPct val="0"/>
              </a:spcAft>
            </a:pPr>
            <a:endParaRPr lang="en-US" sz="1765" baseline="-25000" dirty="0">
              <a:solidFill>
                <a:srgbClr val="000000"/>
              </a:solidFill>
            </a:endParaRPr>
          </a:p>
          <a:p>
            <a:pPr algn="ctr" defTabSz="914102" fontAlgn="base">
              <a:spcBef>
                <a:spcPct val="0"/>
              </a:spcBef>
              <a:spcAft>
                <a:spcPct val="0"/>
              </a:spcAft>
            </a:pPr>
            <a:endParaRPr lang="en-US" sz="1765" baseline="-25000" dirty="0">
              <a:solidFill>
                <a:srgbClr val="000000"/>
              </a:solidFill>
            </a:endParaRPr>
          </a:p>
        </p:txBody>
      </p:sp>
      <p:sp>
        <p:nvSpPr>
          <p:cNvPr id="32" name="TextBox 31"/>
          <p:cNvSpPr txBox="1"/>
          <p:nvPr/>
        </p:nvSpPr>
        <p:spPr>
          <a:xfrm>
            <a:off x="8808538" y="5510504"/>
            <a:ext cx="1282585" cy="362072"/>
          </a:xfrm>
          <a:prstGeom prst="rect">
            <a:avLst/>
          </a:prstGeom>
          <a:noFill/>
        </p:spPr>
        <p:txBody>
          <a:bodyPr wrap="square" rtlCol="0">
            <a:spAutoFit/>
          </a:bodyPr>
          <a:lstStyle/>
          <a:p>
            <a:pPr defTabSz="914367"/>
            <a:r>
              <a:rPr lang="en-US" sz="1765" dirty="0">
                <a:solidFill>
                  <a:srgbClr val="FFFFFF"/>
                </a:solidFill>
              </a:rPr>
              <a:t>. . .</a:t>
            </a:r>
          </a:p>
        </p:txBody>
      </p:sp>
      <p:sp>
        <p:nvSpPr>
          <p:cNvPr id="34" name="Can 33"/>
          <p:cNvSpPr/>
          <p:nvPr/>
        </p:nvSpPr>
        <p:spPr bwMode="auto">
          <a:xfrm>
            <a:off x="2625330" y="5096539"/>
            <a:ext cx="1086155" cy="1097620"/>
          </a:xfrm>
          <a:prstGeom prst="can">
            <a:avLst/>
          </a:prstGeom>
          <a:solidFill>
            <a:srgbClr val="92D050"/>
          </a:solidFill>
          <a:ln w="28575">
            <a:solidFill>
              <a:srgbClr val="00B050"/>
            </a:solid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765" dirty="0">
              <a:solidFill>
                <a:srgbClr val="000000"/>
              </a:solidFill>
            </a:endParaRPr>
          </a:p>
          <a:p>
            <a:pPr algn="ctr" defTabSz="914102" fontAlgn="base">
              <a:spcBef>
                <a:spcPct val="0"/>
              </a:spcBef>
              <a:spcAft>
                <a:spcPct val="0"/>
              </a:spcAft>
            </a:pPr>
            <a:endParaRPr lang="en-US" sz="1765" dirty="0">
              <a:solidFill>
                <a:srgbClr val="000000"/>
              </a:solidFill>
            </a:endParaRPr>
          </a:p>
          <a:p>
            <a:pPr algn="ctr" defTabSz="914102" fontAlgn="base">
              <a:spcBef>
                <a:spcPct val="0"/>
              </a:spcBef>
              <a:spcAft>
                <a:spcPct val="0"/>
              </a:spcAft>
            </a:pPr>
            <a:endParaRPr lang="en-US" sz="1765" b="1" dirty="0">
              <a:solidFill>
                <a:srgbClr val="000000"/>
              </a:solidFill>
            </a:endParaRPr>
          </a:p>
          <a:p>
            <a:pPr algn="ctr" defTabSz="914102" fontAlgn="base">
              <a:spcBef>
                <a:spcPct val="0"/>
              </a:spcBef>
              <a:spcAft>
                <a:spcPct val="0"/>
              </a:spcAft>
            </a:pPr>
            <a:r>
              <a:rPr lang="en-US" sz="1765" b="1" dirty="0">
                <a:solidFill>
                  <a:srgbClr val="000000"/>
                </a:solidFill>
              </a:rPr>
              <a:t>DB</a:t>
            </a:r>
            <a:r>
              <a:rPr lang="en-US" sz="1765" b="1" baseline="-25000" dirty="0">
                <a:solidFill>
                  <a:srgbClr val="000000"/>
                </a:solidFill>
              </a:rPr>
              <a:t>2</a:t>
            </a:r>
          </a:p>
          <a:p>
            <a:pPr algn="ctr" defTabSz="914102" fontAlgn="base">
              <a:spcBef>
                <a:spcPct val="0"/>
              </a:spcBef>
              <a:spcAft>
                <a:spcPct val="0"/>
              </a:spcAft>
            </a:pPr>
            <a:r>
              <a:rPr lang="en-US" sz="1961" b="1" baseline="-25000" dirty="0">
                <a:solidFill>
                  <a:srgbClr val="000000"/>
                </a:solidFill>
              </a:rPr>
              <a:t>[100-200)</a:t>
            </a:r>
            <a:endParaRPr lang="en-US" sz="1765" b="1" baseline="-25000" dirty="0">
              <a:solidFill>
                <a:srgbClr val="000000"/>
              </a:solidFill>
            </a:endParaRPr>
          </a:p>
          <a:p>
            <a:pPr algn="ctr" defTabSz="914102" fontAlgn="base">
              <a:spcBef>
                <a:spcPct val="0"/>
              </a:spcBef>
              <a:spcAft>
                <a:spcPct val="0"/>
              </a:spcAft>
            </a:pPr>
            <a:endParaRPr lang="en-US" sz="1765" baseline="-25000" dirty="0">
              <a:solidFill>
                <a:srgbClr val="000000"/>
              </a:solidFill>
            </a:endParaRPr>
          </a:p>
          <a:p>
            <a:pPr algn="ctr" defTabSz="914102" fontAlgn="base">
              <a:spcBef>
                <a:spcPct val="0"/>
              </a:spcBef>
              <a:spcAft>
                <a:spcPct val="0"/>
              </a:spcAft>
            </a:pPr>
            <a:endParaRPr lang="en-US" sz="1765" baseline="-25000" dirty="0">
              <a:solidFill>
                <a:srgbClr val="000000"/>
              </a:solidFill>
            </a:endParaRPr>
          </a:p>
          <a:p>
            <a:pPr algn="ctr" defTabSz="914102" fontAlgn="base">
              <a:spcBef>
                <a:spcPct val="0"/>
              </a:spcBef>
              <a:spcAft>
                <a:spcPct val="0"/>
              </a:spcAft>
            </a:pPr>
            <a:endParaRPr lang="en-US" sz="1765" baseline="-25000" dirty="0">
              <a:solidFill>
                <a:srgbClr val="000000"/>
              </a:solidFill>
            </a:endParaRPr>
          </a:p>
          <a:p>
            <a:pPr algn="ctr" defTabSz="914102" fontAlgn="base">
              <a:spcBef>
                <a:spcPct val="0"/>
              </a:spcBef>
              <a:spcAft>
                <a:spcPct val="0"/>
              </a:spcAft>
            </a:pPr>
            <a:endParaRPr lang="en-US" sz="1765" baseline="-25000" dirty="0">
              <a:solidFill>
                <a:srgbClr val="000000"/>
              </a:solidFill>
            </a:endParaRPr>
          </a:p>
        </p:txBody>
      </p:sp>
      <p:sp>
        <p:nvSpPr>
          <p:cNvPr id="45" name="Can 44"/>
          <p:cNvSpPr/>
          <p:nvPr/>
        </p:nvSpPr>
        <p:spPr bwMode="auto">
          <a:xfrm>
            <a:off x="3866301" y="5110670"/>
            <a:ext cx="1086155" cy="1097620"/>
          </a:xfrm>
          <a:prstGeom prst="can">
            <a:avLst/>
          </a:prstGeom>
          <a:solidFill>
            <a:srgbClr val="92D050"/>
          </a:solidFill>
          <a:ln w="28575">
            <a:solidFill>
              <a:srgbClr val="00B050"/>
            </a:solid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765" dirty="0">
              <a:solidFill>
                <a:srgbClr val="000000"/>
              </a:solidFill>
            </a:endParaRPr>
          </a:p>
          <a:p>
            <a:pPr algn="ctr" defTabSz="914102" fontAlgn="base">
              <a:spcBef>
                <a:spcPct val="0"/>
              </a:spcBef>
              <a:spcAft>
                <a:spcPct val="0"/>
              </a:spcAft>
            </a:pPr>
            <a:endParaRPr lang="en-US" sz="1765" dirty="0">
              <a:solidFill>
                <a:srgbClr val="000000"/>
              </a:solidFill>
            </a:endParaRPr>
          </a:p>
          <a:p>
            <a:pPr algn="ctr" defTabSz="914102" fontAlgn="base">
              <a:spcBef>
                <a:spcPct val="0"/>
              </a:spcBef>
              <a:spcAft>
                <a:spcPct val="0"/>
              </a:spcAft>
            </a:pPr>
            <a:endParaRPr lang="en-US" sz="1765" b="1" dirty="0">
              <a:solidFill>
                <a:srgbClr val="000000"/>
              </a:solidFill>
            </a:endParaRPr>
          </a:p>
          <a:p>
            <a:pPr algn="ctr" defTabSz="914102" fontAlgn="base">
              <a:spcBef>
                <a:spcPct val="0"/>
              </a:spcBef>
              <a:spcAft>
                <a:spcPct val="0"/>
              </a:spcAft>
            </a:pPr>
            <a:r>
              <a:rPr lang="en-US" sz="1765" b="1" dirty="0">
                <a:solidFill>
                  <a:srgbClr val="000000"/>
                </a:solidFill>
              </a:rPr>
              <a:t>DB</a:t>
            </a:r>
            <a:r>
              <a:rPr lang="en-US" sz="1765" b="1" baseline="-25000" dirty="0">
                <a:solidFill>
                  <a:srgbClr val="000000"/>
                </a:solidFill>
              </a:rPr>
              <a:t>3</a:t>
            </a:r>
          </a:p>
          <a:p>
            <a:pPr algn="ctr" defTabSz="914102" fontAlgn="base">
              <a:spcBef>
                <a:spcPct val="0"/>
              </a:spcBef>
              <a:spcAft>
                <a:spcPct val="0"/>
              </a:spcAft>
            </a:pPr>
            <a:r>
              <a:rPr lang="en-US" sz="1961" b="1" baseline="-25000" dirty="0">
                <a:solidFill>
                  <a:srgbClr val="000000"/>
                </a:solidFill>
              </a:rPr>
              <a:t>[200-300)</a:t>
            </a:r>
            <a:endParaRPr lang="en-US" sz="1765" b="1" baseline="-25000" dirty="0">
              <a:solidFill>
                <a:srgbClr val="000000"/>
              </a:solidFill>
            </a:endParaRPr>
          </a:p>
          <a:p>
            <a:pPr algn="ctr" defTabSz="914102" fontAlgn="base">
              <a:spcBef>
                <a:spcPct val="0"/>
              </a:spcBef>
              <a:spcAft>
                <a:spcPct val="0"/>
              </a:spcAft>
            </a:pPr>
            <a:endParaRPr lang="en-US" sz="1765" baseline="-25000" dirty="0">
              <a:solidFill>
                <a:srgbClr val="000000"/>
              </a:solidFill>
            </a:endParaRPr>
          </a:p>
          <a:p>
            <a:pPr algn="ctr" defTabSz="914102" fontAlgn="base">
              <a:spcBef>
                <a:spcPct val="0"/>
              </a:spcBef>
              <a:spcAft>
                <a:spcPct val="0"/>
              </a:spcAft>
            </a:pPr>
            <a:endParaRPr lang="en-US" sz="1765" baseline="-25000" dirty="0">
              <a:solidFill>
                <a:srgbClr val="000000"/>
              </a:solidFill>
            </a:endParaRPr>
          </a:p>
          <a:p>
            <a:pPr algn="ctr" defTabSz="914102" fontAlgn="base">
              <a:spcBef>
                <a:spcPct val="0"/>
              </a:spcBef>
              <a:spcAft>
                <a:spcPct val="0"/>
              </a:spcAft>
            </a:pPr>
            <a:endParaRPr lang="en-US" sz="1765" baseline="-25000" dirty="0">
              <a:solidFill>
                <a:srgbClr val="000000"/>
              </a:solidFill>
            </a:endParaRPr>
          </a:p>
          <a:p>
            <a:pPr algn="ctr" defTabSz="914102" fontAlgn="base">
              <a:spcBef>
                <a:spcPct val="0"/>
              </a:spcBef>
              <a:spcAft>
                <a:spcPct val="0"/>
              </a:spcAft>
            </a:pPr>
            <a:endParaRPr lang="en-US" sz="1765" baseline="-25000" dirty="0">
              <a:solidFill>
                <a:srgbClr val="000000"/>
              </a:solidFill>
            </a:endParaRPr>
          </a:p>
        </p:txBody>
      </p:sp>
      <p:sp>
        <p:nvSpPr>
          <p:cNvPr id="46" name="Can 45"/>
          <p:cNvSpPr/>
          <p:nvPr/>
        </p:nvSpPr>
        <p:spPr bwMode="auto">
          <a:xfrm>
            <a:off x="5101860" y="5110670"/>
            <a:ext cx="1086155" cy="1097620"/>
          </a:xfrm>
          <a:prstGeom prst="can">
            <a:avLst/>
          </a:prstGeom>
          <a:solidFill>
            <a:srgbClr val="92D050"/>
          </a:solidFill>
          <a:ln w="28575">
            <a:solidFill>
              <a:srgbClr val="00B050"/>
            </a:solid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765" dirty="0">
              <a:solidFill>
                <a:srgbClr val="000000"/>
              </a:solidFill>
            </a:endParaRPr>
          </a:p>
          <a:p>
            <a:pPr algn="ctr" defTabSz="914102" fontAlgn="base">
              <a:spcBef>
                <a:spcPct val="0"/>
              </a:spcBef>
              <a:spcAft>
                <a:spcPct val="0"/>
              </a:spcAft>
            </a:pPr>
            <a:endParaRPr lang="en-US" sz="1765" dirty="0">
              <a:solidFill>
                <a:srgbClr val="000000"/>
              </a:solidFill>
            </a:endParaRPr>
          </a:p>
          <a:p>
            <a:pPr algn="ctr" defTabSz="914102" fontAlgn="base">
              <a:spcBef>
                <a:spcPct val="0"/>
              </a:spcBef>
              <a:spcAft>
                <a:spcPct val="0"/>
              </a:spcAft>
            </a:pPr>
            <a:endParaRPr lang="en-US" sz="1765" b="1" dirty="0">
              <a:solidFill>
                <a:srgbClr val="000000"/>
              </a:solidFill>
            </a:endParaRPr>
          </a:p>
          <a:p>
            <a:pPr algn="ctr" defTabSz="914102" fontAlgn="base">
              <a:spcBef>
                <a:spcPct val="0"/>
              </a:spcBef>
              <a:spcAft>
                <a:spcPct val="0"/>
              </a:spcAft>
            </a:pPr>
            <a:r>
              <a:rPr lang="en-US" sz="1765" b="1" dirty="0">
                <a:solidFill>
                  <a:srgbClr val="000000"/>
                </a:solidFill>
              </a:rPr>
              <a:t>DB</a:t>
            </a:r>
            <a:r>
              <a:rPr lang="en-US" sz="1765" b="1" baseline="-25000" dirty="0">
                <a:solidFill>
                  <a:srgbClr val="000000"/>
                </a:solidFill>
              </a:rPr>
              <a:t>4</a:t>
            </a:r>
          </a:p>
          <a:p>
            <a:pPr algn="ctr" defTabSz="914102" fontAlgn="base">
              <a:spcBef>
                <a:spcPct val="0"/>
              </a:spcBef>
              <a:spcAft>
                <a:spcPct val="0"/>
              </a:spcAft>
            </a:pPr>
            <a:r>
              <a:rPr lang="en-US" sz="1961" b="1" baseline="-25000" dirty="0">
                <a:solidFill>
                  <a:srgbClr val="000000"/>
                </a:solidFill>
              </a:rPr>
              <a:t>[300-400)</a:t>
            </a:r>
            <a:endParaRPr lang="en-US" sz="1765" b="1" baseline="-25000" dirty="0">
              <a:solidFill>
                <a:srgbClr val="000000"/>
              </a:solidFill>
            </a:endParaRPr>
          </a:p>
          <a:p>
            <a:pPr algn="ctr" defTabSz="914102" fontAlgn="base">
              <a:spcBef>
                <a:spcPct val="0"/>
              </a:spcBef>
              <a:spcAft>
                <a:spcPct val="0"/>
              </a:spcAft>
            </a:pPr>
            <a:endParaRPr lang="en-US" sz="1765" baseline="-25000" dirty="0">
              <a:solidFill>
                <a:srgbClr val="000000"/>
              </a:solidFill>
            </a:endParaRPr>
          </a:p>
          <a:p>
            <a:pPr algn="ctr" defTabSz="914102" fontAlgn="base">
              <a:spcBef>
                <a:spcPct val="0"/>
              </a:spcBef>
              <a:spcAft>
                <a:spcPct val="0"/>
              </a:spcAft>
            </a:pPr>
            <a:endParaRPr lang="en-US" sz="1765" baseline="-25000" dirty="0">
              <a:solidFill>
                <a:srgbClr val="000000"/>
              </a:solidFill>
            </a:endParaRPr>
          </a:p>
          <a:p>
            <a:pPr algn="ctr" defTabSz="914102" fontAlgn="base">
              <a:spcBef>
                <a:spcPct val="0"/>
              </a:spcBef>
              <a:spcAft>
                <a:spcPct val="0"/>
              </a:spcAft>
            </a:pPr>
            <a:endParaRPr lang="en-US" sz="1765" baseline="-25000" dirty="0">
              <a:solidFill>
                <a:srgbClr val="000000"/>
              </a:solidFill>
            </a:endParaRPr>
          </a:p>
          <a:p>
            <a:pPr algn="ctr" defTabSz="914102" fontAlgn="base">
              <a:spcBef>
                <a:spcPct val="0"/>
              </a:spcBef>
              <a:spcAft>
                <a:spcPct val="0"/>
              </a:spcAft>
            </a:pPr>
            <a:endParaRPr lang="en-US" sz="1765" baseline="-25000" dirty="0">
              <a:solidFill>
                <a:srgbClr val="000000"/>
              </a:solidFill>
            </a:endParaRPr>
          </a:p>
        </p:txBody>
      </p:sp>
      <p:sp>
        <p:nvSpPr>
          <p:cNvPr id="47" name="Can 46"/>
          <p:cNvSpPr/>
          <p:nvPr/>
        </p:nvSpPr>
        <p:spPr bwMode="auto">
          <a:xfrm>
            <a:off x="6337420" y="5124802"/>
            <a:ext cx="1086155" cy="1097620"/>
          </a:xfrm>
          <a:prstGeom prst="can">
            <a:avLst/>
          </a:prstGeom>
          <a:solidFill>
            <a:srgbClr val="92D050"/>
          </a:solidFill>
          <a:ln w="28575">
            <a:solidFill>
              <a:srgbClr val="00B050"/>
            </a:solid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765" dirty="0">
              <a:solidFill>
                <a:srgbClr val="000000"/>
              </a:solidFill>
            </a:endParaRPr>
          </a:p>
          <a:p>
            <a:pPr algn="ctr" defTabSz="914102" fontAlgn="base">
              <a:spcBef>
                <a:spcPct val="0"/>
              </a:spcBef>
              <a:spcAft>
                <a:spcPct val="0"/>
              </a:spcAft>
            </a:pPr>
            <a:endParaRPr lang="en-US" sz="1765" dirty="0">
              <a:solidFill>
                <a:srgbClr val="000000"/>
              </a:solidFill>
            </a:endParaRPr>
          </a:p>
          <a:p>
            <a:pPr algn="ctr" defTabSz="914102" fontAlgn="base">
              <a:spcBef>
                <a:spcPct val="0"/>
              </a:spcBef>
              <a:spcAft>
                <a:spcPct val="0"/>
              </a:spcAft>
            </a:pPr>
            <a:endParaRPr lang="en-US" sz="1765" b="1" dirty="0">
              <a:solidFill>
                <a:srgbClr val="000000"/>
              </a:solidFill>
            </a:endParaRPr>
          </a:p>
          <a:p>
            <a:pPr algn="ctr" defTabSz="914102" fontAlgn="base">
              <a:spcBef>
                <a:spcPct val="0"/>
              </a:spcBef>
              <a:spcAft>
                <a:spcPct val="0"/>
              </a:spcAft>
            </a:pPr>
            <a:r>
              <a:rPr lang="en-US" sz="1765" b="1" dirty="0">
                <a:solidFill>
                  <a:srgbClr val="000000"/>
                </a:solidFill>
              </a:rPr>
              <a:t>DB</a:t>
            </a:r>
            <a:r>
              <a:rPr lang="en-US" sz="1765" b="1" baseline="-25000" dirty="0">
                <a:solidFill>
                  <a:srgbClr val="000000"/>
                </a:solidFill>
              </a:rPr>
              <a:t>5</a:t>
            </a:r>
          </a:p>
          <a:p>
            <a:pPr algn="ctr" defTabSz="914102" fontAlgn="base">
              <a:spcBef>
                <a:spcPct val="0"/>
              </a:spcBef>
              <a:spcAft>
                <a:spcPct val="0"/>
              </a:spcAft>
            </a:pPr>
            <a:r>
              <a:rPr lang="en-US" sz="1961" b="1" baseline="-25000" dirty="0">
                <a:solidFill>
                  <a:srgbClr val="000000"/>
                </a:solidFill>
              </a:rPr>
              <a:t>[400-500)</a:t>
            </a:r>
            <a:endParaRPr lang="en-US" sz="1765" b="1" baseline="-25000" dirty="0">
              <a:solidFill>
                <a:srgbClr val="000000"/>
              </a:solidFill>
            </a:endParaRPr>
          </a:p>
          <a:p>
            <a:pPr algn="ctr" defTabSz="914102" fontAlgn="base">
              <a:spcBef>
                <a:spcPct val="0"/>
              </a:spcBef>
              <a:spcAft>
                <a:spcPct val="0"/>
              </a:spcAft>
            </a:pPr>
            <a:endParaRPr lang="en-US" sz="1765" baseline="-25000" dirty="0">
              <a:solidFill>
                <a:srgbClr val="000000"/>
              </a:solidFill>
            </a:endParaRPr>
          </a:p>
          <a:p>
            <a:pPr algn="ctr" defTabSz="914102" fontAlgn="base">
              <a:spcBef>
                <a:spcPct val="0"/>
              </a:spcBef>
              <a:spcAft>
                <a:spcPct val="0"/>
              </a:spcAft>
            </a:pPr>
            <a:endParaRPr lang="en-US" sz="1765" baseline="-25000" dirty="0">
              <a:solidFill>
                <a:srgbClr val="000000"/>
              </a:solidFill>
            </a:endParaRPr>
          </a:p>
          <a:p>
            <a:pPr algn="ctr" defTabSz="914102" fontAlgn="base">
              <a:spcBef>
                <a:spcPct val="0"/>
              </a:spcBef>
              <a:spcAft>
                <a:spcPct val="0"/>
              </a:spcAft>
            </a:pPr>
            <a:endParaRPr lang="en-US" sz="1765" baseline="-25000" dirty="0">
              <a:solidFill>
                <a:srgbClr val="000000"/>
              </a:solidFill>
            </a:endParaRPr>
          </a:p>
          <a:p>
            <a:pPr algn="ctr" defTabSz="914102" fontAlgn="base">
              <a:spcBef>
                <a:spcPct val="0"/>
              </a:spcBef>
              <a:spcAft>
                <a:spcPct val="0"/>
              </a:spcAft>
            </a:pPr>
            <a:endParaRPr lang="en-US" sz="1765" baseline="-25000" dirty="0">
              <a:solidFill>
                <a:srgbClr val="000000"/>
              </a:solidFill>
            </a:endParaRPr>
          </a:p>
        </p:txBody>
      </p:sp>
      <p:sp>
        <p:nvSpPr>
          <p:cNvPr id="48" name="Can 47"/>
          <p:cNvSpPr/>
          <p:nvPr/>
        </p:nvSpPr>
        <p:spPr bwMode="auto">
          <a:xfrm>
            <a:off x="7572979" y="5142730"/>
            <a:ext cx="1086155" cy="1097620"/>
          </a:xfrm>
          <a:prstGeom prst="can">
            <a:avLst/>
          </a:prstGeom>
          <a:solidFill>
            <a:srgbClr val="92D050"/>
          </a:solidFill>
          <a:ln w="28575">
            <a:solidFill>
              <a:srgbClr val="00B050"/>
            </a:solid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765" dirty="0">
              <a:solidFill>
                <a:srgbClr val="000000"/>
              </a:solidFill>
            </a:endParaRPr>
          </a:p>
          <a:p>
            <a:pPr algn="ctr" defTabSz="914102" fontAlgn="base">
              <a:spcBef>
                <a:spcPct val="0"/>
              </a:spcBef>
              <a:spcAft>
                <a:spcPct val="0"/>
              </a:spcAft>
            </a:pPr>
            <a:endParaRPr lang="en-US" sz="1765" dirty="0">
              <a:solidFill>
                <a:srgbClr val="000000"/>
              </a:solidFill>
            </a:endParaRPr>
          </a:p>
          <a:p>
            <a:pPr algn="ctr" defTabSz="914102" fontAlgn="base">
              <a:spcBef>
                <a:spcPct val="0"/>
              </a:spcBef>
              <a:spcAft>
                <a:spcPct val="0"/>
              </a:spcAft>
            </a:pPr>
            <a:endParaRPr lang="en-US" sz="1765" b="1" dirty="0">
              <a:solidFill>
                <a:srgbClr val="000000"/>
              </a:solidFill>
            </a:endParaRPr>
          </a:p>
          <a:p>
            <a:pPr algn="ctr" defTabSz="914102" fontAlgn="base">
              <a:spcBef>
                <a:spcPct val="0"/>
              </a:spcBef>
              <a:spcAft>
                <a:spcPct val="0"/>
              </a:spcAft>
            </a:pPr>
            <a:r>
              <a:rPr lang="en-US" sz="1765" b="1" dirty="0">
                <a:solidFill>
                  <a:srgbClr val="000000"/>
                </a:solidFill>
              </a:rPr>
              <a:t>DB</a:t>
            </a:r>
            <a:r>
              <a:rPr lang="en-US" sz="1765" b="1" baseline="-25000" dirty="0">
                <a:solidFill>
                  <a:srgbClr val="000000"/>
                </a:solidFill>
              </a:rPr>
              <a:t>6</a:t>
            </a:r>
          </a:p>
          <a:p>
            <a:pPr algn="ctr" defTabSz="914102" fontAlgn="base">
              <a:spcBef>
                <a:spcPct val="0"/>
              </a:spcBef>
              <a:spcAft>
                <a:spcPct val="0"/>
              </a:spcAft>
            </a:pPr>
            <a:r>
              <a:rPr lang="en-US" sz="1961" b="1" baseline="-25000" dirty="0">
                <a:solidFill>
                  <a:srgbClr val="000000"/>
                </a:solidFill>
              </a:rPr>
              <a:t>[500-600)</a:t>
            </a:r>
            <a:endParaRPr lang="en-US" sz="1765" b="1" baseline="-25000" dirty="0">
              <a:solidFill>
                <a:srgbClr val="000000"/>
              </a:solidFill>
            </a:endParaRPr>
          </a:p>
          <a:p>
            <a:pPr algn="ctr" defTabSz="914102" fontAlgn="base">
              <a:spcBef>
                <a:spcPct val="0"/>
              </a:spcBef>
              <a:spcAft>
                <a:spcPct val="0"/>
              </a:spcAft>
            </a:pPr>
            <a:endParaRPr lang="en-US" sz="1765" baseline="-25000" dirty="0">
              <a:solidFill>
                <a:srgbClr val="000000"/>
              </a:solidFill>
            </a:endParaRPr>
          </a:p>
          <a:p>
            <a:pPr algn="ctr" defTabSz="914102" fontAlgn="base">
              <a:spcBef>
                <a:spcPct val="0"/>
              </a:spcBef>
              <a:spcAft>
                <a:spcPct val="0"/>
              </a:spcAft>
            </a:pPr>
            <a:endParaRPr lang="en-US" sz="1765" baseline="-25000" dirty="0">
              <a:solidFill>
                <a:srgbClr val="000000"/>
              </a:solidFill>
            </a:endParaRPr>
          </a:p>
          <a:p>
            <a:pPr algn="ctr" defTabSz="914102" fontAlgn="base">
              <a:spcBef>
                <a:spcPct val="0"/>
              </a:spcBef>
              <a:spcAft>
                <a:spcPct val="0"/>
              </a:spcAft>
            </a:pPr>
            <a:endParaRPr lang="en-US" sz="1765" baseline="-25000" dirty="0">
              <a:solidFill>
                <a:srgbClr val="000000"/>
              </a:solidFill>
            </a:endParaRPr>
          </a:p>
          <a:p>
            <a:pPr algn="ctr" defTabSz="914102" fontAlgn="base">
              <a:spcBef>
                <a:spcPct val="0"/>
              </a:spcBef>
              <a:spcAft>
                <a:spcPct val="0"/>
              </a:spcAft>
            </a:pPr>
            <a:endParaRPr lang="en-US" sz="1765" baseline="-25000" dirty="0">
              <a:solidFill>
                <a:srgbClr val="000000"/>
              </a:solidFill>
            </a:endParaRPr>
          </a:p>
        </p:txBody>
      </p:sp>
      <p:sp>
        <p:nvSpPr>
          <p:cNvPr id="49" name="Can 48"/>
          <p:cNvSpPr/>
          <p:nvPr/>
        </p:nvSpPr>
        <p:spPr bwMode="auto">
          <a:xfrm>
            <a:off x="9322820" y="5183513"/>
            <a:ext cx="1086155" cy="1097620"/>
          </a:xfrm>
          <a:prstGeom prst="can">
            <a:avLst/>
          </a:prstGeom>
          <a:solidFill>
            <a:srgbClr val="92D050"/>
          </a:solidFill>
          <a:ln w="28575">
            <a:solidFill>
              <a:srgbClr val="00B050"/>
            </a:solid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765" dirty="0">
              <a:solidFill>
                <a:srgbClr val="000000"/>
              </a:solidFill>
            </a:endParaRPr>
          </a:p>
          <a:p>
            <a:pPr algn="ctr" defTabSz="914102" fontAlgn="base">
              <a:spcBef>
                <a:spcPct val="0"/>
              </a:spcBef>
              <a:spcAft>
                <a:spcPct val="0"/>
              </a:spcAft>
            </a:pPr>
            <a:endParaRPr lang="en-US" sz="1765" dirty="0">
              <a:solidFill>
                <a:srgbClr val="000000"/>
              </a:solidFill>
            </a:endParaRPr>
          </a:p>
          <a:p>
            <a:pPr algn="ctr" defTabSz="914102" fontAlgn="base">
              <a:spcBef>
                <a:spcPct val="0"/>
              </a:spcBef>
              <a:spcAft>
                <a:spcPct val="0"/>
              </a:spcAft>
            </a:pPr>
            <a:endParaRPr lang="en-US" sz="1765" b="1" dirty="0">
              <a:solidFill>
                <a:srgbClr val="000000"/>
              </a:solidFill>
            </a:endParaRPr>
          </a:p>
          <a:p>
            <a:pPr algn="ctr" defTabSz="914102" fontAlgn="base">
              <a:spcBef>
                <a:spcPct val="0"/>
              </a:spcBef>
              <a:spcAft>
                <a:spcPct val="0"/>
              </a:spcAft>
            </a:pPr>
            <a:r>
              <a:rPr lang="en-US" sz="1765" b="1" dirty="0" err="1">
                <a:solidFill>
                  <a:srgbClr val="000000"/>
                </a:solidFill>
              </a:rPr>
              <a:t>DB</a:t>
            </a:r>
            <a:r>
              <a:rPr lang="en-US" sz="1765" b="1" baseline="-25000" dirty="0" err="1">
                <a:solidFill>
                  <a:srgbClr val="000000"/>
                </a:solidFill>
              </a:rPr>
              <a:t>n</a:t>
            </a:r>
            <a:endParaRPr lang="en-US" sz="1765" b="1" baseline="-25000" dirty="0">
              <a:solidFill>
                <a:srgbClr val="000000"/>
              </a:solidFill>
            </a:endParaRPr>
          </a:p>
          <a:p>
            <a:pPr algn="ctr" defTabSz="914102" fontAlgn="base">
              <a:spcBef>
                <a:spcPct val="0"/>
              </a:spcBef>
              <a:spcAft>
                <a:spcPct val="0"/>
              </a:spcAft>
            </a:pPr>
            <a:r>
              <a:rPr lang="en-US" sz="1961" b="1" baseline="-25000" dirty="0">
                <a:solidFill>
                  <a:srgbClr val="000000"/>
                </a:solidFill>
              </a:rPr>
              <a:t>[n – n+100)</a:t>
            </a:r>
            <a:endParaRPr lang="en-US" sz="1765" b="1" baseline="-25000" dirty="0">
              <a:solidFill>
                <a:srgbClr val="000000"/>
              </a:solidFill>
            </a:endParaRPr>
          </a:p>
          <a:p>
            <a:pPr algn="ctr" defTabSz="914102" fontAlgn="base">
              <a:spcBef>
                <a:spcPct val="0"/>
              </a:spcBef>
              <a:spcAft>
                <a:spcPct val="0"/>
              </a:spcAft>
            </a:pPr>
            <a:endParaRPr lang="en-US" sz="1765" baseline="-25000" dirty="0">
              <a:solidFill>
                <a:srgbClr val="000000"/>
              </a:solidFill>
            </a:endParaRPr>
          </a:p>
          <a:p>
            <a:pPr algn="ctr" defTabSz="914102" fontAlgn="base">
              <a:spcBef>
                <a:spcPct val="0"/>
              </a:spcBef>
              <a:spcAft>
                <a:spcPct val="0"/>
              </a:spcAft>
            </a:pPr>
            <a:endParaRPr lang="en-US" sz="1765" baseline="-25000" dirty="0">
              <a:solidFill>
                <a:srgbClr val="000000"/>
              </a:solidFill>
            </a:endParaRPr>
          </a:p>
          <a:p>
            <a:pPr algn="ctr" defTabSz="914102" fontAlgn="base">
              <a:spcBef>
                <a:spcPct val="0"/>
              </a:spcBef>
              <a:spcAft>
                <a:spcPct val="0"/>
              </a:spcAft>
            </a:pPr>
            <a:endParaRPr lang="en-US" sz="1765" baseline="-25000" dirty="0">
              <a:solidFill>
                <a:srgbClr val="000000"/>
              </a:solidFill>
            </a:endParaRPr>
          </a:p>
          <a:p>
            <a:pPr algn="ctr" defTabSz="914102" fontAlgn="base">
              <a:spcBef>
                <a:spcPct val="0"/>
              </a:spcBef>
              <a:spcAft>
                <a:spcPct val="0"/>
              </a:spcAft>
            </a:pPr>
            <a:endParaRPr lang="en-US" sz="1765" baseline="-25000" dirty="0">
              <a:solidFill>
                <a:srgbClr val="000000"/>
              </a:solidFill>
            </a:endParaRPr>
          </a:p>
        </p:txBody>
      </p:sp>
      <p:sp>
        <p:nvSpPr>
          <p:cNvPr id="50" name="Can 49"/>
          <p:cNvSpPr/>
          <p:nvPr/>
        </p:nvSpPr>
        <p:spPr bwMode="auto">
          <a:xfrm>
            <a:off x="5719031" y="1489718"/>
            <a:ext cx="1718148" cy="1540448"/>
          </a:xfrm>
          <a:prstGeom prst="can">
            <a:avLst/>
          </a:prstGeom>
          <a:solidFill>
            <a:schemeClr val="accent1"/>
          </a:solidFill>
          <a:ln w="28575">
            <a:solidFill>
              <a:srgbClr val="0070C0"/>
            </a:solid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r>
              <a:rPr lang="en-US" sz="1765" dirty="0">
                <a:solidFill>
                  <a:srgbClr val="000000"/>
                </a:solidFill>
              </a:rPr>
              <a:t>Shard Map Manager</a:t>
            </a:r>
          </a:p>
        </p:txBody>
      </p:sp>
    </p:spTree>
    <p:extLst>
      <p:ext uri="{BB962C8B-B14F-4D97-AF65-F5344CB8AC3E}">
        <p14:creationId xmlns:p14="http://schemas.microsoft.com/office/powerpoint/2010/main" val="2324080821"/>
      </p:ext>
    </p:extLst>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Dependent Routing (DDR)</a:t>
            </a:r>
            <a:endParaRPr lang="en-US" dirty="0"/>
          </a:p>
        </p:txBody>
      </p:sp>
      <p:sp>
        <p:nvSpPr>
          <p:cNvPr id="7" name="Rounded Rectangle 6"/>
          <p:cNvSpPr/>
          <p:nvPr/>
        </p:nvSpPr>
        <p:spPr bwMode="auto">
          <a:xfrm>
            <a:off x="1568743" y="3069403"/>
            <a:ext cx="1376035" cy="658405"/>
          </a:xfrm>
          <a:prstGeom prst="roundRect">
            <a:avLst/>
          </a:prstGeom>
          <a:solidFill>
            <a:srgbClr val="0099FF"/>
          </a:solidFill>
          <a:ln w="28575">
            <a:solidFill>
              <a:srgbClr val="0070C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r>
              <a:rPr lang="en-US" sz="1961" dirty="0">
                <a:solidFill>
                  <a:srgbClr val="FFFFFF"/>
                </a:solidFill>
              </a:rPr>
              <a:t>Client App</a:t>
            </a:r>
          </a:p>
          <a:p>
            <a:pPr algn="ctr" defTabSz="914102" fontAlgn="base">
              <a:spcBef>
                <a:spcPct val="0"/>
              </a:spcBef>
              <a:spcAft>
                <a:spcPct val="0"/>
              </a:spcAft>
            </a:pPr>
            <a:r>
              <a:rPr lang="en-US" sz="1765" dirty="0">
                <a:solidFill>
                  <a:srgbClr val="FFFFFF"/>
                </a:solidFill>
              </a:rPr>
              <a:t>DDR APIs</a:t>
            </a:r>
          </a:p>
        </p:txBody>
      </p:sp>
      <p:sp>
        <p:nvSpPr>
          <p:cNvPr id="10" name="Content Placeholder 2"/>
          <p:cNvSpPr txBox="1">
            <a:spLocks/>
          </p:cNvSpPr>
          <p:nvPr/>
        </p:nvSpPr>
        <p:spPr>
          <a:xfrm>
            <a:off x="821723" y="1790224"/>
            <a:ext cx="10308885" cy="4265800"/>
          </a:xfrm>
          <a:prstGeom prst="rect">
            <a:avLst/>
          </a:prstGeom>
        </p:spPr>
        <p:txBody>
          <a:bodyPr>
            <a:normAutofit/>
          </a:bodyPr>
          <a:lst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2"/>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2"/>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2"/>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2"/>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2"/>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FFFFFF"/>
              </a:buClr>
              <a:buNone/>
            </a:pPr>
            <a:r>
              <a:rPr lang="en-US" sz="3137" b="1" dirty="0">
                <a:gradFill>
                  <a:gsLst>
                    <a:gs pos="1250">
                      <a:srgbClr val="FFFFFF"/>
                    </a:gs>
                    <a:gs pos="100000">
                      <a:srgbClr val="FFFFFF"/>
                    </a:gs>
                  </a:gsLst>
                  <a:lin ang="5400000" scaled="0"/>
                </a:gradFill>
              </a:rPr>
              <a:t>Scenario: </a:t>
            </a:r>
            <a:r>
              <a:rPr lang="en-US" sz="3137" dirty="0">
                <a:gradFill>
                  <a:gsLst>
                    <a:gs pos="1250">
                      <a:srgbClr val="FFFFFF"/>
                    </a:gs>
                    <a:gs pos="100000">
                      <a:srgbClr val="FFFFFF"/>
                    </a:gs>
                  </a:gsLst>
                  <a:lin ang="5400000" scaled="0"/>
                </a:gradFill>
              </a:rPr>
              <a:t>query a shard with a specific sharding key value </a:t>
            </a:r>
          </a:p>
        </p:txBody>
      </p:sp>
      <p:cxnSp>
        <p:nvCxnSpPr>
          <p:cNvPr id="11" name="Straight Arrow Connector 10"/>
          <p:cNvCxnSpPr>
            <a:stCxn id="7" idx="3"/>
            <a:endCxn id="25" idx="1"/>
          </p:cNvCxnSpPr>
          <p:nvPr/>
        </p:nvCxnSpPr>
        <p:spPr>
          <a:xfrm>
            <a:off x="2944777" y="3398605"/>
            <a:ext cx="223630" cy="169793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382602" y="3941550"/>
            <a:ext cx="3137608" cy="905179"/>
          </a:xfrm>
          <a:prstGeom prst="rect">
            <a:avLst/>
          </a:prstGeom>
          <a:noFill/>
        </p:spPr>
        <p:txBody>
          <a:bodyPr wrap="square" rtlCol="0">
            <a:spAutoFit/>
          </a:bodyPr>
          <a:lstStyle/>
          <a:p>
            <a:pPr defTabSz="914367"/>
            <a:r>
              <a:rPr lang="en-US" sz="1765" dirty="0">
                <a:solidFill>
                  <a:srgbClr val="FFFFFF"/>
                </a:solidFill>
              </a:rPr>
              <a:t>SELECT * </a:t>
            </a:r>
          </a:p>
          <a:p>
            <a:pPr defTabSz="914367"/>
            <a:r>
              <a:rPr lang="en-US" sz="1765" dirty="0">
                <a:solidFill>
                  <a:srgbClr val="FFFFFF"/>
                </a:solidFill>
              </a:rPr>
              <a:t>FROM customers </a:t>
            </a:r>
          </a:p>
          <a:p>
            <a:pPr defTabSz="914367"/>
            <a:r>
              <a:rPr lang="en-US" sz="1765" dirty="0">
                <a:solidFill>
                  <a:srgbClr val="FFFFFF"/>
                </a:solidFill>
              </a:rPr>
              <a:t>WHERE customer ID = 104</a:t>
            </a:r>
          </a:p>
        </p:txBody>
      </p:sp>
      <p:cxnSp>
        <p:nvCxnSpPr>
          <p:cNvPr id="14" name="Straight Arrow Connector 13"/>
          <p:cNvCxnSpPr>
            <a:stCxn id="7" idx="3"/>
            <a:endCxn id="33" idx="2"/>
          </p:cNvCxnSpPr>
          <p:nvPr/>
        </p:nvCxnSpPr>
        <p:spPr>
          <a:xfrm flipV="1">
            <a:off x="2944778" y="3148106"/>
            <a:ext cx="1021590" cy="25049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3" name="Can 22"/>
          <p:cNvSpPr/>
          <p:nvPr/>
        </p:nvSpPr>
        <p:spPr bwMode="auto">
          <a:xfrm>
            <a:off x="1389770" y="5095356"/>
            <a:ext cx="1086155" cy="1097620"/>
          </a:xfrm>
          <a:prstGeom prst="can">
            <a:avLst/>
          </a:prstGeom>
          <a:solidFill>
            <a:srgbClr val="92D050"/>
          </a:solidFill>
          <a:ln w="28575">
            <a:solidFill>
              <a:srgbClr val="00B050"/>
            </a:solid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765" dirty="0">
              <a:solidFill>
                <a:srgbClr val="000000"/>
              </a:solidFill>
            </a:endParaRPr>
          </a:p>
          <a:p>
            <a:pPr algn="ctr" defTabSz="914102" fontAlgn="base">
              <a:spcBef>
                <a:spcPct val="0"/>
              </a:spcBef>
              <a:spcAft>
                <a:spcPct val="0"/>
              </a:spcAft>
            </a:pPr>
            <a:endParaRPr lang="en-US" sz="1765" dirty="0">
              <a:solidFill>
                <a:srgbClr val="000000"/>
              </a:solidFill>
            </a:endParaRPr>
          </a:p>
          <a:p>
            <a:pPr algn="ctr" defTabSz="914102" fontAlgn="base">
              <a:spcBef>
                <a:spcPct val="0"/>
              </a:spcBef>
              <a:spcAft>
                <a:spcPct val="0"/>
              </a:spcAft>
            </a:pPr>
            <a:endParaRPr lang="en-US" sz="1765" b="1" dirty="0">
              <a:solidFill>
                <a:srgbClr val="000000"/>
              </a:solidFill>
            </a:endParaRPr>
          </a:p>
          <a:p>
            <a:pPr algn="ctr" defTabSz="914102" fontAlgn="base">
              <a:spcBef>
                <a:spcPct val="0"/>
              </a:spcBef>
              <a:spcAft>
                <a:spcPct val="0"/>
              </a:spcAft>
            </a:pPr>
            <a:r>
              <a:rPr lang="en-US" sz="1765" b="1" dirty="0">
                <a:solidFill>
                  <a:srgbClr val="000000"/>
                </a:solidFill>
              </a:rPr>
              <a:t>DB</a:t>
            </a:r>
            <a:r>
              <a:rPr lang="en-US" sz="1765" b="1" baseline="-25000" dirty="0">
                <a:solidFill>
                  <a:srgbClr val="000000"/>
                </a:solidFill>
              </a:rPr>
              <a:t>1</a:t>
            </a:r>
          </a:p>
          <a:p>
            <a:pPr algn="ctr" defTabSz="914102" fontAlgn="base">
              <a:spcBef>
                <a:spcPct val="0"/>
              </a:spcBef>
              <a:spcAft>
                <a:spcPct val="0"/>
              </a:spcAft>
            </a:pPr>
            <a:r>
              <a:rPr lang="en-US" sz="1961" b="1" baseline="-25000" dirty="0">
                <a:solidFill>
                  <a:srgbClr val="000000"/>
                </a:solidFill>
              </a:rPr>
              <a:t>[0-100)</a:t>
            </a:r>
            <a:endParaRPr lang="en-US" sz="1765" b="1" baseline="-25000" dirty="0">
              <a:solidFill>
                <a:srgbClr val="000000"/>
              </a:solidFill>
            </a:endParaRPr>
          </a:p>
          <a:p>
            <a:pPr algn="ctr" defTabSz="914102" fontAlgn="base">
              <a:spcBef>
                <a:spcPct val="0"/>
              </a:spcBef>
              <a:spcAft>
                <a:spcPct val="0"/>
              </a:spcAft>
            </a:pPr>
            <a:endParaRPr lang="en-US" sz="1765" baseline="-25000" dirty="0">
              <a:solidFill>
                <a:srgbClr val="000000"/>
              </a:solidFill>
            </a:endParaRPr>
          </a:p>
          <a:p>
            <a:pPr algn="ctr" defTabSz="914102" fontAlgn="base">
              <a:spcBef>
                <a:spcPct val="0"/>
              </a:spcBef>
              <a:spcAft>
                <a:spcPct val="0"/>
              </a:spcAft>
            </a:pPr>
            <a:endParaRPr lang="en-US" sz="1765" baseline="-25000" dirty="0">
              <a:solidFill>
                <a:srgbClr val="000000"/>
              </a:solidFill>
            </a:endParaRPr>
          </a:p>
          <a:p>
            <a:pPr algn="ctr" defTabSz="914102" fontAlgn="base">
              <a:spcBef>
                <a:spcPct val="0"/>
              </a:spcBef>
              <a:spcAft>
                <a:spcPct val="0"/>
              </a:spcAft>
            </a:pPr>
            <a:endParaRPr lang="en-US" sz="1765" baseline="-25000" dirty="0">
              <a:solidFill>
                <a:srgbClr val="000000"/>
              </a:solidFill>
            </a:endParaRPr>
          </a:p>
          <a:p>
            <a:pPr algn="ctr" defTabSz="914102" fontAlgn="base">
              <a:spcBef>
                <a:spcPct val="0"/>
              </a:spcBef>
              <a:spcAft>
                <a:spcPct val="0"/>
              </a:spcAft>
            </a:pPr>
            <a:endParaRPr lang="en-US" sz="1765" baseline="-25000" dirty="0">
              <a:solidFill>
                <a:srgbClr val="000000"/>
              </a:solidFill>
            </a:endParaRPr>
          </a:p>
        </p:txBody>
      </p:sp>
      <p:sp>
        <p:nvSpPr>
          <p:cNvPr id="24" name="TextBox 23"/>
          <p:cNvSpPr txBox="1"/>
          <p:nvPr/>
        </p:nvSpPr>
        <p:spPr>
          <a:xfrm>
            <a:off x="8808538" y="5510504"/>
            <a:ext cx="1282585" cy="362072"/>
          </a:xfrm>
          <a:prstGeom prst="rect">
            <a:avLst/>
          </a:prstGeom>
          <a:noFill/>
        </p:spPr>
        <p:txBody>
          <a:bodyPr wrap="square" rtlCol="0">
            <a:spAutoFit/>
          </a:bodyPr>
          <a:lstStyle/>
          <a:p>
            <a:pPr defTabSz="914367"/>
            <a:r>
              <a:rPr lang="en-US" sz="1765" dirty="0">
                <a:solidFill>
                  <a:srgbClr val="FFFFFF"/>
                </a:solidFill>
              </a:rPr>
              <a:t>. . .</a:t>
            </a:r>
          </a:p>
        </p:txBody>
      </p:sp>
      <p:sp>
        <p:nvSpPr>
          <p:cNvPr id="25" name="Can 24"/>
          <p:cNvSpPr/>
          <p:nvPr/>
        </p:nvSpPr>
        <p:spPr bwMode="auto">
          <a:xfrm>
            <a:off x="2625330" y="5096539"/>
            <a:ext cx="1086155" cy="1097620"/>
          </a:xfrm>
          <a:prstGeom prst="can">
            <a:avLst/>
          </a:prstGeom>
          <a:solidFill>
            <a:srgbClr val="92D050"/>
          </a:solidFill>
          <a:ln w="28575">
            <a:solidFill>
              <a:srgbClr val="00B050"/>
            </a:solid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765" dirty="0">
              <a:solidFill>
                <a:srgbClr val="000000"/>
              </a:solidFill>
            </a:endParaRPr>
          </a:p>
          <a:p>
            <a:pPr algn="ctr" defTabSz="914102" fontAlgn="base">
              <a:spcBef>
                <a:spcPct val="0"/>
              </a:spcBef>
              <a:spcAft>
                <a:spcPct val="0"/>
              </a:spcAft>
            </a:pPr>
            <a:endParaRPr lang="en-US" sz="1765" dirty="0">
              <a:solidFill>
                <a:srgbClr val="000000"/>
              </a:solidFill>
            </a:endParaRPr>
          </a:p>
          <a:p>
            <a:pPr algn="ctr" defTabSz="914102" fontAlgn="base">
              <a:spcBef>
                <a:spcPct val="0"/>
              </a:spcBef>
              <a:spcAft>
                <a:spcPct val="0"/>
              </a:spcAft>
            </a:pPr>
            <a:endParaRPr lang="en-US" sz="1765" b="1" dirty="0">
              <a:solidFill>
                <a:srgbClr val="000000"/>
              </a:solidFill>
            </a:endParaRPr>
          </a:p>
          <a:p>
            <a:pPr algn="ctr" defTabSz="914102" fontAlgn="base">
              <a:spcBef>
                <a:spcPct val="0"/>
              </a:spcBef>
              <a:spcAft>
                <a:spcPct val="0"/>
              </a:spcAft>
            </a:pPr>
            <a:r>
              <a:rPr lang="en-US" sz="1765" b="1" dirty="0">
                <a:solidFill>
                  <a:srgbClr val="000000"/>
                </a:solidFill>
              </a:rPr>
              <a:t>DB</a:t>
            </a:r>
            <a:r>
              <a:rPr lang="en-US" sz="1765" b="1" baseline="-25000" dirty="0">
                <a:solidFill>
                  <a:srgbClr val="000000"/>
                </a:solidFill>
              </a:rPr>
              <a:t>2</a:t>
            </a:r>
          </a:p>
          <a:p>
            <a:pPr algn="ctr" defTabSz="914102" fontAlgn="base">
              <a:spcBef>
                <a:spcPct val="0"/>
              </a:spcBef>
              <a:spcAft>
                <a:spcPct val="0"/>
              </a:spcAft>
            </a:pPr>
            <a:r>
              <a:rPr lang="en-US" sz="1961" b="1" baseline="-25000" dirty="0">
                <a:solidFill>
                  <a:srgbClr val="000000"/>
                </a:solidFill>
              </a:rPr>
              <a:t>[100-200)</a:t>
            </a:r>
            <a:endParaRPr lang="en-US" sz="1765" b="1" baseline="-25000" dirty="0">
              <a:solidFill>
                <a:srgbClr val="000000"/>
              </a:solidFill>
            </a:endParaRPr>
          </a:p>
          <a:p>
            <a:pPr algn="ctr" defTabSz="914102" fontAlgn="base">
              <a:spcBef>
                <a:spcPct val="0"/>
              </a:spcBef>
              <a:spcAft>
                <a:spcPct val="0"/>
              </a:spcAft>
            </a:pPr>
            <a:endParaRPr lang="en-US" sz="1765" baseline="-25000" dirty="0">
              <a:solidFill>
                <a:srgbClr val="000000"/>
              </a:solidFill>
            </a:endParaRPr>
          </a:p>
          <a:p>
            <a:pPr algn="ctr" defTabSz="914102" fontAlgn="base">
              <a:spcBef>
                <a:spcPct val="0"/>
              </a:spcBef>
              <a:spcAft>
                <a:spcPct val="0"/>
              </a:spcAft>
            </a:pPr>
            <a:endParaRPr lang="en-US" sz="1765" baseline="-25000" dirty="0">
              <a:solidFill>
                <a:srgbClr val="000000"/>
              </a:solidFill>
            </a:endParaRPr>
          </a:p>
          <a:p>
            <a:pPr algn="ctr" defTabSz="914102" fontAlgn="base">
              <a:spcBef>
                <a:spcPct val="0"/>
              </a:spcBef>
              <a:spcAft>
                <a:spcPct val="0"/>
              </a:spcAft>
            </a:pPr>
            <a:endParaRPr lang="en-US" sz="1765" baseline="-25000" dirty="0">
              <a:solidFill>
                <a:srgbClr val="000000"/>
              </a:solidFill>
            </a:endParaRPr>
          </a:p>
          <a:p>
            <a:pPr algn="ctr" defTabSz="914102" fontAlgn="base">
              <a:spcBef>
                <a:spcPct val="0"/>
              </a:spcBef>
              <a:spcAft>
                <a:spcPct val="0"/>
              </a:spcAft>
            </a:pPr>
            <a:endParaRPr lang="en-US" sz="1765" baseline="-25000" dirty="0">
              <a:solidFill>
                <a:srgbClr val="000000"/>
              </a:solidFill>
            </a:endParaRPr>
          </a:p>
        </p:txBody>
      </p:sp>
      <p:sp>
        <p:nvSpPr>
          <p:cNvPr id="26" name="Can 25"/>
          <p:cNvSpPr/>
          <p:nvPr/>
        </p:nvSpPr>
        <p:spPr bwMode="auto">
          <a:xfrm>
            <a:off x="3866301" y="5110670"/>
            <a:ext cx="1086155" cy="1097620"/>
          </a:xfrm>
          <a:prstGeom prst="can">
            <a:avLst/>
          </a:prstGeom>
          <a:solidFill>
            <a:srgbClr val="92D050"/>
          </a:solidFill>
          <a:ln w="28575">
            <a:solidFill>
              <a:srgbClr val="00B050"/>
            </a:solid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765" dirty="0">
              <a:solidFill>
                <a:srgbClr val="000000"/>
              </a:solidFill>
            </a:endParaRPr>
          </a:p>
          <a:p>
            <a:pPr algn="ctr" defTabSz="914102" fontAlgn="base">
              <a:spcBef>
                <a:spcPct val="0"/>
              </a:spcBef>
              <a:spcAft>
                <a:spcPct val="0"/>
              </a:spcAft>
            </a:pPr>
            <a:endParaRPr lang="en-US" sz="1765" dirty="0">
              <a:solidFill>
                <a:srgbClr val="000000"/>
              </a:solidFill>
            </a:endParaRPr>
          </a:p>
          <a:p>
            <a:pPr algn="ctr" defTabSz="914102" fontAlgn="base">
              <a:spcBef>
                <a:spcPct val="0"/>
              </a:spcBef>
              <a:spcAft>
                <a:spcPct val="0"/>
              </a:spcAft>
            </a:pPr>
            <a:endParaRPr lang="en-US" sz="1765" b="1" dirty="0">
              <a:solidFill>
                <a:srgbClr val="000000"/>
              </a:solidFill>
            </a:endParaRPr>
          </a:p>
          <a:p>
            <a:pPr algn="ctr" defTabSz="914102" fontAlgn="base">
              <a:spcBef>
                <a:spcPct val="0"/>
              </a:spcBef>
              <a:spcAft>
                <a:spcPct val="0"/>
              </a:spcAft>
            </a:pPr>
            <a:r>
              <a:rPr lang="en-US" sz="1765" b="1" dirty="0">
                <a:solidFill>
                  <a:srgbClr val="000000"/>
                </a:solidFill>
              </a:rPr>
              <a:t>DB</a:t>
            </a:r>
            <a:r>
              <a:rPr lang="en-US" sz="1765" b="1" baseline="-25000" dirty="0">
                <a:solidFill>
                  <a:srgbClr val="000000"/>
                </a:solidFill>
              </a:rPr>
              <a:t>3</a:t>
            </a:r>
          </a:p>
          <a:p>
            <a:pPr algn="ctr" defTabSz="914102" fontAlgn="base">
              <a:spcBef>
                <a:spcPct val="0"/>
              </a:spcBef>
              <a:spcAft>
                <a:spcPct val="0"/>
              </a:spcAft>
            </a:pPr>
            <a:r>
              <a:rPr lang="en-US" sz="1961" b="1" baseline="-25000" dirty="0">
                <a:solidFill>
                  <a:srgbClr val="000000"/>
                </a:solidFill>
              </a:rPr>
              <a:t>[200-300)</a:t>
            </a:r>
            <a:endParaRPr lang="en-US" sz="1765" b="1" baseline="-25000" dirty="0">
              <a:solidFill>
                <a:srgbClr val="000000"/>
              </a:solidFill>
            </a:endParaRPr>
          </a:p>
          <a:p>
            <a:pPr algn="ctr" defTabSz="914102" fontAlgn="base">
              <a:spcBef>
                <a:spcPct val="0"/>
              </a:spcBef>
              <a:spcAft>
                <a:spcPct val="0"/>
              </a:spcAft>
            </a:pPr>
            <a:endParaRPr lang="en-US" sz="1765" baseline="-25000" dirty="0">
              <a:solidFill>
                <a:srgbClr val="000000"/>
              </a:solidFill>
            </a:endParaRPr>
          </a:p>
          <a:p>
            <a:pPr algn="ctr" defTabSz="914102" fontAlgn="base">
              <a:spcBef>
                <a:spcPct val="0"/>
              </a:spcBef>
              <a:spcAft>
                <a:spcPct val="0"/>
              </a:spcAft>
            </a:pPr>
            <a:endParaRPr lang="en-US" sz="1765" baseline="-25000" dirty="0">
              <a:solidFill>
                <a:srgbClr val="000000"/>
              </a:solidFill>
            </a:endParaRPr>
          </a:p>
          <a:p>
            <a:pPr algn="ctr" defTabSz="914102" fontAlgn="base">
              <a:spcBef>
                <a:spcPct val="0"/>
              </a:spcBef>
              <a:spcAft>
                <a:spcPct val="0"/>
              </a:spcAft>
            </a:pPr>
            <a:endParaRPr lang="en-US" sz="1765" baseline="-25000" dirty="0">
              <a:solidFill>
                <a:srgbClr val="000000"/>
              </a:solidFill>
            </a:endParaRPr>
          </a:p>
          <a:p>
            <a:pPr algn="ctr" defTabSz="914102" fontAlgn="base">
              <a:spcBef>
                <a:spcPct val="0"/>
              </a:spcBef>
              <a:spcAft>
                <a:spcPct val="0"/>
              </a:spcAft>
            </a:pPr>
            <a:endParaRPr lang="en-US" sz="1765" baseline="-25000" dirty="0">
              <a:solidFill>
                <a:srgbClr val="000000"/>
              </a:solidFill>
            </a:endParaRPr>
          </a:p>
        </p:txBody>
      </p:sp>
      <p:sp>
        <p:nvSpPr>
          <p:cNvPr id="27" name="Can 26"/>
          <p:cNvSpPr/>
          <p:nvPr/>
        </p:nvSpPr>
        <p:spPr bwMode="auto">
          <a:xfrm>
            <a:off x="5101860" y="5110670"/>
            <a:ext cx="1086155" cy="1097620"/>
          </a:xfrm>
          <a:prstGeom prst="can">
            <a:avLst/>
          </a:prstGeom>
          <a:solidFill>
            <a:srgbClr val="92D050"/>
          </a:solidFill>
          <a:ln w="28575">
            <a:solidFill>
              <a:srgbClr val="00B050"/>
            </a:solid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765" dirty="0">
              <a:solidFill>
                <a:srgbClr val="000000"/>
              </a:solidFill>
            </a:endParaRPr>
          </a:p>
          <a:p>
            <a:pPr algn="ctr" defTabSz="914102" fontAlgn="base">
              <a:spcBef>
                <a:spcPct val="0"/>
              </a:spcBef>
              <a:spcAft>
                <a:spcPct val="0"/>
              </a:spcAft>
            </a:pPr>
            <a:endParaRPr lang="en-US" sz="1765" dirty="0">
              <a:solidFill>
                <a:srgbClr val="000000"/>
              </a:solidFill>
            </a:endParaRPr>
          </a:p>
          <a:p>
            <a:pPr algn="ctr" defTabSz="914102" fontAlgn="base">
              <a:spcBef>
                <a:spcPct val="0"/>
              </a:spcBef>
              <a:spcAft>
                <a:spcPct val="0"/>
              </a:spcAft>
            </a:pPr>
            <a:endParaRPr lang="en-US" sz="1765" b="1" dirty="0">
              <a:solidFill>
                <a:srgbClr val="000000"/>
              </a:solidFill>
            </a:endParaRPr>
          </a:p>
          <a:p>
            <a:pPr algn="ctr" defTabSz="914102" fontAlgn="base">
              <a:spcBef>
                <a:spcPct val="0"/>
              </a:spcBef>
              <a:spcAft>
                <a:spcPct val="0"/>
              </a:spcAft>
            </a:pPr>
            <a:r>
              <a:rPr lang="en-US" sz="1765" b="1" dirty="0">
                <a:solidFill>
                  <a:srgbClr val="000000"/>
                </a:solidFill>
              </a:rPr>
              <a:t>DB</a:t>
            </a:r>
            <a:r>
              <a:rPr lang="en-US" sz="1765" b="1" baseline="-25000" dirty="0">
                <a:solidFill>
                  <a:srgbClr val="000000"/>
                </a:solidFill>
              </a:rPr>
              <a:t>4</a:t>
            </a:r>
          </a:p>
          <a:p>
            <a:pPr algn="ctr" defTabSz="914102" fontAlgn="base">
              <a:spcBef>
                <a:spcPct val="0"/>
              </a:spcBef>
              <a:spcAft>
                <a:spcPct val="0"/>
              </a:spcAft>
            </a:pPr>
            <a:r>
              <a:rPr lang="en-US" sz="1961" b="1" baseline="-25000" dirty="0">
                <a:solidFill>
                  <a:srgbClr val="000000"/>
                </a:solidFill>
              </a:rPr>
              <a:t>[300-400)</a:t>
            </a:r>
            <a:endParaRPr lang="en-US" sz="1765" b="1" baseline="-25000" dirty="0">
              <a:solidFill>
                <a:srgbClr val="000000"/>
              </a:solidFill>
            </a:endParaRPr>
          </a:p>
          <a:p>
            <a:pPr algn="ctr" defTabSz="914102" fontAlgn="base">
              <a:spcBef>
                <a:spcPct val="0"/>
              </a:spcBef>
              <a:spcAft>
                <a:spcPct val="0"/>
              </a:spcAft>
            </a:pPr>
            <a:endParaRPr lang="en-US" sz="1765" baseline="-25000" dirty="0">
              <a:solidFill>
                <a:srgbClr val="000000"/>
              </a:solidFill>
            </a:endParaRPr>
          </a:p>
          <a:p>
            <a:pPr algn="ctr" defTabSz="914102" fontAlgn="base">
              <a:spcBef>
                <a:spcPct val="0"/>
              </a:spcBef>
              <a:spcAft>
                <a:spcPct val="0"/>
              </a:spcAft>
            </a:pPr>
            <a:endParaRPr lang="en-US" sz="1765" baseline="-25000" dirty="0">
              <a:solidFill>
                <a:srgbClr val="000000"/>
              </a:solidFill>
            </a:endParaRPr>
          </a:p>
          <a:p>
            <a:pPr algn="ctr" defTabSz="914102" fontAlgn="base">
              <a:spcBef>
                <a:spcPct val="0"/>
              </a:spcBef>
              <a:spcAft>
                <a:spcPct val="0"/>
              </a:spcAft>
            </a:pPr>
            <a:endParaRPr lang="en-US" sz="1765" baseline="-25000" dirty="0">
              <a:solidFill>
                <a:srgbClr val="000000"/>
              </a:solidFill>
            </a:endParaRPr>
          </a:p>
          <a:p>
            <a:pPr algn="ctr" defTabSz="914102" fontAlgn="base">
              <a:spcBef>
                <a:spcPct val="0"/>
              </a:spcBef>
              <a:spcAft>
                <a:spcPct val="0"/>
              </a:spcAft>
            </a:pPr>
            <a:endParaRPr lang="en-US" sz="1765" baseline="-25000" dirty="0">
              <a:solidFill>
                <a:srgbClr val="000000"/>
              </a:solidFill>
            </a:endParaRPr>
          </a:p>
        </p:txBody>
      </p:sp>
      <p:sp>
        <p:nvSpPr>
          <p:cNvPr id="28" name="Can 27"/>
          <p:cNvSpPr/>
          <p:nvPr/>
        </p:nvSpPr>
        <p:spPr bwMode="auto">
          <a:xfrm>
            <a:off x="6337420" y="5124802"/>
            <a:ext cx="1086155" cy="1097620"/>
          </a:xfrm>
          <a:prstGeom prst="can">
            <a:avLst/>
          </a:prstGeom>
          <a:solidFill>
            <a:srgbClr val="92D050"/>
          </a:solidFill>
          <a:ln w="28575">
            <a:solidFill>
              <a:srgbClr val="00B050"/>
            </a:solid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765" dirty="0">
              <a:solidFill>
                <a:srgbClr val="000000"/>
              </a:solidFill>
            </a:endParaRPr>
          </a:p>
          <a:p>
            <a:pPr algn="ctr" defTabSz="914102" fontAlgn="base">
              <a:spcBef>
                <a:spcPct val="0"/>
              </a:spcBef>
              <a:spcAft>
                <a:spcPct val="0"/>
              </a:spcAft>
            </a:pPr>
            <a:endParaRPr lang="en-US" sz="1765" dirty="0">
              <a:solidFill>
                <a:srgbClr val="000000"/>
              </a:solidFill>
            </a:endParaRPr>
          </a:p>
          <a:p>
            <a:pPr algn="ctr" defTabSz="914102" fontAlgn="base">
              <a:spcBef>
                <a:spcPct val="0"/>
              </a:spcBef>
              <a:spcAft>
                <a:spcPct val="0"/>
              </a:spcAft>
            </a:pPr>
            <a:endParaRPr lang="en-US" sz="1765" b="1" dirty="0">
              <a:solidFill>
                <a:srgbClr val="000000"/>
              </a:solidFill>
            </a:endParaRPr>
          </a:p>
          <a:p>
            <a:pPr algn="ctr" defTabSz="914102" fontAlgn="base">
              <a:spcBef>
                <a:spcPct val="0"/>
              </a:spcBef>
              <a:spcAft>
                <a:spcPct val="0"/>
              </a:spcAft>
            </a:pPr>
            <a:r>
              <a:rPr lang="en-US" sz="1765" b="1" dirty="0">
                <a:solidFill>
                  <a:srgbClr val="000000"/>
                </a:solidFill>
              </a:rPr>
              <a:t>DB</a:t>
            </a:r>
            <a:r>
              <a:rPr lang="en-US" sz="1765" b="1" baseline="-25000" dirty="0">
                <a:solidFill>
                  <a:srgbClr val="000000"/>
                </a:solidFill>
              </a:rPr>
              <a:t>5</a:t>
            </a:r>
          </a:p>
          <a:p>
            <a:pPr algn="ctr" defTabSz="914102" fontAlgn="base">
              <a:spcBef>
                <a:spcPct val="0"/>
              </a:spcBef>
              <a:spcAft>
                <a:spcPct val="0"/>
              </a:spcAft>
            </a:pPr>
            <a:r>
              <a:rPr lang="en-US" sz="1961" b="1" baseline="-25000" dirty="0">
                <a:solidFill>
                  <a:srgbClr val="000000"/>
                </a:solidFill>
              </a:rPr>
              <a:t>[400-500)</a:t>
            </a:r>
            <a:endParaRPr lang="en-US" sz="1765" b="1" baseline="-25000" dirty="0">
              <a:solidFill>
                <a:srgbClr val="000000"/>
              </a:solidFill>
            </a:endParaRPr>
          </a:p>
          <a:p>
            <a:pPr algn="ctr" defTabSz="914102" fontAlgn="base">
              <a:spcBef>
                <a:spcPct val="0"/>
              </a:spcBef>
              <a:spcAft>
                <a:spcPct val="0"/>
              </a:spcAft>
            </a:pPr>
            <a:endParaRPr lang="en-US" sz="1765" baseline="-25000" dirty="0">
              <a:solidFill>
                <a:srgbClr val="000000"/>
              </a:solidFill>
            </a:endParaRPr>
          </a:p>
          <a:p>
            <a:pPr algn="ctr" defTabSz="914102" fontAlgn="base">
              <a:spcBef>
                <a:spcPct val="0"/>
              </a:spcBef>
              <a:spcAft>
                <a:spcPct val="0"/>
              </a:spcAft>
            </a:pPr>
            <a:endParaRPr lang="en-US" sz="1765" baseline="-25000" dirty="0">
              <a:solidFill>
                <a:srgbClr val="000000"/>
              </a:solidFill>
            </a:endParaRPr>
          </a:p>
          <a:p>
            <a:pPr algn="ctr" defTabSz="914102" fontAlgn="base">
              <a:spcBef>
                <a:spcPct val="0"/>
              </a:spcBef>
              <a:spcAft>
                <a:spcPct val="0"/>
              </a:spcAft>
            </a:pPr>
            <a:endParaRPr lang="en-US" sz="1765" baseline="-25000" dirty="0">
              <a:solidFill>
                <a:srgbClr val="000000"/>
              </a:solidFill>
            </a:endParaRPr>
          </a:p>
          <a:p>
            <a:pPr algn="ctr" defTabSz="914102" fontAlgn="base">
              <a:spcBef>
                <a:spcPct val="0"/>
              </a:spcBef>
              <a:spcAft>
                <a:spcPct val="0"/>
              </a:spcAft>
            </a:pPr>
            <a:endParaRPr lang="en-US" sz="1765" baseline="-25000" dirty="0">
              <a:solidFill>
                <a:srgbClr val="000000"/>
              </a:solidFill>
            </a:endParaRPr>
          </a:p>
        </p:txBody>
      </p:sp>
      <p:sp>
        <p:nvSpPr>
          <p:cNvPr id="29" name="Can 28"/>
          <p:cNvSpPr/>
          <p:nvPr/>
        </p:nvSpPr>
        <p:spPr bwMode="auto">
          <a:xfrm>
            <a:off x="7572979" y="5142730"/>
            <a:ext cx="1086155" cy="1097620"/>
          </a:xfrm>
          <a:prstGeom prst="can">
            <a:avLst/>
          </a:prstGeom>
          <a:solidFill>
            <a:srgbClr val="92D050"/>
          </a:solidFill>
          <a:ln w="28575">
            <a:solidFill>
              <a:srgbClr val="00B050"/>
            </a:solid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765" dirty="0">
              <a:solidFill>
                <a:srgbClr val="000000"/>
              </a:solidFill>
            </a:endParaRPr>
          </a:p>
          <a:p>
            <a:pPr algn="ctr" defTabSz="914102" fontAlgn="base">
              <a:spcBef>
                <a:spcPct val="0"/>
              </a:spcBef>
              <a:spcAft>
                <a:spcPct val="0"/>
              </a:spcAft>
            </a:pPr>
            <a:endParaRPr lang="en-US" sz="1765" dirty="0">
              <a:solidFill>
                <a:srgbClr val="000000"/>
              </a:solidFill>
            </a:endParaRPr>
          </a:p>
          <a:p>
            <a:pPr algn="ctr" defTabSz="914102" fontAlgn="base">
              <a:spcBef>
                <a:spcPct val="0"/>
              </a:spcBef>
              <a:spcAft>
                <a:spcPct val="0"/>
              </a:spcAft>
            </a:pPr>
            <a:endParaRPr lang="en-US" sz="1765" b="1" dirty="0">
              <a:solidFill>
                <a:srgbClr val="000000"/>
              </a:solidFill>
            </a:endParaRPr>
          </a:p>
          <a:p>
            <a:pPr algn="ctr" defTabSz="914102" fontAlgn="base">
              <a:spcBef>
                <a:spcPct val="0"/>
              </a:spcBef>
              <a:spcAft>
                <a:spcPct val="0"/>
              </a:spcAft>
            </a:pPr>
            <a:r>
              <a:rPr lang="en-US" sz="1765" b="1" dirty="0">
                <a:solidFill>
                  <a:srgbClr val="000000"/>
                </a:solidFill>
              </a:rPr>
              <a:t>DB</a:t>
            </a:r>
            <a:r>
              <a:rPr lang="en-US" sz="1765" b="1" baseline="-25000" dirty="0">
                <a:solidFill>
                  <a:srgbClr val="000000"/>
                </a:solidFill>
              </a:rPr>
              <a:t>6</a:t>
            </a:r>
          </a:p>
          <a:p>
            <a:pPr algn="ctr" defTabSz="914102" fontAlgn="base">
              <a:spcBef>
                <a:spcPct val="0"/>
              </a:spcBef>
              <a:spcAft>
                <a:spcPct val="0"/>
              </a:spcAft>
            </a:pPr>
            <a:r>
              <a:rPr lang="en-US" sz="1961" b="1" baseline="-25000" dirty="0">
                <a:solidFill>
                  <a:srgbClr val="000000"/>
                </a:solidFill>
              </a:rPr>
              <a:t>[500-600)</a:t>
            </a:r>
            <a:endParaRPr lang="en-US" sz="1765" b="1" baseline="-25000" dirty="0">
              <a:solidFill>
                <a:srgbClr val="000000"/>
              </a:solidFill>
            </a:endParaRPr>
          </a:p>
          <a:p>
            <a:pPr algn="ctr" defTabSz="914102" fontAlgn="base">
              <a:spcBef>
                <a:spcPct val="0"/>
              </a:spcBef>
              <a:spcAft>
                <a:spcPct val="0"/>
              </a:spcAft>
            </a:pPr>
            <a:endParaRPr lang="en-US" sz="1765" baseline="-25000" dirty="0">
              <a:solidFill>
                <a:srgbClr val="000000"/>
              </a:solidFill>
            </a:endParaRPr>
          </a:p>
          <a:p>
            <a:pPr algn="ctr" defTabSz="914102" fontAlgn="base">
              <a:spcBef>
                <a:spcPct val="0"/>
              </a:spcBef>
              <a:spcAft>
                <a:spcPct val="0"/>
              </a:spcAft>
            </a:pPr>
            <a:endParaRPr lang="en-US" sz="1765" baseline="-25000" dirty="0">
              <a:solidFill>
                <a:srgbClr val="000000"/>
              </a:solidFill>
            </a:endParaRPr>
          </a:p>
          <a:p>
            <a:pPr algn="ctr" defTabSz="914102" fontAlgn="base">
              <a:spcBef>
                <a:spcPct val="0"/>
              </a:spcBef>
              <a:spcAft>
                <a:spcPct val="0"/>
              </a:spcAft>
            </a:pPr>
            <a:endParaRPr lang="en-US" sz="1765" baseline="-25000" dirty="0">
              <a:solidFill>
                <a:srgbClr val="000000"/>
              </a:solidFill>
            </a:endParaRPr>
          </a:p>
          <a:p>
            <a:pPr algn="ctr" defTabSz="914102" fontAlgn="base">
              <a:spcBef>
                <a:spcPct val="0"/>
              </a:spcBef>
              <a:spcAft>
                <a:spcPct val="0"/>
              </a:spcAft>
            </a:pPr>
            <a:endParaRPr lang="en-US" sz="1765" baseline="-25000" dirty="0">
              <a:solidFill>
                <a:srgbClr val="000000"/>
              </a:solidFill>
            </a:endParaRPr>
          </a:p>
        </p:txBody>
      </p:sp>
      <p:sp>
        <p:nvSpPr>
          <p:cNvPr id="30" name="Can 29"/>
          <p:cNvSpPr/>
          <p:nvPr/>
        </p:nvSpPr>
        <p:spPr bwMode="auto">
          <a:xfrm>
            <a:off x="9322820" y="5183513"/>
            <a:ext cx="1086155" cy="1097620"/>
          </a:xfrm>
          <a:prstGeom prst="can">
            <a:avLst/>
          </a:prstGeom>
          <a:solidFill>
            <a:srgbClr val="92D050"/>
          </a:solidFill>
          <a:ln w="28575">
            <a:solidFill>
              <a:srgbClr val="00B050"/>
            </a:solid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765" dirty="0">
              <a:solidFill>
                <a:srgbClr val="000000"/>
              </a:solidFill>
            </a:endParaRPr>
          </a:p>
          <a:p>
            <a:pPr algn="ctr" defTabSz="914102" fontAlgn="base">
              <a:spcBef>
                <a:spcPct val="0"/>
              </a:spcBef>
              <a:spcAft>
                <a:spcPct val="0"/>
              </a:spcAft>
            </a:pPr>
            <a:endParaRPr lang="en-US" sz="1765" dirty="0">
              <a:solidFill>
                <a:srgbClr val="000000"/>
              </a:solidFill>
            </a:endParaRPr>
          </a:p>
          <a:p>
            <a:pPr algn="ctr" defTabSz="914102" fontAlgn="base">
              <a:spcBef>
                <a:spcPct val="0"/>
              </a:spcBef>
              <a:spcAft>
                <a:spcPct val="0"/>
              </a:spcAft>
            </a:pPr>
            <a:endParaRPr lang="en-US" sz="1765" b="1" dirty="0">
              <a:solidFill>
                <a:srgbClr val="000000"/>
              </a:solidFill>
            </a:endParaRPr>
          </a:p>
          <a:p>
            <a:pPr algn="ctr" defTabSz="914102" fontAlgn="base">
              <a:spcBef>
                <a:spcPct val="0"/>
              </a:spcBef>
              <a:spcAft>
                <a:spcPct val="0"/>
              </a:spcAft>
            </a:pPr>
            <a:r>
              <a:rPr lang="en-US" sz="1765" b="1" dirty="0" err="1">
                <a:solidFill>
                  <a:srgbClr val="000000"/>
                </a:solidFill>
              </a:rPr>
              <a:t>DB</a:t>
            </a:r>
            <a:r>
              <a:rPr lang="en-US" sz="1765" b="1" baseline="-25000" dirty="0" err="1">
                <a:solidFill>
                  <a:srgbClr val="000000"/>
                </a:solidFill>
              </a:rPr>
              <a:t>n</a:t>
            </a:r>
            <a:endParaRPr lang="en-US" sz="1765" b="1" baseline="-25000" dirty="0">
              <a:solidFill>
                <a:srgbClr val="000000"/>
              </a:solidFill>
            </a:endParaRPr>
          </a:p>
          <a:p>
            <a:pPr algn="ctr" defTabSz="914102" fontAlgn="base">
              <a:spcBef>
                <a:spcPct val="0"/>
              </a:spcBef>
              <a:spcAft>
                <a:spcPct val="0"/>
              </a:spcAft>
            </a:pPr>
            <a:r>
              <a:rPr lang="en-US" sz="1961" b="1" baseline="-25000" dirty="0">
                <a:solidFill>
                  <a:srgbClr val="000000"/>
                </a:solidFill>
              </a:rPr>
              <a:t>[n – n+100)</a:t>
            </a:r>
            <a:endParaRPr lang="en-US" sz="1765" b="1" baseline="-25000" dirty="0">
              <a:solidFill>
                <a:srgbClr val="000000"/>
              </a:solidFill>
            </a:endParaRPr>
          </a:p>
          <a:p>
            <a:pPr algn="ctr" defTabSz="914102" fontAlgn="base">
              <a:spcBef>
                <a:spcPct val="0"/>
              </a:spcBef>
              <a:spcAft>
                <a:spcPct val="0"/>
              </a:spcAft>
            </a:pPr>
            <a:endParaRPr lang="en-US" sz="1765" baseline="-25000" dirty="0">
              <a:solidFill>
                <a:srgbClr val="000000"/>
              </a:solidFill>
            </a:endParaRPr>
          </a:p>
          <a:p>
            <a:pPr algn="ctr" defTabSz="914102" fontAlgn="base">
              <a:spcBef>
                <a:spcPct val="0"/>
              </a:spcBef>
              <a:spcAft>
                <a:spcPct val="0"/>
              </a:spcAft>
            </a:pPr>
            <a:endParaRPr lang="en-US" sz="1765" baseline="-25000" dirty="0">
              <a:solidFill>
                <a:srgbClr val="000000"/>
              </a:solidFill>
            </a:endParaRPr>
          </a:p>
          <a:p>
            <a:pPr algn="ctr" defTabSz="914102" fontAlgn="base">
              <a:spcBef>
                <a:spcPct val="0"/>
              </a:spcBef>
              <a:spcAft>
                <a:spcPct val="0"/>
              </a:spcAft>
            </a:pPr>
            <a:endParaRPr lang="en-US" sz="1765" baseline="-25000" dirty="0">
              <a:solidFill>
                <a:srgbClr val="000000"/>
              </a:solidFill>
            </a:endParaRPr>
          </a:p>
          <a:p>
            <a:pPr algn="ctr" defTabSz="914102" fontAlgn="base">
              <a:spcBef>
                <a:spcPct val="0"/>
              </a:spcBef>
              <a:spcAft>
                <a:spcPct val="0"/>
              </a:spcAft>
            </a:pPr>
            <a:endParaRPr lang="en-US" sz="1765" baseline="-25000" dirty="0">
              <a:solidFill>
                <a:srgbClr val="000000"/>
              </a:solidFill>
            </a:endParaRPr>
          </a:p>
        </p:txBody>
      </p:sp>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7090" y="2394307"/>
            <a:ext cx="809842" cy="975490"/>
          </a:xfrm>
          <a:prstGeom prst="rect">
            <a:avLst/>
          </a:prstGeom>
        </p:spPr>
      </p:pic>
      <p:sp>
        <p:nvSpPr>
          <p:cNvPr id="32" name="TextBox 31"/>
          <p:cNvSpPr txBox="1"/>
          <p:nvPr/>
        </p:nvSpPr>
        <p:spPr>
          <a:xfrm>
            <a:off x="206874" y="3358662"/>
            <a:ext cx="1351798" cy="633625"/>
          </a:xfrm>
          <a:prstGeom prst="rect">
            <a:avLst/>
          </a:prstGeom>
          <a:noFill/>
        </p:spPr>
        <p:txBody>
          <a:bodyPr wrap="none" rtlCol="0">
            <a:spAutoFit/>
          </a:bodyPr>
          <a:lstStyle/>
          <a:p>
            <a:pPr algn="ctr" defTabSz="914367"/>
            <a:r>
              <a:rPr lang="en-US" sz="1765" dirty="0">
                <a:solidFill>
                  <a:srgbClr val="FFFFFF"/>
                </a:solidFill>
              </a:rPr>
              <a:t>Application</a:t>
            </a:r>
            <a:r>
              <a:rPr lang="en-US" sz="1029" dirty="0">
                <a:solidFill>
                  <a:srgbClr val="FFFFFF"/>
                </a:solidFill>
              </a:rPr>
              <a:t> </a:t>
            </a:r>
          </a:p>
          <a:p>
            <a:pPr algn="ctr" defTabSz="914367"/>
            <a:r>
              <a:rPr lang="en-US" sz="1765" dirty="0">
                <a:solidFill>
                  <a:srgbClr val="FFFFFF"/>
                </a:solidFill>
              </a:rPr>
              <a:t>Developer</a:t>
            </a:r>
          </a:p>
        </p:txBody>
      </p:sp>
      <p:sp>
        <p:nvSpPr>
          <p:cNvPr id="33" name="Can 32"/>
          <p:cNvSpPr/>
          <p:nvPr/>
        </p:nvSpPr>
        <p:spPr bwMode="auto">
          <a:xfrm>
            <a:off x="3966367" y="2377882"/>
            <a:ext cx="1718148" cy="1540448"/>
          </a:xfrm>
          <a:prstGeom prst="can">
            <a:avLst/>
          </a:prstGeom>
          <a:solidFill>
            <a:schemeClr val="accent1"/>
          </a:solidFill>
          <a:ln w="28575">
            <a:solidFill>
              <a:srgbClr val="0070C0"/>
            </a:solid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r>
              <a:rPr lang="en-US" sz="1765" dirty="0">
                <a:solidFill>
                  <a:srgbClr val="000000"/>
                </a:solidFill>
              </a:rPr>
              <a:t>Shard Map Manager</a:t>
            </a:r>
          </a:p>
        </p:txBody>
      </p:sp>
    </p:spTree>
    <p:extLst>
      <p:ext uri="{BB962C8B-B14F-4D97-AF65-F5344CB8AC3E}">
        <p14:creationId xmlns:p14="http://schemas.microsoft.com/office/powerpoint/2010/main" val="2050948203"/>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Oval 63"/>
          <p:cNvSpPr/>
          <p:nvPr/>
        </p:nvSpPr>
        <p:spPr bwMode="auto">
          <a:xfrm>
            <a:off x="858491" y="4188371"/>
            <a:ext cx="499919" cy="499919"/>
          </a:xfrm>
          <a:prstGeom prst="ellipse">
            <a:avLst/>
          </a:prstGeom>
          <a:solidFill>
            <a:srgbClr val="92D050">
              <a:alpha val="50196"/>
            </a:srgbClr>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ndParaRPr>
          </a:p>
        </p:txBody>
      </p:sp>
      <p:sp>
        <p:nvSpPr>
          <p:cNvPr id="62" name="Oval 61"/>
          <p:cNvSpPr/>
          <p:nvPr/>
        </p:nvSpPr>
        <p:spPr bwMode="auto">
          <a:xfrm>
            <a:off x="4495801" y="4188371"/>
            <a:ext cx="499919" cy="499919"/>
          </a:xfrm>
          <a:prstGeom prst="ellipse">
            <a:avLst/>
          </a:prstGeom>
          <a:solidFill>
            <a:srgbClr val="92D050">
              <a:alpha val="50196"/>
            </a:srgbClr>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ndParaRPr>
          </a:p>
        </p:txBody>
      </p:sp>
      <p:grpSp>
        <p:nvGrpSpPr>
          <p:cNvPr id="27" name="Group 26"/>
          <p:cNvGrpSpPr/>
          <p:nvPr/>
        </p:nvGrpSpPr>
        <p:grpSpPr>
          <a:xfrm>
            <a:off x="485682" y="2191963"/>
            <a:ext cx="4873213" cy="2749491"/>
            <a:chOff x="484093" y="1352838"/>
            <a:chExt cx="4873213" cy="2749491"/>
          </a:xfrm>
        </p:grpSpPr>
        <p:cxnSp>
          <p:nvCxnSpPr>
            <p:cNvPr id="1350" name="Straight Connector 1349"/>
            <p:cNvCxnSpPr/>
            <p:nvPr/>
          </p:nvCxnSpPr>
          <p:spPr>
            <a:xfrm rot="5400000">
              <a:off x="2920700" y="-1083769"/>
              <a:ext cx="0" cy="4873213"/>
            </a:xfrm>
            <a:prstGeom prst="line">
              <a:avLst/>
            </a:prstGeom>
            <a:ln>
              <a:solidFill>
                <a:srgbClr val="A6A6A6"/>
              </a:solidFill>
              <a:prstDash val="sysDash"/>
            </a:ln>
          </p:spPr>
          <p:style>
            <a:lnRef idx="1">
              <a:schemeClr val="accent1"/>
            </a:lnRef>
            <a:fillRef idx="0">
              <a:schemeClr val="accent1"/>
            </a:fillRef>
            <a:effectRef idx="0">
              <a:schemeClr val="accent1"/>
            </a:effectRef>
            <a:fontRef idx="minor">
              <a:schemeClr val="tx1"/>
            </a:fontRef>
          </p:style>
        </p:cxnSp>
        <p:cxnSp>
          <p:nvCxnSpPr>
            <p:cNvPr id="1351" name="Straight Connector 1350"/>
            <p:cNvCxnSpPr/>
            <p:nvPr/>
          </p:nvCxnSpPr>
          <p:spPr>
            <a:xfrm rot="5400000">
              <a:off x="2920700" y="-167272"/>
              <a:ext cx="0" cy="4873213"/>
            </a:xfrm>
            <a:prstGeom prst="line">
              <a:avLst/>
            </a:prstGeom>
            <a:ln>
              <a:solidFill>
                <a:srgbClr val="A6A6A6"/>
              </a:solidFill>
              <a:prstDash val="sysDash"/>
            </a:ln>
          </p:spPr>
          <p:style>
            <a:lnRef idx="1">
              <a:schemeClr val="accent1"/>
            </a:lnRef>
            <a:fillRef idx="0">
              <a:schemeClr val="accent1"/>
            </a:fillRef>
            <a:effectRef idx="0">
              <a:schemeClr val="accent1"/>
            </a:effectRef>
            <a:fontRef idx="minor">
              <a:schemeClr val="tx1"/>
            </a:fontRef>
          </p:style>
        </p:cxnSp>
        <p:cxnSp>
          <p:nvCxnSpPr>
            <p:cNvPr id="1352" name="Straight Connector 1351"/>
            <p:cNvCxnSpPr/>
            <p:nvPr/>
          </p:nvCxnSpPr>
          <p:spPr>
            <a:xfrm rot="5400000">
              <a:off x="2920700" y="749226"/>
              <a:ext cx="0" cy="4873213"/>
            </a:xfrm>
            <a:prstGeom prst="line">
              <a:avLst/>
            </a:prstGeom>
            <a:ln>
              <a:solidFill>
                <a:srgbClr val="A6A6A6"/>
              </a:solidFill>
              <a:prstDash val="sysDash"/>
            </a:ln>
          </p:spPr>
          <p:style>
            <a:lnRef idx="1">
              <a:schemeClr val="accent1"/>
            </a:lnRef>
            <a:fillRef idx="0">
              <a:schemeClr val="accent1"/>
            </a:fillRef>
            <a:effectRef idx="0">
              <a:schemeClr val="accent1"/>
            </a:effectRef>
            <a:fontRef idx="minor">
              <a:schemeClr val="tx1"/>
            </a:fontRef>
          </p:style>
        </p:cxnSp>
        <p:cxnSp>
          <p:nvCxnSpPr>
            <p:cNvPr id="1353" name="Straight Connector 1352"/>
            <p:cNvCxnSpPr/>
            <p:nvPr/>
          </p:nvCxnSpPr>
          <p:spPr>
            <a:xfrm rot="5400000">
              <a:off x="2920700" y="1665722"/>
              <a:ext cx="0" cy="4873213"/>
            </a:xfrm>
            <a:prstGeom prst="line">
              <a:avLst/>
            </a:prstGeom>
            <a:ln>
              <a:solidFill>
                <a:srgbClr val="A6A6A6"/>
              </a:solidFill>
              <a:prstDash val="sysDash"/>
            </a:ln>
          </p:spPr>
          <p:style>
            <a:lnRef idx="1">
              <a:schemeClr val="accent1"/>
            </a:lnRef>
            <a:fillRef idx="0">
              <a:schemeClr val="accent1"/>
            </a:fillRef>
            <a:effectRef idx="0">
              <a:schemeClr val="accent1"/>
            </a:effectRef>
            <a:fontRef idx="minor">
              <a:schemeClr val="tx1"/>
            </a:fontRef>
          </p:style>
        </p:cxnSp>
      </p:grpSp>
      <p:sp>
        <p:nvSpPr>
          <p:cNvPr id="61" name="Title 3"/>
          <p:cNvSpPr txBox="1">
            <a:spLocks/>
          </p:cNvSpPr>
          <p:nvPr/>
        </p:nvSpPr>
        <p:spPr>
          <a:xfrm>
            <a:off x="629597" y="5160219"/>
            <a:ext cx="4586070" cy="1107996"/>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5400" b="0" kern="1200" cap="none" spc="-100" baseline="0">
                <a:ln w="3175">
                  <a:noFill/>
                </a:ln>
                <a:solidFill>
                  <a:schemeClr val="bg1"/>
                </a:solidFill>
                <a:effectLst/>
                <a:latin typeface="Segoe UI Light" pitchFamily="34" charset="0"/>
                <a:ea typeface="+mn-ea"/>
                <a:cs typeface="Arial" charset="0"/>
              </a:defRPr>
            </a:lvl1pPr>
          </a:lstStyle>
          <a:p>
            <a:pPr algn="ctr"/>
            <a:r>
              <a:rPr lang="cs-CZ" sz="4000" smtClean="0">
                <a:solidFill>
                  <a:srgbClr val="FFFFFF">
                    <a:alpha val="99000"/>
                  </a:srgbClr>
                </a:solidFill>
              </a:rPr>
              <a:t>Kontinuální georeplikace</a:t>
            </a:r>
            <a:endParaRPr sz="4000" dirty="0">
              <a:solidFill>
                <a:srgbClr val="FFFFFF">
                  <a:alpha val="99000"/>
                </a:srgbClr>
              </a:solidFill>
            </a:endParaRPr>
          </a:p>
        </p:txBody>
      </p:sp>
      <p:sp>
        <p:nvSpPr>
          <p:cNvPr id="1339" name="Oval 536"/>
          <p:cNvSpPr>
            <a:spLocks noChangeAspect="1" noChangeArrowheads="1"/>
          </p:cNvSpPr>
          <p:nvPr/>
        </p:nvSpPr>
        <p:spPr bwMode="auto">
          <a:xfrm>
            <a:off x="1055501" y="4390922"/>
            <a:ext cx="105894" cy="105894"/>
          </a:xfrm>
          <a:prstGeom prst="ellipse">
            <a:avLst/>
          </a:prstGeom>
          <a:solidFill>
            <a:srgbClr val="92D05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292929"/>
              </a:solidFill>
            </a:endParaRPr>
          </a:p>
        </p:txBody>
      </p:sp>
      <p:grpSp>
        <p:nvGrpSpPr>
          <p:cNvPr id="21" name="Group 20"/>
          <p:cNvGrpSpPr/>
          <p:nvPr/>
        </p:nvGrpSpPr>
        <p:grpSpPr>
          <a:xfrm>
            <a:off x="629598" y="2058324"/>
            <a:ext cx="4582487" cy="2941875"/>
            <a:chOff x="628009" y="1463040"/>
            <a:chExt cx="4582487" cy="2460962"/>
          </a:xfrm>
        </p:grpSpPr>
        <p:cxnSp>
          <p:nvCxnSpPr>
            <p:cNvPr id="20" name="Straight Connector 19"/>
            <p:cNvCxnSpPr/>
            <p:nvPr/>
          </p:nvCxnSpPr>
          <p:spPr>
            <a:xfrm>
              <a:off x="628009" y="1463040"/>
              <a:ext cx="0" cy="2460962"/>
            </a:xfrm>
            <a:prstGeom prst="line">
              <a:avLst/>
            </a:prstGeom>
            <a:ln>
              <a:solidFill>
                <a:srgbClr val="A6A6A6"/>
              </a:solidFill>
              <a:prstDash val="sysDash"/>
            </a:ln>
          </p:spPr>
          <p:style>
            <a:lnRef idx="1">
              <a:schemeClr val="accent1"/>
            </a:lnRef>
            <a:fillRef idx="0">
              <a:schemeClr val="accent1"/>
            </a:fillRef>
            <a:effectRef idx="0">
              <a:schemeClr val="accent1"/>
            </a:effectRef>
            <a:fontRef idx="minor">
              <a:schemeClr val="tx1"/>
            </a:fontRef>
          </p:style>
        </p:cxnSp>
        <p:cxnSp>
          <p:nvCxnSpPr>
            <p:cNvPr id="1342" name="Straight Connector 1341"/>
            <p:cNvCxnSpPr/>
            <p:nvPr/>
          </p:nvCxnSpPr>
          <p:spPr>
            <a:xfrm>
              <a:off x="1544506" y="1463040"/>
              <a:ext cx="0" cy="2460962"/>
            </a:xfrm>
            <a:prstGeom prst="line">
              <a:avLst/>
            </a:prstGeom>
            <a:ln>
              <a:solidFill>
                <a:srgbClr val="A6A6A6"/>
              </a:solidFill>
              <a:prstDash val="sysDash"/>
            </a:ln>
          </p:spPr>
          <p:style>
            <a:lnRef idx="1">
              <a:schemeClr val="accent1"/>
            </a:lnRef>
            <a:fillRef idx="0">
              <a:schemeClr val="accent1"/>
            </a:fillRef>
            <a:effectRef idx="0">
              <a:schemeClr val="accent1"/>
            </a:effectRef>
            <a:fontRef idx="minor">
              <a:schemeClr val="tx1"/>
            </a:fontRef>
          </p:style>
        </p:cxnSp>
        <p:cxnSp>
          <p:nvCxnSpPr>
            <p:cNvPr id="1343" name="Straight Connector 1342"/>
            <p:cNvCxnSpPr/>
            <p:nvPr/>
          </p:nvCxnSpPr>
          <p:spPr>
            <a:xfrm>
              <a:off x="2461003" y="1463040"/>
              <a:ext cx="0" cy="2460962"/>
            </a:xfrm>
            <a:prstGeom prst="line">
              <a:avLst/>
            </a:prstGeom>
            <a:ln>
              <a:solidFill>
                <a:srgbClr val="A6A6A6"/>
              </a:solidFill>
              <a:prstDash val="sysDash"/>
            </a:ln>
          </p:spPr>
          <p:style>
            <a:lnRef idx="1">
              <a:schemeClr val="accent1"/>
            </a:lnRef>
            <a:fillRef idx="0">
              <a:schemeClr val="accent1"/>
            </a:fillRef>
            <a:effectRef idx="0">
              <a:schemeClr val="accent1"/>
            </a:effectRef>
            <a:fontRef idx="minor">
              <a:schemeClr val="tx1"/>
            </a:fontRef>
          </p:style>
        </p:cxnSp>
        <p:cxnSp>
          <p:nvCxnSpPr>
            <p:cNvPr id="1344" name="Straight Connector 1343"/>
            <p:cNvCxnSpPr/>
            <p:nvPr/>
          </p:nvCxnSpPr>
          <p:spPr>
            <a:xfrm>
              <a:off x="3377500" y="1463040"/>
              <a:ext cx="0" cy="2460962"/>
            </a:xfrm>
            <a:prstGeom prst="line">
              <a:avLst/>
            </a:prstGeom>
            <a:ln>
              <a:solidFill>
                <a:srgbClr val="A6A6A6"/>
              </a:solidFill>
              <a:prstDash val="sysDash"/>
            </a:ln>
          </p:spPr>
          <p:style>
            <a:lnRef idx="1">
              <a:schemeClr val="accent1"/>
            </a:lnRef>
            <a:fillRef idx="0">
              <a:schemeClr val="accent1"/>
            </a:fillRef>
            <a:effectRef idx="0">
              <a:schemeClr val="accent1"/>
            </a:effectRef>
            <a:fontRef idx="minor">
              <a:schemeClr val="tx1"/>
            </a:fontRef>
          </p:style>
        </p:cxnSp>
        <p:cxnSp>
          <p:nvCxnSpPr>
            <p:cNvPr id="1345" name="Straight Connector 1344"/>
            <p:cNvCxnSpPr/>
            <p:nvPr/>
          </p:nvCxnSpPr>
          <p:spPr>
            <a:xfrm>
              <a:off x="4293997" y="1463040"/>
              <a:ext cx="0" cy="2460962"/>
            </a:xfrm>
            <a:prstGeom prst="line">
              <a:avLst/>
            </a:prstGeom>
            <a:ln>
              <a:solidFill>
                <a:srgbClr val="A6A6A6"/>
              </a:solidFill>
              <a:prstDash val="sysDash"/>
            </a:ln>
          </p:spPr>
          <p:style>
            <a:lnRef idx="1">
              <a:schemeClr val="accent1"/>
            </a:lnRef>
            <a:fillRef idx="0">
              <a:schemeClr val="accent1"/>
            </a:fillRef>
            <a:effectRef idx="0">
              <a:schemeClr val="accent1"/>
            </a:effectRef>
            <a:fontRef idx="minor">
              <a:schemeClr val="tx1"/>
            </a:fontRef>
          </p:style>
        </p:cxnSp>
        <p:cxnSp>
          <p:nvCxnSpPr>
            <p:cNvPr id="1346" name="Straight Connector 1345"/>
            <p:cNvCxnSpPr/>
            <p:nvPr/>
          </p:nvCxnSpPr>
          <p:spPr>
            <a:xfrm>
              <a:off x="5210496" y="1463040"/>
              <a:ext cx="0" cy="2460962"/>
            </a:xfrm>
            <a:prstGeom prst="line">
              <a:avLst/>
            </a:prstGeom>
            <a:ln>
              <a:solidFill>
                <a:srgbClr val="A6A6A6"/>
              </a:solidFill>
              <a:prstDash val="sysDash"/>
            </a:ln>
          </p:spPr>
          <p:style>
            <a:lnRef idx="1">
              <a:schemeClr val="accent1"/>
            </a:lnRef>
            <a:fillRef idx="0">
              <a:schemeClr val="accent1"/>
            </a:fillRef>
            <a:effectRef idx="0">
              <a:schemeClr val="accent1"/>
            </a:effectRef>
            <a:fontRef idx="minor">
              <a:schemeClr val="tx1"/>
            </a:fontRef>
          </p:style>
        </p:cxnSp>
      </p:grpSp>
      <p:sp>
        <p:nvSpPr>
          <p:cNvPr id="18" name="Pentagon 17"/>
          <p:cNvSpPr/>
          <p:nvPr/>
        </p:nvSpPr>
        <p:spPr bwMode="auto">
          <a:xfrm rot="5400000">
            <a:off x="390678" y="2806108"/>
            <a:ext cx="1435542" cy="783245"/>
          </a:xfrm>
          <a:prstGeom prst="homePlate">
            <a:avLst/>
          </a:prstGeom>
          <a:solidFill>
            <a:srgbClr val="92D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vert270"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b="1" dirty="0">
                <a:gradFill>
                  <a:gsLst>
                    <a:gs pos="0">
                      <a:srgbClr val="FFFFFF"/>
                    </a:gs>
                    <a:gs pos="100000">
                      <a:srgbClr val="FFFFFF"/>
                    </a:gs>
                  </a:gsLst>
                  <a:lin ang="5400000" scaled="0"/>
                </a:gradFill>
              </a:rPr>
              <a:t>WEST</a:t>
            </a:r>
          </a:p>
          <a:p>
            <a:pPr algn="ctr" defTabSz="914099" fontAlgn="base">
              <a:spcBef>
                <a:spcPct val="0"/>
              </a:spcBef>
              <a:spcAft>
                <a:spcPct val="0"/>
              </a:spcAft>
            </a:pPr>
            <a:r>
              <a:rPr lang="en-US" b="1" dirty="0">
                <a:gradFill>
                  <a:gsLst>
                    <a:gs pos="0">
                      <a:srgbClr val="FFFFFF"/>
                    </a:gs>
                    <a:gs pos="100000">
                      <a:srgbClr val="FFFFFF"/>
                    </a:gs>
                  </a:gsLst>
                  <a:lin ang="5400000" scaled="0"/>
                </a:gradFill>
              </a:rPr>
              <a:t>DC</a:t>
            </a:r>
          </a:p>
        </p:txBody>
      </p:sp>
      <p:sp>
        <p:nvSpPr>
          <p:cNvPr id="1355" name="Pentagon 1354"/>
          <p:cNvSpPr/>
          <p:nvPr/>
        </p:nvSpPr>
        <p:spPr bwMode="auto">
          <a:xfrm rot="5400000">
            <a:off x="4039662" y="2806109"/>
            <a:ext cx="1435542" cy="783245"/>
          </a:xfrm>
          <a:prstGeom prst="homePlate">
            <a:avLst/>
          </a:prstGeom>
          <a:solidFill>
            <a:srgbClr val="92D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vert270"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b="1" dirty="0">
                <a:gradFill>
                  <a:gsLst>
                    <a:gs pos="0">
                      <a:srgbClr val="FFFFFF"/>
                    </a:gs>
                    <a:gs pos="100000">
                      <a:srgbClr val="FFFFFF"/>
                    </a:gs>
                  </a:gsLst>
                  <a:lin ang="5400000" scaled="0"/>
                </a:gradFill>
              </a:rPr>
              <a:t>EAST</a:t>
            </a:r>
          </a:p>
          <a:p>
            <a:pPr algn="ctr" defTabSz="914099" fontAlgn="base">
              <a:spcBef>
                <a:spcPct val="0"/>
              </a:spcBef>
              <a:spcAft>
                <a:spcPct val="0"/>
              </a:spcAft>
            </a:pPr>
            <a:r>
              <a:rPr lang="en-US" b="1" dirty="0">
                <a:gradFill>
                  <a:gsLst>
                    <a:gs pos="0">
                      <a:srgbClr val="FFFFFF"/>
                    </a:gs>
                    <a:gs pos="100000">
                      <a:srgbClr val="FFFFFF"/>
                    </a:gs>
                  </a:gsLst>
                  <a:lin ang="5400000" scaled="0"/>
                </a:gradFill>
              </a:rPr>
              <a:t>DC</a:t>
            </a:r>
          </a:p>
        </p:txBody>
      </p:sp>
      <p:sp>
        <p:nvSpPr>
          <p:cNvPr id="1358" name="Oval 536"/>
          <p:cNvSpPr>
            <a:spLocks noChangeAspect="1" noChangeArrowheads="1"/>
          </p:cNvSpPr>
          <p:nvPr/>
        </p:nvSpPr>
        <p:spPr bwMode="auto">
          <a:xfrm>
            <a:off x="4692812" y="4390922"/>
            <a:ext cx="105894" cy="105894"/>
          </a:xfrm>
          <a:prstGeom prst="ellipse">
            <a:avLst/>
          </a:prstGeom>
          <a:solidFill>
            <a:srgbClr val="92D05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292929"/>
              </a:solidFill>
            </a:endParaRPr>
          </a:p>
        </p:txBody>
      </p:sp>
      <p:sp>
        <p:nvSpPr>
          <p:cNvPr id="23" name="TextBox 22"/>
          <p:cNvSpPr txBox="1"/>
          <p:nvPr/>
        </p:nvSpPr>
        <p:spPr>
          <a:xfrm>
            <a:off x="2249053" y="4593703"/>
            <a:ext cx="1033937" cy="249299"/>
          </a:xfrm>
          <a:prstGeom prst="rect">
            <a:avLst/>
          </a:prstGeom>
          <a:noFill/>
        </p:spPr>
        <p:txBody>
          <a:bodyPr wrap="none" lIns="0" tIns="0" rIns="0" bIns="0" rtlCol="0">
            <a:spAutoFit/>
          </a:bodyPr>
          <a:lstStyle/>
          <a:p>
            <a:pPr>
              <a:lnSpc>
                <a:spcPct val="90000"/>
              </a:lnSpc>
              <a:spcBef>
                <a:spcPct val="20000"/>
              </a:spcBef>
              <a:buSzPct val="80000"/>
            </a:pPr>
            <a:r>
              <a:rPr lang="en-US" i="1" dirty="0">
                <a:solidFill>
                  <a:srgbClr val="FFFFFF"/>
                </a:solidFill>
              </a:rPr>
              <a:t>&gt; </a:t>
            </a:r>
            <a:r>
              <a:rPr lang="cs-CZ" i="1" dirty="0" smtClean="0">
                <a:solidFill>
                  <a:srgbClr val="FFFFFF"/>
                </a:solidFill>
              </a:rPr>
              <a:t>800 km</a:t>
            </a:r>
            <a:r>
              <a:rPr lang="en-US" i="1" dirty="0" smtClean="0">
                <a:solidFill>
                  <a:srgbClr val="FFFFFF"/>
                </a:solidFill>
              </a:rPr>
              <a:t>l</a:t>
            </a:r>
            <a:endParaRPr lang="en-US" i="1" dirty="0">
              <a:solidFill>
                <a:srgbClr val="FFFFFF"/>
              </a:solidFill>
            </a:endParaRPr>
          </a:p>
        </p:txBody>
      </p:sp>
      <p:cxnSp>
        <p:nvCxnSpPr>
          <p:cNvPr id="1359" name="Straight Connector 1358"/>
          <p:cNvCxnSpPr/>
          <p:nvPr/>
        </p:nvCxnSpPr>
        <p:spPr>
          <a:xfrm>
            <a:off x="1108450" y="4443869"/>
            <a:ext cx="3584363" cy="0"/>
          </a:xfrm>
          <a:prstGeom prst="line">
            <a:avLst/>
          </a:prstGeom>
          <a:ln w="28575">
            <a:solidFill>
              <a:srgbClr val="92D050"/>
            </a:solidFill>
            <a:prstDash val="sysDash"/>
          </a:ln>
        </p:spPr>
        <p:style>
          <a:lnRef idx="1">
            <a:schemeClr val="accent1"/>
          </a:lnRef>
          <a:fillRef idx="0">
            <a:schemeClr val="accent1"/>
          </a:fillRef>
          <a:effectRef idx="0">
            <a:schemeClr val="accent1"/>
          </a:effectRef>
          <a:fontRef idx="minor">
            <a:schemeClr val="tx1"/>
          </a:fontRef>
        </p:style>
      </p:cxnSp>
      <p:sp>
        <p:nvSpPr>
          <p:cNvPr id="63" name="Rounded Rectangle 62"/>
          <p:cNvSpPr/>
          <p:nvPr/>
        </p:nvSpPr>
        <p:spPr bwMode="auto">
          <a:xfrm>
            <a:off x="6047590" y="2033254"/>
            <a:ext cx="5669220" cy="3380071"/>
          </a:xfrm>
          <a:prstGeom prst="roundRect">
            <a:avLst>
              <a:gd name="adj" fmla="val 3964"/>
            </a:avLst>
          </a:prstGeom>
          <a:solidFill>
            <a:srgbClr val="A6A6A6"/>
          </a:solidFill>
          <a:ln>
            <a:solidFill>
              <a:srgbClr val="A6A6A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dirty="0">
              <a:solidFill>
                <a:srgbClr val="FFFFFF"/>
              </a:solidFill>
            </a:endParaRPr>
          </a:p>
        </p:txBody>
      </p:sp>
      <p:grpSp>
        <p:nvGrpSpPr>
          <p:cNvPr id="65" name="Group 64"/>
          <p:cNvGrpSpPr/>
          <p:nvPr/>
        </p:nvGrpSpPr>
        <p:grpSpPr>
          <a:xfrm>
            <a:off x="6259145" y="2252065"/>
            <a:ext cx="1671976" cy="2950074"/>
            <a:chOff x="3857138" y="-151910"/>
            <a:chExt cx="1671976" cy="2950074"/>
          </a:xfrm>
        </p:grpSpPr>
        <p:pic>
          <p:nvPicPr>
            <p:cNvPr id="66" name="Picture 65"/>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857140" y="-151910"/>
              <a:ext cx="1671974" cy="303820"/>
            </a:xfrm>
            <a:prstGeom prst="rect">
              <a:avLst/>
            </a:prstGeom>
          </p:spPr>
        </p:pic>
        <p:sp>
          <p:nvSpPr>
            <p:cNvPr id="67" name="Rectangle 66"/>
            <p:cNvSpPr/>
            <p:nvPr/>
          </p:nvSpPr>
          <p:spPr bwMode="auto">
            <a:xfrm>
              <a:off x="3857138" y="151910"/>
              <a:ext cx="1671975" cy="2541479"/>
            </a:xfrm>
            <a:prstGeom prst="rect">
              <a:avLst/>
            </a:prstGeom>
            <a:gradFill>
              <a:gsLst>
                <a:gs pos="0">
                  <a:schemeClr val="bg2">
                    <a:lumMod val="16000"/>
                  </a:schemeClr>
                </a:gs>
                <a:gs pos="100000">
                  <a:schemeClr val="bg2">
                    <a:lumMod val="19000"/>
                  </a:schemeClr>
                </a:gs>
                <a:gs pos="86000">
                  <a:srgbClr val="434343"/>
                </a:gs>
                <a:gs pos="18000">
                  <a:schemeClr val="bg2">
                    <a:lumMod val="27000"/>
                  </a:scheme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ndParaRPr>
            </a:p>
          </p:txBody>
        </p:sp>
        <p:pic>
          <p:nvPicPr>
            <p:cNvPr id="68" name="Picture 67"/>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3857140" y="2691324"/>
              <a:ext cx="1671974" cy="106840"/>
            </a:xfrm>
            <a:prstGeom prst="rect">
              <a:avLst/>
            </a:prstGeom>
          </p:spPr>
        </p:pic>
      </p:grpSp>
      <p:grpSp>
        <p:nvGrpSpPr>
          <p:cNvPr id="69" name="Group 68"/>
          <p:cNvGrpSpPr/>
          <p:nvPr/>
        </p:nvGrpSpPr>
        <p:grpSpPr>
          <a:xfrm>
            <a:off x="8047510" y="2252065"/>
            <a:ext cx="1671976" cy="2950074"/>
            <a:chOff x="3857138" y="-151910"/>
            <a:chExt cx="1671976" cy="2950074"/>
          </a:xfrm>
        </p:grpSpPr>
        <p:pic>
          <p:nvPicPr>
            <p:cNvPr id="70" name="Picture 69"/>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857140" y="-151910"/>
              <a:ext cx="1671974" cy="303820"/>
            </a:xfrm>
            <a:prstGeom prst="rect">
              <a:avLst/>
            </a:prstGeom>
          </p:spPr>
        </p:pic>
        <p:sp>
          <p:nvSpPr>
            <p:cNvPr id="71" name="Rectangle 70"/>
            <p:cNvSpPr/>
            <p:nvPr/>
          </p:nvSpPr>
          <p:spPr bwMode="auto">
            <a:xfrm>
              <a:off x="3857138" y="151910"/>
              <a:ext cx="1671975" cy="2541479"/>
            </a:xfrm>
            <a:prstGeom prst="rect">
              <a:avLst/>
            </a:prstGeom>
            <a:gradFill>
              <a:gsLst>
                <a:gs pos="0">
                  <a:schemeClr val="bg2">
                    <a:lumMod val="16000"/>
                  </a:schemeClr>
                </a:gs>
                <a:gs pos="100000">
                  <a:schemeClr val="bg2">
                    <a:lumMod val="19000"/>
                  </a:schemeClr>
                </a:gs>
                <a:gs pos="86000">
                  <a:srgbClr val="434343"/>
                </a:gs>
                <a:gs pos="18000">
                  <a:schemeClr val="bg2">
                    <a:lumMod val="27000"/>
                  </a:scheme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ndParaRPr>
            </a:p>
          </p:txBody>
        </p:sp>
        <p:pic>
          <p:nvPicPr>
            <p:cNvPr id="72" name="Picture 71"/>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3857140" y="2691324"/>
              <a:ext cx="1671974" cy="106840"/>
            </a:xfrm>
            <a:prstGeom prst="rect">
              <a:avLst/>
            </a:prstGeom>
          </p:spPr>
        </p:pic>
      </p:grpSp>
      <p:grpSp>
        <p:nvGrpSpPr>
          <p:cNvPr id="73" name="Group 72"/>
          <p:cNvGrpSpPr/>
          <p:nvPr/>
        </p:nvGrpSpPr>
        <p:grpSpPr>
          <a:xfrm>
            <a:off x="9835738" y="2252065"/>
            <a:ext cx="1671976" cy="2950074"/>
            <a:chOff x="3857138" y="-151910"/>
            <a:chExt cx="1671976" cy="2950074"/>
          </a:xfrm>
        </p:grpSpPr>
        <p:pic>
          <p:nvPicPr>
            <p:cNvPr id="74" name="Picture 73"/>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857140" y="-151910"/>
              <a:ext cx="1671974" cy="303820"/>
            </a:xfrm>
            <a:prstGeom prst="rect">
              <a:avLst/>
            </a:prstGeom>
          </p:spPr>
        </p:pic>
        <p:sp>
          <p:nvSpPr>
            <p:cNvPr id="75" name="Rectangle 74"/>
            <p:cNvSpPr/>
            <p:nvPr/>
          </p:nvSpPr>
          <p:spPr bwMode="auto">
            <a:xfrm>
              <a:off x="3857138" y="151910"/>
              <a:ext cx="1671975" cy="2541479"/>
            </a:xfrm>
            <a:prstGeom prst="rect">
              <a:avLst/>
            </a:prstGeom>
            <a:gradFill>
              <a:gsLst>
                <a:gs pos="0">
                  <a:schemeClr val="bg2">
                    <a:lumMod val="16000"/>
                  </a:schemeClr>
                </a:gs>
                <a:gs pos="100000">
                  <a:schemeClr val="bg2">
                    <a:lumMod val="19000"/>
                  </a:schemeClr>
                </a:gs>
                <a:gs pos="86000">
                  <a:srgbClr val="434343"/>
                </a:gs>
                <a:gs pos="18000">
                  <a:schemeClr val="bg2">
                    <a:lumMod val="27000"/>
                  </a:scheme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ndParaRPr>
            </a:p>
          </p:txBody>
        </p:sp>
        <p:pic>
          <p:nvPicPr>
            <p:cNvPr id="77" name="Picture 76"/>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3857140" y="2691324"/>
              <a:ext cx="1671974" cy="106840"/>
            </a:xfrm>
            <a:prstGeom prst="rect">
              <a:avLst/>
            </a:prstGeom>
          </p:spPr>
        </p:pic>
      </p:grpSp>
      <p:sp>
        <p:nvSpPr>
          <p:cNvPr id="78" name="Rounded Rectangle 77"/>
          <p:cNvSpPr/>
          <p:nvPr/>
        </p:nvSpPr>
        <p:spPr bwMode="auto">
          <a:xfrm>
            <a:off x="8961262" y="3607404"/>
            <a:ext cx="614370" cy="752080"/>
          </a:xfrm>
          <a:prstGeom prst="roundRect">
            <a:avLst>
              <a:gd name="adj" fmla="val 8915"/>
            </a:avLst>
          </a:prstGeom>
          <a:solidFill>
            <a:srgbClr val="92D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ndParaRPr>
          </a:p>
        </p:txBody>
      </p:sp>
      <p:sp>
        <p:nvSpPr>
          <p:cNvPr id="79" name="Rounded Rectangle 78"/>
          <p:cNvSpPr/>
          <p:nvPr/>
        </p:nvSpPr>
        <p:spPr bwMode="auto">
          <a:xfrm>
            <a:off x="8161103" y="3602456"/>
            <a:ext cx="614370" cy="752080"/>
          </a:xfrm>
          <a:prstGeom prst="roundRect">
            <a:avLst>
              <a:gd name="adj" fmla="val 8915"/>
            </a:avLst>
          </a:prstGeom>
          <a:solidFill>
            <a:srgbClr val="92D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ndParaRPr>
          </a:p>
        </p:txBody>
      </p:sp>
      <p:sp>
        <p:nvSpPr>
          <p:cNvPr id="80" name="Rounded Rectangle 79"/>
          <p:cNvSpPr/>
          <p:nvPr/>
        </p:nvSpPr>
        <p:spPr bwMode="auto">
          <a:xfrm>
            <a:off x="10744200" y="2731008"/>
            <a:ext cx="614370" cy="752080"/>
          </a:xfrm>
          <a:prstGeom prst="roundRect">
            <a:avLst>
              <a:gd name="adj" fmla="val 8915"/>
            </a:avLst>
          </a:prstGeom>
          <a:solidFill>
            <a:srgbClr val="92D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ndParaRPr>
          </a:p>
        </p:txBody>
      </p:sp>
      <p:grpSp>
        <p:nvGrpSpPr>
          <p:cNvPr id="81" name="Group 80"/>
          <p:cNvGrpSpPr/>
          <p:nvPr/>
        </p:nvGrpSpPr>
        <p:grpSpPr>
          <a:xfrm>
            <a:off x="8161103" y="2709450"/>
            <a:ext cx="1427560" cy="2385378"/>
            <a:chOff x="6371150" y="2709450"/>
            <a:chExt cx="1427560" cy="2385378"/>
          </a:xfrm>
        </p:grpSpPr>
        <p:pic>
          <p:nvPicPr>
            <p:cNvPr id="82" name="Picture 8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1956" y="2709450"/>
              <a:ext cx="636754" cy="790047"/>
            </a:xfrm>
            <a:prstGeom prst="rect">
              <a:avLst/>
            </a:prstGeom>
          </p:spPr>
        </p:pic>
        <p:pic>
          <p:nvPicPr>
            <p:cNvPr id="83" name="Picture 8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71150" y="3582559"/>
              <a:ext cx="636754" cy="790047"/>
            </a:xfrm>
            <a:prstGeom prst="rect">
              <a:avLst/>
            </a:prstGeom>
          </p:spPr>
        </p:pic>
        <p:pic>
          <p:nvPicPr>
            <p:cNvPr id="84" name="Picture 8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1956" y="3582559"/>
              <a:ext cx="636754" cy="790047"/>
            </a:xfrm>
            <a:prstGeom prst="rect">
              <a:avLst/>
            </a:prstGeom>
          </p:spPr>
        </p:pic>
        <p:pic>
          <p:nvPicPr>
            <p:cNvPr id="85" name="Picture 84"/>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6371150" y="4461376"/>
              <a:ext cx="636754" cy="633452"/>
            </a:xfrm>
            <a:prstGeom prst="rect">
              <a:avLst/>
            </a:prstGeom>
          </p:spPr>
        </p:pic>
        <p:pic>
          <p:nvPicPr>
            <p:cNvPr id="86" name="Picture 85"/>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7161956" y="4461376"/>
              <a:ext cx="636754" cy="633452"/>
            </a:xfrm>
            <a:prstGeom prst="rect">
              <a:avLst/>
            </a:prstGeom>
          </p:spPr>
        </p:pic>
        <p:pic>
          <p:nvPicPr>
            <p:cNvPr id="87" name="Picture 8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71150" y="2709450"/>
              <a:ext cx="636754" cy="790047"/>
            </a:xfrm>
            <a:prstGeom prst="rect">
              <a:avLst/>
            </a:prstGeom>
          </p:spPr>
        </p:pic>
      </p:grpSp>
      <p:grpSp>
        <p:nvGrpSpPr>
          <p:cNvPr id="88" name="Group 87"/>
          <p:cNvGrpSpPr/>
          <p:nvPr/>
        </p:nvGrpSpPr>
        <p:grpSpPr>
          <a:xfrm>
            <a:off x="9949331" y="2709450"/>
            <a:ext cx="1427560" cy="2385378"/>
            <a:chOff x="6371150" y="2709450"/>
            <a:chExt cx="1427560" cy="2385378"/>
          </a:xfrm>
        </p:grpSpPr>
        <p:pic>
          <p:nvPicPr>
            <p:cNvPr id="89" name="Picture 8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1956" y="2709450"/>
              <a:ext cx="636754" cy="790047"/>
            </a:xfrm>
            <a:prstGeom prst="rect">
              <a:avLst/>
            </a:prstGeom>
          </p:spPr>
        </p:pic>
        <p:pic>
          <p:nvPicPr>
            <p:cNvPr id="90" name="Picture 8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71150" y="3582559"/>
              <a:ext cx="636754" cy="790047"/>
            </a:xfrm>
            <a:prstGeom prst="rect">
              <a:avLst/>
            </a:prstGeom>
          </p:spPr>
        </p:pic>
        <p:pic>
          <p:nvPicPr>
            <p:cNvPr id="91" name="Picture 9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1956" y="3582559"/>
              <a:ext cx="636754" cy="790047"/>
            </a:xfrm>
            <a:prstGeom prst="rect">
              <a:avLst/>
            </a:prstGeom>
          </p:spPr>
        </p:pic>
        <p:pic>
          <p:nvPicPr>
            <p:cNvPr id="92" name="Picture 91"/>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6371150" y="4461376"/>
              <a:ext cx="636754" cy="633452"/>
            </a:xfrm>
            <a:prstGeom prst="rect">
              <a:avLst/>
            </a:prstGeom>
          </p:spPr>
        </p:pic>
        <p:pic>
          <p:nvPicPr>
            <p:cNvPr id="93" name="Picture 92"/>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7161956" y="4461376"/>
              <a:ext cx="636754" cy="633452"/>
            </a:xfrm>
            <a:prstGeom prst="rect">
              <a:avLst/>
            </a:prstGeom>
          </p:spPr>
        </p:pic>
        <p:pic>
          <p:nvPicPr>
            <p:cNvPr id="94" name="Picture 9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71150" y="2709450"/>
              <a:ext cx="636754" cy="790047"/>
            </a:xfrm>
            <a:prstGeom prst="rect">
              <a:avLst/>
            </a:prstGeom>
          </p:spPr>
        </p:pic>
      </p:grpSp>
      <p:grpSp>
        <p:nvGrpSpPr>
          <p:cNvPr id="95" name="Group 94"/>
          <p:cNvGrpSpPr/>
          <p:nvPr/>
        </p:nvGrpSpPr>
        <p:grpSpPr>
          <a:xfrm>
            <a:off x="8174847" y="3602456"/>
            <a:ext cx="600626" cy="752080"/>
            <a:chOff x="8173259" y="3602456"/>
            <a:chExt cx="600626" cy="752080"/>
          </a:xfrm>
        </p:grpSpPr>
        <p:sp>
          <p:nvSpPr>
            <p:cNvPr id="96" name="Rounded Rectangle 95"/>
            <p:cNvSpPr/>
            <p:nvPr/>
          </p:nvSpPr>
          <p:spPr bwMode="auto">
            <a:xfrm>
              <a:off x="8173259" y="3602456"/>
              <a:ext cx="600626" cy="752080"/>
            </a:xfrm>
            <a:prstGeom prst="roundRect">
              <a:avLst>
                <a:gd name="adj" fmla="val 10276"/>
              </a:avLst>
            </a:prstGeom>
            <a:solidFill>
              <a:srgbClr val="ED1E79"/>
            </a:solidFill>
            <a:ln w="28575">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ndParaRPr>
            </a:p>
          </p:txBody>
        </p:sp>
        <p:pic>
          <p:nvPicPr>
            <p:cNvPr id="97" name="Picture 96"/>
            <p:cNvPicPr>
              <a:picLocks noChangeAspect="1"/>
            </p:cNvPicPr>
            <p:nvPr/>
          </p:nvPicPr>
          <p:blipFill>
            <a:blip r:embed="rId7" cstate="print">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262809" y="3757835"/>
              <a:ext cx="434829" cy="434829"/>
            </a:xfrm>
            <a:prstGeom prst="rect">
              <a:avLst/>
            </a:prstGeom>
          </p:spPr>
        </p:pic>
      </p:grpSp>
      <p:sp>
        <p:nvSpPr>
          <p:cNvPr id="112" name="Rounded Rectangle 111"/>
          <p:cNvSpPr/>
          <p:nvPr/>
        </p:nvSpPr>
        <p:spPr bwMode="auto">
          <a:xfrm>
            <a:off x="8161103" y="3582560"/>
            <a:ext cx="636754" cy="790047"/>
          </a:xfrm>
          <a:prstGeom prst="roundRect">
            <a:avLst>
              <a:gd name="adj" fmla="val 8320"/>
            </a:avLst>
          </a:prstGeom>
          <a:solidFill>
            <a:srgbClr val="59595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ndParaRPr>
          </a:p>
        </p:txBody>
      </p:sp>
      <p:sp>
        <p:nvSpPr>
          <p:cNvPr id="113" name="Rounded Rectangle 112"/>
          <p:cNvSpPr/>
          <p:nvPr/>
        </p:nvSpPr>
        <p:spPr bwMode="auto">
          <a:xfrm>
            <a:off x="6395122" y="2727717"/>
            <a:ext cx="614370" cy="752080"/>
          </a:xfrm>
          <a:prstGeom prst="roundRect">
            <a:avLst>
              <a:gd name="adj" fmla="val 8915"/>
            </a:avLst>
          </a:prstGeom>
          <a:solidFill>
            <a:srgbClr val="92D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ndParaRPr>
          </a:p>
        </p:txBody>
      </p:sp>
      <p:grpSp>
        <p:nvGrpSpPr>
          <p:cNvPr id="114" name="Group 113"/>
          <p:cNvGrpSpPr/>
          <p:nvPr/>
        </p:nvGrpSpPr>
        <p:grpSpPr>
          <a:xfrm>
            <a:off x="6372738" y="2709450"/>
            <a:ext cx="1427560" cy="2385378"/>
            <a:chOff x="6371150" y="2709450"/>
            <a:chExt cx="1427560" cy="2385378"/>
          </a:xfrm>
        </p:grpSpPr>
        <p:pic>
          <p:nvPicPr>
            <p:cNvPr id="115" name="Picture 1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1956" y="2709450"/>
              <a:ext cx="636754" cy="790047"/>
            </a:xfrm>
            <a:prstGeom prst="rect">
              <a:avLst/>
            </a:prstGeom>
          </p:spPr>
        </p:pic>
        <p:pic>
          <p:nvPicPr>
            <p:cNvPr id="116" name="Picture 1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71150" y="3582559"/>
              <a:ext cx="636754" cy="790047"/>
            </a:xfrm>
            <a:prstGeom prst="rect">
              <a:avLst/>
            </a:prstGeom>
          </p:spPr>
        </p:pic>
        <p:pic>
          <p:nvPicPr>
            <p:cNvPr id="117" name="Picture 1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1956" y="3582559"/>
              <a:ext cx="636754" cy="790047"/>
            </a:xfrm>
            <a:prstGeom prst="rect">
              <a:avLst/>
            </a:prstGeom>
          </p:spPr>
        </p:pic>
        <p:pic>
          <p:nvPicPr>
            <p:cNvPr id="118" name="Picture 117"/>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6371150" y="4461376"/>
              <a:ext cx="636754" cy="633452"/>
            </a:xfrm>
            <a:prstGeom prst="rect">
              <a:avLst/>
            </a:prstGeom>
          </p:spPr>
        </p:pic>
        <p:pic>
          <p:nvPicPr>
            <p:cNvPr id="119" name="Picture 118"/>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7161956" y="4461376"/>
              <a:ext cx="636754" cy="633452"/>
            </a:xfrm>
            <a:prstGeom prst="rect">
              <a:avLst/>
            </a:prstGeom>
          </p:spPr>
        </p:pic>
        <p:pic>
          <p:nvPicPr>
            <p:cNvPr id="120" name="Picture 1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71150" y="2709450"/>
              <a:ext cx="636754" cy="790047"/>
            </a:xfrm>
            <a:prstGeom prst="rect">
              <a:avLst/>
            </a:prstGeom>
          </p:spPr>
        </p:pic>
      </p:grpSp>
      <p:sp>
        <p:nvSpPr>
          <p:cNvPr id="2" name="Oval 1"/>
          <p:cNvSpPr/>
          <p:nvPr/>
        </p:nvSpPr>
        <p:spPr bwMode="auto">
          <a:xfrm>
            <a:off x="1018214" y="4352440"/>
            <a:ext cx="180473" cy="180473"/>
          </a:xfrm>
          <a:prstGeom prst="ellipse">
            <a:avLst/>
          </a:prstGeom>
          <a:solidFill>
            <a:srgbClr val="92D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200" dirty="0">
                <a:gradFill>
                  <a:gsLst>
                    <a:gs pos="0">
                      <a:srgbClr val="FFFFFF"/>
                    </a:gs>
                    <a:gs pos="100000">
                      <a:srgbClr val="FFFFFF"/>
                    </a:gs>
                  </a:gsLst>
                  <a:lin ang="5400000" scaled="0"/>
                </a:gradFill>
              </a:rPr>
              <a:t> </a:t>
            </a:r>
          </a:p>
        </p:txBody>
      </p:sp>
      <p:sp>
        <p:nvSpPr>
          <p:cNvPr id="98" name="Oval 97"/>
          <p:cNvSpPr/>
          <p:nvPr/>
        </p:nvSpPr>
        <p:spPr bwMode="auto">
          <a:xfrm>
            <a:off x="1016504" y="4350730"/>
            <a:ext cx="180473" cy="180473"/>
          </a:xfrm>
          <a:prstGeom prst="ellipse">
            <a:avLst/>
          </a:prstGeom>
          <a:solidFill>
            <a:srgbClr val="92D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200" dirty="0">
                <a:gradFill>
                  <a:gsLst>
                    <a:gs pos="0">
                      <a:srgbClr val="FFFFFF"/>
                    </a:gs>
                    <a:gs pos="100000">
                      <a:srgbClr val="FFFFFF"/>
                    </a:gs>
                  </a:gsLst>
                  <a:lin ang="5400000" scaled="0"/>
                </a:gradFill>
              </a:rPr>
              <a:t> </a:t>
            </a:r>
          </a:p>
        </p:txBody>
      </p:sp>
      <p:sp>
        <p:nvSpPr>
          <p:cNvPr id="99" name="TextBox 98"/>
          <p:cNvSpPr txBox="1"/>
          <p:nvPr/>
        </p:nvSpPr>
        <p:spPr>
          <a:xfrm>
            <a:off x="7322113" y="5629642"/>
            <a:ext cx="3120174" cy="221599"/>
          </a:xfrm>
          <a:prstGeom prst="rect">
            <a:avLst/>
          </a:prstGeom>
          <a:noFill/>
        </p:spPr>
        <p:txBody>
          <a:bodyPr wrap="square" lIns="0" tIns="0" rIns="0" bIns="0" rtlCol="0">
            <a:spAutoFit/>
          </a:bodyPr>
          <a:lstStyle/>
          <a:p>
            <a:pPr algn="ctr">
              <a:lnSpc>
                <a:spcPct val="80000"/>
              </a:lnSpc>
              <a:spcBef>
                <a:spcPct val="20000"/>
              </a:spcBef>
              <a:buSzPct val="80000"/>
            </a:pPr>
            <a:r>
              <a:rPr lang="cs-CZ" smtClean="0">
                <a:solidFill>
                  <a:srgbClr val="FFFFFF">
                    <a:alpha val="99000"/>
                  </a:srgbClr>
                </a:solidFill>
              </a:rPr>
              <a:t>Microsoft Azure Storage</a:t>
            </a:r>
            <a:endParaRPr lang="en-US" dirty="0">
              <a:solidFill>
                <a:srgbClr val="FFFFFF">
                  <a:alpha val="99000"/>
                </a:srgbClr>
              </a:solidFill>
            </a:endParaRPr>
          </a:p>
        </p:txBody>
      </p:sp>
      <p:sp>
        <p:nvSpPr>
          <p:cNvPr id="4" name="Title 3"/>
          <p:cNvSpPr>
            <a:spLocks noGrp="1"/>
          </p:cNvSpPr>
          <p:nvPr>
            <p:ph type="title"/>
          </p:nvPr>
        </p:nvSpPr>
        <p:spPr/>
        <p:txBody>
          <a:bodyPr/>
          <a:lstStyle/>
          <a:p>
            <a:r>
              <a:rPr lang="cs-CZ" smtClean="0"/>
              <a:t>Georeplikace</a:t>
            </a:r>
            <a:endParaRPr lang="en-US"/>
          </a:p>
        </p:txBody>
      </p:sp>
    </p:spTree>
    <p:extLst>
      <p:ext uri="{BB962C8B-B14F-4D97-AF65-F5344CB8AC3E}">
        <p14:creationId xmlns:p14="http://schemas.microsoft.com/office/powerpoint/2010/main" val="4125106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par>
                                <p:cTn id="8" presetID="22" presetClass="entr" presetSubtype="8"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left)">
                                      <p:cBhvr>
                                        <p:cTn id="10" dur="500"/>
                                        <p:tgtEl>
                                          <p:spTgt spid="27"/>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61"/>
                                        </p:tgtEl>
                                        <p:attrNameLst>
                                          <p:attrName>style.visibility</p:attrName>
                                        </p:attrNameLst>
                                      </p:cBhvr>
                                      <p:to>
                                        <p:strVal val="visible"/>
                                      </p:to>
                                    </p:set>
                                    <p:animEffect transition="in" filter="fade">
                                      <p:cBhvr>
                                        <p:cTn id="14" dur="500"/>
                                        <p:tgtEl>
                                          <p:spTgt spid="61"/>
                                        </p:tgtEl>
                                      </p:cBhvr>
                                    </p:animEffect>
                                  </p:childTnLst>
                                </p:cTn>
                              </p:par>
                            </p:childTnLst>
                          </p:cTn>
                        </p:par>
                        <p:par>
                          <p:cTn id="15" fill="hold">
                            <p:stCondLst>
                              <p:cond delay="1500"/>
                            </p:stCondLst>
                            <p:childTnLst>
                              <p:par>
                                <p:cTn id="16" presetID="22" presetClass="entr" presetSubtype="4"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childTnLst>
                          </p:cTn>
                        </p:par>
                        <p:par>
                          <p:cTn id="19" fill="hold">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1339"/>
                                        </p:tgtEl>
                                        <p:attrNameLst>
                                          <p:attrName>style.visibility</p:attrName>
                                        </p:attrNameLst>
                                      </p:cBhvr>
                                      <p:to>
                                        <p:strVal val="visible"/>
                                      </p:to>
                                    </p:set>
                                    <p:animEffect transition="in" filter="fade">
                                      <p:cBhvr>
                                        <p:cTn id="22" dur="250"/>
                                        <p:tgtEl>
                                          <p:spTgt spid="1339"/>
                                        </p:tgtEl>
                                      </p:cBhvr>
                                    </p:animEffect>
                                  </p:childTnLst>
                                </p:cTn>
                              </p:par>
                            </p:childTnLst>
                          </p:cTn>
                        </p:par>
                        <p:par>
                          <p:cTn id="23" fill="hold">
                            <p:stCondLst>
                              <p:cond delay="2250"/>
                            </p:stCondLst>
                            <p:childTnLst>
                              <p:par>
                                <p:cTn id="24" presetID="22" presetClass="entr" presetSubtype="4" fill="hold" grpId="0" nodeType="afterEffect">
                                  <p:stCondLst>
                                    <p:cond delay="0"/>
                                  </p:stCondLst>
                                  <p:childTnLst>
                                    <p:set>
                                      <p:cBhvr>
                                        <p:cTn id="25" dur="1" fill="hold">
                                          <p:stCondLst>
                                            <p:cond delay="0"/>
                                          </p:stCondLst>
                                        </p:cTn>
                                        <p:tgtEl>
                                          <p:spTgt spid="1355"/>
                                        </p:tgtEl>
                                        <p:attrNameLst>
                                          <p:attrName>style.visibility</p:attrName>
                                        </p:attrNameLst>
                                      </p:cBhvr>
                                      <p:to>
                                        <p:strVal val="visible"/>
                                      </p:to>
                                    </p:set>
                                    <p:animEffect transition="in" filter="wipe(down)">
                                      <p:cBhvr>
                                        <p:cTn id="26" dur="500"/>
                                        <p:tgtEl>
                                          <p:spTgt spid="1355"/>
                                        </p:tgtEl>
                                      </p:cBhvr>
                                    </p:animEffect>
                                  </p:childTnLst>
                                </p:cTn>
                              </p:par>
                            </p:childTnLst>
                          </p:cTn>
                        </p:par>
                        <p:par>
                          <p:cTn id="27" fill="hold">
                            <p:stCondLst>
                              <p:cond delay="2750"/>
                            </p:stCondLst>
                            <p:childTnLst>
                              <p:par>
                                <p:cTn id="28" presetID="10" presetClass="entr" presetSubtype="0" fill="hold" grpId="0" nodeType="afterEffect">
                                  <p:stCondLst>
                                    <p:cond delay="0"/>
                                  </p:stCondLst>
                                  <p:childTnLst>
                                    <p:set>
                                      <p:cBhvr>
                                        <p:cTn id="29" dur="1" fill="hold">
                                          <p:stCondLst>
                                            <p:cond delay="0"/>
                                          </p:stCondLst>
                                        </p:cTn>
                                        <p:tgtEl>
                                          <p:spTgt spid="1358"/>
                                        </p:tgtEl>
                                        <p:attrNameLst>
                                          <p:attrName>style.visibility</p:attrName>
                                        </p:attrNameLst>
                                      </p:cBhvr>
                                      <p:to>
                                        <p:strVal val="visible"/>
                                      </p:to>
                                    </p:set>
                                    <p:animEffect transition="in" filter="fade">
                                      <p:cBhvr>
                                        <p:cTn id="30" dur="250"/>
                                        <p:tgtEl>
                                          <p:spTgt spid="1358"/>
                                        </p:tgtEl>
                                      </p:cBhvr>
                                    </p:animEffect>
                                  </p:childTnLst>
                                </p:cTn>
                              </p:par>
                            </p:childTnLst>
                          </p:cTn>
                        </p:par>
                        <p:par>
                          <p:cTn id="31" fill="hold">
                            <p:stCondLst>
                              <p:cond delay="3000"/>
                            </p:stCondLst>
                            <p:childTnLst>
                              <p:par>
                                <p:cTn id="32" presetID="10" presetClass="entr" presetSubtype="0" fill="hold" grpId="0" nodeType="afterEffect">
                                  <p:stCondLst>
                                    <p:cond delay="1000"/>
                                  </p:stCondLst>
                                  <p:childTnLst>
                                    <p:set>
                                      <p:cBhvr>
                                        <p:cTn id="33" dur="1" fill="hold">
                                          <p:stCondLst>
                                            <p:cond delay="0"/>
                                          </p:stCondLst>
                                        </p:cTn>
                                        <p:tgtEl>
                                          <p:spTgt spid="64"/>
                                        </p:tgtEl>
                                        <p:attrNameLst>
                                          <p:attrName>style.visibility</p:attrName>
                                        </p:attrNameLst>
                                      </p:cBhvr>
                                      <p:to>
                                        <p:strVal val="visible"/>
                                      </p:to>
                                    </p:set>
                                    <p:animEffect transition="in" filter="fade">
                                      <p:cBhvr>
                                        <p:cTn id="34" dur="250"/>
                                        <p:tgtEl>
                                          <p:spTgt spid="64"/>
                                        </p:tgtEl>
                                      </p:cBhvr>
                                    </p:animEffect>
                                  </p:childTnLst>
                                </p:cTn>
                              </p:par>
                              <p:par>
                                <p:cTn id="35" presetID="22" presetClass="entr" presetSubtype="8" fill="hold" nodeType="withEffect">
                                  <p:stCondLst>
                                    <p:cond delay="1000"/>
                                  </p:stCondLst>
                                  <p:childTnLst>
                                    <p:set>
                                      <p:cBhvr>
                                        <p:cTn id="36" dur="1" fill="hold">
                                          <p:stCondLst>
                                            <p:cond delay="0"/>
                                          </p:stCondLst>
                                        </p:cTn>
                                        <p:tgtEl>
                                          <p:spTgt spid="1359"/>
                                        </p:tgtEl>
                                        <p:attrNameLst>
                                          <p:attrName>style.visibility</p:attrName>
                                        </p:attrNameLst>
                                      </p:cBhvr>
                                      <p:to>
                                        <p:strVal val="visible"/>
                                      </p:to>
                                    </p:set>
                                    <p:animEffect transition="in" filter="wipe(left)">
                                      <p:cBhvr>
                                        <p:cTn id="37" dur="1000"/>
                                        <p:tgtEl>
                                          <p:spTgt spid="1359"/>
                                        </p:tgtEl>
                                      </p:cBhvr>
                                    </p:animEffect>
                                  </p:childTnLst>
                                </p:cTn>
                              </p:par>
                            </p:childTnLst>
                          </p:cTn>
                        </p:par>
                        <p:par>
                          <p:cTn id="38" fill="hold">
                            <p:stCondLst>
                              <p:cond delay="5000"/>
                            </p:stCondLst>
                            <p:childTnLst>
                              <p:par>
                                <p:cTn id="39" presetID="10" presetClass="entr" presetSubtype="0" fill="hold" grpId="0" nodeType="afterEffect">
                                  <p:stCondLst>
                                    <p:cond delay="0"/>
                                  </p:stCondLst>
                                  <p:childTnLst>
                                    <p:set>
                                      <p:cBhvr>
                                        <p:cTn id="40" dur="1" fill="hold">
                                          <p:stCondLst>
                                            <p:cond delay="0"/>
                                          </p:stCondLst>
                                        </p:cTn>
                                        <p:tgtEl>
                                          <p:spTgt spid="62"/>
                                        </p:tgtEl>
                                        <p:attrNameLst>
                                          <p:attrName>style.visibility</p:attrName>
                                        </p:attrNameLst>
                                      </p:cBhvr>
                                      <p:to>
                                        <p:strVal val="visible"/>
                                      </p:to>
                                    </p:set>
                                    <p:animEffect transition="in" filter="fade">
                                      <p:cBhvr>
                                        <p:cTn id="41" dur="250"/>
                                        <p:tgtEl>
                                          <p:spTgt spid="62"/>
                                        </p:tgtEl>
                                      </p:cBhvr>
                                    </p:animEffect>
                                  </p:childTnLst>
                                </p:cTn>
                              </p:par>
                            </p:childTnLst>
                          </p:cTn>
                        </p:par>
                        <p:par>
                          <p:cTn id="42" fill="hold">
                            <p:stCondLst>
                              <p:cond delay="5250"/>
                            </p:stCondLst>
                            <p:childTnLst>
                              <p:par>
                                <p:cTn id="43" presetID="10" presetClass="entr" presetSubtype="0" fill="hold" grpId="0" nodeType="after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fade">
                                      <p:cBhvr>
                                        <p:cTn id="45" dur="500"/>
                                        <p:tgtEl>
                                          <p:spTgt spid="2"/>
                                        </p:tgtEl>
                                      </p:cBhvr>
                                    </p:animEffect>
                                  </p:childTnLst>
                                </p:cTn>
                              </p:par>
                              <p:par>
                                <p:cTn id="46" presetID="63" presetClass="path" presetSubtype="0" repeatCount="indefinite" accel="50000" decel="50000" fill="hold" grpId="1" nodeType="withEffect">
                                  <p:stCondLst>
                                    <p:cond delay="0"/>
                                  </p:stCondLst>
                                  <p:childTnLst>
                                    <p:animMotion origin="layout" path="M -2.5013E-6 4.28406E-6 L 0.29886 4.28406E-6 " pathEditMode="relative" rAng="0" ptsTypes="AA">
                                      <p:cBhvr>
                                        <p:cTn id="47" dur="2000" fill="hold"/>
                                        <p:tgtEl>
                                          <p:spTgt spid="2"/>
                                        </p:tgtEl>
                                        <p:attrNameLst>
                                          <p:attrName>ppt_x</p:attrName>
                                          <p:attrName>ppt_y</p:attrName>
                                        </p:attrNameLst>
                                      </p:cBhvr>
                                      <p:rCtr x="14943" y="0"/>
                                    </p:animMotion>
                                  </p:childTnLst>
                                </p:cTn>
                              </p:par>
                              <p:par>
                                <p:cTn id="48" presetID="10" presetClass="entr" presetSubtype="0" fill="hold" grpId="0" nodeType="withEffect">
                                  <p:stCondLst>
                                    <p:cond delay="500"/>
                                  </p:stCondLst>
                                  <p:childTnLst>
                                    <p:set>
                                      <p:cBhvr>
                                        <p:cTn id="49" dur="1" fill="hold">
                                          <p:stCondLst>
                                            <p:cond delay="0"/>
                                          </p:stCondLst>
                                        </p:cTn>
                                        <p:tgtEl>
                                          <p:spTgt spid="98"/>
                                        </p:tgtEl>
                                        <p:attrNameLst>
                                          <p:attrName>style.visibility</p:attrName>
                                        </p:attrNameLst>
                                      </p:cBhvr>
                                      <p:to>
                                        <p:strVal val="visible"/>
                                      </p:to>
                                    </p:set>
                                    <p:animEffect transition="in" filter="fade">
                                      <p:cBhvr>
                                        <p:cTn id="50" dur="500"/>
                                        <p:tgtEl>
                                          <p:spTgt spid="98"/>
                                        </p:tgtEl>
                                      </p:cBhvr>
                                    </p:animEffect>
                                  </p:childTnLst>
                                </p:cTn>
                              </p:par>
                              <p:par>
                                <p:cTn id="51" presetID="63" presetClass="path" presetSubtype="0" repeatCount="indefinite" accel="50000" decel="50000" fill="hold" grpId="1" nodeType="withEffect">
                                  <p:stCondLst>
                                    <p:cond delay="500"/>
                                  </p:stCondLst>
                                  <p:childTnLst>
                                    <p:animMotion origin="layout" path="M -2.5013E-6 4.28406E-6 L 0.29886 4.28406E-6 " pathEditMode="relative" rAng="0" ptsTypes="AA">
                                      <p:cBhvr>
                                        <p:cTn id="52" dur="2000" fill="hold"/>
                                        <p:tgtEl>
                                          <p:spTgt spid="98"/>
                                        </p:tgtEl>
                                        <p:attrNameLst>
                                          <p:attrName>ppt_x</p:attrName>
                                          <p:attrName>ppt_y</p:attrName>
                                        </p:attrNameLst>
                                      </p:cBhvr>
                                      <p:rCtr x="14943" y="0"/>
                                    </p:animMotion>
                                  </p:childTnLst>
                                </p:cTn>
                              </p:par>
                            </p:childTnLst>
                          </p:cTn>
                        </p:par>
                        <p:par>
                          <p:cTn id="53" fill="hold">
                            <p:stCondLst>
                              <p:cond delay="7750"/>
                            </p:stCondLst>
                            <p:childTnLst>
                              <p:par>
                                <p:cTn id="54" presetID="10" presetClass="entr" presetSubtype="0" fill="hold" grpId="0" nodeType="after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2" grpId="0" animBg="1"/>
      <p:bldP spid="61" grpId="0"/>
      <p:bldP spid="1339" grpId="0" animBg="1"/>
      <p:bldP spid="18" grpId="0" animBg="1"/>
      <p:bldP spid="1355" grpId="0" animBg="1"/>
      <p:bldP spid="1358" grpId="0" animBg="1"/>
      <p:bldP spid="23" grpId="0"/>
      <p:bldP spid="2" grpId="0" animBg="1"/>
      <p:bldP spid="2" grpId="1" animBg="1"/>
      <p:bldP spid="98" grpId="0" animBg="1"/>
      <p:bldP spid="98" grpId="1"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Bent-Up Arrow 29"/>
          <p:cNvSpPr/>
          <p:nvPr/>
        </p:nvSpPr>
        <p:spPr bwMode="auto">
          <a:xfrm rot="5400000">
            <a:off x="-406620" y="2603738"/>
            <a:ext cx="5223768" cy="2851135"/>
          </a:xfrm>
          <a:prstGeom prst="bentUpArrow">
            <a:avLst>
              <a:gd name="adj1" fmla="val 29400"/>
              <a:gd name="adj2" fmla="val 26016"/>
              <a:gd name="adj3" fmla="val 40504"/>
            </a:avLst>
          </a:prstGeom>
          <a:gradFill flip="none" rotWithShape="1">
            <a:gsLst>
              <a:gs pos="0">
                <a:srgbClr val="442359"/>
              </a:gs>
              <a:gs pos="52000">
                <a:srgbClr val="442359">
                  <a:lumMod val="95000"/>
                  <a:lumOff val="5000"/>
                </a:srgbClr>
              </a:gs>
              <a:gs pos="100000">
                <a:srgbClr val="442359">
                  <a:lumMod val="94000"/>
                  <a:lumOff val="6000"/>
                </a:srgbClr>
              </a:gs>
            </a:gsLst>
            <a:lin ang="210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8" name="Group 7"/>
          <p:cNvGrpSpPr/>
          <p:nvPr/>
        </p:nvGrpSpPr>
        <p:grpSpPr>
          <a:xfrm>
            <a:off x="5486286" y="2179769"/>
            <a:ext cx="7258198" cy="3564995"/>
            <a:chOff x="4544915" y="2130116"/>
            <a:chExt cx="7403740" cy="3636481"/>
          </a:xfrm>
        </p:grpSpPr>
        <p:pic>
          <p:nvPicPr>
            <p:cNvPr id="9" name="Picture 8"/>
            <p:cNvPicPr>
              <a:picLocks noChangeAspect="1"/>
            </p:cNvPicPr>
            <p:nvPr/>
          </p:nvPicPr>
          <p:blipFill rotWithShape="1">
            <a:blip r:embed="rId3">
              <a:duotone>
                <a:srgbClr val="D2D2D2">
                  <a:shade val="45000"/>
                  <a:satMod val="135000"/>
                </a:srgbClr>
                <a:prstClr val="white"/>
              </a:duotone>
              <a:extLst>
                <a:ext uri="{28A0092B-C50C-407E-A947-70E740481C1C}">
                  <a14:useLocalDpi xmlns:a14="http://schemas.microsoft.com/office/drawing/2010/main" val="0"/>
                </a:ext>
              </a:extLst>
            </a:blip>
            <a:srcRect r="4415"/>
            <a:stretch/>
          </p:blipFill>
          <p:spPr>
            <a:xfrm>
              <a:off x="4544915" y="2130116"/>
              <a:ext cx="7403740" cy="3636481"/>
            </a:xfrm>
            <a:prstGeom prst="rect">
              <a:avLst/>
            </a:prstGeom>
          </p:spPr>
        </p:pic>
        <p:sp>
          <p:nvSpPr>
            <p:cNvPr id="10" name="Hexagon 9"/>
            <p:cNvSpPr/>
            <p:nvPr/>
          </p:nvSpPr>
          <p:spPr>
            <a:xfrm>
              <a:off x="5278779" y="3557446"/>
              <a:ext cx="355259" cy="293914"/>
            </a:xfrm>
            <a:prstGeom prst="hexagon">
              <a:avLst>
                <a:gd name="adj" fmla="val 27431"/>
                <a:gd name="vf" fmla="val 115470"/>
              </a:avLst>
            </a:prstGeom>
            <a:gradFill flip="none" rotWithShape="1">
              <a:gsLst>
                <a:gs pos="0">
                  <a:schemeClr val="accent1">
                    <a:lumMod val="86000"/>
                  </a:schemeClr>
                </a:gs>
                <a:gs pos="46000">
                  <a:schemeClr val="accent1"/>
                </a:gs>
                <a:gs pos="100000">
                  <a:schemeClr val="accent1">
                    <a:lumMod val="68000"/>
                  </a:schemeClr>
                </a:gs>
              </a:gsLst>
              <a:lin ang="2700000" scaled="1"/>
              <a:tileRect/>
            </a:gradFill>
            <a:ln>
              <a:solidFill>
                <a:schemeClr val="accent1"/>
              </a:solidFill>
            </a:ln>
          </p:spPr>
          <p:style>
            <a:lnRef idx="1">
              <a:schemeClr val="accent3"/>
            </a:lnRef>
            <a:fillRef idx="2">
              <a:schemeClr val="accent3"/>
            </a:fillRef>
            <a:effectRef idx="1">
              <a:schemeClr val="accent3"/>
            </a:effectRef>
            <a:fontRef idx="minor">
              <a:schemeClr val="dk1"/>
            </a:fontRef>
          </p:style>
          <p:txBody>
            <a:bodyPr rtlCol="0" anchor="ctr"/>
            <a:lstStyle/>
            <a:p>
              <a:pPr algn="ctr" defTabSz="914367"/>
              <a:endParaRPr lang="en-US" sz="1765">
                <a:solidFill>
                  <a:srgbClr val="505050"/>
                </a:solidFill>
              </a:endParaRPr>
            </a:p>
          </p:txBody>
        </p:sp>
        <p:sp>
          <p:nvSpPr>
            <p:cNvPr id="11" name="Hexagon 10"/>
            <p:cNvSpPr/>
            <p:nvPr/>
          </p:nvSpPr>
          <p:spPr>
            <a:xfrm>
              <a:off x="5843857" y="3681959"/>
              <a:ext cx="355259" cy="293914"/>
            </a:xfrm>
            <a:prstGeom prst="hexagon">
              <a:avLst>
                <a:gd name="adj" fmla="val 27431"/>
                <a:gd name="vf" fmla="val 115470"/>
              </a:avLst>
            </a:prstGeom>
            <a:gradFill flip="none" rotWithShape="1">
              <a:gsLst>
                <a:gs pos="0">
                  <a:schemeClr val="accent1">
                    <a:lumMod val="86000"/>
                  </a:schemeClr>
                </a:gs>
                <a:gs pos="46000">
                  <a:schemeClr val="accent1"/>
                </a:gs>
                <a:gs pos="100000">
                  <a:schemeClr val="accent1">
                    <a:lumMod val="68000"/>
                  </a:schemeClr>
                </a:gs>
              </a:gsLst>
              <a:lin ang="2700000" scaled="1"/>
              <a:tileRect/>
            </a:gradFill>
            <a:ln>
              <a:solidFill>
                <a:schemeClr val="accent1"/>
              </a:solidFill>
            </a:ln>
          </p:spPr>
          <p:style>
            <a:lnRef idx="1">
              <a:schemeClr val="accent3"/>
            </a:lnRef>
            <a:fillRef idx="2">
              <a:schemeClr val="accent3"/>
            </a:fillRef>
            <a:effectRef idx="1">
              <a:schemeClr val="accent3"/>
            </a:effectRef>
            <a:fontRef idx="minor">
              <a:schemeClr val="dk1"/>
            </a:fontRef>
          </p:style>
          <p:txBody>
            <a:bodyPr rtlCol="0" anchor="ctr"/>
            <a:lstStyle/>
            <a:p>
              <a:pPr algn="ctr" defTabSz="914367"/>
              <a:endParaRPr lang="en-US" sz="1765">
                <a:solidFill>
                  <a:srgbClr val="505050"/>
                </a:solidFill>
              </a:endParaRPr>
            </a:p>
          </p:txBody>
        </p:sp>
        <p:sp>
          <p:nvSpPr>
            <p:cNvPr id="12" name="Hexagon 11"/>
            <p:cNvSpPr/>
            <p:nvPr/>
          </p:nvSpPr>
          <p:spPr>
            <a:xfrm>
              <a:off x="6300203" y="3528737"/>
              <a:ext cx="355259" cy="293914"/>
            </a:xfrm>
            <a:prstGeom prst="hexagon">
              <a:avLst>
                <a:gd name="adj" fmla="val 27431"/>
                <a:gd name="vf" fmla="val 115470"/>
              </a:avLst>
            </a:prstGeom>
            <a:gradFill flip="none" rotWithShape="1">
              <a:gsLst>
                <a:gs pos="0">
                  <a:schemeClr val="accent1">
                    <a:lumMod val="86000"/>
                  </a:schemeClr>
                </a:gs>
                <a:gs pos="46000">
                  <a:schemeClr val="accent1"/>
                </a:gs>
                <a:gs pos="100000">
                  <a:schemeClr val="accent1">
                    <a:lumMod val="68000"/>
                  </a:schemeClr>
                </a:gs>
              </a:gsLst>
              <a:lin ang="2700000" scaled="1"/>
              <a:tileRect/>
            </a:gradFill>
            <a:ln>
              <a:solidFill>
                <a:schemeClr val="accent1"/>
              </a:solidFill>
            </a:ln>
          </p:spPr>
          <p:style>
            <a:lnRef idx="1">
              <a:schemeClr val="accent3"/>
            </a:lnRef>
            <a:fillRef idx="2">
              <a:schemeClr val="accent3"/>
            </a:fillRef>
            <a:effectRef idx="1">
              <a:schemeClr val="accent3"/>
            </a:effectRef>
            <a:fontRef idx="minor">
              <a:schemeClr val="dk1"/>
            </a:fontRef>
          </p:style>
          <p:txBody>
            <a:bodyPr rtlCol="0" anchor="ctr"/>
            <a:lstStyle/>
            <a:p>
              <a:pPr algn="ctr" defTabSz="914367"/>
              <a:endParaRPr lang="en-US" sz="1765">
                <a:solidFill>
                  <a:srgbClr val="505050"/>
                </a:solidFill>
              </a:endParaRPr>
            </a:p>
          </p:txBody>
        </p:sp>
        <p:sp>
          <p:nvSpPr>
            <p:cNvPr id="13" name="Hexagon 12"/>
            <p:cNvSpPr/>
            <p:nvPr/>
          </p:nvSpPr>
          <p:spPr>
            <a:xfrm>
              <a:off x="5937746" y="3234823"/>
              <a:ext cx="355259" cy="293914"/>
            </a:xfrm>
            <a:prstGeom prst="hexagon">
              <a:avLst>
                <a:gd name="adj" fmla="val 27431"/>
                <a:gd name="vf" fmla="val 115470"/>
              </a:avLst>
            </a:prstGeom>
            <a:gradFill flip="none" rotWithShape="1">
              <a:gsLst>
                <a:gs pos="0">
                  <a:schemeClr val="accent1">
                    <a:lumMod val="86000"/>
                  </a:schemeClr>
                </a:gs>
                <a:gs pos="46000">
                  <a:schemeClr val="accent1"/>
                </a:gs>
                <a:gs pos="100000">
                  <a:schemeClr val="accent1">
                    <a:lumMod val="68000"/>
                  </a:schemeClr>
                </a:gs>
              </a:gsLst>
              <a:lin ang="2700000" scaled="1"/>
              <a:tileRect/>
            </a:gradFill>
            <a:ln>
              <a:solidFill>
                <a:schemeClr val="accent1"/>
              </a:solidFill>
            </a:ln>
          </p:spPr>
          <p:style>
            <a:lnRef idx="1">
              <a:schemeClr val="accent3"/>
            </a:lnRef>
            <a:fillRef idx="2">
              <a:schemeClr val="accent3"/>
            </a:fillRef>
            <a:effectRef idx="1">
              <a:schemeClr val="accent3"/>
            </a:effectRef>
            <a:fontRef idx="minor">
              <a:schemeClr val="dk1"/>
            </a:fontRef>
          </p:style>
          <p:txBody>
            <a:bodyPr rtlCol="0" anchor="ctr"/>
            <a:lstStyle/>
            <a:p>
              <a:pPr algn="ctr" defTabSz="914367"/>
              <a:endParaRPr lang="en-US" sz="1765">
                <a:solidFill>
                  <a:srgbClr val="505050"/>
                </a:solidFill>
              </a:endParaRPr>
            </a:p>
          </p:txBody>
        </p:sp>
        <p:sp>
          <p:nvSpPr>
            <p:cNvPr id="14" name="Hexagon 13"/>
            <p:cNvSpPr/>
            <p:nvPr/>
          </p:nvSpPr>
          <p:spPr>
            <a:xfrm>
              <a:off x="7589851" y="3201924"/>
              <a:ext cx="355259" cy="293914"/>
            </a:xfrm>
            <a:prstGeom prst="hexagon">
              <a:avLst>
                <a:gd name="adj" fmla="val 27431"/>
                <a:gd name="vf" fmla="val 115470"/>
              </a:avLst>
            </a:prstGeom>
            <a:gradFill flip="none" rotWithShape="1">
              <a:gsLst>
                <a:gs pos="0">
                  <a:schemeClr val="accent1">
                    <a:lumMod val="86000"/>
                  </a:schemeClr>
                </a:gs>
                <a:gs pos="46000">
                  <a:schemeClr val="accent1"/>
                </a:gs>
                <a:gs pos="100000">
                  <a:schemeClr val="accent1">
                    <a:lumMod val="68000"/>
                  </a:schemeClr>
                </a:gs>
              </a:gsLst>
              <a:lin ang="2700000" scaled="1"/>
              <a:tileRect/>
            </a:gradFill>
            <a:ln>
              <a:solidFill>
                <a:schemeClr val="accent1"/>
              </a:solidFill>
            </a:ln>
          </p:spPr>
          <p:style>
            <a:lnRef idx="1">
              <a:schemeClr val="accent3"/>
            </a:lnRef>
            <a:fillRef idx="2">
              <a:schemeClr val="accent3"/>
            </a:fillRef>
            <a:effectRef idx="1">
              <a:schemeClr val="accent3"/>
            </a:effectRef>
            <a:fontRef idx="minor">
              <a:schemeClr val="dk1"/>
            </a:fontRef>
          </p:style>
          <p:txBody>
            <a:bodyPr rtlCol="0" anchor="ctr"/>
            <a:lstStyle/>
            <a:p>
              <a:pPr algn="ctr" defTabSz="914367"/>
              <a:endParaRPr lang="en-US" sz="1765">
                <a:solidFill>
                  <a:srgbClr val="505050"/>
                </a:solidFill>
              </a:endParaRPr>
            </a:p>
          </p:txBody>
        </p:sp>
        <p:sp>
          <p:nvSpPr>
            <p:cNvPr id="15" name="Hexagon 14"/>
            <p:cNvSpPr/>
            <p:nvPr/>
          </p:nvSpPr>
          <p:spPr>
            <a:xfrm>
              <a:off x="7998726" y="3263532"/>
              <a:ext cx="355259" cy="293914"/>
            </a:xfrm>
            <a:prstGeom prst="hexagon">
              <a:avLst>
                <a:gd name="adj" fmla="val 27431"/>
                <a:gd name="vf" fmla="val 115470"/>
              </a:avLst>
            </a:prstGeom>
            <a:gradFill flip="none" rotWithShape="1">
              <a:gsLst>
                <a:gs pos="0">
                  <a:schemeClr val="accent1">
                    <a:lumMod val="86000"/>
                  </a:schemeClr>
                </a:gs>
                <a:gs pos="46000">
                  <a:schemeClr val="accent1"/>
                </a:gs>
                <a:gs pos="100000">
                  <a:schemeClr val="accent1">
                    <a:lumMod val="68000"/>
                  </a:schemeClr>
                </a:gs>
              </a:gsLst>
              <a:lin ang="2700000" scaled="1"/>
              <a:tileRect/>
            </a:gradFill>
            <a:ln>
              <a:solidFill>
                <a:schemeClr val="accent1"/>
              </a:solidFill>
            </a:ln>
          </p:spPr>
          <p:style>
            <a:lnRef idx="1">
              <a:schemeClr val="accent3"/>
            </a:lnRef>
            <a:fillRef idx="2">
              <a:schemeClr val="accent3"/>
            </a:fillRef>
            <a:effectRef idx="1">
              <a:schemeClr val="accent3"/>
            </a:effectRef>
            <a:fontRef idx="minor">
              <a:schemeClr val="dk1"/>
            </a:fontRef>
          </p:style>
          <p:txBody>
            <a:bodyPr rtlCol="0" anchor="ctr"/>
            <a:lstStyle/>
            <a:p>
              <a:pPr algn="ctr" defTabSz="914367"/>
              <a:endParaRPr lang="en-US" sz="1765">
                <a:solidFill>
                  <a:srgbClr val="505050"/>
                </a:solidFill>
              </a:endParaRPr>
            </a:p>
          </p:txBody>
        </p:sp>
        <p:sp>
          <p:nvSpPr>
            <p:cNvPr id="16" name="Hexagon 15"/>
            <p:cNvSpPr/>
            <p:nvPr/>
          </p:nvSpPr>
          <p:spPr>
            <a:xfrm>
              <a:off x="6869899" y="4841521"/>
              <a:ext cx="355259" cy="293914"/>
            </a:xfrm>
            <a:prstGeom prst="hexagon">
              <a:avLst>
                <a:gd name="adj" fmla="val 27431"/>
                <a:gd name="vf" fmla="val 115470"/>
              </a:avLst>
            </a:prstGeom>
            <a:gradFill flip="none" rotWithShape="1">
              <a:gsLst>
                <a:gs pos="0">
                  <a:schemeClr val="accent1">
                    <a:lumMod val="86000"/>
                  </a:schemeClr>
                </a:gs>
                <a:gs pos="46000">
                  <a:schemeClr val="accent1"/>
                </a:gs>
                <a:gs pos="100000">
                  <a:schemeClr val="accent1">
                    <a:lumMod val="68000"/>
                  </a:schemeClr>
                </a:gs>
              </a:gsLst>
              <a:lin ang="2700000" scaled="1"/>
              <a:tileRect/>
            </a:gradFill>
            <a:ln>
              <a:solidFill>
                <a:schemeClr val="accent1"/>
              </a:solidFill>
            </a:ln>
          </p:spPr>
          <p:style>
            <a:lnRef idx="1">
              <a:schemeClr val="accent3"/>
            </a:lnRef>
            <a:fillRef idx="2">
              <a:schemeClr val="accent3"/>
            </a:fillRef>
            <a:effectRef idx="1">
              <a:schemeClr val="accent3"/>
            </a:effectRef>
            <a:fontRef idx="minor">
              <a:schemeClr val="dk1"/>
            </a:fontRef>
          </p:style>
          <p:txBody>
            <a:bodyPr rtlCol="0" anchor="ctr"/>
            <a:lstStyle/>
            <a:p>
              <a:pPr algn="ctr" defTabSz="914367"/>
              <a:endParaRPr lang="en-US" sz="1765">
                <a:solidFill>
                  <a:srgbClr val="505050"/>
                </a:solidFill>
              </a:endParaRPr>
            </a:p>
          </p:txBody>
        </p:sp>
        <p:sp>
          <p:nvSpPr>
            <p:cNvPr id="17" name="Hexagon 16"/>
            <p:cNvSpPr/>
            <p:nvPr/>
          </p:nvSpPr>
          <p:spPr>
            <a:xfrm>
              <a:off x="9940170" y="4325066"/>
              <a:ext cx="355259" cy="293914"/>
            </a:xfrm>
            <a:prstGeom prst="hexagon">
              <a:avLst>
                <a:gd name="adj" fmla="val 27431"/>
                <a:gd name="vf" fmla="val 115470"/>
              </a:avLst>
            </a:prstGeom>
            <a:gradFill flip="none" rotWithShape="1">
              <a:gsLst>
                <a:gs pos="0">
                  <a:schemeClr val="accent1">
                    <a:lumMod val="86000"/>
                  </a:schemeClr>
                </a:gs>
                <a:gs pos="46000">
                  <a:schemeClr val="accent1"/>
                </a:gs>
                <a:gs pos="100000">
                  <a:schemeClr val="accent1">
                    <a:lumMod val="68000"/>
                  </a:schemeClr>
                </a:gs>
              </a:gsLst>
              <a:lin ang="2700000" scaled="1"/>
              <a:tileRect/>
            </a:gradFill>
            <a:ln>
              <a:solidFill>
                <a:schemeClr val="accent1"/>
              </a:solidFill>
            </a:ln>
          </p:spPr>
          <p:style>
            <a:lnRef idx="1">
              <a:schemeClr val="accent3"/>
            </a:lnRef>
            <a:fillRef idx="2">
              <a:schemeClr val="accent3"/>
            </a:fillRef>
            <a:effectRef idx="1">
              <a:schemeClr val="accent3"/>
            </a:effectRef>
            <a:fontRef idx="minor">
              <a:schemeClr val="dk1"/>
            </a:fontRef>
          </p:style>
          <p:txBody>
            <a:bodyPr rtlCol="0" anchor="ctr"/>
            <a:lstStyle/>
            <a:p>
              <a:pPr algn="ctr" defTabSz="914367"/>
              <a:endParaRPr lang="en-US" sz="1765">
                <a:solidFill>
                  <a:srgbClr val="505050"/>
                </a:solidFill>
              </a:endParaRPr>
            </a:p>
          </p:txBody>
        </p:sp>
        <p:sp>
          <p:nvSpPr>
            <p:cNvPr id="18" name="Hexagon 17"/>
            <p:cNvSpPr/>
            <p:nvPr/>
          </p:nvSpPr>
          <p:spPr>
            <a:xfrm>
              <a:off x="10125843" y="3851360"/>
              <a:ext cx="355259" cy="293914"/>
            </a:xfrm>
            <a:prstGeom prst="hexagon">
              <a:avLst>
                <a:gd name="adj" fmla="val 27431"/>
                <a:gd name="vf" fmla="val 115470"/>
              </a:avLst>
            </a:prstGeom>
            <a:gradFill flip="none" rotWithShape="1">
              <a:gsLst>
                <a:gs pos="0">
                  <a:schemeClr val="accent1">
                    <a:lumMod val="86000"/>
                  </a:schemeClr>
                </a:gs>
                <a:gs pos="46000">
                  <a:schemeClr val="accent1"/>
                </a:gs>
                <a:gs pos="100000">
                  <a:schemeClr val="accent1">
                    <a:lumMod val="68000"/>
                  </a:schemeClr>
                </a:gs>
              </a:gsLst>
              <a:lin ang="2700000" scaled="1"/>
              <a:tileRect/>
            </a:gradFill>
            <a:ln>
              <a:solidFill>
                <a:schemeClr val="accent1"/>
              </a:solidFill>
            </a:ln>
          </p:spPr>
          <p:style>
            <a:lnRef idx="1">
              <a:schemeClr val="accent3"/>
            </a:lnRef>
            <a:fillRef idx="2">
              <a:schemeClr val="accent3"/>
            </a:fillRef>
            <a:effectRef idx="1">
              <a:schemeClr val="accent3"/>
            </a:effectRef>
            <a:fontRef idx="minor">
              <a:schemeClr val="dk1"/>
            </a:fontRef>
          </p:style>
          <p:txBody>
            <a:bodyPr rtlCol="0" anchor="ctr"/>
            <a:lstStyle/>
            <a:p>
              <a:pPr algn="ctr" defTabSz="914367"/>
              <a:endParaRPr lang="en-US" sz="1765">
                <a:solidFill>
                  <a:srgbClr val="505050"/>
                </a:solidFill>
              </a:endParaRPr>
            </a:p>
          </p:txBody>
        </p:sp>
        <p:sp>
          <p:nvSpPr>
            <p:cNvPr id="19" name="Hexagon 18"/>
            <p:cNvSpPr/>
            <p:nvPr/>
          </p:nvSpPr>
          <p:spPr>
            <a:xfrm>
              <a:off x="10481102" y="3704403"/>
              <a:ext cx="355259" cy="293914"/>
            </a:xfrm>
            <a:prstGeom prst="hexagon">
              <a:avLst>
                <a:gd name="adj" fmla="val 27431"/>
                <a:gd name="vf" fmla="val 115470"/>
              </a:avLst>
            </a:prstGeom>
            <a:gradFill flip="none" rotWithShape="1">
              <a:gsLst>
                <a:gs pos="0">
                  <a:schemeClr val="accent1">
                    <a:lumMod val="86000"/>
                  </a:schemeClr>
                </a:gs>
                <a:gs pos="46000">
                  <a:schemeClr val="accent1"/>
                </a:gs>
                <a:gs pos="100000">
                  <a:schemeClr val="accent1">
                    <a:lumMod val="68000"/>
                  </a:schemeClr>
                </a:gs>
              </a:gsLst>
              <a:lin ang="2700000" scaled="1"/>
              <a:tileRect/>
            </a:gradFill>
            <a:ln>
              <a:solidFill>
                <a:schemeClr val="accent1"/>
              </a:solidFill>
            </a:ln>
          </p:spPr>
          <p:style>
            <a:lnRef idx="1">
              <a:schemeClr val="accent3"/>
            </a:lnRef>
            <a:fillRef idx="2">
              <a:schemeClr val="accent3"/>
            </a:fillRef>
            <a:effectRef idx="1">
              <a:schemeClr val="accent3"/>
            </a:effectRef>
            <a:fontRef idx="minor">
              <a:schemeClr val="dk1"/>
            </a:fontRef>
          </p:style>
          <p:txBody>
            <a:bodyPr rtlCol="0" anchor="ctr"/>
            <a:lstStyle/>
            <a:p>
              <a:pPr algn="ctr" defTabSz="914367"/>
              <a:endParaRPr lang="en-US" sz="1765">
                <a:solidFill>
                  <a:srgbClr val="505050"/>
                </a:solidFill>
              </a:endParaRPr>
            </a:p>
          </p:txBody>
        </p:sp>
        <p:sp>
          <p:nvSpPr>
            <p:cNvPr id="20" name="Hexagon 19"/>
            <p:cNvSpPr/>
            <p:nvPr/>
          </p:nvSpPr>
          <p:spPr>
            <a:xfrm>
              <a:off x="10759818" y="3410489"/>
              <a:ext cx="355259" cy="293914"/>
            </a:xfrm>
            <a:prstGeom prst="hexagon">
              <a:avLst>
                <a:gd name="adj" fmla="val 27431"/>
                <a:gd name="vf" fmla="val 115470"/>
              </a:avLst>
            </a:prstGeom>
            <a:gradFill flip="none" rotWithShape="1">
              <a:gsLst>
                <a:gs pos="0">
                  <a:schemeClr val="accent1">
                    <a:lumMod val="86000"/>
                  </a:schemeClr>
                </a:gs>
                <a:gs pos="46000">
                  <a:schemeClr val="accent1"/>
                </a:gs>
                <a:gs pos="100000">
                  <a:schemeClr val="accent1">
                    <a:lumMod val="68000"/>
                  </a:schemeClr>
                </a:gs>
              </a:gsLst>
              <a:lin ang="2700000" scaled="1"/>
              <a:tileRect/>
            </a:gradFill>
            <a:ln>
              <a:solidFill>
                <a:schemeClr val="accent1"/>
              </a:solidFill>
            </a:ln>
          </p:spPr>
          <p:style>
            <a:lnRef idx="1">
              <a:schemeClr val="accent3"/>
            </a:lnRef>
            <a:fillRef idx="2">
              <a:schemeClr val="accent3"/>
            </a:fillRef>
            <a:effectRef idx="1">
              <a:schemeClr val="accent3"/>
            </a:effectRef>
            <a:fontRef idx="minor">
              <a:schemeClr val="dk1"/>
            </a:fontRef>
          </p:style>
          <p:txBody>
            <a:bodyPr rtlCol="0" anchor="ctr"/>
            <a:lstStyle/>
            <a:p>
              <a:pPr algn="ctr" defTabSz="914367"/>
              <a:endParaRPr lang="en-US" sz="1765">
                <a:solidFill>
                  <a:srgbClr val="505050"/>
                </a:solidFill>
              </a:endParaRPr>
            </a:p>
          </p:txBody>
        </p:sp>
      </p:grpSp>
      <p:sp>
        <p:nvSpPr>
          <p:cNvPr id="2" name="Title 1"/>
          <p:cNvSpPr>
            <a:spLocks noGrp="1"/>
          </p:cNvSpPr>
          <p:nvPr>
            <p:ph type="title"/>
          </p:nvPr>
        </p:nvSpPr>
        <p:spPr/>
        <p:txBody>
          <a:bodyPr/>
          <a:lstStyle/>
          <a:p>
            <a:r>
              <a:rPr lang="en-US" dirty="0" smtClean="0"/>
              <a:t>Asynchronous Geo-replication</a:t>
            </a:r>
            <a:endParaRPr lang="en-US" dirty="0"/>
          </a:p>
        </p:txBody>
      </p:sp>
      <p:cxnSp>
        <p:nvCxnSpPr>
          <p:cNvPr id="31" name="Straight Arrow Connector 30"/>
          <p:cNvCxnSpPr>
            <a:endCxn id="32" idx="2"/>
          </p:cNvCxnSpPr>
          <p:nvPr/>
        </p:nvCxnSpPr>
        <p:spPr>
          <a:xfrm>
            <a:off x="8520270" y="3073316"/>
            <a:ext cx="681210" cy="4958"/>
          </a:xfrm>
          <a:prstGeom prst="straightConnector1">
            <a:avLst/>
          </a:prstGeom>
          <a:ln w="57150">
            <a:solidFill>
              <a:srgbClr val="E20056"/>
            </a:solidFill>
            <a:tailEnd type="triangle" w="med" len="lg"/>
          </a:ln>
        </p:spPr>
        <p:style>
          <a:lnRef idx="1">
            <a:schemeClr val="accent1"/>
          </a:lnRef>
          <a:fillRef idx="0">
            <a:schemeClr val="accent1"/>
          </a:fillRef>
          <a:effectRef idx="0">
            <a:schemeClr val="accent1"/>
          </a:effectRef>
          <a:fontRef idx="minor">
            <a:schemeClr val="tx1"/>
          </a:fontRef>
        </p:style>
      </p:cxnSp>
      <p:sp>
        <p:nvSpPr>
          <p:cNvPr id="32" name="Can 31"/>
          <p:cNvSpPr/>
          <p:nvPr/>
        </p:nvSpPr>
        <p:spPr>
          <a:xfrm>
            <a:off x="9201479" y="2757935"/>
            <a:ext cx="571038" cy="640678"/>
          </a:xfrm>
          <a:prstGeom prst="can">
            <a:avLst>
              <a:gd name="adj" fmla="val 31571"/>
            </a:avLst>
          </a:prstGeom>
          <a:solidFill>
            <a:srgbClr val="9E76B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91427" rIns="0" rtlCol="0" anchor="ctr"/>
          <a:lstStyle/>
          <a:p>
            <a:pPr algn="ctr" defTabSz="914367"/>
            <a:r>
              <a:rPr lang="en-US" b="1" dirty="0">
                <a:solidFill>
                  <a:srgbClr val="505050">
                    <a:lumMod val="85000"/>
                  </a:srgbClr>
                </a:solidFill>
              </a:rPr>
              <a:t>DB1</a:t>
            </a:r>
            <a:endParaRPr lang="en-US" sz="2800" b="1" dirty="0">
              <a:solidFill>
                <a:srgbClr val="505050">
                  <a:lumMod val="85000"/>
                </a:srgbClr>
              </a:solidFill>
            </a:endParaRPr>
          </a:p>
        </p:txBody>
      </p:sp>
      <p:cxnSp>
        <p:nvCxnSpPr>
          <p:cNvPr id="33" name="Straight Arrow Connector 32"/>
          <p:cNvCxnSpPr/>
          <p:nvPr/>
        </p:nvCxnSpPr>
        <p:spPr>
          <a:xfrm flipH="1">
            <a:off x="6842308" y="3054237"/>
            <a:ext cx="1384362" cy="278137"/>
          </a:xfrm>
          <a:prstGeom prst="straightConnector1">
            <a:avLst/>
          </a:prstGeom>
          <a:ln w="57150">
            <a:solidFill>
              <a:srgbClr val="E20056"/>
            </a:solidFill>
            <a:tailEnd type="triangle" w="med" len="lg"/>
          </a:ln>
        </p:spPr>
        <p:style>
          <a:lnRef idx="1">
            <a:schemeClr val="accent1"/>
          </a:lnRef>
          <a:fillRef idx="0">
            <a:schemeClr val="accent1"/>
          </a:fillRef>
          <a:effectRef idx="0">
            <a:schemeClr val="accent1"/>
          </a:effectRef>
          <a:fontRef idx="minor">
            <a:schemeClr val="tx1"/>
          </a:fontRef>
        </p:style>
      </p:cxnSp>
      <p:sp>
        <p:nvSpPr>
          <p:cNvPr id="34" name="Can 33"/>
          <p:cNvSpPr/>
          <p:nvPr/>
        </p:nvSpPr>
        <p:spPr>
          <a:xfrm>
            <a:off x="6271269" y="3012037"/>
            <a:ext cx="571037" cy="640678"/>
          </a:xfrm>
          <a:prstGeom prst="can">
            <a:avLst>
              <a:gd name="adj" fmla="val 31571"/>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91427" rIns="0" rtlCol="0" anchor="ctr"/>
          <a:lstStyle/>
          <a:p>
            <a:pPr algn="ctr" defTabSz="914367"/>
            <a:r>
              <a:rPr lang="en-US" b="1" dirty="0">
                <a:solidFill>
                  <a:srgbClr val="FFFFFF"/>
                </a:solidFill>
              </a:rPr>
              <a:t>DB1</a:t>
            </a:r>
          </a:p>
        </p:txBody>
      </p:sp>
      <p:sp>
        <p:nvSpPr>
          <p:cNvPr id="35" name="Can 34"/>
          <p:cNvSpPr/>
          <p:nvPr/>
        </p:nvSpPr>
        <p:spPr>
          <a:xfrm>
            <a:off x="10236796" y="4055069"/>
            <a:ext cx="571037" cy="640678"/>
          </a:xfrm>
          <a:prstGeom prst="can">
            <a:avLst>
              <a:gd name="adj" fmla="val 31571"/>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91427" rIns="0" rtlCol="0" anchor="ctr"/>
          <a:lstStyle/>
          <a:p>
            <a:pPr algn="ctr" defTabSz="914367"/>
            <a:r>
              <a:rPr lang="en-US" b="1" dirty="0">
                <a:solidFill>
                  <a:srgbClr val="FFFFFF"/>
                </a:solidFill>
              </a:rPr>
              <a:t>DB1</a:t>
            </a:r>
            <a:endParaRPr lang="en-US" sz="2800" b="1" dirty="0">
              <a:solidFill>
                <a:srgbClr val="FFFFFF"/>
              </a:solidFill>
            </a:endParaRPr>
          </a:p>
        </p:txBody>
      </p:sp>
      <p:sp>
        <p:nvSpPr>
          <p:cNvPr id="36" name="Can 35"/>
          <p:cNvSpPr/>
          <p:nvPr/>
        </p:nvSpPr>
        <p:spPr>
          <a:xfrm>
            <a:off x="7723702" y="4539825"/>
            <a:ext cx="571037" cy="640678"/>
          </a:xfrm>
          <a:prstGeom prst="can">
            <a:avLst>
              <a:gd name="adj" fmla="val 31571"/>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91427" rIns="0" rtlCol="0" anchor="ctr"/>
          <a:lstStyle/>
          <a:p>
            <a:pPr algn="ctr" defTabSz="914367"/>
            <a:r>
              <a:rPr lang="en-US" b="1" dirty="0">
                <a:solidFill>
                  <a:srgbClr val="FFFFFF"/>
                </a:solidFill>
              </a:rPr>
              <a:t>DB1</a:t>
            </a:r>
            <a:endParaRPr lang="en-US" sz="2800" b="1" dirty="0">
              <a:solidFill>
                <a:srgbClr val="FFFFFF"/>
              </a:solidFill>
            </a:endParaRPr>
          </a:p>
        </p:txBody>
      </p:sp>
      <p:cxnSp>
        <p:nvCxnSpPr>
          <p:cNvPr id="37" name="Straight Arrow Connector 36"/>
          <p:cNvCxnSpPr/>
          <p:nvPr/>
        </p:nvCxnSpPr>
        <p:spPr>
          <a:xfrm>
            <a:off x="8226670" y="3054237"/>
            <a:ext cx="1921742" cy="1201642"/>
          </a:xfrm>
          <a:prstGeom prst="straightConnector1">
            <a:avLst/>
          </a:prstGeom>
          <a:ln w="57150">
            <a:solidFill>
              <a:srgbClr val="E20056"/>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H="1">
            <a:off x="8000730" y="3078274"/>
            <a:ext cx="294009" cy="1544357"/>
          </a:xfrm>
          <a:prstGeom prst="straightConnector1">
            <a:avLst/>
          </a:prstGeom>
          <a:ln w="57150">
            <a:solidFill>
              <a:srgbClr val="E20056"/>
            </a:solidFill>
            <a:tailEnd type="triangle" w="med" len="lg"/>
          </a:ln>
        </p:spPr>
        <p:style>
          <a:lnRef idx="1">
            <a:schemeClr val="accent1"/>
          </a:lnRef>
          <a:fillRef idx="0">
            <a:schemeClr val="accent1"/>
          </a:fillRef>
          <a:effectRef idx="0">
            <a:schemeClr val="accent1"/>
          </a:effectRef>
          <a:fontRef idx="minor">
            <a:schemeClr val="tx1"/>
          </a:fontRef>
        </p:style>
      </p:cxnSp>
      <p:sp>
        <p:nvSpPr>
          <p:cNvPr id="27" name="Can 26"/>
          <p:cNvSpPr/>
          <p:nvPr/>
        </p:nvSpPr>
        <p:spPr>
          <a:xfrm>
            <a:off x="8001277" y="2749768"/>
            <a:ext cx="559891" cy="628173"/>
          </a:xfrm>
          <a:prstGeom prst="can">
            <a:avLst>
              <a:gd name="adj" fmla="val 31571"/>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89642" rIns="0" rtlCol="0" anchor="ctr"/>
          <a:lstStyle/>
          <a:p>
            <a:pPr algn="ctr" defTabSz="914367"/>
            <a:r>
              <a:rPr lang="en-US" sz="1765" b="1" dirty="0">
                <a:solidFill>
                  <a:srgbClr val="FFFFFF"/>
                </a:solidFill>
              </a:rPr>
              <a:t>DB1</a:t>
            </a:r>
            <a:endParaRPr lang="en-US" sz="2745" b="1" dirty="0">
              <a:solidFill>
                <a:srgbClr val="FFFFFF"/>
              </a:solidFill>
            </a:endParaRPr>
          </a:p>
        </p:txBody>
      </p:sp>
      <p:sp>
        <p:nvSpPr>
          <p:cNvPr id="28" name="Rectangle 27"/>
          <p:cNvSpPr/>
          <p:nvPr/>
        </p:nvSpPr>
        <p:spPr bwMode="auto">
          <a:xfrm>
            <a:off x="6851737" y="5050294"/>
            <a:ext cx="2368741" cy="843875"/>
          </a:xfrm>
          <a:prstGeom prst="rect">
            <a:avLst/>
          </a:prstGeom>
          <a:gradFill>
            <a:gsLst>
              <a:gs pos="0">
                <a:srgbClr val="442359">
                  <a:alpha val="1000"/>
                </a:srgbClr>
              </a:gs>
              <a:gs pos="43000">
                <a:srgbClr val="442359"/>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39" name="Rectangle 38"/>
          <p:cNvSpPr/>
          <p:nvPr/>
        </p:nvSpPr>
        <p:spPr>
          <a:xfrm>
            <a:off x="3684274" y="5315052"/>
            <a:ext cx="7621506" cy="1176733"/>
          </a:xfrm>
          <a:prstGeom prst="rect">
            <a:avLst/>
          </a:prstGeom>
        </p:spPr>
        <p:txBody>
          <a:bodyPr wrap="square">
            <a:spAutoFit/>
          </a:bodyPr>
          <a:lstStyle/>
          <a:p>
            <a:pPr defTabSz="914367"/>
            <a:r>
              <a:rPr lang="en-US" sz="3529" dirty="0">
                <a:solidFill>
                  <a:srgbClr val="0072C6">
                    <a:lumMod val="60000"/>
                    <a:lumOff val="40000"/>
                  </a:srgbClr>
                </a:solidFill>
                <a:latin typeface="Segoe UI Light"/>
              </a:rPr>
              <a:t>Geo-replication minimizes business interruption from possible disasters</a:t>
            </a:r>
          </a:p>
        </p:txBody>
      </p:sp>
      <p:sp>
        <p:nvSpPr>
          <p:cNvPr id="29" name="Rectangle 28"/>
          <p:cNvSpPr/>
          <p:nvPr/>
        </p:nvSpPr>
        <p:spPr bwMode="auto">
          <a:xfrm rot="5896841">
            <a:off x="4400130" y="2476122"/>
            <a:ext cx="2246282" cy="1116185"/>
          </a:xfrm>
          <a:prstGeom prst="rect">
            <a:avLst/>
          </a:prstGeom>
          <a:gradFill>
            <a:gsLst>
              <a:gs pos="0">
                <a:srgbClr val="442359">
                  <a:alpha val="1000"/>
                </a:srgbClr>
              </a:gs>
              <a:gs pos="43000">
                <a:srgbClr val="442359"/>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1"/>
          </p:nvPr>
        </p:nvSpPr>
        <p:spPr>
          <a:xfrm>
            <a:off x="269241" y="1189494"/>
            <a:ext cx="8287037" cy="3824381"/>
          </a:xfrm>
        </p:spPr>
        <p:txBody>
          <a:bodyPr/>
          <a:lstStyle/>
          <a:p>
            <a:pPr>
              <a:lnSpc>
                <a:spcPct val="95000"/>
              </a:lnSpc>
            </a:pPr>
            <a:r>
              <a:rPr lang="en-US" sz="2745" dirty="0">
                <a:latin typeface="+mn-lt"/>
              </a:rPr>
              <a:t>Standard geo-replication (Standard and Premium)</a:t>
            </a:r>
          </a:p>
          <a:p>
            <a:pPr lvl="1">
              <a:lnSpc>
                <a:spcPct val="95000"/>
              </a:lnSpc>
            </a:pPr>
            <a:r>
              <a:rPr lang="en-US" sz="1765" dirty="0">
                <a:latin typeface="+mj-lt"/>
              </a:rPr>
              <a:t>Optional non-readable secondary in paired region</a:t>
            </a:r>
          </a:p>
          <a:p>
            <a:pPr lvl="1">
              <a:lnSpc>
                <a:spcPct val="95000"/>
              </a:lnSpc>
            </a:pPr>
            <a:r>
              <a:rPr lang="en-US" sz="1765" dirty="0">
                <a:latin typeface="+mj-lt"/>
              </a:rPr>
              <a:t>Secondary database is charged at discounted rate</a:t>
            </a:r>
          </a:p>
          <a:p>
            <a:pPr lvl="1">
              <a:lnSpc>
                <a:spcPct val="95000"/>
              </a:lnSpc>
            </a:pPr>
            <a:r>
              <a:rPr lang="en-US" sz="1765" dirty="0">
                <a:latin typeface="+mj-lt"/>
              </a:rPr>
              <a:t>Failover enabled by Microsoft if disaster occurs</a:t>
            </a:r>
          </a:p>
          <a:p>
            <a:pPr>
              <a:lnSpc>
                <a:spcPct val="95000"/>
              </a:lnSpc>
            </a:pPr>
            <a:r>
              <a:rPr lang="en-US" sz="2745" dirty="0">
                <a:latin typeface="+mn-lt"/>
              </a:rPr>
              <a:t>Active geo-replication (Premium)</a:t>
            </a:r>
          </a:p>
          <a:p>
            <a:pPr lvl="1">
              <a:lnSpc>
                <a:spcPct val="95000"/>
              </a:lnSpc>
            </a:pPr>
            <a:r>
              <a:rPr lang="en-US" sz="1765" dirty="0">
                <a:latin typeface="+mj-lt"/>
              </a:rPr>
              <a:t>Up to 4 readable secondaries</a:t>
            </a:r>
          </a:p>
          <a:p>
            <a:pPr lvl="1">
              <a:lnSpc>
                <a:spcPct val="95000"/>
              </a:lnSpc>
            </a:pPr>
            <a:r>
              <a:rPr lang="en-US" sz="1765" dirty="0">
                <a:latin typeface="+mj-lt"/>
              </a:rPr>
              <a:t>Full control over secondary location and failover</a:t>
            </a:r>
          </a:p>
          <a:p>
            <a:pPr lvl="1">
              <a:lnSpc>
                <a:spcPct val="95000"/>
              </a:lnSpc>
            </a:pPr>
            <a:r>
              <a:rPr lang="en-US" sz="1765" dirty="0">
                <a:latin typeface="+mj-lt"/>
              </a:rPr>
              <a:t>Supports load balancing, application upgrade and </a:t>
            </a:r>
            <a:br>
              <a:rPr lang="en-US" sz="1765" dirty="0">
                <a:latin typeface="+mj-lt"/>
              </a:rPr>
            </a:br>
            <a:r>
              <a:rPr lang="en-US" sz="1765" dirty="0">
                <a:latin typeface="+mj-lt"/>
              </a:rPr>
              <a:t>relocation scenarios</a:t>
            </a:r>
          </a:p>
          <a:p>
            <a:pPr lvl="1">
              <a:lnSpc>
                <a:spcPct val="95000"/>
              </a:lnSpc>
            </a:pPr>
            <a:r>
              <a:rPr lang="en-US" sz="1765" dirty="0">
                <a:latin typeface="+mj-lt"/>
              </a:rPr>
              <a:t>Can be combined with a non-readable secondary</a:t>
            </a:r>
          </a:p>
          <a:p>
            <a:pPr lvl="1">
              <a:lnSpc>
                <a:spcPct val="95000"/>
              </a:lnSpc>
            </a:pPr>
            <a:endParaRPr lang="en-US" sz="1765" dirty="0"/>
          </a:p>
        </p:txBody>
      </p:sp>
    </p:spTree>
    <p:extLst>
      <p:ext uri="{BB962C8B-B14F-4D97-AF65-F5344CB8AC3E}">
        <p14:creationId xmlns:p14="http://schemas.microsoft.com/office/powerpoint/2010/main" val="36445592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nodeType="afterEffect">
                                  <p:stCondLst>
                                    <p:cond delay="300"/>
                                  </p:stCondLst>
                                  <p:childTnLst>
                                    <p:set>
                                      <p:cBhvr>
                                        <p:cTn id="9" dur="1" fill="hold">
                                          <p:stCondLst>
                                            <p:cond delay="0"/>
                                          </p:stCondLst>
                                        </p:cTn>
                                        <p:tgtEl>
                                          <p:spTgt spid="31"/>
                                        </p:tgtEl>
                                        <p:attrNameLst>
                                          <p:attrName>style.visibility</p:attrName>
                                        </p:attrNameLst>
                                      </p:cBhvr>
                                      <p:to>
                                        <p:strVal val="visible"/>
                                      </p:to>
                                    </p:set>
                                    <p:animEffect transition="in" filter="wipe(left)">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par>
                          <p:cTn id="19" fill="hold">
                            <p:stCondLst>
                              <p:cond delay="0"/>
                            </p:stCondLst>
                            <p:childTnLst>
                              <p:par>
                                <p:cTn id="20" presetID="22" presetClass="entr" presetSubtype="2" fill="hold" nodeType="afterEffect">
                                  <p:stCondLst>
                                    <p:cond delay="300"/>
                                  </p:stCondLst>
                                  <p:childTnLst>
                                    <p:set>
                                      <p:cBhvr>
                                        <p:cTn id="21" dur="1" fill="hold">
                                          <p:stCondLst>
                                            <p:cond delay="0"/>
                                          </p:stCondLst>
                                        </p:cTn>
                                        <p:tgtEl>
                                          <p:spTgt spid="33"/>
                                        </p:tgtEl>
                                        <p:attrNameLst>
                                          <p:attrName>style.visibility</p:attrName>
                                        </p:attrNameLst>
                                      </p:cBhvr>
                                      <p:to>
                                        <p:strVal val="visible"/>
                                      </p:to>
                                    </p:set>
                                    <p:animEffect transition="in" filter="wipe(right)">
                                      <p:cBhvr>
                                        <p:cTn id="22" dur="500"/>
                                        <p:tgtEl>
                                          <p:spTgt spid="33"/>
                                        </p:tgtEl>
                                      </p:cBhvr>
                                    </p:animEffect>
                                  </p:childTnLst>
                                </p:cTn>
                              </p:par>
                              <p:par>
                                <p:cTn id="23" presetID="22" presetClass="entr" presetSubtype="1" fill="hold" nodeType="withEffect">
                                  <p:stCondLst>
                                    <p:cond delay="300"/>
                                  </p:stCondLst>
                                  <p:childTnLst>
                                    <p:set>
                                      <p:cBhvr>
                                        <p:cTn id="24" dur="1" fill="hold">
                                          <p:stCondLst>
                                            <p:cond delay="0"/>
                                          </p:stCondLst>
                                        </p:cTn>
                                        <p:tgtEl>
                                          <p:spTgt spid="38"/>
                                        </p:tgtEl>
                                        <p:attrNameLst>
                                          <p:attrName>style.visibility</p:attrName>
                                        </p:attrNameLst>
                                      </p:cBhvr>
                                      <p:to>
                                        <p:strVal val="visible"/>
                                      </p:to>
                                    </p:set>
                                    <p:animEffect transition="in" filter="wipe(up)">
                                      <p:cBhvr>
                                        <p:cTn id="25" dur="500"/>
                                        <p:tgtEl>
                                          <p:spTgt spid="38"/>
                                        </p:tgtEl>
                                      </p:cBhvr>
                                    </p:animEffect>
                                  </p:childTnLst>
                                </p:cTn>
                              </p:par>
                              <p:par>
                                <p:cTn id="26" presetID="22" presetClass="entr" presetSubtype="8" fill="hold" nodeType="withEffect">
                                  <p:stCondLst>
                                    <p:cond delay="300"/>
                                  </p:stCondLst>
                                  <p:childTnLst>
                                    <p:set>
                                      <p:cBhvr>
                                        <p:cTn id="27" dur="1" fill="hold">
                                          <p:stCondLst>
                                            <p:cond delay="0"/>
                                          </p:stCondLst>
                                        </p:cTn>
                                        <p:tgtEl>
                                          <p:spTgt spid="37"/>
                                        </p:tgtEl>
                                        <p:attrNameLst>
                                          <p:attrName>style.visibility</p:attrName>
                                        </p:attrNameLst>
                                      </p:cBhvr>
                                      <p:to>
                                        <p:strVal val="visible"/>
                                      </p:to>
                                    </p:set>
                                    <p:animEffect transition="in" filter="wipe(left)">
                                      <p:cBhvr>
                                        <p:cTn id="2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4" grpId="0" animBg="1"/>
      <p:bldP spid="35" grpId="0" animBg="1"/>
      <p:bldP spid="3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ent-Up Arrow 7"/>
          <p:cNvSpPr/>
          <p:nvPr/>
        </p:nvSpPr>
        <p:spPr bwMode="auto">
          <a:xfrm rot="5400000">
            <a:off x="-481322" y="2678441"/>
            <a:ext cx="5223768" cy="2701731"/>
          </a:xfrm>
          <a:prstGeom prst="bentUpArrow">
            <a:avLst>
              <a:gd name="adj1" fmla="val 29400"/>
              <a:gd name="adj2" fmla="val 26016"/>
              <a:gd name="adj3" fmla="val 40504"/>
            </a:avLst>
          </a:prstGeom>
          <a:gradFill flip="none" rotWithShape="1">
            <a:gsLst>
              <a:gs pos="0">
                <a:srgbClr val="442359"/>
              </a:gs>
              <a:gs pos="52000">
                <a:srgbClr val="442359">
                  <a:lumMod val="95000"/>
                  <a:lumOff val="5000"/>
                </a:srgbClr>
              </a:gs>
              <a:gs pos="100000">
                <a:srgbClr val="442359">
                  <a:lumMod val="94000"/>
                  <a:lumOff val="6000"/>
                </a:srgbClr>
              </a:gs>
            </a:gsLst>
            <a:lin ang="210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p:txBody>
          <a:bodyPr/>
          <a:lstStyle/>
          <a:p>
            <a:r>
              <a:rPr lang="en-US" dirty="0" smtClean="0"/>
              <a:t>Azure SQL Database</a:t>
            </a:r>
            <a:endParaRPr lang="en-US" dirty="0"/>
          </a:p>
        </p:txBody>
      </p:sp>
      <p:sp>
        <p:nvSpPr>
          <p:cNvPr id="3" name="Text Placeholder 2"/>
          <p:cNvSpPr>
            <a:spLocks noGrp="1"/>
          </p:cNvSpPr>
          <p:nvPr>
            <p:ph type="body" sz="quarter" idx="11"/>
          </p:nvPr>
        </p:nvSpPr>
        <p:spPr>
          <a:xfrm>
            <a:off x="269241" y="1189494"/>
            <a:ext cx="11105269" cy="3733073"/>
          </a:xfrm>
        </p:spPr>
        <p:txBody>
          <a:bodyPr/>
          <a:lstStyle/>
          <a:p>
            <a:r>
              <a:rPr lang="en-US" sz="2745" dirty="0"/>
              <a:t>Microsoft-backed database-as-a-service with 99.99% uptime SLA</a:t>
            </a:r>
          </a:p>
          <a:p>
            <a:r>
              <a:rPr lang="en-US" sz="2745" dirty="0"/>
              <a:t>Provision and pay-as-you-go</a:t>
            </a:r>
          </a:p>
          <a:p>
            <a:r>
              <a:rPr lang="en-US" sz="2745" dirty="0"/>
              <a:t>Elastic scale up, scale out </a:t>
            </a:r>
          </a:p>
          <a:p>
            <a:r>
              <a:rPr lang="en-US" sz="2745" dirty="0"/>
              <a:t>Streamlined business continuity with automatic backups and geo-replication</a:t>
            </a:r>
          </a:p>
          <a:p>
            <a:r>
              <a:rPr lang="en-US" sz="2745" dirty="0"/>
              <a:t>Compliant, secure and auditable</a:t>
            </a:r>
          </a:p>
          <a:p>
            <a:r>
              <a:rPr lang="en-US" sz="2745" dirty="0"/>
              <a:t>Self-managed with near zero admin</a:t>
            </a:r>
          </a:p>
          <a:p>
            <a:endParaRPr lang="en-US" sz="2745" dirty="0"/>
          </a:p>
        </p:txBody>
      </p:sp>
      <p:sp>
        <p:nvSpPr>
          <p:cNvPr id="7" name="Rectangle 6"/>
          <p:cNvSpPr/>
          <p:nvPr/>
        </p:nvSpPr>
        <p:spPr>
          <a:xfrm>
            <a:off x="2958514" y="5269064"/>
            <a:ext cx="8415997" cy="1176733"/>
          </a:xfrm>
          <a:prstGeom prst="rect">
            <a:avLst/>
          </a:prstGeom>
        </p:spPr>
        <p:txBody>
          <a:bodyPr wrap="square">
            <a:spAutoFit/>
          </a:bodyPr>
          <a:lstStyle/>
          <a:p>
            <a:pPr marL="457183" lvl="1" defTabSz="914367"/>
            <a:r>
              <a:rPr lang="en-US" sz="3529" dirty="0">
                <a:solidFill>
                  <a:srgbClr val="0072C6">
                    <a:lumMod val="60000"/>
                    <a:lumOff val="40000"/>
                  </a:srgbClr>
                </a:solidFill>
                <a:latin typeface="Segoe UI Light"/>
              </a:rPr>
              <a:t>Enterprise-grade database-as-a-service with easily accessible tier-1 capabilities</a:t>
            </a:r>
          </a:p>
        </p:txBody>
      </p:sp>
    </p:spTree>
    <p:extLst>
      <p:ext uri="{BB962C8B-B14F-4D97-AF65-F5344CB8AC3E}">
        <p14:creationId xmlns:p14="http://schemas.microsoft.com/office/powerpoint/2010/main" val="2190849870"/>
      </p:ext>
    </p:extLst>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cs-CZ" dirty="0" smtClean="0"/>
              <a:t>Azure SQL limitations</a:t>
            </a:r>
            <a:endParaRPr lang="cs-CZ" dirty="0"/>
          </a:p>
        </p:txBody>
      </p:sp>
      <p:sp>
        <p:nvSpPr>
          <p:cNvPr id="4" name="Text Placeholder 3"/>
          <p:cNvSpPr>
            <a:spLocks noGrp="1"/>
          </p:cNvSpPr>
          <p:nvPr>
            <p:ph type="body" sz="quarter" idx="10"/>
          </p:nvPr>
        </p:nvSpPr>
        <p:spPr>
          <a:xfrm>
            <a:off x="269241" y="1189494"/>
            <a:ext cx="5378548" cy="6022995"/>
          </a:xfrm>
        </p:spPr>
        <p:txBody>
          <a:bodyPr/>
          <a:lstStyle/>
          <a:p>
            <a:r>
              <a:rPr lang="en-US" dirty="0"/>
              <a:t>The Common Language Runtime (CLR) integration is not </a:t>
            </a:r>
            <a:r>
              <a:rPr lang="en-US" dirty="0" smtClean="0"/>
              <a:t>supported</a:t>
            </a:r>
            <a:endParaRPr lang="cs-CZ" dirty="0" smtClean="0"/>
          </a:p>
          <a:p>
            <a:r>
              <a:rPr lang="en-US" dirty="0"/>
              <a:t>Extended Stored Procedures, such as </a:t>
            </a:r>
            <a:r>
              <a:rPr lang="en-US" dirty="0" err="1"/>
              <a:t>xp_sendmail</a:t>
            </a:r>
            <a:r>
              <a:rPr lang="en-US" dirty="0"/>
              <a:t>, are not supported</a:t>
            </a:r>
            <a:r>
              <a:rPr lang="en-US" dirty="0" smtClean="0"/>
              <a:t>.</a:t>
            </a:r>
            <a:endParaRPr lang="cs-CZ" dirty="0" smtClean="0"/>
          </a:p>
          <a:p>
            <a:r>
              <a:rPr lang="en-US" dirty="0"/>
              <a:t>Table partitioning </a:t>
            </a:r>
            <a:r>
              <a:rPr lang="en-US" dirty="0" smtClean="0"/>
              <a:t>is </a:t>
            </a:r>
            <a:r>
              <a:rPr lang="en-US" dirty="0"/>
              <a:t>not supported</a:t>
            </a:r>
            <a:r>
              <a:rPr lang="en-US" dirty="0" smtClean="0"/>
              <a:t>.</a:t>
            </a:r>
            <a:endParaRPr lang="en-US" dirty="0"/>
          </a:p>
          <a:p>
            <a:endParaRPr lang="cs-CZ" dirty="0"/>
          </a:p>
        </p:txBody>
      </p:sp>
      <p:sp>
        <p:nvSpPr>
          <p:cNvPr id="5" name="Text Placeholder 4"/>
          <p:cNvSpPr>
            <a:spLocks noGrp="1"/>
          </p:cNvSpPr>
          <p:nvPr>
            <p:ph type="body" sz="quarter" idx="11"/>
          </p:nvPr>
        </p:nvSpPr>
        <p:spPr>
          <a:xfrm>
            <a:off x="6544215" y="1189494"/>
            <a:ext cx="5378548" cy="3904339"/>
          </a:xfrm>
        </p:spPr>
        <p:txBody>
          <a:bodyPr/>
          <a:lstStyle/>
          <a:p>
            <a:r>
              <a:rPr lang="en-US" dirty="0"/>
              <a:t>A clustered index is required on all SQL Azure tables</a:t>
            </a:r>
            <a:r>
              <a:rPr lang="en-US" dirty="0" smtClean="0"/>
              <a:t>.</a:t>
            </a:r>
            <a:endParaRPr lang="cs-CZ" dirty="0" smtClean="0"/>
          </a:p>
          <a:p>
            <a:r>
              <a:rPr lang="cs-CZ" dirty="0" smtClean="0"/>
              <a:t>Windows auth is not supported</a:t>
            </a:r>
          </a:p>
          <a:p>
            <a:r>
              <a:rPr lang="cs-CZ" smtClean="0"/>
              <a:t>SQL Agent is not supported direcly</a:t>
            </a:r>
            <a:endParaRPr lang="cs-CZ" dirty="0"/>
          </a:p>
        </p:txBody>
      </p:sp>
    </p:spTree>
    <p:extLst>
      <p:ext uri="{BB962C8B-B14F-4D97-AF65-F5344CB8AC3E}">
        <p14:creationId xmlns:p14="http://schemas.microsoft.com/office/powerpoint/2010/main" val="411222649"/>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J</a:t>
            </a:r>
            <a:r>
              <a:rPr lang="cs-CZ" smtClean="0"/>
              <a:t>ak funguje</a:t>
            </a:r>
            <a:endParaRPr lang="cs-CZ"/>
          </a:p>
        </p:txBody>
      </p:sp>
      <p:grpSp>
        <p:nvGrpSpPr>
          <p:cNvPr id="4" name="Group 3"/>
          <p:cNvGrpSpPr/>
          <p:nvPr/>
        </p:nvGrpSpPr>
        <p:grpSpPr>
          <a:xfrm>
            <a:off x="6960864" y="2044547"/>
            <a:ext cx="4105015" cy="2797961"/>
            <a:chOff x="5097463" y="3368675"/>
            <a:chExt cx="3873500" cy="2506663"/>
          </a:xfrm>
        </p:grpSpPr>
        <p:grpSp>
          <p:nvGrpSpPr>
            <p:cNvPr id="5" name="Group 4"/>
            <p:cNvGrpSpPr>
              <a:grpSpLocks/>
            </p:cNvGrpSpPr>
            <p:nvPr/>
          </p:nvGrpSpPr>
          <p:grpSpPr bwMode="auto">
            <a:xfrm>
              <a:off x="5097463" y="3651250"/>
              <a:ext cx="1768475" cy="247650"/>
              <a:chOff x="5597310" y="2762250"/>
              <a:chExt cx="1768378" cy="247650"/>
            </a:xfrm>
          </p:grpSpPr>
          <p:sp>
            <p:nvSpPr>
              <p:cNvPr id="184" name="Rectangle 183"/>
              <p:cNvSpPr/>
              <p:nvPr/>
            </p:nvSpPr>
            <p:spPr bwMode="auto">
              <a:xfrm>
                <a:off x="5597310" y="2762250"/>
                <a:ext cx="1768378" cy="247650"/>
              </a:xfrm>
              <a:prstGeom prst="rect">
                <a:avLst/>
              </a:prstGeom>
              <a:solidFill>
                <a:schemeClr val="tx1">
                  <a:lumMod val="95000"/>
                </a:schemeClr>
              </a:solidFill>
              <a:ln w="12700" cap="flat" cmpd="sng" algn="ctr">
                <a:solidFill>
                  <a:schemeClr val="tx1"/>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185" name="Rectangle 184"/>
              <p:cNvSpPr/>
              <p:nvPr/>
            </p:nvSpPr>
            <p:spPr bwMode="auto">
              <a:xfrm>
                <a:off x="5686205" y="2805113"/>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186" name="Rectangle 185"/>
              <p:cNvSpPr/>
              <p:nvPr/>
            </p:nvSpPr>
            <p:spPr bwMode="auto">
              <a:xfrm>
                <a:off x="5894156" y="2805113"/>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187" name="Rectangle 186"/>
              <p:cNvSpPr/>
              <p:nvPr/>
            </p:nvSpPr>
            <p:spPr bwMode="auto">
              <a:xfrm>
                <a:off x="6095758" y="2805113"/>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188" name="Rectangle 187"/>
              <p:cNvSpPr/>
              <p:nvPr/>
            </p:nvSpPr>
            <p:spPr bwMode="auto">
              <a:xfrm>
                <a:off x="6310058" y="2805113"/>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189" name="Rectangle 188"/>
              <p:cNvSpPr/>
              <p:nvPr/>
            </p:nvSpPr>
            <p:spPr bwMode="auto">
              <a:xfrm>
                <a:off x="6516422" y="2805113"/>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190" name="Rectangle 189"/>
              <p:cNvSpPr/>
              <p:nvPr/>
            </p:nvSpPr>
            <p:spPr bwMode="auto">
              <a:xfrm>
                <a:off x="6724373" y="2805113"/>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191" name="Rectangle 190"/>
              <p:cNvSpPr/>
              <p:nvPr/>
            </p:nvSpPr>
            <p:spPr bwMode="auto">
              <a:xfrm>
                <a:off x="6925974" y="2805113"/>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192" name="Rectangle 191"/>
              <p:cNvSpPr/>
              <p:nvPr/>
            </p:nvSpPr>
            <p:spPr bwMode="auto">
              <a:xfrm>
                <a:off x="7140275" y="2805113"/>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grpSp>
        <p:grpSp>
          <p:nvGrpSpPr>
            <p:cNvPr id="6" name="Group 5"/>
            <p:cNvGrpSpPr>
              <a:grpSpLocks/>
            </p:cNvGrpSpPr>
            <p:nvPr/>
          </p:nvGrpSpPr>
          <p:grpSpPr bwMode="auto">
            <a:xfrm>
              <a:off x="5097463" y="3368675"/>
              <a:ext cx="1768475" cy="247650"/>
              <a:chOff x="5597310" y="2762250"/>
              <a:chExt cx="1768378" cy="247650"/>
            </a:xfrm>
          </p:grpSpPr>
          <p:sp>
            <p:nvSpPr>
              <p:cNvPr id="175" name="Rectangle 174"/>
              <p:cNvSpPr/>
              <p:nvPr/>
            </p:nvSpPr>
            <p:spPr bwMode="auto">
              <a:xfrm>
                <a:off x="5597310" y="2762250"/>
                <a:ext cx="1768378" cy="247650"/>
              </a:xfrm>
              <a:prstGeom prst="rect">
                <a:avLst/>
              </a:prstGeom>
              <a:solidFill>
                <a:schemeClr val="tx1">
                  <a:lumMod val="95000"/>
                </a:schemeClr>
              </a:solidFill>
              <a:ln w="12700" cap="flat" cmpd="sng" algn="ctr">
                <a:solidFill>
                  <a:schemeClr val="tx1"/>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176" name="Rectangle 175"/>
              <p:cNvSpPr/>
              <p:nvPr/>
            </p:nvSpPr>
            <p:spPr bwMode="auto">
              <a:xfrm>
                <a:off x="5686205" y="2805113"/>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177" name="Rectangle 176"/>
              <p:cNvSpPr/>
              <p:nvPr/>
            </p:nvSpPr>
            <p:spPr bwMode="auto">
              <a:xfrm>
                <a:off x="5894156" y="2805113"/>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178" name="Rectangle 177"/>
              <p:cNvSpPr/>
              <p:nvPr/>
            </p:nvSpPr>
            <p:spPr bwMode="auto">
              <a:xfrm>
                <a:off x="6095758" y="2805113"/>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179" name="Rectangle 178"/>
              <p:cNvSpPr/>
              <p:nvPr/>
            </p:nvSpPr>
            <p:spPr bwMode="auto">
              <a:xfrm>
                <a:off x="6310058" y="2805113"/>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180" name="Rectangle 179"/>
              <p:cNvSpPr/>
              <p:nvPr/>
            </p:nvSpPr>
            <p:spPr bwMode="auto">
              <a:xfrm>
                <a:off x="6516422" y="2805113"/>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181" name="Rectangle 180"/>
              <p:cNvSpPr/>
              <p:nvPr/>
            </p:nvSpPr>
            <p:spPr bwMode="auto">
              <a:xfrm>
                <a:off x="6724373" y="2805113"/>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182" name="Rectangle 181"/>
              <p:cNvSpPr/>
              <p:nvPr/>
            </p:nvSpPr>
            <p:spPr bwMode="auto">
              <a:xfrm>
                <a:off x="6925974" y="2805113"/>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183" name="Rectangle 182"/>
              <p:cNvSpPr/>
              <p:nvPr/>
            </p:nvSpPr>
            <p:spPr bwMode="auto">
              <a:xfrm>
                <a:off x="7140275" y="2805113"/>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grpSp>
        <p:grpSp>
          <p:nvGrpSpPr>
            <p:cNvPr id="7" name="Group 6"/>
            <p:cNvGrpSpPr>
              <a:grpSpLocks/>
            </p:cNvGrpSpPr>
            <p:nvPr/>
          </p:nvGrpSpPr>
          <p:grpSpPr bwMode="auto">
            <a:xfrm>
              <a:off x="5097463" y="4224338"/>
              <a:ext cx="1768475" cy="247650"/>
              <a:chOff x="5597310" y="2762250"/>
              <a:chExt cx="1768378" cy="247650"/>
            </a:xfrm>
          </p:grpSpPr>
          <p:sp>
            <p:nvSpPr>
              <p:cNvPr id="166" name="Rectangle 165"/>
              <p:cNvSpPr/>
              <p:nvPr/>
            </p:nvSpPr>
            <p:spPr bwMode="auto">
              <a:xfrm>
                <a:off x="5597310" y="2762250"/>
                <a:ext cx="1768378" cy="247650"/>
              </a:xfrm>
              <a:prstGeom prst="rect">
                <a:avLst/>
              </a:prstGeom>
              <a:solidFill>
                <a:schemeClr val="tx1">
                  <a:lumMod val="95000"/>
                </a:schemeClr>
              </a:solidFill>
              <a:ln w="12700" cap="flat" cmpd="sng" algn="ctr">
                <a:solidFill>
                  <a:schemeClr val="tx1"/>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167" name="Rectangle 166"/>
              <p:cNvSpPr/>
              <p:nvPr/>
            </p:nvSpPr>
            <p:spPr bwMode="auto">
              <a:xfrm>
                <a:off x="5686205" y="2805112"/>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168" name="Rectangle 167"/>
              <p:cNvSpPr/>
              <p:nvPr/>
            </p:nvSpPr>
            <p:spPr bwMode="auto">
              <a:xfrm>
                <a:off x="5894156" y="2805112"/>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169" name="Rectangle 168"/>
              <p:cNvSpPr/>
              <p:nvPr/>
            </p:nvSpPr>
            <p:spPr bwMode="auto">
              <a:xfrm>
                <a:off x="6095758" y="2805112"/>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170" name="Rectangle 169"/>
              <p:cNvSpPr/>
              <p:nvPr/>
            </p:nvSpPr>
            <p:spPr bwMode="auto">
              <a:xfrm>
                <a:off x="6310058" y="2805112"/>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171" name="Rectangle 170"/>
              <p:cNvSpPr/>
              <p:nvPr/>
            </p:nvSpPr>
            <p:spPr bwMode="auto">
              <a:xfrm>
                <a:off x="6516422" y="2805112"/>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172" name="Rectangle 171"/>
              <p:cNvSpPr/>
              <p:nvPr/>
            </p:nvSpPr>
            <p:spPr bwMode="auto">
              <a:xfrm>
                <a:off x="6724373" y="2805112"/>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173" name="Rectangle 172"/>
              <p:cNvSpPr/>
              <p:nvPr/>
            </p:nvSpPr>
            <p:spPr bwMode="auto">
              <a:xfrm>
                <a:off x="6925974" y="2805112"/>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174" name="Rectangle 173"/>
              <p:cNvSpPr/>
              <p:nvPr/>
            </p:nvSpPr>
            <p:spPr bwMode="auto">
              <a:xfrm>
                <a:off x="7140275" y="2805112"/>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grpSp>
        <p:grpSp>
          <p:nvGrpSpPr>
            <p:cNvPr id="8" name="Group 7"/>
            <p:cNvGrpSpPr>
              <a:grpSpLocks/>
            </p:cNvGrpSpPr>
            <p:nvPr/>
          </p:nvGrpSpPr>
          <p:grpSpPr bwMode="auto">
            <a:xfrm>
              <a:off x="5097463" y="3940175"/>
              <a:ext cx="1768475" cy="247650"/>
              <a:chOff x="5597310" y="2762250"/>
              <a:chExt cx="1768378" cy="247650"/>
            </a:xfrm>
          </p:grpSpPr>
          <p:sp>
            <p:nvSpPr>
              <p:cNvPr id="157" name="Rectangle 156"/>
              <p:cNvSpPr/>
              <p:nvPr/>
            </p:nvSpPr>
            <p:spPr bwMode="auto">
              <a:xfrm>
                <a:off x="5597310" y="2762250"/>
                <a:ext cx="1768378" cy="247650"/>
              </a:xfrm>
              <a:prstGeom prst="rect">
                <a:avLst/>
              </a:prstGeom>
              <a:solidFill>
                <a:schemeClr val="tx1">
                  <a:lumMod val="95000"/>
                </a:schemeClr>
              </a:solidFill>
              <a:ln w="12700" cap="flat" cmpd="sng" algn="ctr">
                <a:solidFill>
                  <a:schemeClr val="tx1"/>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158" name="Rectangle 157"/>
              <p:cNvSpPr/>
              <p:nvPr/>
            </p:nvSpPr>
            <p:spPr bwMode="auto">
              <a:xfrm>
                <a:off x="5686205" y="2805113"/>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159" name="Rectangle 158"/>
              <p:cNvSpPr/>
              <p:nvPr/>
            </p:nvSpPr>
            <p:spPr bwMode="auto">
              <a:xfrm>
                <a:off x="5894156" y="2805113"/>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160" name="Rectangle 159"/>
              <p:cNvSpPr/>
              <p:nvPr/>
            </p:nvSpPr>
            <p:spPr bwMode="auto">
              <a:xfrm>
                <a:off x="6095758" y="2805113"/>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161" name="Rectangle 160"/>
              <p:cNvSpPr/>
              <p:nvPr/>
            </p:nvSpPr>
            <p:spPr bwMode="auto">
              <a:xfrm>
                <a:off x="6310058" y="2805113"/>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162" name="Rectangle 161"/>
              <p:cNvSpPr/>
              <p:nvPr/>
            </p:nvSpPr>
            <p:spPr bwMode="auto">
              <a:xfrm>
                <a:off x="6516422" y="2805113"/>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163" name="Rectangle 162"/>
              <p:cNvSpPr/>
              <p:nvPr/>
            </p:nvSpPr>
            <p:spPr bwMode="auto">
              <a:xfrm>
                <a:off x="6724373" y="2805113"/>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164" name="Rectangle 163"/>
              <p:cNvSpPr/>
              <p:nvPr/>
            </p:nvSpPr>
            <p:spPr bwMode="auto">
              <a:xfrm>
                <a:off x="6925974" y="2805113"/>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165" name="Rectangle 164"/>
              <p:cNvSpPr/>
              <p:nvPr/>
            </p:nvSpPr>
            <p:spPr bwMode="auto">
              <a:xfrm>
                <a:off x="7140275" y="2805113"/>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grpSp>
        <p:grpSp>
          <p:nvGrpSpPr>
            <p:cNvPr id="9" name="Group 8"/>
            <p:cNvGrpSpPr>
              <a:grpSpLocks/>
            </p:cNvGrpSpPr>
            <p:nvPr/>
          </p:nvGrpSpPr>
          <p:grpSpPr bwMode="auto">
            <a:xfrm>
              <a:off x="5097463" y="4786313"/>
              <a:ext cx="1768475" cy="247650"/>
              <a:chOff x="5597310" y="2762250"/>
              <a:chExt cx="1768378" cy="247650"/>
            </a:xfrm>
          </p:grpSpPr>
          <p:sp>
            <p:nvSpPr>
              <p:cNvPr id="148" name="Rectangle 147"/>
              <p:cNvSpPr/>
              <p:nvPr/>
            </p:nvSpPr>
            <p:spPr bwMode="auto">
              <a:xfrm>
                <a:off x="5597310" y="2762250"/>
                <a:ext cx="1768378" cy="247650"/>
              </a:xfrm>
              <a:prstGeom prst="rect">
                <a:avLst/>
              </a:prstGeom>
              <a:solidFill>
                <a:schemeClr val="tx1">
                  <a:lumMod val="95000"/>
                </a:schemeClr>
              </a:solidFill>
              <a:ln w="12700" cap="flat" cmpd="sng" algn="ctr">
                <a:solidFill>
                  <a:schemeClr val="tx1"/>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149" name="Rectangle 148"/>
              <p:cNvSpPr/>
              <p:nvPr/>
            </p:nvSpPr>
            <p:spPr bwMode="auto">
              <a:xfrm>
                <a:off x="5686205" y="2805112"/>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150" name="Rectangle 149"/>
              <p:cNvSpPr/>
              <p:nvPr/>
            </p:nvSpPr>
            <p:spPr bwMode="auto">
              <a:xfrm>
                <a:off x="5894156" y="2805112"/>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151" name="Rectangle 150"/>
              <p:cNvSpPr/>
              <p:nvPr/>
            </p:nvSpPr>
            <p:spPr bwMode="auto">
              <a:xfrm>
                <a:off x="6095758" y="2805112"/>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152" name="Rectangle 151"/>
              <p:cNvSpPr/>
              <p:nvPr/>
            </p:nvSpPr>
            <p:spPr bwMode="auto">
              <a:xfrm>
                <a:off x="6310058" y="2805112"/>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153" name="Rectangle 152"/>
              <p:cNvSpPr/>
              <p:nvPr/>
            </p:nvSpPr>
            <p:spPr bwMode="auto">
              <a:xfrm>
                <a:off x="6516422" y="2805112"/>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154" name="Rectangle 153"/>
              <p:cNvSpPr/>
              <p:nvPr/>
            </p:nvSpPr>
            <p:spPr bwMode="auto">
              <a:xfrm>
                <a:off x="6724373" y="2805112"/>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155" name="Rectangle 154"/>
              <p:cNvSpPr/>
              <p:nvPr/>
            </p:nvSpPr>
            <p:spPr bwMode="auto">
              <a:xfrm>
                <a:off x="6925974" y="2805112"/>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156" name="Rectangle 155"/>
              <p:cNvSpPr/>
              <p:nvPr/>
            </p:nvSpPr>
            <p:spPr bwMode="auto">
              <a:xfrm>
                <a:off x="7140275" y="2805112"/>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grpSp>
        <p:grpSp>
          <p:nvGrpSpPr>
            <p:cNvPr id="10" name="Group 9"/>
            <p:cNvGrpSpPr>
              <a:grpSpLocks/>
            </p:cNvGrpSpPr>
            <p:nvPr/>
          </p:nvGrpSpPr>
          <p:grpSpPr bwMode="auto">
            <a:xfrm>
              <a:off x="5097463" y="4502150"/>
              <a:ext cx="1768475" cy="247650"/>
              <a:chOff x="5597310" y="2762250"/>
              <a:chExt cx="1768378" cy="247650"/>
            </a:xfrm>
          </p:grpSpPr>
          <p:sp>
            <p:nvSpPr>
              <p:cNvPr id="139" name="Rectangle 138"/>
              <p:cNvSpPr/>
              <p:nvPr/>
            </p:nvSpPr>
            <p:spPr bwMode="auto">
              <a:xfrm>
                <a:off x="5597310" y="2762250"/>
                <a:ext cx="1768378" cy="247650"/>
              </a:xfrm>
              <a:prstGeom prst="rect">
                <a:avLst/>
              </a:prstGeom>
              <a:solidFill>
                <a:schemeClr val="tx1">
                  <a:lumMod val="95000"/>
                </a:schemeClr>
              </a:solidFill>
              <a:ln w="12700" cap="flat" cmpd="sng" algn="ctr">
                <a:solidFill>
                  <a:schemeClr val="tx1"/>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140" name="Rectangle 139"/>
              <p:cNvSpPr/>
              <p:nvPr/>
            </p:nvSpPr>
            <p:spPr bwMode="auto">
              <a:xfrm>
                <a:off x="5686205" y="2805113"/>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141" name="Rectangle 140"/>
              <p:cNvSpPr/>
              <p:nvPr/>
            </p:nvSpPr>
            <p:spPr bwMode="auto">
              <a:xfrm>
                <a:off x="5894156" y="2805113"/>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142" name="Rectangle 141"/>
              <p:cNvSpPr/>
              <p:nvPr/>
            </p:nvSpPr>
            <p:spPr bwMode="auto">
              <a:xfrm>
                <a:off x="6095758" y="2805113"/>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143" name="Rectangle 142"/>
              <p:cNvSpPr/>
              <p:nvPr/>
            </p:nvSpPr>
            <p:spPr bwMode="auto">
              <a:xfrm>
                <a:off x="6310058" y="2805113"/>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144" name="Rectangle 143"/>
              <p:cNvSpPr/>
              <p:nvPr/>
            </p:nvSpPr>
            <p:spPr bwMode="auto">
              <a:xfrm>
                <a:off x="6516422" y="2805113"/>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145" name="Rectangle 144"/>
              <p:cNvSpPr/>
              <p:nvPr/>
            </p:nvSpPr>
            <p:spPr bwMode="auto">
              <a:xfrm>
                <a:off x="6724373" y="2805113"/>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146" name="Rectangle 145"/>
              <p:cNvSpPr/>
              <p:nvPr/>
            </p:nvSpPr>
            <p:spPr bwMode="auto">
              <a:xfrm>
                <a:off x="6925974" y="2805113"/>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147" name="Rectangle 146"/>
              <p:cNvSpPr/>
              <p:nvPr/>
            </p:nvSpPr>
            <p:spPr bwMode="auto">
              <a:xfrm>
                <a:off x="7140275" y="2805113"/>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grpSp>
        <p:grpSp>
          <p:nvGrpSpPr>
            <p:cNvPr id="11" name="Group 10"/>
            <p:cNvGrpSpPr>
              <a:grpSpLocks/>
            </p:cNvGrpSpPr>
            <p:nvPr/>
          </p:nvGrpSpPr>
          <p:grpSpPr bwMode="auto">
            <a:xfrm>
              <a:off x="5097463" y="5065713"/>
              <a:ext cx="1768475" cy="247650"/>
              <a:chOff x="5597310" y="2762250"/>
              <a:chExt cx="1768378" cy="247650"/>
            </a:xfrm>
          </p:grpSpPr>
          <p:sp>
            <p:nvSpPr>
              <p:cNvPr id="130" name="Rectangle 129"/>
              <p:cNvSpPr/>
              <p:nvPr/>
            </p:nvSpPr>
            <p:spPr bwMode="auto">
              <a:xfrm>
                <a:off x="5597310" y="2762250"/>
                <a:ext cx="1768378" cy="247650"/>
              </a:xfrm>
              <a:prstGeom prst="rect">
                <a:avLst/>
              </a:prstGeom>
              <a:solidFill>
                <a:schemeClr val="tx1">
                  <a:lumMod val="95000"/>
                </a:schemeClr>
              </a:solidFill>
              <a:ln w="12700" cap="flat" cmpd="sng" algn="ctr">
                <a:solidFill>
                  <a:schemeClr val="tx1"/>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131" name="Rectangle 130"/>
              <p:cNvSpPr/>
              <p:nvPr/>
            </p:nvSpPr>
            <p:spPr bwMode="auto">
              <a:xfrm>
                <a:off x="5686205" y="2805112"/>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132" name="Rectangle 131"/>
              <p:cNvSpPr/>
              <p:nvPr/>
            </p:nvSpPr>
            <p:spPr bwMode="auto">
              <a:xfrm>
                <a:off x="5894156" y="2805112"/>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133" name="Rectangle 132"/>
              <p:cNvSpPr/>
              <p:nvPr/>
            </p:nvSpPr>
            <p:spPr bwMode="auto">
              <a:xfrm>
                <a:off x="6095758" y="2805112"/>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134" name="Rectangle 133"/>
              <p:cNvSpPr/>
              <p:nvPr/>
            </p:nvSpPr>
            <p:spPr bwMode="auto">
              <a:xfrm>
                <a:off x="6310058" y="2805112"/>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135" name="Rectangle 134"/>
              <p:cNvSpPr/>
              <p:nvPr/>
            </p:nvSpPr>
            <p:spPr bwMode="auto">
              <a:xfrm>
                <a:off x="6516422" y="2805112"/>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136" name="Rectangle 135"/>
              <p:cNvSpPr/>
              <p:nvPr/>
            </p:nvSpPr>
            <p:spPr bwMode="auto">
              <a:xfrm>
                <a:off x="6724373" y="2805112"/>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137" name="Rectangle 136"/>
              <p:cNvSpPr/>
              <p:nvPr/>
            </p:nvSpPr>
            <p:spPr bwMode="auto">
              <a:xfrm>
                <a:off x="6925974" y="2805112"/>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138" name="Rectangle 137"/>
              <p:cNvSpPr/>
              <p:nvPr/>
            </p:nvSpPr>
            <p:spPr bwMode="auto">
              <a:xfrm>
                <a:off x="7140275" y="2805112"/>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grpSp>
        <p:grpSp>
          <p:nvGrpSpPr>
            <p:cNvPr id="12" name="Group 11"/>
            <p:cNvGrpSpPr>
              <a:grpSpLocks/>
            </p:cNvGrpSpPr>
            <p:nvPr/>
          </p:nvGrpSpPr>
          <p:grpSpPr bwMode="auto">
            <a:xfrm>
              <a:off x="5097463" y="5627688"/>
              <a:ext cx="1768475" cy="247650"/>
              <a:chOff x="5597310" y="2762250"/>
              <a:chExt cx="1768378" cy="247650"/>
            </a:xfrm>
          </p:grpSpPr>
          <p:sp>
            <p:nvSpPr>
              <p:cNvPr id="121" name="Rectangle 120"/>
              <p:cNvSpPr/>
              <p:nvPr/>
            </p:nvSpPr>
            <p:spPr bwMode="auto">
              <a:xfrm>
                <a:off x="5597310" y="2762250"/>
                <a:ext cx="1768378" cy="247650"/>
              </a:xfrm>
              <a:prstGeom prst="rect">
                <a:avLst/>
              </a:prstGeom>
              <a:solidFill>
                <a:schemeClr val="tx1">
                  <a:lumMod val="95000"/>
                </a:schemeClr>
              </a:solidFill>
              <a:ln w="12700" cap="flat" cmpd="sng" algn="ctr">
                <a:solidFill>
                  <a:schemeClr val="tx1"/>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122" name="Rectangle 121"/>
              <p:cNvSpPr/>
              <p:nvPr/>
            </p:nvSpPr>
            <p:spPr bwMode="auto">
              <a:xfrm>
                <a:off x="5686205" y="2805112"/>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123" name="Rectangle 122"/>
              <p:cNvSpPr/>
              <p:nvPr/>
            </p:nvSpPr>
            <p:spPr bwMode="auto">
              <a:xfrm>
                <a:off x="5894156" y="2805112"/>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124" name="Rectangle 123"/>
              <p:cNvSpPr/>
              <p:nvPr/>
            </p:nvSpPr>
            <p:spPr bwMode="auto">
              <a:xfrm>
                <a:off x="6095758" y="2805112"/>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125" name="Rectangle 124"/>
              <p:cNvSpPr/>
              <p:nvPr/>
            </p:nvSpPr>
            <p:spPr bwMode="auto">
              <a:xfrm>
                <a:off x="6310058" y="2805112"/>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126" name="Rectangle 125"/>
              <p:cNvSpPr/>
              <p:nvPr/>
            </p:nvSpPr>
            <p:spPr bwMode="auto">
              <a:xfrm>
                <a:off x="6516422" y="2805112"/>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127" name="Rectangle 126"/>
              <p:cNvSpPr/>
              <p:nvPr/>
            </p:nvSpPr>
            <p:spPr bwMode="auto">
              <a:xfrm>
                <a:off x="6724373" y="2805112"/>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128" name="Rectangle 127"/>
              <p:cNvSpPr/>
              <p:nvPr/>
            </p:nvSpPr>
            <p:spPr bwMode="auto">
              <a:xfrm>
                <a:off x="6925974" y="2805112"/>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129" name="Rectangle 128"/>
              <p:cNvSpPr/>
              <p:nvPr/>
            </p:nvSpPr>
            <p:spPr bwMode="auto">
              <a:xfrm>
                <a:off x="7140275" y="2805112"/>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grpSp>
        <p:grpSp>
          <p:nvGrpSpPr>
            <p:cNvPr id="13" name="Group 12"/>
            <p:cNvGrpSpPr>
              <a:grpSpLocks/>
            </p:cNvGrpSpPr>
            <p:nvPr/>
          </p:nvGrpSpPr>
          <p:grpSpPr bwMode="auto">
            <a:xfrm>
              <a:off x="5097463" y="5345113"/>
              <a:ext cx="1768475" cy="247650"/>
              <a:chOff x="5597310" y="2762250"/>
              <a:chExt cx="1768378" cy="247650"/>
            </a:xfrm>
          </p:grpSpPr>
          <p:sp>
            <p:nvSpPr>
              <p:cNvPr id="112" name="Rectangle 111"/>
              <p:cNvSpPr/>
              <p:nvPr/>
            </p:nvSpPr>
            <p:spPr bwMode="auto">
              <a:xfrm>
                <a:off x="5597310" y="2762250"/>
                <a:ext cx="1768378" cy="247650"/>
              </a:xfrm>
              <a:prstGeom prst="rect">
                <a:avLst/>
              </a:prstGeom>
              <a:solidFill>
                <a:schemeClr val="tx1">
                  <a:lumMod val="95000"/>
                </a:schemeClr>
              </a:solidFill>
              <a:ln w="12700" cap="flat" cmpd="sng" algn="ctr">
                <a:solidFill>
                  <a:schemeClr val="tx1"/>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113" name="Rectangle 112"/>
              <p:cNvSpPr/>
              <p:nvPr/>
            </p:nvSpPr>
            <p:spPr bwMode="auto">
              <a:xfrm>
                <a:off x="5686205" y="2805112"/>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114" name="Rectangle 113"/>
              <p:cNvSpPr/>
              <p:nvPr/>
            </p:nvSpPr>
            <p:spPr bwMode="auto">
              <a:xfrm>
                <a:off x="5894156" y="2805112"/>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115" name="Rectangle 114"/>
              <p:cNvSpPr/>
              <p:nvPr/>
            </p:nvSpPr>
            <p:spPr bwMode="auto">
              <a:xfrm>
                <a:off x="6095758" y="2805112"/>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116" name="Rectangle 115"/>
              <p:cNvSpPr/>
              <p:nvPr/>
            </p:nvSpPr>
            <p:spPr bwMode="auto">
              <a:xfrm>
                <a:off x="6310058" y="2805112"/>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117" name="Rectangle 116"/>
              <p:cNvSpPr/>
              <p:nvPr/>
            </p:nvSpPr>
            <p:spPr bwMode="auto">
              <a:xfrm>
                <a:off x="6516422" y="2805112"/>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118" name="Rectangle 117"/>
              <p:cNvSpPr/>
              <p:nvPr/>
            </p:nvSpPr>
            <p:spPr bwMode="auto">
              <a:xfrm>
                <a:off x="6724373" y="2805112"/>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119" name="Rectangle 118"/>
              <p:cNvSpPr/>
              <p:nvPr/>
            </p:nvSpPr>
            <p:spPr bwMode="auto">
              <a:xfrm>
                <a:off x="6925974" y="2805112"/>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120" name="Rectangle 119"/>
              <p:cNvSpPr/>
              <p:nvPr/>
            </p:nvSpPr>
            <p:spPr bwMode="auto">
              <a:xfrm>
                <a:off x="7140275" y="2805112"/>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grpSp>
        <p:sp>
          <p:nvSpPr>
            <p:cNvPr id="14" name="Rectangle 13"/>
            <p:cNvSpPr/>
            <p:nvPr/>
          </p:nvSpPr>
          <p:spPr bwMode="auto">
            <a:xfrm>
              <a:off x="5994400" y="3651250"/>
              <a:ext cx="855663" cy="247650"/>
            </a:xfrm>
            <a:prstGeom prst="rect">
              <a:avLst/>
            </a:prstGeom>
            <a:solidFill>
              <a:srgbClr val="3366FF">
                <a:alpha val="50000"/>
              </a:srgbClr>
            </a:solidFill>
            <a:ln w="12700" cap="flat" cmpd="sng" algn="ctr">
              <a:solidFill>
                <a:srgbClr val="0000FF"/>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15" name="Rectangle 14"/>
            <p:cNvSpPr/>
            <p:nvPr/>
          </p:nvSpPr>
          <p:spPr bwMode="auto">
            <a:xfrm>
              <a:off x="5133975" y="4224338"/>
              <a:ext cx="442913" cy="247650"/>
            </a:xfrm>
            <a:prstGeom prst="rect">
              <a:avLst/>
            </a:prstGeom>
            <a:solidFill>
              <a:srgbClr val="3366FF">
                <a:alpha val="50000"/>
              </a:srgbClr>
            </a:solidFill>
            <a:ln w="12700" cap="flat" cmpd="sng" algn="ctr">
              <a:solidFill>
                <a:srgbClr val="0000FF"/>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16" name="Rectangle 15"/>
            <p:cNvSpPr/>
            <p:nvPr/>
          </p:nvSpPr>
          <p:spPr bwMode="auto">
            <a:xfrm>
              <a:off x="5133975" y="4786313"/>
              <a:ext cx="1703388" cy="247650"/>
            </a:xfrm>
            <a:prstGeom prst="rect">
              <a:avLst/>
            </a:prstGeom>
            <a:solidFill>
              <a:srgbClr val="3366FF">
                <a:alpha val="50000"/>
              </a:srgbClr>
            </a:solidFill>
            <a:ln w="12700" cap="flat" cmpd="sng" algn="ctr">
              <a:solidFill>
                <a:srgbClr val="0000FF"/>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17" name="Rectangle 16"/>
            <p:cNvSpPr/>
            <p:nvPr/>
          </p:nvSpPr>
          <p:spPr bwMode="auto">
            <a:xfrm>
              <a:off x="6392863" y="4502150"/>
              <a:ext cx="444500" cy="247650"/>
            </a:xfrm>
            <a:prstGeom prst="rect">
              <a:avLst/>
            </a:prstGeom>
            <a:solidFill>
              <a:srgbClr val="FF0000">
                <a:alpha val="50000"/>
              </a:srgbClr>
            </a:solidFill>
            <a:ln w="12700" cap="flat" cmpd="sng" algn="ctr">
              <a:solidFill>
                <a:srgbClr val="C00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18" name="Rectangle 17"/>
            <p:cNvSpPr/>
            <p:nvPr/>
          </p:nvSpPr>
          <p:spPr bwMode="auto">
            <a:xfrm>
              <a:off x="5133975" y="5345113"/>
              <a:ext cx="1703388" cy="247650"/>
            </a:xfrm>
            <a:prstGeom prst="rect">
              <a:avLst/>
            </a:prstGeom>
            <a:solidFill>
              <a:srgbClr val="FF0000">
                <a:alpha val="50000"/>
              </a:srgbClr>
            </a:solidFill>
            <a:ln w="12700" cap="flat" cmpd="sng" algn="ctr">
              <a:solidFill>
                <a:srgbClr val="C00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grpSp>
          <p:nvGrpSpPr>
            <p:cNvPr id="19" name="Group 18"/>
            <p:cNvGrpSpPr>
              <a:grpSpLocks/>
            </p:cNvGrpSpPr>
            <p:nvPr/>
          </p:nvGrpSpPr>
          <p:grpSpPr bwMode="auto">
            <a:xfrm>
              <a:off x="7202488" y="3651250"/>
              <a:ext cx="1768475" cy="247650"/>
              <a:chOff x="5597310" y="2762250"/>
              <a:chExt cx="1768378" cy="247650"/>
            </a:xfrm>
          </p:grpSpPr>
          <p:sp>
            <p:nvSpPr>
              <p:cNvPr id="103" name="Rectangle 102"/>
              <p:cNvSpPr/>
              <p:nvPr/>
            </p:nvSpPr>
            <p:spPr bwMode="auto">
              <a:xfrm>
                <a:off x="5597310" y="2762250"/>
                <a:ext cx="1768378" cy="247650"/>
              </a:xfrm>
              <a:prstGeom prst="rect">
                <a:avLst/>
              </a:prstGeom>
              <a:solidFill>
                <a:schemeClr val="tx1">
                  <a:lumMod val="95000"/>
                </a:schemeClr>
              </a:solidFill>
              <a:ln w="12700" cap="flat" cmpd="sng" algn="ctr">
                <a:solidFill>
                  <a:schemeClr val="tx1"/>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104" name="Rectangle 103"/>
              <p:cNvSpPr/>
              <p:nvPr/>
            </p:nvSpPr>
            <p:spPr bwMode="auto">
              <a:xfrm>
                <a:off x="5686205" y="2805113"/>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105" name="Rectangle 104"/>
              <p:cNvSpPr/>
              <p:nvPr/>
            </p:nvSpPr>
            <p:spPr bwMode="auto">
              <a:xfrm>
                <a:off x="5894156" y="2805113"/>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106" name="Rectangle 105"/>
              <p:cNvSpPr/>
              <p:nvPr/>
            </p:nvSpPr>
            <p:spPr bwMode="auto">
              <a:xfrm>
                <a:off x="6095758" y="2805113"/>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107" name="Rectangle 106"/>
              <p:cNvSpPr/>
              <p:nvPr/>
            </p:nvSpPr>
            <p:spPr bwMode="auto">
              <a:xfrm>
                <a:off x="6310058" y="2805113"/>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108" name="Rectangle 107"/>
              <p:cNvSpPr/>
              <p:nvPr/>
            </p:nvSpPr>
            <p:spPr bwMode="auto">
              <a:xfrm>
                <a:off x="6516422" y="2805113"/>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109" name="Rectangle 108"/>
              <p:cNvSpPr/>
              <p:nvPr/>
            </p:nvSpPr>
            <p:spPr bwMode="auto">
              <a:xfrm>
                <a:off x="6724373" y="2805113"/>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110" name="Rectangle 109"/>
              <p:cNvSpPr/>
              <p:nvPr/>
            </p:nvSpPr>
            <p:spPr bwMode="auto">
              <a:xfrm>
                <a:off x="6925974" y="2805113"/>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111" name="Rectangle 110"/>
              <p:cNvSpPr/>
              <p:nvPr/>
            </p:nvSpPr>
            <p:spPr bwMode="auto">
              <a:xfrm>
                <a:off x="7140275" y="2805113"/>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grpSp>
        <p:grpSp>
          <p:nvGrpSpPr>
            <p:cNvPr id="20" name="Group 19"/>
            <p:cNvGrpSpPr>
              <a:grpSpLocks/>
            </p:cNvGrpSpPr>
            <p:nvPr/>
          </p:nvGrpSpPr>
          <p:grpSpPr bwMode="auto">
            <a:xfrm>
              <a:off x="7202488" y="3368675"/>
              <a:ext cx="1768475" cy="247650"/>
              <a:chOff x="5597310" y="2762250"/>
              <a:chExt cx="1768378" cy="247650"/>
            </a:xfrm>
          </p:grpSpPr>
          <p:sp>
            <p:nvSpPr>
              <p:cNvPr id="94" name="Rectangle 93"/>
              <p:cNvSpPr/>
              <p:nvPr/>
            </p:nvSpPr>
            <p:spPr bwMode="auto">
              <a:xfrm>
                <a:off x="5597310" y="2762250"/>
                <a:ext cx="1768378" cy="247650"/>
              </a:xfrm>
              <a:prstGeom prst="rect">
                <a:avLst/>
              </a:prstGeom>
              <a:solidFill>
                <a:schemeClr val="tx1">
                  <a:lumMod val="95000"/>
                </a:schemeClr>
              </a:solidFill>
              <a:ln w="12700" cap="flat" cmpd="sng" algn="ctr">
                <a:solidFill>
                  <a:schemeClr val="tx1"/>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95" name="Rectangle 94"/>
              <p:cNvSpPr/>
              <p:nvPr/>
            </p:nvSpPr>
            <p:spPr bwMode="auto">
              <a:xfrm>
                <a:off x="5686205" y="2805113"/>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96" name="Rectangle 95"/>
              <p:cNvSpPr/>
              <p:nvPr/>
            </p:nvSpPr>
            <p:spPr bwMode="auto">
              <a:xfrm>
                <a:off x="5894156" y="2805113"/>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97" name="Rectangle 96"/>
              <p:cNvSpPr/>
              <p:nvPr/>
            </p:nvSpPr>
            <p:spPr bwMode="auto">
              <a:xfrm>
                <a:off x="6095758" y="2805113"/>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98" name="Rectangle 97"/>
              <p:cNvSpPr/>
              <p:nvPr/>
            </p:nvSpPr>
            <p:spPr bwMode="auto">
              <a:xfrm>
                <a:off x="6310058" y="2805113"/>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99" name="Rectangle 98"/>
              <p:cNvSpPr/>
              <p:nvPr/>
            </p:nvSpPr>
            <p:spPr bwMode="auto">
              <a:xfrm>
                <a:off x="6516422" y="2805113"/>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100" name="Rectangle 99"/>
              <p:cNvSpPr/>
              <p:nvPr/>
            </p:nvSpPr>
            <p:spPr bwMode="auto">
              <a:xfrm>
                <a:off x="6724373" y="2805113"/>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101" name="Rectangle 100"/>
              <p:cNvSpPr/>
              <p:nvPr/>
            </p:nvSpPr>
            <p:spPr bwMode="auto">
              <a:xfrm>
                <a:off x="6925974" y="2805113"/>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102" name="Rectangle 101"/>
              <p:cNvSpPr/>
              <p:nvPr/>
            </p:nvSpPr>
            <p:spPr bwMode="auto">
              <a:xfrm>
                <a:off x="7140275" y="2805113"/>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grpSp>
        <p:grpSp>
          <p:nvGrpSpPr>
            <p:cNvPr id="21" name="Group 20"/>
            <p:cNvGrpSpPr>
              <a:grpSpLocks/>
            </p:cNvGrpSpPr>
            <p:nvPr/>
          </p:nvGrpSpPr>
          <p:grpSpPr bwMode="auto">
            <a:xfrm>
              <a:off x="7202488" y="4224338"/>
              <a:ext cx="1768475" cy="247650"/>
              <a:chOff x="5597310" y="2762250"/>
              <a:chExt cx="1768378" cy="247650"/>
            </a:xfrm>
          </p:grpSpPr>
          <p:sp>
            <p:nvSpPr>
              <p:cNvPr id="85" name="Rectangle 84"/>
              <p:cNvSpPr/>
              <p:nvPr/>
            </p:nvSpPr>
            <p:spPr bwMode="auto">
              <a:xfrm>
                <a:off x="5597310" y="2762250"/>
                <a:ext cx="1768378" cy="247650"/>
              </a:xfrm>
              <a:prstGeom prst="rect">
                <a:avLst/>
              </a:prstGeom>
              <a:solidFill>
                <a:schemeClr val="tx1">
                  <a:lumMod val="95000"/>
                </a:schemeClr>
              </a:solidFill>
              <a:ln w="12700" cap="flat" cmpd="sng" algn="ctr">
                <a:solidFill>
                  <a:schemeClr val="tx1"/>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86" name="Rectangle 85"/>
              <p:cNvSpPr/>
              <p:nvPr/>
            </p:nvSpPr>
            <p:spPr bwMode="auto">
              <a:xfrm>
                <a:off x="5686205" y="2805112"/>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87" name="Rectangle 86"/>
              <p:cNvSpPr/>
              <p:nvPr/>
            </p:nvSpPr>
            <p:spPr bwMode="auto">
              <a:xfrm>
                <a:off x="5894156" y="2805112"/>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88" name="Rectangle 87"/>
              <p:cNvSpPr/>
              <p:nvPr/>
            </p:nvSpPr>
            <p:spPr bwMode="auto">
              <a:xfrm>
                <a:off x="6095758" y="2805112"/>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89" name="Rectangle 88"/>
              <p:cNvSpPr/>
              <p:nvPr/>
            </p:nvSpPr>
            <p:spPr bwMode="auto">
              <a:xfrm>
                <a:off x="6310058" y="2805112"/>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90" name="Rectangle 89"/>
              <p:cNvSpPr/>
              <p:nvPr/>
            </p:nvSpPr>
            <p:spPr bwMode="auto">
              <a:xfrm>
                <a:off x="6516422" y="2805112"/>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91" name="Rectangle 90"/>
              <p:cNvSpPr/>
              <p:nvPr/>
            </p:nvSpPr>
            <p:spPr bwMode="auto">
              <a:xfrm>
                <a:off x="6724373" y="2805112"/>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92" name="Rectangle 91"/>
              <p:cNvSpPr/>
              <p:nvPr/>
            </p:nvSpPr>
            <p:spPr bwMode="auto">
              <a:xfrm>
                <a:off x="6925974" y="2805112"/>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93" name="Rectangle 92"/>
              <p:cNvSpPr/>
              <p:nvPr/>
            </p:nvSpPr>
            <p:spPr bwMode="auto">
              <a:xfrm>
                <a:off x="7140275" y="2805112"/>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grpSp>
        <p:grpSp>
          <p:nvGrpSpPr>
            <p:cNvPr id="22" name="Group 21"/>
            <p:cNvGrpSpPr>
              <a:grpSpLocks/>
            </p:cNvGrpSpPr>
            <p:nvPr/>
          </p:nvGrpSpPr>
          <p:grpSpPr bwMode="auto">
            <a:xfrm>
              <a:off x="7202488" y="3940175"/>
              <a:ext cx="1768475" cy="247650"/>
              <a:chOff x="5597310" y="2762250"/>
              <a:chExt cx="1768378" cy="247650"/>
            </a:xfrm>
          </p:grpSpPr>
          <p:sp>
            <p:nvSpPr>
              <p:cNvPr id="76" name="Rectangle 75"/>
              <p:cNvSpPr/>
              <p:nvPr/>
            </p:nvSpPr>
            <p:spPr bwMode="auto">
              <a:xfrm>
                <a:off x="5597310" y="2762250"/>
                <a:ext cx="1768378" cy="247650"/>
              </a:xfrm>
              <a:prstGeom prst="rect">
                <a:avLst/>
              </a:prstGeom>
              <a:solidFill>
                <a:schemeClr val="tx1">
                  <a:lumMod val="95000"/>
                </a:schemeClr>
              </a:solidFill>
              <a:ln w="12700" cap="flat" cmpd="sng" algn="ctr">
                <a:solidFill>
                  <a:schemeClr val="tx1"/>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77" name="Rectangle 76"/>
              <p:cNvSpPr/>
              <p:nvPr/>
            </p:nvSpPr>
            <p:spPr bwMode="auto">
              <a:xfrm>
                <a:off x="5686205" y="2805113"/>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78" name="Rectangle 77"/>
              <p:cNvSpPr/>
              <p:nvPr/>
            </p:nvSpPr>
            <p:spPr bwMode="auto">
              <a:xfrm>
                <a:off x="5894156" y="2805113"/>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79" name="Rectangle 78"/>
              <p:cNvSpPr/>
              <p:nvPr/>
            </p:nvSpPr>
            <p:spPr bwMode="auto">
              <a:xfrm>
                <a:off x="6095758" y="2805113"/>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80" name="Rectangle 79"/>
              <p:cNvSpPr/>
              <p:nvPr/>
            </p:nvSpPr>
            <p:spPr bwMode="auto">
              <a:xfrm>
                <a:off x="6310058" y="2805113"/>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81" name="Rectangle 80"/>
              <p:cNvSpPr/>
              <p:nvPr/>
            </p:nvSpPr>
            <p:spPr bwMode="auto">
              <a:xfrm>
                <a:off x="6516422" y="2805113"/>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82" name="Rectangle 81"/>
              <p:cNvSpPr/>
              <p:nvPr/>
            </p:nvSpPr>
            <p:spPr bwMode="auto">
              <a:xfrm>
                <a:off x="6724373" y="2805113"/>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83" name="Rectangle 82"/>
              <p:cNvSpPr/>
              <p:nvPr/>
            </p:nvSpPr>
            <p:spPr bwMode="auto">
              <a:xfrm>
                <a:off x="6925974" y="2805113"/>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84" name="Rectangle 83"/>
              <p:cNvSpPr/>
              <p:nvPr/>
            </p:nvSpPr>
            <p:spPr bwMode="auto">
              <a:xfrm>
                <a:off x="7140275" y="2805113"/>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grpSp>
        <p:grpSp>
          <p:nvGrpSpPr>
            <p:cNvPr id="23" name="Group 22"/>
            <p:cNvGrpSpPr>
              <a:grpSpLocks/>
            </p:cNvGrpSpPr>
            <p:nvPr/>
          </p:nvGrpSpPr>
          <p:grpSpPr bwMode="auto">
            <a:xfrm>
              <a:off x="7202488" y="4786313"/>
              <a:ext cx="1768475" cy="247650"/>
              <a:chOff x="5597310" y="2762250"/>
              <a:chExt cx="1768378" cy="247650"/>
            </a:xfrm>
          </p:grpSpPr>
          <p:sp>
            <p:nvSpPr>
              <p:cNvPr id="67" name="Rectangle 66"/>
              <p:cNvSpPr/>
              <p:nvPr/>
            </p:nvSpPr>
            <p:spPr bwMode="auto">
              <a:xfrm>
                <a:off x="5597310" y="2762250"/>
                <a:ext cx="1768378" cy="247650"/>
              </a:xfrm>
              <a:prstGeom prst="rect">
                <a:avLst/>
              </a:prstGeom>
              <a:solidFill>
                <a:schemeClr val="tx1">
                  <a:lumMod val="95000"/>
                </a:schemeClr>
              </a:solidFill>
              <a:ln w="12700" cap="flat" cmpd="sng" algn="ctr">
                <a:solidFill>
                  <a:schemeClr val="tx1"/>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68" name="Rectangle 67"/>
              <p:cNvSpPr/>
              <p:nvPr/>
            </p:nvSpPr>
            <p:spPr bwMode="auto">
              <a:xfrm>
                <a:off x="5686205" y="2805112"/>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69" name="Rectangle 68"/>
              <p:cNvSpPr/>
              <p:nvPr/>
            </p:nvSpPr>
            <p:spPr bwMode="auto">
              <a:xfrm>
                <a:off x="5894156" y="2805112"/>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70" name="Rectangle 69"/>
              <p:cNvSpPr/>
              <p:nvPr/>
            </p:nvSpPr>
            <p:spPr bwMode="auto">
              <a:xfrm>
                <a:off x="6095758" y="2805112"/>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71" name="Rectangle 70"/>
              <p:cNvSpPr/>
              <p:nvPr/>
            </p:nvSpPr>
            <p:spPr bwMode="auto">
              <a:xfrm>
                <a:off x="6310058" y="2805112"/>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72" name="Rectangle 71"/>
              <p:cNvSpPr/>
              <p:nvPr/>
            </p:nvSpPr>
            <p:spPr bwMode="auto">
              <a:xfrm>
                <a:off x="6516422" y="2805112"/>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73" name="Rectangle 72"/>
              <p:cNvSpPr/>
              <p:nvPr/>
            </p:nvSpPr>
            <p:spPr bwMode="auto">
              <a:xfrm>
                <a:off x="6724373" y="2805112"/>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74" name="Rectangle 73"/>
              <p:cNvSpPr/>
              <p:nvPr/>
            </p:nvSpPr>
            <p:spPr bwMode="auto">
              <a:xfrm>
                <a:off x="6925974" y="2805112"/>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75" name="Rectangle 74"/>
              <p:cNvSpPr/>
              <p:nvPr/>
            </p:nvSpPr>
            <p:spPr bwMode="auto">
              <a:xfrm>
                <a:off x="7140275" y="2805112"/>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grpSp>
        <p:grpSp>
          <p:nvGrpSpPr>
            <p:cNvPr id="24" name="Group 23"/>
            <p:cNvGrpSpPr>
              <a:grpSpLocks/>
            </p:cNvGrpSpPr>
            <p:nvPr/>
          </p:nvGrpSpPr>
          <p:grpSpPr bwMode="auto">
            <a:xfrm>
              <a:off x="7202488" y="4502150"/>
              <a:ext cx="1768475" cy="247650"/>
              <a:chOff x="5597310" y="2762250"/>
              <a:chExt cx="1768378" cy="247650"/>
            </a:xfrm>
          </p:grpSpPr>
          <p:sp>
            <p:nvSpPr>
              <p:cNvPr id="58" name="Rectangle 57"/>
              <p:cNvSpPr/>
              <p:nvPr/>
            </p:nvSpPr>
            <p:spPr bwMode="auto">
              <a:xfrm>
                <a:off x="5597310" y="2762250"/>
                <a:ext cx="1768378" cy="247650"/>
              </a:xfrm>
              <a:prstGeom prst="rect">
                <a:avLst/>
              </a:prstGeom>
              <a:solidFill>
                <a:schemeClr val="tx1">
                  <a:lumMod val="95000"/>
                </a:schemeClr>
              </a:solidFill>
              <a:ln w="12700" cap="flat" cmpd="sng" algn="ctr">
                <a:solidFill>
                  <a:schemeClr val="tx1"/>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59" name="Rectangle 58"/>
              <p:cNvSpPr/>
              <p:nvPr/>
            </p:nvSpPr>
            <p:spPr bwMode="auto">
              <a:xfrm>
                <a:off x="5686205" y="2805113"/>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60" name="Rectangle 59"/>
              <p:cNvSpPr/>
              <p:nvPr/>
            </p:nvSpPr>
            <p:spPr bwMode="auto">
              <a:xfrm>
                <a:off x="5894156" y="2805113"/>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61" name="Rectangle 60"/>
              <p:cNvSpPr/>
              <p:nvPr/>
            </p:nvSpPr>
            <p:spPr bwMode="auto">
              <a:xfrm>
                <a:off x="6095758" y="2805113"/>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62" name="Rectangle 61"/>
              <p:cNvSpPr/>
              <p:nvPr/>
            </p:nvSpPr>
            <p:spPr bwMode="auto">
              <a:xfrm>
                <a:off x="6310058" y="2805113"/>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63" name="Rectangle 62"/>
              <p:cNvSpPr/>
              <p:nvPr/>
            </p:nvSpPr>
            <p:spPr bwMode="auto">
              <a:xfrm>
                <a:off x="6516422" y="2805113"/>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64" name="Rectangle 63"/>
              <p:cNvSpPr/>
              <p:nvPr/>
            </p:nvSpPr>
            <p:spPr bwMode="auto">
              <a:xfrm>
                <a:off x="6724373" y="2805113"/>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65" name="Rectangle 64"/>
              <p:cNvSpPr/>
              <p:nvPr/>
            </p:nvSpPr>
            <p:spPr bwMode="auto">
              <a:xfrm>
                <a:off x="6925974" y="2805113"/>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66" name="Rectangle 65"/>
              <p:cNvSpPr/>
              <p:nvPr/>
            </p:nvSpPr>
            <p:spPr bwMode="auto">
              <a:xfrm>
                <a:off x="7140275" y="2805113"/>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grpSp>
        <p:grpSp>
          <p:nvGrpSpPr>
            <p:cNvPr id="25" name="Group 24"/>
            <p:cNvGrpSpPr>
              <a:grpSpLocks/>
            </p:cNvGrpSpPr>
            <p:nvPr/>
          </p:nvGrpSpPr>
          <p:grpSpPr bwMode="auto">
            <a:xfrm>
              <a:off x="7202488" y="5065713"/>
              <a:ext cx="1768475" cy="247650"/>
              <a:chOff x="5597310" y="2762250"/>
              <a:chExt cx="1768378" cy="247650"/>
            </a:xfrm>
          </p:grpSpPr>
          <p:sp>
            <p:nvSpPr>
              <p:cNvPr id="49" name="Rectangle 48"/>
              <p:cNvSpPr/>
              <p:nvPr/>
            </p:nvSpPr>
            <p:spPr bwMode="auto">
              <a:xfrm>
                <a:off x="5597310" y="2762250"/>
                <a:ext cx="1768378" cy="247650"/>
              </a:xfrm>
              <a:prstGeom prst="rect">
                <a:avLst/>
              </a:prstGeom>
              <a:solidFill>
                <a:schemeClr val="tx1">
                  <a:lumMod val="95000"/>
                </a:schemeClr>
              </a:solidFill>
              <a:ln w="12700" cap="flat" cmpd="sng" algn="ctr">
                <a:solidFill>
                  <a:schemeClr val="tx1"/>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50" name="Rectangle 49"/>
              <p:cNvSpPr/>
              <p:nvPr/>
            </p:nvSpPr>
            <p:spPr bwMode="auto">
              <a:xfrm>
                <a:off x="5686205" y="2805112"/>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51" name="Rectangle 50"/>
              <p:cNvSpPr/>
              <p:nvPr/>
            </p:nvSpPr>
            <p:spPr bwMode="auto">
              <a:xfrm>
                <a:off x="5894156" y="2805112"/>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52" name="Rectangle 51"/>
              <p:cNvSpPr/>
              <p:nvPr/>
            </p:nvSpPr>
            <p:spPr bwMode="auto">
              <a:xfrm>
                <a:off x="6095758" y="2805112"/>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53" name="Rectangle 52"/>
              <p:cNvSpPr/>
              <p:nvPr/>
            </p:nvSpPr>
            <p:spPr bwMode="auto">
              <a:xfrm>
                <a:off x="6310058" y="2805112"/>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54" name="Rectangle 53"/>
              <p:cNvSpPr/>
              <p:nvPr/>
            </p:nvSpPr>
            <p:spPr bwMode="auto">
              <a:xfrm>
                <a:off x="6516422" y="2805112"/>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55" name="Rectangle 54"/>
              <p:cNvSpPr/>
              <p:nvPr/>
            </p:nvSpPr>
            <p:spPr bwMode="auto">
              <a:xfrm>
                <a:off x="6724373" y="2805112"/>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56" name="Rectangle 55"/>
              <p:cNvSpPr/>
              <p:nvPr/>
            </p:nvSpPr>
            <p:spPr bwMode="auto">
              <a:xfrm>
                <a:off x="6925974" y="2805112"/>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57" name="Rectangle 56"/>
              <p:cNvSpPr/>
              <p:nvPr/>
            </p:nvSpPr>
            <p:spPr bwMode="auto">
              <a:xfrm>
                <a:off x="7140275" y="2805112"/>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grpSp>
        <p:grpSp>
          <p:nvGrpSpPr>
            <p:cNvPr id="26" name="Group 25"/>
            <p:cNvGrpSpPr>
              <a:grpSpLocks/>
            </p:cNvGrpSpPr>
            <p:nvPr/>
          </p:nvGrpSpPr>
          <p:grpSpPr bwMode="auto">
            <a:xfrm>
              <a:off x="7202488" y="5627688"/>
              <a:ext cx="1768475" cy="247650"/>
              <a:chOff x="5597310" y="2762250"/>
              <a:chExt cx="1768378" cy="247650"/>
            </a:xfrm>
          </p:grpSpPr>
          <p:sp>
            <p:nvSpPr>
              <p:cNvPr id="40" name="Rectangle 39"/>
              <p:cNvSpPr/>
              <p:nvPr/>
            </p:nvSpPr>
            <p:spPr bwMode="auto">
              <a:xfrm>
                <a:off x="5597310" y="2762250"/>
                <a:ext cx="1768378" cy="247650"/>
              </a:xfrm>
              <a:prstGeom prst="rect">
                <a:avLst/>
              </a:prstGeom>
              <a:solidFill>
                <a:schemeClr val="tx1">
                  <a:lumMod val="95000"/>
                </a:schemeClr>
              </a:solidFill>
              <a:ln w="12700" cap="flat" cmpd="sng" algn="ctr">
                <a:solidFill>
                  <a:schemeClr val="tx1"/>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41" name="Rectangle 40"/>
              <p:cNvSpPr/>
              <p:nvPr/>
            </p:nvSpPr>
            <p:spPr bwMode="auto">
              <a:xfrm>
                <a:off x="5686205" y="2805112"/>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42" name="Rectangle 41"/>
              <p:cNvSpPr/>
              <p:nvPr/>
            </p:nvSpPr>
            <p:spPr bwMode="auto">
              <a:xfrm>
                <a:off x="5894156" y="2805112"/>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43" name="Rectangle 42"/>
              <p:cNvSpPr/>
              <p:nvPr/>
            </p:nvSpPr>
            <p:spPr bwMode="auto">
              <a:xfrm>
                <a:off x="6095758" y="2805112"/>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44" name="Rectangle 43"/>
              <p:cNvSpPr/>
              <p:nvPr/>
            </p:nvSpPr>
            <p:spPr bwMode="auto">
              <a:xfrm>
                <a:off x="6310058" y="2805112"/>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45" name="Rectangle 44"/>
              <p:cNvSpPr/>
              <p:nvPr/>
            </p:nvSpPr>
            <p:spPr bwMode="auto">
              <a:xfrm>
                <a:off x="6516422" y="2805112"/>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46" name="Rectangle 45"/>
              <p:cNvSpPr/>
              <p:nvPr/>
            </p:nvSpPr>
            <p:spPr bwMode="auto">
              <a:xfrm>
                <a:off x="6724373" y="2805112"/>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47" name="Rectangle 46"/>
              <p:cNvSpPr/>
              <p:nvPr/>
            </p:nvSpPr>
            <p:spPr bwMode="auto">
              <a:xfrm>
                <a:off x="6925974" y="2805112"/>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48" name="Rectangle 47"/>
              <p:cNvSpPr/>
              <p:nvPr/>
            </p:nvSpPr>
            <p:spPr bwMode="auto">
              <a:xfrm>
                <a:off x="7140275" y="2805112"/>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grpSp>
        <p:grpSp>
          <p:nvGrpSpPr>
            <p:cNvPr id="27" name="Group 26"/>
            <p:cNvGrpSpPr>
              <a:grpSpLocks/>
            </p:cNvGrpSpPr>
            <p:nvPr/>
          </p:nvGrpSpPr>
          <p:grpSpPr bwMode="auto">
            <a:xfrm>
              <a:off x="7202488" y="5345113"/>
              <a:ext cx="1768475" cy="247650"/>
              <a:chOff x="5597310" y="2762250"/>
              <a:chExt cx="1768378" cy="247650"/>
            </a:xfrm>
          </p:grpSpPr>
          <p:sp>
            <p:nvSpPr>
              <p:cNvPr id="31" name="Rectangle 30"/>
              <p:cNvSpPr/>
              <p:nvPr/>
            </p:nvSpPr>
            <p:spPr bwMode="auto">
              <a:xfrm>
                <a:off x="5597310" y="2762250"/>
                <a:ext cx="1768378" cy="247650"/>
              </a:xfrm>
              <a:prstGeom prst="rect">
                <a:avLst/>
              </a:prstGeom>
              <a:solidFill>
                <a:schemeClr val="tx1">
                  <a:lumMod val="95000"/>
                </a:schemeClr>
              </a:solidFill>
              <a:ln w="12700" cap="flat" cmpd="sng" algn="ctr">
                <a:solidFill>
                  <a:schemeClr val="tx1"/>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32" name="Rectangle 31"/>
              <p:cNvSpPr/>
              <p:nvPr/>
            </p:nvSpPr>
            <p:spPr bwMode="auto">
              <a:xfrm>
                <a:off x="5686205" y="2805112"/>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33" name="Rectangle 32"/>
              <p:cNvSpPr/>
              <p:nvPr/>
            </p:nvSpPr>
            <p:spPr bwMode="auto">
              <a:xfrm>
                <a:off x="5894156" y="2805112"/>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34" name="Rectangle 33"/>
              <p:cNvSpPr/>
              <p:nvPr/>
            </p:nvSpPr>
            <p:spPr bwMode="auto">
              <a:xfrm>
                <a:off x="6095758" y="2805112"/>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35" name="Rectangle 34"/>
              <p:cNvSpPr/>
              <p:nvPr/>
            </p:nvSpPr>
            <p:spPr bwMode="auto">
              <a:xfrm>
                <a:off x="6310058" y="2805112"/>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36" name="Rectangle 35"/>
              <p:cNvSpPr/>
              <p:nvPr/>
            </p:nvSpPr>
            <p:spPr bwMode="auto">
              <a:xfrm>
                <a:off x="6516422" y="2805112"/>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37" name="Rectangle 36"/>
              <p:cNvSpPr/>
              <p:nvPr/>
            </p:nvSpPr>
            <p:spPr bwMode="auto">
              <a:xfrm>
                <a:off x="6724373" y="2805112"/>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38" name="Rectangle 37"/>
              <p:cNvSpPr/>
              <p:nvPr/>
            </p:nvSpPr>
            <p:spPr bwMode="auto">
              <a:xfrm>
                <a:off x="6925974" y="2805112"/>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39" name="Rectangle 38"/>
              <p:cNvSpPr/>
              <p:nvPr/>
            </p:nvSpPr>
            <p:spPr bwMode="auto">
              <a:xfrm>
                <a:off x="7140275" y="2805112"/>
                <a:ext cx="161916" cy="161925"/>
              </a:xfrm>
              <a:prstGeom prst="rect">
                <a:avLst/>
              </a:prstGeom>
              <a:solidFill>
                <a:srgbClr val="CCFFCC"/>
              </a:solidFill>
              <a:ln w="12700" cap="flat" cmpd="sng" algn="ctr">
                <a:solidFill>
                  <a:srgbClr val="008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grpSp>
        <p:sp>
          <p:nvSpPr>
            <p:cNvPr id="28" name="Rectangle 27"/>
            <p:cNvSpPr/>
            <p:nvPr/>
          </p:nvSpPr>
          <p:spPr bwMode="auto">
            <a:xfrm>
              <a:off x="7470775" y="3371850"/>
              <a:ext cx="222250" cy="247650"/>
            </a:xfrm>
            <a:prstGeom prst="rect">
              <a:avLst/>
            </a:prstGeom>
            <a:solidFill>
              <a:srgbClr val="3366FF">
                <a:alpha val="50000"/>
              </a:srgbClr>
            </a:solidFill>
            <a:ln w="12700" cap="flat" cmpd="sng" algn="ctr">
              <a:solidFill>
                <a:srgbClr val="0000FF"/>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29" name="Rectangle 28"/>
            <p:cNvSpPr/>
            <p:nvPr/>
          </p:nvSpPr>
          <p:spPr bwMode="auto">
            <a:xfrm>
              <a:off x="7256463" y="3940175"/>
              <a:ext cx="423862" cy="247650"/>
            </a:xfrm>
            <a:prstGeom prst="rect">
              <a:avLst/>
            </a:prstGeom>
            <a:solidFill>
              <a:srgbClr val="FF0000">
                <a:alpha val="50000"/>
              </a:srgbClr>
            </a:solidFill>
            <a:ln w="12700" cap="flat" cmpd="sng" algn="ctr">
              <a:solidFill>
                <a:srgbClr val="C00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sp>
          <p:nvSpPr>
            <p:cNvPr id="30" name="Rectangle 29"/>
            <p:cNvSpPr/>
            <p:nvPr/>
          </p:nvSpPr>
          <p:spPr bwMode="auto">
            <a:xfrm>
              <a:off x="8512175" y="3940175"/>
              <a:ext cx="423863" cy="247650"/>
            </a:xfrm>
            <a:prstGeom prst="rect">
              <a:avLst/>
            </a:prstGeom>
            <a:solidFill>
              <a:srgbClr val="FF0000">
                <a:alpha val="50000"/>
              </a:srgbClr>
            </a:solidFill>
            <a:ln w="12700" cap="flat" cmpd="sng" algn="ctr">
              <a:solidFill>
                <a:srgbClr val="C00000"/>
              </a:solidFill>
              <a:prstDash val="solid"/>
              <a:round/>
              <a:headEnd type="none" w="med" len="med"/>
              <a:tailEnd type="none" w="med" len="me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505050"/>
                </a:solidFill>
                <a:effectLst>
                  <a:outerShdw blurRad="38100" dist="38100" dir="2700000" algn="tl">
                    <a:srgbClr val="000000">
                      <a:alpha val="43137"/>
                    </a:srgbClr>
                  </a:outerShdw>
                </a:effectLst>
                <a:latin typeface="Arial" panose="020B0604020202020204" pitchFamily="34" charset="0"/>
              </a:endParaRPr>
            </a:p>
          </p:txBody>
        </p:sp>
      </p:grpSp>
      <p:sp>
        <p:nvSpPr>
          <p:cNvPr id="193" name="Text Placeholder 1"/>
          <p:cNvSpPr txBox="1">
            <a:spLocks/>
          </p:cNvSpPr>
          <p:nvPr/>
        </p:nvSpPr>
        <p:spPr>
          <a:xfrm>
            <a:off x="270757" y="1471950"/>
            <a:ext cx="6263393" cy="2464711"/>
          </a:xfrm>
          <a:prstGeom prst="rect">
            <a:avLst/>
          </a:prstGeom>
        </p:spPr>
        <p:txBody>
          <a:bodyPr vert="horz" wrap="square" lIns="143407" tIns="89629" rIns="143407" bIns="89629" rtlCol="0">
            <a:spAutoFit/>
          </a:bodyPr>
          <a:lstStyle>
            <a:lvl1pPr marL="336111" marR="0" indent="-336111" algn="l" defTabSz="914274" rtl="0" eaLnBrk="1" fontAlgn="auto" latinLnBrk="0" hangingPunct="1">
              <a:lnSpc>
                <a:spcPct val="90000"/>
              </a:lnSpc>
              <a:spcBef>
                <a:spcPct val="20000"/>
              </a:spcBef>
              <a:spcAft>
                <a:spcPts val="0"/>
              </a:spcAft>
              <a:buClrTx/>
              <a:buSzPct val="90000"/>
              <a:buFont typeface="Arial" pitchFamily="34" charset="0"/>
              <a:buChar char="•"/>
              <a:tabLst/>
              <a:defRPr sz="3900" kern="1200" spc="0" baseline="0">
                <a:gradFill>
                  <a:gsLst>
                    <a:gs pos="1250">
                      <a:schemeClr val="tx1"/>
                    </a:gs>
                    <a:gs pos="100000">
                      <a:schemeClr val="tx1"/>
                    </a:gs>
                  </a:gsLst>
                  <a:lin ang="5400000" scaled="0"/>
                </a:gradFill>
                <a:latin typeface="+mj-lt"/>
                <a:ea typeface="+mn-ea"/>
                <a:cs typeface="+mn-cs"/>
              </a:defRPr>
            </a:lvl1pPr>
            <a:lvl2pPr marL="572633" marR="0" indent="-236522" algn="l" defTabSz="914274"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84258" marR="0" indent="-224074" algn="l" defTabSz="914274"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08332" marR="0" indent="-224074" algn="l" defTabSz="914274"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32405" marR="0" indent="-224074" algn="l" defTabSz="914274"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14252" indent="-228569" algn="l" defTabSz="91427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90" indent="-228569" algn="l" defTabSz="91427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27" indent="-228569" algn="l" defTabSz="91427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65" indent="-228569" algn="l" defTabSz="91427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cs-CZ" sz="2800" smtClean="0">
                <a:solidFill>
                  <a:srgbClr val="FFFFFF"/>
                </a:solidFill>
              </a:rPr>
              <a:t>Dynamicky alokované zdroje</a:t>
            </a:r>
          </a:p>
          <a:p>
            <a:pPr marL="0" indent="0">
              <a:buFont typeface="Arial" pitchFamily="34" charset="0"/>
              <a:buNone/>
            </a:pPr>
            <a:r>
              <a:rPr lang="cs-CZ" sz="2800" smtClean="0">
                <a:solidFill>
                  <a:srgbClr val="FFFFFF"/>
                </a:solidFill>
              </a:rPr>
              <a:t>Automatické přesouvání</a:t>
            </a:r>
          </a:p>
          <a:p>
            <a:pPr marL="0" indent="0">
              <a:buFont typeface="Arial" pitchFamily="34" charset="0"/>
              <a:buNone/>
            </a:pPr>
            <a:r>
              <a:rPr lang="cs-CZ" sz="2800" smtClean="0">
                <a:solidFill>
                  <a:srgbClr val="FFFFFF"/>
                </a:solidFill>
              </a:rPr>
              <a:t>Automatická obnova</a:t>
            </a:r>
          </a:p>
          <a:p>
            <a:pPr marL="0" indent="0">
              <a:buFont typeface="Arial" pitchFamily="34" charset="0"/>
              <a:buNone/>
            </a:pPr>
            <a:endParaRPr lang="cs-CZ" sz="2800">
              <a:solidFill>
                <a:srgbClr val="FFFFFF"/>
              </a:solidFill>
            </a:endParaRPr>
          </a:p>
          <a:p>
            <a:pPr marL="0" indent="0">
              <a:buFont typeface="Arial" pitchFamily="34" charset="0"/>
              <a:buNone/>
            </a:pPr>
            <a:r>
              <a:rPr lang="cs-CZ" sz="2800" smtClean="0">
                <a:solidFill>
                  <a:srgbClr val="FFFFFF"/>
                </a:solidFill>
              </a:rPr>
              <a:t>Fabric Controller / Guest OS</a:t>
            </a:r>
          </a:p>
        </p:txBody>
      </p:sp>
    </p:spTree>
    <p:extLst>
      <p:ext uri="{BB962C8B-B14F-4D97-AF65-F5344CB8AC3E}">
        <p14:creationId xmlns:p14="http://schemas.microsoft.com/office/powerpoint/2010/main" val="23832029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Ovládání</a:t>
            </a:r>
            <a:endParaRPr lang="cs-CZ"/>
          </a:p>
        </p:txBody>
      </p:sp>
      <p:pic>
        <p:nvPicPr>
          <p:cNvPr id="4" name="Picture 3"/>
          <p:cNvPicPr>
            <a:picLocks noChangeAspect="1"/>
          </p:cNvPicPr>
          <p:nvPr/>
        </p:nvPicPr>
        <p:blipFill>
          <a:blip r:embed="rId3"/>
          <a:stretch>
            <a:fillRect/>
          </a:stretch>
        </p:blipFill>
        <p:spPr>
          <a:xfrm>
            <a:off x="4988387" y="-16454"/>
            <a:ext cx="7424410" cy="6874454"/>
          </a:xfrm>
          <a:prstGeom prst="rect">
            <a:avLst/>
          </a:prstGeom>
        </p:spPr>
      </p:pic>
      <p:sp>
        <p:nvSpPr>
          <p:cNvPr id="5" name="Text Placeholder 1"/>
          <p:cNvSpPr txBox="1">
            <a:spLocks/>
          </p:cNvSpPr>
          <p:nvPr/>
        </p:nvSpPr>
        <p:spPr>
          <a:xfrm>
            <a:off x="270757" y="1471950"/>
            <a:ext cx="6263393" cy="3412662"/>
          </a:xfrm>
          <a:prstGeom prst="rect">
            <a:avLst/>
          </a:prstGeom>
        </p:spPr>
        <p:txBody>
          <a:bodyPr vert="horz" wrap="square" lIns="143407" tIns="89629" rIns="143407" bIns="89629" rtlCol="0">
            <a:spAutoFit/>
          </a:bodyPr>
          <a:lstStyle>
            <a:lvl1pPr marL="336111" marR="0" indent="-336111" algn="l" defTabSz="914274" rtl="0" eaLnBrk="1" fontAlgn="auto" latinLnBrk="0" hangingPunct="1">
              <a:lnSpc>
                <a:spcPct val="90000"/>
              </a:lnSpc>
              <a:spcBef>
                <a:spcPct val="20000"/>
              </a:spcBef>
              <a:spcAft>
                <a:spcPts val="0"/>
              </a:spcAft>
              <a:buClrTx/>
              <a:buSzPct val="90000"/>
              <a:buFont typeface="Arial" pitchFamily="34" charset="0"/>
              <a:buChar char="•"/>
              <a:tabLst/>
              <a:defRPr sz="3900" kern="1200" spc="0" baseline="0">
                <a:gradFill>
                  <a:gsLst>
                    <a:gs pos="1250">
                      <a:schemeClr val="tx1"/>
                    </a:gs>
                    <a:gs pos="100000">
                      <a:schemeClr val="tx1"/>
                    </a:gs>
                  </a:gsLst>
                  <a:lin ang="5400000" scaled="0"/>
                </a:gradFill>
                <a:latin typeface="+mj-lt"/>
                <a:ea typeface="+mn-ea"/>
                <a:cs typeface="+mn-cs"/>
              </a:defRPr>
            </a:lvl1pPr>
            <a:lvl2pPr marL="572633" marR="0" indent="-236522" algn="l" defTabSz="914274"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84258" marR="0" indent="-224074" algn="l" defTabSz="914274"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08332" marR="0" indent="-224074" algn="l" defTabSz="914274"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32405" marR="0" indent="-224074" algn="l" defTabSz="914274"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14252" indent="-228569" algn="l" defTabSz="91427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90" indent="-228569" algn="l" defTabSz="91427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27" indent="-228569" algn="l" defTabSz="91427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65" indent="-228569" algn="l" defTabSz="91427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cs-CZ" sz="2800" smtClean="0">
                <a:solidFill>
                  <a:srgbClr val="FFFFFF"/>
                </a:solidFill>
              </a:rPr>
              <a:t>Webový portál</a:t>
            </a:r>
          </a:p>
          <a:p>
            <a:pPr marL="0" indent="0">
              <a:buFont typeface="Arial" pitchFamily="34" charset="0"/>
              <a:buNone/>
            </a:pPr>
            <a:endParaRPr lang="cs-CZ" sz="2800">
              <a:solidFill>
                <a:srgbClr val="FFFFFF"/>
              </a:solidFill>
            </a:endParaRPr>
          </a:p>
          <a:p>
            <a:pPr marL="0" indent="0">
              <a:buFont typeface="Arial" pitchFamily="34" charset="0"/>
              <a:buNone/>
            </a:pPr>
            <a:r>
              <a:rPr lang="cs-CZ" sz="2800" smtClean="0">
                <a:solidFill>
                  <a:srgbClr val="FFFFFF"/>
                </a:solidFill>
              </a:rPr>
              <a:t>PowerShell / CLI</a:t>
            </a:r>
          </a:p>
          <a:p>
            <a:pPr marL="0" indent="0">
              <a:buFont typeface="Arial" pitchFamily="34" charset="0"/>
              <a:buNone/>
            </a:pPr>
            <a:endParaRPr lang="cs-CZ" sz="2800">
              <a:solidFill>
                <a:srgbClr val="FFFFFF"/>
              </a:solidFill>
            </a:endParaRPr>
          </a:p>
          <a:p>
            <a:pPr marL="0" indent="0">
              <a:buFont typeface="Arial" pitchFamily="34" charset="0"/>
              <a:buNone/>
            </a:pPr>
            <a:r>
              <a:rPr lang="cs-CZ" sz="2800" smtClean="0">
                <a:solidFill>
                  <a:srgbClr val="FFFFFF"/>
                </a:solidFill>
              </a:rPr>
              <a:t>Management Libraries</a:t>
            </a:r>
          </a:p>
          <a:p>
            <a:pPr marL="0" indent="0">
              <a:buFont typeface="Arial" pitchFamily="34" charset="0"/>
              <a:buNone/>
            </a:pPr>
            <a:endParaRPr lang="cs-CZ" sz="2800">
              <a:solidFill>
                <a:srgbClr val="FFFFFF"/>
              </a:solidFill>
            </a:endParaRPr>
          </a:p>
          <a:p>
            <a:pPr marL="0" indent="0">
              <a:buFont typeface="Arial" pitchFamily="34" charset="0"/>
              <a:buNone/>
            </a:pPr>
            <a:r>
              <a:rPr lang="cs-CZ" sz="2800" smtClean="0">
                <a:solidFill>
                  <a:srgbClr val="FFFFFF"/>
                </a:solidFill>
              </a:rPr>
              <a:t>REST API</a:t>
            </a:r>
          </a:p>
        </p:txBody>
      </p:sp>
      <p:pic>
        <p:nvPicPr>
          <p:cNvPr id="6" name="Picture 5"/>
          <p:cNvPicPr>
            <a:picLocks noChangeAspect="1"/>
          </p:cNvPicPr>
          <p:nvPr/>
        </p:nvPicPr>
        <p:blipFill>
          <a:blip r:embed="rId4"/>
          <a:stretch>
            <a:fillRect/>
          </a:stretch>
        </p:blipFill>
        <p:spPr>
          <a:xfrm>
            <a:off x="5184842" y="705525"/>
            <a:ext cx="5895265" cy="3273653"/>
          </a:xfrm>
          <a:prstGeom prst="rect">
            <a:avLst/>
          </a:prstGeom>
        </p:spPr>
      </p:pic>
      <p:pic>
        <p:nvPicPr>
          <p:cNvPr id="7" name="Picture 6"/>
          <p:cNvPicPr>
            <a:picLocks noChangeAspect="1"/>
          </p:cNvPicPr>
          <p:nvPr/>
        </p:nvPicPr>
        <p:blipFill>
          <a:blip r:embed="rId5"/>
          <a:stretch>
            <a:fillRect/>
          </a:stretch>
        </p:blipFill>
        <p:spPr>
          <a:xfrm>
            <a:off x="6296494" y="2583403"/>
            <a:ext cx="5134620" cy="2601439"/>
          </a:xfrm>
          <a:prstGeom prst="rect">
            <a:avLst/>
          </a:prstGeom>
        </p:spPr>
      </p:pic>
      <p:pic>
        <p:nvPicPr>
          <p:cNvPr id="1026" name="Picture 2" descr="https://mscblogs.blob.core.windows.net/media/scottgu/Media/image_4B31FD59.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28105" y="3932822"/>
            <a:ext cx="3344781" cy="2315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7312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488668"/>
            <a:ext cx="3808350" cy="307777"/>
          </a:xfrm>
          <a:prstGeom prst="rect">
            <a:avLst/>
          </a:prstGeom>
        </p:spPr>
        <p:txBody>
          <a:bodyPr wrap="none">
            <a:spAutoFit/>
          </a:bodyPr>
          <a:lstStyle/>
          <a:p>
            <a:r>
              <a:rPr lang="cs-CZ" sz="1400">
                <a:solidFill>
                  <a:srgbClr val="00B0F0"/>
                </a:solidFill>
                <a:hlinkClick r:id="rId3"/>
              </a:rPr>
              <a:t>http://azure.microsoft.com/en-us/downloads</a:t>
            </a:r>
            <a:r>
              <a:rPr lang="cs-CZ" sz="1400" smtClean="0">
                <a:solidFill>
                  <a:srgbClr val="00B0F0"/>
                </a:solidFill>
                <a:hlinkClick r:id="rId3"/>
              </a:rPr>
              <a:t>/</a:t>
            </a:r>
            <a:endParaRPr lang="cs-CZ" sz="1400">
              <a:solidFill>
                <a:srgbClr val="00B0F0"/>
              </a:solidFill>
            </a:endParaRPr>
          </a:p>
        </p:txBody>
      </p:sp>
      <p:pic>
        <p:nvPicPr>
          <p:cNvPr id="3" name="Picture 2"/>
          <p:cNvPicPr>
            <a:picLocks noChangeAspect="1"/>
          </p:cNvPicPr>
          <p:nvPr/>
        </p:nvPicPr>
        <p:blipFill>
          <a:blip r:embed="rId4"/>
          <a:stretch>
            <a:fillRect/>
          </a:stretch>
        </p:blipFill>
        <p:spPr>
          <a:xfrm>
            <a:off x="2790826" y="246466"/>
            <a:ext cx="6610349" cy="6026302"/>
          </a:xfrm>
          <a:prstGeom prst="rect">
            <a:avLst/>
          </a:prstGeom>
        </p:spPr>
      </p:pic>
    </p:spTree>
    <p:extLst>
      <p:ext uri="{BB962C8B-B14F-4D97-AF65-F5344CB8AC3E}">
        <p14:creationId xmlns:p14="http://schemas.microsoft.com/office/powerpoint/2010/main" val="270939362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QacWcdo6o06rs3wuUsMGm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QacWcdo6o06rs3wuUsMGm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jhg_s7N.YE.OF1x6rC8sN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l9vOJiHvZUGEJTuYYTUY9Q"/>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TEE14 Speaker PPT Template">
  <a:themeElements>
    <a:clrScheme name="Custom 1">
      <a:dk1>
        <a:srgbClr val="505050"/>
      </a:dk1>
      <a:lt1>
        <a:srgbClr val="FFFFFF"/>
      </a:lt1>
      <a:dk2>
        <a:srgbClr val="442359"/>
      </a:dk2>
      <a:lt2>
        <a:srgbClr val="68217A"/>
      </a:lt2>
      <a:accent1>
        <a:srgbClr val="7FBA00"/>
      </a:accent1>
      <a:accent2>
        <a:srgbClr val="DC3C00"/>
      </a:accent2>
      <a:accent3>
        <a:srgbClr val="002050"/>
      </a:accent3>
      <a:accent4>
        <a:srgbClr val="009E49"/>
      </a:accent4>
      <a:accent5>
        <a:srgbClr val="00B294"/>
      </a:accent5>
      <a:accent6>
        <a:srgbClr val="0072C6"/>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NA_Template_with_TechEd Europe_r03.potx" id="{D1757E1E-F62B-43A3-BA2B-231531828368}" vid="{DB3EECF5-125C-46BC-AC50-75EC4FF82334}"/>
    </a:ext>
  </a:extLst>
</a:theme>
</file>

<file path=ppt/theme/theme2.xml><?xml version="1.0" encoding="utf-8"?>
<a:theme xmlns:a="http://schemas.openxmlformats.org/drawingml/2006/main" name="Azure Medium">
  <a:themeElements>
    <a:clrScheme name="Azure Basic">
      <a:dk1>
        <a:srgbClr val="00B0F0"/>
      </a:dk1>
      <a:lt1>
        <a:srgbClr val="FFFFFF"/>
      </a:lt1>
      <a:dk2>
        <a:srgbClr val="44546A"/>
      </a:dk2>
      <a:lt2>
        <a:srgbClr val="FFFFFF"/>
      </a:lt2>
      <a:accent1>
        <a:srgbClr val="00B0F0"/>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Windows Azure">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etro_Template_Light_16x9">
  <a:themeElements>
    <a:clrScheme name="Microsoft Colors">
      <a:dk1>
        <a:srgbClr val="000000"/>
      </a:dk1>
      <a:lt1>
        <a:srgbClr val="FFFFFF"/>
      </a:lt1>
      <a:dk2>
        <a:srgbClr val="3F3F3F"/>
      </a:dk2>
      <a:lt2>
        <a:srgbClr val="F2F2F2"/>
      </a:lt2>
      <a:accent1>
        <a:srgbClr val="00AEEF"/>
      </a:accent1>
      <a:accent2>
        <a:srgbClr val="8CC600"/>
      </a:accent2>
      <a:accent3>
        <a:srgbClr val="FF8A00"/>
      </a:accent3>
      <a:accent4>
        <a:srgbClr val="FF0097"/>
      </a:accent4>
      <a:accent5>
        <a:srgbClr val="0071BC"/>
      </a:accent5>
      <a:accent6>
        <a:srgbClr val="910091"/>
      </a:accent6>
      <a:hlink>
        <a:srgbClr val="0070C0"/>
      </a:hlink>
      <a:folHlink>
        <a:srgbClr val="0071BC"/>
      </a:folHlink>
    </a:clrScheme>
    <a:fontScheme name="Microsoft Corporate Font">
      <a:majorFont>
        <a:latin typeface="Segoe UI Light"/>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defRPr>
        </a:defPPr>
      </a:lstStyle>
    </a:txDef>
  </a:objectDefaults>
  <a:extraClrSchemeLst/>
</a:theme>
</file>

<file path=ppt/theme/theme4.xml><?xml version="1.0" encoding="utf-8"?>
<a:theme xmlns:a="http://schemas.openxmlformats.org/drawingml/2006/main" name="MSVID_White_16x9_2012-08-18">
  <a:themeElements>
    <a:clrScheme name="Custom 9">
      <a:dk1>
        <a:srgbClr val="000000"/>
      </a:dk1>
      <a:lt1>
        <a:srgbClr val="FFFFFF"/>
      </a:lt1>
      <a:dk2>
        <a:srgbClr val="3F3F3F"/>
      </a:dk2>
      <a:lt2>
        <a:srgbClr val="F2F2F2"/>
      </a:lt2>
      <a:accent1>
        <a:srgbClr val="442359"/>
      </a:accent1>
      <a:accent2>
        <a:srgbClr val="68217A"/>
      </a:accent2>
      <a:accent3>
        <a:srgbClr val="55C5E9"/>
      </a:accent3>
      <a:accent4>
        <a:srgbClr val="0072C6"/>
      </a:accent4>
      <a:accent5>
        <a:srgbClr val="7FBA00"/>
      </a:accent5>
      <a:accent6>
        <a:srgbClr val="BAD80A"/>
      </a:accent6>
      <a:hlink>
        <a:srgbClr val="00188F"/>
      </a:hlink>
      <a:folHlink>
        <a:srgbClr val="00188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182880" tIns="146304" rIns="182880" bIns="146304" rtlCol="0">
        <a:spAutoFit/>
      </a:bodyPr>
      <a:lstStyle>
        <a:defPPr>
          <a:lnSpc>
            <a:spcPct val="90000"/>
          </a:lnSpc>
          <a:defRPr sz="2400" dirty="0" smtClean="0">
            <a:gradFill>
              <a:gsLst>
                <a:gs pos="2917">
                  <a:schemeClr val="tx1"/>
                </a:gs>
                <a:gs pos="30000">
                  <a:schemeClr val="tx1"/>
                </a:gs>
              </a:gsLst>
              <a:lin ang="5400000" scaled="0"/>
            </a:gradFill>
          </a:defRPr>
        </a:defPPr>
      </a:lstStyle>
    </a:txDef>
  </a:objectDefaults>
  <a:extraClrSchemeLst/>
</a:theme>
</file>

<file path=ppt/theme/theme5.xml><?xml version="1.0" encoding="utf-8"?>
<a:theme xmlns:a="http://schemas.openxmlformats.org/drawingml/2006/main" name="1_Azure Medium">
  <a:themeElements>
    <a:clrScheme name="Custom 3">
      <a:dk1>
        <a:srgbClr val="00B0F0"/>
      </a:dk1>
      <a:lt1>
        <a:srgbClr val="FFFFFF"/>
      </a:lt1>
      <a:dk2>
        <a:srgbClr val="44546A"/>
      </a:dk2>
      <a:lt2>
        <a:srgbClr val="FFFFFF"/>
      </a:lt2>
      <a:accent1>
        <a:srgbClr val="00B0F0"/>
      </a:accent1>
      <a:accent2>
        <a:srgbClr val="ED7D31"/>
      </a:accent2>
      <a:accent3>
        <a:srgbClr val="A5A5A5"/>
      </a:accent3>
      <a:accent4>
        <a:srgbClr val="FFC000"/>
      </a:accent4>
      <a:accent5>
        <a:srgbClr val="4472C4"/>
      </a:accent5>
      <a:accent6>
        <a:srgbClr val="70AD47"/>
      </a:accent6>
      <a:hlink>
        <a:srgbClr val="70AD47"/>
      </a:hlink>
      <a:folHlink>
        <a:srgbClr val="C490AA"/>
      </a:folHlink>
    </a:clrScheme>
    <a:fontScheme name="Windows Azure">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0CDA0E9E53C4DF44B157E7C69FA8B29B" ma:contentTypeVersion="0" ma:contentTypeDescription="Vytvoří nový dokument" ma:contentTypeScope="" ma:versionID="e3a433b07c52513a1f65adc4ba2e1160">
  <xsd:schema xmlns:xsd="http://www.w3.org/2001/XMLSchema" xmlns:xs="http://www.w3.org/2001/XMLSchema" xmlns:p="http://schemas.microsoft.com/office/2006/metadata/properties" targetNamespace="http://schemas.microsoft.com/office/2006/metadata/properties" ma:root="true" ma:fieldsID="8214fa11943a2149c97b15fdd70fe633">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DBB3A37-A957-4EA5-8066-C1F1E79ED774}">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F5D96F1D-05BB-4604-9594-42C34C22562D}">
  <ds:schemaRefs>
    <ds:schemaRef ds:uri="http://schemas.microsoft.com/sharepoint/v3/contenttype/forms"/>
  </ds:schemaRefs>
</ds:datastoreItem>
</file>

<file path=customXml/itemProps3.xml><?xml version="1.0" encoding="utf-8"?>
<ds:datastoreItem xmlns:ds="http://schemas.openxmlformats.org/officeDocument/2006/customXml" ds:itemID="{6993EE54-C7CD-48A7-82AA-ACD7A41525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Facet</Template>
  <TotalTime>1844</TotalTime>
  <Words>4705</Words>
  <Application>Microsoft Office PowerPoint</Application>
  <PresentationFormat>Widescreen</PresentationFormat>
  <Paragraphs>998</Paragraphs>
  <Slides>62</Slides>
  <Notes>45</Notes>
  <HiddenSlides>0</HiddenSlides>
  <MMClips>0</MMClips>
  <ScaleCrop>false</ScaleCrop>
  <HeadingPairs>
    <vt:vector size="8" baseType="variant">
      <vt:variant>
        <vt:lpstr>Fonts Used</vt:lpstr>
      </vt:variant>
      <vt:variant>
        <vt:i4>12</vt:i4>
      </vt:variant>
      <vt:variant>
        <vt:lpstr>Theme</vt:lpstr>
      </vt:variant>
      <vt:variant>
        <vt:i4>5</vt:i4>
      </vt:variant>
      <vt:variant>
        <vt:lpstr>Embedded OLE Servers</vt:lpstr>
      </vt:variant>
      <vt:variant>
        <vt:i4>1</vt:i4>
      </vt:variant>
      <vt:variant>
        <vt:lpstr>Slide Titles</vt:lpstr>
      </vt:variant>
      <vt:variant>
        <vt:i4>62</vt:i4>
      </vt:variant>
    </vt:vector>
  </HeadingPairs>
  <TitlesOfParts>
    <vt:vector size="80" baseType="lpstr">
      <vt:lpstr>メイリオ</vt:lpstr>
      <vt:lpstr>Arial</vt:lpstr>
      <vt:lpstr>Calibri</vt:lpstr>
      <vt:lpstr>Consolas</vt:lpstr>
      <vt:lpstr>Kozuka Gothic Pro R</vt:lpstr>
      <vt:lpstr>Segoe</vt:lpstr>
      <vt:lpstr>Segoe Light</vt:lpstr>
      <vt:lpstr>Segoe UI</vt:lpstr>
      <vt:lpstr>Segoe UI Light</vt:lpstr>
      <vt:lpstr>SketchFlow Print</vt:lpstr>
      <vt:lpstr>Times New Roman</vt:lpstr>
      <vt:lpstr>Wingdings</vt:lpstr>
      <vt:lpstr>TEE14 Speaker PPT Template</vt:lpstr>
      <vt:lpstr>Azure Medium</vt:lpstr>
      <vt:lpstr>Metro_Template_Light_16x9</vt:lpstr>
      <vt:lpstr>MSVID_White_16x9_2012-08-18</vt:lpstr>
      <vt:lpstr>1_Azure Medium</vt:lpstr>
      <vt:lpstr>think-cell Slide</vt:lpstr>
      <vt:lpstr>Představení Azure Služeb</vt:lpstr>
      <vt:lpstr>Cloud Computing</vt:lpstr>
      <vt:lpstr>PowerPoint Presentation</vt:lpstr>
      <vt:lpstr>Škálování</vt:lpstr>
      <vt:lpstr>PowerPoint Presentation</vt:lpstr>
      <vt:lpstr>Georeplikace</vt:lpstr>
      <vt:lpstr>Jak funguje</vt:lpstr>
      <vt:lpstr>Ovládání</vt:lpstr>
      <vt:lpstr>PowerPoint Presentation</vt:lpstr>
      <vt:lpstr>Fyzické zabezpečení</vt:lpstr>
      <vt:lpstr>Bezpečnost infrastruktury</vt:lpstr>
      <vt:lpstr>Služby Microsoft Azure</vt:lpstr>
      <vt:lpstr>PowerPoint Presentation</vt:lpstr>
      <vt:lpstr>PowerPoint Presentation</vt:lpstr>
      <vt:lpstr>Web Role</vt:lpstr>
      <vt:lpstr>Worker Role Patterns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Microsoft Azure Active Directory (Identity &amp; Security)</vt:lpstr>
      <vt:lpstr>PowerPoint Presentation</vt:lpstr>
      <vt:lpstr>PowerPoint Presentation</vt:lpstr>
      <vt:lpstr>PowerPoint Presentation</vt:lpstr>
      <vt:lpstr>Transform business into a platform</vt:lpstr>
      <vt:lpstr>Websites Feature Overviews</vt:lpstr>
      <vt:lpstr>PowerPoint Presentation</vt:lpstr>
      <vt:lpstr>CI / TFS, Github, VSO, etc.</vt:lpstr>
      <vt:lpstr>PowerPoint Presentation</vt:lpstr>
      <vt:lpstr>PowerPoint Presentation</vt:lpstr>
      <vt:lpstr>PowerPoint Presentation</vt:lpstr>
      <vt:lpstr>PowerPoint Presentation</vt:lpstr>
      <vt:lpstr>In-depth app monitoring</vt:lpstr>
      <vt:lpstr>Remote monitoring  and alerting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SQL DB on Azure</vt:lpstr>
      <vt:lpstr>Case for Change</vt:lpstr>
      <vt:lpstr>Azure SQL Database Service Tiers</vt:lpstr>
      <vt:lpstr>Predictable Performance</vt:lpstr>
      <vt:lpstr>Database Throughput Unit – DTU</vt:lpstr>
      <vt:lpstr>Scalable Performance</vt:lpstr>
      <vt:lpstr>New Performance Levels Summary</vt:lpstr>
      <vt:lpstr>Rich Near-real-time Monitoring</vt:lpstr>
      <vt:lpstr>Choosing Performance Levels</vt:lpstr>
      <vt:lpstr>Changing Performance Level</vt:lpstr>
      <vt:lpstr>Scalability Dimensions</vt:lpstr>
      <vt:lpstr>Elastic Scale Overview</vt:lpstr>
      <vt:lpstr>Data Dependent Routing (DDR)</vt:lpstr>
      <vt:lpstr>Asynchronous Geo-replication</vt:lpstr>
      <vt:lpstr>Azure SQL Database</vt:lpstr>
      <vt:lpstr>Azure SQL limitations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www.microsoftazurepass.com</dc:title>
  <dc:creator>Jan Pospisil</dc:creator>
  <cp:lastModifiedBy>Jan Pospisil</cp:lastModifiedBy>
  <cp:revision>18</cp:revision>
  <dcterms:created xsi:type="dcterms:W3CDTF">2015-01-13T10:01:12Z</dcterms:created>
  <dcterms:modified xsi:type="dcterms:W3CDTF">2015-04-25T07:30:54Z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0x0101000CDA0E9E53C4DF44B157E7C69FA8B29B</vt:lpwstr>
  </property>
</Properties>
</file>