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61" r:id="rId3"/>
    <p:sldId id="262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8132"/>
    <a:srgbClr val="009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3" autoAdjust="0"/>
    <p:restoredTop sz="91024" autoAdjust="0"/>
  </p:normalViewPr>
  <p:slideViewPr>
    <p:cSldViewPr snapToGrid="0">
      <p:cViewPr varScale="1">
        <p:scale>
          <a:sx n="79" d="100"/>
          <a:sy n="79" d="100"/>
        </p:scale>
        <p:origin x="64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DCBB5-9E8F-4C3C-B3FF-42B56171167A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86336-D277-4B30-A6AE-9563521DF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7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0FFFC-B299-4DB4-A5A2-5FE0A233D244}" type="slidenum">
              <a:rPr lang="cs-CZ" smtClean="0">
                <a:solidFill>
                  <a:prstClr val="black"/>
                </a:solidFill>
              </a:rPr>
              <a:pPr/>
              <a:t>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235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s pod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14918" y="2130426"/>
            <a:ext cx="10561669" cy="866527"/>
          </a:xfrm>
        </p:spPr>
        <p:txBody>
          <a:bodyPr>
            <a:normAutofit/>
          </a:bodyPr>
          <a:lstStyle>
            <a:lvl1pPr>
              <a:defRPr sz="54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cs-CZ" dirty="0"/>
              <a:t>Název přednášky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14918" y="4052664"/>
            <a:ext cx="10561669" cy="1968624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000" spc="-60" baseline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Kontaktní informace</a:t>
            </a:r>
          </a:p>
        </p:txBody>
      </p:sp>
      <p:grpSp>
        <p:nvGrpSpPr>
          <p:cNvPr id="16" name="Skupina 15"/>
          <p:cNvGrpSpPr/>
          <p:nvPr/>
        </p:nvGrpSpPr>
        <p:grpSpPr bwMode="gray">
          <a:xfrm>
            <a:off x="-3328" y="0"/>
            <a:ext cx="6096000" cy="151200"/>
            <a:chOff x="3203928" y="2491755"/>
            <a:chExt cx="2160000" cy="72000"/>
          </a:xfrm>
        </p:grpSpPr>
        <p:sp>
          <p:nvSpPr>
            <p:cNvPr id="17" name="Obdélník 16"/>
            <p:cNvSpPr/>
            <p:nvPr/>
          </p:nvSpPr>
          <p:spPr bwMode="gray">
            <a:xfrm>
              <a:off x="3923928" y="2491755"/>
              <a:ext cx="720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18" name="Obdélník 17"/>
            <p:cNvSpPr/>
            <p:nvPr/>
          </p:nvSpPr>
          <p:spPr bwMode="gray">
            <a:xfrm>
              <a:off x="3203928" y="2491755"/>
              <a:ext cx="720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19" name="Obdélník 18"/>
            <p:cNvSpPr/>
            <p:nvPr/>
          </p:nvSpPr>
          <p:spPr bwMode="gray">
            <a:xfrm>
              <a:off x="4643928" y="2491755"/>
              <a:ext cx="720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</p:grpSp>
      <p:sp>
        <p:nvSpPr>
          <p:cNvPr id="5" name="Zástupný symbol pro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814918" y="2997200"/>
            <a:ext cx="10562167" cy="863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cs-CZ" dirty="0"/>
              <a:t>Podtitul</a:t>
            </a:r>
          </a:p>
        </p:txBody>
      </p:sp>
    </p:spTree>
    <p:extLst>
      <p:ext uri="{BB962C8B-B14F-4D97-AF65-F5344CB8AC3E}">
        <p14:creationId xmlns:p14="http://schemas.microsoft.com/office/powerpoint/2010/main" val="321584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ředělov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14918" y="2130426"/>
            <a:ext cx="10561669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dirty="0"/>
              <a:t>Název sekce prezentace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4918" y="4052664"/>
            <a:ext cx="10561669" cy="1968624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spc="-6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grpSp>
        <p:nvGrpSpPr>
          <p:cNvPr id="16" name="Skupina 15"/>
          <p:cNvGrpSpPr/>
          <p:nvPr/>
        </p:nvGrpSpPr>
        <p:grpSpPr bwMode="gray">
          <a:xfrm>
            <a:off x="-3328" y="0"/>
            <a:ext cx="6096000" cy="151200"/>
            <a:chOff x="3203928" y="2491755"/>
            <a:chExt cx="2160000" cy="72000"/>
          </a:xfrm>
        </p:grpSpPr>
        <p:sp>
          <p:nvSpPr>
            <p:cNvPr id="17" name="Obdélník 16"/>
            <p:cNvSpPr/>
            <p:nvPr/>
          </p:nvSpPr>
          <p:spPr bwMode="gray">
            <a:xfrm>
              <a:off x="3923928" y="2491755"/>
              <a:ext cx="720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18" name="Obdélník 17"/>
            <p:cNvSpPr/>
            <p:nvPr/>
          </p:nvSpPr>
          <p:spPr bwMode="gray">
            <a:xfrm>
              <a:off x="3203928" y="2491755"/>
              <a:ext cx="720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19" name="Obdélník 18"/>
            <p:cNvSpPr/>
            <p:nvPr/>
          </p:nvSpPr>
          <p:spPr bwMode="gray">
            <a:xfrm>
              <a:off x="4643928" y="2491755"/>
              <a:ext cx="720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965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391477" y="6448252"/>
            <a:ext cx="12481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31637" y="6448252"/>
            <a:ext cx="6720747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23392" y="6448252"/>
            <a:ext cx="576064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1">
                <a:solidFill>
                  <a:schemeClr val="tx2"/>
                </a:solidFill>
              </a:defRPr>
            </a:lvl1pPr>
          </a:lstStyle>
          <a:p>
            <a:fld id="{31EF1479-3489-4788-BFA4-763D4DDB960F}" type="slidenum">
              <a:rPr lang="cs-CZ" smtClean="0">
                <a:solidFill>
                  <a:srgbClr val="1E326C"/>
                </a:solidFill>
              </a:rPr>
              <a:pPr/>
              <a:t>‹#›</a:t>
            </a:fld>
            <a:endParaRPr lang="cs-CZ" dirty="0">
              <a:solidFill>
                <a:srgbClr val="1E32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051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391477" y="6448252"/>
            <a:ext cx="12481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31637" y="6448252"/>
            <a:ext cx="6720747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23392" y="6448252"/>
            <a:ext cx="576064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1">
                <a:solidFill>
                  <a:schemeClr val="tx2"/>
                </a:solidFill>
              </a:defRPr>
            </a:lvl1pPr>
          </a:lstStyle>
          <a:p>
            <a:fld id="{31EF1479-3489-4788-BFA4-763D4DDB960F}" type="slidenum">
              <a:rPr lang="cs-CZ" smtClean="0">
                <a:solidFill>
                  <a:srgbClr val="1E326C"/>
                </a:solidFill>
              </a:rPr>
              <a:pPr/>
              <a:t>‹#›</a:t>
            </a:fld>
            <a:endParaRPr lang="cs-CZ" dirty="0">
              <a:solidFill>
                <a:srgbClr val="1E32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98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0886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184808"/>
          </a:xfrm>
        </p:spPr>
        <p:txBody>
          <a:bodyPr>
            <a:spAutoFit/>
          </a:bodyPr>
          <a:lstStyle>
            <a:lvl3pPr>
              <a:defRPr sz="2353"/>
            </a:lvl3pPr>
            <a:lvl4pPr>
              <a:defRPr sz="1961"/>
            </a:lvl4pPr>
            <a:lvl5pPr>
              <a:defRPr sz="196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8896187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241623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2řádkový +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spc="-60" baseline="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09600" y="1772816"/>
            <a:ext cx="10972800" cy="446449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 i="1"/>
            </a:lvl5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391477" y="6448252"/>
            <a:ext cx="12481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31637" y="6448252"/>
            <a:ext cx="6720747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23392" y="6448252"/>
            <a:ext cx="576064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1">
                <a:solidFill>
                  <a:schemeClr val="tx2"/>
                </a:solidFill>
              </a:defRPr>
            </a:lvl1pPr>
          </a:lstStyle>
          <a:p>
            <a:fld id="{31EF1479-3489-4788-BFA4-763D4DDB960F}" type="slidenum">
              <a:rPr lang="cs-CZ" smtClean="0">
                <a:solidFill>
                  <a:srgbClr val="1E326C"/>
                </a:solidFill>
              </a:rPr>
              <a:pPr/>
              <a:t>‹#›</a:t>
            </a:fld>
            <a:endParaRPr lang="cs-CZ" dirty="0">
              <a:solidFill>
                <a:srgbClr val="1E32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56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1řádkový +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600" y="413792"/>
            <a:ext cx="10972800" cy="782960"/>
          </a:xfrm>
        </p:spPr>
        <p:txBody>
          <a:bodyPr>
            <a:normAutofit/>
          </a:bodyPr>
          <a:lstStyle>
            <a:lvl1pPr>
              <a:defRPr sz="4000" spc="-60" baseline="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09600" y="1412776"/>
            <a:ext cx="10972800" cy="4824536"/>
          </a:xfrm>
        </p:spPr>
        <p:txBody>
          <a:bodyPr>
            <a:normAutofit/>
          </a:bodyPr>
          <a:lstStyle>
            <a:lvl1pPr>
              <a:defRPr sz="2800"/>
            </a:lvl1pPr>
            <a:lvl2pPr marL="628650" indent="-285750">
              <a:buFont typeface="Segoe UI" panose="020B0502040204020203" pitchFamily="34" charset="0"/>
              <a:buChar char="−"/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 i="1"/>
            </a:lvl5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391477" y="6448252"/>
            <a:ext cx="12481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31637" y="6448252"/>
            <a:ext cx="6720747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23392" y="6448252"/>
            <a:ext cx="576064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1">
                <a:solidFill>
                  <a:schemeClr val="tx2"/>
                </a:solidFill>
              </a:defRPr>
            </a:lvl1pPr>
          </a:lstStyle>
          <a:p>
            <a:fld id="{31EF1479-3489-4788-BFA4-763D4DDB960F}" type="slidenum">
              <a:rPr lang="cs-CZ" smtClean="0">
                <a:solidFill>
                  <a:srgbClr val="1E326C"/>
                </a:solidFill>
              </a:rPr>
              <a:pPr/>
              <a:t>‹#›</a:t>
            </a:fld>
            <a:endParaRPr lang="cs-CZ" dirty="0">
              <a:solidFill>
                <a:srgbClr val="1E32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7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14918" y="2130426"/>
            <a:ext cx="10561669" cy="1470025"/>
          </a:xfrm>
        </p:spPr>
        <p:txBody>
          <a:bodyPr>
            <a:normAutofit/>
          </a:bodyPr>
          <a:lstStyle>
            <a:lvl1pPr>
              <a:defRPr sz="4400" baseline="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cs-CZ" dirty="0"/>
              <a:t>Název kurzu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14918" y="4052664"/>
            <a:ext cx="10561669" cy="1968624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spc="-60" baseline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Kontaktní informace</a:t>
            </a:r>
          </a:p>
        </p:txBody>
      </p:sp>
      <p:grpSp>
        <p:nvGrpSpPr>
          <p:cNvPr id="16" name="Skupina 15"/>
          <p:cNvGrpSpPr/>
          <p:nvPr/>
        </p:nvGrpSpPr>
        <p:grpSpPr bwMode="gray">
          <a:xfrm>
            <a:off x="-3328" y="0"/>
            <a:ext cx="6096000" cy="151200"/>
            <a:chOff x="3203928" y="2491755"/>
            <a:chExt cx="2160000" cy="72000"/>
          </a:xfrm>
        </p:grpSpPr>
        <p:sp>
          <p:nvSpPr>
            <p:cNvPr id="17" name="Obdélník 16"/>
            <p:cNvSpPr/>
            <p:nvPr/>
          </p:nvSpPr>
          <p:spPr bwMode="gray">
            <a:xfrm>
              <a:off x="3923928" y="2491755"/>
              <a:ext cx="720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18" name="Obdélník 17"/>
            <p:cNvSpPr/>
            <p:nvPr/>
          </p:nvSpPr>
          <p:spPr bwMode="gray">
            <a:xfrm>
              <a:off x="3203928" y="2491755"/>
              <a:ext cx="720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19" name="Obdélník 18"/>
            <p:cNvSpPr/>
            <p:nvPr/>
          </p:nvSpPr>
          <p:spPr bwMode="gray">
            <a:xfrm>
              <a:off x="4643928" y="2491755"/>
              <a:ext cx="720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024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609600" y="1772816"/>
            <a:ext cx="5384800" cy="435334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97600" y="1772816"/>
            <a:ext cx="5384800" cy="435334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391477" y="6448252"/>
            <a:ext cx="12481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31637" y="6448252"/>
            <a:ext cx="6720747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23392" y="6453337"/>
            <a:ext cx="576064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1">
                <a:solidFill>
                  <a:schemeClr val="tx2"/>
                </a:solidFill>
              </a:defRPr>
            </a:lvl1pPr>
          </a:lstStyle>
          <a:p>
            <a:fld id="{31EF1479-3489-4788-BFA4-763D4DDB960F}" type="slidenum">
              <a:rPr lang="cs-CZ" smtClean="0">
                <a:solidFill>
                  <a:srgbClr val="1E326C"/>
                </a:solidFill>
              </a:rPr>
              <a:pPr/>
              <a:t>‹#›</a:t>
            </a:fld>
            <a:endParaRPr lang="cs-CZ" dirty="0">
              <a:solidFill>
                <a:srgbClr val="1E32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61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 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Porovnání 1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Porovnání 2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391477" y="6448252"/>
            <a:ext cx="12481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31637" y="6448252"/>
            <a:ext cx="6720747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3392" y="6448252"/>
            <a:ext cx="576064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1">
                <a:solidFill>
                  <a:schemeClr val="tx2"/>
                </a:solidFill>
              </a:defRPr>
            </a:lvl1pPr>
          </a:lstStyle>
          <a:p>
            <a:fld id="{31EF1479-3489-4788-BFA4-763D4DDB960F}" type="slidenum">
              <a:rPr lang="cs-CZ" smtClean="0">
                <a:solidFill>
                  <a:srgbClr val="1E326C"/>
                </a:solidFill>
              </a:rPr>
              <a:pPr/>
              <a:t>‹#›</a:t>
            </a:fld>
            <a:endParaRPr lang="cs-CZ" dirty="0">
              <a:solidFill>
                <a:srgbClr val="1E32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70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9734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Nadpis snímku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1700808"/>
            <a:ext cx="3504000" cy="43833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8078400" y="1742827"/>
            <a:ext cx="3504000" cy="43833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A16E3-E0DB-47A0-BDE6-AF5C7EC7EAB9}" type="slidenum">
              <a:rPr lang="en-US" smtClean="0">
                <a:solidFill>
                  <a:srgbClr val="1E326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E326C"/>
              </a:solidFill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344000" y="1700808"/>
            <a:ext cx="3504000" cy="43833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1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 tř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9734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Nadpis snímku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3504000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Porovnání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350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8078400" y="1535113"/>
            <a:ext cx="3504000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Porovnání 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8078400" y="2174875"/>
            <a:ext cx="350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A16E3-E0DB-47A0-BDE6-AF5C7EC7EAB9}" type="slidenum">
              <a:rPr lang="en-US" smtClean="0">
                <a:solidFill>
                  <a:srgbClr val="1E326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E326C"/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344000" y="1535113"/>
            <a:ext cx="3504000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Porovnání 2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344000" y="2174875"/>
            <a:ext cx="350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3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Čtyř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9734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Nadpis snímku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3933056"/>
            <a:ext cx="5390389" cy="216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2011" y="1700809"/>
            <a:ext cx="5390389" cy="21602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A16E3-E0DB-47A0-BDE6-AF5C7EC7EAB9}" type="slidenum">
              <a:rPr lang="en-US" smtClean="0">
                <a:solidFill>
                  <a:srgbClr val="1E326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E326C"/>
              </a:solidFill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6192011" y="3933056"/>
            <a:ext cx="5328203" cy="215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623392" y="1700808"/>
            <a:ext cx="5376597" cy="216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70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413792"/>
            <a:ext cx="10972800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cs-CZ" dirty="0"/>
              <a:t>Nadpis snímku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772816"/>
            <a:ext cx="10972800" cy="453650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7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391477" y="6448252"/>
            <a:ext cx="12481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31637" y="6448252"/>
            <a:ext cx="6720747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9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23392" y="6448252"/>
            <a:ext cx="576064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1">
                <a:solidFill>
                  <a:schemeClr val="tx2"/>
                </a:solidFill>
              </a:defRPr>
            </a:lvl1pPr>
          </a:lstStyle>
          <a:p>
            <a:fld id="{31EF1479-3489-4788-BFA4-763D4DDB960F}" type="slidenum">
              <a:rPr lang="cs-CZ" smtClean="0">
                <a:solidFill>
                  <a:srgbClr val="1E326C"/>
                </a:solidFill>
              </a:rPr>
              <a:pPr/>
              <a:t>‹#›</a:t>
            </a:fld>
            <a:endParaRPr lang="cs-CZ" dirty="0">
              <a:solidFill>
                <a:srgbClr val="1E326C"/>
              </a:solidFill>
            </a:endParaRPr>
          </a:p>
        </p:txBody>
      </p:sp>
      <p:grpSp>
        <p:nvGrpSpPr>
          <p:cNvPr id="24" name="Skupina 23"/>
          <p:cNvGrpSpPr/>
          <p:nvPr userDrawn="1"/>
        </p:nvGrpSpPr>
        <p:grpSpPr bwMode="gray">
          <a:xfrm flipH="1">
            <a:off x="6096000" y="0"/>
            <a:ext cx="6096000" cy="151200"/>
            <a:chOff x="3203928" y="2491755"/>
            <a:chExt cx="2160000" cy="72000"/>
          </a:xfrm>
        </p:grpSpPr>
        <p:sp>
          <p:nvSpPr>
            <p:cNvPr id="25" name="Obdélník 24"/>
            <p:cNvSpPr/>
            <p:nvPr/>
          </p:nvSpPr>
          <p:spPr bwMode="gray">
            <a:xfrm>
              <a:off x="3923928" y="2491755"/>
              <a:ext cx="720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26" name="Obdélník 25"/>
            <p:cNvSpPr/>
            <p:nvPr/>
          </p:nvSpPr>
          <p:spPr bwMode="gray">
            <a:xfrm>
              <a:off x="3203928" y="2491755"/>
              <a:ext cx="720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30" name="Obdélník 29"/>
            <p:cNvSpPr/>
            <p:nvPr/>
          </p:nvSpPr>
          <p:spPr bwMode="gray">
            <a:xfrm>
              <a:off x="4643928" y="2491755"/>
              <a:ext cx="720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561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5" r:id="rId13"/>
    <p:sldLayoutId id="2147483677" r:id="rId14"/>
    <p:sldLayoutId id="2147483678" r:id="rId15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 spc="-60" baseline="0">
          <a:solidFill>
            <a:schemeClr val="tx2"/>
          </a:solidFill>
          <a:latin typeface="Segoe UI Semibold" panose="020B0702040204020203" pitchFamily="34" charset="0"/>
          <a:ea typeface="+mj-ea"/>
          <a:cs typeface="Segoe UI Semibold" panose="020B07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itchFamily="2" charset="2"/>
        <a:buChar char="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Arial" pitchFamily="34" charset="0"/>
        <a:buChar char="–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itchFamily="2" charset="2"/>
        <a:buChar char="§"/>
        <a:defRPr sz="2000" i="1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ri@neoral.cz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tmp"/><Relationship Id="rId4" Type="http://schemas.openxmlformats.org/officeDocument/2006/relationships/hyperlink" Target="http://www.neoral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biusergroup.com/home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jiri@neoral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tmp"/><Relationship Id="rId4" Type="http://schemas.openxmlformats.org/officeDocument/2006/relationships/hyperlink" Target="http://www.neoral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Power BI – </a:t>
            </a:r>
            <a:r>
              <a:rPr lang="cs-CZ" sz="5400" dirty="0"/>
              <a:t>Tvorba reportu 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Jiří Neoral</a:t>
            </a:r>
          </a:p>
          <a:p>
            <a:r>
              <a:rPr lang="en-US" dirty="0"/>
              <a:t>BI Data Architect, Dixons Carphone </a:t>
            </a:r>
            <a:r>
              <a:rPr lang="en-US" dirty="0" err="1"/>
              <a:t>CoE</a:t>
            </a:r>
            <a:r>
              <a:rPr lang="en-US" dirty="0"/>
              <a:t> </a:t>
            </a:r>
            <a:r>
              <a:rPr lang="en-US" dirty="0" err="1"/>
              <a:t>s.r.o</a:t>
            </a:r>
            <a:r>
              <a:rPr lang="en-US" dirty="0"/>
              <a:t>.</a:t>
            </a:r>
          </a:p>
          <a:p>
            <a:r>
              <a:rPr lang="cs-CZ" dirty="0"/>
              <a:t>MVP: Data Platform</a:t>
            </a:r>
          </a:p>
          <a:p>
            <a:r>
              <a:rPr lang="cs-CZ" dirty="0">
                <a:hlinkClick r:id="rId3"/>
              </a:rPr>
              <a:t>jiri</a:t>
            </a:r>
            <a:r>
              <a:rPr lang="en-US" dirty="0">
                <a:hlinkClick r:id="rId3"/>
              </a:rPr>
              <a:t>@neoral.cz</a:t>
            </a:r>
            <a:r>
              <a:rPr lang="en-US" dirty="0"/>
              <a:t> | </a:t>
            </a:r>
            <a:r>
              <a:rPr lang="en-US" dirty="0">
                <a:hlinkClick r:id="rId4"/>
              </a:rPr>
              <a:t>www.neoral.cz</a:t>
            </a:r>
            <a:r>
              <a:rPr lang="en-US" dirty="0"/>
              <a:t> </a:t>
            </a:r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     @</a:t>
            </a:r>
            <a:r>
              <a:rPr lang="en-US" dirty="0" err="1">
                <a:solidFill>
                  <a:schemeClr val="tx2"/>
                </a:solidFill>
              </a:rPr>
              <a:t>JiriNeoral</a:t>
            </a: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18" y="5762315"/>
            <a:ext cx="302135" cy="2589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555B31-2136-4F5D-96AC-D82FC1FA09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264" y="4608351"/>
            <a:ext cx="942975" cy="4286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3570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78000" indent="-378000">
              <a:buFont typeface="+mj-lt"/>
              <a:buAutoNum type="arabicPeriod"/>
            </a:pPr>
            <a:r>
              <a:rPr lang="cs-CZ" dirty="0"/>
              <a:t>Různé typy vizualizace </a:t>
            </a:r>
          </a:p>
          <a:p>
            <a:pPr marL="378000" indent="-378000">
              <a:buFont typeface="+mj-lt"/>
              <a:buAutoNum type="arabicPeriod"/>
            </a:pPr>
            <a:r>
              <a:rPr lang="cs-CZ" dirty="0"/>
              <a:t>Slicery</a:t>
            </a:r>
          </a:p>
          <a:p>
            <a:pPr marL="378000" indent="-378000">
              <a:buFont typeface="+mj-lt"/>
              <a:buAutoNum type="arabicPeriod"/>
            </a:pPr>
            <a:r>
              <a:rPr lang="cs-CZ" dirty="0"/>
              <a:t>Podmíněné formáty</a:t>
            </a:r>
          </a:p>
          <a:p>
            <a:pPr marL="378000" indent="-378000">
              <a:buFont typeface="+mj-lt"/>
              <a:buAutoNum type="arabicPeriod"/>
            </a:pPr>
            <a:r>
              <a:rPr lang="cs-CZ" dirty="0"/>
              <a:t>Tooltipy</a:t>
            </a:r>
          </a:p>
          <a:p>
            <a:pPr marL="378000" indent="-378000">
              <a:buFont typeface="+mj-lt"/>
              <a:buAutoNum type="arabicPeriod"/>
            </a:pPr>
            <a:r>
              <a:rPr lang="cs-CZ" dirty="0"/>
              <a:t>Bookmarks, drillthrough &amp; tlačítka</a:t>
            </a:r>
          </a:p>
          <a:p>
            <a:pPr marL="378000" indent="-378000">
              <a:buFont typeface="+mj-lt"/>
              <a:buAutoNum type="arabicPeriod"/>
            </a:pPr>
            <a:r>
              <a:rPr lang="cs-CZ" dirty="0"/>
              <a:t>Report themes</a:t>
            </a:r>
          </a:p>
          <a:p>
            <a:pPr marL="378000" indent="-378000">
              <a:buFont typeface="+mj-lt"/>
              <a:buAutoNum type="arabicPeriod"/>
            </a:pPr>
            <a:r>
              <a:rPr lang="cs-CZ" dirty="0"/>
              <a:t>Dashboardy</a:t>
            </a:r>
          </a:p>
          <a:p>
            <a:pPr marL="378000" indent="-378000">
              <a:buFont typeface="+mj-lt"/>
              <a:buAutoNum type="arabicPeriod"/>
            </a:pPr>
            <a:r>
              <a:rPr lang="cs-CZ" dirty="0"/>
              <a:t>[Q&amp;A]</a:t>
            </a:r>
          </a:p>
          <a:p>
            <a:pPr marL="378000" indent="-378000">
              <a:buFont typeface="+mj-lt"/>
              <a:buAutoNum type="arabicPeriod"/>
            </a:pPr>
            <a:r>
              <a:rPr lang="en-US" dirty="0"/>
              <a:t>[Custom visuals]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8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78DFA-A344-4510-956D-E59406C00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B7298-83D4-4987-AF53-921B4585A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https://www.pbiusergroup.com/home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525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000" dirty="0"/>
              <a:t>Dotazy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Jiří Neoral</a:t>
            </a:r>
          </a:p>
          <a:p>
            <a:r>
              <a:rPr lang="en-US" dirty="0"/>
              <a:t>BI Data Architect, Dixons Carphone </a:t>
            </a:r>
            <a:r>
              <a:rPr lang="en-US" dirty="0" err="1"/>
              <a:t>CoE</a:t>
            </a:r>
            <a:r>
              <a:rPr lang="en-US" dirty="0"/>
              <a:t> </a:t>
            </a:r>
            <a:r>
              <a:rPr lang="en-US" dirty="0" err="1"/>
              <a:t>s.r.o</a:t>
            </a:r>
            <a:r>
              <a:rPr lang="en-US" dirty="0"/>
              <a:t>.</a:t>
            </a:r>
          </a:p>
          <a:p>
            <a:r>
              <a:rPr lang="cs-CZ" dirty="0"/>
              <a:t>MVP: Data Platform</a:t>
            </a:r>
          </a:p>
          <a:p>
            <a:r>
              <a:rPr lang="cs-CZ" dirty="0">
                <a:hlinkClick r:id="rId3"/>
              </a:rPr>
              <a:t>jiri</a:t>
            </a:r>
            <a:r>
              <a:rPr lang="en-US" dirty="0">
                <a:hlinkClick r:id="rId3"/>
              </a:rPr>
              <a:t>@neoral.cz</a:t>
            </a:r>
            <a:r>
              <a:rPr lang="en-US" dirty="0"/>
              <a:t> | </a:t>
            </a:r>
            <a:r>
              <a:rPr lang="en-US" dirty="0">
                <a:hlinkClick r:id="rId4"/>
              </a:rPr>
              <a:t>www.neoral.cz</a:t>
            </a:r>
            <a:r>
              <a:rPr lang="en-US" dirty="0"/>
              <a:t> </a:t>
            </a:r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     @</a:t>
            </a:r>
            <a:r>
              <a:rPr lang="en-US" dirty="0" err="1">
                <a:solidFill>
                  <a:schemeClr val="tx2"/>
                </a:solidFill>
              </a:rPr>
              <a:t>JiriNeoral</a:t>
            </a: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22" y="5751545"/>
            <a:ext cx="302135" cy="2589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A98836-CAB1-4B21-BB12-CCA382D6DB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264" y="4608351"/>
            <a:ext cx="94297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1289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2.8|2.8|3.2"/>
</p:tagLst>
</file>

<file path=ppt/theme/theme1.xml><?xml version="1.0" encoding="utf-8"?>
<a:theme xmlns:a="http://schemas.openxmlformats.org/drawingml/2006/main" name="Gopas 1  (3 barvy)">
  <a:themeElements>
    <a:clrScheme name="WUG">
      <a:dk1>
        <a:sysClr val="windowText" lastClr="000000"/>
      </a:dk1>
      <a:lt1>
        <a:sysClr val="window" lastClr="FFFFFF"/>
      </a:lt1>
      <a:dk2>
        <a:srgbClr val="163C7D"/>
      </a:dk2>
      <a:lt2>
        <a:srgbClr val="FFFFFF"/>
      </a:lt2>
      <a:accent1>
        <a:srgbClr val="5E98D1"/>
      </a:accent1>
      <a:accent2>
        <a:srgbClr val="FDCB00"/>
      </a:accent2>
      <a:accent3>
        <a:srgbClr val="ED7539"/>
      </a:accent3>
      <a:accent4>
        <a:srgbClr val="E50046"/>
      </a:accent4>
      <a:accent5>
        <a:srgbClr val="C8D400"/>
      </a:accent5>
      <a:accent6>
        <a:srgbClr val="EA5297"/>
      </a:accent6>
      <a:hlink>
        <a:srgbClr val="1E326C"/>
      </a:hlink>
      <a:folHlink>
        <a:srgbClr val="1E326C"/>
      </a:folHlink>
    </a:clrScheme>
    <a:fontScheme name="Gop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4901</TotalTime>
  <Words>108</Words>
  <Application>Microsoft Office PowerPoint</Application>
  <PresentationFormat>Widescreen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Segoe UI</vt:lpstr>
      <vt:lpstr>Segoe UI Semibold</vt:lpstr>
      <vt:lpstr>Wingdings</vt:lpstr>
      <vt:lpstr>Gopas 1  (3 barvy)</vt:lpstr>
      <vt:lpstr>Power BI – Tvorba reportu </vt:lpstr>
      <vt:lpstr>Osnova</vt:lpstr>
      <vt:lpstr>PUG</vt:lpstr>
      <vt:lpstr>Dotazy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BI – Příprava dat </dc:title>
  <cp:lastModifiedBy>Jiri Neoral</cp:lastModifiedBy>
  <cp:revision>201</cp:revision>
  <dcterms:created xsi:type="dcterms:W3CDTF">2014-11-11T15:45:29Z</dcterms:created>
  <dcterms:modified xsi:type="dcterms:W3CDTF">2018-04-07T19:41:15Z</dcterms:modified>
</cp:coreProperties>
</file>