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9" r:id="rId2"/>
    <p:sldId id="268" r:id="rId3"/>
    <p:sldId id="267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93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4" r:id="rId29"/>
    <p:sldId id="285" r:id="rId30"/>
    <p:sldId id="258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65" autoAdjust="0"/>
    <p:restoredTop sz="91024" autoAdjust="0"/>
  </p:normalViewPr>
  <p:slideViewPr>
    <p:cSldViewPr snapToGrid="0">
      <p:cViewPr varScale="1">
        <p:scale>
          <a:sx n="83" d="100"/>
          <a:sy n="83" d="100"/>
        </p:scale>
        <p:origin x="62" y="4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FFFC-B299-4DB4-A5A2-5FE0A233D244}" type="slidenum">
              <a:rPr lang="cs-CZ" smtClean="0">
                <a:solidFill>
                  <a:prstClr val="black"/>
                </a:solidFill>
              </a:rPr>
              <a:pPr/>
              <a:t>30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3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iri@neoral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1.tmp"/><Relationship Id="rId4" Type="http://schemas.openxmlformats.org/officeDocument/2006/relationships/hyperlink" Target="http://www.neoral.cz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biusergroup.com/home" TargetMode="External"/><Relationship Id="rId2" Type="http://schemas.openxmlformats.org/officeDocument/2006/relationships/hyperlink" Target="http://www.sqlbi.com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jiri@neoral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mp"/><Relationship Id="rId4" Type="http://schemas.openxmlformats.org/officeDocument/2006/relationships/hyperlink" Target="http://www.neoral.cz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Power BI – Best Practices</a:t>
            </a:r>
            <a:endParaRPr lang="cs-CZ" sz="54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Jiří Neoral</a:t>
            </a:r>
            <a:endParaRPr lang="en-GB" b="1" dirty="0"/>
          </a:p>
          <a:p>
            <a:r>
              <a:rPr lang="en-GB" dirty="0"/>
              <a:t>BI Data Architect Dixons Carphone</a:t>
            </a:r>
            <a:endParaRPr lang="cs-CZ" dirty="0"/>
          </a:p>
          <a:p>
            <a:r>
              <a:rPr lang="cs-CZ" sz="2000" dirty="0"/>
              <a:t>MVP: Data Platform</a:t>
            </a:r>
          </a:p>
          <a:p>
            <a:r>
              <a:rPr lang="cs-CZ" sz="2000" dirty="0">
                <a:hlinkClick r:id="rId3"/>
              </a:rPr>
              <a:t>jiri</a:t>
            </a:r>
            <a:r>
              <a:rPr lang="en-US" sz="2000" dirty="0">
                <a:hlinkClick r:id="rId3"/>
              </a:rPr>
              <a:t>@neoral.cz</a:t>
            </a:r>
            <a:r>
              <a:rPr lang="en-GB" dirty="0"/>
              <a:t> </a:t>
            </a:r>
          </a:p>
          <a:p>
            <a:r>
              <a:rPr lang="en-GB" sz="2000" dirty="0">
                <a:hlinkClick r:id="rId4"/>
              </a:rPr>
              <a:t>www.neoral.cz</a:t>
            </a:r>
            <a:endParaRPr lang="en-GB" sz="2000" dirty="0"/>
          </a:p>
          <a:p>
            <a:r>
              <a:rPr lang="cs-CZ" sz="2000" dirty="0">
                <a:solidFill>
                  <a:schemeClr val="tx2"/>
                </a:solidFill>
              </a:rPr>
              <a:t>     @</a:t>
            </a:r>
            <a:r>
              <a:rPr lang="en-GB" sz="2000" dirty="0" err="1">
                <a:solidFill>
                  <a:schemeClr val="tx2"/>
                </a:solidFill>
              </a:rPr>
              <a:t>JiriNeoral</a:t>
            </a:r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C2786-677A-47BD-8F82-31F718562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Column Store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274234C-B778-47E1-9EB3-66FE15CB22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0300" y="1862138"/>
            <a:ext cx="739140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779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145EA-B5C6-4AB6-80FE-06359D5B9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Charakteristiky Column Store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85BD0-B8D7-41E2-A911-A5BD1205C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Přístup k jednotlivým sloupcům velmi rychlý</a:t>
            </a:r>
          </a:p>
          <a:p>
            <a:r>
              <a:rPr lang="cs-CZ" dirty="0"/>
              <a:t>Pokud výraz používá mnoho sloupců, algoritmus je komplexnější, musí přistupovat k různým blokům paměti v různých časech a uchovávat postup v nějakém dočasném úložišti</a:t>
            </a:r>
          </a:p>
          <a:p>
            <a:r>
              <a:rPr lang="cs-CZ" dirty="0"/>
              <a:t>Čím více sloupců potřebujeme pro výpočet, tím složitější je získat finální hodnotu, až se v extrému může engine rozhodnout vytvořit RowStore pro výpočet výrazu.</a:t>
            </a:r>
          </a:p>
          <a:p>
            <a:r>
              <a:rPr lang="cs-CZ" dirty="0"/>
              <a:t>Column store má za cíl omezit čas na čtení, využívá ale víc CPU k přetváření struktur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1111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4920A-743C-49BD-BC4C-FD31EF79A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Komprese ve VertiPaq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A8FD4-2AAF-4F66-B66F-9F5549858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VertiPaq se snaží kompresí zmenšit nároky na paměť jednak kvůli lepšímu využití HW a menší model se dá rychleji přečíst z paměti a tím pádem dosahuje vyššího výkonu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266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00790-211F-4630-B6D3-77B3B6AC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VertiPaq Value Encoding (int datové typy, curr)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2F2DD5F-3685-4E53-A455-8CD709D5ED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6700" y="1773238"/>
            <a:ext cx="6318600" cy="446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541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720A2-F36F-448B-9DCC-37725E6D8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VertiPaq Dictionary Encoding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0C077DA-132B-436D-95BA-FD2C594E98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7450" y="2200275"/>
            <a:ext cx="7277100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086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9B816-F2FA-4866-8289-B1529987A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Dictionary Encoding – Postup + dopady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705E8-6A24-422A-882E-A66540661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Postup</a:t>
            </a:r>
          </a:p>
          <a:p>
            <a:pPr lvl="1"/>
            <a:r>
              <a:rPr lang="cs-CZ" dirty="0"/>
              <a:t>Tvorba slovníku obsahujícího unikátní hodnoty</a:t>
            </a:r>
          </a:p>
          <a:p>
            <a:pPr lvl="1"/>
            <a:r>
              <a:rPr lang="cs-CZ" dirty="0"/>
              <a:t>Nahrazení sloupce integerem</a:t>
            </a:r>
          </a:p>
          <a:p>
            <a:r>
              <a:rPr lang="cs-CZ" dirty="0"/>
              <a:t>Dopady</a:t>
            </a:r>
          </a:p>
          <a:p>
            <a:pPr lvl="1"/>
            <a:r>
              <a:rPr lang="cs-CZ" dirty="0"/>
              <a:t>VertiPaq je nezávislý na datových typech</a:t>
            </a:r>
          </a:p>
          <a:p>
            <a:pPr lvl="1"/>
            <a:r>
              <a:rPr lang="cs-CZ" dirty="0"/>
              <a:t>Mohou se lišit maximálně velikosti slovníku</a:t>
            </a:r>
          </a:p>
          <a:p>
            <a:pPr lvl="1"/>
            <a:r>
              <a:rPr lang="cs-CZ" dirty="0"/>
              <a:t>Vyhněte se GUID a obecně vysoké kardinalitě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095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086AC-DA8F-4C73-A121-957FA44EB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Run Length Encoding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A212B6F-5014-47DA-B46B-9D14EB5D6F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98815" y="1773238"/>
            <a:ext cx="5594370" cy="446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823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4E230-1DF8-4247-A438-9897B1057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RLE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B350EFF-970E-4CB7-BDAA-CDE54FCBB3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0149" y="1773238"/>
            <a:ext cx="7131701" cy="446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05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6A92B-3BF2-46E4-8F6D-9400AE2DE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Faktory ovlivňující kompresi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89A75-3FC0-4EDF-BC45-AA375A2E5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Kardinalita</a:t>
            </a:r>
          </a:p>
          <a:p>
            <a:r>
              <a:rPr lang="cs-CZ" dirty="0"/>
              <a:t>Distribuce hodnot v rámci sloupce</a:t>
            </a:r>
          </a:p>
          <a:p>
            <a:r>
              <a:rPr lang="cs-CZ" dirty="0"/>
              <a:t>Počet řádků v tabulce</a:t>
            </a:r>
          </a:p>
          <a:p>
            <a:r>
              <a:rPr lang="cs-CZ" dirty="0"/>
              <a:t>Datový typ sloupce (ovlivňuje velikost slovníku)</a:t>
            </a:r>
          </a:p>
          <a:p>
            <a:endParaRPr lang="cs-CZ" dirty="0"/>
          </a:p>
          <a:p>
            <a:r>
              <a:rPr lang="cs-CZ" dirty="0"/>
              <a:t>RLE je závislé na Sort Order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6848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5F935-C49A-4603-BC69-601A299A9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 načtení sloupců ze zdroje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0197F-1AE6-4BA1-8D40-ECB62C49A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Struktury pro relace</a:t>
            </a:r>
          </a:p>
          <a:p>
            <a:r>
              <a:rPr lang="cs-CZ" dirty="0"/>
              <a:t>Struktury hierarchií</a:t>
            </a:r>
          </a:p>
          <a:p>
            <a:r>
              <a:rPr lang="cs-CZ" dirty="0"/>
              <a:t>Počítané sloupce (nemohou být použity pro řazení) tedy SQL &gt; DAX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0422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60D58-5D9C-4DCD-8CB7-790517F9D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C353F-4DFB-40EB-BAB6-4907A203C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Představení</a:t>
            </a:r>
          </a:p>
          <a:p>
            <a:r>
              <a:rPr lang="cs-CZ" dirty="0"/>
              <a:t>Tvorba reportů (načítání dat, tvorba modelu, vizualizace, příprava na deployment)</a:t>
            </a:r>
          </a:p>
          <a:p>
            <a:r>
              <a:rPr lang="cs-CZ" dirty="0"/>
              <a:t>Tvorba dashboardů</a:t>
            </a:r>
          </a:p>
          <a:p>
            <a:r>
              <a:rPr lang="cs-CZ" dirty="0"/>
              <a:t>Sdílení s ostatními</a:t>
            </a:r>
          </a:p>
          <a:p>
            <a:r>
              <a:rPr lang="cs-CZ" dirty="0"/>
              <a:t>Data security</a:t>
            </a:r>
          </a:p>
          <a:p>
            <a:r>
              <a:rPr lang="cs-CZ" dirty="0"/>
              <a:t>Licencování</a:t>
            </a:r>
          </a:p>
          <a:p>
            <a:r>
              <a:rPr lang="cs-CZ" dirty="0"/>
              <a:t>Logování použití</a:t>
            </a:r>
          </a:p>
          <a:p>
            <a:r>
              <a:rPr lang="cs-CZ" dirty="0"/>
              <a:t>Administrace</a:t>
            </a:r>
          </a:p>
        </p:txBody>
      </p:sp>
    </p:spTree>
    <p:extLst>
      <p:ext uri="{BB962C8B-B14F-4D97-AF65-F5344CB8AC3E}">
        <p14:creationId xmlns:p14="http://schemas.microsoft.com/office/powerpoint/2010/main" val="30201151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2576D-F96B-46F6-972C-919303315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Relace v modelu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52660-C08E-4E9B-AC66-B049B619E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Typy relací</a:t>
            </a:r>
          </a:p>
          <a:p>
            <a:r>
              <a:rPr lang="cs-CZ" dirty="0"/>
              <a:t>Ideálně max 1 s dvousměrnou filtrací, nebo se jim vyhnout</a:t>
            </a:r>
          </a:p>
          <a:p>
            <a:r>
              <a:rPr lang="cs-CZ" dirty="0"/>
              <a:t>Direct query a assume ref. Integrity</a:t>
            </a:r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77842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FBE5B-30A1-4A94-BB0C-58ED26111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Vizuální stránka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782CE-D163-4E97-B67B-EA4B97A86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Počet vizualizací</a:t>
            </a:r>
          </a:p>
          <a:p>
            <a:r>
              <a:rPr lang="cs-CZ" dirty="0"/>
              <a:t>Schování hlavičky u vizualizací</a:t>
            </a:r>
          </a:p>
          <a:p>
            <a:r>
              <a:rPr lang="cs-CZ" dirty="0"/>
              <a:t>Jak na vlastní vizualizace (custom visuals)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03140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F7BDF-7F5A-47A5-8C87-7115C5BAA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Příprava pro následný deployment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F05BB-C955-45BB-A936-94108ECE5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Parametrizace</a:t>
            </a:r>
          </a:p>
          <a:p>
            <a:r>
              <a:rPr lang="cs-CZ" dirty="0"/>
              <a:t>Power BI Service jako zdroj</a:t>
            </a:r>
          </a:p>
          <a:p>
            <a:r>
              <a:rPr lang="cs-CZ" dirty="0"/>
              <a:t>Nastavit securitu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76933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086E3-CB60-4276-B9B9-8D01930BB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Tvorba Dashboardu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75A21-091D-4562-8DFC-61FB8C6F0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Max 1 live page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94126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20C17-18FE-4DC5-AB1A-2B76055CF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Sdílení s ostaními – v rámci organizace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99A5E-A68B-458D-873B-41E47DD8D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Share report, Dashboard</a:t>
            </a:r>
          </a:p>
          <a:p>
            <a:r>
              <a:rPr lang="cs-CZ" dirty="0"/>
              <a:t>App workspaces a jejich nastavení</a:t>
            </a:r>
          </a:p>
          <a:p>
            <a:r>
              <a:rPr lang="cs-CZ" dirty="0"/>
              <a:t>Organizational content packs</a:t>
            </a:r>
          </a:p>
          <a:p>
            <a:r>
              <a:rPr lang="cs-CZ" dirty="0"/>
              <a:t>Integrace do SharePointu</a:t>
            </a:r>
          </a:p>
          <a:p>
            <a:pPr lvl="1"/>
            <a:r>
              <a:rPr lang="cs-CZ" dirty="0"/>
              <a:t>Publish To Web vs. Embed to SharePoint</a:t>
            </a:r>
          </a:p>
        </p:txBody>
      </p:sp>
    </p:spTree>
    <p:extLst>
      <p:ext uri="{BB962C8B-B14F-4D97-AF65-F5344CB8AC3E}">
        <p14:creationId xmlns:p14="http://schemas.microsoft.com/office/powerpoint/2010/main" val="8732623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57DA9-4C38-4999-BA6F-526A25E1C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Sdílení mimo organizaci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A6ECA-AFB4-41B7-A905-47AFB27EA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Ideálně konkrétním lidem s licencí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30391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8A839-E3E9-4359-9227-9E3129634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 security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2B047-930C-4906-B193-09A1D9934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Ideálně nastavit jednou a centrálně</a:t>
            </a:r>
          </a:p>
          <a:p>
            <a:r>
              <a:rPr lang="cs-CZ" dirty="0"/>
              <a:t>Musím přizpůsobit nastavení Power BI Worskpaces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52283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7862E-C934-4F61-9D7C-248995663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Licencování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BA341-310B-4234-90CA-6E39D6E66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Best practice = hlavně nešetřit na špatných místech </a:t>
            </a:r>
            <a:r>
              <a:rPr lang="cs-CZ" dirty="0">
                <a:sym typeface="Wingdings" panose="05000000000000000000" pitchFamily="2" charset="2"/>
              </a:rPr>
              <a:t></a:t>
            </a:r>
          </a:p>
          <a:p>
            <a:r>
              <a:rPr lang="cs-CZ" dirty="0">
                <a:sym typeface="Wingdings" panose="05000000000000000000" pitchFamily="2" charset="2"/>
              </a:rPr>
              <a:t>Aktuálně licenční model nastaven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Free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Pro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Premium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On prem s SQL Server EE + SA</a:t>
            </a:r>
          </a:p>
          <a:p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853039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DBF75-B000-4C68-9DC5-756360558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Administrace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D9B01-2FBF-46A3-810D-5F6D73212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najdete v portálu a je vhodné zvalidovat</a:t>
            </a:r>
          </a:p>
          <a:p>
            <a:pPr lvl="1"/>
            <a:r>
              <a:rPr lang="cs-CZ" dirty="0"/>
              <a:t>Tenant level nastavení</a:t>
            </a:r>
          </a:p>
          <a:p>
            <a:pPr lvl="1"/>
            <a:r>
              <a:rPr lang="cs-CZ" dirty="0"/>
              <a:t>Logování využití</a:t>
            </a:r>
          </a:p>
          <a:p>
            <a:pPr lvl="1"/>
            <a:r>
              <a:rPr lang="cs-CZ" dirty="0"/>
              <a:t>Publish to web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93016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8DFA-A344-4510-956D-E59406C00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PUG a další zdroje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298-83D4-4987-AF53-921B4585A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www.sqlbi.com</a:t>
            </a:r>
            <a:r>
              <a:rPr lang="cs-CZ" dirty="0"/>
              <a:t> </a:t>
            </a:r>
            <a:endParaRPr lang="cs-CZ" dirty="0">
              <a:hlinkClick r:id="rId3"/>
            </a:endParaRPr>
          </a:p>
          <a:p>
            <a:pPr marL="0" indent="0">
              <a:buNone/>
            </a:pPr>
            <a:r>
              <a:rPr lang="cs-CZ" dirty="0"/>
              <a:t>Definitive quide to DAX</a:t>
            </a:r>
            <a:endParaRPr lang="cs-CZ" dirty="0">
              <a:hlinkClick r:id="" action="ppaction://noaction"/>
            </a:endParaRPr>
          </a:p>
          <a:p>
            <a:pPr marL="0" indent="0">
              <a:buNone/>
            </a:pPr>
            <a:r>
              <a:rPr lang="cs-CZ" dirty="0">
                <a:hlinkClick r:id="" action="ppaction://noaction"/>
              </a:rPr>
              <a:t>https://www.pbiusergroup.com/home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52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E8908-2CAE-4CE2-B86D-A4E6500BB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Představení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BA657-2CDC-49BC-8358-C516D748E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Já</a:t>
            </a:r>
          </a:p>
          <a:p>
            <a:r>
              <a:rPr lang="cs-CZ" dirty="0"/>
              <a:t>Firma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33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6000" dirty="0"/>
              <a:t>Dotazy</a:t>
            </a:r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Jiří Neoral</a:t>
            </a:r>
            <a:endParaRPr lang="en-GB" b="1" dirty="0"/>
          </a:p>
          <a:p>
            <a:r>
              <a:rPr lang="en-GB" dirty="0"/>
              <a:t>BI Data Architect Dixons Carphone</a:t>
            </a:r>
            <a:endParaRPr lang="cs-CZ" dirty="0"/>
          </a:p>
          <a:p>
            <a:r>
              <a:rPr lang="cs-CZ" dirty="0"/>
              <a:t>MVP: Data Platform</a:t>
            </a:r>
          </a:p>
          <a:p>
            <a:r>
              <a:rPr lang="cs-CZ" dirty="0">
                <a:hlinkClick r:id="rId3"/>
              </a:rPr>
              <a:t>jiri</a:t>
            </a:r>
            <a:r>
              <a:rPr lang="en-US" dirty="0">
                <a:hlinkClick r:id="rId3"/>
              </a:rPr>
              <a:t>@neoral.cz</a:t>
            </a:r>
            <a:r>
              <a:rPr lang="en-GB" dirty="0"/>
              <a:t> </a:t>
            </a:r>
          </a:p>
          <a:p>
            <a:r>
              <a:rPr lang="en-GB" dirty="0">
                <a:hlinkClick r:id="rId4"/>
              </a:rPr>
              <a:t>www.neoral.cz</a:t>
            </a:r>
            <a:endParaRPr lang="en-GB" dirty="0"/>
          </a:p>
          <a:p>
            <a:r>
              <a:rPr lang="cs-CZ" dirty="0">
                <a:solidFill>
                  <a:schemeClr val="tx2"/>
                </a:solidFill>
              </a:rPr>
              <a:t>     @</a:t>
            </a:r>
            <a:r>
              <a:rPr lang="en-GB" dirty="0" err="1">
                <a:solidFill>
                  <a:schemeClr val="tx2"/>
                </a:solidFill>
              </a:rPr>
              <a:t>JiriNeoral</a:t>
            </a: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22" y="5751545"/>
            <a:ext cx="302135" cy="25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28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C7E2B-C7FF-41BE-986F-6AE5AEA29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Tvorba reportů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A1CC5-9378-4D56-8B54-AE6307FBB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Worst practice = tvorba reportů v prohlížeči</a:t>
            </a:r>
          </a:p>
          <a:p>
            <a:r>
              <a:rPr lang="cs-CZ" dirty="0"/>
              <a:t>Best practice = vždy pro tvorbu používat Power BI Desktop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212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38531-66AB-470C-A6A9-3F434A425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Načítání dat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A44A7-4F59-4120-ACDE-280CB1BF5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Volba typu připojení</a:t>
            </a:r>
          </a:p>
          <a:p>
            <a:pPr lvl="1"/>
            <a:r>
              <a:rPr lang="cs-CZ" dirty="0"/>
              <a:t>Import</a:t>
            </a:r>
          </a:p>
          <a:p>
            <a:pPr lvl="1"/>
            <a:r>
              <a:rPr lang="cs-CZ" dirty="0"/>
              <a:t>Direct Query</a:t>
            </a:r>
          </a:p>
          <a:p>
            <a:pPr lvl="1"/>
            <a:r>
              <a:rPr lang="cs-CZ" dirty="0"/>
              <a:t>Live connection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2170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021F-2149-4A40-A596-B52C4D174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 import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CAB28-DDC5-41C5-B3AF-E499B1A99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Klikání v Power Query</a:t>
            </a:r>
          </a:p>
          <a:p>
            <a:r>
              <a:rPr lang="cs-CZ" dirty="0"/>
              <a:t>Vlastní kód</a:t>
            </a:r>
          </a:p>
          <a:p>
            <a:r>
              <a:rPr lang="cs-CZ" dirty="0"/>
              <a:t>Query folding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5390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4C9C8-F3A0-4F58-9C82-BB95EC16D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Chybí mi sloupec – kde ho spočítám?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A7351-09EB-4275-A8EE-B068BC01B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Select</a:t>
            </a:r>
          </a:p>
          <a:p>
            <a:r>
              <a:rPr lang="cs-CZ" dirty="0"/>
              <a:t>PQ</a:t>
            </a:r>
          </a:p>
          <a:p>
            <a:r>
              <a:rPr lang="cs-CZ" dirty="0"/>
              <a:t>DAX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817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C896A-DF60-48C8-9ED5-B30F63C20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VertiPaq = xVelocity Engine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47FD6-8EEB-4F36-92AD-13D6100F8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průběhu processingu (načítání do paměti)</a:t>
            </a:r>
          </a:p>
          <a:p>
            <a:pPr lvl="1"/>
            <a:r>
              <a:rPr lang="cs-CZ" dirty="0"/>
              <a:t>Načítání zdrojového datasetu tabulky do sloupcových struktur VertiPaq, kódování a komprese</a:t>
            </a:r>
          </a:p>
          <a:p>
            <a:pPr lvl="1"/>
            <a:r>
              <a:rPr lang="cs-CZ" dirty="0"/>
              <a:t>Tvorba slovníků a indexů pro každý sloupec</a:t>
            </a:r>
          </a:p>
          <a:p>
            <a:pPr lvl="1"/>
            <a:r>
              <a:rPr lang="cs-CZ" dirty="0"/>
              <a:t>Tvorba datových struktur pro vazby</a:t>
            </a:r>
          </a:p>
          <a:p>
            <a:pPr lvl="1"/>
            <a:r>
              <a:rPr lang="cs-CZ" dirty="0"/>
              <a:t>Počítání a komprese počítaných sloupců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6320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CF14C-6679-470D-AF5D-4DE7A2B23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Row Store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426B368-5423-4149-B321-C38C4384C0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57170" y="1773238"/>
            <a:ext cx="5677660" cy="446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6987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3174</TotalTime>
  <Words>566</Words>
  <Application>Microsoft Office PowerPoint</Application>
  <PresentationFormat>Widescreen</PresentationFormat>
  <Paragraphs>122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Segoe UI</vt:lpstr>
      <vt:lpstr>Segoe UI Semibold</vt:lpstr>
      <vt:lpstr>Wingdings</vt:lpstr>
      <vt:lpstr>Gopas 1  (3 barvy)</vt:lpstr>
      <vt:lpstr>Power BI – Best Practices</vt:lpstr>
      <vt:lpstr>Osnova</vt:lpstr>
      <vt:lpstr>Představení</vt:lpstr>
      <vt:lpstr>Tvorba reportů</vt:lpstr>
      <vt:lpstr>Načítání dat</vt:lpstr>
      <vt:lpstr>Data import</vt:lpstr>
      <vt:lpstr>Chybí mi sloupec – kde ho spočítám?</vt:lpstr>
      <vt:lpstr>VertiPaq = xVelocity Engine</vt:lpstr>
      <vt:lpstr>Row Store</vt:lpstr>
      <vt:lpstr>Column Store</vt:lpstr>
      <vt:lpstr>Charakteristiky Column Store</vt:lpstr>
      <vt:lpstr>Komprese ve VertiPaq</vt:lpstr>
      <vt:lpstr>VertiPaq Value Encoding (int datové typy, curr)</vt:lpstr>
      <vt:lpstr>VertiPaq Dictionary Encoding</vt:lpstr>
      <vt:lpstr>Dictionary Encoding – Postup + dopady</vt:lpstr>
      <vt:lpstr>Run Length Encoding</vt:lpstr>
      <vt:lpstr>RLE</vt:lpstr>
      <vt:lpstr>Faktory ovlivňující kompresi</vt:lpstr>
      <vt:lpstr>Po načtení sloupců ze zdroje</vt:lpstr>
      <vt:lpstr>Relace v modelu</vt:lpstr>
      <vt:lpstr>Vizuální stránka</vt:lpstr>
      <vt:lpstr>Příprava pro následný deployment</vt:lpstr>
      <vt:lpstr>Tvorba Dashboardu</vt:lpstr>
      <vt:lpstr>Sdílení s ostaními – v rámci organizace</vt:lpstr>
      <vt:lpstr>Sdílení mimo organizaci</vt:lpstr>
      <vt:lpstr>Data security</vt:lpstr>
      <vt:lpstr>Licencování</vt:lpstr>
      <vt:lpstr>Administrace</vt:lpstr>
      <vt:lpstr>PUG a další zdroje</vt:lpstr>
      <vt:lpstr>Dotazy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BI – Best Practices</dc:title>
  <dc:creator>Jiri Neoral</dc:creator>
  <cp:lastModifiedBy>David Gešvindr</cp:lastModifiedBy>
  <cp:revision>215</cp:revision>
  <dcterms:created xsi:type="dcterms:W3CDTF">2014-11-11T15:45:29Z</dcterms:created>
  <dcterms:modified xsi:type="dcterms:W3CDTF">2018-08-20T11:44:33Z</dcterms:modified>
</cp:coreProperties>
</file>