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259" r:id="rId3"/>
    <p:sldId id="260" r:id="rId4"/>
    <p:sldId id="261" r:id="rId5"/>
    <p:sldId id="262" r:id="rId6"/>
    <p:sldId id="317" r:id="rId7"/>
    <p:sldId id="312" r:id="rId8"/>
    <p:sldId id="266" r:id="rId9"/>
    <p:sldId id="302" r:id="rId10"/>
    <p:sldId id="316" r:id="rId11"/>
    <p:sldId id="267" r:id="rId12"/>
    <p:sldId id="269" r:id="rId13"/>
    <p:sldId id="270" r:id="rId14"/>
    <p:sldId id="271" r:id="rId15"/>
    <p:sldId id="272" r:id="rId16"/>
    <p:sldId id="313" r:id="rId17"/>
    <p:sldId id="273" r:id="rId18"/>
    <p:sldId id="303" r:id="rId19"/>
    <p:sldId id="323" r:id="rId20"/>
    <p:sldId id="274" r:id="rId21"/>
    <p:sldId id="275" r:id="rId22"/>
    <p:sldId id="276" r:id="rId23"/>
    <p:sldId id="277" r:id="rId24"/>
    <p:sldId id="301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321" r:id="rId34"/>
    <p:sldId id="287" r:id="rId35"/>
    <p:sldId id="322" r:id="rId36"/>
    <p:sldId id="288" r:id="rId37"/>
    <p:sldId id="319" r:id="rId38"/>
    <p:sldId id="304" r:id="rId39"/>
    <p:sldId id="324" r:id="rId40"/>
    <p:sldId id="289" r:id="rId41"/>
    <p:sldId id="290" r:id="rId42"/>
    <p:sldId id="307" r:id="rId43"/>
    <p:sldId id="298" r:id="rId44"/>
    <p:sldId id="300" r:id="rId45"/>
    <p:sldId id="320" r:id="rId46"/>
    <p:sldId id="314" r:id="rId47"/>
    <p:sldId id="315" r:id="rId4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S" initials="A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524"/>
    <a:srgbClr val="F05B26"/>
    <a:srgbClr val="A3A2A2"/>
    <a:srgbClr val="59C5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77763" autoAdjust="0"/>
  </p:normalViewPr>
  <p:slideViewPr>
    <p:cSldViewPr snapToGrid="0">
      <p:cViewPr varScale="1">
        <p:scale>
          <a:sx n="76" d="100"/>
          <a:sy n="76" d="100"/>
        </p:scale>
        <p:origin x="42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29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9C1712-FF83-4F26-BC3F-A45424C7DAB4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E6F5314D-095A-4BC6-B02B-C2A772E3C6F7}">
      <dgm:prSet phldrT="[Text]"/>
      <dgm:spPr/>
      <dgm:t>
        <a:bodyPr/>
        <a:lstStyle/>
        <a:p>
          <a:r>
            <a:rPr lang="cs-CZ" dirty="0"/>
            <a:t>Lokální kopie GIT repo</a:t>
          </a:r>
          <a:endParaRPr lang="en-US" dirty="0"/>
        </a:p>
      </dgm:t>
    </dgm:pt>
    <dgm:pt modelId="{16CF53E8-42B4-419B-9C4C-E6D67D439CAF}" type="parTrans" cxnId="{2E479CD5-61B0-4E8F-BE8F-78F9FFDEBE3F}">
      <dgm:prSet/>
      <dgm:spPr/>
      <dgm:t>
        <a:bodyPr/>
        <a:lstStyle/>
        <a:p>
          <a:endParaRPr lang="en-US"/>
        </a:p>
      </dgm:t>
    </dgm:pt>
    <dgm:pt modelId="{746A4479-F5D8-4B1B-9A8A-277C2468FFBE}" type="sibTrans" cxnId="{2E479CD5-61B0-4E8F-BE8F-78F9FFDEBE3F}">
      <dgm:prSet/>
      <dgm:spPr/>
      <dgm:t>
        <a:bodyPr/>
        <a:lstStyle/>
        <a:p>
          <a:endParaRPr lang="en-US"/>
        </a:p>
      </dgm:t>
    </dgm:pt>
    <dgm:pt modelId="{B03F4320-AAAF-4162-B50F-48A7B7F3FF56}">
      <dgm:prSet phldrT="[Text]"/>
      <dgm:spPr/>
      <dgm:t>
        <a:bodyPr/>
        <a:lstStyle/>
        <a:p>
          <a:r>
            <a:rPr lang="cs-CZ" dirty="0"/>
            <a:t>Cloudový GIT repo</a:t>
          </a:r>
          <a:endParaRPr lang="en-US" dirty="0"/>
        </a:p>
      </dgm:t>
    </dgm:pt>
    <dgm:pt modelId="{93777052-F64B-4103-BFBA-9A2770C76008}" type="parTrans" cxnId="{DC5800CE-4E27-4831-9BB9-8FD9A6AE2660}">
      <dgm:prSet/>
      <dgm:spPr/>
      <dgm:t>
        <a:bodyPr/>
        <a:lstStyle/>
        <a:p>
          <a:endParaRPr lang="en-US"/>
        </a:p>
      </dgm:t>
    </dgm:pt>
    <dgm:pt modelId="{EB3E7584-27F7-4279-B22B-A3D4C751BD67}" type="sibTrans" cxnId="{DC5800CE-4E27-4831-9BB9-8FD9A6AE2660}">
      <dgm:prSet/>
      <dgm:spPr/>
      <dgm:t>
        <a:bodyPr/>
        <a:lstStyle/>
        <a:p>
          <a:endParaRPr lang="en-US"/>
        </a:p>
      </dgm:t>
    </dgm:pt>
    <dgm:pt modelId="{E7B6057C-C15D-45B3-BBC3-8B661D72509C}">
      <dgm:prSet phldrT="[Text]"/>
      <dgm:spPr/>
      <dgm:t>
        <a:bodyPr/>
        <a:lstStyle/>
        <a:p>
          <a:r>
            <a:rPr lang="cs-CZ" dirty="0"/>
            <a:t>MGM server</a:t>
          </a:r>
          <a:endParaRPr lang="en-US" dirty="0"/>
        </a:p>
      </dgm:t>
    </dgm:pt>
    <dgm:pt modelId="{989177DA-930D-4BE3-AD50-92DA8B7A2DF8}" type="parTrans" cxnId="{783CB056-5B05-4805-969C-31D2B891C233}">
      <dgm:prSet/>
      <dgm:spPr/>
      <dgm:t>
        <a:bodyPr/>
        <a:lstStyle/>
        <a:p>
          <a:endParaRPr lang="en-US"/>
        </a:p>
      </dgm:t>
    </dgm:pt>
    <dgm:pt modelId="{27D97AD4-CB61-40D5-BE3A-A54930EA596F}" type="sibTrans" cxnId="{783CB056-5B05-4805-969C-31D2B891C233}">
      <dgm:prSet/>
      <dgm:spPr/>
      <dgm:t>
        <a:bodyPr/>
        <a:lstStyle/>
        <a:p>
          <a:endParaRPr lang="en-US"/>
        </a:p>
      </dgm:t>
    </dgm:pt>
    <dgm:pt modelId="{7BDE3E79-B8C7-4D72-AF33-BB8780DDAC6A}">
      <dgm:prSet phldrT="[Text]"/>
      <dgm:spPr/>
      <dgm:t>
        <a:bodyPr/>
        <a:lstStyle/>
        <a:p>
          <a:r>
            <a:rPr lang="cs-CZ" dirty="0"/>
            <a:t>DFS</a:t>
          </a:r>
          <a:endParaRPr lang="en-US" dirty="0"/>
        </a:p>
      </dgm:t>
    </dgm:pt>
    <dgm:pt modelId="{FD8721F7-23D7-4826-ACB8-A60CB1D4A75A}" type="parTrans" cxnId="{0AB72C3F-3FFC-4A46-A407-9D6658972342}">
      <dgm:prSet/>
      <dgm:spPr/>
      <dgm:t>
        <a:bodyPr/>
        <a:lstStyle/>
        <a:p>
          <a:endParaRPr lang="en-US"/>
        </a:p>
      </dgm:t>
    </dgm:pt>
    <dgm:pt modelId="{4CF82240-E3A2-470C-AED2-78818769CEA7}" type="sibTrans" cxnId="{0AB72C3F-3FFC-4A46-A407-9D6658972342}">
      <dgm:prSet/>
      <dgm:spPr/>
      <dgm:t>
        <a:bodyPr/>
        <a:lstStyle/>
        <a:p>
          <a:endParaRPr lang="en-US"/>
        </a:p>
      </dgm:t>
    </dgm:pt>
    <dgm:pt modelId="{CAD0BA2F-47EE-4ACC-AB46-F96CDE0D9C86}">
      <dgm:prSet phldrT="[Text]" custT="1"/>
      <dgm:spPr/>
      <dgm:t>
        <a:bodyPr/>
        <a:lstStyle/>
        <a:p>
          <a:r>
            <a:rPr lang="cs-CZ" sz="1700" dirty="0"/>
            <a:t>Zde správci provádí ve </a:t>
          </a:r>
          <a:r>
            <a:rPr lang="cs-CZ" sz="1700" b="1" dirty="0"/>
            <a:t>VSC </a:t>
          </a:r>
          <a:r>
            <a:rPr lang="cs-CZ" sz="1700" dirty="0"/>
            <a:t>požadované změny</a:t>
          </a:r>
          <a:endParaRPr lang="en-US" sz="1700" dirty="0"/>
        </a:p>
      </dgm:t>
    </dgm:pt>
    <dgm:pt modelId="{CFE956FB-D1AD-4C0D-A0FF-61380057F56E}" type="parTrans" cxnId="{CEBF51EB-6995-4CAD-A765-4670401E65DA}">
      <dgm:prSet/>
      <dgm:spPr/>
      <dgm:t>
        <a:bodyPr/>
        <a:lstStyle/>
        <a:p>
          <a:endParaRPr lang="en-US"/>
        </a:p>
      </dgm:t>
    </dgm:pt>
    <dgm:pt modelId="{FD872742-F665-4D08-9E19-C9AA15BCD65F}" type="sibTrans" cxnId="{CEBF51EB-6995-4CAD-A765-4670401E65DA}">
      <dgm:prSet/>
      <dgm:spPr/>
      <dgm:t>
        <a:bodyPr/>
        <a:lstStyle/>
        <a:p>
          <a:endParaRPr lang="en-US"/>
        </a:p>
      </dgm:t>
    </dgm:pt>
    <dgm:pt modelId="{94071AFD-CB60-4024-B204-8F003C34E577}">
      <dgm:prSet phldrT="[Text]" custT="1"/>
      <dgm:spPr/>
      <dgm:t>
        <a:bodyPr/>
        <a:lstStyle/>
        <a:p>
          <a:r>
            <a:rPr lang="cs-CZ" sz="1800" dirty="0"/>
            <a:t>Server se </a:t>
          </a:r>
          <a:r>
            <a:rPr lang="cs-CZ" sz="1800" dirty="0" err="1"/>
            <a:t>sched</a:t>
          </a:r>
          <a:r>
            <a:rPr lang="cs-CZ" sz="1800" dirty="0"/>
            <a:t>. </a:t>
          </a:r>
          <a:r>
            <a:rPr lang="cs-CZ" sz="1800" dirty="0" err="1"/>
            <a:t>taskem</a:t>
          </a:r>
          <a:r>
            <a:rPr lang="cs-CZ" sz="1800" dirty="0"/>
            <a:t>, který </a:t>
          </a:r>
          <a:r>
            <a:rPr lang="cs-CZ" sz="1800" b="1" dirty="0"/>
            <a:t>pravidelně stahuje obsah</a:t>
          </a:r>
          <a:r>
            <a:rPr lang="en-US" sz="1800" b="1" dirty="0"/>
            <a:t> </a:t>
          </a:r>
          <a:r>
            <a:rPr lang="cs-CZ" sz="1800" b="1" dirty="0"/>
            <a:t>cloud GIT </a:t>
          </a:r>
          <a:r>
            <a:rPr lang="cs-CZ" sz="1800" b="1" dirty="0" err="1"/>
            <a:t>repo</a:t>
          </a:r>
          <a:r>
            <a:rPr lang="en-US" sz="1800" dirty="0"/>
            <a:t>, n</a:t>
          </a:r>
          <a:r>
            <a:rPr lang="cs-CZ" sz="1800" dirty="0" err="1"/>
            <a:t>ásledně</a:t>
          </a:r>
          <a:r>
            <a:rPr lang="cs-CZ" sz="1800" dirty="0"/>
            <a:t> jej </a:t>
          </a:r>
          <a:r>
            <a:rPr lang="cs-CZ" sz="1800" b="1" dirty="0"/>
            <a:t>zpracuje </a:t>
          </a:r>
          <a:r>
            <a:rPr lang="cs-CZ" sz="1800" b="0" dirty="0"/>
            <a:t>a </a:t>
          </a:r>
          <a:r>
            <a:rPr lang="cs-CZ" sz="1800" b="1" dirty="0"/>
            <a:t>nakopíruje do DFS</a:t>
          </a:r>
          <a:endParaRPr lang="en-US" sz="1800" dirty="0"/>
        </a:p>
      </dgm:t>
    </dgm:pt>
    <dgm:pt modelId="{B8B68EBC-C033-4D75-90CD-18A79B035031}" type="parTrans" cxnId="{94F8179D-8329-46DE-AA32-54686923EB12}">
      <dgm:prSet/>
      <dgm:spPr/>
      <dgm:t>
        <a:bodyPr/>
        <a:lstStyle/>
        <a:p>
          <a:endParaRPr lang="en-US"/>
        </a:p>
      </dgm:t>
    </dgm:pt>
    <dgm:pt modelId="{BF7465C4-CEAE-4837-89A2-33CB1A1ADE89}" type="sibTrans" cxnId="{94F8179D-8329-46DE-AA32-54686923EB12}">
      <dgm:prSet/>
      <dgm:spPr/>
      <dgm:t>
        <a:bodyPr/>
        <a:lstStyle/>
        <a:p>
          <a:endParaRPr lang="en-US"/>
        </a:p>
      </dgm:t>
    </dgm:pt>
    <dgm:pt modelId="{DB2DACDF-33A6-47E2-A77F-26BB2C31A09B}">
      <dgm:prSet phldrT="[Text]" custT="1"/>
      <dgm:spPr/>
      <dgm:t>
        <a:bodyPr/>
        <a:lstStyle/>
        <a:p>
          <a:r>
            <a:rPr lang="cs-CZ" sz="1800" b="1" dirty="0">
              <a:cs typeface="Segoe UI"/>
            </a:rPr>
            <a:t>Zdroj veškerého obsahu</a:t>
          </a:r>
          <a:endParaRPr lang="cs-CZ" sz="1800" b="1" dirty="0"/>
        </a:p>
      </dgm:t>
    </dgm:pt>
    <dgm:pt modelId="{42E34C1D-0C93-49E4-A850-24412A1CBD70}" type="parTrans" cxnId="{F8B6D9AC-1BED-4B85-9831-7BFEDDA89B83}">
      <dgm:prSet/>
      <dgm:spPr/>
      <dgm:t>
        <a:bodyPr/>
        <a:lstStyle/>
        <a:p>
          <a:endParaRPr lang="en-US"/>
        </a:p>
      </dgm:t>
    </dgm:pt>
    <dgm:pt modelId="{119483F2-AB21-4654-9728-BFF6AA64B4E3}" type="sibTrans" cxnId="{F8B6D9AC-1BED-4B85-9831-7BFEDDA89B83}">
      <dgm:prSet/>
      <dgm:spPr/>
      <dgm:t>
        <a:bodyPr/>
        <a:lstStyle/>
        <a:p>
          <a:endParaRPr lang="en-US"/>
        </a:p>
      </dgm:t>
    </dgm:pt>
    <dgm:pt modelId="{345FB342-08F6-4FEA-A3FE-7E5AFEBC185E}">
      <dgm:prSet phldrT="[Text]" custT="1"/>
      <dgm:spPr/>
      <dgm:t>
        <a:bodyPr/>
        <a:lstStyle/>
        <a:p>
          <a:r>
            <a:rPr lang="cs-CZ" sz="1800" dirty="0"/>
            <a:t>Read-only zdroj dat pro klienty</a:t>
          </a:r>
          <a:r>
            <a:rPr lang="en-US" sz="1800" dirty="0"/>
            <a:t> </a:t>
          </a:r>
        </a:p>
      </dgm:t>
    </dgm:pt>
    <dgm:pt modelId="{1C748D4B-A9E6-452E-9799-1E70252FA731}" type="parTrans" cxnId="{E5DCE75E-863B-4015-AF1E-996EA6D6E4A6}">
      <dgm:prSet/>
      <dgm:spPr/>
      <dgm:t>
        <a:bodyPr/>
        <a:lstStyle/>
        <a:p>
          <a:endParaRPr lang="en-US"/>
        </a:p>
      </dgm:t>
    </dgm:pt>
    <dgm:pt modelId="{FBE0D27E-781F-4DD0-9846-C102FF04C7BA}" type="sibTrans" cxnId="{E5DCE75E-863B-4015-AF1E-996EA6D6E4A6}">
      <dgm:prSet/>
      <dgm:spPr/>
      <dgm:t>
        <a:bodyPr/>
        <a:lstStyle/>
        <a:p>
          <a:endParaRPr lang="en-US"/>
        </a:p>
      </dgm:t>
    </dgm:pt>
    <dgm:pt modelId="{9318A533-F00A-40C4-A446-3F3BD1F1C624}">
      <dgm:prSet phldrT="[Text]" custT="1"/>
      <dgm:spPr/>
      <dgm:t>
        <a:bodyPr/>
        <a:lstStyle/>
        <a:p>
          <a:r>
            <a:rPr lang="cs-CZ" sz="1800" dirty="0" err="1"/>
            <a:t>Scheduled</a:t>
          </a:r>
          <a:r>
            <a:rPr lang="cs-CZ" sz="1800" dirty="0"/>
            <a:t> </a:t>
          </a:r>
          <a:r>
            <a:rPr lang="cs-CZ" sz="1800" dirty="0" err="1"/>
            <a:t>task</a:t>
          </a:r>
          <a:r>
            <a:rPr lang="cs-CZ" sz="1800" dirty="0"/>
            <a:t>  pravidelně </a:t>
          </a:r>
          <a:r>
            <a:rPr lang="cs-CZ" sz="1800" b="1" dirty="0"/>
            <a:t>stahuje obsah  DFS</a:t>
          </a:r>
          <a:r>
            <a:rPr lang="cs-CZ" sz="1800" dirty="0"/>
            <a:t> </a:t>
          </a:r>
          <a:r>
            <a:rPr lang="en-US" sz="1800" dirty="0"/>
            <a:t>repo</a:t>
          </a:r>
          <a:r>
            <a:rPr lang="cs-CZ" sz="1800" dirty="0"/>
            <a:t> </a:t>
          </a:r>
          <a:endParaRPr lang="en-US" sz="1800" dirty="0"/>
        </a:p>
      </dgm:t>
    </dgm:pt>
    <dgm:pt modelId="{440ACEBB-7652-4C11-8B1A-052CF1AC7F2D}" type="parTrans" cxnId="{887821D2-2F1A-40F5-A539-BC6015A6C6AF}">
      <dgm:prSet/>
      <dgm:spPr/>
      <dgm:t>
        <a:bodyPr/>
        <a:lstStyle/>
        <a:p>
          <a:endParaRPr lang="en-US"/>
        </a:p>
      </dgm:t>
    </dgm:pt>
    <dgm:pt modelId="{7A584AE1-ED3C-417C-8165-F5CCC166C1FB}" type="sibTrans" cxnId="{887821D2-2F1A-40F5-A539-BC6015A6C6AF}">
      <dgm:prSet/>
      <dgm:spPr/>
      <dgm:t>
        <a:bodyPr/>
        <a:lstStyle/>
        <a:p>
          <a:endParaRPr lang="en-US"/>
        </a:p>
      </dgm:t>
    </dgm:pt>
    <dgm:pt modelId="{65016D1C-6EDD-4FE3-8E27-CB39C1F5C7C2}">
      <dgm:prSet phldrT="[Text]" custT="1"/>
      <dgm:spPr/>
      <dgm:t>
        <a:bodyPr/>
        <a:lstStyle/>
        <a:p>
          <a:r>
            <a:rPr lang="cs-CZ" sz="1700" dirty="0"/>
            <a:t>Při commitu se díky </a:t>
          </a:r>
          <a:r>
            <a:rPr lang="cs-CZ" sz="1700" b="1" dirty="0"/>
            <a:t>GIT hooks</a:t>
          </a:r>
          <a:r>
            <a:rPr lang="cs-CZ" sz="1700" dirty="0"/>
            <a:t> provedou kontroly a automatický </a:t>
          </a:r>
          <a:r>
            <a:rPr lang="cs-CZ" sz="1700" dirty="0" err="1"/>
            <a:t>push</a:t>
          </a:r>
          <a:r>
            <a:rPr lang="cs-CZ" sz="1700" dirty="0"/>
            <a:t> změn do cloudového </a:t>
          </a:r>
          <a:r>
            <a:rPr lang="cs-CZ" sz="1700" dirty="0" err="1"/>
            <a:t>repo</a:t>
          </a:r>
          <a:endParaRPr lang="cs-CZ" sz="1700" dirty="0"/>
        </a:p>
      </dgm:t>
    </dgm:pt>
    <dgm:pt modelId="{CDD4282D-B27A-48DD-900C-AE1CC05C82C5}" type="parTrans" cxnId="{AC0B5FD1-D34A-4227-901C-73DA41A065FC}">
      <dgm:prSet/>
      <dgm:spPr/>
      <dgm:t>
        <a:bodyPr/>
        <a:lstStyle/>
        <a:p>
          <a:endParaRPr lang="en-US"/>
        </a:p>
      </dgm:t>
    </dgm:pt>
    <dgm:pt modelId="{768C6B00-9FEE-49B0-8066-82AEC95EF80E}" type="sibTrans" cxnId="{AC0B5FD1-D34A-4227-901C-73DA41A065FC}">
      <dgm:prSet/>
      <dgm:spPr/>
      <dgm:t>
        <a:bodyPr/>
        <a:lstStyle/>
        <a:p>
          <a:endParaRPr lang="en-US"/>
        </a:p>
      </dgm:t>
    </dgm:pt>
    <dgm:pt modelId="{07248671-8F63-45E4-B3BD-ED2181817AD8}">
      <dgm:prSet phldrT="[Text]" custT="1"/>
      <dgm:spPr/>
      <dgm:t>
        <a:bodyPr/>
        <a:lstStyle/>
        <a:p>
          <a:r>
            <a:rPr lang="cs-CZ" sz="1800" dirty="0"/>
            <a:t>Sem všichni admini </a:t>
          </a:r>
          <a:r>
            <a:rPr lang="cs-CZ" sz="1800" dirty="0" err="1"/>
            <a:t>push</a:t>
          </a:r>
          <a:r>
            <a:rPr lang="cs-CZ" sz="1800" dirty="0"/>
            <a:t>-ují svoje změny a </a:t>
          </a:r>
          <a:r>
            <a:rPr lang="cs-CZ" sz="1800" dirty="0" err="1"/>
            <a:t>pull</a:t>
          </a:r>
          <a:r>
            <a:rPr lang="cs-CZ" sz="1800" dirty="0"/>
            <a:t>-ují odsud změny provedené ostatními</a:t>
          </a:r>
          <a:endParaRPr lang="en-US" sz="1800" dirty="0"/>
        </a:p>
      </dgm:t>
    </dgm:pt>
    <dgm:pt modelId="{0059168A-585E-47DE-A951-3F03009E6BB6}" type="parTrans" cxnId="{248B6111-BBF0-4610-A255-EC13AB61ED25}">
      <dgm:prSet/>
      <dgm:spPr/>
      <dgm:t>
        <a:bodyPr/>
        <a:lstStyle/>
        <a:p>
          <a:endParaRPr lang="cs-CZ"/>
        </a:p>
      </dgm:t>
    </dgm:pt>
    <dgm:pt modelId="{DF604DB3-50E6-4830-93F8-4FECE2558DE7}" type="sibTrans" cxnId="{248B6111-BBF0-4610-A255-EC13AB61ED25}">
      <dgm:prSet/>
      <dgm:spPr/>
      <dgm:t>
        <a:bodyPr/>
        <a:lstStyle/>
        <a:p>
          <a:endParaRPr lang="cs-CZ"/>
        </a:p>
      </dgm:t>
    </dgm:pt>
    <dgm:pt modelId="{D40E7A19-2691-4082-AD95-590E991E44B3}">
      <dgm:prSet phldrT="[Text]" custT="1"/>
      <dgm:spPr/>
      <dgm:t>
        <a:bodyPr/>
        <a:lstStyle/>
        <a:p>
          <a:r>
            <a:rPr lang="cs-CZ" dirty="0"/>
            <a:t>Klient</a:t>
          </a:r>
          <a:endParaRPr lang="en-US" sz="1800" dirty="0"/>
        </a:p>
      </dgm:t>
    </dgm:pt>
    <dgm:pt modelId="{33218A6D-FBCD-4645-AE71-A002D77E6D48}" type="parTrans" cxnId="{7EC04C81-1097-4067-A73C-69AE57617C57}">
      <dgm:prSet/>
      <dgm:spPr/>
      <dgm:t>
        <a:bodyPr/>
        <a:lstStyle/>
        <a:p>
          <a:endParaRPr lang="cs-CZ"/>
        </a:p>
      </dgm:t>
    </dgm:pt>
    <dgm:pt modelId="{5FA3C582-BD5C-455F-A6D4-C43C96769772}" type="sibTrans" cxnId="{7EC04C81-1097-4067-A73C-69AE57617C57}">
      <dgm:prSet/>
      <dgm:spPr/>
      <dgm:t>
        <a:bodyPr/>
        <a:lstStyle/>
        <a:p>
          <a:endParaRPr lang="cs-CZ"/>
        </a:p>
      </dgm:t>
    </dgm:pt>
    <dgm:pt modelId="{8C57B6F3-F82A-48B9-8151-FC0591D87A41}">
      <dgm:prSet phldrT="[Text]" custT="1"/>
      <dgm:spPr/>
      <dgm:t>
        <a:bodyPr/>
        <a:lstStyle/>
        <a:p>
          <a:r>
            <a:rPr lang="cs-CZ" sz="1800" b="0" dirty="0"/>
            <a:t>S</a:t>
          </a:r>
          <a:r>
            <a:rPr lang="en-US" sz="1800" b="0" dirty="0" err="1"/>
            <a:t>ched</a:t>
          </a:r>
          <a:r>
            <a:rPr lang="en-US" sz="1800" b="0" dirty="0"/>
            <a:t>. </a:t>
          </a:r>
          <a:r>
            <a:rPr lang="cs-CZ" sz="1800" b="0" dirty="0"/>
            <a:t>t</a:t>
          </a:r>
          <a:r>
            <a:rPr lang="en-US" sz="1800" b="0" dirty="0"/>
            <a:t>ask </a:t>
          </a:r>
          <a:r>
            <a:rPr lang="cs-CZ" sz="1800" b="0" dirty="0"/>
            <a:t>se vytváří pomocí </a:t>
          </a:r>
          <a:r>
            <a:rPr lang="cs-CZ" sz="1800" b="1" dirty="0"/>
            <a:t>GPO</a:t>
          </a:r>
          <a:endParaRPr lang="en-US" sz="1800" dirty="0"/>
        </a:p>
      </dgm:t>
    </dgm:pt>
    <dgm:pt modelId="{2C00CEC0-E26B-43D8-8E1E-AFEC55100610}" type="parTrans" cxnId="{C610EDF8-49E5-4DF5-AEA1-6C840394AD84}">
      <dgm:prSet/>
      <dgm:spPr/>
    </dgm:pt>
    <dgm:pt modelId="{EF859F9C-6F1B-4359-8717-B50BD8050D3D}" type="sibTrans" cxnId="{C610EDF8-49E5-4DF5-AEA1-6C840394AD84}">
      <dgm:prSet/>
      <dgm:spPr/>
    </dgm:pt>
    <dgm:pt modelId="{F49F4FF1-DEE7-48B9-BB6F-8451E1F3566D}" type="pres">
      <dgm:prSet presAssocID="{CE9C1712-FF83-4F26-BC3F-A45424C7DAB4}" presName="Name0" presStyleCnt="0">
        <dgm:presLayoutVars>
          <dgm:dir/>
          <dgm:animLvl val="lvl"/>
          <dgm:resizeHandles val="exact"/>
        </dgm:presLayoutVars>
      </dgm:prSet>
      <dgm:spPr/>
    </dgm:pt>
    <dgm:pt modelId="{940F2A4E-15E7-428A-ADD0-648AEF272C67}" type="pres">
      <dgm:prSet presAssocID="{E6F5314D-095A-4BC6-B02B-C2A772E3C6F7}" presName="composite" presStyleCnt="0"/>
      <dgm:spPr/>
    </dgm:pt>
    <dgm:pt modelId="{1354AC8F-807E-4293-A3AE-0FC1F09D81BA}" type="pres">
      <dgm:prSet presAssocID="{E6F5314D-095A-4BC6-B02B-C2A772E3C6F7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A5D5031-3B76-450A-B313-94058B9CD89A}" type="pres">
      <dgm:prSet presAssocID="{E6F5314D-095A-4BC6-B02B-C2A772E3C6F7}" presName="desTx" presStyleLbl="revTx" presStyleIdx="0" presStyleCnt="5" custScaleX="105902">
        <dgm:presLayoutVars>
          <dgm:bulletEnabled val="1"/>
        </dgm:presLayoutVars>
      </dgm:prSet>
      <dgm:spPr/>
    </dgm:pt>
    <dgm:pt modelId="{3828F3DA-C78E-42BA-AE1A-42AE2BEBA9B3}" type="pres">
      <dgm:prSet presAssocID="{746A4479-F5D8-4B1B-9A8A-277C2468FFBE}" presName="space" presStyleCnt="0"/>
      <dgm:spPr/>
    </dgm:pt>
    <dgm:pt modelId="{59B5B946-9C2E-4130-9278-53C836E718BB}" type="pres">
      <dgm:prSet presAssocID="{B03F4320-AAAF-4162-B50F-48A7B7F3FF56}" presName="composite" presStyleCnt="0"/>
      <dgm:spPr/>
    </dgm:pt>
    <dgm:pt modelId="{E3C8CC94-531C-4994-AAB0-CF2D646ED05A}" type="pres">
      <dgm:prSet presAssocID="{B03F4320-AAAF-4162-B50F-48A7B7F3FF56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643F482-F4A8-4AAC-97AD-62FA82C85479}" type="pres">
      <dgm:prSet presAssocID="{B03F4320-AAAF-4162-B50F-48A7B7F3FF56}" presName="desTx" presStyleLbl="revTx" presStyleIdx="1" presStyleCnt="5">
        <dgm:presLayoutVars>
          <dgm:bulletEnabled val="1"/>
        </dgm:presLayoutVars>
      </dgm:prSet>
      <dgm:spPr/>
    </dgm:pt>
    <dgm:pt modelId="{503347F2-219C-4C99-9D1B-ECB0E1A577CD}" type="pres">
      <dgm:prSet presAssocID="{EB3E7584-27F7-4279-B22B-A3D4C751BD67}" presName="space" presStyleCnt="0"/>
      <dgm:spPr/>
    </dgm:pt>
    <dgm:pt modelId="{F9BE84D1-42E4-4D9F-A64F-ECC54FFB7B45}" type="pres">
      <dgm:prSet presAssocID="{E7B6057C-C15D-45B3-BBC3-8B661D72509C}" presName="composite" presStyleCnt="0"/>
      <dgm:spPr/>
    </dgm:pt>
    <dgm:pt modelId="{43C0E22D-DDCB-4FEE-A031-4831CD0ED6D3}" type="pres">
      <dgm:prSet presAssocID="{E7B6057C-C15D-45B3-BBC3-8B661D72509C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0469B54-23B5-4E2A-9479-F3AE07B08A71}" type="pres">
      <dgm:prSet presAssocID="{E7B6057C-C15D-45B3-BBC3-8B661D72509C}" presName="desTx" presStyleLbl="revTx" presStyleIdx="2" presStyleCnt="5">
        <dgm:presLayoutVars>
          <dgm:bulletEnabled val="1"/>
        </dgm:presLayoutVars>
      </dgm:prSet>
      <dgm:spPr/>
    </dgm:pt>
    <dgm:pt modelId="{88E7ABC7-6FB3-4789-AF77-345F08E23487}" type="pres">
      <dgm:prSet presAssocID="{27D97AD4-CB61-40D5-BE3A-A54930EA596F}" presName="space" presStyleCnt="0"/>
      <dgm:spPr/>
    </dgm:pt>
    <dgm:pt modelId="{DA38B009-D014-4C79-8B3D-08340DF68E8F}" type="pres">
      <dgm:prSet presAssocID="{7BDE3E79-B8C7-4D72-AF33-BB8780DDAC6A}" presName="composite" presStyleCnt="0"/>
      <dgm:spPr/>
    </dgm:pt>
    <dgm:pt modelId="{5133B249-1F5C-4673-AC27-4AB3BE11CB0D}" type="pres">
      <dgm:prSet presAssocID="{7BDE3E79-B8C7-4D72-AF33-BB8780DDAC6A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8D1BEB06-AE87-44FF-842A-AE2C1A9261AF}" type="pres">
      <dgm:prSet presAssocID="{7BDE3E79-B8C7-4D72-AF33-BB8780DDAC6A}" presName="desTx" presStyleLbl="revTx" presStyleIdx="3" presStyleCnt="5">
        <dgm:presLayoutVars>
          <dgm:bulletEnabled val="1"/>
        </dgm:presLayoutVars>
      </dgm:prSet>
      <dgm:spPr/>
    </dgm:pt>
    <dgm:pt modelId="{03991B7A-723D-457A-BDAB-9021311BC052}" type="pres">
      <dgm:prSet presAssocID="{4CF82240-E3A2-470C-AED2-78818769CEA7}" presName="space" presStyleCnt="0"/>
      <dgm:spPr/>
    </dgm:pt>
    <dgm:pt modelId="{C1F06570-0C1E-4A5D-A987-4504A960C2BB}" type="pres">
      <dgm:prSet presAssocID="{D40E7A19-2691-4082-AD95-590E991E44B3}" presName="composite" presStyleCnt="0"/>
      <dgm:spPr/>
    </dgm:pt>
    <dgm:pt modelId="{F3C26F38-C19E-4AED-9E13-AF7A6941D2CF}" type="pres">
      <dgm:prSet presAssocID="{D40E7A19-2691-4082-AD95-590E991E44B3}" presName="par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AB06453D-93F0-4641-BF13-5743FC12F319}" type="pres">
      <dgm:prSet presAssocID="{D40E7A19-2691-4082-AD95-590E991E44B3}" presName="desTx" presStyleLbl="revTx" presStyleIdx="4" presStyleCnt="5">
        <dgm:presLayoutVars>
          <dgm:bulletEnabled val="1"/>
        </dgm:presLayoutVars>
      </dgm:prSet>
      <dgm:spPr/>
    </dgm:pt>
  </dgm:ptLst>
  <dgm:cxnLst>
    <dgm:cxn modelId="{248B6111-BBF0-4610-A255-EC13AB61ED25}" srcId="{B03F4320-AAAF-4162-B50F-48A7B7F3FF56}" destId="{07248671-8F63-45E4-B3BD-ED2181817AD8}" srcOrd="1" destOrd="0" parTransId="{0059168A-585E-47DE-A951-3F03009E6BB6}" sibTransId="{DF604DB3-50E6-4830-93F8-4FECE2558DE7}"/>
    <dgm:cxn modelId="{A5336511-69D0-45A7-B376-026A0C3F2B33}" type="presOf" srcId="{DB2DACDF-33A6-47E2-A77F-26BB2C31A09B}" destId="{2643F482-F4A8-4AAC-97AD-62FA82C85479}" srcOrd="0" destOrd="0" presId="urn:microsoft.com/office/officeart/2005/8/layout/chevron1"/>
    <dgm:cxn modelId="{94B20813-E09B-471F-93AA-DCB2626A91DF}" type="presOf" srcId="{E6F5314D-095A-4BC6-B02B-C2A772E3C6F7}" destId="{1354AC8F-807E-4293-A3AE-0FC1F09D81BA}" srcOrd="0" destOrd="0" presId="urn:microsoft.com/office/officeart/2005/8/layout/chevron1"/>
    <dgm:cxn modelId="{01D13D1A-E66D-41C2-9C9D-8D5F1F72E0DB}" type="presOf" srcId="{65016D1C-6EDD-4FE3-8E27-CB39C1F5C7C2}" destId="{6A5D5031-3B76-450A-B313-94058B9CD89A}" srcOrd="0" destOrd="1" presId="urn:microsoft.com/office/officeart/2005/8/layout/chevron1"/>
    <dgm:cxn modelId="{29EC3230-0F6D-4B19-9D6F-7747E4F336FF}" type="presOf" srcId="{7BDE3E79-B8C7-4D72-AF33-BB8780DDAC6A}" destId="{5133B249-1F5C-4673-AC27-4AB3BE11CB0D}" srcOrd="0" destOrd="0" presId="urn:microsoft.com/office/officeart/2005/8/layout/chevron1"/>
    <dgm:cxn modelId="{416EE830-F22C-47CE-A03D-8B1C70D1DB13}" type="presOf" srcId="{B03F4320-AAAF-4162-B50F-48A7B7F3FF56}" destId="{E3C8CC94-531C-4994-AAB0-CF2D646ED05A}" srcOrd="0" destOrd="0" presId="urn:microsoft.com/office/officeart/2005/8/layout/chevron1"/>
    <dgm:cxn modelId="{7213D931-8966-4B4F-BBB8-D36341D34054}" type="presOf" srcId="{8C57B6F3-F82A-48B9-8151-FC0591D87A41}" destId="{AB06453D-93F0-4641-BF13-5743FC12F319}" srcOrd="0" destOrd="1" presId="urn:microsoft.com/office/officeart/2005/8/layout/chevron1"/>
    <dgm:cxn modelId="{0AB72C3F-3FFC-4A46-A407-9D6658972342}" srcId="{CE9C1712-FF83-4F26-BC3F-A45424C7DAB4}" destId="{7BDE3E79-B8C7-4D72-AF33-BB8780DDAC6A}" srcOrd="3" destOrd="0" parTransId="{FD8721F7-23D7-4826-ACB8-A60CB1D4A75A}" sibTransId="{4CF82240-E3A2-470C-AED2-78818769CEA7}"/>
    <dgm:cxn modelId="{7DAB3E3F-4A1E-4A2C-94D5-568332767B25}" type="presOf" srcId="{E7B6057C-C15D-45B3-BBC3-8B661D72509C}" destId="{43C0E22D-DDCB-4FEE-A031-4831CD0ED6D3}" srcOrd="0" destOrd="0" presId="urn:microsoft.com/office/officeart/2005/8/layout/chevron1"/>
    <dgm:cxn modelId="{64E9AF3F-EADF-494C-850B-C5E9D8BAEBDC}" type="presOf" srcId="{07248671-8F63-45E4-B3BD-ED2181817AD8}" destId="{2643F482-F4A8-4AAC-97AD-62FA82C85479}" srcOrd="0" destOrd="1" presId="urn:microsoft.com/office/officeart/2005/8/layout/chevron1"/>
    <dgm:cxn modelId="{F781705E-601D-4AD5-83AD-33BC30CEBFC5}" type="presOf" srcId="{345FB342-08F6-4FEA-A3FE-7E5AFEBC185E}" destId="{8D1BEB06-AE87-44FF-842A-AE2C1A9261AF}" srcOrd="0" destOrd="0" presId="urn:microsoft.com/office/officeart/2005/8/layout/chevron1"/>
    <dgm:cxn modelId="{E5DCE75E-863B-4015-AF1E-996EA6D6E4A6}" srcId="{7BDE3E79-B8C7-4D72-AF33-BB8780DDAC6A}" destId="{345FB342-08F6-4FEA-A3FE-7E5AFEBC185E}" srcOrd="0" destOrd="0" parTransId="{1C748D4B-A9E6-452E-9799-1E70252FA731}" sibTransId="{FBE0D27E-781F-4DD0-9846-C102FF04C7BA}"/>
    <dgm:cxn modelId="{9DAF9562-360A-4264-9582-D81BBBE798C6}" type="presOf" srcId="{CAD0BA2F-47EE-4ACC-AB46-F96CDE0D9C86}" destId="{6A5D5031-3B76-450A-B313-94058B9CD89A}" srcOrd="0" destOrd="0" presId="urn:microsoft.com/office/officeart/2005/8/layout/chevron1"/>
    <dgm:cxn modelId="{44EC254A-0AF5-47D1-972B-66E5FD4C6A6B}" type="presOf" srcId="{CE9C1712-FF83-4F26-BC3F-A45424C7DAB4}" destId="{F49F4FF1-DEE7-48B9-BB6F-8451E1F3566D}" srcOrd="0" destOrd="0" presId="urn:microsoft.com/office/officeart/2005/8/layout/chevron1"/>
    <dgm:cxn modelId="{783CB056-5B05-4805-969C-31D2B891C233}" srcId="{CE9C1712-FF83-4F26-BC3F-A45424C7DAB4}" destId="{E7B6057C-C15D-45B3-BBC3-8B661D72509C}" srcOrd="2" destOrd="0" parTransId="{989177DA-930D-4BE3-AD50-92DA8B7A2DF8}" sibTransId="{27D97AD4-CB61-40D5-BE3A-A54930EA596F}"/>
    <dgm:cxn modelId="{7EC04C81-1097-4067-A73C-69AE57617C57}" srcId="{CE9C1712-FF83-4F26-BC3F-A45424C7DAB4}" destId="{D40E7A19-2691-4082-AD95-590E991E44B3}" srcOrd="4" destOrd="0" parTransId="{33218A6D-FBCD-4645-AE71-A002D77E6D48}" sibTransId="{5FA3C582-BD5C-455F-A6D4-C43C96769772}"/>
    <dgm:cxn modelId="{94F8179D-8329-46DE-AA32-54686923EB12}" srcId="{E7B6057C-C15D-45B3-BBC3-8B661D72509C}" destId="{94071AFD-CB60-4024-B204-8F003C34E577}" srcOrd="0" destOrd="0" parTransId="{B8B68EBC-C033-4D75-90CD-18A79B035031}" sibTransId="{BF7465C4-CEAE-4837-89A2-33CB1A1ADE89}"/>
    <dgm:cxn modelId="{592387A5-73FC-4908-ADF9-4EDD63B39BBF}" type="presOf" srcId="{D40E7A19-2691-4082-AD95-590E991E44B3}" destId="{F3C26F38-C19E-4AED-9E13-AF7A6941D2CF}" srcOrd="0" destOrd="0" presId="urn:microsoft.com/office/officeart/2005/8/layout/chevron1"/>
    <dgm:cxn modelId="{F8B6D9AC-1BED-4B85-9831-7BFEDDA89B83}" srcId="{B03F4320-AAAF-4162-B50F-48A7B7F3FF56}" destId="{DB2DACDF-33A6-47E2-A77F-26BB2C31A09B}" srcOrd="0" destOrd="0" parTransId="{42E34C1D-0C93-49E4-A850-24412A1CBD70}" sibTransId="{119483F2-AB21-4654-9728-BFF6AA64B4E3}"/>
    <dgm:cxn modelId="{0AEDF3BA-6E7F-445F-8B04-6B2DC79A05C9}" type="presOf" srcId="{94071AFD-CB60-4024-B204-8F003C34E577}" destId="{40469B54-23B5-4E2A-9479-F3AE07B08A71}" srcOrd="0" destOrd="0" presId="urn:microsoft.com/office/officeart/2005/8/layout/chevron1"/>
    <dgm:cxn modelId="{DC5800CE-4E27-4831-9BB9-8FD9A6AE2660}" srcId="{CE9C1712-FF83-4F26-BC3F-A45424C7DAB4}" destId="{B03F4320-AAAF-4162-B50F-48A7B7F3FF56}" srcOrd="1" destOrd="0" parTransId="{93777052-F64B-4103-BFBA-9A2770C76008}" sibTransId="{EB3E7584-27F7-4279-B22B-A3D4C751BD67}"/>
    <dgm:cxn modelId="{AC0B5FD1-D34A-4227-901C-73DA41A065FC}" srcId="{E6F5314D-095A-4BC6-B02B-C2A772E3C6F7}" destId="{65016D1C-6EDD-4FE3-8E27-CB39C1F5C7C2}" srcOrd="1" destOrd="0" parTransId="{CDD4282D-B27A-48DD-900C-AE1CC05C82C5}" sibTransId="{768C6B00-9FEE-49B0-8066-82AEC95EF80E}"/>
    <dgm:cxn modelId="{887821D2-2F1A-40F5-A539-BC6015A6C6AF}" srcId="{D40E7A19-2691-4082-AD95-590E991E44B3}" destId="{9318A533-F00A-40C4-A446-3F3BD1F1C624}" srcOrd="0" destOrd="0" parTransId="{440ACEBB-7652-4C11-8B1A-052CF1AC7F2D}" sibTransId="{7A584AE1-ED3C-417C-8165-F5CCC166C1FB}"/>
    <dgm:cxn modelId="{2E479CD5-61B0-4E8F-BE8F-78F9FFDEBE3F}" srcId="{CE9C1712-FF83-4F26-BC3F-A45424C7DAB4}" destId="{E6F5314D-095A-4BC6-B02B-C2A772E3C6F7}" srcOrd="0" destOrd="0" parTransId="{16CF53E8-42B4-419B-9C4C-E6D67D439CAF}" sibTransId="{746A4479-F5D8-4B1B-9A8A-277C2468FFBE}"/>
    <dgm:cxn modelId="{465EA3DB-20A5-401C-9547-664EC85DC944}" type="presOf" srcId="{9318A533-F00A-40C4-A446-3F3BD1F1C624}" destId="{AB06453D-93F0-4641-BF13-5743FC12F319}" srcOrd="0" destOrd="0" presId="urn:microsoft.com/office/officeart/2005/8/layout/chevron1"/>
    <dgm:cxn modelId="{CEBF51EB-6995-4CAD-A765-4670401E65DA}" srcId="{E6F5314D-095A-4BC6-B02B-C2A772E3C6F7}" destId="{CAD0BA2F-47EE-4ACC-AB46-F96CDE0D9C86}" srcOrd="0" destOrd="0" parTransId="{CFE956FB-D1AD-4C0D-A0FF-61380057F56E}" sibTransId="{FD872742-F665-4D08-9E19-C9AA15BCD65F}"/>
    <dgm:cxn modelId="{C610EDF8-49E5-4DF5-AEA1-6C840394AD84}" srcId="{D40E7A19-2691-4082-AD95-590E991E44B3}" destId="{8C57B6F3-F82A-48B9-8151-FC0591D87A41}" srcOrd="1" destOrd="0" parTransId="{2C00CEC0-E26B-43D8-8E1E-AFEC55100610}" sibTransId="{EF859F9C-6F1B-4359-8717-B50BD8050D3D}"/>
    <dgm:cxn modelId="{1D7C0271-0EBD-4BCF-BDC6-9A218FE39A03}" type="presParOf" srcId="{F49F4FF1-DEE7-48B9-BB6F-8451E1F3566D}" destId="{940F2A4E-15E7-428A-ADD0-648AEF272C67}" srcOrd="0" destOrd="0" presId="urn:microsoft.com/office/officeart/2005/8/layout/chevron1"/>
    <dgm:cxn modelId="{3ECCF80F-67F9-4D9A-B52D-FD0071012973}" type="presParOf" srcId="{940F2A4E-15E7-428A-ADD0-648AEF272C67}" destId="{1354AC8F-807E-4293-A3AE-0FC1F09D81BA}" srcOrd="0" destOrd="0" presId="urn:microsoft.com/office/officeart/2005/8/layout/chevron1"/>
    <dgm:cxn modelId="{6BE94C86-6F3B-49FC-8B41-C487E53A6E57}" type="presParOf" srcId="{940F2A4E-15E7-428A-ADD0-648AEF272C67}" destId="{6A5D5031-3B76-450A-B313-94058B9CD89A}" srcOrd="1" destOrd="0" presId="urn:microsoft.com/office/officeart/2005/8/layout/chevron1"/>
    <dgm:cxn modelId="{AB891BC3-FCDA-427A-AF6D-823D76EF170B}" type="presParOf" srcId="{F49F4FF1-DEE7-48B9-BB6F-8451E1F3566D}" destId="{3828F3DA-C78E-42BA-AE1A-42AE2BEBA9B3}" srcOrd="1" destOrd="0" presId="urn:microsoft.com/office/officeart/2005/8/layout/chevron1"/>
    <dgm:cxn modelId="{1B42BB6D-F073-40FF-AEE9-C750774C76F5}" type="presParOf" srcId="{F49F4FF1-DEE7-48B9-BB6F-8451E1F3566D}" destId="{59B5B946-9C2E-4130-9278-53C836E718BB}" srcOrd="2" destOrd="0" presId="urn:microsoft.com/office/officeart/2005/8/layout/chevron1"/>
    <dgm:cxn modelId="{D9DE1DB2-97F4-404C-901E-9EEE86C346A5}" type="presParOf" srcId="{59B5B946-9C2E-4130-9278-53C836E718BB}" destId="{E3C8CC94-531C-4994-AAB0-CF2D646ED05A}" srcOrd="0" destOrd="0" presId="urn:microsoft.com/office/officeart/2005/8/layout/chevron1"/>
    <dgm:cxn modelId="{691672FF-8EA6-455F-945D-276D98747715}" type="presParOf" srcId="{59B5B946-9C2E-4130-9278-53C836E718BB}" destId="{2643F482-F4A8-4AAC-97AD-62FA82C85479}" srcOrd="1" destOrd="0" presId="urn:microsoft.com/office/officeart/2005/8/layout/chevron1"/>
    <dgm:cxn modelId="{A143A589-1F69-491E-92BA-F9C210BB8B3E}" type="presParOf" srcId="{F49F4FF1-DEE7-48B9-BB6F-8451E1F3566D}" destId="{503347F2-219C-4C99-9D1B-ECB0E1A577CD}" srcOrd="3" destOrd="0" presId="urn:microsoft.com/office/officeart/2005/8/layout/chevron1"/>
    <dgm:cxn modelId="{FB97A2BB-C295-478E-9F70-CCB04B6E71EE}" type="presParOf" srcId="{F49F4FF1-DEE7-48B9-BB6F-8451E1F3566D}" destId="{F9BE84D1-42E4-4D9F-A64F-ECC54FFB7B45}" srcOrd="4" destOrd="0" presId="urn:microsoft.com/office/officeart/2005/8/layout/chevron1"/>
    <dgm:cxn modelId="{D83FD9F5-CEF4-40D8-BA27-6E5183527819}" type="presParOf" srcId="{F9BE84D1-42E4-4D9F-A64F-ECC54FFB7B45}" destId="{43C0E22D-DDCB-4FEE-A031-4831CD0ED6D3}" srcOrd="0" destOrd="0" presId="urn:microsoft.com/office/officeart/2005/8/layout/chevron1"/>
    <dgm:cxn modelId="{4FD786FE-F941-4E3C-BC62-EB7CD2320A91}" type="presParOf" srcId="{F9BE84D1-42E4-4D9F-A64F-ECC54FFB7B45}" destId="{40469B54-23B5-4E2A-9479-F3AE07B08A71}" srcOrd="1" destOrd="0" presId="urn:microsoft.com/office/officeart/2005/8/layout/chevron1"/>
    <dgm:cxn modelId="{F6BA17D2-65BB-46E0-A3C2-783E9770CA5D}" type="presParOf" srcId="{F49F4FF1-DEE7-48B9-BB6F-8451E1F3566D}" destId="{88E7ABC7-6FB3-4789-AF77-345F08E23487}" srcOrd="5" destOrd="0" presId="urn:microsoft.com/office/officeart/2005/8/layout/chevron1"/>
    <dgm:cxn modelId="{7EEAE2C1-2F05-4101-81B3-06D222AD2B8A}" type="presParOf" srcId="{F49F4FF1-DEE7-48B9-BB6F-8451E1F3566D}" destId="{DA38B009-D014-4C79-8B3D-08340DF68E8F}" srcOrd="6" destOrd="0" presId="urn:microsoft.com/office/officeart/2005/8/layout/chevron1"/>
    <dgm:cxn modelId="{D8FB06EA-A495-4A46-9E8D-A0337E08E279}" type="presParOf" srcId="{DA38B009-D014-4C79-8B3D-08340DF68E8F}" destId="{5133B249-1F5C-4673-AC27-4AB3BE11CB0D}" srcOrd="0" destOrd="0" presId="urn:microsoft.com/office/officeart/2005/8/layout/chevron1"/>
    <dgm:cxn modelId="{1422FEF4-13DF-4079-B7F3-1158A42707C4}" type="presParOf" srcId="{DA38B009-D014-4C79-8B3D-08340DF68E8F}" destId="{8D1BEB06-AE87-44FF-842A-AE2C1A9261AF}" srcOrd="1" destOrd="0" presId="urn:microsoft.com/office/officeart/2005/8/layout/chevron1"/>
    <dgm:cxn modelId="{C15BBFA3-2732-4B3D-9CDA-792AB0C66982}" type="presParOf" srcId="{F49F4FF1-DEE7-48B9-BB6F-8451E1F3566D}" destId="{03991B7A-723D-457A-BDAB-9021311BC052}" srcOrd="7" destOrd="0" presId="urn:microsoft.com/office/officeart/2005/8/layout/chevron1"/>
    <dgm:cxn modelId="{05D3AE62-BE1F-4A1F-8B1F-1F7EC694210B}" type="presParOf" srcId="{F49F4FF1-DEE7-48B9-BB6F-8451E1F3566D}" destId="{C1F06570-0C1E-4A5D-A987-4504A960C2BB}" srcOrd="8" destOrd="0" presId="urn:microsoft.com/office/officeart/2005/8/layout/chevron1"/>
    <dgm:cxn modelId="{09CB8CA2-E253-47A4-AD39-0A5B049C1369}" type="presParOf" srcId="{C1F06570-0C1E-4A5D-A987-4504A960C2BB}" destId="{F3C26F38-C19E-4AED-9E13-AF7A6941D2CF}" srcOrd="0" destOrd="0" presId="urn:microsoft.com/office/officeart/2005/8/layout/chevron1"/>
    <dgm:cxn modelId="{9255571C-3281-435E-9B93-021A12548D7D}" type="presParOf" srcId="{C1F06570-0C1E-4A5D-A987-4504A960C2BB}" destId="{AB06453D-93F0-4641-BF13-5743FC12F319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9C1712-FF83-4F26-BC3F-A45424C7DAB4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E6F5314D-095A-4BC6-B02B-C2A772E3C6F7}">
      <dgm:prSet phldrT="[Text]"/>
      <dgm:spPr/>
      <dgm:t>
        <a:bodyPr/>
        <a:lstStyle/>
        <a:p>
          <a:r>
            <a:rPr lang="cs-CZ" dirty="0"/>
            <a:t>Lokální kopie GIT repo</a:t>
          </a:r>
          <a:endParaRPr lang="en-US" dirty="0"/>
        </a:p>
      </dgm:t>
    </dgm:pt>
    <dgm:pt modelId="{16CF53E8-42B4-419B-9C4C-E6D67D439CAF}" type="parTrans" cxnId="{2E479CD5-61B0-4E8F-BE8F-78F9FFDEBE3F}">
      <dgm:prSet/>
      <dgm:spPr/>
      <dgm:t>
        <a:bodyPr/>
        <a:lstStyle/>
        <a:p>
          <a:endParaRPr lang="en-US"/>
        </a:p>
      </dgm:t>
    </dgm:pt>
    <dgm:pt modelId="{746A4479-F5D8-4B1B-9A8A-277C2468FFBE}" type="sibTrans" cxnId="{2E479CD5-61B0-4E8F-BE8F-78F9FFDEBE3F}">
      <dgm:prSet/>
      <dgm:spPr/>
      <dgm:t>
        <a:bodyPr/>
        <a:lstStyle/>
        <a:p>
          <a:endParaRPr lang="en-US"/>
        </a:p>
      </dgm:t>
    </dgm:pt>
    <dgm:pt modelId="{B03F4320-AAAF-4162-B50F-48A7B7F3FF56}">
      <dgm:prSet phldrT="[Text]"/>
      <dgm:spPr/>
      <dgm:t>
        <a:bodyPr/>
        <a:lstStyle/>
        <a:p>
          <a:r>
            <a:rPr lang="cs-CZ" dirty="0"/>
            <a:t>Cloudový GIT repo</a:t>
          </a:r>
          <a:endParaRPr lang="en-US" dirty="0"/>
        </a:p>
      </dgm:t>
    </dgm:pt>
    <dgm:pt modelId="{93777052-F64B-4103-BFBA-9A2770C76008}" type="parTrans" cxnId="{DC5800CE-4E27-4831-9BB9-8FD9A6AE2660}">
      <dgm:prSet/>
      <dgm:spPr/>
      <dgm:t>
        <a:bodyPr/>
        <a:lstStyle/>
        <a:p>
          <a:endParaRPr lang="en-US"/>
        </a:p>
      </dgm:t>
    </dgm:pt>
    <dgm:pt modelId="{EB3E7584-27F7-4279-B22B-A3D4C751BD67}" type="sibTrans" cxnId="{DC5800CE-4E27-4831-9BB9-8FD9A6AE2660}">
      <dgm:prSet/>
      <dgm:spPr/>
      <dgm:t>
        <a:bodyPr/>
        <a:lstStyle/>
        <a:p>
          <a:endParaRPr lang="en-US"/>
        </a:p>
      </dgm:t>
    </dgm:pt>
    <dgm:pt modelId="{E7B6057C-C15D-45B3-BBC3-8B661D72509C}">
      <dgm:prSet phldrT="[Text]"/>
      <dgm:spPr/>
      <dgm:t>
        <a:bodyPr/>
        <a:lstStyle/>
        <a:p>
          <a:r>
            <a:rPr lang="cs-CZ" dirty="0"/>
            <a:t>MGM server</a:t>
          </a:r>
          <a:endParaRPr lang="en-US" dirty="0"/>
        </a:p>
      </dgm:t>
    </dgm:pt>
    <dgm:pt modelId="{989177DA-930D-4BE3-AD50-92DA8B7A2DF8}" type="parTrans" cxnId="{783CB056-5B05-4805-969C-31D2B891C233}">
      <dgm:prSet/>
      <dgm:spPr/>
      <dgm:t>
        <a:bodyPr/>
        <a:lstStyle/>
        <a:p>
          <a:endParaRPr lang="en-US"/>
        </a:p>
      </dgm:t>
    </dgm:pt>
    <dgm:pt modelId="{27D97AD4-CB61-40D5-BE3A-A54930EA596F}" type="sibTrans" cxnId="{783CB056-5B05-4805-969C-31D2B891C233}">
      <dgm:prSet/>
      <dgm:spPr/>
      <dgm:t>
        <a:bodyPr/>
        <a:lstStyle/>
        <a:p>
          <a:endParaRPr lang="en-US"/>
        </a:p>
      </dgm:t>
    </dgm:pt>
    <dgm:pt modelId="{7BDE3E79-B8C7-4D72-AF33-BB8780DDAC6A}">
      <dgm:prSet phldrT="[Text]"/>
      <dgm:spPr/>
      <dgm:t>
        <a:bodyPr/>
        <a:lstStyle/>
        <a:p>
          <a:r>
            <a:rPr lang="cs-CZ" dirty="0"/>
            <a:t>DFS </a:t>
          </a:r>
          <a:endParaRPr lang="en-US" dirty="0"/>
        </a:p>
      </dgm:t>
    </dgm:pt>
    <dgm:pt modelId="{FD8721F7-23D7-4826-ACB8-A60CB1D4A75A}" type="parTrans" cxnId="{0AB72C3F-3FFC-4A46-A407-9D6658972342}">
      <dgm:prSet/>
      <dgm:spPr/>
      <dgm:t>
        <a:bodyPr/>
        <a:lstStyle/>
        <a:p>
          <a:endParaRPr lang="en-US"/>
        </a:p>
      </dgm:t>
    </dgm:pt>
    <dgm:pt modelId="{4CF82240-E3A2-470C-AED2-78818769CEA7}" type="sibTrans" cxnId="{0AB72C3F-3FFC-4A46-A407-9D6658972342}">
      <dgm:prSet/>
      <dgm:spPr/>
      <dgm:t>
        <a:bodyPr/>
        <a:lstStyle/>
        <a:p>
          <a:endParaRPr lang="en-US"/>
        </a:p>
      </dgm:t>
    </dgm:pt>
    <dgm:pt modelId="{811C930D-8996-4F39-BBBE-FA12E55E1D65}">
      <dgm:prSet phldrT="[Text]"/>
      <dgm:spPr/>
      <dgm:t>
        <a:bodyPr/>
        <a:lstStyle/>
        <a:p>
          <a:r>
            <a:rPr lang="cs-CZ" dirty="0"/>
            <a:t>Klient</a:t>
          </a:r>
          <a:endParaRPr lang="en-US" dirty="0"/>
        </a:p>
      </dgm:t>
    </dgm:pt>
    <dgm:pt modelId="{504D0C2B-1CA9-459A-BF3B-18AABA90B13A}" type="parTrans" cxnId="{0CAB61C4-5275-4261-858D-B57F303447CE}">
      <dgm:prSet/>
      <dgm:spPr/>
      <dgm:t>
        <a:bodyPr/>
        <a:lstStyle/>
        <a:p>
          <a:endParaRPr lang="en-US"/>
        </a:p>
      </dgm:t>
    </dgm:pt>
    <dgm:pt modelId="{1C62B612-F039-40DA-93E9-54CC8608A582}" type="sibTrans" cxnId="{0CAB61C4-5275-4261-858D-B57F303447CE}">
      <dgm:prSet/>
      <dgm:spPr/>
      <dgm:t>
        <a:bodyPr/>
        <a:lstStyle/>
        <a:p>
          <a:endParaRPr lang="en-US"/>
        </a:p>
      </dgm:t>
    </dgm:pt>
    <dgm:pt modelId="{CAD0BA2F-47EE-4ACC-AB46-F96CDE0D9C86}">
      <dgm:prSet phldrT="[Text]" custT="1"/>
      <dgm:spPr/>
      <dgm:t>
        <a:bodyPr/>
        <a:lstStyle/>
        <a:p>
          <a:endParaRPr lang="en-US" sz="1600" dirty="0"/>
        </a:p>
      </dgm:t>
    </dgm:pt>
    <dgm:pt modelId="{CFE956FB-D1AD-4C0D-A0FF-61380057F56E}" type="parTrans" cxnId="{CEBF51EB-6995-4CAD-A765-4670401E65DA}">
      <dgm:prSet/>
      <dgm:spPr/>
      <dgm:t>
        <a:bodyPr/>
        <a:lstStyle/>
        <a:p>
          <a:endParaRPr lang="en-US"/>
        </a:p>
      </dgm:t>
    </dgm:pt>
    <dgm:pt modelId="{FD872742-F665-4D08-9E19-C9AA15BCD65F}" type="sibTrans" cxnId="{CEBF51EB-6995-4CAD-A765-4670401E65DA}">
      <dgm:prSet/>
      <dgm:spPr/>
      <dgm:t>
        <a:bodyPr/>
        <a:lstStyle/>
        <a:p>
          <a:endParaRPr lang="en-US"/>
        </a:p>
      </dgm:t>
    </dgm:pt>
    <dgm:pt modelId="{F49F4FF1-DEE7-48B9-BB6F-8451E1F3566D}" type="pres">
      <dgm:prSet presAssocID="{CE9C1712-FF83-4F26-BC3F-A45424C7DAB4}" presName="Name0" presStyleCnt="0">
        <dgm:presLayoutVars>
          <dgm:dir/>
          <dgm:animLvl val="lvl"/>
          <dgm:resizeHandles val="exact"/>
        </dgm:presLayoutVars>
      </dgm:prSet>
      <dgm:spPr/>
    </dgm:pt>
    <dgm:pt modelId="{940F2A4E-15E7-428A-ADD0-648AEF272C67}" type="pres">
      <dgm:prSet presAssocID="{E6F5314D-095A-4BC6-B02B-C2A772E3C6F7}" presName="composite" presStyleCnt="0"/>
      <dgm:spPr/>
    </dgm:pt>
    <dgm:pt modelId="{1354AC8F-807E-4293-A3AE-0FC1F09D81BA}" type="pres">
      <dgm:prSet presAssocID="{E6F5314D-095A-4BC6-B02B-C2A772E3C6F7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A5D5031-3B76-450A-B313-94058B9CD89A}" type="pres">
      <dgm:prSet presAssocID="{E6F5314D-095A-4BC6-B02B-C2A772E3C6F7}" presName="desTx" presStyleLbl="revTx" presStyleIdx="0" presStyleCnt="1">
        <dgm:presLayoutVars>
          <dgm:bulletEnabled val="1"/>
        </dgm:presLayoutVars>
      </dgm:prSet>
      <dgm:spPr/>
    </dgm:pt>
    <dgm:pt modelId="{3828F3DA-C78E-42BA-AE1A-42AE2BEBA9B3}" type="pres">
      <dgm:prSet presAssocID="{746A4479-F5D8-4B1B-9A8A-277C2468FFBE}" presName="space" presStyleCnt="0"/>
      <dgm:spPr/>
    </dgm:pt>
    <dgm:pt modelId="{59B5B946-9C2E-4130-9278-53C836E718BB}" type="pres">
      <dgm:prSet presAssocID="{B03F4320-AAAF-4162-B50F-48A7B7F3FF56}" presName="composite" presStyleCnt="0"/>
      <dgm:spPr/>
    </dgm:pt>
    <dgm:pt modelId="{E3C8CC94-531C-4994-AAB0-CF2D646ED05A}" type="pres">
      <dgm:prSet presAssocID="{B03F4320-AAAF-4162-B50F-48A7B7F3FF56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643F482-F4A8-4AAC-97AD-62FA82C85479}" type="pres">
      <dgm:prSet presAssocID="{B03F4320-AAAF-4162-B50F-48A7B7F3FF56}" presName="desTx" presStyleLbl="revTx" presStyleIdx="0" presStyleCnt="1">
        <dgm:presLayoutVars>
          <dgm:bulletEnabled val="1"/>
        </dgm:presLayoutVars>
      </dgm:prSet>
      <dgm:spPr/>
    </dgm:pt>
    <dgm:pt modelId="{503347F2-219C-4C99-9D1B-ECB0E1A577CD}" type="pres">
      <dgm:prSet presAssocID="{EB3E7584-27F7-4279-B22B-A3D4C751BD67}" presName="space" presStyleCnt="0"/>
      <dgm:spPr/>
    </dgm:pt>
    <dgm:pt modelId="{F9BE84D1-42E4-4D9F-A64F-ECC54FFB7B45}" type="pres">
      <dgm:prSet presAssocID="{E7B6057C-C15D-45B3-BBC3-8B661D72509C}" presName="composite" presStyleCnt="0"/>
      <dgm:spPr/>
    </dgm:pt>
    <dgm:pt modelId="{43C0E22D-DDCB-4FEE-A031-4831CD0ED6D3}" type="pres">
      <dgm:prSet presAssocID="{E7B6057C-C15D-45B3-BBC3-8B661D72509C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0469B54-23B5-4E2A-9479-F3AE07B08A71}" type="pres">
      <dgm:prSet presAssocID="{E7B6057C-C15D-45B3-BBC3-8B661D72509C}" presName="desTx" presStyleLbl="revTx" presStyleIdx="0" presStyleCnt="1">
        <dgm:presLayoutVars>
          <dgm:bulletEnabled val="1"/>
        </dgm:presLayoutVars>
      </dgm:prSet>
      <dgm:spPr/>
    </dgm:pt>
    <dgm:pt modelId="{88E7ABC7-6FB3-4789-AF77-345F08E23487}" type="pres">
      <dgm:prSet presAssocID="{27D97AD4-CB61-40D5-BE3A-A54930EA596F}" presName="space" presStyleCnt="0"/>
      <dgm:spPr/>
    </dgm:pt>
    <dgm:pt modelId="{DA38B009-D014-4C79-8B3D-08340DF68E8F}" type="pres">
      <dgm:prSet presAssocID="{7BDE3E79-B8C7-4D72-AF33-BB8780DDAC6A}" presName="composite" presStyleCnt="0"/>
      <dgm:spPr/>
    </dgm:pt>
    <dgm:pt modelId="{5133B249-1F5C-4673-AC27-4AB3BE11CB0D}" type="pres">
      <dgm:prSet presAssocID="{7BDE3E79-B8C7-4D72-AF33-BB8780DDAC6A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8D1BEB06-AE87-44FF-842A-AE2C1A9261AF}" type="pres">
      <dgm:prSet presAssocID="{7BDE3E79-B8C7-4D72-AF33-BB8780DDAC6A}" presName="desTx" presStyleLbl="revTx" presStyleIdx="0" presStyleCnt="1">
        <dgm:presLayoutVars>
          <dgm:bulletEnabled val="1"/>
        </dgm:presLayoutVars>
      </dgm:prSet>
      <dgm:spPr/>
    </dgm:pt>
    <dgm:pt modelId="{3CFC7A02-3DE5-46C3-98D8-8B18A6F0AA61}" type="pres">
      <dgm:prSet presAssocID="{4CF82240-E3A2-470C-AED2-78818769CEA7}" presName="space" presStyleCnt="0"/>
      <dgm:spPr/>
    </dgm:pt>
    <dgm:pt modelId="{16D6D59F-BF54-4816-95D3-00E29D866A48}" type="pres">
      <dgm:prSet presAssocID="{811C930D-8996-4F39-BBBE-FA12E55E1D65}" presName="composite" presStyleCnt="0"/>
      <dgm:spPr/>
    </dgm:pt>
    <dgm:pt modelId="{7DAC0FAE-D04C-4CA9-AE19-2C61BFAA538D}" type="pres">
      <dgm:prSet presAssocID="{811C930D-8996-4F39-BBBE-FA12E55E1D65}" presName="par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86DD11CE-0C72-46EE-9E36-D259B0ACEC58}" type="pres">
      <dgm:prSet presAssocID="{811C930D-8996-4F39-BBBE-FA12E55E1D65}" presName="desTx" presStyleLbl="revTx" presStyleIdx="0" presStyleCnt="1">
        <dgm:presLayoutVars>
          <dgm:bulletEnabled val="1"/>
        </dgm:presLayoutVars>
      </dgm:prSet>
      <dgm:spPr/>
    </dgm:pt>
  </dgm:ptLst>
  <dgm:cxnLst>
    <dgm:cxn modelId="{94B20813-E09B-471F-93AA-DCB2626A91DF}" type="presOf" srcId="{E6F5314D-095A-4BC6-B02B-C2A772E3C6F7}" destId="{1354AC8F-807E-4293-A3AE-0FC1F09D81BA}" srcOrd="0" destOrd="0" presId="urn:microsoft.com/office/officeart/2005/8/layout/chevron1"/>
    <dgm:cxn modelId="{29EC3230-0F6D-4B19-9D6F-7747E4F336FF}" type="presOf" srcId="{7BDE3E79-B8C7-4D72-AF33-BB8780DDAC6A}" destId="{5133B249-1F5C-4673-AC27-4AB3BE11CB0D}" srcOrd="0" destOrd="0" presId="urn:microsoft.com/office/officeart/2005/8/layout/chevron1"/>
    <dgm:cxn modelId="{416EE830-F22C-47CE-A03D-8B1C70D1DB13}" type="presOf" srcId="{B03F4320-AAAF-4162-B50F-48A7B7F3FF56}" destId="{E3C8CC94-531C-4994-AAB0-CF2D646ED05A}" srcOrd="0" destOrd="0" presId="urn:microsoft.com/office/officeart/2005/8/layout/chevron1"/>
    <dgm:cxn modelId="{0AB72C3F-3FFC-4A46-A407-9D6658972342}" srcId="{CE9C1712-FF83-4F26-BC3F-A45424C7DAB4}" destId="{7BDE3E79-B8C7-4D72-AF33-BB8780DDAC6A}" srcOrd="3" destOrd="0" parTransId="{FD8721F7-23D7-4826-ACB8-A60CB1D4A75A}" sibTransId="{4CF82240-E3A2-470C-AED2-78818769CEA7}"/>
    <dgm:cxn modelId="{7DAB3E3F-4A1E-4A2C-94D5-568332767B25}" type="presOf" srcId="{E7B6057C-C15D-45B3-BBC3-8B661D72509C}" destId="{43C0E22D-DDCB-4FEE-A031-4831CD0ED6D3}" srcOrd="0" destOrd="0" presId="urn:microsoft.com/office/officeart/2005/8/layout/chevron1"/>
    <dgm:cxn modelId="{9DAF9562-360A-4264-9582-D81BBBE798C6}" type="presOf" srcId="{CAD0BA2F-47EE-4ACC-AB46-F96CDE0D9C86}" destId="{6A5D5031-3B76-450A-B313-94058B9CD89A}" srcOrd="0" destOrd="0" presId="urn:microsoft.com/office/officeart/2005/8/layout/chevron1"/>
    <dgm:cxn modelId="{44EC254A-0AF5-47D1-972B-66E5FD4C6A6B}" type="presOf" srcId="{CE9C1712-FF83-4F26-BC3F-A45424C7DAB4}" destId="{F49F4FF1-DEE7-48B9-BB6F-8451E1F3566D}" srcOrd="0" destOrd="0" presId="urn:microsoft.com/office/officeart/2005/8/layout/chevron1"/>
    <dgm:cxn modelId="{783CB056-5B05-4805-969C-31D2B891C233}" srcId="{CE9C1712-FF83-4F26-BC3F-A45424C7DAB4}" destId="{E7B6057C-C15D-45B3-BBC3-8B661D72509C}" srcOrd="2" destOrd="0" parTransId="{989177DA-930D-4BE3-AD50-92DA8B7A2DF8}" sibTransId="{27D97AD4-CB61-40D5-BE3A-A54930EA596F}"/>
    <dgm:cxn modelId="{0CAB61C4-5275-4261-858D-B57F303447CE}" srcId="{CE9C1712-FF83-4F26-BC3F-A45424C7DAB4}" destId="{811C930D-8996-4F39-BBBE-FA12E55E1D65}" srcOrd="4" destOrd="0" parTransId="{504D0C2B-1CA9-459A-BF3B-18AABA90B13A}" sibTransId="{1C62B612-F039-40DA-93E9-54CC8608A582}"/>
    <dgm:cxn modelId="{DC5800CE-4E27-4831-9BB9-8FD9A6AE2660}" srcId="{CE9C1712-FF83-4F26-BC3F-A45424C7DAB4}" destId="{B03F4320-AAAF-4162-B50F-48A7B7F3FF56}" srcOrd="1" destOrd="0" parTransId="{93777052-F64B-4103-BFBA-9A2770C76008}" sibTransId="{EB3E7584-27F7-4279-B22B-A3D4C751BD67}"/>
    <dgm:cxn modelId="{2E479CD5-61B0-4E8F-BE8F-78F9FFDEBE3F}" srcId="{CE9C1712-FF83-4F26-BC3F-A45424C7DAB4}" destId="{E6F5314D-095A-4BC6-B02B-C2A772E3C6F7}" srcOrd="0" destOrd="0" parTransId="{16CF53E8-42B4-419B-9C4C-E6D67D439CAF}" sibTransId="{746A4479-F5D8-4B1B-9A8A-277C2468FFBE}"/>
    <dgm:cxn modelId="{CEBF51EB-6995-4CAD-A765-4670401E65DA}" srcId="{E6F5314D-095A-4BC6-B02B-C2A772E3C6F7}" destId="{CAD0BA2F-47EE-4ACC-AB46-F96CDE0D9C86}" srcOrd="0" destOrd="0" parTransId="{CFE956FB-D1AD-4C0D-A0FF-61380057F56E}" sibTransId="{FD872742-F665-4D08-9E19-C9AA15BCD65F}"/>
    <dgm:cxn modelId="{3B6D53F3-0BA1-468C-934B-00D633673704}" type="presOf" srcId="{811C930D-8996-4F39-BBBE-FA12E55E1D65}" destId="{7DAC0FAE-D04C-4CA9-AE19-2C61BFAA538D}" srcOrd="0" destOrd="0" presId="urn:microsoft.com/office/officeart/2005/8/layout/chevron1"/>
    <dgm:cxn modelId="{1D7C0271-0EBD-4BCF-BDC6-9A218FE39A03}" type="presParOf" srcId="{F49F4FF1-DEE7-48B9-BB6F-8451E1F3566D}" destId="{940F2A4E-15E7-428A-ADD0-648AEF272C67}" srcOrd="0" destOrd="0" presId="urn:microsoft.com/office/officeart/2005/8/layout/chevron1"/>
    <dgm:cxn modelId="{3ECCF80F-67F9-4D9A-B52D-FD0071012973}" type="presParOf" srcId="{940F2A4E-15E7-428A-ADD0-648AEF272C67}" destId="{1354AC8F-807E-4293-A3AE-0FC1F09D81BA}" srcOrd="0" destOrd="0" presId="urn:microsoft.com/office/officeart/2005/8/layout/chevron1"/>
    <dgm:cxn modelId="{6BE94C86-6F3B-49FC-8B41-C487E53A6E57}" type="presParOf" srcId="{940F2A4E-15E7-428A-ADD0-648AEF272C67}" destId="{6A5D5031-3B76-450A-B313-94058B9CD89A}" srcOrd="1" destOrd="0" presId="urn:microsoft.com/office/officeart/2005/8/layout/chevron1"/>
    <dgm:cxn modelId="{AB891BC3-FCDA-427A-AF6D-823D76EF170B}" type="presParOf" srcId="{F49F4FF1-DEE7-48B9-BB6F-8451E1F3566D}" destId="{3828F3DA-C78E-42BA-AE1A-42AE2BEBA9B3}" srcOrd="1" destOrd="0" presId="urn:microsoft.com/office/officeart/2005/8/layout/chevron1"/>
    <dgm:cxn modelId="{1B42BB6D-F073-40FF-AEE9-C750774C76F5}" type="presParOf" srcId="{F49F4FF1-DEE7-48B9-BB6F-8451E1F3566D}" destId="{59B5B946-9C2E-4130-9278-53C836E718BB}" srcOrd="2" destOrd="0" presId="urn:microsoft.com/office/officeart/2005/8/layout/chevron1"/>
    <dgm:cxn modelId="{D9DE1DB2-97F4-404C-901E-9EEE86C346A5}" type="presParOf" srcId="{59B5B946-9C2E-4130-9278-53C836E718BB}" destId="{E3C8CC94-531C-4994-AAB0-CF2D646ED05A}" srcOrd="0" destOrd="0" presId="urn:microsoft.com/office/officeart/2005/8/layout/chevron1"/>
    <dgm:cxn modelId="{691672FF-8EA6-455F-945D-276D98747715}" type="presParOf" srcId="{59B5B946-9C2E-4130-9278-53C836E718BB}" destId="{2643F482-F4A8-4AAC-97AD-62FA82C85479}" srcOrd="1" destOrd="0" presId="urn:microsoft.com/office/officeart/2005/8/layout/chevron1"/>
    <dgm:cxn modelId="{A143A589-1F69-491E-92BA-F9C210BB8B3E}" type="presParOf" srcId="{F49F4FF1-DEE7-48B9-BB6F-8451E1F3566D}" destId="{503347F2-219C-4C99-9D1B-ECB0E1A577CD}" srcOrd="3" destOrd="0" presId="urn:microsoft.com/office/officeart/2005/8/layout/chevron1"/>
    <dgm:cxn modelId="{FB97A2BB-C295-478E-9F70-CCB04B6E71EE}" type="presParOf" srcId="{F49F4FF1-DEE7-48B9-BB6F-8451E1F3566D}" destId="{F9BE84D1-42E4-4D9F-A64F-ECC54FFB7B45}" srcOrd="4" destOrd="0" presId="urn:microsoft.com/office/officeart/2005/8/layout/chevron1"/>
    <dgm:cxn modelId="{D83FD9F5-CEF4-40D8-BA27-6E5183527819}" type="presParOf" srcId="{F9BE84D1-42E4-4D9F-A64F-ECC54FFB7B45}" destId="{43C0E22D-DDCB-4FEE-A031-4831CD0ED6D3}" srcOrd="0" destOrd="0" presId="urn:microsoft.com/office/officeart/2005/8/layout/chevron1"/>
    <dgm:cxn modelId="{4FD786FE-F941-4E3C-BC62-EB7CD2320A91}" type="presParOf" srcId="{F9BE84D1-42E4-4D9F-A64F-ECC54FFB7B45}" destId="{40469B54-23B5-4E2A-9479-F3AE07B08A71}" srcOrd="1" destOrd="0" presId="urn:microsoft.com/office/officeart/2005/8/layout/chevron1"/>
    <dgm:cxn modelId="{F6BA17D2-65BB-46E0-A3C2-783E9770CA5D}" type="presParOf" srcId="{F49F4FF1-DEE7-48B9-BB6F-8451E1F3566D}" destId="{88E7ABC7-6FB3-4789-AF77-345F08E23487}" srcOrd="5" destOrd="0" presId="urn:microsoft.com/office/officeart/2005/8/layout/chevron1"/>
    <dgm:cxn modelId="{7EEAE2C1-2F05-4101-81B3-06D222AD2B8A}" type="presParOf" srcId="{F49F4FF1-DEE7-48B9-BB6F-8451E1F3566D}" destId="{DA38B009-D014-4C79-8B3D-08340DF68E8F}" srcOrd="6" destOrd="0" presId="urn:microsoft.com/office/officeart/2005/8/layout/chevron1"/>
    <dgm:cxn modelId="{D8FB06EA-A495-4A46-9E8D-A0337E08E279}" type="presParOf" srcId="{DA38B009-D014-4C79-8B3D-08340DF68E8F}" destId="{5133B249-1F5C-4673-AC27-4AB3BE11CB0D}" srcOrd="0" destOrd="0" presId="urn:microsoft.com/office/officeart/2005/8/layout/chevron1"/>
    <dgm:cxn modelId="{1422FEF4-13DF-4079-B7F3-1158A42707C4}" type="presParOf" srcId="{DA38B009-D014-4C79-8B3D-08340DF68E8F}" destId="{8D1BEB06-AE87-44FF-842A-AE2C1A9261AF}" srcOrd="1" destOrd="0" presId="urn:microsoft.com/office/officeart/2005/8/layout/chevron1"/>
    <dgm:cxn modelId="{5B4036CD-4B7F-47DE-A358-1040CA9A864B}" type="presParOf" srcId="{F49F4FF1-DEE7-48B9-BB6F-8451E1F3566D}" destId="{3CFC7A02-3DE5-46C3-98D8-8B18A6F0AA61}" srcOrd="7" destOrd="0" presId="urn:microsoft.com/office/officeart/2005/8/layout/chevron1"/>
    <dgm:cxn modelId="{E603E4DA-ACAF-4E52-BBCD-862575DA1A20}" type="presParOf" srcId="{F49F4FF1-DEE7-48B9-BB6F-8451E1F3566D}" destId="{16D6D59F-BF54-4816-95D3-00E29D866A48}" srcOrd="8" destOrd="0" presId="urn:microsoft.com/office/officeart/2005/8/layout/chevron1"/>
    <dgm:cxn modelId="{9D26E6A4-FD69-4B25-8DFD-3C3E4A1AC9D9}" type="presParOf" srcId="{16D6D59F-BF54-4816-95D3-00E29D866A48}" destId="{7DAC0FAE-D04C-4CA9-AE19-2C61BFAA538D}" srcOrd="0" destOrd="0" presId="urn:microsoft.com/office/officeart/2005/8/layout/chevron1"/>
    <dgm:cxn modelId="{3A21A61D-A069-4F9E-8A77-3692E1E84E27}" type="presParOf" srcId="{16D6D59F-BF54-4816-95D3-00E29D866A48}" destId="{86DD11CE-0C72-46EE-9E36-D259B0ACEC58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9C1712-FF83-4F26-BC3F-A45424C7DAB4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E6F5314D-095A-4BC6-B02B-C2A772E3C6F7}">
      <dgm:prSet phldrT="[Text]"/>
      <dgm:spPr/>
      <dgm:t>
        <a:bodyPr/>
        <a:lstStyle/>
        <a:p>
          <a:r>
            <a:rPr lang="cs-CZ" dirty="0"/>
            <a:t>Lokální GIT repo</a:t>
          </a:r>
          <a:endParaRPr lang="en-US" dirty="0"/>
        </a:p>
      </dgm:t>
    </dgm:pt>
    <dgm:pt modelId="{16CF53E8-42B4-419B-9C4C-E6D67D439CAF}" type="parTrans" cxnId="{2E479CD5-61B0-4E8F-BE8F-78F9FFDEBE3F}">
      <dgm:prSet/>
      <dgm:spPr/>
      <dgm:t>
        <a:bodyPr/>
        <a:lstStyle/>
        <a:p>
          <a:endParaRPr lang="en-US"/>
        </a:p>
      </dgm:t>
    </dgm:pt>
    <dgm:pt modelId="{746A4479-F5D8-4B1B-9A8A-277C2468FFBE}" type="sibTrans" cxnId="{2E479CD5-61B0-4E8F-BE8F-78F9FFDEBE3F}">
      <dgm:prSet/>
      <dgm:spPr/>
      <dgm:t>
        <a:bodyPr/>
        <a:lstStyle/>
        <a:p>
          <a:endParaRPr lang="en-US"/>
        </a:p>
      </dgm:t>
    </dgm:pt>
    <dgm:pt modelId="{B03F4320-AAAF-4162-B50F-48A7B7F3FF56}">
      <dgm:prSet phldrT="[Text]"/>
      <dgm:spPr/>
      <dgm:t>
        <a:bodyPr/>
        <a:lstStyle/>
        <a:p>
          <a:r>
            <a:rPr lang="cs-CZ" dirty="0"/>
            <a:t>Cloudový GIT repo</a:t>
          </a:r>
          <a:endParaRPr lang="en-US" dirty="0"/>
        </a:p>
      </dgm:t>
    </dgm:pt>
    <dgm:pt modelId="{93777052-F64B-4103-BFBA-9A2770C76008}" type="parTrans" cxnId="{DC5800CE-4E27-4831-9BB9-8FD9A6AE2660}">
      <dgm:prSet/>
      <dgm:spPr/>
      <dgm:t>
        <a:bodyPr/>
        <a:lstStyle/>
        <a:p>
          <a:endParaRPr lang="en-US"/>
        </a:p>
      </dgm:t>
    </dgm:pt>
    <dgm:pt modelId="{EB3E7584-27F7-4279-B22B-A3D4C751BD67}" type="sibTrans" cxnId="{DC5800CE-4E27-4831-9BB9-8FD9A6AE2660}">
      <dgm:prSet/>
      <dgm:spPr/>
      <dgm:t>
        <a:bodyPr/>
        <a:lstStyle/>
        <a:p>
          <a:endParaRPr lang="en-US"/>
        </a:p>
      </dgm:t>
    </dgm:pt>
    <dgm:pt modelId="{E7B6057C-C15D-45B3-BBC3-8B661D72509C}">
      <dgm:prSet phldrT="[Text]"/>
      <dgm:spPr/>
      <dgm:t>
        <a:bodyPr/>
        <a:lstStyle/>
        <a:p>
          <a:r>
            <a:rPr lang="cs-CZ" dirty="0"/>
            <a:t>MGM server</a:t>
          </a:r>
          <a:endParaRPr lang="en-US" dirty="0"/>
        </a:p>
      </dgm:t>
    </dgm:pt>
    <dgm:pt modelId="{989177DA-930D-4BE3-AD50-92DA8B7A2DF8}" type="parTrans" cxnId="{783CB056-5B05-4805-969C-31D2B891C233}">
      <dgm:prSet/>
      <dgm:spPr/>
      <dgm:t>
        <a:bodyPr/>
        <a:lstStyle/>
        <a:p>
          <a:endParaRPr lang="en-US"/>
        </a:p>
      </dgm:t>
    </dgm:pt>
    <dgm:pt modelId="{27D97AD4-CB61-40D5-BE3A-A54930EA596F}" type="sibTrans" cxnId="{783CB056-5B05-4805-969C-31D2B891C233}">
      <dgm:prSet/>
      <dgm:spPr/>
      <dgm:t>
        <a:bodyPr/>
        <a:lstStyle/>
        <a:p>
          <a:endParaRPr lang="en-US"/>
        </a:p>
      </dgm:t>
    </dgm:pt>
    <dgm:pt modelId="{7BDE3E79-B8C7-4D72-AF33-BB8780DDAC6A}">
      <dgm:prSet phldrT="[Text]"/>
      <dgm:spPr/>
      <dgm:t>
        <a:bodyPr/>
        <a:lstStyle/>
        <a:p>
          <a:r>
            <a:rPr lang="cs-CZ" dirty="0"/>
            <a:t>DFS </a:t>
          </a:r>
          <a:endParaRPr lang="en-US" dirty="0"/>
        </a:p>
      </dgm:t>
    </dgm:pt>
    <dgm:pt modelId="{FD8721F7-23D7-4826-ACB8-A60CB1D4A75A}" type="parTrans" cxnId="{0AB72C3F-3FFC-4A46-A407-9D6658972342}">
      <dgm:prSet/>
      <dgm:spPr/>
      <dgm:t>
        <a:bodyPr/>
        <a:lstStyle/>
        <a:p>
          <a:endParaRPr lang="en-US"/>
        </a:p>
      </dgm:t>
    </dgm:pt>
    <dgm:pt modelId="{4CF82240-E3A2-470C-AED2-78818769CEA7}" type="sibTrans" cxnId="{0AB72C3F-3FFC-4A46-A407-9D6658972342}">
      <dgm:prSet/>
      <dgm:spPr/>
      <dgm:t>
        <a:bodyPr/>
        <a:lstStyle/>
        <a:p>
          <a:endParaRPr lang="en-US"/>
        </a:p>
      </dgm:t>
    </dgm:pt>
    <dgm:pt modelId="{811C930D-8996-4F39-BBBE-FA12E55E1D65}">
      <dgm:prSet phldrT="[Text]"/>
      <dgm:spPr/>
      <dgm:t>
        <a:bodyPr/>
        <a:lstStyle/>
        <a:p>
          <a:r>
            <a:rPr lang="cs-CZ" dirty="0"/>
            <a:t>Klient</a:t>
          </a:r>
          <a:endParaRPr lang="en-US" dirty="0"/>
        </a:p>
      </dgm:t>
    </dgm:pt>
    <dgm:pt modelId="{504D0C2B-1CA9-459A-BF3B-18AABA90B13A}" type="parTrans" cxnId="{0CAB61C4-5275-4261-858D-B57F303447CE}">
      <dgm:prSet/>
      <dgm:spPr/>
      <dgm:t>
        <a:bodyPr/>
        <a:lstStyle/>
        <a:p>
          <a:endParaRPr lang="en-US"/>
        </a:p>
      </dgm:t>
    </dgm:pt>
    <dgm:pt modelId="{1C62B612-F039-40DA-93E9-54CC8608A582}" type="sibTrans" cxnId="{0CAB61C4-5275-4261-858D-B57F303447CE}">
      <dgm:prSet/>
      <dgm:spPr/>
      <dgm:t>
        <a:bodyPr/>
        <a:lstStyle/>
        <a:p>
          <a:endParaRPr lang="en-US"/>
        </a:p>
      </dgm:t>
    </dgm:pt>
    <dgm:pt modelId="{CAD0BA2F-47EE-4ACC-AB46-F96CDE0D9C86}">
      <dgm:prSet phldrT="[Text]" custT="1"/>
      <dgm:spPr/>
      <dgm:t>
        <a:bodyPr/>
        <a:lstStyle/>
        <a:p>
          <a:endParaRPr lang="en-US" sz="1600" dirty="0"/>
        </a:p>
      </dgm:t>
    </dgm:pt>
    <dgm:pt modelId="{CFE956FB-D1AD-4C0D-A0FF-61380057F56E}" type="parTrans" cxnId="{CEBF51EB-6995-4CAD-A765-4670401E65DA}">
      <dgm:prSet/>
      <dgm:spPr/>
      <dgm:t>
        <a:bodyPr/>
        <a:lstStyle/>
        <a:p>
          <a:endParaRPr lang="en-US"/>
        </a:p>
      </dgm:t>
    </dgm:pt>
    <dgm:pt modelId="{FD872742-F665-4D08-9E19-C9AA15BCD65F}" type="sibTrans" cxnId="{CEBF51EB-6995-4CAD-A765-4670401E65DA}">
      <dgm:prSet/>
      <dgm:spPr/>
      <dgm:t>
        <a:bodyPr/>
        <a:lstStyle/>
        <a:p>
          <a:endParaRPr lang="en-US"/>
        </a:p>
      </dgm:t>
    </dgm:pt>
    <dgm:pt modelId="{F49F4FF1-DEE7-48B9-BB6F-8451E1F3566D}" type="pres">
      <dgm:prSet presAssocID="{CE9C1712-FF83-4F26-BC3F-A45424C7DAB4}" presName="Name0" presStyleCnt="0">
        <dgm:presLayoutVars>
          <dgm:dir/>
          <dgm:animLvl val="lvl"/>
          <dgm:resizeHandles val="exact"/>
        </dgm:presLayoutVars>
      </dgm:prSet>
      <dgm:spPr/>
    </dgm:pt>
    <dgm:pt modelId="{940F2A4E-15E7-428A-ADD0-648AEF272C67}" type="pres">
      <dgm:prSet presAssocID="{E6F5314D-095A-4BC6-B02B-C2A772E3C6F7}" presName="composite" presStyleCnt="0"/>
      <dgm:spPr/>
    </dgm:pt>
    <dgm:pt modelId="{1354AC8F-807E-4293-A3AE-0FC1F09D81BA}" type="pres">
      <dgm:prSet presAssocID="{E6F5314D-095A-4BC6-B02B-C2A772E3C6F7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A5D5031-3B76-450A-B313-94058B9CD89A}" type="pres">
      <dgm:prSet presAssocID="{E6F5314D-095A-4BC6-B02B-C2A772E3C6F7}" presName="desTx" presStyleLbl="revTx" presStyleIdx="0" presStyleCnt="1">
        <dgm:presLayoutVars>
          <dgm:bulletEnabled val="1"/>
        </dgm:presLayoutVars>
      </dgm:prSet>
      <dgm:spPr/>
    </dgm:pt>
    <dgm:pt modelId="{3828F3DA-C78E-42BA-AE1A-42AE2BEBA9B3}" type="pres">
      <dgm:prSet presAssocID="{746A4479-F5D8-4B1B-9A8A-277C2468FFBE}" presName="space" presStyleCnt="0"/>
      <dgm:spPr/>
    </dgm:pt>
    <dgm:pt modelId="{59B5B946-9C2E-4130-9278-53C836E718BB}" type="pres">
      <dgm:prSet presAssocID="{B03F4320-AAAF-4162-B50F-48A7B7F3FF56}" presName="composite" presStyleCnt="0"/>
      <dgm:spPr/>
    </dgm:pt>
    <dgm:pt modelId="{E3C8CC94-531C-4994-AAB0-CF2D646ED05A}" type="pres">
      <dgm:prSet presAssocID="{B03F4320-AAAF-4162-B50F-48A7B7F3FF56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2643F482-F4A8-4AAC-97AD-62FA82C85479}" type="pres">
      <dgm:prSet presAssocID="{B03F4320-AAAF-4162-B50F-48A7B7F3FF56}" presName="desTx" presStyleLbl="revTx" presStyleIdx="0" presStyleCnt="1">
        <dgm:presLayoutVars>
          <dgm:bulletEnabled val="1"/>
        </dgm:presLayoutVars>
      </dgm:prSet>
      <dgm:spPr/>
    </dgm:pt>
    <dgm:pt modelId="{503347F2-219C-4C99-9D1B-ECB0E1A577CD}" type="pres">
      <dgm:prSet presAssocID="{EB3E7584-27F7-4279-B22B-A3D4C751BD67}" presName="space" presStyleCnt="0"/>
      <dgm:spPr/>
    </dgm:pt>
    <dgm:pt modelId="{F9BE84D1-42E4-4D9F-A64F-ECC54FFB7B45}" type="pres">
      <dgm:prSet presAssocID="{E7B6057C-C15D-45B3-BBC3-8B661D72509C}" presName="composite" presStyleCnt="0"/>
      <dgm:spPr/>
    </dgm:pt>
    <dgm:pt modelId="{43C0E22D-DDCB-4FEE-A031-4831CD0ED6D3}" type="pres">
      <dgm:prSet presAssocID="{E7B6057C-C15D-45B3-BBC3-8B661D72509C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40469B54-23B5-4E2A-9479-F3AE07B08A71}" type="pres">
      <dgm:prSet presAssocID="{E7B6057C-C15D-45B3-BBC3-8B661D72509C}" presName="desTx" presStyleLbl="revTx" presStyleIdx="0" presStyleCnt="1">
        <dgm:presLayoutVars>
          <dgm:bulletEnabled val="1"/>
        </dgm:presLayoutVars>
      </dgm:prSet>
      <dgm:spPr/>
    </dgm:pt>
    <dgm:pt modelId="{88E7ABC7-6FB3-4789-AF77-345F08E23487}" type="pres">
      <dgm:prSet presAssocID="{27D97AD4-CB61-40D5-BE3A-A54930EA596F}" presName="space" presStyleCnt="0"/>
      <dgm:spPr/>
    </dgm:pt>
    <dgm:pt modelId="{DA38B009-D014-4C79-8B3D-08340DF68E8F}" type="pres">
      <dgm:prSet presAssocID="{7BDE3E79-B8C7-4D72-AF33-BB8780DDAC6A}" presName="composite" presStyleCnt="0"/>
      <dgm:spPr/>
    </dgm:pt>
    <dgm:pt modelId="{5133B249-1F5C-4673-AC27-4AB3BE11CB0D}" type="pres">
      <dgm:prSet presAssocID="{7BDE3E79-B8C7-4D72-AF33-BB8780DDAC6A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8D1BEB06-AE87-44FF-842A-AE2C1A9261AF}" type="pres">
      <dgm:prSet presAssocID="{7BDE3E79-B8C7-4D72-AF33-BB8780DDAC6A}" presName="desTx" presStyleLbl="revTx" presStyleIdx="0" presStyleCnt="1">
        <dgm:presLayoutVars>
          <dgm:bulletEnabled val="1"/>
        </dgm:presLayoutVars>
      </dgm:prSet>
      <dgm:spPr/>
    </dgm:pt>
    <dgm:pt modelId="{3CFC7A02-3DE5-46C3-98D8-8B18A6F0AA61}" type="pres">
      <dgm:prSet presAssocID="{4CF82240-E3A2-470C-AED2-78818769CEA7}" presName="space" presStyleCnt="0"/>
      <dgm:spPr/>
    </dgm:pt>
    <dgm:pt modelId="{16D6D59F-BF54-4816-95D3-00E29D866A48}" type="pres">
      <dgm:prSet presAssocID="{811C930D-8996-4F39-BBBE-FA12E55E1D65}" presName="composite" presStyleCnt="0"/>
      <dgm:spPr/>
    </dgm:pt>
    <dgm:pt modelId="{7DAC0FAE-D04C-4CA9-AE19-2C61BFAA538D}" type="pres">
      <dgm:prSet presAssocID="{811C930D-8996-4F39-BBBE-FA12E55E1D65}" presName="par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86DD11CE-0C72-46EE-9E36-D259B0ACEC58}" type="pres">
      <dgm:prSet presAssocID="{811C930D-8996-4F39-BBBE-FA12E55E1D65}" presName="desTx" presStyleLbl="revTx" presStyleIdx="0" presStyleCnt="1">
        <dgm:presLayoutVars>
          <dgm:bulletEnabled val="1"/>
        </dgm:presLayoutVars>
      </dgm:prSet>
      <dgm:spPr/>
    </dgm:pt>
  </dgm:ptLst>
  <dgm:cxnLst>
    <dgm:cxn modelId="{94B20813-E09B-471F-93AA-DCB2626A91DF}" type="presOf" srcId="{E6F5314D-095A-4BC6-B02B-C2A772E3C6F7}" destId="{1354AC8F-807E-4293-A3AE-0FC1F09D81BA}" srcOrd="0" destOrd="0" presId="urn:microsoft.com/office/officeart/2005/8/layout/chevron1"/>
    <dgm:cxn modelId="{29EC3230-0F6D-4B19-9D6F-7747E4F336FF}" type="presOf" srcId="{7BDE3E79-B8C7-4D72-AF33-BB8780DDAC6A}" destId="{5133B249-1F5C-4673-AC27-4AB3BE11CB0D}" srcOrd="0" destOrd="0" presId="urn:microsoft.com/office/officeart/2005/8/layout/chevron1"/>
    <dgm:cxn modelId="{416EE830-F22C-47CE-A03D-8B1C70D1DB13}" type="presOf" srcId="{B03F4320-AAAF-4162-B50F-48A7B7F3FF56}" destId="{E3C8CC94-531C-4994-AAB0-CF2D646ED05A}" srcOrd="0" destOrd="0" presId="urn:microsoft.com/office/officeart/2005/8/layout/chevron1"/>
    <dgm:cxn modelId="{0AB72C3F-3FFC-4A46-A407-9D6658972342}" srcId="{CE9C1712-FF83-4F26-BC3F-A45424C7DAB4}" destId="{7BDE3E79-B8C7-4D72-AF33-BB8780DDAC6A}" srcOrd="3" destOrd="0" parTransId="{FD8721F7-23D7-4826-ACB8-A60CB1D4A75A}" sibTransId="{4CF82240-E3A2-470C-AED2-78818769CEA7}"/>
    <dgm:cxn modelId="{7DAB3E3F-4A1E-4A2C-94D5-568332767B25}" type="presOf" srcId="{E7B6057C-C15D-45B3-BBC3-8B661D72509C}" destId="{43C0E22D-DDCB-4FEE-A031-4831CD0ED6D3}" srcOrd="0" destOrd="0" presId="urn:microsoft.com/office/officeart/2005/8/layout/chevron1"/>
    <dgm:cxn modelId="{9DAF9562-360A-4264-9582-D81BBBE798C6}" type="presOf" srcId="{CAD0BA2F-47EE-4ACC-AB46-F96CDE0D9C86}" destId="{6A5D5031-3B76-450A-B313-94058B9CD89A}" srcOrd="0" destOrd="0" presId="urn:microsoft.com/office/officeart/2005/8/layout/chevron1"/>
    <dgm:cxn modelId="{44EC254A-0AF5-47D1-972B-66E5FD4C6A6B}" type="presOf" srcId="{CE9C1712-FF83-4F26-BC3F-A45424C7DAB4}" destId="{F49F4FF1-DEE7-48B9-BB6F-8451E1F3566D}" srcOrd="0" destOrd="0" presId="urn:microsoft.com/office/officeart/2005/8/layout/chevron1"/>
    <dgm:cxn modelId="{783CB056-5B05-4805-969C-31D2B891C233}" srcId="{CE9C1712-FF83-4F26-BC3F-A45424C7DAB4}" destId="{E7B6057C-C15D-45B3-BBC3-8B661D72509C}" srcOrd="2" destOrd="0" parTransId="{989177DA-930D-4BE3-AD50-92DA8B7A2DF8}" sibTransId="{27D97AD4-CB61-40D5-BE3A-A54930EA596F}"/>
    <dgm:cxn modelId="{0CAB61C4-5275-4261-858D-B57F303447CE}" srcId="{CE9C1712-FF83-4F26-BC3F-A45424C7DAB4}" destId="{811C930D-8996-4F39-BBBE-FA12E55E1D65}" srcOrd="4" destOrd="0" parTransId="{504D0C2B-1CA9-459A-BF3B-18AABA90B13A}" sibTransId="{1C62B612-F039-40DA-93E9-54CC8608A582}"/>
    <dgm:cxn modelId="{DC5800CE-4E27-4831-9BB9-8FD9A6AE2660}" srcId="{CE9C1712-FF83-4F26-BC3F-A45424C7DAB4}" destId="{B03F4320-AAAF-4162-B50F-48A7B7F3FF56}" srcOrd="1" destOrd="0" parTransId="{93777052-F64B-4103-BFBA-9A2770C76008}" sibTransId="{EB3E7584-27F7-4279-B22B-A3D4C751BD67}"/>
    <dgm:cxn modelId="{2E479CD5-61B0-4E8F-BE8F-78F9FFDEBE3F}" srcId="{CE9C1712-FF83-4F26-BC3F-A45424C7DAB4}" destId="{E6F5314D-095A-4BC6-B02B-C2A772E3C6F7}" srcOrd="0" destOrd="0" parTransId="{16CF53E8-42B4-419B-9C4C-E6D67D439CAF}" sibTransId="{746A4479-F5D8-4B1B-9A8A-277C2468FFBE}"/>
    <dgm:cxn modelId="{CEBF51EB-6995-4CAD-A765-4670401E65DA}" srcId="{E6F5314D-095A-4BC6-B02B-C2A772E3C6F7}" destId="{CAD0BA2F-47EE-4ACC-AB46-F96CDE0D9C86}" srcOrd="0" destOrd="0" parTransId="{CFE956FB-D1AD-4C0D-A0FF-61380057F56E}" sibTransId="{FD872742-F665-4D08-9E19-C9AA15BCD65F}"/>
    <dgm:cxn modelId="{3B6D53F3-0BA1-468C-934B-00D633673704}" type="presOf" srcId="{811C930D-8996-4F39-BBBE-FA12E55E1D65}" destId="{7DAC0FAE-D04C-4CA9-AE19-2C61BFAA538D}" srcOrd="0" destOrd="0" presId="urn:microsoft.com/office/officeart/2005/8/layout/chevron1"/>
    <dgm:cxn modelId="{1D7C0271-0EBD-4BCF-BDC6-9A218FE39A03}" type="presParOf" srcId="{F49F4FF1-DEE7-48B9-BB6F-8451E1F3566D}" destId="{940F2A4E-15E7-428A-ADD0-648AEF272C67}" srcOrd="0" destOrd="0" presId="urn:microsoft.com/office/officeart/2005/8/layout/chevron1"/>
    <dgm:cxn modelId="{3ECCF80F-67F9-4D9A-B52D-FD0071012973}" type="presParOf" srcId="{940F2A4E-15E7-428A-ADD0-648AEF272C67}" destId="{1354AC8F-807E-4293-A3AE-0FC1F09D81BA}" srcOrd="0" destOrd="0" presId="urn:microsoft.com/office/officeart/2005/8/layout/chevron1"/>
    <dgm:cxn modelId="{6BE94C86-6F3B-49FC-8B41-C487E53A6E57}" type="presParOf" srcId="{940F2A4E-15E7-428A-ADD0-648AEF272C67}" destId="{6A5D5031-3B76-450A-B313-94058B9CD89A}" srcOrd="1" destOrd="0" presId="urn:microsoft.com/office/officeart/2005/8/layout/chevron1"/>
    <dgm:cxn modelId="{AB891BC3-FCDA-427A-AF6D-823D76EF170B}" type="presParOf" srcId="{F49F4FF1-DEE7-48B9-BB6F-8451E1F3566D}" destId="{3828F3DA-C78E-42BA-AE1A-42AE2BEBA9B3}" srcOrd="1" destOrd="0" presId="urn:microsoft.com/office/officeart/2005/8/layout/chevron1"/>
    <dgm:cxn modelId="{1B42BB6D-F073-40FF-AEE9-C750774C76F5}" type="presParOf" srcId="{F49F4FF1-DEE7-48B9-BB6F-8451E1F3566D}" destId="{59B5B946-9C2E-4130-9278-53C836E718BB}" srcOrd="2" destOrd="0" presId="urn:microsoft.com/office/officeart/2005/8/layout/chevron1"/>
    <dgm:cxn modelId="{D9DE1DB2-97F4-404C-901E-9EEE86C346A5}" type="presParOf" srcId="{59B5B946-9C2E-4130-9278-53C836E718BB}" destId="{E3C8CC94-531C-4994-AAB0-CF2D646ED05A}" srcOrd="0" destOrd="0" presId="urn:microsoft.com/office/officeart/2005/8/layout/chevron1"/>
    <dgm:cxn modelId="{691672FF-8EA6-455F-945D-276D98747715}" type="presParOf" srcId="{59B5B946-9C2E-4130-9278-53C836E718BB}" destId="{2643F482-F4A8-4AAC-97AD-62FA82C85479}" srcOrd="1" destOrd="0" presId="urn:microsoft.com/office/officeart/2005/8/layout/chevron1"/>
    <dgm:cxn modelId="{A143A589-1F69-491E-92BA-F9C210BB8B3E}" type="presParOf" srcId="{F49F4FF1-DEE7-48B9-BB6F-8451E1F3566D}" destId="{503347F2-219C-4C99-9D1B-ECB0E1A577CD}" srcOrd="3" destOrd="0" presId="urn:microsoft.com/office/officeart/2005/8/layout/chevron1"/>
    <dgm:cxn modelId="{FB97A2BB-C295-478E-9F70-CCB04B6E71EE}" type="presParOf" srcId="{F49F4FF1-DEE7-48B9-BB6F-8451E1F3566D}" destId="{F9BE84D1-42E4-4D9F-A64F-ECC54FFB7B45}" srcOrd="4" destOrd="0" presId="urn:microsoft.com/office/officeart/2005/8/layout/chevron1"/>
    <dgm:cxn modelId="{D83FD9F5-CEF4-40D8-BA27-6E5183527819}" type="presParOf" srcId="{F9BE84D1-42E4-4D9F-A64F-ECC54FFB7B45}" destId="{43C0E22D-DDCB-4FEE-A031-4831CD0ED6D3}" srcOrd="0" destOrd="0" presId="urn:microsoft.com/office/officeart/2005/8/layout/chevron1"/>
    <dgm:cxn modelId="{4FD786FE-F941-4E3C-BC62-EB7CD2320A91}" type="presParOf" srcId="{F9BE84D1-42E4-4D9F-A64F-ECC54FFB7B45}" destId="{40469B54-23B5-4E2A-9479-F3AE07B08A71}" srcOrd="1" destOrd="0" presId="urn:microsoft.com/office/officeart/2005/8/layout/chevron1"/>
    <dgm:cxn modelId="{F6BA17D2-65BB-46E0-A3C2-783E9770CA5D}" type="presParOf" srcId="{F49F4FF1-DEE7-48B9-BB6F-8451E1F3566D}" destId="{88E7ABC7-6FB3-4789-AF77-345F08E23487}" srcOrd="5" destOrd="0" presId="urn:microsoft.com/office/officeart/2005/8/layout/chevron1"/>
    <dgm:cxn modelId="{7EEAE2C1-2F05-4101-81B3-06D222AD2B8A}" type="presParOf" srcId="{F49F4FF1-DEE7-48B9-BB6F-8451E1F3566D}" destId="{DA38B009-D014-4C79-8B3D-08340DF68E8F}" srcOrd="6" destOrd="0" presId="urn:microsoft.com/office/officeart/2005/8/layout/chevron1"/>
    <dgm:cxn modelId="{D8FB06EA-A495-4A46-9E8D-A0337E08E279}" type="presParOf" srcId="{DA38B009-D014-4C79-8B3D-08340DF68E8F}" destId="{5133B249-1F5C-4673-AC27-4AB3BE11CB0D}" srcOrd="0" destOrd="0" presId="urn:microsoft.com/office/officeart/2005/8/layout/chevron1"/>
    <dgm:cxn modelId="{1422FEF4-13DF-4079-B7F3-1158A42707C4}" type="presParOf" srcId="{DA38B009-D014-4C79-8B3D-08340DF68E8F}" destId="{8D1BEB06-AE87-44FF-842A-AE2C1A9261AF}" srcOrd="1" destOrd="0" presId="urn:microsoft.com/office/officeart/2005/8/layout/chevron1"/>
    <dgm:cxn modelId="{5B4036CD-4B7F-47DE-A358-1040CA9A864B}" type="presParOf" srcId="{F49F4FF1-DEE7-48B9-BB6F-8451E1F3566D}" destId="{3CFC7A02-3DE5-46C3-98D8-8B18A6F0AA61}" srcOrd="7" destOrd="0" presId="urn:microsoft.com/office/officeart/2005/8/layout/chevron1"/>
    <dgm:cxn modelId="{E603E4DA-ACAF-4E52-BBCD-862575DA1A20}" type="presParOf" srcId="{F49F4FF1-DEE7-48B9-BB6F-8451E1F3566D}" destId="{16D6D59F-BF54-4816-95D3-00E29D866A48}" srcOrd="8" destOrd="0" presId="urn:microsoft.com/office/officeart/2005/8/layout/chevron1"/>
    <dgm:cxn modelId="{9D26E6A4-FD69-4B25-8DFD-3C3E4A1AC9D9}" type="presParOf" srcId="{16D6D59F-BF54-4816-95D3-00E29D866A48}" destId="{7DAC0FAE-D04C-4CA9-AE19-2C61BFAA538D}" srcOrd="0" destOrd="0" presId="urn:microsoft.com/office/officeart/2005/8/layout/chevron1"/>
    <dgm:cxn modelId="{3A21A61D-A069-4F9E-8A77-3692E1E84E27}" type="presParOf" srcId="{16D6D59F-BF54-4816-95D3-00E29D866A48}" destId="{86DD11CE-0C72-46EE-9E36-D259B0ACEC58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54AC8F-807E-4293-A3AE-0FC1F09D81BA}">
      <dsp:nvSpPr>
        <dsp:cNvPr id="0" name=""/>
        <dsp:cNvSpPr/>
      </dsp:nvSpPr>
      <dsp:spPr>
        <a:xfrm>
          <a:off x="60269" y="279739"/>
          <a:ext cx="2348626" cy="93945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Lokální kopie GIT repo</a:t>
          </a:r>
          <a:endParaRPr lang="en-US" sz="1900" kern="1200" dirty="0"/>
        </a:p>
      </dsp:txBody>
      <dsp:txXfrm>
        <a:off x="529994" y="279739"/>
        <a:ext cx="1409176" cy="939450"/>
      </dsp:txXfrm>
    </dsp:sp>
    <dsp:sp modelId="{6A5D5031-3B76-450A-B313-94058B9CD89A}">
      <dsp:nvSpPr>
        <dsp:cNvPr id="0" name=""/>
        <dsp:cNvSpPr/>
      </dsp:nvSpPr>
      <dsp:spPr>
        <a:xfrm>
          <a:off x="4823" y="1336621"/>
          <a:ext cx="1989793" cy="29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700" kern="1200" dirty="0"/>
            <a:t>Zde správci provádí ve </a:t>
          </a:r>
          <a:r>
            <a:rPr lang="cs-CZ" sz="1700" b="1" kern="1200" dirty="0"/>
            <a:t>VSC </a:t>
          </a:r>
          <a:r>
            <a:rPr lang="cs-CZ" sz="1700" kern="1200" dirty="0"/>
            <a:t>požadované změny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700" kern="1200" dirty="0"/>
            <a:t>Při commitu se díky </a:t>
          </a:r>
          <a:r>
            <a:rPr lang="cs-CZ" sz="1700" b="1" kern="1200" dirty="0"/>
            <a:t>GIT hooks</a:t>
          </a:r>
          <a:r>
            <a:rPr lang="cs-CZ" sz="1700" kern="1200" dirty="0"/>
            <a:t> provedou kontroly a automatický </a:t>
          </a:r>
          <a:r>
            <a:rPr lang="cs-CZ" sz="1700" kern="1200" dirty="0" err="1"/>
            <a:t>push</a:t>
          </a:r>
          <a:r>
            <a:rPr lang="cs-CZ" sz="1700" kern="1200" dirty="0"/>
            <a:t> změn do cloudového </a:t>
          </a:r>
          <a:r>
            <a:rPr lang="cs-CZ" sz="1700" kern="1200" dirty="0" err="1"/>
            <a:t>repo</a:t>
          </a:r>
          <a:endParaRPr lang="cs-CZ" sz="1700" kern="1200" dirty="0"/>
        </a:p>
      </dsp:txBody>
      <dsp:txXfrm>
        <a:off x="4823" y="1336621"/>
        <a:ext cx="1989793" cy="2907000"/>
      </dsp:txXfrm>
    </dsp:sp>
    <dsp:sp modelId="{E3C8CC94-531C-4994-AAB0-CF2D646ED05A}">
      <dsp:nvSpPr>
        <dsp:cNvPr id="0" name=""/>
        <dsp:cNvSpPr/>
      </dsp:nvSpPr>
      <dsp:spPr>
        <a:xfrm>
          <a:off x="2192896" y="279739"/>
          <a:ext cx="2348626" cy="93945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Cloudový GIT repo</a:t>
          </a:r>
          <a:endParaRPr lang="en-US" sz="1900" kern="1200" dirty="0"/>
        </a:p>
      </dsp:txBody>
      <dsp:txXfrm>
        <a:off x="2662621" y="279739"/>
        <a:ext cx="1409176" cy="939450"/>
      </dsp:txXfrm>
    </dsp:sp>
    <dsp:sp modelId="{2643F482-F4A8-4AAC-97AD-62FA82C85479}">
      <dsp:nvSpPr>
        <dsp:cNvPr id="0" name=""/>
        <dsp:cNvSpPr/>
      </dsp:nvSpPr>
      <dsp:spPr>
        <a:xfrm>
          <a:off x="2192896" y="1336621"/>
          <a:ext cx="1878901" cy="29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b="1" kern="1200" dirty="0">
              <a:cs typeface="Segoe UI"/>
            </a:rPr>
            <a:t>Zdroj veškerého obsahu</a:t>
          </a:r>
          <a:endParaRPr lang="cs-CZ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Sem všichni admini </a:t>
          </a:r>
          <a:r>
            <a:rPr lang="cs-CZ" sz="1800" kern="1200" dirty="0" err="1"/>
            <a:t>push</a:t>
          </a:r>
          <a:r>
            <a:rPr lang="cs-CZ" sz="1800" kern="1200" dirty="0"/>
            <a:t>-ují svoje změny a </a:t>
          </a:r>
          <a:r>
            <a:rPr lang="cs-CZ" sz="1800" kern="1200" dirty="0" err="1"/>
            <a:t>pull</a:t>
          </a:r>
          <a:r>
            <a:rPr lang="cs-CZ" sz="1800" kern="1200" dirty="0"/>
            <a:t>-ují odsud změny provedené ostatními</a:t>
          </a:r>
          <a:endParaRPr lang="en-US" sz="1800" kern="1200" dirty="0"/>
        </a:p>
      </dsp:txBody>
      <dsp:txXfrm>
        <a:off x="2192896" y="1336621"/>
        <a:ext cx="1878901" cy="2907000"/>
      </dsp:txXfrm>
    </dsp:sp>
    <dsp:sp modelId="{43C0E22D-DDCB-4FEE-A031-4831CD0ED6D3}">
      <dsp:nvSpPr>
        <dsp:cNvPr id="0" name=""/>
        <dsp:cNvSpPr/>
      </dsp:nvSpPr>
      <dsp:spPr>
        <a:xfrm>
          <a:off x="4325522" y="279739"/>
          <a:ext cx="2348626" cy="93945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MGM server</a:t>
          </a:r>
          <a:endParaRPr lang="en-US" sz="1900" kern="1200" dirty="0"/>
        </a:p>
      </dsp:txBody>
      <dsp:txXfrm>
        <a:off x="4795247" y="279739"/>
        <a:ext cx="1409176" cy="939450"/>
      </dsp:txXfrm>
    </dsp:sp>
    <dsp:sp modelId="{40469B54-23B5-4E2A-9479-F3AE07B08A71}">
      <dsp:nvSpPr>
        <dsp:cNvPr id="0" name=""/>
        <dsp:cNvSpPr/>
      </dsp:nvSpPr>
      <dsp:spPr>
        <a:xfrm>
          <a:off x="4325522" y="1336621"/>
          <a:ext cx="1878901" cy="29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Server se </a:t>
          </a:r>
          <a:r>
            <a:rPr lang="cs-CZ" sz="1800" kern="1200" dirty="0" err="1"/>
            <a:t>sched</a:t>
          </a:r>
          <a:r>
            <a:rPr lang="cs-CZ" sz="1800" kern="1200" dirty="0"/>
            <a:t>. </a:t>
          </a:r>
          <a:r>
            <a:rPr lang="cs-CZ" sz="1800" kern="1200" dirty="0" err="1"/>
            <a:t>taskem</a:t>
          </a:r>
          <a:r>
            <a:rPr lang="cs-CZ" sz="1800" kern="1200" dirty="0"/>
            <a:t>, který </a:t>
          </a:r>
          <a:r>
            <a:rPr lang="cs-CZ" sz="1800" b="1" kern="1200" dirty="0"/>
            <a:t>pravidelně stahuje obsah</a:t>
          </a:r>
          <a:r>
            <a:rPr lang="en-US" sz="1800" b="1" kern="1200" dirty="0"/>
            <a:t> </a:t>
          </a:r>
          <a:r>
            <a:rPr lang="cs-CZ" sz="1800" b="1" kern="1200" dirty="0"/>
            <a:t>cloud GIT </a:t>
          </a:r>
          <a:r>
            <a:rPr lang="cs-CZ" sz="1800" b="1" kern="1200" dirty="0" err="1"/>
            <a:t>repo</a:t>
          </a:r>
          <a:r>
            <a:rPr lang="en-US" sz="1800" kern="1200" dirty="0"/>
            <a:t>, n</a:t>
          </a:r>
          <a:r>
            <a:rPr lang="cs-CZ" sz="1800" kern="1200" dirty="0" err="1"/>
            <a:t>ásledně</a:t>
          </a:r>
          <a:r>
            <a:rPr lang="cs-CZ" sz="1800" kern="1200" dirty="0"/>
            <a:t> jej </a:t>
          </a:r>
          <a:r>
            <a:rPr lang="cs-CZ" sz="1800" b="1" kern="1200" dirty="0"/>
            <a:t>zpracuje </a:t>
          </a:r>
          <a:r>
            <a:rPr lang="cs-CZ" sz="1800" b="0" kern="1200" dirty="0"/>
            <a:t>a </a:t>
          </a:r>
          <a:r>
            <a:rPr lang="cs-CZ" sz="1800" b="1" kern="1200" dirty="0"/>
            <a:t>nakopíruje do DFS</a:t>
          </a:r>
          <a:endParaRPr lang="en-US" sz="1800" kern="1200" dirty="0"/>
        </a:p>
      </dsp:txBody>
      <dsp:txXfrm>
        <a:off x="4325522" y="1336621"/>
        <a:ext cx="1878901" cy="2907000"/>
      </dsp:txXfrm>
    </dsp:sp>
    <dsp:sp modelId="{5133B249-1F5C-4673-AC27-4AB3BE11CB0D}">
      <dsp:nvSpPr>
        <dsp:cNvPr id="0" name=""/>
        <dsp:cNvSpPr/>
      </dsp:nvSpPr>
      <dsp:spPr>
        <a:xfrm>
          <a:off x="6458148" y="279739"/>
          <a:ext cx="2348626" cy="939450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DFS</a:t>
          </a:r>
          <a:endParaRPr lang="en-US" sz="1900" kern="1200" dirty="0"/>
        </a:p>
      </dsp:txBody>
      <dsp:txXfrm>
        <a:off x="6927873" y="279739"/>
        <a:ext cx="1409176" cy="939450"/>
      </dsp:txXfrm>
    </dsp:sp>
    <dsp:sp modelId="{8D1BEB06-AE87-44FF-842A-AE2C1A9261AF}">
      <dsp:nvSpPr>
        <dsp:cNvPr id="0" name=""/>
        <dsp:cNvSpPr/>
      </dsp:nvSpPr>
      <dsp:spPr>
        <a:xfrm>
          <a:off x="6458148" y="1336621"/>
          <a:ext cx="1878901" cy="29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Read-only zdroj dat pro klienty</a:t>
          </a:r>
          <a:r>
            <a:rPr lang="en-US" sz="1800" kern="1200" dirty="0"/>
            <a:t> </a:t>
          </a:r>
        </a:p>
      </dsp:txBody>
      <dsp:txXfrm>
        <a:off x="6458148" y="1336621"/>
        <a:ext cx="1878901" cy="2907000"/>
      </dsp:txXfrm>
    </dsp:sp>
    <dsp:sp modelId="{F3C26F38-C19E-4AED-9E13-AF7A6941D2CF}">
      <dsp:nvSpPr>
        <dsp:cNvPr id="0" name=""/>
        <dsp:cNvSpPr/>
      </dsp:nvSpPr>
      <dsp:spPr>
        <a:xfrm>
          <a:off x="8590775" y="279739"/>
          <a:ext cx="2348626" cy="939450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kern="1200" dirty="0"/>
            <a:t>Klient</a:t>
          </a:r>
          <a:endParaRPr lang="en-US" sz="1800" kern="1200" dirty="0"/>
        </a:p>
      </dsp:txBody>
      <dsp:txXfrm>
        <a:off x="9060500" y="279739"/>
        <a:ext cx="1409176" cy="939450"/>
      </dsp:txXfrm>
    </dsp:sp>
    <dsp:sp modelId="{AB06453D-93F0-4641-BF13-5743FC12F319}">
      <dsp:nvSpPr>
        <dsp:cNvPr id="0" name=""/>
        <dsp:cNvSpPr/>
      </dsp:nvSpPr>
      <dsp:spPr>
        <a:xfrm>
          <a:off x="8590775" y="1336621"/>
          <a:ext cx="1878901" cy="29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 err="1"/>
            <a:t>Scheduled</a:t>
          </a:r>
          <a:r>
            <a:rPr lang="cs-CZ" sz="1800" kern="1200" dirty="0"/>
            <a:t> </a:t>
          </a:r>
          <a:r>
            <a:rPr lang="cs-CZ" sz="1800" kern="1200" dirty="0" err="1"/>
            <a:t>task</a:t>
          </a:r>
          <a:r>
            <a:rPr lang="cs-CZ" sz="1800" kern="1200" dirty="0"/>
            <a:t>  pravidelně </a:t>
          </a:r>
          <a:r>
            <a:rPr lang="cs-CZ" sz="1800" b="1" kern="1200" dirty="0"/>
            <a:t>stahuje obsah  DFS</a:t>
          </a:r>
          <a:r>
            <a:rPr lang="cs-CZ" sz="1800" kern="1200" dirty="0"/>
            <a:t> </a:t>
          </a:r>
          <a:r>
            <a:rPr lang="en-US" sz="1800" kern="1200" dirty="0"/>
            <a:t>repo</a:t>
          </a:r>
          <a:r>
            <a:rPr lang="cs-CZ" sz="1800" kern="1200" dirty="0"/>
            <a:t> 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b="0" kern="1200" dirty="0"/>
            <a:t>S</a:t>
          </a:r>
          <a:r>
            <a:rPr lang="en-US" sz="1800" b="0" kern="1200" dirty="0" err="1"/>
            <a:t>ched</a:t>
          </a:r>
          <a:r>
            <a:rPr lang="en-US" sz="1800" b="0" kern="1200" dirty="0"/>
            <a:t>. </a:t>
          </a:r>
          <a:r>
            <a:rPr lang="cs-CZ" sz="1800" b="0" kern="1200" dirty="0"/>
            <a:t>t</a:t>
          </a:r>
          <a:r>
            <a:rPr lang="en-US" sz="1800" b="0" kern="1200" dirty="0"/>
            <a:t>ask </a:t>
          </a:r>
          <a:r>
            <a:rPr lang="cs-CZ" sz="1800" b="0" kern="1200" dirty="0"/>
            <a:t>se vytváří pomocí </a:t>
          </a:r>
          <a:r>
            <a:rPr lang="cs-CZ" sz="1800" b="1" kern="1200" dirty="0"/>
            <a:t>GPO</a:t>
          </a:r>
          <a:endParaRPr lang="en-US" sz="1800" kern="1200" dirty="0"/>
        </a:p>
      </dsp:txBody>
      <dsp:txXfrm>
        <a:off x="8590775" y="1336621"/>
        <a:ext cx="1878901" cy="2907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54AC8F-807E-4293-A3AE-0FC1F09D81BA}">
      <dsp:nvSpPr>
        <dsp:cNvPr id="0" name=""/>
        <dsp:cNvSpPr/>
      </dsp:nvSpPr>
      <dsp:spPr>
        <a:xfrm>
          <a:off x="5827" y="1361904"/>
          <a:ext cx="2359314" cy="94372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Lokální kopie GIT repo</a:t>
          </a:r>
          <a:endParaRPr lang="en-US" sz="1900" kern="1200" dirty="0"/>
        </a:p>
      </dsp:txBody>
      <dsp:txXfrm>
        <a:off x="477690" y="1361904"/>
        <a:ext cx="1415589" cy="943725"/>
      </dsp:txXfrm>
    </dsp:sp>
    <dsp:sp modelId="{6A5D5031-3B76-450A-B313-94058B9CD89A}">
      <dsp:nvSpPr>
        <dsp:cNvPr id="0" name=""/>
        <dsp:cNvSpPr/>
      </dsp:nvSpPr>
      <dsp:spPr>
        <a:xfrm>
          <a:off x="5827" y="2423595"/>
          <a:ext cx="1887451" cy="34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</dsp:txBody>
      <dsp:txXfrm>
        <a:off x="5827" y="2423595"/>
        <a:ext cx="1887451" cy="342000"/>
      </dsp:txXfrm>
    </dsp:sp>
    <dsp:sp modelId="{E3C8CC94-531C-4994-AAB0-CF2D646ED05A}">
      <dsp:nvSpPr>
        <dsp:cNvPr id="0" name=""/>
        <dsp:cNvSpPr/>
      </dsp:nvSpPr>
      <dsp:spPr>
        <a:xfrm>
          <a:off x="2149141" y="1361904"/>
          <a:ext cx="2359314" cy="943725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Cloudový GIT repo</a:t>
          </a:r>
          <a:endParaRPr lang="en-US" sz="1900" kern="1200" dirty="0"/>
        </a:p>
      </dsp:txBody>
      <dsp:txXfrm>
        <a:off x="2621004" y="1361904"/>
        <a:ext cx="1415589" cy="943725"/>
      </dsp:txXfrm>
    </dsp:sp>
    <dsp:sp modelId="{43C0E22D-DDCB-4FEE-A031-4831CD0ED6D3}">
      <dsp:nvSpPr>
        <dsp:cNvPr id="0" name=""/>
        <dsp:cNvSpPr/>
      </dsp:nvSpPr>
      <dsp:spPr>
        <a:xfrm>
          <a:off x="4292455" y="1361904"/>
          <a:ext cx="2359314" cy="94372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MGM server</a:t>
          </a:r>
          <a:endParaRPr lang="en-US" sz="1900" kern="1200" dirty="0"/>
        </a:p>
      </dsp:txBody>
      <dsp:txXfrm>
        <a:off x="4764318" y="1361904"/>
        <a:ext cx="1415589" cy="943725"/>
      </dsp:txXfrm>
    </dsp:sp>
    <dsp:sp modelId="{5133B249-1F5C-4673-AC27-4AB3BE11CB0D}">
      <dsp:nvSpPr>
        <dsp:cNvPr id="0" name=""/>
        <dsp:cNvSpPr/>
      </dsp:nvSpPr>
      <dsp:spPr>
        <a:xfrm>
          <a:off x="6435769" y="1361904"/>
          <a:ext cx="2359314" cy="943725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DFS </a:t>
          </a:r>
          <a:endParaRPr lang="en-US" sz="1900" kern="1200" dirty="0"/>
        </a:p>
      </dsp:txBody>
      <dsp:txXfrm>
        <a:off x="6907632" y="1361904"/>
        <a:ext cx="1415589" cy="943725"/>
      </dsp:txXfrm>
    </dsp:sp>
    <dsp:sp modelId="{7DAC0FAE-D04C-4CA9-AE19-2C61BFAA538D}">
      <dsp:nvSpPr>
        <dsp:cNvPr id="0" name=""/>
        <dsp:cNvSpPr/>
      </dsp:nvSpPr>
      <dsp:spPr>
        <a:xfrm>
          <a:off x="8579083" y="1361904"/>
          <a:ext cx="2359314" cy="943725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Klient</a:t>
          </a:r>
          <a:endParaRPr lang="en-US" sz="1900" kern="1200" dirty="0"/>
        </a:p>
      </dsp:txBody>
      <dsp:txXfrm>
        <a:off x="9050946" y="1361904"/>
        <a:ext cx="1415589" cy="9437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54AC8F-807E-4293-A3AE-0FC1F09D81BA}">
      <dsp:nvSpPr>
        <dsp:cNvPr id="0" name=""/>
        <dsp:cNvSpPr/>
      </dsp:nvSpPr>
      <dsp:spPr>
        <a:xfrm>
          <a:off x="5827" y="1316904"/>
          <a:ext cx="2359314" cy="94372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Lokální GIT repo</a:t>
          </a:r>
          <a:endParaRPr lang="en-US" sz="2400" kern="1200" dirty="0"/>
        </a:p>
      </dsp:txBody>
      <dsp:txXfrm>
        <a:off x="477690" y="1316904"/>
        <a:ext cx="1415589" cy="943725"/>
      </dsp:txXfrm>
    </dsp:sp>
    <dsp:sp modelId="{6A5D5031-3B76-450A-B313-94058B9CD89A}">
      <dsp:nvSpPr>
        <dsp:cNvPr id="0" name=""/>
        <dsp:cNvSpPr/>
      </dsp:nvSpPr>
      <dsp:spPr>
        <a:xfrm>
          <a:off x="5827" y="2378595"/>
          <a:ext cx="1887451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</dsp:txBody>
      <dsp:txXfrm>
        <a:off x="5827" y="2378595"/>
        <a:ext cx="1887451" cy="432000"/>
      </dsp:txXfrm>
    </dsp:sp>
    <dsp:sp modelId="{E3C8CC94-531C-4994-AAB0-CF2D646ED05A}">
      <dsp:nvSpPr>
        <dsp:cNvPr id="0" name=""/>
        <dsp:cNvSpPr/>
      </dsp:nvSpPr>
      <dsp:spPr>
        <a:xfrm>
          <a:off x="2149141" y="1316904"/>
          <a:ext cx="2359314" cy="943725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Cloudový GIT repo</a:t>
          </a:r>
          <a:endParaRPr lang="en-US" sz="2400" kern="1200" dirty="0"/>
        </a:p>
      </dsp:txBody>
      <dsp:txXfrm>
        <a:off x="2621004" y="1316904"/>
        <a:ext cx="1415589" cy="943725"/>
      </dsp:txXfrm>
    </dsp:sp>
    <dsp:sp modelId="{43C0E22D-DDCB-4FEE-A031-4831CD0ED6D3}">
      <dsp:nvSpPr>
        <dsp:cNvPr id="0" name=""/>
        <dsp:cNvSpPr/>
      </dsp:nvSpPr>
      <dsp:spPr>
        <a:xfrm>
          <a:off x="4292455" y="1316904"/>
          <a:ext cx="2359314" cy="94372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MGM server</a:t>
          </a:r>
          <a:endParaRPr lang="en-US" sz="2400" kern="1200" dirty="0"/>
        </a:p>
      </dsp:txBody>
      <dsp:txXfrm>
        <a:off x="4764318" y="1316904"/>
        <a:ext cx="1415589" cy="943725"/>
      </dsp:txXfrm>
    </dsp:sp>
    <dsp:sp modelId="{5133B249-1F5C-4673-AC27-4AB3BE11CB0D}">
      <dsp:nvSpPr>
        <dsp:cNvPr id="0" name=""/>
        <dsp:cNvSpPr/>
      </dsp:nvSpPr>
      <dsp:spPr>
        <a:xfrm>
          <a:off x="6435769" y="1316904"/>
          <a:ext cx="2359314" cy="943725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DFS </a:t>
          </a:r>
          <a:endParaRPr lang="en-US" sz="2400" kern="1200" dirty="0"/>
        </a:p>
      </dsp:txBody>
      <dsp:txXfrm>
        <a:off x="6907632" y="1316904"/>
        <a:ext cx="1415589" cy="943725"/>
      </dsp:txXfrm>
    </dsp:sp>
    <dsp:sp modelId="{7DAC0FAE-D04C-4CA9-AE19-2C61BFAA538D}">
      <dsp:nvSpPr>
        <dsp:cNvPr id="0" name=""/>
        <dsp:cNvSpPr/>
      </dsp:nvSpPr>
      <dsp:spPr>
        <a:xfrm>
          <a:off x="8579083" y="1316904"/>
          <a:ext cx="2359314" cy="943725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Klient</a:t>
          </a:r>
          <a:endParaRPr lang="en-US" sz="2400" kern="1200" dirty="0"/>
        </a:p>
      </dsp:txBody>
      <dsp:txXfrm>
        <a:off x="9050946" y="1316904"/>
        <a:ext cx="1415589" cy="943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1AE80-542F-45BD-8762-11343D5B4444}" type="datetimeFigureOut">
              <a:rPr lang="cs-CZ" smtClean="0"/>
              <a:t>26.11.2019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6134D-2A8E-4C34-93E9-CBBCBC3E8C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978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AD013-4C05-4B85-AC4F-3150E3C875D3}" type="datetimeFigureOut">
              <a:rPr lang="cs-CZ" smtClean="0"/>
              <a:t>26.11.2019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954F3-3C2E-4422-8209-082C90DBBF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115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7008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9954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3143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312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84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0034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954F3-3C2E-4422-8209-082C90DBBF6B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104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693413" y="2401294"/>
            <a:ext cx="10815415" cy="1606164"/>
          </a:xfrm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  <p:txBody>
          <a:bodyPr/>
          <a:lstStyle>
            <a:lvl1pPr algn="ctr">
              <a:defRPr sz="7200">
                <a:solidFill>
                  <a:srgbClr val="262524"/>
                </a:solidFill>
              </a:defRPr>
            </a:lvl1pPr>
          </a:lstStyle>
          <a:p>
            <a:r>
              <a:rPr lang="cs-CZ" dirty="0"/>
              <a:t>Add main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93413" y="4674476"/>
            <a:ext cx="10815415" cy="1644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buNone/>
              <a:defRPr sz="24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author</a:t>
            </a:r>
          </a:p>
        </p:txBody>
      </p:sp>
    </p:spTree>
    <p:extLst>
      <p:ext uri="{BB962C8B-B14F-4D97-AF65-F5344CB8AC3E}">
        <p14:creationId xmlns:p14="http://schemas.microsoft.com/office/powerpoint/2010/main" val="165500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o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cs-CZ" dirty="0"/>
              <a:t>Add your name (optional outro slide)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618995" y="2168659"/>
            <a:ext cx="10944517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09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93413" y="2401294"/>
            <a:ext cx="10815415" cy="1606164"/>
          </a:xfr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 algn="ctr">
              <a:defRPr sz="7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93413" y="0"/>
            <a:ext cx="1561087" cy="709301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2089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6F76C2-0438-4543-9565-13E2099B6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F845BF8-2D53-4C07-A5D4-62BC26DB8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0E7D9A4-6EBB-4991-9740-897E96B87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1703-497B-490E-8884-3001B241E179}" type="datetimeFigureOut">
              <a:rPr lang="cs-CZ" smtClean="0"/>
              <a:t>26.11.2019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78785BA-F84A-4E32-89C8-60B40F7A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0730949-4728-485A-B5FB-50C8B3E6C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4E9EE-36FB-4690-BE8B-8EF820DBE24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36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2168659"/>
            <a:ext cx="10944517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Pct val="100000"/>
              <a:buFont typeface="Arial" panose="020B0604020202020204" pitchFamily="34" charset="0"/>
              <a:buNone/>
              <a:tabLst/>
              <a:defRPr baseline="0"/>
            </a:lvl1pPr>
            <a:lvl5pPr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Add text or object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1350236"/>
            <a:ext cx="10944517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 </a:t>
            </a:r>
            <a:r>
              <a:rPr lang="cs-CZ" dirty="0"/>
              <a:t>title</a:t>
            </a:r>
            <a:r>
              <a:rPr lang="en-US" dirty="0"/>
              <a:t>)</a:t>
            </a:r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273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10944516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5" y="2168659"/>
            <a:ext cx="5308839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first column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1" hasCustomPrompt="1"/>
          </p:nvPr>
        </p:nvSpPr>
        <p:spPr>
          <a:xfrm>
            <a:off x="6254673" y="2168659"/>
            <a:ext cx="5308839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second column</a:t>
            </a:r>
          </a:p>
        </p:txBody>
      </p:sp>
    </p:spTree>
    <p:extLst>
      <p:ext uri="{BB962C8B-B14F-4D97-AF65-F5344CB8AC3E}">
        <p14:creationId xmlns:p14="http://schemas.microsoft.com/office/powerpoint/2010/main" val="14950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1350236"/>
            <a:ext cx="5288823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first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 </a:t>
            </a:r>
            <a:r>
              <a:rPr lang="cs-CZ" dirty="0"/>
              <a:t>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9234982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images (optional)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1" hasCustomPrompt="1"/>
          </p:nvPr>
        </p:nvSpPr>
        <p:spPr>
          <a:xfrm>
            <a:off x="6274690" y="1350236"/>
            <a:ext cx="5288823" cy="5039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second colum</a:t>
            </a:r>
            <a:r>
              <a:rPr lang="en-US" dirty="0"/>
              <a:t>n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6761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8261405" y="0"/>
            <a:ext cx="393059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18997" y="1351847"/>
            <a:ext cx="7419218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2168659"/>
            <a:ext cx="741921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Add text or object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28531" y="192598"/>
            <a:ext cx="5709683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328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8261405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6" y="1351847"/>
            <a:ext cx="7419218" cy="5037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</a:t>
            </a:r>
            <a:r>
              <a:rPr lang="en-US" dirty="0"/>
              <a:t>t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28531" y="192598"/>
            <a:ext cx="5709683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72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columns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8261404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  <a:p>
            <a:endParaRPr lang="cs-CZ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18996" y="1351847"/>
            <a:ext cx="7397861" cy="639278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Add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7" y="2168659"/>
            <a:ext cx="355136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cs-CZ" dirty="0"/>
              <a:t>Add text or object to the first column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4465489" y="2168658"/>
            <a:ext cx="3551368" cy="422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Add text or object to the second column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5688326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3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columns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8261404" y="0"/>
            <a:ext cx="393059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r>
              <a:rPr lang="cs-CZ" dirty="0"/>
              <a:t>Add illustrative picture</a:t>
            </a:r>
            <a:r>
              <a:rPr lang="en-US" dirty="0"/>
              <a:t> </a:t>
            </a:r>
            <a:r>
              <a:rPr lang="cs-CZ" dirty="0"/>
              <a:t>(in case of informative picture, e.g. graph use different layout)</a:t>
            </a:r>
          </a:p>
          <a:p>
            <a:endParaRPr lang="cs-CZ" dirty="0"/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618997" y="1351847"/>
            <a:ext cx="3551368" cy="5037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first colum</a:t>
            </a:r>
            <a:r>
              <a:rPr lang="en-US" dirty="0"/>
              <a:t>n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13" name="Text Placeholder 2"/>
          <p:cNvSpPr>
            <a:spLocks noGrp="1"/>
          </p:cNvSpPr>
          <p:nvPr>
            <p:ph idx="13" hasCustomPrompt="1"/>
          </p:nvPr>
        </p:nvSpPr>
        <p:spPr>
          <a:xfrm>
            <a:off x="4465489" y="1351848"/>
            <a:ext cx="3551368" cy="5037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Tx/>
              <a:buNone/>
              <a:tabLst/>
              <a:defRPr baseline="0"/>
            </a:lvl1pPr>
          </a:lstStyle>
          <a:p>
            <a:pPr lvl="0"/>
            <a:r>
              <a:rPr lang="cs-CZ" dirty="0"/>
              <a:t>Add text or object to the second column</a:t>
            </a:r>
            <a:r>
              <a:rPr lang="en-US" dirty="0"/>
              <a:t> (</a:t>
            </a:r>
            <a:r>
              <a:rPr lang="cs-CZ" dirty="0"/>
              <a:t>with</a:t>
            </a:r>
            <a:r>
              <a:rPr lang="en-US" dirty="0"/>
              <a:t> no</a:t>
            </a:r>
            <a:r>
              <a:rPr lang="cs-CZ" dirty="0"/>
              <a:t> title</a:t>
            </a:r>
            <a:r>
              <a:rPr lang="en-US" dirty="0"/>
              <a:t>)</a:t>
            </a:r>
            <a:endParaRPr lang="cs-CZ" dirty="0"/>
          </a:p>
          <a:p>
            <a:pPr lvl="0"/>
            <a:endParaRPr lang="cs-CZ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28531" y="192598"/>
            <a:ext cx="5688326" cy="3591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05B26"/>
              </a:buClr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A3A2A2"/>
                </a:solidFill>
              </a:defRPr>
            </a:lvl1pPr>
          </a:lstStyle>
          <a:p>
            <a:pPr lvl="0"/>
            <a:r>
              <a:rPr lang="cs-CZ" dirty="0"/>
              <a:t>Add subtitle or chapter or title, e.g. for big images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996" y="1352826"/>
            <a:ext cx="10944516" cy="639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Add 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6" y="0"/>
            <a:ext cx="1560461" cy="70930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18996" y="2168659"/>
            <a:ext cx="10944516" cy="4127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0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4" r:id="rId3"/>
    <p:sldLayoutId id="2147483655" r:id="rId4"/>
    <p:sldLayoutId id="2147483656" r:id="rId5"/>
    <p:sldLayoutId id="2147483650" r:id="rId6"/>
    <p:sldLayoutId id="2147483657" r:id="rId7"/>
    <p:sldLayoutId id="2147483652" r:id="rId8"/>
    <p:sldLayoutId id="2147483658" r:id="rId9"/>
    <p:sldLayoutId id="2147483659" r:id="rId10"/>
    <p:sldLayoutId id="2147483649" r:id="rId11"/>
    <p:sldLayoutId id="214748366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05B26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F05B26"/>
        </a:buClr>
        <a:buSzPct val="100000"/>
        <a:buFont typeface="Wingdings" panose="05000000000000000000" pitchFamily="2" charset="2"/>
        <a:buChar char="§"/>
        <a:tabLst/>
        <a:defRPr sz="2000" kern="1200" baseline="0">
          <a:solidFill>
            <a:srgbClr val="262524"/>
          </a:solidFill>
          <a:latin typeface="+mn-lt"/>
          <a:ea typeface="+mn-ea"/>
          <a:cs typeface="+mn-cs"/>
        </a:defRPr>
      </a:lvl1pPr>
      <a:lvl2pPr marL="642938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652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74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F05B26"/>
        </a:buClr>
        <a:buSzPct val="100000"/>
        <a:buFont typeface="Wingdings" panose="05000000000000000000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s://dev.azure.com/ztrhgf/WUG_show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2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ztrhgf/Powershell_CICD_repository_howt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amtheautomator.com/gitea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Na </a:t>
            </a:r>
            <a:r>
              <a:rPr lang="cs-CZ" sz="6000" dirty="0"/>
              <a:t>vlnách </a:t>
            </a:r>
            <a:r>
              <a:rPr lang="cs-CZ" sz="6000" dirty="0" err="1"/>
              <a:t>Powershellu</a:t>
            </a:r>
            <a:r>
              <a:rPr lang="cs-CZ" sz="6000" dirty="0"/>
              <a:t> do nekonečna a ještě dál</a:t>
            </a:r>
            <a:r>
              <a:rPr lang="en-US" sz="6000" dirty="0"/>
              <a:t>!</a:t>
            </a:r>
            <a:endParaRPr lang="cs-CZ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 err="1"/>
              <a:t>Ond</a:t>
            </a:r>
            <a:r>
              <a:rPr lang="cs-CZ" dirty="0"/>
              <a:t>ř</a:t>
            </a:r>
            <a:r>
              <a:rPr lang="en-US" dirty="0" err="1"/>
              <a:t>ej</a:t>
            </a:r>
            <a:r>
              <a:rPr lang="en-US" dirty="0"/>
              <a:t> Šebela – Kentico Software</a:t>
            </a:r>
            <a:endParaRPr lang="cs-CZ" dirty="0"/>
          </a:p>
          <a:p>
            <a:endParaRPr lang="cs-CZ" dirty="0"/>
          </a:p>
          <a:p>
            <a:r>
              <a:rPr lang="en-US" dirty="0"/>
              <a:t>ondrejsebela@gmail.com</a:t>
            </a:r>
          </a:p>
        </p:txBody>
      </p:sp>
    </p:spTree>
    <p:extLst>
      <p:ext uri="{BB962C8B-B14F-4D97-AF65-F5344CB8AC3E}">
        <p14:creationId xmlns:p14="http://schemas.microsoft.com/office/powerpoint/2010/main" val="714752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F4C63AA-0A29-4F7A-96D2-1231B676AFE2}"/>
              </a:ext>
            </a:extLst>
          </p:cNvPr>
          <p:cNvSpPr/>
          <p:nvPr/>
        </p:nvSpPr>
        <p:spPr>
          <a:xfrm>
            <a:off x="442249" y="2241146"/>
            <a:ext cx="2978551" cy="1396678"/>
          </a:xfrm>
          <a:prstGeom prst="round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87F0E9-B781-4373-98D4-81A9DB8E3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cs typeface="Segoe UI"/>
              </a:rPr>
              <a:t>Testovací</a:t>
            </a:r>
            <a:r>
              <a:rPr lang="en-US" dirty="0">
                <a:cs typeface="Segoe UI"/>
              </a:rPr>
              <a:t> </a:t>
            </a:r>
            <a:r>
              <a:rPr lang="en-US" dirty="0" err="1">
                <a:cs typeface="Segoe UI"/>
              </a:rPr>
              <a:t>prostředí</a:t>
            </a:r>
            <a:endParaRPr lang="en-US" dirty="0" err="1"/>
          </a:p>
        </p:txBody>
      </p:sp>
      <p:pic>
        <p:nvPicPr>
          <p:cNvPr id="5" name="Graphic 5" descr="Computer" title="AdminPC-1">
            <a:extLst>
              <a:ext uri="{FF2B5EF4-FFF2-40B4-BE49-F238E27FC236}">
                <a16:creationId xmlns:a16="http://schemas.microsoft.com/office/drawing/2014/main" id="{88400B42-C49B-4719-92CB-A66B6368B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6568" y="3568231"/>
            <a:ext cx="1039792" cy="103979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13622E-CDCE-4CC6-9B98-6FF2DED7EE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Graphic 5" descr="Computer" title="AdminPC-1">
            <a:extLst>
              <a:ext uri="{FF2B5EF4-FFF2-40B4-BE49-F238E27FC236}">
                <a16:creationId xmlns:a16="http://schemas.microsoft.com/office/drawing/2014/main" id="{DAD79ACD-8CC1-4512-84CA-A0CEF50D6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3757" y="3539293"/>
            <a:ext cx="1039792" cy="1039792"/>
          </a:xfrm>
          <a:prstGeom prst="rect">
            <a:avLst/>
          </a:prstGeom>
        </p:spPr>
      </p:pic>
      <p:pic>
        <p:nvPicPr>
          <p:cNvPr id="10" name="Graphic 5" descr="Computer" title="AdminPC-1">
            <a:extLst>
              <a:ext uri="{FF2B5EF4-FFF2-40B4-BE49-F238E27FC236}">
                <a16:creationId xmlns:a16="http://schemas.microsoft.com/office/drawing/2014/main" id="{E07B398C-FBAE-476D-9518-410DE04C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15553" y="3520002"/>
            <a:ext cx="1039792" cy="1039792"/>
          </a:xfrm>
          <a:prstGeom prst="rect">
            <a:avLst/>
          </a:prstGeom>
        </p:spPr>
      </p:pic>
      <p:pic>
        <p:nvPicPr>
          <p:cNvPr id="11" name="Graphic 5" descr="Computer" title="AdminPC-1">
            <a:extLst>
              <a:ext uri="{FF2B5EF4-FFF2-40B4-BE49-F238E27FC236}">
                <a16:creationId xmlns:a16="http://schemas.microsoft.com/office/drawing/2014/main" id="{CD981891-6F07-4B0B-BBFD-9020869EB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36997" y="3548938"/>
            <a:ext cx="1039792" cy="10397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33296D-7095-44D3-933F-2E57FF032AA2}"/>
              </a:ext>
            </a:extLst>
          </p:cNvPr>
          <p:cNvSpPr txBox="1"/>
          <p:nvPr/>
        </p:nvSpPr>
        <p:spPr>
          <a:xfrm>
            <a:off x="4965538" y="4656878"/>
            <a:ext cx="1248138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AdminPC-1</a:t>
            </a:r>
            <a:endParaRPr lang="en-US" sz="1600" dirty="0">
              <a:cs typeface="Segoe UI"/>
            </a:endParaRPr>
          </a:p>
          <a:p>
            <a:pPr algn="ctr"/>
            <a:endParaRPr lang="en-US" sz="1600" dirty="0">
              <a:cs typeface="Segoe UI"/>
            </a:endParaRPr>
          </a:p>
          <a:p>
            <a:pPr algn="ctr"/>
            <a:r>
              <a:rPr lang="en-US" sz="1600" dirty="0">
                <a:cs typeface="Segoe UI"/>
              </a:rPr>
              <a:t>(</a:t>
            </a:r>
            <a:r>
              <a:rPr lang="en-US" sz="1600" dirty="0" err="1">
                <a:ea typeface="+mn-lt"/>
                <a:cs typeface="+mn-lt"/>
              </a:rPr>
              <a:t>admkarel</a:t>
            </a:r>
            <a:r>
              <a:rPr lang="en-US" sz="1600" dirty="0">
                <a:cs typeface="Segoe UI"/>
              </a:rPr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13B8-520C-4B82-BA74-20CB66405A76}"/>
              </a:ext>
            </a:extLst>
          </p:cNvPr>
          <p:cNvSpPr txBox="1"/>
          <p:nvPr/>
        </p:nvSpPr>
        <p:spPr>
          <a:xfrm>
            <a:off x="6335209" y="4656877"/>
            <a:ext cx="131565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AdminPC-2</a:t>
            </a:r>
            <a:endParaRPr lang="en-US" sz="1600" dirty="0">
              <a:cs typeface="Segoe UI"/>
            </a:endParaRPr>
          </a:p>
          <a:p>
            <a:pPr algn="ctr"/>
            <a:endParaRPr lang="en-US" sz="1600" dirty="0">
              <a:cs typeface="Segoe UI"/>
            </a:endParaRPr>
          </a:p>
          <a:p>
            <a:pPr algn="ctr"/>
            <a:r>
              <a:rPr lang="en-US" sz="1600" dirty="0">
                <a:cs typeface="Segoe UI"/>
              </a:rPr>
              <a:t>(</a:t>
            </a:r>
            <a:r>
              <a:rPr lang="en-US" sz="1600" dirty="0" err="1">
                <a:ea typeface="+mn-lt"/>
                <a:cs typeface="+mn-lt"/>
              </a:rPr>
              <a:t>admpepik</a:t>
            </a:r>
            <a:r>
              <a:rPr lang="en-US" sz="1600" dirty="0">
                <a:cs typeface="Segoe UI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D850EF-90BA-4024-B9FE-EB1EA3DD5BF1}"/>
              </a:ext>
            </a:extLst>
          </p:cNvPr>
          <p:cNvSpPr txBox="1"/>
          <p:nvPr/>
        </p:nvSpPr>
        <p:spPr>
          <a:xfrm>
            <a:off x="7540904" y="4656876"/>
            <a:ext cx="1508568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MGM</a:t>
            </a:r>
            <a:endParaRPr lang="en-US" sz="1600" dirty="0">
              <a:cs typeface="Segoe UI"/>
            </a:endParaRPr>
          </a:p>
          <a:p>
            <a:pPr algn="ctr"/>
            <a:endParaRPr lang="en-US" sz="1600" dirty="0">
              <a:cs typeface="Segoe UI"/>
            </a:endParaRPr>
          </a:p>
          <a:p>
            <a:pPr algn="ctr"/>
            <a:r>
              <a:rPr lang="en-US" sz="1600" dirty="0">
                <a:cs typeface="Segoe UI"/>
              </a:rPr>
              <a:t>(</a:t>
            </a:r>
            <a:r>
              <a:rPr lang="en-US" sz="1600" dirty="0">
                <a:ea typeface="+mn-lt"/>
                <a:cs typeface="+mn-lt"/>
              </a:rPr>
              <a:t>administrator</a:t>
            </a:r>
            <a:r>
              <a:rPr lang="en-US" sz="1600" dirty="0">
                <a:cs typeface="Segoe UI"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94AF9F-B19C-42F8-BE64-53E45E39A082}"/>
              </a:ext>
            </a:extLst>
          </p:cNvPr>
          <p:cNvSpPr txBox="1"/>
          <p:nvPr/>
        </p:nvSpPr>
        <p:spPr>
          <a:xfrm>
            <a:off x="9045612" y="4656876"/>
            <a:ext cx="15278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/>
              <a:t>Monitoring</a:t>
            </a:r>
            <a:endParaRPr lang="en-US" sz="1600" dirty="0">
              <a:cs typeface="Segoe UI"/>
            </a:endParaRPr>
          </a:p>
          <a:p>
            <a:pPr algn="ctr"/>
            <a:endParaRPr lang="en-US" sz="1600" dirty="0">
              <a:cs typeface="Segoe UI"/>
            </a:endParaRPr>
          </a:p>
          <a:p>
            <a:pPr algn="ctr"/>
            <a:r>
              <a:rPr lang="en-US" sz="1600" dirty="0">
                <a:cs typeface="Segoe UI"/>
              </a:rPr>
              <a:t>(</a:t>
            </a:r>
            <a:r>
              <a:rPr lang="en-US" sz="1600" dirty="0">
                <a:ea typeface="+mn-lt"/>
                <a:cs typeface="+mn-lt"/>
              </a:rPr>
              <a:t>administrator</a:t>
            </a:r>
            <a:r>
              <a:rPr lang="en-US" sz="1600" dirty="0">
                <a:cs typeface="Segoe UI"/>
              </a:rPr>
              <a:t>)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25A791F-7354-4FDF-B68F-EA473114B50E}"/>
              </a:ext>
            </a:extLst>
          </p:cNvPr>
          <p:cNvSpPr/>
          <p:nvPr/>
        </p:nvSpPr>
        <p:spPr>
          <a:xfrm>
            <a:off x="3900788" y="2950698"/>
            <a:ext cx="7396222" cy="3615160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5BE417-642B-4BD3-9932-77DE9FEB6A07}"/>
              </a:ext>
            </a:extLst>
          </p:cNvPr>
          <p:cNvSpPr txBox="1"/>
          <p:nvPr/>
        </p:nvSpPr>
        <p:spPr>
          <a:xfrm>
            <a:off x="6601669" y="3013516"/>
            <a:ext cx="199084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b="1" u="sng" dirty="0" err="1">
                <a:solidFill>
                  <a:srgbClr val="FFC000"/>
                </a:solidFill>
                <a:cs typeface="Segoe UI"/>
              </a:rPr>
              <a:t>somedomain.local</a:t>
            </a:r>
            <a:endParaRPr lang="en-US" sz="1600" b="1" u="sng">
              <a:solidFill>
                <a:srgbClr val="FFC000"/>
              </a:solidFill>
              <a:cs typeface="Segoe UI"/>
            </a:endParaRPr>
          </a:p>
        </p:txBody>
      </p:sp>
      <p:pic>
        <p:nvPicPr>
          <p:cNvPr id="22" name="Picture 2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3CF3A24-4034-4B4C-ADC8-A17711649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706" y="2331816"/>
            <a:ext cx="1371600" cy="381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298D746-95F7-40F0-A866-F217C5B21772}"/>
              </a:ext>
            </a:extLst>
          </p:cNvPr>
          <p:cNvSpPr txBox="1"/>
          <p:nvPr/>
        </p:nvSpPr>
        <p:spPr>
          <a:xfrm>
            <a:off x="609961" y="2741631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>
                <a:ea typeface="+mn-lt"/>
                <a:cs typeface="+mn-lt"/>
                <a:hlinkClick r:id="rId5"/>
              </a:rPr>
              <a:t>https://dev.azure.com/ztrhgf/WUG_show</a:t>
            </a:r>
            <a:endParaRPr lang="en-US" sz="1600">
              <a:cs typeface="Segoe UI"/>
            </a:endParaRPr>
          </a:p>
        </p:txBody>
      </p:sp>
      <p:cxnSp>
        <p:nvCxnSpPr>
          <p:cNvPr id="28" name="Straight Arrow Connector 27" descr="fdsfds" title="dsfds">
            <a:extLst>
              <a:ext uri="{FF2B5EF4-FFF2-40B4-BE49-F238E27FC236}">
                <a16:creationId xmlns:a16="http://schemas.microsoft.com/office/drawing/2014/main" id="{5D7B2E40-83A0-4D47-BD36-0F3F36C4FA73}"/>
              </a:ext>
            </a:extLst>
          </p:cNvPr>
          <p:cNvCxnSpPr/>
          <p:nvPr/>
        </p:nvCxnSpPr>
        <p:spPr>
          <a:xfrm>
            <a:off x="3523407" y="2930203"/>
            <a:ext cx="4627942" cy="1030147"/>
          </a:xfrm>
          <a:prstGeom prst="straightConnector1">
            <a:avLst/>
          </a:prstGeom>
          <a:ln w="57150"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 descr="fdsfds" title="dsfds">
            <a:extLst>
              <a:ext uri="{FF2B5EF4-FFF2-40B4-BE49-F238E27FC236}">
                <a16:creationId xmlns:a16="http://schemas.microsoft.com/office/drawing/2014/main" id="{9BB9F841-893B-43C4-B234-43599B65C2DF}"/>
              </a:ext>
            </a:extLst>
          </p:cNvPr>
          <p:cNvCxnSpPr>
            <a:cxnSpLocks/>
          </p:cNvCxnSpPr>
          <p:nvPr/>
        </p:nvCxnSpPr>
        <p:spPr>
          <a:xfrm flipH="1" flipV="1">
            <a:off x="3560058" y="3449135"/>
            <a:ext cx="1796007" cy="590308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 descr="fdsfds" title="dsfds">
            <a:extLst>
              <a:ext uri="{FF2B5EF4-FFF2-40B4-BE49-F238E27FC236}">
                <a16:creationId xmlns:a16="http://schemas.microsoft.com/office/drawing/2014/main" id="{6A65F830-058A-41CE-BFCB-3C20C0779BE3}"/>
              </a:ext>
            </a:extLst>
          </p:cNvPr>
          <p:cNvCxnSpPr>
            <a:cxnSpLocks/>
          </p:cNvCxnSpPr>
          <p:nvPr/>
        </p:nvCxnSpPr>
        <p:spPr>
          <a:xfrm flipH="1" flipV="1">
            <a:off x="3560058" y="3236932"/>
            <a:ext cx="3320006" cy="763928"/>
          </a:xfrm>
          <a:prstGeom prst="straightConnector1">
            <a:avLst/>
          </a:prstGeom>
          <a:ln w="57150">
            <a:solidFill>
              <a:srgbClr val="FFFF00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fický objekt 5" descr="Server">
            <a:extLst>
              <a:ext uri="{FF2B5EF4-FFF2-40B4-BE49-F238E27FC236}">
                <a16:creationId xmlns:a16="http://schemas.microsoft.com/office/drawing/2014/main" id="{C7F113EF-349D-46B9-9B9C-A8210EB444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6949" y="5584955"/>
            <a:ext cx="914400" cy="914400"/>
          </a:xfrm>
          <a:prstGeom prst="rect">
            <a:avLst/>
          </a:prstGeom>
        </p:spPr>
      </p:pic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0D218AD1-E568-44D0-B096-9173B49FCAD0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7694149" y="4128283"/>
            <a:ext cx="1917071" cy="1456672"/>
          </a:xfrm>
          <a:prstGeom prst="straightConnector1">
            <a:avLst/>
          </a:prstGeom>
          <a:ln w="28575">
            <a:solidFill>
              <a:srgbClr val="FF0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>
            <a:extLst>
              <a:ext uri="{FF2B5EF4-FFF2-40B4-BE49-F238E27FC236}">
                <a16:creationId xmlns:a16="http://schemas.microsoft.com/office/drawing/2014/main" id="{4F0850F2-09DB-4004-8805-D2DF14908374}"/>
              </a:ext>
            </a:extLst>
          </p:cNvPr>
          <p:cNvCxnSpPr>
            <a:cxnSpLocks/>
          </p:cNvCxnSpPr>
          <p:nvPr/>
        </p:nvCxnSpPr>
        <p:spPr>
          <a:xfrm flipH="1">
            <a:off x="7884279" y="4084041"/>
            <a:ext cx="139152" cy="1580007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se šipkou 32">
            <a:extLst>
              <a:ext uri="{FF2B5EF4-FFF2-40B4-BE49-F238E27FC236}">
                <a16:creationId xmlns:a16="http://schemas.microsoft.com/office/drawing/2014/main" id="{F9C1EF76-AFAA-4323-9DBE-88CB176C5BC6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7694149" y="3980845"/>
            <a:ext cx="601039" cy="1604110"/>
          </a:xfrm>
          <a:prstGeom prst="straightConnector1">
            <a:avLst/>
          </a:prstGeom>
          <a:ln w="28575">
            <a:solidFill>
              <a:srgbClr val="FF0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se šipkou 35">
            <a:extLst>
              <a:ext uri="{FF2B5EF4-FFF2-40B4-BE49-F238E27FC236}">
                <a16:creationId xmlns:a16="http://schemas.microsoft.com/office/drawing/2014/main" id="{44C2A55B-FAB3-43E9-9C73-F2662A02BCC2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6863597" y="3960350"/>
            <a:ext cx="830552" cy="1624605"/>
          </a:xfrm>
          <a:prstGeom prst="straightConnector1">
            <a:avLst/>
          </a:prstGeom>
          <a:ln w="28575">
            <a:solidFill>
              <a:srgbClr val="FF0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se šipkou 41">
            <a:extLst>
              <a:ext uri="{FF2B5EF4-FFF2-40B4-BE49-F238E27FC236}">
                <a16:creationId xmlns:a16="http://schemas.microsoft.com/office/drawing/2014/main" id="{E2BEFB4D-8AAC-4B2E-8489-E068ECE9F08B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5356065" y="4039443"/>
            <a:ext cx="2338084" cy="1545512"/>
          </a:xfrm>
          <a:prstGeom prst="straightConnector1">
            <a:avLst/>
          </a:prstGeom>
          <a:ln w="28575">
            <a:solidFill>
              <a:srgbClr val="FF0000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C7E0FB3F-9319-4DC4-9885-616437A8C5BA}"/>
              </a:ext>
            </a:extLst>
          </p:cNvPr>
          <p:cNvSpPr txBox="1"/>
          <p:nvPr/>
        </p:nvSpPr>
        <p:spPr>
          <a:xfrm>
            <a:off x="8047031" y="5809493"/>
            <a:ext cx="3336898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DFS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\\somedomain\dfs\repository </a:t>
            </a:r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5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  <p:bldP spid="13" grpId="0"/>
      <p:bldP spid="18" grpId="0"/>
      <p:bldP spid="19" grpId="0"/>
      <p:bldP spid="20" grpId="0" animBg="1"/>
      <p:bldP spid="21" grpId="0"/>
      <p:bldP spid="24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181B6F-95E3-4317-A223-ECC06FCEE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E75E9A-5E07-4169-9BC9-B185E9E6E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>
                <a:cs typeface="Segoe UI"/>
              </a:rPr>
              <a:t>Představení VSC</a:t>
            </a:r>
          </a:p>
          <a:p>
            <a:endParaRPr lang="cs-CZ" dirty="0"/>
          </a:p>
          <a:p>
            <a:r>
              <a:rPr lang="cs-CZ" dirty="0"/>
              <a:t>Nová funkce pro vypsání přihlášených uživatelů</a:t>
            </a:r>
          </a:p>
          <a:p>
            <a:r>
              <a:rPr lang="cs-CZ" dirty="0"/>
              <a:t>Úprava funkce + nová "globální" proměnná</a:t>
            </a:r>
            <a:endParaRPr lang="cs-CZ" dirty="0">
              <a:cs typeface="Segoe UI"/>
            </a:endParaRPr>
          </a:p>
          <a:p>
            <a:r>
              <a:rPr lang="cs-CZ" dirty="0">
                <a:cs typeface="Segoe UI"/>
              </a:rPr>
              <a:t>Změna hodnoty proměnné</a:t>
            </a:r>
          </a:p>
          <a:p>
            <a:r>
              <a:rPr lang="cs-CZ" dirty="0">
                <a:cs typeface="Segoe UI"/>
              </a:rPr>
              <a:t>Smazání proměnné</a:t>
            </a:r>
            <a:endParaRPr lang="en-US" dirty="0">
              <a:cs typeface="Segoe UI"/>
            </a:endParaRPr>
          </a:p>
          <a:p>
            <a:endParaRPr lang="cs-CZ" dirty="0"/>
          </a:p>
          <a:p>
            <a:r>
              <a:rPr lang="cs-CZ" dirty="0"/>
              <a:t>Nový </a:t>
            </a:r>
            <a:r>
              <a:rPr lang="cs-CZ" dirty="0" err="1"/>
              <a:t>Powershell</a:t>
            </a:r>
            <a:r>
              <a:rPr lang="cs-CZ" dirty="0"/>
              <a:t> modul</a:t>
            </a:r>
          </a:p>
          <a:p>
            <a:r>
              <a:rPr lang="cs-CZ" dirty="0">
                <a:cs typeface="Segoe UI"/>
              </a:rPr>
              <a:t>Nová verze tohoto modulu</a:t>
            </a:r>
            <a:endParaRPr lang="en-US" dirty="0">
              <a:cs typeface="Segoe UI"/>
            </a:endParaRPr>
          </a:p>
          <a:p>
            <a:r>
              <a:rPr lang="cs-CZ" dirty="0">
                <a:cs typeface="Segoe UI"/>
              </a:rPr>
              <a:t>Smazání modulu</a:t>
            </a:r>
            <a:endParaRPr lang="en-US" dirty="0">
              <a:cs typeface="Segoe UI"/>
            </a:endParaRPr>
          </a:p>
          <a:p>
            <a:endParaRPr lang="en-US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60423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3">
            <a:extLst>
              <a:ext uri="{FF2B5EF4-FFF2-40B4-BE49-F238E27FC236}">
                <a16:creationId xmlns:a16="http://schemas.microsoft.com/office/drawing/2014/main" id="{56267FE9-6041-42EC-96B2-541ABC5E44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922" t="465" r="30265" b="-1861"/>
          <a:stretch/>
        </p:blipFill>
        <p:spPr>
          <a:xfrm>
            <a:off x="7290298" y="-1"/>
            <a:ext cx="4901702" cy="6996223"/>
          </a:xfrm>
        </p:spPr>
      </p:pic>
      <p:sp>
        <p:nvSpPr>
          <p:cNvPr id="16" name="Nadpis 1">
            <a:extLst>
              <a:ext uri="{FF2B5EF4-FFF2-40B4-BE49-F238E27FC236}">
                <a16:creationId xmlns:a16="http://schemas.microsoft.com/office/drawing/2014/main" id="{A8125AD2-36EB-48D2-9933-76CB95B4A474}"/>
              </a:ext>
            </a:extLst>
          </p:cNvPr>
          <p:cNvSpPr txBox="1">
            <a:spLocks/>
          </p:cNvSpPr>
          <p:nvPr/>
        </p:nvSpPr>
        <p:spPr>
          <a:xfrm>
            <a:off x="618996" y="1352826"/>
            <a:ext cx="5781804" cy="63927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F05B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Struktura</a:t>
            </a:r>
            <a:r>
              <a:rPr lang="en-US" dirty="0"/>
              <a:t> </a:t>
            </a:r>
            <a:r>
              <a:rPr lang="en-US" dirty="0" err="1"/>
              <a:t>repozitáře</a:t>
            </a:r>
            <a:r>
              <a:rPr lang="en-US" dirty="0"/>
              <a:t> a </a:t>
            </a:r>
            <a:r>
              <a:rPr lang="en-US" dirty="0" err="1"/>
              <a:t>její</a:t>
            </a:r>
            <a:r>
              <a:rPr lang="en-US" dirty="0"/>
              <a:t> </a:t>
            </a:r>
            <a:r>
              <a:rPr lang="en-US" dirty="0" err="1"/>
              <a:t>účel</a:t>
            </a:r>
            <a:endParaRPr lang="cs-CZ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52A29C-088F-4726-9A24-8E75BA33C09E}"/>
              </a:ext>
            </a:extLst>
          </p:cNvPr>
          <p:cNvSpPr txBox="1"/>
          <p:nvPr/>
        </p:nvSpPr>
        <p:spPr>
          <a:xfrm>
            <a:off x="448641" y="3479727"/>
            <a:ext cx="2573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0070C0"/>
                </a:solidFill>
              </a:rPr>
              <a:t>Obsah distribuovaný </a:t>
            </a:r>
          </a:p>
          <a:p>
            <a:r>
              <a:rPr lang="cs-CZ" b="1" dirty="0">
                <a:solidFill>
                  <a:srgbClr val="0070C0"/>
                </a:solidFill>
              </a:rPr>
              <a:t>na </a:t>
            </a:r>
            <a:r>
              <a:rPr lang="en-US" b="1" dirty="0" err="1">
                <a:solidFill>
                  <a:srgbClr val="0070C0"/>
                </a:solidFill>
              </a:rPr>
              <a:t>klient</a:t>
            </a:r>
            <a:r>
              <a:rPr lang="cs-CZ" b="1" dirty="0">
                <a:solidFill>
                  <a:srgbClr val="0070C0"/>
                </a:solidFill>
              </a:rPr>
              <a:t>y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BD9B0F-2837-4CE3-9682-5F5C8ADD8D28}"/>
              </a:ext>
            </a:extLst>
          </p:cNvPr>
          <p:cNvSpPr txBox="1"/>
          <p:nvPr/>
        </p:nvSpPr>
        <p:spPr>
          <a:xfrm>
            <a:off x="2660404" y="4496565"/>
            <a:ext cx="132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>
                <a:solidFill>
                  <a:srgbClr val="FFC000"/>
                </a:solidFill>
              </a:rPr>
              <a:t>Řídíci</a:t>
            </a:r>
            <a:r>
              <a:rPr lang="cs-CZ" b="1" dirty="0">
                <a:solidFill>
                  <a:srgbClr val="FFC000"/>
                </a:solidFill>
              </a:rPr>
              <a:t> data</a:t>
            </a:r>
            <a:endParaRPr lang="en-US" b="1" dirty="0">
              <a:solidFill>
                <a:srgbClr val="FFC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B151356-22A6-42E4-BEB3-8E84AB7A2BA1}"/>
              </a:ext>
            </a:extLst>
          </p:cNvPr>
          <p:cNvCxnSpPr>
            <a:cxnSpLocks/>
          </p:cNvCxnSpPr>
          <p:nvPr/>
        </p:nvCxnSpPr>
        <p:spPr>
          <a:xfrm flipV="1">
            <a:off x="2929631" y="2312894"/>
            <a:ext cx="4643021" cy="14494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2D4B70E-1CA8-4AB9-94A3-1A5946599ECD}"/>
              </a:ext>
            </a:extLst>
          </p:cNvPr>
          <p:cNvCxnSpPr>
            <a:cxnSpLocks/>
          </p:cNvCxnSpPr>
          <p:nvPr/>
        </p:nvCxnSpPr>
        <p:spPr>
          <a:xfrm flipV="1">
            <a:off x="2929631" y="2926080"/>
            <a:ext cx="4643021" cy="83628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1CF4D38-F3A0-4C51-A058-26DB377222D3}"/>
              </a:ext>
            </a:extLst>
          </p:cNvPr>
          <p:cNvCxnSpPr>
            <a:cxnSpLocks/>
          </p:cNvCxnSpPr>
          <p:nvPr/>
        </p:nvCxnSpPr>
        <p:spPr>
          <a:xfrm flipV="1">
            <a:off x="2929631" y="3564029"/>
            <a:ext cx="4643021" cy="1983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1A3601-BF5D-417D-8BE6-33F12E386566}"/>
              </a:ext>
            </a:extLst>
          </p:cNvPr>
          <p:cNvCxnSpPr>
            <a:cxnSpLocks/>
          </p:cNvCxnSpPr>
          <p:nvPr/>
        </p:nvCxnSpPr>
        <p:spPr>
          <a:xfrm>
            <a:off x="2929631" y="3762367"/>
            <a:ext cx="4643021" cy="3636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1C58B00-2180-4F64-8291-3DF3B38006BA}"/>
              </a:ext>
            </a:extLst>
          </p:cNvPr>
          <p:cNvCxnSpPr>
            <a:cxnSpLocks/>
          </p:cNvCxnSpPr>
          <p:nvPr/>
        </p:nvCxnSpPr>
        <p:spPr>
          <a:xfrm flipV="1">
            <a:off x="4092606" y="1100831"/>
            <a:ext cx="3480046" cy="3580400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801F519-0708-4392-9E8E-7EC40A320CC0}"/>
              </a:ext>
            </a:extLst>
          </p:cNvPr>
          <p:cNvCxnSpPr>
            <a:cxnSpLocks/>
          </p:cNvCxnSpPr>
          <p:nvPr/>
        </p:nvCxnSpPr>
        <p:spPr>
          <a:xfrm flipV="1">
            <a:off x="4092606" y="1672465"/>
            <a:ext cx="3480046" cy="3060682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947D8FE-53C4-4B16-87DE-438C3055C67E}"/>
              </a:ext>
            </a:extLst>
          </p:cNvPr>
          <p:cNvCxnSpPr>
            <a:cxnSpLocks/>
          </p:cNvCxnSpPr>
          <p:nvPr/>
        </p:nvCxnSpPr>
        <p:spPr>
          <a:xfrm>
            <a:off x="4092606" y="4681231"/>
            <a:ext cx="3480046" cy="103833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D190487-8928-4C83-ACB4-E3D8374A209E}"/>
              </a:ext>
            </a:extLst>
          </p:cNvPr>
          <p:cNvCxnSpPr>
            <a:cxnSpLocks/>
          </p:cNvCxnSpPr>
          <p:nvPr/>
        </p:nvCxnSpPr>
        <p:spPr>
          <a:xfrm>
            <a:off x="4092606" y="4681231"/>
            <a:ext cx="3480046" cy="725270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FC8DC50-97AE-4763-8180-8C101C32BCDA}"/>
              </a:ext>
            </a:extLst>
          </p:cNvPr>
          <p:cNvCxnSpPr>
            <a:cxnSpLocks/>
          </p:cNvCxnSpPr>
          <p:nvPr/>
        </p:nvCxnSpPr>
        <p:spPr>
          <a:xfrm>
            <a:off x="4092606" y="4681231"/>
            <a:ext cx="3480046" cy="1364462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8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125AD2-36EB-48D2-9933-76CB95B4A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.</a:t>
            </a:r>
            <a:r>
              <a:rPr lang="cs-CZ" dirty="0" err="1"/>
              <a:t>githooks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CD0271-3469-4097-8AEA-CCD266475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7636086" cy="41276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cs-CZ" dirty="0"/>
              <a:t>Nativní vlastnost </a:t>
            </a:r>
            <a:r>
              <a:rPr lang="cs-CZ" dirty="0" err="1"/>
              <a:t>GITu</a:t>
            </a:r>
            <a:endParaRPr lang="cs-CZ" dirty="0" err="1">
              <a:cs typeface="Segoe UI"/>
            </a:endParaRPr>
          </a:p>
          <a:p>
            <a:r>
              <a:rPr lang="cs-CZ" dirty="0"/>
              <a:t>Umožňují na různé události navázat spuštění vlastního skriptu</a:t>
            </a:r>
          </a:p>
          <a:p>
            <a:pPr lvl="1"/>
            <a:r>
              <a:rPr lang="cs-CZ" dirty="0"/>
              <a:t>Pokud spuštěný skript skončí chybou, dojde k přerušení GIT události, která jej iniciovala</a:t>
            </a:r>
          </a:p>
          <a:p>
            <a:endParaRPr lang="cs-CZ" dirty="0"/>
          </a:p>
          <a:p>
            <a:r>
              <a:rPr lang="cs-CZ" b="1" dirty="0"/>
              <a:t>commit-msg.ps1</a:t>
            </a:r>
          </a:p>
          <a:p>
            <a:pPr lvl="1"/>
            <a:r>
              <a:rPr lang="cs-CZ" dirty="0"/>
              <a:t>Kontrola tvaru názvu </a:t>
            </a:r>
            <a:r>
              <a:rPr lang="cs-CZ" dirty="0" err="1"/>
              <a:t>commitu</a:t>
            </a:r>
            <a:endParaRPr lang="cs-CZ" dirty="0"/>
          </a:p>
          <a:p>
            <a:r>
              <a:rPr lang="cs-CZ" b="1" dirty="0"/>
              <a:t>pre-commit.ps1</a:t>
            </a:r>
          </a:p>
          <a:p>
            <a:pPr marL="642620" lvl="1"/>
            <a:r>
              <a:rPr lang="cs-CZ" dirty="0"/>
              <a:t>Kontrola stavu </a:t>
            </a:r>
            <a:r>
              <a:rPr lang="cs-CZ" dirty="0" err="1"/>
              <a:t>repozitáře</a:t>
            </a:r>
            <a:r>
              <a:rPr lang="cs-CZ" dirty="0"/>
              <a:t>, syntaxe, </a:t>
            </a:r>
            <a:r>
              <a:rPr lang="cs-CZ" dirty="0" err="1"/>
              <a:t>best</a:t>
            </a:r>
            <a:r>
              <a:rPr lang="cs-CZ" dirty="0"/>
              <a:t> </a:t>
            </a:r>
            <a:r>
              <a:rPr lang="cs-CZ" dirty="0" err="1"/>
              <a:t>practices</a:t>
            </a:r>
            <a:r>
              <a:rPr lang="cs-CZ" dirty="0"/>
              <a:t>, modulů, ps1 skriptů, ...</a:t>
            </a:r>
            <a:endParaRPr lang="cs-CZ" dirty="0">
              <a:cs typeface="Segoe UI"/>
            </a:endParaRPr>
          </a:p>
          <a:p>
            <a:r>
              <a:rPr lang="cs-CZ" b="1" dirty="0"/>
              <a:t>post-commit.ps1</a:t>
            </a:r>
          </a:p>
          <a:p>
            <a:pPr lvl="1"/>
            <a:r>
              <a:rPr lang="cs-CZ" dirty="0"/>
              <a:t>Automatický push commitu do Cloud repo</a:t>
            </a:r>
          </a:p>
          <a:p>
            <a:r>
              <a:rPr lang="cs-CZ" b="1" dirty="0"/>
              <a:t>post-merge.ps1</a:t>
            </a:r>
          </a:p>
          <a:p>
            <a:pPr marL="642620" lvl="1"/>
            <a:r>
              <a:rPr lang="cs-CZ" dirty="0"/>
              <a:t>Upozornění na proběhlý auto-</a:t>
            </a:r>
            <a:r>
              <a:rPr lang="cs-CZ" dirty="0" err="1"/>
              <a:t>merge</a:t>
            </a:r>
            <a:r>
              <a:rPr lang="cs-CZ" dirty="0"/>
              <a:t> u rozpracovaných souborů</a:t>
            </a:r>
          </a:p>
          <a:p>
            <a:pPr marL="642620" lvl="1"/>
            <a:endParaRPr lang="cs-CZ" dirty="0">
              <a:cs typeface="Segoe UI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7F651EF-A4BF-4C7D-83FC-D13275264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412" y="1999079"/>
            <a:ext cx="1943100" cy="2514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352F01-44C7-407B-BB31-C133A05B8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0412" y="1999079"/>
            <a:ext cx="1132075" cy="3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3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Obsahu </a:t>
            </a:r>
            <a:r>
              <a:rPr lang="cs-CZ" dirty="0" err="1"/>
              <a:t>shell</a:t>
            </a:r>
            <a:r>
              <a:rPr lang="cs-CZ" dirty="0"/>
              <a:t> skriptu a navařeného ps1</a:t>
            </a:r>
          </a:p>
          <a:p>
            <a:endParaRPr lang="cs-CZ" dirty="0"/>
          </a:p>
          <a:p>
            <a:r>
              <a:rPr lang="cs-CZ" dirty="0" err="1"/>
              <a:t>Commit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se špatně formátovaným </a:t>
            </a:r>
            <a:r>
              <a:rPr lang="cs-CZ" dirty="0" err="1"/>
              <a:t>commit</a:t>
            </a:r>
            <a:r>
              <a:rPr lang="cs-CZ" dirty="0"/>
              <a:t> </a:t>
            </a:r>
            <a:r>
              <a:rPr lang="cs-CZ" dirty="0" err="1"/>
              <a:t>message</a:t>
            </a:r>
            <a:endParaRPr lang="cs-CZ" dirty="0" err="1">
              <a:cs typeface="Segoe UI"/>
            </a:endParaRPr>
          </a:p>
          <a:p>
            <a:pPr marL="642620" lvl="1"/>
            <a:r>
              <a:rPr lang="cs-CZ" dirty="0"/>
              <a:t>s chybnou syntaxí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porušující </a:t>
            </a:r>
            <a:r>
              <a:rPr lang="cs-CZ" dirty="0" err="1"/>
              <a:t>best</a:t>
            </a:r>
            <a:r>
              <a:rPr lang="cs-CZ" dirty="0"/>
              <a:t> </a:t>
            </a:r>
            <a:r>
              <a:rPr lang="cs-CZ" dirty="0" err="1"/>
              <a:t>practice</a:t>
            </a:r>
            <a:endParaRPr lang="cs-CZ" dirty="0" err="1">
              <a:cs typeface="Segoe UI"/>
            </a:endParaRPr>
          </a:p>
          <a:p>
            <a:pPr lvl="2"/>
            <a:r>
              <a:rPr lang="cs-CZ" dirty="0" err="1">
                <a:ea typeface="+mn-lt"/>
                <a:cs typeface="+mn-lt"/>
              </a:rPr>
              <a:t>ConvertTo-SecureString</a:t>
            </a:r>
            <a:r>
              <a:rPr lang="cs-CZ" dirty="0">
                <a:ea typeface="+mn-lt"/>
                <a:cs typeface="+mn-lt"/>
              </a:rPr>
              <a:t> -</a:t>
            </a:r>
            <a:r>
              <a:rPr lang="cs-CZ" dirty="0" err="1">
                <a:ea typeface="+mn-lt"/>
                <a:cs typeface="+mn-lt"/>
              </a:rPr>
              <a:t>String</a:t>
            </a:r>
            <a:r>
              <a:rPr lang="cs-CZ" dirty="0">
                <a:ea typeface="+mn-lt"/>
                <a:cs typeface="+mn-lt"/>
              </a:rPr>
              <a:t> $</a:t>
            </a:r>
            <a:r>
              <a:rPr lang="cs-CZ" dirty="0" err="1">
                <a:ea typeface="+mn-lt"/>
                <a:cs typeface="+mn-lt"/>
              </a:rPr>
              <a:t>Encrypted</a:t>
            </a:r>
            <a:r>
              <a:rPr lang="cs-CZ" dirty="0">
                <a:ea typeface="+mn-lt"/>
                <a:cs typeface="+mn-lt"/>
              </a:rPr>
              <a:t> -</a:t>
            </a:r>
            <a:r>
              <a:rPr lang="cs-CZ" dirty="0" err="1">
                <a:ea typeface="+mn-lt"/>
                <a:cs typeface="+mn-lt"/>
              </a:rPr>
              <a:t>AsPlainText</a:t>
            </a:r>
            <a:endParaRPr lang="cs-CZ" dirty="0" err="1">
              <a:cs typeface="Segoe UI"/>
            </a:endParaRPr>
          </a:p>
          <a:p>
            <a:pPr marL="642620" lvl="1"/>
            <a:r>
              <a:rPr lang="cs-CZ" dirty="0">
                <a:cs typeface="Segoe UI"/>
              </a:rPr>
              <a:t>modifikace proměnné z </a:t>
            </a:r>
            <a:r>
              <a:rPr lang="cs-CZ" dirty="0" err="1">
                <a:cs typeface="Segoe UI"/>
              </a:rPr>
              <a:t>Variables</a:t>
            </a:r>
            <a:r>
              <a:rPr lang="cs-CZ" dirty="0">
                <a:cs typeface="Segoe UI"/>
              </a:rPr>
              <a:t> modulu, která je již někde použita</a:t>
            </a:r>
          </a:p>
          <a:p>
            <a:pPr marL="642620" lvl="1"/>
            <a:r>
              <a:rPr lang="cs-CZ" dirty="0">
                <a:cs typeface="Segoe UI"/>
              </a:rPr>
              <a:t>změna parametrů funkce, která je již někde použita</a:t>
            </a:r>
          </a:p>
          <a:p>
            <a:pPr marL="642620" lvl="1"/>
            <a:r>
              <a:rPr lang="cs-CZ" dirty="0">
                <a:cs typeface="Segoe UI"/>
              </a:rPr>
              <a:t>smazání funkce, která je již někde použita (</a:t>
            </a:r>
            <a:r>
              <a:rPr lang="en-US" dirty="0">
                <a:ea typeface="+mn-lt"/>
                <a:cs typeface="+mn-lt"/>
              </a:rPr>
              <a:t>Send-Email</a:t>
            </a:r>
            <a:r>
              <a:rPr lang="cs-CZ" dirty="0">
                <a:cs typeface="Segoe UI"/>
              </a:rPr>
              <a:t>)</a:t>
            </a:r>
          </a:p>
          <a:p>
            <a:pPr marL="342582"/>
            <a:endParaRPr lang="cs-CZ" dirty="0">
              <a:cs typeface="Segoe UI"/>
            </a:endParaRPr>
          </a:p>
          <a:p>
            <a:pPr marL="342582"/>
            <a:r>
              <a:rPr lang="cs-CZ" dirty="0">
                <a:cs typeface="Segoe UI"/>
              </a:rPr>
              <a:t>Git Log ve VSC</a:t>
            </a:r>
          </a:p>
          <a:p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96671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4CB9A0-7264-45B4-AAE5-87F69D603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.</a:t>
            </a:r>
            <a:r>
              <a:rPr lang="cs-CZ" dirty="0" err="1"/>
              <a:t>vscode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6F7F10-0B9F-4179-A277-EADC18422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Obsahuje nastavení VSC pro daný </a:t>
            </a:r>
            <a:r>
              <a:rPr lang="cs-CZ" dirty="0" err="1"/>
              <a:t>workspace</a:t>
            </a:r>
            <a:r>
              <a:rPr lang="cs-CZ" dirty="0"/>
              <a:t> </a:t>
            </a:r>
            <a:endParaRPr lang="cs-CZ" dirty="0">
              <a:cs typeface="Segoe UI"/>
            </a:endParaRPr>
          </a:p>
          <a:p>
            <a:endParaRPr lang="cs-CZ" dirty="0"/>
          </a:p>
          <a:p>
            <a:r>
              <a:rPr lang="cs-CZ" b="1" dirty="0" err="1"/>
              <a:t>extensions.json</a:t>
            </a:r>
            <a:endParaRPr lang="cs-CZ" b="1" dirty="0"/>
          </a:p>
          <a:p>
            <a:pPr lvl="1"/>
            <a:r>
              <a:rPr lang="cs-CZ" dirty="0"/>
              <a:t>Doporučené </a:t>
            </a:r>
            <a:r>
              <a:rPr lang="cs-CZ" dirty="0" err="1"/>
              <a:t>extension</a:t>
            </a:r>
            <a:endParaRPr lang="cs-CZ" dirty="0"/>
          </a:p>
          <a:p>
            <a:r>
              <a:rPr lang="cs-CZ" b="1" dirty="0" err="1"/>
              <a:t>settings.json</a:t>
            </a:r>
            <a:endParaRPr lang="cs-CZ" b="1" dirty="0"/>
          </a:p>
          <a:p>
            <a:pPr lvl="1"/>
            <a:r>
              <a:rPr lang="cs-CZ" dirty="0"/>
              <a:t>Nastavení chování VSC editoru</a:t>
            </a:r>
          </a:p>
          <a:p>
            <a:pPr lvl="2"/>
            <a:r>
              <a:rPr lang="cs-CZ" dirty="0"/>
              <a:t>Formátování, vzhled, výchozí programovací jazyk, </a:t>
            </a:r>
            <a:r>
              <a:rPr lang="cs-CZ" dirty="0" err="1"/>
              <a:t>trimming</a:t>
            </a:r>
            <a:r>
              <a:rPr lang="cs-CZ" dirty="0"/>
              <a:t>, </a:t>
            </a:r>
            <a:r>
              <a:rPr lang="cs-CZ" dirty="0" err="1"/>
              <a:t>wordwrap</a:t>
            </a:r>
            <a:r>
              <a:rPr lang="cs-CZ" dirty="0"/>
              <a:t>, </a:t>
            </a:r>
            <a:r>
              <a:rPr lang="cs-CZ" dirty="0" err="1"/>
              <a:t>autostash</a:t>
            </a:r>
            <a:r>
              <a:rPr lang="cs-CZ" dirty="0"/>
              <a:t>, </a:t>
            </a:r>
            <a:r>
              <a:rPr lang="cs-CZ" dirty="0" err="1"/>
              <a:t>autocasing</a:t>
            </a:r>
            <a:r>
              <a:rPr lang="cs-CZ" dirty="0"/>
              <a:t>…</a:t>
            </a:r>
            <a:endParaRPr lang="cs-CZ" dirty="0">
              <a:cs typeface="Segoe U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F587FA8-F26E-409B-9520-54BE28459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162" y="1999080"/>
            <a:ext cx="2419350" cy="1390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DBEB01-A390-446F-8463-C09DE8D94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163" y="1999080"/>
            <a:ext cx="1086359" cy="33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5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Ukázka auto formátování kódu při uložení</a:t>
            </a:r>
          </a:p>
          <a:p>
            <a:r>
              <a:rPr lang="cs-CZ" dirty="0">
                <a:cs typeface="Segoe UI"/>
              </a:rPr>
              <a:t>Smazání </a:t>
            </a:r>
            <a:r>
              <a:rPr lang="cs-CZ" dirty="0" err="1">
                <a:cs typeface="Segoe UI"/>
              </a:rPr>
              <a:t>trailing</a:t>
            </a:r>
            <a:r>
              <a:rPr lang="cs-CZ" dirty="0">
                <a:cs typeface="Segoe UI"/>
              </a:rPr>
              <a:t> </a:t>
            </a:r>
            <a:r>
              <a:rPr lang="cs-CZ" dirty="0" err="1">
                <a:cs typeface="Segoe UI"/>
              </a:rPr>
              <a:t>whitespace</a:t>
            </a:r>
            <a:endParaRPr lang="cs-CZ" dirty="0">
              <a:cs typeface="Segoe UI"/>
            </a:endParaRPr>
          </a:p>
          <a:p>
            <a:endParaRPr lang="cs-CZ" dirty="0">
              <a:cs typeface="Segoe UI"/>
            </a:endParaRPr>
          </a:p>
          <a:p>
            <a:r>
              <a:rPr lang="cs-CZ" dirty="0">
                <a:cs typeface="Segoe UI"/>
              </a:rPr>
              <a:t>Ukázka </a:t>
            </a:r>
            <a:r>
              <a:rPr lang="cs-CZ" dirty="0" err="1">
                <a:cs typeface="Segoe UI"/>
              </a:rPr>
              <a:t>GitLens</a:t>
            </a:r>
            <a:endParaRPr lang="cs-CZ" dirty="0">
              <a:cs typeface="Segoe UI"/>
            </a:endParaRPr>
          </a:p>
          <a:p>
            <a:pPr lvl="1"/>
            <a:r>
              <a:rPr lang="cs-CZ" dirty="0">
                <a:cs typeface="Segoe UI"/>
              </a:rPr>
              <a:t>Seznam </a:t>
            </a:r>
            <a:r>
              <a:rPr lang="cs-CZ" dirty="0" err="1">
                <a:cs typeface="Segoe UI"/>
              </a:rPr>
              <a:t>commitů</a:t>
            </a:r>
            <a:endParaRPr lang="cs-CZ" dirty="0">
              <a:cs typeface="Segoe UI"/>
            </a:endParaRPr>
          </a:p>
          <a:p>
            <a:pPr lvl="1"/>
            <a:r>
              <a:rPr lang="cs-CZ" dirty="0">
                <a:cs typeface="Segoe UI"/>
              </a:rPr>
              <a:t>Historie změn vybraného souboru</a:t>
            </a:r>
          </a:p>
        </p:txBody>
      </p:sp>
    </p:spTree>
    <p:extLst>
      <p:ext uri="{BB962C8B-B14F-4D97-AF65-F5344CB8AC3E}">
        <p14:creationId xmlns:p14="http://schemas.microsoft.com/office/powerpoint/2010/main" val="272406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1A56BA-2A61-4D55-BEC8-DDCC3A972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200" y="2165723"/>
            <a:ext cx="2980313" cy="91096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5A9A467C-90BF-44E9-9682-FDFCD4005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Custom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EEFEFC-40F2-4E14-83A1-B664E911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7964204" cy="41276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cs-CZ" dirty="0"/>
              <a:t>Obsažené složky se z DFS distribuují </a:t>
            </a:r>
            <a:r>
              <a:rPr lang="cs-CZ" b="1" dirty="0"/>
              <a:t>pouze</a:t>
            </a:r>
            <a:r>
              <a:rPr lang="cs-CZ" dirty="0"/>
              <a:t> na zadané stroje</a:t>
            </a:r>
          </a:p>
          <a:p>
            <a:pPr lvl="1"/>
            <a:r>
              <a:rPr lang="cs-CZ" dirty="0"/>
              <a:t>Do </a:t>
            </a:r>
            <a:r>
              <a:rPr lang="en-US" dirty="0"/>
              <a:t>%</a:t>
            </a:r>
            <a:r>
              <a:rPr lang="cs-CZ" dirty="0"/>
              <a:t>WINDIR</a:t>
            </a:r>
            <a:r>
              <a:rPr lang="en-US" dirty="0"/>
              <a:t>%</a:t>
            </a:r>
            <a:r>
              <a:rPr lang="cs-CZ" dirty="0"/>
              <a:t>\</a:t>
            </a:r>
            <a:r>
              <a:rPr lang="cs-CZ" dirty="0" err="1"/>
              <a:t>Scripts</a:t>
            </a:r>
            <a:r>
              <a:rPr lang="en-US" dirty="0"/>
              <a:t> (</a:t>
            </a:r>
            <a:r>
              <a:rPr lang="cs-CZ" dirty="0"/>
              <a:t>ale dá se změnit)</a:t>
            </a:r>
          </a:p>
          <a:p>
            <a:pPr lvl="1"/>
            <a:endParaRPr lang="cs-CZ" dirty="0"/>
          </a:p>
          <a:p>
            <a:r>
              <a:rPr lang="cs-CZ" u="sng" dirty="0"/>
              <a:t>Tato sekce vám umožňuje přesunout jakýkoli obsah do </a:t>
            </a:r>
            <a:r>
              <a:rPr lang="cs-CZ" u="sng" dirty="0" err="1"/>
              <a:t>repo</a:t>
            </a:r>
            <a:r>
              <a:rPr lang="cs-CZ" u="sng" dirty="0"/>
              <a:t>, zde jej spravovat a do původního umístění jej synchronizovat z </a:t>
            </a:r>
            <a:r>
              <a:rPr lang="cs-CZ" u="sng" dirty="0" err="1"/>
              <a:t>repozitáře</a:t>
            </a:r>
            <a:endParaRPr lang="cs-CZ" u="sng" dirty="0"/>
          </a:p>
          <a:p>
            <a:pPr lvl="1"/>
            <a:endParaRPr lang="cs-CZ" dirty="0"/>
          </a:p>
          <a:p>
            <a:r>
              <a:rPr lang="cs-CZ" b="1" dirty="0"/>
              <a:t>customConfig.ps1</a:t>
            </a:r>
          </a:p>
          <a:p>
            <a:pPr lvl="1"/>
            <a:r>
              <a:rPr lang="cs-CZ" dirty="0"/>
              <a:t>Konfigurační soubor definující proměnnou </a:t>
            </a:r>
            <a:r>
              <a:rPr lang="cs-CZ" b="1" dirty="0"/>
              <a:t>$</a:t>
            </a:r>
            <a:r>
              <a:rPr lang="cs-CZ" b="1" dirty="0" err="1"/>
              <a:t>customConfig</a:t>
            </a:r>
            <a:endParaRPr lang="cs-CZ" dirty="0"/>
          </a:p>
          <a:p>
            <a:pPr marL="642620" lvl="1"/>
            <a:r>
              <a:rPr lang="cs-CZ" dirty="0"/>
              <a:t>Definuje, jaký obsah se má distribuovat na jaké stroje</a:t>
            </a:r>
            <a:endParaRPr lang="en-US" b="1" dirty="0"/>
          </a:p>
          <a:p>
            <a:pPr marL="1364932" lvl="2"/>
            <a:r>
              <a:rPr lang="cs-CZ" dirty="0">
                <a:cs typeface="Segoe UI"/>
              </a:rPr>
              <a:t>Případně do jakého umístění, s jakými právy, …</a:t>
            </a:r>
          </a:p>
          <a:p>
            <a:pPr marL="357188" lvl="1" indent="0">
              <a:buNone/>
            </a:pPr>
            <a:endParaRPr lang="cs-CZ" dirty="0"/>
          </a:p>
          <a:p>
            <a:r>
              <a:rPr lang="cs-CZ" b="1" dirty="0"/>
              <a:t>Repo_Sync</a:t>
            </a:r>
          </a:p>
          <a:p>
            <a:pPr marL="642620" lvl="1"/>
            <a:r>
              <a:rPr lang="cs-CZ" b="1" dirty="0"/>
              <a:t>repo_sync.ps1</a:t>
            </a:r>
            <a:r>
              <a:rPr lang="cs-CZ" dirty="0"/>
              <a:t> slouží ke stažení obsahu Cloud </a:t>
            </a:r>
            <a:r>
              <a:rPr lang="cs-CZ" dirty="0" err="1"/>
              <a:t>repozitáře</a:t>
            </a:r>
            <a:r>
              <a:rPr lang="cs-CZ" dirty="0"/>
              <a:t> na MGM server, jeho zpracování a distribuci </a:t>
            </a:r>
            <a:r>
              <a:rPr lang="cs-CZ" u="sng" dirty="0"/>
              <a:t>vybraných </a:t>
            </a:r>
            <a:r>
              <a:rPr lang="cs-CZ" dirty="0"/>
              <a:t>částí do DFS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>
                <a:ea typeface="+mn-lt"/>
                <a:cs typeface="+mn-lt"/>
              </a:rPr>
              <a:t>By design se </a:t>
            </a:r>
            <a:r>
              <a:rPr lang="cs-CZ" u="sng" dirty="0">
                <a:ea typeface="+mn-lt"/>
                <a:cs typeface="+mn-lt"/>
              </a:rPr>
              <a:t>musí </a:t>
            </a:r>
            <a:r>
              <a:rPr lang="cs-CZ" dirty="0">
                <a:ea typeface="+mn-lt"/>
                <a:cs typeface="+mn-lt"/>
              </a:rPr>
              <a:t>distribuovat na MGM server</a:t>
            </a:r>
            <a:endParaRPr lang="cs-CZ" dirty="0">
              <a:cs typeface="Segoe U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C3FA9B-D2EE-4B0A-BB13-91BFCDC06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200" y="2165723"/>
            <a:ext cx="989704" cy="28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621" y="1251661"/>
            <a:ext cx="1065872" cy="1444405"/>
          </a:xfrm>
          <a:prstGeom prst="rect">
            <a:avLst/>
          </a:prstGeom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068221"/>
              </p:ext>
            </p:extLst>
          </p:nvPr>
        </p:nvGraphicFramePr>
        <p:xfrm>
          <a:off x="619125" y="2019670"/>
          <a:ext cx="10944225" cy="4127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grpSp>
        <p:nvGrpSpPr>
          <p:cNvPr id="3" name="Group 2"/>
          <p:cNvGrpSpPr/>
          <p:nvPr/>
        </p:nvGrpSpPr>
        <p:grpSpPr>
          <a:xfrm>
            <a:off x="1012677" y="1220843"/>
            <a:ext cx="2251995" cy="1800095"/>
            <a:chOff x="1069238" y="771765"/>
            <a:chExt cx="2251995" cy="18000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2058" y="771765"/>
              <a:ext cx="1019175" cy="138112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238" y="904985"/>
              <a:ext cx="1292295" cy="1666875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619124" y="4423662"/>
            <a:ext cx="24430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Commit</a:t>
            </a:r>
            <a:r>
              <a:rPr lang="en-US" dirty="0"/>
              <a:t> </a:t>
            </a:r>
            <a:r>
              <a:rPr lang="cs-CZ" dirty="0"/>
              <a:t>Custom\Adm_Tools a Custom\customConfig.ps1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Push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9711" y="4423662"/>
            <a:ext cx="2443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Pull</a:t>
            </a:r>
            <a:endParaRPr lang="cs-CZ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b="1" dirty="0"/>
              <a:t>Nakopírování do DFS\Custom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120298" y="4445445"/>
            <a:ext cx="2443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b="1" dirty="0"/>
              <a:t>Stažení</a:t>
            </a:r>
            <a:r>
              <a:rPr lang="cs-CZ" dirty="0"/>
              <a:t> </a:t>
            </a:r>
            <a:r>
              <a:rPr lang="en-US" dirty="0" err="1"/>
              <a:t>Adm</a:t>
            </a:r>
            <a:r>
              <a:rPr lang="cs-CZ" dirty="0"/>
              <a:t>_Tools z DFS lokálně </a:t>
            </a:r>
            <a:r>
              <a:rPr lang="cs-CZ" b="1" dirty="0"/>
              <a:t>do C:\Windows\Scripts\Adm_Tools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786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0.13698 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98 0.00139 L 0.31563 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32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883 7.40741E-7 L 0.49805 0.00417 " pathEditMode="fixed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20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1.48148E-6 L 0.15495 -1.48148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Ukázka customConfig.ps1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 err="1"/>
              <a:t>Rozkopírování</a:t>
            </a:r>
            <a:r>
              <a:rPr lang="cs-CZ" dirty="0"/>
              <a:t> složky </a:t>
            </a:r>
            <a:r>
              <a:rPr lang="cs-CZ" dirty="0" err="1"/>
              <a:t>Network_Backup</a:t>
            </a:r>
            <a:r>
              <a:rPr lang="cs-CZ" dirty="0"/>
              <a:t> na server Monitoring </a:t>
            </a:r>
          </a:p>
          <a:p>
            <a:pPr lvl="1"/>
            <a:r>
              <a:rPr lang="en-US" dirty="0"/>
              <a:t>TIP: v</a:t>
            </a:r>
            <a:r>
              <a:rPr lang="cs-CZ" dirty="0"/>
              <a:t> rámci skriptů lze použít</a:t>
            </a:r>
            <a:endParaRPr lang="en-US" dirty="0"/>
          </a:p>
          <a:p>
            <a:pPr lvl="2"/>
            <a:r>
              <a:rPr lang="en-US" dirty="0"/>
              <a:t>F</a:t>
            </a:r>
            <a:r>
              <a:rPr lang="cs-CZ" dirty="0" err="1"/>
              <a:t>unkce</a:t>
            </a:r>
            <a:r>
              <a:rPr lang="cs-CZ" dirty="0"/>
              <a:t> z modulu </a:t>
            </a:r>
            <a:r>
              <a:rPr lang="cs-CZ" dirty="0" err="1"/>
              <a:t>Scripts</a:t>
            </a:r>
            <a:r>
              <a:rPr lang="cs-CZ" dirty="0"/>
              <a:t> (i ostatních v </a:t>
            </a:r>
            <a:r>
              <a:rPr lang="cs-CZ" dirty="0" err="1"/>
              <a:t>repo</a:t>
            </a:r>
            <a:r>
              <a:rPr lang="cs-CZ" dirty="0"/>
              <a:t>)</a:t>
            </a:r>
            <a:endParaRPr lang="en-US" dirty="0"/>
          </a:p>
          <a:p>
            <a:pPr lvl="2"/>
            <a:r>
              <a:rPr lang="en-US" dirty="0"/>
              <a:t>P</a:t>
            </a:r>
            <a:r>
              <a:rPr lang="cs-CZ" dirty="0" err="1"/>
              <a:t>roměnné</a:t>
            </a:r>
            <a:r>
              <a:rPr lang="cs-CZ" dirty="0"/>
              <a:t> z </a:t>
            </a:r>
            <a:r>
              <a:rPr lang="cs-CZ" dirty="0" err="1"/>
              <a:t>Variables</a:t>
            </a:r>
            <a:r>
              <a:rPr lang="cs-CZ" dirty="0"/>
              <a:t> </a:t>
            </a:r>
            <a:r>
              <a:rPr lang="en-US" dirty="0"/>
              <a:t>(po </a:t>
            </a:r>
            <a:r>
              <a:rPr lang="en-US" dirty="0" err="1"/>
              <a:t>importu</a:t>
            </a:r>
            <a:r>
              <a:rPr lang="en-US" dirty="0"/>
              <a:t> </a:t>
            </a:r>
            <a:r>
              <a:rPr lang="en-US" dirty="0" err="1"/>
              <a:t>modulu</a:t>
            </a:r>
            <a:r>
              <a:rPr lang="en-US" dirty="0"/>
              <a:t>!)</a:t>
            </a:r>
            <a:endParaRPr lang="cs-CZ" dirty="0"/>
          </a:p>
          <a:p>
            <a:r>
              <a:rPr lang="cs-CZ" dirty="0"/>
              <a:t>Nechat automaticky vytvořit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 z XML definice</a:t>
            </a:r>
          </a:p>
          <a:p>
            <a:endParaRPr lang="en-US" dirty="0"/>
          </a:p>
          <a:p>
            <a:r>
              <a:rPr lang="cs-CZ" dirty="0" err="1"/>
              <a:t>Rozkopírování</a:t>
            </a:r>
            <a:r>
              <a:rPr lang="cs-CZ" dirty="0"/>
              <a:t> IIS </a:t>
            </a:r>
            <a:r>
              <a:rPr lang="cs-CZ" dirty="0" err="1"/>
              <a:t>web.config</a:t>
            </a:r>
            <a:r>
              <a:rPr lang="cs-CZ" dirty="0"/>
              <a:t> na webový server</a:t>
            </a:r>
            <a:r>
              <a:rPr lang="en-US" dirty="0"/>
              <a:t> d</a:t>
            </a:r>
            <a:r>
              <a:rPr lang="cs-CZ" dirty="0"/>
              <a:t>o </a:t>
            </a:r>
            <a:r>
              <a:rPr lang="en-US" dirty="0"/>
              <a:t>"C:\inetpub\wwwroot\"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638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D8DFAB-E29A-445D-81C2-6099083CE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Osnova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58EF85-7A26-403D-8EC8-4D6B63992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Motivace aneb problémy, se kterými jsem se potýkal</a:t>
            </a:r>
          </a:p>
          <a:p>
            <a:r>
              <a:rPr lang="cs-CZ" dirty="0">
                <a:cs typeface="Segoe UI"/>
              </a:rPr>
              <a:t>Představení řešení včetně praktických </a:t>
            </a:r>
            <a:r>
              <a:rPr lang="cs-CZ" dirty="0"/>
              <a:t>ukázek</a:t>
            </a:r>
            <a:endParaRPr lang="cs-CZ" dirty="0">
              <a:cs typeface="Segoe UI"/>
            </a:endParaRPr>
          </a:p>
          <a:p>
            <a:r>
              <a:rPr lang="cs-CZ" dirty="0"/>
              <a:t>Odkaz na step-by-step návod pro zprovoznění ve vašem prostředí</a:t>
            </a:r>
            <a:endParaRPr lang="cs-CZ" dirty="0">
              <a:cs typeface="Segoe UI"/>
            </a:endParaRP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431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 err="1"/>
              <a:t>Rozkopírování</a:t>
            </a:r>
            <a:r>
              <a:rPr lang="cs-CZ" dirty="0"/>
              <a:t> složky „</a:t>
            </a:r>
            <a:r>
              <a:rPr lang="cs-CZ" dirty="0" err="1"/>
              <a:t>Adm_Tools</a:t>
            </a:r>
            <a:r>
              <a:rPr lang="cs-CZ" dirty="0"/>
              <a:t>“ na AdminPC-1 a AdminPC-2</a:t>
            </a:r>
            <a:endParaRPr lang="en-US" dirty="0"/>
          </a:p>
          <a:p>
            <a:pPr lvl="1"/>
            <a:r>
              <a:rPr lang="en-US" dirty="0" err="1"/>
              <a:t>Upravit</a:t>
            </a:r>
            <a:r>
              <a:rPr lang="en-US" dirty="0"/>
              <a:t>, ab</a:t>
            </a:r>
            <a:r>
              <a:rPr lang="cs-CZ" dirty="0"/>
              <a:t>y se </a:t>
            </a:r>
            <a:r>
              <a:rPr lang="cs-CZ" dirty="0" err="1"/>
              <a:t>Adm_Tools</a:t>
            </a:r>
            <a:r>
              <a:rPr lang="cs-CZ" dirty="0"/>
              <a:t> kopírovaly jen na AdminPC-1 + zkontrolovat</a:t>
            </a:r>
          </a:p>
          <a:p>
            <a:endParaRPr lang="cs-CZ" dirty="0"/>
          </a:p>
          <a:p>
            <a:r>
              <a:rPr lang="en-US" dirty="0" err="1"/>
              <a:t>Uk</a:t>
            </a:r>
            <a:r>
              <a:rPr lang="cs-CZ" dirty="0" err="1"/>
              <a:t>ázka</a:t>
            </a:r>
            <a:r>
              <a:rPr lang="cs-CZ" dirty="0"/>
              <a:t> omezení NTFS práv v DFS</a:t>
            </a:r>
          </a:p>
          <a:p>
            <a:endParaRPr lang="cs-CZ" dirty="0"/>
          </a:p>
          <a:p>
            <a:r>
              <a:rPr lang="cs-CZ" dirty="0"/>
              <a:t>Další use case</a:t>
            </a:r>
          </a:p>
          <a:p>
            <a:pPr lvl="1"/>
            <a:r>
              <a:rPr lang="cs-CZ" dirty="0" err="1"/>
              <a:t>Rozkopírování</a:t>
            </a:r>
            <a:r>
              <a:rPr lang="cs-CZ" dirty="0"/>
              <a:t> PS profilu na vybrané stroje</a:t>
            </a:r>
          </a:p>
          <a:p>
            <a:pPr lvl="1"/>
            <a:r>
              <a:rPr lang="cs-CZ" dirty="0" err="1"/>
              <a:t>Rozkopírování</a:t>
            </a:r>
            <a:r>
              <a:rPr lang="cs-CZ" dirty="0"/>
              <a:t> SCCM/MDT skriptů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deplo</a:t>
            </a:r>
            <a:r>
              <a:rPr lang="cs-CZ" dirty="0" err="1"/>
              <a:t>yment</a:t>
            </a:r>
            <a:r>
              <a:rPr lang="cs-CZ" dirty="0"/>
              <a:t> server</a:t>
            </a:r>
          </a:p>
          <a:p>
            <a:pPr lvl="1"/>
            <a:r>
              <a:rPr lang="cs-CZ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0507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29C4459-CCD0-4CEE-ABF3-B37B19A8F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modules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14C4D4A-546B-4399-AD4C-643FF21D6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7982744" cy="41276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cs-CZ" dirty="0"/>
              <a:t>Složka pro Powershell moduly, které chceme mít dostupné na všech klientech</a:t>
            </a:r>
          </a:p>
          <a:p>
            <a:r>
              <a:rPr lang="en-US" dirty="0" err="1"/>
              <a:t>Měla</a:t>
            </a:r>
            <a:r>
              <a:rPr lang="en-US" dirty="0"/>
              <a:t> by </a:t>
            </a:r>
            <a:r>
              <a:rPr lang="en-US" dirty="0" err="1"/>
              <a:t>obsahovat</a:t>
            </a:r>
            <a:r>
              <a:rPr lang="en-US" dirty="0"/>
              <a:t> </a:t>
            </a:r>
            <a:r>
              <a:rPr lang="en-US" dirty="0" err="1"/>
              <a:t>pouze</a:t>
            </a:r>
            <a:r>
              <a:rPr lang="en-US" dirty="0"/>
              <a:t> ”</a:t>
            </a:r>
            <a:r>
              <a:rPr lang="cs-CZ" dirty="0"/>
              <a:t>cizí</a:t>
            </a:r>
            <a:r>
              <a:rPr lang="en-US" dirty="0"/>
              <a:t>”</a:t>
            </a:r>
            <a:r>
              <a:rPr lang="cs-CZ" dirty="0"/>
              <a:t> moduly</a:t>
            </a:r>
            <a:endParaRPr lang="cs-CZ" dirty="0">
              <a:cs typeface="Segoe UI"/>
            </a:endParaRPr>
          </a:p>
          <a:p>
            <a:r>
              <a:rPr lang="cs-CZ" dirty="0"/>
              <a:t>Obsah se synchronizuje do </a:t>
            </a:r>
            <a:r>
              <a:rPr lang="en-US" dirty="0"/>
              <a:t>%</a:t>
            </a:r>
            <a:r>
              <a:rPr lang="cs-CZ" dirty="0"/>
              <a:t>WINDIR</a:t>
            </a:r>
            <a:r>
              <a:rPr lang="en-US" dirty="0"/>
              <a:t>%</a:t>
            </a:r>
            <a:r>
              <a:rPr lang="cs-CZ" dirty="0"/>
              <a:t>\System32\</a:t>
            </a:r>
            <a:r>
              <a:rPr lang="cs-CZ" dirty="0" err="1"/>
              <a:t>WindowsPowershell</a:t>
            </a:r>
            <a:r>
              <a:rPr lang="cs-CZ" dirty="0"/>
              <a:t>\v1.0\</a:t>
            </a:r>
            <a:r>
              <a:rPr lang="cs-CZ" dirty="0" err="1"/>
              <a:t>Modules</a:t>
            </a:r>
            <a:endParaRPr lang="cs-CZ" dirty="0"/>
          </a:p>
          <a:p>
            <a:pPr lvl="1"/>
            <a:r>
              <a:rPr lang="cs-CZ" dirty="0"/>
              <a:t>Moduly zrušené v </a:t>
            </a:r>
            <a:r>
              <a:rPr lang="cs-CZ" dirty="0" err="1"/>
              <a:t>repo</a:t>
            </a:r>
            <a:r>
              <a:rPr lang="cs-CZ" dirty="0"/>
              <a:t> budou smazány i na klientech</a:t>
            </a:r>
            <a:endParaRPr lang="en-US" dirty="0"/>
          </a:p>
          <a:p>
            <a:pPr lvl="1"/>
            <a:endParaRPr lang="en-US" dirty="0"/>
          </a:p>
          <a:p>
            <a:r>
              <a:rPr lang="cs-CZ" b="1" dirty="0"/>
              <a:t>modulesConfig.ps1</a:t>
            </a:r>
            <a:endParaRPr lang="en-US" b="1" dirty="0"/>
          </a:p>
          <a:p>
            <a:pPr lvl="1"/>
            <a:r>
              <a:rPr lang="en-US" dirty="0"/>
              <a:t>Pro</a:t>
            </a:r>
            <a:r>
              <a:rPr lang="cs-CZ" dirty="0"/>
              <a:t> distribuci modulů pouze na zadané stroje</a:t>
            </a:r>
          </a:p>
          <a:p>
            <a:pPr lvl="2"/>
            <a:r>
              <a:rPr lang="cs-CZ" dirty="0"/>
              <a:t>Dá se použít i na moduly z scripts2module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b="1" dirty="0" err="1"/>
              <a:t>Variables</a:t>
            </a:r>
            <a:endParaRPr lang="cs-CZ" b="1" dirty="0"/>
          </a:p>
          <a:p>
            <a:pPr marL="642620" lvl="1"/>
            <a:r>
              <a:rPr lang="cs-CZ" dirty="0"/>
              <a:t>Modul který slouží pro definování "globálních" proměnných</a:t>
            </a:r>
          </a:p>
          <a:p>
            <a:pPr marL="342582"/>
            <a:r>
              <a:rPr lang="cs-CZ" dirty="0" err="1">
                <a:cs typeface="Segoe UI"/>
              </a:rPr>
              <a:t>PSScriptAnalyzer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>
                <a:cs typeface="Segoe UI"/>
              </a:rPr>
              <a:t>Modul pro kontrolu syntaxe v rámci </a:t>
            </a:r>
            <a:r>
              <a:rPr lang="cs-CZ" dirty="0" err="1">
                <a:cs typeface="Segoe UI"/>
              </a:rPr>
              <a:t>pre-commit</a:t>
            </a:r>
            <a:r>
              <a:rPr lang="cs-CZ" dirty="0">
                <a:cs typeface="Segoe UI"/>
              </a:rPr>
              <a:t> kontrol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5D9B6B-122A-43D7-A913-085D95109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740" y="1992104"/>
            <a:ext cx="2681504" cy="19052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663F4E-7EF4-4AD1-8D11-A32C7AF9E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0118" y="2129267"/>
            <a:ext cx="1292374" cy="36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0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Konfiguračního souboru modulesConfig.ps1</a:t>
            </a:r>
          </a:p>
          <a:p>
            <a:r>
              <a:rPr lang="cs-CZ" dirty="0"/>
              <a:t>Distribuce modulu pouze na vybrané klienty</a:t>
            </a:r>
          </a:p>
          <a:p>
            <a:pPr lvl="1"/>
            <a:r>
              <a:rPr lang="en-US" dirty="0" err="1"/>
              <a:t>Uk</a:t>
            </a:r>
            <a:r>
              <a:rPr lang="cs-CZ" dirty="0" err="1"/>
              <a:t>ázka</a:t>
            </a:r>
            <a:r>
              <a:rPr lang="cs-CZ" dirty="0"/>
              <a:t> omezení NTFS práv v DFS</a:t>
            </a:r>
          </a:p>
          <a:p>
            <a:r>
              <a:rPr lang="cs-CZ" dirty="0" err="1"/>
              <a:t>Commit</a:t>
            </a:r>
            <a:r>
              <a:rPr lang="cs-CZ" dirty="0"/>
              <a:t> nového PS modulu</a:t>
            </a:r>
          </a:p>
          <a:p>
            <a:r>
              <a:rPr lang="cs-CZ" dirty="0" err="1"/>
              <a:t>Commit</a:t>
            </a:r>
            <a:r>
              <a:rPr lang="cs-CZ" dirty="0"/>
              <a:t> změněné proměnné $</a:t>
            </a:r>
            <a:r>
              <a:rPr lang="cs-CZ" dirty="0" err="1"/>
              <a:t>computerWithProfile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531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B4E5AD-700C-4ECA-9799-38C2A6B1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scripts2module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20DC2-7F9B-4A6A-820D-94145CE78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5" y="2168659"/>
            <a:ext cx="7771969" cy="412763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cs-CZ" dirty="0"/>
              <a:t>Umožňuje v lokálním repo pohodlně pracovat s ps1 skripty, ale na klienty distribuovat „výhodnější tvar“ a to psm1 (PS moduly)</a:t>
            </a:r>
          </a:p>
          <a:p>
            <a:r>
              <a:rPr lang="cs-CZ" dirty="0"/>
              <a:t>Musí obsahovat </a:t>
            </a:r>
            <a:r>
              <a:rPr lang="cs-CZ" b="1" dirty="0"/>
              <a:t>pouze složky</a:t>
            </a:r>
            <a:r>
              <a:rPr lang="cs-CZ" dirty="0"/>
              <a:t> a v nich </a:t>
            </a:r>
            <a:r>
              <a:rPr lang="cs-CZ" b="1" dirty="0"/>
              <a:t>ps1 skripty</a:t>
            </a:r>
            <a:r>
              <a:rPr lang="cs-CZ" dirty="0"/>
              <a:t>, kde každý musí definovat</a:t>
            </a:r>
            <a:r>
              <a:rPr lang="cs-CZ" b="1" dirty="0"/>
              <a:t> pouze</a:t>
            </a:r>
            <a:r>
              <a:rPr lang="cs-CZ" dirty="0"/>
              <a:t> </a:t>
            </a:r>
            <a:r>
              <a:rPr lang="cs-CZ" b="1" dirty="0"/>
              <a:t>stejnojmennou</a:t>
            </a:r>
            <a:r>
              <a:rPr lang="cs-CZ" dirty="0"/>
              <a:t> </a:t>
            </a:r>
            <a:r>
              <a:rPr lang="cs-CZ" b="1" dirty="0"/>
              <a:t>PS funkci</a:t>
            </a:r>
          </a:p>
          <a:p>
            <a:r>
              <a:rPr lang="cs-CZ" dirty="0"/>
              <a:t>Z obsahu každé složky se </a:t>
            </a:r>
            <a:r>
              <a:rPr lang="cs-CZ" b="1" dirty="0"/>
              <a:t>na MGM serveru generuje stejnojmenný PS modul </a:t>
            </a:r>
            <a:r>
              <a:rPr lang="cs-CZ" dirty="0"/>
              <a:t>a až ten se uloží do DFS, potažmo na klienty </a:t>
            </a:r>
            <a:r>
              <a:rPr lang="cs-CZ" dirty="0">
                <a:ea typeface="+mn-lt"/>
                <a:cs typeface="+mn-lt"/>
              </a:rPr>
              <a:t>do </a:t>
            </a:r>
            <a:r>
              <a:rPr lang="en-US" dirty="0">
                <a:ea typeface="+mn-lt"/>
                <a:cs typeface="+mn-lt"/>
              </a:rPr>
              <a:t>%</a:t>
            </a:r>
            <a:r>
              <a:rPr lang="cs-CZ" dirty="0">
                <a:ea typeface="+mn-lt"/>
                <a:cs typeface="+mn-lt"/>
              </a:rPr>
              <a:t>WINDIR</a:t>
            </a:r>
            <a:r>
              <a:rPr lang="en-US" dirty="0">
                <a:ea typeface="+mn-lt"/>
                <a:cs typeface="+mn-lt"/>
              </a:rPr>
              <a:t>%</a:t>
            </a:r>
            <a:r>
              <a:rPr lang="cs-CZ" dirty="0">
                <a:ea typeface="+mn-lt"/>
                <a:cs typeface="+mn-lt"/>
              </a:rPr>
              <a:t>\System32\</a:t>
            </a:r>
            <a:r>
              <a:rPr lang="cs-CZ" dirty="0" err="1">
                <a:ea typeface="+mn-lt"/>
                <a:cs typeface="+mn-lt"/>
              </a:rPr>
              <a:t>WindowsPowershell</a:t>
            </a:r>
            <a:r>
              <a:rPr lang="cs-CZ" dirty="0">
                <a:ea typeface="+mn-lt"/>
                <a:cs typeface="+mn-lt"/>
              </a:rPr>
              <a:t>\v1.0\</a:t>
            </a:r>
            <a:r>
              <a:rPr lang="cs-CZ" dirty="0" err="1">
                <a:ea typeface="+mn-lt"/>
                <a:cs typeface="+mn-lt"/>
              </a:rPr>
              <a:t>Modules</a:t>
            </a:r>
            <a:endParaRPr lang="cs-CZ" dirty="0">
              <a:ea typeface="+mn-lt"/>
              <a:cs typeface="+mn-lt"/>
            </a:endParaRPr>
          </a:p>
          <a:p>
            <a:endParaRPr lang="cs-CZ" dirty="0">
              <a:cs typeface="Segoe UI"/>
            </a:endParaRPr>
          </a:p>
          <a:p>
            <a:endParaRPr lang="cs-CZ" dirty="0"/>
          </a:p>
          <a:p>
            <a:r>
              <a:rPr lang="cs-CZ" dirty="0"/>
              <a:t>Pozn.: </a:t>
            </a:r>
          </a:p>
          <a:p>
            <a:pPr lvl="1"/>
            <a:r>
              <a:rPr lang="cs-CZ" dirty="0"/>
              <a:t>Všechny funkce definujte tímto způsobem, jinak přijdete o většinu kontrol</a:t>
            </a:r>
            <a:r>
              <a:rPr lang="en-US" dirty="0"/>
              <a:t>!</a:t>
            </a:r>
            <a:endParaRPr lang="cs-CZ" dirty="0"/>
          </a:p>
          <a:p>
            <a:pPr lvl="1"/>
            <a:r>
              <a:rPr lang="cs-CZ" dirty="0"/>
              <a:t>Definované </a:t>
            </a:r>
            <a:r>
              <a:rPr lang="cs-CZ" dirty="0" err="1"/>
              <a:t>aliasy</a:t>
            </a:r>
            <a:r>
              <a:rPr lang="cs-CZ" dirty="0"/>
              <a:t> zůstanou zachovány, </a:t>
            </a:r>
            <a:r>
              <a:rPr lang="en-US" dirty="0"/>
              <a:t>#</a:t>
            </a:r>
            <a:r>
              <a:rPr lang="cs-CZ" dirty="0" err="1"/>
              <a:t>require</a:t>
            </a:r>
            <a:r>
              <a:rPr lang="en-US" dirty="0"/>
              <a:t>s v</a:t>
            </a:r>
            <a:r>
              <a:rPr lang="cs-CZ" dirty="0" err="1"/>
              <a:t>šak</a:t>
            </a:r>
            <a:r>
              <a:rPr lang="cs-CZ" dirty="0"/>
              <a:t> ne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2F06931-BE46-4079-9B8E-A0AFF6ADE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562" y="1999079"/>
            <a:ext cx="3028950" cy="111442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4758901-5B45-48B3-8DA3-BFB48B32E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2155" y="3371951"/>
            <a:ext cx="3011357" cy="26312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4F0A7C-B6D1-4D37-A374-6500F4257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2155" y="2036160"/>
            <a:ext cx="1656454" cy="315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53EE12-0FE1-4A0F-98BE-F4EBB3254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6497" y="3364521"/>
            <a:ext cx="1664033" cy="37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1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713218"/>
              </p:ext>
            </p:extLst>
          </p:nvPr>
        </p:nvGraphicFramePr>
        <p:xfrm>
          <a:off x="619125" y="2019670"/>
          <a:ext cx="10944225" cy="4127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1722" y="1300910"/>
            <a:ext cx="1352550" cy="16668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4499" y="1300910"/>
            <a:ext cx="1133475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9124" y="4423662"/>
            <a:ext cx="24430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Commit </a:t>
            </a:r>
            <a:r>
              <a:rPr lang="en-US" dirty="0" err="1"/>
              <a:t>skriptu</a:t>
            </a:r>
            <a:r>
              <a:rPr lang="en-US" dirty="0"/>
              <a:t> </a:t>
            </a:r>
            <a:r>
              <a:rPr lang="en-US" b="1" dirty="0"/>
              <a:t>script2module\Scripts\Get-CurrentLoad.ps1</a:t>
            </a:r>
            <a:endParaRPr lang="cs-CZ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9711" y="4423662"/>
            <a:ext cx="24430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Pull</a:t>
            </a:r>
            <a:endParaRPr lang="cs-CZ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b="1" dirty="0"/>
              <a:t>Vygenerování modulu </a:t>
            </a:r>
            <a:r>
              <a:rPr lang="cs-CZ" b="1" dirty="0" err="1"/>
              <a:t>Scripts</a:t>
            </a:r>
            <a:endParaRPr lang="cs-CZ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dirty="0"/>
              <a:t>Nakopírování do DFS\Modules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120298" y="4445445"/>
            <a:ext cx="2443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b="1" dirty="0"/>
              <a:t>Stažení</a:t>
            </a:r>
            <a:r>
              <a:rPr lang="cs-CZ" dirty="0"/>
              <a:t> </a:t>
            </a:r>
            <a:r>
              <a:rPr lang="cs-CZ" b="1" dirty="0" err="1"/>
              <a:t>Scripts</a:t>
            </a:r>
            <a:r>
              <a:rPr lang="cs-CZ" dirty="0"/>
              <a:t> modulu z DFS do C:\Windows\System32\WindowsPowershell\v1.0\Modules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3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11111E-6 L 0.17839 -0.00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39 -0.00069 L 0.36028 -0.00487 " pathEditMode="fixed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81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0.17852 -0.0025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13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52 -0.00255 L 0.36224 -0.001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0" y="2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Vytvoření nového „generovaného“ modulu</a:t>
            </a:r>
            <a:endParaRPr lang="en-US" dirty="0"/>
          </a:p>
          <a:p>
            <a:pPr lvl="1"/>
            <a:r>
              <a:rPr lang="cs-CZ" dirty="0"/>
              <a:t>Vytvořit novou funkci, včetně nastavení </a:t>
            </a:r>
            <a:r>
              <a:rPr lang="cs-CZ" dirty="0" err="1"/>
              <a:t>aliasu</a:t>
            </a:r>
            <a:r>
              <a:rPr lang="cs-CZ" dirty="0"/>
              <a:t> a </a:t>
            </a:r>
            <a:r>
              <a:rPr lang="cs-CZ" dirty="0" err="1"/>
              <a:t>requires</a:t>
            </a:r>
            <a:endParaRPr lang="cs-CZ" dirty="0"/>
          </a:p>
          <a:p>
            <a:pPr lvl="1"/>
            <a:r>
              <a:rPr lang="cs-CZ" dirty="0"/>
              <a:t>Porovnat původní ps1 a nově vygenerovaný psm1 modul</a:t>
            </a:r>
          </a:p>
          <a:p>
            <a:r>
              <a:rPr lang="cs-CZ" dirty="0"/>
              <a:t>Zkusit </a:t>
            </a:r>
            <a:r>
              <a:rPr lang="cs-CZ" dirty="0" err="1"/>
              <a:t>commit</a:t>
            </a:r>
            <a:r>
              <a:rPr lang="cs-CZ" dirty="0"/>
              <a:t> špatně pojmenovaného ps1 s funkcí</a:t>
            </a:r>
          </a:p>
          <a:p>
            <a:r>
              <a:rPr lang="cs-CZ" dirty="0"/>
              <a:t>Zkusit </a:t>
            </a:r>
            <a:r>
              <a:rPr lang="cs-CZ" dirty="0" err="1"/>
              <a:t>commit</a:t>
            </a:r>
            <a:r>
              <a:rPr lang="cs-CZ" dirty="0"/>
              <a:t> ps1 s více než jednou funkcí</a:t>
            </a:r>
          </a:p>
          <a:p>
            <a:r>
              <a:rPr lang="cs-CZ" dirty="0"/>
              <a:t>Zkusit </a:t>
            </a:r>
            <a:r>
              <a:rPr lang="cs-CZ" dirty="0" err="1"/>
              <a:t>commit</a:t>
            </a:r>
            <a:r>
              <a:rPr lang="cs-CZ" dirty="0"/>
              <a:t>, kde kromě funkce je i zavolání </a:t>
            </a:r>
            <a:r>
              <a:rPr lang="cs-CZ" dirty="0" err="1"/>
              <a:t>cmdletu</a:t>
            </a:r>
            <a:endParaRPr lang="cs-CZ" dirty="0"/>
          </a:p>
          <a:p>
            <a:endParaRPr lang="cs-CZ" dirty="0"/>
          </a:p>
          <a:p>
            <a:r>
              <a:rPr lang="cs-CZ" dirty="0"/>
              <a:t>Pozn.: kontrola obsahu a formy skrze AST, stejně tak pro vytažení funkce z ps1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664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C02371-0941-4D9F-ABEC-B2D0C1005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scripts2root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F8CC30-F456-42F2-BA6C-AF7568AED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Obsah se kopíruje </a:t>
            </a:r>
            <a:r>
              <a:rPr lang="cs-CZ" u="sng" dirty="0"/>
              <a:t>pouze</a:t>
            </a:r>
            <a:r>
              <a:rPr lang="cs-CZ" dirty="0"/>
              <a:t> do kořene DFS </a:t>
            </a:r>
            <a:r>
              <a:rPr lang="cs-CZ" dirty="0" err="1"/>
              <a:t>repozitáře</a:t>
            </a:r>
            <a:endParaRPr lang="cs-CZ" dirty="0"/>
          </a:p>
          <a:p>
            <a:pPr marL="642620" lvl="1"/>
            <a:r>
              <a:rPr lang="cs-CZ" dirty="0">
                <a:solidFill>
                  <a:srgbClr val="262524"/>
                </a:solidFill>
                <a:cs typeface="Segoe UI"/>
              </a:rPr>
              <a:t>Jen </a:t>
            </a:r>
            <a:r>
              <a:rPr lang="cs-CZ" dirty="0">
                <a:ea typeface="+mn-lt"/>
                <a:cs typeface="+mn-lt"/>
              </a:rPr>
              <a:t>profile.ps1 se kopíruje i na klienty :-)</a:t>
            </a:r>
            <a:endParaRPr lang="cs-CZ" dirty="0">
              <a:cs typeface="Segoe UI"/>
            </a:endParaRPr>
          </a:p>
          <a:p>
            <a:r>
              <a:rPr lang="cs-CZ" dirty="0"/>
              <a:t>Určeno pro skripty volané z GPO, </a:t>
            </a:r>
            <a:r>
              <a:rPr lang="cs-CZ" dirty="0" err="1"/>
              <a:t>sched</a:t>
            </a:r>
            <a:r>
              <a:rPr lang="cs-CZ" dirty="0"/>
              <a:t>. </a:t>
            </a:r>
            <a:r>
              <a:rPr lang="cs-CZ" dirty="0" err="1"/>
              <a:t>tasků</a:t>
            </a:r>
            <a:r>
              <a:rPr lang="cs-CZ" dirty="0"/>
              <a:t> atd</a:t>
            </a:r>
            <a:endParaRPr lang="cs-CZ" dirty="0">
              <a:cs typeface="Segoe UI"/>
            </a:endParaRPr>
          </a:p>
          <a:p>
            <a:endParaRPr lang="cs-CZ" dirty="0">
              <a:cs typeface="Segoe UI"/>
            </a:endParaRPr>
          </a:p>
          <a:p>
            <a:r>
              <a:rPr lang="cs-CZ" b="1" dirty="0"/>
              <a:t>PS_env_set_up.ps1</a:t>
            </a:r>
          </a:p>
          <a:p>
            <a:pPr lvl="1"/>
            <a:r>
              <a:rPr lang="cs-CZ" dirty="0"/>
              <a:t>Skript spouštěný z klientů skrze stejnojmenný </a:t>
            </a:r>
            <a:r>
              <a:rPr lang="cs-CZ" dirty="0" err="1"/>
              <a:t>sched</a:t>
            </a:r>
            <a:r>
              <a:rPr lang="cs-CZ" dirty="0"/>
              <a:t>. </a:t>
            </a:r>
            <a:r>
              <a:rPr lang="cs-CZ" dirty="0" err="1"/>
              <a:t>task</a:t>
            </a:r>
            <a:r>
              <a:rPr lang="cs-CZ" dirty="0"/>
              <a:t>, sloužící k synchronizaci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cs-CZ" dirty="0"/>
              <a:t>z DFS na daného klienta </a:t>
            </a:r>
          </a:p>
          <a:p>
            <a:endParaRPr lang="cs-CZ" b="1" dirty="0"/>
          </a:p>
          <a:p>
            <a:r>
              <a:rPr lang="cs-CZ" b="1" dirty="0"/>
              <a:t>profile.ps1</a:t>
            </a:r>
          </a:p>
          <a:p>
            <a:pPr marL="642620" lvl="1"/>
            <a:r>
              <a:rPr lang="cs-CZ" dirty="0"/>
              <a:t>Používá se jako </a:t>
            </a:r>
            <a:r>
              <a:rPr lang="cs-CZ" u="sng" dirty="0"/>
              <a:t>globální</a:t>
            </a:r>
            <a:r>
              <a:rPr lang="cs-CZ" dirty="0"/>
              <a:t> Powershell profil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Tzn. kopíruje se na </a:t>
            </a:r>
            <a:r>
              <a:rPr lang="en-US" dirty="0" err="1"/>
              <a:t>stroje</a:t>
            </a:r>
            <a:r>
              <a:rPr lang="en-US" dirty="0"/>
              <a:t> (v </a:t>
            </a:r>
            <a:r>
              <a:rPr lang="cs-CZ" dirty="0">
                <a:cs typeface="Segoe UI"/>
              </a:rPr>
              <a:t>$</a:t>
            </a:r>
            <a:r>
              <a:rPr lang="cs-CZ" dirty="0" err="1">
                <a:cs typeface="Segoe UI"/>
              </a:rPr>
              <a:t>computerWithProfile</a:t>
            </a:r>
            <a:r>
              <a:rPr lang="en-US" dirty="0">
                <a:cs typeface="Segoe UI"/>
              </a:rPr>
              <a:t>)</a:t>
            </a:r>
            <a:r>
              <a:rPr lang="cs-CZ" dirty="0"/>
              <a:t> do </a:t>
            </a:r>
            <a:r>
              <a:rPr lang="en-US" dirty="0"/>
              <a:t>%</a:t>
            </a:r>
            <a:r>
              <a:rPr lang="cs-CZ" dirty="0"/>
              <a:t>WINDIR</a:t>
            </a:r>
            <a:r>
              <a:rPr lang="en-US" dirty="0"/>
              <a:t>%</a:t>
            </a:r>
            <a:r>
              <a:rPr lang="cs-CZ" dirty="0"/>
              <a:t>\System32\</a:t>
            </a:r>
            <a:r>
              <a:rPr lang="cs-CZ" dirty="0" err="1"/>
              <a:t>WindowsPowershell</a:t>
            </a:r>
            <a:r>
              <a:rPr lang="cs-CZ" dirty="0"/>
              <a:t>\v1.0</a:t>
            </a:r>
            <a:endParaRPr lang="cs-CZ" dirty="0">
              <a:solidFill>
                <a:srgbClr val="000000"/>
              </a:solidFill>
            </a:endParaRPr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362" y="1992104"/>
            <a:ext cx="2724150" cy="1095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C557D7-EA0A-4173-A5F6-8FC69DA1F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363" y="1999318"/>
            <a:ext cx="1611288" cy="33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4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cs-CZ" dirty="0"/>
              <a:t>Ukázka profile.ps1</a:t>
            </a:r>
            <a:endParaRPr lang="en-US" dirty="0"/>
          </a:p>
          <a:p>
            <a:pPr lvl="1"/>
            <a:r>
              <a:rPr lang="cs-CZ" dirty="0"/>
              <a:t>per-user </a:t>
            </a:r>
            <a:r>
              <a:rPr lang="cs-CZ" dirty="0" err="1"/>
              <a:t>funkc</a:t>
            </a:r>
            <a:r>
              <a:rPr lang="en-US" dirty="0"/>
              <a:t>e</a:t>
            </a:r>
          </a:p>
          <a:p>
            <a:pPr lvl="1"/>
            <a:r>
              <a:rPr lang="en-US" dirty="0"/>
              <a:t>TAB </a:t>
            </a:r>
            <a:r>
              <a:rPr lang="cs-CZ" dirty="0"/>
              <a:t>doplňování</a:t>
            </a:r>
            <a:endParaRPr lang="en-US" dirty="0"/>
          </a:p>
          <a:p>
            <a:pPr lvl="2"/>
            <a:r>
              <a:rPr lang="en-US" dirty="0" err="1"/>
              <a:t>Dle</a:t>
            </a:r>
            <a:r>
              <a:rPr lang="en-US" dirty="0"/>
              <a:t> </a:t>
            </a:r>
            <a:r>
              <a:rPr lang="cs-CZ" dirty="0"/>
              <a:t>jména či </a:t>
            </a:r>
            <a:r>
              <a:rPr lang="cs-CZ" dirty="0" err="1"/>
              <a:t>description</a:t>
            </a:r>
            <a:endParaRPr lang="cs-CZ" dirty="0"/>
          </a:p>
          <a:p>
            <a:pPr lvl="1"/>
            <a:r>
              <a:rPr lang="cs-CZ" dirty="0"/>
              <a:t>Import </a:t>
            </a:r>
            <a:r>
              <a:rPr lang="cs-CZ" dirty="0" err="1"/>
              <a:t>Variables</a:t>
            </a:r>
            <a:endParaRPr lang="cs-CZ" dirty="0"/>
          </a:p>
          <a:p>
            <a:pPr marL="357188" lvl="1" indent="0">
              <a:buNone/>
            </a:pPr>
            <a:endParaRPr lang="en-US" dirty="0"/>
          </a:p>
          <a:p>
            <a:r>
              <a:rPr lang="cs-CZ" dirty="0"/>
              <a:t>Přidání </a:t>
            </a:r>
            <a:r>
              <a:rPr lang="cs-CZ" dirty="0" err="1"/>
              <a:t>Adm_Tools</a:t>
            </a:r>
            <a:r>
              <a:rPr lang="cs-CZ" dirty="0"/>
              <a:t> adresáře do user PATH</a:t>
            </a:r>
          </a:p>
          <a:p>
            <a:endParaRPr lang="cs-CZ" dirty="0"/>
          </a:p>
          <a:p>
            <a:r>
              <a:rPr lang="cs-CZ" dirty="0"/>
              <a:t>Použití skriptu v GPO v</a:t>
            </a:r>
            <a:r>
              <a:rPr lang="cs-CZ" dirty="0">
                <a:solidFill>
                  <a:srgbClr val="000000"/>
                </a:solidFill>
              </a:rPr>
              <a:t>iz</a:t>
            </a:r>
            <a:r>
              <a:rPr lang="cs-CZ" dirty="0"/>
              <a:t> </a:t>
            </a:r>
            <a:r>
              <a:rPr lang="cs-CZ" dirty="0" err="1"/>
              <a:t>PS_env_set_up</a:t>
            </a:r>
            <a:endParaRPr lang="cs-CZ" dirty="0">
              <a:cs typeface="Segoe UI"/>
            </a:endParaRP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357188" lvl="1" indent="0">
              <a:buNone/>
            </a:pPr>
            <a:endParaRPr lang="cs-CZ" dirty="0"/>
          </a:p>
          <a:p>
            <a:pPr lvl="1"/>
            <a:endParaRPr lang="cs-CZ" dirty="0"/>
          </a:p>
          <a:p>
            <a:r>
              <a:rPr lang="en-US" dirty="0"/>
              <a:t>TIP: </a:t>
            </a:r>
            <a:r>
              <a:rPr lang="cs-CZ" dirty="0"/>
              <a:t>použít </a:t>
            </a:r>
            <a:r>
              <a:rPr lang="cs-CZ" dirty="0" err="1"/>
              <a:t>Search-GPOSetting</a:t>
            </a:r>
            <a:r>
              <a:rPr lang="cs-CZ" dirty="0"/>
              <a:t> pro dohledání, v jakých GPO jsou skripty použity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979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8D4847-D8FA-4B13-9627-F8C5FDBA3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!!!README!!!.txt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C7CCA2-21D3-414F-8991-FF7195AB4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8440163" cy="41276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Obsahuje instrukce pro nastavení </a:t>
            </a:r>
            <a:r>
              <a:rPr lang="cs-CZ" dirty="0" err="1"/>
              <a:t>repozitáře</a:t>
            </a:r>
            <a:r>
              <a:rPr lang="cs-CZ" dirty="0"/>
              <a:t>, které </a:t>
            </a:r>
            <a:r>
              <a:rPr lang="cs-CZ" b="1" dirty="0"/>
              <a:t>je potřeba provést </a:t>
            </a:r>
            <a:r>
              <a:rPr lang="cs-CZ" dirty="0"/>
              <a:t>po jeho iniciálním naklonování</a:t>
            </a:r>
            <a:r>
              <a:rPr lang="en-US" dirty="0"/>
              <a:t>!</a:t>
            </a:r>
          </a:p>
          <a:p>
            <a:pPr lvl="1"/>
            <a:r>
              <a:rPr lang="en-US" dirty="0" err="1"/>
              <a:t>Jinak</a:t>
            </a:r>
            <a:r>
              <a:rPr lang="en-US" dirty="0"/>
              <a:t> </a:t>
            </a:r>
            <a:r>
              <a:rPr lang="en-US" dirty="0" err="1"/>
              <a:t>nebude</a:t>
            </a:r>
            <a:r>
              <a:rPr lang="en-US" dirty="0"/>
              <a:t> </a:t>
            </a:r>
            <a:r>
              <a:rPr lang="en-US" dirty="0" err="1"/>
              <a:t>fungovat</a:t>
            </a:r>
            <a:r>
              <a:rPr lang="en-US" dirty="0"/>
              <a:t> </a:t>
            </a:r>
            <a:r>
              <a:rPr lang="en-US" dirty="0" err="1"/>
              <a:t>automati</a:t>
            </a:r>
            <a:r>
              <a:rPr lang="cs-CZ" dirty="0" err="1"/>
              <a:t>zace</a:t>
            </a:r>
            <a:r>
              <a:rPr lang="cs-CZ" dirty="0"/>
              <a:t>, kontroly, 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516" y="1999079"/>
            <a:ext cx="2260996" cy="32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40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1D2A48-F668-471A-8532-7524FF9C9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r>
              <a:rPr lang="en-US" dirty="0" err="1"/>
              <a:t>gitignore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A87DCC7-2110-478A-A14A-0DF3D0730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Soubor</a:t>
            </a:r>
            <a:r>
              <a:rPr lang="en-US" dirty="0"/>
              <a:t> </a:t>
            </a:r>
            <a:r>
              <a:rPr lang="en-US" dirty="0" err="1"/>
              <a:t>definuj</a:t>
            </a:r>
            <a:r>
              <a:rPr lang="cs-CZ" dirty="0" err="1"/>
              <a:t>ící</a:t>
            </a:r>
            <a:r>
              <a:rPr lang="cs-CZ" dirty="0"/>
              <a:t> co má GIT ignorovat </a:t>
            </a:r>
            <a:r>
              <a:rPr lang="cs-CZ" dirty="0">
                <a:sym typeface="Wingdings" panose="05000000000000000000" pitchFamily="2" charset="2"/>
              </a:rPr>
              <a:t></a:t>
            </a:r>
          </a:p>
          <a:p>
            <a:r>
              <a:rPr lang="cs-CZ" dirty="0">
                <a:sym typeface="Wingdings" panose="05000000000000000000" pitchFamily="2" charset="2"/>
              </a:rPr>
              <a:t>Ignorované soubory nepůjde </a:t>
            </a:r>
            <a:r>
              <a:rPr lang="cs-CZ" dirty="0" err="1">
                <a:sym typeface="Wingdings" panose="05000000000000000000" pitchFamily="2" charset="2"/>
              </a:rPr>
              <a:t>commitnout</a:t>
            </a:r>
            <a:r>
              <a:rPr lang="cs-CZ" dirty="0">
                <a:sym typeface="Wingdings" panose="05000000000000000000" pitchFamily="2" charset="2"/>
              </a:rPr>
              <a:t> a pro GIT jakoby neexistovaly</a:t>
            </a:r>
          </a:p>
          <a:p>
            <a:endParaRPr lang="cs-C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516" y="1999079"/>
            <a:ext cx="2260996" cy="32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6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00E92E-E8F0-4A4C-B44D-033F1C57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Motivace aneb problémy, se kterými jsem se potýkal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006BD29-4002-41F9-ACEC-5CD14C05D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343762"/>
            <a:ext cx="10944516" cy="41276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b="1" dirty="0">
                <a:cs typeface="Segoe UI"/>
              </a:rPr>
              <a:t>Nejednotné Powershell prostředí </a:t>
            </a:r>
            <a:r>
              <a:rPr lang="cs-CZ" dirty="0">
                <a:cs typeface="Segoe UI"/>
              </a:rPr>
              <a:t>napříč AD</a:t>
            </a:r>
          </a:p>
          <a:p>
            <a:r>
              <a:rPr lang="cs-CZ" dirty="0"/>
              <a:t>Skripty/moduly rozprostřeny </a:t>
            </a:r>
            <a:r>
              <a:rPr lang="en-US" dirty="0"/>
              <a:t>po </a:t>
            </a:r>
            <a:r>
              <a:rPr lang="en-US" dirty="0" err="1"/>
              <a:t>cel</a:t>
            </a:r>
            <a:r>
              <a:rPr lang="cs-CZ" dirty="0"/>
              <a:t>é</a:t>
            </a:r>
            <a:r>
              <a:rPr lang="en-US" dirty="0"/>
              <a:t> AD</a:t>
            </a:r>
            <a:r>
              <a:rPr lang="cs-CZ" dirty="0"/>
              <a:t> a z toho plynoucí </a:t>
            </a:r>
            <a:r>
              <a:rPr lang="cs-CZ" b="1" dirty="0"/>
              <a:t>složitá údržba</a:t>
            </a:r>
          </a:p>
          <a:p>
            <a:r>
              <a:rPr lang="cs-CZ" dirty="0">
                <a:ea typeface="+mn-lt"/>
                <a:cs typeface="+mn-lt"/>
              </a:rPr>
              <a:t>Nutnost ve skriptech </a:t>
            </a:r>
            <a:r>
              <a:rPr lang="cs-CZ" b="1" dirty="0">
                <a:ea typeface="+mn-lt"/>
                <a:cs typeface="+mn-lt"/>
              </a:rPr>
              <a:t>definovat dokola stejné proměnné a funkce</a:t>
            </a:r>
          </a:p>
          <a:p>
            <a:r>
              <a:rPr lang="cs-CZ" dirty="0">
                <a:ea typeface="+mn-lt"/>
                <a:cs typeface="+mn-lt"/>
              </a:rPr>
              <a:t>Nutnost </a:t>
            </a:r>
            <a:r>
              <a:rPr lang="cs-CZ" b="1" dirty="0">
                <a:ea typeface="+mn-lt"/>
                <a:cs typeface="+mn-lt"/>
              </a:rPr>
              <a:t>manuální distribuce </a:t>
            </a:r>
            <a:r>
              <a:rPr lang="cs-CZ" dirty="0" err="1">
                <a:ea typeface="+mn-lt"/>
                <a:cs typeface="+mn-lt"/>
              </a:rPr>
              <a:t>Powershell</a:t>
            </a:r>
            <a:r>
              <a:rPr lang="cs-CZ" dirty="0">
                <a:ea typeface="+mn-lt"/>
                <a:cs typeface="+mn-lt"/>
              </a:rPr>
              <a:t> obsah a to po každé modifikaci znovu a znovu</a:t>
            </a:r>
          </a:p>
          <a:p>
            <a:r>
              <a:rPr lang="cs-CZ" dirty="0"/>
              <a:t>Funkce a proměnné definované u mne jsou </a:t>
            </a:r>
            <a:r>
              <a:rPr lang="cs-CZ" b="1" dirty="0"/>
              <a:t>nedostupné v </a:t>
            </a:r>
            <a:r>
              <a:rPr lang="cs-CZ" b="1" dirty="0" err="1"/>
              <a:t>remote</a:t>
            </a:r>
            <a:r>
              <a:rPr lang="cs-CZ" b="1" dirty="0"/>
              <a:t> session </a:t>
            </a:r>
            <a:r>
              <a:rPr lang="cs-CZ" dirty="0"/>
              <a:t>či obecně na jiném stroji</a:t>
            </a:r>
            <a:endParaRPr lang="cs-CZ" dirty="0">
              <a:ea typeface="+mn-lt"/>
              <a:cs typeface="+mn-lt"/>
            </a:endParaRPr>
          </a:p>
          <a:p>
            <a:r>
              <a:rPr lang="cs-CZ" b="1" dirty="0"/>
              <a:t>Absence kontroly </a:t>
            </a:r>
            <a:r>
              <a:rPr lang="cs-CZ" dirty="0"/>
              <a:t>před nasazením skriptů do ostrého provozu (syntax, </a:t>
            </a:r>
            <a:r>
              <a:rPr lang="cs-CZ" dirty="0" err="1"/>
              <a:t>best</a:t>
            </a:r>
            <a:r>
              <a:rPr lang="cs-CZ" dirty="0"/>
              <a:t> </a:t>
            </a:r>
            <a:r>
              <a:rPr lang="cs-CZ" dirty="0" err="1"/>
              <a:t>practices</a:t>
            </a:r>
            <a:r>
              <a:rPr lang="cs-CZ" dirty="0"/>
              <a:t>, formátování, ..)</a:t>
            </a:r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4799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B3F790-13EC-4CDD-B2AA-375418F8A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powershell.json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82B7E5E-81F5-4F0B-82FD-802385CD9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8600418" cy="41276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VSC do něj ukládá </a:t>
            </a:r>
            <a:r>
              <a:rPr lang="cs-CZ" u="sng" dirty="0" err="1"/>
              <a:t>Powershell</a:t>
            </a:r>
            <a:r>
              <a:rPr lang="cs-CZ" u="sng" dirty="0"/>
              <a:t> </a:t>
            </a:r>
            <a:r>
              <a:rPr lang="cs-CZ" u="sng" dirty="0" err="1"/>
              <a:t>snippety</a:t>
            </a:r>
            <a:endParaRPr lang="cs-CZ" u="sng" dirty="0" err="1">
              <a:cs typeface="Segoe UI"/>
            </a:endParaRPr>
          </a:p>
          <a:p>
            <a:r>
              <a:rPr lang="cs-CZ" dirty="0" err="1"/>
              <a:t>Snippety</a:t>
            </a:r>
            <a:r>
              <a:rPr lang="cs-CZ" dirty="0"/>
              <a:t> jsou kusy kódu, které VSC našeptává a je možné je tak snadno vkládat do skriptů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Zrychlují psaní funkcí, pomáhají pokud si nepamatuji syntax</a:t>
            </a:r>
          </a:p>
          <a:p>
            <a:r>
              <a:rPr lang="cs-CZ" dirty="0"/>
              <a:t>Vytvářet se dají ručně či lépe doplňkem </a:t>
            </a:r>
            <a:r>
              <a:rPr lang="cs-CZ" dirty="0" err="1"/>
              <a:t>Snippet</a:t>
            </a:r>
            <a:r>
              <a:rPr lang="cs-CZ" dirty="0"/>
              <a:t> </a:t>
            </a:r>
            <a:r>
              <a:rPr lang="cs-CZ" dirty="0" err="1"/>
              <a:t>Creator</a:t>
            </a:r>
            <a:r>
              <a:rPr lang="cs-CZ" dirty="0"/>
              <a:t> (viz </a:t>
            </a:r>
            <a:r>
              <a:rPr lang="cs-CZ" dirty="0" err="1"/>
              <a:t>extensions.json</a:t>
            </a:r>
            <a:r>
              <a:rPr lang="cs-CZ" dirty="0"/>
              <a:t>)</a:t>
            </a:r>
          </a:p>
          <a:p>
            <a:r>
              <a:rPr lang="cs-CZ" dirty="0"/>
              <a:t>Aby našeptávání ve VSC fungovalo, vyžaduje konfiguraci viz </a:t>
            </a:r>
            <a:r>
              <a:rPr lang="en-US" dirty="0"/>
              <a:t>!!!README!!!.txt</a:t>
            </a:r>
            <a:endParaRPr lang="cs-CZ" dirty="0"/>
          </a:p>
          <a:p>
            <a:pPr lvl="1"/>
            <a:r>
              <a:rPr lang="cs-CZ" dirty="0"/>
              <a:t>Alternativně jde použít globální per </a:t>
            </a:r>
            <a:r>
              <a:rPr lang="cs-CZ" dirty="0" err="1"/>
              <a:t>workspace</a:t>
            </a:r>
            <a:r>
              <a:rPr lang="cs-CZ" dirty="0"/>
              <a:t> </a:t>
            </a:r>
            <a:r>
              <a:rPr lang="en-US" dirty="0" err="1"/>
              <a:t>global.code</a:t>
            </a:r>
            <a:r>
              <a:rPr lang="en-US" dirty="0"/>
              <a:t>-</a:t>
            </a:r>
            <a:r>
              <a:rPr lang="cs-CZ" dirty="0" err="1"/>
              <a:t>snippet</a:t>
            </a:r>
            <a:r>
              <a:rPr lang="en-US" dirty="0"/>
              <a:t> </a:t>
            </a:r>
            <a:r>
              <a:rPr lang="cs-CZ" dirty="0"/>
              <a:t>(ale komplikovanější tvorba nových </a:t>
            </a:r>
            <a:r>
              <a:rPr lang="cs-CZ" dirty="0" err="1"/>
              <a:t>snippetů</a:t>
            </a:r>
            <a:r>
              <a:rPr lang="cs-CZ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516" y="1999079"/>
            <a:ext cx="2260996" cy="32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7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Použití snippetu</a:t>
            </a:r>
          </a:p>
          <a:p>
            <a:r>
              <a:rPr lang="cs-CZ" dirty="0"/>
              <a:t>Vytvoření </a:t>
            </a:r>
            <a:r>
              <a:rPr lang="cs-CZ" dirty="0" err="1"/>
              <a:t>snippetu</a:t>
            </a:r>
            <a:r>
              <a:rPr lang="cs-CZ" dirty="0"/>
              <a:t> pomocí Snippet </a:t>
            </a:r>
            <a:r>
              <a:rPr lang="cs-CZ" dirty="0" err="1"/>
              <a:t>Creator</a:t>
            </a:r>
            <a:r>
              <a:rPr lang="cs-CZ" dirty="0"/>
              <a:t> (kvůli autoescape </a:t>
            </a:r>
            <a:r>
              <a:rPr lang="en-US" dirty="0"/>
              <a:t>$</a:t>
            </a:r>
            <a:r>
              <a:rPr lang="cs-CZ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515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3BBECD-EB90-468B-98D0-E319EE7E6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Deploy</a:t>
            </a:r>
            <a:r>
              <a:rPr lang="cs-CZ" dirty="0"/>
              <a:t> dat z </a:t>
            </a:r>
            <a:r>
              <a:rPr lang="cs-CZ" dirty="0" err="1"/>
              <a:t>cloud</a:t>
            </a:r>
            <a:r>
              <a:rPr lang="cs-CZ" dirty="0"/>
              <a:t> </a:t>
            </a:r>
            <a:r>
              <a:rPr lang="cs-CZ" dirty="0" err="1"/>
              <a:t>repo</a:t>
            </a:r>
            <a:r>
              <a:rPr lang="cs-CZ" dirty="0"/>
              <a:t> do DFS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04BECE-BB22-48D4-8B3E-D06BD311C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3219253"/>
            <a:ext cx="10944516" cy="3398363"/>
          </a:xfrm>
        </p:spPr>
        <p:txBody>
          <a:bodyPr/>
          <a:lstStyle/>
          <a:p>
            <a:r>
              <a:rPr lang="en-US" dirty="0"/>
              <a:t>Na </a:t>
            </a:r>
            <a:r>
              <a:rPr lang="en-US" b="1" dirty="0"/>
              <a:t>MGM </a:t>
            </a:r>
            <a:r>
              <a:rPr lang="en-US" dirty="0"/>
              <a:t>server</a:t>
            </a:r>
            <a:r>
              <a:rPr lang="cs-CZ" dirty="0"/>
              <a:t>u běží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 </a:t>
            </a:r>
            <a:r>
              <a:rPr lang="cs-CZ" b="1" dirty="0" err="1"/>
              <a:t>Repo_Sync</a:t>
            </a:r>
            <a:r>
              <a:rPr lang="cs-CZ" dirty="0"/>
              <a:t>, který spouští stejnojmenný skript  </a:t>
            </a:r>
            <a:r>
              <a:rPr lang="cs-CZ" dirty="0" err="1"/>
              <a:t>Custom</a:t>
            </a:r>
            <a:r>
              <a:rPr lang="cs-CZ" dirty="0"/>
              <a:t>\</a:t>
            </a:r>
            <a:r>
              <a:rPr lang="cs-CZ" dirty="0" err="1"/>
              <a:t>Repo_Sync</a:t>
            </a:r>
            <a:r>
              <a:rPr lang="cs-CZ" dirty="0"/>
              <a:t>\</a:t>
            </a:r>
            <a:r>
              <a:rPr lang="cs-CZ" b="1" dirty="0"/>
              <a:t>repo_sync.ps1</a:t>
            </a:r>
          </a:p>
          <a:p>
            <a:r>
              <a:rPr lang="cs-CZ" dirty="0"/>
              <a:t>Repo_sync.ps1 </a:t>
            </a:r>
          </a:p>
          <a:p>
            <a:pPr lvl="1"/>
            <a:r>
              <a:rPr lang="cs-CZ" dirty="0"/>
              <a:t>Do C:\Windows\Scripts\Repo_sync\Log\PS_repo naklonuje obsah Cloud </a:t>
            </a:r>
            <a:r>
              <a:rPr lang="cs-CZ" dirty="0" err="1"/>
              <a:t>repo</a:t>
            </a:r>
            <a:r>
              <a:rPr lang="cs-CZ" dirty="0"/>
              <a:t> pod </a:t>
            </a:r>
            <a:r>
              <a:rPr lang="cs-CZ" dirty="0" err="1"/>
              <a:t>read-only</a:t>
            </a:r>
            <a:r>
              <a:rPr lang="cs-CZ" dirty="0"/>
              <a:t> účtem</a:t>
            </a:r>
          </a:p>
          <a:p>
            <a:pPr lvl="2"/>
            <a:r>
              <a:rPr lang="cs-CZ" dirty="0" err="1"/>
              <a:t>Credentials</a:t>
            </a:r>
            <a:r>
              <a:rPr lang="cs-CZ" dirty="0"/>
              <a:t> uloženy v login.xml</a:t>
            </a:r>
          </a:p>
          <a:p>
            <a:pPr lvl="1"/>
            <a:r>
              <a:rPr lang="cs-CZ" dirty="0"/>
              <a:t>Zavolá funkci </a:t>
            </a:r>
            <a:r>
              <a:rPr lang="cs-CZ" b="1" dirty="0"/>
              <a:t>_</a:t>
            </a:r>
            <a:r>
              <a:rPr lang="cs-CZ" b="1" dirty="0" err="1"/>
              <a:t>updateRepo</a:t>
            </a:r>
            <a:endParaRPr lang="cs-CZ" b="1" dirty="0"/>
          </a:p>
          <a:p>
            <a:pPr lvl="2"/>
            <a:r>
              <a:rPr lang="cs-CZ" dirty="0"/>
              <a:t>Ta zavoláním </a:t>
            </a:r>
            <a:r>
              <a:rPr lang="cs-CZ" b="1" dirty="0"/>
              <a:t>_</a:t>
            </a:r>
            <a:r>
              <a:rPr lang="cs-CZ" b="1" dirty="0" err="1"/>
              <a:t>exportScriptsToModule</a:t>
            </a:r>
            <a:r>
              <a:rPr lang="cs-CZ" b="1" dirty="0"/>
              <a:t> </a:t>
            </a:r>
            <a:r>
              <a:rPr lang="cs-CZ" dirty="0"/>
              <a:t>vygeneruje moduly ze scripts2module do </a:t>
            </a:r>
            <a:r>
              <a:rPr lang="cs-CZ" dirty="0" err="1"/>
              <a:t>Modules</a:t>
            </a:r>
            <a:r>
              <a:rPr lang="cs-CZ" dirty="0"/>
              <a:t> adresáře</a:t>
            </a:r>
          </a:p>
          <a:p>
            <a:pPr lvl="2"/>
            <a:r>
              <a:rPr lang="cs-CZ" dirty="0"/>
              <a:t>Poté zkopíruje obsah </a:t>
            </a:r>
            <a:r>
              <a:rPr lang="cs-CZ" b="1" dirty="0" err="1"/>
              <a:t>Modules</a:t>
            </a:r>
            <a:r>
              <a:rPr lang="cs-CZ" dirty="0"/>
              <a:t>, </a:t>
            </a:r>
            <a:r>
              <a:rPr lang="cs-CZ" b="1" dirty="0" err="1"/>
              <a:t>Custom</a:t>
            </a:r>
            <a:r>
              <a:rPr lang="cs-CZ" dirty="0"/>
              <a:t> a </a:t>
            </a:r>
            <a:r>
              <a:rPr lang="cs-CZ" b="1" dirty="0"/>
              <a:t>scripts2root</a:t>
            </a:r>
            <a:r>
              <a:rPr lang="cs-CZ" dirty="0"/>
              <a:t> do příslušných umístění v DFS</a:t>
            </a:r>
          </a:p>
          <a:p>
            <a:pPr lvl="1"/>
            <a:r>
              <a:rPr lang="cs-CZ" dirty="0"/>
              <a:t>V případě chyby se pošle emailové upozornění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6145415B-C741-4316-8A29-0BAD105C7C36}"/>
              </a:ext>
            </a:extLst>
          </p:cNvPr>
          <p:cNvGrpSpPr/>
          <p:nvPr/>
        </p:nvGrpSpPr>
        <p:grpSpPr>
          <a:xfrm>
            <a:off x="2821668" y="2108695"/>
            <a:ext cx="2359314" cy="943725"/>
            <a:chOff x="2149141" y="1316904"/>
            <a:chExt cx="2359314" cy="943725"/>
          </a:xfrm>
        </p:grpSpPr>
        <p:sp>
          <p:nvSpPr>
            <p:cNvPr id="11" name="Šipka: dvojitá 10">
              <a:extLst>
                <a:ext uri="{FF2B5EF4-FFF2-40B4-BE49-F238E27FC236}">
                  <a16:creationId xmlns:a16="http://schemas.microsoft.com/office/drawing/2014/main" id="{2422893E-A865-48F4-97CF-C2A0C8D36B4F}"/>
                </a:ext>
              </a:extLst>
            </p:cNvPr>
            <p:cNvSpPr/>
            <p:nvPr/>
          </p:nvSpPr>
          <p:spPr>
            <a:xfrm>
              <a:off x="2149141" y="1316904"/>
              <a:ext cx="2359314" cy="9437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Šipka: dvojitá 4">
              <a:extLst>
                <a:ext uri="{FF2B5EF4-FFF2-40B4-BE49-F238E27FC236}">
                  <a16:creationId xmlns:a16="http://schemas.microsoft.com/office/drawing/2014/main" id="{892E70CD-0DC7-4861-89AE-C00E41DD0DEF}"/>
                </a:ext>
              </a:extLst>
            </p:cNvPr>
            <p:cNvSpPr txBox="1"/>
            <p:nvPr/>
          </p:nvSpPr>
          <p:spPr>
            <a:xfrm>
              <a:off x="2621004" y="1316904"/>
              <a:ext cx="1415589" cy="943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400" kern="1200" dirty="0"/>
                <a:t>Cloudový GIT repo</a:t>
              </a:r>
              <a:endParaRPr lang="en-US" sz="2400" kern="1200" dirty="0"/>
            </a:p>
          </p:txBody>
        </p:sp>
      </p:grpSp>
      <p:grpSp>
        <p:nvGrpSpPr>
          <p:cNvPr id="5" name="Skupina 4">
            <a:extLst>
              <a:ext uri="{FF2B5EF4-FFF2-40B4-BE49-F238E27FC236}">
                <a16:creationId xmlns:a16="http://schemas.microsoft.com/office/drawing/2014/main" id="{0D7E66BD-EBDE-43E2-B4D9-1DDC60505F44}"/>
              </a:ext>
            </a:extLst>
          </p:cNvPr>
          <p:cNvGrpSpPr/>
          <p:nvPr/>
        </p:nvGrpSpPr>
        <p:grpSpPr>
          <a:xfrm>
            <a:off x="4964982" y="2108695"/>
            <a:ext cx="2359314" cy="943725"/>
            <a:chOff x="4292455" y="1316904"/>
            <a:chExt cx="2359314" cy="943725"/>
          </a:xfrm>
        </p:grpSpPr>
        <p:sp>
          <p:nvSpPr>
            <p:cNvPr id="9" name="Šipka: dvojitá 8">
              <a:extLst>
                <a:ext uri="{FF2B5EF4-FFF2-40B4-BE49-F238E27FC236}">
                  <a16:creationId xmlns:a16="http://schemas.microsoft.com/office/drawing/2014/main" id="{93013EDA-3C2A-4CE7-8D6B-3B1D49E17CC8}"/>
                </a:ext>
              </a:extLst>
            </p:cNvPr>
            <p:cNvSpPr/>
            <p:nvPr/>
          </p:nvSpPr>
          <p:spPr>
            <a:xfrm>
              <a:off x="4292455" y="1316904"/>
              <a:ext cx="2359314" cy="9437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Šipka: dvojitá 6">
              <a:extLst>
                <a:ext uri="{FF2B5EF4-FFF2-40B4-BE49-F238E27FC236}">
                  <a16:creationId xmlns:a16="http://schemas.microsoft.com/office/drawing/2014/main" id="{9F332358-5624-4844-B8CF-0EE0029292D3}"/>
                </a:ext>
              </a:extLst>
            </p:cNvPr>
            <p:cNvSpPr txBox="1"/>
            <p:nvPr/>
          </p:nvSpPr>
          <p:spPr>
            <a:xfrm>
              <a:off x="4764318" y="1316904"/>
              <a:ext cx="1415589" cy="943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400" kern="1200" dirty="0"/>
                <a:t>MGM server</a:t>
              </a:r>
              <a:endParaRPr lang="en-US" sz="2400" kern="1200" dirty="0"/>
            </a:p>
          </p:txBody>
        </p:sp>
      </p:grpSp>
      <p:grpSp>
        <p:nvGrpSpPr>
          <p:cNvPr id="6" name="Skupina 5">
            <a:extLst>
              <a:ext uri="{FF2B5EF4-FFF2-40B4-BE49-F238E27FC236}">
                <a16:creationId xmlns:a16="http://schemas.microsoft.com/office/drawing/2014/main" id="{744DAEC0-8E1D-4E6E-9860-7EE9BCB54424}"/>
              </a:ext>
            </a:extLst>
          </p:cNvPr>
          <p:cNvGrpSpPr/>
          <p:nvPr/>
        </p:nvGrpSpPr>
        <p:grpSpPr>
          <a:xfrm>
            <a:off x="7108296" y="2108695"/>
            <a:ext cx="2359314" cy="943725"/>
            <a:chOff x="6435769" y="1316904"/>
            <a:chExt cx="2359314" cy="943725"/>
          </a:xfrm>
        </p:grpSpPr>
        <p:sp>
          <p:nvSpPr>
            <p:cNvPr id="7" name="Šipka: dvojitá 6">
              <a:extLst>
                <a:ext uri="{FF2B5EF4-FFF2-40B4-BE49-F238E27FC236}">
                  <a16:creationId xmlns:a16="http://schemas.microsoft.com/office/drawing/2014/main" id="{82FE8BFB-FCA7-4631-ADA8-5FDC118C0166}"/>
                </a:ext>
              </a:extLst>
            </p:cNvPr>
            <p:cNvSpPr/>
            <p:nvPr/>
          </p:nvSpPr>
          <p:spPr>
            <a:xfrm>
              <a:off x="6435769" y="1316904"/>
              <a:ext cx="2359314" cy="9437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Šipka: dvojitá 8">
              <a:extLst>
                <a:ext uri="{FF2B5EF4-FFF2-40B4-BE49-F238E27FC236}">
                  <a16:creationId xmlns:a16="http://schemas.microsoft.com/office/drawing/2014/main" id="{74EA7441-4787-4F0B-8B56-B4048B3FED37}"/>
                </a:ext>
              </a:extLst>
            </p:cNvPr>
            <p:cNvSpPr txBox="1"/>
            <p:nvPr/>
          </p:nvSpPr>
          <p:spPr>
            <a:xfrm>
              <a:off x="6907632" y="1316904"/>
              <a:ext cx="1415589" cy="943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400" kern="1200" dirty="0"/>
                <a:t>DFS </a:t>
              </a:r>
              <a:endParaRPr lang="en-US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521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 "C:\Windows\Temp\repo_sync.log"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662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7F28538-A74C-4A1C-937A-4DD28297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Deploy</a:t>
            </a:r>
            <a:r>
              <a:rPr lang="cs-CZ" dirty="0"/>
              <a:t> dat z DFS na klienty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252EB5-7A36-42ED-B4E4-1BA32EBC6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3318730"/>
            <a:ext cx="10944516" cy="2846400"/>
          </a:xfrm>
        </p:spPr>
        <p:txBody>
          <a:bodyPr/>
          <a:lstStyle/>
          <a:p>
            <a:r>
              <a:rPr lang="cs-CZ" dirty="0"/>
              <a:t>GPO „</a:t>
            </a:r>
            <a:r>
              <a:rPr lang="cs-CZ" b="1" dirty="0" err="1"/>
              <a:t>PS_env_set_up</a:t>
            </a:r>
            <a:r>
              <a:rPr lang="cs-CZ" dirty="0"/>
              <a:t>“ vytvoří </a:t>
            </a:r>
            <a:r>
              <a:rPr lang="cs-CZ" b="1" dirty="0"/>
              <a:t>na klientech</a:t>
            </a:r>
            <a:r>
              <a:rPr lang="cs-CZ" dirty="0"/>
              <a:t> stejnojmenný </a:t>
            </a:r>
            <a:r>
              <a:rPr lang="cs-CZ" dirty="0" err="1"/>
              <a:t>Scheduled</a:t>
            </a:r>
            <a:r>
              <a:rPr lang="cs-CZ" dirty="0"/>
              <a:t> </a:t>
            </a:r>
            <a:r>
              <a:rPr lang="cs-CZ" dirty="0" err="1"/>
              <a:t>Task</a:t>
            </a:r>
            <a:r>
              <a:rPr lang="cs-CZ" dirty="0"/>
              <a:t>, který pak pravidelně volá </a:t>
            </a:r>
            <a:r>
              <a:rPr lang="cs-CZ" b="1" dirty="0"/>
              <a:t>z </a:t>
            </a:r>
            <a:r>
              <a:rPr lang="cs-CZ" b="1" dirty="0" err="1"/>
              <a:t>rootu</a:t>
            </a:r>
            <a:r>
              <a:rPr lang="cs-CZ" b="1" dirty="0"/>
              <a:t> DFS </a:t>
            </a:r>
            <a:r>
              <a:rPr lang="cs-CZ" dirty="0" err="1"/>
              <a:t>repo</a:t>
            </a:r>
            <a:r>
              <a:rPr lang="cs-CZ" dirty="0"/>
              <a:t> skript </a:t>
            </a:r>
            <a:r>
              <a:rPr lang="cs-CZ" b="1" dirty="0"/>
              <a:t>PS_env_set_up.ps1</a:t>
            </a:r>
          </a:p>
          <a:p>
            <a:r>
              <a:rPr lang="cs-CZ" dirty="0"/>
              <a:t>PS_env_set_up.ps1 se stará o synchronizaci dat z DFS na klienta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3B1E345D-00D4-44CD-B87D-25FB51B3DCFC}"/>
              </a:ext>
            </a:extLst>
          </p:cNvPr>
          <p:cNvGrpSpPr/>
          <p:nvPr/>
        </p:nvGrpSpPr>
        <p:grpSpPr>
          <a:xfrm>
            <a:off x="3736686" y="2141892"/>
            <a:ext cx="2359314" cy="943725"/>
            <a:chOff x="6435769" y="1316904"/>
            <a:chExt cx="2359314" cy="943725"/>
          </a:xfrm>
        </p:grpSpPr>
        <p:sp>
          <p:nvSpPr>
            <p:cNvPr id="8" name="Šipka: dvojitá 7">
              <a:extLst>
                <a:ext uri="{FF2B5EF4-FFF2-40B4-BE49-F238E27FC236}">
                  <a16:creationId xmlns:a16="http://schemas.microsoft.com/office/drawing/2014/main" id="{554400B3-F385-47E9-B076-99FA54074040}"/>
                </a:ext>
              </a:extLst>
            </p:cNvPr>
            <p:cNvSpPr/>
            <p:nvPr/>
          </p:nvSpPr>
          <p:spPr>
            <a:xfrm>
              <a:off x="6435769" y="1316904"/>
              <a:ext cx="2359314" cy="9437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Šipka: dvojitá 4">
              <a:extLst>
                <a:ext uri="{FF2B5EF4-FFF2-40B4-BE49-F238E27FC236}">
                  <a16:creationId xmlns:a16="http://schemas.microsoft.com/office/drawing/2014/main" id="{86FDA636-F852-4871-BE55-C6AAEA3A6FEB}"/>
                </a:ext>
              </a:extLst>
            </p:cNvPr>
            <p:cNvSpPr txBox="1"/>
            <p:nvPr/>
          </p:nvSpPr>
          <p:spPr>
            <a:xfrm>
              <a:off x="6907632" y="1316904"/>
              <a:ext cx="1415589" cy="943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400" kern="1200" dirty="0"/>
                <a:t>DFS </a:t>
              </a:r>
              <a:endParaRPr lang="en-US" sz="2400" kern="1200" dirty="0"/>
            </a:p>
          </p:txBody>
        </p:sp>
      </p:grpSp>
      <p:grpSp>
        <p:nvGrpSpPr>
          <p:cNvPr id="5" name="Skupina 4">
            <a:extLst>
              <a:ext uri="{FF2B5EF4-FFF2-40B4-BE49-F238E27FC236}">
                <a16:creationId xmlns:a16="http://schemas.microsoft.com/office/drawing/2014/main" id="{F3A8FDCD-C15A-40DC-9F53-2F4DD7933497}"/>
              </a:ext>
            </a:extLst>
          </p:cNvPr>
          <p:cNvGrpSpPr/>
          <p:nvPr/>
        </p:nvGrpSpPr>
        <p:grpSpPr>
          <a:xfrm>
            <a:off x="5880000" y="2141892"/>
            <a:ext cx="2359314" cy="943725"/>
            <a:chOff x="8579083" y="1316904"/>
            <a:chExt cx="2359314" cy="943725"/>
          </a:xfrm>
        </p:grpSpPr>
        <p:sp>
          <p:nvSpPr>
            <p:cNvPr id="6" name="Šipka: dvojitá 5">
              <a:extLst>
                <a:ext uri="{FF2B5EF4-FFF2-40B4-BE49-F238E27FC236}">
                  <a16:creationId xmlns:a16="http://schemas.microsoft.com/office/drawing/2014/main" id="{16E50792-D049-4BE0-814E-9ADA62315756}"/>
                </a:ext>
              </a:extLst>
            </p:cNvPr>
            <p:cNvSpPr/>
            <p:nvPr/>
          </p:nvSpPr>
          <p:spPr>
            <a:xfrm>
              <a:off x="8579083" y="1316904"/>
              <a:ext cx="2359314" cy="9437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Šipka: dvojitá 6">
              <a:extLst>
                <a:ext uri="{FF2B5EF4-FFF2-40B4-BE49-F238E27FC236}">
                  <a16:creationId xmlns:a16="http://schemas.microsoft.com/office/drawing/2014/main" id="{5E5C225F-B5B4-4E1E-AB4F-D9AF38CF661C}"/>
                </a:ext>
              </a:extLst>
            </p:cNvPr>
            <p:cNvSpPr txBox="1"/>
            <p:nvPr/>
          </p:nvSpPr>
          <p:spPr>
            <a:xfrm>
              <a:off x="9050946" y="1316904"/>
              <a:ext cx="1415589" cy="943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400" kern="1200" dirty="0"/>
                <a:t>Klient</a:t>
              </a:r>
              <a:endParaRPr lang="en-US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1351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7DBEA0-A034-4A89-8626-E41E4B047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Praktická ukázka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49E1D9-0167-4CC4-A969-6A11A6A02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 "C:\Windows\Temp\PS_env_set_up.log"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177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1D484-F3B1-4143-98D9-C10DF692E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PS_env_set_up.ps1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7687A8-64DB-4954-96A8-C40A80C3A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Skript slouží k synchronizaci následujících dat z DFS lokálně na klienta:</a:t>
            </a:r>
          </a:p>
          <a:p>
            <a:pPr lvl="1"/>
            <a:r>
              <a:rPr lang="cs-CZ" b="1" dirty="0"/>
              <a:t>Modules</a:t>
            </a:r>
          </a:p>
          <a:p>
            <a:pPr lvl="1"/>
            <a:r>
              <a:rPr lang="cs-CZ" b="1" dirty="0" err="1"/>
              <a:t>Custom</a:t>
            </a:r>
            <a:endParaRPr lang="cs-CZ" b="1" dirty="0"/>
          </a:p>
          <a:p>
            <a:pPr lvl="1"/>
            <a:r>
              <a:rPr lang="cs-CZ" b="1" dirty="0"/>
              <a:t>Profile.ps1</a:t>
            </a:r>
            <a:endParaRPr lang="cs-CZ" dirty="0"/>
          </a:p>
          <a:p>
            <a:pPr lvl="1"/>
            <a:endParaRPr lang="cs-CZ" dirty="0"/>
          </a:p>
          <a:p>
            <a:r>
              <a:rPr lang="cs-CZ" dirty="0"/>
              <a:t>Na zkopírovaných datech se upravují NTFS práva:</a:t>
            </a:r>
          </a:p>
          <a:p>
            <a:pPr lvl="1"/>
            <a:r>
              <a:rPr lang="cs-CZ" dirty="0"/>
              <a:t>editovat mohou pouze členové repo_writer + SYSTEM</a:t>
            </a:r>
          </a:p>
          <a:p>
            <a:pPr marL="642620" lvl="1"/>
            <a:r>
              <a:rPr lang="cs-CZ" dirty="0"/>
              <a:t>číst mohou členové </a:t>
            </a:r>
            <a:r>
              <a:rPr lang="cs-CZ" dirty="0" err="1"/>
              <a:t>repo_reader</a:t>
            </a:r>
            <a:r>
              <a:rPr lang="cs-CZ" dirty="0"/>
              <a:t> + </a:t>
            </a:r>
            <a:r>
              <a:rPr lang="cs-CZ" dirty="0" err="1"/>
              <a:t>Authenticated</a:t>
            </a:r>
            <a:r>
              <a:rPr lang="cs-CZ" dirty="0"/>
              <a:t> </a:t>
            </a:r>
            <a:r>
              <a:rPr lang="cs-CZ" dirty="0" err="1"/>
              <a:t>Users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(u </a:t>
            </a:r>
            <a:r>
              <a:rPr lang="cs-CZ" b="1" dirty="0" err="1"/>
              <a:t>Custom</a:t>
            </a:r>
            <a:r>
              <a:rPr lang="cs-CZ" dirty="0"/>
              <a:t> možno změnit)</a:t>
            </a:r>
          </a:p>
          <a:p>
            <a:pPr lvl="1"/>
            <a:endParaRPr lang="cs-CZ" dirty="0"/>
          </a:p>
          <a:p>
            <a:pPr lvl="1"/>
            <a:r>
              <a:rPr lang="cs-CZ" dirty="0"/>
              <a:t>Pozn.: používá se i kvůli identifikaci takto nakopírovaných dat</a:t>
            </a:r>
          </a:p>
        </p:txBody>
      </p:sp>
    </p:spTree>
    <p:extLst>
      <p:ext uri="{BB962C8B-B14F-4D97-AF65-F5344CB8AC3E}">
        <p14:creationId xmlns:p14="http://schemas.microsoft.com/office/powerpoint/2010/main" val="76163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1D484-F3B1-4143-98D9-C10DF692E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PS_env_set_up.ps1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7687A8-64DB-4954-96A8-C40A80C3A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Synchronizace </a:t>
            </a:r>
            <a:r>
              <a:rPr lang="cs-CZ" b="1" dirty="0"/>
              <a:t>profile.ps1</a:t>
            </a:r>
          </a:p>
          <a:p>
            <a:pPr marL="642620" lvl="1"/>
            <a:r>
              <a:rPr lang="cs-CZ" dirty="0"/>
              <a:t>Kopíruje do </a:t>
            </a:r>
            <a:r>
              <a:rPr lang="en-US" u="sng" dirty="0"/>
              <a:t>%WINDIR%</a:t>
            </a:r>
            <a:r>
              <a:rPr lang="cs-CZ" u="sng" dirty="0"/>
              <a:t>\System32\</a:t>
            </a:r>
            <a:r>
              <a:rPr lang="cs-CZ" u="sng" dirty="0" err="1"/>
              <a:t>WindowsPowerShell</a:t>
            </a:r>
            <a:r>
              <a:rPr lang="cs-CZ" u="sng" dirty="0"/>
              <a:t>\v1.0</a:t>
            </a:r>
            <a:endParaRPr lang="cs-CZ" b="1" dirty="0">
              <a:cs typeface="Segoe UI"/>
            </a:endParaRPr>
          </a:p>
          <a:p>
            <a:pPr lvl="1"/>
            <a:r>
              <a:rPr lang="cs-CZ" dirty="0"/>
              <a:t>Kopíruje se pouze na stroje v proměnné $</a:t>
            </a:r>
            <a:r>
              <a:rPr lang="cs-CZ" dirty="0" err="1"/>
              <a:t>computerWithProfile</a:t>
            </a:r>
            <a:endParaRPr lang="cs-CZ" dirty="0"/>
          </a:p>
          <a:p>
            <a:pPr lvl="2"/>
            <a:r>
              <a:rPr lang="cs-CZ" dirty="0"/>
              <a:t>Pokud již existuje, má v ACL </a:t>
            </a:r>
            <a:r>
              <a:rPr lang="cs-CZ" dirty="0" err="1"/>
              <a:t>repo_reader</a:t>
            </a:r>
            <a:r>
              <a:rPr lang="cs-CZ" dirty="0"/>
              <a:t>, ale stroj není v </a:t>
            </a:r>
            <a:r>
              <a:rPr lang="en-US" dirty="0"/>
              <a:t>$</a:t>
            </a:r>
            <a:r>
              <a:rPr lang="cs-CZ" dirty="0" err="1"/>
              <a:t>computerWithProfile</a:t>
            </a:r>
            <a:r>
              <a:rPr lang="cs-CZ" dirty="0"/>
              <a:t>, dojde ke smazání</a:t>
            </a:r>
          </a:p>
          <a:p>
            <a:pPr lvl="1"/>
            <a:endParaRPr lang="cs-CZ" dirty="0"/>
          </a:p>
          <a:p>
            <a:pPr marL="357188" lvl="1" indent="0">
              <a:buNone/>
            </a:pPr>
            <a:endParaRPr lang="cs-CZ" dirty="0"/>
          </a:p>
          <a:p>
            <a:r>
              <a:rPr lang="cs-CZ" dirty="0"/>
              <a:t>Synchronizace </a:t>
            </a:r>
            <a:r>
              <a:rPr lang="cs-CZ" b="1" dirty="0" err="1"/>
              <a:t>Modules</a:t>
            </a:r>
            <a:endParaRPr lang="cs-CZ" b="1" dirty="0"/>
          </a:p>
          <a:p>
            <a:pPr marL="642620" lvl="1"/>
            <a:r>
              <a:rPr lang="cs-CZ" dirty="0"/>
              <a:t>Kopíruje do </a:t>
            </a:r>
            <a:r>
              <a:rPr lang="en-US" u="sng" dirty="0"/>
              <a:t>%WINDIR%</a:t>
            </a:r>
            <a:r>
              <a:rPr lang="cs-CZ" u="sng" dirty="0"/>
              <a:t>\System32\</a:t>
            </a:r>
            <a:r>
              <a:rPr lang="cs-CZ" u="sng" dirty="0" err="1"/>
              <a:t>WindowsPowerShell</a:t>
            </a:r>
            <a:r>
              <a:rPr lang="cs-CZ" u="sng" dirty="0"/>
              <a:t>\v1.0\</a:t>
            </a:r>
            <a:r>
              <a:rPr lang="cs-CZ" u="sng" dirty="0" err="1"/>
              <a:t>Modules</a:t>
            </a:r>
            <a:endParaRPr lang="cs-CZ" b="1" u="sng" dirty="0">
              <a:cs typeface="Segoe UI"/>
            </a:endParaRPr>
          </a:p>
          <a:p>
            <a:pPr lvl="1"/>
            <a:r>
              <a:rPr lang="cs-CZ" dirty="0"/>
              <a:t>Z lokálního </a:t>
            </a:r>
            <a:r>
              <a:rPr lang="cs-CZ" dirty="0" err="1"/>
              <a:t>Modules</a:t>
            </a:r>
            <a:r>
              <a:rPr lang="cs-CZ" dirty="0"/>
              <a:t> smaže moduly, které mají v NTFS </a:t>
            </a:r>
            <a:r>
              <a:rPr lang="cs-CZ" dirty="0" err="1"/>
              <a:t>repo_reader</a:t>
            </a:r>
            <a:r>
              <a:rPr lang="cs-CZ" dirty="0"/>
              <a:t>, ale nejsou v DFS nebo na tomto stroji být nemají</a:t>
            </a:r>
          </a:p>
        </p:txBody>
      </p:sp>
    </p:spTree>
    <p:extLst>
      <p:ext uri="{BB962C8B-B14F-4D97-AF65-F5344CB8AC3E}">
        <p14:creationId xmlns:p14="http://schemas.microsoft.com/office/powerpoint/2010/main" val="366381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1D484-F3B1-4143-98D9-C10DF692E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PS_env_set_up.ps1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7687A8-64DB-4954-96A8-C40A80C3A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Synchronizace </a:t>
            </a:r>
            <a:r>
              <a:rPr lang="cs-CZ" b="1" dirty="0"/>
              <a:t>Custom</a:t>
            </a:r>
          </a:p>
          <a:p>
            <a:pPr marL="642620" lvl="1"/>
            <a:r>
              <a:rPr lang="cs-CZ" dirty="0"/>
              <a:t>Kopíruje do </a:t>
            </a:r>
            <a:r>
              <a:rPr lang="en-US" u="sng" dirty="0"/>
              <a:t>%WINDIR%</a:t>
            </a:r>
            <a:r>
              <a:rPr lang="cs-CZ" u="sng" dirty="0"/>
              <a:t>\</a:t>
            </a:r>
            <a:r>
              <a:rPr lang="cs-CZ" u="sng" dirty="0" err="1"/>
              <a:t>Scripts</a:t>
            </a:r>
            <a:r>
              <a:rPr lang="en-US" dirty="0"/>
              <a:t> </a:t>
            </a:r>
            <a:r>
              <a:rPr lang="cs-CZ" dirty="0"/>
              <a:t>(není-li řečeno jinak)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Kopíruje pouze vybrané složky na vybrané klienty.</a:t>
            </a:r>
          </a:p>
          <a:p>
            <a:pPr lvl="2"/>
            <a:r>
              <a:rPr lang="cs-CZ" dirty="0"/>
              <a:t>Konfiguraci bere z DFS </a:t>
            </a:r>
            <a:r>
              <a:rPr lang="cs-CZ" dirty="0" err="1"/>
              <a:t>repo</a:t>
            </a:r>
            <a:r>
              <a:rPr lang="cs-CZ" dirty="0"/>
              <a:t>\</a:t>
            </a:r>
            <a:r>
              <a:rPr lang="cs-CZ" dirty="0" err="1"/>
              <a:t>Custom</a:t>
            </a:r>
            <a:r>
              <a:rPr lang="cs-CZ" dirty="0"/>
              <a:t>\customConfig.ps1</a:t>
            </a:r>
          </a:p>
          <a:p>
            <a:pPr lvl="1"/>
            <a:r>
              <a:rPr lang="cs-CZ" dirty="0"/>
              <a:t>V nakopírované složce automaticky vytvoří </a:t>
            </a:r>
            <a:r>
              <a:rPr lang="cs-CZ" b="1" dirty="0"/>
              <a:t>Log</a:t>
            </a:r>
            <a:r>
              <a:rPr lang="cs-CZ" dirty="0"/>
              <a:t> adresář do </a:t>
            </a:r>
            <a:r>
              <a:rPr lang="cs-CZ" dirty="0" err="1"/>
              <a:t>nejž</a:t>
            </a:r>
            <a:r>
              <a:rPr lang="cs-CZ" dirty="0"/>
              <a:t> mohou zapisovat „</a:t>
            </a:r>
            <a:r>
              <a:rPr lang="cs-CZ" dirty="0" err="1"/>
              <a:t>Authenticated</a:t>
            </a:r>
            <a:r>
              <a:rPr lang="cs-CZ" dirty="0"/>
              <a:t> </a:t>
            </a:r>
            <a:r>
              <a:rPr lang="cs-CZ" dirty="0" err="1"/>
              <a:t>Users</a:t>
            </a:r>
            <a:r>
              <a:rPr lang="cs-CZ" dirty="0"/>
              <a:t>„ (pokud nastaveno </a:t>
            </a:r>
            <a:r>
              <a:rPr lang="cs-CZ" dirty="0" err="1"/>
              <a:t>customNTFS</a:t>
            </a:r>
            <a:r>
              <a:rPr lang="cs-CZ" dirty="0"/>
              <a:t>, tak pouze ten)</a:t>
            </a:r>
          </a:p>
          <a:p>
            <a:pPr lvl="2"/>
            <a:r>
              <a:rPr lang="cs-CZ" dirty="0"/>
              <a:t>Tato složka se ignoruje při určení, zdali stroj obsahuje neaktuální data a je třeba nakopírovat z DFS nová</a:t>
            </a:r>
          </a:p>
          <a:p>
            <a:pPr lvl="1"/>
            <a:r>
              <a:rPr lang="cs-CZ" dirty="0"/>
              <a:t>Složky neuvedené v customConfig budou z </a:t>
            </a:r>
            <a:r>
              <a:rPr lang="en-US" dirty="0"/>
              <a:t>%WINDIR%</a:t>
            </a:r>
            <a:r>
              <a:rPr lang="cs-CZ" dirty="0"/>
              <a:t>\</a:t>
            </a:r>
            <a:r>
              <a:rPr lang="cs-CZ" dirty="0" err="1"/>
              <a:t>Scripts</a:t>
            </a:r>
            <a:r>
              <a:rPr lang="cs-CZ" dirty="0"/>
              <a:t> smazány</a:t>
            </a:r>
          </a:p>
        </p:txBody>
      </p:sp>
    </p:spTree>
    <p:extLst>
      <p:ext uri="{BB962C8B-B14F-4D97-AF65-F5344CB8AC3E}">
        <p14:creationId xmlns:p14="http://schemas.microsoft.com/office/powerpoint/2010/main" val="207807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1D484-F3B1-4143-98D9-C10DF692E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</a:t>
            </a:r>
            <a:r>
              <a:rPr lang="cs-CZ" dirty="0" err="1"/>
              <a:t>feature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7687A8-64DB-4954-96A8-C40A80C3A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Automatický </a:t>
            </a:r>
            <a:r>
              <a:rPr lang="cs-CZ" dirty="0" err="1"/>
              <a:t>code</a:t>
            </a:r>
            <a:r>
              <a:rPr lang="cs-CZ" dirty="0"/>
              <a:t> </a:t>
            </a:r>
            <a:r>
              <a:rPr lang="cs-CZ" dirty="0" err="1"/>
              <a:t>signing</a:t>
            </a:r>
            <a:endParaRPr lang="cs-CZ" dirty="0"/>
          </a:p>
          <a:p>
            <a:r>
              <a:rPr lang="cs-CZ" dirty="0"/>
              <a:t>Kontrola kompatibility </a:t>
            </a:r>
            <a:r>
              <a:rPr lang="cs-CZ"/>
              <a:t>vůči starším verzím PS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087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00E92E-E8F0-4A4C-B44D-033F1C57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Motivace aneb problémy, se kterými jsem se potýkal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006BD29-4002-41F9-ACEC-5CD14C05D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343763"/>
            <a:ext cx="10944516" cy="41276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b="1" dirty="0">
                <a:ea typeface="+mn-lt"/>
                <a:cs typeface="+mn-lt"/>
              </a:rPr>
              <a:t>Složité sdílení know-how</a:t>
            </a:r>
            <a:r>
              <a:rPr lang="cs-CZ" dirty="0">
                <a:ea typeface="+mn-lt"/>
                <a:cs typeface="+mn-lt"/>
              </a:rPr>
              <a:t> mezi kolegy</a:t>
            </a:r>
            <a:endParaRPr lang="cs-CZ" dirty="0">
              <a:solidFill>
                <a:srgbClr val="262524"/>
              </a:solidFill>
              <a:cs typeface="Segoe UI"/>
            </a:endParaRPr>
          </a:p>
          <a:p>
            <a:r>
              <a:rPr lang="cs-CZ" b="1" dirty="0"/>
              <a:t>Nedokonalé zálohování</a:t>
            </a:r>
          </a:p>
          <a:p>
            <a:pPr marL="642620" lvl="1"/>
            <a:r>
              <a:rPr lang="cs-CZ" dirty="0">
                <a:solidFill>
                  <a:srgbClr val="262524"/>
                </a:solidFill>
              </a:rPr>
              <a:t>Malá </a:t>
            </a:r>
            <a:r>
              <a:rPr lang="cs-CZ" dirty="0" err="1">
                <a:solidFill>
                  <a:srgbClr val="262524"/>
                </a:solidFill>
              </a:rPr>
              <a:t>granularita</a:t>
            </a:r>
            <a:endParaRPr lang="cs-CZ" dirty="0" err="1">
              <a:solidFill>
                <a:srgbClr val="262524"/>
              </a:solidFill>
              <a:cs typeface="Segoe UI"/>
            </a:endParaRPr>
          </a:p>
          <a:p>
            <a:pPr marL="642620" lvl="1"/>
            <a:r>
              <a:rPr lang="cs-CZ" dirty="0"/>
              <a:t>Uchovávání starých verzí skriptů, protože "co kdyby" </a:t>
            </a:r>
            <a:endParaRPr lang="cs-CZ" dirty="0">
              <a:cs typeface="Segoe UI"/>
            </a:endParaRPr>
          </a:p>
          <a:p>
            <a:r>
              <a:rPr lang="cs-CZ" b="1" dirty="0"/>
              <a:t>Editace „živého“ kódu</a:t>
            </a:r>
            <a:r>
              <a:rPr lang="cs-CZ" dirty="0"/>
              <a:t>, případně jeho kopie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>
                <a:solidFill>
                  <a:srgbClr val="262524"/>
                </a:solidFill>
              </a:rPr>
              <a:t>Hrozí, že se použije rozpracovaná verze či přepíši změny mezitím provedené někým jiným</a:t>
            </a:r>
            <a:endParaRPr lang="cs-CZ" dirty="0">
              <a:solidFill>
                <a:srgbClr val="262524"/>
              </a:solidFill>
              <a:cs typeface="Segoe UI"/>
            </a:endParaRPr>
          </a:p>
          <a:p>
            <a:r>
              <a:rPr lang="cs-CZ" b="1" dirty="0"/>
              <a:t>Auditing</a:t>
            </a:r>
            <a:r>
              <a:rPr lang="cs-CZ" dirty="0"/>
              <a:t> (absence přehledu o tom kdo, co, kdy a proč změnil )</a:t>
            </a:r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37860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55EF39-67AC-4AEB-A4F1-538265FC6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Proč takto?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7A8D8B-6BAF-462D-815C-BF243EAB51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dirty="0"/>
              <a:t>Pro</a:t>
            </a:r>
            <a:r>
              <a:rPr lang="cs-CZ" dirty="0"/>
              <a:t>č kopírovat lokálně a neimportovat z UNC v profile.ps1?</a:t>
            </a:r>
          </a:p>
          <a:p>
            <a:pPr lvl="1"/>
            <a:r>
              <a:rPr lang="cs-CZ" dirty="0"/>
              <a:t>Aby bylo vše dostupné i v </a:t>
            </a:r>
            <a:r>
              <a:rPr lang="cs-CZ" dirty="0" err="1"/>
              <a:t>Remote</a:t>
            </a:r>
            <a:r>
              <a:rPr lang="cs-CZ" dirty="0"/>
              <a:t> Session a pod lokálními účty</a:t>
            </a:r>
          </a:p>
          <a:p>
            <a:pPr lvl="1"/>
            <a:r>
              <a:rPr lang="cs-CZ" dirty="0"/>
              <a:t>Některé moduly se nedají jednoduše spustit z UNC cesty (kvůli DLL)</a:t>
            </a:r>
          </a:p>
          <a:p>
            <a:r>
              <a:rPr lang="cs-CZ" dirty="0"/>
              <a:t>Proč GIT</a:t>
            </a:r>
            <a:endParaRPr lang="en-US" dirty="0"/>
          </a:p>
          <a:p>
            <a:pPr lvl="1"/>
            <a:r>
              <a:rPr lang="en-US" dirty="0"/>
              <a:t>Ver</a:t>
            </a:r>
            <a:r>
              <a:rPr lang="cs-CZ" dirty="0" err="1"/>
              <a:t>zování</a:t>
            </a:r>
            <a:r>
              <a:rPr lang="cs-CZ" dirty="0"/>
              <a:t> </a:t>
            </a:r>
          </a:p>
          <a:p>
            <a:pPr lvl="1"/>
            <a:r>
              <a:rPr lang="cs-CZ" dirty="0"/>
              <a:t>Kdo, co, kdy změnil</a:t>
            </a:r>
          </a:p>
          <a:p>
            <a:pPr lvl="1"/>
            <a:r>
              <a:rPr lang="cs-CZ" dirty="0" err="1"/>
              <a:t>git</a:t>
            </a:r>
            <a:r>
              <a:rPr lang="cs-CZ" dirty="0"/>
              <a:t> </a:t>
            </a:r>
            <a:r>
              <a:rPr lang="cs-CZ" dirty="0" err="1"/>
              <a:t>hooks</a:t>
            </a:r>
            <a:r>
              <a:rPr lang="cs-CZ" dirty="0"/>
              <a:t> pro automatizaci</a:t>
            </a:r>
          </a:p>
          <a:p>
            <a:r>
              <a:rPr lang="cs-CZ" dirty="0"/>
              <a:t>Proč </a:t>
            </a:r>
            <a:r>
              <a:rPr lang="cs-CZ" dirty="0" err="1"/>
              <a:t>Visual</a:t>
            </a:r>
            <a:r>
              <a:rPr lang="cs-CZ" dirty="0"/>
              <a:t> Studio </a:t>
            </a:r>
            <a:r>
              <a:rPr lang="cs-CZ" dirty="0" err="1"/>
              <a:t>Code</a:t>
            </a:r>
            <a:r>
              <a:rPr lang="cs-CZ" dirty="0"/>
              <a:t> (VSC) jako IDE</a:t>
            </a:r>
          </a:p>
          <a:p>
            <a:pPr marL="642620" lvl="1"/>
            <a:r>
              <a:rPr lang="cs-CZ" dirty="0">
                <a:cs typeface="Segoe UI"/>
              </a:rPr>
              <a:t>GUI pro GIT</a:t>
            </a:r>
          </a:p>
          <a:p>
            <a:pPr lvl="1"/>
            <a:r>
              <a:rPr lang="cs-CZ" dirty="0" err="1"/>
              <a:t>Recommended</a:t>
            </a:r>
            <a:r>
              <a:rPr lang="cs-CZ" dirty="0"/>
              <a:t> </a:t>
            </a:r>
            <a:r>
              <a:rPr lang="cs-CZ" dirty="0" err="1"/>
              <a:t>addon</a:t>
            </a:r>
            <a:endParaRPr lang="cs-CZ" dirty="0"/>
          </a:p>
          <a:p>
            <a:pPr lvl="1"/>
            <a:r>
              <a:rPr lang="cs-CZ" dirty="0" err="1"/>
              <a:t>Workspace</a:t>
            </a:r>
            <a:r>
              <a:rPr lang="cs-CZ" dirty="0"/>
              <a:t> </a:t>
            </a:r>
            <a:r>
              <a:rPr lang="cs-CZ" dirty="0" err="1"/>
              <a:t>setting</a:t>
            </a:r>
            <a:endParaRPr lang="cs-CZ" dirty="0"/>
          </a:p>
          <a:p>
            <a:pPr marL="642620" lvl="1"/>
            <a:r>
              <a:rPr lang="cs-CZ" dirty="0" err="1"/>
              <a:t>Powershell</a:t>
            </a:r>
            <a:r>
              <a:rPr lang="cs-CZ" dirty="0"/>
              <a:t> </a:t>
            </a:r>
            <a:r>
              <a:rPr lang="cs-CZ" dirty="0" err="1"/>
              <a:t>snippets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Aktivně vyvíjeno</a:t>
            </a:r>
          </a:p>
          <a:p>
            <a:pPr lvl="1"/>
            <a:r>
              <a:rPr lang="cs-CZ" dirty="0"/>
              <a:t>Podpora pro XML, REG, CSV, </a:t>
            </a:r>
            <a:r>
              <a:rPr lang="en-US" dirty="0"/>
              <a:t>JSON, </a:t>
            </a:r>
            <a:r>
              <a:rPr lang="cs-CZ" dirty="0"/>
              <a:t>…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516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55EF39-67AC-4AEB-A4F1-538265FC6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Proč takto?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7A8D8B-6BAF-462D-815C-BF243EAB51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Proč funkce dávat do ps1 a ne rovnou do PS modulu</a:t>
            </a:r>
          </a:p>
          <a:p>
            <a:pPr lvl="1"/>
            <a:r>
              <a:rPr lang="cs-CZ" dirty="0"/>
              <a:t>Výrazně snadnější práce ve VSC i následné </a:t>
            </a:r>
            <a:r>
              <a:rPr lang="cs-CZ" dirty="0" err="1"/>
              <a:t>pre-commit</a:t>
            </a:r>
            <a:r>
              <a:rPr lang="cs-CZ" dirty="0"/>
              <a:t> kontroly</a:t>
            </a:r>
          </a:p>
          <a:p>
            <a:r>
              <a:rPr lang="cs-CZ" dirty="0"/>
              <a:t>Proč použít PS modul a nepoužít např </a:t>
            </a:r>
            <a:r>
              <a:rPr lang="cs-CZ" dirty="0" err="1"/>
              <a:t>dot</a:t>
            </a:r>
            <a:r>
              <a:rPr lang="cs-CZ" dirty="0"/>
              <a:t> </a:t>
            </a:r>
            <a:r>
              <a:rPr lang="cs-CZ" dirty="0" err="1"/>
              <a:t>sourcing</a:t>
            </a:r>
            <a:r>
              <a:rPr lang="cs-CZ" dirty="0"/>
              <a:t> ps1?</a:t>
            </a:r>
            <a:endParaRPr lang="en-US" dirty="0"/>
          </a:p>
          <a:p>
            <a:pPr marL="642620" lvl="1"/>
            <a:r>
              <a:rPr lang="cs-CZ" dirty="0"/>
              <a:t>Import modulu je násobně rychlejší, navíc může být rozsekáno do více</a:t>
            </a:r>
            <a:endParaRPr lang="cs-CZ" dirty="0">
              <a:cs typeface="Segoe UI"/>
            </a:endParaRPr>
          </a:p>
          <a:p>
            <a:r>
              <a:rPr lang="cs-CZ" dirty="0"/>
              <a:t>Proč použít mezikrok v podobě MGM serveru?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IDE může (a mělo by) běžet pod non-admin účtem</a:t>
            </a:r>
            <a:endParaRPr lang="cs-CZ" dirty="0">
              <a:cs typeface="Segoe UI"/>
            </a:endParaRPr>
          </a:p>
          <a:p>
            <a:pPr lvl="1"/>
            <a:r>
              <a:rPr lang="cs-CZ" dirty="0"/>
              <a:t>Mohu dělat úpravy i na stroji mimo AD</a:t>
            </a:r>
          </a:p>
          <a:p>
            <a:pPr marL="642620" lvl="1"/>
            <a:r>
              <a:rPr lang="cs-CZ" dirty="0">
                <a:solidFill>
                  <a:srgbClr val="000000"/>
                </a:solidFill>
                <a:cs typeface="Segoe UI"/>
              </a:rPr>
              <a:t>Zpracovává až finální konzistentní data</a:t>
            </a:r>
          </a:p>
          <a:p>
            <a:r>
              <a:rPr lang="cs-CZ" dirty="0">
                <a:cs typeface="Segoe UI"/>
              </a:rPr>
              <a:t>Proč Azure </a:t>
            </a:r>
            <a:r>
              <a:rPr lang="cs-CZ" dirty="0" err="1">
                <a:cs typeface="Segoe UI"/>
              </a:rPr>
              <a:t>DevOps</a:t>
            </a:r>
            <a:r>
              <a:rPr lang="cs-CZ" dirty="0">
                <a:cs typeface="Segoe UI"/>
              </a:rPr>
              <a:t> </a:t>
            </a:r>
          </a:p>
          <a:p>
            <a:pPr marL="642620" lvl="1"/>
            <a:r>
              <a:rPr lang="cs-CZ" dirty="0"/>
              <a:t>Podpora MFA skrze </a:t>
            </a:r>
            <a:r>
              <a:rPr lang="cs-CZ" dirty="0" err="1"/>
              <a:t>Conditional</a:t>
            </a:r>
            <a:r>
              <a:rPr lang="cs-CZ" dirty="0"/>
              <a:t> Access (pokud máte Azure AD)</a:t>
            </a:r>
          </a:p>
          <a:p>
            <a:pPr marL="642620" lvl="1"/>
            <a:r>
              <a:rPr lang="cs-CZ" dirty="0">
                <a:cs typeface="Segoe UI"/>
              </a:rPr>
              <a:t>Šikovné webové rozhraní</a:t>
            </a:r>
          </a:p>
        </p:txBody>
      </p:sp>
    </p:spTree>
    <p:extLst>
      <p:ext uri="{BB962C8B-B14F-4D97-AF65-F5344CB8AC3E}">
        <p14:creationId xmlns:p14="http://schemas.microsoft.com/office/powerpoint/2010/main" val="47275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E7FF32-17BD-4D0F-B107-BB6933A58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 co si dát pozor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376D57-7E23-4CED-A222-AA9C8F994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Všechny součásti </a:t>
            </a:r>
            <a:r>
              <a:rPr lang="cs-CZ" b="1" dirty="0" err="1"/>
              <a:t>repo</a:t>
            </a:r>
            <a:r>
              <a:rPr lang="cs-CZ" b="1" dirty="0"/>
              <a:t> maximálně zabezpečit</a:t>
            </a:r>
          </a:p>
          <a:p>
            <a:pPr lvl="1"/>
            <a:r>
              <a:rPr lang="cs-CZ" dirty="0" err="1"/>
              <a:t>Mgm</a:t>
            </a:r>
            <a:r>
              <a:rPr lang="cs-CZ" dirty="0"/>
              <a:t> server je jasný </a:t>
            </a:r>
            <a:r>
              <a:rPr lang="cs-CZ" dirty="0" err="1"/>
              <a:t>tier</a:t>
            </a:r>
            <a:r>
              <a:rPr lang="cs-CZ" dirty="0"/>
              <a:t> 0 a je třeba se k němu tak chovat</a:t>
            </a:r>
          </a:p>
          <a:p>
            <a:pPr lvl="1"/>
            <a:r>
              <a:rPr lang="cs-CZ" dirty="0"/>
              <a:t>Omezit </a:t>
            </a:r>
            <a:r>
              <a:rPr lang="cs-CZ" dirty="0" err="1"/>
              <a:t>modify</a:t>
            </a:r>
            <a:r>
              <a:rPr lang="cs-CZ" dirty="0"/>
              <a:t> přístup jak do GIT, tak DFS </a:t>
            </a:r>
            <a:r>
              <a:rPr lang="cs-CZ" dirty="0" err="1"/>
              <a:t>repo</a:t>
            </a:r>
            <a:endParaRPr lang="cs-CZ" dirty="0"/>
          </a:p>
          <a:p>
            <a:pPr lvl="1"/>
            <a:r>
              <a:rPr lang="cs-CZ" dirty="0"/>
              <a:t>Přístup do cloud </a:t>
            </a:r>
            <a:r>
              <a:rPr lang="cs-CZ" dirty="0" err="1"/>
              <a:t>repo</a:t>
            </a:r>
            <a:r>
              <a:rPr lang="cs-CZ" dirty="0"/>
              <a:t> zabezpečit pomocí </a:t>
            </a:r>
            <a:r>
              <a:rPr lang="cs-CZ" b="1" dirty="0"/>
              <a:t>MFA</a:t>
            </a:r>
          </a:p>
          <a:p>
            <a:pPr lvl="1"/>
            <a:r>
              <a:rPr lang="cs-CZ" dirty="0"/>
              <a:t>Silné heslo pro </a:t>
            </a:r>
            <a:r>
              <a:rPr lang="cs-CZ" dirty="0" err="1"/>
              <a:t>repo_puller</a:t>
            </a:r>
            <a:r>
              <a:rPr lang="cs-CZ" dirty="0"/>
              <a:t> účet a pravidelně jej měnit</a:t>
            </a:r>
            <a:endParaRPr lang="en-US" dirty="0"/>
          </a:p>
          <a:p>
            <a:pPr lvl="1"/>
            <a:r>
              <a:rPr lang="cs-CZ" b="1" dirty="0"/>
              <a:t>VSC nespouštět pod privilegovaným účtem </a:t>
            </a:r>
            <a:r>
              <a:rPr lang="cs-CZ" dirty="0"/>
              <a:t>(zejména kvůli doplňkům od komunity)</a:t>
            </a:r>
          </a:p>
          <a:p>
            <a:pPr lvl="1"/>
            <a:r>
              <a:rPr lang="cs-CZ" dirty="0"/>
              <a:t>Název </a:t>
            </a:r>
            <a:r>
              <a:rPr lang="cs-CZ" dirty="0" err="1"/>
              <a:t>repo</a:t>
            </a:r>
            <a:r>
              <a:rPr lang="cs-CZ" dirty="0"/>
              <a:t> ať se nedá spojit s vaší firmou</a:t>
            </a:r>
            <a:endParaRPr lang="en-US" dirty="0"/>
          </a:p>
          <a:p>
            <a:r>
              <a:rPr lang="cs-CZ" dirty="0"/>
              <a:t>U všeho co se automaticky načítá (moduly, profile) pohlídat, ať při spuštění neprovádí nechtěnou modifikaci, ať si nerozbijete celé prostředí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endParaRPr lang="cs-CZ" dirty="0"/>
          </a:p>
          <a:p>
            <a:r>
              <a:rPr lang="cs-CZ" dirty="0" err="1"/>
              <a:t>Necomitovat</a:t>
            </a:r>
            <a:r>
              <a:rPr lang="cs-CZ" dirty="0"/>
              <a:t> žádné citlivé informace. I po smazání zůstanou v GIT historii</a:t>
            </a:r>
            <a:r>
              <a:rPr lang="en-US" dirty="0"/>
              <a:t>!</a:t>
            </a:r>
            <a:endParaRPr lang="cs-CZ" dirty="0"/>
          </a:p>
          <a:p>
            <a:r>
              <a:rPr lang="cs-CZ" dirty="0"/>
              <a:t>Všechny funkce dělejte skrze scripts2Module a ne rovnou vytvořením modulu v </a:t>
            </a:r>
            <a:r>
              <a:rPr lang="cs-CZ" dirty="0" err="1"/>
              <a:t>Modules</a:t>
            </a:r>
            <a:r>
              <a:rPr lang="cs-CZ" dirty="0"/>
              <a:t>, jinak přijdete o většinu kontrol</a:t>
            </a:r>
          </a:p>
        </p:txBody>
      </p:sp>
    </p:spTree>
    <p:extLst>
      <p:ext uri="{BB962C8B-B14F-4D97-AF65-F5344CB8AC3E}">
        <p14:creationId xmlns:p14="http://schemas.microsoft.com/office/powerpoint/2010/main" val="252382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E7FF32-17BD-4D0F-B107-BB6933A58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 co si dát pozor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376D57-7E23-4CED-A222-AA9C8F994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Po </a:t>
            </a:r>
            <a:r>
              <a:rPr lang="cs-CZ" dirty="0" err="1"/>
              <a:t>commitu</a:t>
            </a:r>
            <a:r>
              <a:rPr lang="cs-CZ" dirty="0"/>
              <a:t> může trvat i hodinu, než se změna projeví na klientech</a:t>
            </a:r>
          </a:p>
          <a:p>
            <a:pPr marL="642620" lvl="1"/>
            <a:r>
              <a:rPr lang="cs-CZ" dirty="0"/>
              <a:t>Záleží na nastavení četnosti spouštění </a:t>
            </a:r>
            <a:r>
              <a:rPr lang="cs-CZ" dirty="0" err="1"/>
              <a:t>sched</a:t>
            </a:r>
            <a:r>
              <a:rPr lang="cs-CZ" dirty="0"/>
              <a:t>. </a:t>
            </a:r>
            <a:r>
              <a:rPr lang="cs-CZ" dirty="0" err="1"/>
              <a:t>tasků</a:t>
            </a:r>
            <a:r>
              <a:rPr lang="cs-CZ" dirty="0"/>
              <a:t> na MGM serveru a klientech</a:t>
            </a:r>
            <a:endParaRPr lang="cs-CZ" dirty="0">
              <a:cs typeface="Segoe UI"/>
            </a:endParaRPr>
          </a:p>
          <a:p>
            <a:r>
              <a:rPr lang="cs-CZ" dirty="0">
                <a:solidFill>
                  <a:srgbClr val="000000"/>
                </a:solidFill>
                <a:cs typeface="Segoe UI"/>
              </a:rPr>
              <a:t>Po </a:t>
            </a:r>
            <a:r>
              <a:rPr lang="cs-CZ" dirty="0" err="1">
                <a:solidFill>
                  <a:srgbClr val="000000"/>
                </a:solidFill>
                <a:cs typeface="Segoe UI"/>
              </a:rPr>
              <a:t>commitu</a:t>
            </a:r>
            <a:r>
              <a:rPr lang="cs-CZ" dirty="0">
                <a:solidFill>
                  <a:srgbClr val="000000"/>
                </a:solidFill>
                <a:cs typeface="Segoe UI"/>
              </a:rPr>
              <a:t> se změna neprojeví na všech klientech současně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Výhoda pokud </a:t>
            </a:r>
            <a:r>
              <a:rPr lang="cs-CZ" dirty="0" err="1"/>
              <a:t>commit</a:t>
            </a:r>
            <a:r>
              <a:rPr lang="cs-CZ" dirty="0"/>
              <a:t> něco rozbije :-)</a:t>
            </a:r>
            <a:endParaRPr lang="cs-CZ" dirty="0">
              <a:cs typeface="Segoe UI"/>
            </a:endParaRPr>
          </a:p>
          <a:p>
            <a:r>
              <a:rPr lang="cs-CZ" dirty="0"/>
              <a:t>Powershell konzole se automaticky neupdatuje</a:t>
            </a:r>
          </a:p>
          <a:p>
            <a:pPr lvl="1"/>
            <a:r>
              <a:rPr lang="cs-CZ" dirty="0"/>
              <a:t>Lze použít </a:t>
            </a:r>
            <a:r>
              <a:rPr lang="cs-CZ" dirty="0" err="1"/>
              <a:t>ref</a:t>
            </a:r>
            <a:r>
              <a:rPr lang="cs-CZ" dirty="0"/>
              <a:t> funkci z profile.ps1</a:t>
            </a:r>
          </a:p>
          <a:p>
            <a:r>
              <a:rPr lang="cs-CZ" dirty="0">
                <a:solidFill>
                  <a:srgbClr val="000000"/>
                </a:solidFill>
                <a:cs typeface="Segoe UI"/>
              </a:rPr>
              <a:t>Proměnné z </a:t>
            </a:r>
            <a:r>
              <a:rPr lang="cs-CZ" dirty="0" err="1">
                <a:solidFill>
                  <a:srgbClr val="000000"/>
                </a:solidFill>
                <a:cs typeface="Segoe UI"/>
              </a:rPr>
              <a:t>Variables</a:t>
            </a:r>
            <a:r>
              <a:rPr lang="cs-CZ" dirty="0">
                <a:solidFill>
                  <a:srgbClr val="000000"/>
                </a:solidFill>
                <a:cs typeface="Segoe UI"/>
              </a:rPr>
              <a:t> modulu jsou dostupné až po jeho explicitním importu</a:t>
            </a:r>
          </a:p>
          <a:p>
            <a:r>
              <a:rPr lang="cs-CZ" dirty="0"/>
              <a:t>Komplikovanější dlouhodobý debugging (úpravy se přepíší)</a:t>
            </a:r>
          </a:p>
          <a:p>
            <a:pPr lvl="1"/>
            <a:r>
              <a:rPr lang="cs-CZ" dirty="0"/>
              <a:t>Dočasně můžete zakázat </a:t>
            </a:r>
            <a:r>
              <a:rPr lang="cs-CZ" dirty="0" err="1"/>
              <a:t>PS_env_set_up</a:t>
            </a:r>
            <a:r>
              <a:rPr lang="cs-CZ" dirty="0"/>
              <a:t> scheduler </a:t>
            </a:r>
            <a:r>
              <a:rPr lang="cs-CZ" dirty="0" err="1"/>
              <a:t>task</a:t>
            </a:r>
            <a:endParaRPr lang="cs-CZ" dirty="0"/>
          </a:p>
          <a:p>
            <a:r>
              <a:rPr lang="cs-CZ" dirty="0"/>
              <a:t>Pokud používáte SCCM, ať profile.ps1 nevypisuje nic do konzole (to rozbije detekční skripty)</a:t>
            </a:r>
          </a:p>
          <a:p>
            <a:r>
              <a:rPr lang="cs-CZ" dirty="0"/>
              <a:t>Po </a:t>
            </a:r>
            <a:r>
              <a:rPr lang="cs-CZ" dirty="0" err="1"/>
              <a:t>odlinkování</a:t>
            </a:r>
            <a:r>
              <a:rPr lang="cs-CZ" dirty="0"/>
              <a:t> GPO </a:t>
            </a:r>
            <a:r>
              <a:rPr lang="cs-CZ" dirty="0" err="1"/>
              <a:t>PS_env_set_up</a:t>
            </a:r>
            <a:r>
              <a:rPr lang="cs-CZ" dirty="0"/>
              <a:t>, </a:t>
            </a:r>
            <a:r>
              <a:rPr lang="cs-CZ" dirty="0" err="1"/>
              <a:t>Powershell</a:t>
            </a:r>
            <a:r>
              <a:rPr lang="cs-CZ" dirty="0"/>
              <a:t> obsah na stroji zůstane</a:t>
            </a:r>
          </a:p>
          <a:p>
            <a:r>
              <a:rPr lang="cs-CZ" dirty="0"/>
              <a:t>Ideálně mít povolený </a:t>
            </a:r>
            <a:r>
              <a:rPr lang="pt-BR" dirty="0"/>
              <a:t>SMB Signing</a:t>
            </a:r>
            <a:r>
              <a:rPr lang="cs-CZ" dirty="0"/>
              <a:t> pro DFS cestu k </a:t>
            </a:r>
            <a:r>
              <a:rPr lang="cs-CZ" dirty="0" err="1"/>
              <a:t>repozitáři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141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D37FE8-4AF1-4DA7-91FB-0CF8D1E80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TODO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8EBFD4-F2E5-4986-A25B-5DB6C2B32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Kontroly dělat ještě na straně cloud GIT </a:t>
            </a:r>
            <a:r>
              <a:rPr lang="cs-CZ" dirty="0" err="1"/>
              <a:t>repo</a:t>
            </a:r>
            <a:endParaRPr lang="cs-CZ" dirty="0"/>
          </a:p>
          <a:p>
            <a:pPr lvl="1"/>
            <a:r>
              <a:rPr lang="cs-CZ" dirty="0"/>
              <a:t>Admin může zrušit automatické kontroly ať záměrně či omylem</a:t>
            </a:r>
          </a:p>
          <a:p>
            <a:r>
              <a:rPr lang="cs-CZ" dirty="0"/>
              <a:t>SYSVOL skripty</a:t>
            </a:r>
          </a:p>
          <a:p>
            <a:pPr lvl="1"/>
            <a:r>
              <a:rPr lang="cs-CZ" dirty="0"/>
              <a:t>Dá se obejít použitím scripts2root či </a:t>
            </a:r>
            <a:r>
              <a:rPr lang="cs-CZ" dirty="0" err="1"/>
              <a:t>Custom</a:t>
            </a:r>
            <a:r>
              <a:rPr lang="cs-CZ" dirty="0"/>
              <a:t> (+ </a:t>
            </a:r>
            <a:r>
              <a:rPr lang="cs-CZ" dirty="0" err="1"/>
              <a:t>customShareDestination</a:t>
            </a:r>
            <a:r>
              <a:rPr lang="cs-CZ" dirty="0"/>
              <a:t> a </a:t>
            </a:r>
            <a:r>
              <a:rPr lang="cs-CZ" dirty="0" err="1"/>
              <a:t>customDestinationNTFS</a:t>
            </a:r>
            <a:r>
              <a:rPr lang="cs-CZ" dirty="0"/>
              <a:t>), ale pozor na NTFS práva u </a:t>
            </a:r>
            <a:r>
              <a:rPr lang="cs-CZ" dirty="0" err="1"/>
              <a:t>security</a:t>
            </a:r>
            <a:r>
              <a:rPr lang="cs-CZ" dirty="0"/>
              <a:t> </a:t>
            </a:r>
            <a:r>
              <a:rPr lang="cs-CZ" dirty="0" err="1"/>
              <a:t>filteringu</a:t>
            </a:r>
            <a:r>
              <a:rPr lang="cs-CZ" dirty="0"/>
              <a:t> GPO</a:t>
            </a:r>
          </a:p>
          <a:p>
            <a:r>
              <a:rPr lang="cs-CZ" dirty="0"/>
              <a:t>Kontrola, že jsou v </a:t>
            </a:r>
            <a:r>
              <a:rPr lang="cs-CZ" dirty="0" err="1"/>
              <a:t>repo</a:t>
            </a:r>
            <a:r>
              <a:rPr lang="cs-CZ" dirty="0"/>
              <a:t> všechny moduly, které funkce používá</a:t>
            </a:r>
          </a:p>
          <a:p>
            <a:pPr lvl="1"/>
            <a:r>
              <a:rPr lang="cs-CZ" dirty="0"/>
              <a:t>Zejména při mazání modulů</a:t>
            </a:r>
          </a:p>
          <a:p>
            <a:r>
              <a:rPr lang="en-US" dirty="0"/>
              <a:t>Pester testy</a:t>
            </a:r>
            <a:endParaRPr lang="cs-CZ" dirty="0"/>
          </a:p>
          <a:p>
            <a:pPr marL="0" indent="0">
              <a:buNone/>
            </a:pPr>
            <a:endParaRPr lang="cs-CZ" dirty="0">
              <a:cs typeface="Segoe UI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8066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BA805-9FDF-4DF4-8D61-0E6E5F7C7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ea typeface="+mj-lt"/>
                <a:cs typeface="+mj-lt"/>
              </a:rPr>
              <a:t>Dotazy?</a:t>
            </a:r>
            <a:endParaRPr lang="en-US" b="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95401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7DAB41-C934-4B5E-84B9-F637E91E1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ve VSC provést </a:t>
            </a:r>
            <a:r>
              <a:rPr lang="cs-CZ"/>
              <a:t>commit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845FC-E103-48DE-9A9F-3292745AF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7988556" cy="4127638"/>
          </a:xfrm>
        </p:spPr>
        <p:txBody>
          <a:bodyPr/>
          <a:lstStyle/>
          <a:p>
            <a:r>
              <a:rPr lang="cs-CZ" dirty="0"/>
              <a:t>Upravený soubor </a:t>
            </a:r>
            <a:r>
              <a:rPr lang="cs-CZ" b="1" dirty="0"/>
              <a:t>uložte</a:t>
            </a:r>
          </a:p>
          <a:p>
            <a:r>
              <a:rPr lang="cs-CZ" dirty="0"/>
              <a:t>Přepněte se na </a:t>
            </a:r>
            <a:r>
              <a:rPr lang="cs-CZ" b="1" dirty="0"/>
              <a:t>Source </a:t>
            </a:r>
            <a:r>
              <a:rPr lang="cs-CZ" b="1" dirty="0" err="1"/>
              <a:t>Control</a:t>
            </a:r>
            <a:r>
              <a:rPr lang="cs-CZ" dirty="0"/>
              <a:t> (ikona        )  </a:t>
            </a:r>
          </a:p>
          <a:p>
            <a:r>
              <a:rPr lang="cs-CZ" dirty="0"/>
              <a:t>V levém sloupci klikněte v </a:t>
            </a:r>
            <a:r>
              <a:rPr lang="cs-CZ" b="1" dirty="0" err="1"/>
              <a:t>Changes</a:t>
            </a:r>
            <a:r>
              <a:rPr lang="cs-CZ" dirty="0"/>
              <a:t> na změněný soubor</a:t>
            </a:r>
            <a:r>
              <a:rPr lang="en-US" dirty="0"/>
              <a:t>,</a:t>
            </a:r>
            <a:r>
              <a:rPr lang="cs-CZ" dirty="0"/>
              <a:t> pro zkontrolování provedených modifikací</a:t>
            </a:r>
          </a:p>
          <a:p>
            <a:r>
              <a:rPr lang="cs-CZ" dirty="0"/>
              <a:t>Pokud OK, </a:t>
            </a:r>
            <a:r>
              <a:rPr lang="en-US" dirty="0"/>
              <a:t>p</a:t>
            </a:r>
            <a:r>
              <a:rPr lang="cs-CZ" dirty="0" err="1"/>
              <a:t>řesuňte</a:t>
            </a:r>
            <a:r>
              <a:rPr lang="cs-CZ" dirty="0"/>
              <a:t> soubor z </a:t>
            </a:r>
            <a:r>
              <a:rPr lang="cs-CZ" dirty="0" err="1"/>
              <a:t>Changes</a:t>
            </a:r>
            <a:r>
              <a:rPr lang="cs-CZ" dirty="0"/>
              <a:t> do </a:t>
            </a:r>
            <a:r>
              <a:rPr lang="cs-CZ" b="1" dirty="0" err="1"/>
              <a:t>Staged</a:t>
            </a:r>
            <a:r>
              <a:rPr lang="cs-CZ" b="1" dirty="0"/>
              <a:t> </a:t>
            </a:r>
            <a:r>
              <a:rPr lang="cs-CZ" b="1" dirty="0" err="1"/>
              <a:t>Changes</a:t>
            </a:r>
            <a:r>
              <a:rPr lang="cs-CZ" b="1" dirty="0"/>
              <a:t> </a:t>
            </a:r>
            <a:r>
              <a:rPr lang="cs-CZ" dirty="0"/>
              <a:t>kliknutím na ikonu </a:t>
            </a:r>
            <a:r>
              <a:rPr lang="cs-CZ" b="1" dirty="0"/>
              <a:t>+</a:t>
            </a:r>
          </a:p>
          <a:p>
            <a:pPr lvl="1"/>
            <a:r>
              <a:rPr lang="cs-CZ" dirty="0"/>
              <a:t>Obsah </a:t>
            </a:r>
            <a:r>
              <a:rPr lang="cs-CZ" dirty="0" err="1"/>
              <a:t>Staged</a:t>
            </a:r>
            <a:r>
              <a:rPr lang="cs-CZ" dirty="0"/>
              <a:t> </a:t>
            </a:r>
            <a:r>
              <a:rPr lang="cs-CZ" dirty="0" err="1"/>
              <a:t>Changes</a:t>
            </a:r>
            <a:r>
              <a:rPr lang="cs-CZ" dirty="0"/>
              <a:t> určuje obsah </a:t>
            </a:r>
            <a:r>
              <a:rPr lang="cs-CZ" dirty="0" err="1"/>
              <a:t>commitu</a:t>
            </a:r>
            <a:endParaRPr lang="cs-CZ" dirty="0"/>
          </a:p>
          <a:p>
            <a:r>
              <a:rPr lang="en-US" dirty="0"/>
              <a:t>Do </a:t>
            </a:r>
            <a:r>
              <a:rPr lang="en-US" b="1" dirty="0" err="1"/>
              <a:t>textov</a:t>
            </a:r>
            <a:r>
              <a:rPr lang="cs-CZ" b="1" dirty="0" err="1"/>
              <a:t>ého</a:t>
            </a:r>
            <a:r>
              <a:rPr lang="cs-CZ" b="1" dirty="0"/>
              <a:t> pole </a:t>
            </a:r>
            <a:r>
              <a:rPr lang="cs-CZ" dirty="0"/>
              <a:t>nahoře zadejte </a:t>
            </a:r>
            <a:r>
              <a:rPr lang="cs-CZ" b="1" dirty="0"/>
              <a:t>název</a:t>
            </a:r>
            <a:r>
              <a:rPr lang="cs-CZ" dirty="0"/>
              <a:t> </a:t>
            </a:r>
            <a:r>
              <a:rPr lang="cs-CZ" b="1" dirty="0" err="1"/>
              <a:t>commitu</a:t>
            </a:r>
            <a:r>
              <a:rPr lang="cs-CZ" dirty="0"/>
              <a:t> a potvrďte ikonou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0F937D-94A1-4FCA-A6D3-182822C0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03" y="2353266"/>
            <a:ext cx="447675" cy="476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CBE448-298B-4E3B-8349-3C93DE8D9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100" y="2433637"/>
            <a:ext cx="3124200" cy="1076325"/>
          </a:xfrm>
          <a:prstGeom prst="rect">
            <a:avLst/>
          </a:prstGeom>
        </p:spPr>
      </p:pic>
      <p:sp>
        <p:nvSpPr>
          <p:cNvPr id="9" name="Arrow: Down 8">
            <a:extLst>
              <a:ext uri="{FF2B5EF4-FFF2-40B4-BE49-F238E27FC236}">
                <a16:creationId xmlns:a16="http://schemas.microsoft.com/office/drawing/2014/main" id="{37D3F08F-B8E1-4131-800C-88A864ED537A}"/>
              </a:ext>
            </a:extLst>
          </p:cNvPr>
          <p:cNvSpPr/>
          <p:nvPr/>
        </p:nvSpPr>
        <p:spPr>
          <a:xfrm>
            <a:off x="11411712" y="2852928"/>
            <a:ext cx="320040" cy="3840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559B1B-582E-4941-B2B7-0C5827627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100" y="3666928"/>
            <a:ext cx="3143250" cy="1466850"/>
          </a:xfrm>
          <a:prstGeom prst="rect">
            <a:avLst/>
          </a:prstGeom>
        </p:spPr>
      </p:pic>
      <p:sp>
        <p:nvSpPr>
          <p:cNvPr id="11" name="Arrow: Down 10">
            <a:extLst>
              <a:ext uri="{FF2B5EF4-FFF2-40B4-BE49-F238E27FC236}">
                <a16:creationId xmlns:a16="http://schemas.microsoft.com/office/drawing/2014/main" id="{A7810150-A68E-44E4-8A34-BF4120015D0C}"/>
              </a:ext>
            </a:extLst>
          </p:cNvPr>
          <p:cNvSpPr/>
          <p:nvPr/>
        </p:nvSpPr>
        <p:spPr>
          <a:xfrm rot="5400000">
            <a:off x="9910191" y="4200474"/>
            <a:ext cx="320040" cy="3840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116C25-56FE-4247-AF16-ACDAA14DC0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1100" y="5290928"/>
            <a:ext cx="3171825" cy="1495425"/>
          </a:xfrm>
          <a:prstGeom prst="rect">
            <a:avLst/>
          </a:prstGeo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61D28481-56B0-4893-ABAC-A5A7EBCA70D5}"/>
              </a:ext>
            </a:extLst>
          </p:cNvPr>
          <p:cNvSpPr/>
          <p:nvPr/>
        </p:nvSpPr>
        <p:spPr>
          <a:xfrm rot="5400000">
            <a:off x="10273093" y="5578170"/>
            <a:ext cx="320040" cy="3840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681C1EA2-AEAD-410B-BC74-EAE09660BA14}"/>
              </a:ext>
            </a:extLst>
          </p:cNvPr>
          <p:cNvSpPr/>
          <p:nvPr/>
        </p:nvSpPr>
        <p:spPr>
          <a:xfrm rot="10800000">
            <a:off x="10978991" y="5527456"/>
            <a:ext cx="320040" cy="3840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7" name="Graphic 16" descr="Checkmark">
            <a:extLst>
              <a:ext uri="{FF2B5EF4-FFF2-40B4-BE49-F238E27FC236}">
                <a16:creationId xmlns:a16="http://schemas.microsoft.com/office/drawing/2014/main" id="{6A4D36D9-CEC6-45B0-B83B-3976DBBBC3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2056" y="4821536"/>
            <a:ext cx="469392" cy="46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571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7DAB41-C934-4B5E-84B9-F637E91E1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Merge</a:t>
            </a:r>
            <a:r>
              <a:rPr lang="cs-CZ" dirty="0"/>
              <a:t> konflikty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845FC-E103-48DE-9A9F-3292745AF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96" y="2168659"/>
            <a:ext cx="7857934" cy="41276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 err="1">
                <a:solidFill>
                  <a:schemeClr val="tx1"/>
                </a:solidFill>
              </a:rPr>
              <a:t>Merge</a:t>
            </a:r>
            <a:r>
              <a:rPr lang="cs-CZ" dirty="0">
                <a:solidFill>
                  <a:schemeClr val="tx1"/>
                </a:solidFill>
              </a:rPr>
              <a:t> konflikt nastane</a:t>
            </a:r>
            <a:r>
              <a:rPr lang="cs-CZ" dirty="0">
                <a:solidFill>
                  <a:schemeClr val="tx1"/>
                </a:solidFill>
                <a:cs typeface="Segoe UI"/>
              </a:rPr>
              <a:t>, pokud mám rozpracovaný soubor, který zároveň jiný uživatel upravil svým </a:t>
            </a:r>
            <a:r>
              <a:rPr lang="cs-CZ" dirty="0" err="1">
                <a:solidFill>
                  <a:schemeClr val="tx1"/>
                </a:solidFill>
                <a:cs typeface="Segoe UI"/>
              </a:rPr>
              <a:t>commitem</a:t>
            </a:r>
            <a:r>
              <a:rPr lang="cs-CZ" dirty="0">
                <a:solidFill>
                  <a:schemeClr val="tx1"/>
                </a:solidFill>
                <a:cs typeface="Segoe UI"/>
              </a:rPr>
              <a:t> (a já tuto změnu právě </a:t>
            </a:r>
            <a:r>
              <a:rPr lang="cs-CZ" dirty="0" err="1">
                <a:solidFill>
                  <a:schemeClr val="tx1"/>
                </a:solidFill>
                <a:cs typeface="Segoe UI"/>
              </a:rPr>
              <a:t>nasynchronizoval</a:t>
            </a:r>
            <a:r>
              <a:rPr lang="cs-CZ" dirty="0">
                <a:solidFill>
                  <a:schemeClr val="tx1"/>
                </a:solidFill>
                <a:cs typeface="Segoe UI"/>
              </a:rPr>
              <a:t> (</a:t>
            </a:r>
            <a:r>
              <a:rPr lang="cs-CZ" dirty="0" err="1">
                <a:solidFill>
                  <a:schemeClr val="tx1"/>
                </a:solidFill>
                <a:cs typeface="Segoe UI"/>
              </a:rPr>
              <a:t>git</a:t>
            </a:r>
            <a:r>
              <a:rPr lang="cs-CZ" dirty="0">
                <a:solidFill>
                  <a:schemeClr val="tx1"/>
                </a:solidFill>
                <a:cs typeface="Segoe UI"/>
              </a:rPr>
              <a:t> </a:t>
            </a:r>
            <a:r>
              <a:rPr lang="cs-CZ" dirty="0" err="1">
                <a:solidFill>
                  <a:schemeClr val="tx1"/>
                </a:solidFill>
                <a:cs typeface="Segoe UI"/>
              </a:rPr>
              <a:t>pull</a:t>
            </a:r>
            <a:r>
              <a:rPr lang="cs-CZ" dirty="0">
                <a:solidFill>
                  <a:schemeClr val="tx1"/>
                </a:solidFill>
                <a:cs typeface="Segoe UI"/>
              </a:rPr>
              <a:t>) k sobě) a zároveň je změna "příliš blízko" mé modifikace, takže GIT nemůže provést auto-</a:t>
            </a:r>
            <a:r>
              <a:rPr lang="cs-CZ" dirty="0" err="1">
                <a:solidFill>
                  <a:schemeClr val="tx1"/>
                </a:solidFill>
                <a:cs typeface="Segoe UI"/>
              </a:rPr>
              <a:t>merge</a:t>
            </a:r>
            <a:endParaRPr lang="cs-CZ" dirty="0">
              <a:solidFill>
                <a:schemeClr val="tx1"/>
              </a:solidFill>
              <a:cs typeface="Segoe UI"/>
            </a:endParaRPr>
          </a:p>
          <a:p>
            <a:r>
              <a:rPr lang="cs-CZ" dirty="0">
                <a:solidFill>
                  <a:schemeClr val="tx1"/>
                </a:solidFill>
                <a:cs typeface="Segoe UI"/>
              </a:rPr>
              <a:t>Projeví se chybovou zprávou ve VSC</a:t>
            </a:r>
          </a:p>
          <a:p>
            <a:r>
              <a:rPr lang="cs-CZ" dirty="0">
                <a:solidFill>
                  <a:schemeClr val="tx1"/>
                </a:solidFill>
                <a:cs typeface="Segoe UI"/>
              </a:rPr>
              <a:t>Soubory s konflikty (v 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"</a:t>
            </a:r>
            <a:r>
              <a:rPr lang="cs-CZ" err="1">
                <a:solidFill>
                  <a:schemeClr val="tx1"/>
                </a:solidFill>
                <a:ea typeface="+mn-lt"/>
                <a:cs typeface="+mn-lt"/>
              </a:rPr>
              <a:t>Merge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 </a:t>
            </a:r>
            <a:r>
              <a:rPr lang="cs-CZ" err="1">
                <a:solidFill>
                  <a:schemeClr val="tx1"/>
                </a:solidFill>
                <a:ea typeface="+mn-lt"/>
                <a:cs typeface="+mn-lt"/>
              </a:rPr>
              <a:t>Changes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"</a:t>
            </a:r>
            <a:r>
              <a:rPr lang="cs-CZ" dirty="0">
                <a:solidFill>
                  <a:schemeClr val="tx1"/>
                </a:solidFill>
                <a:cs typeface="Segoe UI"/>
              </a:rPr>
              <a:t>) je třeba zkontrolovat, upravit, </a:t>
            </a:r>
            <a:r>
              <a:rPr lang="cs-CZ" u="sng" dirty="0">
                <a:solidFill>
                  <a:schemeClr val="tx1"/>
                </a:solidFill>
                <a:cs typeface="Segoe UI"/>
              </a:rPr>
              <a:t>uložit</a:t>
            </a:r>
            <a:r>
              <a:rPr lang="cs-CZ" dirty="0">
                <a:solidFill>
                  <a:schemeClr val="tx1"/>
                </a:solidFill>
                <a:cs typeface="Segoe UI"/>
              </a:rPr>
              <a:t> 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a přidat do </a:t>
            </a:r>
            <a:r>
              <a:rPr lang="cs-CZ" dirty="0" err="1">
                <a:solidFill>
                  <a:schemeClr val="tx1"/>
                </a:solidFill>
                <a:ea typeface="+mn-lt"/>
                <a:cs typeface="+mn-lt"/>
              </a:rPr>
              <a:t>Staged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 </a:t>
            </a:r>
            <a:r>
              <a:rPr lang="cs-CZ" dirty="0" err="1">
                <a:solidFill>
                  <a:schemeClr val="tx1"/>
                </a:solidFill>
                <a:ea typeface="+mn-lt"/>
                <a:cs typeface="+mn-lt"/>
              </a:rPr>
              <a:t>Changes</a:t>
            </a:r>
            <a:r>
              <a:rPr lang="cs-CZ" dirty="0">
                <a:solidFill>
                  <a:schemeClr val="tx1"/>
                </a:solidFill>
                <a:ea typeface="+mn-lt"/>
                <a:cs typeface="+mn-lt"/>
              </a:rPr>
              <a:t> (ikona +)</a:t>
            </a:r>
            <a:endParaRPr lang="cs-CZ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cs-CZ" dirty="0">
                <a:solidFill>
                  <a:schemeClr val="tx1"/>
                </a:solidFill>
                <a:cs typeface="Segoe UI"/>
              </a:rPr>
              <a:t>Soubory je poté možné </a:t>
            </a:r>
            <a:r>
              <a:rPr lang="cs-CZ" err="1">
                <a:solidFill>
                  <a:schemeClr val="tx1"/>
                </a:solidFill>
                <a:cs typeface="Segoe UI"/>
              </a:rPr>
              <a:t>commitnout</a:t>
            </a:r>
            <a:r>
              <a:rPr lang="cs-CZ" dirty="0">
                <a:solidFill>
                  <a:schemeClr val="tx1"/>
                </a:solidFill>
                <a:cs typeface="Segoe UI"/>
              </a:rPr>
              <a:t> nebo odebrat ze </a:t>
            </a:r>
            <a:r>
              <a:rPr lang="cs-CZ" err="1">
                <a:solidFill>
                  <a:schemeClr val="tx1"/>
                </a:solidFill>
                <a:cs typeface="Segoe UI"/>
              </a:rPr>
              <a:t>Staged</a:t>
            </a:r>
            <a:r>
              <a:rPr lang="cs-CZ" dirty="0">
                <a:solidFill>
                  <a:schemeClr val="tx1"/>
                </a:solidFill>
                <a:cs typeface="Segoe UI"/>
              </a:rPr>
              <a:t> </a:t>
            </a:r>
            <a:r>
              <a:rPr lang="cs-CZ" err="1">
                <a:solidFill>
                  <a:schemeClr val="tx1"/>
                </a:solidFill>
                <a:cs typeface="Segoe UI"/>
              </a:rPr>
              <a:t>Changes</a:t>
            </a:r>
            <a:endParaRPr lang="cs-CZ">
              <a:solidFill>
                <a:schemeClr val="tx1"/>
              </a:solidFill>
              <a:cs typeface="Segoe UI"/>
            </a:endParaRPr>
          </a:p>
        </p:txBody>
      </p:sp>
      <p:pic>
        <p:nvPicPr>
          <p:cNvPr id="4" name="Picture 4" descr="A green sign with white text&#10;&#10;Description generated with high confidence">
            <a:extLst>
              <a:ext uri="{FF2B5EF4-FFF2-40B4-BE49-F238E27FC236}">
                <a16:creationId xmlns:a16="http://schemas.microsoft.com/office/drawing/2014/main" id="{2C6F1FF2-2B8F-49D1-BC02-3E1B9D76B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9438" y="5078589"/>
            <a:ext cx="3341225" cy="1263176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C3569123-B87B-4EBB-8947-519FBBACC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577" y="2588217"/>
            <a:ext cx="3862086" cy="958147"/>
          </a:xfrm>
          <a:prstGeom prst="rect">
            <a:avLst/>
          </a:prstGeom>
        </p:spPr>
      </p:pic>
      <p:pic>
        <p:nvPicPr>
          <p:cNvPr id="12" name="Picture 1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CB96CE1-0376-4794-8360-71B534BF42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7463" y="3651642"/>
            <a:ext cx="2743200" cy="129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8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00E92E-E8F0-4A4C-B44D-033F1C57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Řešení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006BD29-4002-41F9-ACEC-5CD14C05D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>
                <a:cs typeface="Segoe UI"/>
              </a:rPr>
              <a:t>Řešením je obdoba CI/CD, ale pro Powershell</a:t>
            </a:r>
          </a:p>
          <a:p>
            <a:pPr marL="642620" lvl="1"/>
            <a:r>
              <a:rPr lang="cs-CZ" dirty="0">
                <a:cs typeface="Segoe UI"/>
              </a:rPr>
              <a:t>Jeden centrální GIT </a:t>
            </a:r>
            <a:r>
              <a:rPr lang="cs-CZ" dirty="0" err="1">
                <a:cs typeface="Segoe UI"/>
              </a:rPr>
              <a:t>repozitář</a:t>
            </a:r>
            <a:r>
              <a:rPr lang="cs-CZ" dirty="0">
                <a:cs typeface="Segoe UI"/>
              </a:rPr>
              <a:t> do něhož správci přispívají svoje změny</a:t>
            </a:r>
          </a:p>
          <a:p>
            <a:pPr marL="642620" lvl="1"/>
            <a:r>
              <a:rPr lang="cs-CZ" dirty="0">
                <a:solidFill>
                  <a:srgbClr val="000000"/>
                </a:solidFill>
                <a:cs typeface="Segoe UI"/>
              </a:rPr>
              <a:t>Obsah je automaticky testován, zpracován a distribuován na klienty v AD</a:t>
            </a:r>
          </a:p>
          <a:p>
            <a:pPr marL="642620" lvl="1"/>
            <a:r>
              <a:rPr lang="cs-CZ" dirty="0">
                <a:solidFill>
                  <a:srgbClr val="000000"/>
                </a:solidFill>
                <a:cs typeface="Segoe UI"/>
              </a:rPr>
              <a:t>Tzn kromě psaní kódu je vše automatizované</a:t>
            </a:r>
          </a:p>
          <a:p>
            <a:pPr marL="642620" lvl="1"/>
            <a:endParaRPr lang="cs-CZ" dirty="0">
              <a:solidFill>
                <a:srgbClr val="000000"/>
              </a:solidFill>
              <a:cs typeface="Segoe UI"/>
            </a:endParaRPr>
          </a:p>
          <a:p>
            <a:pPr marL="342582"/>
            <a:r>
              <a:rPr lang="cs-CZ" dirty="0">
                <a:solidFill>
                  <a:srgbClr val="000000"/>
                </a:solidFill>
                <a:cs typeface="Segoe UI"/>
              </a:rPr>
              <a:t>Vše potřebné včetně těchto slajdů naleznete na </a:t>
            </a:r>
            <a:r>
              <a:rPr lang="en-US" dirty="0">
                <a:ea typeface="+mn-lt"/>
                <a:cs typeface="+mn-lt"/>
                <a:hlinkClick r:id="rId3"/>
              </a:rPr>
              <a:t>https://github.com/ztrhgf</a:t>
            </a:r>
            <a:r>
              <a:rPr lang="cs-CZ" dirty="0">
                <a:ea typeface="+mn-lt"/>
                <a:cs typeface="+mn-lt"/>
              </a:rPr>
              <a:t> v </a:t>
            </a:r>
            <a:r>
              <a:rPr lang="cs-CZ" dirty="0" err="1">
                <a:ea typeface="+mn-lt"/>
                <a:cs typeface="+mn-lt"/>
              </a:rPr>
              <a:t>repozitáři</a:t>
            </a:r>
            <a:r>
              <a:rPr lang="cs-CZ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Powershell_CICD_repository</a:t>
            </a:r>
            <a:endParaRPr lang="cs-CZ" b="1" dirty="0">
              <a:solidFill>
                <a:srgbClr val="000000"/>
              </a:solidFill>
              <a:cs typeface="Segoe UI"/>
            </a:endParaRPr>
          </a:p>
          <a:p>
            <a:endParaRPr lang="cs-CZ" dirty="0">
              <a:cs typeface="Segoe UI"/>
            </a:endParaRPr>
          </a:p>
          <a:p>
            <a:endParaRPr lang="cs-CZ" dirty="0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9622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00E92E-E8F0-4A4C-B44D-033F1C57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Řešení - vlastnosti 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006BD29-4002-41F9-ACEC-5CD14C05D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cs-CZ" b="1" dirty="0"/>
              <a:t>Unifikované </a:t>
            </a:r>
            <a:r>
              <a:rPr lang="cs-CZ" dirty="0"/>
              <a:t>Powershell prostředí, tzn. všude stejné moduly, funkce</a:t>
            </a:r>
            <a:r>
              <a:rPr lang="en-US" dirty="0"/>
              <a:t>, prom</a:t>
            </a:r>
            <a:r>
              <a:rPr lang="cs-CZ" dirty="0"/>
              <a:t>ěnné</a:t>
            </a:r>
            <a:endParaRPr lang="cs-CZ" dirty="0">
              <a:cs typeface="Segoe UI"/>
            </a:endParaRPr>
          </a:p>
          <a:p>
            <a:r>
              <a:rPr lang="cs-CZ" dirty="0"/>
              <a:t>Veškerý (nejen) Powershell </a:t>
            </a:r>
            <a:r>
              <a:rPr lang="cs-CZ" b="1" dirty="0"/>
              <a:t>obsah na jednom</a:t>
            </a:r>
            <a:r>
              <a:rPr lang="cs-CZ" dirty="0"/>
              <a:t> </a:t>
            </a:r>
            <a:r>
              <a:rPr lang="cs-CZ" b="1" dirty="0"/>
              <a:t>místě</a:t>
            </a:r>
            <a:r>
              <a:rPr lang="cs-CZ" dirty="0"/>
              <a:t> (GIT </a:t>
            </a:r>
            <a:r>
              <a:rPr lang="cs-CZ" dirty="0" err="1"/>
              <a:t>repozitář</a:t>
            </a:r>
            <a:r>
              <a:rPr lang="cs-CZ" dirty="0"/>
              <a:t>)</a:t>
            </a:r>
            <a:endParaRPr lang="cs-CZ" dirty="0">
              <a:cs typeface="Segoe UI"/>
            </a:endParaRPr>
          </a:p>
          <a:p>
            <a:r>
              <a:rPr lang="cs-CZ" b="1" dirty="0"/>
              <a:t>Jednoduché na použití</a:t>
            </a:r>
          </a:p>
          <a:p>
            <a:pPr lvl="1"/>
            <a:r>
              <a:rPr lang="cs-CZ" dirty="0"/>
              <a:t>Vše řízeno přímo z VSC editoru</a:t>
            </a:r>
          </a:p>
          <a:p>
            <a:pPr lvl="1"/>
            <a:r>
              <a:rPr lang="cs-CZ" dirty="0"/>
              <a:t>Provedení změn v celém AD prostředí doslova na pár kliknutí</a:t>
            </a:r>
          </a:p>
          <a:p>
            <a:pPr marL="642620" lvl="1"/>
            <a:r>
              <a:rPr lang="cs-CZ" dirty="0"/>
              <a:t>Netřeba hlubších znalostí </a:t>
            </a:r>
            <a:r>
              <a:rPr lang="cs-CZ" dirty="0" err="1"/>
              <a:t>GITu</a:t>
            </a:r>
            <a:r>
              <a:rPr lang="cs-CZ" dirty="0"/>
              <a:t> </a:t>
            </a:r>
            <a:endParaRPr lang="cs-CZ" dirty="0">
              <a:cs typeface="Segoe UI"/>
            </a:endParaRPr>
          </a:p>
          <a:p>
            <a:r>
              <a:rPr lang="cs-CZ" dirty="0"/>
              <a:t>Co největší </a:t>
            </a:r>
            <a:r>
              <a:rPr lang="cs-CZ" b="1" dirty="0"/>
              <a:t>automatizace</a:t>
            </a:r>
          </a:p>
          <a:p>
            <a:pPr lvl="1"/>
            <a:r>
              <a:rPr lang="cs-CZ" b="1" dirty="0"/>
              <a:t>Kontrola</a:t>
            </a:r>
            <a:r>
              <a:rPr lang="en-US" b="1" dirty="0"/>
              <a:t> </a:t>
            </a:r>
            <a:r>
              <a:rPr lang="cs-CZ" b="1" dirty="0"/>
              <a:t>kódu </a:t>
            </a:r>
            <a:r>
              <a:rPr lang="cs-CZ" dirty="0"/>
              <a:t>před jeho zveřejněním </a:t>
            </a:r>
          </a:p>
          <a:p>
            <a:pPr lvl="1"/>
            <a:r>
              <a:rPr lang="cs-CZ" b="1" dirty="0"/>
              <a:t>Distribuce obsahu </a:t>
            </a:r>
            <a:r>
              <a:rPr lang="cs-CZ" dirty="0"/>
              <a:t>na klienty v AD</a:t>
            </a:r>
          </a:p>
          <a:p>
            <a:r>
              <a:rPr lang="cs-CZ" dirty="0"/>
              <a:t>Sjednocení stylu psaní </a:t>
            </a:r>
            <a:r>
              <a:rPr lang="cs-CZ" dirty="0" err="1"/>
              <a:t>Powershell</a:t>
            </a:r>
            <a:r>
              <a:rPr lang="cs-CZ" dirty="0"/>
              <a:t> skriptů</a:t>
            </a:r>
          </a:p>
          <a:p>
            <a:r>
              <a:rPr lang="cs-CZ" b="1" dirty="0" err="1"/>
              <a:t>Blbuvzdorné</a:t>
            </a:r>
            <a:endParaRPr lang="cs-CZ" dirty="0"/>
          </a:p>
          <a:p>
            <a:r>
              <a:rPr lang="cs-CZ" b="1" dirty="0"/>
              <a:t>Jednoduše upravitelné</a:t>
            </a:r>
            <a:r>
              <a:rPr lang="cs-CZ" dirty="0"/>
              <a:t>/rozšiřitelné</a:t>
            </a:r>
            <a:endParaRPr lang="en-US" dirty="0"/>
          </a:p>
          <a:p>
            <a:r>
              <a:rPr lang="cs-CZ" b="1" dirty="0"/>
              <a:t>Zdroj inspirace </a:t>
            </a:r>
            <a:r>
              <a:rPr lang="cs-CZ" dirty="0"/>
              <a:t>při psaní PS kódu pro </a:t>
            </a:r>
            <a:r>
              <a:rPr lang="cs-CZ" dirty="0" err="1"/>
              <a:t>Powershellem</a:t>
            </a:r>
            <a:r>
              <a:rPr lang="cs-CZ" dirty="0"/>
              <a:t> nepolíbené kolegy</a:t>
            </a:r>
          </a:p>
        </p:txBody>
      </p:sp>
    </p:spTree>
    <p:extLst>
      <p:ext uri="{BB962C8B-B14F-4D97-AF65-F5344CB8AC3E}">
        <p14:creationId xmlns:p14="http://schemas.microsoft.com/office/powerpoint/2010/main" val="310877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3337D4-861B-4891-BE23-A7699364A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Nevýhody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89D2B9-DEA5-4027-8F99-BAB3DC044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Obecně kvůli automatizaci malá kontrola nad GIT akcemi</a:t>
            </a:r>
          </a:p>
          <a:p>
            <a:pPr lvl="1"/>
            <a:r>
              <a:rPr lang="cs-CZ" dirty="0"/>
              <a:t>Nelze lokálně vytvořit víc </a:t>
            </a:r>
            <a:r>
              <a:rPr lang="cs-CZ" dirty="0" err="1"/>
              <a:t>commitů</a:t>
            </a:r>
            <a:r>
              <a:rPr lang="cs-CZ" dirty="0"/>
              <a:t> aniž by se </a:t>
            </a:r>
            <a:r>
              <a:rPr lang="cs-CZ" dirty="0" err="1"/>
              <a:t>pushly</a:t>
            </a:r>
            <a:r>
              <a:rPr lang="cs-CZ" dirty="0"/>
              <a:t> do </a:t>
            </a:r>
            <a:r>
              <a:rPr lang="cs-CZ" dirty="0" err="1"/>
              <a:t>remote</a:t>
            </a:r>
            <a:r>
              <a:rPr lang="cs-CZ" dirty="0"/>
              <a:t> </a:t>
            </a:r>
            <a:r>
              <a:rPr lang="cs-CZ" dirty="0" err="1"/>
              <a:t>repo</a:t>
            </a:r>
            <a:endParaRPr lang="cs-CZ" dirty="0"/>
          </a:p>
          <a:p>
            <a:r>
              <a:rPr lang="cs-CZ" dirty="0"/>
              <a:t>Uzpůsobeno pro práci s jednou GIT </a:t>
            </a:r>
            <a:r>
              <a:rPr lang="cs-CZ" dirty="0" err="1"/>
              <a:t>branche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F45C543-BEB1-4D55-A30C-9AED1939C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473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FEEFF2-4460-481E-B603-66FCAFA95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Použité nástroje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2B993F5-9F21-4EFE-A5D9-D7F71AC75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b="1" dirty="0"/>
              <a:t>GIT </a:t>
            </a:r>
            <a:r>
              <a:rPr lang="cs-CZ" b="1" dirty="0" err="1"/>
              <a:t>repozitář</a:t>
            </a:r>
            <a:r>
              <a:rPr lang="cs-CZ" b="1" dirty="0"/>
              <a:t> </a:t>
            </a:r>
            <a:r>
              <a:rPr lang="cs-CZ" dirty="0"/>
              <a:t>jako jediný zdroj obsahu</a:t>
            </a:r>
            <a:endParaRPr lang="en-US" dirty="0"/>
          </a:p>
          <a:p>
            <a:pPr lvl="1"/>
            <a:r>
              <a:rPr lang="cs-CZ" dirty="0"/>
              <a:t>Lze použít i lokální GIT server (</a:t>
            </a:r>
            <a:r>
              <a:rPr lang="cs-CZ" dirty="0">
                <a:hlinkClick r:id="rId3"/>
              </a:rPr>
              <a:t>GitEA</a:t>
            </a:r>
            <a:r>
              <a:rPr lang="cs-CZ" dirty="0"/>
              <a:t>)</a:t>
            </a:r>
            <a:endParaRPr lang="en-US" dirty="0"/>
          </a:p>
          <a:p>
            <a:r>
              <a:rPr lang="cs-CZ" b="1" dirty="0"/>
              <a:t>Powershell skripty </a:t>
            </a:r>
            <a:r>
              <a:rPr lang="en-US" dirty="0"/>
              <a:t>pro </a:t>
            </a:r>
            <a:r>
              <a:rPr lang="cs-CZ" dirty="0"/>
              <a:t>definování veškeré logiky chování </a:t>
            </a:r>
            <a:r>
              <a:rPr lang="cs-CZ" dirty="0" err="1"/>
              <a:t>repozitáře</a:t>
            </a:r>
            <a:r>
              <a:rPr lang="cs-CZ" dirty="0"/>
              <a:t>, kontrol a distribuce obsahu (c</a:t>
            </a:r>
            <a:r>
              <a:rPr lang="en-US" dirty="0"/>
              <a:t>ca 3500 </a:t>
            </a:r>
            <a:r>
              <a:rPr lang="cs-CZ" dirty="0"/>
              <a:t>řádků kódu)</a:t>
            </a:r>
            <a:endParaRPr lang="cs-CZ" dirty="0">
              <a:cs typeface="Segoe UI"/>
            </a:endParaRPr>
          </a:p>
          <a:p>
            <a:r>
              <a:rPr lang="cs-CZ" b="1" dirty="0"/>
              <a:t>Git </a:t>
            </a:r>
            <a:r>
              <a:rPr lang="cs-CZ" b="1" dirty="0" err="1"/>
              <a:t>Hooks</a:t>
            </a:r>
            <a:r>
              <a:rPr lang="cs-CZ" dirty="0"/>
              <a:t> pro automatizaci</a:t>
            </a:r>
            <a:endParaRPr lang="cs-CZ" dirty="0">
              <a:cs typeface="Segoe UI"/>
            </a:endParaRPr>
          </a:p>
          <a:p>
            <a:r>
              <a:rPr lang="cs-CZ" b="1" dirty="0" err="1"/>
              <a:t>Visual</a:t>
            </a:r>
            <a:r>
              <a:rPr lang="cs-CZ" b="1" dirty="0"/>
              <a:t> Studio </a:t>
            </a:r>
            <a:r>
              <a:rPr lang="cs-CZ" b="1" dirty="0" err="1"/>
              <a:t>Code</a:t>
            </a:r>
            <a:r>
              <a:rPr lang="cs-CZ" dirty="0"/>
              <a:t> (VSC)</a:t>
            </a:r>
            <a:endParaRPr lang="cs-CZ" dirty="0">
              <a:cs typeface="Segoe UI"/>
            </a:endParaRPr>
          </a:p>
          <a:p>
            <a:pPr marL="642620" lvl="1"/>
            <a:r>
              <a:rPr lang="cs-CZ" dirty="0"/>
              <a:t>GUI nadstavba nad </a:t>
            </a:r>
            <a:r>
              <a:rPr lang="cs-CZ" dirty="0" err="1"/>
              <a:t>GITem</a:t>
            </a:r>
            <a:endParaRPr lang="cs-CZ" dirty="0" err="1">
              <a:cs typeface="Segoe UI"/>
            </a:endParaRPr>
          </a:p>
          <a:p>
            <a:pPr marL="642620" lvl="1"/>
            <a:r>
              <a:rPr lang="cs-CZ" dirty="0"/>
              <a:t>Pro nastavení jednotného vývojového prostředí</a:t>
            </a:r>
            <a:endParaRPr lang="cs-CZ" dirty="0">
              <a:cs typeface="Segoe UI"/>
            </a:endParaRPr>
          </a:p>
          <a:p>
            <a:r>
              <a:rPr lang="cs-CZ" b="1" dirty="0"/>
              <a:t>Jedna GPO</a:t>
            </a:r>
            <a:r>
              <a:rPr lang="cs-CZ" dirty="0"/>
              <a:t> pro připojení klientů do tohoto "jednotného" prostředí</a:t>
            </a:r>
            <a:endParaRPr lang="cs-CZ" dirty="0">
              <a:cs typeface="Segoe UI"/>
            </a:endParaRPr>
          </a:p>
          <a:p>
            <a:r>
              <a:rPr lang="cs-CZ" dirty="0" err="1"/>
              <a:t>Task</a:t>
            </a:r>
            <a:r>
              <a:rPr lang="cs-CZ" dirty="0"/>
              <a:t> </a:t>
            </a:r>
            <a:r>
              <a:rPr lang="cs-CZ" dirty="0" err="1"/>
              <a:t>Scheduler</a:t>
            </a:r>
            <a:endParaRPr lang="cs-CZ" dirty="0"/>
          </a:p>
          <a:p>
            <a:r>
              <a:rPr lang="cs-CZ" dirty="0" err="1"/>
              <a:t>PSScriptAnalyzer</a:t>
            </a:r>
            <a:r>
              <a:rPr lang="cs-CZ" dirty="0"/>
              <a:t> modul</a:t>
            </a:r>
          </a:p>
          <a:p>
            <a:r>
              <a:rPr lang="cs-CZ" dirty="0" err="1"/>
              <a:t>Robocopy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463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BF7E91-428D-4116-A53B-FC1CC9849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distribuce obsahu na klienty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7324113"/>
              </p:ext>
            </p:extLst>
          </p:nvPr>
        </p:nvGraphicFramePr>
        <p:xfrm>
          <a:off x="619125" y="2120629"/>
          <a:ext cx="10944225" cy="4523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9092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17026</TotalTime>
  <Words>2289</Words>
  <Application>Microsoft Office PowerPoint</Application>
  <PresentationFormat>Widescreen</PresentationFormat>
  <Paragraphs>422</Paragraphs>
  <Slides>47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Segoe UI</vt:lpstr>
      <vt:lpstr>Wingdings</vt:lpstr>
      <vt:lpstr>Office Theme</vt:lpstr>
      <vt:lpstr>Na vlnách Powershellu do nekonečna a ještě dál!</vt:lpstr>
      <vt:lpstr>Osnova</vt:lpstr>
      <vt:lpstr>Motivace aneb problémy, se kterými jsem se potýkal</vt:lpstr>
      <vt:lpstr>Motivace aneb problémy, se kterými jsem se potýkal</vt:lpstr>
      <vt:lpstr>Řešení </vt:lpstr>
      <vt:lpstr>Řešení - vlastnosti </vt:lpstr>
      <vt:lpstr>Nevýhody</vt:lpstr>
      <vt:lpstr>Použité nástroje</vt:lpstr>
      <vt:lpstr>Princip distribuce obsahu na klienty</vt:lpstr>
      <vt:lpstr>Testovací prostředí</vt:lpstr>
      <vt:lpstr>Praktická ukázka</vt:lpstr>
      <vt:lpstr>PowerPoint Presentation</vt:lpstr>
      <vt:lpstr>.githooks</vt:lpstr>
      <vt:lpstr>Praktická ukázka</vt:lpstr>
      <vt:lpstr>.vscode</vt:lpstr>
      <vt:lpstr>Praktická ukázka</vt:lpstr>
      <vt:lpstr>Custom</vt:lpstr>
      <vt:lpstr>PowerPoint Presentation</vt:lpstr>
      <vt:lpstr>Praktická ukázka</vt:lpstr>
      <vt:lpstr>Praktická ukázka</vt:lpstr>
      <vt:lpstr>modules</vt:lpstr>
      <vt:lpstr>Praktická ukázka</vt:lpstr>
      <vt:lpstr>scripts2module</vt:lpstr>
      <vt:lpstr>PowerPoint Presentation</vt:lpstr>
      <vt:lpstr>Praktická ukázka</vt:lpstr>
      <vt:lpstr>scripts2root</vt:lpstr>
      <vt:lpstr>Praktická ukázka</vt:lpstr>
      <vt:lpstr>!!!README!!!.txt</vt:lpstr>
      <vt:lpstr>.gitignore</vt:lpstr>
      <vt:lpstr>powershell.json</vt:lpstr>
      <vt:lpstr>Praktická ukázka</vt:lpstr>
      <vt:lpstr>Deploy dat z cloud repo do DFS</vt:lpstr>
      <vt:lpstr>Praktická ukázka</vt:lpstr>
      <vt:lpstr>Deploy dat z DFS na klienty</vt:lpstr>
      <vt:lpstr>Praktická ukázka</vt:lpstr>
      <vt:lpstr>PS_env_set_up.ps1</vt:lpstr>
      <vt:lpstr>PS_env_set_up.ps1</vt:lpstr>
      <vt:lpstr>PS_env_set_up.ps1</vt:lpstr>
      <vt:lpstr>Další feature</vt:lpstr>
      <vt:lpstr>Proč takto?</vt:lpstr>
      <vt:lpstr>Proč takto?</vt:lpstr>
      <vt:lpstr>Na co si dát pozor</vt:lpstr>
      <vt:lpstr>Na co si dát pozor</vt:lpstr>
      <vt:lpstr>TODO</vt:lpstr>
      <vt:lpstr>Dotazy?</vt:lpstr>
      <vt:lpstr>Jak ve VSC provést commit</vt:lpstr>
      <vt:lpstr>Merge konflikty</vt:lpstr>
    </vt:vector>
  </TitlesOfParts>
  <Company>Kentico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Matej Kvasnovsky</dc:creator>
  <cp:lastModifiedBy>adm_Ondrej Sebela</cp:lastModifiedBy>
  <cp:revision>1376</cp:revision>
  <dcterms:created xsi:type="dcterms:W3CDTF">2014-12-29T13:43:23Z</dcterms:created>
  <dcterms:modified xsi:type="dcterms:W3CDTF">2019-11-26T10:26:27Z</dcterms:modified>
</cp:coreProperties>
</file>