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61" r:id="rId3"/>
    <p:sldId id="272" r:id="rId4"/>
    <p:sldId id="273" r:id="rId5"/>
    <p:sldId id="258" r:id="rId6"/>
    <p:sldId id="257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2202794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8122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891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377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25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06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7611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51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819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940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765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40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419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an.Krivanek@wug.cz" TargetMode="Externa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github.com/microsoft/MSBuildSdks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tutils.net/wug-talk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E0419-7B9D-42DA-0B3C-E97D397F4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Troubleshooting </a:t>
            </a:r>
            <a:r>
              <a:rPr lang="en-US" sz="5400" dirty="0" err="1"/>
              <a:t>MSBuild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FD5E98-5E80-45F5-8A10-0C49A391F4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Jan K</a:t>
            </a:r>
            <a:r>
              <a:rPr lang="cs-CZ" b="1" dirty="0"/>
              <a:t>řivánek</a:t>
            </a:r>
          </a:p>
          <a:p>
            <a:r>
              <a:rPr lang="cs-CZ" sz="2400" dirty="0"/>
              <a:t>Microsoft</a:t>
            </a:r>
          </a:p>
          <a:p>
            <a:r>
              <a:rPr lang="cs-CZ" dirty="0">
                <a:hlinkClick r:id="rId2"/>
              </a:rPr>
              <a:t>Jan.Krivanek</a:t>
            </a:r>
            <a:r>
              <a:rPr lang="cs-CZ" sz="2400" dirty="0">
                <a:hlinkClick r:id="rId2"/>
              </a:rPr>
              <a:t>@microsoft.com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648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455" y="1496292"/>
            <a:ext cx="4980709" cy="4357254"/>
          </a:xfrm>
        </p:spPr>
        <p:txBody>
          <a:bodyPr anchor="t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Projects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Scheduling unit, import unit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9E08754-7B35-B768-F42B-07E17006DE4C}"/>
              </a:ext>
            </a:extLst>
          </p:cNvPr>
          <p:cNvSpPr txBox="1">
            <a:spLocks/>
          </p:cNvSpPr>
          <p:nvPr/>
        </p:nvSpPr>
        <p:spPr>
          <a:xfrm>
            <a:off x="5777345" y="1364673"/>
            <a:ext cx="6414655" cy="538248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i="1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Sdk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Microsoft.NET.Sdk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Exe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net8.0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PackageReference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Include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Verify.Xunit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		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Version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23.1.0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Name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ShowHash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"&gt;</a:t>
            </a: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Message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Text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Exexuted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$(Now)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b="1" i="1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588105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455" y="1496292"/>
            <a:ext cx="4980709" cy="4357254"/>
          </a:xfrm>
        </p:spPr>
        <p:txBody>
          <a:bodyPr anchor="t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Property/Item Functions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i="1" dirty="0"/>
              <a:t>$([</a:t>
            </a:r>
            <a:r>
              <a:rPr lang="en-US" i="1" dirty="0" err="1"/>
              <a:t>MSBuild</a:t>
            </a:r>
            <a:r>
              <a:rPr lang="en-US" i="1" dirty="0"/>
              <a:t>]::</a:t>
            </a:r>
            <a:r>
              <a:rPr lang="en-US" i="1" dirty="0" err="1"/>
              <a:t>StableStringHash</a:t>
            </a:r>
            <a:r>
              <a:rPr lang="en-US" i="1" dirty="0"/>
              <a:t>(</a:t>
            </a:r>
            <a:br>
              <a:rPr lang="en-US" i="1" dirty="0"/>
            </a:br>
            <a:r>
              <a:rPr lang="en-US" i="1" dirty="0"/>
              <a:t>$(</a:t>
            </a:r>
            <a:r>
              <a:rPr lang="en-US" i="1" dirty="0" err="1"/>
              <a:t>TargetPath</a:t>
            </a:r>
            <a:r>
              <a:rPr lang="en-US" i="1" dirty="0"/>
              <a:t>))</a:t>
            </a:r>
            <a:br>
              <a:rPr lang="en-US" i="1" dirty="0"/>
            </a:br>
            <a:r>
              <a:rPr lang="en-US" i="1" dirty="0"/>
              <a:t>.</a:t>
            </a:r>
            <a:r>
              <a:rPr lang="en-US" i="1" dirty="0" err="1"/>
              <a:t>ToString</a:t>
            </a:r>
            <a:r>
              <a:rPr lang="en-US" i="1" dirty="0"/>
              <a:t>('X8’))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i="1" dirty="0"/>
              <a:t>$([</a:t>
            </a:r>
            <a:r>
              <a:rPr lang="en-US" i="1" dirty="0" err="1"/>
              <a:t>System.DateTime</a:t>
            </a:r>
            <a:r>
              <a:rPr lang="en-US" i="1" dirty="0"/>
              <a:t>]::Now)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9E08754-7B35-B768-F42B-07E17006DE4C}"/>
              </a:ext>
            </a:extLst>
          </p:cNvPr>
          <p:cNvSpPr txBox="1">
            <a:spLocks/>
          </p:cNvSpPr>
          <p:nvPr/>
        </p:nvSpPr>
        <p:spPr>
          <a:xfrm>
            <a:off x="5777345" y="1364673"/>
            <a:ext cx="6414655" cy="538248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Sdk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Microsoft.NET.Sdk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Exe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net8.0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PackageReference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Include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Verify.Xunit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		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Version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23.1.0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Name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ShowHash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"&gt;</a:t>
            </a: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Message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Text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Exexuted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$(Now)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4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455" y="1496292"/>
            <a:ext cx="4980709" cy="4357254"/>
          </a:xfrm>
        </p:spPr>
        <p:txBody>
          <a:bodyPr anchor="t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Imports, </a:t>
            </a:r>
            <a:r>
              <a:rPr lang="en-US" b="1" dirty="0" err="1"/>
              <a:t>Sdks</a:t>
            </a:r>
            <a:r>
              <a:rPr lang="en-US" b="1" dirty="0"/>
              <a:t>, .props, .targets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Sdk.props</a:t>
            </a:r>
            <a:r>
              <a:rPr lang="en-US" dirty="0"/>
              <a:t>, </a:t>
            </a:r>
            <a:r>
              <a:rPr lang="en-US" dirty="0" err="1"/>
              <a:t>Sdk.targets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Directory.Build.props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Directory.Build.targets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Nuget.g.props</a:t>
            </a:r>
            <a:r>
              <a:rPr lang="en-US" dirty="0"/>
              <a:t>, </a:t>
            </a:r>
            <a:r>
              <a:rPr lang="en-US" dirty="0" err="1"/>
              <a:t>nuget.g.targets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hlinkClick r:id="rId2" action="ppaction://hlinkfile"/>
              </a:rPr>
              <a:t>github.com/</a:t>
            </a:r>
            <a:r>
              <a:rPr lang="en-US" sz="2200" dirty="0" err="1">
                <a:hlinkClick r:id="rId2" action="ppaction://hlinkfile"/>
              </a:rPr>
              <a:t>microsoft</a:t>
            </a:r>
            <a:r>
              <a:rPr lang="en-US" sz="2200" dirty="0">
                <a:hlinkClick r:id="rId2" action="ppaction://hlinkfile"/>
              </a:rPr>
              <a:t>/</a:t>
            </a:r>
            <a:r>
              <a:rPr lang="en-US" sz="2200" dirty="0" err="1">
                <a:hlinkClick r:id="rId2" action="ppaction://hlinkfile"/>
              </a:rPr>
              <a:t>MSBuildSdks</a:t>
            </a:r>
            <a:endParaRPr lang="en-US" sz="22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9E08754-7B35-B768-F42B-07E17006DE4C}"/>
              </a:ext>
            </a:extLst>
          </p:cNvPr>
          <p:cNvSpPr txBox="1">
            <a:spLocks/>
          </p:cNvSpPr>
          <p:nvPr/>
        </p:nvSpPr>
        <p:spPr>
          <a:xfrm>
            <a:off x="5777345" y="1364673"/>
            <a:ext cx="6414655" cy="538248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i="1" dirty="0" err="1">
                <a:solidFill>
                  <a:srgbClr val="FF0000"/>
                </a:solidFill>
                <a:latin typeface="Cascadia Mono" panose="020B0609020000020004" pitchFamily="49" charset="0"/>
              </a:rPr>
              <a:t>Sdk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b="1" i="1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i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Microsoft.NET.Sdk</a:t>
            </a:r>
            <a:r>
              <a:rPr lang="en-US" sz="1800" b="1" i="1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Exe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net8.0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PackageReference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Include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Verify.Xunit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		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Version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23.1.0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Name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ShowHash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"&gt;</a:t>
            </a: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Message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Text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Exexuted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$(Now)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63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Concepts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691" y="1496292"/>
            <a:ext cx="10522527" cy="4357254"/>
          </a:xfrm>
        </p:spPr>
        <p:txBody>
          <a:bodyPr anchor="t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Evaluation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Execution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Restore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Multitargeting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174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Concepts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691" y="1496292"/>
            <a:ext cx="10522527" cy="4357254"/>
          </a:xfrm>
        </p:spPr>
        <p:txBody>
          <a:bodyPr anchor="t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Evaluation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/>
              <a:t>Environment, Global props, toolset props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/>
              <a:t>Properties and imports via top down traversal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/>
              <a:t>Item definitions (2</a:t>
            </a:r>
            <a:r>
              <a:rPr lang="en-US" baseline="30000" dirty="0"/>
              <a:t>nd</a:t>
            </a:r>
            <a:r>
              <a:rPr lang="en-US" dirty="0"/>
              <a:t> top down traversal)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/>
              <a:t>Items (3</a:t>
            </a:r>
            <a:r>
              <a:rPr lang="en-US" baseline="30000" dirty="0"/>
              <a:t>rd</a:t>
            </a:r>
            <a:r>
              <a:rPr lang="en-US" dirty="0"/>
              <a:t> traversal)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 err="1"/>
              <a:t>UsingTask</a:t>
            </a:r>
            <a:r>
              <a:rPr lang="en-US" dirty="0"/>
              <a:t> elements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dirty="0"/>
              <a:t>Target elements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334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Concepts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691" y="1496292"/>
            <a:ext cx="10522527" cy="4357254"/>
          </a:xfrm>
        </p:spPr>
        <p:txBody>
          <a:bodyPr anchor="t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Execution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Expansion order within target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Multiple processes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Projects - data boundaries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Projects dependencies discovered just-in-time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Logging events (‘</a:t>
            </a:r>
            <a:r>
              <a:rPr lang="en-US" dirty="0" err="1"/>
              <a:t>BuildEventArgs</a:t>
            </a:r>
            <a:r>
              <a:rPr lang="en-US" dirty="0"/>
              <a:t>’) transferred to main node and dispatched in serial mode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59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Concepts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691" y="1496292"/>
            <a:ext cx="10522527" cy="4357254"/>
          </a:xfrm>
        </p:spPr>
        <p:txBody>
          <a:bodyPr anchor="t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Restore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/</a:t>
            </a:r>
            <a:r>
              <a:rPr lang="en-US" dirty="0" err="1"/>
              <a:t>t:Restore</a:t>
            </a:r>
            <a:r>
              <a:rPr lang="en-US" dirty="0"/>
              <a:t>, -restore, --no-restore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i="1" dirty="0"/>
              <a:t>dotnet build </a:t>
            </a:r>
            <a:r>
              <a:rPr lang="en-US" dirty="0"/>
              <a:t>vs </a:t>
            </a:r>
            <a:r>
              <a:rPr lang="en-US" i="1" dirty="0"/>
              <a:t>msbuid.exe</a:t>
            </a:r>
            <a:r>
              <a:rPr lang="en-US" dirty="0"/>
              <a:t> (vs </a:t>
            </a:r>
            <a:r>
              <a:rPr lang="en-US" i="1" strike="sngStrike" dirty="0" err="1"/>
              <a:t>devenv</a:t>
            </a:r>
            <a:r>
              <a:rPr lang="en-US" i="1" strike="sngStrike" dirty="0"/>
              <a:t> /build</a:t>
            </a:r>
            <a:r>
              <a:rPr lang="en-US" dirty="0"/>
              <a:t>)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482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 err="1"/>
              <a:t>Binlog</a:t>
            </a:r>
            <a:r>
              <a:rPr lang="en-US" dirty="0"/>
              <a:t> Viewer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691" y="1496292"/>
            <a:ext cx="10522527" cy="4357254"/>
          </a:xfrm>
        </p:spPr>
        <p:txBody>
          <a:bodyPr anchor="ctr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Collecting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Contained data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Embedded files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Autoupdate</a:t>
            </a:r>
            <a:r>
              <a:rPr lang="en-US" dirty="0"/>
              <a:t> (</a:t>
            </a:r>
            <a:r>
              <a:rPr lang="en-US" dirty="0" err="1"/>
              <a:t>ClickOnce</a:t>
            </a:r>
            <a:r>
              <a:rPr lang="en-US" dirty="0"/>
              <a:t>), Forward compatible mode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061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ETW, </a:t>
            </a:r>
            <a:r>
              <a:rPr lang="en-US" dirty="0" err="1"/>
              <a:t>PerfView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691" y="1496292"/>
            <a:ext cx="10522527" cy="4357254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perfview</a:t>
            </a:r>
            <a:r>
              <a:rPr lang="en-US" dirty="0"/>
              <a:t> collect </a:t>
            </a:r>
            <a:br>
              <a:rPr lang="en-US" dirty="0"/>
            </a:br>
            <a:r>
              <a:rPr lang="en-US" dirty="0"/>
              <a:t>	/</a:t>
            </a:r>
            <a:r>
              <a:rPr lang="en-US" dirty="0" err="1"/>
              <a:t>NoGui</a:t>
            </a:r>
            <a:br>
              <a:rPr lang="en-US" dirty="0"/>
            </a:br>
            <a:r>
              <a:rPr lang="en-US" dirty="0"/>
              <a:t>	/Providers=*Microsoft-Build     // Collect </a:t>
            </a:r>
            <a:r>
              <a:rPr lang="en-US" dirty="0" err="1"/>
              <a:t>MSBuild</a:t>
            </a:r>
            <a:r>
              <a:rPr lang="en-US" dirty="0"/>
              <a:t> ETW events</a:t>
            </a:r>
            <a:br>
              <a:rPr lang="en-US" dirty="0"/>
            </a:br>
            <a:r>
              <a:rPr lang="en-US" dirty="0"/>
              <a:t>       /</a:t>
            </a:r>
            <a:r>
              <a:rPr lang="en-US" dirty="0" err="1"/>
              <a:t>threadTime</a:t>
            </a:r>
            <a:r>
              <a:rPr lang="en-US" dirty="0"/>
              <a:t>                                // Collect thread times (with stacks)</a:t>
            </a:r>
            <a:br>
              <a:rPr lang="en-US" dirty="0"/>
            </a:br>
            <a:r>
              <a:rPr lang="en-US" dirty="0"/>
              <a:t>       /BufferSize:8096                         // MB, in-memory buffer (I/O catching-up)</a:t>
            </a:r>
            <a:br>
              <a:rPr lang="en-US" dirty="0"/>
            </a:br>
            <a:r>
              <a:rPr lang="en-US" dirty="0"/>
              <a:t>	/CircularMB:8096                       // Max result file size</a:t>
            </a:r>
            <a:br>
              <a:rPr lang="en-US" dirty="0"/>
            </a:br>
            <a:r>
              <a:rPr lang="en-US" dirty="0"/>
              <a:t>	/</a:t>
            </a:r>
            <a:r>
              <a:rPr lang="en-US" dirty="0" err="1"/>
              <a:t>NoNGenRundown</a:t>
            </a:r>
            <a:r>
              <a:rPr lang="en-US" dirty="0"/>
              <a:t>                   // Skip symbols for NGEN</a:t>
            </a:r>
            <a:br>
              <a:rPr lang="en-US" dirty="0"/>
            </a:br>
            <a:r>
              <a:rPr lang="en-US" dirty="0"/>
              <a:t>	/</a:t>
            </a:r>
            <a:r>
              <a:rPr lang="en-US" dirty="0" err="1"/>
              <a:t>Merge:False</a:t>
            </a:r>
            <a:r>
              <a:rPr lang="en-US" dirty="0"/>
              <a:t>                              // Symbols, Bins. Needed for export</a:t>
            </a:r>
            <a:br>
              <a:rPr lang="en-US" dirty="0"/>
            </a:br>
            <a:r>
              <a:rPr lang="en-US" dirty="0"/>
              <a:t>	/</a:t>
            </a:r>
            <a:r>
              <a:rPr lang="en-US" dirty="0" err="1"/>
              <a:t>DataFile</a:t>
            </a:r>
            <a:r>
              <a:rPr lang="en-US" dirty="0"/>
              <a:t>:&lt;name&gt;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200" i="1" dirty="0" err="1"/>
              <a:t>perfview</a:t>
            </a:r>
            <a:r>
              <a:rPr lang="en-US" sz="1200" i="1" dirty="0"/>
              <a:t> collect /</a:t>
            </a:r>
            <a:r>
              <a:rPr lang="en-US" sz="1200" i="1" dirty="0" err="1"/>
              <a:t>NoGui</a:t>
            </a:r>
            <a:r>
              <a:rPr lang="en-US" sz="1200" i="1" dirty="0"/>
              <a:t> /Providers=*Microsoft-Build /</a:t>
            </a:r>
            <a:r>
              <a:rPr lang="en-US" sz="1200" i="1" dirty="0" err="1"/>
              <a:t>threadTime</a:t>
            </a:r>
            <a:r>
              <a:rPr lang="en-US" sz="1200" i="1" dirty="0"/>
              <a:t> /BufferSize:8096 /CircularMB:8096 /</a:t>
            </a:r>
            <a:r>
              <a:rPr lang="en-US" sz="1200" i="1" dirty="0" err="1"/>
              <a:t>NoNGenRundown</a:t>
            </a:r>
            <a:r>
              <a:rPr lang="en-US" sz="1200" i="1" dirty="0"/>
              <a:t> /</a:t>
            </a:r>
            <a:r>
              <a:rPr lang="en-US" sz="1200" i="1" dirty="0" err="1"/>
              <a:t>Merge:False</a:t>
            </a:r>
            <a:r>
              <a:rPr lang="en-US" sz="1200" i="1" dirty="0"/>
              <a:t> /DataFile:example01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988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691" y="1496292"/>
            <a:ext cx="10522527" cy="4357254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Terminology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Concepts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Binlog</a:t>
            </a:r>
            <a:r>
              <a:rPr lang="en-US" dirty="0"/>
              <a:t> Viewer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ETW + </a:t>
            </a:r>
            <a:r>
              <a:rPr lang="en-US" dirty="0" err="1"/>
              <a:t>PerfView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Case 1 – Targets ordering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Case 2 – overbuild/</a:t>
            </a:r>
            <a:r>
              <a:rPr lang="en-US" dirty="0" err="1"/>
              <a:t>underbuild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Case 3 – slow build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24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Materials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691" y="1496292"/>
            <a:ext cx="10522527" cy="2672585"/>
          </a:xfrm>
        </p:spPr>
        <p:txBody>
          <a:bodyPr/>
          <a:lstStyle/>
          <a:p>
            <a:pPr algn="ctr"/>
            <a:r>
              <a:rPr lang="en-US" sz="4800" dirty="0">
                <a:hlinkClick r:id="rId2"/>
              </a:rPr>
              <a:t>dotutils.net/</a:t>
            </a:r>
            <a:r>
              <a:rPr lang="en-US" sz="4800" dirty="0" err="1">
                <a:hlinkClick r:id="rId2"/>
              </a:rPr>
              <a:t>wug</a:t>
            </a:r>
            <a:r>
              <a:rPr lang="en-US" sz="4800" dirty="0">
                <a:hlinkClick r:id="rId2"/>
              </a:rPr>
              <a:t>-talk</a:t>
            </a:r>
            <a:endParaRPr lang="en-US" sz="48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133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The team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5242311-090E-2009-9EF9-97FA5AD3A5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1946" y="1891145"/>
            <a:ext cx="4980709" cy="450951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PM: Chet Husk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Tech Lead: Rainer Sigwald</a:t>
            </a:r>
          </a:p>
          <a:p>
            <a:pPr algn="l"/>
            <a:endParaRPr lang="en-US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Alina Mayorova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Farhad Alizada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Jan Krivanek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Ladi Prosek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Mariana Garces Dematte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6AF42F6-9D5F-A831-1E0D-32178655155A}"/>
              </a:ext>
            </a:extLst>
          </p:cNvPr>
          <p:cNvSpPr txBox="1">
            <a:spLocks/>
          </p:cNvSpPr>
          <p:nvPr/>
        </p:nvSpPr>
        <p:spPr>
          <a:xfrm>
            <a:off x="6404823" y="3951565"/>
            <a:ext cx="4980709" cy="236074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800" spc="-60" dirty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Michal Pavlik</a:t>
            </a:r>
          </a:p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800" spc="-60" dirty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Roman Konecny</a:t>
            </a:r>
          </a:p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800" spc="-60" dirty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Surayya Husseyn Zada</a:t>
            </a:r>
          </a:p>
          <a:p>
            <a:pPr marL="342900" indent="-342900" algn="l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800" spc="-60" dirty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Yuliia Kovalova</a:t>
            </a:r>
          </a:p>
        </p:txBody>
      </p:sp>
    </p:spTree>
    <p:extLst>
      <p:ext uri="{BB962C8B-B14F-4D97-AF65-F5344CB8AC3E}">
        <p14:creationId xmlns:p14="http://schemas.microsoft.com/office/powerpoint/2010/main" val="147754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455" y="1496292"/>
            <a:ext cx="4980709" cy="4357254"/>
          </a:xfrm>
        </p:spPr>
        <p:txBody>
          <a:bodyPr anchor="t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Properties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Items, Metadata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Targets, Tasks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Conditions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Projects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Property/Item Functions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Imports, </a:t>
            </a:r>
            <a:r>
              <a:rPr lang="en-US" dirty="0" err="1"/>
              <a:t>Sdks</a:t>
            </a:r>
            <a:r>
              <a:rPr lang="en-US" dirty="0"/>
              <a:t>, .props, .targets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9E08754-7B35-B768-F42B-07E17006DE4C}"/>
              </a:ext>
            </a:extLst>
          </p:cNvPr>
          <p:cNvSpPr txBox="1">
            <a:spLocks/>
          </p:cNvSpPr>
          <p:nvPr/>
        </p:nvSpPr>
        <p:spPr>
          <a:xfrm>
            <a:off x="5777345" y="1364673"/>
            <a:ext cx="6414655" cy="538248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Sdk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Microsoft.NET.Sdk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Exe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net8.0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PackageReference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Include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Verify.Xunit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		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Version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23.1.0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Name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ShowHash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"&gt;</a:t>
            </a: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Message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Text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Exexuted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$(Now)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599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455" y="1496292"/>
            <a:ext cx="4980709" cy="4357254"/>
          </a:xfrm>
        </p:spPr>
        <p:txBody>
          <a:bodyPr anchor="t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Properties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$(Prop)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Env vars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/p[</a:t>
            </a:r>
            <a:r>
              <a:rPr lang="en-US" dirty="0" err="1"/>
              <a:t>roperty</a:t>
            </a:r>
            <a:r>
              <a:rPr lang="en-US" dirty="0"/>
              <a:t>]:&lt;name&gt;=&lt;value&gt;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9E08754-7B35-B768-F42B-07E17006DE4C}"/>
              </a:ext>
            </a:extLst>
          </p:cNvPr>
          <p:cNvSpPr txBox="1">
            <a:spLocks/>
          </p:cNvSpPr>
          <p:nvPr/>
        </p:nvSpPr>
        <p:spPr>
          <a:xfrm>
            <a:off x="5777345" y="1364673"/>
            <a:ext cx="6414655" cy="538248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Sdk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Microsoft.NET.Sdk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  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i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b="1" i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b="1" i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b="1" i="1" dirty="0">
                <a:solidFill>
                  <a:srgbClr val="000000"/>
                </a:solidFill>
                <a:latin typeface="Cascadia Mono" panose="020B0609020000020004" pitchFamily="49" charset="0"/>
              </a:rPr>
              <a:t>Exe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b="1" i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b="1" i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b="1" i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b="1" i="1" dirty="0">
                <a:solidFill>
                  <a:srgbClr val="000000"/>
                </a:solidFill>
                <a:latin typeface="Cascadia Mono" panose="020B0609020000020004" pitchFamily="49" charset="0"/>
              </a:rPr>
              <a:t>net8.0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b="1" i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b="1" i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b="1" i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b="1" i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PackageReference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Include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Verify.Xunit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		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Version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23.1.0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Name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ShowHash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"&gt;</a:t>
            </a: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Message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Text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Exexuted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$(Now)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833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455" y="1496292"/>
            <a:ext cx="4980709" cy="4357254"/>
          </a:xfrm>
        </p:spPr>
        <p:txBody>
          <a:bodyPr anchor="t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Items, Metadata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@(Item)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@(Item-&gt;’%(metadata)’)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%(</a:t>
            </a:r>
            <a:r>
              <a:rPr lang="en-US" dirty="0" err="1"/>
              <a:t>Item.metadata</a:t>
            </a:r>
            <a:r>
              <a:rPr lang="en-US" dirty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Items transformations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Batching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9E08754-7B35-B768-F42B-07E17006DE4C}"/>
              </a:ext>
            </a:extLst>
          </p:cNvPr>
          <p:cNvSpPr txBox="1">
            <a:spLocks/>
          </p:cNvSpPr>
          <p:nvPr/>
        </p:nvSpPr>
        <p:spPr>
          <a:xfrm>
            <a:off x="5777345" y="1364673"/>
            <a:ext cx="6414655" cy="538248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Sdk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Microsoft.NET.Sdk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Exe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net8.0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  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i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b="1" i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b="1" i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PackageReference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i="1" dirty="0">
                <a:solidFill>
                  <a:srgbClr val="FF0000"/>
                </a:solidFill>
                <a:latin typeface="Cascadia Mono" panose="020B0609020000020004" pitchFamily="49" charset="0"/>
              </a:rPr>
              <a:t>Include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b="1" i="1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i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Verify.Xunit</a:t>
            </a:r>
            <a:r>
              <a:rPr lang="en-US" sz="1800" b="1" i="1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		</a:t>
            </a:r>
            <a:r>
              <a:rPr lang="en-US" sz="1800" b="1" i="1" dirty="0">
                <a:solidFill>
                  <a:srgbClr val="FF0000"/>
                </a:solidFill>
                <a:latin typeface="Cascadia Mono" panose="020B0609020000020004" pitchFamily="49" charset="0"/>
              </a:rPr>
              <a:t>Version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b="1" i="1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23.1.0</a:t>
            </a:r>
            <a:r>
              <a:rPr lang="en-US" sz="1800" b="1" i="1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b="1" i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b="1" i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b="1" i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Name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ShowHash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"&gt;</a:t>
            </a: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Message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Text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Exexuted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$(Now)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073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455" y="1496292"/>
            <a:ext cx="4980709" cy="4357254"/>
          </a:xfrm>
        </p:spPr>
        <p:txBody>
          <a:bodyPr anchor="t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Targets, Tasks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Unit of execution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Dependencies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U2D check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Coma vs semicolon, quotes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9E08754-7B35-B768-F42B-07E17006DE4C}"/>
              </a:ext>
            </a:extLst>
          </p:cNvPr>
          <p:cNvSpPr txBox="1">
            <a:spLocks/>
          </p:cNvSpPr>
          <p:nvPr/>
        </p:nvSpPr>
        <p:spPr>
          <a:xfrm>
            <a:off x="5777345" y="1364673"/>
            <a:ext cx="6414655" cy="538248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Sdk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Microsoft.NET.Sdk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Exe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net8.0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PackageReference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Include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Verify.Xunit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		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Version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23.1.0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i="1" dirty="0">
                <a:solidFill>
                  <a:srgbClr val="0000FF"/>
                </a:solidFill>
                <a:latin typeface="Cascadia Mono" panose="020B0609020000020004" pitchFamily="49" charset="0"/>
              </a:rPr>
              <a:t>  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i="1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i="1" dirty="0">
                <a:solidFill>
                  <a:srgbClr val="FF0000"/>
                </a:solidFill>
                <a:latin typeface="Cascadia Mono" panose="020B0609020000020004" pitchFamily="49" charset="0"/>
              </a:rPr>
              <a:t>Name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b="1" i="1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i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ShowHash</a:t>
            </a:r>
            <a:r>
              <a:rPr lang="en-US" sz="1800" b="1" i="1" dirty="0">
                <a:solidFill>
                  <a:srgbClr val="000000"/>
                </a:solidFill>
                <a:latin typeface="Cascadia Mono" panose="020B0609020000020004" pitchFamily="49" charset="0"/>
              </a:rPr>
              <a:t>"&gt;</a:t>
            </a:r>
          </a:p>
          <a:p>
            <a:pPr algn="l"/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b="1" i="1" dirty="0">
                <a:solidFill>
                  <a:srgbClr val="A31515"/>
                </a:solidFill>
                <a:latin typeface="Cascadia Mono" panose="020B0609020000020004" pitchFamily="49" charset="0"/>
              </a:rPr>
              <a:t>Message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i="1" dirty="0">
                <a:solidFill>
                  <a:srgbClr val="FF0000"/>
                </a:solidFill>
                <a:latin typeface="Cascadia Mono" panose="020B0609020000020004" pitchFamily="49" charset="0"/>
              </a:rPr>
              <a:t>Text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b="1" i="1" dirty="0">
                <a:solidFill>
                  <a:srgbClr val="000000"/>
                </a:solidFill>
                <a:latin typeface="Cascadia Mono" panose="020B0609020000020004" pitchFamily="49" charset="0"/>
              </a:rPr>
              <a:t> "</a:t>
            </a:r>
            <a:r>
              <a:rPr lang="en-US" sz="1800" b="1" i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Exexuted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$(Now)</a:t>
            </a:r>
            <a:r>
              <a:rPr lang="en-US" sz="1800" b="1" i="1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b="1" i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b="1" i="1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b="1" i="1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b="1" i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381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B216-13C4-99D6-4085-33C99E110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7345"/>
            <a:ext cx="9144000" cy="907328"/>
          </a:xfrm>
        </p:spPr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AECE-3109-C3C6-34CA-82C393496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455" y="1496292"/>
            <a:ext cx="4980709" cy="4357254"/>
          </a:xfrm>
        </p:spPr>
        <p:txBody>
          <a:bodyPr anchor="t"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Conditions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==, !=, Exists, !Exists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16A24B5-BD48-6172-F4AB-99B4E5922E44}"/>
              </a:ext>
            </a:extLst>
          </p:cNvPr>
          <p:cNvSpPr txBox="1">
            <a:spLocks/>
          </p:cNvSpPr>
          <p:nvPr/>
        </p:nvSpPr>
        <p:spPr>
          <a:xfrm>
            <a:off x="6788727" y="1496292"/>
            <a:ext cx="4980709" cy="435725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9E08754-7B35-B768-F42B-07E17006DE4C}"/>
              </a:ext>
            </a:extLst>
          </p:cNvPr>
          <p:cNvSpPr txBox="1">
            <a:spLocks/>
          </p:cNvSpPr>
          <p:nvPr/>
        </p:nvSpPr>
        <p:spPr>
          <a:xfrm>
            <a:off x="5777345" y="1364673"/>
            <a:ext cx="6414655" cy="538248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Sdk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Microsoft.NET.Sdk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Exe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OutputType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net8.0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TargetFramework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PropertyGroup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PackageReference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Include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Verify.Xunit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		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Version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23.1.0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ItemGroup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Name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ShowHash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"&gt;</a:t>
            </a: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  &lt;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Message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Text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 "</a:t>
            </a:r>
            <a:r>
              <a:rPr lang="en-US" sz="18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Exexuted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$(Now)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"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  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Target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sz="1800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 algn="l"/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dirty="0">
                <a:solidFill>
                  <a:srgbClr val="A31515"/>
                </a:solidFill>
                <a:latin typeface="Cascadia Mono" panose="020B0609020000020004" pitchFamily="49" charset="0"/>
              </a:rPr>
              <a:t>Project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73787"/>
      </p:ext>
    </p:extLst>
  </p:cSld>
  <p:clrMapOvr>
    <a:masterClrMapping/>
  </p:clrMapOvr>
</p:sld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docMetadata/LabelInfo.xml><?xml version="1.0" encoding="utf-8"?>
<clbl:labelList xmlns:clbl="http://schemas.microsoft.com/office/2020/mipLabelMetadata">
  <clbl:label id="{87867195-f2b8-4ac2-b0b6-6bb73cb33afc}" enabled="1" method="Privilege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WUG - template 2018</Template>
  <TotalTime>7177</TotalTime>
  <Words>1131</Words>
  <Application>Microsoft Office PowerPoint</Application>
  <PresentationFormat>Widescreen</PresentationFormat>
  <Paragraphs>216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Cascadia Mono</vt:lpstr>
      <vt:lpstr>Segoe UI</vt:lpstr>
      <vt:lpstr>Segoe UI Semibold</vt:lpstr>
      <vt:lpstr>Wingdings</vt:lpstr>
      <vt:lpstr>Gopas 1  (3 barvy)</vt:lpstr>
      <vt:lpstr>Troubleshooting MSBuild</vt:lpstr>
      <vt:lpstr>Agenda</vt:lpstr>
      <vt:lpstr>Materials</vt:lpstr>
      <vt:lpstr>The team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Concepts</vt:lpstr>
      <vt:lpstr>Concepts</vt:lpstr>
      <vt:lpstr>Concepts</vt:lpstr>
      <vt:lpstr>Concepts</vt:lpstr>
      <vt:lpstr>Binlog Viewer</vt:lpstr>
      <vt:lpstr>ETW, PerfView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Troubleshooting MSBuild</dc:title>
  <dc:creator>Jan Krivanek</dc:creator>
  <cp:lastModifiedBy>Jan Krivanek</cp:lastModifiedBy>
  <cp:revision>12</cp:revision>
  <dcterms:created xsi:type="dcterms:W3CDTF">2024-02-13T13:23:54Z</dcterms:created>
  <dcterms:modified xsi:type="dcterms:W3CDTF">2024-03-03T16:42:34Z</dcterms:modified>
</cp:coreProperties>
</file>