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34"/>
  </p:notesMasterIdLst>
  <p:handoutMasterIdLst>
    <p:handoutMasterId r:id="rId35"/>
  </p:handoutMasterIdLst>
  <p:sldIdLst>
    <p:sldId id="613" r:id="rId2"/>
    <p:sldId id="614" r:id="rId3"/>
    <p:sldId id="781" r:id="rId4"/>
    <p:sldId id="783" r:id="rId5"/>
    <p:sldId id="777" r:id="rId6"/>
    <p:sldId id="787" r:id="rId7"/>
    <p:sldId id="785" r:id="rId8"/>
    <p:sldId id="786" r:id="rId9"/>
    <p:sldId id="779" r:id="rId10"/>
    <p:sldId id="788" r:id="rId11"/>
    <p:sldId id="780" r:id="rId12"/>
    <p:sldId id="768" r:id="rId13"/>
    <p:sldId id="717" r:id="rId14"/>
    <p:sldId id="634" r:id="rId15"/>
    <p:sldId id="633" r:id="rId16"/>
    <p:sldId id="719" r:id="rId17"/>
    <p:sldId id="720" r:id="rId18"/>
    <p:sldId id="739" r:id="rId19"/>
    <p:sldId id="744" r:id="rId20"/>
    <p:sldId id="740" r:id="rId21"/>
    <p:sldId id="747" r:id="rId22"/>
    <p:sldId id="751" r:id="rId23"/>
    <p:sldId id="763" r:id="rId24"/>
    <p:sldId id="752" r:id="rId25"/>
    <p:sldId id="753" r:id="rId26"/>
    <p:sldId id="765" r:id="rId27"/>
    <p:sldId id="767" r:id="rId28"/>
    <p:sldId id="766" r:id="rId29"/>
    <p:sldId id="615" r:id="rId30"/>
    <p:sldId id="764" r:id="rId31"/>
    <p:sldId id="618" r:id="rId32"/>
    <p:sldId id="616" r:id="rId33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8F6E4"/>
    <a:srgbClr val="EEEFD7"/>
    <a:srgbClr val="FF33CC"/>
    <a:srgbClr val="BBCDE3"/>
    <a:srgbClr val="B395D8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932" autoAdjust="0"/>
    <p:restoredTop sz="98507" autoAdjust="0"/>
  </p:normalViewPr>
  <p:slideViewPr>
    <p:cSldViewPr snapToGrid="0">
      <p:cViewPr varScale="1">
        <p:scale>
          <a:sx n="80" d="100"/>
          <a:sy n="80" d="100"/>
        </p:scale>
        <p:origin x="-1278" y="-78"/>
      </p:cViewPr>
      <p:guideLst>
        <p:guide orient="horz"/>
        <p:guide orient="horz" pos="339"/>
        <p:guide orient="horz" pos="222"/>
        <p:guide orient="horz" pos="917"/>
        <p:guide orient="horz" pos="4142"/>
        <p:guide orient="horz" pos="1470"/>
        <p:guide orient="horz" pos="1126"/>
        <p:guide orient="horz" pos="4045"/>
        <p:guide pos="783"/>
        <p:guide pos="519"/>
        <p:guide pos="1704"/>
        <p:guide pos="661"/>
        <p:guide pos="185"/>
        <p:guide pos="5037"/>
        <p:guide pos="4918"/>
        <p:guide pos="181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338" y="-10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7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4C398CBE-3AB9-419B-8AA3-45BA700BD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944" y="4713113"/>
            <a:ext cx="5441788" cy="44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l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FE8B7532-E2FD-4353-AA9E-8F935A0A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83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B8EDD1-7472-4EC4-B001-A5284ED5DCEC}" type="datetimeFigureOut">
              <a:rPr lang="en-GB"/>
              <a:pPr/>
              <a:t>21/01/2011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SEC316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449F4C2B-A8E9-4FB8-8E43-A0CBA0978E8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8291ED-8BC1-4BF3-976A-FBECBE5BE237}" type="slidenum">
              <a:rPr lang="en-US" sz="900" b="1">
                <a:latin typeface="Verdana" pitchFamily="34" charset="0"/>
              </a:rPr>
              <a:pPr algn="r"/>
              <a:t>3</a:t>
            </a:fld>
            <a:endParaRPr lang="en-US" sz="900" b="1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D9338-BF16-4687-AAE0-F476324A80DD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4"/>
            <a:ext cx="5438140" cy="4465265"/>
          </a:xfrm>
        </p:spPr>
        <p:txBody>
          <a:bodyPr/>
          <a:lstStyle/>
          <a:p>
            <a:pPr marL="159269" indent="-159269">
              <a:lnSpc>
                <a:spcPct val="80000"/>
              </a:lnSpc>
            </a:pPr>
            <a:endParaRPr lang="cs-CZ" sz="9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4FE4331-1403-4CB6-8377-CEE8E6BC83DD}" type="datetimeFigureOut">
              <a:rPr lang="en-GB"/>
              <a:pPr/>
              <a:t>21/01/2011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SEC316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85E61AF1-EF3F-4274-ACB1-F07B2FCD313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F81897-3FFC-4DDD-8300-FCB35E3B5361}" type="slidenum">
              <a:rPr lang="en-US" sz="900" b="1">
                <a:latin typeface="Verdana" pitchFamily="34" charset="0"/>
              </a:rPr>
              <a:pPr algn="r"/>
              <a:t>4</a:t>
            </a:fld>
            <a:endParaRPr lang="en-US" sz="900" b="1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A7D55-BBA5-4C9D-90FC-12C42F90BA44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F20C5-6B78-489C-B048-CF3F0AE10292}" type="slidenum">
              <a:rPr lang="en-US"/>
              <a:pPr/>
              <a:t>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C452CA2-A45B-48BF-9D6A-72EF5BE55F8D}" type="datetimeFigureOut">
              <a:rPr lang="en-GB"/>
              <a:pPr/>
              <a:t>21/01/2011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SEC316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E0839107-9373-4051-9B3D-4ABC5762AA0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AA9DFCD-8A87-4A03-A654-958EDA2212B9}" type="slidenum">
              <a:rPr lang="en-US" sz="900" b="1">
                <a:latin typeface="Verdana" pitchFamily="34" charset="0"/>
              </a:rPr>
              <a:pPr algn="r"/>
              <a:t>7</a:t>
            </a:fld>
            <a:endParaRPr lang="en-US" sz="900" b="1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1704BF1-6DB3-4B12-9013-BF7C4220DBC2}" type="datetimeFigureOut">
              <a:rPr lang="en-GB"/>
              <a:pPr/>
              <a:t>21/01/2011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GB"/>
              <a:t>SEC316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074994C5-6104-41B8-8ADD-876F317F089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E77040-63DE-43DC-A487-C35E180E0713}" type="slidenum">
              <a:rPr lang="en-US" sz="900" b="1">
                <a:latin typeface="Verdana" pitchFamily="34" charset="0"/>
              </a:rPr>
              <a:pPr algn="r"/>
              <a:t>8</a:t>
            </a:fld>
            <a:endParaRPr lang="en-US" sz="900" b="1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F20C5-6B78-489C-B048-CF3F0AE10292}" type="slidenum">
              <a:rPr lang="en-US"/>
              <a:pPr/>
              <a:t>9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F20C5-6B78-489C-B048-CF3F0AE10292}" type="slidenum">
              <a:rPr lang="en-US"/>
              <a:pPr/>
              <a:t>10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B2CA4-14B4-4C26-96C7-0A5EB9EF5B14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Deck_Finish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413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1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01750" y="1873250"/>
            <a:ext cx="6443663" cy="3113088"/>
          </a:xfrm>
        </p:spPr>
        <p:txBody>
          <a:bodyPr/>
          <a:lstStyle>
            <a:lvl1pPr algn="ctr">
              <a:lnSpc>
                <a:spcPct val="90000"/>
              </a:lnSpc>
              <a:spcBef>
                <a:spcPct val="40000"/>
              </a:spcBef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146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8575" y="4965700"/>
            <a:ext cx="6451600" cy="6731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80163" y="0"/>
            <a:ext cx="1849437" cy="61420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0263" y="0"/>
            <a:ext cx="5397500" cy="61420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263" y="0"/>
            <a:ext cx="7399337" cy="8413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49338" y="1476375"/>
            <a:ext cx="7027862" cy="4665663"/>
          </a:xfrm>
        </p:spPr>
        <p:txBody>
          <a:bodyPr/>
          <a:lstStyle/>
          <a:p>
            <a:pPr lvl="0"/>
            <a:endParaRPr lang="cs-CZ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263" y="0"/>
            <a:ext cx="7399337" cy="8413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9338" y="1460500"/>
            <a:ext cx="3436937" cy="46815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8675" y="1460500"/>
            <a:ext cx="3438525" cy="46815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830263" y="0"/>
            <a:ext cx="7399337" cy="8382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52513" y="1462088"/>
            <a:ext cx="3435350" cy="2263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0263" y="1462088"/>
            <a:ext cx="3436937" cy="2263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52513" y="3878263"/>
            <a:ext cx="3435350" cy="2263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0263" y="3878263"/>
            <a:ext cx="3436937" cy="2263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93113" cy="75088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420813"/>
            <a:ext cx="4117975" cy="21780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51375" y="1420813"/>
            <a:ext cx="4117975" cy="10128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51375" y="2586038"/>
            <a:ext cx="4117975" cy="10128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9338" y="1476375"/>
            <a:ext cx="3436937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8675" y="1476375"/>
            <a:ext cx="3438525" cy="466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PT_Deck_Finishe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2000" y="8413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0263" y="0"/>
            <a:ext cx="73993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9338" y="1476375"/>
            <a:ext cx="7027862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1" r:id="rId14"/>
    <p:sldLayoutId id="2147483682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 b="1">
          <a:solidFill>
            <a:schemeClr val="tx2"/>
          </a:solidFill>
          <a:latin typeface="Arial Narrow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8DACD0"/>
        </a:buClr>
        <a:buSzPct val="70000"/>
        <a:buFont typeface="Wingdings" pitchFamily="2" charset="2"/>
        <a:buBlip>
          <a:blip r:embed="rId1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8DACD0"/>
        </a:buClr>
        <a:buFont typeface="Wingdings" pitchFamily="2" charset="2"/>
        <a:buChar char=""/>
        <a:defRPr sz="2400">
          <a:solidFill>
            <a:schemeClr val="tx1"/>
          </a:solidFill>
          <a:latin typeface="+mn-lt"/>
        </a:defRPr>
      </a:lvl2pPr>
      <a:lvl3pPr marL="860425" indent="-63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089025" indent="282575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312863" indent="-158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1770063" indent="-158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227263" indent="-158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684463" indent="-158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141663" indent="-158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a/a6/EFS_operation_scheme.png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5/Ssl_handshake_with_two_way_authentication_with_certificates.pn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hyperlink" Target="2810A_06_A005_1953.htm" TargetMode="Externa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6.wmf"/><Relationship Id="rId4" Type="http://schemas.openxmlformats.org/officeDocument/2006/relationships/image" Target="../media/image38.png"/><Relationship Id="rId9" Type="http://schemas.openxmlformats.org/officeDocument/2006/relationships/hyperlink" Target="2823b_2278A_08_A_Overview_IPSec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icrosoft.com/whdc/system/platform/hwsecurity/default.mspx" TargetMode="External"/><Relationship Id="rId3" Type="http://schemas.openxmlformats.org/officeDocument/2006/relationships/hyperlink" Target="http://technet2.microsoft.com/WindowsVista/en/library/ba1a3800-ce29-4f09-89ef-65bce923cdb51033.mspx?mfr=true" TargetMode="External"/><Relationship Id="rId7" Type="http://schemas.openxmlformats.org/officeDocument/2006/relationships/hyperlink" Target="http://calshare.berkeley.edu/sites/cois/Vista/Document%20Library/BitLocker%20Drive%20Preparation%20Tool.zip" TargetMode="External"/><Relationship Id="rId2" Type="http://schemas.openxmlformats.org/officeDocument/2006/relationships/hyperlink" Target="http://technet.microsoft.com/en-us/windowsvista/aa905065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et2.microsoft.com/windowsserver2008/en/library/cbc28269-5146-4672-9161-8872697897061033.mspx?mfr=true" TargetMode="External"/><Relationship Id="rId5" Type="http://schemas.openxmlformats.org/officeDocument/2006/relationships/hyperlink" Target="http://technet2.microsoft.com/windowsserver2008/en/library/2d130e11-a796-43b7-98ed-d389cad285f51033.mspx?mfr=true" TargetMode="External"/><Relationship Id="rId4" Type="http://schemas.openxmlformats.org/officeDocument/2006/relationships/hyperlink" Target="http://www.microsoft.com/downloads/details.aspx?FamilyID=131DAE03-39AE-48BE-A8D6-8B0034C92555&amp;displaylang=en" TargetMode="External"/><Relationship Id="rId9" Type="http://schemas.openxmlformats.org/officeDocument/2006/relationships/hyperlink" Target="http://www.trustedcomputinggroup.org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msevents.microsoft.com/CUI/WebCastEventDetails.aspx?culture=en-US&amp;EventID=1032264167" TargetMode="External"/><Relationship Id="rId13" Type="http://schemas.openxmlformats.org/officeDocument/2006/relationships/hyperlink" Target="http://www.ssl-forum.com/" TargetMode="External"/><Relationship Id="rId3" Type="http://schemas.openxmlformats.org/officeDocument/2006/relationships/hyperlink" Target="http://www.microsoft.com/technet/prodtechnol/windows2000serv/reskit/distrib/dsck_efs_xhkd.mspx?mfr=true" TargetMode="External"/><Relationship Id="rId7" Type="http://schemas.openxmlformats.org/officeDocument/2006/relationships/hyperlink" Target="http://www.microsoft.com/technet/security/guidance/cryptographyetc/efs.mspx" TargetMode="External"/><Relationship Id="rId12" Type="http://schemas.openxmlformats.org/officeDocument/2006/relationships/hyperlink" Target="http://www.ietf.org/rfc/rfc2246.txt" TargetMode="External"/><Relationship Id="rId2" Type="http://schemas.openxmlformats.org/officeDocument/2006/relationships/hyperlink" Target="http://technet.microsoft.com/en-us/library/bb457065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dn2.microsoft.com/en-us/library/ms995356.aspx" TargetMode="External"/><Relationship Id="rId11" Type="http://schemas.openxmlformats.org/officeDocument/2006/relationships/hyperlink" Target="http://www.ietf.org/html.charters/tls-charter.html" TargetMode="External"/><Relationship Id="rId5" Type="http://schemas.openxmlformats.org/officeDocument/2006/relationships/hyperlink" Target="http://www.microsoft.com/technet/prodtechnol/windows2000serv/reskit/distrib/dsck_efs_duwf.mspx?mfr=true" TargetMode="External"/><Relationship Id="rId10" Type="http://schemas.openxmlformats.org/officeDocument/2006/relationships/hyperlink" Target="http://wp.netscape.com/eng/ssl3/" TargetMode="External"/><Relationship Id="rId4" Type="http://schemas.openxmlformats.org/officeDocument/2006/relationships/hyperlink" Target="http://technet.microsoft.com/en-us/library/bb457116.aspx" TargetMode="External"/><Relationship Id="rId9" Type="http://schemas.openxmlformats.org/officeDocument/2006/relationships/hyperlink" Target="http://wp.netscape.com/eng/security/SSL_2.html" TargetMode="External"/><Relationship Id="rId14" Type="http://schemas.openxmlformats.org/officeDocument/2006/relationships/hyperlink" Target="http://www2.rad.com/networks/2001/ssl/index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et.microsoft.com/en-us/network/bb531150.aspx" TargetMode="External"/><Relationship Id="rId3" Type="http://schemas.openxmlformats.org/officeDocument/2006/relationships/hyperlink" Target="http://www.ietf.org/rfc/rfc2411.txt" TargetMode="External"/><Relationship Id="rId7" Type="http://schemas.openxmlformats.org/officeDocument/2006/relationships/hyperlink" Target="http://support.microsoft.com/kb/889383" TargetMode="External"/><Relationship Id="rId2" Type="http://schemas.openxmlformats.org/officeDocument/2006/relationships/hyperlink" Target="http://www.ietf.org/rfc/rfc2401.t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et.microsoft.com/en-us/library/bb742429.aspx" TargetMode="External"/><Relationship Id="rId11" Type="http://schemas.openxmlformats.org/officeDocument/2006/relationships/hyperlink" Target="http://technet2.microsoft.com/windowsserver/en/library/60841b94-a4fd-40b9-95dd-368ab7025bba1033.mspx?mfr=true" TargetMode="External"/><Relationship Id="rId5" Type="http://schemas.openxmlformats.org/officeDocument/2006/relationships/hyperlink" Target="http://technet2.microsoft.com/windowsserver/en/library/fbeb4bdf-126d-4dd6-93f3-5096e7b5ce6a1033.mspx?mfr=true" TargetMode="External"/><Relationship Id="rId10" Type="http://schemas.openxmlformats.org/officeDocument/2006/relationships/hyperlink" Target="http://technet.microsoft.com/en-us/library/bb727017.aspx" TargetMode="External"/><Relationship Id="rId4" Type="http://schemas.openxmlformats.org/officeDocument/2006/relationships/hyperlink" Target="http://www.windowsecurity.com/articles/Securing_Data_in_Transit_with_IPSec.html" TargetMode="External"/><Relationship Id="rId9" Type="http://schemas.openxmlformats.org/officeDocument/2006/relationships/hyperlink" Target="http://support.microsoft.com/kb/30128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38200"/>
          <a:ext cx="9136063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grafie" r:id="rId3" imgW="9135750" imgH="2000000" progId="">
                  <p:embed/>
                </p:oleObj>
              </mc:Choice>
              <mc:Fallback>
                <p:oleObj name="Fotografie" r:id="rId3" imgW="9135750" imgH="2000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9136063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0" y="1143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cs-CZ" sz="3200" b="0">
                <a:solidFill>
                  <a:schemeClr val="bg1"/>
                </a:solidFill>
                <a:latin typeface="Trebuchet MS" pitchFamily="34" charset="0"/>
              </a:rPr>
              <a:t>Security hardening III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8288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b="0">
                <a:solidFill>
                  <a:schemeClr val="bg1"/>
                </a:solidFill>
                <a:latin typeface="Arial" charset="0"/>
              </a:rPr>
              <a:t>Šifrování ve Windows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33450" y="3352800"/>
            <a:ext cx="5410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en-US" sz="2400" b="0">
                <a:solidFill>
                  <a:srgbClr val="808080"/>
                </a:solidFill>
                <a:latin typeface="Trebuchet MS" pitchFamily="34" charset="0"/>
              </a:rPr>
              <a:t>Jiří Hýzler</a:t>
            </a:r>
            <a:r>
              <a:rPr lang="cs-CZ" sz="2400" b="0">
                <a:solidFill>
                  <a:srgbClr val="808080"/>
                </a:solidFill>
                <a:latin typeface="Trebuchet MS" pitchFamily="34" charset="0"/>
              </a:rPr>
              <a:t>, MCT, MVP</a:t>
            </a:r>
            <a:endParaRPr lang="en-US" sz="2400" b="0">
              <a:solidFill>
                <a:srgbClr val="808080"/>
              </a:solidFill>
              <a:latin typeface="Trebuchet MS" pitchFamily="34" charset="0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cs-CZ" sz="2400" b="0">
                <a:solidFill>
                  <a:srgbClr val="808080"/>
                </a:solidFill>
                <a:latin typeface="Trebuchet MS" pitchFamily="34" charset="0"/>
              </a:rPr>
              <a:t>OKsystem s.r.o.</a:t>
            </a:r>
            <a:endParaRPr lang="en-US" sz="2400" b="0">
              <a:solidFill>
                <a:srgbClr val="808080"/>
              </a:solidFill>
              <a:latin typeface="Trebuchet MS" pitchFamily="34" charset="0"/>
            </a:endParaRPr>
          </a:p>
          <a:p>
            <a:pPr algn="l">
              <a:lnSpc>
                <a:spcPct val="120000"/>
              </a:lnSpc>
              <a:spcBef>
                <a:spcPct val="20000"/>
              </a:spcBef>
            </a:pPr>
            <a:r>
              <a:rPr lang="cs-CZ" sz="2400" b="0">
                <a:solidFill>
                  <a:srgbClr val="808080"/>
                </a:solidFill>
                <a:latin typeface="Trebuchet MS" pitchFamily="34" charset="0"/>
              </a:rPr>
              <a:t>17</a:t>
            </a:r>
            <a:r>
              <a:rPr lang="en-US" sz="2400" b="0">
                <a:solidFill>
                  <a:srgbClr val="808080"/>
                </a:solidFill>
                <a:latin typeface="Trebuchet MS" pitchFamily="34" charset="0"/>
              </a:rPr>
              <a:t>/</a:t>
            </a:r>
            <a:r>
              <a:rPr lang="cs-CZ" sz="2400" b="0">
                <a:solidFill>
                  <a:srgbClr val="808080"/>
                </a:solidFill>
                <a:latin typeface="Trebuchet MS" pitchFamily="34" charset="0"/>
              </a:rPr>
              <a:t>01</a:t>
            </a:r>
            <a:r>
              <a:rPr lang="en-US" sz="2400" b="0">
                <a:solidFill>
                  <a:srgbClr val="808080"/>
                </a:solidFill>
                <a:latin typeface="Trebuchet MS" pitchFamily="34" charset="0"/>
              </a:rPr>
              <a:t>/0</a:t>
            </a:r>
            <a:r>
              <a:rPr lang="cs-CZ" sz="2400" b="0">
                <a:solidFill>
                  <a:srgbClr val="808080"/>
                </a:solidFill>
                <a:latin typeface="Trebuchet MS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12" y="1231032"/>
            <a:ext cx="7451784" cy="5102225"/>
          </a:xfrm>
        </p:spPr>
        <p:txBody>
          <a:bodyPr/>
          <a:lstStyle/>
          <a:p>
            <a:r>
              <a:rPr lang="cs-CZ" dirty="0" smtClean="0"/>
              <a:t>Ztráta / zapomenutí </a:t>
            </a:r>
            <a:r>
              <a:rPr lang="cs-CZ" dirty="0" err="1" smtClean="0"/>
              <a:t>autentizační</a:t>
            </a:r>
            <a:r>
              <a:rPr lang="cs-CZ" dirty="0" smtClean="0"/>
              <a:t> metody</a:t>
            </a:r>
            <a:endParaRPr lang="en-US" dirty="0"/>
          </a:p>
          <a:p>
            <a:pPr lvl="1"/>
            <a:r>
              <a:rPr lang="cs-CZ" dirty="0" smtClean="0"/>
              <a:t>ztráta </a:t>
            </a:r>
            <a:r>
              <a:rPr lang="en-US" dirty="0" smtClean="0"/>
              <a:t>USB </a:t>
            </a:r>
            <a:r>
              <a:rPr lang="en-US" dirty="0"/>
              <a:t>key, </a:t>
            </a:r>
            <a:r>
              <a:rPr lang="cs-CZ" dirty="0" smtClean="0"/>
              <a:t>uživatel </a:t>
            </a:r>
            <a:r>
              <a:rPr lang="cs-CZ" dirty="0" err="1" smtClean="0"/>
              <a:t>zapoměl</a:t>
            </a:r>
            <a:r>
              <a:rPr lang="cs-CZ" dirty="0" smtClean="0"/>
              <a:t> </a:t>
            </a:r>
            <a:r>
              <a:rPr lang="en-US" dirty="0" smtClean="0"/>
              <a:t>PIN</a:t>
            </a:r>
            <a:endParaRPr lang="en-US" dirty="0"/>
          </a:p>
          <a:p>
            <a:r>
              <a:rPr lang="en-US" dirty="0"/>
              <a:t>Upgrade </a:t>
            </a:r>
            <a:r>
              <a:rPr lang="cs-CZ" dirty="0" smtClean="0"/>
              <a:t>„</a:t>
            </a:r>
            <a:r>
              <a:rPr lang="en-US" dirty="0" smtClean="0"/>
              <a:t>Core</a:t>
            </a:r>
            <a:r>
              <a:rPr lang="cs-CZ" dirty="0" smtClean="0"/>
              <a:t>“</a:t>
            </a:r>
            <a:r>
              <a:rPr lang="en-US" dirty="0" smtClean="0"/>
              <a:t> </a:t>
            </a:r>
            <a:r>
              <a:rPr lang="cs-CZ" dirty="0" smtClean="0"/>
              <a:t>souborů</a:t>
            </a:r>
            <a:endParaRPr lang="en-US" dirty="0"/>
          </a:p>
          <a:p>
            <a:pPr lvl="1"/>
            <a:r>
              <a:rPr lang="cs-CZ" dirty="0" smtClean="0"/>
              <a:t>změna ve startovacích souborech OS, upgrade </a:t>
            </a:r>
            <a:r>
              <a:rPr lang="cs-CZ" dirty="0" err="1" smtClean="0"/>
              <a:t>BIOSu</a:t>
            </a:r>
            <a:r>
              <a:rPr lang="cs-CZ" dirty="0" smtClean="0"/>
              <a:t>, atd.</a:t>
            </a:r>
            <a:endParaRPr lang="en-US" dirty="0" smtClean="0"/>
          </a:p>
          <a:p>
            <a:r>
              <a:rPr lang="cs-CZ" dirty="0" smtClean="0"/>
              <a:t>Změna h</a:t>
            </a:r>
            <a:r>
              <a:rPr lang="en-US" dirty="0" err="1" smtClean="0"/>
              <a:t>ardwar</a:t>
            </a:r>
            <a:r>
              <a:rPr lang="cs-CZ" dirty="0" smtClean="0"/>
              <a:t>u</a:t>
            </a:r>
            <a:endParaRPr lang="en-US" dirty="0" smtClean="0"/>
          </a:p>
          <a:p>
            <a:pPr lvl="1"/>
            <a:r>
              <a:rPr lang="cs-CZ" dirty="0" smtClean="0"/>
              <a:t>HDD byl přesunut na nový systém</a:t>
            </a:r>
            <a:endParaRPr lang="en-US" dirty="0"/>
          </a:p>
          <a:p>
            <a:r>
              <a:rPr lang="cs-CZ" dirty="0" smtClean="0"/>
              <a:t>Záměrný útok</a:t>
            </a:r>
            <a:endParaRPr lang="en-US" dirty="0"/>
          </a:p>
          <a:p>
            <a:pPr lvl="1"/>
            <a:r>
              <a:rPr lang="cs-CZ" dirty="0" smtClean="0"/>
              <a:t>Modifikace nebo ztráta v </a:t>
            </a:r>
            <a:r>
              <a:rPr lang="en-US" dirty="0" smtClean="0"/>
              <a:t>pre-OS </a:t>
            </a:r>
            <a:r>
              <a:rPr lang="cs-CZ" dirty="0" smtClean="0"/>
              <a:t>souborech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cs-CZ" dirty="0" err="1" smtClean="0"/>
              <a:t>hacked</a:t>
            </a:r>
            <a:r>
              <a:rPr lang="en-US" dirty="0" smtClean="0"/>
              <a:t> </a:t>
            </a:r>
            <a:r>
              <a:rPr lang="en-US" dirty="0"/>
              <a:t>BIOS, </a:t>
            </a:r>
            <a:r>
              <a:rPr lang="en-US" dirty="0" err="1"/>
              <a:t>MBR</a:t>
            </a:r>
            <a:r>
              <a:rPr lang="en-US" dirty="0"/>
              <a:t>, </a:t>
            </a:r>
            <a:r>
              <a:rPr lang="cs-CZ" dirty="0" smtClean="0"/>
              <a:t>atd. </a:t>
            </a:r>
            <a:r>
              <a:rPr lang="en-US" dirty="0" smtClean="0"/>
              <a:t>…)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bude potřeba </a:t>
            </a:r>
            <a:r>
              <a:rPr lang="cs-CZ" dirty="0" err="1" smtClean="0"/>
              <a:t>BitLocker</a:t>
            </a:r>
            <a:r>
              <a:rPr lang="cs-CZ" dirty="0" smtClean="0"/>
              <a:t> </a:t>
            </a:r>
            <a:r>
              <a:rPr lang="cs-CZ" dirty="0" err="1" smtClean="0"/>
              <a:t>Recovery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917665" y="4717211"/>
            <a:ext cx="7165286" cy="1450675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15068" y="5230283"/>
            <a:ext cx="6623050" cy="715304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anchor="ctr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</a:pPr>
            <a:r>
              <a:rPr lang="cs-CZ" b="0" dirty="0" smtClean="0"/>
              <a:t> 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</a:pPr>
            <a:endParaRPr lang="en-US" b="0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2500" y="1236175"/>
            <a:ext cx="5974511" cy="2766482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cs-CZ" sz="2000" dirty="0" smtClean="0"/>
              <a:t>Doporučené řešení pro počítače v doméně</a:t>
            </a:r>
            <a:endParaRPr lang="en-US" sz="2000" dirty="0"/>
          </a:p>
          <a:p>
            <a:pPr marL="858838" lvl="1" indent="-400050">
              <a:lnSpc>
                <a:spcPct val="80000"/>
              </a:lnSpc>
            </a:pPr>
            <a:r>
              <a:rPr lang="cs-CZ" sz="1800" dirty="0" smtClean="0"/>
              <a:t>Na konfigurovat uchovávat klíče v </a:t>
            </a:r>
            <a:r>
              <a:rPr lang="cs-CZ" sz="1800" dirty="0" err="1" smtClean="0"/>
              <a:t>Active</a:t>
            </a:r>
            <a:r>
              <a:rPr lang="cs-CZ" sz="1800" dirty="0" smtClean="0"/>
              <a:t> </a:t>
            </a:r>
            <a:r>
              <a:rPr lang="cs-CZ" sz="1800" dirty="0" err="1" smtClean="0"/>
              <a:t>Directory</a:t>
            </a:r>
            <a:endParaRPr lang="cs-CZ" sz="1800" dirty="0" smtClean="0"/>
          </a:p>
          <a:p>
            <a:pPr marL="858838" lvl="1" indent="-400050">
              <a:lnSpc>
                <a:spcPct val="80000"/>
              </a:lnSpc>
            </a:pPr>
            <a:r>
              <a:rPr lang="cs-CZ" sz="1800" dirty="0" smtClean="0"/>
              <a:t>Uchovávat klíče v centrálním úložišti</a:t>
            </a:r>
          </a:p>
          <a:p>
            <a:pPr marL="457200" indent="-457200">
              <a:lnSpc>
                <a:spcPct val="80000"/>
              </a:lnSpc>
            </a:pPr>
            <a:r>
              <a:rPr lang="cs-CZ" sz="2000" dirty="0" smtClean="0"/>
              <a:t>Doporučené řešení pro počítače ve </a:t>
            </a:r>
            <a:r>
              <a:rPr lang="cs-CZ" sz="2000" dirty="0" err="1" smtClean="0"/>
              <a:t>workgroup</a:t>
            </a:r>
            <a:endParaRPr lang="en-US" sz="2000" dirty="0"/>
          </a:p>
          <a:p>
            <a:pPr marL="858838" lvl="1" indent="-400050">
              <a:lnSpc>
                <a:spcPct val="80000"/>
              </a:lnSpc>
            </a:pPr>
            <a:r>
              <a:rPr lang="cs-CZ" sz="1800" dirty="0" smtClean="0"/>
              <a:t>Uložit </a:t>
            </a:r>
            <a:r>
              <a:rPr lang="cs-CZ" sz="1800" dirty="0" err="1" smtClean="0"/>
              <a:t>Recovery</a:t>
            </a:r>
            <a:r>
              <a:rPr lang="cs-CZ" sz="1800" dirty="0" smtClean="0"/>
              <a:t> </a:t>
            </a:r>
            <a:r>
              <a:rPr lang="cs-CZ" sz="1800" dirty="0" err="1" smtClean="0"/>
              <a:t>Key</a:t>
            </a:r>
            <a:r>
              <a:rPr lang="cs-CZ" sz="1800" dirty="0" smtClean="0"/>
              <a:t> na </a:t>
            </a:r>
            <a:r>
              <a:rPr lang="en-US" sz="1800" dirty="0" smtClean="0"/>
              <a:t>USB </a:t>
            </a:r>
            <a:r>
              <a:rPr lang="en-US" sz="1800" dirty="0"/>
              <a:t>flash </a:t>
            </a:r>
            <a:r>
              <a:rPr lang="en-US" sz="1800" dirty="0" smtClean="0"/>
              <a:t>d</a:t>
            </a:r>
            <a:r>
              <a:rPr lang="cs-CZ" sz="1800" dirty="0" err="1" smtClean="0"/>
              <a:t>isk</a:t>
            </a:r>
            <a:endParaRPr lang="en-US" sz="1800" dirty="0"/>
          </a:p>
          <a:p>
            <a:pPr marL="858838" lvl="1" indent="-400050">
              <a:lnSpc>
                <a:spcPct val="80000"/>
              </a:lnSpc>
            </a:pPr>
            <a:r>
              <a:rPr lang="cs-CZ" sz="1800" dirty="0" smtClean="0"/>
              <a:t>Uložit </a:t>
            </a:r>
            <a:r>
              <a:rPr lang="cs-CZ" sz="1800" dirty="0" err="1" smtClean="0"/>
              <a:t>Recovery</a:t>
            </a:r>
            <a:r>
              <a:rPr lang="cs-CZ" sz="1800" dirty="0" smtClean="0"/>
              <a:t> </a:t>
            </a:r>
            <a:r>
              <a:rPr lang="cs-CZ" sz="1800" dirty="0" err="1" smtClean="0"/>
              <a:t>Key</a:t>
            </a:r>
            <a:r>
              <a:rPr lang="cs-CZ" sz="1800" dirty="0" smtClean="0"/>
              <a:t> na webové úložiště</a:t>
            </a:r>
            <a:endParaRPr lang="en-US" sz="1800" dirty="0"/>
          </a:p>
          <a:p>
            <a:pPr marL="858838" lvl="1" indent="-400050">
              <a:lnSpc>
                <a:spcPct val="80000"/>
              </a:lnSpc>
            </a:pPr>
            <a:r>
              <a:rPr lang="cs-CZ" sz="1800" dirty="0" smtClean="0"/>
              <a:t>Uložit </a:t>
            </a:r>
            <a:r>
              <a:rPr lang="cs-CZ" sz="1800" dirty="0" err="1" smtClean="0"/>
              <a:t>Recovery</a:t>
            </a:r>
            <a:r>
              <a:rPr lang="cs-CZ" sz="1800" dirty="0" smtClean="0"/>
              <a:t> </a:t>
            </a:r>
            <a:r>
              <a:rPr lang="cs-CZ" sz="1800" dirty="0" err="1" smtClean="0"/>
              <a:t>Key</a:t>
            </a:r>
            <a:r>
              <a:rPr lang="cs-CZ" sz="1800" dirty="0" smtClean="0"/>
              <a:t> do souboru</a:t>
            </a:r>
            <a:endParaRPr lang="en-US" sz="1800" dirty="0"/>
          </a:p>
          <a:p>
            <a:pPr marL="858838" lvl="1" indent="-400050">
              <a:lnSpc>
                <a:spcPct val="80000"/>
              </a:lnSpc>
            </a:pPr>
            <a:r>
              <a:rPr lang="cs-CZ" sz="1800" dirty="0" smtClean="0"/>
              <a:t>Vytisknout </a:t>
            </a:r>
            <a:r>
              <a:rPr lang="cs-CZ" sz="1800" dirty="0" err="1" smtClean="0"/>
              <a:t>Recovery</a:t>
            </a:r>
            <a:r>
              <a:rPr lang="cs-CZ" sz="1800" dirty="0" smtClean="0"/>
              <a:t> </a:t>
            </a:r>
            <a:r>
              <a:rPr lang="cs-CZ" sz="1800" dirty="0" err="1" smtClean="0"/>
              <a:t>Key</a:t>
            </a:r>
            <a:r>
              <a:rPr lang="cs-CZ" sz="1800" dirty="0" smtClean="0"/>
              <a:t> </a:t>
            </a:r>
            <a:endParaRPr lang="en-US" sz="18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53715" y="4905611"/>
            <a:ext cx="7155116" cy="108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8DACD0"/>
              </a:buClr>
              <a:buSzPct val="70000"/>
              <a:buFontTx/>
              <a:buNone/>
              <a:tabLst/>
              <a:defRPr/>
            </a:pPr>
            <a:r>
              <a:rPr kumimoji="0" lang="cs-CZ" sz="20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Vypnutí </a:t>
            </a:r>
            <a:r>
              <a:rPr kumimoji="0" lang="cs-CZ" sz="200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BitLockeru</a:t>
            </a:r>
            <a:r>
              <a:rPr kumimoji="0" lang="cs-CZ" sz="20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(přes Ovládací</a:t>
            </a:r>
            <a:r>
              <a:rPr kumimoji="0" lang="cs-CZ" sz="20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panely)</a:t>
            </a:r>
            <a:r>
              <a:rPr kumimoji="0" lang="cs-CZ" sz="20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85800" lvl="1" indent="-228600" algn="l" eaLnBrk="1" hangingPunct="1">
              <a:lnSpc>
                <a:spcPct val="90000"/>
              </a:lnSpc>
              <a:spcBef>
                <a:spcPct val="40000"/>
              </a:spcBef>
              <a:buClr>
                <a:srgbClr val="8DACD0"/>
              </a:buClr>
              <a:buSzPct val="70000"/>
              <a:buFont typeface="Wingdings" pitchFamily="2" charset="2"/>
              <a:buChar char="§"/>
            </a:pPr>
            <a:r>
              <a:rPr kumimoji="0" lang="cs-CZ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Disable</a:t>
            </a:r>
            <a:r>
              <a:rPr kumimoji="0" lang="cs-CZ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BitLocker</a:t>
            </a:r>
            <a:r>
              <a:rPr kumimoji="0" lang="cs-CZ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Drive </a:t>
            </a:r>
            <a:r>
              <a:rPr kumimoji="0" lang="cs-CZ" b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Encryption</a:t>
            </a:r>
            <a:r>
              <a:rPr kumimoji="0" lang="cs-CZ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</a:t>
            </a:r>
            <a:r>
              <a:rPr lang="cs-CZ" sz="1400" b="0" kern="0" dirty="0" err="1" smtClean="0">
                <a:latin typeface="+mn-lt"/>
              </a:rPr>
              <a:t>isk</a:t>
            </a:r>
            <a:r>
              <a:rPr lang="cs-CZ" sz="1400" b="0" kern="0" dirty="0" smtClean="0">
                <a:latin typeface="+mn-lt"/>
              </a:rPr>
              <a:t> zůstává zašifrován, dešifruje se pouze klíč)</a:t>
            </a:r>
            <a:endParaRPr kumimoji="0" lang="cs-CZ" sz="14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 algn="l" eaLnBrk="1" hangingPunct="1">
              <a:lnSpc>
                <a:spcPct val="90000"/>
              </a:lnSpc>
              <a:spcBef>
                <a:spcPct val="40000"/>
              </a:spcBef>
              <a:buClr>
                <a:srgbClr val="8DACD0"/>
              </a:buClr>
              <a:buSzPct val="70000"/>
              <a:buFont typeface="Wingdings" pitchFamily="2" charset="2"/>
              <a:buChar char="§"/>
            </a:pPr>
            <a:r>
              <a:rPr lang="cs-CZ" b="0" kern="0" dirty="0" err="1" smtClean="0">
                <a:latin typeface="+mn-lt"/>
              </a:rPr>
              <a:t>Decrypt</a:t>
            </a:r>
            <a:r>
              <a:rPr lang="cs-CZ" b="0" kern="0" dirty="0" smtClean="0">
                <a:latin typeface="+mn-lt"/>
              </a:rPr>
              <a:t> </a:t>
            </a:r>
            <a:r>
              <a:rPr lang="cs-CZ" b="0" kern="0" dirty="0" err="1" smtClean="0">
                <a:latin typeface="+mn-lt"/>
              </a:rPr>
              <a:t>the</a:t>
            </a:r>
            <a:r>
              <a:rPr lang="cs-CZ" b="0" kern="0" dirty="0" smtClean="0">
                <a:latin typeface="+mn-lt"/>
              </a:rPr>
              <a:t> volume </a:t>
            </a:r>
            <a:r>
              <a:rPr lang="cs-CZ" sz="1400" b="0" kern="0" dirty="0" smtClean="0">
                <a:latin typeface="+mn-lt"/>
              </a:rPr>
              <a:t>(d</a:t>
            </a:r>
            <a:r>
              <a:rPr lang="cs-CZ" sz="1400" b="0" kern="0" dirty="0" smtClean="0"/>
              <a:t>isk se kompletně dešifruje)</a:t>
            </a:r>
            <a:endParaRPr kumimoji="0" lang="en-US" sz="14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obnovy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3" name="Picture 3" descr="Practice_Spl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68400"/>
            <a:ext cx="1674813" cy="5156200"/>
          </a:xfrm>
          <a:prstGeom prst="rect">
            <a:avLst/>
          </a:prstGeom>
          <a:noFill/>
        </p:spPr>
      </p:pic>
      <p:sp>
        <p:nvSpPr>
          <p:cNvPr id="486433" name="AutoShape 33"/>
          <p:cNvSpPr>
            <a:spLocks noChangeArrowheads="1"/>
          </p:cNvSpPr>
          <p:nvPr/>
        </p:nvSpPr>
        <p:spPr bwMode="auto">
          <a:xfrm>
            <a:off x="3812869" y="2734573"/>
            <a:ext cx="2941607" cy="1994821"/>
          </a:xfrm>
          <a:prstGeom prst="roundRect">
            <a:avLst>
              <a:gd name="adj" fmla="val 7333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anchor="ctr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SzPct val="70000"/>
            </a:pPr>
            <a:r>
              <a:rPr lang="cs-CZ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BitLocker</a:t>
            </a:r>
            <a:endParaRPr lang="cs-CZ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SzPct val="70000"/>
            </a:pPr>
            <a:r>
              <a:rPr lang="cs-CZ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</a:t>
            </a:r>
            <a:r>
              <a:rPr lang="en-US" dirty="0" smtClean="0"/>
              <a:t> </a:t>
            </a:r>
            <a:r>
              <a:rPr lang="en-US" dirty="0" err="1"/>
              <a:t>EFS</a:t>
            </a:r>
            <a:r>
              <a:rPr lang="en-US" dirty="0"/>
              <a:t>?</a:t>
            </a:r>
          </a:p>
        </p:txBody>
      </p:sp>
      <p:sp>
        <p:nvSpPr>
          <p:cNvPr id="333870" name="AutoShape 46"/>
          <p:cNvSpPr>
            <a:spLocks noChangeArrowheads="1"/>
          </p:cNvSpPr>
          <p:nvPr/>
        </p:nvSpPr>
        <p:spPr bwMode="auto">
          <a:xfrm>
            <a:off x="1049338" y="856953"/>
            <a:ext cx="6996112" cy="1424674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r>
              <a:rPr lang="en-US" sz="2400"/>
              <a:t>EFS:</a:t>
            </a:r>
          </a:p>
        </p:txBody>
      </p:sp>
      <p:sp>
        <p:nvSpPr>
          <p:cNvPr id="333871" name="AutoShape 47"/>
          <p:cNvSpPr>
            <a:spLocks noChangeArrowheads="1"/>
          </p:cNvSpPr>
          <p:nvPr/>
        </p:nvSpPr>
        <p:spPr bwMode="auto">
          <a:xfrm>
            <a:off x="1243013" y="1338960"/>
            <a:ext cx="6615112" cy="853345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200" b="0" dirty="0" smtClean="0"/>
              <a:t>Nabízí šifrování na </a:t>
            </a:r>
            <a:r>
              <a:rPr lang="en-US" sz="2200" b="0" dirty="0" err="1" smtClean="0"/>
              <a:t>NTFS</a:t>
            </a:r>
            <a:r>
              <a:rPr lang="en-US" sz="2200" b="0" dirty="0" smtClean="0"/>
              <a:t> </a:t>
            </a:r>
            <a:r>
              <a:rPr lang="cs-CZ" sz="2200" b="0" dirty="0" smtClean="0"/>
              <a:t>svazcích</a:t>
            </a:r>
            <a:r>
              <a:rPr lang="en-US" sz="2200" b="0" dirty="0" smtClean="0"/>
              <a:t> </a:t>
            </a:r>
            <a:endParaRPr lang="en-US" sz="2200" b="0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200" b="0" dirty="0" smtClean="0"/>
              <a:t>Zajišťuje, že citlivá a důvěrná data jsou více v bezpečí</a:t>
            </a:r>
            <a:endParaRPr lang="en-US" sz="2200" b="0" dirty="0"/>
          </a:p>
        </p:txBody>
      </p:sp>
      <p:sp>
        <p:nvSpPr>
          <p:cNvPr id="333876" name="AutoShape 52"/>
          <p:cNvSpPr>
            <a:spLocks noChangeArrowheads="1"/>
          </p:cNvSpPr>
          <p:nvPr/>
        </p:nvSpPr>
        <p:spPr bwMode="auto">
          <a:xfrm>
            <a:off x="1049338" y="2353016"/>
            <a:ext cx="6996112" cy="2175373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r>
              <a:rPr lang="en-US" sz="2400" dirty="0"/>
              <a:t>Windows XP </a:t>
            </a:r>
            <a:r>
              <a:rPr lang="en-US" sz="2400" dirty="0" smtClean="0"/>
              <a:t>a </a:t>
            </a:r>
            <a:r>
              <a:rPr lang="en-US" sz="2400" dirty="0"/>
              <a:t>Windows Server 2003 </a:t>
            </a:r>
            <a:r>
              <a:rPr lang="en-US" sz="2400" dirty="0" err="1"/>
              <a:t>EFS</a:t>
            </a:r>
            <a:r>
              <a:rPr lang="en-US" sz="2400" dirty="0"/>
              <a:t> </a:t>
            </a:r>
            <a:r>
              <a:rPr lang="en-US" sz="2400" dirty="0" smtClean="0"/>
              <a:t>features</a:t>
            </a:r>
            <a:r>
              <a:rPr lang="cs-CZ" sz="2400" dirty="0" smtClean="0"/>
              <a:t>:</a:t>
            </a:r>
            <a:endParaRPr lang="en-US" sz="2400" dirty="0"/>
          </a:p>
        </p:txBody>
      </p:sp>
      <p:sp>
        <p:nvSpPr>
          <p:cNvPr id="333877" name="AutoShape 53"/>
          <p:cNvSpPr>
            <a:spLocks noChangeArrowheads="1"/>
          </p:cNvSpPr>
          <p:nvPr/>
        </p:nvSpPr>
        <p:spPr bwMode="auto">
          <a:xfrm>
            <a:off x="1238250" y="2867321"/>
            <a:ext cx="6623050" cy="1612571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200" b="0" dirty="0" smtClean="0"/>
              <a:t>Několik uživatelů současně můžete šifrovat a dešifrovat data v jednom souboru</a:t>
            </a:r>
            <a:r>
              <a:rPr lang="en-US" sz="2200" b="0" dirty="0" smtClean="0"/>
              <a:t> </a:t>
            </a:r>
            <a:r>
              <a:rPr lang="cs-CZ" sz="2200" b="0" dirty="0" smtClean="0"/>
              <a:t>(max. cca 800 </a:t>
            </a:r>
            <a:r>
              <a:rPr lang="cs-CZ" sz="2200" b="0" dirty="0" err="1" smtClean="0"/>
              <a:t>FEK</a:t>
            </a:r>
            <a:r>
              <a:rPr lang="cs-CZ" sz="2200" b="0" dirty="0" smtClean="0"/>
              <a:t>, </a:t>
            </a:r>
            <a:r>
              <a:rPr lang="cs-CZ" sz="2200" b="0" dirty="0" err="1" smtClean="0"/>
              <a:t>DDF</a:t>
            </a:r>
            <a:r>
              <a:rPr lang="cs-CZ" sz="2200" b="0" dirty="0" smtClean="0"/>
              <a:t> má limit </a:t>
            </a:r>
            <a:r>
              <a:rPr lang="cs-CZ" sz="2200" b="0" dirty="0" err="1" smtClean="0"/>
              <a:t>256KB</a:t>
            </a:r>
            <a:r>
              <a:rPr lang="cs-CZ" sz="2200" b="0" dirty="0" smtClean="0"/>
              <a:t>)</a:t>
            </a:r>
            <a:endParaRPr lang="en-US" sz="2200" b="0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en-US" sz="2200" b="0" dirty="0"/>
              <a:t>Offline </a:t>
            </a:r>
            <a:r>
              <a:rPr lang="cs-CZ" sz="2200" b="0" dirty="0" err="1" smtClean="0"/>
              <a:t>soubrory</a:t>
            </a:r>
            <a:r>
              <a:rPr lang="cs-CZ" sz="2200" b="0" dirty="0" smtClean="0"/>
              <a:t> mohou </a:t>
            </a:r>
            <a:r>
              <a:rPr lang="cs-CZ" sz="2200" b="0" dirty="0" err="1" smtClean="0"/>
              <a:t>bý</a:t>
            </a:r>
            <a:r>
              <a:rPr lang="cs-CZ" sz="2200" b="0" dirty="0" smtClean="0"/>
              <a:t> šifrovány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200" b="0" dirty="0" err="1" smtClean="0"/>
              <a:t>Autoenrollment</a:t>
            </a:r>
            <a:r>
              <a:rPr lang="cs-CZ" sz="2200" b="0" dirty="0" smtClean="0"/>
              <a:t> uživatelských certifikátů</a:t>
            </a:r>
            <a:endParaRPr lang="en-US" sz="2200" b="0" dirty="0"/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1062401" y="4597284"/>
            <a:ext cx="6996112" cy="1877520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r>
              <a:rPr lang="cs-CZ" sz="2400" dirty="0" smtClean="0"/>
              <a:t>Windows Vista a Windows Server 2008 </a:t>
            </a:r>
            <a:r>
              <a:rPr lang="cs-CZ" sz="2400" dirty="0" err="1" smtClean="0"/>
              <a:t>EFS</a:t>
            </a:r>
            <a:r>
              <a:rPr lang="cs-CZ" sz="2400" dirty="0" smtClean="0"/>
              <a:t> </a:t>
            </a:r>
            <a:r>
              <a:rPr lang="cs-CZ" sz="2400" dirty="0" err="1" smtClean="0"/>
              <a:t>features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1256076" y="5079291"/>
            <a:ext cx="6615112" cy="1301978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200" b="0" dirty="0" err="1" smtClean="0"/>
              <a:t>EFS</a:t>
            </a:r>
            <a:r>
              <a:rPr lang="cs-CZ" sz="2200" b="0" dirty="0" smtClean="0"/>
              <a:t> certifikát je možné uložit na čipovou kartu</a:t>
            </a:r>
            <a:endParaRPr lang="en-US" sz="2200" b="0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200" b="0" dirty="0" smtClean="0"/>
              <a:t>Rozšířené </a:t>
            </a:r>
            <a:r>
              <a:rPr lang="cs-CZ" sz="2200" b="0" dirty="0" err="1" smtClean="0"/>
              <a:t>GP</a:t>
            </a:r>
            <a:r>
              <a:rPr lang="cs-CZ" sz="2200" b="0" dirty="0" smtClean="0"/>
              <a:t> nastavení, podpora šifrování </a:t>
            </a:r>
            <a:r>
              <a:rPr lang="cs-CZ" sz="2200" b="0" dirty="0" err="1" smtClean="0"/>
              <a:t>pagefile.sys</a:t>
            </a:r>
            <a:endParaRPr lang="cs-CZ" sz="2200" b="0" dirty="0" smtClean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200" b="0" dirty="0" smtClean="0"/>
              <a:t>Implicitní délka </a:t>
            </a:r>
            <a:r>
              <a:rPr lang="cs-CZ" sz="2200" b="0" dirty="0" err="1" smtClean="0"/>
              <a:t>RSA</a:t>
            </a:r>
            <a:r>
              <a:rPr lang="cs-CZ" sz="2200" b="0" dirty="0" smtClean="0"/>
              <a:t> klíčů 2048 bitů (</a:t>
            </a:r>
            <a:r>
              <a:rPr lang="cs-CZ" sz="2200" b="0" dirty="0" err="1" smtClean="0"/>
              <a:t>WS08</a:t>
            </a:r>
            <a:r>
              <a:rPr lang="cs-CZ" sz="2200" b="0" dirty="0" smtClean="0"/>
              <a:t>)</a:t>
            </a:r>
            <a:endParaRPr lang="en-US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-7938"/>
            <a:ext cx="6681787" cy="841376"/>
          </a:xfrm>
          <a:noFill/>
        </p:spPr>
        <p:txBody>
          <a:bodyPr/>
          <a:lstStyle/>
          <a:p>
            <a:r>
              <a:rPr lang="cs-CZ" dirty="0" smtClean="0"/>
              <a:t>Šifrování a dešifrování souboru pomocí </a:t>
            </a:r>
            <a:r>
              <a:rPr lang="cs-CZ" dirty="0" err="1" smtClean="0"/>
              <a:t>EFS</a:t>
            </a:r>
            <a:endParaRPr lang="en-US" dirty="0" smtClean="0"/>
          </a:p>
        </p:txBody>
      </p:sp>
      <p:pic>
        <p:nvPicPr>
          <p:cNvPr id="10262" name="Picture 22" descr="Image:EFS operation scheme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314" y="757646"/>
            <a:ext cx="47434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7788"/>
            <a:ext cx="7623175" cy="684212"/>
          </a:xfrm>
        </p:spPr>
        <p:txBody>
          <a:bodyPr/>
          <a:lstStyle/>
          <a:p>
            <a:r>
              <a:rPr lang="cs-CZ" dirty="0" smtClean="0"/>
              <a:t>Zabezpečení klíčů a algoritmy</a:t>
            </a:r>
            <a:endParaRPr lang="en-US" dirty="0" smtClean="0"/>
          </a:p>
        </p:txBody>
      </p:sp>
      <p:sp>
        <p:nvSpPr>
          <p:cNvPr id="829443" name="AutoShape 3"/>
          <p:cNvSpPr>
            <a:spLocks noChangeArrowheads="1"/>
          </p:cNvSpPr>
          <p:nvPr/>
        </p:nvSpPr>
        <p:spPr bwMode="auto">
          <a:xfrm>
            <a:off x="1001487" y="1236612"/>
            <a:ext cx="6992983" cy="2151017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>
              <a:defRPr/>
            </a:pPr>
            <a:endParaRPr lang="en-US" sz="22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84363" y="3524803"/>
          <a:ext cx="6618516" cy="2834640"/>
        </p:xfrm>
        <a:graphic>
          <a:graphicData uri="http://schemas.openxmlformats.org/drawingml/2006/table">
            <a:tbl>
              <a:tblPr/>
              <a:tblGrid>
                <a:gridCol w="2206172"/>
                <a:gridCol w="2206172"/>
                <a:gridCol w="2206172"/>
              </a:tblGrid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 dirty="0" smtClean="0"/>
                        <a:t>Operační systém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smtClean="0"/>
                        <a:t>Implicitní algoritmus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smtClean="0"/>
                        <a:t>Další algoritmy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 dirty="0"/>
                        <a:t>Windows 2000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smtClean="0"/>
                        <a:t>DES (56-bit)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DESX</a:t>
                      </a:r>
                      <a:r>
                        <a:rPr lang="cs-CZ" dirty="0" smtClean="0"/>
                        <a:t> (128-bit po </a:t>
                      </a:r>
                      <a:r>
                        <a:rPr lang="cs-CZ" dirty="0" err="1" smtClean="0"/>
                        <a:t>HEP</a:t>
                      </a:r>
                      <a:r>
                        <a:rPr lang="cs-CZ" dirty="0" smtClean="0"/>
                        <a:t> nebo </a:t>
                      </a:r>
                      <a:r>
                        <a:rPr lang="cs-CZ" dirty="0" err="1" smtClean="0"/>
                        <a:t>SP2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Windows XP RTM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DESX</a:t>
                      </a:r>
                      <a:r>
                        <a:rPr lang="cs-CZ" dirty="0" smtClean="0"/>
                        <a:t> (128-bit)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3DES</a:t>
                      </a:r>
                      <a:r>
                        <a:rPr lang="cs-CZ" dirty="0" smtClean="0"/>
                        <a:t> (po </a:t>
                      </a:r>
                      <a:r>
                        <a:rPr lang="cs-CZ" dirty="0" err="1" smtClean="0"/>
                        <a:t>FIPS</a:t>
                      </a:r>
                      <a:r>
                        <a:rPr lang="cs-CZ" dirty="0" smtClean="0"/>
                        <a:t> 140-1)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Windows XP SP1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AES</a:t>
                      </a:r>
                      <a:r>
                        <a:rPr lang="cs-CZ" dirty="0" smtClean="0"/>
                        <a:t> (256-bit)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3DES, DESX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Windows Server 2003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AES</a:t>
                      </a:r>
                      <a:r>
                        <a:rPr lang="cs-CZ" dirty="0" smtClean="0"/>
                        <a:t> (256-bit)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3DES, DESX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Windows Vista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AES</a:t>
                      </a:r>
                      <a:r>
                        <a:rPr lang="cs-CZ" dirty="0" smtClean="0"/>
                        <a:t> (256-bit)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3DES, DESX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Windows Server 2008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AES</a:t>
                      </a:r>
                      <a:r>
                        <a:rPr lang="cs-CZ" dirty="0" smtClean="0"/>
                        <a:t> (256-bit)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 dirty="0" err="1" smtClean="0"/>
                        <a:t>3DES</a:t>
                      </a:r>
                      <a:endParaRPr lang="cs-CZ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151166" y="1322518"/>
            <a:ext cx="6623050" cy="1957673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b="0" dirty="0" smtClean="0"/>
              <a:t>Uživ. Heslo </a:t>
            </a:r>
            <a:r>
              <a:rPr lang="en-US" b="0" dirty="0" smtClean="0"/>
              <a:t>(</a:t>
            </a:r>
            <a:r>
              <a:rPr lang="cs-CZ" b="0" dirty="0" smtClean="0"/>
              <a:t>nebo privátní klíč na čip. kartě</a:t>
            </a:r>
            <a:r>
              <a:rPr lang="en-US" b="0" dirty="0" smtClean="0"/>
              <a:t>): </a:t>
            </a:r>
            <a:r>
              <a:rPr lang="cs-CZ" b="0" dirty="0" smtClean="0"/>
              <a:t>používá se pro generování dešifrovacího klíče na dešifrování uživatelova </a:t>
            </a:r>
            <a:r>
              <a:rPr lang="en-US" b="0" dirty="0" err="1" smtClean="0"/>
              <a:t>DPAPI</a:t>
            </a:r>
            <a:r>
              <a:rPr lang="en-US" b="0" dirty="0" smtClean="0"/>
              <a:t> Master Key</a:t>
            </a:r>
            <a:endParaRPr lang="cs-CZ" b="0" dirty="0" smtClean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2"/>
              </a:buBlip>
            </a:pPr>
            <a:r>
              <a:rPr lang="en-US" b="0" dirty="0" err="1" smtClean="0"/>
              <a:t>DPAPI</a:t>
            </a:r>
            <a:r>
              <a:rPr lang="en-US" b="0" dirty="0" smtClean="0"/>
              <a:t> Master Key: </a:t>
            </a:r>
            <a:r>
              <a:rPr lang="cs-CZ" b="0" dirty="0" smtClean="0"/>
              <a:t>používá se pro dešifrování uživatelova </a:t>
            </a:r>
            <a:r>
              <a:rPr lang="en-US" b="0" dirty="0" err="1" smtClean="0"/>
              <a:t>RSA</a:t>
            </a:r>
            <a:r>
              <a:rPr lang="en-US" b="0" dirty="0" smtClean="0"/>
              <a:t> </a:t>
            </a:r>
            <a:r>
              <a:rPr lang="cs-CZ" b="0" dirty="0" smtClean="0"/>
              <a:t>privátního klíče (klíčů)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2"/>
              </a:buBlip>
            </a:pPr>
            <a:r>
              <a:rPr lang="en-US" b="0" dirty="0" err="1" smtClean="0"/>
              <a:t>RSA</a:t>
            </a:r>
            <a:r>
              <a:rPr lang="en-US" b="0" dirty="0" smtClean="0"/>
              <a:t> private</a:t>
            </a:r>
            <a:r>
              <a:rPr lang="cs-CZ" b="0" dirty="0" smtClean="0"/>
              <a:t>/public</a:t>
            </a:r>
            <a:r>
              <a:rPr lang="en-US" b="0" dirty="0" smtClean="0"/>
              <a:t> key: </a:t>
            </a:r>
            <a:r>
              <a:rPr lang="cs-CZ" b="0" dirty="0" err="1" smtClean="0"/>
              <a:t>používáse</a:t>
            </a:r>
            <a:r>
              <a:rPr lang="cs-CZ" b="0" dirty="0" smtClean="0"/>
              <a:t> pro dešifrování/šifrování</a:t>
            </a:r>
            <a:r>
              <a:rPr lang="en-US" b="0" dirty="0" smtClean="0"/>
              <a:t> </a:t>
            </a:r>
            <a:r>
              <a:rPr lang="en-US" b="0" dirty="0" err="1" smtClean="0"/>
              <a:t>FEK</a:t>
            </a:r>
            <a:r>
              <a:rPr lang="en-US" b="0" dirty="0" smtClean="0"/>
              <a:t> </a:t>
            </a:r>
            <a:endParaRPr lang="cs-CZ" b="0" dirty="0" smtClean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Blip>
                <a:blip r:embed="rId2"/>
              </a:buBlip>
            </a:pPr>
            <a:r>
              <a:rPr lang="en-US" b="0" dirty="0" smtClean="0"/>
              <a:t>File Encryption Key (</a:t>
            </a:r>
            <a:r>
              <a:rPr lang="en-US" b="0" dirty="0" err="1" smtClean="0"/>
              <a:t>FEK</a:t>
            </a:r>
            <a:r>
              <a:rPr lang="en-US" b="0" dirty="0" smtClean="0"/>
              <a:t>):</a:t>
            </a:r>
            <a:r>
              <a:rPr lang="cs-CZ" b="0" dirty="0" smtClean="0"/>
              <a:t>symetrický klíč pro šifrování/dešifrování dat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EFS</a:t>
            </a:r>
            <a:r>
              <a:rPr lang="en-US" dirty="0"/>
              <a:t> </a:t>
            </a:r>
            <a:r>
              <a:rPr lang="cs-CZ" dirty="0" smtClean="0"/>
              <a:t>omezení</a:t>
            </a:r>
            <a:endParaRPr lang="en-US" dirty="0"/>
          </a:p>
        </p:txBody>
      </p:sp>
      <p:sp>
        <p:nvSpPr>
          <p:cNvPr id="499716" name="AutoShape 4"/>
          <p:cNvSpPr>
            <a:spLocks noChangeArrowheads="1"/>
          </p:cNvSpPr>
          <p:nvPr/>
        </p:nvSpPr>
        <p:spPr bwMode="auto">
          <a:xfrm>
            <a:off x="1049338" y="1602378"/>
            <a:ext cx="6996112" cy="2969622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endParaRPr lang="cs-CZ" sz="2400"/>
          </a:p>
        </p:txBody>
      </p:sp>
      <p:sp>
        <p:nvSpPr>
          <p:cNvPr id="499717" name="AutoShape 5"/>
          <p:cNvSpPr>
            <a:spLocks noChangeArrowheads="1"/>
          </p:cNvSpPr>
          <p:nvPr/>
        </p:nvSpPr>
        <p:spPr bwMode="auto">
          <a:xfrm>
            <a:off x="1238250" y="1790418"/>
            <a:ext cx="6623050" cy="2578858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EEEFD7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Potencionální ztráta dat, jestliže přijdete o privátní </a:t>
            </a:r>
            <a:r>
              <a:rPr lang="cs-CZ" sz="2400" dirty="0" err="1" smtClean="0"/>
              <a:t>EFS</a:t>
            </a:r>
            <a:r>
              <a:rPr lang="cs-CZ" sz="2400" dirty="0" smtClean="0"/>
              <a:t> klíč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Závislost na uživatelském hesle (reset hesla </a:t>
            </a:r>
            <a:r>
              <a:rPr lang="cs-CZ" sz="2400" dirty="0" smtClean="0">
                <a:sym typeface="Wingdings" pitchFamily="2" charset="2"/>
              </a:rPr>
              <a:t>)</a:t>
            </a:r>
            <a:endParaRPr lang="en-US" sz="2400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Sdílení souborů je obtížnější z důvodu nutnosti přístupnosti veřejného klíče během šifrování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Síťová komunikace není zabezpečena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4676497" y="1798318"/>
            <a:ext cx="4236720" cy="1136469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endParaRPr lang="cs-CZ" sz="2400"/>
          </a:p>
        </p:txBody>
      </p:sp>
      <p:sp>
        <p:nvSpPr>
          <p:cNvPr id="49" name="AutoShape 4"/>
          <p:cNvSpPr>
            <a:spLocks noChangeArrowheads="1"/>
          </p:cNvSpPr>
          <p:nvPr/>
        </p:nvSpPr>
        <p:spPr bwMode="auto">
          <a:xfrm>
            <a:off x="191591" y="1802674"/>
            <a:ext cx="4328159" cy="1123407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endParaRPr lang="cs-CZ" sz="2400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EFS</a:t>
            </a:r>
            <a:endParaRPr lang="en-US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338" y="1306286"/>
            <a:ext cx="6472237" cy="4835752"/>
          </a:xfrm>
        </p:spPr>
        <p:txBody>
          <a:bodyPr/>
          <a:lstStyle/>
          <a:p>
            <a:r>
              <a:rPr lang="cs-CZ" sz="1800" dirty="0" smtClean="0"/>
              <a:t>Při kopírování/přesunu souborů se dává přednost atributu šifrování (chová se to jinak než </a:t>
            </a:r>
            <a:r>
              <a:rPr lang="cs-CZ" sz="1800" dirty="0" err="1" smtClean="0"/>
              <a:t>NTFS</a:t>
            </a:r>
            <a:r>
              <a:rPr lang="cs-CZ" sz="1800" dirty="0" smtClean="0"/>
              <a:t> oprávnění</a:t>
            </a:r>
            <a:endParaRPr lang="en-US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err="1" smtClean="0"/>
              <a:t>CIPHER.EXE</a:t>
            </a:r>
            <a:endParaRPr lang="en-US" sz="1800" dirty="0"/>
          </a:p>
          <a:p>
            <a:r>
              <a:rPr lang="cs-CZ" sz="1800" dirty="0" smtClean="0"/>
              <a:t>Zakázání </a:t>
            </a:r>
            <a:r>
              <a:rPr lang="cs-CZ" sz="1800" dirty="0" err="1" smtClean="0"/>
              <a:t>EFS</a:t>
            </a:r>
            <a:r>
              <a:rPr lang="cs-CZ" sz="1800" dirty="0" smtClean="0"/>
              <a:t> (přes Vlastnosti na „Šifrování systému souborů“):</a:t>
            </a:r>
            <a:endParaRPr lang="en-US" sz="18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047" y="3655558"/>
            <a:ext cx="6886575" cy="2943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" name="Picture 22" descr="Folder_FolderOpenWithDocumentWritin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04" y="1908810"/>
            <a:ext cx="827088" cy="962025"/>
          </a:xfrm>
          <a:prstGeom prst="rect">
            <a:avLst/>
          </a:prstGeom>
          <a:noFill/>
        </p:spPr>
      </p:pic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1184512" y="1839125"/>
            <a:ext cx="3225786" cy="1071563"/>
            <a:chOff x="993" y="1356"/>
            <a:chExt cx="2032" cy="675"/>
          </a:xfrm>
        </p:grpSpPr>
        <p:sp>
          <p:nvSpPr>
            <p:cNvPr id="33" name="AutoShape 24"/>
            <p:cNvSpPr>
              <a:spLocks noChangeArrowheads="1"/>
            </p:cNvSpPr>
            <p:nvPr/>
          </p:nvSpPr>
          <p:spPr bwMode="auto">
            <a:xfrm>
              <a:off x="993" y="1540"/>
              <a:ext cx="746" cy="367"/>
            </a:xfrm>
            <a:prstGeom prst="rightArrow">
              <a:avLst>
                <a:gd name="adj1" fmla="val 54491"/>
                <a:gd name="adj2" fmla="val 46696"/>
              </a:avLst>
            </a:prstGeom>
            <a:solidFill>
              <a:srgbClr val="FF0000">
                <a:alpha val="7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cs-CZ" dirty="0" smtClean="0"/>
                <a:t>Copy /</a:t>
              </a:r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259" y="1455"/>
              <a:ext cx="300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>
                  <a:solidFill>
                    <a:srgbClr val="FF5050"/>
                  </a:solidFill>
                </a:rPr>
                <a:t>=</a:t>
              </a:r>
            </a:p>
          </p:txBody>
        </p:sp>
        <p:grpSp>
          <p:nvGrpSpPr>
            <p:cNvPr id="35" name="Group 26"/>
            <p:cNvGrpSpPr>
              <a:grpSpLocks/>
            </p:cNvGrpSpPr>
            <p:nvPr/>
          </p:nvGrpSpPr>
          <p:grpSpPr bwMode="auto">
            <a:xfrm>
              <a:off x="2504" y="1356"/>
              <a:ext cx="521" cy="675"/>
              <a:chOff x="1734" y="1387"/>
              <a:chExt cx="521" cy="675"/>
            </a:xfrm>
          </p:grpSpPr>
          <p:pic>
            <p:nvPicPr>
              <p:cNvPr id="36" name="Picture 27" descr="Folder_FolderOpenWithDocumentWriting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34" y="1387"/>
                <a:ext cx="521" cy="606"/>
              </a:xfrm>
              <a:prstGeom prst="rect">
                <a:avLst/>
              </a:prstGeom>
              <a:noFill/>
            </p:spPr>
          </p:pic>
          <p:pic>
            <p:nvPicPr>
              <p:cNvPr id="37" name="Picture 28" descr="Encryption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36" y="1514"/>
                <a:ext cx="341" cy="54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38" name="Picture 27" descr="Folder_FolderOpenWithDocumentWritin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539" y="1834768"/>
            <a:ext cx="827087" cy="962025"/>
          </a:xfrm>
          <a:prstGeom prst="rect">
            <a:avLst/>
          </a:prstGeom>
          <a:noFill/>
        </p:spPr>
      </p:pic>
      <p:pic>
        <p:nvPicPr>
          <p:cNvPr id="39" name="Picture 28" descr="Encryption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3464" y="2036381"/>
            <a:ext cx="541337" cy="869950"/>
          </a:xfrm>
          <a:prstGeom prst="rect">
            <a:avLst/>
          </a:prstGeom>
          <a:noFill/>
        </p:spPr>
      </p:pic>
      <p:pic>
        <p:nvPicPr>
          <p:cNvPr id="40" name="Picture 22" descr="Folder_FolderOpenWithDocumentWritin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064" y="1852205"/>
            <a:ext cx="827088" cy="962025"/>
          </a:xfrm>
          <a:prstGeom prst="rect">
            <a:avLst/>
          </a:prstGeom>
          <a:noFill/>
        </p:spPr>
      </p:pic>
      <p:grpSp>
        <p:nvGrpSpPr>
          <p:cNvPr id="41" name="Group 23"/>
          <p:cNvGrpSpPr>
            <a:grpSpLocks/>
          </p:cNvGrpSpPr>
          <p:nvPr/>
        </p:nvGrpSpPr>
        <p:grpSpPr bwMode="auto">
          <a:xfrm>
            <a:off x="5638945" y="1852189"/>
            <a:ext cx="3225786" cy="1071563"/>
            <a:chOff x="993" y="1356"/>
            <a:chExt cx="2032" cy="675"/>
          </a:xfrm>
        </p:grpSpPr>
        <p:sp>
          <p:nvSpPr>
            <p:cNvPr id="42" name="AutoShape 24"/>
            <p:cNvSpPr>
              <a:spLocks noChangeArrowheads="1"/>
            </p:cNvSpPr>
            <p:nvPr/>
          </p:nvSpPr>
          <p:spPr bwMode="auto">
            <a:xfrm>
              <a:off x="993" y="1540"/>
              <a:ext cx="746" cy="367"/>
            </a:xfrm>
            <a:prstGeom prst="rightArrow">
              <a:avLst>
                <a:gd name="adj1" fmla="val 54491"/>
                <a:gd name="adj2" fmla="val 46696"/>
              </a:avLst>
            </a:prstGeom>
            <a:solidFill>
              <a:srgbClr val="FF0000">
                <a:alpha val="75000"/>
              </a:srgb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cs-CZ" dirty="0" smtClean="0"/>
                <a:t>Copy /</a:t>
              </a:r>
              <a:r>
                <a:rPr lang="en-US" dirty="0" smtClean="0"/>
                <a:t>Move</a:t>
              </a:r>
              <a:endParaRPr lang="en-US" dirty="0"/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2259" y="1455"/>
              <a:ext cx="300" cy="5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800">
                  <a:solidFill>
                    <a:srgbClr val="FF5050"/>
                  </a:solidFill>
                </a:rPr>
                <a:t>=</a:t>
              </a:r>
            </a:p>
          </p:txBody>
        </p:sp>
        <p:grpSp>
          <p:nvGrpSpPr>
            <p:cNvPr id="44" name="Group 26"/>
            <p:cNvGrpSpPr>
              <a:grpSpLocks/>
            </p:cNvGrpSpPr>
            <p:nvPr/>
          </p:nvGrpSpPr>
          <p:grpSpPr bwMode="auto">
            <a:xfrm>
              <a:off x="2504" y="1356"/>
              <a:ext cx="521" cy="675"/>
              <a:chOff x="1734" y="1387"/>
              <a:chExt cx="521" cy="675"/>
            </a:xfrm>
          </p:grpSpPr>
          <p:pic>
            <p:nvPicPr>
              <p:cNvPr id="45" name="Picture 27" descr="Folder_FolderOpenWithDocumentWriting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34" y="1387"/>
                <a:ext cx="521" cy="606"/>
              </a:xfrm>
              <a:prstGeom prst="rect">
                <a:avLst/>
              </a:prstGeom>
              <a:noFill/>
            </p:spPr>
          </p:pic>
          <p:pic>
            <p:nvPicPr>
              <p:cNvPr id="46" name="Picture 28" descr="Encryption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36" y="1514"/>
                <a:ext cx="341" cy="54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7" name="Picture 27" descr="Folder_FolderOpenWithDocumentWritin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06" y="1839125"/>
            <a:ext cx="827087" cy="962025"/>
          </a:xfrm>
          <a:prstGeom prst="rect">
            <a:avLst/>
          </a:prstGeom>
          <a:noFill/>
        </p:spPr>
      </p:pic>
      <p:pic>
        <p:nvPicPr>
          <p:cNvPr id="48" name="Picture 28" descr="Encryption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31" y="2040738"/>
            <a:ext cx="541337" cy="86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3" name="Picture 3" descr="Practice_Spl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68400"/>
            <a:ext cx="1674813" cy="5156200"/>
          </a:xfrm>
          <a:prstGeom prst="rect">
            <a:avLst/>
          </a:prstGeom>
          <a:noFill/>
        </p:spPr>
      </p:pic>
      <p:sp>
        <p:nvSpPr>
          <p:cNvPr id="486433" name="AutoShape 33"/>
          <p:cNvSpPr>
            <a:spLocks noChangeArrowheads="1"/>
          </p:cNvSpPr>
          <p:nvPr/>
        </p:nvSpPr>
        <p:spPr bwMode="auto">
          <a:xfrm>
            <a:off x="4037164" y="2734573"/>
            <a:ext cx="2484406" cy="1994821"/>
          </a:xfrm>
          <a:prstGeom prst="roundRect">
            <a:avLst>
              <a:gd name="adj" fmla="val 7333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anchor="ctr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SzPct val="70000"/>
            </a:pPr>
            <a:r>
              <a:rPr lang="cs-CZ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EFS</a:t>
            </a:r>
            <a:endParaRPr lang="cs-CZ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SzPct val="70000"/>
            </a:pPr>
            <a:r>
              <a:rPr lang="cs-CZ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Line 2"/>
          <p:cNvSpPr>
            <a:spLocks noChangeShapeType="1"/>
          </p:cNvSpPr>
          <p:nvPr/>
        </p:nvSpPr>
        <p:spPr bwMode="auto">
          <a:xfrm>
            <a:off x="1930400" y="5537200"/>
            <a:ext cx="5054600" cy="0"/>
          </a:xfrm>
          <a:prstGeom prst="line">
            <a:avLst/>
          </a:prstGeom>
          <a:noFill/>
          <a:ln w="5715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 anchor="ctr"/>
          <a:lstStyle/>
          <a:p>
            <a:endParaRPr lang="cs-CZ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Hrozby při přenosu dat po síti</a:t>
            </a:r>
            <a:endParaRPr lang="en-US" dirty="0"/>
          </a:p>
        </p:txBody>
      </p:sp>
      <p:pic>
        <p:nvPicPr>
          <p:cNvPr id="539652" name="Picture 4" descr="Server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724400"/>
            <a:ext cx="1179513" cy="1387475"/>
          </a:xfrm>
          <a:noFill/>
          <a:ln/>
        </p:spPr>
      </p:pic>
      <p:pic>
        <p:nvPicPr>
          <p:cNvPr id="539653" name="Picture 5" descr="Server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724400"/>
            <a:ext cx="1179513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9654" name="Line 6"/>
          <p:cNvSpPr>
            <a:spLocks noChangeShapeType="1"/>
          </p:cNvSpPr>
          <p:nvPr/>
        </p:nvSpPr>
        <p:spPr bwMode="auto">
          <a:xfrm>
            <a:off x="4484688" y="1909763"/>
            <a:ext cx="58737" cy="3494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9655" name="Line 7"/>
          <p:cNvSpPr>
            <a:spLocks noChangeShapeType="1"/>
          </p:cNvSpPr>
          <p:nvPr/>
        </p:nvSpPr>
        <p:spPr bwMode="auto">
          <a:xfrm flipH="1">
            <a:off x="5464175" y="3924300"/>
            <a:ext cx="1598613" cy="147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9656" name="Line 8"/>
          <p:cNvSpPr>
            <a:spLocks noChangeShapeType="1"/>
          </p:cNvSpPr>
          <p:nvPr/>
        </p:nvSpPr>
        <p:spPr bwMode="auto">
          <a:xfrm>
            <a:off x="1581150" y="3868738"/>
            <a:ext cx="1776413" cy="1535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9657" name="Line 9"/>
          <p:cNvSpPr>
            <a:spLocks noChangeShapeType="1"/>
          </p:cNvSpPr>
          <p:nvPr/>
        </p:nvSpPr>
        <p:spPr bwMode="auto">
          <a:xfrm>
            <a:off x="2249488" y="2403475"/>
            <a:ext cx="1890712" cy="3000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39658" name="Line 10"/>
          <p:cNvSpPr>
            <a:spLocks noChangeShapeType="1"/>
          </p:cNvSpPr>
          <p:nvPr/>
        </p:nvSpPr>
        <p:spPr bwMode="auto">
          <a:xfrm flipH="1">
            <a:off x="4784725" y="2454275"/>
            <a:ext cx="1889125" cy="2949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29025" y="1238250"/>
            <a:ext cx="2112963" cy="1238250"/>
            <a:chOff x="2286" y="780"/>
            <a:chExt cx="1331" cy="780"/>
          </a:xfrm>
        </p:grpSpPr>
        <p:pic>
          <p:nvPicPr>
            <p:cNvPr id="539660" name="Picture 12" descr="ThreatA01"/>
            <p:cNvPicPr>
              <a:picLocks noChangeAspect="1" noChangeArrowheads="1"/>
            </p:cNvPicPr>
            <p:nvPr/>
          </p:nvPicPr>
          <p:blipFill>
            <a:blip r:embed="rId3">
              <a:lum bright="18000" contrast="-24000"/>
            </a:blip>
            <a:srcRect/>
            <a:stretch>
              <a:fillRect/>
            </a:stretch>
          </p:blipFill>
          <p:spPr bwMode="auto">
            <a:xfrm>
              <a:off x="2286" y="780"/>
              <a:ext cx="1331" cy="780"/>
            </a:xfrm>
            <a:prstGeom prst="rect">
              <a:avLst/>
            </a:prstGeom>
            <a:noFill/>
          </p:spPr>
        </p:pic>
        <p:sp>
          <p:nvSpPr>
            <p:cNvPr id="539661" name="Text Box 13"/>
            <p:cNvSpPr txBox="1">
              <a:spLocks noChangeArrowheads="1"/>
            </p:cNvSpPr>
            <p:nvPr/>
          </p:nvSpPr>
          <p:spPr bwMode="auto">
            <a:xfrm>
              <a:off x="2488" y="1062"/>
              <a:ext cx="7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Spoofing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4225" y="1708150"/>
            <a:ext cx="2112963" cy="1238250"/>
            <a:chOff x="3694" y="1062"/>
            <a:chExt cx="1331" cy="780"/>
          </a:xfrm>
        </p:grpSpPr>
        <p:pic>
          <p:nvPicPr>
            <p:cNvPr id="539663" name="Picture 15" descr="ThreatA01"/>
            <p:cNvPicPr>
              <a:picLocks noChangeAspect="1" noChangeArrowheads="1"/>
            </p:cNvPicPr>
            <p:nvPr/>
          </p:nvPicPr>
          <p:blipFill>
            <a:blip r:embed="rId3">
              <a:lum bright="18000" contrast="-24000"/>
            </a:blip>
            <a:srcRect/>
            <a:stretch>
              <a:fillRect/>
            </a:stretch>
          </p:blipFill>
          <p:spPr bwMode="auto">
            <a:xfrm>
              <a:off x="3694" y="1062"/>
              <a:ext cx="1331" cy="780"/>
            </a:xfrm>
            <a:prstGeom prst="rect">
              <a:avLst/>
            </a:prstGeom>
            <a:noFill/>
          </p:spPr>
        </p:pic>
        <p:sp>
          <p:nvSpPr>
            <p:cNvPr id="539664" name="Text Box 16"/>
            <p:cNvSpPr txBox="1">
              <a:spLocks noChangeArrowheads="1"/>
            </p:cNvSpPr>
            <p:nvPr/>
          </p:nvSpPr>
          <p:spPr bwMode="auto">
            <a:xfrm>
              <a:off x="3960" y="1336"/>
              <a:ext cx="64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Replay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156325" y="3206750"/>
            <a:ext cx="2112963" cy="1238250"/>
            <a:chOff x="3878" y="2078"/>
            <a:chExt cx="1331" cy="780"/>
          </a:xfrm>
        </p:grpSpPr>
        <p:pic>
          <p:nvPicPr>
            <p:cNvPr id="539666" name="Picture 18" descr="ThreatA01"/>
            <p:cNvPicPr>
              <a:picLocks noChangeAspect="1" noChangeArrowheads="1"/>
            </p:cNvPicPr>
            <p:nvPr/>
          </p:nvPicPr>
          <p:blipFill>
            <a:blip r:embed="rId3">
              <a:lum bright="18000" contrast="-24000"/>
            </a:blip>
            <a:srcRect/>
            <a:stretch>
              <a:fillRect/>
            </a:stretch>
          </p:blipFill>
          <p:spPr bwMode="auto">
            <a:xfrm>
              <a:off x="3878" y="2078"/>
              <a:ext cx="1331" cy="780"/>
            </a:xfrm>
            <a:prstGeom prst="rect">
              <a:avLst/>
            </a:prstGeom>
            <a:noFill/>
          </p:spPr>
        </p:pic>
        <p:sp>
          <p:nvSpPr>
            <p:cNvPr id="539667" name="Text Box 19"/>
            <p:cNvSpPr txBox="1">
              <a:spLocks noChangeArrowheads="1"/>
            </p:cNvSpPr>
            <p:nvPr/>
          </p:nvSpPr>
          <p:spPr bwMode="auto">
            <a:xfrm>
              <a:off x="4056" y="2248"/>
              <a:ext cx="784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Man in</a:t>
              </a:r>
              <a:br>
                <a:rPr lang="en-US" sz="2000"/>
              </a:br>
              <a:r>
                <a:rPr lang="en-US" sz="2000"/>
                <a:t>the Middle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220788" y="1708150"/>
            <a:ext cx="2112962" cy="1238250"/>
            <a:chOff x="769" y="900"/>
            <a:chExt cx="1331" cy="780"/>
          </a:xfrm>
        </p:grpSpPr>
        <p:pic>
          <p:nvPicPr>
            <p:cNvPr id="539669" name="Picture 21" descr="ThreatA01"/>
            <p:cNvPicPr>
              <a:picLocks noChangeAspect="1" noChangeArrowheads="1"/>
            </p:cNvPicPr>
            <p:nvPr/>
          </p:nvPicPr>
          <p:blipFill>
            <a:blip r:embed="rId3">
              <a:lum bright="18000" contrast="-24000"/>
            </a:blip>
            <a:srcRect/>
            <a:stretch>
              <a:fillRect/>
            </a:stretch>
          </p:blipFill>
          <p:spPr bwMode="auto">
            <a:xfrm>
              <a:off x="769" y="900"/>
              <a:ext cx="1331" cy="780"/>
            </a:xfrm>
            <a:prstGeom prst="rect">
              <a:avLst/>
            </a:prstGeom>
            <a:noFill/>
          </p:spPr>
        </p:pic>
        <p:sp>
          <p:nvSpPr>
            <p:cNvPr id="539670" name="Text Box 22"/>
            <p:cNvSpPr txBox="1">
              <a:spLocks noChangeArrowheads="1"/>
            </p:cNvSpPr>
            <p:nvPr/>
          </p:nvSpPr>
          <p:spPr bwMode="auto">
            <a:xfrm>
              <a:off x="971" y="1094"/>
              <a:ext cx="701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Denial of Service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82625" y="3206750"/>
            <a:ext cx="2112963" cy="1238250"/>
            <a:chOff x="430" y="2020"/>
            <a:chExt cx="1331" cy="780"/>
          </a:xfrm>
        </p:grpSpPr>
        <p:pic>
          <p:nvPicPr>
            <p:cNvPr id="539672" name="Picture 24" descr="ThreatA01"/>
            <p:cNvPicPr>
              <a:picLocks noChangeAspect="1" noChangeArrowheads="1"/>
            </p:cNvPicPr>
            <p:nvPr/>
          </p:nvPicPr>
          <p:blipFill>
            <a:blip r:embed="rId3">
              <a:lum bright="18000" contrast="-24000"/>
            </a:blip>
            <a:srcRect/>
            <a:stretch>
              <a:fillRect/>
            </a:stretch>
          </p:blipFill>
          <p:spPr bwMode="auto">
            <a:xfrm>
              <a:off x="430" y="2020"/>
              <a:ext cx="1331" cy="780"/>
            </a:xfrm>
            <a:prstGeom prst="rect">
              <a:avLst/>
            </a:prstGeom>
            <a:noFill/>
          </p:spPr>
        </p:pic>
        <p:sp>
          <p:nvSpPr>
            <p:cNvPr id="539673" name="Text Box 25"/>
            <p:cNvSpPr txBox="1">
              <a:spLocks noChangeArrowheads="1"/>
            </p:cNvSpPr>
            <p:nvPr/>
          </p:nvSpPr>
          <p:spPr bwMode="auto">
            <a:xfrm>
              <a:off x="672" y="2198"/>
              <a:ext cx="640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Packet</a:t>
              </a:r>
              <a:br>
                <a:rPr lang="en-US" sz="2000"/>
              </a:br>
              <a:r>
                <a:rPr lang="en-US" sz="2000"/>
                <a:t>Sniffing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142875"/>
            <a:ext cx="7399337" cy="582613"/>
          </a:xfrm>
        </p:spPr>
        <p:txBody>
          <a:bodyPr/>
          <a:lstStyle/>
          <a:p>
            <a:r>
              <a:rPr lang="cs-CZ" dirty="0" smtClean="0"/>
              <a:t>O čem bude seminář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352550"/>
            <a:ext cx="7658100" cy="4773613"/>
          </a:xfrm>
        </p:spPr>
        <p:txBody>
          <a:bodyPr/>
          <a:lstStyle/>
          <a:p>
            <a:r>
              <a:rPr lang="cs-CZ" dirty="0" smtClean="0"/>
              <a:t>Dnes se podíváme na zabezpečení dat: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Ochrana uložených dat</a:t>
            </a:r>
          </a:p>
          <a:p>
            <a:pPr lvl="3">
              <a:buFont typeface="Arial" pitchFamily="34" charset="0"/>
              <a:buChar char="•"/>
            </a:pPr>
            <a:r>
              <a:rPr lang="cs-CZ" dirty="0" err="1" smtClean="0"/>
              <a:t>BitLocker</a:t>
            </a:r>
            <a:endParaRPr lang="cs-CZ" dirty="0" smtClean="0"/>
          </a:p>
          <a:p>
            <a:pPr lvl="3">
              <a:buFont typeface="Arial" pitchFamily="34" charset="0"/>
              <a:buChar char="•"/>
            </a:pPr>
            <a:r>
              <a:rPr lang="cs-CZ" dirty="0" err="1" smtClean="0"/>
              <a:t>EFS</a:t>
            </a:r>
            <a:r>
              <a:rPr lang="cs-CZ" dirty="0" smtClean="0"/>
              <a:t> (</a:t>
            </a:r>
            <a:r>
              <a:rPr lang="cs-CZ" dirty="0" err="1" smtClean="0"/>
              <a:t>Encrypting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Ochrana dat při přenosu po síti</a:t>
            </a:r>
          </a:p>
          <a:p>
            <a:pPr lvl="3">
              <a:buFont typeface="Arial" pitchFamily="34" charset="0"/>
              <a:buChar char="•"/>
            </a:pPr>
            <a:r>
              <a:rPr lang="cs-CZ" dirty="0" err="1" smtClean="0"/>
              <a:t>SSL</a:t>
            </a:r>
            <a:r>
              <a:rPr lang="cs-CZ" dirty="0" smtClean="0"/>
              <a:t> (</a:t>
            </a:r>
            <a:r>
              <a:rPr lang="cs-CZ" dirty="0" err="1" smtClean="0"/>
              <a:t>Secure</a:t>
            </a:r>
            <a:r>
              <a:rPr lang="cs-CZ" dirty="0" smtClean="0"/>
              <a:t> </a:t>
            </a:r>
            <a:r>
              <a:rPr lang="cs-CZ" dirty="0" err="1" smtClean="0"/>
              <a:t>Socket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r>
              <a:rPr lang="cs-CZ" dirty="0" smtClean="0"/>
              <a:t>)</a:t>
            </a:r>
          </a:p>
          <a:p>
            <a:pPr lvl="3">
              <a:buFont typeface="Arial" pitchFamily="34" charset="0"/>
              <a:buChar char="•"/>
            </a:pPr>
            <a:r>
              <a:rPr lang="cs-CZ" dirty="0" err="1" smtClean="0"/>
              <a:t>SMB</a:t>
            </a:r>
            <a:r>
              <a:rPr lang="cs-CZ" dirty="0" smtClean="0"/>
              <a:t> a </a:t>
            </a:r>
            <a:r>
              <a:rPr lang="cs-CZ" dirty="0" err="1" smtClean="0"/>
              <a:t>LDAP</a:t>
            </a:r>
            <a:r>
              <a:rPr lang="cs-CZ" dirty="0" smtClean="0"/>
              <a:t> </a:t>
            </a:r>
            <a:r>
              <a:rPr lang="cs-CZ" dirty="0" err="1" smtClean="0"/>
              <a:t>signing</a:t>
            </a:r>
            <a:endParaRPr lang="cs-CZ" dirty="0" smtClean="0"/>
          </a:p>
          <a:p>
            <a:pPr lvl="3">
              <a:buFont typeface="Arial" pitchFamily="34" charset="0"/>
              <a:buChar char="•"/>
            </a:pPr>
            <a:r>
              <a:rPr lang="cs-CZ" dirty="0" err="1" smtClean="0"/>
              <a:t>IPSec</a:t>
            </a:r>
            <a:endParaRPr lang="cs-CZ" dirty="0" smtClean="0"/>
          </a:p>
          <a:p>
            <a:pPr lvl="2"/>
            <a:r>
              <a:rPr lang="cs-CZ" dirty="0" smtClean="0"/>
              <a:t>			</a:t>
            </a:r>
          </a:p>
          <a:p>
            <a:r>
              <a:rPr lang="cs-CZ" dirty="0" smtClean="0"/>
              <a:t>Diskuse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142875"/>
            <a:ext cx="7399337" cy="582613"/>
          </a:xfrm>
        </p:spPr>
        <p:txBody>
          <a:bodyPr/>
          <a:lstStyle/>
          <a:p>
            <a:r>
              <a:rPr lang="cs-CZ" dirty="0" err="1" smtClean="0"/>
              <a:t>Secure</a:t>
            </a:r>
            <a:r>
              <a:rPr lang="cs-CZ" dirty="0" smtClean="0"/>
              <a:t> </a:t>
            </a:r>
            <a:r>
              <a:rPr lang="cs-CZ" dirty="0" err="1" smtClean="0"/>
              <a:t>Socket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r>
              <a:rPr lang="cs-CZ" dirty="0" smtClean="0"/>
              <a:t> (</a:t>
            </a:r>
            <a:r>
              <a:rPr lang="cs-CZ" dirty="0" err="1" smtClean="0"/>
              <a:t>SSL</a:t>
            </a:r>
            <a:r>
              <a:rPr lang="cs-CZ" dirty="0" smtClean="0"/>
              <a:t>/</a:t>
            </a:r>
            <a:r>
              <a:rPr lang="cs-CZ" dirty="0" err="1" smtClean="0"/>
              <a:t>TLS</a:t>
            </a:r>
            <a:r>
              <a:rPr lang="cs-CZ" dirty="0" smtClean="0"/>
              <a:t>)</a:t>
            </a:r>
            <a:endParaRPr lang="en-US" dirty="0" smtClean="0"/>
          </a:p>
        </p:txBody>
      </p:sp>
      <p:pic>
        <p:nvPicPr>
          <p:cNvPr id="8" name="Obrázek 7" descr="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16" y="740229"/>
            <a:ext cx="8264758" cy="5939245"/>
          </a:xfrm>
          <a:prstGeom prst="rect">
            <a:avLst/>
          </a:prstGeom>
        </p:spPr>
      </p:pic>
      <p:pic>
        <p:nvPicPr>
          <p:cNvPr id="66562" name="Picture 2" descr="Image:Ssl handshake with two way authentication with certificates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6790" y="791709"/>
            <a:ext cx="6410325" cy="5705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6563" name="Picture 3" descr="C:\Documents and Settings\Jiri\Local Settings\Temporary Internet Files\Content.IE5\FBC4DXA9\MCj04040230000[1].wm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3461" y="5694558"/>
            <a:ext cx="948612" cy="85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SMB</a:t>
            </a:r>
            <a:r>
              <a:rPr lang="en-US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LDAP</a:t>
            </a:r>
            <a:r>
              <a:rPr lang="cs-CZ" dirty="0" smtClean="0"/>
              <a:t> </a:t>
            </a:r>
            <a:r>
              <a:rPr lang="en-US" dirty="0" smtClean="0"/>
              <a:t>Signing</a:t>
            </a:r>
            <a:endParaRPr lang="en-US" dirty="0"/>
          </a:p>
        </p:txBody>
      </p:sp>
      <p:sp>
        <p:nvSpPr>
          <p:cNvPr id="542723" name="AutoShape 3"/>
          <p:cNvSpPr>
            <a:spLocks noChangeArrowheads="1"/>
          </p:cNvSpPr>
          <p:nvPr/>
        </p:nvSpPr>
        <p:spPr bwMode="auto">
          <a:xfrm>
            <a:off x="1055688" y="1284288"/>
            <a:ext cx="6994525" cy="4797425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>
              <a:lnSpc>
                <a:spcPct val="85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algn="l">
              <a:lnSpc>
                <a:spcPct val="85000"/>
              </a:lnSpc>
            </a:pPr>
            <a:endParaRPr lang="cs-CZ" sz="2400" dirty="0" smtClean="0"/>
          </a:p>
          <a:p>
            <a:pPr algn="l">
              <a:lnSpc>
                <a:spcPct val="85000"/>
              </a:lnSpc>
            </a:pPr>
            <a:r>
              <a:rPr lang="en-US" sz="2400" dirty="0" smtClean="0"/>
              <a:t>Cryptographic features</a:t>
            </a:r>
            <a:r>
              <a:rPr lang="cs-CZ" sz="2400" dirty="0" smtClean="0"/>
              <a:t>:</a:t>
            </a:r>
            <a:endParaRPr lang="en-US" sz="2400" dirty="0"/>
          </a:p>
        </p:txBody>
      </p:sp>
      <p:sp>
        <p:nvSpPr>
          <p:cNvPr id="542724" name="AutoShape 4"/>
          <p:cNvSpPr>
            <a:spLocks noChangeArrowheads="1"/>
          </p:cNvSpPr>
          <p:nvPr/>
        </p:nvSpPr>
        <p:spPr bwMode="auto">
          <a:xfrm>
            <a:off x="1243783" y="1463718"/>
            <a:ext cx="6624638" cy="2522387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F0F1E1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tIns="91440" bIns="91440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Tato metoda digitálního podpisu používá </a:t>
            </a:r>
            <a:r>
              <a:rPr lang="cs-CZ" sz="2400" dirty="0" err="1" smtClean="0"/>
              <a:t>hash</a:t>
            </a:r>
            <a:r>
              <a:rPr lang="cs-CZ" sz="2400" dirty="0" smtClean="0"/>
              <a:t> k zajištění integrity každého </a:t>
            </a:r>
            <a:r>
              <a:rPr lang="en-US" sz="2400" dirty="0" err="1" smtClean="0"/>
              <a:t>SMB</a:t>
            </a:r>
            <a:r>
              <a:rPr lang="en-US" sz="2400" dirty="0" smtClean="0"/>
              <a:t> </a:t>
            </a:r>
            <a:r>
              <a:rPr lang="cs-CZ" sz="2400" dirty="0" smtClean="0"/>
              <a:t>a </a:t>
            </a:r>
            <a:r>
              <a:rPr lang="cs-CZ" sz="2400" dirty="0" err="1" smtClean="0"/>
              <a:t>LDAP</a:t>
            </a:r>
            <a:r>
              <a:rPr lang="cs-CZ" sz="2400" dirty="0" smtClean="0"/>
              <a:t> </a:t>
            </a:r>
            <a:r>
              <a:rPr lang="en-US" sz="2400" dirty="0" err="1" smtClean="0"/>
              <a:t>paket</a:t>
            </a:r>
            <a:r>
              <a:rPr lang="cs-CZ" sz="2400" dirty="0"/>
              <a:t>u</a:t>
            </a:r>
            <a:endParaRPr lang="en-US" sz="2400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Chrání proti </a:t>
            </a:r>
            <a:r>
              <a:rPr lang="en-US" sz="2400" dirty="0" smtClean="0"/>
              <a:t>man-in-the-middle </a:t>
            </a:r>
            <a:r>
              <a:rPr lang="cs-CZ" sz="2400" dirty="0" smtClean="0"/>
              <a:t>a </a:t>
            </a:r>
            <a:r>
              <a:rPr lang="en-US" sz="2400" dirty="0" smtClean="0"/>
              <a:t>TCP/IP </a:t>
            </a:r>
            <a:r>
              <a:rPr lang="en-US" sz="2400" dirty="0"/>
              <a:t>session hijacking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Používá </a:t>
            </a:r>
            <a:r>
              <a:rPr lang="en-US" sz="2400" dirty="0" err="1" smtClean="0"/>
              <a:t>MD5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</a:t>
            </a:r>
            <a:r>
              <a:rPr lang="cs-CZ" sz="2400" dirty="0" err="1" smtClean="0"/>
              <a:t>mus</a:t>
            </a:r>
            <a:r>
              <a:rPr lang="cs-CZ" sz="2400" dirty="0" smtClean="0"/>
              <a:t> k digitálnímu podepisování komunikace</a:t>
            </a:r>
            <a:endParaRPr lang="en-US" sz="2400" dirty="0"/>
          </a:p>
        </p:txBody>
      </p:sp>
      <p:sp>
        <p:nvSpPr>
          <p:cNvPr id="542726" name="AutoShape 6"/>
          <p:cNvSpPr>
            <a:spLocks noChangeArrowheads="1"/>
          </p:cNvSpPr>
          <p:nvPr/>
        </p:nvSpPr>
        <p:spPr bwMode="auto">
          <a:xfrm>
            <a:off x="1235075" y="4927600"/>
            <a:ext cx="6624638" cy="1017588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F0F1E1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tIns="91440" bIns="91440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en-US" sz="2400"/>
              <a:t>Mutual authentication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en-US" sz="2400"/>
              <a:t>Message integrity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</a:t>
            </a:r>
            <a:r>
              <a:rPr lang="cs-CZ" dirty="0" err="1" smtClean="0"/>
              <a:t>kce</a:t>
            </a:r>
            <a:r>
              <a:rPr lang="en-US" dirty="0" smtClean="0"/>
              <a:t> a </a:t>
            </a:r>
            <a:r>
              <a:rPr lang="cs-CZ" dirty="0" smtClean="0"/>
              <a:t>vlastnosti</a:t>
            </a:r>
            <a:r>
              <a:rPr lang="en-US" dirty="0" smtClean="0"/>
              <a:t> IPSec</a:t>
            </a:r>
            <a:r>
              <a:rPr lang="cs-CZ" dirty="0" smtClean="0"/>
              <a:t>u</a:t>
            </a:r>
            <a:endParaRPr lang="en-US" dirty="0"/>
          </a:p>
        </p:txBody>
      </p:sp>
      <p:sp>
        <p:nvSpPr>
          <p:cNvPr id="546819" name="AutoShape 3"/>
          <p:cNvSpPr>
            <a:spLocks noChangeArrowheads="1"/>
          </p:cNvSpPr>
          <p:nvPr/>
        </p:nvSpPr>
        <p:spPr bwMode="auto">
          <a:xfrm>
            <a:off x="984069" y="1284288"/>
            <a:ext cx="7071360" cy="4576581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r>
              <a:rPr lang="en-US" sz="2200" dirty="0" smtClean="0"/>
              <a:t>Fun</a:t>
            </a:r>
            <a:r>
              <a:rPr lang="cs-CZ" sz="2200" dirty="0" err="1" smtClean="0"/>
              <a:t>kce</a:t>
            </a:r>
            <a:endParaRPr lang="cs-CZ" sz="2200" dirty="0" smtClean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/>
            </a:r>
            <a:br>
              <a:rPr lang="en-US" sz="2200" dirty="0"/>
            </a:br>
            <a:r>
              <a:rPr lang="cs-CZ" sz="2200" dirty="0" smtClean="0"/>
              <a:t>Nové</a:t>
            </a:r>
            <a:r>
              <a:rPr lang="en-US" sz="2200" dirty="0" smtClean="0"/>
              <a:t> </a:t>
            </a:r>
            <a:r>
              <a:rPr lang="en-US" sz="2200" dirty="0"/>
              <a:t>IPSec </a:t>
            </a:r>
            <a:r>
              <a:rPr lang="cs-CZ" sz="2200" dirty="0" smtClean="0"/>
              <a:t>vlastnosti ve</a:t>
            </a:r>
            <a:r>
              <a:rPr lang="en-US" sz="2200" dirty="0" smtClean="0"/>
              <a:t> </a:t>
            </a:r>
            <a:r>
              <a:rPr lang="en-US" sz="2200" dirty="0"/>
              <a:t>Windows Server 2003</a:t>
            </a:r>
          </a:p>
        </p:txBody>
      </p:sp>
      <p:sp>
        <p:nvSpPr>
          <p:cNvPr id="546820" name="AutoShape 4"/>
          <p:cNvSpPr>
            <a:spLocks noChangeArrowheads="1"/>
          </p:cNvSpPr>
          <p:nvPr/>
        </p:nvSpPr>
        <p:spPr bwMode="auto">
          <a:xfrm>
            <a:off x="1055687" y="1735138"/>
            <a:ext cx="6886529" cy="1543550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F0F1E1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tIns="91440" bIns="91440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Paketový filtr</a:t>
            </a:r>
            <a:endParaRPr lang="en-US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Zabezpečení</a:t>
            </a:r>
            <a:r>
              <a:rPr lang="en-US" dirty="0" smtClean="0"/>
              <a:t> host-to-host</a:t>
            </a:r>
            <a:r>
              <a:rPr lang="cs-CZ" dirty="0" smtClean="0"/>
              <a:t> komunikace (v lokální síti)</a:t>
            </a:r>
            <a:endParaRPr lang="en-US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en-US" dirty="0" err="1"/>
              <a:t>L2TP</a:t>
            </a:r>
            <a:r>
              <a:rPr lang="en-US" dirty="0"/>
              <a:t>/IPSec </a:t>
            </a:r>
            <a:r>
              <a:rPr lang="cs-CZ" dirty="0" smtClean="0"/>
              <a:t>pro</a:t>
            </a:r>
            <a:r>
              <a:rPr lang="en-US" dirty="0" smtClean="0"/>
              <a:t> </a:t>
            </a:r>
            <a:r>
              <a:rPr lang="en-US" dirty="0" err="1"/>
              <a:t>VPN</a:t>
            </a:r>
            <a:r>
              <a:rPr lang="en-US" dirty="0"/>
              <a:t> </a:t>
            </a:r>
            <a:r>
              <a:rPr lang="cs-CZ" dirty="0" smtClean="0"/>
              <a:t>spojení</a:t>
            </a:r>
            <a:r>
              <a:rPr lang="en-US" dirty="0" smtClean="0"/>
              <a:t> a </a:t>
            </a:r>
            <a:r>
              <a:rPr lang="en-US" dirty="0"/>
              <a:t>site-to-site </a:t>
            </a:r>
            <a:r>
              <a:rPr lang="en-US" dirty="0" smtClean="0"/>
              <a:t>tunneling</a:t>
            </a:r>
            <a:endParaRPr lang="cs-CZ" dirty="0" smtClean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Chrání proti </a:t>
            </a:r>
            <a:r>
              <a:rPr lang="cs-CZ" dirty="0" err="1" smtClean="0"/>
              <a:t>spoofing</a:t>
            </a:r>
            <a:r>
              <a:rPr lang="cs-CZ" dirty="0" smtClean="0"/>
              <a:t>, </a:t>
            </a:r>
            <a:r>
              <a:rPr lang="cs-CZ" dirty="0" err="1" smtClean="0"/>
              <a:t>sniffing</a:t>
            </a:r>
            <a:r>
              <a:rPr lang="cs-CZ" dirty="0" smtClean="0"/>
              <a:t>, man-in-</a:t>
            </a:r>
            <a:r>
              <a:rPr lang="cs-CZ" dirty="0" err="1" smtClean="0"/>
              <a:t>middle</a:t>
            </a:r>
            <a:r>
              <a:rPr lang="cs-CZ" dirty="0" smtClean="0"/>
              <a:t> a </a:t>
            </a:r>
            <a:r>
              <a:rPr lang="cs-CZ" dirty="0" err="1" smtClean="0"/>
              <a:t>replay</a:t>
            </a:r>
            <a:r>
              <a:rPr lang="cs-CZ" dirty="0" smtClean="0"/>
              <a:t> útokům</a:t>
            </a:r>
            <a:endParaRPr lang="en-US" dirty="0"/>
          </a:p>
        </p:txBody>
      </p:sp>
      <p:sp>
        <p:nvSpPr>
          <p:cNvPr id="546821" name="AutoShape 5"/>
          <p:cNvSpPr>
            <a:spLocks noChangeArrowheads="1"/>
          </p:cNvSpPr>
          <p:nvPr/>
        </p:nvSpPr>
        <p:spPr bwMode="auto">
          <a:xfrm>
            <a:off x="1055689" y="3803650"/>
            <a:ext cx="6895238" cy="1910614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F0F1E1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tIns="91440" bIns="91440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Persistentní politiky</a:t>
            </a:r>
            <a:endParaRPr lang="en-US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Pouze</a:t>
            </a:r>
            <a:r>
              <a:rPr lang="en-US" dirty="0" smtClean="0"/>
              <a:t> </a:t>
            </a:r>
            <a:r>
              <a:rPr lang="en-US" dirty="0"/>
              <a:t>IKE </a:t>
            </a:r>
            <a:r>
              <a:rPr lang="cs-CZ" dirty="0" smtClean="0"/>
              <a:t>komunikace je vyjmuta z </a:t>
            </a:r>
            <a:r>
              <a:rPr lang="en-US" dirty="0" smtClean="0"/>
              <a:t>IPSec </a:t>
            </a:r>
            <a:r>
              <a:rPr lang="cs-CZ" dirty="0" smtClean="0"/>
              <a:t>filtrování</a:t>
            </a:r>
            <a:endParaRPr lang="en-US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Podpora pro</a:t>
            </a:r>
            <a:r>
              <a:rPr lang="en-US" dirty="0" smtClean="0"/>
              <a:t> </a:t>
            </a:r>
            <a:r>
              <a:rPr lang="en-US" dirty="0"/>
              <a:t>Network Load Balancing</a:t>
            </a:r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Zahrnuto </a:t>
            </a:r>
            <a:r>
              <a:rPr lang="en-US" dirty="0" smtClean="0"/>
              <a:t>IPSec </a:t>
            </a:r>
            <a:r>
              <a:rPr lang="cs-CZ" dirty="0" smtClean="0"/>
              <a:t>rozšíření do </a:t>
            </a:r>
            <a:r>
              <a:rPr lang="en-US" dirty="0" err="1" smtClean="0"/>
              <a:t>RSoP</a:t>
            </a:r>
            <a:endParaRPr lang="en-US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dirty="0" smtClean="0"/>
              <a:t>Schopnost procházet přes </a:t>
            </a:r>
            <a:r>
              <a:rPr lang="cs-CZ" dirty="0" err="1" smtClean="0"/>
              <a:t>NAT</a:t>
            </a:r>
            <a:r>
              <a:rPr lang="cs-CZ" dirty="0" smtClean="0"/>
              <a:t> server (</a:t>
            </a:r>
            <a:r>
              <a:rPr lang="cs-CZ" dirty="0" err="1" smtClean="0"/>
              <a:t>NAT</a:t>
            </a:r>
            <a:r>
              <a:rPr lang="cs-CZ" dirty="0" smtClean="0"/>
              <a:t>-T)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</a:t>
            </a:r>
            <a:r>
              <a:rPr lang="cs-CZ" dirty="0" err="1" smtClean="0"/>
              <a:t>IPSec</a:t>
            </a:r>
            <a:endParaRPr lang="en-US" dirty="0"/>
          </a:p>
        </p:txBody>
      </p:sp>
      <p:sp>
        <p:nvSpPr>
          <p:cNvPr id="561155" name="AutoShape 3"/>
          <p:cNvSpPr>
            <a:spLocks noChangeArrowheads="1"/>
          </p:cNvSpPr>
          <p:nvPr/>
        </p:nvSpPr>
        <p:spPr bwMode="auto">
          <a:xfrm>
            <a:off x="1055688" y="1447800"/>
            <a:ext cx="6994525" cy="2300288"/>
          </a:xfrm>
          <a:prstGeom prst="roundRect">
            <a:avLst>
              <a:gd name="adj" fmla="val 4167"/>
            </a:avLst>
          </a:prstGeom>
          <a:solidFill>
            <a:srgbClr val="BBCDE3"/>
          </a:soli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  <p:sp>
        <p:nvSpPr>
          <p:cNvPr id="561156" name="AutoShape 4"/>
          <p:cNvSpPr>
            <a:spLocks noChangeArrowheads="1"/>
          </p:cNvSpPr>
          <p:nvPr/>
        </p:nvSpPr>
        <p:spPr bwMode="auto">
          <a:xfrm>
            <a:off x="1220788" y="1611086"/>
            <a:ext cx="6638925" cy="1844731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F0F1E1"/>
              </a:gs>
              <a:gs pos="100000">
                <a:srgbClr val="D5D69C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tIns="91440" bIns="91440">
            <a:spAutoFit/>
          </a:bodyPr>
          <a:lstStyle/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Zvažte dopad použití </a:t>
            </a:r>
            <a:r>
              <a:rPr lang="cs-CZ" sz="2400" dirty="0" err="1" smtClean="0"/>
              <a:t>IPSecu</a:t>
            </a:r>
            <a:r>
              <a:rPr lang="cs-CZ" sz="2400" dirty="0" smtClean="0"/>
              <a:t> na výkonnost PC</a:t>
            </a:r>
            <a:endParaRPr lang="en-US" sz="2400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Používejte </a:t>
            </a:r>
            <a:r>
              <a:rPr lang="cs-CZ" sz="2400" dirty="0" err="1" smtClean="0"/>
              <a:t>preshared</a:t>
            </a:r>
            <a:r>
              <a:rPr lang="cs-CZ" sz="2400" dirty="0" smtClean="0"/>
              <a:t>-</a:t>
            </a:r>
            <a:r>
              <a:rPr lang="cs-CZ" sz="2400" dirty="0" err="1" smtClean="0"/>
              <a:t>key</a:t>
            </a:r>
            <a:r>
              <a:rPr lang="cs-CZ" sz="2400" dirty="0" smtClean="0"/>
              <a:t> pouze pro testovací účely</a:t>
            </a:r>
            <a:endParaRPr lang="en-US" sz="2400" dirty="0"/>
          </a:p>
          <a:p>
            <a:pPr marL="231775" indent="-231775" algn="l">
              <a:lnSpc>
                <a:spcPct val="90000"/>
              </a:lnSpc>
              <a:spcBef>
                <a:spcPct val="40000"/>
              </a:spcBef>
              <a:buSzPct val="70000"/>
              <a:buFontTx/>
              <a:buBlip>
                <a:blip r:embed="rId2"/>
              </a:buBlip>
            </a:pPr>
            <a:r>
              <a:rPr lang="cs-CZ" sz="2400" dirty="0" smtClean="0"/>
              <a:t>Ne všechna komunikace je </a:t>
            </a:r>
            <a:r>
              <a:rPr lang="cs-CZ" sz="2400" dirty="0" err="1" smtClean="0"/>
              <a:t>IPSecem</a:t>
            </a:r>
            <a:r>
              <a:rPr lang="cs-CZ" sz="2400" dirty="0" smtClean="0"/>
              <a:t> chráněna (</a:t>
            </a:r>
            <a:r>
              <a:rPr lang="cs-CZ" sz="2400" dirty="0" err="1" smtClean="0"/>
              <a:t>broadcast</a:t>
            </a:r>
            <a:r>
              <a:rPr lang="cs-CZ" sz="2400" dirty="0" smtClean="0"/>
              <a:t>, </a:t>
            </a:r>
            <a:r>
              <a:rPr lang="cs-CZ" sz="2400" dirty="0" err="1" smtClean="0"/>
              <a:t>multicast</a:t>
            </a:r>
            <a:r>
              <a:rPr lang="cs-CZ" sz="2400" dirty="0" smtClean="0"/>
              <a:t>, </a:t>
            </a:r>
            <a:r>
              <a:rPr lang="cs-CZ" sz="2400" dirty="0" err="1" smtClean="0"/>
              <a:t>RSVP</a:t>
            </a:r>
            <a:r>
              <a:rPr lang="cs-CZ" sz="2400" dirty="0" smtClean="0"/>
              <a:t>, </a:t>
            </a:r>
            <a:r>
              <a:rPr lang="cs-CZ" sz="2400" dirty="0" err="1" smtClean="0"/>
              <a:t>IKE</a:t>
            </a:r>
            <a:r>
              <a:rPr lang="cs-CZ" sz="2400" dirty="0" smtClean="0"/>
              <a:t>, Kerberos)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IPSec </a:t>
            </a:r>
            <a:r>
              <a:rPr lang="cs-CZ" dirty="0" err="1" smtClean="0"/>
              <a:t>mó</a:t>
            </a:r>
            <a:r>
              <a:rPr lang="en-US" dirty="0" smtClean="0"/>
              <a:t>d</a:t>
            </a:r>
            <a:r>
              <a:rPr lang="cs-CZ" dirty="0" smtClean="0"/>
              <a:t>y</a:t>
            </a:r>
            <a:endParaRPr lang="en-US" dirty="0"/>
          </a:p>
        </p:txBody>
      </p:sp>
      <p:sp>
        <p:nvSpPr>
          <p:cNvPr id="547843" name="AutoShape 3"/>
          <p:cNvSpPr>
            <a:spLocks noChangeArrowheads="1"/>
          </p:cNvSpPr>
          <p:nvPr/>
        </p:nvSpPr>
        <p:spPr bwMode="auto">
          <a:xfrm>
            <a:off x="914400" y="1254125"/>
            <a:ext cx="7162800" cy="5019675"/>
          </a:xfrm>
          <a:prstGeom prst="roundRect">
            <a:avLst>
              <a:gd name="adj" fmla="val 2931"/>
            </a:avLst>
          </a:prstGeom>
          <a:gradFill rotWithShape="1">
            <a:gsLst>
              <a:gs pos="0">
                <a:srgbClr val="F0F1FF"/>
              </a:gs>
              <a:gs pos="100000">
                <a:srgbClr val="B3C8D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47844" name="AutoShape 4"/>
          <p:cNvSpPr>
            <a:spLocks noChangeArrowheads="1"/>
          </p:cNvSpPr>
          <p:nvPr/>
        </p:nvSpPr>
        <p:spPr bwMode="auto">
          <a:xfrm>
            <a:off x="1038225" y="1476375"/>
            <a:ext cx="2139950" cy="1403568"/>
          </a:xfrm>
          <a:prstGeom prst="roundRect">
            <a:avLst>
              <a:gd name="adj" fmla="val 8676"/>
            </a:avLst>
          </a:prstGeom>
          <a:gradFill rotWithShape="1">
            <a:gsLst>
              <a:gs pos="0">
                <a:srgbClr val="ADE2A1"/>
              </a:gs>
              <a:gs pos="100000">
                <a:srgbClr val="E8F6E4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Pomocí</a:t>
            </a:r>
            <a:r>
              <a:rPr lang="en-US" dirty="0" smtClean="0"/>
              <a:t> </a:t>
            </a:r>
            <a:r>
              <a:rPr lang="en-US" dirty="0"/>
              <a:t>ESP </a:t>
            </a:r>
            <a:r>
              <a:rPr lang="cs-CZ" dirty="0" smtClean="0"/>
              <a:t>se šifruje a pomocí </a:t>
            </a:r>
            <a:r>
              <a:rPr lang="cs-CZ" dirty="0" err="1" smtClean="0"/>
              <a:t>AH</a:t>
            </a:r>
            <a:r>
              <a:rPr lang="cs-CZ" dirty="0" smtClean="0"/>
              <a:t> se digitálně podepisuje komunikace</a:t>
            </a:r>
            <a:endParaRPr lang="en-US" dirty="0"/>
          </a:p>
        </p:txBody>
      </p:sp>
      <p:pic>
        <p:nvPicPr>
          <p:cNvPr id="547845" name="Picture 5" descr="Computer_DesktopComputerSansKeyboard0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1700" y="3124200"/>
            <a:ext cx="639763" cy="822325"/>
          </a:xfrm>
          <a:prstGeom prst="rect">
            <a:avLst/>
          </a:prstGeom>
          <a:noFill/>
        </p:spPr>
      </p:pic>
      <p:pic>
        <p:nvPicPr>
          <p:cNvPr id="547846" name="Picture 6" descr="Computer_DesktopComputerSansKeyboard0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900" y="3416300"/>
            <a:ext cx="639763" cy="822325"/>
          </a:xfrm>
          <a:prstGeom prst="rect">
            <a:avLst/>
          </a:prstGeom>
          <a:noFill/>
        </p:spPr>
      </p:pic>
      <p:sp>
        <p:nvSpPr>
          <p:cNvPr id="547847" name="Line 7"/>
          <p:cNvSpPr>
            <a:spLocks noChangeShapeType="1"/>
          </p:cNvSpPr>
          <p:nvPr/>
        </p:nvSpPr>
        <p:spPr bwMode="auto">
          <a:xfrm>
            <a:off x="3975100" y="3790950"/>
            <a:ext cx="533400" cy="282575"/>
          </a:xfrm>
          <a:prstGeom prst="line">
            <a:avLst/>
          </a:prstGeom>
          <a:noFill/>
          <a:ln w="381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47848" name="AutoShape 8"/>
          <p:cNvSpPr>
            <a:spLocks noChangeArrowheads="1"/>
          </p:cNvSpPr>
          <p:nvPr/>
        </p:nvSpPr>
        <p:spPr bwMode="auto">
          <a:xfrm>
            <a:off x="6197600" y="3571875"/>
            <a:ext cx="914400" cy="2921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1700"/>
              <a:t>Router</a:t>
            </a:r>
          </a:p>
        </p:txBody>
      </p:sp>
      <p:sp>
        <p:nvSpPr>
          <p:cNvPr id="547849" name="AutoShape 9"/>
          <p:cNvSpPr>
            <a:spLocks noChangeArrowheads="1"/>
          </p:cNvSpPr>
          <p:nvPr/>
        </p:nvSpPr>
        <p:spPr bwMode="auto">
          <a:xfrm>
            <a:off x="4445000" y="3571875"/>
            <a:ext cx="914400" cy="2921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1700"/>
              <a:t>Router</a:t>
            </a:r>
          </a:p>
        </p:txBody>
      </p:sp>
      <p:pic>
        <p:nvPicPr>
          <p:cNvPr id="547850" name="Picture 10" descr="Rackmount_Route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927475"/>
            <a:ext cx="838200" cy="512763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897438" y="3954463"/>
            <a:ext cx="536575" cy="728662"/>
            <a:chOff x="2435" y="3231"/>
            <a:chExt cx="460" cy="632"/>
          </a:xfrm>
        </p:grpSpPr>
        <p:pic>
          <p:nvPicPr>
            <p:cNvPr id="547852" name="Picture 12" descr="ArbitraryElement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5" y="3570"/>
              <a:ext cx="460" cy="293"/>
            </a:xfrm>
            <a:prstGeom prst="rect">
              <a:avLst/>
            </a:prstGeom>
            <a:noFill/>
          </p:spPr>
        </p:pic>
        <p:pic>
          <p:nvPicPr>
            <p:cNvPr id="547853" name="Picture 13" descr="Security_Secured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6" y="3231"/>
              <a:ext cx="283" cy="455"/>
            </a:xfrm>
            <a:prstGeom prst="rect">
              <a:avLst/>
            </a:prstGeom>
            <a:noFill/>
          </p:spPr>
        </p:pic>
      </p:grpSp>
      <p:pic>
        <p:nvPicPr>
          <p:cNvPr id="547854" name="Picture 14" descr="Rackmount_Route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0" y="3914775"/>
            <a:ext cx="838200" cy="512763"/>
          </a:xfrm>
          <a:prstGeom prst="rect">
            <a:avLst/>
          </a:prstGeom>
          <a:noFill/>
        </p:spPr>
      </p:pic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94375" y="3971925"/>
            <a:ext cx="536575" cy="730250"/>
            <a:chOff x="2947" y="3231"/>
            <a:chExt cx="460" cy="632"/>
          </a:xfrm>
        </p:grpSpPr>
        <p:pic>
          <p:nvPicPr>
            <p:cNvPr id="547856" name="Picture 16" descr="ArbitraryElement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47" y="3570"/>
              <a:ext cx="460" cy="293"/>
            </a:xfrm>
            <a:prstGeom prst="rect">
              <a:avLst/>
            </a:prstGeom>
            <a:noFill/>
          </p:spPr>
        </p:pic>
        <p:pic>
          <p:nvPicPr>
            <p:cNvPr id="547857" name="Picture 17" descr="Security_Secured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8" y="3231"/>
              <a:ext cx="283" cy="455"/>
            </a:xfrm>
            <a:prstGeom prst="rect">
              <a:avLst/>
            </a:prstGeom>
            <a:noFill/>
          </p:spPr>
        </p:pic>
      </p:grpSp>
      <p:sp>
        <p:nvSpPr>
          <p:cNvPr id="547858" name="Line 18"/>
          <p:cNvSpPr>
            <a:spLocks noChangeShapeType="1"/>
          </p:cNvSpPr>
          <p:nvPr/>
        </p:nvSpPr>
        <p:spPr bwMode="auto">
          <a:xfrm>
            <a:off x="5295900" y="4254500"/>
            <a:ext cx="660400" cy="12700"/>
          </a:xfrm>
          <a:prstGeom prst="line">
            <a:avLst/>
          </a:prstGeom>
          <a:noFill/>
          <a:ln w="381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47859" name="Line 19"/>
          <p:cNvSpPr>
            <a:spLocks noChangeShapeType="1"/>
          </p:cNvSpPr>
          <p:nvPr/>
        </p:nvSpPr>
        <p:spPr bwMode="auto">
          <a:xfrm>
            <a:off x="6870700" y="4133850"/>
            <a:ext cx="533400" cy="0"/>
          </a:xfrm>
          <a:prstGeom prst="line">
            <a:avLst/>
          </a:prstGeom>
          <a:noFill/>
          <a:ln w="381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47860" name="AutoShape 20"/>
          <p:cNvSpPr>
            <a:spLocks noChangeArrowheads="1"/>
          </p:cNvSpPr>
          <p:nvPr/>
        </p:nvSpPr>
        <p:spPr bwMode="auto">
          <a:xfrm>
            <a:off x="5549900" y="3092450"/>
            <a:ext cx="1676400" cy="336550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8DACD0"/>
              </a:gs>
              <a:gs pos="100000">
                <a:srgbClr val="DEE7F1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r>
              <a:rPr lang="en-US" sz="1900"/>
              <a:t>Tunnel mode</a:t>
            </a:r>
          </a:p>
        </p:txBody>
      </p:sp>
      <p:sp>
        <p:nvSpPr>
          <p:cNvPr id="547861" name="AutoShape 21"/>
          <p:cNvSpPr>
            <a:spLocks noChangeArrowheads="1"/>
          </p:cNvSpPr>
          <p:nvPr/>
        </p:nvSpPr>
        <p:spPr bwMode="auto">
          <a:xfrm>
            <a:off x="1031875" y="4748702"/>
            <a:ext cx="2152650" cy="1403568"/>
          </a:xfrm>
          <a:prstGeom prst="roundRect">
            <a:avLst>
              <a:gd name="adj" fmla="val 8676"/>
            </a:avLst>
          </a:prstGeom>
          <a:gradFill rotWithShape="1">
            <a:gsLst>
              <a:gs pos="0">
                <a:srgbClr val="ADE2A1"/>
              </a:gs>
              <a:gs pos="100000">
                <a:srgbClr val="E8F6E4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T</a:t>
            </a:r>
            <a:r>
              <a:rPr lang="en-US" dirty="0" err="1" smtClean="0"/>
              <a:t>ransport</a:t>
            </a:r>
            <a:r>
              <a:rPr lang="en-US" dirty="0" smtClean="0"/>
              <a:t> </a:t>
            </a:r>
            <a:r>
              <a:rPr lang="en-US" dirty="0"/>
              <a:t>mode </a:t>
            </a:r>
            <a:r>
              <a:rPr lang="cs-CZ" dirty="0" smtClean="0"/>
              <a:t>– pro šifrování komunikace mezi libovolnými 2 počítači</a:t>
            </a:r>
            <a:endParaRPr lang="en-US" dirty="0"/>
          </a:p>
        </p:txBody>
      </p:sp>
      <p:sp>
        <p:nvSpPr>
          <p:cNvPr id="547862" name="AutoShape 22"/>
          <p:cNvSpPr>
            <a:spLocks noChangeArrowheads="1"/>
          </p:cNvSpPr>
          <p:nvPr/>
        </p:nvSpPr>
        <p:spPr bwMode="auto">
          <a:xfrm>
            <a:off x="1031875" y="3143250"/>
            <a:ext cx="2152650" cy="880860"/>
          </a:xfrm>
          <a:prstGeom prst="roundRect">
            <a:avLst>
              <a:gd name="adj" fmla="val 8676"/>
            </a:avLst>
          </a:prstGeom>
          <a:gradFill rotWithShape="1">
            <a:gsLst>
              <a:gs pos="0">
                <a:srgbClr val="ADE2A1"/>
              </a:gs>
              <a:gs pos="100000">
                <a:srgbClr val="E8F6E4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cs-CZ" dirty="0" smtClean="0"/>
              <a:t>T</a:t>
            </a:r>
            <a:r>
              <a:rPr lang="en-US" dirty="0" err="1" smtClean="0"/>
              <a:t>unnel</a:t>
            </a:r>
            <a:r>
              <a:rPr lang="en-US" dirty="0" smtClean="0"/>
              <a:t> </a:t>
            </a:r>
            <a:r>
              <a:rPr lang="en-US" dirty="0"/>
              <a:t>mode </a:t>
            </a:r>
            <a:r>
              <a:rPr lang="cs-CZ" dirty="0" smtClean="0"/>
              <a:t>– pro šifrování komunikace mezi 2 sítěmi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47863" name="Picture 23" descr="Document_Writing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447800"/>
            <a:ext cx="703263" cy="1143000"/>
          </a:xfrm>
          <a:prstGeom prst="rect">
            <a:avLst/>
          </a:prstGeom>
          <a:noFill/>
        </p:spPr>
      </p:pic>
      <p:pic>
        <p:nvPicPr>
          <p:cNvPr id="547864" name="Picture 24" descr="Encryption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981200"/>
            <a:ext cx="427038" cy="685800"/>
          </a:xfrm>
          <a:prstGeom prst="rect">
            <a:avLst/>
          </a:prstGeom>
          <a:noFill/>
        </p:spPr>
      </p:pic>
      <p:sp>
        <p:nvSpPr>
          <p:cNvPr id="547865" name="AutoShape 25"/>
          <p:cNvSpPr>
            <a:spLocks noChangeArrowheads="1"/>
          </p:cNvSpPr>
          <p:nvPr/>
        </p:nvSpPr>
        <p:spPr bwMode="auto">
          <a:xfrm>
            <a:off x="4114800" y="2438400"/>
            <a:ext cx="685800" cy="3048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r>
              <a:rPr lang="en-US" sz="1600"/>
              <a:t>ESP</a:t>
            </a:r>
          </a:p>
        </p:txBody>
      </p:sp>
      <p:pic>
        <p:nvPicPr>
          <p:cNvPr id="547866" name="Picture 26" descr="Document_Writing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447800"/>
            <a:ext cx="703263" cy="1143000"/>
          </a:xfrm>
          <a:prstGeom prst="rect">
            <a:avLst/>
          </a:prstGeom>
          <a:noFill/>
        </p:spPr>
      </p:pic>
      <p:pic>
        <p:nvPicPr>
          <p:cNvPr id="547867" name="Picture 27" descr="DigitalSignature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133600"/>
            <a:ext cx="990600" cy="550863"/>
          </a:xfrm>
          <a:prstGeom prst="rect">
            <a:avLst/>
          </a:prstGeom>
          <a:noFill/>
        </p:spPr>
      </p:pic>
      <p:sp>
        <p:nvSpPr>
          <p:cNvPr id="547868" name="AutoShape 28"/>
          <p:cNvSpPr>
            <a:spLocks noChangeArrowheads="1"/>
          </p:cNvSpPr>
          <p:nvPr/>
        </p:nvSpPr>
        <p:spPr bwMode="auto">
          <a:xfrm>
            <a:off x="6019800" y="2438400"/>
            <a:ext cx="609600" cy="3048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r>
              <a:rPr lang="en-US" sz="1600"/>
              <a:t>AH</a:t>
            </a:r>
          </a:p>
        </p:txBody>
      </p:sp>
      <p:sp>
        <p:nvSpPr>
          <p:cNvPr id="547869" name="AutoShape 29"/>
          <p:cNvSpPr>
            <a:spLocks noChangeArrowheads="1"/>
          </p:cNvSpPr>
          <p:nvPr/>
        </p:nvSpPr>
        <p:spPr bwMode="auto">
          <a:xfrm>
            <a:off x="4800600" y="5905500"/>
            <a:ext cx="914400" cy="304800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1700"/>
              <a:t>Router</a:t>
            </a:r>
          </a:p>
        </p:txBody>
      </p:sp>
      <p:pic>
        <p:nvPicPr>
          <p:cNvPr id="547870" name="Picture 30" descr="Computer_DesktopComputerSansKeyboard0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51400"/>
            <a:ext cx="639763" cy="822325"/>
          </a:xfrm>
          <a:prstGeom prst="rect">
            <a:avLst/>
          </a:prstGeom>
          <a:noFill/>
        </p:spPr>
      </p:pic>
      <p:pic>
        <p:nvPicPr>
          <p:cNvPr id="547871" name="Picture 31" descr="Computer_DesktopComputerSansKeyboard0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851400"/>
            <a:ext cx="639763" cy="822325"/>
          </a:xfrm>
          <a:prstGeom prst="rect">
            <a:avLst/>
          </a:prstGeom>
          <a:noFill/>
        </p:spPr>
      </p:pic>
      <p:sp>
        <p:nvSpPr>
          <p:cNvPr id="547872" name="Line 32"/>
          <p:cNvSpPr>
            <a:spLocks noChangeShapeType="1"/>
          </p:cNvSpPr>
          <p:nvPr/>
        </p:nvSpPr>
        <p:spPr bwMode="auto">
          <a:xfrm flipV="1">
            <a:off x="4419600" y="5613400"/>
            <a:ext cx="381000" cy="0"/>
          </a:xfrm>
          <a:prstGeom prst="line">
            <a:avLst/>
          </a:prstGeom>
          <a:noFill/>
          <a:ln w="381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47873" name="Picture 33" descr="Rackmount_Router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5345113"/>
            <a:ext cx="838200" cy="534987"/>
          </a:xfrm>
          <a:prstGeom prst="rect">
            <a:avLst/>
          </a:prstGeom>
          <a:noFill/>
        </p:spPr>
      </p:pic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019800" y="5003800"/>
            <a:ext cx="536575" cy="760413"/>
            <a:chOff x="2435" y="3231"/>
            <a:chExt cx="460" cy="632"/>
          </a:xfrm>
        </p:grpSpPr>
        <p:pic>
          <p:nvPicPr>
            <p:cNvPr id="547875" name="Picture 35" descr="ArbitraryElement0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5" y="3570"/>
              <a:ext cx="460" cy="293"/>
            </a:xfrm>
            <a:prstGeom prst="rect">
              <a:avLst/>
            </a:prstGeom>
            <a:noFill/>
          </p:spPr>
        </p:pic>
        <p:pic>
          <p:nvPicPr>
            <p:cNvPr id="547876" name="Picture 36" descr="Security_Secured0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16" y="3231"/>
              <a:ext cx="283" cy="455"/>
            </a:xfrm>
            <a:prstGeom prst="rect">
              <a:avLst/>
            </a:prstGeom>
            <a:noFill/>
          </p:spPr>
        </p:pic>
      </p:grpSp>
      <p:sp>
        <p:nvSpPr>
          <p:cNvPr id="547877" name="Line 37"/>
          <p:cNvSpPr>
            <a:spLocks noChangeShapeType="1"/>
          </p:cNvSpPr>
          <p:nvPr/>
        </p:nvSpPr>
        <p:spPr bwMode="auto">
          <a:xfrm>
            <a:off x="5562600" y="5613400"/>
            <a:ext cx="457200" cy="0"/>
          </a:xfrm>
          <a:prstGeom prst="line">
            <a:avLst/>
          </a:prstGeom>
          <a:noFill/>
          <a:ln w="38100">
            <a:solidFill>
              <a:srgbClr val="808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47878" name="AutoShape 38"/>
          <p:cNvSpPr>
            <a:spLocks noChangeArrowheads="1"/>
          </p:cNvSpPr>
          <p:nvPr/>
        </p:nvSpPr>
        <p:spPr bwMode="auto">
          <a:xfrm>
            <a:off x="6007100" y="5829300"/>
            <a:ext cx="1905000" cy="373063"/>
          </a:xfrm>
          <a:prstGeom prst="roundRect">
            <a:avLst>
              <a:gd name="adj" fmla="val 4167"/>
            </a:avLst>
          </a:prstGeom>
          <a:gradFill rotWithShape="1">
            <a:gsLst>
              <a:gs pos="0">
                <a:srgbClr val="8DACD0"/>
              </a:gs>
              <a:gs pos="100000">
                <a:srgbClr val="DEE7F1"/>
              </a:gs>
            </a:gsLst>
            <a:lin ang="2700000" scaled="1"/>
          </a:gradFill>
          <a:ln w="9525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/>
          <a:lstStyle/>
          <a:p>
            <a:r>
              <a:rPr lang="en-US" sz="1900"/>
              <a:t>Transport  mode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62400" y="5003800"/>
            <a:ext cx="536575" cy="760413"/>
            <a:chOff x="2435" y="3231"/>
            <a:chExt cx="460" cy="632"/>
          </a:xfrm>
        </p:grpSpPr>
        <p:pic>
          <p:nvPicPr>
            <p:cNvPr id="547880" name="Picture 40" descr="ArbitraryElement0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35" y="3570"/>
              <a:ext cx="460" cy="293"/>
            </a:xfrm>
            <a:prstGeom prst="rect">
              <a:avLst/>
            </a:prstGeom>
            <a:noFill/>
          </p:spPr>
        </p:pic>
        <p:pic>
          <p:nvPicPr>
            <p:cNvPr id="547881" name="Picture 41" descr="Security_Secured0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16" y="3231"/>
              <a:ext cx="283" cy="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2500313"/>
            <a:ext cx="7204075" cy="3003550"/>
            <a:chOff x="576" y="1701"/>
            <a:chExt cx="4538" cy="1892"/>
          </a:xfrm>
        </p:grpSpPr>
        <p:sp>
          <p:nvSpPr>
            <p:cNvPr id="548867" name="Rectangle 3"/>
            <p:cNvSpPr>
              <a:spLocks noChangeArrowheads="1"/>
            </p:cNvSpPr>
            <p:nvPr/>
          </p:nvSpPr>
          <p:spPr bwMode="auto">
            <a:xfrm rot="-10800000">
              <a:off x="576" y="3512"/>
              <a:ext cx="4538" cy="81"/>
            </a:xfrm>
            <a:prstGeom prst="rect">
              <a:avLst/>
            </a:prstGeom>
            <a:gradFill rotWithShape="0">
              <a:gsLst>
                <a:gs pos="0">
                  <a:srgbClr val="969696"/>
                </a:gs>
                <a:gs pos="50000">
                  <a:srgbClr val="969696">
                    <a:gamma/>
                    <a:tint val="21176"/>
                    <a:invGamma/>
                  </a:srgbClr>
                </a:gs>
                <a:gs pos="100000">
                  <a:srgbClr val="96969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cs-CZ"/>
            </a:p>
          </p:txBody>
        </p:sp>
        <p:sp>
          <p:nvSpPr>
            <p:cNvPr id="548868" name="AutoShape 4"/>
            <p:cNvSpPr>
              <a:spLocks noChangeArrowheads="1"/>
            </p:cNvSpPr>
            <p:nvPr/>
          </p:nvSpPr>
          <p:spPr bwMode="auto">
            <a:xfrm rot="5400000">
              <a:off x="864" y="2884"/>
              <a:ext cx="1287" cy="84"/>
            </a:xfrm>
            <a:prstGeom prst="homePlate">
              <a:avLst>
                <a:gd name="adj" fmla="val 61569"/>
              </a:avLst>
            </a:prstGeom>
            <a:gradFill rotWithShape="0">
              <a:gsLst>
                <a:gs pos="0">
                  <a:srgbClr val="969696"/>
                </a:gs>
                <a:gs pos="50000">
                  <a:srgbClr val="969696">
                    <a:gamma/>
                    <a:tint val="21176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r>
                <a:rPr lang="en-US" sz="28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48869" name="AutoShape 5"/>
            <p:cNvSpPr>
              <a:spLocks noChangeArrowheads="1"/>
            </p:cNvSpPr>
            <p:nvPr/>
          </p:nvSpPr>
          <p:spPr bwMode="auto">
            <a:xfrm rot="5400000">
              <a:off x="3565" y="2884"/>
              <a:ext cx="1287" cy="84"/>
            </a:xfrm>
            <a:prstGeom prst="homePlate">
              <a:avLst>
                <a:gd name="adj" fmla="val 61569"/>
              </a:avLst>
            </a:prstGeom>
            <a:gradFill rotWithShape="0">
              <a:gsLst>
                <a:gs pos="0">
                  <a:srgbClr val="969696"/>
                </a:gs>
                <a:gs pos="50000">
                  <a:srgbClr val="969696">
                    <a:gamma/>
                    <a:tint val="21176"/>
                    <a:invGamma/>
                  </a:srgbClr>
                </a:gs>
                <a:gs pos="100000">
                  <a:srgbClr val="96969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r>
                <a:rPr lang="en-US" sz="2800" b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548870" name="Picture 6" descr="Computer_DesktopComputerSansKeyboard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5" y="1701"/>
              <a:ext cx="564" cy="689"/>
            </a:xfrm>
            <a:prstGeom prst="rect">
              <a:avLst/>
            </a:prstGeom>
            <a:noFill/>
          </p:spPr>
        </p:pic>
        <p:pic>
          <p:nvPicPr>
            <p:cNvPr id="548871" name="Picture 7" descr="Computer_DesktopComputerSansKeyboard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3" y="1701"/>
              <a:ext cx="564" cy="689"/>
            </a:xfrm>
            <a:prstGeom prst="rect">
              <a:avLst/>
            </a:prstGeom>
            <a:noFill/>
          </p:spPr>
        </p:pic>
      </p:grpSp>
      <p:sp>
        <p:nvSpPr>
          <p:cNvPr id="548872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825500" y="79375"/>
            <a:ext cx="7391400" cy="684213"/>
          </a:xfrm>
        </p:spPr>
        <p:txBody>
          <a:bodyPr/>
          <a:lstStyle/>
          <a:p>
            <a:r>
              <a:rPr lang="en-US" dirty="0" smtClean="0"/>
              <a:t>IPSec</a:t>
            </a:r>
            <a:r>
              <a:rPr lang="cs-CZ" dirty="0" smtClean="0"/>
              <a:t> – zabezpečení komunikace</a:t>
            </a:r>
            <a:endParaRPr lang="en-US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12850" y="2033588"/>
            <a:ext cx="6613525" cy="2759075"/>
            <a:chOff x="764" y="1281"/>
            <a:chExt cx="4166" cy="1738"/>
          </a:xfrm>
        </p:grpSpPr>
        <p:sp>
          <p:nvSpPr>
            <p:cNvPr id="548874" name="Freeform 10"/>
            <p:cNvSpPr>
              <a:spLocks/>
            </p:cNvSpPr>
            <p:nvPr/>
          </p:nvSpPr>
          <p:spPr bwMode="auto">
            <a:xfrm>
              <a:off x="764" y="1281"/>
              <a:ext cx="775" cy="161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0"/>
                </a:cxn>
                <a:cxn ang="0">
                  <a:pos x="0" y="1720"/>
                </a:cxn>
                <a:cxn ang="0">
                  <a:pos x="219" y="1720"/>
                </a:cxn>
              </a:cxnLst>
              <a:rect l="0" t="0" r="r" b="b"/>
              <a:pathLst>
                <a:path w="576" h="1720">
                  <a:moveTo>
                    <a:pt x="576" y="0"/>
                  </a:moveTo>
                  <a:lnTo>
                    <a:pt x="0" y="0"/>
                  </a:lnTo>
                  <a:lnTo>
                    <a:pt x="0" y="1720"/>
                  </a:lnTo>
                  <a:lnTo>
                    <a:pt x="219" y="1720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8875" name="Freeform 11"/>
            <p:cNvSpPr>
              <a:spLocks/>
            </p:cNvSpPr>
            <p:nvPr/>
          </p:nvSpPr>
          <p:spPr bwMode="auto">
            <a:xfrm flipH="1">
              <a:off x="4195" y="1281"/>
              <a:ext cx="735" cy="161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0"/>
                </a:cxn>
                <a:cxn ang="0">
                  <a:pos x="0" y="1720"/>
                </a:cxn>
                <a:cxn ang="0">
                  <a:pos x="219" y="1720"/>
                </a:cxn>
              </a:cxnLst>
              <a:rect l="0" t="0" r="r" b="b"/>
              <a:pathLst>
                <a:path w="576" h="1720">
                  <a:moveTo>
                    <a:pt x="576" y="0"/>
                  </a:moveTo>
                  <a:lnTo>
                    <a:pt x="0" y="0"/>
                  </a:lnTo>
                  <a:lnTo>
                    <a:pt x="0" y="1720"/>
                  </a:lnTo>
                  <a:lnTo>
                    <a:pt x="219" y="1720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8876" name="AutoShape 12"/>
            <p:cNvSpPr>
              <a:spLocks noChangeArrowheads="1"/>
            </p:cNvSpPr>
            <p:nvPr/>
          </p:nvSpPr>
          <p:spPr bwMode="auto">
            <a:xfrm>
              <a:off x="3772" y="2395"/>
              <a:ext cx="869" cy="2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TCP Layer</a:t>
              </a:r>
            </a:p>
          </p:txBody>
        </p:sp>
        <p:sp>
          <p:nvSpPr>
            <p:cNvPr id="548877" name="AutoShape 13"/>
            <p:cNvSpPr>
              <a:spLocks noChangeArrowheads="1"/>
            </p:cNvSpPr>
            <p:nvPr/>
          </p:nvSpPr>
          <p:spPr bwMode="auto">
            <a:xfrm>
              <a:off x="3772" y="2777"/>
              <a:ext cx="869" cy="2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IPSec Driver</a:t>
              </a:r>
            </a:p>
          </p:txBody>
        </p:sp>
        <p:sp>
          <p:nvSpPr>
            <p:cNvPr id="548878" name="AutoShape 14"/>
            <p:cNvSpPr>
              <a:spLocks noChangeArrowheads="1"/>
            </p:cNvSpPr>
            <p:nvPr/>
          </p:nvSpPr>
          <p:spPr bwMode="auto">
            <a:xfrm>
              <a:off x="1067" y="2395"/>
              <a:ext cx="869" cy="2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TCP Layer</a:t>
              </a:r>
            </a:p>
          </p:txBody>
        </p:sp>
        <p:sp>
          <p:nvSpPr>
            <p:cNvPr id="548879" name="AutoShape 15"/>
            <p:cNvSpPr>
              <a:spLocks noChangeArrowheads="1"/>
            </p:cNvSpPr>
            <p:nvPr/>
          </p:nvSpPr>
          <p:spPr bwMode="auto">
            <a:xfrm>
              <a:off x="1067" y="2777"/>
              <a:ext cx="869" cy="2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IPSec Driver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805113" y="2041525"/>
            <a:ext cx="3398837" cy="2220913"/>
            <a:chOff x="1767" y="1286"/>
            <a:chExt cx="2141" cy="1399"/>
          </a:xfrm>
        </p:grpSpPr>
        <p:sp>
          <p:nvSpPr>
            <p:cNvPr id="548881" name="Line 17"/>
            <p:cNvSpPr>
              <a:spLocks noChangeShapeType="1"/>
            </p:cNvSpPr>
            <p:nvPr/>
          </p:nvSpPr>
          <p:spPr bwMode="auto">
            <a:xfrm flipH="1">
              <a:off x="1767" y="1921"/>
              <a:ext cx="394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8882" name="Line 18"/>
            <p:cNvSpPr>
              <a:spLocks noChangeShapeType="1"/>
            </p:cNvSpPr>
            <p:nvPr/>
          </p:nvSpPr>
          <p:spPr bwMode="auto">
            <a:xfrm>
              <a:off x="3513" y="1921"/>
              <a:ext cx="39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8883" name="Freeform 19"/>
            <p:cNvSpPr>
              <a:spLocks/>
            </p:cNvSpPr>
            <p:nvPr/>
          </p:nvSpPr>
          <p:spPr bwMode="auto">
            <a:xfrm flipH="1">
              <a:off x="3282" y="1286"/>
              <a:ext cx="479" cy="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" y="0"/>
                </a:cxn>
                <a:cxn ang="0">
                  <a:pos x="308" y="316"/>
                </a:cxn>
              </a:cxnLst>
              <a:rect l="0" t="0" r="r" b="b"/>
              <a:pathLst>
                <a:path w="308" h="316">
                  <a:moveTo>
                    <a:pt x="0" y="0"/>
                  </a:moveTo>
                  <a:lnTo>
                    <a:pt x="308" y="0"/>
                  </a:lnTo>
                  <a:lnTo>
                    <a:pt x="308" y="316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8884" name="AutoShape 20"/>
            <p:cNvSpPr>
              <a:spLocks noChangeArrowheads="1"/>
            </p:cNvSpPr>
            <p:nvPr/>
          </p:nvSpPr>
          <p:spPr bwMode="auto">
            <a:xfrm>
              <a:off x="2167" y="1700"/>
              <a:ext cx="1431" cy="3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Internet Key Exchange (IKE) Negotiation</a:t>
              </a:r>
            </a:p>
          </p:txBody>
        </p:sp>
        <p:sp>
          <p:nvSpPr>
            <p:cNvPr id="548885" name="AutoShape 21"/>
            <p:cNvSpPr>
              <a:spLocks noChangeArrowheads="1"/>
            </p:cNvSpPr>
            <p:nvPr/>
          </p:nvSpPr>
          <p:spPr bwMode="auto">
            <a:xfrm>
              <a:off x="2354" y="2155"/>
              <a:ext cx="208" cy="24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rgbClr val="F0F0F0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2400">
                  <a:solidFill>
                    <a:srgbClr val="990033"/>
                  </a:solidFill>
                </a:rPr>
                <a:t>2</a:t>
              </a:r>
            </a:p>
          </p:txBody>
        </p:sp>
        <p:sp>
          <p:nvSpPr>
            <p:cNvPr id="548886" name="Freeform 22"/>
            <p:cNvSpPr>
              <a:spLocks/>
            </p:cNvSpPr>
            <p:nvPr/>
          </p:nvSpPr>
          <p:spPr bwMode="auto">
            <a:xfrm>
              <a:off x="1946" y="1286"/>
              <a:ext cx="479" cy="4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8" y="0"/>
                </a:cxn>
                <a:cxn ang="0">
                  <a:pos x="308" y="316"/>
                </a:cxn>
              </a:cxnLst>
              <a:rect l="0" t="0" r="r" b="b"/>
              <a:pathLst>
                <a:path w="308" h="316">
                  <a:moveTo>
                    <a:pt x="0" y="0"/>
                  </a:moveTo>
                  <a:lnTo>
                    <a:pt x="308" y="0"/>
                  </a:lnTo>
                  <a:lnTo>
                    <a:pt x="308" y="316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548887" name="Picture 23" descr="Security_Keys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7" y="2166"/>
              <a:ext cx="369" cy="519"/>
            </a:xfrm>
            <a:prstGeom prst="rect">
              <a:avLst/>
            </a:prstGeom>
            <a:noFill/>
          </p:spPr>
        </p:pic>
      </p:grpSp>
      <p:sp>
        <p:nvSpPr>
          <p:cNvPr id="548888" name="AutoShape 24"/>
          <p:cNvSpPr>
            <a:spLocks noChangeArrowheads="1"/>
          </p:cNvSpPr>
          <p:nvPr/>
        </p:nvSpPr>
        <p:spPr bwMode="auto">
          <a:xfrm>
            <a:off x="3036888" y="5588000"/>
            <a:ext cx="330200" cy="384175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50000">
                <a:srgbClr val="F0F0F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2400">
                <a:solidFill>
                  <a:srgbClr val="990033"/>
                </a:solidFill>
              </a:rPr>
              <a:t>3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608263" y="4749800"/>
            <a:ext cx="3849687" cy="1441450"/>
            <a:chOff x="1643" y="2992"/>
            <a:chExt cx="2425" cy="908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408" y="2992"/>
              <a:ext cx="380" cy="648"/>
              <a:chOff x="2972" y="2992"/>
              <a:chExt cx="380" cy="648"/>
            </a:xfrm>
          </p:grpSpPr>
          <p:pic>
            <p:nvPicPr>
              <p:cNvPr id="548891" name="Picture 27" descr="ArbitraryElement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72" y="3296"/>
                <a:ext cx="380" cy="344"/>
              </a:xfrm>
              <a:prstGeom prst="rect">
                <a:avLst/>
              </a:prstGeom>
              <a:noFill/>
            </p:spPr>
          </p:pic>
          <p:pic>
            <p:nvPicPr>
              <p:cNvPr id="548892" name="Picture 28" descr="Security_Secured0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28" y="2992"/>
                <a:ext cx="271" cy="435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643" y="2992"/>
              <a:ext cx="2425" cy="908"/>
              <a:chOff x="1643" y="2992"/>
              <a:chExt cx="2425" cy="908"/>
            </a:xfrm>
          </p:grpSpPr>
          <p:sp>
            <p:nvSpPr>
              <p:cNvPr id="548894" name="Freeform 30"/>
              <p:cNvSpPr>
                <a:spLocks/>
              </p:cNvSpPr>
              <p:nvPr/>
            </p:nvSpPr>
            <p:spPr bwMode="auto">
              <a:xfrm flipH="1">
                <a:off x="3266" y="3029"/>
                <a:ext cx="802" cy="2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4"/>
                  </a:cxn>
                  <a:cxn ang="0">
                    <a:pos x="746" y="414"/>
                  </a:cxn>
                </a:cxnLst>
                <a:rect l="0" t="0" r="r" b="b"/>
                <a:pathLst>
                  <a:path w="746" h="414">
                    <a:moveTo>
                      <a:pt x="0" y="0"/>
                    </a:moveTo>
                    <a:lnTo>
                      <a:pt x="0" y="414"/>
                    </a:lnTo>
                    <a:lnTo>
                      <a:pt x="746" y="414"/>
                    </a:lnTo>
                  </a:path>
                </a:pathLst>
              </a:cu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48895" name="AutoShape 31"/>
              <p:cNvSpPr>
                <a:spLocks noChangeArrowheads="1"/>
              </p:cNvSpPr>
              <p:nvPr/>
            </p:nvSpPr>
            <p:spPr bwMode="auto">
              <a:xfrm>
                <a:off x="2167" y="3658"/>
                <a:ext cx="1431" cy="24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5D69C"/>
                  </a:gs>
                  <a:gs pos="100000">
                    <a:srgbClr val="EEEFD7"/>
                  </a:gs>
                </a:gsLst>
                <a:lin ang="2700000" scaled="1"/>
              </a:gradFill>
              <a:ln w="9525" algn="ctr">
                <a:solidFill>
                  <a:srgbClr val="4D4D4D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AFAFAF"/>
                </a:outerShdw>
              </a:effectLst>
            </p:spPr>
            <p:txBody>
              <a:bodyPr anchor="ctr"/>
              <a:lstStyle/>
              <a:p>
                <a:r>
                  <a:rPr lang="en-US">
                    <a:solidFill>
                      <a:srgbClr val="000000"/>
                    </a:solidFill>
                  </a:rPr>
                  <a:t>Encrypted IP Packets</a:t>
                </a:r>
              </a:p>
            </p:txBody>
          </p:sp>
          <p:grpSp>
            <p:nvGrpSpPr>
              <p:cNvPr id="8" name="Group 32"/>
              <p:cNvGrpSpPr>
                <a:grpSpLocks/>
              </p:cNvGrpSpPr>
              <p:nvPr/>
            </p:nvGrpSpPr>
            <p:grpSpPr bwMode="auto">
              <a:xfrm>
                <a:off x="2909" y="2992"/>
                <a:ext cx="380" cy="648"/>
                <a:chOff x="2972" y="2992"/>
                <a:chExt cx="380" cy="648"/>
              </a:xfrm>
            </p:grpSpPr>
            <p:pic>
              <p:nvPicPr>
                <p:cNvPr id="548897" name="Picture 33" descr="ArbitraryElement0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972" y="3296"/>
                  <a:ext cx="380" cy="344"/>
                </a:xfrm>
                <a:prstGeom prst="rect">
                  <a:avLst/>
                </a:prstGeom>
                <a:noFill/>
              </p:spPr>
            </p:pic>
            <p:pic>
              <p:nvPicPr>
                <p:cNvPr id="548898" name="Picture 34" descr="Security_Secured0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028" y="2992"/>
                  <a:ext cx="271" cy="435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548899" name="Freeform 35"/>
              <p:cNvSpPr>
                <a:spLocks/>
              </p:cNvSpPr>
              <p:nvPr/>
            </p:nvSpPr>
            <p:spPr bwMode="auto">
              <a:xfrm>
                <a:off x="1643" y="3029"/>
                <a:ext cx="802" cy="2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14"/>
                  </a:cxn>
                  <a:cxn ang="0">
                    <a:pos x="746" y="414"/>
                  </a:cxn>
                </a:cxnLst>
                <a:rect l="0" t="0" r="r" b="b"/>
                <a:pathLst>
                  <a:path w="746" h="414">
                    <a:moveTo>
                      <a:pt x="0" y="0"/>
                    </a:moveTo>
                    <a:lnTo>
                      <a:pt x="0" y="414"/>
                    </a:lnTo>
                    <a:lnTo>
                      <a:pt x="746" y="414"/>
                    </a:lnTo>
                  </a:path>
                </a:pathLst>
              </a:custGeom>
              <a:noFill/>
              <a:ln w="38100" cap="flat" cmpd="sng">
                <a:solidFill>
                  <a:srgbClr val="CC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1693863" y="1260475"/>
            <a:ext cx="5673725" cy="1260475"/>
            <a:chOff x="1067" y="794"/>
            <a:chExt cx="3574" cy="794"/>
          </a:xfrm>
        </p:grpSpPr>
        <p:sp>
          <p:nvSpPr>
            <p:cNvPr id="548901" name="Freeform 37"/>
            <p:cNvSpPr>
              <a:spLocks/>
            </p:cNvSpPr>
            <p:nvPr/>
          </p:nvSpPr>
          <p:spPr bwMode="auto">
            <a:xfrm>
              <a:off x="1449" y="929"/>
              <a:ext cx="2759" cy="223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0"/>
                </a:cxn>
                <a:cxn ang="0">
                  <a:pos x="2832" y="0"/>
                </a:cxn>
                <a:cxn ang="0">
                  <a:pos x="2832" y="432"/>
                </a:cxn>
              </a:cxnLst>
              <a:rect l="0" t="0" r="r" b="b"/>
              <a:pathLst>
                <a:path w="2832" h="432">
                  <a:moveTo>
                    <a:pt x="0" y="432"/>
                  </a:moveTo>
                  <a:lnTo>
                    <a:pt x="0" y="0"/>
                  </a:lnTo>
                  <a:lnTo>
                    <a:pt x="2832" y="0"/>
                  </a:lnTo>
                  <a:lnTo>
                    <a:pt x="2832" y="432"/>
                  </a:ln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8902" name="AutoShape 38"/>
            <p:cNvSpPr>
              <a:spLocks noChangeArrowheads="1"/>
            </p:cNvSpPr>
            <p:nvPr/>
          </p:nvSpPr>
          <p:spPr bwMode="auto">
            <a:xfrm>
              <a:off x="2167" y="794"/>
              <a:ext cx="1431" cy="2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Active Directory</a:t>
              </a:r>
            </a:p>
          </p:txBody>
        </p:sp>
        <p:sp>
          <p:nvSpPr>
            <p:cNvPr id="548903" name="AutoShape 39"/>
            <p:cNvSpPr>
              <a:spLocks noChangeArrowheads="1"/>
            </p:cNvSpPr>
            <p:nvPr/>
          </p:nvSpPr>
          <p:spPr bwMode="auto">
            <a:xfrm>
              <a:off x="1111" y="813"/>
              <a:ext cx="208" cy="242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rgbClr val="F0F0F0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r>
                <a:rPr lang="en-US" sz="2400">
                  <a:solidFill>
                    <a:srgbClr val="990033"/>
                  </a:solidFill>
                </a:rPr>
                <a:t>1</a:t>
              </a:r>
            </a:p>
          </p:txBody>
        </p:sp>
        <p:pic>
          <p:nvPicPr>
            <p:cNvPr id="548904" name="Picture 40" descr="2DomainWithOus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3" y="1125"/>
              <a:ext cx="524" cy="463"/>
            </a:xfrm>
            <a:prstGeom prst="rect">
              <a:avLst/>
            </a:prstGeom>
            <a:noFill/>
          </p:spPr>
        </p:pic>
        <p:pic>
          <p:nvPicPr>
            <p:cNvPr id="548905" name="Picture 41" descr="Policy_Writing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78" y="1052"/>
              <a:ext cx="334" cy="466"/>
            </a:xfrm>
            <a:prstGeom prst="rect">
              <a:avLst/>
            </a:prstGeom>
            <a:noFill/>
          </p:spPr>
        </p:pic>
        <p:sp>
          <p:nvSpPr>
            <p:cNvPr id="548906" name="AutoShape 42"/>
            <p:cNvSpPr>
              <a:spLocks noChangeArrowheads="1"/>
            </p:cNvSpPr>
            <p:nvPr/>
          </p:nvSpPr>
          <p:spPr bwMode="auto">
            <a:xfrm>
              <a:off x="1067" y="1153"/>
              <a:ext cx="869" cy="2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IPSec Policy</a:t>
              </a:r>
            </a:p>
          </p:txBody>
        </p:sp>
        <p:pic>
          <p:nvPicPr>
            <p:cNvPr id="548907" name="Picture 43" descr="Policy_Writing0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10" y="1052"/>
              <a:ext cx="334" cy="466"/>
            </a:xfrm>
            <a:prstGeom prst="rect">
              <a:avLst/>
            </a:prstGeom>
            <a:noFill/>
          </p:spPr>
        </p:pic>
        <p:sp>
          <p:nvSpPr>
            <p:cNvPr id="548908" name="AutoShape 44"/>
            <p:cNvSpPr>
              <a:spLocks noChangeArrowheads="1"/>
            </p:cNvSpPr>
            <p:nvPr/>
          </p:nvSpPr>
          <p:spPr bwMode="auto">
            <a:xfrm>
              <a:off x="3772" y="1153"/>
              <a:ext cx="869" cy="2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5D69C"/>
                </a:gs>
                <a:gs pos="100000">
                  <a:srgbClr val="EEEFD7"/>
                </a:gs>
              </a:gsLst>
              <a:lin ang="2700000" scaled="1"/>
            </a:gradFill>
            <a:ln w="9525" algn="ctr">
              <a:solidFill>
                <a:srgbClr val="4D4D4D"/>
              </a:solidFill>
              <a:round/>
              <a:headEnd/>
              <a:tailEnd/>
            </a:ln>
            <a:effectLst>
              <a:outerShdw dist="35921" dir="2700000" algn="ctr" rotWithShape="0">
                <a:srgbClr val="AFAFAF"/>
              </a:outerShdw>
            </a:effectLst>
          </p:spPr>
          <p:txBody>
            <a:bodyPr anchor="ctr"/>
            <a:lstStyle/>
            <a:p>
              <a:r>
                <a:rPr lang="en-US">
                  <a:solidFill>
                    <a:srgbClr val="000000"/>
                  </a:solidFill>
                </a:rPr>
                <a:t>IPSec Policy</a:t>
              </a: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609600" y="6051550"/>
            <a:ext cx="914400" cy="425450"/>
            <a:chOff x="384" y="3024"/>
            <a:chExt cx="720" cy="336"/>
          </a:xfrm>
        </p:grpSpPr>
        <p:sp>
          <p:nvSpPr>
            <p:cNvPr id="548910" name="Oval 46"/>
            <p:cNvSpPr>
              <a:spLocks noChangeArrowheads="1"/>
            </p:cNvSpPr>
            <p:nvPr/>
          </p:nvSpPr>
          <p:spPr bwMode="auto">
            <a:xfrm>
              <a:off x="384" y="3024"/>
              <a:ext cx="720" cy="336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99CCFF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1796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1" name="Group 47"/>
            <p:cNvGrpSpPr>
              <a:grpSpLocks/>
            </p:cNvGrpSpPr>
            <p:nvPr/>
          </p:nvGrpSpPr>
          <p:grpSpPr bwMode="auto">
            <a:xfrm>
              <a:off x="480" y="3096"/>
              <a:ext cx="240" cy="192"/>
              <a:chOff x="480" y="3096"/>
              <a:chExt cx="240" cy="192"/>
            </a:xfrm>
          </p:grpSpPr>
          <p:sp>
            <p:nvSpPr>
              <p:cNvPr id="548912" name="Oval 48"/>
              <p:cNvSpPr>
                <a:spLocks noChangeArrowheads="1"/>
              </p:cNvSpPr>
              <p:nvPr/>
            </p:nvSpPr>
            <p:spPr bwMode="auto">
              <a:xfrm>
                <a:off x="480" y="3096"/>
                <a:ext cx="240" cy="192"/>
              </a:xfrm>
              <a:prstGeom prst="ellipse">
                <a:avLst/>
              </a:prstGeom>
              <a:gradFill rotWithShape="0">
                <a:gsLst>
                  <a:gs pos="0">
                    <a:srgbClr val="666699"/>
                  </a:gs>
                  <a:gs pos="100000">
                    <a:srgbClr val="99CCFF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548913" name="Freeform 49"/>
              <p:cNvSpPr>
                <a:spLocks/>
              </p:cNvSpPr>
              <p:nvPr/>
            </p:nvSpPr>
            <p:spPr bwMode="auto">
              <a:xfrm>
                <a:off x="539" y="3123"/>
                <a:ext cx="138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76"/>
                  </a:cxn>
                  <a:cxn ang="0">
                    <a:pos x="432" y="288"/>
                  </a:cxn>
                  <a:cxn ang="0">
                    <a:pos x="0" y="0"/>
                  </a:cxn>
                </a:cxnLst>
                <a:rect l="0" t="0" r="r" b="b"/>
                <a:pathLst>
                  <a:path w="432" h="576">
                    <a:moveTo>
                      <a:pt x="0" y="0"/>
                    </a:moveTo>
                    <a:cubicBezTo>
                      <a:pt x="0" y="0"/>
                      <a:pt x="91" y="226"/>
                      <a:pt x="0" y="576"/>
                    </a:cubicBezTo>
                    <a:cubicBezTo>
                      <a:pt x="216" y="432"/>
                      <a:pt x="432" y="288"/>
                      <a:pt x="432" y="28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CC"/>
                  </a:gs>
                  <a:gs pos="100000">
                    <a:srgbClr val="FFCC66"/>
                  </a:gs>
                </a:gsLst>
                <a:lin ang="18900000" scaled="1"/>
              </a:gradFill>
              <a:ln w="9525" cap="flat" cmpd="sng">
                <a:solidFill>
                  <a:srgbClr val="666699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81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096963" y="6142038"/>
            <a:ext cx="304800" cy="244475"/>
            <a:chOff x="768" y="3096"/>
            <a:chExt cx="240" cy="192"/>
          </a:xfrm>
        </p:grpSpPr>
        <p:sp>
          <p:nvSpPr>
            <p:cNvPr id="548915" name="Oval 51"/>
            <p:cNvSpPr>
              <a:spLocks noChangeArrowheads="1"/>
            </p:cNvSpPr>
            <p:nvPr/>
          </p:nvSpPr>
          <p:spPr bwMode="auto">
            <a:xfrm>
              <a:off x="768" y="3096"/>
              <a:ext cx="240" cy="192"/>
            </a:xfrm>
            <a:prstGeom prst="ellipse">
              <a:avLst/>
            </a:prstGeom>
            <a:gradFill rotWithShape="0">
              <a:gsLst>
                <a:gs pos="0">
                  <a:srgbClr val="666699"/>
                </a:gs>
                <a:gs pos="100000">
                  <a:srgbClr val="99CCFF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48916" name="Rectangle 52"/>
            <p:cNvSpPr>
              <a:spLocks noChangeArrowheads="1"/>
            </p:cNvSpPr>
            <p:nvPr/>
          </p:nvSpPr>
          <p:spPr bwMode="auto">
            <a:xfrm>
              <a:off x="840" y="3144"/>
              <a:ext cx="96" cy="96"/>
            </a:xfrm>
            <a:prstGeom prst="rect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CC66"/>
                </a:gs>
              </a:gsLst>
              <a:lin ang="18900000" scaled="1"/>
            </a:gradFill>
            <a:ln w="9525" algn="ctr">
              <a:solidFill>
                <a:srgbClr val="666699"/>
              </a:solidFill>
              <a:miter lim="800000"/>
              <a:headEnd/>
              <a:tailEnd/>
            </a:ln>
            <a:effectLst>
              <a:outerShdw dist="17961" dir="81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53" name="Picture 3" descr="C:\Documents and Settings\Jiri\Local Settings\Temporary Internet Files\Content.IE5\FBC4DXA9\MCj04040230000[1].wmf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3461" y="5694558"/>
            <a:ext cx="948612" cy="8570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AH</a:t>
            </a:r>
            <a:r>
              <a:rPr lang="cs-CZ" dirty="0" smtClean="0"/>
              <a:t> a ESP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428206" y="1629045"/>
          <a:ext cx="6096000" cy="15621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0 - 7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8 - 15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16 - 23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24 - 31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Next header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Payload length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cs-CZ"/>
                        <a:t>RESERVED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algn="ctr"/>
                      <a:r>
                        <a:rPr lang="cs-CZ"/>
                        <a:t>Security parameters index (SPI)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algn="ctr"/>
                      <a:r>
                        <a:rPr lang="cs-CZ"/>
                        <a:t>Sequence number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algn="ctr"/>
                      <a:r>
                        <a:rPr lang="cs-CZ" dirty="0" err="1"/>
                        <a:t>Authentication</a:t>
                      </a:r>
                      <a:r>
                        <a:rPr lang="cs-CZ" dirty="0"/>
                        <a:t> data (</a:t>
                      </a:r>
                      <a:r>
                        <a:rPr lang="cs-CZ" dirty="0" err="1"/>
                        <a:t>variable</a:t>
                      </a:r>
                      <a:r>
                        <a:rPr lang="cs-CZ" dirty="0"/>
                        <a:t>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445623" y="3639652"/>
          <a:ext cx="6096000" cy="30099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0 - 7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8 - 15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16 - 23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24 - 31 bit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algn="ctr"/>
                      <a:r>
                        <a:rPr lang="cs-CZ"/>
                        <a:t>Security parameters index (SPI)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algn="ctr"/>
                      <a:r>
                        <a:rPr lang="cs-CZ"/>
                        <a:t>Sequence number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marL="0"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/>
                        <a:t>Payload data (variable)</a:t>
                      </a:r>
                    </a:p>
                    <a:p>
                      <a:pPr marL="0" algn="ctr"/>
                      <a:r>
                        <a:rPr lang="cs-CZ"/>
                        <a:t/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/>
                      <a:r>
                        <a:rPr lang="cs-CZ"/>
                        <a:t>Padding (0-255 bytes)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cs-CZ"/>
                        <a:t> 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Pad Length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cs-CZ"/>
                        <a:t>Next Header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algn="ctr"/>
                      <a:r>
                        <a:rPr lang="cs-CZ" dirty="0" err="1"/>
                        <a:t>Authentication</a:t>
                      </a:r>
                      <a:r>
                        <a:rPr lang="cs-CZ" dirty="0"/>
                        <a:t> Data (</a:t>
                      </a:r>
                      <a:r>
                        <a:rPr lang="cs-CZ" dirty="0" err="1"/>
                        <a:t>variable</a:t>
                      </a:r>
                      <a:r>
                        <a:rPr lang="cs-CZ" dirty="0"/>
                        <a:t>)</a:t>
                      </a:r>
                    </a:p>
                  </a:txBody>
                  <a:tcPr marL="19050" marR="19050" marT="19050" marB="1905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404333" y="3296601"/>
            <a:ext cx="2068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ESP </a:t>
            </a:r>
            <a:r>
              <a:rPr lang="cs-CZ" dirty="0" err="1" smtClean="0"/>
              <a:t>packet</a:t>
            </a:r>
            <a:r>
              <a:rPr lang="cs-CZ" dirty="0" smtClean="0"/>
              <a:t> diagram: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00568" y="1293619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AH</a:t>
            </a:r>
            <a:r>
              <a:rPr lang="cs-CZ" dirty="0" smtClean="0"/>
              <a:t> </a:t>
            </a:r>
            <a:r>
              <a:rPr lang="cs-CZ" dirty="0" err="1" smtClean="0"/>
              <a:t>packet</a:t>
            </a:r>
            <a:r>
              <a:rPr lang="cs-CZ" dirty="0" smtClean="0"/>
              <a:t> diagram: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3" name="Picture 3" descr="Practice_Spla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68400"/>
            <a:ext cx="1674813" cy="5156200"/>
          </a:xfrm>
          <a:prstGeom prst="rect">
            <a:avLst/>
          </a:prstGeom>
          <a:noFill/>
        </p:spPr>
      </p:pic>
      <p:sp>
        <p:nvSpPr>
          <p:cNvPr id="486433" name="AutoShape 33"/>
          <p:cNvSpPr>
            <a:spLocks noChangeArrowheads="1"/>
          </p:cNvSpPr>
          <p:nvPr/>
        </p:nvSpPr>
        <p:spPr bwMode="auto">
          <a:xfrm>
            <a:off x="4037164" y="2734573"/>
            <a:ext cx="2484406" cy="1994821"/>
          </a:xfrm>
          <a:prstGeom prst="roundRect">
            <a:avLst>
              <a:gd name="adj" fmla="val 7333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anchor="ctr">
            <a:spAutoFit/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SzPct val="70000"/>
            </a:pPr>
            <a:r>
              <a:rPr lang="cs-CZ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IPSec</a:t>
            </a:r>
            <a:endParaRPr lang="cs-CZ" sz="5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SzPct val="70000"/>
            </a:pPr>
            <a:r>
              <a:rPr lang="cs-CZ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0"/>
            <a:ext cx="7861300" cy="895350"/>
          </a:xfrm>
        </p:spPr>
        <p:txBody>
          <a:bodyPr/>
          <a:lstStyle/>
          <a:p>
            <a:r>
              <a:rPr lang="cs-CZ" smtClean="0"/>
              <a:t>Odkazy</a:t>
            </a:r>
            <a:endParaRPr lang="en-US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20750" y="1355725"/>
            <a:ext cx="7261225" cy="4687888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BitLocker</a:t>
            </a:r>
            <a:r>
              <a:rPr lang="cs-CZ" sz="1600" dirty="0" smtClean="0"/>
              <a:t> Drive </a:t>
            </a:r>
            <a:r>
              <a:rPr lang="cs-CZ" sz="1600" dirty="0" err="1" smtClean="0"/>
              <a:t>Encryption</a:t>
            </a:r>
            <a:r>
              <a:rPr lang="cs-CZ" sz="1600" dirty="0" smtClean="0"/>
              <a:t> (Step-by-Step </a:t>
            </a:r>
            <a:r>
              <a:rPr lang="cs-CZ" sz="1600" dirty="0" err="1" smtClean="0"/>
              <a:t>Guide</a:t>
            </a:r>
            <a:r>
              <a:rPr lang="cs-CZ" sz="1600" dirty="0" smtClean="0"/>
              <a:t>, </a:t>
            </a:r>
            <a:r>
              <a:rPr lang="cs-CZ" sz="1600" dirty="0" err="1" smtClean="0"/>
              <a:t>FAQ</a:t>
            </a:r>
            <a:r>
              <a:rPr lang="cs-CZ" sz="1600" dirty="0" smtClean="0"/>
              <a:t>, Design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Deployment</a:t>
            </a:r>
            <a:r>
              <a:rPr lang="cs-CZ" sz="1600" dirty="0" smtClean="0"/>
              <a:t> </a:t>
            </a:r>
            <a:r>
              <a:rPr lang="cs-CZ" sz="1600" dirty="0" err="1" smtClean="0"/>
              <a:t>Guide</a:t>
            </a:r>
            <a:r>
              <a:rPr lang="cs-CZ" sz="1600" dirty="0" smtClean="0"/>
              <a:t>, atd.): </a:t>
            </a:r>
            <a:r>
              <a:rPr lang="cs-CZ" sz="1600" dirty="0" smtClean="0">
                <a:solidFill>
                  <a:srgbClr val="00B050"/>
                </a:solidFill>
                <a:hlinkClick r:id="rId2"/>
              </a:rPr>
              <a:t>http://technet.microsoft.com/en-us/windowsvista/aa905065.aspx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smtClean="0"/>
              <a:t>Identity </a:t>
            </a:r>
            <a:r>
              <a:rPr lang="cs-CZ" sz="1600" dirty="0" err="1" smtClean="0"/>
              <a:t>and</a:t>
            </a:r>
            <a:r>
              <a:rPr lang="cs-CZ" sz="1600" dirty="0" smtClean="0"/>
              <a:t> Access </a:t>
            </a:r>
            <a:r>
              <a:rPr lang="cs-CZ" sz="1600" dirty="0" err="1" smtClean="0"/>
              <a:t>Control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http://technet2.microsoft.com/WindowsVista/en/library/ba1a3800-ce29-4f09-89ef-65bce923cdb51033.mspx?mfr=true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AES</a:t>
            </a:r>
            <a:r>
              <a:rPr lang="cs-CZ" sz="1600" dirty="0" smtClean="0"/>
              <a:t>-</a:t>
            </a:r>
            <a:r>
              <a:rPr lang="cs-CZ" sz="1600" dirty="0" err="1" smtClean="0"/>
              <a:t>CBC</a:t>
            </a:r>
            <a:r>
              <a:rPr lang="cs-CZ" sz="1600" dirty="0" smtClean="0"/>
              <a:t> + </a:t>
            </a:r>
            <a:r>
              <a:rPr lang="cs-CZ" sz="1600" dirty="0" err="1" smtClean="0"/>
              <a:t>Elephant</a:t>
            </a:r>
            <a:r>
              <a:rPr lang="cs-CZ" sz="1600" dirty="0" smtClean="0"/>
              <a:t> </a:t>
            </a:r>
            <a:r>
              <a:rPr lang="cs-CZ" sz="1600" dirty="0" err="1" smtClean="0"/>
              <a:t>diffuser</a:t>
            </a:r>
            <a:r>
              <a:rPr lang="cs-CZ" sz="1600" dirty="0" smtClean="0"/>
              <a:t> - A Disk </a:t>
            </a:r>
            <a:r>
              <a:rPr lang="cs-CZ" sz="1600" dirty="0" err="1" smtClean="0"/>
              <a:t>Encryption</a:t>
            </a:r>
            <a:r>
              <a:rPr lang="cs-CZ" sz="1600" dirty="0" smtClean="0"/>
              <a:t> </a:t>
            </a:r>
            <a:r>
              <a:rPr lang="cs-CZ" sz="1600" dirty="0" err="1" smtClean="0"/>
              <a:t>Algorithm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Windows Vista: 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microsoft.com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downloads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details.aspx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?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FamilyID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=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131DAE03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-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39AE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-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48BE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-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A8D6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-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8B0034C92555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&amp;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displaylang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=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en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BitLocker</a:t>
            </a:r>
            <a:r>
              <a:rPr lang="cs-CZ" sz="1600" dirty="0" smtClean="0"/>
              <a:t> Drive </a:t>
            </a:r>
            <a:r>
              <a:rPr lang="cs-CZ" sz="1600" dirty="0" err="1" smtClean="0"/>
              <a:t>Encryption</a:t>
            </a:r>
            <a:r>
              <a:rPr lang="cs-CZ" sz="1600" dirty="0" smtClean="0"/>
              <a:t> - </a:t>
            </a:r>
            <a:r>
              <a:rPr lang="en-US" sz="1600" dirty="0" smtClean="0"/>
              <a:t>Changes in Functionality from Windows Server 2003 with </a:t>
            </a:r>
            <a:r>
              <a:rPr lang="en-US" sz="1600" dirty="0" err="1" smtClean="0"/>
              <a:t>SP1</a:t>
            </a:r>
            <a:r>
              <a:rPr lang="en-US" sz="1600" dirty="0" smtClean="0"/>
              <a:t> to Windows Server 2008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http://technet2.microsoft.com/windowsserver2008/en/library/2d130e11-a796-43b7-98ed-d389cad285f51033.mspx?mfr=true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err="1" smtClean="0"/>
              <a:t>BitLocker</a:t>
            </a:r>
            <a:r>
              <a:rPr lang="en-US" sz="1600" dirty="0" smtClean="0"/>
              <a:t> Drive Encryption Step-by-Step Guide for Windows Server Code Name </a:t>
            </a:r>
            <a:r>
              <a:rPr lang="cs-CZ" sz="1600" dirty="0" smtClean="0"/>
              <a:t>„</a:t>
            </a:r>
            <a:r>
              <a:rPr lang="en-US" sz="1600" dirty="0" smtClean="0"/>
              <a:t>Longhorn</a:t>
            </a:r>
            <a:r>
              <a:rPr lang="cs-CZ" sz="1600" dirty="0" smtClean="0"/>
              <a:t>“: </a:t>
            </a:r>
            <a:r>
              <a:rPr lang="cs-CZ" sz="1600" dirty="0" smtClean="0">
                <a:solidFill>
                  <a:srgbClr val="00B050"/>
                </a:solidFill>
                <a:hlinkClick r:id="rId6"/>
              </a:rPr>
              <a:t>http://technet2.microsoft.com/windowsserver2008/en/library/cbc28269-5146-4672-9161-8872697897061033.mspx?mfr=true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Download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Drive Preparation Tool</a:t>
            </a:r>
            <a:r>
              <a:rPr lang="cs-CZ" sz="1600" dirty="0" smtClean="0"/>
              <a:t>: </a:t>
            </a:r>
            <a:r>
              <a:rPr lang="en-US" sz="1600" dirty="0" smtClean="0">
                <a:solidFill>
                  <a:srgbClr val="00B050"/>
                </a:solidFill>
                <a:hlinkClick r:id="rId7"/>
              </a:rPr>
              <a:t>http://calshare.berkeley.edu/sites/cois/Vista/Document%20Library/BitLocker%20Drive%20Preparation%20Tool.zip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800" dirty="0" smtClean="0"/>
              <a:t>Specs and Whitepapers</a:t>
            </a:r>
            <a:r>
              <a:rPr lang="cs-CZ" sz="1800" dirty="0" smtClean="0"/>
              <a:t>: </a:t>
            </a:r>
            <a:r>
              <a:rPr lang="en-US" sz="1600" dirty="0" smtClean="0">
                <a:solidFill>
                  <a:srgbClr val="00B050"/>
                </a:solidFill>
                <a:hlinkClick r:id="rId8"/>
              </a:rPr>
              <a:t>http://www.microsoft.com/whdc/system/platform/hwsecurity/default.mspx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TCG</a:t>
            </a:r>
            <a:r>
              <a:rPr lang="cs-CZ" sz="1600" dirty="0" smtClean="0"/>
              <a:t>: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hlinkClick r:id="rId9"/>
              </a:rPr>
              <a:t>http://www.trustedcomputinggroup.org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6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0"/>
            <a:ext cx="7861300" cy="895350"/>
          </a:xfrm>
        </p:spPr>
        <p:txBody>
          <a:bodyPr/>
          <a:lstStyle/>
          <a:p>
            <a:r>
              <a:rPr lang="cs-CZ" smtClean="0"/>
              <a:t>Odkazy</a:t>
            </a:r>
            <a:endParaRPr lang="en-US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20750" y="1355725"/>
            <a:ext cx="7261225" cy="4687888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Encrypting</a:t>
            </a:r>
            <a:r>
              <a:rPr lang="cs-CZ" sz="1600" dirty="0" smtClean="0"/>
              <a:t> </a:t>
            </a:r>
            <a:r>
              <a:rPr lang="cs-CZ" sz="1600" dirty="0" err="1" smtClean="0"/>
              <a:t>File</a:t>
            </a:r>
            <a:r>
              <a:rPr lang="cs-CZ" sz="1600" dirty="0" smtClean="0"/>
              <a:t> </a:t>
            </a:r>
            <a:r>
              <a:rPr lang="cs-CZ" sz="1600" dirty="0" err="1" smtClean="0"/>
              <a:t>System</a:t>
            </a:r>
            <a:r>
              <a:rPr lang="cs-CZ" sz="1600" dirty="0" smtClean="0"/>
              <a:t> in Windows XP </a:t>
            </a:r>
            <a:r>
              <a:rPr lang="cs-CZ" sz="1600" dirty="0" err="1" smtClean="0"/>
              <a:t>and</a:t>
            </a:r>
            <a:r>
              <a:rPr lang="cs-CZ" sz="1600" dirty="0" smtClean="0"/>
              <a:t> Windows Server 2003: </a:t>
            </a:r>
            <a:r>
              <a:rPr lang="cs-CZ" sz="1600" dirty="0" smtClean="0">
                <a:solidFill>
                  <a:srgbClr val="00B050"/>
                </a:solidFill>
                <a:hlinkClick r:id="rId2"/>
              </a:rPr>
              <a:t>http://technet.microsoft.com/en-us/library/bb457065.aspx</a:t>
            </a:r>
            <a:r>
              <a:rPr lang="cs-CZ" sz="1600" dirty="0" smtClean="0">
                <a:solidFill>
                  <a:srgbClr val="00B050"/>
                </a:solidFill>
              </a:rPr>
              <a:t>  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Resource</a:t>
            </a:r>
            <a:r>
              <a:rPr lang="cs-CZ" sz="1600" dirty="0" smtClean="0"/>
              <a:t> </a:t>
            </a:r>
            <a:r>
              <a:rPr lang="cs-CZ" sz="1600" dirty="0" err="1" smtClean="0"/>
              <a:t>Kit</a:t>
            </a:r>
            <a:r>
              <a:rPr lang="cs-CZ" sz="1600" dirty="0" smtClean="0"/>
              <a:t> </a:t>
            </a:r>
            <a:r>
              <a:rPr lang="cs-CZ" sz="1600" dirty="0" err="1" smtClean="0"/>
              <a:t>article</a:t>
            </a:r>
            <a:r>
              <a:rPr lang="cs-CZ" sz="1600" dirty="0" smtClean="0"/>
              <a:t> on </a:t>
            </a:r>
            <a:r>
              <a:rPr lang="cs-CZ" sz="1600" dirty="0" err="1" smtClean="0"/>
              <a:t>EFS</a:t>
            </a:r>
            <a:r>
              <a:rPr lang="cs-CZ" sz="1600" dirty="0" smtClean="0"/>
              <a:t> in Windows 2000: 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microsoft.com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technet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prodtechnol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windows2000serv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reskit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distrib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dsck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_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efs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_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xhkd.mspx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?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mfr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=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true</a:t>
            </a:r>
            <a:r>
              <a:rPr lang="cs-CZ" sz="1600" dirty="0" smtClean="0">
                <a:solidFill>
                  <a:srgbClr val="00B050"/>
                </a:solidFill>
              </a:rPr>
              <a:t>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Using</a:t>
            </a:r>
            <a:r>
              <a:rPr lang="cs-CZ" sz="1600" dirty="0" smtClean="0"/>
              <a:t> </a:t>
            </a:r>
            <a:r>
              <a:rPr lang="cs-CZ" sz="1600" dirty="0" err="1" smtClean="0"/>
              <a:t>Encrypting</a:t>
            </a:r>
            <a:r>
              <a:rPr lang="cs-CZ" sz="1600" dirty="0" smtClean="0"/>
              <a:t> </a:t>
            </a:r>
            <a:r>
              <a:rPr lang="cs-CZ" sz="1600" dirty="0" err="1" smtClean="0"/>
              <a:t>File</a:t>
            </a:r>
            <a:r>
              <a:rPr lang="cs-CZ" sz="1600" dirty="0" smtClean="0"/>
              <a:t> </a:t>
            </a:r>
            <a:r>
              <a:rPr lang="cs-CZ" sz="1600" dirty="0" err="1" smtClean="0"/>
              <a:t>System</a:t>
            </a:r>
            <a:r>
              <a:rPr lang="cs-CZ" sz="1600" dirty="0" smtClean="0"/>
              <a:t> in Windows XP: 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http://technet.microsoft.com/en-us/library/bb457116.aspx</a:t>
            </a:r>
            <a:r>
              <a:rPr lang="cs-CZ" sz="1600" dirty="0" smtClean="0">
                <a:solidFill>
                  <a:srgbClr val="00B050"/>
                </a:solidFill>
              </a:rPr>
              <a:t>  </a:t>
            </a:r>
            <a:r>
              <a:rPr lang="cs-CZ" sz="1600" dirty="0" smtClean="0"/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How</a:t>
            </a:r>
            <a:r>
              <a:rPr lang="cs-CZ" sz="1600" dirty="0" smtClean="0"/>
              <a:t> </a:t>
            </a:r>
            <a:r>
              <a:rPr lang="cs-CZ" sz="1600" dirty="0" err="1" smtClean="0"/>
              <a:t>EFS</a:t>
            </a:r>
            <a:r>
              <a:rPr lang="cs-CZ" sz="1600" dirty="0" smtClean="0"/>
              <a:t> Works in Windows 2000: 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microsoft.com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technet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prodtechnol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windows2000serv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reskit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distrib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dsck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_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efs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_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duwf.mspx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?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mfr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=</a:t>
            </a:r>
            <a:r>
              <a:rPr lang="cs-CZ" sz="1600" dirty="0" err="1" smtClean="0">
                <a:solidFill>
                  <a:srgbClr val="00B050"/>
                </a:solidFill>
                <a:hlinkClick r:id="rId5"/>
              </a:rPr>
              <a:t>true</a:t>
            </a:r>
            <a:r>
              <a:rPr lang="cs-CZ" sz="1600" dirty="0" smtClean="0">
                <a:solidFill>
                  <a:srgbClr val="00B050"/>
                </a:solidFill>
              </a:rPr>
              <a:t> 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smtClean="0"/>
              <a:t>Network </a:t>
            </a:r>
            <a:r>
              <a:rPr lang="cs-CZ" sz="1600" dirty="0" err="1" smtClean="0"/>
              <a:t>Associates</a:t>
            </a:r>
            <a:r>
              <a:rPr lang="cs-CZ" sz="1600" dirty="0" smtClean="0"/>
              <a:t> </a:t>
            </a:r>
            <a:r>
              <a:rPr lang="cs-CZ" sz="1600" dirty="0" err="1" smtClean="0"/>
              <a:t>technical</a:t>
            </a:r>
            <a:r>
              <a:rPr lang="cs-CZ" sz="1600" dirty="0" smtClean="0"/>
              <a:t> </a:t>
            </a:r>
            <a:r>
              <a:rPr lang="cs-CZ" sz="1600" dirty="0" err="1" smtClean="0"/>
              <a:t>article</a:t>
            </a:r>
            <a:r>
              <a:rPr lang="cs-CZ" sz="1600" dirty="0" smtClean="0"/>
              <a:t> on </a:t>
            </a:r>
            <a:r>
              <a:rPr lang="cs-CZ" sz="1600" dirty="0" err="1" smtClean="0"/>
              <a:t>EFS</a:t>
            </a:r>
            <a:r>
              <a:rPr lang="cs-CZ" sz="1600" dirty="0" smtClean="0"/>
              <a:t> in Windows Server 2003: </a:t>
            </a:r>
            <a:r>
              <a:rPr lang="cs-CZ" sz="1600" dirty="0" smtClean="0">
                <a:solidFill>
                  <a:srgbClr val="00B050"/>
                </a:solidFill>
                <a:hlinkClick r:id="rId6"/>
              </a:rPr>
              <a:t>http://msdn2.microsoft.com/en-us/library/ms995356.aspx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smtClean="0"/>
              <a:t>Roberta </a:t>
            </a:r>
            <a:r>
              <a:rPr lang="cs-CZ" sz="1600" dirty="0" err="1" smtClean="0"/>
              <a:t>Bragg</a:t>
            </a:r>
            <a:r>
              <a:rPr lang="cs-CZ" sz="1600" dirty="0" smtClean="0"/>
              <a:t> meta-</a:t>
            </a:r>
            <a:r>
              <a:rPr lang="cs-CZ" sz="1600" dirty="0" err="1" smtClean="0"/>
              <a:t>article</a:t>
            </a:r>
            <a:r>
              <a:rPr lang="cs-CZ" sz="1600" dirty="0" smtClean="0"/>
              <a:t> </a:t>
            </a:r>
            <a:r>
              <a:rPr lang="cs-CZ" sz="1600" dirty="0" err="1" smtClean="0"/>
              <a:t>linking</a:t>
            </a:r>
            <a:r>
              <a:rPr lang="cs-CZ" sz="1600" dirty="0" smtClean="0"/>
              <a:t> to many </a:t>
            </a:r>
            <a:r>
              <a:rPr lang="cs-CZ" sz="1600" dirty="0" err="1" smtClean="0"/>
              <a:t>EFS</a:t>
            </a:r>
            <a:r>
              <a:rPr lang="cs-CZ" sz="1600" dirty="0" smtClean="0"/>
              <a:t> </a:t>
            </a:r>
            <a:r>
              <a:rPr lang="cs-CZ" sz="1600" dirty="0" err="1" smtClean="0"/>
              <a:t>resources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microsoft.com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technet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security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guidance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cryptographyetc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efs.mspx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EFS</a:t>
            </a:r>
            <a:r>
              <a:rPr lang="cs-CZ" sz="1600" dirty="0" smtClean="0"/>
              <a:t> </a:t>
            </a:r>
            <a:r>
              <a:rPr lang="cs-CZ" sz="1600" dirty="0" err="1" smtClean="0"/>
              <a:t>presentation</a:t>
            </a:r>
            <a:r>
              <a:rPr lang="cs-CZ" sz="1600" dirty="0" smtClean="0"/>
              <a:t> on </a:t>
            </a:r>
            <a:r>
              <a:rPr lang="cs-CZ" sz="1600" dirty="0" err="1" smtClean="0"/>
              <a:t>deployment</a:t>
            </a:r>
            <a:r>
              <a:rPr lang="cs-CZ" sz="1600" dirty="0" smtClean="0"/>
              <a:t>, </a:t>
            </a:r>
            <a:r>
              <a:rPr lang="cs-CZ" sz="1600" dirty="0" err="1" smtClean="0"/>
              <a:t>threat</a:t>
            </a:r>
            <a:r>
              <a:rPr lang="cs-CZ" sz="1600" dirty="0" smtClean="0"/>
              <a:t> </a:t>
            </a:r>
            <a:r>
              <a:rPr lang="cs-CZ" sz="1600" dirty="0" err="1" smtClean="0"/>
              <a:t>mitigation</a:t>
            </a:r>
            <a:r>
              <a:rPr lang="cs-CZ" sz="1600" dirty="0" smtClean="0"/>
              <a:t>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operational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best</a:t>
            </a:r>
            <a:r>
              <a:rPr lang="cs-CZ" sz="1600" dirty="0" smtClean="0"/>
              <a:t> </a:t>
            </a:r>
            <a:r>
              <a:rPr lang="cs-CZ" sz="1600" dirty="0" err="1" smtClean="0"/>
              <a:t>practices</a:t>
            </a:r>
            <a:r>
              <a:rPr lang="cs-CZ" sz="1600" dirty="0" smtClean="0"/>
              <a:t> – </a:t>
            </a:r>
            <a:r>
              <a:rPr lang="cs-CZ" sz="1600" dirty="0" err="1" smtClean="0"/>
              <a:t>webcast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8"/>
              </a:rPr>
              <a:t>http://msevents.microsoft.com/CUI/WebCastEventDetails.aspx?culture=en-US&amp;EventID=1032264167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err="1" smtClean="0"/>
              <a:t>SSL</a:t>
            </a:r>
            <a:r>
              <a:rPr lang="en-US" sz="1600" dirty="0" smtClean="0"/>
              <a:t> 2.0 specification (published 1994)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9"/>
              </a:rPr>
              <a:t>http://wp.netscape.com/eng/security/SSL_2.html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err="1" smtClean="0"/>
              <a:t>SSL</a:t>
            </a:r>
            <a:r>
              <a:rPr lang="en-US" sz="1600" dirty="0" smtClean="0"/>
              <a:t> 3.0 specification (published 1996)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10"/>
              </a:rPr>
              <a:t>http://wp.netscape.com/eng/ssl3/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The </a:t>
            </a:r>
            <a:r>
              <a:rPr lang="en-US" sz="1600" dirty="0" err="1" smtClean="0"/>
              <a:t>IETF</a:t>
            </a:r>
            <a:r>
              <a:rPr lang="en-US" sz="1600" dirty="0" smtClean="0"/>
              <a:t> TLS Workgroup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11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11"/>
              </a:rPr>
              <a:t>ietf.org</a:t>
            </a:r>
            <a:r>
              <a:rPr lang="cs-CZ" sz="1600" dirty="0" smtClean="0">
                <a:solidFill>
                  <a:srgbClr val="00B050"/>
                </a:solidFill>
                <a:hlinkClick r:id="rId11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11"/>
              </a:rPr>
              <a:t>html.charters</a:t>
            </a:r>
            <a:r>
              <a:rPr lang="cs-CZ" sz="1600" dirty="0" smtClean="0">
                <a:solidFill>
                  <a:srgbClr val="00B050"/>
                </a:solidFill>
                <a:hlinkClick r:id="rId11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11"/>
              </a:rPr>
              <a:t>tls</a:t>
            </a:r>
            <a:r>
              <a:rPr lang="cs-CZ" sz="1600" dirty="0" smtClean="0">
                <a:solidFill>
                  <a:srgbClr val="00B050"/>
                </a:solidFill>
                <a:hlinkClick r:id="rId11"/>
              </a:rPr>
              <a:t>-charter.</a:t>
            </a:r>
            <a:r>
              <a:rPr lang="cs-CZ" sz="1600" dirty="0" err="1" smtClean="0">
                <a:solidFill>
                  <a:srgbClr val="00B050"/>
                </a:solidFill>
                <a:hlinkClick r:id="rId11"/>
              </a:rPr>
              <a:t>html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TLS</a:t>
            </a:r>
            <a:r>
              <a:rPr lang="cs-CZ" sz="1600" dirty="0" smtClean="0"/>
              <a:t> </a:t>
            </a:r>
            <a:r>
              <a:rPr lang="cs-CZ" sz="1600" dirty="0" err="1" smtClean="0"/>
              <a:t>Protocol</a:t>
            </a:r>
            <a:r>
              <a:rPr lang="cs-CZ" sz="1600" dirty="0" smtClean="0"/>
              <a:t> - </a:t>
            </a:r>
            <a:r>
              <a:rPr lang="cs-CZ" sz="1600" dirty="0" err="1" smtClean="0"/>
              <a:t>Version</a:t>
            </a:r>
            <a:r>
              <a:rPr lang="cs-CZ" sz="1600" dirty="0" smtClean="0"/>
              <a:t> 1.0: </a:t>
            </a:r>
            <a:r>
              <a:rPr lang="cs-CZ" sz="1600" dirty="0" smtClean="0">
                <a:solidFill>
                  <a:srgbClr val="00B050"/>
                </a:solidFill>
                <a:hlinkClick r:id="rId12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12"/>
              </a:rPr>
              <a:t>ietf.org</a:t>
            </a:r>
            <a:r>
              <a:rPr lang="cs-CZ" sz="1600" dirty="0" smtClean="0">
                <a:solidFill>
                  <a:srgbClr val="00B050"/>
                </a:solidFill>
                <a:hlinkClick r:id="rId12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12"/>
              </a:rPr>
              <a:t>rfc</a:t>
            </a:r>
            <a:r>
              <a:rPr lang="cs-CZ" sz="1600" dirty="0" smtClean="0">
                <a:solidFill>
                  <a:srgbClr val="00B050"/>
                </a:solidFill>
                <a:hlinkClick r:id="rId12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12"/>
              </a:rPr>
              <a:t>rfc2246.txt</a:t>
            </a:r>
            <a:r>
              <a:rPr lang="cs-CZ" sz="1600" dirty="0" smtClean="0">
                <a:solidFill>
                  <a:srgbClr val="00B050"/>
                </a:solidFill>
              </a:rPr>
              <a:t> 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err="1" smtClean="0"/>
              <a:t>SSL</a:t>
            </a:r>
            <a:r>
              <a:rPr lang="en-US" sz="1600" dirty="0" smtClean="0"/>
              <a:t> Security Forum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13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13"/>
              </a:rPr>
              <a:t>ssl</a:t>
            </a:r>
            <a:r>
              <a:rPr lang="cs-CZ" sz="1600" dirty="0" smtClean="0">
                <a:solidFill>
                  <a:srgbClr val="00B050"/>
                </a:solidFill>
                <a:hlinkClick r:id="rId13"/>
              </a:rPr>
              <a:t>-</a:t>
            </a:r>
            <a:r>
              <a:rPr lang="cs-CZ" sz="1600" dirty="0" err="1" smtClean="0">
                <a:solidFill>
                  <a:srgbClr val="00B050"/>
                </a:solidFill>
                <a:hlinkClick r:id="rId13"/>
              </a:rPr>
              <a:t>forum.com</a:t>
            </a:r>
            <a:r>
              <a:rPr lang="cs-CZ" sz="1600" dirty="0" smtClean="0">
                <a:solidFill>
                  <a:srgbClr val="00B050"/>
                </a:solidFill>
                <a:hlinkClick r:id="rId13"/>
              </a:rPr>
              <a:t>/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endParaRPr lang="en-US" sz="16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err="1" smtClean="0"/>
              <a:t>SSL</a:t>
            </a:r>
            <a:r>
              <a:rPr lang="en-US" sz="1600" dirty="0" smtClean="0"/>
              <a:t> tutorial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14"/>
              </a:rPr>
              <a:t>http://www2.rad.com/networks/2001/ssl/index.htm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630" y="1216325"/>
            <a:ext cx="3959526" cy="4425351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cs-CZ" sz="2000" i="1" dirty="0" smtClean="0"/>
          </a:p>
          <a:p>
            <a:pPr algn="ctr" eaLnBrk="1" hangingPunct="1">
              <a:buFontTx/>
              <a:buNone/>
            </a:pPr>
            <a:r>
              <a:rPr lang="en-US" sz="2000" i="1" dirty="0" smtClean="0"/>
              <a:t>“</a:t>
            </a:r>
            <a:r>
              <a:rPr lang="en-US" sz="2000" i="1" dirty="0" err="1" smtClean="0"/>
              <a:t>BitLocker</a:t>
            </a:r>
            <a:r>
              <a:rPr lang="en-US" sz="2000" i="1" dirty="0" smtClean="0"/>
              <a:t> Drive Encryption </a:t>
            </a:r>
            <a:r>
              <a:rPr lang="cs-CZ" sz="2000" i="1" dirty="0" smtClean="0"/>
              <a:t>nabízí silnou ochranu pro </a:t>
            </a:r>
            <a:r>
              <a:rPr lang="en-US" sz="2000" i="1" dirty="0" smtClean="0"/>
              <a:t>data </a:t>
            </a:r>
            <a:r>
              <a:rPr lang="cs-CZ" sz="2000" i="1" dirty="0" smtClean="0"/>
              <a:t>uložených</a:t>
            </a:r>
            <a:r>
              <a:rPr lang="en-US" sz="2000" i="1" dirty="0" smtClean="0"/>
              <a:t> </a:t>
            </a:r>
            <a:r>
              <a:rPr lang="cs-CZ" sz="2000" i="1" dirty="0" smtClean="0"/>
              <a:t>na</a:t>
            </a:r>
            <a:r>
              <a:rPr lang="en-US" sz="2000" i="1" dirty="0" smtClean="0"/>
              <a:t> Windows Vista </a:t>
            </a:r>
            <a:r>
              <a:rPr lang="cs-CZ" sz="2000" i="1" dirty="0" smtClean="0"/>
              <a:t>a Windows Server 2008 </a:t>
            </a:r>
            <a:r>
              <a:rPr lang="en-US" sz="2000" i="1" dirty="0" err="1" smtClean="0"/>
              <a:t>syst</a:t>
            </a:r>
            <a:r>
              <a:rPr lang="cs-CZ" sz="2000" i="1" dirty="0" smtClean="0"/>
              <a:t>é</a:t>
            </a:r>
            <a:r>
              <a:rPr lang="en-US" sz="2000" i="1" dirty="0" smtClean="0"/>
              <a:t>m</a:t>
            </a:r>
            <a:r>
              <a:rPr lang="cs-CZ" sz="2000" i="1" dirty="0" smtClean="0"/>
              <a:t>ech</a:t>
            </a:r>
            <a:r>
              <a:rPr lang="en-US" sz="2000" i="1" dirty="0" smtClean="0"/>
              <a:t> – </a:t>
            </a:r>
            <a:r>
              <a:rPr lang="cs-CZ" sz="2000" i="1" dirty="0" smtClean="0"/>
              <a:t>i když je systém držen v nepovolaných rukách nebo běží pod jiným nebo útočícím systémem.</a:t>
            </a:r>
          </a:p>
          <a:p>
            <a:pPr algn="ctr" eaLnBrk="1" hangingPunct="1">
              <a:buFontTx/>
              <a:buNone/>
            </a:pPr>
            <a:r>
              <a:rPr lang="en-US" sz="2000" i="1" dirty="0" smtClean="0"/>
              <a:t> </a:t>
            </a:r>
            <a:r>
              <a:rPr lang="en-US" sz="2000" i="1" dirty="0" err="1" smtClean="0"/>
              <a:t>BitLocker</a:t>
            </a:r>
            <a:r>
              <a:rPr lang="en-US" sz="2000" i="1" dirty="0" smtClean="0"/>
              <a:t> </a:t>
            </a:r>
            <a:r>
              <a:rPr lang="cs-CZ" sz="2000" i="1" dirty="0" smtClean="0"/>
              <a:t>tedy šifruje celý disk a to zabrání zloději, aby nastartoval jiný OS a mohl tak přistoupit k vašim dokumentům, e-mailům, </a:t>
            </a:r>
            <a:r>
              <a:rPr lang="cs-CZ" sz="2000" i="1" dirty="0" err="1" smtClean="0"/>
              <a:t>kešovaným</a:t>
            </a:r>
            <a:r>
              <a:rPr lang="cs-CZ" sz="2000" i="1" dirty="0" smtClean="0"/>
              <a:t> datům, mohl resetovat heslo lokálního administrátora apod.</a:t>
            </a:r>
            <a:r>
              <a:rPr lang="en-US" sz="2000" i="1" dirty="0" smtClean="0"/>
              <a:t>”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142875"/>
            <a:ext cx="7399337" cy="582613"/>
          </a:xfrm>
        </p:spPr>
        <p:txBody>
          <a:bodyPr/>
          <a:lstStyle/>
          <a:p>
            <a:r>
              <a:rPr lang="cs-CZ" dirty="0" err="1" smtClean="0"/>
              <a:t>BitLocker</a:t>
            </a:r>
            <a:endParaRPr 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72697" y="1545273"/>
            <a:ext cx="3694112" cy="387667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rgbClr val="8EE8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848884" y="1748473"/>
            <a:ext cx="3152775" cy="3362325"/>
          </a:xfrm>
          <a:prstGeom prst="ellipse">
            <a:avLst/>
          </a:prstGeom>
          <a:gradFill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874284" y="1551623"/>
            <a:ext cx="3687763" cy="1360488"/>
          </a:xfrm>
          <a:prstGeom prst="rect">
            <a:avLst/>
          </a:prstGeom>
          <a:gradFill rotWithShape="0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26709" y="1678623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BitLocker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957084" y="4002723"/>
            <a:ext cx="625475" cy="593725"/>
          </a:xfrm>
          <a:prstGeom prst="line">
            <a:avLst/>
          </a:prstGeom>
          <a:noFill/>
          <a:ln w="38100">
            <a:solidFill>
              <a:srgbClr val="FFFFFF">
                <a:alpha val="59999"/>
              </a:srgb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449209" y="4486911"/>
          <a:ext cx="8890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Visio" r:id="rId4" imgW="672306" imgH="573405" progId="Visio.Drawing.11">
                  <p:embed/>
                </p:oleObj>
              </mc:Choice>
              <mc:Fallback>
                <p:oleObj name="Visio" r:id="rId4" imgW="672306" imgH="57340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9209" y="4486911"/>
                        <a:ext cx="8890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folHlink">
                                    <a:gamma/>
                                    <a:shade val="66275"/>
                                    <a:invGamma/>
                                  </a:schemeClr>
                                </a:gs>
                                <a:gs pos="50000">
                                  <a:schemeClr val="folHlink"/>
                                </a:gs>
                                <a:gs pos="100000">
                                  <a:schemeClr val="folHlink">
                                    <a:gamma/>
                                    <a:shade val="66275"/>
                                    <a:invGamma/>
                                  </a:schemeClr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5341009" y="2335848"/>
            <a:ext cx="2117725" cy="2136775"/>
            <a:chOff x="296" y="1915"/>
            <a:chExt cx="1463" cy="1416"/>
          </a:xfrm>
        </p:grpSpPr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1423" y="2347"/>
              <a:ext cx="336" cy="403"/>
              <a:chOff x="1116" y="2220"/>
              <a:chExt cx="336" cy="403"/>
            </a:xfrm>
          </p:grpSpPr>
          <p:pic>
            <p:nvPicPr>
              <p:cNvPr id="13" name="Picture 13" descr="database green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16" y="2220"/>
                <a:ext cx="33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4" descr="Security Emergency Procedure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192" y="2368"/>
                <a:ext cx="165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15" descr="Security Download all no shadow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6" y="1915"/>
              <a:ext cx="1348" cy="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6" descr="secure ke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7484" y="4691698"/>
            <a:ext cx="3302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chart shadow"/>
          <p:cNvPicPr>
            <a:picLocks noChangeAspect="1" noChangeArrowheads="1"/>
          </p:cNvPicPr>
          <p:nvPr/>
        </p:nvPicPr>
        <p:blipFill>
          <a:blip r:embed="rId10"/>
          <a:srcRect b="22131"/>
          <a:stretch>
            <a:fillRect/>
          </a:stretch>
        </p:blipFill>
        <p:spPr bwMode="auto">
          <a:xfrm>
            <a:off x="4758397" y="1437323"/>
            <a:ext cx="39147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chart shadow"/>
          <p:cNvPicPr>
            <a:picLocks noChangeAspect="1" noChangeArrowheads="1"/>
          </p:cNvPicPr>
          <p:nvPr/>
        </p:nvPicPr>
        <p:blipFill>
          <a:blip r:embed="rId10"/>
          <a:srcRect t="26814"/>
          <a:stretch>
            <a:fillRect/>
          </a:stretch>
        </p:blipFill>
        <p:spPr bwMode="auto">
          <a:xfrm>
            <a:off x="4758397" y="3556636"/>
            <a:ext cx="391477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500" y="0"/>
            <a:ext cx="7861300" cy="895350"/>
          </a:xfrm>
        </p:spPr>
        <p:txBody>
          <a:bodyPr/>
          <a:lstStyle/>
          <a:p>
            <a:r>
              <a:rPr lang="cs-CZ" smtClean="0"/>
              <a:t>Odkazy</a:t>
            </a:r>
            <a:endParaRPr lang="en-US" smtClean="0"/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20750" y="1355725"/>
            <a:ext cx="7261225" cy="4687888"/>
          </a:xfrm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endParaRPr lang="cs-CZ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cs-CZ" sz="1600" dirty="0" smtClean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Security Architecture for the Internet Protocol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2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2"/>
              </a:rPr>
              <a:t>ietf.org</a:t>
            </a:r>
            <a:r>
              <a:rPr lang="cs-CZ" sz="1600" dirty="0" smtClean="0">
                <a:solidFill>
                  <a:srgbClr val="00B050"/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2"/>
              </a:rPr>
              <a:t>rfc</a:t>
            </a:r>
            <a:r>
              <a:rPr lang="cs-CZ" sz="1600" dirty="0" smtClean="0">
                <a:solidFill>
                  <a:srgbClr val="00B050"/>
                </a:solidFill>
                <a:hlinkClick r:id="rId2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2"/>
              </a:rPr>
              <a:t>rfc2401.txt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smtClean="0"/>
              <a:t>IP Security </a:t>
            </a:r>
            <a:r>
              <a:rPr lang="cs-CZ" sz="1600" dirty="0" err="1" smtClean="0"/>
              <a:t>Document</a:t>
            </a:r>
            <a:r>
              <a:rPr lang="cs-CZ" sz="1600" dirty="0" smtClean="0"/>
              <a:t> </a:t>
            </a:r>
            <a:r>
              <a:rPr lang="cs-CZ" sz="1600" dirty="0" err="1" smtClean="0"/>
              <a:t>Roadmap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ietf.org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rfc</a:t>
            </a:r>
            <a:r>
              <a:rPr lang="cs-CZ" sz="1600" dirty="0" smtClean="0">
                <a:solidFill>
                  <a:srgbClr val="00B050"/>
                </a:solidFill>
                <a:hlinkClick r:id="rId3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3"/>
              </a:rPr>
              <a:t>rfc2411.txt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Securing Data in Transit with IPSec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http://www.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windowsecurity.com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articles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Securing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_Data_in_Transit_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with</a:t>
            </a:r>
            <a:r>
              <a:rPr lang="cs-CZ" sz="1600" dirty="0" smtClean="0">
                <a:solidFill>
                  <a:srgbClr val="00B050"/>
                </a:solidFill>
                <a:hlinkClick r:id="rId4"/>
              </a:rPr>
              <a:t>_</a:t>
            </a:r>
            <a:r>
              <a:rPr lang="cs-CZ" sz="1600" dirty="0" err="1" smtClean="0">
                <a:solidFill>
                  <a:srgbClr val="00B050"/>
                </a:solidFill>
                <a:hlinkClick r:id="rId4"/>
              </a:rPr>
              <a:t>IPSec.html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Using</a:t>
            </a:r>
            <a:r>
              <a:rPr lang="cs-CZ" sz="1600" dirty="0" smtClean="0"/>
              <a:t> Internet </a:t>
            </a:r>
            <a:r>
              <a:rPr lang="cs-CZ" sz="1600" dirty="0" err="1" smtClean="0"/>
              <a:t>Protocol</a:t>
            </a:r>
            <a:r>
              <a:rPr lang="cs-CZ" sz="1600" dirty="0" smtClean="0"/>
              <a:t> Security: </a:t>
            </a:r>
            <a:r>
              <a:rPr lang="cs-CZ" sz="1600" dirty="0" smtClean="0">
                <a:solidFill>
                  <a:srgbClr val="00B050"/>
                </a:solidFill>
                <a:hlinkClick r:id="rId5"/>
              </a:rPr>
              <a:t>http://technet2.microsoft.com/windowsserver/en/library/fbeb4bdf-126d-4dd6-93f3-5096e7b5ce6a1033.mspx?mfr=true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Step-by-Step Guide to Internet Protocol Security (IPSec)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6"/>
              </a:rPr>
              <a:t>http://technet.microsoft.com/en-us/library/bb742429.aspx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TechNet Support </a:t>
            </a:r>
            <a:r>
              <a:rPr lang="en-US" sz="1600" dirty="0" err="1" smtClean="0"/>
              <a:t>WebCast</a:t>
            </a:r>
            <a:r>
              <a:rPr lang="en-US" sz="1600" dirty="0" smtClean="0"/>
              <a:t>: How to isolate servers by using Internet Protocol security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http://support.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microsoft.com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7"/>
              </a:rPr>
              <a:t>kb</a:t>
            </a:r>
            <a:r>
              <a:rPr lang="cs-CZ" sz="1600" dirty="0" smtClean="0">
                <a:solidFill>
                  <a:srgbClr val="00B050"/>
                </a:solidFill>
                <a:hlinkClick r:id="rId7"/>
              </a:rPr>
              <a:t>/889383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IPsec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8"/>
              </a:rPr>
              <a:t>http://technet.microsoft.com/en-us/network/bb531150.aspx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How to Use Internet Protocol Security to Secure network traffic between two hosts in Windows 2000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9"/>
              </a:rPr>
              <a:t>http://support.</a:t>
            </a:r>
            <a:r>
              <a:rPr lang="cs-CZ" sz="1600" dirty="0" err="1" smtClean="0">
                <a:solidFill>
                  <a:srgbClr val="00B050"/>
                </a:solidFill>
                <a:hlinkClick r:id="rId9"/>
              </a:rPr>
              <a:t>microsoft.com</a:t>
            </a:r>
            <a:r>
              <a:rPr lang="cs-CZ" sz="1600" dirty="0" smtClean="0">
                <a:solidFill>
                  <a:srgbClr val="00B050"/>
                </a:solidFill>
                <a:hlinkClick r:id="rId9"/>
              </a:rPr>
              <a:t>/</a:t>
            </a:r>
            <a:r>
              <a:rPr lang="cs-CZ" sz="1600" dirty="0" err="1" smtClean="0">
                <a:solidFill>
                  <a:srgbClr val="00B050"/>
                </a:solidFill>
                <a:hlinkClick r:id="rId9"/>
              </a:rPr>
              <a:t>kb</a:t>
            </a:r>
            <a:r>
              <a:rPr lang="cs-CZ" sz="1600" dirty="0" smtClean="0">
                <a:solidFill>
                  <a:srgbClr val="00B050"/>
                </a:solidFill>
                <a:hlinkClick r:id="rId9"/>
              </a:rPr>
              <a:t>/301284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600" dirty="0" smtClean="0"/>
              <a:t>Chapter 13 - Internet Protocol Security and Packet Filtering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10"/>
              </a:rPr>
              <a:t>http://technet.microsoft.com/en-us/library/bb727017.aspx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cs-CZ" sz="1600" dirty="0" err="1" smtClean="0"/>
              <a:t>IPSec</a:t>
            </a:r>
            <a:r>
              <a:rPr lang="cs-CZ" sz="1600" dirty="0" smtClean="0"/>
              <a:t> </a:t>
            </a:r>
            <a:r>
              <a:rPr lang="cs-CZ" sz="1600" dirty="0" err="1" smtClean="0"/>
              <a:t>Concepts</a:t>
            </a:r>
            <a:r>
              <a:rPr lang="cs-CZ" sz="1600" dirty="0" smtClean="0"/>
              <a:t>: </a:t>
            </a:r>
            <a:r>
              <a:rPr lang="cs-CZ" sz="1600" dirty="0" smtClean="0">
                <a:solidFill>
                  <a:srgbClr val="00B050"/>
                </a:solidFill>
                <a:hlinkClick r:id="rId11"/>
              </a:rPr>
              <a:t>http://technet2.microsoft.com/windowsserver/en/library/60841b94-a4fd-40b9-95dd-368ab7025bba1033.mspx?mfr=true</a:t>
            </a:r>
            <a:r>
              <a:rPr lang="cs-CZ" sz="1600" dirty="0" smtClean="0">
                <a:solidFill>
                  <a:srgbClr val="00B050"/>
                </a:solidFill>
              </a:rPr>
              <a:t> 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38" y="0"/>
            <a:ext cx="7853362" cy="869950"/>
          </a:xfrm>
        </p:spPr>
        <p:txBody>
          <a:bodyPr/>
          <a:lstStyle/>
          <a:p>
            <a:r>
              <a:rPr lang="cs-CZ" smtClean="0"/>
              <a:t>Diskuse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1314450"/>
            <a:ext cx="7297737" cy="4846638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600" dirty="0" smtClean="0"/>
              <a:t>S/MIME, … snad někdy příště </a:t>
            </a:r>
            <a:r>
              <a:rPr lang="cs-CZ" sz="2600" dirty="0" smtClean="0">
                <a:sym typeface="Wingdings" pitchFamily="2" charset="2"/>
              </a:rPr>
              <a:t></a:t>
            </a:r>
            <a:endParaRPr lang="cs-CZ" sz="2600" dirty="0" smtClean="0"/>
          </a:p>
          <a:p>
            <a:pPr>
              <a:lnSpc>
                <a:spcPct val="80000"/>
              </a:lnSpc>
            </a:pPr>
            <a:endParaRPr lang="cs-CZ" sz="2600" dirty="0" smtClean="0"/>
          </a:p>
          <a:p>
            <a:pPr>
              <a:lnSpc>
                <a:spcPct val="80000"/>
              </a:lnSpc>
            </a:pPr>
            <a:endParaRPr lang="cs-CZ" sz="2600" dirty="0" smtClean="0"/>
          </a:p>
          <a:p>
            <a:pPr>
              <a:lnSpc>
                <a:spcPct val="80000"/>
              </a:lnSpc>
            </a:pPr>
            <a:endParaRPr lang="cs-CZ" sz="2600" dirty="0" smtClean="0"/>
          </a:p>
          <a:p>
            <a:pPr>
              <a:lnSpc>
                <a:spcPct val="80000"/>
              </a:lnSpc>
            </a:pPr>
            <a:endParaRPr lang="cs-CZ" sz="2600" dirty="0" smtClean="0"/>
          </a:p>
          <a:p>
            <a:pPr>
              <a:lnSpc>
                <a:spcPct val="80000"/>
              </a:lnSpc>
            </a:pPr>
            <a:r>
              <a:rPr lang="cs-CZ" sz="2600" dirty="0" smtClean="0"/>
              <a:t>Otázky ?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28888"/>
            <a:ext cx="7924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ms-gold-partn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8900" y="5033963"/>
            <a:ext cx="41084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msb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6363" y="4956175"/>
            <a:ext cx="16605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37293" y="1916762"/>
            <a:ext cx="4212677" cy="2683812"/>
          </a:xfrm>
          <a:noFill/>
        </p:spPr>
        <p:txBody>
          <a:bodyPr wrap="square">
            <a:spAutoFit/>
          </a:bodyPr>
          <a:lstStyle/>
          <a:p>
            <a:pPr marL="338138" indent="-338138" eaLnBrk="1" hangingPunct="1"/>
            <a:r>
              <a:rPr lang="cs-CZ" sz="1600" dirty="0" smtClean="0"/>
              <a:t>Řeší problém s umístění šifrovacího klíče</a:t>
            </a:r>
          </a:p>
          <a:p>
            <a:pPr marL="338138" indent="-338138" eaLnBrk="1" hangingPunct="1"/>
            <a:r>
              <a:rPr lang="cs-CZ" sz="1600" dirty="0" err="1" smtClean="0"/>
              <a:t>TMP</a:t>
            </a:r>
            <a:r>
              <a:rPr lang="cs-CZ" sz="1600" dirty="0" smtClean="0"/>
              <a:t> je implementací </a:t>
            </a:r>
            <a:r>
              <a:rPr lang="cs-CZ" sz="1600" dirty="0" err="1" smtClean="0"/>
              <a:t>Root</a:t>
            </a:r>
            <a:r>
              <a:rPr lang="cs-CZ" sz="1600" dirty="0" smtClean="0"/>
              <a:t>-</a:t>
            </a:r>
            <a:r>
              <a:rPr lang="cs-CZ" sz="1600" dirty="0" err="1" smtClean="0"/>
              <a:t>of</a:t>
            </a:r>
            <a:r>
              <a:rPr lang="cs-CZ" sz="1600" dirty="0" smtClean="0"/>
              <a:t>-Trust</a:t>
            </a:r>
          </a:p>
          <a:p>
            <a:pPr marL="741363" lvl="1" indent="-338138" eaLnBrk="1" hangingPunct="1"/>
            <a:r>
              <a:rPr lang="cs-CZ" sz="1600" dirty="0" err="1" smtClean="0"/>
              <a:t>HW</a:t>
            </a:r>
            <a:r>
              <a:rPr lang="cs-CZ" sz="1600" dirty="0" smtClean="0"/>
              <a:t> řešení je více bezpečnější než softwarové</a:t>
            </a:r>
          </a:p>
          <a:p>
            <a:pPr marL="741363" lvl="1" indent="-338138" eaLnBrk="1" hangingPunct="1"/>
            <a:r>
              <a:rPr lang="cs-CZ" sz="1600" dirty="0" smtClean="0"/>
              <a:t>a robustnější proti útokům</a:t>
            </a:r>
            <a:endParaRPr lang="en-US" sz="1600" dirty="0" smtClean="0"/>
          </a:p>
          <a:p>
            <a:pPr marL="338138" indent="-338138" eaLnBrk="1" hangingPunct="1"/>
            <a:r>
              <a:rPr lang="cs-CZ" sz="1600" dirty="0" smtClean="0"/>
              <a:t>Provádí kryptografické funkce</a:t>
            </a:r>
            <a:endParaRPr lang="en-US" sz="1600" dirty="0" smtClean="0"/>
          </a:p>
          <a:p>
            <a:pPr marL="728663" lvl="1" indent="-388938" eaLnBrk="1" hangingPunct="1"/>
            <a:r>
              <a:rPr lang="en-US" sz="1600" dirty="0" err="1" smtClean="0"/>
              <a:t>RSA</a:t>
            </a:r>
            <a:r>
              <a:rPr lang="en-US" sz="1600" dirty="0" smtClean="0"/>
              <a:t>, </a:t>
            </a:r>
            <a:r>
              <a:rPr lang="en-US" sz="1600" dirty="0" err="1" smtClean="0"/>
              <a:t>SHA</a:t>
            </a:r>
            <a:r>
              <a:rPr lang="en-US" sz="1600" dirty="0" smtClean="0"/>
              <a:t>-1, </a:t>
            </a:r>
            <a:r>
              <a:rPr lang="en-US" sz="1600" dirty="0" err="1" smtClean="0"/>
              <a:t>RNG</a:t>
            </a:r>
            <a:endParaRPr lang="en-US" sz="1600" dirty="0" smtClean="0"/>
          </a:p>
          <a:p>
            <a:pPr marL="338138" indent="-338138" eaLnBrk="1" hangingPunct="1"/>
            <a:r>
              <a:rPr lang="cs-CZ" sz="1600" dirty="0" smtClean="0"/>
              <a:t>Provádí operace digitálního podpisu</a:t>
            </a:r>
            <a:endParaRPr lang="en-US" sz="1600" dirty="0" smtClean="0"/>
          </a:p>
          <a:p>
            <a:pPr marL="338138" indent="-338138" eaLnBrk="1" hangingPunct="1"/>
            <a:r>
              <a:rPr lang="cs-CZ" sz="1600" dirty="0" smtClean="0"/>
              <a:t>Má implementovány ochranné metody pro vlastní ochranu proti útokům</a:t>
            </a:r>
            <a:endParaRPr lang="en-US" sz="1600" dirty="0" smtClean="0"/>
          </a:p>
        </p:txBody>
      </p:sp>
      <p:pic>
        <p:nvPicPr>
          <p:cNvPr id="703494" name="Picture 6" descr="tpm_chip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3" y="1836738"/>
            <a:ext cx="3041650" cy="2725737"/>
          </a:xfrm>
          <a:prstGeom prst="rect">
            <a:avLst/>
          </a:prstGeom>
          <a:noFill/>
          <a:ln w="63500">
            <a:solidFill>
              <a:srgbClr val="0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703495" name="Text Box 7"/>
          <p:cNvSpPr txBox="1">
            <a:spLocks noChangeArrowheads="1"/>
          </p:cNvSpPr>
          <p:nvPr/>
        </p:nvSpPr>
        <p:spPr bwMode="auto">
          <a:xfrm>
            <a:off x="5284788" y="4164013"/>
            <a:ext cx="30622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2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TPM 1.2 spec: www.trustedcomputinggroup.org</a:t>
            </a:r>
          </a:p>
          <a:p>
            <a:pPr algn="ctr">
              <a:defRPr/>
            </a:pPr>
            <a:endParaRPr lang="en-US" sz="1200">
              <a:solidFill>
                <a:schemeClr val="bg2"/>
              </a:solidFill>
            </a:endParaRPr>
          </a:p>
        </p:txBody>
      </p:sp>
      <p:sp>
        <p:nvSpPr>
          <p:cNvPr id="92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Co je </a:t>
            </a:r>
            <a:r>
              <a:rPr lang="en-US" dirty="0" smtClean="0"/>
              <a:t>Trusted Platform Module?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943642" y="1269062"/>
            <a:ext cx="6380162" cy="40011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cs-CZ" sz="2000" dirty="0" smtClean="0"/>
              <a:t>Je to modul na základní desce počítače podobný čipové kartě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175135" y="1446512"/>
            <a:ext cx="1901825" cy="458152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tIns="137160" anchorCtr="1"/>
          <a:lstStyle/>
          <a:p>
            <a:pPr algn="ctr"/>
            <a:endParaRPr lang="en-US" sz="2200" b="1" u="sng" dirty="0">
              <a:solidFill>
                <a:schemeClr val="bg2"/>
              </a:solidFill>
            </a:endParaRPr>
          </a:p>
          <a:p>
            <a:pPr algn="ctr"/>
            <a:endParaRPr lang="en-US" sz="2200" b="1" u="sng" dirty="0">
              <a:solidFill>
                <a:schemeClr val="bg2"/>
              </a:solidFill>
            </a:endParaRPr>
          </a:p>
          <a:p>
            <a:pPr algn="ctr"/>
            <a:endParaRPr lang="en-US" sz="2200" b="1" u="sng" dirty="0">
              <a:solidFill>
                <a:schemeClr val="bg2"/>
              </a:solidFill>
            </a:endParaRPr>
          </a:p>
          <a:p>
            <a:pPr algn="ctr"/>
            <a:r>
              <a:rPr lang="cs-CZ" sz="2200" b="1" u="sng" dirty="0" smtClean="0">
                <a:solidFill>
                  <a:schemeClr val="bg2"/>
                </a:solidFill>
              </a:rPr>
              <a:t>pouze </a:t>
            </a:r>
            <a:r>
              <a:rPr lang="en-US" sz="2200" b="1" u="sng" dirty="0" err="1" smtClean="0">
                <a:solidFill>
                  <a:schemeClr val="bg2"/>
                </a:solidFill>
              </a:rPr>
              <a:t>TPM</a:t>
            </a:r>
            <a:endParaRPr lang="en-US" sz="2200" b="1" dirty="0">
              <a:solidFill>
                <a:schemeClr val="bg2"/>
              </a:solidFill>
            </a:endParaRPr>
          </a:p>
          <a:p>
            <a:pPr algn="ctr"/>
            <a:endParaRPr lang="en-US" sz="1600" i="1" u="sng" dirty="0">
              <a:solidFill>
                <a:schemeClr val="bg2"/>
              </a:solidFill>
            </a:endParaRPr>
          </a:p>
          <a:p>
            <a:pPr algn="ctr"/>
            <a:endParaRPr lang="en-US" sz="1600" i="1" u="sng" dirty="0">
              <a:solidFill>
                <a:schemeClr val="bg2"/>
              </a:solidFill>
            </a:endParaRPr>
          </a:p>
          <a:p>
            <a:pPr algn="ctr"/>
            <a:endParaRPr lang="en-US" sz="1600" i="1" u="sng" dirty="0">
              <a:solidFill>
                <a:schemeClr val="bg2"/>
              </a:solidFill>
            </a:endParaRPr>
          </a:p>
          <a:p>
            <a:r>
              <a:rPr lang="cs-CZ" sz="1600" u="sng" dirty="0" smtClean="0">
                <a:solidFill>
                  <a:schemeClr val="bg2"/>
                </a:solidFill>
              </a:rPr>
              <a:t>Ochraňuje proti </a:t>
            </a:r>
            <a:r>
              <a:rPr lang="en-US" sz="1600" u="sng" dirty="0" smtClean="0">
                <a:solidFill>
                  <a:schemeClr val="bg2"/>
                </a:solidFill>
              </a:rPr>
              <a:t>:</a:t>
            </a:r>
            <a:endParaRPr lang="en-US" sz="1600" u="sng" dirty="0">
              <a:solidFill>
                <a:schemeClr val="bg2"/>
              </a:solidFill>
            </a:endParaRPr>
          </a:p>
          <a:p>
            <a:pPr algn="ctr"/>
            <a:r>
              <a:rPr lang="cs-CZ" sz="1600" dirty="0" smtClean="0">
                <a:solidFill>
                  <a:schemeClr val="bg2"/>
                </a:solidFill>
              </a:rPr>
              <a:t>většině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SW </a:t>
            </a:r>
            <a:r>
              <a:rPr lang="cs-CZ" sz="1600" dirty="0" smtClean="0">
                <a:solidFill>
                  <a:schemeClr val="bg2"/>
                </a:solidFill>
              </a:rPr>
              <a:t>útokům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cs-CZ" sz="1600" u="sng" dirty="0" smtClean="0">
                <a:solidFill>
                  <a:schemeClr val="bg2"/>
                </a:solidFill>
              </a:rPr>
              <a:t>Zranitelnost </a:t>
            </a:r>
            <a:r>
              <a:rPr lang="en-US" sz="1600" u="sng" dirty="0" smtClean="0">
                <a:solidFill>
                  <a:schemeClr val="bg2"/>
                </a:solidFill>
              </a:rPr>
              <a:t>:</a:t>
            </a:r>
            <a:endParaRPr lang="en-US" sz="1600" u="sng" dirty="0">
              <a:solidFill>
                <a:schemeClr val="bg2"/>
              </a:solidFill>
            </a:endParaRPr>
          </a:p>
          <a:p>
            <a:r>
              <a:rPr lang="cs-CZ" sz="1600" dirty="0" err="1" smtClean="0">
                <a:solidFill>
                  <a:schemeClr val="bg2"/>
                </a:solidFill>
              </a:rPr>
              <a:t>HW</a:t>
            </a:r>
            <a:r>
              <a:rPr lang="cs-CZ" sz="1600" dirty="0" smtClean="0">
                <a:solidFill>
                  <a:schemeClr val="bg2"/>
                </a:solidFill>
              </a:rPr>
              <a:t> útok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endParaRPr lang="en-US" sz="1600" u="sng" dirty="0">
              <a:solidFill>
                <a:schemeClr val="bg2"/>
              </a:solidFill>
            </a:endParaRPr>
          </a:p>
          <a:p>
            <a:r>
              <a:rPr lang="cs-CZ" sz="1600" u="sng" dirty="0" smtClean="0">
                <a:solidFill>
                  <a:schemeClr val="bg2"/>
                </a:solidFill>
              </a:rPr>
              <a:t>Uživatel musí</a:t>
            </a:r>
            <a:r>
              <a:rPr lang="en-US" sz="1600" u="sng" dirty="0" smtClean="0">
                <a:solidFill>
                  <a:schemeClr val="bg2"/>
                </a:solidFill>
              </a:rPr>
              <a:t>: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N/A</a:t>
            </a:r>
            <a:endParaRPr lang="en-US" sz="1600" dirty="0">
              <a:solidFill>
                <a:schemeClr val="bg2"/>
              </a:solidFill>
            </a:endParaRPr>
          </a:p>
          <a:p>
            <a:pPr algn="ctr"/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9185" y="1876724"/>
            <a:ext cx="5810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271723" y="2022774"/>
            <a:ext cx="1901825" cy="4008438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Ctr="1"/>
          <a:lstStyle/>
          <a:p>
            <a:pPr algn="ctr"/>
            <a:endParaRPr lang="en-US" sz="2200" b="1" u="sng" dirty="0">
              <a:solidFill>
                <a:schemeClr val="bg2"/>
              </a:solidFill>
            </a:endParaRPr>
          </a:p>
          <a:p>
            <a:pPr algn="ctr"/>
            <a:endParaRPr lang="en-US" sz="2200" b="1" u="sng" dirty="0">
              <a:solidFill>
                <a:schemeClr val="bg2"/>
              </a:solidFill>
            </a:endParaRPr>
          </a:p>
          <a:p>
            <a:pPr algn="ctr"/>
            <a:endParaRPr lang="en-US" sz="2200" b="1" u="sng" dirty="0">
              <a:solidFill>
                <a:schemeClr val="bg2"/>
              </a:solidFill>
            </a:endParaRPr>
          </a:p>
          <a:p>
            <a:pPr algn="ctr"/>
            <a:r>
              <a:rPr lang="en-US" sz="2200" b="1" u="sng" dirty="0" err="1">
                <a:solidFill>
                  <a:schemeClr val="bg2"/>
                </a:solidFill>
              </a:rPr>
              <a:t>TPM</a:t>
            </a:r>
            <a:r>
              <a:rPr lang="en-US" sz="2200" b="1" u="sng" dirty="0">
                <a:solidFill>
                  <a:schemeClr val="bg2"/>
                </a:solidFill>
              </a:rPr>
              <a:t> + PIN</a:t>
            </a:r>
            <a:endParaRPr lang="en-US" sz="2200" b="1" dirty="0">
              <a:solidFill>
                <a:schemeClr val="bg2"/>
              </a:solidFill>
            </a:endParaRPr>
          </a:p>
          <a:p>
            <a:endParaRPr lang="cs-CZ" sz="1600" u="sng" dirty="0" smtClean="0">
              <a:solidFill>
                <a:schemeClr val="bg2"/>
              </a:solidFill>
            </a:endParaRPr>
          </a:p>
          <a:p>
            <a:r>
              <a:rPr lang="cs-CZ" sz="1600" u="sng" dirty="0" smtClean="0">
                <a:solidFill>
                  <a:schemeClr val="bg2"/>
                </a:solidFill>
              </a:rPr>
              <a:t>Ochraňuje proti </a:t>
            </a:r>
            <a:r>
              <a:rPr lang="en-US" sz="1600" u="sng" dirty="0" smtClean="0">
                <a:solidFill>
                  <a:schemeClr val="bg2"/>
                </a:solidFill>
              </a:rPr>
              <a:t>:</a:t>
            </a:r>
            <a:endParaRPr lang="en-US" sz="1600" u="sng" dirty="0">
              <a:solidFill>
                <a:schemeClr val="bg2"/>
              </a:solidFill>
            </a:endParaRPr>
          </a:p>
          <a:p>
            <a:r>
              <a:rPr lang="cs-CZ" sz="1600" dirty="0" smtClean="0">
                <a:solidFill>
                  <a:schemeClr val="bg2"/>
                </a:solidFill>
              </a:rPr>
              <a:t>většině </a:t>
            </a:r>
            <a:r>
              <a:rPr lang="en-US" sz="1600" dirty="0" smtClean="0">
                <a:solidFill>
                  <a:schemeClr val="bg2"/>
                </a:solidFill>
              </a:rPr>
              <a:t>HW </a:t>
            </a:r>
            <a:r>
              <a:rPr lang="cs-CZ" sz="1600" dirty="0" smtClean="0">
                <a:solidFill>
                  <a:schemeClr val="bg2"/>
                </a:solidFill>
              </a:rPr>
              <a:t>útokům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cs-CZ" sz="1600" u="sng" dirty="0" smtClean="0">
                <a:solidFill>
                  <a:schemeClr val="bg2"/>
                </a:solidFill>
              </a:rPr>
              <a:t>Zranitelnost </a:t>
            </a:r>
            <a:r>
              <a:rPr lang="en-US" sz="1600" u="sng" dirty="0" smtClean="0">
                <a:solidFill>
                  <a:schemeClr val="bg2"/>
                </a:solidFill>
              </a:rPr>
              <a:t>:</a:t>
            </a:r>
            <a:endParaRPr lang="en-US" sz="1600" u="sng" dirty="0">
              <a:solidFill>
                <a:schemeClr val="bg2"/>
              </a:solidFill>
            </a:endParaRPr>
          </a:p>
          <a:p>
            <a:pPr algn="ctr"/>
            <a:r>
              <a:rPr lang="cs-CZ" sz="1600" dirty="0" err="1" smtClean="0">
                <a:solidFill>
                  <a:schemeClr val="bg2"/>
                </a:solidFill>
              </a:rPr>
              <a:t>HW</a:t>
            </a:r>
            <a:r>
              <a:rPr lang="cs-CZ" sz="1600" dirty="0" smtClean="0">
                <a:solidFill>
                  <a:schemeClr val="bg2"/>
                </a:solidFill>
              </a:rPr>
              <a:t> útok</a:t>
            </a:r>
            <a:endParaRPr lang="en-US" sz="1600" dirty="0">
              <a:solidFill>
                <a:schemeClr val="bg2"/>
              </a:solidFill>
            </a:endParaRPr>
          </a:p>
          <a:p>
            <a:pPr algn="ctr"/>
            <a:endParaRPr lang="en-US" sz="1600" dirty="0">
              <a:solidFill>
                <a:schemeClr val="bg2"/>
              </a:solidFill>
            </a:endParaRPr>
          </a:p>
          <a:p>
            <a:r>
              <a:rPr lang="cs-CZ" sz="1600" u="sng" dirty="0" smtClean="0">
                <a:solidFill>
                  <a:schemeClr val="bg2"/>
                </a:solidFill>
              </a:rPr>
              <a:t>Uživatel musí</a:t>
            </a:r>
            <a:r>
              <a:rPr lang="en-US" sz="1600" u="sng" dirty="0" smtClean="0">
                <a:solidFill>
                  <a:schemeClr val="bg2"/>
                </a:solidFill>
              </a:rPr>
              <a:t>:</a:t>
            </a:r>
          </a:p>
          <a:p>
            <a:pPr algn="ctr"/>
            <a:r>
              <a:rPr lang="cs-CZ" sz="1600" dirty="0" smtClean="0">
                <a:solidFill>
                  <a:schemeClr val="bg2"/>
                </a:solidFill>
              </a:rPr>
              <a:t>zadat </a:t>
            </a:r>
            <a:r>
              <a:rPr lang="en-US" sz="1600" dirty="0" smtClean="0">
                <a:solidFill>
                  <a:schemeClr val="bg2"/>
                </a:solidFill>
              </a:rPr>
              <a:t>PIN </a:t>
            </a:r>
            <a:r>
              <a:rPr lang="cs-CZ" sz="1600" dirty="0" smtClean="0">
                <a:solidFill>
                  <a:schemeClr val="bg2"/>
                </a:solidFill>
              </a:rPr>
              <a:t>při startu OS</a:t>
            </a:r>
            <a:endParaRPr lang="en-US" sz="1600" dirty="0">
              <a:solidFill>
                <a:schemeClr val="bg2"/>
              </a:solidFill>
            </a:endParaRP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8410" y="2473624"/>
            <a:ext cx="1590675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65135" y="2433937"/>
            <a:ext cx="1901825" cy="3595687"/>
            <a:chOff x="1348" y="1793"/>
            <a:chExt cx="1198" cy="2385"/>
          </a:xfrm>
        </p:grpSpPr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1348" y="1793"/>
              <a:ext cx="1198" cy="238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tIns="640080" anchorCtr="1"/>
            <a:lstStyle/>
            <a:p>
              <a:pPr algn="ctr"/>
              <a:r>
                <a:rPr lang="cs-CZ" sz="2200" b="1" u="sng" dirty="0" smtClean="0">
                  <a:solidFill>
                    <a:schemeClr val="bg2"/>
                  </a:solidFill>
                </a:rPr>
                <a:t>pouze </a:t>
              </a:r>
              <a:r>
                <a:rPr lang="en-US" sz="2200" b="1" u="sng" dirty="0" smtClean="0">
                  <a:solidFill>
                    <a:schemeClr val="bg2"/>
                  </a:solidFill>
                </a:rPr>
                <a:t>USB</a:t>
              </a:r>
              <a:endParaRPr lang="en-US" sz="2200" b="1" dirty="0">
                <a:solidFill>
                  <a:schemeClr val="bg2"/>
                </a:solidFill>
              </a:endParaRPr>
            </a:p>
            <a:p>
              <a:pPr algn="ctr"/>
              <a:endParaRPr lang="en-US" sz="1600" i="1" u="sng" dirty="0">
                <a:solidFill>
                  <a:schemeClr val="bg2"/>
                </a:solidFill>
              </a:endParaRPr>
            </a:p>
            <a:p>
              <a:r>
                <a:rPr lang="cs-CZ" sz="1600" u="sng" dirty="0" smtClean="0">
                  <a:solidFill>
                    <a:schemeClr val="bg2"/>
                  </a:solidFill>
                </a:rPr>
                <a:t>Ochraňuje proti </a:t>
              </a:r>
              <a:r>
                <a:rPr lang="en-US" sz="1600" u="sng" dirty="0" smtClean="0">
                  <a:solidFill>
                    <a:schemeClr val="bg2"/>
                  </a:solidFill>
                </a:rPr>
                <a:t>:</a:t>
              </a:r>
              <a:endParaRPr lang="en-US" sz="1600" u="sng" dirty="0">
                <a:solidFill>
                  <a:schemeClr val="bg2"/>
                </a:solidFill>
              </a:endParaRPr>
            </a:p>
            <a:p>
              <a:r>
                <a:rPr lang="en-US" sz="1600" dirty="0" smtClean="0">
                  <a:solidFill>
                    <a:schemeClr val="bg2"/>
                  </a:solidFill>
                </a:rPr>
                <a:t>HW </a:t>
              </a:r>
              <a:r>
                <a:rPr lang="cs-CZ" sz="1600" dirty="0" smtClean="0">
                  <a:solidFill>
                    <a:schemeClr val="bg2"/>
                  </a:solidFill>
                </a:rPr>
                <a:t>útokům</a:t>
              </a:r>
              <a:endParaRPr lang="en-US" sz="1600" dirty="0" smtClean="0">
                <a:solidFill>
                  <a:schemeClr val="bg2"/>
                </a:solidFill>
              </a:endParaRPr>
            </a:p>
            <a:p>
              <a:r>
                <a:rPr lang="cs-CZ" sz="1600" u="sng" dirty="0" smtClean="0">
                  <a:solidFill>
                    <a:schemeClr val="bg2"/>
                  </a:solidFill>
                </a:rPr>
                <a:t>Zranitelnost </a:t>
              </a:r>
              <a:r>
                <a:rPr lang="en-US" sz="1600" u="sng" dirty="0" smtClean="0">
                  <a:solidFill>
                    <a:schemeClr val="bg2"/>
                  </a:solidFill>
                </a:rPr>
                <a:t>:</a:t>
              </a:r>
              <a:endParaRPr lang="en-US" sz="1600" u="sng" dirty="0">
                <a:solidFill>
                  <a:schemeClr val="bg2"/>
                </a:solidFill>
              </a:endParaRPr>
            </a:p>
            <a:p>
              <a:pPr algn="ctr"/>
              <a:r>
                <a:rPr lang="cs-CZ" sz="1600" dirty="0" smtClean="0">
                  <a:solidFill>
                    <a:schemeClr val="bg2"/>
                  </a:solidFill>
                </a:rPr>
                <a:t>krádež</a:t>
              </a:r>
              <a:r>
                <a:rPr lang="en-US" sz="1600" dirty="0" smtClean="0">
                  <a:solidFill>
                    <a:schemeClr val="bg2"/>
                  </a:solidFill>
                </a:rPr>
                <a:t> </a:t>
              </a:r>
              <a:r>
                <a:rPr lang="en-US" sz="1600" dirty="0">
                  <a:solidFill>
                    <a:schemeClr val="bg2"/>
                  </a:solidFill>
                </a:rPr>
                <a:t>USB key</a:t>
              </a:r>
            </a:p>
            <a:p>
              <a:pPr algn="ctr"/>
              <a:r>
                <a:rPr lang="cs-CZ" sz="1600" dirty="0" smtClean="0">
                  <a:solidFill>
                    <a:schemeClr val="bg2"/>
                  </a:solidFill>
                </a:rPr>
                <a:t>bez validace startu</a:t>
              </a:r>
              <a:endParaRPr lang="en-US" sz="1600" dirty="0">
                <a:solidFill>
                  <a:schemeClr val="bg2"/>
                </a:solidFill>
              </a:endParaRPr>
            </a:p>
            <a:p>
              <a:r>
                <a:rPr lang="cs-CZ" sz="1600" u="sng" dirty="0" smtClean="0">
                  <a:solidFill>
                    <a:schemeClr val="bg2"/>
                  </a:solidFill>
                </a:rPr>
                <a:t>Uživatel musí</a:t>
              </a:r>
              <a:r>
                <a:rPr lang="en-US" sz="1600" u="sng" dirty="0" smtClean="0">
                  <a:solidFill>
                    <a:schemeClr val="bg2"/>
                  </a:solidFill>
                </a:rPr>
                <a:t>:</a:t>
              </a:r>
            </a:p>
            <a:p>
              <a:r>
                <a:rPr lang="cs-CZ" sz="1600" dirty="0" smtClean="0">
                  <a:solidFill>
                    <a:schemeClr val="bg2"/>
                  </a:solidFill>
                </a:rPr>
                <a:t>chránit</a:t>
              </a:r>
              <a:r>
                <a:rPr lang="en-US" sz="1600" dirty="0" smtClean="0">
                  <a:solidFill>
                    <a:schemeClr val="bg2"/>
                  </a:solidFill>
                </a:rPr>
                <a:t> USB key</a:t>
              </a:r>
              <a:endParaRPr lang="en-US" sz="1700" dirty="0">
                <a:solidFill>
                  <a:srgbClr val="FF3300"/>
                </a:solidFill>
              </a:endParaRPr>
            </a:p>
          </p:txBody>
        </p:sp>
        <p:pic>
          <p:nvPicPr>
            <p:cNvPr id="86026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77" y="1836"/>
              <a:ext cx="528" cy="3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3310" y="2432349"/>
            <a:ext cx="1901825" cy="3595688"/>
            <a:chOff x="3791" y="1204"/>
            <a:chExt cx="1198" cy="2385"/>
          </a:xfrm>
        </p:grpSpPr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3791" y="1204"/>
              <a:ext cx="1198" cy="238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tIns="640080" anchorCtr="1"/>
            <a:lstStyle/>
            <a:p>
              <a:pPr algn="ctr"/>
              <a:r>
                <a:rPr lang="en-US" sz="2200" b="1" u="sng" dirty="0" err="1">
                  <a:solidFill>
                    <a:schemeClr val="bg2"/>
                  </a:solidFill>
                </a:rPr>
                <a:t>TPM</a:t>
              </a:r>
              <a:r>
                <a:rPr lang="en-US" sz="2200" b="1" u="sng" dirty="0">
                  <a:solidFill>
                    <a:schemeClr val="bg2"/>
                  </a:solidFill>
                </a:rPr>
                <a:t> + USB</a:t>
              </a:r>
              <a:endParaRPr lang="en-US" sz="2200" b="1" dirty="0">
                <a:solidFill>
                  <a:schemeClr val="bg2"/>
                </a:solidFill>
              </a:endParaRPr>
            </a:p>
            <a:p>
              <a:pPr algn="ctr"/>
              <a:endParaRPr lang="cs-CZ" sz="1600" u="sng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cs-CZ" sz="1600" u="sng" dirty="0" smtClean="0">
                  <a:solidFill>
                    <a:schemeClr val="bg2"/>
                  </a:solidFill>
                </a:rPr>
                <a:t>Ochraňuje proti</a:t>
              </a:r>
              <a:r>
                <a:rPr lang="en-US" sz="1600" u="sng" dirty="0" smtClean="0">
                  <a:solidFill>
                    <a:schemeClr val="bg2"/>
                  </a:solidFill>
                </a:rPr>
                <a:t>:</a:t>
              </a:r>
              <a:endParaRPr lang="en-US" sz="1600" u="sng" dirty="0">
                <a:solidFill>
                  <a:schemeClr val="bg2"/>
                </a:solidFill>
              </a:endParaRPr>
            </a:p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HW </a:t>
              </a:r>
              <a:r>
                <a:rPr lang="cs-CZ" sz="1600" dirty="0" smtClean="0">
                  <a:solidFill>
                    <a:schemeClr val="bg2"/>
                  </a:solidFill>
                </a:rPr>
                <a:t>útokům</a:t>
              </a:r>
              <a:endParaRPr lang="en-US" sz="1600" dirty="0">
                <a:solidFill>
                  <a:schemeClr val="bg2"/>
                </a:solidFill>
              </a:endParaRPr>
            </a:p>
            <a:p>
              <a:pPr algn="ctr"/>
              <a:r>
                <a:rPr lang="cs-CZ" sz="1600" u="sng" dirty="0" smtClean="0">
                  <a:solidFill>
                    <a:schemeClr val="bg2"/>
                  </a:solidFill>
                </a:rPr>
                <a:t>Zranitelnost</a:t>
              </a:r>
              <a:r>
                <a:rPr lang="en-US" sz="1600" u="sng" dirty="0" smtClean="0">
                  <a:solidFill>
                    <a:schemeClr val="bg2"/>
                  </a:solidFill>
                </a:rPr>
                <a:t>:</a:t>
              </a:r>
              <a:endParaRPr lang="en-US" sz="1600" u="sng" dirty="0">
                <a:solidFill>
                  <a:schemeClr val="bg2"/>
                </a:solidFill>
              </a:endParaRPr>
            </a:p>
            <a:p>
              <a:pPr algn="ctr"/>
              <a:r>
                <a:rPr lang="cs-CZ" sz="1600" dirty="0" smtClean="0">
                  <a:solidFill>
                    <a:schemeClr val="bg2"/>
                  </a:solidFill>
                </a:rPr>
                <a:t>krádež</a:t>
              </a:r>
              <a:r>
                <a:rPr lang="en-US" sz="1600" dirty="0" smtClean="0">
                  <a:solidFill>
                    <a:schemeClr val="bg2"/>
                  </a:solidFill>
                </a:rPr>
                <a:t> </a:t>
              </a:r>
              <a:r>
                <a:rPr lang="en-US" sz="1600" dirty="0">
                  <a:solidFill>
                    <a:schemeClr val="bg2"/>
                  </a:solidFill>
                </a:rPr>
                <a:t>USB key</a:t>
              </a:r>
            </a:p>
            <a:p>
              <a:pPr algn="ctr"/>
              <a:endParaRPr lang="en-US" sz="1600" dirty="0">
                <a:solidFill>
                  <a:schemeClr val="bg2"/>
                </a:solidFill>
              </a:endParaRPr>
            </a:p>
            <a:p>
              <a:pPr algn="ctr"/>
              <a:r>
                <a:rPr lang="cs-CZ" sz="1600" u="sng" dirty="0" smtClean="0">
                  <a:solidFill>
                    <a:schemeClr val="bg2"/>
                  </a:solidFill>
                </a:rPr>
                <a:t>Uživatel musí</a:t>
              </a:r>
              <a:r>
                <a:rPr lang="en-US" sz="1600" u="sng" dirty="0" smtClean="0">
                  <a:solidFill>
                    <a:schemeClr val="bg2"/>
                  </a:solidFill>
                </a:rPr>
                <a:t>:</a:t>
              </a:r>
              <a:endParaRPr lang="en-US" sz="1600" u="sng" dirty="0">
                <a:solidFill>
                  <a:schemeClr val="bg2"/>
                </a:solidFill>
              </a:endParaRPr>
            </a:p>
            <a:p>
              <a:pPr algn="ctr"/>
              <a:r>
                <a:rPr lang="cs-CZ" sz="1600" dirty="0" smtClean="0">
                  <a:solidFill>
                    <a:schemeClr val="bg2"/>
                  </a:solidFill>
                </a:rPr>
                <a:t>chránit</a:t>
              </a:r>
              <a:r>
                <a:rPr lang="en-US" sz="1600" dirty="0" smtClean="0">
                  <a:solidFill>
                    <a:schemeClr val="bg2"/>
                  </a:solidFill>
                </a:rPr>
                <a:t> </a:t>
              </a:r>
              <a:r>
                <a:rPr lang="en-US" sz="1600" dirty="0">
                  <a:solidFill>
                    <a:schemeClr val="bg2"/>
                  </a:solidFill>
                </a:rPr>
                <a:t>USB key</a:t>
              </a:r>
              <a:endParaRPr lang="en-US" sz="1700" b="1" dirty="0">
                <a:solidFill>
                  <a:srgbClr val="FF3300"/>
                </a:solidFill>
              </a:endParaRPr>
            </a:p>
          </p:txBody>
        </p:sp>
        <p:pic>
          <p:nvPicPr>
            <p:cNvPr id="86029" name="Picture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83" y="1243"/>
              <a:ext cx="990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86030" name="AutoShape 14"/>
          <p:cNvSpPr>
            <a:spLocks noChangeArrowheads="1"/>
          </p:cNvSpPr>
          <p:nvPr/>
        </p:nvSpPr>
        <p:spPr bwMode="auto">
          <a:xfrm rot="10800000">
            <a:off x="7877534" y="501441"/>
            <a:ext cx="1000125" cy="5503862"/>
          </a:xfrm>
          <a:prstGeom prst="downArrow">
            <a:avLst>
              <a:gd name="adj1" fmla="val 50000"/>
              <a:gd name="adj2" fmla="val 76637"/>
            </a:avLst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cs-CZ" b="1" dirty="0" smtClean="0">
                <a:solidFill>
                  <a:schemeClr val="bg2"/>
                </a:solidFill>
              </a:rPr>
              <a:t>Jednoduchost nasazení / údržby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142875"/>
            <a:ext cx="7399337" cy="582613"/>
          </a:xfrm>
        </p:spPr>
        <p:txBody>
          <a:bodyPr/>
          <a:lstStyle/>
          <a:p>
            <a:r>
              <a:rPr lang="cs-CZ" dirty="0" smtClean="0"/>
              <a:t>4 možnosti použití </a:t>
            </a:r>
            <a:r>
              <a:rPr lang="cs-CZ" dirty="0" err="1" smtClean="0"/>
              <a:t>BitLockeru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8136" y="142340"/>
            <a:ext cx="7945977" cy="641350"/>
          </a:xfrm>
        </p:spPr>
        <p:txBody>
          <a:bodyPr/>
          <a:lstStyle/>
          <a:p>
            <a:r>
              <a:rPr lang="cs-CZ" dirty="0" smtClean="0"/>
              <a:t>Požadavky pro </a:t>
            </a:r>
            <a:r>
              <a:rPr lang="cs-CZ" dirty="0" err="1" smtClean="0"/>
              <a:t>BitLocker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819512" y="1288090"/>
            <a:ext cx="74618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dirty="0" smtClean="0"/>
              <a:t> minimálně 2 </a:t>
            </a:r>
            <a:r>
              <a:rPr lang="cs-CZ" dirty="0" err="1" smtClean="0"/>
              <a:t>NTFS</a:t>
            </a:r>
            <a:r>
              <a:rPr lang="cs-CZ" dirty="0" smtClean="0"/>
              <a:t> </a:t>
            </a:r>
            <a:r>
              <a:rPr lang="cs-CZ" dirty="0" err="1" smtClean="0"/>
              <a:t>partitions</a:t>
            </a:r>
            <a:r>
              <a:rPr lang="cs-CZ" dirty="0" smtClean="0"/>
              <a:t>, jedna jako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Partition</a:t>
            </a:r>
            <a:r>
              <a:rPr lang="cs-CZ" dirty="0" smtClean="0"/>
              <a:t> (ta nebude šifrována), druhá jako </a:t>
            </a:r>
            <a:r>
              <a:rPr lang="cs-CZ" dirty="0" err="1" smtClean="0"/>
              <a:t>Boot</a:t>
            </a:r>
            <a:r>
              <a:rPr lang="cs-CZ" dirty="0" smtClean="0"/>
              <a:t> </a:t>
            </a:r>
            <a:r>
              <a:rPr lang="cs-CZ" dirty="0" err="1" smtClean="0"/>
              <a:t>Partition</a:t>
            </a:r>
            <a:r>
              <a:rPr lang="cs-CZ" dirty="0" smtClean="0"/>
              <a:t> (ta bude šifrována).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partition</a:t>
            </a:r>
            <a:r>
              <a:rPr lang="cs-CZ" dirty="0" smtClean="0"/>
              <a:t> musí být nastavena jako aktivní a musí mít min. 1.5 GB.</a:t>
            </a:r>
          </a:p>
          <a:p>
            <a:pPr algn="l">
              <a:buFont typeface="Arial" pitchFamily="34" charset="0"/>
              <a:buChar char="•"/>
            </a:pP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 Pro použití </a:t>
            </a:r>
            <a:r>
              <a:rPr lang="cs-CZ" dirty="0" err="1" smtClean="0"/>
              <a:t>TMP</a:t>
            </a:r>
            <a:r>
              <a:rPr lang="cs-CZ" dirty="0" smtClean="0"/>
              <a:t> čipu:</a:t>
            </a:r>
          </a:p>
          <a:p>
            <a:pPr lvl="1" algn="l"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dirty="0" err="1" smtClean="0"/>
              <a:t>TMP</a:t>
            </a:r>
            <a:r>
              <a:rPr lang="cs-CZ" dirty="0" smtClean="0"/>
              <a:t> čip verze 1.2</a:t>
            </a:r>
          </a:p>
          <a:p>
            <a:pPr lvl="1" algn="l"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dirty="0" err="1" smtClean="0"/>
              <a:t>TGC</a:t>
            </a:r>
            <a:r>
              <a:rPr lang="cs-CZ" dirty="0" smtClean="0"/>
              <a:t>-</a:t>
            </a:r>
            <a:r>
              <a:rPr lang="cs-CZ" dirty="0" err="1" smtClean="0"/>
              <a:t>compliant</a:t>
            </a:r>
            <a:r>
              <a:rPr lang="cs-CZ" dirty="0" smtClean="0"/>
              <a:t> BIOS</a:t>
            </a:r>
          </a:p>
          <a:p>
            <a:pPr lvl="1" algn="l">
              <a:buFont typeface="Arial" pitchFamily="34" charset="0"/>
              <a:buChar char="•"/>
            </a:pP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Pro použití USB </a:t>
            </a:r>
            <a:r>
              <a:rPr lang="cs-CZ" dirty="0" err="1" smtClean="0"/>
              <a:t>Flash</a:t>
            </a:r>
            <a:r>
              <a:rPr lang="cs-CZ" dirty="0" smtClean="0"/>
              <a:t> disku:</a:t>
            </a:r>
          </a:p>
          <a:p>
            <a:pPr lvl="1" algn="l">
              <a:buFont typeface="Arial" pitchFamily="34" charset="0"/>
              <a:buChar char="•"/>
            </a:pPr>
            <a:r>
              <a:rPr lang="cs-CZ" dirty="0" smtClean="0"/>
              <a:t>  BIOS musí mít nastaveno, že bude startovat OS nejprve z HDD a ne z USB</a:t>
            </a:r>
          </a:p>
          <a:p>
            <a:pPr lvl="1" algn="l">
              <a:buFont typeface="Arial" pitchFamily="34" charset="0"/>
              <a:buChar char="•"/>
            </a:pPr>
            <a:endParaRPr lang="cs-CZ" dirty="0" smtClean="0"/>
          </a:p>
          <a:p>
            <a:pPr algn="l">
              <a:buFont typeface="Arial" pitchFamily="34" charset="0"/>
              <a:buChar char="•"/>
            </a:pPr>
            <a:r>
              <a:rPr lang="cs-CZ" dirty="0" smtClean="0"/>
              <a:t>OS Windows Vista </a:t>
            </a:r>
            <a:r>
              <a:rPr lang="cs-CZ" dirty="0" err="1" smtClean="0"/>
              <a:t>Enterprise</a:t>
            </a:r>
            <a:r>
              <a:rPr lang="cs-CZ" dirty="0" smtClean="0"/>
              <a:t> nebo </a:t>
            </a:r>
            <a:r>
              <a:rPr lang="cs-CZ" dirty="0" err="1" smtClean="0"/>
              <a:t>Ultimate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r>
              <a:rPr lang="cs-CZ" dirty="0" smtClean="0"/>
              <a:t>, Windows Server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Static Root of Trust Measurement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69900" y="1419225"/>
          <a:ext cx="82296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Visio" r:id="rId4" imgW="12553859" imgH="6394460" progId="Visio.Drawing.11">
                  <p:embed/>
                </p:oleObj>
              </mc:Choice>
              <mc:Fallback>
                <p:oleObj name="Visio" r:id="rId4" imgW="12553859" imgH="639446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419225"/>
                        <a:ext cx="82296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Struktura </a:t>
            </a:r>
            <a:r>
              <a:rPr lang="en-US" dirty="0" err="1" smtClean="0"/>
              <a:t>BitLocker</a:t>
            </a:r>
            <a:r>
              <a:rPr lang="cs-CZ" dirty="0" smtClean="0"/>
              <a:t>u</a:t>
            </a:r>
            <a:endParaRPr lang="en-US" dirty="0" smtClean="0"/>
          </a:p>
        </p:txBody>
      </p:sp>
      <p:pic>
        <p:nvPicPr>
          <p:cNvPr id="11267" name="Picture 4" descr="Disk layout and ke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1073150"/>
            <a:ext cx="7248525" cy="5051425"/>
          </a:xfrm>
          <a:prstGeom prst="rect">
            <a:avLst/>
          </a:prstGeom>
          <a:noFill/>
          <a:ln w="63500">
            <a:solidFill>
              <a:srgbClr val="00808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12" y="1231032"/>
            <a:ext cx="7451784" cy="5102225"/>
          </a:xfrm>
        </p:spPr>
        <p:txBody>
          <a:bodyPr/>
          <a:lstStyle/>
          <a:p>
            <a:r>
              <a:rPr lang="cs-CZ" sz="2000" b="0" dirty="0" smtClean="0"/>
              <a:t>K zašifrování disku D:, uložení klíče na </a:t>
            </a:r>
            <a:r>
              <a:rPr lang="cs-CZ" sz="2000" b="0" dirty="0" err="1" smtClean="0"/>
              <a:t>flash</a:t>
            </a:r>
            <a:r>
              <a:rPr lang="cs-CZ" sz="2000" b="0" dirty="0" smtClean="0"/>
              <a:t> disk F: a zobrazení </a:t>
            </a:r>
            <a:r>
              <a:rPr lang="cs-CZ" sz="2000" b="0" dirty="0" err="1" smtClean="0"/>
              <a:t>recovery</a:t>
            </a:r>
            <a:r>
              <a:rPr lang="cs-CZ" sz="2000" b="0" dirty="0" smtClean="0"/>
              <a:t> hesla: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cscript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</a:t>
            </a:r>
            <a:r>
              <a:rPr lang="cs-CZ" sz="2000" dirty="0" smtClean="0"/>
              <a:t>-</a:t>
            </a:r>
            <a:r>
              <a:rPr lang="cs-CZ" sz="2000" dirty="0" err="1" smtClean="0"/>
              <a:t>bde.wsf</a:t>
            </a:r>
            <a:r>
              <a:rPr lang="cs-CZ" sz="2000" dirty="0" smtClean="0"/>
              <a:t> –on D: -</a:t>
            </a:r>
            <a:r>
              <a:rPr lang="cs-CZ" sz="2000" dirty="0" err="1" smtClean="0"/>
              <a:t>recoverykey</a:t>
            </a:r>
            <a:r>
              <a:rPr lang="cs-CZ" sz="2000" dirty="0" smtClean="0"/>
              <a:t> F:\ -</a:t>
            </a:r>
            <a:r>
              <a:rPr lang="cs-CZ" sz="2000" dirty="0" err="1" smtClean="0"/>
              <a:t>recoverypassword</a:t>
            </a:r>
            <a:endParaRPr lang="cs-CZ" sz="2000" dirty="0" smtClean="0"/>
          </a:p>
          <a:p>
            <a:endParaRPr lang="cs-CZ" sz="2000" b="0" dirty="0" smtClean="0"/>
          </a:p>
          <a:p>
            <a:r>
              <a:rPr lang="cs-CZ" sz="2000" b="0" dirty="0" smtClean="0"/>
              <a:t>Pro automatické zpřístupnění zašifrované (ne-</a:t>
            </a:r>
            <a:r>
              <a:rPr lang="cs-CZ" sz="2000" b="0" dirty="0" err="1" smtClean="0"/>
              <a:t>system</a:t>
            </a:r>
            <a:r>
              <a:rPr lang="cs-CZ" sz="2000" b="0" dirty="0" smtClean="0"/>
              <a:t>) </a:t>
            </a:r>
            <a:r>
              <a:rPr lang="cs-CZ" sz="2000" b="0" dirty="0" err="1" smtClean="0"/>
              <a:t>partition</a:t>
            </a:r>
            <a:r>
              <a:rPr lang="cs-CZ" sz="2000" b="0" dirty="0" smtClean="0"/>
              <a:t>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cscript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</a:t>
            </a:r>
            <a:r>
              <a:rPr lang="cs-CZ" sz="2000" dirty="0" smtClean="0"/>
              <a:t>-</a:t>
            </a:r>
            <a:r>
              <a:rPr lang="cs-CZ" sz="2000" dirty="0" err="1" smtClean="0"/>
              <a:t>bde.wsf</a:t>
            </a:r>
            <a:r>
              <a:rPr lang="cs-CZ" sz="2000" dirty="0" smtClean="0"/>
              <a:t> –</a:t>
            </a:r>
            <a:r>
              <a:rPr lang="cs-CZ" sz="2000" dirty="0" err="1" smtClean="0"/>
              <a:t>autounlock</a:t>
            </a:r>
            <a:r>
              <a:rPr lang="cs-CZ" sz="2000" dirty="0" smtClean="0"/>
              <a:t> –</a:t>
            </a:r>
            <a:r>
              <a:rPr lang="cs-CZ" sz="2000" dirty="0" err="1" smtClean="0"/>
              <a:t>enable</a:t>
            </a:r>
            <a:r>
              <a:rPr lang="cs-CZ" sz="2000" dirty="0" smtClean="0"/>
              <a:t> D: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1600" b="0" dirty="0" smtClean="0"/>
              <a:t>(To způsobí, že se dešifrovací klíč uloží na systémovou </a:t>
            </a:r>
            <a:r>
              <a:rPr lang="cs-CZ" sz="1600" b="0" dirty="0" err="1" smtClean="0"/>
              <a:t>partition</a:t>
            </a:r>
            <a:r>
              <a:rPr lang="cs-CZ" sz="1600" b="0" dirty="0" smtClean="0"/>
              <a:t>, která samozřejmě musí být zašifrovaná a automaticky se použije k dešifrování datového disku).</a:t>
            </a:r>
          </a:p>
          <a:p>
            <a:endParaRPr lang="cs-CZ" sz="2000" b="0" dirty="0" smtClean="0"/>
          </a:p>
          <a:p>
            <a:r>
              <a:rPr lang="cs-CZ" sz="2000" b="0" dirty="0" smtClean="0"/>
              <a:t>V případě, že nechcete automaticky dešifrovat disk: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cscript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</a:t>
            </a:r>
            <a:r>
              <a:rPr lang="cs-CZ" sz="2000" dirty="0" smtClean="0"/>
              <a:t>-</a:t>
            </a:r>
            <a:r>
              <a:rPr lang="cs-CZ" sz="2000" dirty="0" err="1" smtClean="0"/>
              <a:t>bde.wsf</a:t>
            </a:r>
            <a:r>
              <a:rPr lang="cs-CZ" sz="2000" dirty="0" smtClean="0"/>
              <a:t> –</a:t>
            </a:r>
            <a:r>
              <a:rPr lang="cs-CZ" sz="2000" dirty="0" err="1" smtClean="0"/>
              <a:t>unlock</a:t>
            </a:r>
            <a:r>
              <a:rPr lang="cs-CZ" sz="2000" dirty="0" smtClean="0"/>
              <a:t> D: -</a:t>
            </a:r>
            <a:r>
              <a:rPr lang="cs-CZ" sz="2000" dirty="0" err="1" smtClean="0"/>
              <a:t>rk</a:t>
            </a:r>
            <a:r>
              <a:rPr lang="cs-CZ" sz="2000" dirty="0" smtClean="0"/>
              <a:t> F: </a:t>
            </a:r>
          </a:p>
          <a:p>
            <a:endParaRPr lang="cs-CZ" sz="2000" b="0" dirty="0" smtClean="0"/>
          </a:p>
          <a:p>
            <a:r>
              <a:rPr lang="cs-CZ" sz="2000" b="0" dirty="0" smtClean="0"/>
              <a:t>Pro zjištění stavu šifrování disků:</a:t>
            </a:r>
          </a:p>
          <a:p>
            <a:pPr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cscript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</a:t>
            </a:r>
            <a:r>
              <a:rPr lang="cs-CZ" sz="2000" dirty="0" smtClean="0"/>
              <a:t>-</a:t>
            </a:r>
            <a:r>
              <a:rPr lang="cs-CZ" sz="2000" dirty="0" err="1" smtClean="0"/>
              <a:t>bde.wsf</a:t>
            </a:r>
            <a:r>
              <a:rPr lang="cs-CZ" sz="2000" dirty="0" smtClean="0"/>
              <a:t> -status</a:t>
            </a:r>
            <a:endParaRPr lang="en-US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BitLocker</a:t>
            </a:r>
            <a:r>
              <a:rPr lang="cs-CZ" dirty="0" smtClean="0"/>
              <a:t> – šifrování dalších disků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Template">
  <a:themeElements>
    <a:clrScheme name="Master_Template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CC33"/>
      </a:hlink>
      <a:folHlink>
        <a:srgbClr val="B2B2B2"/>
      </a:folHlink>
    </a:clrScheme>
    <a:fontScheme name="Master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CC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8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32210</TotalTime>
  <Words>1552</Words>
  <Application>Microsoft Office PowerPoint</Application>
  <PresentationFormat>Předvádění na obrazovce (4:3)</PresentationFormat>
  <Paragraphs>351</Paragraphs>
  <Slides>32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32</vt:i4>
      </vt:variant>
    </vt:vector>
  </HeadingPairs>
  <TitlesOfParts>
    <vt:vector size="35" baseType="lpstr">
      <vt:lpstr>Master_Template</vt:lpstr>
      <vt:lpstr>Fotografie</vt:lpstr>
      <vt:lpstr>Visio</vt:lpstr>
      <vt:lpstr>Prezentace aplikace PowerPoint</vt:lpstr>
      <vt:lpstr>O čem bude seminář</vt:lpstr>
      <vt:lpstr>BitLocker</vt:lpstr>
      <vt:lpstr>Co je Trusted Platform Module?</vt:lpstr>
      <vt:lpstr>4 možnosti použití BitLockeru</vt:lpstr>
      <vt:lpstr>Požadavky pro BitLocker</vt:lpstr>
      <vt:lpstr>Static Root of Trust Measurement</vt:lpstr>
      <vt:lpstr>Struktura BitLockeru</vt:lpstr>
      <vt:lpstr>BitLocker – šifrování dalších disků</vt:lpstr>
      <vt:lpstr>Kdy bude potřeba BitLocker Recovery</vt:lpstr>
      <vt:lpstr>Metody obnovy</vt:lpstr>
      <vt:lpstr>Prezentace aplikace PowerPoint</vt:lpstr>
      <vt:lpstr>Co je EFS?</vt:lpstr>
      <vt:lpstr>Šifrování a dešifrování souboru pomocí EFS</vt:lpstr>
      <vt:lpstr>Zabezpečení klíčů a algoritmy</vt:lpstr>
      <vt:lpstr>EFS omezení</vt:lpstr>
      <vt:lpstr>EFS</vt:lpstr>
      <vt:lpstr>Prezentace aplikace PowerPoint</vt:lpstr>
      <vt:lpstr>Hrozby při přenosu dat po síti</vt:lpstr>
      <vt:lpstr>Secure Socket Layer (SSL/TLS)</vt:lpstr>
      <vt:lpstr>SMB a LDAP Signing</vt:lpstr>
      <vt:lpstr>Funkce a vlastnosti IPSecu</vt:lpstr>
      <vt:lpstr>Omezení IPSec</vt:lpstr>
      <vt:lpstr>IPSec módy</vt:lpstr>
      <vt:lpstr>IPSec – zabezpečení komunikace</vt:lpstr>
      <vt:lpstr>AH a ESP</vt:lpstr>
      <vt:lpstr>Prezentace aplikace PowerPoint</vt:lpstr>
      <vt:lpstr>Odkazy</vt:lpstr>
      <vt:lpstr>Odkazy</vt:lpstr>
      <vt:lpstr>Odkazy</vt:lpstr>
      <vt:lpstr>Diskuse</vt:lpstr>
      <vt:lpstr>Prezentace aplikace PowerPoint</vt:lpstr>
    </vt:vector>
  </TitlesOfParts>
  <Company>OKsystem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Hardening III</dc:title>
  <dc:creator>Jiří Hýzler</dc:creator>
  <cp:keywords>WUG</cp:keywords>
  <cp:lastModifiedBy>Petr Vlk</cp:lastModifiedBy>
  <cp:revision>821</cp:revision>
  <dcterms:created xsi:type="dcterms:W3CDTF">2001-09-25T22:07:53Z</dcterms:created>
  <dcterms:modified xsi:type="dcterms:W3CDTF">2011-01-21T18:09:02Z</dcterms:modified>
  <cp:category>WUG</cp:category>
</cp:coreProperties>
</file>