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1"/>
  </p:sldMasterIdLst>
  <p:notesMasterIdLst>
    <p:notesMasterId r:id="rId45"/>
  </p:notesMasterIdLst>
  <p:sldIdLst>
    <p:sldId id="256" r:id="rId2"/>
    <p:sldId id="356" r:id="rId3"/>
    <p:sldId id="361" r:id="rId4"/>
    <p:sldId id="407" r:id="rId5"/>
    <p:sldId id="345" r:id="rId6"/>
    <p:sldId id="346" r:id="rId7"/>
    <p:sldId id="404" r:id="rId8"/>
    <p:sldId id="406" r:id="rId9"/>
    <p:sldId id="367" r:id="rId10"/>
    <p:sldId id="295" r:id="rId11"/>
    <p:sldId id="362" r:id="rId12"/>
    <p:sldId id="363" r:id="rId13"/>
    <p:sldId id="365" r:id="rId14"/>
    <p:sldId id="364" r:id="rId15"/>
    <p:sldId id="409" r:id="rId16"/>
    <p:sldId id="410" r:id="rId17"/>
    <p:sldId id="299" r:id="rId18"/>
    <p:sldId id="343" r:id="rId19"/>
    <p:sldId id="359" r:id="rId20"/>
    <p:sldId id="360" r:id="rId21"/>
    <p:sldId id="336" r:id="rId22"/>
    <p:sldId id="305" r:id="rId23"/>
    <p:sldId id="306" r:id="rId24"/>
    <p:sldId id="350" r:id="rId25"/>
    <p:sldId id="411" r:id="rId26"/>
    <p:sldId id="412" r:id="rId27"/>
    <p:sldId id="413" r:id="rId28"/>
    <p:sldId id="414" r:id="rId29"/>
    <p:sldId id="415" r:id="rId30"/>
    <p:sldId id="417" r:id="rId31"/>
    <p:sldId id="416" r:id="rId32"/>
    <p:sldId id="418" r:id="rId33"/>
    <p:sldId id="419" r:id="rId34"/>
    <p:sldId id="420" r:id="rId35"/>
    <p:sldId id="428" r:id="rId36"/>
    <p:sldId id="424" r:id="rId37"/>
    <p:sldId id="422" r:id="rId38"/>
    <p:sldId id="425" r:id="rId39"/>
    <p:sldId id="430" r:id="rId40"/>
    <p:sldId id="429" r:id="rId41"/>
    <p:sldId id="421" r:id="rId42"/>
    <p:sldId id="423" r:id="rId43"/>
    <p:sldId id="427" r:id="rId4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ry Goffe" initials="" lastIdx="2" clrIdx="0"/>
  <p:cmAuthor id="1" name="RyanBurk" initials="" lastIdx="14" clrIdx="1"/>
  <p:cmAuthor id="2" name="Paula White (Silver Fox)" initials="" lastIdx="13" clrIdx="2"/>
  <p:cmAuthor id="3" name="Michael Surkan" initials="" lastIdx="7"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CC00"/>
    <a:srgbClr val="FFFF00"/>
    <a:srgbClr val="FF3300"/>
    <a:srgbClr val="FFCC99"/>
    <a:srgbClr val="CCCC00"/>
    <a:srgbClr val="009999"/>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30" autoAdjust="0"/>
    <p:restoredTop sz="70675" autoAdjust="0"/>
  </p:normalViewPr>
  <p:slideViewPr>
    <p:cSldViewPr>
      <p:cViewPr>
        <p:scale>
          <a:sx n="100" d="100"/>
          <a:sy n="100" d="100"/>
        </p:scale>
        <p:origin x="-120" y="474"/>
      </p:cViewPr>
      <p:guideLst>
        <p:guide orient="horz" pos="1056"/>
        <p:guide orient="horz" pos="480"/>
        <p:guide pos="2880"/>
        <p:guide pos="20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02"/>
    </p:cViewPr>
  </p:sorterViewPr>
  <p:notesViewPr>
    <p:cSldViewPr>
      <p:cViewPr varScale="1">
        <p:scale>
          <a:sx n="89" d="100"/>
          <a:sy n="89" d="100"/>
        </p:scale>
        <p:origin x="-2238"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2048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2048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33684EA3-118C-4302-8F4D-2BB8EA434C30}" type="slidenum">
              <a:rPr lang="en-US"/>
              <a:pPr/>
              <a:t>‹#›</a:t>
            </a:fld>
            <a:endParaRPr lang="en-US"/>
          </a:p>
        </p:txBody>
      </p:sp>
    </p:spTree>
    <p:extLst>
      <p:ext uri="{BB962C8B-B14F-4D97-AF65-F5344CB8AC3E}">
        <p14:creationId xmlns:p14="http://schemas.microsoft.com/office/powerpoint/2010/main" val="41758871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D6B4B8-68F6-4668-B10B-CB22C94AA605}" type="slidenum">
              <a:rPr lang="en-US"/>
              <a:pPr/>
              <a:t>2</a:t>
            </a:fld>
            <a:endParaRPr lang="en-US"/>
          </a:p>
        </p:txBody>
      </p:sp>
      <p:sp>
        <p:nvSpPr>
          <p:cNvPr id="194562" name="Rectangle 2"/>
          <p:cNvSpPr>
            <a:spLocks noRot="1" noChangeArrowheads="1" noTextEdit="1"/>
          </p:cNvSpPr>
          <p:nvPr>
            <p:ph type="sldImg"/>
          </p:nvPr>
        </p:nvSpPr>
        <p:spPr>
          <a:ln/>
        </p:spPr>
      </p:sp>
      <p:sp>
        <p:nvSpPr>
          <p:cNvPr id="194563" name="Rectangle 3"/>
          <p:cNvSpPr>
            <a:spLocks noGrp="1" noChangeArrowheads="1"/>
          </p:cNvSpPr>
          <p:nvPr>
            <p:ph type="body" idx="1"/>
          </p:nvPr>
        </p:nvSpPr>
        <p:spPr/>
        <p:txBody>
          <a:bodyPr/>
          <a:lstStyle/>
          <a:p>
            <a:pPr algn="just"/>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5BE824-3026-42C5-97A1-39DE64F1C0C8}" type="slidenum">
              <a:rPr lang="en-US"/>
              <a:pPr/>
              <a:t>3</a:t>
            </a:fld>
            <a:endParaRPr lang="en-US"/>
          </a:p>
        </p:txBody>
      </p:sp>
      <p:sp>
        <p:nvSpPr>
          <p:cNvPr id="203778" name="Rectangle 2"/>
          <p:cNvSpPr>
            <a:spLocks noRot="1" noChangeArrowheads="1" noTextEdit="1"/>
          </p:cNvSpPr>
          <p:nvPr>
            <p:ph type="sldImg"/>
          </p:nvPr>
        </p:nvSpPr>
        <p:spPr>
          <a:ln/>
        </p:spPr>
      </p:sp>
      <p:sp>
        <p:nvSpPr>
          <p:cNvPr id="203779" name="Rectangle 3"/>
          <p:cNvSpPr>
            <a:spLocks noGrp="1" noChangeArrowheads="1"/>
          </p:cNvSpPr>
          <p:nvPr>
            <p:ph type="body" idx="1"/>
          </p:nvPr>
        </p:nvSpPr>
        <p:spPr/>
        <p:txBody>
          <a:bodyPr/>
          <a:lstStyle/>
          <a:p>
            <a:pPr algn="just"/>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8E80BE-E5F5-4356-96FE-3C32F1B658E7}" type="slidenum">
              <a:rPr lang="en-US"/>
              <a:pPr/>
              <a:t>6</a:t>
            </a:fld>
            <a:endParaRPr lang="en-US"/>
          </a:p>
        </p:txBody>
      </p:sp>
      <p:sp>
        <p:nvSpPr>
          <p:cNvPr id="288770" name="Rectangle 2"/>
          <p:cNvSpPr>
            <a:spLocks noRot="1" noChangeArrowheads="1" noTextEdit="1"/>
          </p:cNvSpPr>
          <p:nvPr>
            <p:ph type="sldImg"/>
          </p:nvPr>
        </p:nvSpPr>
        <p:spPr>
          <a:ln/>
        </p:spPr>
      </p:sp>
      <p:sp>
        <p:nvSpPr>
          <p:cNvPr id="288771" name="Rectangle 3"/>
          <p:cNvSpPr>
            <a:spLocks noGrp="1" noChangeArrowheads="1"/>
          </p:cNvSpPr>
          <p:nvPr>
            <p:ph type="body" idx="1"/>
          </p:nvPr>
        </p:nvSpPr>
        <p:spPr/>
        <p:txBody>
          <a:bodyPr/>
          <a:lstStyle/>
          <a:p>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DF204A-3E8F-49FB-B1FE-C7A929698C12}" type="slidenum">
              <a:rPr lang="en-US"/>
              <a:pPr/>
              <a:t>10</a:t>
            </a:fld>
            <a:endParaRPr lang="en-US"/>
          </a:p>
        </p:txBody>
      </p:sp>
      <p:sp>
        <p:nvSpPr>
          <p:cNvPr id="210946" name="Rectangle 2"/>
          <p:cNvSpPr>
            <a:spLocks noRot="1" noChangeArrowheads="1" noTextEdit="1"/>
          </p:cNvSpPr>
          <p:nvPr>
            <p:ph type="sldImg"/>
          </p:nvPr>
        </p:nvSpPr>
        <p:spPr>
          <a:ln/>
        </p:spPr>
      </p:sp>
      <p:sp>
        <p:nvSpPr>
          <p:cNvPr id="210947" name="Rectangle 3"/>
          <p:cNvSpPr>
            <a:spLocks noGrp="1" noChangeArrowheads="1"/>
          </p:cNvSpPr>
          <p:nvPr>
            <p:ph type="body" idx="1"/>
          </p:nvPr>
        </p:nvSpPr>
        <p:spPr/>
        <p:txBody>
          <a:bodyPr/>
          <a:lstStyle/>
          <a:p>
            <a:r>
              <a:rPr lang="en-US"/>
              <a:t>Hackers attack known services and applications listening on a port. An open port is no big deal so long as there isn't a service or application behind it that can be attacked. </a:t>
            </a:r>
          </a:p>
          <a:p>
            <a:r>
              <a:rPr lang="en-US"/>
              <a:t>What the automated attack tools do is check to see if any of the known services (or applications) that have vulnerabilities are available for attack. Sure, these automated tools will check a specific port, because that is where they know a particular service would reside (e.g. web servers use port 80).</a:t>
            </a:r>
          </a:p>
          <a:p>
            <a:endParaRPr lang="en-US"/>
          </a:p>
          <a:p>
            <a:r>
              <a:rPr lang="en-US"/>
              <a:t>even programs like Adobe Acrobat will that people download will listen for updates from a central server. The end-user doesn't even know this is happening, but it creates a vulnerability on their system.</a:t>
            </a:r>
          </a:p>
          <a:p>
            <a:endParaRPr lang="en-US"/>
          </a:p>
          <a:p>
            <a:r>
              <a:rPr lang="en-US"/>
              <a:t>Guidance to ISVs to use fewer ports less often</a:t>
            </a:r>
          </a:p>
          <a:p>
            <a:endParaRPr lang="en-US"/>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A25269-E60D-4DD1-9764-C74D31F56015}" type="slidenum">
              <a:rPr lang="en-US"/>
              <a:pPr/>
              <a:t>11</a:t>
            </a:fld>
            <a:endParaRPr lang="en-US"/>
          </a:p>
        </p:txBody>
      </p:sp>
      <p:sp>
        <p:nvSpPr>
          <p:cNvPr id="219138" name="Rectangle 2"/>
          <p:cNvSpPr>
            <a:spLocks noRot="1" noChangeArrowheads="1" noTextEdit="1"/>
          </p:cNvSpPr>
          <p:nvPr>
            <p:ph type="sldImg"/>
          </p:nvPr>
        </p:nvSpPr>
        <p:spPr>
          <a:ln/>
        </p:spPr>
      </p:sp>
      <p:sp>
        <p:nvSpPr>
          <p:cNvPr id="219139" name="Rectangle 3"/>
          <p:cNvSpPr>
            <a:spLocks noGrp="1" noChangeArrowheads="1"/>
          </p:cNvSpPr>
          <p:nvPr>
            <p:ph type="body" idx="1"/>
          </p:nvPr>
        </p:nvSpPr>
        <p:spPr/>
        <p:txBody>
          <a:bodyPr/>
          <a:lstStyle/>
          <a:p>
            <a:r>
              <a:rPr lang="en-US"/>
              <a:t>We only block unsolicited incoming traffic. We allow most incoming traffic as long as it was first requested from the local system.</a:t>
            </a:r>
          </a:p>
          <a:p>
            <a:endParaRPr lang="en-US"/>
          </a:p>
          <a:p>
            <a:r>
              <a:rPr lang="en-US"/>
              <a:t>Boot time protection</a:t>
            </a:r>
          </a:p>
          <a:p>
            <a:pPr>
              <a:buFontTx/>
              <a:buChar char="•"/>
            </a:pPr>
            <a:r>
              <a:rPr lang="en-US" sz="1000"/>
              <a:t>New static filtering policy at boot time</a:t>
            </a:r>
          </a:p>
          <a:p>
            <a:pPr lvl="1">
              <a:buFontTx/>
              <a:buChar char="•"/>
            </a:pPr>
            <a:r>
              <a:rPr lang="en-US" sz="1000"/>
              <a:t>Permits DNS, DHCP, Netlogon</a:t>
            </a:r>
          </a:p>
          <a:p>
            <a:pPr>
              <a:buFontTx/>
              <a:buChar char="•"/>
            </a:pPr>
            <a:r>
              <a:rPr lang="en-US" altLang="ja-JP"/>
              <a:t>Policy is applied as soon as the service is up and running, which happens before the logon screen</a:t>
            </a:r>
            <a:endParaRPr lang="en-US" sz="1000"/>
          </a:p>
          <a:p>
            <a:endParaRPr lang="en-US"/>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D0673E-AF70-4C88-B84E-8B135E05BA64}" type="slidenum">
              <a:rPr lang="en-US"/>
              <a:pPr/>
              <a:t>12</a:t>
            </a:fld>
            <a:endParaRPr lang="en-US"/>
          </a:p>
        </p:txBody>
      </p:sp>
      <p:sp>
        <p:nvSpPr>
          <p:cNvPr id="220162" name="Rectangle 2"/>
          <p:cNvSpPr>
            <a:spLocks noRot="1" noChangeArrowheads="1" noTextEdit="1"/>
          </p:cNvSpPr>
          <p:nvPr>
            <p:ph type="sldImg"/>
          </p:nvPr>
        </p:nvSpPr>
        <p:spPr>
          <a:ln/>
        </p:spPr>
      </p:sp>
      <p:sp>
        <p:nvSpPr>
          <p:cNvPr id="220163" name="Rectangle 3"/>
          <p:cNvSpPr>
            <a:spLocks noGrp="1" noChangeArrowheads="1"/>
          </p:cNvSpPr>
          <p:nvPr>
            <p:ph type="body" idx="1"/>
          </p:nvPr>
        </p:nvSpPr>
        <p:spPr/>
        <p:txBody>
          <a:bodyPr/>
          <a:lstStyle/>
          <a:p>
            <a:r>
              <a:rPr lang="en-US"/>
              <a:t>Only works per-port or application (e.g. cannot exempt all ports for an IP address)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7E3D95-A084-4A25-A0C9-4545235FB5C1}" type="slidenum">
              <a:rPr lang="en-US"/>
              <a:pPr/>
              <a:t>19</a:t>
            </a:fld>
            <a:endParaRPr lang="en-US"/>
          </a:p>
        </p:txBody>
      </p:sp>
      <p:sp>
        <p:nvSpPr>
          <p:cNvPr id="200706" name="Rectangle 2"/>
          <p:cNvSpPr>
            <a:spLocks noRot="1" noChangeArrowheads="1" noTextEdit="1"/>
          </p:cNvSpPr>
          <p:nvPr>
            <p:ph type="sldImg"/>
          </p:nvPr>
        </p:nvSpPr>
        <p:spPr>
          <a:ln/>
        </p:spPr>
      </p:sp>
      <p:sp>
        <p:nvSpPr>
          <p:cNvPr id="200707" name="Rectangle 3"/>
          <p:cNvSpPr>
            <a:spLocks noGrp="1" noChangeArrowheads="1"/>
          </p:cNvSpPr>
          <p:nvPr>
            <p:ph type="body" idx="1"/>
          </p:nvPr>
        </p:nvSpPr>
        <p:spPr/>
        <p:txBody>
          <a:bodyPr/>
          <a:lstStyle/>
          <a:p>
            <a:pPr>
              <a:lnSpc>
                <a:spcPct val="80000"/>
              </a:lnSpc>
            </a:pPr>
            <a:r>
              <a:rPr lang="en-US" sz="1000" b="1"/>
              <a:t>Anatomy of the x86 Stack</a:t>
            </a:r>
          </a:p>
          <a:p>
            <a:pPr>
              <a:lnSpc>
                <a:spcPct val="80000"/>
              </a:lnSpc>
            </a:pPr>
            <a:r>
              <a:rPr lang="en-US" sz="1000"/>
              <a:t>To fully understand how the environment in which a buffer overrun can be exploited and how security checks work, the layout of the stack must be fully understood. On the x86 architecture, stacks grow downward, meaning that newer data will be allocated at addresses less than elements pushed onto the stack earlier. Each function call creates a new stack frame with the following layout, note that high memory is at the top of the list: </a:t>
            </a:r>
          </a:p>
          <a:p>
            <a:pPr>
              <a:lnSpc>
                <a:spcPct val="80000"/>
              </a:lnSpc>
            </a:pPr>
            <a:r>
              <a:rPr lang="en-US" sz="1000"/>
              <a:t>Function parameters </a:t>
            </a:r>
          </a:p>
          <a:p>
            <a:pPr>
              <a:lnSpc>
                <a:spcPct val="80000"/>
              </a:lnSpc>
            </a:pPr>
            <a:r>
              <a:rPr lang="en-US" sz="1000"/>
              <a:t>Function return address </a:t>
            </a:r>
          </a:p>
          <a:p>
            <a:pPr>
              <a:lnSpc>
                <a:spcPct val="80000"/>
              </a:lnSpc>
            </a:pPr>
            <a:r>
              <a:rPr lang="en-US" sz="1000"/>
              <a:t>Frame pointer </a:t>
            </a:r>
          </a:p>
          <a:p>
            <a:pPr>
              <a:lnSpc>
                <a:spcPct val="80000"/>
              </a:lnSpc>
            </a:pPr>
            <a:r>
              <a:rPr lang="en-US" sz="1000"/>
              <a:t>Exception Handler frame </a:t>
            </a:r>
          </a:p>
          <a:p>
            <a:pPr>
              <a:lnSpc>
                <a:spcPct val="80000"/>
              </a:lnSpc>
            </a:pPr>
            <a:r>
              <a:rPr lang="en-US" sz="1000"/>
              <a:t>Locally declared variables and buffers </a:t>
            </a:r>
          </a:p>
          <a:p>
            <a:pPr>
              <a:lnSpc>
                <a:spcPct val="80000"/>
              </a:lnSpc>
            </a:pPr>
            <a:r>
              <a:rPr lang="en-US" sz="1000"/>
              <a:t>Callee save registers </a:t>
            </a:r>
          </a:p>
          <a:p>
            <a:pPr>
              <a:lnSpc>
                <a:spcPct val="80000"/>
              </a:lnSpc>
            </a:pPr>
            <a:r>
              <a:rPr lang="en-US" sz="1000"/>
              <a:t>From the layout, it is clear that a buffer overflow has the opportunity to overwrite other variables allocated before the buffer, the exception frame, the frame pointer, the return address, and the function parameters. To take over the programÃ‚Â’s execution, a value must be written in to data that will later be loaded into the EIP register. The functionÃ‚Â’s return address is one of these values. A classic buffer overrun exploit will overrun the return address and then let the functionÃ‚Â’s return instruction load the return address into EIP.</a:t>
            </a:r>
          </a:p>
          <a:p>
            <a:pPr>
              <a:lnSpc>
                <a:spcPct val="80000"/>
              </a:lnSpc>
            </a:pPr>
            <a:r>
              <a:rPr lang="en-US" sz="1000"/>
              <a:t>The data elements are stored on the stack in the following way. The function parameters are pushed on the stack before the function is called. The parameters are pushed from right to left. The function return address is placed on the stack by the x86 CALL instruction, which stores the current value of the EIP register. The frame pointer is the previous value of the EBP register and is placed on the stack when the frame pointer omission (FPO) optimization does not take place. Therefore, the frame pointer is not always placed in a stack frame. If a function includes </a:t>
            </a:r>
            <a:r>
              <a:rPr lang="en-US" sz="1000" b="1"/>
              <a:t>try</a:t>
            </a:r>
            <a:r>
              <a:rPr lang="en-US" sz="1000"/>
              <a:t>/</a:t>
            </a:r>
            <a:r>
              <a:rPr lang="en-US" sz="1000" b="1"/>
              <a:t>catch</a:t>
            </a:r>
            <a:r>
              <a:rPr lang="en-US" sz="1000"/>
              <a:t> or any other exception handling construct, the compiler will include exception handling information on the stack. Following that, the locally declared variables and buffers are allocated. The order of these allocations can change depending on which optimizations take place. Finally, the callee save registers such as ESI, EDI, and EBX are stored if they are used at any point during the functions execution.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328FFA-6496-4F5B-A847-3CA196DD4359}" type="slidenum">
              <a:rPr lang="en-US"/>
              <a:pPr/>
              <a:t>21</a:t>
            </a:fld>
            <a:endParaRPr lang="en-US"/>
          </a:p>
        </p:txBody>
      </p:sp>
      <p:sp>
        <p:nvSpPr>
          <p:cNvPr id="154626" name="Rectangle 2"/>
          <p:cNvSpPr>
            <a:spLocks noRo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3635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363523" name="Rectangle 3"/>
          <p:cNvSpPr>
            <a:spLocks noGrp="1" noChangeArrowheads="1"/>
          </p:cNvSpPr>
          <p:nvPr>
            <p:ph type="ctrTitle"/>
          </p:nvPr>
        </p:nvSpPr>
        <p:spPr>
          <a:xfrm>
            <a:off x="2133600" y="1828800"/>
            <a:ext cx="6553200" cy="1600200"/>
          </a:xfrm>
          <a:extLst>
            <a:ext uri="{91240B29-F687-4F45-9708-019B960494DF}">
              <a14:hiddenLine xmlns:a14="http://schemas.microsoft.com/office/drawing/2010/main" w="9525">
                <a:solidFill>
                  <a:schemeClr val="tx1"/>
                </a:solidFill>
                <a:miter lim="800000"/>
                <a:headEnd/>
                <a:tailEnd/>
              </a14:hiddenLine>
            </a:ext>
          </a:extLst>
        </p:spPr>
        <p:txBody>
          <a:bodyPr/>
          <a:lstStyle>
            <a:lvl1pPr>
              <a:defRPr/>
            </a:lvl1pPr>
          </a:lstStyle>
          <a:p>
            <a:pPr lvl="0"/>
            <a:r>
              <a:rPr lang="en-US" noProof="0" smtClean="0"/>
              <a:t>Klepnutím lze upravit styl předlohy nadpisů.</a:t>
            </a:r>
          </a:p>
        </p:txBody>
      </p:sp>
      <p:sp>
        <p:nvSpPr>
          <p:cNvPr id="363524" name="Rectangle 4"/>
          <p:cNvSpPr>
            <a:spLocks noGrp="1" noChangeArrowheads="1"/>
          </p:cNvSpPr>
          <p:nvPr>
            <p:ph type="subTitle" idx="1"/>
          </p:nvPr>
        </p:nvSpPr>
        <p:spPr>
          <a:xfrm>
            <a:off x="2133600" y="4038600"/>
            <a:ext cx="6553200" cy="685800"/>
          </a:xfrm>
        </p:spPr>
        <p:txBody>
          <a:bodyPr/>
          <a:lstStyle>
            <a:lvl1pPr marL="0" indent="0" algn="ctr">
              <a:buFont typeface="Wingdings" pitchFamily="2" charset="2"/>
              <a:buNone/>
              <a:defRPr/>
            </a:lvl1pPr>
          </a:lstStyle>
          <a:p>
            <a:pPr lvl="0"/>
            <a:r>
              <a:rPr lang="en-US" noProof="0" smtClean="0"/>
              <a:t>Klepnutím lze upravit styl předlohy podnadpisů.</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číslo snímku 3"/>
          <p:cNvSpPr>
            <a:spLocks noGrp="1"/>
          </p:cNvSpPr>
          <p:nvPr>
            <p:ph type="sldNum" sz="quarter" idx="10"/>
          </p:nvPr>
        </p:nvSpPr>
        <p:spPr/>
        <p:txBody>
          <a:bodyPr/>
          <a:lstStyle>
            <a:lvl1pPr>
              <a:defRPr/>
            </a:lvl1pPr>
          </a:lstStyle>
          <a:p>
            <a:r>
              <a:rPr lang="en-US"/>
              <a:t>Page </a:t>
            </a:r>
            <a:fld id="{16015511-E954-4ED8-A6EB-77CE02B43411}" type="slidenum">
              <a:rPr lang="en-US"/>
              <a:pPr/>
              <a:t>‹#›</a:t>
            </a:fld>
            <a:endParaRPr lang="en-US"/>
          </a:p>
        </p:txBody>
      </p:sp>
    </p:spTree>
    <p:extLst>
      <p:ext uri="{BB962C8B-B14F-4D97-AF65-F5344CB8AC3E}">
        <p14:creationId xmlns:p14="http://schemas.microsoft.com/office/powerpoint/2010/main" val="4119833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915150" y="0"/>
            <a:ext cx="2228850" cy="6126163"/>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228600" y="0"/>
            <a:ext cx="6534150" cy="6126163"/>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číslo snímku 3"/>
          <p:cNvSpPr>
            <a:spLocks noGrp="1"/>
          </p:cNvSpPr>
          <p:nvPr>
            <p:ph type="sldNum" sz="quarter" idx="10"/>
          </p:nvPr>
        </p:nvSpPr>
        <p:spPr/>
        <p:txBody>
          <a:bodyPr/>
          <a:lstStyle>
            <a:lvl1pPr>
              <a:defRPr/>
            </a:lvl1pPr>
          </a:lstStyle>
          <a:p>
            <a:r>
              <a:rPr lang="en-US"/>
              <a:t>Page </a:t>
            </a:r>
            <a:fld id="{970458A2-CF2A-4CE1-8069-9B3A76C55A61}" type="slidenum">
              <a:rPr lang="en-US"/>
              <a:pPr/>
              <a:t>‹#›</a:t>
            </a:fld>
            <a:endParaRPr lang="en-US"/>
          </a:p>
        </p:txBody>
      </p:sp>
    </p:spTree>
    <p:extLst>
      <p:ext uri="{BB962C8B-B14F-4D97-AF65-F5344CB8AC3E}">
        <p14:creationId xmlns:p14="http://schemas.microsoft.com/office/powerpoint/2010/main" val="364347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číslo snímku 3"/>
          <p:cNvSpPr>
            <a:spLocks noGrp="1"/>
          </p:cNvSpPr>
          <p:nvPr>
            <p:ph type="sldNum" sz="quarter" idx="10"/>
          </p:nvPr>
        </p:nvSpPr>
        <p:spPr/>
        <p:txBody>
          <a:bodyPr/>
          <a:lstStyle>
            <a:lvl1pPr>
              <a:defRPr/>
            </a:lvl1pPr>
          </a:lstStyle>
          <a:p>
            <a:r>
              <a:rPr lang="en-US"/>
              <a:t>Page </a:t>
            </a:r>
            <a:fld id="{E49142DE-D1C9-4933-93FA-D75371896372}" type="slidenum">
              <a:rPr lang="en-US"/>
              <a:pPr/>
              <a:t>‹#›</a:t>
            </a:fld>
            <a:endParaRPr lang="en-US"/>
          </a:p>
        </p:txBody>
      </p:sp>
    </p:spTree>
    <p:extLst>
      <p:ext uri="{BB962C8B-B14F-4D97-AF65-F5344CB8AC3E}">
        <p14:creationId xmlns:p14="http://schemas.microsoft.com/office/powerpoint/2010/main" val="2193977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Zástupný symbol pro číslo snímku 3"/>
          <p:cNvSpPr>
            <a:spLocks noGrp="1"/>
          </p:cNvSpPr>
          <p:nvPr>
            <p:ph type="sldNum" sz="quarter" idx="10"/>
          </p:nvPr>
        </p:nvSpPr>
        <p:spPr/>
        <p:txBody>
          <a:bodyPr/>
          <a:lstStyle>
            <a:lvl1pPr>
              <a:defRPr/>
            </a:lvl1pPr>
          </a:lstStyle>
          <a:p>
            <a:r>
              <a:rPr lang="en-US"/>
              <a:t>Page </a:t>
            </a:r>
            <a:fld id="{859A9A76-5B85-4B57-9818-15DE3DF885CA}" type="slidenum">
              <a:rPr lang="en-US"/>
              <a:pPr/>
              <a:t>‹#›</a:t>
            </a:fld>
            <a:endParaRPr lang="en-US"/>
          </a:p>
        </p:txBody>
      </p:sp>
    </p:spTree>
    <p:extLst>
      <p:ext uri="{BB962C8B-B14F-4D97-AF65-F5344CB8AC3E}">
        <p14:creationId xmlns:p14="http://schemas.microsoft.com/office/powerpoint/2010/main" val="4189137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číslo snímku 4"/>
          <p:cNvSpPr>
            <a:spLocks noGrp="1"/>
          </p:cNvSpPr>
          <p:nvPr>
            <p:ph type="sldNum" sz="quarter" idx="10"/>
          </p:nvPr>
        </p:nvSpPr>
        <p:spPr/>
        <p:txBody>
          <a:bodyPr/>
          <a:lstStyle>
            <a:lvl1pPr>
              <a:defRPr/>
            </a:lvl1pPr>
          </a:lstStyle>
          <a:p>
            <a:r>
              <a:rPr lang="en-US"/>
              <a:t>Page </a:t>
            </a:r>
            <a:fld id="{B59DEE2C-6AFF-4A19-9AE2-2EC131E2A011}" type="slidenum">
              <a:rPr lang="en-US"/>
              <a:pPr/>
              <a:t>‹#›</a:t>
            </a:fld>
            <a:endParaRPr lang="en-US"/>
          </a:p>
        </p:txBody>
      </p:sp>
    </p:spTree>
    <p:extLst>
      <p:ext uri="{BB962C8B-B14F-4D97-AF65-F5344CB8AC3E}">
        <p14:creationId xmlns:p14="http://schemas.microsoft.com/office/powerpoint/2010/main" val="247098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číslo snímku 6"/>
          <p:cNvSpPr>
            <a:spLocks noGrp="1"/>
          </p:cNvSpPr>
          <p:nvPr>
            <p:ph type="sldNum" sz="quarter" idx="10"/>
          </p:nvPr>
        </p:nvSpPr>
        <p:spPr/>
        <p:txBody>
          <a:bodyPr/>
          <a:lstStyle>
            <a:lvl1pPr>
              <a:defRPr/>
            </a:lvl1pPr>
          </a:lstStyle>
          <a:p>
            <a:r>
              <a:rPr lang="en-US"/>
              <a:t>Page </a:t>
            </a:r>
            <a:fld id="{E4877052-DDAE-443A-9A92-258ED459FF83}" type="slidenum">
              <a:rPr lang="en-US"/>
              <a:pPr/>
              <a:t>‹#›</a:t>
            </a:fld>
            <a:endParaRPr lang="en-US"/>
          </a:p>
        </p:txBody>
      </p:sp>
    </p:spTree>
    <p:extLst>
      <p:ext uri="{BB962C8B-B14F-4D97-AF65-F5344CB8AC3E}">
        <p14:creationId xmlns:p14="http://schemas.microsoft.com/office/powerpoint/2010/main" val="2600947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číslo snímku 2"/>
          <p:cNvSpPr>
            <a:spLocks noGrp="1"/>
          </p:cNvSpPr>
          <p:nvPr>
            <p:ph type="sldNum" sz="quarter" idx="10"/>
          </p:nvPr>
        </p:nvSpPr>
        <p:spPr/>
        <p:txBody>
          <a:bodyPr/>
          <a:lstStyle>
            <a:lvl1pPr>
              <a:defRPr/>
            </a:lvl1pPr>
          </a:lstStyle>
          <a:p>
            <a:r>
              <a:rPr lang="en-US"/>
              <a:t>Page </a:t>
            </a:r>
            <a:fld id="{3CAEE275-F53A-43A1-8C85-A8B82ECFE99E}" type="slidenum">
              <a:rPr lang="en-US"/>
              <a:pPr/>
              <a:t>‹#›</a:t>
            </a:fld>
            <a:endParaRPr lang="en-US"/>
          </a:p>
        </p:txBody>
      </p:sp>
    </p:spTree>
    <p:extLst>
      <p:ext uri="{BB962C8B-B14F-4D97-AF65-F5344CB8AC3E}">
        <p14:creationId xmlns:p14="http://schemas.microsoft.com/office/powerpoint/2010/main" val="2069831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číslo snímku 1"/>
          <p:cNvSpPr>
            <a:spLocks noGrp="1"/>
          </p:cNvSpPr>
          <p:nvPr>
            <p:ph type="sldNum" sz="quarter" idx="10"/>
          </p:nvPr>
        </p:nvSpPr>
        <p:spPr/>
        <p:txBody>
          <a:bodyPr/>
          <a:lstStyle>
            <a:lvl1pPr>
              <a:defRPr/>
            </a:lvl1pPr>
          </a:lstStyle>
          <a:p>
            <a:r>
              <a:rPr lang="en-US"/>
              <a:t>Page </a:t>
            </a:r>
            <a:fld id="{DE968039-AE81-4ED2-BE75-726A1288D4E6}" type="slidenum">
              <a:rPr lang="en-US"/>
              <a:pPr/>
              <a:t>‹#›</a:t>
            </a:fld>
            <a:endParaRPr lang="en-US"/>
          </a:p>
        </p:txBody>
      </p:sp>
    </p:spTree>
    <p:extLst>
      <p:ext uri="{BB962C8B-B14F-4D97-AF65-F5344CB8AC3E}">
        <p14:creationId xmlns:p14="http://schemas.microsoft.com/office/powerpoint/2010/main" val="532832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číslo snímku 4"/>
          <p:cNvSpPr>
            <a:spLocks noGrp="1"/>
          </p:cNvSpPr>
          <p:nvPr>
            <p:ph type="sldNum" sz="quarter" idx="10"/>
          </p:nvPr>
        </p:nvSpPr>
        <p:spPr/>
        <p:txBody>
          <a:bodyPr/>
          <a:lstStyle>
            <a:lvl1pPr>
              <a:defRPr/>
            </a:lvl1pPr>
          </a:lstStyle>
          <a:p>
            <a:r>
              <a:rPr lang="en-US"/>
              <a:t>Page </a:t>
            </a:r>
            <a:fld id="{0C4A088C-DF24-488A-823F-2BDAA552B557}" type="slidenum">
              <a:rPr lang="en-US"/>
              <a:pPr/>
              <a:t>‹#›</a:t>
            </a:fld>
            <a:endParaRPr lang="en-US"/>
          </a:p>
        </p:txBody>
      </p:sp>
    </p:spTree>
    <p:extLst>
      <p:ext uri="{BB962C8B-B14F-4D97-AF65-F5344CB8AC3E}">
        <p14:creationId xmlns:p14="http://schemas.microsoft.com/office/powerpoint/2010/main" val="4216717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číslo snímku 4"/>
          <p:cNvSpPr>
            <a:spLocks noGrp="1"/>
          </p:cNvSpPr>
          <p:nvPr>
            <p:ph type="sldNum" sz="quarter" idx="10"/>
          </p:nvPr>
        </p:nvSpPr>
        <p:spPr/>
        <p:txBody>
          <a:bodyPr/>
          <a:lstStyle>
            <a:lvl1pPr>
              <a:defRPr/>
            </a:lvl1pPr>
          </a:lstStyle>
          <a:p>
            <a:r>
              <a:rPr lang="en-US"/>
              <a:t>Page </a:t>
            </a:r>
            <a:fld id="{9DDA337C-5EAF-4526-943D-4B78D9232B17}" type="slidenum">
              <a:rPr lang="en-US"/>
              <a:pPr/>
              <a:t>‹#›</a:t>
            </a:fld>
            <a:endParaRPr lang="en-US"/>
          </a:p>
        </p:txBody>
      </p:sp>
    </p:spTree>
    <p:extLst>
      <p:ext uri="{BB962C8B-B14F-4D97-AF65-F5344CB8AC3E}">
        <p14:creationId xmlns:p14="http://schemas.microsoft.com/office/powerpoint/2010/main" val="2597524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6249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362499" name="Rectangle 3"/>
          <p:cNvSpPr>
            <a:spLocks noGrp="1" noChangeArrowheads="1"/>
          </p:cNvSpPr>
          <p:nvPr>
            <p:ph type="title"/>
          </p:nvPr>
        </p:nvSpPr>
        <p:spPr bwMode="auto">
          <a:xfrm>
            <a:off x="228600" y="0"/>
            <a:ext cx="8915400" cy="1066800"/>
          </a:xfrm>
          <a:prstGeom prst="rect">
            <a:avLst/>
          </a:prstGeom>
          <a:noFill/>
          <a:ln>
            <a:noFill/>
          </a:ln>
          <a:effectLst>
            <a:outerShdw dist="53882" dir="8100000" algn="ctr" rotWithShape="0">
              <a:srgbClr val="4D4D4D">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Klepnutím lze upravit styl předlohy nadpisů.</a:t>
            </a:r>
          </a:p>
        </p:txBody>
      </p:sp>
      <p:sp>
        <p:nvSpPr>
          <p:cNvPr id="362500" name="Rectangle 4"/>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Klepnutím lze upravit styly předlohy textu.</a:t>
            </a:r>
          </a:p>
          <a:p>
            <a:pPr lvl="1"/>
            <a:r>
              <a:rPr lang="en-US" smtClean="0"/>
              <a:t>Druhá úroveň</a:t>
            </a:r>
          </a:p>
          <a:p>
            <a:pPr lvl="2"/>
            <a:r>
              <a:rPr lang="en-US" smtClean="0"/>
              <a:t>Třetí úroveň</a:t>
            </a:r>
          </a:p>
          <a:p>
            <a:pPr lvl="3"/>
            <a:r>
              <a:rPr lang="en-US" smtClean="0"/>
              <a:t>Čtvrtá úroveň</a:t>
            </a:r>
          </a:p>
          <a:p>
            <a:pPr lvl="4"/>
            <a:r>
              <a:rPr lang="en-US" smtClean="0"/>
              <a:t>Pátá úroveň</a:t>
            </a:r>
          </a:p>
        </p:txBody>
      </p:sp>
      <p:sp>
        <p:nvSpPr>
          <p:cNvPr id="362501" name="Text Box 5"/>
          <p:cNvSpPr txBox="1">
            <a:spLocks noChangeArrowheads="1"/>
          </p:cNvSpPr>
          <p:nvPr/>
        </p:nvSpPr>
        <p:spPr bwMode="auto">
          <a:xfrm>
            <a:off x="76200" y="67056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endParaRPr lang="nl-NL" sz="2400" b="1">
              <a:solidFill>
                <a:schemeClr val="bg1"/>
              </a:solidFill>
            </a:endParaRPr>
          </a:p>
        </p:txBody>
      </p:sp>
      <p:sp>
        <p:nvSpPr>
          <p:cNvPr id="362502" name="Rectangle 6"/>
          <p:cNvSpPr>
            <a:spLocks noGrp="1" noChangeArrowheads="1"/>
          </p:cNvSpPr>
          <p:nvPr>
            <p:ph type="sldNum" sz="quarter" idx="4"/>
          </p:nvPr>
        </p:nvSpPr>
        <p:spPr bwMode="auto">
          <a:xfrm>
            <a:off x="152400" y="6629400"/>
            <a:ext cx="2133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i="1">
                <a:solidFill>
                  <a:schemeClr val="bg1"/>
                </a:solidFill>
              </a:defRPr>
            </a:lvl1pPr>
          </a:lstStyle>
          <a:p>
            <a:r>
              <a:rPr lang="en-US"/>
              <a:t>Page </a:t>
            </a:r>
            <a:fld id="{108CB3CD-D9A3-44A5-ACD6-89B576BBF7A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dt="0"/>
  <p:txStyles>
    <p:titleStyle>
      <a:lvl1pPr algn="l" rtl="0" fontAlgn="base">
        <a:spcBef>
          <a:spcPct val="0"/>
        </a:spcBef>
        <a:spcAft>
          <a:spcPct val="0"/>
        </a:spcAft>
        <a:defRPr sz="4000" b="1">
          <a:solidFill>
            <a:srgbClr val="FFCC00"/>
          </a:solidFill>
          <a:latin typeface="+mj-lt"/>
          <a:ea typeface="+mj-ea"/>
          <a:cs typeface="+mj-cs"/>
        </a:defRPr>
      </a:lvl1pPr>
      <a:lvl2pPr algn="l" rtl="0" fontAlgn="base">
        <a:spcBef>
          <a:spcPct val="0"/>
        </a:spcBef>
        <a:spcAft>
          <a:spcPct val="0"/>
        </a:spcAft>
        <a:defRPr sz="4000" b="1">
          <a:solidFill>
            <a:srgbClr val="FFCC00"/>
          </a:solidFill>
          <a:latin typeface="Tahoma" pitchFamily="34" charset="0"/>
        </a:defRPr>
      </a:lvl2pPr>
      <a:lvl3pPr algn="l" rtl="0" fontAlgn="base">
        <a:spcBef>
          <a:spcPct val="0"/>
        </a:spcBef>
        <a:spcAft>
          <a:spcPct val="0"/>
        </a:spcAft>
        <a:defRPr sz="4000" b="1">
          <a:solidFill>
            <a:srgbClr val="FFCC00"/>
          </a:solidFill>
          <a:latin typeface="Tahoma" pitchFamily="34" charset="0"/>
        </a:defRPr>
      </a:lvl3pPr>
      <a:lvl4pPr algn="l" rtl="0" fontAlgn="base">
        <a:spcBef>
          <a:spcPct val="0"/>
        </a:spcBef>
        <a:spcAft>
          <a:spcPct val="0"/>
        </a:spcAft>
        <a:defRPr sz="4000" b="1">
          <a:solidFill>
            <a:srgbClr val="FFCC00"/>
          </a:solidFill>
          <a:latin typeface="Tahoma" pitchFamily="34" charset="0"/>
        </a:defRPr>
      </a:lvl4pPr>
      <a:lvl5pPr algn="l" rtl="0" fontAlgn="base">
        <a:spcBef>
          <a:spcPct val="0"/>
        </a:spcBef>
        <a:spcAft>
          <a:spcPct val="0"/>
        </a:spcAft>
        <a:defRPr sz="4000" b="1">
          <a:solidFill>
            <a:srgbClr val="FFCC00"/>
          </a:solidFill>
          <a:latin typeface="Tahoma" pitchFamily="34" charset="0"/>
        </a:defRPr>
      </a:lvl5pPr>
      <a:lvl6pPr marL="457200" algn="l" rtl="0" fontAlgn="base">
        <a:spcBef>
          <a:spcPct val="0"/>
        </a:spcBef>
        <a:spcAft>
          <a:spcPct val="0"/>
        </a:spcAft>
        <a:defRPr sz="4000" b="1">
          <a:solidFill>
            <a:srgbClr val="FFCC00"/>
          </a:solidFill>
          <a:latin typeface="Tahoma" pitchFamily="34" charset="0"/>
        </a:defRPr>
      </a:lvl6pPr>
      <a:lvl7pPr marL="914400" algn="l" rtl="0" fontAlgn="base">
        <a:spcBef>
          <a:spcPct val="0"/>
        </a:spcBef>
        <a:spcAft>
          <a:spcPct val="0"/>
        </a:spcAft>
        <a:defRPr sz="4000" b="1">
          <a:solidFill>
            <a:srgbClr val="FFCC00"/>
          </a:solidFill>
          <a:latin typeface="Tahoma" pitchFamily="34" charset="0"/>
        </a:defRPr>
      </a:lvl7pPr>
      <a:lvl8pPr marL="1371600" algn="l" rtl="0" fontAlgn="base">
        <a:spcBef>
          <a:spcPct val="0"/>
        </a:spcBef>
        <a:spcAft>
          <a:spcPct val="0"/>
        </a:spcAft>
        <a:defRPr sz="4000" b="1">
          <a:solidFill>
            <a:srgbClr val="FFCC00"/>
          </a:solidFill>
          <a:latin typeface="Tahoma" pitchFamily="34" charset="0"/>
        </a:defRPr>
      </a:lvl8pPr>
      <a:lvl9pPr marL="1828800" algn="l" rtl="0" fontAlgn="base">
        <a:spcBef>
          <a:spcPct val="0"/>
        </a:spcBef>
        <a:spcAft>
          <a:spcPct val="0"/>
        </a:spcAft>
        <a:defRPr sz="4000" b="1">
          <a:solidFill>
            <a:srgbClr val="FFCC00"/>
          </a:solidFill>
          <a:latin typeface="Tahoma" pitchFamily="34" charset="0"/>
        </a:defRPr>
      </a:lvl9pPr>
    </p:titleStyle>
    <p:bodyStyle>
      <a:lvl1pPr marL="342900" indent="-342900" algn="l" rtl="0" fontAlgn="base">
        <a:spcBef>
          <a:spcPct val="20000"/>
        </a:spcBef>
        <a:spcAft>
          <a:spcPct val="0"/>
        </a:spcAft>
        <a:buSzPct val="80000"/>
        <a:buFont typeface="Wingdings" pitchFamily="2" charset="2"/>
        <a:buChar char="q"/>
        <a:defRPr sz="2800" b="1">
          <a:solidFill>
            <a:schemeClr val="bg1"/>
          </a:solidFill>
          <a:latin typeface="+mn-lt"/>
          <a:ea typeface="+mn-ea"/>
          <a:cs typeface="+mn-cs"/>
        </a:defRPr>
      </a:lvl1pPr>
      <a:lvl2pPr marL="742950" indent="-285750" algn="l" rtl="0" fontAlgn="base">
        <a:spcBef>
          <a:spcPct val="20000"/>
        </a:spcBef>
        <a:spcAft>
          <a:spcPct val="0"/>
        </a:spcAft>
        <a:buSzPct val="90000"/>
        <a:buFont typeface="Wingdings" pitchFamily="2" charset="2"/>
        <a:buChar char="Ø"/>
        <a:defRPr sz="2400">
          <a:solidFill>
            <a:schemeClr val="bg1"/>
          </a:solidFill>
          <a:latin typeface="+mn-lt"/>
        </a:defRPr>
      </a:lvl2pPr>
      <a:lvl3pPr marL="1143000" indent="-228600" algn="l" rtl="0" fontAlgn="base">
        <a:spcBef>
          <a:spcPct val="20000"/>
        </a:spcBef>
        <a:spcAft>
          <a:spcPct val="0"/>
        </a:spcAft>
        <a:buSzPct val="110000"/>
        <a:buChar char="•"/>
        <a:defRPr sz="2400" i="1">
          <a:solidFill>
            <a:schemeClr val="bg1"/>
          </a:solidFill>
          <a:latin typeface="+mn-lt"/>
        </a:defRPr>
      </a:lvl3pPr>
      <a:lvl4pPr marL="1600200" indent="-228600" algn="l" rtl="0" fontAlgn="base">
        <a:spcBef>
          <a:spcPct val="20000"/>
        </a:spcBef>
        <a:spcAft>
          <a:spcPct val="0"/>
        </a:spcAft>
        <a:buChar char="–"/>
        <a:defRPr sz="2400">
          <a:solidFill>
            <a:schemeClr val="bg1"/>
          </a:solidFill>
          <a:latin typeface="+mn-lt"/>
        </a:defRPr>
      </a:lvl4pPr>
      <a:lvl5pPr marL="2057400" indent="-228600" algn="l" rtl="0" fontAlgn="base">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6.png"/><Relationship Id="rId1" Type="http://schemas.openxmlformats.org/officeDocument/2006/relationships/slideLayout" Target="../slideLayouts/slideLayout4.xml"/><Relationship Id="rId6" Type="http://schemas.openxmlformats.org/officeDocument/2006/relationships/image" Target="../media/image51.png"/><Relationship Id="rId11" Type="http://schemas.openxmlformats.org/officeDocument/2006/relationships/image" Target="../media/image53.png"/><Relationship Id="rId5" Type="http://schemas.openxmlformats.org/officeDocument/2006/relationships/image" Target="../media/image50.png"/><Relationship Id="rId10" Type="http://schemas.openxmlformats.org/officeDocument/2006/relationships/image" Target="../media/image54.png"/><Relationship Id="rId4" Type="http://schemas.openxmlformats.org/officeDocument/2006/relationships/image" Target="../media/image49.png"/><Relationship Id="rId9"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microsoft.com/windows/appcompatibility/default.mspx" TargetMode="External"/><Relationship Id="rId2" Type="http://schemas.openxmlformats.org/officeDocument/2006/relationships/hyperlink" Target="http://www.microsoft.com/technet/prodtechnol/winxppro/deploy/sp2apcom.mspx"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microsoft.com/technet/prodtechnol/winxppro/maintain/sp2chngs.mspx" TargetMode="External"/><Relationship Id="rId7" Type="http://schemas.openxmlformats.org/officeDocument/2006/relationships/hyperlink" Target="http://go.microsoft.com/fwlink/?LinkId=22031" TargetMode="External"/><Relationship Id="rId2" Type="http://schemas.openxmlformats.org/officeDocument/2006/relationships/hyperlink" Target="http://msdn.microsoft.com/security/productinfo/xpsp2/default.aspx" TargetMode="External"/><Relationship Id="rId1" Type="http://schemas.openxmlformats.org/officeDocument/2006/relationships/slideLayout" Target="../slideLayouts/slideLayout2.xml"/><Relationship Id="rId6" Type="http://schemas.openxmlformats.org/officeDocument/2006/relationships/hyperlink" Target="http://support.microsoft.com/default.aspx?scid=kb;en-us;182569" TargetMode="External"/><Relationship Id="rId5" Type="http://schemas.openxmlformats.org/officeDocument/2006/relationships/hyperlink" Target="http://msdn.microsoft.com/library/default.asp?url=/workshop/security/szone/reference/constants/urlaction.asp" TargetMode="External"/><Relationship Id="rId4" Type="http://schemas.openxmlformats.org/officeDocument/2006/relationships/hyperlink" Target="http://support.microsoft.com/default.aspx?scid=kb;%5bLN%5d;811113"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0.png"/><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21.png"/><Relationship Id="rId15" Type="http://schemas.openxmlformats.org/officeDocument/2006/relationships/image" Target="../media/image30.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 Id="rId1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28.png"/><Relationship Id="rId4" Type="http://schemas.openxmlformats.org/officeDocument/2006/relationships/image" Target="../media/image32.pn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39.png"/><Relationship Id="rId3" Type="http://schemas.openxmlformats.org/officeDocument/2006/relationships/image" Target="../media/image11.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38.png"/><Relationship Id="rId4" Type="http://schemas.openxmlformats.org/officeDocument/2006/relationships/image" Target="../media/image21.png"/><Relationship Id="rId9"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 y="1219200"/>
            <a:ext cx="8839200" cy="2667000"/>
          </a:xfrm>
        </p:spPr>
        <p:txBody>
          <a:bodyPr/>
          <a:lstStyle/>
          <a:p>
            <a:r>
              <a:rPr lang="nl-NL" sz="4400"/>
              <a:t>Windows XP Service Pack 2</a:t>
            </a:r>
            <a:br>
              <a:rPr lang="nl-NL" sz="4400"/>
            </a:br>
            <a:r>
              <a:rPr lang="cs-CZ" sz="3600"/>
              <a:t>Čo by mal administrátor vedieť?</a:t>
            </a:r>
            <a:r>
              <a:rPr lang="en-US" sz="4400"/>
              <a:t> </a:t>
            </a:r>
            <a:br>
              <a:rPr lang="en-US" sz="4400"/>
            </a:br>
            <a:endParaRPr lang="en-US" sz="4400"/>
          </a:p>
        </p:txBody>
      </p:sp>
      <p:sp>
        <p:nvSpPr>
          <p:cNvPr id="2051" name="Rectangle 3"/>
          <p:cNvSpPr>
            <a:spLocks noGrp="1" noChangeArrowheads="1"/>
          </p:cNvSpPr>
          <p:nvPr>
            <p:ph type="subTitle" idx="1"/>
          </p:nvPr>
        </p:nvSpPr>
        <p:spPr>
          <a:xfrm>
            <a:off x="1828800" y="4495800"/>
            <a:ext cx="6553200" cy="1371600"/>
          </a:xfrm>
        </p:spPr>
        <p:txBody>
          <a:bodyPr/>
          <a:lstStyle/>
          <a:p>
            <a:r>
              <a:rPr lang="cs-CZ" sz="2400"/>
              <a:t>Martin Žugec</a:t>
            </a:r>
            <a:endParaRPr lang="en-US" sz="2400"/>
          </a:p>
          <a:p>
            <a:r>
              <a:rPr lang="cs-CZ" sz="2400"/>
              <a:t>Martin.zugec</a:t>
            </a:r>
            <a:r>
              <a:rPr lang="en-US" sz="2400"/>
              <a:t>@gmail.com</a:t>
            </a:r>
          </a:p>
          <a:p>
            <a:r>
              <a:rPr lang="en-US" sz="2400"/>
              <a:t>http://www.supersupport.org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3"/>
          <p:cNvSpPr>
            <a:spLocks noGrp="1"/>
          </p:cNvSpPr>
          <p:nvPr>
            <p:ph type="sldNum" sz="quarter" idx="10"/>
          </p:nvPr>
        </p:nvSpPr>
        <p:spPr/>
        <p:txBody>
          <a:bodyPr/>
          <a:lstStyle/>
          <a:p>
            <a:r>
              <a:rPr lang="en-US"/>
              <a:t>Page </a:t>
            </a:r>
            <a:fld id="{B86EE629-CAAE-4A17-82BF-0AE55E4E40B2}" type="slidenum">
              <a:rPr lang="en-US"/>
              <a:pPr/>
              <a:t>10</a:t>
            </a:fld>
            <a:endParaRPr lang="en-US"/>
          </a:p>
        </p:txBody>
      </p:sp>
      <p:sp>
        <p:nvSpPr>
          <p:cNvPr id="69634" name="Rectangle 2"/>
          <p:cNvSpPr>
            <a:spLocks noGrp="1" noChangeArrowheads="1"/>
          </p:cNvSpPr>
          <p:nvPr>
            <p:ph type="title"/>
          </p:nvPr>
        </p:nvSpPr>
        <p:spPr/>
        <p:txBody>
          <a:bodyPr/>
          <a:lstStyle/>
          <a:p>
            <a:r>
              <a:rPr lang="cs-CZ"/>
              <a:t>TCP/IP</a:t>
            </a:r>
            <a:endParaRPr lang="en-US"/>
          </a:p>
        </p:txBody>
      </p:sp>
      <p:sp>
        <p:nvSpPr>
          <p:cNvPr id="69635" name="Rectangle 3"/>
          <p:cNvSpPr>
            <a:spLocks noGrp="1" noChangeArrowheads="1"/>
          </p:cNvSpPr>
          <p:nvPr>
            <p:ph type="body" idx="1"/>
          </p:nvPr>
        </p:nvSpPr>
        <p:spPr/>
        <p:txBody>
          <a:bodyPr/>
          <a:lstStyle/>
          <a:p>
            <a:r>
              <a:rPr lang="cs-CZ"/>
              <a:t>Raw sockets </a:t>
            </a:r>
          </a:p>
          <a:p>
            <a:pPr lvl="1"/>
            <a:r>
              <a:rPr lang="cs-CZ"/>
              <a:t>nie je možné používať s TCP</a:t>
            </a:r>
          </a:p>
          <a:p>
            <a:pPr lvl="1"/>
            <a:r>
              <a:rPr lang="cs-CZ"/>
              <a:t>pri UDP musí byť uvedená reálna IP adresa</a:t>
            </a:r>
          </a:p>
          <a:p>
            <a:r>
              <a:rPr lang="cs-CZ"/>
              <a:t>Obmedzenie nekompletných konektáží na 10</a:t>
            </a:r>
          </a:p>
          <a:p>
            <a:r>
              <a:rPr lang="cs-CZ"/>
              <a:t>Lepší prístup k Winsock LSP</a:t>
            </a:r>
          </a:p>
          <a:p>
            <a:pPr lvl="1"/>
            <a:r>
              <a:rPr lang="en-US"/>
              <a:t>NetSh Winsock</a:t>
            </a:r>
          </a:p>
          <a:p>
            <a:pPr lvl="2"/>
            <a:r>
              <a:rPr lang="en-US"/>
              <a:t>Reset</a:t>
            </a:r>
          </a:p>
          <a:p>
            <a:pPr lvl="2"/>
            <a:r>
              <a:rPr lang="en-US"/>
              <a:t>Show</a:t>
            </a:r>
            <a:endParaRPr lang="cs-CZ"/>
          </a:p>
          <a:p>
            <a:pPr lvl="1"/>
            <a:r>
              <a:rPr lang="en-US"/>
              <a:t>Winsock Crash Recovery</a:t>
            </a:r>
            <a:endParaRPr lang="cs-CZ"/>
          </a:p>
          <a:p>
            <a:pPr lvl="1">
              <a:buFont typeface="Wingdings" pitchFamily="2" charset="2"/>
              <a:buNone/>
            </a:pPr>
            <a:endParaRPr lang="cs-CZ"/>
          </a:p>
          <a:p>
            <a:pPr lvl="1"/>
            <a:endParaRPr lang="en-US"/>
          </a:p>
        </p:txBody>
      </p:sp>
      <p:grpSp>
        <p:nvGrpSpPr>
          <p:cNvPr id="69640" name="Group 8"/>
          <p:cNvGrpSpPr>
            <a:grpSpLocks/>
          </p:cNvGrpSpPr>
          <p:nvPr/>
        </p:nvGrpSpPr>
        <p:grpSpPr bwMode="auto">
          <a:xfrm>
            <a:off x="8229600" y="76200"/>
            <a:ext cx="838200" cy="1066800"/>
            <a:chOff x="3132" y="1863"/>
            <a:chExt cx="819" cy="969"/>
          </a:xfrm>
        </p:grpSpPr>
        <p:pic>
          <p:nvPicPr>
            <p:cNvPr id="69641" name="Picture 9" descr="XP icon generic inter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6" y="2022"/>
              <a:ext cx="625" cy="612"/>
            </a:xfrm>
            <a:prstGeom prst="rect">
              <a:avLst/>
            </a:prstGeom>
            <a:noFill/>
            <a:extLst>
              <a:ext uri="{909E8E84-426E-40DD-AFC4-6F175D3DCCD1}">
                <a14:hiddenFill xmlns:a14="http://schemas.microsoft.com/office/drawing/2010/main">
                  <a:solidFill>
                    <a:srgbClr val="FFFFFF"/>
                  </a:solidFill>
                </a14:hiddenFill>
              </a:ext>
            </a:extLst>
          </p:spPr>
        </p:pic>
        <p:pic>
          <p:nvPicPr>
            <p:cNvPr id="69642" name="Picture 10" descr="net-cable"/>
            <p:cNvPicPr>
              <a:picLocks noChangeAspect="1" noChangeArrowheads="1"/>
            </p:cNvPicPr>
            <p:nvPr/>
          </p:nvPicPr>
          <p:blipFill>
            <a:blip r:embed="rId4" cstate="print">
              <a:extLst>
                <a:ext uri="{28A0092B-C50C-407E-A947-70E740481C1C}">
                  <a14:useLocalDpi xmlns:a14="http://schemas.microsoft.com/office/drawing/2010/main" val="0"/>
                </a:ext>
              </a:extLst>
            </a:blip>
            <a:srcRect r="41667"/>
            <a:stretch>
              <a:fillRect/>
            </a:stretch>
          </p:blipFill>
          <p:spPr bwMode="auto">
            <a:xfrm rot="7530487" flipH="1">
              <a:off x="3054" y="2238"/>
              <a:ext cx="672" cy="516"/>
            </a:xfrm>
            <a:prstGeom prst="rect">
              <a:avLst/>
            </a:prstGeom>
            <a:noFill/>
            <a:extLst>
              <a:ext uri="{909E8E84-426E-40DD-AFC4-6F175D3DCCD1}">
                <a14:hiddenFill xmlns:a14="http://schemas.microsoft.com/office/drawing/2010/main">
                  <a:solidFill>
                    <a:srgbClr val="FFFFFF"/>
                  </a:solidFill>
                </a14:hiddenFill>
              </a:ext>
            </a:extLst>
          </p:spPr>
        </p:pic>
        <p:pic>
          <p:nvPicPr>
            <p:cNvPr id="69643" name="Picture 11" descr="radio tower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56" y="1863"/>
              <a:ext cx="495" cy="82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3"/>
          <p:cNvSpPr>
            <a:spLocks noGrp="1"/>
          </p:cNvSpPr>
          <p:nvPr>
            <p:ph type="sldNum" sz="quarter" idx="10"/>
          </p:nvPr>
        </p:nvSpPr>
        <p:spPr/>
        <p:txBody>
          <a:bodyPr/>
          <a:lstStyle/>
          <a:p>
            <a:r>
              <a:rPr lang="en-US"/>
              <a:t>Page </a:t>
            </a:r>
            <a:fld id="{3A0291E8-BA35-4261-B015-63CA7EAD22D6}" type="slidenum">
              <a:rPr lang="en-US"/>
              <a:pPr/>
              <a:t>11</a:t>
            </a:fld>
            <a:endParaRPr lang="en-US"/>
          </a:p>
        </p:txBody>
      </p:sp>
      <p:sp>
        <p:nvSpPr>
          <p:cNvPr id="211972" name="Rectangle 4"/>
          <p:cNvSpPr>
            <a:spLocks noGrp="1" noChangeArrowheads="1"/>
          </p:cNvSpPr>
          <p:nvPr>
            <p:ph type="title"/>
          </p:nvPr>
        </p:nvSpPr>
        <p:spPr/>
        <p:txBody>
          <a:bodyPr/>
          <a:lstStyle/>
          <a:p>
            <a:r>
              <a:rPr lang="cs-CZ"/>
              <a:t>Windows Firewall</a:t>
            </a:r>
            <a:endParaRPr lang="en-US"/>
          </a:p>
        </p:txBody>
      </p:sp>
      <p:sp>
        <p:nvSpPr>
          <p:cNvPr id="211973" name="Rectangle 5"/>
          <p:cNvSpPr>
            <a:spLocks noGrp="1" noChangeArrowheads="1"/>
          </p:cNvSpPr>
          <p:nvPr>
            <p:ph type="body" idx="1"/>
          </p:nvPr>
        </p:nvSpPr>
        <p:spPr/>
        <p:txBody>
          <a:bodyPr/>
          <a:lstStyle/>
          <a:p>
            <a:r>
              <a:rPr lang="cs-CZ" sz="2400"/>
              <a:t>WFW (predtým ICF – Internet Connection Firewall)</a:t>
            </a:r>
            <a:endParaRPr lang="en-US" sz="2400"/>
          </a:p>
          <a:p>
            <a:pPr lvl="1"/>
            <a:r>
              <a:rPr lang="cs-CZ" sz="2000"/>
              <a:t>Defaultne zapnutý pre všetky rozhrania</a:t>
            </a:r>
            <a:endParaRPr lang="en-US" sz="2000"/>
          </a:p>
          <a:p>
            <a:pPr lvl="1"/>
            <a:r>
              <a:rPr lang="cs-CZ" sz="2000"/>
              <a:t>Podporuje IPv4 aj IPv6</a:t>
            </a:r>
            <a:endParaRPr lang="en-US" sz="2000"/>
          </a:p>
          <a:p>
            <a:r>
              <a:rPr lang="cs-CZ" sz="2400"/>
              <a:t>Tri operačné módy</a:t>
            </a:r>
            <a:endParaRPr lang="en-US" sz="2400"/>
          </a:p>
          <a:p>
            <a:pPr lvl="1"/>
            <a:r>
              <a:rPr lang="cs-CZ" sz="2000"/>
              <a:t>Zapnutý</a:t>
            </a:r>
            <a:endParaRPr lang="en-US" sz="2000"/>
          </a:p>
          <a:p>
            <a:pPr lvl="1"/>
            <a:r>
              <a:rPr lang="cs-CZ" sz="2000"/>
              <a:t>Nepovolovať výnimky – Ignoruje nastavenia Výnimiek</a:t>
            </a:r>
            <a:endParaRPr lang="en-US" sz="2000"/>
          </a:p>
          <a:p>
            <a:pPr lvl="1"/>
            <a:r>
              <a:rPr lang="cs-CZ" sz="2000"/>
              <a:t>Vypnutý</a:t>
            </a:r>
            <a:endParaRPr lang="en-US" sz="2000"/>
          </a:p>
          <a:p>
            <a:r>
              <a:rPr lang="cs-CZ" sz="2400"/>
              <a:t>Boot-time policy</a:t>
            </a:r>
          </a:p>
          <a:p>
            <a:pPr lvl="1"/>
            <a:r>
              <a:rPr lang="cs-CZ" sz="2000"/>
              <a:t>Politika, ktorú nie je možné modifikovať. Povoluje len DNS, DHCP a Netlogon. Pokiaľ sa nepodarí prejsť na runtime policy, boot-time policy ostáva v platnosti!</a:t>
            </a:r>
            <a:endParaRPr lang="en-US" sz="2000"/>
          </a:p>
        </p:txBody>
      </p:sp>
      <p:grpSp>
        <p:nvGrpSpPr>
          <p:cNvPr id="211974" name="Group 6"/>
          <p:cNvGrpSpPr>
            <a:grpSpLocks/>
          </p:cNvGrpSpPr>
          <p:nvPr/>
        </p:nvGrpSpPr>
        <p:grpSpPr bwMode="auto">
          <a:xfrm>
            <a:off x="8229600" y="76200"/>
            <a:ext cx="838200" cy="1066800"/>
            <a:chOff x="3132" y="1863"/>
            <a:chExt cx="819" cy="969"/>
          </a:xfrm>
        </p:grpSpPr>
        <p:pic>
          <p:nvPicPr>
            <p:cNvPr id="211975" name="Picture 7" descr="XP icon generic inter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6" y="2022"/>
              <a:ext cx="625" cy="612"/>
            </a:xfrm>
            <a:prstGeom prst="rect">
              <a:avLst/>
            </a:prstGeom>
            <a:noFill/>
            <a:extLst>
              <a:ext uri="{909E8E84-426E-40DD-AFC4-6F175D3DCCD1}">
                <a14:hiddenFill xmlns:a14="http://schemas.microsoft.com/office/drawing/2010/main">
                  <a:solidFill>
                    <a:srgbClr val="FFFFFF"/>
                  </a:solidFill>
                </a14:hiddenFill>
              </a:ext>
            </a:extLst>
          </p:spPr>
        </p:pic>
        <p:pic>
          <p:nvPicPr>
            <p:cNvPr id="211976" name="Picture 8" descr="net-cable"/>
            <p:cNvPicPr>
              <a:picLocks noChangeAspect="1" noChangeArrowheads="1"/>
            </p:cNvPicPr>
            <p:nvPr/>
          </p:nvPicPr>
          <p:blipFill>
            <a:blip r:embed="rId4" cstate="print">
              <a:extLst>
                <a:ext uri="{28A0092B-C50C-407E-A947-70E740481C1C}">
                  <a14:useLocalDpi xmlns:a14="http://schemas.microsoft.com/office/drawing/2010/main" val="0"/>
                </a:ext>
              </a:extLst>
            </a:blip>
            <a:srcRect r="41667"/>
            <a:stretch>
              <a:fillRect/>
            </a:stretch>
          </p:blipFill>
          <p:spPr bwMode="auto">
            <a:xfrm rot="7530487" flipH="1">
              <a:off x="3054" y="2238"/>
              <a:ext cx="672" cy="516"/>
            </a:xfrm>
            <a:prstGeom prst="rect">
              <a:avLst/>
            </a:prstGeom>
            <a:noFill/>
            <a:extLst>
              <a:ext uri="{909E8E84-426E-40DD-AFC4-6F175D3DCCD1}">
                <a14:hiddenFill xmlns:a14="http://schemas.microsoft.com/office/drawing/2010/main">
                  <a:solidFill>
                    <a:srgbClr val="FFFFFF"/>
                  </a:solidFill>
                </a14:hiddenFill>
              </a:ext>
            </a:extLst>
          </p:spPr>
        </p:pic>
        <p:pic>
          <p:nvPicPr>
            <p:cNvPr id="211977" name="Picture 9" descr="radio tower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56" y="1863"/>
              <a:ext cx="495" cy="82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3"/>
          <p:cNvSpPr>
            <a:spLocks noGrp="1"/>
          </p:cNvSpPr>
          <p:nvPr>
            <p:ph type="sldNum" sz="quarter" idx="10"/>
          </p:nvPr>
        </p:nvSpPr>
        <p:spPr/>
        <p:txBody>
          <a:bodyPr/>
          <a:lstStyle/>
          <a:p>
            <a:r>
              <a:rPr lang="en-US"/>
              <a:t>Page </a:t>
            </a:r>
            <a:fld id="{FB2F295A-4F29-4CC1-B524-8AE9561105FC}" type="slidenum">
              <a:rPr lang="en-US"/>
              <a:pPr/>
              <a:t>12</a:t>
            </a:fld>
            <a:endParaRPr lang="en-US"/>
          </a:p>
        </p:txBody>
      </p:sp>
      <p:sp>
        <p:nvSpPr>
          <p:cNvPr id="213007" name="Rectangle 15"/>
          <p:cNvSpPr>
            <a:spLocks noGrp="1" noChangeArrowheads="1"/>
          </p:cNvSpPr>
          <p:nvPr>
            <p:ph type="title"/>
          </p:nvPr>
        </p:nvSpPr>
        <p:spPr/>
        <p:txBody>
          <a:bodyPr/>
          <a:lstStyle/>
          <a:p>
            <a:r>
              <a:rPr lang="cs-CZ"/>
              <a:t>Windows Firewall</a:t>
            </a:r>
            <a:endParaRPr lang="en-US"/>
          </a:p>
        </p:txBody>
      </p:sp>
      <p:sp>
        <p:nvSpPr>
          <p:cNvPr id="213008" name="Rectangle 16"/>
          <p:cNvSpPr>
            <a:spLocks noGrp="1" noChangeArrowheads="1"/>
          </p:cNvSpPr>
          <p:nvPr>
            <p:ph type="body" idx="1"/>
          </p:nvPr>
        </p:nvSpPr>
        <p:spPr/>
        <p:txBody>
          <a:bodyPr/>
          <a:lstStyle/>
          <a:p>
            <a:pPr>
              <a:lnSpc>
                <a:spcPct val="90000"/>
              </a:lnSpc>
            </a:pPr>
            <a:r>
              <a:rPr lang="cs-CZ" sz="2000"/>
              <a:t>Globálna konfigurácia</a:t>
            </a:r>
            <a:endParaRPr lang="en-US" sz="2000"/>
          </a:p>
          <a:p>
            <a:pPr lvl="1">
              <a:lnSpc>
                <a:spcPct val="90000"/>
              </a:lnSpc>
            </a:pPr>
            <a:r>
              <a:rPr lang="cs-CZ" sz="1800"/>
              <a:t>Zmeny sú aplikované na všetky rozhrania, je ale možné definovať jednotlivé nastavenia pre špecifické rozhranie</a:t>
            </a:r>
            <a:endParaRPr lang="en-US" sz="1800"/>
          </a:p>
          <a:p>
            <a:pPr>
              <a:lnSpc>
                <a:spcPct val="90000"/>
              </a:lnSpc>
            </a:pPr>
            <a:r>
              <a:rPr lang="cs-CZ" sz="2000"/>
              <a:t>Výnimky</a:t>
            </a:r>
          </a:p>
          <a:p>
            <a:pPr lvl="1">
              <a:lnSpc>
                <a:spcPct val="90000"/>
              </a:lnSpc>
            </a:pPr>
            <a:r>
              <a:rPr lang="cs-CZ" sz="1800"/>
              <a:t>podľa programu (nemože byť svchost.exe!)</a:t>
            </a:r>
          </a:p>
          <a:p>
            <a:pPr lvl="1">
              <a:lnSpc>
                <a:spcPct val="90000"/>
              </a:lnSpc>
            </a:pPr>
            <a:r>
              <a:rPr lang="cs-CZ" sz="1800"/>
              <a:t>podľa portu</a:t>
            </a:r>
            <a:endParaRPr lang="en-US" sz="1800"/>
          </a:p>
          <a:p>
            <a:pPr>
              <a:lnSpc>
                <a:spcPct val="90000"/>
              </a:lnSpc>
            </a:pPr>
            <a:r>
              <a:rPr lang="cs-CZ" sz="2000"/>
              <a:t>Definovanie scope</a:t>
            </a:r>
            <a:endParaRPr lang="en-US" sz="2000"/>
          </a:p>
          <a:p>
            <a:pPr lvl="1">
              <a:lnSpc>
                <a:spcPct val="90000"/>
              </a:lnSpc>
            </a:pPr>
            <a:r>
              <a:rPr lang="cs-CZ" sz="1800"/>
              <a:t>internet – všetky adresy</a:t>
            </a:r>
          </a:p>
          <a:p>
            <a:pPr lvl="1">
              <a:lnSpc>
                <a:spcPct val="90000"/>
              </a:lnSpc>
            </a:pPr>
            <a:r>
              <a:rPr lang="cs-CZ" sz="1800"/>
              <a:t>subnet – len podsieť, v ktorej je počítač</a:t>
            </a:r>
          </a:p>
          <a:p>
            <a:pPr lvl="1">
              <a:lnSpc>
                <a:spcPct val="90000"/>
              </a:lnSpc>
            </a:pPr>
            <a:r>
              <a:rPr lang="cs-CZ" sz="1800"/>
              <a:t>custom – ručne definovaný list</a:t>
            </a:r>
            <a:endParaRPr lang="en-US" sz="1800"/>
          </a:p>
          <a:p>
            <a:pPr>
              <a:lnSpc>
                <a:spcPct val="90000"/>
              </a:lnSpc>
            </a:pPr>
            <a:r>
              <a:rPr lang="cs-CZ" sz="2000"/>
              <a:t>Dva operačné módy</a:t>
            </a:r>
            <a:endParaRPr lang="en-US" sz="2000"/>
          </a:p>
          <a:p>
            <a:pPr lvl="1">
              <a:lnSpc>
                <a:spcPct val="90000"/>
              </a:lnSpc>
            </a:pPr>
            <a:r>
              <a:rPr lang="cs-CZ" sz="1800"/>
              <a:t>Domain</a:t>
            </a:r>
            <a:endParaRPr lang="en-US" sz="1800"/>
          </a:p>
          <a:p>
            <a:pPr lvl="1">
              <a:lnSpc>
                <a:spcPct val="90000"/>
              </a:lnSpc>
            </a:pPr>
            <a:r>
              <a:rPr lang="cs-CZ" sz="1800"/>
              <a:t>Standard</a:t>
            </a:r>
            <a:endParaRPr lang="en-US" sz="1800"/>
          </a:p>
          <a:p>
            <a:pPr>
              <a:lnSpc>
                <a:spcPct val="90000"/>
              </a:lnSpc>
            </a:pPr>
            <a:r>
              <a:rPr lang="en-US" sz="2000"/>
              <a:t>Podpora Multicast a Broadcastov</a:t>
            </a:r>
          </a:p>
        </p:txBody>
      </p:sp>
      <p:grpSp>
        <p:nvGrpSpPr>
          <p:cNvPr id="213001" name="Group 9"/>
          <p:cNvGrpSpPr>
            <a:grpSpLocks/>
          </p:cNvGrpSpPr>
          <p:nvPr/>
        </p:nvGrpSpPr>
        <p:grpSpPr bwMode="auto">
          <a:xfrm>
            <a:off x="8229600" y="76200"/>
            <a:ext cx="838200" cy="1066800"/>
            <a:chOff x="3132" y="1863"/>
            <a:chExt cx="819" cy="969"/>
          </a:xfrm>
        </p:grpSpPr>
        <p:pic>
          <p:nvPicPr>
            <p:cNvPr id="213002" name="Picture 10" descr="XP icon generic inter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6" y="2022"/>
              <a:ext cx="625" cy="612"/>
            </a:xfrm>
            <a:prstGeom prst="rect">
              <a:avLst/>
            </a:prstGeom>
            <a:noFill/>
            <a:extLst>
              <a:ext uri="{909E8E84-426E-40DD-AFC4-6F175D3DCCD1}">
                <a14:hiddenFill xmlns:a14="http://schemas.microsoft.com/office/drawing/2010/main">
                  <a:solidFill>
                    <a:srgbClr val="FFFFFF"/>
                  </a:solidFill>
                </a14:hiddenFill>
              </a:ext>
            </a:extLst>
          </p:spPr>
        </p:pic>
        <p:pic>
          <p:nvPicPr>
            <p:cNvPr id="213003" name="Picture 11" descr="net-cable"/>
            <p:cNvPicPr>
              <a:picLocks noChangeAspect="1" noChangeArrowheads="1"/>
            </p:cNvPicPr>
            <p:nvPr/>
          </p:nvPicPr>
          <p:blipFill>
            <a:blip r:embed="rId4" cstate="print">
              <a:extLst>
                <a:ext uri="{28A0092B-C50C-407E-A947-70E740481C1C}">
                  <a14:useLocalDpi xmlns:a14="http://schemas.microsoft.com/office/drawing/2010/main" val="0"/>
                </a:ext>
              </a:extLst>
            </a:blip>
            <a:srcRect r="41667"/>
            <a:stretch>
              <a:fillRect/>
            </a:stretch>
          </p:blipFill>
          <p:spPr bwMode="auto">
            <a:xfrm rot="7530487" flipH="1">
              <a:off x="3054" y="2238"/>
              <a:ext cx="672" cy="516"/>
            </a:xfrm>
            <a:prstGeom prst="rect">
              <a:avLst/>
            </a:prstGeom>
            <a:noFill/>
            <a:extLst>
              <a:ext uri="{909E8E84-426E-40DD-AFC4-6F175D3DCCD1}">
                <a14:hiddenFill xmlns:a14="http://schemas.microsoft.com/office/drawing/2010/main">
                  <a:solidFill>
                    <a:srgbClr val="FFFFFF"/>
                  </a:solidFill>
                </a14:hiddenFill>
              </a:ext>
            </a:extLst>
          </p:spPr>
        </p:pic>
        <p:pic>
          <p:nvPicPr>
            <p:cNvPr id="213004" name="Picture 12" descr="radio tower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56" y="1863"/>
              <a:ext cx="495" cy="82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3"/>
          <p:cNvSpPr>
            <a:spLocks noGrp="1"/>
          </p:cNvSpPr>
          <p:nvPr>
            <p:ph type="sldNum" sz="quarter" idx="10"/>
          </p:nvPr>
        </p:nvSpPr>
        <p:spPr/>
        <p:txBody>
          <a:bodyPr/>
          <a:lstStyle/>
          <a:p>
            <a:r>
              <a:rPr lang="en-US"/>
              <a:t>Page </a:t>
            </a:r>
            <a:fld id="{936E8288-C18C-402D-BA25-54684564C7DC}" type="slidenum">
              <a:rPr lang="en-US"/>
              <a:pPr/>
              <a:t>13</a:t>
            </a:fld>
            <a:endParaRPr lang="en-US"/>
          </a:p>
        </p:txBody>
      </p:sp>
      <p:sp>
        <p:nvSpPr>
          <p:cNvPr id="215053" name="Rectangle 13"/>
          <p:cNvSpPr>
            <a:spLocks noGrp="1" noChangeArrowheads="1"/>
          </p:cNvSpPr>
          <p:nvPr>
            <p:ph type="title"/>
          </p:nvPr>
        </p:nvSpPr>
        <p:spPr/>
        <p:txBody>
          <a:bodyPr/>
          <a:lstStyle/>
          <a:p>
            <a:r>
              <a:rPr lang="en-US"/>
              <a:t>Windows Firewall</a:t>
            </a:r>
          </a:p>
        </p:txBody>
      </p:sp>
      <p:sp>
        <p:nvSpPr>
          <p:cNvPr id="215054" name="Rectangle 14"/>
          <p:cNvSpPr>
            <a:spLocks noGrp="1" noChangeArrowheads="1"/>
          </p:cNvSpPr>
          <p:nvPr>
            <p:ph type="body" idx="1"/>
          </p:nvPr>
        </p:nvSpPr>
        <p:spPr/>
        <p:txBody>
          <a:bodyPr/>
          <a:lstStyle/>
          <a:p>
            <a:r>
              <a:rPr lang="cs-CZ"/>
              <a:t>Možnosti konfigurácie</a:t>
            </a:r>
          </a:p>
          <a:p>
            <a:pPr lvl="1"/>
            <a:r>
              <a:rPr lang="cs-CZ"/>
              <a:t>GUI</a:t>
            </a:r>
          </a:p>
          <a:p>
            <a:pPr lvl="1"/>
            <a:r>
              <a:rPr lang="cs-CZ"/>
              <a:t>CUI:príkaz netsh</a:t>
            </a:r>
          </a:p>
          <a:p>
            <a:pPr lvl="1"/>
            <a:r>
              <a:rPr lang="cs-CZ"/>
              <a:t>Group Policy</a:t>
            </a:r>
          </a:p>
          <a:p>
            <a:pPr lvl="1"/>
            <a:r>
              <a:rPr lang="cs-CZ"/>
              <a:t>Unattend.txt</a:t>
            </a:r>
          </a:p>
          <a:p>
            <a:pPr lvl="1"/>
            <a:r>
              <a:rPr lang="cs-CZ"/>
              <a:t>netfw.inf</a:t>
            </a:r>
          </a:p>
          <a:p>
            <a:pPr lvl="1"/>
            <a:r>
              <a:rPr lang="cs-CZ"/>
              <a:t>Nové API</a:t>
            </a:r>
          </a:p>
          <a:p>
            <a:pPr lvl="1"/>
            <a:r>
              <a:rPr lang="cs-CZ"/>
              <a:t>Počas behu (notifikácie pre administrátora)</a:t>
            </a:r>
          </a:p>
          <a:p>
            <a:pPr lvl="1"/>
            <a:endParaRPr lang="en-US"/>
          </a:p>
        </p:txBody>
      </p:sp>
      <p:grpSp>
        <p:nvGrpSpPr>
          <p:cNvPr id="215049" name="Group 9"/>
          <p:cNvGrpSpPr>
            <a:grpSpLocks/>
          </p:cNvGrpSpPr>
          <p:nvPr/>
        </p:nvGrpSpPr>
        <p:grpSpPr bwMode="auto">
          <a:xfrm>
            <a:off x="8229600" y="76200"/>
            <a:ext cx="838200" cy="1066800"/>
            <a:chOff x="3132" y="1863"/>
            <a:chExt cx="819" cy="969"/>
          </a:xfrm>
        </p:grpSpPr>
        <p:pic>
          <p:nvPicPr>
            <p:cNvPr id="215050" name="Picture 10" descr="XP icon generic intern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6" y="2022"/>
              <a:ext cx="625" cy="612"/>
            </a:xfrm>
            <a:prstGeom prst="rect">
              <a:avLst/>
            </a:prstGeom>
            <a:noFill/>
            <a:extLst>
              <a:ext uri="{909E8E84-426E-40DD-AFC4-6F175D3DCCD1}">
                <a14:hiddenFill xmlns:a14="http://schemas.microsoft.com/office/drawing/2010/main">
                  <a:solidFill>
                    <a:srgbClr val="FFFFFF"/>
                  </a:solidFill>
                </a14:hiddenFill>
              </a:ext>
            </a:extLst>
          </p:spPr>
        </p:pic>
        <p:pic>
          <p:nvPicPr>
            <p:cNvPr id="215051" name="Picture 11" descr="net-cable"/>
            <p:cNvPicPr>
              <a:picLocks noChangeAspect="1" noChangeArrowheads="1"/>
            </p:cNvPicPr>
            <p:nvPr/>
          </p:nvPicPr>
          <p:blipFill>
            <a:blip r:embed="rId3" cstate="print">
              <a:extLst>
                <a:ext uri="{28A0092B-C50C-407E-A947-70E740481C1C}">
                  <a14:useLocalDpi xmlns:a14="http://schemas.microsoft.com/office/drawing/2010/main" val="0"/>
                </a:ext>
              </a:extLst>
            </a:blip>
            <a:srcRect r="41667"/>
            <a:stretch>
              <a:fillRect/>
            </a:stretch>
          </p:blipFill>
          <p:spPr bwMode="auto">
            <a:xfrm rot="7530487" flipH="1">
              <a:off x="3054" y="2238"/>
              <a:ext cx="672" cy="516"/>
            </a:xfrm>
            <a:prstGeom prst="rect">
              <a:avLst/>
            </a:prstGeom>
            <a:noFill/>
            <a:extLst>
              <a:ext uri="{909E8E84-426E-40DD-AFC4-6F175D3DCCD1}">
                <a14:hiddenFill xmlns:a14="http://schemas.microsoft.com/office/drawing/2010/main">
                  <a:solidFill>
                    <a:srgbClr val="FFFFFF"/>
                  </a:solidFill>
                </a14:hiddenFill>
              </a:ext>
            </a:extLst>
          </p:spPr>
        </p:pic>
        <p:pic>
          <p:nvPicPr>
            <p:cNvPr id="215052" name="Picture 12" descr="radio tower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6" y="1863"/>
              <a:ext cx="495" cy="82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3"/>
          <p:cNvSpPr>
            <a:spLocks noGrp="1"/>
          </p:cNvSpPr>
          <p:nvPr>
            <p:ph type="sldNum" sz="quarter" idx="10"/>
          </p:nvPr>
        </p:nvSpPr>
        <p:spPr/>
        <p:txBody>
          <a:bodyPr/>
          <a:lstStyle/>
          <a:p>
            <a:r>
              <a:rPr lang="en-US"/>
              <a:t>Page </a:t>
            </a:r>
            <a:fld id="{A91FFAE4-7AF9-4AC8-8F4D-6A8ED1D1D277}" type="slidenum">
              <a:rPr lang="en-US"/>
              <a:pPr/>
              <a:t>14</a:t>
            </a:fld>
            <a:endParaRPr lang="en-US"/>
          </a:p>
        </p:txBody>
      </p:sp>
      <p:sp>
        <p:nvSpPr>
          <p:cNvPr id="214025" name="Rectangle 9"/>
          <p:cNvSpPr>
            <a:spLocks noGrp="1" noChangeArrowheads="1"/>
          </p:cNvSpPr>
          <p:nvPr>
            <p:ph type="title"/>
          </p:nvPr>
        </p:nvSpPr>
        <p:spPr/>
        <p:txBody>
          <a:bodyPr/>
          <a:lstStyle/>
          <a:p>
            <a:r>
              <a:rPr lang="en-US"/>
              <a:t>Windows Firewall</a:t>
            </a:r>
          </a:p>
        </p:txBody>
      </p:sp>
      <p:sp>
        <p:nvSpPr>
          <p:cNvPr id="214026" name="Rectangle 10"/>
          <p:cNvSpPr>
            <a:spLocks noGrp="1" noChangeArrowheads="1"/>
          </p:cNvSpPr>
          <p:nvPr>
            <p:ph type="body" idx="1"/>
          </p:nvPr>
        </p:nvSpPr>
        <p:spPr/>
        <p:txBody>
          <a:bodyPr/>
          <a:lstStyle/>
          <a:p>
            <a:r>
              <a:rPr lang="cs-CZ"/>
              <a:t>Príklady použitia Netsh</a:t>
            </a:r>
          </a:p>
          <a:p>
            <a:pPr lvl="1"/>
            <a:r>
              <a:rPr lang="cs-CZ"/>
              <a:t>Otvorenie portu</a:t>
            </a:r>
          </a:p>
          <a:p>
            <a:pPr lvl="2"/>
            <a:r>
              <a:rPr lang="en-US"/>
              <a:t>NetSh Firewall add portopening protocol = ALL port = 53 name = DNS mode = ENABLE scope = CUSTOM 172.16.0.0/16</a:t>
            </a:r>
            <a:endParaRPr lang="cs-CZ"/>
          </a:p>
          <a:p>
            <a:pPr lvl="1"/>
            <a:r>
              <a:rPr lang="cs-CZ"/>
              <a:t>Pridanie programu do zoznamu výnimiek</a:t>
            </a:r>
          </a:p>
          <a:p>
            <a:pPr lvl="2"/>
            <a:r>
              <a:rPr lang="en-US"/>
              <a:t>NetSh Firewall Add AllowedProgram Program = C:\Programy\test.exe Name = Test Mode = ENABLE</a:t>
            </a:r>
          </a:p>
        </p:txBody>
      </p:sp>
      <p:grpSp>
        <p:nvGrpSpPr>
          <p:cNvPr id="214021" name="Group 5"/>
          <p:cNvGrpSpPr>
            <a:grpSpLocks/>
          </p:cNvGrpSpPr>
          <p:nvPr/>
        </p:nvGrpSpPr>
        <p:grpSpPr bwMode="auto">
          <a:xfrm>
            <a:off x="8229600" y="76200"/>
            <a:ext cx="838200" cy="1066800"/>
            <a:chOff x="3132" y="1863"/>
            <a:chExt cx="819" cy="969"/>
          </a:xfrm>
        </p:grpSpPr>
        <p:pic>
          <p:nvPicPr>
            <p:cNvPr id="214022" name="Picture 6" descr="XP icon generic intern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6" y="2022"/>
              <a:ext cx="625" cy="612"/>
            </a:xfrm>
            <a:prstGeom prst="rect">
              <a:avLst/>
            </a:prstGeom>
            <a:noFill/>
            <a:extLst>
              <a:ext uri="{909E8E84-426E-40DD-AFC4-6F175D3DCCD1}">
                <a14:hiddenFill xmlns:a14="http://schemas.microsoft.com/office/drawing/2010/main">
                  <a:solidFill>
                    <a:srgbClr val="FFFFFF"/>
                  </a:solidFill>
                </a14:hiddenFill>
              </a:ext>
            </a:extLst>
          </p:spPr>
        </p:pic>
        <p:pic>
          <p:nvPicPr>
            <p:cNvPr id="214023" name="Picture 7" descr="net-cable"/>
            <p:cNvPicPr>
              <a:picLocks noChangeAspect="1" noChangeArrowheads="1"/>
            </p:cNvPicPr>
            <p:nvPr/>
          </p:nvPicPr>
          <p:blipFill>
            <a:blip r:embed="rId3" cstate="print">
              <a:extLst>
                <a:ext uri="{28A0092B-C50C-407E-A947-70E740481C1C}">
                  <a14:useLocalDpi xmlns:a14="http://schemas.microsoft.com/office/drawing/2010/main" val="0"/>
                </a:ext>
              </a:extLst>
            </a:blip>
            <a:srcRect r="41667"/>
            <a:stretch>
              <a:fillRect/>
            </a:stretch>
          </p:blipFill>
          <p:spPr bwMode="auto">
            <a:xfrm rot="7530487" flipH="1">
              <a:off x="3054" y="2238"/>
              <a:ext cx="672" cy="516"/>
            </a:xfrm>
            <a:prstGeom prst="rect">
              <a:avLst/>
            </a:prstGeom>
            <a:noFill/>
            <a:extLst>
              <a:ext uri="{909E8E84-426E-40DD-AFC4-6F175D3DCCD1}">
                <a14:hiddenFill xmlns:a14="http://schemas.microsoft.com/office/drawing/2010/main">
                  <a:solidFill>
                    <a:srgbClr val="FFFFFF"/>
                  </a:solidFill>
                </a14:hiddenFill>
              </a:ext>
            </a:extLst>
          </p:spPr>
        </p:pic>
        <p:pic>
          <p:nvPicPr>
            <p:cNvPr id="214024" name="Picture 8" descr="radio tower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6" y="1863"/>
              <a:ext cx="495" cy="82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3"/>
          <p:cNvSpPr>
            <a:spLocks noGrp="1"/>
          </p:cNvSpPr>
          <p:nvPr>
            <p:ph type="sldNum" sz="quarter" idx="10"/>
          </p:nvPr>
        </p:nvSpPr>
        <p:spPr/>
        <p:txBody>
          <a:bodyPr/>
          <a:lstStyle/>
          <a:p>
            <a:r>
              <a:rPr lang="en-US"/>
              <a:t>Page </a:t>
            </a:r>
            <a:fld id="{DB519441-0EEA-403A-AC99-F44F1F1A5E58}" type="slidenum">
              <a:rPr lang="en-US"/>
              <a:pPr/>
              <a:t>15</a:t>
            </a:fld>
            <a:endParaRPr lang="en-US"/>
          </a:p>
        </p:txBody>
      </p:sp>
      <p:sp>
        <p:nvSpPr>
          <p:cNvPr id="294914" name="Rectangle 2"/>
          <p:cNvSpPr>
            <a:spLocks noGrp="1" noChangeArrowheads="1"/>
          </p:cNvSpPr>
          <p:nvPr>
            <p:ph type="title"/>
          </p:nvPr>
        </p:nvSpPr>
        <p:spPr/>
        <p:txBody>
          <a:bodyPr/>
          <a:lstStyle/>
          <a:p>
            <a:r>
              <a:rPr lang="en-US"/>
              <a:t>Windows Firewall</a:t>
            </a:r>
          </a:p>
        </p:txBody>
      </p:sp>
      <p:sp>
        <p:nvSpPr>
          <p:cNvPr id="294915" name="Rectangle 3"/>
          <p:cNvSpPr>
            <a:spLocks noGrp="1" noChangeArrowheads="1"/>
          </p:cNvSpPr>
          <p:nvPr>
            <p:ph type="body" idx="1"/>
          </p:nvPr>
        </p:nvSpPr>
        <p:spPr/>
        <p:txBody>
          <a:bodyPr/>
          <a:lstStyle/>
          <a:p>
            <a:r>
              <a:rPr lang="cs-CZ"/>
              <a:t>Príklady použitia Netsh</a:t>
            </a:r>
          </a:p>
          <a:p>
            <a:pPr lvl="1"/>
            <a:r>
              <a:rPr lang="cs-CZ"/>
              <a:t>Zavrenie portu</a:t>
            </a:r>
          </a:p>
          <a:p>
            <a:pPr lvl="2"/>
            <a:r>
              <a:rPr lang="en-US"/>
              <a:t>NetSh Firewall Delete PortOpening TCP 53</a:t>
            </a:r>
            <a:endParaRPr lang="cs-CZ"/>
          </a:p>
          <a:p>
            <a:pPr lvl="1"/>
            <a:r>
              <a:rPr lang="cs-CZ"/>
              <a:t>Odstránenie programu zo zoznamu výnimiek</a:t>
            </a:r>
          </a:p>
          <a:p>
            <a:pPr lvl="2"/>
            <a:r>
              <a:rPr lang="cs-CZ"/>
              <a:t>NetSh Firewall Delete AllowedProgram C:\Programy\test.exe</a:t>
            </a:r>
          </a:p>
          <a:p>
            <a:pPr lvl="1"/>
            <a:r>
              <a:rPr lang="cs-CZ"/>
              <a:t>Zobrazenie konfigurácie WFW</a:t>
            </a:r>
          </a:p>
          <a:p>
            <a:pPr lvl="2"/>
            <a:r>
              <a:rPr lang="cs-CZ"/>
              <a:t>NetSh Firewall Show Config</a:t>
            </a:r>
          </a:p>
        </p:txBody>
      </p:sp>
      <p:grpSp>
        <p:nvGrpSpPr>
          <p:cNvPr id="294916" name="Group 4"/>
          <p:cNvGrpSpPr>
            <a:grpSpLocks/>
          </p:cNvGrpSpPr>
          <p:nvPr/>
        </p:nvGrpSpPr>
        <p:grpSpPr bwMode="auto">
          <a:xfrm>
            <a:off x="8229600" y="76200"/>
            <a:ext cx="838200" cy="1066800"/>
            <a:chOff x="3132" y="1863"/>
            <a:chExt cx="819" cy="969"/>
          </a:xfrm>
        </p:grpSpPr>
        <p:pic>
          <p:nvPicPr>
            <p:cNvPr id="294917" name="Picture 5" descr="XP icon generic intern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6" y="2022"/>
              <a:ext cx="625" cy="612"/>
            </a:xfrm>
            <a:prstGeom prst="rect">
              <a:avLst/>
            </a:prstGeom>
            <a:noFill/>
            <a:extLst>
              <a:ext uri="{909E8E84-426E-40DD-AFC4-6F175D3DCCD1}">
                <a14:hiddenFill xmlns:a14="http://schemas.microsoft.com/office/drawing/2010/main">
                  <a:solidFill>
                    <a:srgbClr val="FFFFFF"/>
                  </a:solidFill>
                </a14:hiddenFill>
              </a:ext>
            </a:extLst>
          </p:spPr>
        </p:pic>
        <p:pic>
          <p:nvPicPr>
            <p:cNvPr id="294918" name="Picture 6" descr="net-cable"/>
            <p:cNvPicPr>
              <a:picLocks noChangeAspect="1" noChangeArrowheads="1"/>
            </p:cNvPicPr>
            <p:nvPr/>
          </p:nvPicPr>
          <p:blipFill>
            <a:blip r:embed="rId3" cstate="print">
              <a:extLst>
                <a:ext uri="{28A0092B-C50C-407E-A947-70E740481C1C}">
                  <a14:useLocalDpi xmlns:a14="http://schemas.microsoft.com/office/drawing/2010/main" val="0"/>
                </a:ext>
              </a:extLst>
            </a:blip>
            <a:srcRect r="41667"/>
            <a:stretch>
              <a:fillRect/>
            </a:stretch>
          </p:blipFill>
          <p:spPr bwMode="auto">
            <a:xfrm rot="7530487" flipH="1">
              <a:off x="3054" y="2238"/>
              <a:ext cx="672" cy="516"/>
            </a:xfrm>
            <a:prstGeom prst="rect">
              <a:avLst/>
            </a:prstGeom>
            <a:noFill/>
            <a:extLst>
              <a:ext uri="{909E8E84-426E-40DD-AFC4-6F175D3DCCD1}">
                <a14:hiddenFill xmlns:a14="http://schemas.microsoft.com/office/drawing/2010/main">
                  <a:solidFill>
                    <a:srgbClr val="FFFFFF"/>
                  </a:solidFill>
                </a14:hiddenFill>
              </a:ext>
            </a:extLst>
          </p:spPr>
        </p:pic>
        <p:pic>
          <p:nvPicPr>
            <p:cNvPr id="294919" name="Picture 7" descr="radio tower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6" y="1863"/>
              <a:ext cx="495" cy="82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3"/>
          <p:cNvSpPr>
            <a:spLocks noGrp="1"/>
          </p:cNvSpPr>
          <p:nvPr>
            <p:ph type="sldNum" sz="quarter" idx="10"/>
          </p:nvPr>
        </p:nvSpPr>
        <p:spPr/>
        <p:txBody>
          <a:bodyPr/>
          <a:lstStyle/>
          <a:p>
            <a:r>
              <a:rPr lang="en-US"/>
              <a:t>Page </a:t>
            </a:r>
            <a:fld id="{6C7F9D03-A4A4-4544-9FA5-A28B19622497}" type="slidenum">
              <a:rPr lang="en-US"/>
              <a:pPr/>
              <a:t>16</a:t>
            </a:fld>
            <a:endParaRPr lang="en-US"/>
          </a:p>
        </p:txBody>
      </p:sp>
      <p:sp>
        <p:nvSpPr>
          <p:cNvPr id="295938" name="Rectangle 2"/>
          <p:cNvSpPr>
            <a:spLocks noGrp="1" noChangeArrowheads="1"/>
          </p:cNvSpPr>
          <p:nvPr>
            <p:ph type="title"/>
          </p:nvPr>
        </p:nvSpPr>
        <p:spPr/>
        <p:txBody>
          <a:bodyPr/>
          <a:lstStyle/>
          <a:p>
            <a:r>
              <a:rPr lang="en-US"/>
              <a:t>Windows Firewall</a:t>
            </a:r>
          </a:p>
        </p:txBody>
      </p:sp>
      <p:sp>
        <p:nvSpPr>
          <p:cNvPr id="295939" name="Rectangle 3"/>
          <p:cNvSpPr>
            <a:spLocks noGrp="1" noChangeArrowheads="1"/>
          </p:cNvSpPr>
          <p:nvPr>
            <p:ph type="body" idx="1"/>
          </p:nvPr>
        </p:nvSpPr>
        <p:spPr/>
        <p:txBody>
          <a:bodyPr/>
          <a:lstStyle/>
          <a:p>
            <a:r>
              <a:rPr lang="cs-CZ"/>
              <a:t>Príklady použitia Netsh</a:t>
            </a:r>
          </a:p>
          <a:p>
            <a:pPr lvl="1"/>
            <a:r>
              <a:rPr lang="cs-CZ"/>
              <a:t>Zapnutie logovania</a:t>
            </a:r>
          </a:p>
          <a:p>
            <a:pPr lvl="2"/>
            <a:r>
              <a:rPr lang="cs-CZ"/>
              <a:t>Netsh Firewall Set Logging FileLocation=%windir%\pfirewall.log DroppedPackets=Enable</a:t>
            </a:r>
          </a:p>
          <a:p>
            <a:pPr lvl="1"/>
            <a:r>
              <a:rPr lang="cs-CZ"/>
              <a:t>Zresetovanie konfigurácie WFW </a:t>
            </a:r>
          </a:p>
          <a:p>
            <a:pPr lvl="2"/>
            <a:r>
              <a:rPr lang="cs-CZ"/>
              <a:t>NetSh Firewall Reset</a:t>
            </a:r>
          </a:p>
          <a:p>
            <a:pPr lvl="1"/>
            <a:r>
              <a:rPr lang="cs-CZ"/>
              <a:t>Vypnutie WFW v doménovom profile</a:t>
            </a:r>
          </a:p>
          <a:p>
            <a:pPr lvl="2"/>
            <a:r>
              <a:rPr lang="cs-CZ"/>
              <a:t>NetSh Firewall Set OpMode Profile = Domain Mode = Disable</a:t>
            </a:r>
          </a:p>
        </p:txBody>
      </p:sp>
      <p:grpSp>
        <p:nvGrpSpPr>
          <p:cNvPr id="295940" name="Group 4"/>
          <p:cNvGrpSpPr>
            <a:grpSpLocks/>
          </p:cNvGrpSpPr>
          <p:nvPr/>
        </p:nvGrpSpPr>
        <p:grpSpPr bwMode="auto">
          <a:xfrm>
            <a:off x="8229600" y="76200"/>
            <a:ext cx="838200" cy="1066800"/>
            <a:chOff x="3132" y="1863"/>
            <a:chExt cx="819" cy="969"/>
          </a:xfrm>
        </p:grpSpPr>
        <p:pic>
          <p:nvPicPr>
            <p:cNvPr id="295941" name="Picture 5" descr="XP icon generic intern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6" y="2022"/>
              <a:ext cx="625" cy="612"/>
            </a:xfrm>
            <a:prstGeom prst="rect">
              <a:avLst/>
            </a:prstGeom>
            <a:noFill/>
            <a:extLst>
              <a:ext uri="{909E8E84-426E-40DD-AFC4-6F175D3DCCD1}">
                <a14:hiddenFill xmlns:a14="http://schemas.microsoft.com/office/drawing/2010/main">
                  <a:solidFill>
                    <a:srgbClr val="FFFFFF"/>
                  </a:solidFill>
                </a14:hiddenFill>
              </a:ext>
            </a:extLst>
          </p:spPr>
        </p:pic>
        <p:pic>
          <p:nvPicPr>
            <p:cNvPr id="295942" name="Picture 6" descr="net-cable"/>
            <p:cNvPicPr>
              <a:picLocks noChangeAspect="1" noChangeArrowheads="1"/>
            </p:cNvPicPr>
            <p:nvPr/>
          </p:nvPicPr>
          <p:blipFill>
            <a:blip r:embed="rId3" cstate="print">
              <a:extLst>
                <a:ext uri="{28A0092B-C50C-407E-A947-70E740481C1C}">
                  <a14:useLocalDpi xmlns:a14="http://schemas.microsoft.com/office/drawing/2010/main" val="0"/>
                </a:ext>
              </a:extLst>
            </a:blip>
            <a:srcRect r="41667"/>
            <a:stretch>
              <a:fillRect/>
            </a:stretch>
          </p:blipFill>
          <p:spPr bwMode="auto">
            <a:xfrm rot="7530487" flipH="1">
              <a:off x="3054" y="2238"/>
              <a:ext cx="672" cy="516"/>
            </a:xfrm>
            <a:prstGeom prst="rect">
              <a:avLst/>
            </a:prstGeom>
            <a:noFill/>
            <a:extLst>
              <a:ext uri="{909E8E84-426E-40DD-AFC4-6F175D3DCCD1}">
                <a14:hiddenFill xmlns:a14="http://schemas.microsoft.com/office/drawing/2010/main">
                  <a:solidFill>
                    <a:srgbClr val="FFFFFF"/>
                  </a:solidFill>
                </a14:hiddenFill>
              </a:ext>
            </a:extLst>
          </p:spPr>
        </p:pic>
        <p:pic>
          <p:nvPicPr>
            <p:cNvPr id="295943" name="Picture 7" descr="radio tower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6" y="1863"/>
              <a:ext cx="495" cy="82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3"/>
          <p:cNvSpPr>
            <a:spLocks noGrp="1"/>
          </p:cNvSpPr>
          <p:nvPr>
            <p:ph type="sldNum" sz="quarter" idx="10"/>
          </p:nvPr>
        </p:nvSpPr>
        <p:spPr/>
        <p:txBody>
          <a:bodyPr/>
          <a:lstStyle/>
          <a:p>
            <a:r>
              <a:rPr lang="en-US"/>
              <a:t>Page </a:t>
            </a:r>
            <a:fld id="{CA140C7E-1A24-4FAE-AA25-8541B67FEE73}" type="slidenum">
              <a:rPr lang="en-US"/>
              <a:pPr/>
              <a:t>17</a:t>
            </a:fld>
            <a:endParaRPr lang="en-US"/>
          </a:p>
        </p:txBody>
      </p:sp>
      <p:sp>
        <p:nvSpPr>
          <p:cNvPr id="73730" name="Rectangle 2"/>
          <p:cNvSpPr>
            <a:spLocks noGrp="1" noChangeArrowheads="1"/>
          </p:cNvSpPr>
          <p:nvPr>
            <p:ph type="title"/>
          </p:nvPr>
        </p:nvSpPr>
        <p:spPr/>
        <p:txBody>
          <a:bodyPr/>
          <a:lstStyle/>
          <a:p>
            <a:r>
              <a:rPr lang="en-US"/>
              <a:t>DCOM &amp; RPC</a:t>
            </a:r>
          </a:p>
        </p:txBody>
      </p:sp>
      <p:sp>
        <p:nvSpPr>
          <p:cNvPr id="73731" name="Rectangle 3"/>
          <p:cNvSpPr>
            <a:spLocks noGrp="1" noChangeArrowheads="1"/>
          </p:cNvSpPr>
          <p:nvPr>
            <p:ph type="body" idx="1"/>
          </p:nvPr>
        </p:nvSpPr>
        <p:spPr/>
        <p:txBody>
          <a:bodyPr/>
          <a:lstStyle/>
          <a:p>
            <a:r>
              <a:rPr lang="cs-CZ"/>
              <a:t>Vyžaduje autorizáciu</a:t>
            </a:r>
            <a:endParaRPr lang="en-US"/>
          </a:p>
          <a:p>
            <a:r>
              <a:rPr lang="cs-CZ"/>
              <a:t>Umožňuje obmedziť RPC rozhrania len na local machine</a:t>
            </a:r>
            <a:endParaRPr lang="en-US"/>
          </a:p>
          <a:p>
            <a:r>
              <a:rPr lang="cs-CZ"/>
              <a:t>Presunutie vačšiny RPCSS kódu na menej privilegovaný účet</a:t>
            </a:r>
            <a:endParaRPr lang="en-US"/>
          </a:p>
          <a:p>
            <a:r>
              <a:rPr lang="cs-CZ"/>
              <a:t>Vypnutie RPC cez UDP protokol</a:t>
            </a:r>
            <a:endParaRPr lang="en-US"/>
          </a:p>
          <a:p>
            <a:r>
              <a:rPr lang="cs-CZ"/>
              <a:t>Rozšírenie kontroly nad RPC rozhraním</a:t>
            </a:r>
            <a:endParaRPr lang="en-US"/>
          </a:p>
        </p:txBody>
      </p:sp>
      <p:grpSp>
        <p:nvGrpSpPr>
          <p:cNvPr id="73736" name="Group 8"/>
          <p:cNvGrpSpPr>
            <a:grpSpLocks/>
          </p:cNvGrpSpPr>
          <p:nvPr/>
        </p:nvGrpSpPr>
        <p:grpSpPr bwMode="auto">
          <a:xfrm>
            <a:off x="8229600" y="76200"/>
            <a:ext cx="838200" cy="1066800"/>
            <a:chOff x="3132" y="1863"/>
            <a:chExt cx="819" cy="969"/>
          </a:xfrm>
        </p:grpSpPr>
        <p:pic>
          <p:nvPicPr>
            <p:cNvPr id="73737" name="Picture 9" descr="XP icon generic intern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6" y="2022"/>
              <a:ext cx="625" cy="612"/>
            </a:xfrm>
            <a:prstGeom prst="rect">
              <a:avLst/>
            </a:prstGeom>
            <a:noFill/>
            <a:extLst>
              <a:ext uri="{909E8E84-426E-40DD-AFC4-6F175D3DCCD1}">
                <a14:hiddenFill xmlns:a14="http://schemas.microsoft.com/office/drawing/2010/main">
                  <a:solidFill>
                    <a:srgbClr val="FFFFFF"/>
                  </a:solidFill>
                </a14:hiddenFill>
              </a:ext>
            </a:extLst>
          </p:spPr>
        </p:pic>
        <p:pic>
          <p:nvPicPr>
            <p:cNvPr id="73738" name="Picture 10" descr="net-cable"/>
            <p:cNvPicPr>
              <a:picLocks noChangeAspect="1" noChangeArrowheads="1"/>
            </p:cNvPicPr>
            <p:nvPr/>
          </p:nvPicPr>
          <p:blipFill>
            <a:blip r:embed="rId3" cstate="print">
              <a:extLst>
                <a:ext uri="{28A0092B-C50C-407E-A947-70E740481C1C}">
                  <a14:useLocalDpi xmlns:a14="http://schemas.microsoft.com/office/drawing/2010/main" val="0"/>
                </a:ext>
              </a:extLst>
            </a:blip>
            <a:srcRect r="41667"/>
            <a:stretch>
              <a:fillRect/>
            </a:stretch>
          </p:blipFill>
          <p:spPr bwMode="auto">
            <a:xfrm rot="7530487" flipH="1">
              <a:off x="3054" y="2238"/>
              <a:ext cx="672" cy="516"/>
            </a:xfrm>
            <a:prstGeom prst="rect">
              <a:avLst/>
            </a:prstGeom>
            <a:noFill/>
            <a:extLst>
              <a:ext uri="{909E8E84-426E-40DD-AFC4-6F175D3DCCD1}">
                <a14:hiddenFill xmlns:a14="http://schemas.microsoft.com/office/drawing/2010/main">
                  <a:solidFill>
                    <a:srgbClr val="FFFFFF"/>
                  </a:solidFill>
                </a14:hiddenFill>
              </a:ext>
            </a:extLst>
          </p:spPr>
        </p:pic>
        <p:pic>
          <p:nvPicPr>
            <p:cNvPr id="73739" name="Picture 11" descr="radio tower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6" y="1863"/>
              <a:ext cx="495" cy="82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číslo snímku 3"/>
          <p:cNvSpPr>
            <a:spLocks noGrp="1"/>
          </p:cNvSpPr>
          <p:nvPr>
            <p:ph type="sldNum" sz="quarter" idx="10"/>
          </p:nvPr>
        </p:nvSpPr>
        <p:spPr/>
        <p:txBody>
          <a:bodyPr/>
          <a:lstStyle/>
          <a:p>
            <a:r>
              <a:rPr lang="en-US"/>
              <a:t>Page </a:t>
            </a:r>
            <a:fld id="{63CAFCE0-D398-48DA-838B-1A1E88E57158}" type="slidenum">
              <a:rPr lang="en-US"/>
              <a:pPr/>
              <a:t>18</a:t>
            </a:fld>
            <a:endParaRPr lang="en-US"/>
          </a:p>
        </p:txBody>
      </p:sp>
      <p:sp>
        <p:nvSpPr>
          <p:cNvPr id="165898" name="Rectangle 10"/>
          <p:cNvSpPr>
            <a:spLocks noGrp="1" noChangeArrowheads="1"/>
          </p:cNvSpPr>
          <p:nvPr>
            <p:ph type="title"/>
          </p:nvPr>
        </p:nvSpPr>
        <p:spPr/>
        <p:txBody>
          <a:bodyPr/>
          <a:lstStyle/>
          <a:p>
            <a:r>
              <a:rPr lang="cs-CZ"/>
              <a:t>Mail</a:t>
            </a:r>
            <a:endParaRPr lang="en-US"/>
          </a:p>
        </p:txBody>
      </p:sp>
      <p:sp>
        <p:nvSpPr>
          <p:cNvPr id="165899" name="Rectangle 11"/>
          <p:cNvSpPr>
            <a:spLocks noGrp="1" noChangeArrowheads="1"/>
          </p:cNvSpPr>
          <p:nvPr>
            <p:ph type="body" idx="1"/>
          </p:nvPr>
        </p:nvSpPr>
        <p:spPr/>
        <p:txBody>
          <a:bodyPr/>
          <a:lstStyle/>
          <a:p>
            <a:r>
              <a:rPr lang="cs-CZ"/>
              <a:t>Outlook Express</a:t>
            </a:r>
          </a:p>
          <a:p>
            <a:pPr lvl="1"/>
            <a:r>
              <a:rPr lang="cs-CZ"/>
              <a:t>Plain text</a:t>
            </a:r>
          </a:p>
          <a:p>
            <a:pPr lvl="1"/>
            <a:r>
              <a:rPr lang="cs-CZ"/>
              <a:t>Sťahovanie z externých zdrojov/webbugs</a:t>
            </a:r>
            <a:endParaRPr lang="en-US"/>
          </a:p>
          <a:p>
            <a:pPr lvl="1"/>
            <a:r>
              <a:rPr lang="cs-CZ"/>
              <a:t>AES – Attachments Execution Service</a:t>
            </a:r>
          </a:p>
          <a:p>
            <a:pPr lvl="2"/>
            <a:r>
              <a:rPr lang="cs-CZ"/>
              <a:t>Používa ho aj Windows Messenger a Internet Explorer</a:t>
            </a:r>
          </a:p>
          <a:p>
            <a:pPr lvl="2"/>
            <a:r>
              <a:rPr lang="cs-CZ"/>
              <a:t>Deny/allow/prompt je definované podľa IZ a typu súboru</a:t>
            </a:r>
          </a:p>
          <a:p>
            <a:pPr lvl="1"/>
            <a:r>
              <a:rPr lang="cs-CZ"/>
              <a:t>Maily sú otvárané v IZ </a:t>
            </a:r>
            <a:r>
              <a:rPr lang="en-US"/>
              <a:t>Restricted sites</a:t>
            </a:r>
          </a:p>
        </p:txBody>
      </p:sp>
      <p:grpSp>
        <p:nvGrpSpPr>
          <p:cNvPr id="165892" name="Group 4"/>
          <p:cNvGrpSpPr>
            <a:grpSpLocks/>
          </p:cNvGrpSpPr>
          <p:nvPr/>
        </p:nvGrpSpPr>
        <p:grpSpPr bwMode="auto">
          <a:xfrm>
            <a:off x="8058150" y="95250"/>
            <a:ext cx="1009650" cy="742950"/>
            <a:chOff x="2368" y="972"/>
            <a:chExt cx="1148" cy="864"/>
          </a:xfrm>
        </p:grpSpPr>
        <p:pic>
          <p:nvPicPr>
            <p:cNvPr id="165893" name="Picture 5" descr="XP icon mai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7" y="972"/>
              <a:ext cx="779" cy="864"/>
            </a:xfrm>
            <a:prstGeom prst="rect">
              <a:avLst/>
            </a:prstGeom>
            <a:noFill/>
            <a:extLst>
              <a:ext uri="{909E8E84-426E-40DD-AFC4-6F175D3DCCD1}">
                <a14:hiddenFill xmlns:a14="http://schemas.microsoft.com/office/drawing/2010/main">
                  <a:solidFill>
                    <a:srgbClr val="FFFFFF"/>
                  </a:solidFill>
                </a14:hiddenFill>
              </a:ext>
            </a:extLst>
          </p:spPr>
        </p:pic>
        <p:pic>
          <p:nvPicPr>
            <p:cNvPr id="165894" name="Picture 6" descr="messenger"/>
            <p:cNvPicPr>
              <a:picLocks noChangeAspect="1" noChangeArrowheads="1"/>
            </p:cNvPicPr>
            <p:nvPr/>
          </p:nvPicPr>
          <p:blipFill>
            <a:blip r:embed="rId3" cstate="print">
              <a:extLst>
                <a:ext uri="{28A0092B-C50C-407E-A947-70E740481C1C}">
                  <a14:useLocalDpi xmlns:a14="http://schemas.microsoft.com/office/drawing/2010/main" val="0"/>
                </a:ext>
              </a:extLst>
            </a:blip>
            <a:srcRect b="49355"/>
            <a:stretch>
              <a:fillRect/>
            </a:stretch>
          </p:blipFill>
          <p:spPr bwMode="auto">
            <a:xfrm>
              <a:off x="2368" y="1197"/>
              <a:ext cx="807" cy="639"/>
            </a:xfrm>
            <a:prstGeom prst="rect">
              <a:avLst/>
            </a:prstGeom>
            <a:noFill/>
            <a:extLst>
              <a:ext uri="{909E8E84-426E-40DD-AFC4-6F175D3DCCD1}">
                <a14:hiddenFill xmlns:a14="http://schemas.microsoft.com/office/drawing/2010/main">
                  <a:solidFill>
                    <a:srgbClr val="FFFFFF"/>
                  </a:solidFill>
                </a14:hiddenFill>
              </a:ext>
            </a:extLst>
          </p:spPr>
        </p:pic>
      </p:grpSp>
      <p:pic>
        <p:nvPicPr>
          <p:cNvPr id="165900" name="Picture 12"/>
          <p:cNvPicPr>
            <a:picLocks noChangeAspect="1" noChangeArrowheads="1"/>
          </p:cNvPicPr>
          <p:nvPr/>
        </p:nvPicPr>
        <p:blipFill>
          <a:blip r:embed="rId4">
            <a:clrChange>
              <a:clrFrom>
                <a:srgbClr val="ECE9D8"/>
              </a:clrFrom>
              <a:clrTo>
                <a:srgbClr val="ECE9D8">
                  <a:alpha val="0"/>
                </a:srgbClr>
              </a:clrTo>
            </a:clrChange>
            <a:extLst>
              <a:ext uri="{28A0092B-C50C-407E-A947-70E740481C1C}">
                <a14:useLocalDpi xmlns:a14="http://schemas.microsoft.com/office/drawing/2010/main" val="0"/>
              </a:ext>
            </a:extLst>
          </a:blip>
          <a:srcRect l="3506" t="75769" r="87129" b="7503"/>
          <a:stretch>
            <a:fillRect/>
          </a:stretch>
        </p:blipFill>
        <p:spPr bwMode="auto">
          <a:xfrm>
            <a:off x="3276600" y="4572000"/>
            <a:ext cx="3603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5901" name="Picture 13"/>
          <p:cNvPicPr>
            <a:picLocks noChangeAspect="1" noChangeArrowheads="1"/>
          </p:cNvPicPr>
          <p:nvPr/>
        </p:nvPicPr>
        <p:blipFill>
          <a:blip r:embed="rId5">
            <a:clrChange>
              <a:clrFrom>
                <a:srgbClr val="ECE9D8"/>
              </a:clrFrom>
              <a:clrTo>
                <a:srgbClr val="ECE9D8">
                  <a:alpha val="0"/>
                </a:srgbClr>
              </a:clrTo>
            </a:clrChange>
            <a:extLst>
              <a:ext uri="{28A0092B-C50C-407E-A947-70E740481C1C}">
                <a14:useLocalDpi xmlns:a14="http://schemas.microsoft.com/office/drawing/2010/main" val="0"/>
              </a:ext>
            </a:extLst>
          </a:blip>
          <a:srcRect l="3506" t="79152" r="87129" b="7666"/>
          <a:stretch>
            <a:fillRect/>
          </a:stretch>
        </p:blipFill>
        <p:spPr bwMode="auto">
          <a:xfrm>
            <a:off x="2895600" y="4648200"/>
            <a:ext cx="360363"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Zástupný symbol pro číslo snímku 4"/>
          <p:cNvSpPr>
            <a:spLocks noGrp="1"/>
          </p:cNvSpPr>
          <p:nvPr>
            <p:ph type="sldNum" sz="quarter" idx="10"/>
          </p:nvPr>
        </p:nvSpPr>
        <p:spPr/>
        <p:txBody>
          <a:bodyPr/>
          <a:lstStyle/>
          <a:p>
            <a:r>
              <a:rPr lang="en-US"/>
              <a:t>Page </a:t>
            </a:r>
            <a:fld id="{956A2C53-BDF2-4E2E-8C61-C01C7CB1401E}" type="slidenum">
              <a:rPr lang="en-US"/>
              <a:pPr/>
              <a:t>19</a:t>
            </a:fld>
            <a:endParaRPr lang="en-US"/>
          </a:p>
        </p:txBody>
      </p:sp>
      <p:pic>
        <p:nvPicPr>
          <p:cNvPr id="199682" name="Picture 2" descr="biggest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900" y="1152525"/>
            <a:ext cx="4610100" cy="5629275"/>
          </a:xfrm>
          <a:prstGeom prst="rect">
            <a:avLst/>
          </a:prstGeom>
          <a:noFill/>
          <a:extLst>
            <a:ext uri="{909E8E84-426E-40DD-AFC4-6F175D3DCCD1}">
              <a14:hiddenFill xmlns:a14="http://schemas.microsoft.com/office/drawing/2010/main">
                <a:solidFill>
                  <a:srgbClr val="FFFFFF"/>
                </a:solidFill>
              </a14:hiddenFill>
            </a:ext>
          </a:extLst>
        </p:spPr>
      </p:pic>
      <p:sp>
        <p:nvSpPr>
          <p:cNvPr id="199683" name="Rectangle 3"/>
          <p:cNvSpPr>
            <a:spLocks noGrp="1" noChangeArrowheads="1"/>
          </p:cNvSpPr>
          <p:nvPr>
            <p:ph type="title"/>
          </p:nvPr>
        </p:nvSpPr>
        <p:spPr/>
        <p:txBody>
          <a:bodyPr/>
          <a:lstStyle/>
          <a:p>
            <a:r>
              <a:rPr lang="cs-CZ"/>
              <a:t>Pamať – Software DEP</a:t>
            </a:r>
            <a:endParaRPr lang="en-US"/>
          </a:p>
        </p:txBody>
      </p:sp>
      <p:sp>
        <p:nvSpPr>
          <p:cNvPr id="199684" name="Rectangle 4"/>
          <p:cNvSpPr>
            <a:spLocks noGrp="1" noChangeArrowheads="1"/>
          </p:cNvSpPr>
          <p:nvPr>
            <p:ph type="body" sz="half" idx="1"/>
          </p:nvPr>
        </p:nvSpPr>
        <p:spPr/>
        <p:txBody>
          <a:bodyPr/>
          <a:lstStyle/>
          <a:p>
            <a:r>
              <a:rPr lang="cs-CZ" sz="2600"/>
              <a:t>Niektoré služby zle zpracujú data v nesprávnom formáte</a:t>
            </a:r>
            <a:endParaRPr lang="en-US" sz="2600"/>
          </a:p>
          <a:p>
            <a:r>
              <a:rPr lang="cs-CZ" sz="2600"/>
              <a:t>Útočník može použiť dlhší dátový vstup než je očakávané</a:t>
            </a:r>
          </a:p>
          <a:p>
            <a:r>
              <a:rPr lang="cs-CZ" sz="2600"/>
              <a:t>Kód sa presunie do ďalšej oblasti pamate, kde je vykonaný</a:t>
            </a:r>
            <a:endParaRPr lang="en-US" sz="2600"/>
          </a:p>
        </p:txBody>
      </p:sp>
      <p:pic>
        <p:nvPicPr>
          <p:cNvPr id="199685" name="Picture 5" descr="dimm ram memory chi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0" y="20638"/>
            <a:ext cx="838200" cy="817562"/>
          </a:xfrm>
          <a:prstGeom prst="rect">
            <a:avLst/>
          </a:prstGeom>
          <a:noFill/>
          <a:extLst>
            <a:ext uri="{909E8E84-426E-40DD-AFC4-6F175D3DCCD1}">
              <a14:hiddenFill xmlns:a14="http://schemas.microsoft.com/office/drawing/2010/main">
                <a:solidFill>
                  <a:srgbClr val="FFFFFF"/>
                </a:solidFill>
              </a14:hiddenFill>
            </a:ext>
          </a:extLst>
        </p:spPr>
      </p:pic>
      <p:grpSp>
        <p:nvGrpSpPr>
          <p:cNvPr id="199686" name="Group 6"/>
          <p:cNvGrpSpPr>
            <a:grpSpLocks/>
          </p:cNvGrpSpPr>
          <p:nvPr/>
        </p:nvGrpSpPr>
        <p:grpSpPr bwMode="auto">
          <a:xfrm>
            <a:off x="6238875" y="4748213"/>
            <a:ext cx="2590800" cy="1133475"/>
            <a:chOff x="3960" y="2895"/>
            <a:chExt cx="1632" cy="714"/>
          </a:xfrm>
        </p:grpSpPr>
        <p:pic>
          <p:nvPicPr>
            <p:cNvPr id="199687" name="Picture 7" descr="medium-gre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0" y="2895"/>
              <a:ext cx="1632" cy="714"/>
            </a:xfrm>
            <a:prstGeom prst="rect">
              <a:avLst/>
            </a:prstGeom>
            <a:noFill/>
            <a:extLst>
              <a:ext uri="{909E8E84-426E-40DD-AFC4-6F175D3DCCD1}">
                <a14:hiddenFill xmlns:a14="http://schemas.microsoft.com/office/drawing/2010/main">
                  <a:solidFill>
                    <a:srgbClr val="FFFFFF"/>
                  </a:solidFill>
                </a14:hiddenFill>
              </a:ext>
            </a:extLst>
          </p:spPr>
        </p:pic>
        <p:sp>
          <p:nvSpPr>
            <p:cNvPr id="199688" name="Text Box 8"/>
            <p:cNvSpPr txBox="1">
              <a:spLocks noChangeArrowheads="1"/>
            </p:cNvSpPr>
            <p:nvPr/>
          </p:nvSpPr>
          <p:spPr bwMode="auto">
            <a:xfrm>
              <a:off x="3984" y="3069"/>
              <a:ext cx="158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1400" b="1">
                  <a:solidFill>
                    <a:schemeClr val="bg1"/>
                  </a:solidFill>
                </a:rPr>
                <a:t>Locally Declared</a:t>
              </a:r>
              <a:br>
                <a:rPr lang="en-US" sz="1400" b="1">
                  <a:solidFill>
                    <a:schemeClr val="bg1"/>
                  </a:solidFill>
                </a:rPr>
              </a:br>
              <a:r>
                <a:rPr lang="en-US" sz="1400" b="1">
                  <a:solidFill>
                    <a:schemeClr val="bg1"/>
                  </a:solidFill>
                </a:rPr>
                <a:t>Variables and Buffers</a:t>
              </a:r>
            </a:p>
          </p:txBody>
        </p:sp>
      </p:grpSp>
      <p:sp>
        <p:nvSpPr>
          <p:cNvPr id="199689" name="Text Box 9"/>
          <p:cNvSpPr txBox="1">
            <a:spLocks noChangeArrowheads="1"/>
          </p:cNvSpPr>
          <p:nvPr/>
        </p:nvSpPr>
        <p:spPr bwMode="auto">
          <a:xfrm>
            <a:off x="6532563" y="1828800"/>
            <a:ext cx="20050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sz="2000" b="1">
                <a:solidFill>
                  <a:schemeClr val="bg1"/>
                </a:solidFill>
              </a:rPr>
              <a:t>Function Stack</a:t>
            </a:r>
            <a:br>
              <a:rPr lang="en-US" sz="2000" b="1">
                <a:solidFill>
                  <a:schemeClr val="bg1"/>
                </a:solidFill>
              </a:rPr>
            </a:br>
            <a:r>
              <a:rPr lang="en-US" sz="2000" b="1">
                <a:solidFill>
                  <a:schemeClr val="bg1"/>
                </a:solidFill>
              </a:rPr>
              <a:t>Mapping</a:t>
            </a:r>
          </a:p>
        </p:txBody>
      </p:sp>
      <p:sp>
        <p:nvSpPr>
          <p:cNvPr id="199690" name="Text Box 10"/>
          <p:cNvSpPr txBox="1">
            <a:spLocks noChangeArrowheads="1"/>
          </p:cNvSpPr>
          <p:nvPr/>
        </p:nvSpPr>
        <p:spPr bwMode="auto">
          <a:xfrm>
            <a:off x="4822825" y="1889125"/>
            <a:ext cx="11017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cs-CZ" sz="2000" b="1">
                <a:solidFill>
                  <a:schemeClr val="bg1"/>
                </a:solidFill>
              </a:rPr>
              <a:t>Kód sa </a:t>
            </a:r>
          </a:p>
          <a:p>
            <a:pPr algn="ctr" eaLnBrk="1" hangingPunct="1"/>
            <a:r>
              <a:rPr lang="cs-CZ" sz="2000" b="1">
                <a:solidFill>
                  <a:schemeClr val="bg1"/>
                </a:solidFill>
              </a:rPr>
              <a:t>vykoná</a:t>
            </a:r>
          </a:p>
          <a:p>
            <a:pPr algn="ctr" eaLnBrk="1" hangingPunct="1"/>
            <a:r>
              <a:rPr lang="cs-CZ" sz="2000" b="1">
                <a:solidFill>
                  <a:schemeClr val="bg1"/>
                </a:solidFill>
              </a:rPr>
              <a:t>tu</a:t>
            </a:r>
            <a:endParaRPr lang="en-US" sz="2000" b="1">
              <a:solidFill>
                <a:schemeClr val="bg1"/>
              </a:solidFill>
            </a:endParaRPr>
          </a:p>
        </p:txBody>
      </p:sp>
      <p:sp>
        <p:nvSpPr>
          <p:cNvPr id="199691" name="Text Box 11"/>
          <p:cNvSpPr txBox="1">
            <a:spLocks noChangeArrowheads="1"/>
          </p:cNvSpPr>
          <p:nvPr/>
        </p:nvSpPr>
        <p:spPr bwMode="auto">
          <a:xfrm>
            <a:off x="4819650" y="5622925"/>
            <a:ext cx="11017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cs-CZ" sz="2000" b="1">
                <a:solidFill>
                  <a:schemeClr val="bg1"/>
                </a:solidFill>
              </a:rPr>
              <a:t>Dátový </a:t>
            </a:r>
          </a:p>
          <a:p>
            <a:pPr algn="ctr" eaLnBrk="1" hangingPunct="1"/>
            <a:r>
              <a:rPr lang="cs-CZ" sz="2000" b="1">
                <a:solidFill>
                  <a:schemeClr val="bg1"/>
                </a:solidFill>
              </a:rPr>
              <a:t>vstup</a:t>
            </a:r>
            <a:endParaRPr lang="en-US" sz="2000" b="1">
              <a:solidFill>
                <a:schemeClr val="bg1"/>
              </a:solidFill>
            </a:endParaRPr>
          </a:p>
        </p:txBody>
      </p:sp>
      <p:sp>
        <p:nvSpPr>
          <p:cNvPr id="199692" name="Text Box 12"/>
          <p:cNvSpPr txBox="1">
            <a:spLocks noChangeArrowheads="1"/>
          </p:cNvSpPr>
          <p:nvPr/>
        </p:nvSpPr>
        <p:spPr bwMode="auto">
          <a:xfrm>
            <a:off x="457200" y="1038225"/>
            <a:ext cx="3556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cs-CZ" sz="2000" b="1">
                <a:solidFill>
                  <a:srgbClr val="FFCC00"/>
                </a:solidFill>
              </a:rPr>
              <a:t>Popis chyby</a:t>
            </a:r>
            <a:r>
              <a:rPr lang="en-US" sz="2000" b="1">
                <a:solidFill>
                  <a:srgbClr val="FFCC00"/>
                </a:solidFill>
              </a:rPr>
              <a:t> Buffer Overrun</a:t>
            </a:r>
          </a:p>
        </p:txBody>
      </p:sp>
      <p:pic>
        <p:nvPicPr>
          <p:cNvPr id="199693" name="Picture 13" descr="arrow-fad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1525" y="5046663"/>
            <a:ext cx="16954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99694" name="Picture 14" descr="arrow-fad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1525" y="3132138"/>
            <a:ext cx="1695450" cy="714375"/>
          </a:xfrm>
          <a:prstGeom prst="rect">
            <a:avLst/>
          </a:prstGeom>
          <a:noFill/>
          <a:extLst>
            <a:ext uri="{909E8E84-426E-40DD-AFC4-6F175D3DCCD1}">
              <a14:hiddenFill xmlns:a14="http://schemas.microsoft.com/office/drawing/2010/main">
                <a:solidFill>
                  <a:srgbClr val="FFFFFF"/>
                </a:solidFill>
              </a14:hiddenFill>
            </a:ext>
          </a:extLst>
        </p:spPr>
      </p:pic>
      <p:grpSp>
        <p:nvGrpSpPr>
          <p:cNvPr id="199695" name="Group 15"/>
          <p:cNvGrpSpPr>
            <a:grpSpLocks/>
          </p:cNvGrpSpPr>
          <p:nvPr/>
        </p:nvGrpSpPr>
        <p:grpSpPr bwMode="auto">
          <a:xfrm>
            <a:off x="6238875" y="5883275"/>
            <a:ext cx="2590800" cy="581025"/>
            <a:chOff x="3822" y="3610"/>
            <a:chExt cx="1632" cy="366"/>
          </a:xfrm>
        </p:grpSpPr>
        <p:pic>
          <p:nvPicPr>
            <p:cNvPr id="199696" name="Picture 16" descr="smallre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22" y="3610"/>
              <a:ext cx="1632" cy="366"/>
            </a:xfrm>
            <a:prstGeom prst="rect">
              <a:avLst/>
            </a:prstGeom>
            <a:noFill/>
            <a:extLst>
              <a:ext uri="{909E8E84-426E-40DD-AFC4-6F175D3DCCD1}">
                <a14:hiddenFill xmlns:a14="http://schemas.microsoft.com/office/drawing/2010/main">
                  <a:solidFill>
                    <a:srgbClr val="FFFFFF"/>
                  </a:solidFill>
                </a14:hiddenFill>
              </a:ext>
            </a:extLst>
          </p:spPr>
        </p:pic>
        <p:sp>
          <p:nvSpPr>
            <p:cNvPr id="199697" name="Text Box 17"/>
            <p:cNvSpPr txBox="1">
              <a:spLocks noChangeArrowheads="1"/>
            </p:cNvSpPr>
            <p:nvPr/>
          </p:nvSpPr>
          <p:spPr bwMode="auto">
            <a:xfrm>
              <a:off x="4023" y="3704"/>
              <a:ext cx="122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sz="1400" b="1">
                  <a:solidFill>
                    <a:schemeClr val="bg1"/>
                  </a:solidFill>
                </a:rPr>
                <a:t>Callee save registers</a:t>
              </a:r>
            </a:p>
          </p:txBody>
        </p:sp>
      </p:grpSp>
      <p:grpSp>
        <p:nvGrpSpPr>
          <p:cNvPr id="199698" name="Group 18"/>
          <p:cNvGrpSpPr>
            <a:grpSpLocks/>
          </p:cNvGrpSpPr>
          <p:nvPr/>
        </p:nvGrpSpPr>
        <p:grpSpPr bwMode="auto">
          <a:xfrm>
            <a:off x="6238875" y="2501900"/>
            <a:ext cx="2590800" cy="581025"/>
            <a:chOff x="2880" y="2011"/>
            <a:chExt cx="1632" cy="366"/>
          </a:xfrm>
        </p:grpSpPr>
        <p:pic>
          <p:nvPicPr>
            <p:cNvPr id="199699" name="Picture 19" descr="smalloran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80" y="2011"/>
              <a:ext cx="1632" cy="366"/>
            </a:xfrm>
            <a:prstGeom prst="rect">
              <a:avLst/>
            </a:prstGeom>
            <a:noFill/>
            <a:extLst>
              <a:ext uri="{909E8E84-426E-40DD-AFC4-6F175D3DCCD1}">
                <a14:hiddenFill xmlns:a14="http://schemas.microsoft.com/office/drawing/2010/main">
                  <a:solidFill>
                    <a:srgbClr val="FFFFFF"/>
                  </a:solidFill>
                </a14:hiddenFill>
              </a:ext>
            </a:extLst>
          </p:spPr>
        </p:pic>
        <p:sp>
          <p:nvSpPr>
            <p:cNvPr id="199700" name="Text Box 20"/>
            <p:cNvSpPr txBox="1">
              <a:spLocks noChangeArrowheads="1"/>
            </p:cNvSpPr>
            <p:nvPr/>
          </p:nvSpPr>
          <p:spPr bwMode="auto">
            <a:xfrm>
              <a:off x="3000" y="2088"/>
              <a:ext cx="139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1400" b="1">
                  <a:solidFill>
                    <a:schemeClr val="bg1"/>
                  </a:solidFill>
                </a:rPr>
                <a:t>Function Parameters</a:t>
              </a:r>
            </a:p>
          </p:txBody>
        </p:sp>
      </p:grpSp>
      <p:grpSp>
        <p:nvGrpSpPr>
          <p:cNvPr id="199701" name="Group 21"/>
          <p:cNvGrpSpPr>
            <a:grpSpLocks/>
          </p:cNvGrpSpPr>
          <p:nvPr/>
        </p:nvGrpSpPr>
        <p:grpSpPr bwMode="auto">
          <a:xfrm>
            <a:off x="6153150" y="3057525"/>
            <a:ext cx="2762250" cy="581025"/>
            <a:chOff x="3996" y="1862"/>
            <a:chExt cx="1740" cy="366"/>
          </a:xfrm>
        </p:grpSpPr>
        <p:pic>
          <p:nvPicPr>
            <p:cNvPr id="199702" name="Picture 22" descr="smalloran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50" y="1862"/>
              <a:ext cx="1632" cy="366"/>
            </a:xfrm>
            <a:prstGeom prst="rect">
              <a:avLst/>
            </a:prstGeom>
            <a:noFill/>
            <a:extLst>
              <a:ext uri="{909E8E84-426E-40DD-AFC4-6F175D3DCCD1}">
                <a14:hiddenFill xmlns:a14="http://schemas.microsoft.com/office/drawing/2010/main">
                  <a:solidFill>
                    <a:srgbClr val="FFFFFF"/>
                  </a:solidFill>
                </a14:hiddenFill>
              </a:ext>
            </a:extLst>
          </p:spPr>
        </p:pic>
        <p:sp>
          <p:nvSpPr>
            <p:cNvPr id="199703" name="Text Box 23"/>
            <p:cNvSpPr txBox="1">
              <a:spLocks noChangeArrowheads="1"/>
            </p:cNvSpPr>
            <p:nvPr/>
          </p:nvSpPr>
          <p:spPr bwMode="auto">
            <a:xfrm>
              <a:off x="3996" y="1958"/>
              <a:ext cx="174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1400" b="1">
                  <a:solidFill>
                    <a:schemeClr val="bg1"/>
                  </a:solidFill>
                </a:rPr>
                <a:t>Function Return Address</a:t>
              </a:r>
            </a:p>
          </p:txBody>
        </p:sp>
      </p:grpSp>
      <p:grpSp>
        <p:nvGrpSpPr>
          <p:cNvPr id="199704" name="Group 24"/>
          <p:cNvGrpSpPr>
            <a:grpSpLocks/>
          </p:cNvGrpSpPr>
          <p:nvPr/>
        </p:nvGrpSpPr>
        <p:grpSpPr bwMode="auto">
          <a:xfrm>
            <a:off x="6238875" y="3611563"/>
            <a:ext cx="2590800" cy="581025"/>
            <a:chOff x="4056" y="1680"/>
            <a:chExt cx="1632" cy="366"/>
          </a:xfrm>
        </p:grpSpPr>
        <p:pic>
          <p:nvPicPr>
            <p:cNvPr id="199705" name="Picture 25" descr="smalloran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56" y="1680"/>
              <a:ext cx="1632" cy="366"/>
            </a:xfrm>
            <a:prstGeom prst="rect">
              <a:avLst/>
            </a:prstGeom>
            <a:noFill/>
            <a:extLst>
              <a:ext uri="{909E8E84-426E-40DD-AFC4-6F175D3DCCD1}">
                <a14:hiddenFill xmlns:a14="http://schemas.microsoft.com/office/drawing/2010/main">
                  <a:solidFill>
                    <a:srgbClr val="FFFFFF"/>
                  </a:solidFill>
                </a14:hiddenFill>
              </a:ext>
            </a:extLst>
          </p:spPr>
        </p:pic>
        <p:sp>
          <p:nvSpPr>
            <p:cNvPr id="199706" name="Text Box 26"/>
            <p:cNvSpPr txBox="1">
              <a:spLocks noChangeArrowheads="1"/>
            </p:cNvSpPr>
            <p:nvPr/>
          </p:nvSpPr>
          <p:spPr bwMode="auto">
            <a:xfrm>
              <a:off x="4176" y="1776"/>
              <a:ext cx="139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1400" b="1">
                  <a:solidFill>
                    <a:schemeClr val="bg1"/>
                  </a:solidFill>
                </a:rPr>
                <a:t>Frame Pointer</a:t>
              </a:r>
            </a:p>
          </p:txBody>
        </p:sp>
      </p:grpSp>
      <p:grpSp>
        <p:nvGrpSpPr>
          <p:cNvPr id="199707" name="Group 27"/>
          <p:cNvGrpSpPr>
            <a:grpSpLocks/>
          </p:cNvGrpSpPr>
          <p:nvPr/>
        </p:nvGrpSpPr>
        <p:grpSpPr bwMode="auto">
          <a:xfrm>
            <a:off x="6238875" y="4165600"/>
            <a:ext cx="2590800" cy="581025"/>
            <a:chOff x="3957" y="2528"/>
            <a:chExt cx="1632" cy="366"/>
          </a:xfrm>
        </p:grpSpPr>
        <p:pic>
          <p:nvPicPr>
            <p:cNvPr id="199708" name="Picture 28" descr="smalloran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7" y="2528"/>
              <a:ext cx="1632" cy="366"/>
            </a:xfrm>
            <a:prstGeom prst="rect">
              <a:avLst/>
            </a:prstGeom>
            <a:noFill/>
            <a:extLst>
              <a:ext uri="{909E8E84-426E-40DD-AFC4-6F175D3DCCD1}">
                <a14:hiddenFill xmlns:a14="http://schemas.microsoft.com/office/drawing/2010/main">
                  <a:solidFill>
                    <a:srgbClr val="FFFFFF"/>
                  </a:solidFill>
                </a14:hiddenFill>
              </a:ext>
            </a:extLst>
          </p:spPr>
        </p:pic>
        <p:sp>
          <p:nvSpPr>
            <p:cNvPr id="199709" name="Text Box 29"/>
            <p:cNvSpPr txBox="1">
              <a:spLocks noChangeArrowheads="1"/>
            </p:cNvSpPr>
            <p:nvPr/>
          </p:nvSpPr>
          <p:spPr bwMode="auto">
            <a:xfrm>
              <a:off x="3990" y="2624"/>
              <a:ext cx="156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1400" b="1">
                  <a:solidFill>
                    <a:schemeClr val="bg1"/>
                  </a:solidFill>
                </a:rPr>
                <a:t>Exception Handler Frame</a:t>
              </a:r>
            </a:p>
          </p:txBody>
        </p:sp>
      </p:grpSp>
      <p:grpSp>
        <p:nvGrpSpPr>
          <p:cNvPr id="199710" name="Group 30"/>
          <p:cNvGrpSpPr>
            <a:grpSpLocks/>
          </p:cNvGrpSpPr>
          <p:nvPr/>
        </p:nvGrpSpPr>
        <p:grpSpPr bwMode="auto">
          <a:xfrm>
            <a:off x="6096000" y="2463800"/>
            <a:ext cx="2819400" cy="2286000"/>
            <a:chOff x="4416" y="1056"/>
            <a:chExt cx="1344" cy="1680"/>
          </a:xfrm>
        </p:grpSpPr>
        <p:pic>
          <p:nvPicPr>
            <p:cNvPr id="199711" name="Picture 31" descr="blue transparent rectangl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6" y="1056"/>
              <a:ext cx="1344" cy="1680"/>
            </a:xfrm>
            <a:prstGeom prst="rect">
              <a:avLst/>
            </a:prstGeom>
            <a:noFill/>
            <a:extLst>
              <a:ext uri="{909E8E84-426E-40DD-AFC4-6F175D3DCCD1}">
                <a14:hiddenFill xmlns:a14="http://schemas.microsoft.com/office/drawing/2010/main">
                  <a:solidFill>
                    <a:srgbClr val="FFFFFF"/>
                  </a:solidFill>
                </a14:hiddenFill>
              </a:ext>
            </a:extLst>
          </p:spPr>
        </p:pic>
        <p:sp>
          <p:nvSpPr>
            <p:cNvPr id="199712" name="Text Box 32"/>
            <p:cNvSpPr txBox="1">
              <a:spLocks noChangeArrowheads="1"/>
            </p:cNvSpPr>
            <p:nvPr/>
          </p:nvSpPr>
          <p:spPr bwMode="auto">
            <a:xfrm>
              <a:off x="4723" y="1482"/>
              <a:ext cx="734" cy="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cs-CZ" sz="2000" b="1">
                  <a:solidFill>
                    <a:schemeClr val="bg1"/>
                  </a:solidFill>
                </a:rPr>
                <a:t>Extra data</a:t>
              </a:r>
            </a:p>
            <a:p>
              <a:pPr algn="ctr" eaLnBrk="1" hangingPunct="1"/>
              <a:r>
                <a:rPr lang="cs-CZ" sz="2000" b="1">
                  <a:solidFill>
                    <a:schemeClr val="bg1"/>
                  </a:solidFill>
                </a:rPr>
                <a:t>prejdú sem</a:t>
              </a:r>
              <a:endParaRPr lang="en-US" sz="2000" b="1">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99693"/>
                                        </p:tgtEl>
                                        <p:attrNameLst>
                                          <p:attrName>style.visibility</p:attrName>
                                        </p:attrNameLst>
                                      </p:cBhvr>
                                      <p:to>
                                        <p:strVal val="visible"/>
                                      </p:to>
                                    </p:set>
                                    <p:animEffect transition="in" filter="wipe(left)">
                                      <p:cBhvr>
                                        <p:cTn id="7" dur="500"/>
                                        <p:tgtEl>
                                          <p:spTgt spid="199693"/>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99691"/>
                                        </p:tgtEl>
                                        <p:attrNameLst>
                                          <p:attrName>style.visibility</p:attrName>
                                        </p:attrNameLst>
                                      </p:cBhvr>
                                      <p:to>
                                        <p:strVal val="visible"/>
                                      </p:to>
                                    </p:set>
                                    <p:animEffect transition="in" filter="dissolve">
                                      <p:cBhvr>
                                        <p:cTn id="11" dur="500"/>
                                        <p:tgtEl>
                                          <p:spTgt spid="19969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nodeType="clickEffect">
                                  <p:stCondLst>
                                    <p:cond delay="0"/>
                                  </p:stCondLst>
                                  <p:childTnLst>
                                    <p:set>
                                      <p:cBhvr>
                                        <p:cTn id="15" dur="1" fill="hold">
                                          <p:stCondLst>
                                            <p:cond delay="0"/>
                                          </p:stCondLst>
                                        </p:cTn>
                                        <p:tgtEl>
                                          <p:spTgt spid="199710"/>
                                        </p:tgtEl>
                                        <p:attrNameLst>
                                          <p:attrName>style.visibility</p:attrName>
                                        </p:attrNameLst>
                                      </p:cBhvr>
                                      <p:to>
                                        <p:strVal val="visible"/>
                                      </p:to>
                                    </p:set>
                                    <p:animEffect transition="in" filter="wipe(down)">
                                      <p:cBhvr>
                                        <p:cTn id="16" dur="1000"/>
                                        <p:tgtEl>
                                          <p:spTgt spid="199710"/>
                                        </p:tgtEl>
                                      </p:cBhvr>
                                    </p:animEffect>
                                  </p:childTnLst>
                                </p:cTn>
                              </p:par>
                            </p:childTnLst>
                          </p:cTn>
                        </p:par>
                        <p:par>
                          <p:cTn id="17" fill="hold" nodeType="afterGroup">
                            <p:stCondLst>
                              <p:cond delay="1000"/>
                            </p:stCondLst>
                            <p:childTnLst>
                              <p:par>
                                <p:cTn id="18" presetID="22" presetClass="entr" presetSubtype="2" fill="hold" nodeType="afterEffect">
                                  <p:stCondLst>
                                    <p:cond delay="0"/>
                                  </p:stCondLst>
                                  <p:childTnLst>
                                    <p:set>
                                      <p:cBhvr>
                                        <p:cTn id="19" dur="1" fill="hold">
                                          <p:stCondLst>
                                            <p:cond delay="0"/>
                                          </p:stCondLst>
                                        </p:cTn>
                                        <p:tgtEl>
                                          <p:spTgt spid="199694"/>
                                        </p:tgtEl>
                                        <p:attrNameLst>
                                          <p:attrName>style.visibility</p:attrName>
                                        </p:attrNameLst>
                                      </p:cBhvr>
                                      <p:to>
                                        <p:strVal val="visible"/>
                                      </p:to>
                                    </p:set>
                                    <p:animEffect transition="in" filter="wipe(right)">
                                      <p:cBhvr>
                                        <p:cTn id="20" dur="500"/>
                                        <p:tgtEl>
                                          <p:spTgt spid="199694"/>
                                        </p:tgtEl>
                                      </p:cBhvr>
                                    </p:animEffect>
                                  </p:childTnLst>
                                </p:cTn>
                              </p:par>
                            </p:childTnLst>
                          </p:cTn>
                        </p:par>
                        <p:par>
                          <p:cTn id="21" fill="hold" nodeType="afterGroup">
                            <p:stCondLst>
                              <p:cond delay="1500"/>
                            </p:stCondLst>
                            <p:childTnLst>
                              <p:par>
                                <p:cTn id="22" presetID="9" presetClass="entr" presetSubtype="0" fill="hold" grpId="0" nodeType="afterEffect">
                                  <p:stCondLst>
                                    <p:cond delay="0"/>
                                  </p:stCondLst>
                                  <p:childTnLst>
                                    <p:set>
                                      <p:cBhvr>
                                        <p:cTn id="23" dur="1" fill="hold">
                                          <p:stCondLst>
                                            <p:cond delay="0"/>
                                          </p:stCondLst>
                                        </p:cTn>
                                        <p:tgtEl>
                                          <p:spTgt spid="199690"/>
                                        </p:tgtEl>
                                        <p:attrNameLst>
                                          <p:attrName>style.visibility</p:attrName>
                                        </p:attrNameLst>
                                      </p:cBhvr>
                                      <p:to>
                                        <p:strVal val="visible"/>
                                      </p:to>
                                    </p:set>
                                    <p:animEffect transition="in" filter="dissolve">
                                      <p:cBhvr>
                                        <p:cTn id="24" dur="500"/>
                                        <p:tgtEl>
                                          <p:spTgt spid="199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90" grpId="0"/>
      <p:bldP spid="19969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Zástupný symbol pro číslo snímku 4"/>
          <p:cNvSpPr>
            <a:spLocks noGrp="1"/>
          </p:cNvSpPr>
          <p:nvPr>
            <p:ph type="sldNum" sz="quarter" idx="10"/>
          </p:nvPr>
        </p:nvSpPr>
        <p:spPr/>
        <p:txBody>
          <a:bodyPr/>
          <a:lstStyle/>
          <a:p>
            <a:r>
              <a:rPr lang="en-US"/>
              <a:t>Page </a:t>
            </a:r>
            <a:fld id="{07BB6282-7435-4354-AD06-04ED91127134}" type="slidenum">
              <a:rPr lang="en-US"/>
              <a:pPr/>
              <a:t>2</a:t>
            </a:fld>
            <a:endParaRPr lang="en-US"/>
          </a:p>
        </p:txBody>
      </p:sp>
      <p:sp>
        <p:nvSpPr>
          <p:cNvPr id="193538" name="Rectangle 2"/>
          <p:cNvSpPr>
            <a:spLocks noChangeArrowheads="1"/>
          </p:cNvSpPr>
          <p:nvPr/>
        </p:nvSpPr>
        <p:spPr bwMode="auto">
          <a:xfrm>
            <a:off x="5900738" y="2590800"/>
            <a:ext cx="2144712" cy="427038"/>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cs-CZ" sz="2200">
                <a:solidFill>
                  <a:schemeClr val="bg1"/>
                </a:solidFill>
                <a:effectLst>
                  <a:outerShdw blurRad="38100" dist="38100" dir="2700000" algn="tl">
                    <a:srgbClr val="C0C0C0"/>
                  </a:outerShdw>
                </a:effectLst>
                <a:latin typeface="Franklin Gothic Medium" pitchFamily="34" charset="0"/>
              </a:rPr>
              <a:t>Vačšina útokov</a:t>
            </a:r>
            <a:endParaRPr lang="en-US" sz="2200">
              <a:solidFill>
                <a:schemeClr val="bg1"/>
              </a:solidFill>
              <a:effectLst>
                <a:outerShdw blurRad="38100" dist="38100" dir="2700000" algn="tl">
                  <a:srgbClr val="C0C0C0"/>
                </a:outerShdw>
              </a:effectLst>
              <a:latin typeface="Franklin Gothic Medium" pitchFamily="34" charset="0"/>
            </a:endParaRPr>
          </a:p>
        </p:txBody>
      </p:sp>
      <p:sp>
        <p:nvSpPr>
          <p:cNvPr id="193539" name="Rectangle 3"/>
          <p:cNvSpPr>
            <a:spLocks noGrp="1" noChangeArrowheads="1"/>
          </p:cNvSpPr>
          <p:nvPr>
            <p:ph type="title"/>
          </p:nvPr>
        </p:nvSpPr>
        <p:spPr>
          <a:xfrm>
            <a:off x="381000" y="228600"/>
            <a:ext cx="8543925" cy="1300163"/>
          </a:xfrm>
        </p:spPr>
        <p:txBody>
          <a:bodyPr/>
          <a:lstStyle/>
          <a:p>
            <a:r>
              <a:rPr lang="cs-CZ" sz="4400"/>
              <a:t>Úvod</a:t>
            </a:r>
            <a:endParaRPr lang="en-US" sz="3600">
              <a:solidFill>
                <a:schemeClr val="bg1"/>
              </a:solidFill>
            </a:endParaRPr>
          </a:p>
        </p:txBody>
      </p:sp>
      <p:grpSp>
        <p:nvGrpSpPr>
          <p:cNvPr id="193540" name="Group 4"/>
          <p:cNvGrpSpPr>
            <a:grpSpLocks/>
          </p:cNvGrpSpPr>
          <p:nvPr/>
        </p:nvGrpSpPr>
        <p:grpSpPr bwMode="auto">
          <a:xfrm>
            <a:off x="152400" y="3889375"/>
            <a:ext cx="990600" cy="808038"/>
            <a:chOff x="96" y="2450"/>
            <a:chExt cx="578" cy="509"/>
          </a:xfrm>
        </p:grpSpPr>
        <p:sp>
          <p:nvSpPr>
            <p:cNvPr id="193541" name="Line 5"/>
            <p:cNvSpPr>
              <a:spLocks noChangeShapeType="1"/>
            </p:cNvSpPr>
            <p:nvPr/>
          </p:nvSpPr>
          <p:spPr bwMode="auto">
            <a:xfrm flipV="1">
              <a:off x="385" y="2450"/>
              <a:ext cx="0" cy="86"/>
            </a:xfrm>
            <a:prstGeom prst="line">
              <a:avLst/>
            </a:prstGeom>
            <a:noFill/>
            <a:ln w="57150">
              <a:solidFill>
                <a:srgbClr val="FFFFFF">
                  <a:alpha val="70000"/>
                </a:srgb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3542" name="Rectangle 6"/>
            <p:cNvSpPr>
              <a:spLocks noChangeArrowheads="1"/>
            </p:cNvSpPr>
            <p:nvPr/>
          </p:nvSpPr>
          <p:spPr bwMode="auto">
            <a:xfrm>
              <a:off x="96" y="2575"/>
              <a:ext cx="57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cs-CZ" sz="2000">
                  <a:solidFill>
                    <a:schemeClr val="bg1"/>
                  </a:solidFill>
                  <a:effectLst>
                    <a:outerShdw blurRad="38100" dist="38100" dir="2700000" algn="tl">
                      <a:srgbClr val="C0C0C0"/>
                    </a:outerShdw>
                  </a:effectLst>
                </a:rPr>
                <a:t>Vydanie produktu</a:t>
              </a:r>
              <a:endParaRPr lang="en-US" sz="2000">
                <a:solidFill>
                  <a:schemeClr val="bg1"/>
                </a:solidFill>
                <a:effectLst>
                  <a:outerShdw blurRad="38100" dist="38100" dir="2700000" algn="tl">
                    <a:srgbClr val="C0C0C0"/>
                  </a:outerShdw>
                </a:effectLst>
              </a:endParaRPr>
            </a:p>
          </p:txBody>
        </p:sp>
      </p:grpSp>
      <p:grpSp>
        <p:nvGrpSpPr>
          <p:cNvPr id="193543" name="Group 7"/>
          <p:cNvGrpSpPr>
            <a:grpSpLocks/>
          </p:cNvGrpSpPr>
          <p:nvPr/>
        </p:nvGrpSpPr>
        <p:grpSpPr bwMode="auto">
          <a:xfrm>
            <a:off x="3730625" y="3889375"/>
            <a:ext cx="1214438" cy="808038"/>
            <a:chOff x="2206" y="2450"/>
            <a:chExt cx="765" cy="509"/>
          </a:xfrm>
        </p:grpSpPr>
        <p:sp>
          <p:nvSpPr>
            <p:cNvPr id="193544" name="Line 8"/>
            <p:cNvSpPr>
              <a:spLocks noChangeShapeType="1"/>
            </p:cNvSpPr>
            <p:nvPr/>
          </p:nvSpPr>
          <p:spPr bwMode="auto">
            <a:xfrm flipV="1">
              <a:off x="2583" y="2450"/>
              <a:ext cx="0" cy="86"/>
            </a:xfrm>
            <a:prstGeom prst="line">
              <a:avLst/>
            </a:prstGeom>
            <a:noFill/>
            <a:ln w="57150">
              <a:solidFill>
                <a:srgbClr val="FFFFFF">
                  <a:alpha val="70000"/>
                </a:srgb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3545" name="Rectangle 9"/>
            <p:cNvSpPr>
              <a:spLocks noChangeArrowheads="1"/>
            </p:cNvSpPr>
            <p:nvPr/>
          </p:nvSpPr>
          <p:spPr bwMode="auto">
            <a:xfrm>
              <a:off x="2206" y="2575"/>
              <a:ext cx="765"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cs-CZ" sz="2000">
                  <a:solidFill>
                    <a:schemeClr val="bg1"/>
                  </a:solidFill>
                  <a:effectLst>
                    <a:outerShdw blurRad="38100" dist="38100" dir="2700000" algn="tl">
                      <a:srgbClr val="C0C0C0"/>
                    </a:outerShdw>
                  </a:effectLst>
                </a:rPr>
                <a:t>Objavenie </a:t>
              </a:r>
            </a:p>
            <a:p>
              <a:pPr algn="ctr"/>
              <a:r>
                <a:rPr lang="cs-CZ" sz="2000">
                  <a:solidFill>
                    <a:schemeClr val="bg1"/>
                  </a:solidFill>
                  <a:effectLst>
                    <a:outerShdw blurRad="38100" dist="38100" dir="2700000" algn="tl">
                      <a:srgbClr val="C0C0C0"/>
                    </a:outerShdw>
                  </a:effectLst>
                </a:rPr>
                <a:t>chyby</a:t>
              </a:r>
              <a:endParaRPr lang="en-US" sz="2000">
                <a:solidFill>
                  <a:schemeClr val="bg1"/>
                </a:solidFill>
                <a:effectLst>
                  <a:outerShdw blurRad="38100" dist="38100" dir="2700000" algn="tl">
                    <a:srgbClr val="C0C0C0"/>
                  </a:outerShdw>
                </a:effectLst>
              </a:endParaRPr>
            </a:p>
          </p:txBody>
        </p:sp>
      </p:grpSp>
      <p:grpSp>
        <p:nvGrpSpPr>
          <p:cNvPr id="193546" name="Group 10"/>
          <p:cNvGrpSpPr>
            <a:grpSpLocks/>
          </p:cNvGrpSpPr>
          <p:nvPr/>
        </p:nvGrpSpPr>
        <p:grpSpPr bwMode="auto">
          <a:xfrm>
            <a:off x="5181600" y="3889375"/>
            <a:ext cx="1127125" cy="808038"/>
            <a:chOff x="3130" y="2450"/>
            <a:chExt cx="710" cy="509"/>
          </a:xfrm>
        </p:grpSpPr>
        <p:sp>
          <p:nvSpPr>
            <p:cNvPr id="193547" name="Line 11"/>
            <p:cNvSpPr>
              <a:spLocks noChangeShapeType="1"/>
            </p:cNvSpPr>
            <p:nvPr/>
          </p:nvSpPr>
          <p:spPr bwMode="auto">
            <a:xfrm flipV="1">
              <a:off x="3485" y="2450"/>
              <a:ext cx="0" cy="86"/>
            </a:xfrm>
            <a:prstGeom prst="line">
              <a:avLst/>
            </a:prstGeom>
            <a:noFill/>
            <a:ln w="57150">
              <a:solidFill>
                <a:srgbClr val="FFFFFF">
                  <a:alpha val="70000"/>
                </a:srgb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3548" name="Rectangle 12"/>
            <p:cNvSpPr>
              <a:spLocks noChangeArrowheads="1"/>
            </p:cNvSpPr>
            <p:nvPr/>
          </p:nvSpPr>
          <p:spPr bwMode="auto">
            <a:xfrm>
              <a:off x="3130" y="2575"/>
              <a:ext cx="710"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cs-CZ" sz="2000">
                  <a:solidFill>
                    <a:schemeClr val="bg1"/>
                  </a:solidFill>
                  <a:effectLst>
                    <a:outerShdw blurRad="38100" dist="38100" dir="2700000" algn="tl">
                      <a:srgbClr val="C0C0C0"/>
                    </a:outerShdw>
                  </a:effectLst>
                </a:rPr>
                <a:t>Vydanie opravy</a:t>
              </a:r>
              <a:endParaRPr lang="en-US" sz="2000">
                <a:solidFill>
                  <a:schemeClr val="bg1"/>
                </a:solidFill>
                <a:effectLst>
                  <a:outerShdw blurRad="38100" dist="38100" dir="2700000" algn="tl">
                    <a:srgbClr val="C0C0C0"/>
                  </a:outerShdw>
                </a:effectLst>
              </a:endParaRPr>
            </a:p>
          </p:txBody>
        </p:sp>
      </p:grpSp>
      <p:grpSp>
        <p:nvGrpSpPr>
          <p:cNvPr id="193549" name="Group 13"/>
          <p:cNvGrpSpPr>
            <a:grpSpLocks/>
          </p:cNvGrpSpPr>
          <p:nvPr/>
        </p:nvGrpSpPr>
        <p:grpSpPr bwMode="auto">
          <a:xfrm>
            <a:off x="7246938" y="3889375"/>
            <a:ext cx="1744662" cy="808038"/>
            <a:chOff x="4421" y="2450"/>
            <a:chExt cx="1099" cy="509"/>
          </a:xfrm>
        </p:grpSpPr>
        <p:sp>
          <p:nvSpPr>
            <p:cNvPr id="193550" name="Line 14"/>
            <p:cNvSpPr>
              <a:spLocks noChangeShapeType="1"/>
            </p:cNvSpPr>
            <p:nvPr/>
          </p:nvSpPr>
          <p:spPr bwMode="auto">
            <a:xfrm flipV="1">
              <a:off x="4970" y="2450"/>
              <a:ext cx="0" cy="86"/>
            </a:xfrm>
            <a:prstGeom prst="line">
              <a:avLst/>
            </a:prstGeom>
            <a:noFill/>
            <a:ln w="57150">
              <a:solidFill>
                <a:schemeClr val="bg1">
                  <a:alpha val="7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3551" name="Rectangle 15"/>
            <p:cNvSpPr>
              <a:spLocks noChangeArrowheads="1"/>
            </p:cNvSpPr>
            <p:nvPr/>
          </p:nvSpPr>
          <p:spPr bwMode="auto">
            <a:xfrm>
              <a:off x="4421" y="2575"/>
              <a:ext cx="1099"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cs-CZ" sz="2000">
                  <a:solidFill>
                    <a:schemeClr val="bg1"/>
                  </a:solidFill>
                  <a:effectLst>
                    <a:outerShdw blurRad="38100" dist="38100" dir="2700000" algn="tl">
                      <a:srgbClr val="C0C0C0"/>
                    </a:outerShdw>
                  </a:effectLst>
                </a:rPr>
                <a:t>Aplikovanie</a:t>
              </a:r>
            </a:p>
            <a:p>
              <a:pPr algn="ctr"/>
              <a:r>
                <a:rPr lang="cs-CZ" sz="2000">
                  <a:solidFill>
                    <a:schemeClr val="bg1"/>
                  </a:solidFill>
                  <a:effectLst>
                    <a:outerShdw blurRad="38100" dist="38100" dir="2700000" algn="tl">
                      <a:srgbClr val="C0C0C0"/>
                    </a:outerShdw>
                  </a:effectLst>
                </a:rPr>
                <a:t>opravy</a:t>
              </a:r>
              <a:endParaRPr lang="en-US" sz="2000">
                <a:solidFill>
                  <a:schemeClr val="bg1"/>
                </a:solidFill>
                <a:effectLst>
                  <a:outerShdw blurRad="38100" dist="38100" dir="2700000" algn="tl">
                    <a:srgbClr val="C0C0C0"/>
                  </a:outerShdw>
                </a:effectLst>
              </a:endParaRPr>
            </a:p>
          </p:txBody>
        </p:sp>
      </p:grpSp>
      <p:pic>
        <p:nvPicPr>
          <p:cNvPr id="193552" name="Picture 16" descr="ribbon"/>
          <p:cNvPicPr>
            <a:picLocks noChangeAspect="1" noChangeArrowheads="1"/>
          </p:cNvPicPr>
          <p:nvPr/>
        </p:nvPicPr>
        <p:blipFill>
          <a:blip r:embed="rId3">
            <a:extLst>
              <a:ext uri="{28A0092B-C50C-407E-A947-70E740481C1C}">
                <a14:useLocalDpi xmlns:a14="http://schemas.microsoft.com/office/drawing/2010/main" val="0"/>
              </a:ext>
            </a:extLst>
          </a:blip>
          <a:srcRect l="4497"/>
          <a:stretch>
            <a:fillRect/>
          </a:stretch>
        </p:blipFill>
        <p:spPr bwMode="auto">
          <a:xfrm>
            <a:off x="0" y="3605213"/>
            <a:ext cx="9144000" cy="257175"/>
          </a:xfrm>
          <a:prstGeom prst="rect">
            <a:avLst/>
          </a:prstGeom>
          <a:noFill/>
          <a:extLst>
            <a:ext uri="{909E8E84-426E-40DD-AFC4-6F175D3DCCD1}">
              <a14:hiddenFill xmlns:a14="http://schemas.microsoft.com/office/drawing/2010/main">
                <a:solidFill>
                  <a:srgbClr val="FFFFFF"/>
                </a:solidFill>
              </a14:hiddenFill>
            </a:ext>
          </a:extLst>
        </p:spPr>
      </p:pic>
      <p:pic>
        <p:nvPicPr>
          <p:cNvPr id="193553" name="Picture 17" descr="ribbon_highligh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427413"/>
            <a:ext cx="3124200" cy="523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193552"/>
                                        </p:tgtEl>
                                        <p:attrNameLst>
                                          <p:attrName>style.visibility</p:attrName>
                                        </p:attrNameLst>
                                      </p:cBhvr>
                                      <p:to>
                                        <p:strVal val="visible"/>
                                      </p:to>
                                    </p:set>
                                    <p:anim calcmode="lin" valueType="num">
                                      <p:cBhvr additive="base">
                                        <p:cTn id="7" dur="2200" fill="hold"/>
                                        <p:tgtEl>
                                          <p:spTgt spid="193552"/>
                                        </p:tgtEl>
                                        <p:attrNameLst>
                                          <p:attrName>ppt_x</p:attrName>
                                        </p:attrNameLst>
                                      </p:cBhvr>
                                      <p:tavLst>
                                        <p:tav tm="0">
                                          <p:val>
                                            <p:strVal val="0-#ppt_w/2"/>
                                          </p:val>
                                        </p:tav>
                                        <p:tav tm="100000">
                                          <p:val>
                                            <p:strVal val="#ppt_x"/>
                                          </p:val>
                                        </p:tav>
                                      </p:tavLst>
                                    </p:anim>
                                    <p:anim calcmode="lin" valueType="num">
                                      <p:cBhvr additive="base">
                                        <p:cTn id="8" dur="2200" fill="hold"/>
                                        <p:tgtEl>
                                          <p:spTgt spid="193552"/>
                                        </p:tgtEl>
                                        <p:attrNameLst>
                                          <p:attrName>ppt_y</p:attrName>
                                        </p:attrNameLst>
                                      </p:cBhvr>
                                      <p:tavLst>
                                        <p:tav tm="0">
                                          <p:val>
                                            <p:strVal val="#ppt_y"/>
                                          </p:val>
                                        </p:tav>
                                        <p:tav tm="100000">
                                          <p:val>
                                            <p:strVal val="#ppt_y"/>
                                          </p:val>
                                        </p:tav>
                                      </p:tavLst>
                                    </p:anim>
                                  </p:childTnLst>
                                </p:cTn>
                              </p:par>
                              <p:par>
                                <p:cTn id="9" presetID="9" presetClass="entr" presetSubtype="0" fill="hold" nodeType="withEffect">
                                  <p:stCondLst>
                                    <p:cond delay="0"/>
                                  </p:stCondLst>
                                  <p:childTnLst>
                                    <p:set>
                                      <p:cBhvr>
                                        <p:cTn id="10" dur="1" fill="hold">
                                          <p:stCondLst>
                                            <p:cond delay="0"/>
                                          </p:stCondLst>
                                        </p:cTn>
                                        <p:tgtEl>
                                          <p:spTgt spid="193540"/>
                                        </p:tgtEl>
                                        <p:attrNameLst>
                                          <p:attrName>style.visibility</p:attrName>
                                        </p:attrNameLst>
                                      </p:cBhvr>
                                      <p:to>
                                        <p:strVal val="visible"/>
                                      </p:to>
                                    </p:set>
                                    <p:animEffect transition="in" filter="dissolve">
                                      <p:cBhvr>
                                        <p:cTn id="11" dur="600"/>
                                        <p:tgtEl>
                                          <p:spTgt spid="193540"/>
                                        </p:tgtEl>
                                      </p:cBhvr>
                                    </p:animEffect>
                                  </p:childTnLst>
                                </p:cTn>
                              </p:par>
                              <p:par>
                                <p:cTn id="12" presetID="9" presetClass="entr" presetSubtype="0" fill="hold" nodeType="withEffect">
                                  <p:stCondLst>
                                    <p:cond delay="800"/>
                                  </p:stCondLst>
                                  <p:childTnLst>
                                    <p:set>
                                      <p:cBhvr>
                                        <p:cTn id="13" dur="1" fill="hold">
                                          <p:stCondLst>
                                            <p:cond delay="0"/>
                                          </p:stCondLst>
                                        </p:cTn>
                                        <p:tgtEl>
                                          <p:spTgt spid="193543"/>
                                        </p:tgtEl>
                                        <p:attrNameLst>
                                          <p:attrName>style.visibility</p:attrName>
                                        </p:attrNameLst>
                                      </p:cBhvr>
                                      <p:to>
                                        <p:strVal val="visible"/>
                                      </p:to>
                                    </p:set>
                                    <p:animEffect transition="in" filter="dissolve">
                                      <p:cBhvr>
                                        <p:cTn id="14" dur="700"/>
                                        <p:tgtEl>
                                          <p:spTgt spid="193543"/>
                                        </p:tgtEl>
                                      </p:cBhvr>
                                    </p:animEffect>
                                  </p:childTnLst>
                                </p:cTn>
                              </p:par>
                              <p:par>
                                <p:cTn id="15" presetID="9" presetClass="entr" presetSubtype="0" fill="hold" nodeType="withEffect">
                                  <p:stCondLst>
                                    <p:cond delay="1200"/>
                                  </p:stCondLst>
                                  <p:childTnLst>
                                    <p:set>
                                      <p:cBhvr>
                                        <p:cTn id="16" dur="1" fill="hold">
                                          <p:stCondLst>
                                            <p:cond delay="0"/>
                                          </p:stCondLst>
                                        </p:cTn>
                                        <p:tgtEl>
                                          <p:spTgt spid="193546"/>
                                        </p:tgtEl>
                                        <p:attrNameLst>
                                          <p:attrName>style.visibility</p:attrName>
                                        </p:attrNameLst>
                                      </p:cBhvr>
                                      <p:to>
                                        <p:strVal val="visible"/>
                                      </p:to>
                                    </p:set>
                                    <p:animEffect transition="in" filter="dissolve">
                                      <p:cBhvr>
                                        <p:cTn id="17" dur="600"/>
                                        <p:tgtEl>
                                          <p:spTgt spid="193546"/>
                                        </p:tgtEl>
                                      </p:cBhvr>
                                    </p:animEffect>
                                  </p:childTnLst>
                                </p:cTn>
                              </p:par>
                              <p:par>
                                <p:cTn id="18" presetID="9" presetClass="entr" presetSubtype="0" fill="hold" nodeType="withEffect">
                                  <p:stCondLst>
                                    <p:cond delay="1800"/>
                                  </p:stCondLst>
                                  <p:childTnLst>
                                    <p:set>
                                      <p:cBhvr>
                                        <p:cTn id="19" dur="1" fill="hold">
                                          <p:stCondLst>
                                            <p:cond delay="0"/>
                                          </p:stCondLst>
                                        </p:cTn>
                                        <p:tgtEl>
                                          <p:spTgt spid="193549"/>
                                        </p:tgtEl>
                                        <p:attrNameLst>
                                          <p:attrName>style.visibility</p:attrName>
                                        </p:attrNameLst>
                                      </p:cBhvr>
                                      <p:to>
                                        <p:strVal val="visible"/>
                                      </p:to>
                                    </p:set>
                                    <p:animEffect transition="in" filter="dissolve">
                                      <p:cBhvr>
                                        <p:cTn id="20" dur="600"/>
                                        <p:tgtEl>
                                          <p:spTgt spid="19354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93538"/>
                                        </p:tgtEl>
                                        <p:attrNameLst>
                                          <p:attrName>style.visibility</p:attrName>
                                        </p:attrNameLst>
                                      </p:cBhvr>
                                      <p:to>
                                        <p:strVal val="visible"/>
                                      </p:to>
                                    </p:set>
                                    <p:animEffect transition="in" filter="fade">
                                      <p:cBhvr>
                                        <p:cTn id="25" dur="500"/>
                                        <p:tgtEl>
                                          <p:spTgt spid="193538"/>
                                        </p:tgtEl>
                                      </p:cBhvr>
                                    </p:animEffect>
                                  </p:childTnLst>
                                </p:cTn>
                              </p:par>
                              <p:par>
                                <p:cTn id="26" presetID="55" presetClass="entr" presetSubtype="0" fill="hold" nodeType="withEffect">
                                  <p:stCondLst>
                                    <p:cond delay="0"/>
                                  </p:stCondLst>
                                  <p:childTnLst>
                                    <p:set>
                                      <p:cBhvr>
                                        <p:cTn id="27" dur="1" fill="hold">
                                          <p:stCondLst>
                                            <p:cond delay="0"/>
                                          </p:stCondLst>
                                        </p:cTn>
                                        <p:tgtEl>
                                          <p:spTgt spid="193553"/>
                                        </p:tgtEl>
                                        <p:attrNameLst>
                                          <p:attrName>style.visibility</p:attrName>
                                        </p:attrNameLst>
                                      </p:cBhvr>
                                      <p:to>
                                        <p:strVal val="visible"/>
                                      </p:to>
                                    </p:set>
                                    <p:anim calcmode="lin" valueType="num">
                                      <p:cBhvr>
                                        <p:cTn id="28" dur="500" fill="hold"/>
                                        <p:tgtEl>
                                          <p:spTgt spid="193553"/>
                                        </p:tgtEl>
                                        <p:attrNameLst>
                                          <p:attrName>ppt_w</p:attrName>
                                        </p:attrNameLst>
                                      </p:cBhvr>
                                      <p:tavLst>
                                        <p:tav tm="0">
                                          <p:val>
                                            <p:strVal val="#ppt_w*0.70"/>
                                          </p:val>
                                        </p:tav>
                                        <p:tav tm="100000">
                                          <p:val>
                                            <p:strVal val="#ppt_w"/>
                                          </p:val>
                                        </p:tav>
                                      </p:tavLst>
                                    </p:anim>
                                    <p:anim calcmode="lin" valueType="num">
                                      <p:cBhvr>
                                        <p:cTn id="29" dur="500" fill="hold"/>
                                        <p:tgtEl>
                                          <p:spTgt spid="193553"/>
                                        </p:tgtEl>
                                        <p:attrNameLst>
                                          <p:attrName>ppt_h</p:attrName>
                                        </p:attrNameLst>
                                      </p:cBhvr>
                                      <p:tavLst>
                                        <p:tav tm="0">
                                          <p:val>
                                            <p:strVal val="#ppt_h"/>
                                          </p:val>
                                        </p:tav>
                                        <p:tav tm="100000">
                                          <p:val>
                                            <p:strVal val="#ppt_h"/>
                                          </p:val>
                                        </p:tav>
                                      </p:tavLst>
                                    </p:anim>
                                    <p:animEffect transition="in" filter="fade">
                                      <p:cBhvr>
                                        <p:cTn id="30" dur="500"/>
                                        <p:tgtEl>
                                          <p:spTgt spid="193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Zástupný symbol pro číslo snímku 4"/>
          <p:cNvSpPr>
            <a:spLocks noGrp="1"/>
          </p:cNvSpPr>
          <p:nvPr>
            <p:ph type="sldNum" sz="quarter" idx="10"/>
          </p:nvPr>
        </p:nvSpPr>
        <p:spPr/>
        <p:txBody>
          <a:bodyPr/>
          <a:lstStyle/>
          <a:p>
            <a:r>
              <a:rPr lang="en-US"/>
              <a:t>Page </a:t>
            </a:r>
            <a:fld id="{B7553A56-8A49-4B71-9F43-2D364C4AC5A9}" type="slidenum">
              <a:rPr lang="en-US"/>
              <a:pPr/>
              <a:t>20</a:t>
            </a:fld>
            <a:endParaRPr lang="en-US"/>
          </a:p>
        </p:txBody>
      </p:sp>
      <p:pic>
        <p:nvPicPr>
          <p:cNvPr id="201730" name="Picture 2" descr="biggest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3900" y="1152525"/>
            <a:ext cx="4610100" cy="5629275"/>
          </a:xfrm>
          <a:prstGeom prst="rect">
            <a:avLst/>
          </a:prstGeom>
          <a:noFill/>
          <a:extLst>
            <a:ext uri="{909E8E84-426E-40DD-AFC4-6F175D3DCCD1}">
              <a14:hiddenFill xmlns:a14="http://schemas.microsoft.com/office/drawing/2010/main">
                <a:solidFill>
                  <a:srgbClr val="FFFFFF"/>
                </a:solidFill>
              </a14:hiddenFill>
            </a:ext>
          </a:extLst>
        </p:spPr>
      </p:pic>
      <p:grpSp>
        <p:nvGrpSpPr>
          <p:cNvPr id="201731" name="Group 3"/>
          <p:cNvGrpSpPr>
            <a:grpSpLocks/>
          </p:cNvGrpSpPr>
          <p:nvPr/>
        </p:nvGrpSpPr>
        <p:grpSpPr bwMode="auto">
          <a:xfrm>
            <a:off x="6238875" y="4760913"/>
            <a:ext cx="2590800" cy="1133475"/>
            <a:chOff x="3960" y="2895"/>
            <a:chExt cx="1632" cy="714"/>
          </a:xfrm>
        </p:grpSpPr>
        <p:pic>
          <p:nvPicPr>
            <p:cNvPr id="201732" name="Picture 4" descr="medium-g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0" y="2895"/>
              <a:ext cx="1632" cy="714"/>
            </a:xfrm>
            <a:prstGeom prst="rect">
              <a:avLst/>
            </a:prstGeom>
            <a:noFill/>
            <a:extLst>
              <a:ext uri="{909E8E84-426E-40DD-AFC4-6F175D3DCCD1}">
                <a14:hiddenFill xmlns:a14="http://schemas.microsoft.com/office/drawing/2010/main">
                  <a:solidFill>
                    <a:srgbClr val="FFFFFF"/>
                  </a:solidFill>
                </a14:hiddenFill>
              </a:ext>
            </a:extLst>
          </p:spPr>
        </p:pic>
        <p:sp>
          <p:nvSpPr>
            <p:cNvPr id="201733" name="Text Box 5"/>
            <p:cNvSpPr txBox="1">
              <a:spLocks noChangeArrowheads="1"/>
            </p:cNvSpPr>
            <p:nvPr/>
          </p:nvSpPr>
          <p:spPr bwMode="auto">
            <a:xfrm>
              <a:off x="3984" y="3069"/>
              <a:ext cx="158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1400" b="1">
                  <a:solidFill>
                    <a:schemeClr val="bg1"/>
                  </a:solidFill>
                </a:rPr>
                <a:t>Locally Declared</a:t>
              </a:r>
              <a:br>
                <a:rPr lang="en-US" sz="1400" b="1">
                  <a:solidFill>
                    <a:schemeClr val="bg1"/>
                  </a:solidFill>
                </a:rPr>
              </a:br>
              <a:r>
                <a:rPr lang="en-US" sz="1400" b="1">
                  <a:solidFill>
                    <a:schemeClr val="bg1"/>
                  </a:solidFill>
                </a:rPr>
                <a:t>Variables and Buffers</a:t>
              </a:r>
            </a:p>
          </p:txBody>
        </p:sp>
      </p:grpSp>
      <p:sp>
        <p:nvSpPr>
          <p:cNvPr id="201734" name="Text Box 6"/>
          <p:cNvSpPr txBox="1">
            <a:spLocks noChangeArrowheads="1"/>
          </p:cNvSpPr>
          <p:nvPr/>
        </p:nvSpPr>
        <p:spPr bwMode="auto">
          <a:xfrm>
            <a:off x="4627563" y="1901825"/>
            <a:ext cx="1497012"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cs-CZ" sz="2000" b="1">
                <a:solidFill>
                  <a:schemeClr val="bg1"/>
                </a:solidFill>
              </a:rPr>
              <a:t>Cookie </a:t>
            </a:r>
          </a:p>
          <a:p>
            <a:pPr algn="ctr" eaLnBrk="1" hangingPunct="1"/>
            <a:r>
              <a:rPr lang="cs-CZ" sz="2000" b="1">
                <a:solidFill>
                  <a:schemeClr val="bg1"/>
                </a:solidFill>
              </a:rPr>
              <a:t>prepísaná,</a:t>
            </a:r>
          </a:p>
          <a:p>
            <a:pPr algn="ctr" eaLnBrk="1" hangingPunct="1"/>
            <a:r>
              <a:rPr lang="cs-CZ" sz="2000" b="1">
                <a:solidFill>
                  <a:schemeClr val="bg1"/>
                </a:solidFill>
              </a:rPr>
              <a:t>vykonanie </a:t>
            </a:r>
          </a:p>
          <a:p>
            <a:pPr algn="ctr" eaLnBrk="1" hangingPunct="1"/>
            <a:r>
              <a:rPr lang="cs-CZ" sz="2000" b="1">
                <a:solidFill>
                  <a:schemeClr val="bg1"/>
                </a:solidFill>
              </a:rPr>
              <a:t>kódu</a:t>
            </a:r>
          </a:p>
          <a:p>
            <a:pPr algn="ctr" eaLnBrk="1" hangingPunct="1"/>
            <a:r>
              <a:rPr lang="cs-CZ" sz="2000" b="1">
                <a:solidFill>
                  <a:schemeClr val="bg1"/>
                </a:solidFill>
              </a:rPr>
              <a:t>zastavené</a:t>
            </a:r>
            <a:endParaRPr lang="en-US" sz="2000" b="1">
              <a:solidFill>
                <a:schemeClr val="bg1"/>
              </a:solidFill>
            </a:endParaRPr>
          </a:p>
        </p:txBody>
      </p:sp>
      <p:sp>
        <p:nvSpPr>
          <p:cNvPr id="201735" name="Text Box 7"/>
          <p:cNvSpPr txBox="1">
            <a:spLocks noChangeArrowheads="1"/>
          </p:cNvSpPr>
          <p:nvPr/>
        </p:nvSpPr>
        <p:spPr bwMode="auto">
          <a:xfrm>
            <a:off x="4854575" y="5635625"/>
            <a:ext cx="10318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cs-CZ" sz="2000" b="1">
                <a:solidFill>
                  <a:schemeClr val="bg1"/>
                </a:solidFill>
              </a:rPr>
              <a:t>Dátový</a:t>
            </a:r>
          </a:p>
          <a:p>
            <a:pPr algn="ctr" eaLnBrk="1" hangingPunct="1"/>
            <a:r>
              <a:rPr lang="cs-CZ" sz="2000" b="1">
                <a:solidFill>
                  <a:schemeClr val="bg1"/>
                </a:solidFill>
              </a:rPr>
              <a:t>vstup</a:t>
            </a:r>
            <a:endParaRPr lang="en-US" sz="2000" b="1">
              <a:solidFill>
                <a:schemeClr val="bg1"/>
              </a:solidFill>
            </a:endParaRPr>
          </a:p>
        </p:txBody>
      </p:sp>
      <p:pic>
        <p:nvPicPr>
          <p:cNvPr id="201736" name="Picture 8" descr="arrow-fad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1525" y="5059363"/>
            <a:ext cx="16954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201737" name="Picture 9" descr="arrow-fad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1525" y="3565525"/>
            <a:ext cx="1695450" cy="714375"/>
          </a:xfrm>
          <a:prstGeom prst="rect">
            <a:avLst/>
          </a:prstGeom>
          <a:noFill/>
          <a:extLst>
            <a:ext uri="{909E8E84-426E-40DD-AFC4-6F175D3DCCD1}">
              <a14:hiddenFill xmlns:a14="http://schemas.microsoft.com/office/drawing/2010/main">
                <a:solidFill>
                  <a:srgbClr val="FFFFFF"/>
                </a:solidFill>
              </a14:hiddenFill>
            </a:ext>
          </a:extLst>
        </p:spPr>
      </p:pic>
      <p:grpSp>
        <p:nvGrpSpPr>
          <p:cNvPr id="201738" name="Group 10"/>
          <p:cNvGrpSpPr>
            <a:grpSpLocks/>
          </p:cNvGrpSpPr>
          <p:nvPr/>
        </p:nvGrpSpPr>
        <p:grpSpPr bwMode="auto">
          <a:xfrm>
            <a:off x="6238875" y="5895975"/>
            <a:ext cx="2590800" cy="581025"/>
            <a:chOff x="3822" y="3610"/>
            <a:chExt cx="1632" cy="366"/>
          </a:xfrm>
        </p:grpSpPr>
        <p:pic>
          <p:nvPicPr>
            <p:cNvPr id="201739" name="Picture 11" descr="smallr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2" y="3610"/>
              <a:ext cx="1632" cy="366"/>
            </a:xfrm>
            <a:prstGeom prst="rect">
              <a:avLst/>
            </a:prstGeom>
            <a:noFill/>
            <a:extLst>
              <a:ext uri="{909E8E84-426E-40DD-AFC4-6F175D3DCCD1}">
                <a14:hiddenFill xmlns:a14="http://schemas.microsoft.com/office/drawing/2010/main">
                  <a:solidFill>
                    <a:srgbClr val="FFFFFF"/>
                  </a:solidFill>
                </a14:hiddenFill>
              </a:ext>
            </a:extLst>
          </p:spPr>
        </p:pic>
        <p:sp>
          <p:nvSpPr>
            <p:cNvPr id="201740" name="Text Box 12"/>
            <p:cNvSpPr txBox="1">
              <a:spLocks noChangeArrowheads="1"/>
            </p:cNvSpPr>
            <p:nvPr/>
          </p:nvSpPr>
          <p:spPr bwMode="auto">
            <a:xfrm>
              <a:off x="4023" y="3704"/>
              <a:ext cx="122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sz="1400" b="1">
                  <a:solidFill>
                    <a:schemeClr val="bg1"/>
                  </a:solidFill>
                </a:rPr>
                <a:t>Callee save registers</a:t>
              </a:r>
            </a:p>
          </p:txBody>
        </p:sp>
      </p:grpSp>
      <p:grpSp>
        <p:nvGrpSpPr>
          <p:cNvPr id="201741" name="Group 13"/>
          <p:cNvGrpSpPr>
            <a:grpSpLocks/>
          </p:cNvGrpSpPr>
          <p:nvPr/>
        </p:nvGrpSpPr>
        <p:grpSpPr bwMode="auto">
          <a:xfrm>
            <a:off x="6153150" y="1841500"/>
            <a:ext cx="2762250" cy="2363788"/>
            <a:chOff x="3876" y="1056"/>
            <a:chExt cx="1740" cy="1489"/>
          </a:xfrm>
        </p:grpSpPr>
        <p:sp>
          <p:nvSpPr>
            <p:cNvPr id="201742" name="Text Box 14"/>
            <p:cNvSpPr txBox="1">
              <a:spLocks noChangeArrowheads="1"/>
            </p:cNvSpPr>
            <p:nvPr/>
          </p:nvSpPr>
          <p:spPr bwMode="auto">
            <a:xfrm>
              <a:off x="4068" y="1056"/>
              <a:ext cx="1357"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sz="2000" b="1">
                  <a:solidFill>
                    <a:schemeClr val="bg1"/>
                  </a:solidFill>
                </a:rPr>
                <a:t>Function Stack</a:t>
              </a:r>
              <a:br>
                <a:rPr lang="en-US" sz="2000" b="1">
                  <a:solidFill>
                    <a:schemeClr val="bg1"/>
                  </a:solidFill>
                </a:rPr>
              </a:br>
              <a:r>
                <a:rPr lang="en-US" sz="2000" b="1">
                  <a:solidFill>
                    <a:schemeClr val="bg1"/>
                  </a:solidFill>
                </a:rPr>
                <a:t>with /GS Switch </a:t>
              </a:r>
            </a:p>
          </p:txBody>
        </p:sp>
        <p:grpSp>
          <p:nvGrpSpPr>
            <p:cNvPr id="201743" name="Group 15"/>
            <p:cNvGrpSpPr>
              <a:grpSpLocks/>
            </p:cNvGrpSpPr>
            <p:nvPr/>
          </p:nvGrpSpPr>
          <p:grpSpPr bwMode="auto">
            <a:xfrm>
              <a:off x="3930" y="1480"/>
              <a:ext cx="1632" cy="366"/>
              <a:chOff x="2880" y="2011"/>
              <a:chExt cx="1632" cy="366"/>
            </a:xfrm>
          </p:grpSpPr>
          <p:pic>
            <p:nvPicPr>
              <p:cNvPr id="201744" name="Picture 16" descr="smalloran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80" y="2011"/>
                <a:ext cx="1632" cy="366"/>
              </a:xfrm>
              <a:prstGeom prst="rect">
                <a:avLst/>
              </a:prstGeom>
              <a:noFill/>
              <a:extLst>
                <a:ext uri="{909E8E84-426E-40DD-AFC4-6F175D3DCCD1}">
                  <a14:hiddenFill xmlns:a14="http://schemas.microsoft.com/office/drawing/2010/main">
                    <a:solidFill>
                      <a:srgbClr val="FFFFFF"/>
                    </a:solidFill>
                  </a14:hiddenFill>
                </a:ext>
              </a:extLst>
            </p:spPr>
          </p:pic>
          <p:sp>
            <p:nvSpPr>
              <p:cNvPr id="201745" name="Text Box 17"/>
              <p:cNvSpPr txBox="1">
                <a:spLocks noChangeArrowheads="1"/>
              </p:cNvSpPr>
              <p:nvPr/>
            </p:nvSpPr>
            <p:spPr bwMode="auto">
              <a:xfrm>
                <a:off x="3000" y="2088"/>
                <a:ext cx="139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1400" b="1">
                    <a:solidFill>
                      <a:schemeClr val="bg1"/>
                    </a:solidFill>
                  </a:rPr>
                  <a:t>Function Parameters</a:t>
                </a:r>
              </a:p>
            </p:txBody>
          </p:sp>
        </p:grpSp>
        <p:grpSp>
          <p:nvGrpSpPr>
            <p:cNvPr id="201746" name="Group 18"/>
            <p:cNvGrpSpPr>
              <a:grpSpLocks/>
            </p:cNvGrpSpPr>
            <p:nvPr/>
          </p:nvGrpSpPr>
          <p:grpSpPr bwMode="auto">
            <a:xfrm>
              <a:off x="3876" y="1830"/>
              <a:ext cx="1740" cy="366"/>
              <a:chOff x="3996" y="1862"/>
              <a:chExt cx="1740" cy="366"/>
            </a:xfrm>
          </p:grpSpPr>
          <p:pic>
            <p:nvPicPr>
              <p:cNvPr id="201747" name="Picture 19" descr="smalloran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50" y="1862"/>
                <a:ext cx="1632" cy="366"/>
              </a:xfrm>
              <a:prstGeom prst="rect">
                <a:avLst/>
              </a:prstGeom>
              <a:noFill/>
              <a:extLst>
                <a:ext uri="{909E8E84-426E-40DD-AFC4-6F175D3DCCD1}">
                  <a14:hiddenFill xmlns:a14="http://schemas.microsoft.com/office/drawing/2010/main">
                    <a:solidFill>
                      <a:srgbClr val="FFFFFF"/>
                    </a:solidFill>
                  </a14:hiddenFill>
                </a:ext>
              </a:extLst>
            </p:spPr>
          </p:pic>
          <p:sp>
            <p:nvSpPr>
              <p:cNvPr id="201748" name="Text Box 20"/>
              <p:cNvSpPr txBox="1">
                <a:spLocks noChangeArrowheads="1"/>
              </p:cNvSpPr>
              <p:nvPr/>
            </p:nvSpPr>
            <p:spPr bwMode="auto">
              <a:xfrm>
                <a:off x="3996" y="1958"/>
                <a:ext cx="174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1400" b="1">
                    <a:solidFill>
                      <a:schemeClr val="bg1"/>
                    </a:solidFill>
                  </a:rPr>
                  <a:t>Function Return Address</a:t>
                </a:r>
              </a:p>
            </p:txBody>
          </p:sp>
        </p:grpSp>
        <p:grpSp>
          <p:nvGrpSpPr>
            <p:cNvPr id="201749" name="Group 21"/>
            <p:cNvGrpSpPr>
              <a:grpSpLocks/>
            </p:cNvGrpSpPr>
            <p:nvPr/>
          </p:nvGrpSpPr>
          <p:grpSpPr bwMode="auto">
            <a:xfrm>
              <a:off x="3930" y="2179"/>
              <a:ext cx="1632" cy="366"/>
              <a:chOff x="4056" y="1680"/>
              <a:chExt cx="1632" cy="366"/>
            </a:xfrm>
          </p:grpSpPr>
          <p:pic>
            <p:nvPicPr>
              <p:cNvPr id="201750" name="Picture 22" descr="smalloran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56" y="1680"/>
                <a:ext cx="1632" cy="366"/>
              </a:xfrm>
              <a:prstGeom prst="rect">
                <a:avLst/>
              </a:prstGeom>
              <a:noFill/>
              <a:extLst>
                <a:ext uri="{909E8E84-426E-40DD-AFC4-6F175D3DCCD1}">
                  <a14:hiddenFill xmlns:a14="http://schemas.microsoft.com/office/drawing/2010/main">
                    <a:solidFill>
                      <a:srgbClr val="FFFFFF"/>
                    </a:solidFill>
                  </a14:hiddenFill>
                </a:ext>
              </a:extLst>
            </p:spPr>
          </p:pic>
          <p:sp>
            <p:nvSpPr>
              <p:cNvPr id="201751" name="Text Box 23"/>
              <p:cNvSpPr txBox="1">
                <a:spLocks noChangeArrowheads="1"/>
              </p:cNvSpPr>
              <p:nvPr/>
            </p:nvSpPr>
            <p:spPr bwMode="auto">
              <a:xfrm>
                <a:off x="4176" y="1776"/>
                <a:ext cx="139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1400" b="1">
                    <a:solidFill>
                      <a:schemeClr val="bg1"/>
                    </a:solidFill>
                  </a:rPr>
                  <a:t>Frame Pointer</a:t>
                </a:r>
              </a:p>
            </p:txBody>
          </p:sp>
        </p:grpSp>
      </p:grpSp>
      <p:grpSp>
        <p:nvGrpSpPr>
          <p:cNvPr id="201752" name="Group 24"/>
          <p:cNvGrpSpPr>
            <a:grpSpLocks/>
          </p:cNvGrpSpPr>
          <p:nvPr/>
        </p:nvGrpSpPr>
        <p:grpSpPr bwMode="auto">
          <a:xfrm>
            <a:off x="6238875" y="4178300"/>
            <a:ext cx="2590800" cy="581025"/>
            <a:chOff x="3957" y="2528"/>
            <a:chExt cx="1632" cy="366"/>
          </a:xfrm>
        </p:grpSpPr>
        <p:pic>
          <p:nvPicPr>
            <p:cNvPr id="201753" name="Picture 25" descr="smalloran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7" y="2528"/>
              <a:ext cx="1632" cy="366"/>
            </a:xfrm>
            <a:prstGeom prst="rect">
              <a:avLst/>
            </a:prstGeom>
            <a:noFill/>
            <a:extLst>
              <a:ext uri="{909E8E84-426E-40DD-AFC4-6F175D3DCCD1}">
                <a14:hiddenFill xmlns:a14="http://schemas.microsoft.com/office/drawing/2010/main">
                  <a:solidFill>
                    <a:srgbClr val="FFFFFF"/>
                  </a:solidFill>
                </a14:hiddenFill>
              </a:ext>
            </a:extLst>
          </p:spPr>
        </p:pic>
        <p:sp>
          <p:nvSpPr>
            <p:cNvPr id="201754" name="Text Box 26"/>
            <p:cNvSpPr txBox="1">
              <a:spLocks noChangeArrowheads="1"/>
            </p:cNvSpPr>
            <p:nvPr/>
          </p:nvSpPr>
          <p:spPr bwMode="auto">
            <a:xfrm>
              <a:off x="3990" y="2624"/>
              <a:ext cx="156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r>
                <a:rPr lang="en-US" sz="1400" b="1">
                  <a:solidFill>
                    <a:schemeClr val="bg1"/>
                  </a:solidFill>
                </a:rPr>
                <a:t>Exception Handler Frame</a:t>
              </a:r>
            </a:p>
          </p:txBody>
        </p:sp>
      </p:grpSp>
      <p:sp>
        <p:nvSpPr>
          <p:cNvPr id="201755" name="Rectangle 27"/>
          <p:cNvSpPr>
            <a:spLocks noGrp="1" noChangeArrowheads="1"/>
          </p:cNvSpPr>
          <p:nvPr>
            <p:ph type="title"/>
          </p:nvPr>
        </p:nvSpPr>
        <p:spPr/>
        <p:txBody>
          <a:bodyPr/>
          <a:lstStyle/>
          <a:p>
            <a:r>
              <a:rPr lang="cs-CZ"/>
              <a:t>Pamať – Software DEP</a:t>
            </a:r>
            <a:endParaRPr lang="en-US"/>
          </a:p>
        </p:txBody>
      </p:sp>
      <p:sp>
        <p:nvSpPr>
          <p:cNvPr id="201756" name="Rectangle 28"/>
          <p:cNvSpPr>
            <a:spLocks noGrp="1" noChangeArrowheads="1"/>
          </p:cNvSpPr>
          <p:nvPr>
            <p:ph type="body" sz="half" idx="1"/>
          </p:nvPr>
        </p:nvSpPr>
        <p:spPr/>
        <p:txBody>
          <a:bodyPr/>
          <a:lstStyle/>
          <a:p>
            <a:r>
              <a:rPr lang="en-US" sz="2400"/>
              <a:t>Visual C++ .NET </a:t>
            </a:r>
            <a:r>
              <a:rPr lang="cs-CZ" sz="2400"/>
              <a:t>k</a:t>
            </a:r>
            <a:r>
              <a:rPr lang="en-US" sz="2400"/>
              <a:t>ompiler </a:t>
            </a:r>
            <a:r>
              <a:rPr lang="cs-CZ" sz="2400"/>
              <a:t>implementuje nový </a:t>
            </a:r>
            <a:r>
              <a:rPr lang="en-US" sz="2400"/>
              <a:t>/GS switch </a:t>
            </a:r>
          </a:p>
          <a:p>
            <a:r>
              <a:rPr lang="en-US" sz="2400"/>
              <a:t>/GS switch </a:t>
            </a:r>
            <a:r>
              <a:rPr lang="cs-CZ" sz="2400"/>
              <a:t>poskytuje cookie medzi bufferom a adresu</a:t>
            </a:r>
          </a:p>
          <a:p>
            <a:r>
              <a:rPr lang="cs-CZ" sz="2400"/>
              <a:t>Pokiaľ sa kód prepíše do ďalšej oblasti, prepíše cookie</a:t>
            </a:r>
            <a:endParaRPr lang="en-US" sz="2400"/>
          </a:p>
        </p:txBody>
      </p:sp>
      <p:pic>
        <p:nvPicPr>
          <p:cNvPr id="201758" name="Picture 30" descr="06-X"/>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0600" y="3441700"/>
            <a:ext cx="1009650" cy="990600"/>
          </a:xfrm>
          <a:prstGeom prst="rect">
            <a:avLst/>
          </a:prstGeom>
          <a:noFill/>
          <a:extLst>
            <a:ext uri="{909E8E84-426E-40DD-AFC4-6F175D3DCCD1}">
              <a14:hiddenFill xmlns:a14="http://schemas.microsoft.com/office/drawing/2010/main">
                <a:solidFill>
                  <a:srgbClr val="FFFFFF"/>
                </a:solidFill>
              </a14:hiddenFill>
            </a:ext>
          </a:extLst>
        </p:spPr>
      </p:pic>
      <p:pic>
        <p:nvPicPr>
          <p:cNvPr id="201759" name="Picture 31" descr="dimm ram memory chip"/>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05800" y="20638"/>
            <a:ext cx="838200" cy="817562"/>
          </a:xfrm>
          <a:prstGeom prst="rect">
            <a:avLst/>
          </a:prstGeom>
          <a:noFill/>
          <a:extLst>
            <a:ext uri="{909E8E84-426E-40DD-AFC4-6F175D3DCCD1}">
              <a14:hiddenFill xmlns:a14="http://schemas.microsoft.com/office/drawing/2010/main">
                <a:solidFill>
                  <a:srgbClr val="FFFFFF"/>
                </a:solidFill>
              </a14:hiddenFill>
            </a:ext>
          </a:extLst>
        </p:spPr>
      </p:pic>
      <p:grpSp>
        <p:nvGrpSpPr>
          <p:cNvPr id="201760" name="Group 32"/>
          <p:cNvGrpSpPr>
            <a:grpSpLocks/>
          </p:cNvGrpSpPr>
          <p:nvPr/>
        </p:nvGrpSpPr>
        <p:grpSpPr bwMode="auto">
          <a:xfrm>
            <a:off x="6238875" y="3619500"/>
            <a:ext cx="2590800" cy="581025"/>
            <a:chOff x="2040" y="3540"/>
            <a:chExt cx="1632" cy="366"/>
          </a:xfrm>
        </p:grpSpPr>
        <p:pic>
          <p:nvPicPr>
            <p:cNvPr id="201761" name="Picture 33" descr="smallyellow"/>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40" y="3540"/>
              <a:ext cx="1632" cy="366"/>
            </a:xfrm>
            <a:prstGeom prst="rect">
              <a:avLst/>
            </a:prstGeom>
            <a:noFill/>
            <a:extLst>
              <a:ext uri="{909E8E84-426E-40DD-AFC4-6F175D3DCCD1}">
                <a14:hiddenFill xmlns:a14="http://schemas.microsoft.com/office/drawing/2010/main">
                  <a:solidFill>
                    <a:srgbClr val="FFFFFF"/>
                  </a:solidFill>
                </a14:hiddenFill>
              </a:ext>
            </a:extLst>
          </p:spPr>
        </p:pic>
        <p:sp>
          <p:nvSpPr>
            <p:cNvPr id="201762" name="Text Box 34"/>
            <p:cNvSpPr txBox="1">
              <a:spLocks noChangeArrowheads="1"/>
            </p:cNvSpPr>
            <p:nvPr/>
          </p:nvSpPr>
          <p:spPr bwMode="auto">
            <a:xfrm>
              <a:off x="2611" y="3628"/>
              <a:ext cx="48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sz="1400" b="1">
                  <a:solidFill>
                    <a:schemeClr val="bg1"/>
                  </a:solidFill>
                </a:rPr>
                <a:t>Cookie</a:t>
              </a:r>
            </a:p>
          </p:txBody>
        </p:sp>
      </p:grpSp>
      <p:grpSp>
        <p:nvGrpSpPr>
          <p:cNvPr id="201763" name="Group 35"/>
          <p:cNvGrpSpPr>
            <a:grpSpLocks/>
          </p:cNvGrpSpPr>
          <p:nvPr/>
        </p:nvGrpSpPr>
        <p:grpSpPr bwMode="auto">
          <a:xfrm>
            <a:off x="6096000" y="1828800"/>
            <a:ext cx="2819400" cy="2971800"/>
            <a:chOff x="4416" y="1056"/>
            <a:chExt cx="1344" cy="1680"/>
          </a:xfrm>
        </p:grpSpPr>
        <p:pic>
          <p:nvPicPr>
            <p:cNvPr id="201764" name="Picture 36" descr="blue transparent rectangl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16" y="1056"/>
              <a:ext cx="1344" cy="1680"/>
            </a:xfrm>
            <a:prstGeom prst="rect">
              <a:avLst/>
            </a:prstGeom>
            <a:noFill/>
            <a:extLst>
              <a:ext uri="{909E8E84-426E-40DD-AFC4-6F175D3DCCD1}">
                <a14:hiddenFill xmlns:a14="http://schemas.microsoft.com/office/drawing/2010/main">
                  <a:solidFill>
                    <a:srgbClr val="FFFFFF"/>
                  </a:solidFill>
                </a14:hiddenFill>
              </a:ext>
            </a:extLst>
          </p:spPr>
        </p:pic>
        <p:sp>
          <p:nvSpPr>
            <p:cNvPr id="201765" name="Text Box 37"/>
            <p:cNvSpPr txBox="1">
              <a:spLocks noChangeArrowheads="1"/>
            </p:cNvSpPr>
            <p:nvPr/>
          </p:nvSpPr>
          <p:spPr bwMode="auto">
            <a:xfrm>
              <a:off x="4725" y="1482"/>
              <a:ext cx="734" cy="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cs-CZ" sz="2000" b="1">
                  <a:solidFill>
                    <a:schemeClr val="bg1"/>
                  </a:solidFill>
                </a:rPr>
                <a:t>Extra data </a:t>
              </a:r>
            </a:p>
            <a:p>
              <a:pPr algn="ctr" eaLnBrk="1" hangingPunct="1"/>
              <a:r>
                <a:rPr lang="cs-CZ" sz="2000" b="1">
                  <a:solidFill>
                    <a:schemeClr val="bg1"/>
                  </a:solidFill>
                </a:rPr>
                <a:t>prejdú sem</a:t>
              </a:r>
              <a:endParaRPr lang="en-US" sz="2000" b="1">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4" presetClass="path" presetSubtype="0" accel="50000" decel="50000" fill="hold" nodeType="clickEffect">
                                  <p:stCondLst>
                                    <p:cond delay="0"/>
                                  </p:stCondLst>
                                  <p:childTnLst>
                                    <p:animMotion origin="layout" path="M 1.66667E-6 -3.02498E-6 L 1.66667E-6 -0.0851 " pathEditMode="relative" rAng="0" ptsTypes="AA">
                                      <p:cBhvr>
                                        <p:cTn id="6" dur="2000" fill="hold"/>
                                        <p:tgtEl>
                                          <p:spTgt spid="201741"/>
                                        </p:tgtEl>
                                        <p:attrNameLst>
                                          <p:attrName>ppt_x</p:attrName>
                                          <p:attrName>ppt_y</p:attrName>
                                        </p:attrNameLst>
                                      </p:cBhvr>
                                      <p:rCtr x="0" y="-4255"/>
                                    </p:animMotion>
                                  </p:childTnLst>
                                </p:cTn>
                              </p:par>
                            </p:childTnLst>
                          </p:cTn>
                        </p:par>
                        <p:par>
                          <p:cTn id="7" fill="hold" nodeType="afterGroup">
                            <p:stCondLst>
                              <p:cond delay="2000"/>
                            </p:stCondLst>
                            <p:childTnLst>
                              <p:par>
                                <p:cTn id="8" presetID="10" presetClass="entr" presetSubtype="0" fill="hold" nodeType="afterEffect">
                                  <p:stCondLst>
                                    <p:cond delay="0"/>
                                  </p:stCondLst>
                                  <p:childTnLst>
                                    <p:set>
                                      <p:cBhvr>
                                        <p:cTn id="9" dur="1" fill="hold">
                                          <p:stCondLst>
                                            <p:cond delay="0"/>
                                          </p:stCondLst>
                                        </p:cTn>
                                        <p:tgtEl>
                                          <p:spTgt spid="201760"/>
                                        </p:tgtEl>
                                        <p:attrNameLst>
                                          <p:attrName>style.visibility</p:attrName>
                                        </p:attrNameLst>
                                      </p:cBhvr>
                                      <p:to>
                                        <p:strVal val="visible"/>
                                      </p:to>
                                    </p:set>
                                    <p:animEffect transition="in" filter="fade">
                                      <p:cBhvr>
                                        <p:cTn id="10" dur="1000"/>
                                        <p:tgtEl>
                                          <p:spTgt spid="20176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201736"/>
                                        </p:tgtEl>
                                        <p:attrNameLst>
                                          <p:attrName>style.visibility</p:attrName>
                                        </p:attrNameLst>
                                      </p:cBhvr>
                                      <p:to>
                                        <p:strVal val="visible"/>
                                      </p:to>
                                    </p:set>
                                    <p:animEffect transition="in" filter="wipe(left)">
                                      <p:cBhvr>
                                        <p:cTn id="15" dur="500"/>
                                        <p:tgtEl>
                                          <p:spTgt spid="201736"/>
                                        </p:tgtEl>
                                      </p:cBhvr>
                                    </p:animEffect>
                                  </p:childTnLst>
                                </p:cTn>
                              </p:par>
                            </p:childTnLst>
                          </p:cTn>
                        </p:par>
                        <p:par>
                          <p:cTn id="16" fill="hold" nodeType="afterGroup">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201735"/>
                                        </p:tgtEl>
                                        <p:attrNameLst>
                                          <p:attrName>style.visibility</p:attrName>
                                        </p:attrNameLst>
                                      </p:cBhvr>
                                      <p:to>
                                        <p:strVal val="visible"/>
                                      </p:to>
                                    </p:set>
                                    <p:animEffect transition="in" filter="dissolve">
                                      <p:cBhvr>
                                        <p:cTn id="19" dur="500"/>
                                        <p:tgtEl>
                                          <p:spTgt spid="20173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201763"/>
                                        </p:tgtEl>
                                        <p:attrNameLst>
                                          <p:attrName>style.visibility</p:attrName>
                                        </p:attrNameLst>
                                      </p:cBhvr>
                                      <p:to>
                                        <p:strVal val="visible"/>
                                      </p:to>
                                    </p:set>
                                    <p:animEffect transition="in" filter="wipe(down)">
                                      <p:cBhvr>
                                        <p:cTn id="24" dur="1000"/>
                                        <p:tgtEl>
                                          <p:spTgt spid="201763"/>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2" fill="hold" nodeType="clickEffect">
                                  <p:stCondLst>
                                    <p:cond delay="0"/>
                                  </p:stCondLst>
                                  <p:childTnLst>
                                    <p:set>
                                      <p:cBhvr>
                                        <p:cTn id="28" dur="1" fill="hold">
                                          <p:stCondLst>
                                            <p:cond delay="0"/>
                                          </p:stCondLst>
                                        </p:cTn>
                                        <p:tgtEl>
                                          <p:spTgt spid="201737"/>
                                        </p:tgtEl>
                                        <p:attrNameLst>
                                          <p:attrName>style.visibility</p:attrName>
                                        </p:attrNameLst>
                                      </p:cBhvr>
                                      <p:to>
                                        <p:strVal val="visible"/>
                                      </p:to>
                                    </p:set>
                                    <p:animEffect transition="in" filter="wipe(right)">
                                      <p:cBhvr>
                                        <p:cTn id="29" dur="500"/>
                                        <p:tgtEl>
                                          <p:spTgt spid="201737"/>
                                        </p:tgtEl>
                                      </p:cBhvr>
                                    </p:animEffect>
                                  </p:childTnLst>
                                </p:cTn>
                              </p:par>
                            </p:childTnLst>
                          </p:cTn>
                        </p:par>
                        <p:par>
                          <p:cTn id="30" fill="hold" nodeType="afterGroup">
                            <p:stCondLst>
                              <p:cond delay="500"/>
                            </p:stCondLst>
                            <p:childTnLst>
                              <p:par>
                                <p:cTn id="31" presetID="9" presetClass="entr" presetSubtype="0" fill="hold" grpId="0" nodeType="afterEffect">
                                  <p:stCondLst>
                                    <p:cond delay="0"/>
                                  </p:stCondLst>
                                  <p:childTnLst>
                                    <p:set>
                                      <p:cBhvr>
                                        <p:cTn id="32" dur="1" fill="hold">
                                          <p:stCondLst>
                                            <p:cond delay="0"/>
                                          </p:stCondLst>
                                        </p:cTn>
                                        <p:tgtEl>
                                          <p:spTgt spid="201734"/>
                                        </p:tgtEl>
                                        <p:attrNameLst>
                                          <p:attrName>style.visibility</p:attrName>
                                        </p:attrNameLst>
                                      </p:cBhvr>
                                      <p:to>
                                        <p:strVal val="visible"/>
                                      </p:to>
                                    </p:set>
                                    <p:animEffect transition="in" filter="dissolve">
                                      <p:cBhvr>
                                        <p:cTn id="33" dur="500"/>
                                        <p:tgtEl>
                                          <p:spTgt spid="201734"/>
                                        </p:tgtEl>
                                      </p:cBhvr>
                                    </p:animEffect>
                                  </p:childTnLst>
                                </p:cTn>
                              </p:par>
                              <p:par>
                                <p:cTn id="34" presetID="53" presetClass="entr" presetSubtype="0" fill="hold" nodeType="withEffect">
                                  <p:stCondLst>
                                    <p:cond delay="0"/>
                                  </p:stCondLst>
                                  <p:childTnLst>
                                    <p:set>
                                      <p:cBhvr>
                                        <p:cTn id="35" dur="1" fill="hold">
                                          <p:stCondLst>
                                            <p:cond delay="0"/>
                                          </p:stCondLst>
                                        </p:cTn>
                                        <p:tgtEl>
                                          <p:spTgt spid="201758"/>
                                        </p:tgtEl>
                                        <p:attrNameLst>
                                          <p:attrName>style.visibility</p:attrName>
                                        </p:attrNameLst>
                                      </p:cBhvr>
                                      <p:to>
                                        <p:strVal val="visible"/>
                                      </p:to>
                                    </p:set>
                                    <p:anim calcmode="lin" valueType="num">
                                      <p:cBhvr>
                                        <p:cTn id="36" dur="1000" fill="hold"/>
                                        <p:tgtEl>
                                          <p:spTgt spid="201758"/>
                                        </p:tgtEl>
                                        <p:attrNameLst>
                                          <p:attrName>ppt_w</p:attrName>
                                        </p:attrNameLst>
                                      </p:cBhvr>
                                      <p:tavLst>
                                        <p:tav tm="0">
                                          <p:val>
                                            <p:fltVal val="0"/>
                                          </p:val>
                                        </p:tav>
                                        <p:tav tm="100000">
                                          <p:val>
                                            <p:strVal val="#ppt_w"/>
                                          </p:val>
                                        </p:tav>
                                      </p:tavLst>
                                    </p:anim>
                                    <p:anim calcmode="lin" valueType="num">
                                      <p:cBhvr>
                                        <p:cTn id="37" dur="1000" fill="hold"/>
                                        <p:tgtEl>
                                          <p:spTgt spid="201758"/>
                                        </p:tgtEl>
                                        <p:attrNameLst>
                                          <p:attrName>ppt_h</p:attrName>
                                        </p:attrNameLst>
                                      </p:cBhvr>
                                      <p:tavLst>
                                        <p:tav tm="0">
                                          <p:val>
                                            <p:fltVal val="0"/>
                                          </p:val>
                                        </p:tav>
                                        <p:tav tm="100000">
                                          <p:val>
                                            <p:strVal val="#ppt_h"/>
                                          </p:val>
                                        </p:tav>
                                      </p:tavLst>
                                    </p:anim>
                                    <p:animEffect transition="in" filter="fade">
                                      <p:cBhvr>
                                        <p:cTn id="38" dur="1000"/>
                                        <p:tgtEl>
                                          <p:spTgt spid="201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4" grpId="0"/>
      <p:bldP spid="2017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0"/>
          </p:nvPr>
        </p:nvSpPr>
        <p:spPr/>
        <p:txBody>
          <a:bodyPr/>
          <a:lstStyle/>
          <a:p>
            <a:r>
              <a:rPr lang="en-US"/>
              <a:t>Page </a:t>
            </a:r>
            <a:fld id="{804D18A9-83EC-444F-B25B-C011D0ED0313}" type="slidenum">
              <a:rPr lang="en-US"/>
              <a:pPr/>
              <a:t>21</a:t>
            </a:fld>
            <a:endParaRPr lang="en-US"/>
          </a:p>
        </p:txBody>
      </p:sp>
      <p:pic>
        <p:nvPicPr>
          <p:cNvPr id="150534" name="Picture 6" descr="dimm ram memory chi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20638"/>
            <a:ext cx="838200" cy="817562"/>
          </a:xfrm>
          <a:prstGeom prst="rect">
            <a:avLst/>
          </a:prstGeom>
          <a:noFill/>
          <a:extLst>
            <a:ext uri="{909E8E84-426E-40DD-AFC4-6F175D3DCCD1}">
              <a14:hiddenFill xmlns:a14="http://schemas.microsoft.com/office/drawing/2010/main">
                <a:solidFill>
                  <a:srgbClr val="FFFFFF"/>
                </a:solidFill>
              </a14:hiddenFill>
            </a:ext>
          </a:extLst>
        </p:spPr>
      </p:pic>
      <p:sp>
        <p:nvSpPr>
          <p:cNvPr id="150535" name="Rectangle 7"/>
          <p:cNvSpPr>
            <a:spLocks noGrp="1" noChangeArrowheads="1"/>
          </p:cNvSpPr>
          <p:nvPr>
            <p:ph type="title"/>
          </p:nvPr>
        </p:nvSpPr>
        <p:spPr/>
        <p:txBody>
          <a:bodyPr/>
          <a:lstStyle/>
          <a:p>
            <a:r>
              <a:rPr lang="cs-CZ"/>
              <a:t>Pamať – Hardware DEP</a:t>
            </a:r>
            <a:endParaRPr lang="en-US"/>
          </a:p>
        </p:txBody>
      </p:sp>
      <p:sp>
        <p:nvSpPr>
          <p:cNvPr id="150536" name="Rectangle 8"/>
          <p:cNvSpPr>
            <a:spLocks noGrp="1" noChangeArrowheads="1"/>
          </p:cNvSpPr>
          <p:nvPr>
            <p:ph type="body" idx="1"/>
          </p:nvPr>
        </p:nvSpPr>
        <p:spPr/>
        <p:txBody>
          <a:bodyPr/>
          <a:lstStyle/>
          <a:p>
            <a:r>
              <a:rPr lang="cs-CZ"/>
              <a:t>U AMD známy ako NX (NoExecute)</a:t>
            </a:r>
            <a:r>
              <a:rPr lang="en-US"/>
              <a:t> </a:t>
            </a:r>
            <a:endParaRPr lang="cs-CZ"/>
          </a:p>
          <a:p>
            <a:r>
              <a:rPr lang="cs-CZ"/>
              <a:t>U Intelu oznámená podpora</a:t>
            </a:r>
          </a:p>
          <a:p>
            <a:r>
              <a:rPr lang="cs-CZ"/>
              <a:t>Defaultne zapnutý pre systémové komponenty</a:t>
            </a:r>
          </a:p>
          <a:p>
            <a:r>
              <a:rPr lang="cs-CZ"/>
              <a:t>Globálne nastavený cez boot.ini</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3"/>
          <p:cNvSpPr>
            <a:spLocks noGrp="1"/>
          </p:cNvSpPr>
          <p:nvPr>
            <p:ph type="sldNum" sz="quarter" idx="10"/>
          </p:nvPr>
        </p:nvSpPr>
        <p:spPr/>
        <p:txBody>
          <a:bodyPr/>
          <a:lstStyle/>
          <a:p>
            <a:r>
              <a:rPr lang="en-US"/>
              <a:t>Page </a:t>
            </a:r>
            <a:fld id="{93C6ABB8-4E65-4EC1-BEB8-6264F20C7E15}" type="slidenum">
              <a:rPr lang="en-US"/>
              <a:pPr/>
              <a:t>22</a:t>
            </a:fld>
            <a:endParaRPr lang="en-US"/>
          </a:p>
        </p:txBody>
      </p:sp>
      <p:sp>
        <p:nvSpPr>
          <p:cNvPr id="80914" name="Rectangle 18"/>
          <p:cNvSpPr>
            <a:spLocks noGrp="1" noChangeArrowheads="1"/>
          </p:cNvSpPr>
          <p:nvPr>
            <p:ph type="title"/>
          </p:nvPr>
        </p:nvSpPr>
        <p:spPr/>
        <p:txBody>
          <a:bodyPr/>
          <a:lstStyle/>
          <a:p>
            <a:r>
              <a:rPr lang="cs-CZ"/>
              <a:t>Internet Explorer</a:t>
            </a:r>
            <a:endParaRPr lang="en-US"/>
          </a:p>
        </p:txBody>
      </p:sp>
      <p:sp>
        <p:nvSpPr>
          <p:cNvPr id="80915" name="Rectangle 19"/>
          <p:cNvSpPr>
            <a:spLocks noGrp="1" noChangeArrowheads="1"/>
          </p:cNvSpPr>
          <p:nvPr>
            <p:ph type="body" idx="1"/>
          </p:nvPr>
        </p:nvSpPr>
        <p:spPr/>
        <p:txBody>
          <a:bodyPr/>
          <a:lstStyle/>
          <a:p>
            <a:r>
              <a:rPr lang="cs-CZ"/>
              <a:t>Popup blocking</a:t>
            </a:r>
          </a:p>
          <a:p>
            <a:pPr lvl="1"/>
            <a:r>
              <a:rPr lang="cs-CZ"/>
              <a:t>Pri použití nasledujúcich API</a:t>
            </a:r>
          </a:p>
          <a:p>
            <a:pPr lvl="2"/>
            <a:r>
              <a:rPr lang="cs-CZ"/>
              <a:t>window.open()</a:t>
            </a:r>
          </a:p>
          <a:p>
            <a:pPr lvl="2"/>
            <a:r>
              <a:rPr lang="cs-CZ"/>
              <a:t>window.external.navigateAndFind()</a:t>
            </a:r>
          </a:p>
          <a:p>
            <a:pPr lvl="2"/>
            <a:r>
              <a:rPr lang="cs-CZ"/>
              <a:t>showHelp()</a:t>
            </a:r>
          </a:p>
          <a:p>
            <a:pPr lvl="1"/>
            <a:r>
              <a:rPr lang="cs-CZ"/>
              <a:t>Nefunguje pri</a:t>
            </a:r>
          </a:p>
          <a:p>
            <a:pPr lvl="2"/>
            <a:r>
              <a:rPr lang="cs-CZ"/>
              <a:t>kliknutí cez leftclick</a:t>
            </a:r>
          </a:p>
          <a:p>
            <a:pPr lvl="2"/>
            <a:r>
              <a:rPr lang="cs-CZ"/>
              <a:t>spustení lokálnym programom</a:t>
            </a:r>
          </a:p>
          <a:p>
            <a:pPr lvl="2"/>
            <a:r>
              <a:rPr lang="cs-CZ"/>
              <a:t>ActiveX kontrole na web stránke</a:t>
            </a:r>
          </a:p>
          <a:p>
            <a:pPr lvl="2"/>
            <a:r>
              <a:rPr lang="cs-CZ"/>
              <a:t>z doveryhodných serverov alebo intranetu</a:t>
            </a:r>
          </a:p>
          <a:p>
            <a:pPr lvl="2"/>
            <a:endParaRPr lang="en-US"/>
          </a:p>
        </p:txBody>
      </p:sp>
      <p:grpSp>
        <p:nvGrpSpPr>
          <p:cNvPr id="80910" name="Group 14"/>
          <p:cNvGrpSpPr>
            <a:grpSpLocks/>
          </p:cNvGrpSpPr>
          <p:nvPr/>
        </p:nvGrpSpPr>
        <p:grpSpPr bwMode="auto">
          <a:xfrm>
            <a:off x="8153400" y="76200"/>
            <a:ext cx="990600" cy="762000"/>
            <a:chOff x="4176" y="2033"/>
            <a:chExt cx="912" cy="683"/>
          </a:xfrm>
        </p:grpSpPr>
        <p:pic>
          <p:nvPicPr>
            <p:cNvPr id="80911" name="Picture 15" descr="XP icon generic intern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6" y="2033"/>
              <a:ext cx="638" cy="638"/>
            </a:xfrm>
            <a:prstGeom prst="rect">
              <a:avLst/>
            </a:prstGeom>
            <a:noFill/>
            <a:extLst>
              <a:ext uri="{909E8E84-426E-40DD-AFC4-6F175D3DCCD1}">
                <a14:hiddenFill xmlns:a14="http://schemas.microsoft.com/office/drawing/2010/main">
                  <a:solidFill>
                    <a:srgbClr val="FFFFFF"/>
                  </a:solidFill>
                </a14:hiddenFill>
              </a:ext>
            </a:extLst>
          </p:spPr>
        </p:pic>
        <p:pic>
          <p:nvPicPr>
            <p:cNvPr id="80912" name="Picture 16" descr="XP icon keyboa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6" y="2400"/>
              <a:ext cx="432" cy="316"/>
            </a:xfrm>
            <a:prstGeom prst="rect">
              <a:avLst/>
            </a:prstGeom>
            <a:noFill/>
            <a:extLst>
              <a:ext uri="{909E8E84-426E-40DD-AFC4-6F175D3DCCD1}">
                <a14:hiddenFill xmlns:a14="http://schemas.microsoft.com/office/drawing/2010/main">
                  <a:solidFill>
                    <a:srgbClr val="FFFFFF"/>
                  </a:solidFill>
                </a14:hiddenFill>
              </a:ext>
            </a:extLst>
          </p:spPr>
        </p:pic>
        <p:pic>
          <p:nvPicPr>
            <p:cNvPr id="80913" name="Picture 17" descr="XP icon my compu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2" y="2071"/>
              <a:ext cx="467" cy="473"/>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číslo snímku 3"/>
          <p:cNvSpPr>
            <a:spLocks noGrp="1"/>
          </p:cNvSpPr>
          <p:nvPr>
            <p:ph type="sldNum" sz="quarter" idx="10"/>
          </p:nvPr>
        </p:nvSpPr>
        <p:spPr/>
        <p:txBody>
          <a:bodyPr/>
          <a:lstStyle/>
          <a:p>
            <a:r>
              <a:rPr lang="en-US"/>
              <a:t>Page </a:t>
            </a:r>
            <a:fld id="{D0FE5AEA-90F0-4179-A6CE-12ACAAE58D0A}" type="slidenum">
              <a:rPr lang="en-US"/>
              <a:pPr/>
              <a:t>23</a:t>
            </a:fld>
            <a:endParaRPr lang="en-US"/>
          </a:p>
        </p:txBody>
      </p:sp>
      <p:sp>
        <p:nvSpPr>
          <p:cNvPr id="81929" name="Rectangle 9"/>
          <p:cNvSpPr>
            <a:spLocks noGrp="1" noChangeArrowheads="1"/>
          </p:cNvSpPr>
          <p:nvPr>
            <p:ph type="title"/>
          </p:nvPr>
        </p:nvSpPr>
        <p:spPr/>
        <p:txBody>
          <a:bodyPr/>
          <a:lstStyle/>
          <a:p>
            <a:r>
              <a:rPr lang="en-US"/>
              <a:t>Internet Explorer</a:t>
            </a:r>
          </a:p>
        </p:txBody>
      </p:sp>
      <p:sp>
        <p:nvSpPr>
          <p:cNvPr id="81930" name="Rectangle 10"/>
          <p:cNvSpPr>
            <a:spLocks noGrp="1" noChangeArrowheads="1"/>
          </p:cNvSpPr>
          <p:nvPr>
            <p:ph type="body" idx="1"/>
          </p:nvPr>
        </p:nvSpPr>
        <p:spPr/>
        <p:txBody>
          <a:bodyPr/>
          <a:lstStyle/>
          <a:p>
            <a:r>
              <a:rPr lang="cs-CZ" sz="2900"/>
              <a:t>MIME Handling</a:t>
            </a:r>
          </a:p>
          <a:p>
            <a:pPr lvl="1"/>
            <a:r>
              <a:rPr lang="cs-CZ"/>
              <a:t>Pri konflikte MIME hlavičky a skutočného typu súboru sa do cache uloží skutočný </a:t>
            </a:r>
            <a:r>
              <a:rPr lang="en-US"/>
              <a:t>typ </a:t>
            </a:r>
            <a:r>
              <a:rPr lang="cs-CZ"/>
              <a:t>súboru</a:t>
            </a:r>
          </a:p>
          <a:p>
            <a:r>
              <a:rPr lang="cs-CZ"/>
              <a:t>MIME Sniffing</a:t>
            </a:r>
          </a:p>
          <a:p>
            <a:pPr lvl="1"/>
            <a:r>
              <a:rPr lang="cs-CZ"/>
              <a:t>Rozdielna manipulácia so súbormi podľa obsahu </a:t>
            </a:r>
          </a:p>
          <a:p>
            <a:pPr lvl="2"/>
            <a:r>
              <a:rPr lang="cs-CZ"/>
              <a:t>plain text file s html kódom je obmedzený</a:t>
            </a:r>
            <a:endParaRPr lang="en-US"/>
          </a:p>
        </p:txBody>
      </p:sp>
      <p:grpSp>
        <p:nvGrpSpPr>
          <p:cNvPr id="81935" name="Group 15"/>
          <p:cNvGrpSpPr>
            <a:grpSpLocks/>
          </p:cNvGrpSpPr>
          <p:nvPr/>
        </p:nvGrpSpPr>
        <p:grpSpPr bwMode="auto">
          <a:xfrm>
            <a:off x="8153400" y="76200"/>
            <a:ext cx="990600" cy="762000"/>
            <a:chOff x="4176" y="2033"/>
            <a:chExt cx="912" cy="683"/>
          </a:xfrm>
        </p:grpSpPr>
        <p:pic>
          <p:nvPicPr>
            <p:cNvPr id="81936" name="Picture 16" descr="XP icon generic intern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6" y="2033"/>
              <a:ext cx="638" cy="638"/>
            </a:xfrm>
            <a:prstGeom prst="rect">
              <a:avLst/>
            </a:prstGeom>
            <a:noFill/>
            <a:extLst>
              <a:ext uri="{909E8E84-426E-40DD-AFC4-6F175D3DCCD1}">
                <a14:hiddenFill xmlns:a14="http://schemas.microsoft.com/office/drawing/2010/main">
                  <a:solidFill>
                    <a:srgbClr val="FFFFFF"/>
                  </a:solidFill>
                </a14:hiddenFill>
              </a:ext>
            </a:extLst>
          </p:spPr>
        </p:pic>
        <p:pic>
          <p:nvPicPr>
            <p:cNvPr id="81937" name="Picture 17" descr="XP icon keyboa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6" y="2400"/>
              <a:ext cx="432" cy="316"/>
            </a:xfrm>
            <a:prstGeom prst="rect">
              <a:avLst/>
            </a:prstGeom>
            <a:noFill/>
            <a:extLst>
              <a:ext uri="{909E8E84-426E-40DD-AFC4-6F175D3DCCD1}">
                <a14:hiddenFill xmlns:a14="http://schemas.microsoft.com/office/drawing/2010/main">
                  <a:solidFill>
                    <a:srgbClr val="FFFFFF"/>
                  </a:solidFill>
                </a14:hiddenFill>
              </a:ext>
            </a:extLst>
          </p:spPr>
        </p:pic>
        <p:pic>
          <p:nvPicPr>
            <p:cNvPr id="81938" name="Picture 18" descr="XP icon my compu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2" y="2071"/>
              <a:ext cx="467" cy="473"/>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číslo snímku 3"/>
          <p:cNvSpPr>
            <a:spLocks noGrp="1"/>
          </p:cNvSpPr>
          <p:nvPr>
            <p:ph type="sldNum" sz="quarter" idx="10"/>
          </p:nvPr>
        </p:nvSpPr>
        <p:spPr/>
        <p:txBody>
          <a:bodyPr/>
          <a:lstStyle/>
          <a:p>
            <a:r>
              <a:rPr lang="en-US"/>
              <a:t>Page </a:t>
            </a:r>
            <a:fld id="{95550A67-51EE-4FAC-82DC-44484E04C4B9}" type="slidenum">
              <a:rPr lang="en-US"/>
              <a:pPr/>
              <a:t>24</a:t>
            </a:fld>
            <a:endParaRPr lang="en-US"/>
          </a:p>
        </p:txBody>
      </p:sp>
      <p:sp>
        <p:nvSpPr>
          <p:cNvPr id="179206" name="Rectangle 6"/>
          <p:cNvSpPr>
            <a:spLocks noGrp="1" noChangeArrowheads="1"/>
          </p:cNvSpPr>
          <p:nvPr>
            <p:ph type="title"/>
          </p:nvPr>
        </p:nvSpPr>
        <p:spPr/>
        <p:txBody>
          <a:bodyPr/>
          <a:lstStyle/>
          <a:p>
            <a:r>
              <a:rPr lang="en-US"/>
              <a:t>Internet Explorer</a:t>
            </a:r>
          </a:p>
        </p:txBody>
      </p:sp>
      <p:sp>
        <p:nvSpPr>
          <p:cNvPr id="179207" name="Rectangle 7"/>
          <p:cNvSpPr>
            <a:spLocks noGrp="1" noChangeArrowheads="1"/>
          </p:cNvSpPr>
          <p:nvPr>
            <p:ph type="body" idx="1"/>
          </p:nvPr>
        </p:nvSpPr>
        <p:spPr>
          <a:xfrm>
            <a:off x="457200" y="1219200"/>
            <a:ext cx="8229600" cy="4530725"/>
          </a:xfrm>
        </p:spPr>
        <p:txBody>
          <a:bodyPr/>
          <a:lstStyle/>
          <a:p>
            <a:r>
              <a:rPr lang="cs-CZ"/>
              <a:t>Object Caching</a:t>
            </a:r>
          </a:p>
          <a:p>
            <a:pPr lvl="1"/>
            <a:r>
              <a:rPr lang="cs-CZ"/>
              <a:t>Pri prechode do inej domény nie je možné pristupovať na cachované objekty</a:t>
            </a:r>
          </a:p>
          <a:p>
            <a:pPr lvl="1"/>
            <a:r>
              <a:rPr lang="cs-CZ"/>
              <a:t>Určuje sa na základe </a:t>
            </a:r>
            <a:r>
              <a:rPr lang="en-US"/>
              <a:t>FQDN</a:t>
            </a:r>
            <a:r>
              <a:rPr lang="cs-CZ"/>
              <a:t> (</a:t>
            </a:r>
            <a:r>
              <a:rPr lang="en-US"/>
              <a:t>fully qualified domain name</a:t>
            </a:r>
            <a:r>
              <a:rPr lang="cs-CZ"/>
              <a:t> )</a:t>
            </a:r>
          </a:p>
          <a:p>
            <a:r>
              <a:rPr lang="cs-CZ"/>
              <a:t>Untrusted publishers</a:t>
            </a:r>
          </a:p>
          <a:p>
            <a:pPr lvl="1"/>
            <a:r>
              <a:rPr lang="cs-CZ"/>
              <a:t>Nová možnosť Nikdy neinstalovat software od vydavatele</a:t>
            </a:r>
            <a:endParaRPr lang="en-US"/>
          </a:p>
        </p:txBody>
      </p:sp>
      <p:grpSp>
        <p:nvGrpSpPr>
          <p:cNvPr id="179210" name="Group 10"/>
          <p:cNvGrpSpPr>
            <a:grpSpLocks/>
          </p:cNvGrpSpPr>
          <p:nvPr/>
        </p:nvGrpSpPr>
        <p:grpSpPr bwMode="auto">
          <a:xfrm>
            <a:off x="8153400" y="76200"/>
            <a:ext cx="990600" cy="762000"/>
            <a:chOff x="4176" y="2033"/>
            <a:chExt cx="912" cy="683"/>
          </a:xfrm>
        </p:grpSpPr>
        <p:pic>
          <p:nvPicPr>
            <p:cNvPr id="179211" name="Picture 11" descr="XP icon generic intern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6" y="2033"/>
              <a:ext cx="638" cy="638"/>
            </a:xfrm>
            <a:prstGeom prst="rect">
              <a:avLst/>
            </a:prstGeom>
            <a:noFill/>
            <a:extLst>
              <a:ext uri="{909E8E84-426E-40DD-AFC4-6F175D3DCCD1}">
                <a14:hiddenFill xmlns:a14="http://schemas.microsoft.com/office/drawing/2010/main">
                  <a:solidFill>
                    <a:srgbClr val="FFFFFF"/>
                  </a:solidFill>
                </a14:hiddenFill>
              </a:ext>
            </a:extLst>
          </p:spPr>
        </p:pic>
        <p:pic>
          <p:nvPicPr>
            <p:cNvPr id="179212" name="Picture 12" descr="XP icon keyboa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6" y="2400"/>
              <a:ext cx="432" cy="316"/>
            </a:xfrm>
            <a:prstGeom prst="rect">
              <a:avLst/>
            </a:prstGeom>
            <a:noFill/>
            <a:extLst>
              <a:ext uri="{909E8E84-426E-40DD-AFC4-6F175D3DCCD1}">
                <a14:hiddenFill xmlns:a14="http://schemas.microsoft.com/office/drawing/2010/main">
                  <a:solidFill>
                    <a:srgbClr val="FFFFFF"/>
                  </a:solidFill>
                </a14:hiddenFill>
              </a:ext>
            </a:extLst>
          </p:spPr>
        </p:pic>
        <p:pic>
          <p:nvPicPr>
            <p:cNvPr id="179213" name="Picture 13" descr="XP icon my compu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2" y="2071"/>
              <a:ext cx="467" cy="473"/>
            </a:xfrm>
            <a:prstGeom prst="rect">
              <a:avLst/>
            </a:prstGeom>
            <a:noFill/>
            <a:extLst>
              <a:ext uri="{909E8E84-426E-40DD-AFC4-6F175D3DCCD1}">
                <a14:hiddenFill xmlns:a14="http://schemas.microsoft.com/office/drawing/2010/main">
                  <a:solidFill>
                    <a:srgbClr val="FFFFFF"/>
                  </a:solidFill>
                </a14:hiddenFill>
              </a:ext>
            </a:extLst>
          </p:spPr>
        </p:pic>
      </p:grpSp>
      <p:pic>
        <p:nvPicPr>
          <p:cNvPr id="179214" name="Picture 14"/>
          <p:cNvPicPr>
            <a:picLocks noChangeAspect="1" noChangeArrowheads="1"/>
          </p:cNvPicPr>
          <p:nvPr/>
        </p:nvPicPr>
        <p:blipFill>
          <a:blip r:embed="rId5">
            <a:extLst>
              <a:ext uri="{28A0092B-C50C-407E-A947-70E740481C1C}">
                <a14:useLocalDpi xmlns:a14="http://schemas.microsoft.com/office/drawing/2010/main" val="0"/>
              </a:ext>
            </a:extLst>
          </a:blip>
          <a:srcRect r="18965" b="47945"/>
          <a:stretch>
            <a:fillRect/>
          </a:stretch>
        </p:blipFill>
        <p:spPr bwMode="auto">
          <a:xfrm>
            <a:off x="5562600" y="5257800"/>
            <a:ext cx="35814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0"/>
          </p:nvPr>
        </p:nvSpPr>
        <p:spPr/>
        <p:txBody>
          <a:bodyPr/>
          <a:lstStyle/>
          <a:p>
            <a:r>
              <a:rPr lang="en-US"/>
              <a:t>Page </a:t>
            </a:r>
            <a:fld id="{4974F4C4-BE0F-46DD-A9AA-C91F902424BA}" type="slidenum">
              <a:rPr lang="en-US"/>
              <a:pPr/>
              <a:t>25</a:t>
            </a:fld>
            <a:endParaRPr lang="en-US"/>
          </a:p>
        </p:txBody>
      </p:sp>
      <p:sp>
        <p:nvSpPr>
          <p:cNvPr id="296962" name="Rectangle 2"/>
          <p:cNvSpPr>
            <a:spLocks noGrp="1" noChangeArrowheads="1"/>
          </p:cNvSpPr>
          <p:nvPr>
            <p:ph type="title"/>
          </p:nvPr>
        </p:nvSpPr>
        <p:spPr/>
        <p:txBody>
          <a:bodyPr/>
          <a:lstStyle/>
          <a:p>
            <a:r>
              <a:rPr lang="cs-CZ"/>
              <a:t>Internet Explorer</a:t>
            </a:r>
          </a:p>
        </p:txBody>
      </p:sp>
      <p:sp>
        <p:nvSpPr>
          <p:cNvPr id="296963" name="Rectangle 3"/>
          <p:cNvSpPr>
            <a:spLocks noGrp="1" noChangeArrowheads="1"/>
          </p:cNvSpPr>
          <p:nvPr>
            <p:ph type="body" idx="1"/>
          </p:nvPr>
        </p:nvSpPr>
        <p:spPr/>
        <p:txBody>
          <a:bodyPr/>
          <a:lstStyle/>
          <a:p>
            <a:r>
              <a:rPr lang="cs-CZ"/>
              <a:t>Windows Restrictions</a:t>
            </a:r>
          </a:p>
          <a:p>
            <a:pPr lvl="1"/>
            <a:r>
              <a:rPr lang="cs-CZ"/>
              <a:t>Script repositioning</a:t>
            </a:r>
          </a:p>
          <a:p>
            <a:pPr lvl="2"/>
            <a:r>
              <a:rPr lang="cs-CZ"/>
              <a:t>Title alebo status bar nemože byť mimo viditelnú oblasť</a:t>
            </a:r>
          </a:p>
          <a:p>
            <a:pPr lvl="2"/>
            <a:r>
              <a:rPr lang="cs-CZ"/>
              <a:t>Skripty už nemožu otvárať okná v „kiosk“ móde</a:t>
            </a:r>
          </a:p>
          <a:p>
            <a:pPr lvl="2"/>
            <a:r>
              <a:rPr lang="cs-CZ"/>
              <a:t>Skript nemože schovať status bar (IZ)</a:t>
            </a:r>
          </a:p>
          <a:p>
            <a:pPr lvl="2"/>
            <a:r>
              <a:rPr lang="cs-CZ"/>
              <a:t>Nie je možné otvárať „chromeless“ okna (fake dialog box)</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0"/>
          </p:nvPr>
        </p:nvSpPr>
        <p:spPr/>
        <p:txBody>
          <a:bodyPr/>
          <a:lstStyle/>
          <a:p>
            <a:r>
              <a:rPr lang="en-US"/>
              <a:t>Page </a:t>
            </a:r>
            <a:fld id="{3F3A12FA-A428-4B39-BB41-315BA735EA63}" type="slidenum">
              <a:rPr lang="en-US"/>
              <a:pPr/>
              <a:t>26</a:t>
            </a:fld>
            <a:endParaRPr lang="en-US"/>
          </a:p>
        </p:txBody>
      </p:sp>
      <p:sp>
        <p:nvSpPr>
          <p:cNvPr id="297986" name="Rectangle 2"/>
          <p:cNvSpPr>
            <a:spLocks noGrp="1" noChangeArrowheads="1"/>
          </p:cNvSpPr>
          <p:nvPr>
            <p:ph type="title"/>
          </p:nvPr>
        </p:nvSpPr>
        <p:spPr/>
        <p:txBody>
          <a:bodyPr/>
          <a:lstStyle/>
          <a:p>
            <a:r>
              <a:rPr lang="cs-CZ"/>
              <a:t>Internet Explorer</a:t>
            </a:r>
          </a:p>
        </p:txBody>
      </p:sp>
      <p:sp>
        <p:nvSpPr>
          <p:cNvPr id="297987" name="Rectangle 3"/>
          <p:cNvSpPr>
            <a:spLocks noGrp="1" noChangeArrowheads="1"/>
          </p:cNvSpPr>
          <p:nvPr>
            <p:ph type="body" idx="1"/>
          </p:nvPr>
        </p:nvSpPr>
        <p:spPr/>
        <p:txBody>
          <a:bodyPr/>
          <a:lstStyle/>
          <a:p>
            <a:r>
              <a:rPr lang="cs-CZ"/>
              <a:t>Spustenie z LocalMachine (IZ0)</a:t>
            </a:r>
          </a:p>
          <a:p>
            <a:pPr lvl="1"/>
            <a:r>
              <a:rPr lang="cs-CZ"/>
              <a:t>Zone Elevation Blocks</a:t>
            </a:r>
          </a:p>
          <a:p>
            <a:pPr lvl="1"/>
            <a:r>
              <a:rPr lang="cs-CZ"/>
              <a:t>LocalMachine Lockdown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0"/>
          </p:nvPr>
        </p:nvSpPr>
        <p:spPr/>
        <p:txBody>
          <a:bodyPr/>
          <a:lstStyle/>
          <a:p>
            <a:r>
              <a:rPr lang="en-US"/>
              <a:t>Page </a:t>
            </a:r>
            <a:fld id="{52F35139-6F0E-47D1-AED6-47B2E35E6770}" type="slidenum">
              <a:rPr lang="en-US"/>
              <a:pPr/>
              <a:t>27</a:t>
            </a:fld>
            <a:endParaRPr lang="en-US"/>
          </a:p>
        </p:txBody>
      </p:sp>
      <p:sp>
        <p:nvSpPr>
          <p:cNvPr id="299010" name="Rectangle 2"/>
          <p:cNvSpPr>
            <a:spLocks noGrp="1" noChangeArrowheads="1"/>
          </p:cNvSpPr>
          <p:nvPr>
            <p:ph type="title"/>
          </p:nvPr>
        </p:nvSpPr>
        <p:spPr/>
        <p:txBody>
          <a:bodyPr/>
          <a:lstStyle/>
          <a:p>
            <a:r>
              <a:rPr lang="cs-CZ"/>
              <a:t>Internet Explorer</a:t>
            </a:r>
          </a:p>
        </p:txBody>
      </p:sp>
      <p:sp>
        <p:nvSpPr>
          <p:cNvPr id="299011" name="Rectangle 3"/>
          <p:cNvSpPr>
            <a:spLocks noGrp="1" noChangeArrowheads="1"/>
          </p:cNvSpPr>
          <p:nvPr>
            <p:ph type="body" idx="1"/>
          </p:nvPr>
        </p:nvSpPr>
        <p:spPr/>
        <p:txBody>
          <a:bodyPr/>
          <a:lstStyle/>
          <a:p>
            <a:r>
              <a:rPr lang="cs-CZ"/>
              <a:t>Zone Elevation Blocks</a:t>
            </a:r>
          </a:p>
          <a:p>
            <a:pPr lvl="1"/>
            <a:r>
              <a:rPr lang="cs-CZ"/>
              <a:t>Webová stránka nemože prechádzať na servery v inej (vyššej) zóne</a:t>
            </a:r>
          </a:p>
        </p:txBody>
      </p:sp>
      <p:pic>
        <p:nvPicPr>
          <p:cNvPr id="2990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276600"/>
            <a:ext cx="38481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0"/>
          </p:nvPr>
        </p:nvSpPr>
        <p:spPr/>
        <p:txBody>
          <a:bodyPr/>
          <a:lstStyle/>
          <a:p>
            <a:r>
              <a:rPr lang="en-US"/>
              <a:t>Page </a:t>
            </a:r>
            <a:fld id="{8F7B1212-DED0-437D-B6F4-89B3AE2D7765}" type="slidenum">
              <a:rPr lang="en-US"/>
              <a:pPr/>
              <a:t>28</a:t>
            </a:fld>
            <a:endParaRPr lang="en-US"/>
          </a:p>
        </p:txBody>
      </p:sp>
      <p:sp>
        <p:nvSpPr>
          <p:cNvPr id="301058" name="Rectangle 2"/>
          <p:cNvSpPr>
            <a:spLocks noGrp="1" noChangeArrowheads="1"/>
          </p:cNvSpPr>
          <p:nvPr>
            <p:ph type="title"/>
          </p:nvPr>
        </p:nvSpPr>
        <p:spPr/>
        <p:txBody>
          <a:bodyPr/>
          <a:lstStyle/>
          <a:p>
            <a:r>
              <a:rPr lang="cs-CZ"/>
              <a:t>Internet Explorer</a:t>
            </a:r>
          </a:p>
        </p:txBody>
      </p:sp>
      <p:sp>
        <p:nvSpPr>
          <p:cNvPr id="301059" name="Rectangle 3"/>
          <p:cNvSpPr>
            <a:spLocks noGrp="1" noChangeArrowheads="1"/>
          </p:cNvSpPr>
          <p:nvPr>
            <p:ph type="body" idx="1"/>
          </p:nvPr>
        </p:nvSpPr>
        <p:spPr/>
        <p:txBody>
          <a:bodyPr/>
          <a:lstStyle/>
          <a:p>
            <a:r>
              <a:rPr lang="cs-CZ"/>
              <a:t>LocalMachine Lockdown</a:t>
            </a:r>
          </a:p>
          <a:p>
            <a:pPr lvl="1"/>
            <a:r>
              <a:rPr lang="cs-CZ"/>
              <a:t>Reštriktívnejšie nastavenia než Internet Zone</a:t>
            </a:r>
          </a:p>
          <a:p>
            <a:pPr lvl="1"/>
            <a:r>
              <a:rPr lang="cs-CZ"/>
              <a:t>Zatiaľ len pre iexplore.exe (opt-in), v budúcnosti možno Microsoft prij</a:t>
            </a:r>
            <a:r>
              <a:rPr lang="en-US"/>
              <a:t>m</a:t>
            </a:r>
            <a:r>
              <a:rPr lang="cs-CZ"/>
              <a:t>e opt-out riešenie</a:t>
            </a:r>
          </a:p>
          <a:p>
            <a:pPr lvl="1"/>
            <a:r>
              <a:rPr lang="cs-CZ"/>
              <a:t>Riešenia:</a:t>
            </a:r>
          </a:p>
          <a:p>
            <a:pPr lvl="2"/>
            <a:r>
              <a:rPr lang="cs-CZ"/>
              <a:t>HTML aplikácie previesť na HTA</a:t>
            </a:r>
          </a:p>
          <a:p>
            <a:pPr lvl="2"/>
            <a:r>
              <a:rPr lang="cs-CZ"/>
              <a:t>Použiť „mark of the web“, napr. </a:t>
            </a:r>
            <a:r>
              <a:rPr lang="cs-CZ" b="1"/>
              <a:t>&lt;!-- saved from url=(0023)http://www.contoso.com/</a:t>
            </a:r>
            <a:r>
              <a:rPr lang="cs-CZ"/>
              <a:t> </a:t>
            </a:r>
          </a:p>
          <a:p>
            <a:pPr lvl="1"/>
            <a:endParaRPr lang="cs-CZ"/>
          </a:p>
        </p:txBody>
      </p:sp>
      <p:pic>
        <p:nvPicPr>
          <p:cNvPr id="301060" name="Picture 4"/>
          <p:cNvPicPr>
            <a:picLocks noChangeAspect="1" noChangeArrowheads="1"/>
          </p:cNvPicPr>
          <p:nvPr/>
        </p:nvPicPr>
        <p:blipFill>
          <a:blip r:embed="rId2">
            <a:extLst>
              <a:ext uri="{28A0092B-C50C-407E-A947-70E740481C1C}">
                <a14:useLocalDpi xmlns:a14="http://schemas.microsoft.com/office/drawing/2010/main" val="0"/>
              </a:ext>
            </a:extLst>
          </a:blip>
          <a:srcRect t="9375" r="44856" b="87500"/>
          <a:stretch>
            <a:fillRect/>
          </a:stretch>
        </p:blipFill>
        <p:spPr bwMode="auto">
          <a:xfrm>
            <a:off x="838200" y="5562600"/>
            <a:ext cx="7353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0"/>
          </p:nvPr>
        </p:nvSpPr>
        <p:spPr/>
        <p:txBody>
          <a:bodyPr/>
          <a:lstStyle/>
          <a:p>
            <a:r>
              <a:rPr lang="en-US"/>
              <a:t>Page </a:t>
            </a:r>
            <a:fld id="{004B1791-8CBA-4E39-9C84-320A5695FE0A}" type="slidenum">
              <a:rPr lang="en-US"/>
              <a:pPr/>
              <a:t>29</a:t>
            </a:fld>
            <a:endParaRPr lang="en-US"/>
          </a:p>
        </p:txBody>
      </p:sp>
      <p:sp>
        <p:nvSpPr>
          <p:cNvPr id="302082" name="Rectangle 2"/>
          <p:cNvSpPr>
            <a:spLocks noGrp="1" noChangeArrowheads="1"/>
          </p:cNvSpPr>
          <p:nvPr>
            <p:ph type="title"/>
          </p:nvPr>
        </p:nvSpPr>
        <p:spPr/>
        <p:txBody>
          <a:bodyPr/>
          <a:lstStyle/>
          <a:p>
            <a:r>
              <a:rPr lang="cs-CZ"/>
              <a:t>Internet Explorer</a:t>
            </a:r>
          </a:p>
        </p:txBody>
      </p:sp>
      <p:sp>
        <p:nvSpPr>
          <p:cNvPr id="302083" name="Rectangle 3"/>
          <p:cNvSpPr>
            <a:spLocks noGrp="1" noChangeArrowheads="1"/>
          </p:cNvSpPr>
          <p:nvPr>
            <p:ph type="body" idx="1"/>
          </p:nvPr>
        </p:nvSpPr>
        <p:spPr/>
        <p:txBody>
          <a:bodyPr/>
          <a:lstStyle/>
          <a:p>
            <a:r>
              <a:rPr lang="cs-CZ"/>
              <a:t>Add-on management</a:t>
            </a:r>
          </a:p>
          <a:p>
            <a:pPr lvl="1"/>
            <a:r>
              <a:rPr lang="cs-CZ"/>
              <a:t>Add-on Crash Management</a:t>
            </a:r>
          </a:p>
          <a:p>
            <a:pPr lvl="1"/>
            <a:r>
              <a:rPr lang="cs-CZ"/>
              <a:t>Add-on Management</a:t>
            </a:r>
          </a:p>
          <a:p>
            <a:pPr lvl="2"/>
            <a:r>
              <a:rPr lang="cs-CZ"/>
              <a:t>Toolbar extensions</a:t>
            </a:r>
          </a:p>
          <a:p>
            <a:pPr lvl="2"/>
            <a:r>
              <a:rPr lang="cs-CZ"/>
              <a:t>Browser extensions</a:t>
            </a:r>
          </a:p>
          <a:p>
            <a:pPr lvl="2"/>
            <a:r>
              <a:rPr lang="cs-CZ"/>
              <a:t>Browser Helper Objects</a:t>
            </a:r>
          </a:p>
          <a:p>
            <a:pPr lvl="2"/>
            <a:r>
              <a:rPr lang="cs-CZ"/>
              <a:t>ActiveX Controls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číslo snímku 3"/>
          <p:cNvSpPr>
            <a:spLocks noGrp="1"/>
          </p:cNvSpPr>
          <p:nvPr>
            <p:ph type="sldNum" sz="quarter" idx="10"/>
          </p:nvPr>
        </p:nvSpPr>
        <p:spPr/>
        <p:txBody>
          <a:bodyPr/>
          <a:lstStyle/>
          <a:p>
            <a:r>
              <a:rPr lang="en-US"/>
              <a:t>Page </a:t>
            </a:r>
            <a:fld id="{6BC7F75E-BB1A-457A-9279-D56A6B82AA03}" type="slidenum">
              <a:rPr lang="en-US"/>
              <a:pPr/>
              <a:t>3</a:t>
            </a:fld>
            <a:endParaRPr lang="en-US"/>
          </a:p>
        </p:txBody>
      </p:sp>
      <p:sp>
        <p:nvSpPr>
          <p:cNvPr id="202754" name="Rectangle 2"/>
          <p:cNvSpPr>
            <a:spLocks noGrp="1" noChangeArrowheads="1"/>
          </p:cNvSpPr>
          <p:nvPr>
            <p:ph type="title"/>
          </p:nvPr>
        </p:nvSpPr>
        <p:spPr>
          <a:xfrm>
            <a:off x="381000" y="304800"/>
            <a:ext cx="8543925" cy="1219200"/>
          </a:xfrm>
        </p:spPr>
        <p:txBody>
          <a:bodyPr/>
          <a:lstStyle/>
          <a:p>
            <a:r>
              <a:rPr lang="cs-CZ" sz="4400"/>
              <a:t>Úvod</a:t>
            </a:r>
            <a:endParaRPr lang="en-US" sz="4400"/>
          </a:p>
        </p:txBody>
      </p:sp>
      <p:grpSp>
        <p:nvGrpSpPr>
          <p:cNvPr id="202774" name="Group 22"/>
          <p:cNvGrpSpPr>
            <a:grpSpLocks/>
          </p:cNvGrpSpPr>
          <p:nvPr/>
        </p:nvGrpSpPr>
        <p:grpSpPr bwMode="auto">
          <a:xfrm>
            <a:off x="381000" y="2438400"/>
            <a:ext cx="4686300" cy="3906838"/>
            <a:chOff x="144" y="1656"/>
            <a:chExt cx="2952" cy="2461"/>
          </a:xfrm>
        </p:grpSpPr>
        <p:pic>
          <p:nvPicPr>
            <p:cNvPr id="202775" name="Picture 23" descr="new-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 y="1983"/>
              <a:ext cx="2952" cy="1890"/>
            </a:xfrm>
            <a:prstGeom prst="rect">
              <a:avLst/>
            </a:prstGeom>
            <a:noFill/>
            <a:extLst>
              <a:ext uri="{909E8E84-426E-40DD-AFC4-6F175D3DCCD1}">
                <a14:hiddenFill xmlns:a14="http://schemas.microsoft.com/office/drawing/2010/main">
                  <a:solidFill>
                    <a:srgbClr val="FFFFFF"/>
                  </a:solidFill>
                </a14:hiddenFill>
              </a:ext>
            </a:extLst>
          </p:spPr>
        </p:pic>
        <p:sp>
          <p:nvSpPr>
            <p:cNvPr id="202776" name="Text Box 24"/>
            <p:cNvSpPr txBox="1">
              <a:spLocks noChangeArrowheads="1"/>
            </p:cNvSpPr>
            <p:nvPr/>
          </p:nvSpPr>
          <p:spPr bwMode="auto">
            <a:xfrm>
              <a:off x="1344" y="2544"/>
              <a:ext cx="576" cy="287"/>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rnd">
                  <a:solidFill>
                    <a:schemeClr val="tx2"/>
                  </a:solidFill>
                  <a:prstDash val="sysDot"/>
                  <a:miter lim="800000"/>
                  <a:headEnd type="none" w="sm" len="sm"/>
                  <a:tailEnd type="none" w="sm" len="sm"/>
                </a14:hiddenLine>
              </a:ext>
            </a:extLst>
          </p:spPr>
          <p:txBody>
            <a:bodyPr>
              <a:spAutoFit/>
            </a:bodyPr>
            <a:lstStyle/>
            <a:p>
              <a:pPr algn="ctr" eaLnBrk="1" hangingPunct="1">
                <a:spcBef>
                  <a:spcPct val="50000"/>
                </a:spcBef>
              </a:pPr>
              <a:r>
                <a:rPr lang="en-US" sz="2400">
                  <a:solidFill>
                    <a:schemeClr val="bg1"/>
                  </a:solidFill>
                </a:rPr>
                <a:t>151</a:t>
              </a:r>
            </a:p>
          </p:txBody>
        </p:sp>
        <p:sp>
          <p:nvSpPr>
            <p:cNvPr id="202777" name="Text Box 25"/>
            <p:cNvSpPr txBox="1">
              <a:spLocks noChangeArrowheads="1"/>
            </p:cNvSpPr>
            <p:nvPr/>
          </p:nvSpPr>
          <p:spPr bwMode="auto">
            <a:xfrm>
              <a:off x="856" y="2392"/>
              <a:ext cx="524" cy="287"/>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rnd">
                  <a:solidFill>
                    <a:schemeClr val="tx2"/>
                  </a:solidFill>
                  <a:prstDash val="sysDot"/>
                  <a:miter lim="800000"/>
                  <a:headEnd type="none" w="sm" len="sm"/>
                  <a:tailEnd type="none" w="sm" len="sm"/>
                </a14:hiddenLine>
              </a:ext>
            </a:extLst>
          </p:spPr>
          <p:txBody>
            <a:bodyPr>
              <a:spAutoFit/>
            </a:bodyPr>
            <a:lstStyle/>
            <a:p>
              <a:pPr algn="ctr" eaLnBrk="1" hangingPunct="1">
                <a:spcBef>
                  <a:spcPct val="50000"/>
                </a:spcBef>
              </a:pPr>
              <a:r>
                <a:rPr lang="en-US" sz="2400">
                  <a:solidFill>
                    <a:schemeClr val="bg1"/>
                  </a:solidFill>
                </a:rPr>
                <a:t>180</a:t>
              </a:r>
            </a:p>
          </p:txBody>
        </p:sp>
        <p:sp>
          <p:nvSpPr>
            <p:cNvPr id="202778" name="Text Box 26"/>
            <p:cNvSpPr txBox="1">
              <a:spLocks noChangeArrowheads="1"/>
            </p:cNvSpPr>
            <p:nvPr/>
          </p:nvSpPr>
          <p:spPr bwMode="auto">
            <a:xfrm>
              <a:off x="250" y="1656"/>
              <a:ext cx="662" cy="287"/>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rnd">
                  <a:solidFill>
                    <a:schemeClr val="tx2"/>
                  </a:solidFill>
                  <a:prstDash val="sysDot"/>
                  <a:miter lim="800000"/>
                  <a:headEnd type="none" w="sm" len="sm"/>
                  <a:tailEnd type="none" w="sm" len="sm"/>
                </a14:hiddenLine>
              </a:ext>
            </a:extLst>
          </p:spPr>
          <p:txBody>
            <a:bodyPr>
              <a:spAutoFit/>
            </a:bodyPr>
            <a:lstStyle/>
            <a:p>
              <a:pPr algn="ctr" eaLnBrk="1" hangingPunct="1">
                <a:spcBef>
                  <a:spcPct val="50000"/>
                </a:spcBef>
              </a:pPr>
              <a:r>
                <a:rPr lang="en-US" sz="2400">
                  <a:solidFill>
                    <a:schemeClr val="bg1"/>
                  </a:solidFill>
                </a:rPr>
                <a:t>331</a:t>
              </a:r>
            </a:p>
          </p:txBody>
        </p:sp>
        <p:sp>
          <p:nvSpPr>
            <p:cNvPr id="202779" name="Text Box 27"/>
            <p:cNvSpPr txBox="1">
              <a:spLocks noChangeArrowheads="1"/>
            </p:cNvSpPr>
            <p:nvPr/>
          </p:nvSpPr>
          <p:spPr bwMode="auto">
            <a:xfrm>
              <a:off x="1904" y="3844"/>
              <a:ext cx="556"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rnd">
                  <a:solidFill>
                    <a:schemeClr val="tx2"/>
                  </a:solidFill>
                  <a:prstDash val="sysDot"/>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80000"/>
                </a:lnSpc>
                <a:spcBef>
                  <a:spcPct val="50000"/>
                </a:spcBef>
              </a:pPr>
              <a:r>
                <a:rPr lang="en-US" sz="1400">
                  <a:solidFill>
                    <a:schemeClr val="bg1"/>
                  </a:solidFill>
                  <a:effectLst>
                    <a:outerShdw blurRad="38100" dist="38100" dir="2700000" algn="tl">
                      <a:srgbClr val="C0C0C0"/>
                    </a:outerShdw>
                  </a:effectLst>
                </a:rPr>
                <a:t>Blaster</a:t>
              </a:r>
            </a:p>
          </p:txBody>
        </p:sp>
        <p:sp>
          <p:nvSpPr>
            <p:cNvPr id="202780" name="Text Box 28"/>
            <p:cNvSpPr txBox="1">
              <a:spLocks noChangeArrowheads="1"/>
            </p:cNvSpPr>
            <p:nvPr/>
          </p:nvSpPr>
          <p:spPr bwMode="auto">
            <a:xfrm>
              <a:off x="1336" y="3844"/>
              <a:ext cx="645" cy="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rnd">
                  <a:solidFill>
                    <a:schemeClr val="tx2"/>
                  </a:solidFill>
                  <a:prstDash val="sysDot"/>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80000"/>
                </a:lnSpc>
                <a:spcBef>
                  <a:spcPct val="50000"/>
                </a:spcBef>
              </a:pPr>
              <a:r>
                <a:rPr lang="en-US" sz="1400">
                  <a:solidFill>
                    <a:schemeClr val="bg1"/>
                  </a:solidFill>
                  <a:effectLst>
                    <a:outerShdw blurRad="38100" dist="38100" dir="2700000" algn="tl">
                      <a:srgbClr val="C0C0C0"/>
                    </a:outerShdw>
                  </a:effectLst>
                </a:rPr>
                <a:t>Welchia/ Nachi</a:t>
              </a:r>
            </a:p>
          </p:txBody>
        </p:sp>
        <p:sp>
          <p:nvSpPr>
            <p:cNvPr id="202781" name="Text Box 29"/>
            <p:cNvSpPr txBox="1">
              <a:spLocks noChangeArrowheads="1"/>
            </p:cNvSpPr>
            <p:nvPr/>
          </p:nvSpPr>
          <p:spPr bwMode="auto">
            <a:xfrm>
              <a:off x="291" y="3844"/>
              <a:ext cx="497"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rnd">
                  <a:solidFill>
                    <a:schemeClr val="tx2"/>
                  </a:solidFill>
                  <a:prstDash val="sysDot"/>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80000"/>
                </a:lnSpc>
                <a:spcBef>
                  <a:spcPct val="50000"/>
                </a:spcBef>
              </a:pPr>
              <a:r>
                <a:rPr lang="en-US" sz="1400">
                  <a:solidFill>
                    <a:schemeClr val="bg1"/>
                  </a:solidFill>
                  <a:effectLst>
                    <a:outerShdw blurRad="38100" dist="38100" dir="2700000" algn="tl">
                      <a:srgbClr val="C0C0C0"/>
                    </a:outerShdw>
                  </a:effectLst>
                </a:rPr>
                <a:t>Nimda</a:t>
              </a:r>
            </a:p>
          </p:txBody>
        </p:sp>
        <p:sp>
          <p:nvSpPr>
            <p:cNvPr id="202782" name="Text Box 30"/>
            <p:cNvSpPr txBox="1">
              <a:spLocks noChangeArrowheads="1"/>
            </p:cNvSpPr>
            <p:nvPr/>
          </p:nvSpPr>
          <p:spPr bwMode="auto">
            <a:xfrm>
              <a:off x="1992" y="3168"/>
              <a:ext cx="419" cy="287"/>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rnd">
                  <a:solidFill>
                    <a:schemeClr val="tx2"/>
                  </a:solidFill>
                  <a:prstDash val="sysDot"/>
                  <a:miter lim="800000"/>
                  <a:headEnd type="none" w="sm" len="sm"/>
                  <a:tailEnd type="none" w="sm" len="sm"/>
                </a14:hiddenLine>
              </a:ext>
            </a:extLst>
          </p:spPr>
          <p:txBody>
            <a:bodyPr>
              <a:spAutoFit/>
            </a:bodyPr>
            <a:lstStyle/>
            <a:p>
              <a:pPr algn="ctr" eaLnBrk="1" hangingPunct="1">
                <a:spcBef>
                  <a:spcPct val="50000"/>
                </a:spcBef>
              </a:pPr>
              <a:r>
                <a:rPr lang="en-US" sz="2400">
                  <a:solidFill>
                    <a:schemeClr val="bg1"/>
                  </a:solidFill>
                </a:rPr>
                <a:t>25</a:t>
              </a:r>
            </a:p>
          </p:txBody>
        </p:sp>
        <p:sp>
          <p:nvSpPr>
            <p:cNvPr id="202783" name="Text Box 31"/>
            <p:cNvSpPr txBox="1">
              <a:spLocks noChangeArrowheads="1"/>
            </p:cNvSpPr>
            <p:nvPr/>
          </p:nvSpPr>
          <p:spPr bwMode="auto">
            <a:xfrm>
              <a:off x="816" y="3844"/>
              <a:ext cx="596" cy="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rnd">
                  <a:solidFill>
                    <a:schemeClr val="tx2"/>
                  </a:solidFill>
                  <a:prstDash val="sysDot"/>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80000"/>
                </a:lnSpc>
                <a:spcBef>
                  <a:spcPct val="50000"/>
                </a:spcBef>
              </a:pPr>
              <a:r>
                <a:rPr lang="en-US" sz="1400">
                  <a:solidFill>
                    <a:schemeClr val="bg1"/>
                  </a:solidFill>
                  <a:effectLst>
                    <a:outerShdw blurRad="38100" dist="38100" dir="2700000" algn="tl">
                      <a:srgbClr val="C0C0C0"/>
                    </a:outerShdw>
                  </a:effectLst>
                </a:rPr>
                <a:t>SQL Slammer</a:t>
              </a:r>
            </a:p>
          </p:txBody>
        </p:sp>
        <p:sp>
          <p:nvSpPr>
            <p:cNvPr id="202784" name="Text Box 32"/>
            <p:cNvSpPr txBox="1">
              <a:spLocks noChangeArrowheads="1"/>
            </p:cNvSpPr>
            <p:nvPr/>
          </p:nvSpPr>
          <p:spPr bwMode="auto">
            <a:xfrm>
              <a:off x="2480" y="3317"/>
              <a:ext cx="419" cy="287"/>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rnd">
                  <a:solidFill>
                    <a:schemeClr val="tx2"/>
                  </a:solidFill>
                  <a:prstDash val="sysDot"/>
                  <a:miter lim="800000"/>
                  <a:headEnd type="none" w="sm" len="sm"/>
                  <a:tailEnd type="none" w="sm" len="sm"/>
                </a14:hiddenLine>
              </a:ext>
            </a:extLst>
          </p:spPr>
          <p:txBody>
            <a:bodyPr>
              <a:spAutoFit/>
            </a:bodyPr>
            <a:lstStyle/>
            <a:p>
              <a:pPr algn="ctr" eaLnBrk="1" hangingPunct="1">
                <a:spcBef>
                  <a:spcPct val="50000"/>
                </a:spcBef>
              </a:pPr>
              <a:r>
                <a:rPr lang="en-US" sz="2400">
                  <a:solidFill>
                    <a:schemeClr val="bg1"/>
                  </a:solidFill>
                </a:rPr>
                <a:t>14</a:t>
              </a:r>
            </a:p>
          </p:txBody>
        </p:sp>
        <p:sp>
          <p:nvSpPr>
            <p:cNvPr id="202785" name="Text Box 33"/>
            <p:cNvSpPr txBox="1">
              <a:spLocks noChangeArrowheads="1"/>
            </p:cNvSpPr>
            <p:nvPr/>
          </p:nvSpPr>
          <p:spPr bwMode="auto">
            <a:xfrm>
              <a:off x="2436" y="3844"/>
              <a:ext cx="556"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rnd">
                  <a:solidFill>
                    <a:schemeClr val="tx2"/>
                  </a:solidFill>
                  <a:prstDash val="sysDot"/>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80000"/>
                </a:lnSpc>
                <a:spcBef>
                  <a:spcPct val="50000"/>
                </a:spcBef>
              </a:pPr>
              <a:r>
                <a:rPr lang="en-US" sz="1400">
                  <a:solidFill>
                    <a:schemeClr val="bg1"/>
                  </a:solidFill>
                  <a:effectLst>
                    <a:outerShdw blurRad="38100" dist="38100" dir="2700000" algn="tl">
                      <a:srgbClr val="C0C0C0"/>
                    </a:outerShdw>
                  </a:effectLst>
                </a:rPr>
                <a:t>Sasser</a:t>
              </a:r>
            </a:p>
          </p:txBody>
        </p:sp>
      </p:grpSp>
      <p:sp>
        <p:nvSpPr>
          <p:cNvPr id="202788" name="Text Box 36"/>
          <p:cNvSpPr txBox="1">
            <a:spLocks noChangeArrowheads="1"/>
          </p:cNvSpPr>
          <p:nvPr/>
        </p:nvSpPr>
        <p:spPr bwMode="auto">
          <a:xfrm>
            <a:off x="5181600" y="4572000"/>
            <a:ext cx="3352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cs-CZ" sz="2400" b="1">
                <a:solidFill>
                  <a:schemeClr val="bg1"/>
                </a:solidFill>
              </a:rPr>
              <a:t>Patch management</a:t>
            </a:r>
          </a:p>
          <a:p>
            <a:pPr algn="ctr" eaLnBrk="1" hangingPunct="1">
              <a:spcBef>
                <a:spcPct val="50000"/>
              </a:spcBef>
            </a:pPr>
            <a:r>
              <a:rPr lang="cs-CZ" sz="2400" b="1">
                <a:solidFill>
                  <a:schemeClr val="bg1"/>
                </a:solidFill>
              </a:rPr>
              <a:t>už nemože stačiť</a:t>
            </a:r>
          </a:p>
          <a:p>
            <a:pPr algn="ctr" eaLnBrk="1" hangingPunct="1">
              <a:spcBef>
                <a:spcPct val="50000"/>
              </a:spcBef>
            </a:pPr>
            <a:r>
              <a:rPr lang="cs-CZ" sz="2400" b="1">
                <a:solidFill>
                  <a:schemeClr val="bg1"/>
                </a:solidFill>
              </a:rPr>
              <a:t>ako jediné riešenie!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202774"/>
                                        </p:tgtEl>
                                        <p:attrNameLst>
                                          <p:attrName>style.visibility</p:attrName>
                                        </p:attrNameLst>
                                      </p:cBhvr>
                                      <p:to>
                                        <p:strVal val="visible"/>
                                      </p:to>
                                    </p:set>
                                    <p:animEffect transition="in" filter="fade">
                                      <p:cBhvr>
                                        <p:cTn id="7" dur="1000"/>
                                        <p:tgtEl>
                                          <p:spTgt spid="202774"/>
                                        </p:tgtEl>
                                      </p:cBhvr>
                                    </p:animEffect>
                                    <p:anim calcmode="lin" valueType="num">
                                      <p:cBhvr>
                                        <p:cTn id="8" dur="1000" fill="hold"/>
                                        <p:tgtEl>
                                          <p:spTgt spid="202774"/>
                                        </p:tgtEl>
                                        <p:attrNameLst>
                                          <p:attrName>ppt_x</p:attrName>
                                        </p:attrNameLst>
                                      </p:cBhvr>
                                      <p:tavLst>
                                        <p:tav tm="0">
                                          <p:val>
                                            <p:strVal val="#ppt_x"/>
                                          </p:val>
                                        </p:tav>
                                        <p:tav tm="100000">
                                          <p:val>
                                            <p:strVal val="#ppt_x"/>
                                          </p:val>
                                        </p:tav>
                                      </p:tavLst>
                                    </p:anim>
                                    <p:anim calcmode="lin" valueType="num">
                                      <p:cBhvr>
                                        <p:cTn id="9" dur="1000" fill="hold"/>
                                        <p:tgtEl>
                                          <p:spTgt spid="20277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202788"/>
                                        </p:tgtEl>
                                        <p:attrNameLst>
                                          <p:attrName>style.visibility</p:attrName>
                                        </p:attrNameLst>
                                      </p:cBhvr>
                                      <p:to>
                                        <p:strVal val="visible"/>
                                      </p:to>
                                    </p:set>
                                    <p:anim calcmode="lin" valueType="num">
                                      <p:cBhvr additive="base">
                                        <p:cTn id="13" dur="500" fill="hold"/>
                                        <p:tgtEl>
                                          <p:spTgt spid="202788"/>
                                        </p:tgtEl>
                                        <p:attrNameLst>
                                          <p:attrName>ppt_x</p:attrName>
                                        </p:attrNameLst>
                                      </p:cBhvr>
                                      <p:tavLst>
                                        <p:tav tm="0">
                                          <p:val>
                                            <p:strVal val="#ppt_x"/>
                                          </p:val>
                                        </p:tav>
                                        <p:tav tm="100000">
                                          <p:val>
                                            <p:strVal val="#ppt_x"/>
                                          </p:val>
                                        </p:tav>
                                      </p:tavLst>
                                    </p:anim>
                                    <p:anim calcmode="lin" valueType="num">
                                      <p:cBhvr additive="base">
                                        <p:cTn id="14" dur="500" fill="hold"/>
                                        <p:tgtEl>
                                          <p:spTgt spid="2027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8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0"/>
          </p:nvPr>
        </p:nvSpPr>
        <p:spPr/>
        <p:txBody>
          <a:bodyPr/>
          <a:lstStyle/>
          <a:p>
            <a:r>
              <a:rPr lang="en-US"/>
              <a:t>Page </a:t>
            </a:r>
            <a:fld id="{FD04D18C-4B5F-47EC-BA95-D4DC31767AF1}" type="slidenum">
              <a:rPr lang="en-US"/>
              <a:pPr/>
              <a:t>30</a:t>
            </a:fld>
            <a:endParaRPr lang="en-US"/>
          </a:p>
        </p:txBody>
      </p:sp>
      <p:sp>
        <p:nvSpPr>
          <p:cNvPr id="304130" name="Rectangle 2"/>
          <p:cNvSpPr>
            <a:spLocks noGrp="1" noChangeArrowheads="1"/>
          </p:cNvSpPr>
          <p:nvPr>
            <p:ph type="title"/>
          </p:nvPr>
        </p:nvSpPr>
        <p:spPr/>
        <p:txBody>
          <a:bodyPr/>
          <a:lstStyle/>
          <a:p>
            <a:r>
              <a:rPr lang="cs-CZ"/>
              <a:t>Internet Explorer</a:t>
            </a:r>
          </a:p>
        </p:txBody>
      </p:sp>
      <p:sp>
        <p:nvSpPr>
          <p:cNvPr id="304131" name="Rectangle 3"/>
          <p:cNvSpPr>
            <a:spLocks noGrp="1" noChangeArrowheads="1"/>
          </p:cNvSpPr>
          <p:nvPr>
            <p:ph type="body" idx="1"/>
          </p:nvPr>
        </p:nvSpPr>
        <p:spPr>
          <a:xfrm>
            <a:off x="457200" y="1905000"/>
            <a:ext cx="8686800" cy="4525963"/>
          </a:xfrm>
        </p:spPr>
        <p:txBody>
          <a:bodyPr/>
          <a:lstStyle/>
          <a:p>
            <a:pPr>
              <a:lnSpc>
                <a:spcPct val="90000"/>
              </a:lnSpc>
            </a:pPr>
            <a:r>
              <a:rPr lang="cs-CZ" sz="2400"/>
              <a:t>Feature Control</a:t>
            </a:r>
          </a:p>
          <a:p>
            <a:pPr lvl="1">
              <a:lnSpc>
                <a:spcPct val="90000"/>
              </a:lnSpc>
            </a:pPr>
            <a:r>
              <a:rPr lang="cs-CZ" sz="2000"/>
              <a:t>HKLM</a:t>
            </a:r>
            <a:r>
              <a:rPr lang="en-US" sz="2000"/>
              <a:t>\SOFTWARE\Microsoft\Internet Explorer\Main\FeatureControl</a:t>
            </a:r>
          </a:p>
          <a:p>
            <a:pPr lvl="2">
              <a:lnSpc>
                <a:spcPct val="90000"/>
              </a:lnSpc>
            </a:pPr>
            <a:r>
              <a:rPr lang="en-US" sz="2000"/>
              <a:t>FEATURE_BEHAVIORS</a:t>
            </a:r>
          </a:p>
          <a:p>
            <a:pPr lvl="2">
              <a:lnSpc>
                <a:spcPct val="90000"/>
              </a:lnSpc>
            </a:pPr>
            <a:r>
              <a:rPr lang="en-US" sz="2000"/>
              <a:t>FEATURE_DISABLE_MK_PROTOCOL</a:t>
            </a:r>
          </a:p>
          <a:p>
            <a:pPr lvl="2">
              <a:lnSpc>
                <a:spcPct val="90000"/>
              </a:lnSpc>
            </a:pPr>
            <a:r>
              <a:rPr lang="en-US" sz="2000"/>
              <a:t>FEATURE_LOCALMACHINE_LOCKDOWN</a:t>
            </a:r>
          </a:p>
          <a:p>
            <a:pPr lvl="2">
              <a:lnSpc>
                <a:spcPct val="90000"/>
              </a:lnSpc>
            </a:pPr>
            <a:r>
              <a:rPr lang="en-US" sz="2000"/>
              <a:t>FEATURE_MIME_HANDLING</a:t>
            </a:r>
          </a:p>
          <a:p>
            <a:pPr lvl="2">
              <a:lnSpc>
                <a:spcPct val="90000"/>
              </a:lnSpc>
            </a:pPr>
            <a:r>
              <a:rPr lang="en-US" sz="2000"/>
              <a:t>FEATURE_MIME_SNIFFING</a:t>
            </a:r>
          </a:p>
          <a:p>
            <a:pPr lvl="2">
              <a:lnSpc>
                <a:spcPct val="90000"/>
              </a:lnSpc>
            </a:pPr>
            <a:r>
              <a:rPr lang="en-US" sz="2000"/>
              <a:t>FEATURE_OBJECT_CACHING</a:t>
            </a:r>
          </a:p>
          <a:p>
            <a:pPr lvl="2">
              <a:lnSpc>
                <a:spcPct val="90000"/>
              </a:lnSpc>
            </a:pPr>
            <a:r>
              <a:rPr lang="en-US" sz="2000"/>
              <a:t>FEATURE_PROTOCOL_LOCKDOWN</a:t>
            </a:r>
          </a:p>
          <a:p>
            <a:pPr lvl="2">
              <a:lnSpc>
                <a:spcPct val="90000"/>
              </a:lnSpc>
            </a:pPr>
            <a:r>
              <a:rPr lang="en-US" sz="2000"/>
              <a:t>FEATURE_SAFE_BINDTOOBJECT</a:t>
            </a:r>
          </a:p>
          <a:p>
            <a:pPr lvl="2">
              <a:lnSpc>
                <a:spcPct val="90000"/>
              </a:lnSpc>
            </a:pPr>
            <a:r>
              <a:rPr lang="en-US" sz="2000"/>
              <a:t>FEATURE_WEBOC_POPUPMANAGEMENT</a:t>
            </a:r>
          </a:p>
          <a:p>
            <a:pPr lvl="2">
              <a:lnSpc>
                <a:spcPct val="90000"/>
              </a:lnSpc>
            </a:pPr>
            <a:r>
              <a:rPr lang="en-US" sz="2000"/>
              <a:t>FEATURE_WINDOW_RESTRICTIONS</a:t>
            </a:r>
          </a:p>
          <a:p>
            <a:pPr lvl="2">
              <a:lnSpc>
                <a:spcPct val="90000"/>
              </a:lnSpc>
            </a:pPr>
            <a:r>
              <a:rPr lang="en-US" sz="2000"/>
              <a:t>FEATURE_ZONE_ELEVATION</a:t>
            </a:r>
            <a:endParaRPr lang="cs-CZ" sz="200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0"/>
          </p:nvPr>
        </p:nvSpPr>
        <p:spPr/>
        <p:txBody>
          <a:bodyPr/>
          <a:lstStyle/>
          <a:p>
            <a:r>
              <a:rPr lang="en-US"/>
              <a:t>Page </a:t>
            </a:r>
            <a:fld id="{A90B5D57-9EDB-4547-9090-7AAF6FD11B2A}" type="slidenum">
              <a:rPr lang="en-US"/>
              <a:pPr/>
              <a:t>31</a:t>
            </a:fld>
            <a:endParaRPr lang="en-US"/>
          </a:p>
        </p:txBody>
      </p:sp>
      <p:sp>
        <p:nvSpPr>
          <p:cNvPr id="303106" name="Rectangle 2"/>
          <p:cNvSpPr>
            <a:spLocks noGrp="1" noChangeArrowheads="1"/>
          </p:cNvSpPr>
          <p:nvPr>
            <p:ph type="title"/>
          </p:nvPr>
        </p:nvSpPr>
        <p:spPr/>
        <p:txBody>
          <a:bodyPr/>
          <a:lstStyle/>
          <a:p>
            <a:r>
              <a:rPr lang="cs-CZ"/>
              <a:t>Internet Explorer</a:t>
            </a:r>
          </a:p>
        </p:txBody>
      </p:sp>
      <p:sp>
        <p:nvSpPr>
          <p:cNvPr id="303107" name="Rectangle 3"/>
          <p:cNvSpPr>
            <a:spLocks noGrp="1" noChangeArrowheads="1"/>
          </p:cNvSpPr>
          <p:nvPr>
            <p:ph type="body" idx="1"/>
          </p:nvPr>
        </p:nvSpPr>
        <p:spPr/>
        <p:txBody>
          <a:bodyPr/>
          <a:lstStyle/>
          <a:p>
            <a:r>
              <a:rPr lang="cs-CZ"/>
              <a:t>Binary Behaviors</a:t>
            </a:r>
          </a:p>
          <a:p>
            <a:pPr lvl="1"/>
            <a:r>
              <a:rPr lang="cs-CZ"/>
              <a:t>Enabled pre každú IZ okrem Restricted Sites</a:t>
            </a:r>
          </a:p>
          <a:p>
            <a:r>
              <a:rPr lang="cs-CZ"/>
              <a:t>Odstranenie MK protokolu</a:t>
            </a:r>
          </a:p>
          <a:p>
            <a:r>
              <a:rPr lang="cs-CZ"/>
              <a:t>Download management – NTFS data stream Zone.Identifier</a:t>
            </a:r>
          </a:p>
          <a:p>
            <a:pPr lvl="1"/>
            <a:r>
              <a:rPr lang="cs-CZ"/>
              <a:t>Streams (www.sysinternals.com)</a:t>
            </a:r>
          </a:p>
          <a:p>
            <a:pPr lvl="1"/>
            <a:r>
              <a:rPr lang="cs-CZ"/>
              <a:t>more </a:t>
            </a:r>
            <a:r>
              <a:rPr lang="en-US"/>
              <a:t>&lt;</a:t>
            </a:r>
            <a:r>
              <a:rPr lang="cs-CZ"/>
              <a:t> test.bat:zone.identifier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0"/>
          </p:nvPr>
        </p:nvSpPr>
        <p:spPr/>
        <p:txBody>
          <a:bodyPr/>
          <a:lstStyle/>
          <a:p>
            <a:r>
              <a:rPr lang="en-US"/>
              <a:t>Page </a:t>
            </a:r>
            <a:fld id="{4E4760B1-C433-4F02-BAE7-F317AE8BAC35}" type="slidenum">
              <a:rPr lang="en-US"/>
              <a:pPr/>
              <a:t>32</a:t>
            </a:fld>
            <a:endParaRPr lang="en-US"/>
          </a:p>
        </p:txBody>
      </p:sp>
      <p:sp>
        <p:nvSpPr>
          <p:cNvPr id="305154" name="Rectangle 2"/>
          <p:cNvSpPr>
            <a:spLocks noGrp="1" noChangeArrowheads="1"/>
          </p:cNvSpPr>
          <p:nvPr>
            <p:ph type="title"/>
          </p:nvPr>
        </p:nvSpPr>
        <p:spPr/>
        <p:txBody>
          <a:bodyPr/>
          <a:lstStyle/>
          <a:p>
            <a:r>
              <a:rPr lang="cs-CZ"/>
              <a:t>Ďalšie vylepšenia</a:t>
            </a:r>
          </a:p>
        </p:txBody>
      </p:sp>
      <p:sp>
        <p:nvSpPr>
          <p:cNvPr id="305155" name="Rectangle 3"/>
          <p:cNvSpPr>
            <a:spLocks noGrp="1" noChangeArrowheads="1"/>
          </p:cNvSpPr>
          <p:nvPr>
            <p:ph type="body" idx="1"/>
          </p:nvPr>
        </p:nvSpPr>
        <p:spPr/>
        <p:txBody>
          <a:bodyPr/>
          <a:lstStyle/>
          <a:p>
            <a:r>
              <a:rPr lang="cs-CZ"/>
              <a:t>BITS 2.0</a:t>
            </a:r>
          </a:p>
          <a:p>
            <a:pPr lvl="1"/>
            <a:r>
              <a:rPr lang="cs-CZ"/>
              <a:t>bitsadmin.exe </a:t>
            </a:r>
          </a:p>
          <a:p>
            <a:pPr lvl="2"/>
            <a:r>
              <a:rPr lang="cs-CZ"/>
              <a:t>bitsadmin.exe </a:t>
            </a:r>
            <a:r>
              <a:rPr lang="en-US"/>
              <a:t>/transfer ProcessExplorer /download </a:t>
            </a:r>
            <a:r>
              <a:rPr lang="cs-CZ"/>
              <a:t>http://www.sysinternals.com/files/procexpnt.zip</a:t>
            </a:r>
            <a:r>
              <a:rPr lang="en-US"/>
              <a:t> c:\tools\procexpnt.zip</a:t>
            </a:r>
          </a:p>
          <a:p>
            <a:r>
              <a:rPr lang="en-US"/>
              <a:t>Services </a:t>
            </a:r>
          </a:p>
          <a:p>
            <a:pPr lvl="1"/>
            <a:r>
              <a:rPr lang="en-US"/>
              <a:t>Disabled – Messenger, Alerter</a:t>
            </a:r>
            <a:endParaRPr lang="cs-CZ"/>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0"/>
          </p:nvPr>
        </p:nvSpPr>
        <p:spPr/>
        <p:txBody>
          <a:bodyPr/>
          <a:lstStyle/>
          <a:p>
            <a:r>
              <a:rPr lang="en-US"/>
              <a:t>Page </a:t>
            </a:r>
            <a:fld id="{799029D5-7A5A-4C85-897E-C88672B6A3AF}" type="slidenum">
              <a:rPr lang="en-US"/>
              <a:pPr/>
              <a:t>33</a:t>
            </a:fld>
            <a:endParaRPr lang="en-US"/>
          </a:p>
        </p:txBody>
      </p:sp>
      <p:sp>
        <p:nvSpPr>
          <p:cNvPr id="306178" name="Rectangle 2"/>
          <p:cNvSpPr>
            <a:spLocks noGrp="1" noChangeArrowheads="1"/>
          </p:cNvSpPr>
          <p:nvPr>
            <p:ph type="title"/>
          </p:nvPr>
        </p:nvSpPr>
        <p:spPr/>
        <p:txBody>
          <a:bodyPr/>
          <a:lstStyle/>
          <a:p>
            <a:r>
              <a:rPr lang="cs-CZ"/>
              <a:t>Ďalšie vylepšenia</a:t>
            </a:r>
          </a:p>
        </p:txBody>
      </p:sp>
      <p:sp>
        <p:nvSpPr>
          <p:cNvPr id="306179" name="Rectangle 3"/>
          <p:cNvSpPr>
            <a:spLocks noGrp="1" noChangeArrowheads="1"/>
          </p:cNvSpPr>
          <p:nvPr>
            <p:ph type="body" idx="1"/>
          </p:nvPr>
        </p:nvSpPr>
        <p:spPr/>
        <p:txBody>
          <a:bodyPr/>
          <a:lstStyle/>
          <a:p>
            <a:pPr>
              <a:lnSpc>
                <a:spcPct val="90000"/>
              </a:lnSpc>
            </a:pPr>
            <a:r>
              <a:rPr lang="cs-CZ"/>
              <a:t>Add/Remove Programs</a:t>
            </a:r>
          </a:p>
          <a:p>
            <a:pPr lvl="1">
              <a:lnSpc>
                <a:spcPct val="90000"/>
              </a:lnSpc>
            </a:pPr>
            <a:r>
              <a:rPr lang="cs-CZ"/>
              <a:t>Položka Zobrazit aktualizace</a:t>
            </a:r>
          </a:p>
          <a:p>
            <a:pPr>
              <a:lnSpc>
                <a:spcPct val="90000"/>
              </a:lnSpc>
            </a:pPr>
            <a:r>
              <a:rPr lang="cs-CZ"/>
              <a:t>Windows Update/Windows Installer 3.0/BITS</a:t>
            </a:r>
          </a:p>
          <a:p>
            <a:pPr lvl="1">
              <a:lnSpc>
                <a:spcPct val="90000"/>
              </a:lnSpc>
            </a:pPr>
            <a:r>
              <a:rPr lang="cs-CZ"/>
              <a:t>Určenie priority patchov</a:t>
            </a:r>
          </a:p>
          <a:p>
            <a:pPr lvl="1">
              <a:lnSpc>
                <a:spcPct val="90000"/>
              </a:lnSpc>
            </a:pPr>
            <a:r>
              <a:rPr lang="cs-CZ"/>
              <a:t>Client side targetting</a:t>
            </a:r>
          </a:p>
          <a:p>
            <a:pPr lvl="1">
              <a:lnSpc>
                <a:spcPct val="90000"/>
              </a:lnSpc>
            </a:pPr>
            <a:r>
              <a:rPr lang="cs-CZ"/>
              <a:t>Delta patching</a:t>
            </a:r>
          </a:p>
          <a:p>
            <a:pPr lvl="1">
              <a:lnSpc>
                <a:spcPct val="90000"/>
              </a:lnSpc>
            </a:pPr>
            <a:r>
              <a:rPr lang="cs-CZ"/>
              <a:t>Lepšia manipulácia s PFR frontou</a:t>
            </a:r>
          </a:p>
          <a:p>
            <a:pPr lvl="1">
              <a:lnSpc>
                <a:spcPct val="90000"/>
              </a:lnSpc>
            </a:pPr>
            <a:r>
              <a:rPr lang="cs-CZ"/>
              <a:t>Sťahovanie beta produktov</a:t>
            </a:r>
          </a:p>
          <a:p>
            <a:pPr>
              <a:lnSpc>
                <a:spcPct val="90000"/>
              </a:lnSpc>
            </a:pPr>
            <a:r>
              <a:rPr lang="cs-CZ"/>
              <a:t>Security Center</a:t>
            </a:r>
          </a:p>
          <a:p>
            <a:pPr lvl="1">
              <a:lnSpc>
                <a:spcPct val="90000"/>
              </a:lnSpc>
            </a:pPr>
            <a:r>
              <a:rPr lang="cs-CZ"/>
              <a:t>vedľajšie účinky – používanie WMI</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0"/>
          </p:nvPr>
        </p:nvSpPr>
        <p:spPr/>
        <p:txBody>
          <a:bodyPr/>
          <a:lstStyle/>
          <a:p>
            <a:r>
              <a:rPr lang="en-US"/>
              <a:t>Page </a:t>
            </a:r>
            <a:fld id="{F48960FE-861E-4C42-A847-D77BC48E032F}" type="slidenum">
              <a:rPr lang="en-US"/>
              <a:pPr/>
              <a:t>34</a:t>
            </a:fld>
            <a:endParaRPr lang="en-US"/>
          </a:p>
        </p:txBody>
      </p:sp>
      <p:sp>
        <p:nvSpPr>
          <p:cNvPr id="307202" name="Rectangle 2"/>
          <p:cNvSpPr>
            <a:spLocks noGrp="1" noChangeArrowheads="1"/>
          </p:cNvSpPr>
          <p:nvPr>
            <p:ph type="title"/>
          </p:nvPr>
        </p:nvSpPr>
        <p:spPr/>
        <p:txBody>
          <a:bodyPr/>
          <a:lstStyle/>
          <a:p>
            <a:r>
              <a:rPr lang="cs-CZ"/>
              <a:t>Ďalšie vylepšenia</a:t>
            </a:r>
          </a:p>
        </p:txBody>
      </p:sp>
      <p:sp>
        <p:nvSpPr>
          <p:cNvPr id="307203" name="Rectangle 3"/>
          <p:cNvSpPr>
            <a:spLocks noGrp="1" noChangeArrowheads="1"/>
          </p:cNvSpPr>
          <p:nvPr>
            <p:ph type="body" idx="1"/>
          </p:nvPr>
        </p:nvSpPr>
        <p:spPr/>
        <p:txBody>
          <a:bodyPr/>
          <a:lstStyle/>
          <a:p>
            <a:pPr>
              <a:lnSpc>
                <a:spcPct val="90000"/>
              </a:lnSpc>
            </a:pPr>
            <a:r>
              <a:rPr lang="cs-CZ"/>
              <a:t>Možnosť zobraziť skryté plánované úlohy</a:t>
            </a:r>
          </a:p>
          <a:p>
            <a:pPr lvl="1">
              <a:lnSpc>
                <a:spcPct val="90000"/>
              </a:lnSpc>
            </a:pPr>
            <a:r>
              <a:rPr lang="cs-CZ"/>
              <a:t>Vytvárať je možné len cez API</a:t>
            </a:r>
          </a:p>
          <a:p>
            <a:pPr>
              <a:lnSpc>
                <a:spcPct val="90000"/>
              </a:lnSpc>
            </a:pPr>
            <a:r>
              <a:rPr lang="cs-CZ"/>
              <a:t>TabletPC</a:t>
            </a:r>
          </a:p>
          <a:p>
            <a:pPr lvl="1">
              <a:lnSpc>
                <a:spcPct val="90000"/>
              </a:lnSpc>
            </a:pPr>
            <a:r>
              <a:rPr lang="cs-CZ"/>
              <a:t>Nový design pre Input Panel</a:t>
            </a:r>
          </a:p>
          <a:p>
            <a:pPr>
              <a:lnSpc>
                <a:spcPct val="90000"/>
              </a:lnSpc>
            </a:pPr>
            <a:r>
              <a:rPr lang="cs-CZ"/>
              <a:t>USB StorageDevices ReadOnly</a:t>
            </a:r>
          </a:p>
          <a:p>
            <a:pPr lvl="1">
              <a:lnSpc>
                <a:spcPct val="90000"/>
              </a:lnSpc>
            </a:pPr>
            <a:r>
              <a:rPr lang="cs-CZ" b="1"/>
              <a:t>HKLM</a:t>
            </a:r>
            <a:r>
              <a:rPr lang="en-US" b="1"/>
              <a:t>\System\CurrentControlSet\Control \StorageDevicePolicies</a:t>
            </a:r>
            <a:r>
              <a:rPr lang="cs-CZ"/>
              <a:t>\WriteProtect</a:t>
            </a:r>
          </a:p>
          <a:p>
            <a:pPr>
              <a:lnSpc>
                <a:spcPct val="90000"/>
              </a:lnSpc>
            </a:pPr>
            <a:r>
              <a:rPr lang="cs-CZ"/>
              <a:t>IIS</a:t>
            </a:r>
          </a:p>
          <a:p>
            <a:pPr lvl="1">
              <a:lnSpc>
                <a:spcPct val="90000"/>
              </a:lnSpc>
            </a:pPr>
            <a:r>
              <a:rPr lang="cs-CZ"/>
              <a:t>pri slipstreamovanej inštalácii je IIS automaticky zabezpečené (pri update je nutné použiť IIS LockDown)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0"/>
          </p:nvPr>
        </p:nvSpPr>
        <p:spPr/>
        <p:txBody>
          <a:bodyPr/>
          <a:lstStyle/>
          <a:p>
            <a:r>
              <a:rPr lang="en-US"/>
              <a:t>Page </a:t>
            </a:r>
            <a:fld id="{2B030932-A7A9-4A7D-8818-3E46DD323E5C}" type="slidenum">
              <a:rPr lang="en-US"/>
              <a:pPr/>
              <a:t>35</a:t>
            </a:fld>
            <a:endParaRPr lang="en-US"/>
          </a:p>
        </p:txBody>
      </p:sp>
      <p:sp>
        <p:nvSpPr>
          <p:cNvPr id="372738" name="Rectangle 2"/>
          <p:cNvSpPr>
            <a:spLocks noGrp="1" noChangeArrowheads="1"/>
          </p:cNvSpPr>
          <p:nvPr>
            <p:ph type="title"/>
          </p:nvPr>
        </p:nvSpPr>
        <p:spPr/>
        <p:txBody>
          <a:bodyPr/>
          <a:lstStyle/>
          <a:p>
            <a:r>
              <a:rPr lang="cs-CZ"/>
              <a:t>Ďalšie vylepšenia</a:t>
            </a:r>
          </a:p>
        </p:txBody>
      </p:sp>
      <p:sp>
        <p:nvSpPr>
          <p:cNvPr id="372739" name="Rectangle 3"/>
          <p:cNvSpPr>
            <a:spLocks noGrp="1" noChangeArrowheads="1"/>
          </p:cNvSpPr>
          <p:nvPr>
            <p:ph type="body" idx="1"/>
          </p:nvPr>
        </p:nvSpPr>
        <p:spPr/>
        <p:txBody>
          <a:bodyPr/>
          <a:lstStyle/>
          <a:p>
            <a:r>
              <a:rPr lang="cs-CZ"/>
              <a:t>Netstat –b</a:t>
            </a:r>
          </a:p>
          <a:p>
            <a:pPr lvl="1"/>
            <a:r>
              <a:rPr lang="cs-CZ"/>
              <a:t>mapovanie procesov na porty</a:t>
            </a:r>
          </a:p>
          <a:p>
            <a:r>
              <a:rPr lang="cs-CZ"/>
              <a:t>Group Policy</a:t>
            </a:r>
          </a:p>
          <a:p>
            <a:pPr lvl="1"/>
            <a:r>
              <a:rPr lang="cs-CZ"/>
              <a:t>609 nových objektov</a:t>
            </a:r>
          </a:p>
          <a:p>
            <a:r>
              <a:rPr lang="cs-CZ"/>
              <a:t>Wireless Positioning Service</a:t>
            </a:r>
          </a:p>
          <a:p>
            <a:r>
              <a:rPr lang="cs-CZ"/>
              <a:t>BlueTooth</a:t>
            </a:r>
          </a:p>
          <a:p>
            <a:r>
              <a:rPr lang="cs-CZ"/>
              <a:t>DirectX9b</a:t>
            </a:r>
          </a:p>
          <a:p>
            <a:r>
              <a:rPr lang="cs-CZ"/>
              <a:t>Windows Media Player 9</a:t>
            </a:r>
          </a:p>
          <a:p>
            <a:endParaRPr lang="cs-CZ"/>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3"/>
          <p:cNvSpPr>
            <a:spLocks noGrp="1"/>
          </p:cNvSpPr>
          <p:nvPr>
            <p:ph type="sldNum" sz="quarter" idx="10"/>
          </p:nvPr>
        </p:nvSpPr>
        <p:spPr/>
        <p:txBody>
          <a:bodyPr/>
          <a:lstStyle/>
          <a:p>
            <a:r>
              <a:rPr lang="en-US"/>
              <a:t>Page </a:t>
            </a:r>
            <a:fld id="{4FA75295-A936-40F1-8F7A-CAC28731A0B6}" type="slidenum">
              <a:rPr lang="en-US"/>
              <a:pPr/>
              <a:t>36</a:t>
            </a:fld>
            <a:endParaRPr lang="en-US"/>
          </a:p>
        </p:txBody>
      </p:sp>
      <p:sp>
        <p:nvSpPr>
          <p:cNvPr id="367618" name="Rectangle 2"/>
          <p:cNvSpPr>
            <a:spLocks noGrp="1" noChangeArrowheads="1"/>
          </p:cNvSpPr>
          <p:nvPr>
            <p:ph type="title"/>
          </p:nvPr>
        </p:nvSpPr>
        <p:spPr/>
        <p:txBody>
          <a:bodyPr/>
          <a:lstStyle/>
          <a:p>
            <a:r>
              <a:rPr lang="cs-CZ"/>
              <a:t>Testovanie</a:t>
            </a:r>
          </a:p>
        </p:txBody>
      </p:sp>
      <p:sp>
        <p:nvSpPr>
          <p:cNvPr id="367619" name="Rectangle 3"/>
          <p:cNvSpPr>
            <a:spLocks noGrp="1" noChangeArrowheads="1"/>
          </p:cNvSpPr>
          <p:nvPr>
            <p:ph type="body" idx="1"/>
          </p:nvPr>
        </p:nvSpPr>
        <p:spPr/>
        <p:txBody>
          <a:bodyPr/>
          <a:lstStyle/>
          <a:p>
            <a:r>
              <a:rPr lang="cs-CZ"/>
              <a:t>Pochopenie zahrnutých technológií</a:t>
            </a:r>
          </a:p>
          <a:p>
            <a:r>
              <a:rPr lang="cs-CZ"/>
              <a:t>Otestovanie aplikácií</a:t>
            </a:r>
          </a:p>
          <a:p>
            <a:r>
              <a:rPr lang="cs-CZ"/>
              <a:t>Prekonfigurovanie,upgradovanie alebo preprogramovanie aplikácií</a:t>
            </a:r>
            <a:endParaRPr lang="en-US"/>
          </a:p>
          <a:p>
            <a:r>
              <a:rPr lang="en-US"/>
              <a:t>Nasadenie do produkt</a:t>
            </a:r>
            <a:r>
              <a:rPr lang="cs-CZ"/>
              <a:t>ívneho prostredia</a:t>
            </a:r>
          </a:p>
        </p:txBody>
      </p:sp>
      <p:sp>
        <p:nvSpPr>
          <p:cNvPr id="367621" name="Rectangle 5"/>
          <p:cNvSpPr>
            <a:spLocks noChangeArrowheads="1"/>
          </p:cNvSpPr>
          <p:nvPr/>
        </p:nvSpPr>
        <p:spPr bwMode="auto">
          <a:xfrm>
            <a:off x="0" y="2195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cs-CZ"/>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0"/>
          </p:nvPr>
        </p:nvSpPr>
        <p:spPr/>
        <p:txBody>
          <a:bodyPr/>
          <a:lstStyle/>
          <a:p>
            <a:r>
              <a:rPr lang="en-US"/>
              <a:t>Page </a:t>
            </a:r>
            <a:fld id="{C561976E-1CCF-42C7-84DF-19C6501CB0C2}" type="slidenum">
              <a:rPr lang="en-US"/>
              <a:pPr/>
              <a:t>37</a:t>
            </a:fld>
            <a:endParaRPr lang="en-US"/>
          </a:p>
        </p:txBody>
      </p:sp>
      <p:sp>
        <p:nvSpPr>
          <p:cNvPr id="365570" name="Rectangle 2"/>
          <p:cNvSpPr>
            <a:spLocks noGrp="1" noChangeArrowheads="1"/>
          </p:cNvSpPr>
          <p:nvPr>
            <p:ph type="title"/>
          </p:nvPr>
        </p:nvSpPr>
        <p:spPr/>
        <p:txBody>
          <a:bodyPr/>
          <a:lstStyle/>
          <a:p>
            <a:r>
              <a:rPr lang="cs-CZ"/>
              <a:t>Testovanie</a:t>
            </a:r>
          </a:p>
        </p:txBody>
      </p:sp>
      <p:sp>
        <p:nvSpPr>
          <p:cNvPr id="365571" name="Rectangle 3"/>
          <p:cNvSpPr>
            <a:spLocks noGrp="1" noChangeArrowheads="1"/>
          </p:cNvSpPr>
          <p:nvPr>
            <p:ph type="body" idx="1"/>
          </p:nvPr>
        </p:nvSpPr>
        <p:spPr/>
        <p:txBody>
          <a:bodyPr/>
          <a:lstStyle/>
          <a:p>
            <a:r>
              <a:rPr lang="en-US"/>
              <a:t>Windows Firewall</a:t>
            </a:r>
          </a:p>
          <a:p>
            <a:pPr lvl="1"/>
            <a:r>
              <a:rPr lang="cs-CZ"/>
              <a:t>Zapnúť logovanie na Dropped Packets</a:t>
            </a:r>
          </a:p>
          <a:p>
            <a:r>
              <a:rPr lang="cs-CZ"/>
              <a:t>DCOM</a:t>
            </a:r>
          </a:p>
          <a:p>
            <a:pPr lvl="1"/>
            <a:r>
              <a:rPr lang="cs-CZ"/>
              <a:t>Zapnúť logovanie</a:t>
            </a:r>
          </a:p>
          <a:p>
            <a:pPr lvl="2"/>
            <a:r>
              <a:rPr lang="cs-CZ"/>
              <a:t>HKLM\SOFTWARE\Microsoft\Ole\ CallFailureLoggingLevel (REG_DWORD = 0x01)</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0"/>
          </p:nvPr>
        </p:nvSpPr>
        <p:spPr/>
        <p:txBody>
          <a:bodyPr/>
          <a:lstStyle/>
          <a:p>
            <a:r>
              <a:rPr lang="en-US"/>
              <a:t>Page </a:t>
            </a:r>
            <a:fld id="{0CB3C9EA-3275-4C80-92AE-89C5E6001238}" type="slidenum">
              <a:rPr lang="en-US"/>
              <a:pPr/>
              <a:t>38</a:t>
            </a:fld>
            <a:endParaRPr lang="en-US"/>
          </a:p>
        </p:txBody>
      </p:sp>
      <p:sp>
        <p:nvSpPr>
          <p:cNvPr id="368642" name="Rectangle 2"/>
          <p:cNvSpPr>
            <a:spLocks noGrp="1" noChangeArrowheads="1"/>
          </p:cNvSpPr>
          <p:nvPr>
            <p:ph type="title"/>
          </p:nvPr>
        </p:nvSpPr>
        <p:spPr/>
        <p:txBody>
          <a:bodyPr/>
          <a:lstStyle/>
          <a:p>
            <a:r>
              <a:rPr lang="cs-CZ"/>
              <a:t>Testovanie</a:t>
            </a:r>
          </a:p>
        </p:txBody>
      </p:sp>
      <p:sp>
        <p:nvSpPr>
          <p:cNvPr id="368643" name="Rectangle 3"/>
          <p:cNvSpPr>
            <a:spLocks noGrp="1" noChangeArrowheads="1"/>
          </p:cNvSpPr>
          <p:nvPr>
            <p:ph type="body" idx="1"/>
          </p:nvPr>
        </p:nvSpPr>
        <p:spPr/>
        <p:txBody>
          <a:bodyPr/>
          <a:lstStyle/>
          <a:p>
            <a:r>
              <a:rPr lang="cs-CZ"/>
              <a:t>Application Compatibility Guide</a:t>
            </a:r>
          </a:p>
          <a:p>
            <a:pPr lvl="1"/>
            <a:r>
              <a:rPr lang="cs-CZ">
                <a:hlinkClick r:id="rId2"/>
              </a:rPr>
              <a:t>http://www.microsoft.com/technet/prodtechnol/winxppro/deploy/sp2apcom.mspx</a:t>
            </a:r>
            <a:endParaRPr lang="cs-CZ"/>
          </a:p>
          <a:p>
            <a:r>
              <a:rPr lang="cs-CZ"/>
              <a:t>Application Compatibility Toolkit 4.0</a:t>
            </a:r>
          </a:p>
          <a:p>
            <a:pPr lvl="1"/>
            <a:r>
              <a:rPr lang="cs-CZ">
                <a:hlinkClick r:id="rId3"/>
              </a:rPr>
              <a:t>http://www.microsoft.com/windows/appcompatibility/default.mspx</a:t>
            </a:r>
            <a:endParaRPr lang="cs-CZ"/>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0"/>
          </p:nvPr>
        </p:nvSpPr>
        <p:spPr/>
        <p:txBody>
          <a:bodyPr/>
          <a:lstStyle/>
          <a:p>
            <a:r>
              <a:rPr lang="en-US"/>
              <a:t>Page </a:t>
            </a:r>
            <a:fld id="{71ECC488-6C18-4C6C-9874-9397C2004C4D}" type="slidenum">
              <a:rPr lang="en-US"/>
              <a:pPr/>
              <a:t>39</a:t>
            </a:fld>
            <a:endParaRPr lang="en-US"/>
          </a:p>
        </p:txBody>
      </p:sp>
      <p:sp>
        <p:nvSpPr>
          <p:cNvPr id="374786" name="Rectangle 2"/>
          <p:cNvSpPr>
            <a:spLocks noGrp="1" noChangeArrowheads="1"/>
          </p:cNvSpPr>
          <p:nvPr>
            <p:ph type="title"/>
          </p:nvPr>
        </p:nvSpPr>
        <p:spPr/>
        <p:txBody>
          <a:bodyPr/>
          <a:lstStyle/>
          <a:p>
            <a:r>
              <a:rPr lang="cs-CZ"/>
              <a:t>Application Compatibility Toolkit</a:t>
            </a:r>
          </a:p>
        </p:txBody>
      </p:sp>
      <p:sp>
        <p:nvSpPr>
          <p:cNvPr id="374787" name="Rectangle 3"/>
          <p:cNvSpPr>
            <a:spLocks noGrp="1" noChangeArrowheads="1"/>
          </p:cNvSpPr>
          <p:nvPr>
            <p:ph type="body" idx="1"/>
          </p:nvPr>
        </p:nvSpPr>
        <p:spPr/>
        <p:txBody>
          <a:bodyPr/>
          <a:lstStyle/>
          <a:p>
            <a:r>
              <a:rPr lang="cs-CZ"/>
              <a:t>Server</a:t>
            </a:r>
          </a:p>
          <a:p>
            <a:pPr lvl="1"/>
            <a:r>
              <a:rPr lang="cs-CZ"/>
              <a:t>Application Analyzer</a:t>
            </a:r>
          </a:p>
          <a:p>
            <a:pPr lvl="2"/>
            <a:r>
              <a:rPr lang="cs-CZ"/>
              <a:t>Collect.exe</a:t>
            </a:r>
          </a:p>
          <a:p>
            <a:pPr lvl="2"/>
            <a:r>
              <a:rPr lang="cs-CZ"/>
              <a:t>DCOMCE.exe</a:t>
            </a:r>
          </a:p>
          <a:p>
            <a:pPr lvl="2"/>
            <a:r>
              <a:rPr lang="cs-CZ"/>
              <a:t>WFCE.exe</a:t>
            </a:r>
          </a:p>
          <a:p>
            <a:pPr lvl="2"/>
            <a:r>
              <a:rPr lang="cs-CZ"/>
              <a:t>IECE.exe</a:t>
            </a:r>
          </a:p>
          <a:p>
            <a:pPr lvl="1"/>
            <a:r>
              <a:rPr lang="cs-CZ"/>
              <a:t>Compatibility Administrator</a:t>
            </a:r>
          </a:p>
          <a:p>
            <a:pPr lvl="2"/>
            <a:r>
              <a:rPr lang="cs-CZ"/>
              <a:t>FixPack.exe</a:t>
            </a:r>
          </a:p>
          <a:p>
            <a:pPr lvl="2"/>
            <a:r>
              <a:rPr lang="cs-CZ"/>
              <a:t>FixInst.exe</a:t>
            </a:r>
          </a:p>
          <a:p>
            <a:pPr lvl="2"/>
            <a:endParaRPr lang="cs-CZ"/>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ástupný symbol pro číslo snímku 3"/>
          <p:cNvSpPr>
            <a:spLocks noGrp="1"/>
          </p:cNvSpPr>
          <p:nvPr>
            <p:ph type="sldNum" sz="quarter" idx="10"/>
          </p:nvPr>
        </p:nvSpPr>
        <p:spPr/>
        <p:txBody>
          <a:bodyPr/>
          <a:lstStyle/>
          <a:p>
            <a:r>
              <a:rPr lang="en-US"/>
              <a:t>Page </a:t>
            </a:r>
            <a:fld id="{6D5A66D0-C19F-42A7-BFAA-EF2FCD9A15B4}" type="slidenum">
              <a:rPr lang="en-US"/>
              <a:pPr/>
              <a:t>4</a:t>
            </a:fld>
            <a:endParaRPr lang="en-US"/>
          </a:p>
        </p:txBody>
      </p:sp>
      <p:sp>
        <p:nvSpPr>
          <p:cNvPr id="292866" name="Rectangle 2"/>
          <p:cNvSpPr>
            <a:spLocks noGrp="1" noChangeArrowheads="1"/>
          </p:cNvSpPr>
          <p:nvPr>
            <p:ph type="title"/>
          </p:nvPr>
        </p:nvSpPr>
        <p:spPr/>
        <p:txBody>
          <a:bodyPr/>
          <a:lstStyle/>
          <a:p>
            <a:r>
              <a:rPr lang="cs-CZ" sz="4400"/>
              <a:t>Úvod</a:t>
            </a:r>
          </a:p>
        </p:txBody>
      </p:sp>
      <p:pic>
        <p:nvPicPr>
          <p:cNvPr id="292869" name="Picture 5" descr="Note-Book-Compu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2514600"/>
            <a:ext cx="793750" cy="763588"/>
          </a:xfrm>
          <a:prstGeom prst="rect">
            <a:avLst/>
          </a:prstGeom>
          <a:noFill/>
          <a:extLst>
            <a:ext uri="{909E8E84-426E-40DD-AFC4-6F175D3DCCD1}">
              <a14:hiddenFill xmlns:a14="http://schemas.microsoft.com/office/drawing/2010/main">
                <a:solidFill>
                  <a:srgbClr val="FFFFFF"/>
                </a:solidFill>
              </a14:hiddenFill>
            </a:ext>
          </a:extLst>
        </p:spPr>
      </p:pic>
      <p:sp>
        <p:nvSpPr>
          <p:cNvPr id="292871" name="Text Box 7"/>
          <p:cNvSpPr txBox="1">
            <a:spLocks noChangeArrowheads="1"/>
          </p:cNvSpPr>
          <p:nvPr/>
        </p:nvSpPr>
        <p:spPr bwMode="auto">
          <a:xfrm>
            <a:off x="762000" y="1219200"/>
            <a:ext cx="18288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cs-CZ" sz="2400" b="1">
                <a:solidFill>
                  <a:schemeClr val="bg1"/>
                </a:solidFill>
              </a:rPr>
              <a:t>Domáci</a:t>
            </a:r>
          </a:p>
          <a:p>
            <a:pPr algn="ctr" eaLnBrk="1" hangingPunct="1">
              <a:spcBef>
                <a:spcPct val="50000"/>
              </a:spcBef>
            </a:pPr>
            <a:r>
              <a:rPr lang="cs-CZ" sz="2400" b="1">
                <a:solidFill>
                  <a:schemeClr val="bg1"/>
                </a:solidFill>
              </a:rPr>
              <a:t>uživatelia</a:t>
            </a:r>
          </a:p>
        </p:txBody>
      </p:sp>
      <p:sp>
        <p:nvSpPr>
          <p:cNvPr id="292894" name="Text Box 30"/>
          <p:cNvSpPr txBox="1">
            <a:spLocks noChangeArrowheads="1"/>
          </p:cNvSpPr>
          <p:nvPr/>
        </p:nvSpPr>
        <p:spPr bwMode="auto">
          <a:xfrm>
            <a:off x="5486400" y="1066800"/>
            <a:ext cx="27432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cs-CZ" sz="2400" b="1">
                <a:solidFill>
                  <a:schemeClr val="bg1"/>
                </a:solidFill>
              </a:rPr>
              <a:t>Firemný</a:t>
            </a:r>
          </a:p>
          <a:p>
            <a:pPr algn="ctr" eaLnBrk="1" hangingPunct="1">
              <a:spcBef>
                <a:spcPct val="50000"/>
              </a:spcBef>
            </a:pPr>
            <a:r>
              <a:rPr lang="cs-CZ" sz="2400" b="1">
                <a:solidFill>
                  <a:schemeClr val="bg1"/>
                </a:solidFill>
              </a:rPr>
              <a:t>sektor</a:t>
            </a:r>
          </a:p>
        </p:txBody>
      </p:sp>
      <p:pic>
        <p:nvPicPr>
          <p:cNvPr id="292895" name="Picture 31" descr="Note-Book-Compu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2209800"/>
            <a:ext cx="793750" cy="763588"/>
          </a:xfrm>
          <a:prstGeom prst="rect">
            <a:avLst/>
          </a:prstGeom>
          <a:noFill/>
          <a:extLst>
            <a:ext uri="{909E8E84-426E-40DD-AFC4-6F175D3DCCD1}">
              <a14:hiddenFill xmlns:a14="http://schemas.microsoft.com/office/drawing/2010/main">
                <a:solidFill>
                  <a:srgbClr val="FFFFFF"/>
                </a:solidFill>
              </a14:hiddenFill>
            </a:ext>
          </a:extLst>
        </p:spPr>
      </p:pic>
      <p:pic>
        <p:nvPicPr>
          <p:cNvPr id="292896" name="Picture 32" descr="Note-Book-Compu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2362200"/>
            <a:ext cx="793750" cy="763588"/>
          </a:xfrm>
          <a:prstGeom prst="rect">
            <a:avLst/>
          </a:prstGeom>
          <a:noFill/>
          <a:extLst>
            <a:ext uri="{909E8E84-426E-40DD-AFC4-6F175D3DCCD1}">
              <a14:hiddenFill xmlns:a14="http://schemas.microsoft.com/office/drawing/2010/main">
                <a:solidFill>
                  <a:srgbClr val="FFFFFF"/>
                </a:solidFill>
              </a14:hiddenFill>
            </a:ext>
          </a:extLst>
        </p:spPr>
      </p:pic>
      <p:pic>
        <p:nvPicPr>
          <p:cNvPr id="292897" name="Picture 33" descr="Note-Book-Compu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2514600"/>
            <a:ext cx="793750" cy="763588"/>
          </a:xfrm>
          <a:prstGeom prst="rect">
            <a:avLst/>
          </a:prstGeom>
          <a:noFill/>
          <a:extLst>
            <a:ext uri="{909E8E84-426E-40DD-AFC4-6F175D3DCCD1}">
              <a14:hiddenFill xmlns:a14="http://schemas.microsoft.com/office/drawing/2010/main">
                <a:solidFill>
                  <a:srgbClr val="FFFFFF"/>
                </a:solidFill>
              </a14:hiddenFill>
            </a:ext>
          </a:extLst>
        </p:spPr>
      </p:pic>
      <p:pic>
        <p:nvPicPr>
          <p:cNvPr id="292898" name="Picture 34" descr="Note-Book-Compu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2362200"/>
            <a:ext cx="793750" cy="763588"/>
          </a:xfrm>
          <a:prstGeom prst="rect">
            <a:avLst/>
          </a:prstGeom>
          <a:noFill/>
          <a:extLst>
            <a:ext uri="{909E8E84-426E-40DD-AFC4-6F175D3DCCD1}">
              <a14:hiddenFill xmlns:a14="http://schemas.microsoft.com/office/drawing/2010/main">
                <a:solidFill>
                  <a:srgbClr val="FFFFFF"/>
                </a:solidFill>
              </a14:hiddenFill>
            </a:ext>
          </a:extLst>
        </p:spPr>
      </p:pic>
      <p:pic>
        <p:nvPicPr>
          <p:cNvPr id="292899" name="Picture 35" descr="Note-Book-Compu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2514600"/>
            <a:ext cx="793750" cy="763588"/>
          </a:xfrm>
          <a:prstGeom prst="rect">
            <a:avLst/>
          </a:prstGeom>
          <a:noFill/>
          <a:extLst>
            <a:ext uri="{909E8E84-426E-40DD-AFC4-6F175D3DCCD1}">
              <a14:hiddenFill xmlns:a14="http://schemas.microsoft.com/office/drawing/2010/main">
                <a:solidFill>
                  <a:srgbClr val="FFFFFF"/>
                </a:solidFill>
              </a14:hiddenFill>
            </a:ext>
          </a:extLst>
        </p:spPr>
      </p:pic>
      <p:pic>
        <p:nvPicPr>
          <p:cNvPr id="292900" name="Picture 36" descr="Note-Book-Compu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2667000"/>
            <a:ext cx="793750" cy="763588"/>
          </a:xfrm>
          <a:prstGeom prst="rect">
            <a:avLst/>
          </a:prstGeom>
          <a:noFill/>
          <a:extLst>
            <a:ext uri="{909E8E84-426E-40DD-AFC4-6F175D3DCCD1}">
              <a14:hiddenFill xmlns:a14="http://schemas.microsoft.com/office/drawing/2010/main">
                <a:solidFill>
                  <a:srgbClr val="FFFFFF"/>
                </a:solidFill>
              </a14:hiddenFill>
            </a:ext>
          </a:extLst>
        </p:spPr>
      </p:pic>
      <p:sp>
        <p:nvSpPr>
          <p:cNvPr id="292901" name="Text Box 37"/>
          <p:cNvSpPr txBox="1">
            <a:spLocks noChangeArrowheads="1"/>
          </p:cNvSpPr>
          <p:nvPr/>
        </p:nvSpPr>
        <p:spPr bwMode="auto">
          <a:xfrm>
            <a:off x="152400" y="38862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cs-CZ" sz="2400" b="1">
                <a:solidFill>
                  <a:schemeClr val="bg1"/>
                </a:solidFill>
              </a:rPr>
              <a:t>ZJEDNODUŠIŤ!!!</a:t>
            </a:r>
          </a:p>
        </p:txBody>
      </p:sp>
      <p:sp>
        <p:nvSpPr>
          <p:cNvPr id="292902" name="Text Box 38"/>
          <p:cNvSpPr txBox="1">
            <a:spLocks noChangeArrowheads="1"/>
          </p:cNvSpPr>
          <p:nvPr/>
        </p:nvSpPr>
        <p:spPr bwMode="auto">
          <a:xfrm>
            <a:off x="5867400" y="3962400"/>
            <a:ext cx="32766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cs-CZ" sz="2400" b="1">
                <a:solidFill>
                  <a:schemeClr val="bg1"/>
                </a:solidFill>
              </a:rPr>
              <a:t>Poskytnúť viac</a:t>
            </a:r>
          </a:p>
          <a:p>
            <a:pPr algn="ctr" eaLnBrk="1" hangingPunct="1">
              <a:spcBef>
                <a:spcPct val="50000"/>
              </a:spcBef>
            </a:pPr>
            <a:r>
              <a:rPr lang="cs-CZ" sz="2400" b="1">
                <a:solidFill>
                  <a:schemeClr val="bg1"/>
                </a:solidFill>
              </a:rPr>
              <a:t>možností!!!</a:t>
            </a:r>
          </a:p>
        </p:txBody>
      </p:sp>
      <p:pic>
        <p:nvPicPr>
          <p:cNvPr id="292904" name="Picture 40" descr="big yellow arro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057400"/>
            <a:ext cx="990600" cy="836613"/>
          </a:xfrm>
          <a:prstGeom prst="rect">
            <a:avLst/>
          </a:prstGeom>
          <a:noFill/>
          <a:extLst>
            <a:ext uri="{909E8E84-426E-40DD-AFC4-6F175D3DCCD1}">
              <a14:hiddenFill xmlns:a14="http://schemas.microsoft.com/office/drawing/2010/main">
                <a:solidFill>
                  <a:srgbClr val="FFFFFF"/>
                </a:solidFill>
              </a14:hiddenFill>
            </a:ext>
          </a:extLst>
        </p:spPr>
      </p:pic>
      <p:pic>
        <p:nvPicPr>
          <p:cNvPr id="292906" name="Picture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352226">
            <a:off x="5257800" y="1905000"/>
            <a:ext cx="13716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2908" name="Picture 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2743200"/>
            <a:ext cx="184785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92902"/>
                                        </p:tgtEl>
                                        <p:attrNameLst>
                                          <p:attrName>style.visibility</p:attrName>
                                        </p:attrNameLst>
                                      </p:cBhvr>
                                      <p:to>
                                        <p:strVal val="visible"/>
                                      </p:to>
                                    </p:set>
                                    <p:anim calcmode="lin" valueType="num">
                                      <p:cBhvr>
                                        <p:cTn id="7" dur="500" fill="hold"/>
                                        <p:tgtEl>
                                          <p:spTgt spid="292902"/>
                                        </p:tgtEl>
                                        <p:attrNameLst>
                                          <p:attrName>ppt_w</p:attrName>
                                        </p:attrNameLst>
                                      </p:cBhvr>
                                      <p:tavLst>
                                        <p:tav tm="0">
                                          <p:val>
                                            <p:fltVal val="0"/>
                                          </p:val>
                                        </p:tav>
                                        <p:tav tm="100000">
                                          <p:val>
                                            <p:strVal val="#ppt_w"/>
                                          </p:val>
                                        </p:tav>
                                      </p:tavLst>
                                    </p:anim>
                                    <p:anim calcmode="lin" valueType="num">
                                      <p:cBhvr>
                                        <p:cTn id="8" dur="500" fill="hold"/>
                                        <p:tgtEl>
                                          <p:spTgt spid="292902"/>
                                        </p:tgtEl>
                                        <p:attrNameLst>
                                          <p:attrName>ppt_h</p:attrName>
                                        </p:attrNameLst>
                                      </p:cBhvr>
                                      <p:tavLst>
                                        <p:tav tm="0">
                                          <p:val>
                                            <p:fltVal val="0"/>
                                          </p:val>
                                        </p:tav>
                                        <p:tav tm="100000">
                                          <p:val>
                                            <p:strVal val="#ppt_h"/>
                                          </p:val>
                                        </p:tav>
                                      </p:tavLst>
                                    </p:anim>
                                    <p:animEffect transition="in" filter="fade">
                                      <p:cBhvr>
                                        <p:cTn id="9" dur="500"/>
                                        <p:tgtEl>
                                          <p:spTgt spid="29290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92901"/>
                                        </p:tgtEl>
                                        <p:attrNameLst>
                                          <p:attrName>style.visibility</p:attrName>
                                        </p:attrNameLst>
                                      </p:cBhvr>
                                      <p:to>
                                        <p:strVal val="visible"/>
                                      </p:to>
                                    </p:set>
                                    <p:anim calcmode="lin" valueType="num">
                                      <p:cBhvr>
                                        <p:cTn id="12" dur="500" fill="hold"/>
                                        <p:tgtEl>
                                          <p:spTgt spid="292901"/>
                                        </p:tgtEl>
                                        <p:attrNameLst>
                                          <p:attrName>ppt_w</p:attrName>
                                        </p:attrNameLst>
                                      </p:cBhvr>
                                      <p:tavLst>
                                        <p:tav tm="0">
                                          <p:val>
                                            <p:fltVal val="0"/>
                                          </p:val>
                                        </p:tav>
                                        <p:tav tm="100000">
                                          <p:val>
                                            <p:strVal val="#ppt_w"/>
                                          </p:val>
                                        </p:tav>
                                      </p:tavLst>
                                    </p:anim>
                                    <p:anim calcmode="lin" valueType="num">
                                      <p:cBhvr>
                                        <p:cTn id="13" dur="500" fill="hold"/>
                                        <p:tgtEl>
                                          <p:spTgt spid="292901"/>
                                        </p:tgtEl>
                                        <p:attrNameLst>
                                          <p:attrName>ppt_h</p:attrName>
                                        </p:attrNameLst>
                                      </p:cBhvr>
                                      <p:tavLst>
                                        <p:tav tm="0">
                                          <p:val>
                                            <p:fltVal val="0"/>
                                          </p:val>
                                        </p:tav>
                                        <p:tav tm="100000">
                                          <p:val>
                                            <p:strVal val="#ppt_h"/>
                                          </p:val>
                                        </p:tav>
                                      </p:tavLst>
                                    </p:anim>
                                    <p:animEffect transition="in" filter="fade">
                                      <p:cBhvr>
                                        <p:cTn id="14" dur="500"/>
                                        <p:tgtEl>
                                          <p:spTgt spid="292901"/>
                                        </p:tgtEl>
                                      </p:cBhvr>
                                    </p:animEffect>
                                  </p:childTnLst>
                                </p:cTn>
                              </p:par>
                              <p:par>
                                <p:cTn id="15" presetID="53" presetClass="entr" presetSubtype="0" fill="hold" nodeType="withEffect">
                                  <p:stCondLst>
                                    <p:cond delay="0"/>
                                  </p:stCondLst>
                                  <p:childTnLst>
                                    <p:set>
                                      <p:cBhvr>
                                        <p:cTn id="16" dur="1" fill="hold">
                                          <p:stCondLst>
                                            <p:cond delay="0"/>
                                          </p:stCondLst>
                                        </p:cTn>
                                        <p:tgtEl>
                                          <p:spTgt spid="292904"/>
                                        </p:tgtEl>
                                        <p:attrNameLst>
                                          <p:attrName>style.visibility</p:attrName>
                                        </p:attrNameLst>
                                      </p:cBhvr>
                                      <p:to>
                                        <p:strVal val="visible"/>
                                      </p:to>
                                    </p:set>
                                    <p:anim calcmode="lin" valueType="num">
                                      <p:cBhvr>
                                        <p:cTn id="17" dur="500" fill="hold"/>
                                        <p:tgtEl>
                                          <p:spTgt spid="292904"/>
                                        </p:tgtEl>
                                        <p:attrNameLst>
                                          <p:attrName>ppt_w</p:attrName>
                                        </p:attrNameLst>
                                      </p:cBhvr>
                                      <p:tavLst>
                                        <p:tav tm="0">
                                          <p:val>
                                            <p:fltVal val="0"/>
                                          </p:val>
                                        </p:tav>
                                        <p:tav tm="100000">
                                          <p:val>
                                            <p:strVal val="#ppt_w"/>
                                          </p:val>
                                        </p:tav>
                                      </p:tavLst>
                                    </p:anim>
                                    <p:anim calcmode="lin" valueType="num">
                                      <p:cBhvr>
                                        <p:cTn id="18" dur="500" fill="hold"/>
                                        <p:tgtEl>
                                          <p:spTgt spid="292904"/>
                                        </p:tgtEl>
                                        <p:attrNameLst>
                                          <p:attrName>ppt_h</p:attrName>
                                        </p:attrNameLst>
                                      </p:cBhvr>
                                      <p:tavLst>
                                        <p:tav tm="0">
                                          <p:val>
                                            <p:fltVal val="0"/>
                                          </p:val>
                                        </p:tav>
                                        <p:tav tm="100000">
                                          <p:val>
                                            <p:strVal val="#ppt_h"/>
                                          </p:val>
                                        </p:tav>
                                      </p:tavLst>
                                    </p:anim>
                                    <p:animEffect transition="in" filter="fade">
                                      <p:cBhvr>
                                        <p:cTn id="19" dur="500"/>
                                        <p:tgtEl>
                                          <p:spTgt spid="292904"/>
                                        </p:tgtEl>
                                      </p:cBhvr>
                                    </p:animEffect>
                                  </p:childTnLst>
                                </p:cTn>
                              </p:par>
                              <p:par>
                                <p:cTn id="20" presetID="53" presetClass="entr" presetSubtype="0" fill="hold" nodeType="withEffect">
                                  <p:stCondLst>
                                    <p:cond delay="0"/>
                                  </p:stCondLst>
                                  <p:childTnLst>
                                    <p:set>
                                      <p:cBhvr>
                                        <p:cTn id="21" dur="1" fill="hold">
                                          <p:stCondLst>
                                            <p:cond delay="0"/>
                                          </p:stCondLst>
                                        </p:cTn>
                                        <p:tgtEl>
                                          <p:spTgt spid="292906"/>
                                        </p:tgtEl>
                                        <p:attrNameLst>
                                          <p:attrName>style.visibility</p:attrName>
                                        </p:attrNameLst>
                                      </p:cBhvr>
                                      <p:to>
                                        <p:strVal val="visible"/>
                                      </p:to>
                                    </p:set>
                                    <p:anim calcmode="lin" valueType="num">
                                      <p:cBhvr>
                                        <p:cTn id="22" dur="500" fill="hold"/>
                                        <p:tgtEl>
                                          <p:spTgt spid="292906"/>
                                        </p:tgtEl>
                                        <p:attrNameLst>
                                          <p:attrName>ppt_w</p:attrName>
                                        </p:attrNameLst>
                                      </p:cBhvr>
                                      <p:tavLst>
                                        <p:tav tm="0">
                                          <p:val>
                                            <p:fltVal val="0"/>
                                          </p:val>
                                        </p:tav>
                                        <p:tav tm="100000">
                                          <p:val>
                                            <p:strVal val="#ppt_w"/>
                                          </p:val>
                                        </p:tav>
                                      </p:tavLst>
                                    </p:anim>
                                    <p:anim calcmode="lin" valueType="num">
                                      <p:cBhvr>
                                        <p:cTn id="23" dur="500" fill="hold"/>
                                        <p:tgtEl>
                                          <p:spTgt spid="292906"/>
                                        </p:tgtEl>
                                        <p:attrNameLst>
                                          <p:attrName>ppt_h</p:attrName>
                                        </p:attrNameLst>
                                      </p:cBhvr>
                                      <p:tavLst>
                                        <p:tav tm="0">
                                          <p:val>
                                            <p:fltVal val="0"/>
                                          </p:val>
                                        </p:tav>
                                        <p:tav tm="100000">
                                          <p:val>
                                            <p:strVal val="#ppt_h"/>
                                          </p:val>
                                        </p:tav>
                                      </p:tavLst>
                                    </p:anim>
                                    <p:animEffect transition="in" filter="fade">
                                      <p:cBhvr>
                                        <p:cTn id="24" dur="500"/>
                                        <p:tgtEl>
                                          <p:spTgt spid="292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901" grpId="0"/>
      <p:bldP spid="29290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0"/>
          </p:nvPr>
        </p:nvSpPr>
        <p:spPr/>
        <p:txBody>
          <a:bodyPr/>
          <a:lstStyle/>
          <a:p>
            <a:r>
              <a:rPr lang="en-US"/>
              <a:t>Page </a:t>
            </a:r>
            <a:fld id="{77C5097B-F02F-4A1F-B3AA-273D970E523C}" type="slidenum">
              <a:rPr lang="en-US"/>
              <a:pPr/>
              <a:t>40</a:t>
            </a:fld>
            <a:endParaRPr lang="en-US"/>
          </a:p>
        </p:txBody>
      </p:sp>
      <p:sp>
        <p:nvSpPr>
          <p:cNvPr id="373762" name="Rectangle 2"/>
          <p:cNvSpPr>
            <a:spLocks noGrp="1" noChangeArrowheads="1"/>
          </p:cNvSpPr>
          <p:nvPr>
            <p:ph type="title"/>
          </p:nvPr>
        </p:nvSpPr>
        <p:spPr/>
        <p:txBody>
          <a:bodyPr/>
          <a:lstStyle/>
          <a:p>
            <a:r>
              <a:rPr lang="cs-CZ"/>
              <a:t>Deployment</a:t>
            </a:r>
          </a:p>
        </p:txBody>
      </p:sp>
      <p:sp>
        <p:nvSpPr>
          <p:cNvPr id="373763" name="Rectangle 3"/>
          <p:cNvSpPr>
            <a:spLocks noGrp="1" noChangeArrowheads="1"/>
          </p:cNvSpPr>
          <p:nvPr>
            <p:ph type="body" idx="1"/>
          </p:nvPr>
        </p:nvSpPr>
        <p:spPr/>
        <p:txBody>
          <a:bodyPr/>
          <a:lstStyle/>
          <a:p>
            <a:r>
              <a:rPr lang="cs-CZ"/>
              <a:t>SMS/Unicenter/Tivoli</a:t>
            </a:r>
          </a:p>
          <a:p>
            <a:r>
              <a:rPr lang="cs-CZ"/>
              <a:t>Group Policy</a:t>
            </a:r>
          </a:p>
          <a:p>
            <a:r>
              <a:rPr lang="cs-CZ"/>
              <a:t>Logon Script</a:t>
            </a:r>
          </a:p>
          <a:p>
            <a:r>
              <a:rPr lang="cs-CZ"/>
              <a:t>Windows Update/WUS/SUS</a:t>
            </a:r>
          </a:p>
          <a:p>
            <a:r>
              <a:rPr lang="cs-CZ"/>
              <a:t>Inštalačné CD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0"/>
          </p:nvPr>
        </p:nvSpPr>
        <p:spPr/>
        <p:txBody>
          <a:bodyPr/>
          <a:lstStyle/>
          <a:p>
            <a:r>
              <a:rPr lang="en-US"/>
              <a:t>Page </a:t>
            </a:r>
            <a:fld id="{71D2D28C-569B-4E8D-8598-0101DC7A8178}" type="slidenum">
              <a:rPr lang="en-US"/>
              <a:pPr/>
              <a:t>41</a:t>
            </a:fld>
            <a:endParaRPr lang="en-US"/>
          </a:p>
        </p:txBody>
      </p:sp>
      <p:sp>
        <p:nvSpPr>
          <p:cNvPr id="364546" name="Rectangle 2"/>
          <p:cNvSpPr>
            <a:spLocks noGrp="1" noChangeArrowheads="1"/>
          </p:cNvSpPr>
          <p:nvPr>
            <p:ph type="title"/>
          </p:nvPr>
        </p:nvSpPr>
        <p:spPr/>
        <p:txBody>
          <a:bodyPr/>
          <a:lstStyle/>
          <a:p>
            <a:r>
              <a:rPr lang="en-US"/>
              <a:t>Troubleshooting</a:t>
            </a:r>
            <a:endParaRPr lang="cs-CZ"/>
          </a:p>
        </p:txBody>
      </p:sp>
      <p:sp>
        <p:nvSpPr>
          <p:cNvPr id="364547" name="Rectangle 3"/>
          <p:cNvSpPr>
            <a:spLocks noGrp="1" noChangeArrowheads="1"/>
          </p:cNvSpPr>
          <p:nvPr>
            <p:ph type="body" idx="1"/>
          </p:nvPr>
        </p:nvSpPr>
        <p:spPr/>
        <p:txBody>
          <a:bodyPr/>
          <a:lstStyle/>
          <a:p>
            <a:pPr>
              <a:lnSpc>
                <a:spcPct val="90000"/>
              </a:lnSpc>
            </a:pPr>
            <a:r>
              <a:rPr lang="en-US" sz="2400"/>
              <a:t>Windows Update</a:t>
            </a:r>
          </a:p>
          <a:p>
            <a:pPr lvl="1">
              <a:lnSpc>
                <a:spcPct val="90000"/>
              </a:lnSpc>
            </a:pPr>
            <a:r>
              <a:rPr lang="cs-CZ" sz="2000"/>
              <a:t>@echo off</a:t>
            </a:r>
          </a:p>
          <a:p>
            <a:pPr lvl="1">
              <a:lnSpc>
                <a:spcPct val="90000"/>
              </a:lnSpc>
            </a:pPr>
            <a:r>
              <a:rPr lang="cs-CZ" sz="2000"/>
              <a:t>Echo . Registracia Ms XML kniznice</a:t>
            </a:r>
          </a:p>
          <a:p>
            <a:pPr lvl="1">
              <a:lnSpc>
                <a:spcPct val="90000"/>
              </a:lnSpc>
            </a:pPr>
            <a:r>
              <a:rPr lang="cs-CZ" sz="2000"/>
              <a:t>regsvr32 /s msxml3.dll </a:t>
            </a:r>
          </a:p>
          <a:p>
            <a:pPr lvl="1">
              <a:lnSpc>
                <a:spcPct val="90000"/>
              </a:lnSpc>
            </a:pPr>
            <a:r>
              <a:rPr lang="cs-CZ" sz="2000"/>
              <a:t>Echo . Zastavenie sluzby</a:t>
            </a:r>
          </a:p>
          <a:p>
            <a:pPr lvl="1">
              <a:lnSpc>
                <a:spcPct val="90000"/>
              </a:lnSpc>
            </a:pPr>
            <a:r>
              <a:rPr lang="cs-CZ" sz="2000"/>
              <a:t>net stop wuauserv </a:t>
            </a:r>
          </a:p>
          <a:p>
            <a:pPr lvl="1">
              <a:lnSpc>
                <a:spcPct val="90000"/>
              </a:lnSpc>
            </a:pPr>
            <a:r>
              <a:rPr lang="cs-CZ" sz="2000"/>
              <a:t>echo . Zmazanie DataStore</a:t>
            </a:r>
          </a:p>
          <a:p>
            <a:pPr lvl="1">
              <a:lnSpc>
                <a:spcPct val="90000"/>
              </a:lnSpc>
            </a:pPr>
            <a:r>
              <a:rPr lang="cs-CZ" sz="2000"/>
              <a:t>cd /d %windir%\SoftwareDistribution </a:t>
            </a:r>
          </a:p>
          <a:p>
            <a:pPr lvl="1">
              <a:lnSpc>
                <a:spcPct val="90000"/>
              </a:lnSpc>
            </a:pPr>
            <a:r>
              <a:rPr lang="cs-CZ" sz="2000"/>
              <a:t>rd /s DataStore</a:t>
            </a:r>
          </a:p>
          <a:p>
            <a:pPr lvl="1">
              <a:lnSpc>
                <a:spcPct val="90000"/>
              </a:lnSpc>
            </a:pPr>
            <a:r>
              <a:rPr lang="cs-CZ" sz="2000"/>
              <a:t>Echo . Spustenie sluzby</a:t>
            </a:r>
          </a:p>
          <a:p>
            <a:pPr lvl="1">
              <a:lnSpc>
                <a:spcPct val="90000"/>
              </a:lnSpc>
            </a:pPr>
            <a:r>
              <a:rPr lang="cs-CZ" sz="2000"/>
              <a:t>net start wuauserv </a:t>
            </a:r>
          </a:p>
          <a:p>
            <a:pPr lvl="1">
              <a:lnSpc>
                <a:spcPct val="90000"/>
              </a:lnSpc>
            </a:pPr>
            <a:r>
              <a:rPr lang="cs-CZ" sz="2000"/>
              <a:t>Echo . Zrestartovanie pocitaca</a:t>
            </a:r>
          </a:p>
          <a:p>
            <a:pPr lvl="1">
              <a:lnSpc>
                <a:spcPct val="90000"/>
              </a:lnSpc>
            </a:pPr>
            <a:r>
              <a:rPr lang="cs-CZ" sz="2000"/>
              <a:t>shutdown -r -f -t 01</a:t>
            </a:r>
          </a:p>
          <a:p>
            <a:pPr lvl="1">
              <a:lnSpc>
                <a:spcPct val="90000"/>
              </a:lnSpc>
            </a:pPr>
            <a:endParaRPr lang="cs-CZ" sz="20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0"/>
          </p:nvPr>
        </p:nvSpPr>
        <p:spPr/>
        <p:txBody>
          <a:bodyPr/>
          <a:lstStyle/>
          <a:p>
            <a:r>
              <a:rPr lang="en-US"/>
              <a:t>Page </a:t>
            </a:r>
            <a:fld id="{BF54E4DC-DA6E-4CB6-8C1B-11786803B724}" type="slidenum">
              <a:rPr lang="en-US"/>
              <a:pPr/>
              <a:t>42</a:t>
            </a:fld>
            <a:endParaRPr lang="en-US"/>
          </a:p>
        </p:txBody>
      </p:sp>
      <p:sp>
        <p:nvSpPr>
          <p:cNvPr id="366594" name="Rectangle 2"/>
          <p:cNvSpPr>
            <a:spLocks noGrp="1" noChangeArrowheads="1"/>
          </p:cNvSpPr>
          <p:nvPr>
            <p:ph type="title"/>
          </p:nvPr>
        </p:nvSpPr>
        <p:spPr/>
        <p:txBody>
          <a:bodyPr/>
          <a:lstStyle/>
          <a:p>
            <a:r>
              <a:rPr lang="cs-CZ"/>
              <a:t>Troubleshooting</a:t>
            </a:r>
          </a:p>
        </p:txBody>
      </p:sp>
      <p:sp>
        <p:nvSpPr>
          <p:cNvPr id="366595" name="Rectangle 3"/>
          <p:cNvSpPr>
            <a:spLocks noGrp="1" noChangeArrowheads="1"/>
          </p:cNvSpPr>
          <p:nvPr>
            <p:ph type="body" idx="1"/>
          </p:nvPr>
        </p:nvSpPr>
        <p:spPr/>
        <p:txBody>
          <a:bodyPr/>
          <a:lstStyle/>
          <a:p>
            <a:r>
              <a:rPr lang="cs-CZ"/>
              <a:t>Odinštalovanie SP2</a:t>
            </a:r>
          </a:p>
          <a:p>
            <a:pPr lvl="1"/>
            <a:r>
              <a:rPr lang="cs-CZ"/>
              <a:t>Add/Remove Programs</a:t>
            </a:r>
          </a:p>
          <a:p>
            <a:pPr lvl="1"/>
            <a:r>
              <a:rPr lang="en-US"/>
              <a:t>%</a:t>
            </a:r>
            <a:r>
              <a:rPr lang="cs-CZ"/>
              <a:t>windir</a:t>
            </a:r>
            <a:r>
              <a:rPr lang="en-US"/>
              <a:t>%</a:t>
            </a:r>
            <a:r>
              <a:rPr lang="cs-CZ"/>
              <a:t>\$NtServicePackUninstall$\spuninst\spuninst.exe </a:t>
            </a:r>
          </a:p>
          <a:p>
            <a:pPr lvl="1"/>
            <a:r>
              <a:rPr lang="cs-CZ"/>
              <a:t>System Restore - </a:t>
            </a:r>
            <a:r>
              <a:rPr lang="cs-CZ" b="1"/>
              <a:t>%SystemRoot%\System32\restore\rstrui.exe</a:t>
            </a:r>
            <a:r>
              <a:rPr lang="cs-CZ"/>
              <a:t> </a:t>
            </a:r>
          </a:p>
          <a:p>
            <a:pPr lvl="1"/>
            <a:r>
              <a:rPr lang="cs-CZ"/>
              <a:t>Recovery Console</a:t>
            </a:r>
          </a:p>
          <a:p>
            <a:pPr lvl="2"/>
            <a:r>
              <a:rPr lang="cs-CZ" b="1"/>
              <a:t>cd $ntservicepackuninstall$\spuninst</a:t>
            </a:r>
            <a:r>
              <a:rPr lang="cs-CZ"/>
              <a:t> </a:t>
            </a:r>
          </a:p>
          <a:p>
            <a:pPr lvl="2"/>
            <a:r>
              <a:rPr lang="cs-CZ"/>
              <a:t>batch spuninst.txt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0"/>
          </p:nvPr>
        </p:nvSpPr>
        <p:spPr/>
        <p:txBody>
          <a:bodyPr/>
          <a:lstStyle/>
          <a:p>
            <a:r>
              <a:rPr lang="en-US"/>
              <a:t>Page </a:t>
            </a:r>
            <a:fld id="{00167752-58E3-4E03-ADD0-FFAF47CB2A78}" type="slidenum">
              <a:rPr lang="en-US"/>
              <a:pPr/>
              <a:t>43</a:t>
            </a:fld>
            <a:endParaRPr lang="en-US"/>
          </a:p>
        </p:txBody>
      </p:sp>
      <p:sp>
        <p:nvSpPr>
          <p:cNvPr id="370690" name="Rectangle 2"/>
          <p:cNvSpPr>
            <a:spLocks noGrp="1" noChangeArrowheads="1"/>
          </p:cNvSpPr>
          <p:nvPr>
            <p:ph type="title"/>
          </p:nvPr>
        </p:nvSpPr>
        <p:spPr/>
        <p:txBody>
          <a:bodyPr/>
          <a:lstStyle/>
          <a:p>
            <a:r>
              <a:rPr lang="en-US"/>
              <a:t>Linky</a:t>
            </a:r>
            <a:endParaRPr lang="cs-CZ"/>
          </a:p>
        </p:txBody>
      </p:sp>
      <p:sp>
        <p:nvSpPr>
          <p:cNvPr id="370691" name="Rectangle 3"/>
          <p:cNvSpPr>
            <a:spLocks noGrp="1" noChangeArrowheads="1"/>
          </p:cNvSpPr>
          <p:nvPr>
            <p:ph type="body" idx="1"/>
          </p:nvPr>
        </p:nvSpPr>
        <p:spPr/>
        <p:txBody>
          <a:bodyPr/>
          <a:lstStyle/>
          <a:p>
            <a:pPr>
              <a:lnSpc>
                <a:spcPct val="90000"/>
              </a:lnSpc>
            </a:pPr>
            <a:r>
              <a:rPr lang="en-US" sz="2000"/>
              <a:t>SP2 for developers</a:t>
            </a:r>
          </a:p>
          <a:p>
            <a:pPr lvl="1">
              <a:lnSpc>
                <a:spcPct val="90000"/>
              </a:lnSpc>
            </a:pPr>
            <a:r>
              <a:rPr lang="en-US" sz="1800">
                <a:hlinkClick r:id="rId2"/>
              </a:rPr>
              <a:t>http://msdn.microsoft.com/security/productinfo/xpsp2/default.aspx</a:t>
            </a:r>
            <a:endParaRPr lang="en-US" sz="1800"/>
          </a:p>
          <a:p>
            <a:pPr>
              <a:lnSpc>
                <a:spcPct val="90000"/>
              </a:lnSpc>
            </a:pPr>
            <a:r>
              <a:rPr lang="en-US" sz="2000"/>
              <a:t>SP2 Changes</a:t>
            </a:r>
          </a:p>
          <a:p>
            <a:pPr lvl="1">
              <a:lnSpc>
                <a:spcPct val="90000"/>
              </a:lnSpc>
            </a:pPr>
            <a:r>
              <a:rPr lang="en-US" sz="1800">
                <a:hlinkClick r:id="rId3"/>
              </a:rPr>
              <a:t>http://www.microsoft.com/technet/prodtechnol/winxppro/maintain/sp2chngs.mspx</a:t>
            </a:r>
            <a:endParaRPr lang="en-US" sz="1800"/>
          </a:p>
          <a:p>
            <a:pPr>
              <a:lnSpc>
                <a:spcPct val="90000"/>
              </a:lnSpc>
            </a:pPr>
            <a:r>
              <a:rPr lang="en-US" sz="2000"/>
              <a:t>List of patches</a:t>
            </a:r>
          </a:p>
          <a:p>
            <a:pPr lvl="1">
              <a:lnSpc>
                <a:spcPct val="90000"/>
              </a:lnSpc>
            </a:pPr>
            <a:r>
              <a:rPr lang="en-US" sz="1800">
                <a:hlinkClick r:id="rId4"/>
              </a:rPr>
              <a:t>http://support.microsoft.com/default.aspx?scid=kb;%5bLN%5d;811113</a:t>
            </a:r>
            <a:endParaRPr lang="en-US" sz="1800"/>
          </a:p>
          <a:p>
            <a:pPr>
              <a:lnSpc>
                <a:spcPct val="90000"/>
              </a:lnSpc>
            </a:pPr>
            <a:r>
              <a:rPr lang="en-US" sz="2000"/>
              <a:t>URLActions</a:t>
            </a:r>
          </a:p>
          <a:p>
            <a:pPr lvl="1">
              <a:lnSpc>
                <a:spcPct val="90000"/>
              </a:lnSpc>
            </a:pPr>
            <a:r>
              <a:rPr lang="en-US" sz="1800">
                <a:hlinkClick r:id="rId5"/>
              </a:rPr>
              <a:t>http://msdn.microsoft.com/library/default.asp?url=/workshop/security/szone/reference/constants/urlaction.asp</a:t>
            </a:r>
            <a:endParaRPr lang="en-US" sz="1800"/>
          </a:p>
          <a:p>
            <a:pPr>
              <a:lnSpc>
                <a:spcPct val="90000"/>
              </a:lnSpc>
            </a:pPr>
            <a:r>
              <a:rPr lang="en-US" sz="2000"/>
              <a:t>Internet Zones</a:t>
            </a:r>
          </a:p>
          <a:p>
            <a:pPr lvl="1">
              <a:lnSpc>
                <a:spcPct val="90000"/>
              </a:lnSpc>
            </a:pPr>
            <a:r>
              <a:rPr lang="en-US" sz="1800">
                <a:hlinkClick r:id="rId6"/>
              </a:rPr>
              <a:t>http://support.microsoft.com/default.aspx?scid=kb;en-us;182569</a:t>
            </a:r>
            <a:endParaRPr lang="en-US" sz="1800"/>
          </a:p>
          <a:p>
            <a:pPr>
              <a:lnSpc>
                <a:spcPct val="90000"/>
              </a:lnSpc>
            </a:pPr>
            <a:r>
              <a:rPr lang="en-US" sz="2000"/>
              <a:t>Group Policy Settings</a:t>
            </a:r>
          </a:p>
          <a:p>
            <a:pPr lvl="1">
              <a:lnSpc>
                <a:spcPct val="90000"/>
              </a:lnSpc>
            </a:pPr>
            <a:r>
              <a:rPr lang="cs-CZ" sz="1800" u="sng">
                <a:hlinkClick r:id="rId7"/>
              </a:rPr>
              <a:t>http://go.microsoft.com/fwlink/?LinkId=22031</a:t>
            </a:r>
            <a:r>
              <a:rPr lang="cs-CZ" sz="1800"/>
              <a:t> </a:t>
            </a:r>
          </a:p>
          <a:p>
            <a:pPr lvl="1">
              <a:lnSpc>
                <a:spcPct val="90000"/>
              </a:lnSpc>
            </a:pPr>
            <a:endParaRPr lang="cs-CZ" sz="1800"/>
          </a:p>
          <a:p>
            <a:pPr lvl="1">
              <a:lnSpc>
                <a:spcPct val="90000"/>
              </a:lnSpc>
            </a:pPr>
            <a:endParaRPr lang="cs-CZ" sz="1800"/>
          </a:p>
          <a:p>
            <a:pPr lvl="1">
              <a:lnSpc>
                <a:spcPct val="90000"/>
              </a:lnSpc>
            </a:pPr>
            <a:endParaRPr lang="en-US" sz="1800"/>
          </a:p>
          <a:p>
            <a:pPr lvl="1">
              <a:lnSpc>
                <a:spcPct val="90000"/>
              </a:lnSpc>
            </a:pPr>
            <a:endParaRPr lang="cs-CZ"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Zástupný symbol pro číslo snímku 2"/>
          <p:cNvSpPr>
            <a:spLocks noGrp="1"/>
          </p:cNvSpPr>
          <p:nvPr>
            <p:ph type="sldNum" sz="quarter" idx="10"/>
          </p:nvPr>
        </p:nvSpPr>
        <p:spPr/>
        <p:txBody>
          <a:bodyPr/>
          <a:lstStyle/>
          <a:p>
            <a:r>
              <a:rPr lang="en-US"/>
              <a:t>Page </a:t>
            </a:r>
            <a:fld id="{991BE608-DA16-4937-91A3-B47F5DEA0E97}" type="slidenum">
              <a:rPr lang="en-US"/>
              <a:pPr/>
              <a:t>5</a:t>
            </a:fld>
            <a:endParaRPr lang="en-US"/>
          </a:p>
        </p:txBody>
      </p:sp>
      <p:pic>
        <p:nvPicPr>
          <p:cNvPr id="171010" name="Picture 2" descr="Note-Book-Comp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7050" y="1216025"/>
            <a:ext cx="5549900" cy="5337175"/>
          </a:xfrm>
          <a:prstGeom prst="rect">
            <a:avLst/>
          </a:prstGeom>
          <a:noFill/>
          <a:extLst>
            <a:ext uri="{909E8E84-426E-40DD-AFC4-6F175D3DCCD1}">
              <a14:hiddenFill xmlns:a14="http://schemas.microsoft.com/office/drawing/2010/main">
                <a:solidFill>
                  <a:srgbClr val="FFFFFF"/>
                </a:solidFill>
              </a14:hiddenFill>
            </a:ext>
          </a:extLst>
        </p:spPr>
      </p:pic>
      <p:pic>
        <p:nvPicPr>
          <p:cNvPr id="171044" name="Picture 36" descr="large blue gradient rounded rectan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590800"/>
            <a:ext cx="7620000" cy="2689225"/>
          </a:xfrm>
          <a:prstGeom prst="rect">
            <a:avLst/>
          </a:prstGeom>
          <a:noFill/>
          <a:extLst>
            <a:ext uri="{909E8E84-426E-40DD-AFC4-6F175D3DCCD1}">
              <a14:hiddenFill xmlns:a14="http://schemas.microsoft.com/office/drawing/2010/main">
                <a:solidFill>
                  <a:srgbClr val="FFFFFF"/>
                </a:solidFill>
              </a14:hiddenFill>
            </a:ext>
          </a:extLst>
        </p:spPr>
      </p:pic>
      <p:grpSp>
        <p:nvGrpSpPr>
          <p:cNvPr id="171061" name="Group 53"/>
          <p:cNvGrpSpPr>
            <a:grpSpLocks/>
          </p:cNvGrpSpPr>
          <p:nvPr/>
        </p:nvGrpSpPr>
        <p:grpSpPr bwMode="auto">
          <a:xfrm>
            <a:off x="4876800" y="3233738"/>
            <a:ext cx="1295400" cy="1857375"/>
            <a:chOff x="3072" y="2037"/>
            <a:chExt cx="816" cy="1170"/>
          </a:xfrm>
        </p:grpSpPr>
        <p:pic>
          <p:nvPicPr>
            <p:cNvPr id="171062" name="Picture 54" descr="dimm ram memory chi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2" y="2037"/>
              <a:ext cx="816" cy="795"/>
            </a:xfrm>
            <a:prstGeom prst="rect">
              <a:avLst/>
            </a:prstGeom>
            <a:noFill/>
            <a:extLst>
              <a:ext uri="{909E8E84-426E-40DD-AFC4-6F175D3DCCD1}">
                <a14:hiddenFill xmlns:a14="http://schemas.microsoft.com/office/drawing/2010/main">
                  <a:solidFill>
                    <a:srgbClr val="FFFFFF"/>
                  </a:solidFill>
                </a14:hiddenFill>
              </a:ext>
            </a:extLst>
          </p:spPr>
        </p:pic>
        <p:sp>
          <p:nvSpPr>
            <p:cNvPr id="171063" name="Text Box 55"/>
            <p:cNvSpPr txBox="1">
              <a:spLocks noChangeArrowheads="1"/>
            </p:cNvSpPr>
            <p:nvPr/>
          </p:nvSpPr>
          <p:spPr bwMode="auto">
            <a:xfrm>
              <a:off x="3139" y="2957"/>
              <a:ext cx="72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000" b="1">
                  <a:solidFill>
                    <a:schemeClr val="bg1"/>
                  </a:solidFill>
                  <a:effectLst>
                    <a:outerShdw blurRad="38100" dist="38100" dir="2700000" algn="tl">
                      <a:srgbClr val="C0C0C0"/>
                    </a:outerShdw>
                  </a:effectLst>
                </a:rPr>
                <a:t>Memory</a:t>
              </a:r>
            </a:p>
          </p:txBody>
        </p:sp>
      </p:grpSp>
      <p:grpSp>
        <p:nvGrpSpPr>
          <p:cNvPr id="171064" name="Group 56"/>
          <p:cNvGrpSpPr>
            <a:grpSpLocks/>
          </p:cNvGrpSpPr>
          <p:nvPr/>
        </p:nvGrpSpPr>
        <p:grpSpPr bwMode="auto">
          <a:xfrm>
            <a:off x="2773363" y="3255963"/>
            <a:ext cx="1722437" cy="1835150"/>
            <a:chOff x="1747" y="2051"/>
            <a:chExt cx="1085" cy="1156"/>
          </a:xfrm>
        </p:grpSpPr>
        <p:grpSp>
          <p:nvGrpSpPr>
            <p:cNvPr id="171065" name="Group 57"/>
            <p:cNvGrpSpPr>
              <a:grpSpLocks/>
            </p:cNvGrpSpPr>
            <p:nvPr/>
          </p:nvGrpSpPr>
          <p:grpSpPr bwMode="auto">
            <a:xfrm>
              <a:off x="1776" y="2051"/>
              <a:ext cx="910" cy="733"/>
              <a:chOff x="2368" y="972"/>
              <a:chExt cx="1148" cy="864"/>
            </a:xfrm>
          </p:grpSpPr>
          <p:pic>
            <p:nvPicPr>
              <p:cNvPr id="171066" name="Picture 58" descr="XP icon ma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7" y="972"/>
                <a:ext cx="779" cy="864"/>
              </a:xfrm>
              <a:prstGeom prst="rect">
                <a:avLst/>
              </a:prstGeom>
              <a:noFill/>
              <a:extLst>
                <a:ext uri="{909E8E84-426E-40DD-AFC4-6F175D3DCCD1}">
                  <a14:hiddenFill xmlns:a14="http://schemas.microsoft.com/office/drawing/2010/main">
                    <a:solidFill>
                      <a:srgbClr val="FFFFFF"/>
                    </a:solidFill>
                  </a14:hiddenFill>
                </a:ext>
              </a:extLst>
            </p:spPr>
          </p:pic>
          <p:pic>
            <p:nvPicPr>
              <p:cNvPr id="171067" name="Picture 59" descr="messenger"/>
              <p:cNvPicPr>
                <a:picLocks noChangeAspect="1" noChangeArrowheads="1"/>
              </p:cNvPicPr>
              <p:nvPr/>
            </p:nvPicPr>
            <p:blipFill>
              <a:blip r:embed="rId6" cstate="print">
                <a:extLst>
                  <a:ext uri="{28A0092B-C50C-407E-A947-70E740481C1C}">
                    <a14:useLocalDpi xmlns:a14="http://schemas.microsoft.com/office/drawing/2010/main" val="0"/>
                  </a:ext>
                </a:extLst>
              </a:blip>
              <a:srcRect b="49355"/>
              <a:stretch>
                <a:fillRect/>
              </a:stretch>
            </p:blipFill>
            <p:spPr bwMode="auto">
              <a:xfrm>
                <a:off x="2368" y="1197"/>
                <a:ext cx="807" cy="639"/>
              </a:xfrm>
              <a:prstGeom prst="rect">
                <a:avLst/>
              </a:prstGeom>
              <a:noFill/>
              <a:extLst>
                <a:ext uri="{909E8E84-426E-40DD-AFC4-6F175D3DCCD1}">
                  <a14:hiddenFill xmlns:a14="http://schemas.microsoft.com/office/drawing/2010/main">
                    <a:solidFill>
                      <a:srgbClr val="FFFFFF"/>
                    </a:solidFill>
                  </a14:hiddenFill>
                </a:ext>
              </a:extLst>
            </p:spPr>
          </p:pic>
        </p:grpSp>
        <p:sp>
          <p:nvSpPr>
            <p:cNvPr id="171068" name="Text Box 60"/>
            <p:cNvSpPr txBox="1">
              <a:spLocks noChangeArrowheads="1"/>
            </p:cNvSpPr>
            <p:nvPr/>
          </p:nvSpPr>
          <p:spPr bwMode="auto">
            <a:xfrm>
              <a:off x="1747" y="2957"/>
              <a:ext cx="108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sz="2000" b="1">
                  <a:solidFill>
                    <a:schemeClr val="bg1"/>
                  </a:solidFill>
                  <a:effectLst>
                    <a:outerShdw blurRad="38100" dist="38100" dir="2700000" algn="tl">
                      <a:srgbClr val="C0C0C0"/>
                    </a:outerShdw>
                  </a:effectLst>
                </a:rPr>
                <a:t>Attachments</a:t>
              </a:r>
            </a:p>
          </p:txBody>
        </p:sp>
      </p:grpSp>
      <p:grpSp>
        <p:nvGrpSpPr>
          <p:cNvPr id="171069" name="Group 61"/>
          <p:cNvGrpSpPr>
            <a:grpSpLocks/>
          </p:cNvGrpSpPr>
          <p:nvPr/>
        </p:nvGrpSpPr>
        <p:grpSpPr bwMode="auto">
          <a:xfrm>
            <a:off x="6705600" y="3352800"/>
            <a:ext cx="1447800" cy="1752600"/>
            <a:chOff x="4224" y="2112"/>
            <a:chExt cx="912" cy="1104"/>
          </a:xfrm>
        </p:grpSpPr>
        <p:sp>
          <p:nvSpPr>
            <p:cNvPr id="171070" name="Text Box 62"/>
            <p:cNvSpPr txBox="1">
              <a:spLocks noChangeArrowheads="1"/>
            </p:cNvSpPr>
            <p:nvPr/>
          </p:nvSpPr>
          <p:spPr bwMode="auto">
            <a:xfrm>
              <a:off x="4438" y="2966"/>
              <a:ext cx="4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sz="2000" b="1">
                  <a:solidFill>
                    <a:schemeClr val="bg1"/>
                  </a:solidFill>
                  <a:effectLst>
                    <a:outerShdw blurRad="38100" dist="38100" dir="2700000" algn="tl">
                      <a:srgbClr val="C0C0C0"/>
                    </a:outerShdw>
                  </a:effectLst>
                </a:rPr>
                <a:t>Web</a:t>
              </a:r>
            </a:p>
          </p:txBody>
        </p:sp>
        <p:grpSp>
          <p:nvGrpSpPr>
            <p:cNvPr id="171071" name="Group 63"/>
            <p:cNvGrpSpPr>
              <a:grpSpLocks/>
            </p:cNvGrpSpPr>
            <p:nvPr/>
          </p:nvGrpSpPr>
          <p:grpSpPr bwMode="auto">
            <a:xfrm>
              <a:off x="4224" y="2112"/>
              <a:ext cx="912" cy="683"/>
              <a:chOff x="4176" y="2033"/>
              <a:chExt cx="912" cy="683"/>
            </a:xfrm>
          </p:grpSpPr>
          <p:pic>
            <p:nvPicPr>
              <p:cNvPr id="171072" name="Picture 64" descr="XP icon generic interne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76" y="2033"/>
                <a:ext cx="638" cy="638"/>
              </a:xfrm>
              <a:prstGeom prst="rect">
                <a:avLst/>
              </a:prstGeom>
              <a:noFill/>
              <a:extLst>
                <a:ext uri="{909E8E84-426E-40DD-AFC4-6F175D3DCCD1}">
                  <a14:hiddenFill xmlns:a14="http://schemas.microsoft.com/office/drawing/2010/main">
                    <a:solidFill>
                      <a:srgbClr val="FFFFFF"/>
                    </a:solidFill>
                  </a14:hiddenFill>
                </a:ext>
              </a:extLst>
            </p:spPr>
          </p:pic>
          <p:pic>
            <p:nvPicPr>
              <p:cNvPr id="171073" name="Picture 65" descr="XP icon keyboar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56" y="2400"/>
                <a:ext cx="432" cy="316"/>
              </a:xfrm>
              <a:prstGeom prst="rect">
                <a:avLst/>
              </a:prstGeom>
              <a:noFill/>
              <a:extLst>
                <a:ext uri="{909E8E84-426E-40DD-AFC4-6F175D3DCCD1}">
                  <a14:hiddenFill xmlns:a14="http://schemas.microsoft.com/office/drawing/2010/main">
                    <a:solidFill>
                      <a:srgbClr val="FFFFFF"/>
                    </a:solidFill>
                  </a14:hiddenFill>
                </a:ext>
              </a:extLst>
            </p:spPr>
          </p:pic>
          <p:pic>
            <p:nvPicPr>
              <p:cNvPr id="171074" name="Picture 66" descr="XP icon my comput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12" y="2071"/>
                <a:ext cx="467" cy="473"/>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71075" name="Group 67"/>
          <p:cNvGrpSpPr>
            <a:grpSpLocks/>
          </p:cNvGrpSpPr>
          <p:nvPr/>
        </p:nvGrpSpPr>
        <p:grpSpPr bwMode="auto">
          <a:xfrm>
            <a:off x="1100138" y="3124200"/>
            <a:ext cx="1338262" cy="1966913"/>
            <a:chOff x="693" y="1968"/>
            <a:chExt cx="843" cy="1239"/>
          </a:xfrm>
        </p:grpSpPr>
        <p:sp>
          <p:nvSpPr>
            <p:cNvPr id="171076" name="Text Box 68"/>
            <p:cNvSpPr txBox="1">
              <a:spLocks noChangeArrowheads="1"/>
            </p:cNvSpPr>
            <p:nvPr/>
          </p:nvSpPr>
          <p:spPr bwMode="auto">
            <a:xfrm>
              <a:off x="693" y="2957"/>
              <a:ext cx="74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000" b="1">
                  <a:solidFill>
                    <a:schemeClr val="bg1"/>
                  </a:solidFill>
                  <a:effectLst>
                    <a:outerShdw blurRad="38100" dist="38100" dir="2700000" algn="tl">
                      <a:srgbClr val="C0C0C0"/>
                    </a:outerShdw>
                  </a:effectLst>
                </a:rPr>
                <a:t>Network</a:t>
              </a:r>
            </a:p>
          </p:txBody>
        </p:sp>
        <p:grpSp>
          <p:nvGrpSpPr>
            <p:cNvPr id="171077" name="Group 69"/>
            <p:cNvGrpSpPr>
              <a:grpSpLocks/>
            </p:cNvGrpSpPr>
            <p:nvPr/>
          </p:nvGrpSpPr>
          <p:grpSpPr bwMode="auto">
            <a:xfrm>
              <a:off x="717" y="1968"/>
              <a:ext cx="819" cy="969"/>
              <a:chOff x="3132" y="1863"/>
              <a:chExt cx="819" cy="969"/>
            </a:xfrm>
          </p:grpSpPr>
          <p:pic>
            <p:nvPicPr>
              <p:cNvPr id="171078" name="Picture 70" descr="XP icon generic interne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16" y="2022"/>
                <a:ext cx="625" cy="612"/>
              </a:xfrm>
              <a:prstGeom prst="rect">
                <a:avLst/>
              </a:prstGeom>
              <a:noFill/>
              <a:extLst>
                <a:ext uri="{909E8E84-426E-40DD-AFC4-6F175D3DCCD1}">
                  <a14:hiddenFill xmlns:a14="http://schemas.microsoft.com/office/drawing/2010/main">
                    <a:solidFill>
                      <a:srgbClr val="FFFFFF"/>
                    </a:solidFill>
                  </a14:hiddenFill>
                </a:ext>
              </a:extLst>
            </p:spPr>
          </p:pic>
          <p:pic>
            <p:nvPicPr>
              <p:cNvPr id="171079" name="Picture 71" descr="net-cable"/>
              <p:cNvPicPr>
                <a:picLocks noChangeAspect="1" noChangeArrowheads="1"/>
              </p:cNvPicPr>
              <p:nvPr/>
            </p:nvPicPr>
            <p:blipFill>
              <a:blip r:embed="rId11">
                <a:extLst>
                  <a:ext uri="{28A0092B-C50C-407E-A947-70E740481C1C}">
                    <a14:useLocalDpi xmlns:a14="http://schemas.microsoft.com/office/drawing/2010/main" val="0"/>
                  </a:ext>
                </a:extLst>
              </a:blip>
              <a:srcRect r="41667"/>
              <a:stretch>
                <a:fillRect/>
              </a:stretch>
            </p:blipFill>
            <p:spPr bwMode="auto">
              <a:xfrm rot="7530487" flipH="1">
                <a:off x="3054" y="2238"/>
                <a:ext cx="672" cy="516"/>
              </a:xfrm>
              <a:prstGeom prst="rect">
                <a:avLst/>
              </a:prstGeom>
              <a:noFill/>
              <a:extLst>
                <a:ext uri="{909E8E84-426E-40DD-AFC4-6F175D3DCCD1}">
                  <a14:hiddenFill xmlns:a14="http://schemas.microsoft.com/office/drawing/2010/main">
                    <a:solidFill>
                      <a:srgbClr val="FFFFFF"/>
                    </a:solidFill>
                  </a14:hiddenFill>
                </a:ext>
              </a:extLst>
            </p:spPr>
          </p:pic>
          <p:pic>
            <p:nvPicPr>
              <p:cNvPr id="171080" name="Picture 72" descr="radio tower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56" y="1863"/>
                <a:ext cx="495" cy="825"/>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71021" name="Rectangle 13"/>
          <p:cNvSpPr>
            <a:spLocks noChangeArrowheads="1"/>
          </p:cNvSpPr>
          <p:nvPr/>
        </p:nvSpPr>
        <p:spPr bwMode="auto">
          <a:xfrm>
            <a:off x="4572000" y="2903538"/>
            <a:ext cx="1905000" cy="2362200"/>
          </a:xfrm>
          <a:prstGeom prst="rect">
            <a:avLst/>
          </a:prstGeom>
          <a:gradFill rotWithShape="1">
            <a:gsLst>
              <a:gs pos="0">
                <a:srgbClr val="FF3300">
                  <a:gamma/>
                  <a:shade val="46275"/>
                  <a:invGamma/>
                  <a:alpha val="0"/>
                </a:srgbClr>
              </a:gs>
              <a:gs pos="100000">
                <a:srgbClr val="FF33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71022" name="Rectangle 14"/>
          <p:cNvSpPr>
            <a:spLocks noChangeArrowheads="1"/>
          </p:cNvSpPr>
          <p:nvPr/>
        </p:nvSpPr>
        <p:spPr bwMode="auto">
          <a:xfrm>
            <a:off x="2667000" y="2903538"/>
            <a:ext cx="1905000" cy="2362200"/>
          </a:xfrm>
          <a:prstGeom prst="rect">
            <a:avLst/>
          </a:prstGeom>
          <a:gradFill rotWithShape="1">
            <a:gsLst>
              <a:gs pos="0">
                <a:srgbClr val="FF3300">
                  <a:gamma/>
                  <a:shade val="46275"/>
                  <a:invGamma/>
                  <a:alpha val="0"/>
                </a:srgbClr>
              </a:gs>
              <a:gs pos="100000">
                <a:srgbClr val="FF33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71023" name="Rectangle 15"/>
          <p:cNvSpPr>
            <a:spLocks noChangeArrowheads="1"/>
          </p:cNvSpPr>
          <p:nvPr/>
        </p:nvSpPr>
        <p:spPr bwMode="auto">
          <a:xfrm>
            <a:off x="6477000" y="2895600"/>
            <a:ext cx="1905000" cy="2362200"/>
          </a:xfrm>
          <a:prstGeom prst="rect">
            <a:avLst/>
          </a:prstGeom>
          <a:gradFill rotWithShape="1">
            <a:gsLst>
              <a:gs pos="0">
                <a:srgbClr val="FF3300">
                  <a:gamma/>
                  <a:shade val="46275"/>
                  <a:invGamma/>
                  <a:alpha val="0"/>
                </a:srgbClr>
              </a:gs>
              <a:gs pos="100000">
                <a:srgbClr val="FF33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71024" name="Rectangle 16"/>
          <p:cNvSpPr>
            <a:spLocks noChangeArrowheads="1"/>
          </p:cNvSpPr>
          <p:nvPr/>
        </p:nvSpPr>
        <p:spPr bwMode="auto">
          <a:xfrm>
            <a:off x="762000" y="2903538"/>
            <a:ext cx="1905000" cy="2362200"/>
          </a:xfrm>
          <a:prstGeom prst="rect">
            <a:avLst/>
          </a:prstGeom>
          <a:gradFill rotWithShape="1">
            <a:gsLst>
              <a:gs pos="0">
                <a:srgbClr val="FF3300">
                  <a:gamma/>
                  <a:shade val="46275"/>
                  <a:invGamma/>
                  <a:alpha val="0"/>
                </a:srgbClr>
              </a:gs>
              <a:gs pos="100000">
                <a:srgbClr val="FF33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pic>
        <p:nvPicPr>
          <p:cNvPr id="171059" name="Picture 51" descr="06-platform"/>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8175" y="3124200"/>
            <a:ext cx="7867650" cy="2295525"/>
          </a:xfrm>
          <a:prstGeom prst="rect">
            <a:avLst/>
          </a:prstGeom>
          <a:noFill/>
          <a:extLst>
            <a:ext uri="{909E8E84-426E-40DD-AFC4-6F175D3DCCD1}">
              <a14:hiddenFill xmlns:a14="http://schemas.microsoft.com/office/drawing/2010/main">
                <a:solidFill>
                  <a:srgbClr val="FFFFFF"/>
                </a:solidFill>
              </a14:hiddenFill>
            </a:ext>
          </a:extLst>
        </p:spPr>
      </p:pic>
      <p:sp>
        <p:nvSpPr>
          <p:cNvPr id="171026" name="Rectangle 18"/>
          <p:cNvSpPr>
            <a:spLocks noGrp="1" noChangeArrowheads="1"/>
          </p:cNvSpPr>
          <p:nvPr>
            <p:ph type="title"/>
          </p:nvPr>
        </p:nvSpPr>
        <p:spPr>
          <a:xfrm>
            <a:off x="228600" y="304800"/>
            <a:ext cx="8915400" cy="1066800"/>
          </a:xfrm>
        </p:spPr>
        <p:txBody>
          <a:bodyPr/>
          <a:lstStyle/>
          <a:p>
            <a:r>
              <a:rPr lang="cs-CZ" sz="4400"/>
              <a:t>Úvod</a:t>
            </a:r>
            <a:endParaRPr lang="en-US" sz="4400"/>
          </a:p>
        </p:txBody>
      </p:sp>
      <p:pic>
        <p:nvPicPr>
          <p:cNvPr id="171031" name="Picture 23" descr="big yellow arrow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2518801">
            <a:off x="5772150" y="1660525"/>
            <a:ext cx="2228850" cy="1616075"/>
          </a:xfrm>
          <a:prstGeom prst="rect">
            <a:avLst/>
          </a:prstGeom>
          <a:noFill/>
          <a:extLst>
            <a:ext uri="{909E8E84-426E-40DD-AFC4-6F175D3DCCD1}">
              <a14:hiddenFill xmlns:a14="http://schemas.microsoft.com/office/drawing/2010/main">
                <a:solidFill>
                  <a:srgbClr val="FFFFFF"/>
                </a:solidFill>
              </a14:hiddenFill>
            </a:ext>
          </a:extLst>
        </p:spPr>
      </p:pic>
      <p:pic>
        <p:nvPicPr>
          <p:cNvPr id="171032" name="Picture 24" descr="big yellow arrow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4848800">
            <a:off x="1955800" y="1701800"/>
            <a:ext cx="2076450" cy="1720850"/>
          </a:xfrm>
          <a:prstGeom prst="rect">
            <a:avLst/>
          </a:prstGeom>
          <a:noFill/>
          <a:extLst>
            <a:ext uri="{909E8E84-426E-40DD-AFC4-6F175D3DCCD1}">
              <a14:hiddenFill xmlns:a14="http://schemas.microsoft.com/office/drawing/2010/main">
                <a:solidFill>
                  <a:srgbClr val="FFFFFF"/>
                </a:solidFill>
              </a14:hiddenFill>
            </a:ext>
          </a:extLst>
        </p:spPr>
      </p:pic>
      <p:pic>
        <p:nvPicPr>
          <p:cNvPr id="171033" name="Picture 25" descr="big yellow arrow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1275896">
            <a:off x="3733800" y="4133850"/>
            <a:ext cx="207645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171034" name="Picture 26" descr="big yellow arrow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rot="1802431">
            <a:off x="1143000" y="4191000"/>
            <a:ext cx="207645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71039" name="Picture 31" descr="GEL Curve Arrow MS-red"/>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8600" y="3589338"/>
            <a:ext cx="1527175" cy="2667000"/>
          </a:xfrm>
          <a:prstGeom prst="rect">
            <a:avLst/>
          </a:prstGeom>
          <a:noFill/>
          <a:extLst>
            <a:ext uri="{909E8E84-426E-40DD-AFC4-6F175D3DCCD1}">
              <a14:hiddenFill xmlns:a14="http://schemas.microsoft.com/office/drawing/2010/main">
                <a:solidFill>
                  <a:srgbClr val="FFFFFF"/>
                </a:solidFill>
              </a14:hiddenFill>
            </a:ext>
          </a:extLst>
        </p:spPr>
      </p:pic>
      <p:pic>
        <p:nvPicPr>
          <p:cNvPr id="171040" name="Picture 32" descr="GEL Curve Arrow MS-red"/>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rot="327972">
            <a:off x="1447800" y="2141538"/>
            <a:ext cx="2667000" cy="1527175"/>
          </a:xfrm>
          <a:prstGeom prst="rect">
            <a:avLst/>
          </a:prstGeom>
          <a:noFill/>
          <a:extLst>
            <a:ext uri="{909E8E84-426E-40DD-AFC4-6F175D3DCCD1}">
              <a14:hiddenFill xmlns:a14="http://schemas.microsoft.com/office/drawing/2010/main">
                <a:solidFill>
                  <a:srgbClr val="FFFFFF"/>
                </a:solidFill>
              </a14:hiddenFill>
            </a:ext>
          </a:extLst>
        </p:spPr>
      </p:pic>
      <p:pic>
        <p:nvPicPr>
          <p:cNvPr id="171041" name="Picture 33" descr="GEL Curve Arrow MS-red"/>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rot="8266883">
            <a:off x="4191000" y="4343400"/>
            <a:ext cx="2667000" cy="1527175"/>
          </a:xfrm>
          <a:prstGeom prst="rect">
            <a:avLst/>
          </a:prstGeom>
          <a:noFill/>
          <a:extLst>
            <a:ext uri="{909E8E84-426E-40DD-AFC4-6F175D3DCCD1}">
              <a14:hiddenFill xmlns:a14="http://schemas.microsoft.com/office/drawing/2010/main">
                <a:solidFill>
                  <a:srgbClr val="FFFFFF"/>
                </a:solidFill>
              </a14:hiddenFill>
            </a:ext>
          </a:extLst>
        </p:spPr>
      </p:pic>
      <p:pic>
        <p:nvPicPr>
          <p:cNvPr id="171042" name="Picture 34" descr="GEL Curve Arrow MS-red"/>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rot="3784414">
            <a:off x="6742112" y="1255713"/>
            <a:ext cx="1527175" cy="2667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71075"/>
                                        </p:tgtEl>
                                        <p:attrNameLst>
                                          <p:attrName>style.visibility</p:attrName>
                                        </p:attrNameLst>
                                      </p:cBhvr>
                                      <p:to>
                                        <p:strVal val="visible"/>
                                      </p:to>
                                    </p:set>
                                    <p:animEffect transition="in" filter="wipe(down)">
                                      <p:cBhvr>
                                        <p:cTn id="7" dur="1000"/>
                                        <p:tgtEl>
                                          <p:spTgt spid="171075"/>
                                        </p:tgtEl>
                                      </p:cBhvr>
                                    </p:animEffect>
                                  </p:childTnLst>
                                </p:cTn>
                              </p:par>
                            </p:childTnLst>
                          </p:cTn>
                        </p:par>
                        <p:par>
                          <p:cTn id="8" fill="hold" nodeType="afterGroup">
                            <p:stCondLst>
                              <p:cond delay="1000"/>
                            </p:stCondLst>
                            <p:childTnLst>
                              <p:par>
                                <p:cTn id="9" presetID="22" presetClass="entr" presetSubtype="4" fill="hold" nodeType="afterEffect">
                                  <p:stCondLst>
                                    <p:cond delay="0"/>
                                  </p:stCondLst>
                                  <p:childTnLst>
                                    <p:set>
                                      <p:cBhvr>
                                        <p:cTn id="10" dur="1" fill="hold">
                                          <p:stCondLst>
                                            <p:cond delay="0"/>
                                          </p:stCondLst>
                                        </p:cTn>
                                        <p:tgtEl>
                                          <p:spTgt spid="171064"/>
                                        </p:tgtEl>
                                        <p:attrNameLst>
                                          <p:attrName>style.visibility</p:attrName>
                                        </p:attrNameLst>
                                      </p:cBhvr>
                                      <p:to>
                                        <p:strVal val="visible"/>
                                      </p:to>
                                    </p:set>
                                    <p:animEffect transition="in" filter="wipe(down)">
                                      <p:cBhvr>
                                        <p:cTn id="11" dur="1000"/>
                                        <p:tgtEl>
                                          <p:spTgt spid="171064"/>
                                        </p:tgtEl>
                                      </p:cBhvr>
                                    </p:animEffect>
                                  </p:childTnLst>
                                </p:cTn>
                              </p:par>
                            </p:childTnLst>
                          </p:cTn>
                        </p:par>
                        <p:par>
                          <p:cTn id="12" fill="hold" nodeType="afterGroup">
                            <p:stCondLst>
                              <p:cond delay="2000"/>
                            </p:stCondLst>
                            <p:childTnLst>
                              <p:par>
                                <p:cTn id="13" presetID="22" presetClass="entr" presetSubtype="4" fill="hold" nodeType="afterEffect">
                                  <p:stCondLst>
                                    <p:cond delay="0"/>
                                  </p:stCondLst>
                                  <p:childTnLst>
                                    <p:set>
                                      <p:cBhvr>
                                        <p:cTn id="14" dur="1" fill="hold">
                                          <p:stCondLst>
                                            <p:cond delay="0"/>
                                          </p:stCondLst>
                                        </p:cTn>
                                        <p:tgtEl>
                                          <p:spTgt spid="171061"/>
                                        </p:tgtEl>
                                        <p:attrNameLst>
                                          <p:attrName>style.visibility</p:attrName>
                                        </p:attrNameLst>
                                      </p:cBhvr>
                                      <p:to>
                                        <p:strVal val="visible"/>
                                      </p:to>
                                    </p:set>
                                    <p:animEffect transition="in" filter="wipe(down)">
                                      <p:cBhvr>
                                        <p:cTn id="15" dur="1000"/>
                                        <p:tgtEl>
                                          <p:spTgt spid="171061"/>
                                        </p:tgtEl>
                                      </p:cBhvr>
                                    </p:animEffect>
                                  </p:childTnLst>
                                </p:cTn>
                              </p:par>
                            </p:childTnLst>
                          </p:cTn>
                        </p:par>
                        <p:par>
                          <p:cTn id="16" fill="hold" nodeType="afterGroup">
                            <p:stCondLst>
                              <p:cond delay="3000"/>
                            </p:stCondLst>
                            <p:childTnLst>
                              <p:par>
                                <p:cTn id="17" presetID="22" presetClass="entr" presetSubtype="4" fill="hold" nodeType="afterEffect">
                                  <p:stCondLst>
                                    <p:cond delay="0"/>
                                  </p:stCondLst>
                                  <p:childTnLst>
                                    <p:set>
                                      <p:cBhvr>
                                        <p:cTn id="18" dur="1" fill="hold">
                                          <p:stCondLst>
                                            <p:cond delay="0"/>
                                          </p:stCondLst>
                                        </p:cTn>
                                        <p:tgtEl>
                                          <p:spTgt spid="171069"/>
                                        </p:tgtEl>
                                        <p:attrNameLst>
                                          <p:attrName>style.visibility</p:attrName>
                                        </p:attrNameLst>
                                      </p:cBhvr>
                                      <p:to>
                                        <p:strVal val="visible"/>
                                      </p:to>
                                    </p:set>
                                    <p:animEffect transition="in" filter="wipe(down)">
                                      <p:cBhvr>
                                        <p:cTn id="19" dur="1000"/>
                                        <p:tgtEl>
                                          <p:spTgt spid="17106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1" fill="hold" nodeType="clickEffect">
                                  <p:stCondLst>
                                    <p:cond delay="0"/>
                                  </p:stCondLst>
                                  <p:childTnLst>
                                    <p:set>
                                      <p:cBhvr>
                                        <p:cTn id="23" dur="1" fill="hold">
                                          <p:stCondLst>
                                            <p:cond delay="0"/>
                                          </p:stCondLst>
                                        </p:cTn>
                                        <p:tgtEl>
                                          <p:spTgt spid="171031"/>
                                        </p:tgtEl>
                                        <p:attrNameLst>
                                          <p:attrName>style.visibility</p:attrName>
                                        </p:attrNameLst>
                                      </p:cBhvr>
                                      <p:to>
                                        <p:strVal val="visible"/>
                                      </p:to>
                                    </p:set>
                                    <p:animEffect transition="in" filter="wipe(up)">
                                      <p:cBhvr>
                                        <p:cTn id="24" dur="1000"/>
                                        <p:tgtEl>
                                          <p:spTgt spid="171031"/>
                                        </p:tgtEl>
                                      </p:cBhvr>
                                    </p:animEffect>
                                  </p:childTnLst>
                                </p:cTn>
                              </p:par>
                              <p:par>
                                <p:cTn id="25" presetID="22" presetClass="entr" presetSubtype="1" fill="hold" nodeType="withEffect">
                                  <p:stCondLst>
                                    <p:cond delay="0"/>
                                  </p:stCondLst>
                                  <p:childTnLst>
                                    <p:set>
                                      <p:cBhvr>
                                        <p:cTn id="26" dur="1" fill="hold">
                                          <p:stCondLst>
                                            <p:cond delay="0"/>
                                          </p:stCondLst>
                                        </p:cTn>
                                        <p:tgtEl>
                                          <p:spTgt spid="171032"/>
                                        </p:tgtEl>
                                        <p:attrNameLst>
                                          <p:attrName>style.visibility</p:attrName>
                                        </p:attrNameLst>
                                      </p:cBhvr>
                                      <p:to>
                                        <p:strVal val="visible"/>
                                      </p:to>
                                    </p:set>
                                    <p:animEffect transition="in" filter="wipe(up)">
                                      <p:cBhvr>
                                        <p:cTn id="27" dur="1000"/>
                                        <p:tgtEl>
                                          <p:spTgt spid="171032"/>
                                        </p:tgtEl>
                                      </p:cBhvr>
                                    </p:animEffect>
                                  </p:childTnLst>
                                </p:cTn>
                              </p:par>
                              <p:par>
                                <p:cTn id="28" presetID="22" presetClass="entr" presetSubtype="4" fill="hold" nodeType="withEffect">
                                  <p:stCondLst>
                                    <p:cond delay="0"/>
                                  </p:stCondLst>
                                  <p:childTnLst>
                                    <p:set>
                                      <p:cBhvr>
                                        <p:cTn id="29" dur="1" fill="hold">
                                          <p:stCondLst>
                                            <p:cond delay="0"/>
                                          </p:stCondLst>
                                        </p:cTn>
                                        <p:tgtEl>
                                          <p:spTgt spid="171034"/>
                                        </p:tgtEl>
                                        <p:attrNameLst>
                                          <p:attrName>style.visibility</p:attrName>
                                        </p:attrNameLst>
                                      </p:cBhvr>
                                      <p:to>
                                        <p:strVal val="visible"/>
                                      </p:to>
                                    </p:set>
                                    <p:animEffect transition="in" filter="wipe(down)">
                                      <p:cBhvr>
                                        <p:cTn id="30" dur="1000"/>
                                        <p:tgtEl>
                                          <p:spTgt spid="171034"/>
                                        </p:tgtEl>
                                      </p:cBhvr>
                                    </p:animEffect>
                                  </p:childTnLst>
                                </p:cTn>
                              </p:par>
                              <p:par>
                                <p:cTn id="31" presetID="22" presetClass="entr" presetSubtype="4" fill="hold" nodeType="withEffect">
                                  <p:stCondLst>
                                    <p:cond delay="0"/>
                                  </p:stCondLst>
                                  <p:childTnLst>
                                    <p:set>
                                      <p:cBhvr>
                                        <p:cTn id="32" dur="1" fill="hold">
                                          <p:stCondLst>
                                            <p:cond delay="0"/>
                                          </p:stCondLst>
                                        </p:cTn>
                                        <p:tgtEl>
                                          <p:spTgt spid="171033"/>
                                        </p:tgtEl>
                                        <p:attrNameLst>
                                          <p:attrName>style.visibility</p:attrName>
                                        </p:attrNameLst>
                                      </p:cBhvr>
                                      <p:to>
                                        <p:strVal val="visible"/>
                                      </p:to>
                                    </p:set>
                                    <p:animEffect transition="in" filter="wipe(down)">
                                      <p:cBhvr>
                                        <p:cTn id="33" dur="1000"/>
                                        <p:tgtEl>
                                          <p:spTgt spid="171033"/>
                                        </p:tgtEl>
                                      </p:cBhvr>
                                    </p:animEffect>
                                  </p:childTnLst>
                                </p:cTn>
                              </p:par>
                            </p:childTnLst>
                          </p:cTn>
                        </p:par>
                        <p:par>
                          <p:cTn id="34" fill="hold" nodeType="afterGroup">
                            <p:stCondLst>
                              <p:cond delay="1000"/>
                            </p:stCondLst>
                            <p:childTnLst>
                              <p:par>
                                <p:cTn id="35" presetID="42" presetClass="exit" presetSubtype="0" fill="hold" nodeType="afterEffect">
                                  <p:stCondLst>
                                    <p:cond delay="1000"/>
                                  </p:stCondLst>
                                  <p:childTnLst>
                                    <p:animEffect transition="out" filter="fade">
                                      <p:cBhvr>
                                        <p:cTn id="36" dur="1000"/>
                                        <p:tgtEl>
                                          <p:spTgt spid="171031"/>
                                        </p:tgtEl>
                                      </p:cBhvr>
                                    </p:animEffect>
                                    <p:anim calcmode="lin" valueType="num">
                                      <p:cBhvr>
                                        <p:cTn id="37" dur="1000"/>
                                        <p:tgtEl>
                                          <p:spTgt spid="171031"/>
                                        </p:tgtEl>
                                        <p:attrNameLst>
                                          <p:attrName>ppt_x</p:attrName>
                                        </p:attrNameLst>
                                      </p:cBhvr>
                                      <p:tavLst>
                                        <p:tav tm="0">
                                          <p:val>
                                            <p:strVal val="ppt_x"/>
                                          </p:val>
                                        </p:tav>
                                        <p:tav tm="100000">
                                          <p:val>
                                            <p:strVal val="ppt_x"/>
                                          </p:val>
                                        </p:tav>
                                      </p:tavLst>
                                    </p:anim>
                                    <p:anim calcmode="lin" valueType="num">
                                      <p:cBhvr>
                                        <p:cTn id="38" dur="1000"/>
                                        <p:tgtEl>
                                          <p:spTgt spid="171031"/>
                                        </p:tgtEl>
                                        <p:attrNameLst>
                                          <p:attrName>ppt_y</p:attrName>
                                        </p:attrNameLst>
                                      </p:cBhvr>
                                      <p:tavLst>
                                        <p:tav tm="0">
                                          <p:val>
                                            <p:strVal val="ppt_y"/>
                                          </p:val>
                                        </p:tav>
                                        <p:tav tm="100000">
                                          <p:val>
                                            <p:strVal val="ppt_y+.1"/>
                                          </p:val>
                                        </p:tav>
                                      </p:tavLst>
                                    </p:anim>
                                    <p:set>
                                      <p:cBhvr>
                                        <p:cTn id="39" dur="1" fill="hold">
                                          <p:stCondLst>
                                            <p:cond delay="999"/>
                                          </p:stCondLst>
                                        </p:cTn>
                                        <p:tgtEl>
                                          <p:spTgt spid="171031"/>
                                        </p:tgtEl>
                                        <p:attrNameLst>
                                          <p:attrName>style.visibility</p:attrName>
                                        </p:attrNameLst>
                                      </p:cBhvr>
                                      <p:to>
                                        <p:strVal val="hidden"/>
                                      </p:to>
                                    </p:set>
                                  </p:childTnLst>
                                </p:cTn>
                              </p:par>
                              <p:par>
                                <p:cTn id="40" presetID="42" presetClass="exit" presetSubtype="0" fill="hold" nodeType="withEffect">
                                  <p:stCondLst>
                                    <p:cond delay="1000"/>
                                  </p:stCondLst>
                                  <p:childTnLst>
                                    <p:animEffect transition="out" filter="fade">
                                      <p:cBhvr>
                                        <p:cTn id="41" dur="1000"/>
                                        <p:tgtEl>
                                          <p:spTgt spid="171032"/>
                                        </p:tgtEl>
                                      </p:cBhvr>
                                    </p:animEffect>
                                    <p:anim calcmode="lin" valueType="num">
                                      <p:cBhvr>
                                        <p:cTn id="42" dur="1000"/>
                                        <p:tgtEl>
                                          <p:spTgt spid="171032"/>
                                        </p:tgtEl>
                                        <p:attrNameLst>
                                          <p:attrName>ppt_x</p:attrName>
                                        </p:attrNameLst>
                                      </p:cBhvr>
                                      <p:tavLst>
                                        <p:tav tm="0">
                                          <p:val>
                                            <p:strVal val="ppt_x"/>
                                          </p:val>
                                        </p:tav>
                                        <p:tav tm="100000">
                                          <p:val>
                                            <p:strVal val="ppt_x"/>
                                          </p:val>
                                        </p:tav>
                                      </p:tavLst>
                                    </p:anim>
                                    <p:anim calcmode="lin" valueType="num">
                                      <p:cBhvr>
                                        <p:cTn id="43" dur="1000"/>
                                        <p:tgtEl>
                                          <p:spTgt spid="171032"/>
                                        </p:tgtEl>
                                        <p:attrNameLst>
                                          <p:attrName>ppt_y</p:attrName>
                                        </p:attrNameLst>
                                      </p:cBhvr>
                                      <p:tavLst>
                                        <p:tav tm="0">
                                          <p:val>
                                            <p:strVal val="ppt_y"/>
                                          </p:val>
                                        </p:tav>
                                        <p:tav tm="100000">
                                          <p:val>
                                            <p:strVal val="ppt_y+.1"/>
                                          </p:val>
                                        </p:tav>
                                      </p:tavLst>
                                    </p:anim>
                                    <p:set>
                                      <p:cBhvr>
                                        <p:cTn id="44" dur="1" fill="hold">
                                          <p:stCondLst>
                                            <p:cond delay="999"/>
                                          </p:stCondLst>
                                        </p:cTn>
                                        <p:tgtEl>
                                          <p:spTgt spid="171032"/>
                                        </p:tgtEl>
                                        <p:attrNameLst>
                                          <p:attrName>style.visibility</p:attrName>
                                        </p:attrNameLst>
                                      </p:cBhvr>
                                      <p:to>
                                        <p:strVal val="hidden"/>
                                      </p:to>
                                    </p:set>
                                  </p:childTnLst>
                                </p:cTn>
                              </p:par>
                              <p:par>
                                <p:cTn id="45" presetID="42" presetClass="exit" presetSubtype="0" fill="hold" nodeType="withEffect">
                                  <p:stCondLst>
                                    <p:cond delay="1000"/>
                                  </p:stCondLst>
                                  <p:childTnLst>
                                    <p:animEffect transition="out" filter="fade">
                                      <p:cBhvr>
                                        <p:cTn id="46" dur="1000"/>
                                        <p:tgtEl>
                                          <p:spTgt spid="171034"/>
                                        </p:tgtEl>
                                      </p:cBhvr>
                                    </p:animEffect>
                                    <p:anim calcmode="lin" valueType="num">
                                      <p:cBhvr>
                                        <p:cTn id="47" dur="1000"/>
                                        <p:tgtEl>
                                          <p:spTgt spid="171034"/>
                                        </p:tgtEl>
                                        <p:attrNameLst>
                                          <p:attrName>ppt_x</p:attrName>
                                        </p:attrNameLst>
                                      </p:cBhvr>
                                      <p:tavLst>
                                        <p:tav tm="0">
                                          <p:val>
                                            <p:strVal val="ppt_x"/>
                                          </p:val>
                                        </p:tav>
                                        <p:tav tm="100000">
                                          <p:val>
                                            <p:strVal val="ppt_x"/>
                                          </p:val>
                                        </p:tav>
                                      </p:tavLst>
                                    </p:anim>
                                    <p:anim calcmode="lin" valueType="num">
                                      <p:cBhvr>
                                        <p:cTn id="48" dur="1000"/>
                                        <p:tgtEl>
                                          <p:spTgt spid="171034"/>
                                        </p:tgtEl>
                                        <p:attrNameLst>
                                          <p:attrName>ppt_y</p:attrName>
                                        </p:attrNameLst>
                                      </p:cBhvr>
                                      <p:tavLst>
                                        <p:tav tm="0">
                                          <p:val>
                                            <p:strVal val="ppt_y"/>
                                          </p:val>
                                        </p:tav>
                                        <p:tav tm="100000">
                                          <p:val>
                                            <p:strVal val="ppt_y+.1"/>
                                          </p:val>
                                        </p:tav>
                                      </p:tavLst>
                                    </p:anim>
                                    <p:set>
                                      <p:cBhvr>
                                        <p:cTn id="49" dur="1" fill="hold">
                                          <p:stCondLst>
                                            <p:cond delay="999"/>
                                          </p:stCondLst>
                                        </p:cTn>
                                        <p:tgtEl>
                                          <p:spTgt spid="171034"/>
                                        </p:tgtEl>
                                        <p:attrNameLst>
                                          <p:attrName>style.visibility</p:attrName>
                                        </p:attrNameLst>
                                      </p:cBhvr>
                                      <p:to>
                                        <p:strVal val="hidden"/>
                                      </p:to>
                                    </p:set>
                                  </p:childTnLst>
                                </p:cTn>
                              </p:par>
                              <p:par>
                                <p:cTn id="50" presetID="42" presetClass="exit" presetSubtype="0" fill="hold" nodeType="withEffect">
                                  <p:stCondLst>
                                    <p:cond delay="1000"/>
                                  </p:stCondLst>
                                  <p:childTnLst>
                                    <p:animEffect transition="out" filter="fade">
                                      <p:cBhvr>
                                        <p:cTn id="51" dur="1000"/>
                                        <p:tgtEl>
                                          <p:spTgt spid="171033"/>
                                        </p:tgtEl>
                                      </p:cBhvr>
                                    </p:animEffect>
                                    <p:anim calcmode="lin" valueType="num">
                                      <p:cBhvr>
                                        <p:cTn id="52" dur="1000"/>
                                        <p:tgtEl>
                                          <p:spTgt spid="171033"/>
                                        </p:tgtEl>
                                        <p:attrNameLst>
                                          <p:attrName>ppt_x</p:attrName>
                                        </p:attrNameLst>
                                      </p:cBhvr>
                                      <p:tavLst>
                                        <p:tav tm="0">
                                          <p:val>
                                            <p:strVal val="ppt_x"/>
                                          </p:val>
                                        </p:tav>
                                        <p:tav tm="100000">
                                          <p:val>
                                            <p:strVal val="ppt_x"/>
                                          </p:val>
                                        </p:tav>
                                      </p:tavLst>
                                    </p:anim>
                                    <p:anim calcmode="lin" valueType="num">
                                      <p:cBhvr>
                                        <p:cTn id="53" dur="1000"/>
                                        <p:tgtEl>
                                          <p:spTgt spid="171033"/>
                                        </p:tgtEl>
                                        <p:attrNameLst>
                                          <p:attrName>ppt_y</p:attrName>
                                        </p:attrNameLst>
                                      </p:cBhvr>
                                      <p:tavLst>
                                        <p:tav tm="0">
                                          <p:val>
                                            <p:strVal val="ppt_y"/>
                                          </p:val>
                                        </p:tav>
                                        <p:tav tm="100000">
                                          <p:val>
                                            <p:strVal val="ppt_y+.1"/>
                                          </p:val>
                                        </p:tav>
                                      </p:tavLst>
                                    </p:anim>
                                    <p:set>
                                      <p:cBhvr>
                                        <p:cTn id="54" dur="1" fill="hold">
                                          <p:stCondLst>
                                            <p:cond delay="999"/>
                                          </p:stCondLst>
                                        </p:cTn>
                                        <p:tgtEl>
                                          <p:spTgt spid="171033"/>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4" fill="hold" nodeType="clickEffect">
                                  <p:stCondLst>
                                    <p:cond delay="0"/>
                                  </p:stCondLst>
                                  <p:childTnLst>
                                    <p:set>
                                      <p:cBhvr>
                                        <p:cTn id="58" dur="1" fill="hold">
                                          <p:stCondLst>
                                            <p:cond delay="0"/>
                                          </p:stCondLst>
                                        </p:cTn>
                                        <p:tgtEl>
                                          <p:spTgt spid="171039"/>
                                        </p:tgtEl>
                                        <p:attrNameLst>
                                          <p:attrName>style.visibility</p:attrName>
                                        </p:attrNameLst>
                                      </p:cBhvr>
                                      <p:to>
                                        <p:strVal val="visible"/>
                                      </p:to>
                                    </p:set>
                                    <p:animEffect transition="in" filter="wipe(down)">
                                      <p:cBhvr>
                                        <p:cTn id="59" dur="500"/>
                                        <p:tgtEl>
                                          <p:spTgt spid="171039"/>
                                        </p:tgtEl>
                                      </p:cBhvr>
                                    </p:animEffect>
                                  </p:childTnLst>
                                </p:cTn>
                              </p:par>
                            </p:childTnLst>
                          </p:cTn>
                        </p:par>
                        <p:par>
                          <p:cTn id="60" fill="hold" nodeType="afterGroup">
                            <p:stCondLst>
                              <p:cond delay="500"/>
                            </p:stCondLst>
                            <p:childTnLst>
                              <p:par>
                                <p:cTn id="61" presetID="22" presetClass="entr" presetSubtype="4" fill="hold" grpId="0" nodeType="afterEffect">
                                  <p:stCondLst>
                                    <p:cond delay="0"/>
                                  </p:stCondLst>
                                  <p:childTnLst>
                                    <p:set>
                                      <p:cBhvr>
                                        <p:cTn id="62" dur="1" fill="hold">
                                          <p:stCondLst>
                                            <p:cond delay="0"/>
                                          </p:stCondLst>
                                        </p:cTn>
                                        <p:tgtEl>
                                          <p:spTgt spid="171024"/>
                                        </p:tgtEl>
                                        <p:attrNameLst>
                                          <p:attrName>style.visibility</p:attrName>
                                        </p:attrNameLst>
                                      </p:cBhvr>
                                      <p:to>
                                        <p:strVal val="visible"/>
                                      </p:to>
                                    </p:set>
                                    <p:animEffect transition="in" filter="wipe(down)">
                                      <p:cBhvr>
                                        <p:cTn id="63" dur="500"/>
                                        <p:tgtEl>
                                          <p:spTgt spid="171024"/>
                                        </p:tgtEl>
                                      </p:cBhvr>
                                    </p:animEffect>
                                  </p:childTnLst>
                                </p:cTn>
                              </p:par>
                            </p:childTnLst>
                          </p:cTn>
                        </p:par>
                        <p:par>
                          <p:cTn id="64" fill="hold" nodeType="afterGroup">
                            <p:stCondLst>
                              <p:cond delay="1000"/>
                            </p:stCondLst>
                            <p:childTnLst>
                              <p:par>
                                <p:cTn id="65" presetID="22" presetClass="entr" presetSubtype="1" fill="hold" nodeType="afterEffect">
                                  <p:stCondLst>
                                    <p:cond delay="0"/>
                                  </p:stCondLst>
                                  <p:childTnLst>
                                    <p:set>
                                      <p:cBhvr>
                                        <p:cTn id="66" dur="1" fill="hold">
                                          <p:stCondLst>
                                            <p:cond delay="0"/>
                                          </p:stCondLst>
                                        </p:cTn>
                                        <p:tgtEl>
                                          <p:spTgt spid="171042"/>
                                        </p:tgtEl>
                                        <p:attrNameLst>
                                          <p:attrName>style.visibility</p:attrName>
                                        </p:attrNameLst>
                                      </p:cBhvr>
                                      <p:to>
                                        <p:strVal val="visible"/>
                                      </p:to>
                                    </p:set>
                                    <p:animEffect transition="in" filter="wipe(up)">
                                      <p:cBhvr>
                                        <p:cTn id="67" dur="500"/>
                                        <p:tgtEl>
                                          <p:spTgt spid="171042"/>
                                        </p:tgtEl>
                                      </p:cBhvr>
                                    </p:animEffect>
                                  </p:childTnLst>
                                </p:cTn>
                              </p:par>
                            </p:childTnLst>
                          </p:cTn>
                        </p:par>
                        <p:par>
                          <p:cTn id="68" fill="hold" nodeType="afterGroup">
                            <p:stCondLst>
                              <p:cond delay="1500"/>
                            </p:stCondLst>
                            <p:childTnLst>
                              <p:par>
                                <p:cTn id="69" presetID="22" presetClass="entr" presetSubtype="4" fill="hold" grpId="0" nodeType="afterEffect">
                                  <p:stCondLst>
                                    <p:cond delay="0"/>
                                  </p:stCondLst>
                                  <p:childTnLst>
                                    <p:set>
                                      <p:cBhvr>
                                        <p:cTn id="70" dur="1" fill="hold">
                                          <p:stCondLst>
                                            <p:cond delay="0"/>
                                          </p:stCondLst>
                                        </p:cTn>
                                        <p:tgtEl>
                                          <p:spTgt spid="171023"/>
                                        </p:tgtEl>
                                        <p:attrNameLst>
                                          <p:attrName>style.visibility</p:attrName>
                                        </p:attrNameLst>
                                      </p:cBhvr>
                                      <p:to>
                                        <p:strVal val="visible"/>
                                      </p:to>
                                    </p:set>
                                    <p:animEffect transition="in" filter="wipe(down)">
                                      <p:cBhvr>
                                        <p:cTn id="71" dur="500"/>
                                        <p:tgtEl>
                                          <p:spTgt spid="171023"/>
                                        </p:tgtEl>
                                      </p:cBhvr>
                                    </p:animEffect>
                                  </p:childTnLst>
                                </p:cTn>
                              </p:par>
                            </p:childTnLst>
                          </p:cTn>
                        </p:par>
                        <p:par>
                          <p:cTn id="72" fill="hold" nodeType="afterGroup">
                            <p:stCondLst>
                              <p:cond delay="2000"/>
                            </p:stCondLst>
                            <p:childTnLst>
                              <p:par>
                                <p:cTn id="73" presetID="22" presetClass="entr" presetSubtype="1" fill="hold" nodeType="afterEffect">
                                  <p:stCondLst>
                                    <p:cond delay="0"/>
                                  </p:stCondLst>
                                  <p:childTnLst>
                                    <p:set>
                                      <p:cBhvr>
                                        <p:cTn id="74" dur="1" fill="hold">
                                          <p:stCondLst>
                                            <p:cond delay="0"/>
                                          </p:stCondLst>
                                        </p:cTn>
                                        <p:tgtEl>
                                          <p:spTgt spid="171040"/>
                                        </p:tgtEl>
                                        <p:attrNameLst>
                                          <p:attrName>style.visibility</p:attrName>
                                        </p:attrNameLst>
                                      </p:cBhvr>
                                      <p:to>
                                        <p:strVal val="visible"/>
                                      </p:to>
                                    </p:set>
                                    <p:animEffect transition="in" filter="wipe(up)">
                                      <p:cBhvr>
                                        <p:cTn id="75" dur="500"/>
                                        <p:tgtEl>
                                          <p:spTgt spid="171040"/>
                                        </p:tgtEl>
                                      </p:cBhvr>
                                    </p:animEffect>
                                  </p:childTnLst>
                                </p:cTn>
                              </p:par>
                            </p:childTnLst>
                          </p:cTn>
                        </p:par>
                        <p:par>
                          <p:cTn id="76" fill="hold" nodeType="afterGroup">
                            <p:stCondLst>
                              <p:cond delay="2500"/>
                            </p:stCondLst>
                            <p:childTnLst>
                              <p:par>
                                <p:cTn id="77" presetID="22" presetClass="entr" presetSubtype="4" fill="hold" grpId="0" nodeType="afterEffect">
                                  <p:stCondLst>
                                    <p:cond delay="0"/>
                                  </p:stCondLst>
                                  <p:childTnLst>
                                    <p:set>
                                      <p:cBhvr>
                                        <p:cTn id="78" dur="1" fill="hold">
                                          <p:stCondLst>
                                            <p:cond delay="0"/>
                                          </p:stCondLst>
                                        </p:cTn>
                                        <p:tgtEl>
                                          <p:spTgt spid="171022"/>
                                        </p:tgtEl>
                                        <p:attrNameLst>
                                          <p:attrName>style.visibility</p:attrName>
                                        </p:attrNameLst>
                                      </p:cBhvr>
                                      <p:to>
                                        <p:strVal val="visible"/>
                                      </p:to>
                                    </p:set>
                                    <p:animEffect transition="in" filter="wipe(down)">
                                      <p:cBhvr>
                                        <p:cTn id="79" dur="500"/>
                                        <p:tgtEl>
                                          <p:spTgt spid="171022"/>
                                        </p:tgtEl>
                                      </p:cBhvr>
                                    </p:animEffect>
                                  </p:childTnLst>
                                </p:cTn>
                              </p:par>
                            </p:childTnLst>
                          </p:cTn>
                        </p:par>
                        <p:par>
                          <p:cTn id="80" fill="hold" nodeType="afterGroup">
                            <p:stCondLst>
                              <p:cond delay="3000"/>
                            </p:stCondLst>
                            <p:childTnLst>
                              <p:par>
                                <p:cTn id="81" presetID="22" presetClass="entr" presetSubtype="4" fill="hold" nodeType="afterEffect">
                                  <p:stCondLst>
                                    <p:cond delay="0"/>
                                  </p:stCondLst>
                                  <p:childTnLst>
                                    <p:set>
                                      <p:cBhvr>
                                        <p:cTn id="82" dur="1" fill="hold">
                                          <p:stCondLst>
                                            <p:cond delay="0"/>
                                          </p:stCondLst>
                                        </p:cTn>
                                        <p:tgtEl>
                                          <p:spTgt spid="171041"/>
                                        </p:tgtEl>
                                        <p:attrNameLst>
                                          <p:attrName>style.visibility</p:attrName>
                                        </p:attrNameLst>
                                      </p:cBhvr>
                                      <p:to>
                                        <p:strVal val="visible"/>
                                      </p:to>
                                    </p:set>
                                    <p:animEffect transition="in" filter="wipe(down)">
                                      <p:cBhvr>
                                        <p:cTn id="83" dur="500"/>
                                        <p:tgtEl>
                                          <p:spTgt spid="171041"/>
                                        </p:tgtEl>
                                      </p:cBhvr>
                                    </p:animEffect>
                                  </p:childTnLst>
                                </p:cTn>
                              </p:par>
                            </p:childTnLst>
                          </p:cTn>
                        </p:par>
                        <p:par>
                          <p:cTn id="84" fill="hold" nodeType="afterGroup">
                            <p:stCondLst>
                              <p:cond delay="3500"/>
                            </p:stCondLst>
                            <p:childTnLst>
                              <p:par>
                                <p:cTn id="85" presetID="22" presetClass="entr" presetSubtype="4" fill="hold" grpId="0" nodeType="afterEffect">
                                  <p:stCondLst>
                                    <p:cond delay="0"/>
                                  </p:stCondLst>
                                  <p:childTnLst>
                                    <p:set>
                                      <p:cBhvr>
                                        <p:cTn id="86" dur="1" fill="hold">
                                          <p:stCondLst>
                                            <p:cond delay="0"/>
                                          </p:stCondLst>
                                        </p:cTn>
                                        <p:tgtEl>
                                          <p:spTgt spid="171021"/>
                                        </p:tgtEl>
                                        <p:attrNameLst>
                                          <p:attrName>style.visibility</p:attrName>
                                        </p:attrNameLst>
                                      </p:cBhvr>
                                      <p:to>
                                        <p:strVal val="visible"/>
                                      </p:to>
                                    </p:set>
                                    <p:animEffect transition="in" filter="wipe(down)">
                                      <p:cBhvr>
                                        <p:cTn id="87" dur="500"/>
                                        <p:tgtEl>
                                          <p:spTgt spid="171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21" grpId="0" animBg="1"/>
      <p:bldP spid="171022" grpId="0" animBg="1"/>
      <p:bldP spid="171023" grpId="0" animBg="1"/>
      <p:bldP spid="1710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Zástupný symbol pro číslo snímku 2"/>
          <p:cNvSpPr>
            <a:spLocks noGrp="1"/>
          </p:cNvSpPr>
          <p:nvPr>
            <p:ph type="sldNum" sz="quarter" idx="10"/>
          </p:nvPr>
        </p:nvSpPr>
        <p:spPr/>
        <p:txBody>
          <a:bodyPr/>
          <a:lstStyle/>
          <a:p>
            <a:r>
              <a:rPr lang="en-US"/>
              <a:t>Page </a:t>
            </a:r>
            <a:fld id="{3D824831-0CEB-40C6-B3C9-455A118670CF}" type="slidenum">
              <a:rPr lang="en-US"/>
              <a:pPr/>
              <a:t>6</a:t>
            </a:fld>
            <a:endParaRPr lang="en-US"/>
          </a:p>
        </p:txBody>
      </p:sp>
      <p:pic>
        <p:nvPicPr>
          <p:cNvPr id="172034" name="Picture 2" descr="Note-Book-Comp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7050" y="1217613"/>
            <a:ext cx="5549900" cy="5337175"/>
          </a:xfrm>
          <a:prstGeom prst="rect">
            <a:avLst/>
          </a:prstGeom>
          <a:noFill/>
          <a:extLst>
            <a:ext uri="{909E8E84-426E-40DD-AFC4-6F175D3DCCD1}">
              <a14:hiddenFill xmlns:a14="http://schemas.microsoft.com/office/drawing/2010/main">
                <a:solidFill>
                  <a:srgbClr val="FFFFFF"/>
                </a:solidFill>
              </a14:hiddenFill>
            </a:ext>
          </a:extLst>
        </p:spPr>
      </p:pic>
      <p:pic>
        <p:nvPicPr>
          <p:cNvPr id="172060" name="Picture 28" descr="large blue gradient rounded rectang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590800"/>
            <a:ext cx="7620000" cy="2689225"/>
          </a:xfrm>
          <a:prstGeom prst="rect">
            <a:avLst/>
          </a:prstGeom>
          <a:noFill/>
          <a:extLst>
            <a:ext uri="{909E8E84-426E-40DD-AFC4-6F175D3DCCD1}">
              <a14:hiddenFill xmlns:a14="http://schemas.microsoft.com/office/drawing/2010/main">
                <a:solidFill>
                  <a:srgbClr val="FFFFFF"/>
                </a:solidFill>
              </a14:hiddenFill>
            </a:ext>
          </a:extLst>
        </p:spPr>
      </p:pic>
      <p:pic>
        <p:nvPicPr>
          <p:cNvPr id="172075" name="Picture 43" descr="06-platfor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175" y="3124200"/>
            <a:ext cx="7867650" cy="2295525"/>
          </a:xfrm>
          <a:prstGeom prst="rect">
            <a:avLst/>
          </a:prstGeom>
          <a:noFill/>
          <a:extLst>
            <a:ext uri="{909E8E84-426E-40DD-AFC4-6F175D3DCCD1}">
              <a14:hiddenFill xmlns:a14="http://schemas.microsoft.com/office/drawing/2010/main">
                <a:solidFill>
                  <a:srgbClr val="FFFFFF"/>
                </a:solidFill>
              </a14:hiddenFill>
            </a:ext>
          </a:extLst>
        </p:spPr>
      </p:pic>
      <p:grpSp>
        <p:nvGrpSpPr>
          <p:cNvPr id="172076" name="Group 44"/>
          <p:cNvGrpSpPr>
            <a:grpSpLocks/>
          </p:cNvGrpSpPr>
          <p:nvPr/>
        </p:nvGrpSpPr>
        <p:grpSpPr bwMode="auto">
          <a:xfrm>
            <a:off x="1100138" y="3124200"/>
            <a:ext cx="7053262" cy="1981200"/>
            <a:chOff x="693" y="1968"/>
            <a:chExt cx="4443" cy="1248"/>
          </a:xfrm>
        </p:grpSpPr>
        <p:grpSp>
          <p:nvGrpSpPr>
            <p:cNvPr id="172077" name="Group 45"/>
            <p:cNvGrpSpPr>
              <a:grpSpLocks/>
            </p:cNvGrpSpPr>
            <p:nvPr/>
          </p:nvGrpSpPr>
          <p:grpSpPr bwMode="auto">
            <a:xfrm>
              <a:off x="3072" y="2037"/>
              <a:ext cx="816" cy="1170"/>
              <a:chOff x="3072" y="2037"/>
              <a:chExt cx="816" cy="1170"/>
            </a:xfrm>
          </p:grpSpPr>
          <p:pic>
            <p:nvPicPr>
              <p:cNvPr id="172078" name="Picture 46" descr="dimm ram memory chi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2" y="2037"/>
                <a:ext cx="816" cy="795"/>
              </a:xfrm>
              <a:prstGeom prst="rect">
                <a:avLst/>
              </a:prstGeom>
              <a:noFill/>
              <a:extLst>
                <a:ext uri="{909E8E84-426E-40DD-AFC4-6F175D3DCCD1}">
                  <a14:hiddenFill xmlns:a14="http://schemas.microsoft.com/office/drawing/2010/main">
                    <a:solidFill>
                      <a:srgbClr val="FFFFFF"/>
                    </a:solidFill>
                  </a14:hiddenFill>
                </a:ext>
              </a:extLst>
            </p:spPr>
          </p:pic>
          <p:sp>
            <p:nvSpPr>
              <p:cNvPr id="172079" name="Text Box 47"/>
              <p:cNvSpPr txBox="1">
                <a:spLocks noChangeArrowheads="1"/>
              </p:cNvSpPr>
              <p:nvPr/>
            </p:nvSpPr>
            <p:spPr bwMode="auto">
              <a:xfrm>
                <a:off x="3139" y="2957"/>
                <a:ext cx="72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000" b="1">
                    <a:solidFill>
                      <a:schemeClr val="bg1"/>
                    </a:solidFill>
                    <a:effectLst>
                      <a:outerShdw blurRad="38100" dist="38100" dir="2700000" algn="tl">
                        <a:srgbClr val="C0C0C0"/>
                      </a:outerShdw>
                    </a:effectLst>
                  </a:rPr>
                  <a:t>Memory</a:t>
                </a:r>
              </a:p>
            </p:txBody>
          </p:sp>
        </p:grpSp>
        <p:grpSp>
          <p:nvGrpSpPr>
            <p:cNvPr id="172080" name="Group 48"/>
            <p:cNvGrpSpPr>
              <a:grpSpLocks/>
            </p:cNvGrpSpPr>
            <p:nvPr/>
          </p:nvGrpSpPr>
          <p:grpSpPr bwMode="auto">
            <a:xfrm>
              <a:off x="1747" y="2051"/>
              <a:ext cx="1085" cy="1156"/>
              <a:chOff x="1747" y="2051"/>
              <a:chExt cx="1085" cy="1156"/>
            </a:xfrm>
          </p:grpSpPr>
          <p:grpSp>
            <p:nvGrpSpPr>
              <p:cNvPr id="172081" name="Group 49"/>
              <p:cNvGrpSpPr>
                <a:grpSpLocks/>
              </p:cNvGrpSpPr>
              <p:nvPr/>
            </p:nvGrpSpPr>
            <p:grpSpPr bwMode="auto">
              <a:xfrm>
                <a:off x="1776" y="2051"/>
                <a:ext cx="910" cy="733"/>
                <a:chOff x="2368" y="972"/>
                <a:chExt cx="1148" cy="864"/>
              </a:xfrm>
            </p:grpSpPr>
            <p:pic>
              <p:nvPicPr>
                <p:cNvPr id="172082" name="Picture 50" descr="XP icon mai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37" y="972"/>
                  <a:ext cx="779" cy="864"/>
                </a:xfrm>
                <a:prstGeom prst="rect">
                  <a:avLst/>
                </a:prstGeom>
                <a:noFill/>
                <a:extLst>
                  <a:ext uri="{909E8E84-426E-40DD-AFC4-6F175D3DCCD1}">
                    <a14:hiddenFill xmlns:a14="http://schemas.microsoft.com/office/drawing/2010/main">
                      <a:solidFill>
                        <a:srgbClr val="FFFFFF"/>
                      </a:solidFill>
                    </a14:hiddenFill>
                  </a:ext>
                </a:extLst>
              </p:spPr>
            </p:pic>
            <p:pic>
              <p:nvPicPr>
                <p:cNvPr id="172083" name="Picture 51" descr="messenger"/>
                <p:cNvPicPr>
                  <a:picLocks noChangeAspect="1" noChangeArrowheads="1"/>
                </p:cNvPicPr>
                <p:nvPr/>
              </p:nvPicPr>
              <p:blipFill>
                <a:blip r:embed="rId8" cstate="print">
                  <a:extLst>
                    <a:ext uri="{28A0092B-C50C-407E-A947-70E740481C1C}">
                      <a14:useLocalDpi xmlns:a14="http://schemas.microsoft.com/office/drawing/2010/main" val="0"/>
                    </a:ext>
                  </a:extLst>
                </a:blip>
                <a:srcRect b="49355"/>
                <a:stretch>
                  <a:fillRect/>
                </a:stretch>
              </p:blipFill>
              <p:spPr bwMode="auto">
                <a:xfrm>
                  <a:off x="2368" y="1197"/>
                  <a:ext cx="807" cy="639"/>
                </a:xfrm>
                <a:prstGeom prst="rect">
                  <a:avLst/>
                </a:prstGeom>
                <a:noFill/>
                <a:extLst>
                  <a:ext uri="{909E8E84-426E-40DD-AFC4-6F175D3DCCD1}">
                    <a14:hiddenFill xmlns:a14="http://schemas.microsoft.com/office/drawing/2010/main">
                      <a:solidFill>
                        <a:srgbClr val="FFFFFF"/>
                      </a:solidFill>
                    </a14:hiddenFill>
                  </a:ext>
                </a:extLst>
              </p:spPr>
            </p:pic>
          </p:grpSp>
          <p:sp>
            <p:nvSpPr>
              <p:cNvPr id="172084" name="Text Box 52"/>
              <p:cNvSpPr txBox="1">
                <a:spLocks noChangeArrowheads="1"/>
              </p:cNvSpPr>
              <p:nvPr/>
            </p:nvSpPr>
            <p:spPr bwMode="auto">
              <a:xfrm>
                <a:off x="1747" y="2957"/>
                <a:ext cx="108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sz="2000" b="1">
                    <a:solidFill>
                      <a:schemeClr val="bg1"/>
                    </a:solidFill>
                    <a:effectLst>
                      <a:outerShdw blurRad="38100" dist="38100" dir="2700000" algn="tl">
                        <a:srgbClr val="C0C0C0"/>
                      </a:outerShdw>
                    </a:effectLst>
                  </a:rPr>
                  <a:t>Attachments</a:t>
                </a:r>
              </a:p>
            </p:txBody>
          </p:sp>
        </p:grpSp>
        <p:grpSp>
          <p:nvGrpSpPr>
            <p:cNvPr id="172085" name="Group 53"/>
            <p:cNvGrpSpPr>
              <a:grpSpLocks/>
            </p:cNvGrpSpPr>
            <p:nvPr/>
          </p:nvGrpSpPr>
          <p:grpSpPr bwMode="auto">
            <a:xfrm>
              <a:off x="4224" y="2112"/>
              <a:ext cx="912" cy="1104"/>
              <a:chOff x="4224" y="2112"/>
              <a:chExt cx="912" cy="1104"/>
            </a:xfrm>
          </p:grpSpPr>
          <p:sp>
            <p:nvSpPr>
              <p:cNvPr id="172086" name="Text Box 54"/>
              <p:cNvSpPr txBox="1">
                <a:spLocks noChangeArrowheads="1"/>
              </p:cNvSpPr>
              <p:nvPr/>
            </p:nvSpPr>
            <p:spPr bwMode="auto">
              <a:xfrm>
                <a:off x="4438" y="2966"/>
                <a:ext cx="4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sz="2000" b="1">
                    <a:solidFill>
                      <a:schemeClr val="bg1"/>
                    </a:solidFill>
                    <a:effectLst>
                      <a:outerShdw blurRad="38100" dist="38100" dir="2700000" algn="tl">
                        <a:srgbClr val="C0C0C0"/>
                      </a:outerShdw>
                    </a:effectLst>
                  </a:rPr>
                  <a:t>Web</a:t>
                </a:r>
              </a:p>
            </p:txBody>
          </p:sp>
          <p:grpSp>
            <p:nvGrpSpPr>
              <p:cNvPr id="172087" name="Group 55"/>
              <p:cNvGrpSpPr>
                <a:grpSpLocks/>
              </p:cNvGrpSpPr>
              <p:nvPr/>
            </p:nvGrpSpPr>
            <p:grpSpPr bwMode="auto">
              <a:xfrm>
                <a:off x="4224" y="2112"/>
                <a:ext cx="912" cy="683"/>
                <a:chOff x="4176" y="2033"/>
                <a:chExt cx="912" cy="683"/>
              </a:xfrm>
            </p:grpSpPr>
            <p:pic>
              <p:nvPicPr>
                <p:cNvPr id="172088" name="Picture 56" descr="XP icon generic interne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76" y="2033"/>
                  <a:ext cx="638" cy="638"/>
                </a:xfrm>
                <a:prstGeom prst="rect">
                  <a:avLst/>
                </a:prstGeom>
                <a:noFill/>
                <a:extLst>
                  <a:ext uri="{909E8E84-426E-40DD-AFC4-6F175D3DCCD1}">
                    <a14:hiddenFill xmlns:a14="http://schemas.microsoft.com/office/drawing/2010/main">
                      <a:solidFill>
                        <a:srgbClr val="FFFFFF"/>
                      </a:solidFill>
                    </a14:hiddenFill>
                  </a:ext>
                </a:extLst>
              </p:spPr>
            </p:pic>
            <p:pic>
              <p:nvPicPr>
                <p:cNvPr id="172089" name="Picture 57" descr="XP icon keyboard"/>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56" y="2400"/>
                  <a:ext cx="432" cy="316"/>
                </a:xfrm>
                <a:prstGeom prst="rect">
                  <a:avLst/>
                </a:prstGeom>
                <a:noFill/>
                <a:extLst>
                  <a:ext uri="{909E8E84-426E-40DD-AFC4-6F175D3DCCD1}">
                    <a14:hiddenFill xmlns:a14="http://schemas.microsoft.com/office/drawing/2010/main">
                      <a:solidFill>
                        <a:srgbClr val="FFFFFF"/>
                      </a:solidFill>
                    </a14:hiddenFill>
                  </a:ext>
                </a:extLst>
              </p:spPr>
            </p:pic>
            <p:pic>
              <p:nvPicPr>
                <p:cNvPr id="172090" name="Picture 58" descr="XP icon my compute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12" y="2071"/>
                  <a:ext cx="467" cy="473"/>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72091" name="Group 59"/>
            <p:cNvGrpSpPr>
              <a:grpSpLocks/>
            </p:cNvGrpSpPr>
            <p:nvPr/>
          </p:nvGrpSpPr>
          <p:grpSpPr bwMode="auto">
            <a:xfrm>
              <a:off x="693" y="1968"/>
              <a:ext cx="843" cy="1239"/>
              <a:chOff x="693" y="1968"/>
              <a:chExt cx="843" cy="1239"/>
            </a:xfrm>
          </p:grpSpPr>
          <p:sp>
            <p:nvSpPr>
              <p:cNvPr id="172092" name="Text Box 60"/>
              <p:cNvSpPr txBox="1">
                <a:spLocks noChangeArrowheads="1"/>
              </p:cNvSpPr>
              <p:nvPr/>
            </p:nvSpPr>
            <p:spPr bwMode="auto">
              <a:xfrm>
                <a:off x="693" y="2957"/>
                <a:ext cx="74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000" b="1">
                    <a:solidFill>
                      <a:schemeClr val="bg1"/>
                    </a:solidFill>
                    <a:effectLst>
                      <a:outerShdw blurRad="38100" dist="38100" dir="2700000" algn="tl">
                        <a:srgbClr val="C0C0C0"/>
                      </a:outerShdw>
                    </a:effectLst>
                  </a:rPr>
                  <a:t>Network</a:t>
                </a:r>
              </a:p>
            </p:txBody>
          </p:sp>
          <p:grpSp>
            <p:nvGrpSpPr>
              <p:cNvPr id="172093" name="Group 61"/>
              <p:cNvGrpSpPr>
                <a:grpSpLocks/>
              </p:cNvGrpSpPr>
              <p:nvPr/>
            </p:nvGrpSpPr>
            <p:grpSpPr bwMode="auto">
              <a:xfrm>
                <a:off x="717" y="1968"/>
                <a:ext cx="819" cy="969"/>
                <a:chOff x="3132" y="1863"/>
                <a:chExt cx="819" cy="969"/>
              </a:xfrm>
            </p:grpSpPr>
            <p:pic>
              <p:nvPicPr>
                <p:cNvPr id="172094" name="Picture 62" descr="XP icon generic interne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16" y="2022"/>
                  <a:ext cx="625" cy="612"/>
                </a:xfrm>
                <a:prstGeom prst="rect">
                  <a:avLst/>
                </a:prstGeom>
                <a:noFill/>
                <a:extLst>
                  <a:ext uri="{909E8E84-426E-40DD-AFC4-6F175D3DCCD1}">
                    <a14:hiddenFill xmlns:a14="http://schemas.microsoft.com/office/drawing/2010/main">
                      <a:solidFill>
                        <a:srgbClr val="FFFFFF"/>
                      </a:solidFill>
                    </a14:hiddenFill>
                  </a:ext>
                </a:extLst>
              </p:spPr>
            </p:pic>
            <p:pic>
              <p:nvPicPr>
                <p:cNvPr id="172095" name="Picture 63" descr="net-cable"/>
                <p:cNvPicPr>
                  <a:picLocks noChangeAspect="1" noChangeArrowheads="1"/>
                </p:cNvPicPr>
                <p:nvPr/>
              </p:nvPicPr>
              <p:blipFill>
                <a:blip r:embed="rId13">
                  <a:extLst>
                    <a:ext uri="{28A0092B-C50C-407E-A947-70E740481C1C}">
                      <a14:useLocalDpi xmlns:a14="http://schemas.microsoft.com/office/drawing/2010/main" val="0"/>
                    </a:ext>
                  </a:extLst>
                </a:blip>
                <a:srcRect r="41667"/>
                <a:stretch>
                  <a:fillRect/>
                </a:stretch>
              </p:blipFill>
              <p:spPr bwMode="auto">
                <a:xfrm rot="7530487" flipH="1">
                  <a:off x="3054" y="2238"/>
                  <a:ext cx="672" cy="516"/>
                </a:xfrm>
                <a:prstGeom prst="rect">
                  <a:avLst/>
                </a:prstGeom>
                <a:noFill/>
                <a:extLst>
                  <a:ext uri="{909E8E84-426E-40DD-AFC4-6F175D3DCCD1}">
                    <a14:hiddenFill xmlns:a14="http://schemas.microsoft.com/office/drawing/2010/main">
                      <a:solidFill>
                        <a:srgbClr val="FFFFFF"/>
                      </a:solidFill>
                    </a14:hiddenFill>
                  </a:ext>
                </a:extLst>
              </p:spPr>
            </p:pic>
            <p:pic>
              <p:nvPicPr>
                <p:cNvPr id="172096" name="Picture 64" descr="radio tower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456" y="1863"/>
                  <a:ext cx="495" cy="825"/>
                </a:xfrm>
                <a:prstGeom prst="rect">
                  <a:avLst/>
                </a:prstGeom>
                <a:noFill/>
                <a:extLst>
                  <a:ext uri="{909E8E84-426E-40DD-AFC4-6F175D3DCCD1}">
                    <a14:hiddenFill xmlns:a14="http://schemas.microsoft.com/office/drawing/2010/main">
                      <a:solidFill>
                        <a:srgbClr val="FFFFFF"/>
                      </a:solidFill>
                    </a14:hiddenFill>
                  </a:ext>
                </a:extLst>
              </p:spPr>
            </p:pic>
          </p:grpSp>
        </p:grpSp>
      </p:grpSp>
      <p:pic>
        <p:nvPicPr>
          <p:cNvPr id="172050" name="Picture 18" descr="clear bubbl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152400"/>
            <a:ext cx="9258300" cy="6410325"/>
          </a:xfrm>
          <a:prstGeom prst="rect">
            <a:avLst/>
          </a:prstGeom>
          <a:noFill/>
          <a:extLst>
            <a:ext uri="{909E8E84-426E-40DD-AFC4-6F175D3DCCD1}">
              <a14:hiddenFill xmlns:a14="http://schemas.microsoft.com/office/drawing/2010/main">
                <a:solidFill>
                  <a:srgbClr val="FFFFFF"/>
                </a:solidFill>
              </a14:hiddenFill>
            </a:ext>
          </a:extLst>
        </p:spPr>
      </p:pic>
      <p:sp>
        <p:nvSpPr>
          <p:cNvPr id="172051" name="Rectangle 19"/>
          <p:cNvSpPr>
            <a:spLocks noGrp="1" noChangeArrowheads="1"/>
          </p:cNvSpPr>
          <p:nvPr>
            <p:ph type="title"/>
          </p:nvPr>
        </p:nvSpPr>
        <p:spPr>
          <a:xfrm>
            <a:off x="228600" y="304800"/>
            <a:ext cx="8915400" cy="1066800"/>
          </a:xfrm>
        </p:spPr>
        <p:txBody>
          <a:bodyPr/>
          <a:lstStyle/>
          <a:p>
            <a:r>
              <a:rPr lang="cs-CZ" sz="4400"/>
              <a:t>Úvod</a:t>
            </a:r>
            <a:endParaRPr lang="en-US" sz="4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172050"/>
                                        </p:tgtEl>
                                        <p:attrNameLst>
                                          <p:attrName>style.visibility</p:attrName>
                                        </p:attrNameLst>
                                      </p:cBhvr>
                                      <p:to>
                                        <p:strVal val="visible"/>
                                      </p:to>
                                    </p:set>
                                    <p:anim calcmode="lin" valueType="num">
                                      <p:cBhvr>
                                        <p:cTn id="7" dur="500" fill="hold"/>
                                        <p:tgtEl>
                                          <p:spTgt spid="172050"/>
                                        </p:tgtEl>
                                        <p:attrNameLst>
                                          <p:attrName>ppt_w</p:attrName>
                                        </p:attrNameLst>
                                      </p:cBhvr>
                                      <p:tavLst>
                                        <p:tav tm="0">
                                          <p:val>
                                            <p:fltVal val="0"/>
                                          </p:val>
                                        </p:tav>
                                        <p:tav tm="100000">
                                          <p:val>
                                            <p:strVal val="#ppt_w"/>
                                          </p:val>
                                        </p:tav>
                                      </p:tavLst>
                                    </p:anim>
                                    <p:anim calcmode="lin" valueType="num">
                                      <p:cBhvr>
                                        <p:cTn id="8" dur="500" fill="hold"/>
                                        <p:tgtEl>
                                          <p:spTgt spid="172050"/>
                                        </p:tgtEl>
                                        <p:attrNameLst>
                                          <p:attrName>ppt_h</p:attrName>
                                        </p:attrNameLst>
                                      </p:cBhvr>
                                      <p:tavLst>
                                        <p:tav tm="0">
                                          <p:val>
                                            <p:fltVal val="0"/>
                                          </p:val>
                                        </p:tav>
                                        <p:tav tm="100000">
                                          <p:val>
                                            <p:strVal val="#ppt_h"/>
                                          </p:val>
                                        </p:tav>
                                      </p:tavLst>
                                    </p:anim>
                                    <p:animEffect transition="in" filter="fade">
                                      <p:cBhvr>
                                        <p:cTn id="9" dur="500"/>
                                        <p:tgtEl>
                                          <p:spTgt spid="17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Zástupný symbol pro číslo snímku 3"/>
          <p:cNvSpPr>
            <a:spLocks noGrp="1"/>
          </p:cNvSpPr>
          <p:nvPr>
            <p:ph type="sldNum" sz="quarter" idx="10"/>
          </p:nvPr>
        </p:nvSpPr>
        <p:spPr/>
        <p:txBody>
          <a:bodyPr/>
          <a:lstStyle/>
          <a:p>
            <a:r>
              <a:rPr lang="en-US"/>
              <a:t>Page </a:t>
            </a:r>
            <a:fld id="{8E60F90A-44EA-499F-94F8-E9FFF3351F8A}" type="slidenum">
              <a:rPr lang="en-US"/>
              <a:pPr/>
              <a:t>7</a:t>
            </a:fld>
            <a:endParaRPr lang="en-US"/>
          </a:p>
        </p:txBody>
      </p:sp>
      <p:sp>
        <p:nvSpPr>
          <p:cNvPr id="289794" name="Rectangle 2"/>
          <p:cNvSpPr>
            <a:spLocks noGrp="1" noChangeArrowheads="1"/>
          </p:cNvSpPr>
          <p:nvPr>
            <p:ph type="title"/>
          </p:nvPr>
        </p:nvSpPr>
        <p:spPr>
          <a:xfrm>
            <a:off x="152400" y="0"/>
            <a:ext cx="8991600" cy="1066800"/>
          </a:xfrm>
        </p:spPr>
        <p:txBody>
          <a:bodyPr/>
          <a:lstStyle/>
          <a:p>
            <a:r>
              <a:rPr lang="cs-CZ" sz="4400"/>
              <a:t>Úvod</a:t>
            </a:r>
          </a:p>
        </p:txBody>
      </p:sp>
      <p:pic>
        <p:nvPicPr>
          <p:cNvPr id="289800" name="Picture 8" descr="Note-Book-Compu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3865563"/>
            <a:ext cx="793750" cy="763587"/>
          </a:xfrm>
          <a:prstGeom prst="rect">
            <a:avLst/>
          </a:prstGeom>
          <a:noFill/>
          <a:extLst>
            <a:ext uri="{909E8E84-426E-40DD-AFC4-6F175D3DCCD1}">
              <a14:hiddenFill xmlns:a14="http://schemas.microsoft.com/office/drawing/2010/main">
                <a:solidFill>
                  <a:srgbClr val="FFFFFF"/>
                </a:solidFill>
              </a14:hiddenFill>
            </a:ext>
          </a:extLst>
        </p:spPr>
      </p:pic>
      <p:grpSp>
        <p:nvGrpSpPr>
          <p:cNvPr id="289801" name="Group 9"/>
          <p:cNvGrpSpPr>
            <a:grpSpLocks/>
          </p:cNvGrpSpPr>
          <p:nvPr/>
        </p:nvGrpSpPr>
        <p:grpSpPr bwMode="auto">
          <a:xfrm>
            <a:off x="4419600" y="1503363"/>
            <a:ext cx="914400" cy="762000"/>
            <a:chOff x="0" y="1104"/>
            <a:chExt cx="1094" cy="1006"/>
          </a:xfrm>
        </p:grpSpPr>
        <p:pic>
          <p:nvPicPr>
            <p:cNvPr id="289802" name="Picture 10" descr="Clipboard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 y="1104"/>
              <a:ext cx="758" cy="864"/>
            </a:xfrm>
            <a:prstGeom prst="rect">
              <a:avLst/>
            </a:prstGeom>
            <a:noFill/>
            <a:extLst>
              <a:ext uri="{909E8E84-426E-40DD-AFC4-6F175D3DCCD1}">
                <a14:hiddenFill xmlns:a14="http://schemas.microsoft.com/office/drawing/2010/main">
                  <a:solidFill>
                    <a:srgbClr val="FFFFFF"/>
                  </a:solidFill>
                </a14:hiddenFill>
              </a:ext>
            </a:extLst>
          </p:spPr>
        </p:pic>
        <p:pic>
          <p:nvPicPr>
            <p:cNvPr id="289803" name="Picture 11" descr="Clipboard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392"/>
              <a:ext cx="816" cy="718"/>
            </a:xfrm>
            <a:prstGeom prst="rect">
              <a:avLst/>
            </a:prstGeom>
            <a:noFill/>
            <a:extLst>
              <a:ext uri="{909E8E84-426E-40DD-AFC4-6F175D3DCCD1}">
                <a14:hiddenFill xmlns:a14="http://schemas.microsoft.com/office/drawing/2010/main">
                  <a:solidFill>
                    <a:srgbClr val="FFFFFF"/>
                  </a:solidFill>
                </a14:hiddenFill>
              </a:ext>
            </a:extLst>
          </p:spPr>
        </p:pic>
      </p:grpSp>
      <p:pic>
        <p:nvPicPr>
          <p:cNvPr id="289805" name="Picture 13" descr="GEL Curve Arrow MS-r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95392">
            <a:off x="2362200" y="1808163"/>
            <a:ext cx="2141538" cy="611187"/>
          </a:xfrm>
          <a:prstGeom prst="rect">
            <a:avLst/>
          </a:prstGeom>
          <a:noFill/>
          <a:extLst>
            <a:ext uri="{909E8E84-426E-40DD-AFC4-6F175D3DCCD1}">
              <a14:hiddenFill xmlns:a14="http://schemas.microsoft.com/office/drawing/2010/main">
                <a:solidFill>
                  <a:srgbClr val="FFFFFF"/>
                </a:solidFill>
              </a14:hiddenFill>
            </a:ext>
          </a:extLst>
        </p:spPr>
      </p:pic>
      <p:pic>
        <p:nvPicPr>
          <p:cNvPr id="289804" name="Picture 12" descr="06-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2036763"/>
            <a:ext cx="685800" cy="673100"/>
          </a:xfrm>
          <a:prstGeom prst="rect">
            <a:avLst/>
          </a:prstGeom>
          <a:noFill/>
          <a:extLst>
            <a:ext uri="{909E8E84-426E-40DD-AFC4-6F175D3DCCD1}">
              <a14:hiddenFill xmlns:a14="http://schemas.microsoft.com/office/drawing/2010/main">
                <a:solidFill>
                  <a:srgbClr val="FFFFFF"/>
                </a:solidFill>
              </a14:hiddenFill>
            </a:ext>
          </a:extLst>
        </p:spPr>
      </p:pic>
      <p:pic>
        <p:nvPicPr>
          <p:cNvPr id="289808"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2932229">
            <a:off x="4881563" y="2570163"/>
            <a:ext cx="3705225"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9814" name="Picture 22"/>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34200" y="3962400"/>
            <a:ext cx="301625" cy="381000"/>
          </a:xfrm>
          <a:prstGeom prst="rect">
            <a:avLst/>
          </a:prstGeom>
          <a:noFill/>
          <a:extLst>
            <a:ext uri="{909E8E84-426E-40DD-AFC4-6F175D3DCCD1}">
              <a14:hiddenFill xmlns:a14="http://schemas.microsoft.com/office/drawing/2010/main">
                <a:solidFill>
                  <a:srgbClr val="FFFFFF"/>
                </a:solidFill>
              </a14:hiddenFill>
            </a:ext>
          </a:extLst>
        </p:spPr>
      </p:pic>
      <p:pic>
        <p:nvPicPr>
          <p:cNvPr id="289796" name="Picture 4" descr="Note-Book-Compu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3636963"/>
            <a:ext cx="793750" cy="763587"/>
          </a:xfrm>
          <a:prstGeom prst="rect">
            <a:avLst/>
          </a:prstGeom>
          <a:noFill/>
          <a:extLst>
            <a:ext uri="{909E8E84-426E-40DD-AFC4-6F175D3DCCD1}">
              <a14:hiddenFill xmlns:a14="http://schemas.microsoft.com/office/drawing/2010/main">
                <a:solidFill>
                  <a:srgbClr val="FFFFFF"/>
                </a:solidFill>
              </a14:hiddenFill>
            </a:ext>
          </a:extLst>
        </p:spPr>
      </p:pic>
      <p:pic>
        <p:nvPicPr>
          <p:cNvPr id="289797" name="Picture 5" descr="Note-Book-Compu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3408363"/>
            <a:ext cx="793750" cy="763587"/>
          </a:xfrm>
          <a:prstGeom prst="rect">
            <a:avLst/>
          </a:prstGeom>
          <a:noFill/>
          <a:extLst>
            <a:ext uri="{909E8E84-426E-40DD-AFC4-6F175D3DCCD1}">
              <a14:hiddenFill xmlns:a14="http://schemas.microsoft.com/office/drawing/2010/main">
                <a:solidFill>
                  <a:srgbClr val="FFFFFF"/>
                </a:solidFill>
              </a14:hiddenFill>
            </a:ext>
          </a:extLst>
        </p:spPr>
      </p:pic>
      <p:pic>
        <p:nvPicPr>
          <p:cNvPr id="289798" name="Picture 6" descr="Note-Book-Compu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4779963"/>
            <a:ext cx="793750" cy="763587"/>
          </a:xfrm>
          <a:prstGeom prst="rect">
            <a:avLst/>
          </a:prstGeom>
          <a:noFill/>
          <a:extLst>
            <a:ext uri="{909E8E84-426E-40DD-AFC4-6F175D3DCCD1}">
              <a14:hiddenFill xmlns:a14="http://schemas.microsoft.com/office/drawing/2010/main">
                <a:solidFill>
                  <a:srgbClr val="FFFFFF"/>
                </a:solidFill>
              </a14:hiddenFill>
            </a:ext>
          </a:extLst>
        </p:spPr>
      </p:pic>
      <p:pic>
        <p:nvPicPr>
          <p:cNvPr id="289799" name="Picture 7" descr="Note-Book-Compu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4779963"/>
            <a:ext cx="793750" cy="763587"/>
          </a:xfrm>
          <a:prstGeom prst="rect">
            <a:avLst/>
          </a:prstGeom>
          <a:noFill/>
          <a:extLst>
            <a:ext uri="{909E8E84-426E-40DD-AFC4-6F175D3DCCD1}">
              <a14:hiddenFill xmlns:a14="http://schemas.microsoft.com/office/drawing/2010/main">
                <a:solidFill>
                  <a:srgbClr val="FFFFFF"/>
                </a:solidFill>
              </a14:hiddenFill>
            </a:ext>
          </a:extLst>
        </p:spPr>
      </p:pic>
      <p:pic>
        <p:nvPicPr>
          <p:cNvPr id="289815" name="Picture 23"/>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43200" y="3505200"/>
            <a:ext cx="301625" cy="381000"/>
          </a:xfrm>
          <a:prstGeom prst="rect">
            <a:avLst/>
          </a:prstGeom>
          <a:noFill/>
          <a:extLst>
            <a:ext uri="{909E8E84-426E-40DD-AFC4-6F175D3DCCD1}">
              <a14:hiddenFill xmlns:a14="http://schemas.microsoft.com/office/drawing/2010/main">
                <a:solidFill>
                  <a:srgbClr val="FFFFFF"/>
                </a:solidFill>
              </a14:hiddenFill>
            </a:ext>
          </a:extLst>
        </p:spPr>
      </p:pic>
      <p:pic>
        <p:nvPicPr>
          <p:cNvPr id="289816" name="Picture 24"/>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0" y="3733800"/>
            <a:ext cx="301625" cy="381000"/>
          </a:xfrm>
          <a:prstGeom prst="rect">
            <a:avLst/>
          </a:prstGeom>
          <a:noFill/>
          <a:extLst>
            <a:ext uri="{909E8E84-426E-40DD-AFC4-6F175D3DCCD1}">
              <a14:hiddenFill xmlns:a14="http://schemas.microsoft.com/office/drawing/2010/main">
                <a:solidFill>
                  <a:srgbClr val="FFFFFF"/>
                </a:solidFill>
              </a14:hiddenFill>
            </a:ext>
          </a:extLst>
        </p:spPr>
      </p:pic>
      <p:pic>
        <p:nvPicPr>
          <p:cNvPr id="289817" name="Picture 25"/>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33600" y="4876800"/>
            <a:ext cx="301625" cy="381000"/>
          </a:xfrm>
          <a:prstGeom prst="rect">
            <a:avLst/>
          </a:prstGeom>
          <a:noFill/>
          <a:extLst>
            <a:ext uri="{909E8E84-426E-40DD-AFC4-6F175D3DCCD1}">
              <a14:hiddenFill xmlns:a14="http://schemas.microsoft.com/office/drawing/2010/main">
                <a:solidFill>
                  <a:srgbClr val="FFFFFF"/>
                </a:solidFill>
              </a14:hiddenFill>
            </a:ext>
          </a:extLst>
        </p:spPr>
      </p:pic>
      <p:pic>
        <p:nvPicPr>
          <p:cNvPr id="289818" name="Picture 26"/>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29000" y="4876800"/>
            <a:ext cx="301625" cy="381000"/>
          </a:xfrm>
          <a:prstGeom prst="rect">
            <a:avLst/>
          </a:prstGeom>
          <a:noFill/>
          <a:extLst>
            <a:ext uri="{909E8E84-426E-40DD-AFC4-6F175D3DCCD1}">
              <a14:hiddenFill xmlns:a14="http://schemas.microsoft.com/office/drawing/2010/main">
                <a:solidFill>
                  <a:srgbClr val="FFFFFF"/>
                </a:solidFill>
              </a14:hiddenFill>
            </a:ext>
          </a:extLst>
        </p:spPr>
      </p:pic>
      <p:pic>
        <p:nvPicPr>
          <p:cNvPr id="289806" name="Picture 14" descr="clear bubbl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 y="2590800"/>
            <a:ext cx="5143500" cy="35607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9806"/>
                                        </p:tgtEl>
                                        <p:attrNameLst>
                                          <p:attrName>style.visibility</p:attrName>
                                        </p:attrNameLst>
                                      </p:cBhvr>
                                      <p:to>
                                        <p:strVal val="visible"/>
                                      </p:to>
                                    </p:set>
                                    <p:anim calcmode="lin" valueType="num">
                                      <p:cBhvr additive="base">
                                        <p:cTn id="7" dur="500" fill="hold"/>
                                        <p:tgtEl>
                                          <p:spTgt spid="289806"/>
                                        </p:tgtEl>
                                        <p:attrNameLst>
                                          <p:attrName>ppt_x</p:attrName>
                                        </p:attrNameLst>
                                      </p:cBhvr>
                                      <p:tavLst>
                                        <p:tav tm="0">
                                          <p:val>
                                            <p:strVal val="#ppt_x"/>
                                          </p:val>
                                        </p:tav>
                                        <p:tav tm="100000">
                                          <p:val>
                                            <p:strVal val="#ppt_x"/>
                                          </p:val>
                                        </p:tav>
                                      </p:tavLst>
                                    </p:anim>
                                    <p:anim calcmode="lin" valueType="num">
                                      <p:cBhvr additive="base">
                                        <p:cTn id="8" dur="500" fill="hold"/>
                                        <p:tgtEl>
                                          <p:spTgt spid="28980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89801"/>
                                        </p:tgtEl>
                                        <p:attrNameLst>
                                          <p:attrName>style.visibility</p:attrName>
                                        </p:attrNameLst>
                                      </p:cBhvr>
                                      <p:to>
                                        <p:strVal val="visible"/>
                                      </p:to>
                                    </p:set>
                                    <p:anim calcmode="lin" valueType="num">
                                      <p:cBhvr>
                                        <p:cTn id="13" dur="500" fill="hold"/>
                                        <p:tgtEl>
                                          <p:spTgt spid="289801"/>
                                        </p:tgtEl>
                                        <p:attrNameLst>
                                          <p:attrName>ppt_w</p:attrName>
                                        </p:attrNameLst>
                                      </p:cBhvr>
                                      <p:tavLst>
                                        <p:tav tm="0">
                                          <p:val>
                                            <p:fltVal val="0"/>
                                          </p:val>
                                        </p:tav>
                                        <p:tav tm="100000">
                                          <p:val>
                                            <p:strVal val="#ppt_w"/>
                                          </p:val>
                                        </p:tav>
                                      </p:tavLst>
                                    </p:anim>
                                    <p:anim calcmode="lin" valueType="num">
                                      <p:cBhvr>
                                        <p:cTn id="14" dur="500" fill="hold"/>
                                        <p:tgtEl>
                                          <p:spTgt spid="289801"/>
                                        </p:tgtEl>
                                        <p:attrNameLst>
                                          <p:attrName>ppt_h</p:attrName>
                                        </p:attrNameLst>
                                      </p:cBhvr>
                                      <p:tavLst>
                                        <p:tav tm="0">
                                          <p:val>
                                            <p:fltVal val="0"/>
                                          </p:val>
                                        </p:tav>
                                        <p:tav tm="100000">
                                          <p:val>
                                            <p:strVal val="#ppt_h"/>
                                          </p:val>
                                        </p:tav>
                                      </p:tavLst>
                                    </p:anim>
                                    <p:animEffect transition="in" filter="fade">
                                      <p:cBhvr>
                                        <p:cTn id="15" dur="500"/>
                                        <p:tgtEl>
                                          <p:spTgt spid="289801"/>
                                        </p:tgtEl>
                                      </p:cBhvr>
                                    </p:animEffect>
                                  </p:childTnLst>
                                </p:cTn>
                              </p:par>
                            </p:childTnLst>
                          </p:cTn>
                        </p:par>
                        <p:par>
                          <p:cTn id="16" fill="hold" nodeType="afterGroup">
                            <p:stCondLst>
                              <p:cond delay="500"/>
                            </p:stCondLst>
                            <p:childTnLst>
                              <p:par>
                                <p:cTn id="17" presetID="53" presetClass="entr" presetSubtype="0" fill="hold" nodeType="afterEffect">
                                  <p:stCondLst>
                                    <p:cond delay="0"/>
                                  </p:stCondLst>
                                  <p:childTnLst>
                                    <p:set>
                                      <p:cBhvr>
                                        <p:cTn id="18" dur="1" fill="hold">
                                          <p:stCondLst>
                                            <p:cond delay="0"/>
                                          </p:stCondLst>
                                        </p:cTn>
                                        <p:tgtEl>
                                          <p:spTgt spid="289805"/>
                                        </p:tgtEl>
                                        <p:attrNameLst>
                                          <p:attrName>style.visibility</p:attrName>
                                        </p:attrNameLst>
                                      </p:cBhvr>
                                      <p:to>
                                        <p:strVal val="visible"/>
                                      </p:to>
                                    </p:set>
                                    <p:anim calcmode="lin" valueType="num">
                                      <p:cBhvr>
                                        <p:cTn id="19" dur="500" fill="hold"/>
                                        <p:tgtEl>
                                          <p:spTgt spid="289805"/>
                                        </p:tgtEl>
                                        <p:attrNameLst>
                                          <p:attrName>ppt_w</p:attrName>
                                        </p:attrNameLst>
                                      </p:cBhvr>
                                      <p:tavLst>
                                        <p:tav tm="0">
                                          <p:val>
                                            <p:fltVal val="0"/>
                                          </p:val>
                                        </p:tav>
                                        <p:tav tm="100000">
                                          <p:val>
                                            <p:strVal val="#ppt_w"/>
                                          </p:val>
                                        </p:tav>
                                      </p:tavLst>
                                    </p:anim>
                                    <p:anim calcmode="lin" valueType="num">
                                      <p:cBhvr>
                                        <p:cTn id="20" dur="500" fill="hold"/>
                                        <p:tgtEl>
                                          <p:spTgt spid="289805"/>
                                        </p:tgtEl>
                                        <p:attrNameLst>
                                          <p:attrName>ppt_h</p:attrName>
                                        </p:attrNameLst>
                                      </p:cBhvr>
                                      <p:tavLst>
                                        <p:tav tm="0">
                                          <p:val>
                                            <p:fltVal val="0"/>
                                          </p:val>
                                        </p:tav>
                                        <p:tav tm="100000">
                                          <p:val>
                                            <p:strVal val="#ppt_h"/>
                                          </p:val>
                                        </p:tav>
                                      </p:tavLst>
                                    </p:anim>
                                    <p:animEffect transition="in" filter="fade">
                                      <p:cBhvr>
                                        <p:cTn id="21" dur="500"/>
                                        <p:tgtEl>
                                          <p:spTgt spid="289805"/>
                                        </p:tgtEl>
                                      </p:cBhvr>
                                    </p:animEffect>
                                  </p:childTnLst>
                                </p:cTn>
                              </p:par>
                            </p:childTnLst>
                          </p:cTn>
                        </p:par>
                        <p:par>
                          <p:cTn id="22" fill="hold" nodeType="afterGroup">
                            <p:stCondLst>
                              <p:cond delay="1000"/>
                            </p:stCondLst>
                            <p:childTnLst>
                              <p:par>
                                <p:cTn id="23" presetID="1" presetClass="entr" presetSubtype="0" fill="hold" nodeType="afterEffect">
                                  <p:stCondLst>
                                    <p:cond delay="0"/>
                                  </p:stCondLst>
                                  <p:childTnLst>
                                    <p:set>
                                      <p:cBhvr>
                                        <p:cTn id="24" dur="1" fill="hold">
                                          <p:stCondLst>
                                            <p:cond delay="0"/>
                                          </p:stCondLst>
                                        </p:cTn>
                                        <p:tgtEl>
                                          <p:spTgt spid="28980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xit" presetSubtype="0" fill="hold" nodeType="clickEffect">
                                  <p:stCondLst>
                                    <p:cond delay="0"/>
                                  </p:stCondLst>
                                  <p:childTnLst>
                                    <p:anim calcmode="lin" valueType="num">
                                      <p:cBhvr>
                                        <p:cTn id="28" dur="500"/>
                                        <p:tgtEl>
                                          <p:spTgt spid="289804"/>
                                        </p:tgtEl>
                                        <p:attrNameLst>
                                          <p:attrName>ppt_w</p:attrName>
                                        </p:attrNameLst>
                                      </p:cBhvr>
                                      <p:tavLst>
                                        <p:tav tm="0">
                                          <p:val>
                                            <p:strVal val="ppt_w"/>
                                          </p:val>
                                        </p:tav>
                                        <p:tav tm="100000">
                                          <p:val>
                                            <p:fltVal val="0"/>
                                          </p:val>
                                        </p:tav>
                                      </p:tavLst>
                                    </p:anim>
                                    <p:anim calcmode="lin" valueType="num">
                                      <p:cBhvr>
                                        <p:cTn id="29" dur="500"/>
                                        <p:tgtEl>
                                          <p:spTgt spid="289804"/>
                                        </p:tgtEl>
                                        <p:attrNameLst>
                                          <p:attrName>ppt_h</p:attrName>
                                        </p:attrNameLst>
                                      </p:cBhvr>
                                      <p:tavLst>
                                        <p:tav tm="0">
                                          <p:val>
                                            <p:strVal val="ppt_h"/>
                                          </p:val>
                                        </p:tav>
                                        <p:tav tm="100000">
                                          <p:val>
                                            <p:fltVal val="0"/>
                                          </p:val>
                                        </p:tav>
                                      </p:tavLst>
                                    </p:anim>
                                    <p:animEffect transition="out" filter="fade">
                                      <p:cBhvr>
                                        <p:cTn id="30" dur="500"/>
                                        <p:tgtEl>
                                          <p:spTgt spid="289804"/>
                                        </p:tgtEl>
                                      </p:cBhvr>
                                    </p:animEffect>
                                    <p:set>
                                      <p:cBhvr>
                                        <p:cTn id="31" dur="1" fill="hold">
                                          <p:stCondLst>
                                            <p:cond delay="499"/>
                                          </p:stCondLst>
                                        </p:cTn>
                                        <p:tgtEl>
                                          <p:spTgt spid="289804"/>
                                        </p:tgtEl>
                                        <p:attrNameLst>
                                          <p:attrName>style.visibility</p:attrName>
                                        </p:attrNameLst>
                                      </p:cBhvr>
                                      <p:to>
                                        <p:strVal val="hidden"/>
                                      </p:to>
                                    </p:set>
                                  </p:childTnLst>
                                </p:cTn>
                              </p:par>
                              <p:par>
                                <p:cTn id="32" presetID="53" presetClass="exit" presetSubtype="0" fill="hold" nodeType="withEffect">
                                  <p:stCondLst>
                                    <p:cond delay="0"/>
                                  </p:stCondLst>
                                  <p:childTnLst>
                                    <p:anim calcmode="lin" valueType="num">
                                      <p:cBhvr>
                                        <p:cTn id="33" dur="500"/>
                                        <p:tgtEl>
                                          <p:spTgt spid="289805"/>
                                        </p:tgtEl>
                                        <p:attrNameLst>
                                          <p:attrName>ppt_w</p:attrName>
                                        </p:attrNameLst>
                                      </p:cBhvr>
                                      <p:tavLst>
                                        <p:tav tm="0">
                                          <p:val>
                                            <p:strVal val="ppt_w"/>
                                          </p:val>
                                        </p:tav>
                                        <p:tav tm="100000">
                                          <p:val>
                                            <p:fltVal val="0"/>
                                          </p:val>
                                        </p:tav>
                                      </p:tavLst>
                                    </p:anim>
                                    <p:anim calcmode="lin" valueType="num">
                                      <p:cBhvr>
                                        <p:cTn id="34" dur="500"/>
                                        <p:tgtEl>
                                          <p:spTgt spid="289805"/>
                                        </p:tgtEl>
                                        <p:attrNameLst>
                                          <p:attrName>ppt_h</p:attrName>
                                        </p:attrNameLst>
                                      </p:cBhvr>
                                      <p:tavLst>
                                        <p:tav tm="0">
                                          <p:val>
                                            <p:strVal val="ppt_h"/>
                                          </p:val>
                                        </p:tav>
                                        <p:tav tm="100000">
                                          <p:val>
                                            <p:fltVal val="0"/>
                                          </p:val>
                                        </p:tav>
                                      </p:tavLst>
                                    </p:anim>
                                    <p:animEffect transition="out" filter="fade">
                                      <p:cBhvr>
                                        <p:cTn id="35" dur="500"/>
                                        <p:tgtEl>
                                          <p:spTgt spid="289805"/>
                                        </p:tgtEl>
                                      </p:cBhvr>
                                    </p:animEffect>
                                    <p:set>
                                      <p:cBhvr>
                                        <p:cTn id="36" dur="1" fill="hold">
                                          <p:stCondLst>
                                            <p:cond delay="499"/>
                                          </p:stCondLst>
                                        </p:cTn>
                                        <p:tgtEl>
                                          <p:spTgt spid="289805"/>
                                        </p:tgtEl>
                                        <p:attrNameLst>
                                          <p:attrName>style.visibility</p:attrName>
                                        </p:attrNameLst>
                                      </p:cBhvr>
                                      <p:to>
                                        <p:strVal val="hidden"/>
                                      </p:to>
                                    </p:set>
                                  </p:childTnLst>
                                </p:cTn>
                              </p:par>
                            </p:childTnLst>
                          </p:cTn>
                        </p:par>
                        <p:par>
                          <p:cTn id="37" fill="hold" nodeType="afterGroup">
                            <p:stCondLst>
                              <p:cond delay="500"/>
                            </p:stCondLst>
                            <p:childTnLst>
                              <p:par>
                                <p:cTn id="38" presetID="63" presetClass="path" presetSubtype="0" accel="50000" decel="50000" fill="hold" nodeType="afterEffect">
                                  <p:stCondLst>
                                    <p:cond delay="0"/>
                                  </p:stCondLst>
                                  <p:childTnLst>
                                    <p:animMotion origin="layout" path="M 5.55556E-7 -2.96296E-6 L 0.31493 0.00301 " pathEditMode="relative" rAng="0" ptsTypes="AA">
                                      <p:cBhvr>
                                        <p:cTn id="39" dur="2000" fill="hold"/>
                                        <p:tgtEl>
                                          <p:spTgt spid="289800"/>
                                        </p:tgtEl>
                                        <p:attrNameLst>
                                          <p:attrName>ppt_x</p:attrName>
                                          <p:attrName>ppt_y</p:attrName>
                                        </p:attrNameLst>
                                      </p:cBhvr>
                                      <p:rCtr x="15747" y="139"/>
                                    </p:animMotion>
                                  </p:childTnLst>
                                </p:cTn>
                              </p:par>
                            </p:childTnLst>
                          </p:cTn>
                        </p:par>
                        <p:par>
                          <p:cTn id="40" fill="hold" nodeType="afterGroup">
                            <p:stCondLst>
                              <p:cond delay="2500"/>
                            </p:stCondLst>
                            <p:childTnLst>
                              <p:par>
                                <p:cTn id="41" presetID="53" presetClass="entr" presetSubtype="0" fill="hold" nodeType="afterEffect">
                                  <p:stCondLst>
                                    <p:cond delay="0"/>
                                  </p:stCondLst>
                                  <p:childTnLst>
                                    <p:set>
                                      <p:cBhvr>
                                        <p:cTn id="42" dur="1" fill="hold">
                                          <p:stCondLst>
                                            <p:cond delay="0"/>
                                          </p:stCondLst>
                                        </p:cTn>
                                        <p:tgtEl>
                                          <p:spTgt spid="289808"/>
                                        </p:tgtEl>
                                        <p:attrNameLst>
                                          <p:attrName>style.visibility</p:attrName>
                                        </p:attrNameLst>
                                      </p:cBhvr>
                                      <p:to>
                                        <p:strVal val="visible"/>
                                      </p:to>
                                    </p:set>
                                    <p:anim calcmode="lin" valueType="num">
                                      <p:cBhvr>
                                        <p:cTn id="43" dur="500" fill="hold"/>
                                        <p:tgtEl>
                                          <p:spTgt spid="289808"/>
                                        </p:tgtEl>
                                        <p:attrNameLst>
                                          <p:attrName>ppt_w</p:attrName>
                                        </p:attrNameLst>
                                      </p:cBhvr>
                                      <p:tavLst>
                                        <p:tav tm="0">
                                          <p:val>
                                            <p:fltVal val="0"/>
                                          </p:val>
                                        </p:tav>
                                        <p:tav tm="100000">
                                          <p:val>
                                            <p:strVal val="#ppt_w"/>
                                          </p:val>
                                        </p:tav>
                                      </p:tavLst>
                                    </p:anim>
                                    <p:anim calcmode="lin" valueType="num">
                                      <p:cBhvr>
                                        <p:cTn id="44" dur="500" fill="hold"/>
                                        <p:tgtEl>
                                          <p:spTgt spid="289808"/>
                                        </p:tgtEl>
                                        <p:attrNameLst>
                                          <p:attrName>ppt_h</p:attrName>
                                        </p:attrNameLst>
                                      </p:cBhvr>
                                      <p:tavLst>
                                        <p:tav tm="0">
                                          <p:val>
                                            <p:fltVal val="0"/>
                                          </p:val>
                                        </p:tav>
                                        <p:tav tm="100000">
                                          <p:val>
                                            <p:strVal val="#ppt_h"/>
                                          </p:val>
                                        </p:tav>
                                      </p:tavLst>
                                    </p:anim>
                                    <p:animEffect transition="in" filter="fade">
                                      <p:cBhvr>
                                        <p:cTn id="45" dur="500"/>
                                        <p:tgtEl>
                                          <p:spTgt spid="289808"/>
                                        </p:tgtEl>
                                      </p:cBhvr>
                                    </p:animEffect>
                                  </p:childTnLst>
                                </p:cTn>
                              </p:par>
                            </p:childTnLst>
                          </p:cTn>
                        </p:par>
                        <p:par>
                          <p:cTn id="46" fill="hold" nodeType="afterGroup">
                            <p:stCondLst>
                              <p:cond delay="3000"/>
                            </p:stCondLst>
                            <p:childTnLst>
                              <p:par>
                                <p:cTn id="47" presetID="53" presetClass="entr" presetSubtype="0" fill="hold" nodeType="afterEffect">
                                  <p:stCondLst>
                                    <p:cond delay="0"/>
                                  </p:stCondLst>
                                  <p:childTnLst>
                                    <p:set>
                                      <p:cBhvr>
                                        <p:cTn id="48" dur="1" fill="hold">
                                          <p:stCondLst>
                                            <p:cond delay="0"/>
                                          </p:stCondLst>
                                        </p:cTn>
                                        <p:tgtEl>
                                          <p:spTgt spid="289814"/>
                                        </p:tgtEl>
                                        <p:attrNameLst>
                                          <p:attrName>style.visibility</p:attrName>
                                        </p:attrNameLst>
                                      </p:cBhvr>
                                      <p:to>
                                        <p:strVal val="visible"/>
                                      </p:to>
                                    </p:set>
                                    <p:anim calcmode="lin" valueType="num">
                                      <p:cBhvr>
                                        <p:cTn id="49" dur="500" fill="hold"/>
                                        <p:tgtEl>
                                          <p:spTgt spid="289814"/>
                                        </p:tgtEl>
                                        <p:attrNameLst>
                                          <p:attrName>ppt_w</p:attrName>
                                        </p:attrNameLst>
                                      </p:cBhvr>
                                      <p:tavLst>
                                        <p:tav tm="0">
                                          <p:val>
                                            <p:fltVal val="0"/>
                                          </p:val>
                                        </p:tav>
                                        <p:tav tm="100000">
                                          <p:val>
                                            <p:strVal val="#ppt_w"/>
                                          </p:val>
                                        </p:tav>
                                      </p:tavLst>
                                    </p:anim>
                                    <p:anim calcmode="lin" valueType="num">
                                      <p:cBhvr>
                                        <p:cTn id="50" dur="500" fill="hold"/>
                                        <p:tgtEl>
                                          <p:spTgt spid="289814"/>
                                        </p:tgtEl>
                                        <p:attrNameLst>
                                          <p:attrName>ppt_h</p:attrName>
                                        </p:attrNameLst>
                                      </p:cBhvr>
                                      <p:tavLst>
                                        <p:tav tm="0">
                                          <p:val>
                                            <p:fltVal val="0"/>
                                          </p:val>
                                        </p:tav>
                                        <p:tav tm="100000">
                                          <p:val>
                                            <p:strVal val="#ppt_h"/>
                                          </p:val>
                                        </p:tav>
                                      </p:tavLst>
                                    </p:anim>
                                    <p:animEffect transition="in" filter="fade">
                                      <p:cBhvr>
                                        <p:cTn id="51" dur="500"/>
                                        <p:tgtEl>
                                          <p:spTgt spid="289814"/>
                                        </p:tgtEl>
                                      </p:cBhvr>
                                    </p:animEffect>
                                  </p:childTnLst>
                                </p:cTn>
                              </p:par>
                            </p:childTnLst>
                          </p:cTn>
                        </p:par>
                        <p:par>
                          <p:cTn id="52" fill="hold" nodeType="afterGroup">
                            <p:stCondLst>
                              <p:cond delay="3500"/>
                            </p:stCondLst>
                            <p:childTnLst>
                              <p:par>
                                <p:cTn id="53" presetID="53" presetClass="exit" presetSubtype="0" fill="hold" nodeType="afterEffect">
                                  <p:stCondLst>
                                    <p:cond delay="0"/>
                                  </p:stCondLst>
                                  <p:childTnLst>
                                    <p:anim calcmode="lin" valueType="num">
                                      <p:cBhvr>
                                        <p:cTn id="54" dur="500"/>
                                        <p:tgtEl>
                                          <p:spTgt spid="289808"/>
                                        </p:tgtEl>
                                        <p:attrNameLst>
                                          <p:attrName>ppt_w</p:attrName>
                                        </p:attrNameLst>
                                      </p:cBhvr>
                                      <p:tavLst>
                                        <p:tav tm="0">
                                          <p:val>
                                            <p:strVal val="ppt_w"/>
                                          </p:val>
                                        </p:tav>
                                        <p:tav tm="100000">
                                          <p:val>
                                            <p:fltVal val="0"/>
                                          </p:val>
                                        </p:tav>
                                      </p:tavLst>
                                    </p:anim>
                                    <p:anim calcmode="lin" valueType="num">
                                      <p:cBhvr>
                                        <p:cTn id="55" dur="500"/>
                                        <p:tgtEl>
                                          <p:spTgt spid="289808"/>
                                        </p:tgtEl>
                                        <p:attrNameLst>
                                          <p:attrName>ppt_h</p:attrName>
                                        </p:attrNameLst>
                                      </p:cBhvr>
                                      <p:tavLst>
                                        <p:tav tm="0">
                                          <p:val>
                                            <p:strVal val="ppt_h"/>
                                          </p:val>
                                        </p:tav>
                                        <p:tav tm="100000">
                                          <p:val>
                                            <p:fltVal val="0"/>
                                          </p:val>
                                        </p:tav>
                                      </p:tavLst>
                                    </p:anim>
                                    <p:animEffect transition="out" filter="fade">
                                      <p:cBhvr>
                                        <p:cTn id="56" dur="500"/>
                                        <p:tgtEl>
                                          <p:spTgt spid="289808"/>
                                        </p:tgtEl>
                                      </p:cBhvr>
                                    </p:animEffect>
                                    <p:set>
                                      <p:cBhvr>
                                        <p:cTn id="57" dur="1" fill="hold">
                                          <p:stCondLst>
                                            <p:cond delay="499"/>
                                          </p:stCondLst>
                                        </p:cTn>
                                        <p:tgtEl>
                                          <p:spTgt spid="289808"/>
                                        </p:tgtEl>
                                        <p:attrNameLst>
                                          <p:attrName>style.visibility</p:attrName>
                                        </p:attrNameLst>
                                      </p:cBhvr>
                                      <p:to>
                                        <p:strVal val="hidden"/>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35" presetClass="path" presetSubtype="0" accel="50000" decel="50000" fill="hold" nodeType="clickEffect">
                                  <p:stCondLst>
                                    <p:cond delay="0"/>
                                  </p:stCondLst>
                                  <p:childTnLst>
                                    <p:animMotion origin="layout" path="M -0.0165 0.01667 L -0.32466 0.02222 " pathEditMode="relative" rAng="0" ptsTypes="AA">
                                      <p:cBhvr>
                                        <p:cTn id="61" dur="2000" fill="hold"/>
                                        <p:tgtEl>
                                          <p:spTgt spid="289814"/>
                                        </p:tgtEl>
                                        <p:attrNameLst>
                                          <p:attrName>ppt_x</p:attrName>
                                          <p:attrName>ppt_y</p:attrName>
                                        </p:attrNameLst>
                                      </p:cBhvr>
                                      <p:rCtr x="-15417" y="278"/>
                                    </p:animMotion>
                                  </p:childTnLst>
                                </p:cTn>
                              </p:par>
                              <p:par>
                                <p:cTn id="62" presetID="35" presetClass="path" presetSubtype="0" accel="50000" decel="50000" fill="hold" nodeType="withEffect">
                                  <p:stCondLst>
                                    <p:cond delay="0"/>
                                  </p:stCondLst>
                                  <p:childTnLst>
                                    <p:animMotion origin="layout" path="M 0.31493 0.00301 L 0.0066 0.00301 " pathEditMode="relative" rAng="0" ptsTypes="AA">
                                      <p:cBhvr>
                                        <p:cTn id="63" dur="2000" fill="hold"/>
                                        <p:tgtEl>
                                          <p:spTgt spid="289800"/>
                                        </p:tgtEl>
                                        <p:attrNameLst>
                                          <p:attrName>ppt_x</p:attrName>
                                          <p:attrName>ppt_y</p:attrName>
                                        </p:attrNameLst>
                                      </p:cBhvr>
                                      <p:rCtr x="-15417" y="0"/>
                                    </p:animMotion>
                                  </p:childTnLst>
                                </p:cTn>
                              </p:par>
                            </p:childTnLst>
                          </p:cTn>
                        </p:par>
                        <p:par>
                          <p:cTn id="64" fill="hold" nodeType="afterGroup">
                            <p:stCondLst>
                              <p:cond delay="2000"/>
                            </p:stCondLst>
                            <p:childTnLst>
                              <p:par>
                                <p:cTn id="65" presetID="53" presetClass="entr" presetSubtype="0" fill="hold" nodeType="afterEffect">
                                  <p:stCondLst>
                                    <p:cond delay="0"/>
                                  </p:stCondLst>
                                  <p:childTnLst>
                                    <p:set>
                                      <p:cBhvr>
                                        <p:cTn id="66" dur="1" fill="hold">
                                          <p:stCondLst>
                                            <p:cond delay="0"/>
                                          </p:stCondLst>
                                        </p:cTn>
                                        <p:tgtEl>
                                          <p:spTgt spid="289818"/>
                                        </p:tgtEl>
                                        <p:attrNameLst>
                                          <p:attrName>style.visibility</p:attrName>
                                        </p:attrNameLst>
                                      </p:cBhvr>
                                      <p:to>
                                        <p:strVal val="visible"/>
                                      </p:to>
                                    </p:set>
                                    <p:anim calcmode="lin" valueType="num">
                                      <p:cBhvr>
                                        <p:cTn id="67" dur="500" fill="hold"/>
                                        <p:tgtEl>
                                          <p:spTgt spid="289818"/>
                                        </p:tgtEl>
                                        <p:attrNameLst>
                                          <p:attrName>ppt_w</p:attrName>
                                        </p:attrNameLst>
                                      </p:cBhvr>
                                      <p:tavLst>
                                        <p:tav tm="0">
                                          <p:val>
                                            <p:fltVal val="0"/>
                                          </p:val>
                                        </p:tav>
                                        <p:tav tm="100000">
                                          <p:val>
                                            <p:strVal val="#ppt_w"/>
                                          </p:val>
                                        </p:tav>
                                      </p:tavLst>
                                    </p:anim>
                                    <p:anim calcmode="lin" valueType="num">
                                      <p:cBhvr>
                                        <p:cTn id="68" dur="500" fill="hold"/>
                                        <p:tgtEl>
                                          <p:spTgt spid="289818"/>
                                        </p:tgtEl>
                                        <p:attrNameLst>
                                          <p:attrName>ppt_h</p:attrName>
                                        </p:attrNameLst>
                                      </p:cBhvr>
                                      <p:tavLst>
                                        <p:tav tm="0">
                                          <p:val>
                                            <p:fltVal val="0"/>
                                          </p:val>
                                        </p:tav>
                                        <p:tav tm="100000">
                                          <p:val>
                                            <p:strVal val="#ppt_h"/>
                                          </p:val>
                                        </p:tav>
                                      </p:tavLst>
                                    </p:anim>
                                    <p:animEffect transition="in" filter="fade">
                                      <p:cBhvr>
                                        <p:cTn id="69" dur="500"/>
                                        <p:tgtEl>
                                          <p:spTgt spid="289818"/>
                                        </p:tgtEl>
                                      </p:cBhvr>
                                    </p:animEffect>
                                  </p:childTnLst>
                                </p:cTn>
                              </p:par>
                              <p:par>
                                <p:cTn id="70" presetID="53" presetClass="entr" presetSubtype="0" fill="hold" nodeType="withEffect">
                                  <p:stCondLst>
                                    <p:cond delay="0"/>
                                  </p:stCondLst>
                                  <p:childTnLst>
                                    <p:set>
                                      <p:cBhvr>
                                        <p:cTn id="71" dur="1" fill="hold">
                                          <p:stCondLst>
                                            <p:cond delay="0"/>
                                          </p:stCondLst>
                                        </p:cTn>
                                        <p:tgtEl>
                                          <p:spTgt spid="289817"/>
                                        </p:tgtEl>
                                        <p:attrNameLst>
                                          <p:attrName>style.visibility</p:attrName>
                                        </p:attrNameLst>
                                      </p:cBhvr>
                                      <p:to>
                                        <p:strVal val="visible"/>
                                      </p:to>
                                    </p:set>
                                    <p:anim calcmode="lin" valueType="num">
                                      <p:cBhvr>
                                        <p:cTn id="72" dur="500" fill="hold"/>
                                        <p:tgtEl>
                                          <p:spTgt spid="289817"/>
                                        </p:tgtEl>
                                        <p:attrNameLst>
                                          <p:attrName>ppt_w</p:attrName>
                                        </p:attrNameLst>
                                      </p:cBhvr>
                                      <p:tavLst>
                                        <p:tav tm="0">
                                          <p:val>
                                            <p:fltVal val="0"/>
                                          </p:val>
                                        </p:tav>
                                        <p:tav tm="100000">
                                          <p:val>
                                            <p:strVal val="#ppt_w"/>
                                          </p:val>
                                        </p:tav>
                                      </p:tavLst>
                                    </p:anim>
                                    <p:anim calcmode="lin" valueType="num">
                                      <p:cBhvr>
                                        <p:cTn id="73" dur="500" fill="hold"/>
                                        <p:tgtEl>
                                          <p:spTgt spid="289817"/>
                                        </p:tgtEl>
                                        <p:attrNameLst>
                                          <p:attrName>ppt_h</p:attrName>
                                        </p:attrNameLst>
                                      </p:cBhvr>
                                      <p:tavLst>
                                        <p:tav tm="0">
                                          <p:val>
                                            <p:fltVal val="0"/>
                                          </p:val>
                                        </p:tav>
                                        <p:tav tm="100000">
                                          <p:val>
                                            <p:strVal val="#ppt_h"/>
                                          </p:val>
                                        </p:tav>
                                      </p:tavLst>
                                    </p:anim>
                                    <p:animEffect transition="in" filter="fade">
                                      <p:cBhvr>
                                        <p:cTn id="74" dur="500"/>
                                        <p:tgtEl>
                                          <p:spTgt spid="289817"/>
                                        </p:tgtEl>
                                      </p:cBhvr>
                                    </p:animEffect>
                                  </p:childTnLst>
                                </p:cTn>
                              </p:par>
                              <p:par>
                                <p:cTn id="75" presetID="53" presetClass="entr" presetSubtype="0" fill="hold" nodeType="withEffect">
                                  <p:stCondLst>
                                    <p:cond delay="0"/>
                                  </p:stCondLst>
                                  <p:childTnLst>
                                    <p:set>
                                      <p:cBhvr>
                                        <p:cTn id="76" dur="1" fill="hold">
                                          <p:stCondLst>
                                            <p:cond delay="0"/>
                                          </p:stCondLst>
                                        </p:cTn>
                                        <p:tgtEl>
                                          <p:spTgt spid="289816"/>
                                        </p:tgtEl>
                                        <p:attrNameLst>
                                          <p:attrName>style.visibility</p:attrName>
                                        </p:attrNameLst>
                                      </p:cBhvr>
                                      <p:to>
                                        <p:strVal val="visible"/>
                                      </p:to>
                                    </p:set>
                                    <p:anim calcmode="lin" valueType="num">
                                      <p:cBhvr>
                                        <p:cTn id="77" dur="500" fill="hold"/>
                                        <p:tgtEl>
                                          <p:spTgt spid="289816"/>
                                        </p:tgtEl>
                                        <p:attrNameLst>
                                          <p:attrName>ppt_w</p:attrName>
                                        </p:attrNameLst>
                                      </p:cBhvr>
                                      <p:tavLst>
                                        <p:tav tm="0">
                                          <p:val>
                                            <p:fltVal val="0"/>
                                          </p:val>
                                        </p:tav>
                                        <p:tav tm="100000">
                                          <p:val>
                                            <p:strVal val="#ppt_w"/>
                                          </p:val>
                                        </p:tav>
                                      </p:tavLst>
                                    </p:anim>
                                    <p:anim calcmode="lin" valueType="num">
                                      <p:cBhvr>
                                        <p:cTn id="78" dur="500" fill="hold"/>
                                        <p:tgtEl>
                                          <p:spTgt spid="289816"/>
                                        </p:tgtEl>
                                        <p:attrNameLst>
                                          <p:attrName>ppt_h</p:attrName>
                                        </p:attrNameLst>
                                      </p:cBhvr>
                                      <p:tavLst>
                                        <p:tav tm="0">
                                          <p:val>
                                            <p:fltVal val="0"/>
                                          </p:val>
                                        </p:tav>
                                        <p:tav tm="100000">
                                          <p:val>
                                            <p:strVal val="#ppt_h"/>
                                          </p:val>
                                        </p:tav>
                                      </p:tavLst>
                                    </p:anim>
                                    <p:animEffect transition="in" filter="fade">
                                      <p:cBhvr>
                                        <p:cTn id="79" dur="500"/>
                                        <p:tgtEl>
                                          <p:spTgt spid="289816"/>
                                        </p:tgtEl>
                                      </p:cBhvr>
                                    </p:animEffect>
                                  </p:childTnLst>
                                </p:cTn>
                              </p:par>
                              <p:par>
                                <p:cTn id="80" presetID="53" presetClass="entr" presetSubtype="0" fill="hold" nodeType="withEffect">
                                  <p:stCondLst>
                                    <p:cond delay="0"/>
                                  </p:stCondLst>
                                  <p:childTnLst>
                                    <p:set>
                                      <p:cBhvr>
                                        <p:cTn id="81" dur="1" fill="hold">
                                          <p:stCondLst>
                                            <p:cond delay="0"/>
                                          </p:stCondLst>
                                        </p:cTn>
                                        <p:tgtEl>
                                          <p:spTgt spid="289815"/>
                                        </p:tgtEl>
                                        <p:attrNameLst>
                                          <p:attrName>style.visibility</p:attrName>
                                        </p:attrNameLst>
                                      </p:cBhvr>
                                      <p:to>
                                        <p:strVal val="visible"/>
                                      </p:to>
                                    </p:set>
                                    <p:anim calcmode="lin" valueType="num">
                                      <p:cBhvr>
                                        <p:cTn id="82" dur="500" fill="hold"/>
                                        <p:tgtEl>
                                          <p:spTgt spid="289815"/>
                                        </p:tgtEl>
                                        <p:attrNameLst>
                                          <p:attrName>ppt_w</p:attrName>
                                        </p:attrNameLst>
                                      </p:cBhvr>
                                      <p:tavLst>
                                        <p:tav tm="0">
                                          <p:val>
                                            <p:fltVal val="0"/>
                                          </p:val>
                                        </p:tav>
                                        <p:tav tm="100000">
                                          <p:val>
                                            <p:strVal val="#ppt_w"/>
                                          </p:val>
                                        </p:tav>
                                      </p:tavLst>
                                    </p:anim>
                                    <p:anim calcmode="lin" valueType="num">
                                      <p:cBhvr>
                                        <p:cTn id="83" dur="500" fill="hold"/>
                                        <p:tgtEl>
                                          <p:spTgt spid="289815"/>
                                        </p:tgtEl>
                                        <p:attrNameLst>
                                          <p:attrName>ppt_h</p:attrName>
                                        </p:attrNameLst>
                                      </p:cBhvr>
                                      <p:tavLst>
                                        <p:tav tm="0">
                                          <p:val>
                                            <p:fltVal val="0"/>
                                          </p:val>
                                        </p:tav>
                                        <p:tav tm="100000">
                                          <p:val>
                                            <p:strVal val="#ppt_h"/>
                                          </p:val>
                                        </p:tav>
                                      </p:tavLst>
                                    </p:anim>
                                    <p:animEffect transition="in" filter="fade">
                                      <p:cBhvr>
                                        <p:cTn id="84" dur="500"/>
                                        <p:tgtEl>
                                          <p:spTgt spid="289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ástupný symbol pro číslo snímku 3"/>
          <p:cNvSpPr>
            <a:spLocks noGrp="1"/>
          </p:cNvSpPr>
          <p:nvPr>
            <p:ph type="sldNum" sz="quarter" idx="10"/>
          </p:nvPr>
        </p:nvSpPr>
        <p:spPr/>
        <p:txBody>
          <a:bodyPr/>
          <a:lstStyle/>
          <a:p>
            <a:r>
              <a:rPr lang="en-US"/>
              <a:t>Page </a:t>
            </a:r>
            <a:fld id="{86C47E79-0086-492E-8BD0-9F0993CC659D}" type="slidenum">
              <a:rPr lang="en-US"/>
              <a:pPr/>
              <a:t>8</a:t>
            </a:fld>
            <a:endParaRPr lang="en-US"/>
          </a:p>
        </p:txBody>
      </p:sp>
      <p:sp>
        <p:nvSpPr>
          <p:cNvPr id="291842" name="Rectangle 2"/>
          <p:cNvSpPr>
            <a:spLocks noGrp="1" noChangeArrowheads="1"/>
          </p:cNvSpPr>
          <p:nvPr>
            <p:ph type="title"/>
          </p:nvPr>
        </p:nvSpPr>
        <p:spPr/>
        <p:txBody>
          <a:bodyPr/>
          <a:lstStyle/>
          <a:p>
            <a:r>
              <a:rPr lang="cs-CZ" sz="4400"/>
              <a:t>Úvod</a:t>
            </a:r>
          </a:p>
        </p:txBody>
      </p:sp>
      <p:pic>
        <p:nvPicPr>
          <p:cNvPr id="291851" name="Picture 11" descr="Note-Book-Compu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2112963"/>
            <a:ext cx="793750" cy="763587"/>
          </a:xfrm>
          <a:prstGeom prst="rect">
            <a:avLst/>
          </a:prstGeom>
          <a:noFill/>
          <a:extLst>
            <a:ext uri="{909E8E84-426E-40DD-AFC4-6F175D3DCCD1}">
              <a14:hiddenFill xmlns:a14="http://schemas.microsoft.com/office/drawing/2010/main">
                <a:solidFill>
                  <a:srgbClr val="FFFFFF"/>
                </a:solidFill>
              </a14:hiddenFill>
            </a:ext>
          </a:extLst>
        </p:spPr>
      </p:pic>
      <p:pic>
        <p:nvPicPr>
          <p:cNvPr id="291859" name="Picture 19" descr="clear bubbl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2057400"/>
            <a:ext cx="11430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291869" name="Picture 29" descr="Note-Book-Compu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2036763"/>
            <a:ext cx="793750" cy="763587"/>
          </a:xfrm>
          <a:prstGeom prst="rect">
            <a:avLst/>
          </a:prstGeom>
          <a:noFill/>
          <a:extLst>
            <a:ext uri="{909E8E84-426E-40DD-AFC4-6F175D3DCCD1}">
              <a14:hiddenFill xmlns:a14="http://schemas.microsoft.com/office/drawing/2010/main">
                <a:solidFill>
                  <a:srgbClr val="FFFFFF"/>
                </a:solidFill>
              </a14:hiddenFill>
            </a:ext>
          </a:extLst>
        </p:spPr>
      </p:pic>
      <p:pic>
        <p:nvPicPr>
          <p:cNvPr id="291870" name="Picture 30" descr="clear bubbl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1981200"/>
            <a:ext cx="11430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291872" name="Picture 32" descr="Note-Book-Compu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4246563"/>
            <a:ext cx="793750" cy="763587"/>
          </a:xfrm>
          <a:prstGeom prst="rect">
            <a:avLst/>
          </a:prstGeom>
          <a:noFill/>
          <a:extLst>
            <a:ext uri="{909E8E84-426E-40DD-AFC4-6F175D3DCCD1}">
              <a14:hiddenFill xmlns:a14="http://schemas.microsoft.com/office/drawing/2010/main">
                <a:solidFill>
                  <a:srgbClr val="FFFFFF"/>
                </a:solidFill>
              </a14:hiddenFill>
            </a:ext>
          </a:extLst>
        </p:spPr>
      </p:pic>
      <p:pic>
        <p:nvPicPr>
          <p:cNvPr id="291873" name="Picture 33" descr="clear bubbl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4191000"/>
            <a:ext cx="11430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291875" name="Picture 35" descr="Note-Book-Compu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3179763"/>
            <a:ext cx="793750" cy="763587"/>
          </a:xfrm>
          <a:prstGeom prst="rect">
            <a:avLst/>
          </a:prstGeom>
          <a:noFill/>
          <a:extLst>
            <a:ext uri="{909E8E84-426E-40DD-AFC4-6F175D3DCCD1}">
              <a14:hiddenFill xmlns:a14="http://schemas.microsoft.com/office/drawing/2010/main">
                <a:solidFill>
                  <a:srgbClr val="FFFFFF"/>
                </a:solidFill>
              </a14:hiddenFill>
            </a:ext>
          </a:extLst>
        </p:spPr>
      </p:pic>
      <p:pic>
        <p:nvPicPr>
          <p:cNvPr id="291876" name="Picture 36" descr="clear bubbl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3124200"/>
            <a:ext cx="11430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291878" name="Picture 38" descr="Note-Book-Compu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4246563"/>
            <a:ext cx="793750" cy="763587"/>
          </a:xfrm>
          <a:prstGeom prst="rect">
            <a:avLst/>
          </a:prstGeom>
          <a:noFill/>
          <a:extLst>
            <a:ext uri="{909E8E84-426E-40DD-AFC4-6F175D3DCCD1}">
              <a14:hiddenFill xmlns:a14="http://schemas.microsoft.com/office/drawing/2010/main">
                <a:solidFill>
                  <a:srgbClr val="FFFFFF"/>
                </a:solidFill>
              </a14:hiddenFill>
            </a:ext>
          </a:extLst>
        </p:spPr>
      </p:pic>
      <p:pic>
        <p:nvPicPr>
          <p:cNvPr id="291879" name="Picture 39" descr="clear bubbl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4191000"/>
            <a:ext cx="11430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291880" name="Picture 40" descr="clear bubbl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524000"/>
            <a:ext cx="5867400" cy="381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91870"/>
                                        </p:tgtEl>
                                        <p:attrNameLst>
                                          <p:attrName>style.visibility</p:attrName>
                                        </p:attrNameLst>
                                      </p:cBhvr>
                                      <p:to>
                                        <p:strVal val="visible"/>
                                      </p:to>
                                    </p:set>
                                    <p:anim calcmode="lin" valueType="num">
                                      <p:cBhvr>
                                        <p:cTn id="7" dur="500" fill="hold"/>
                                        <p:tgtEl>
                                          <p:spTgt spid="291870"/>
                                        </p:tgtEl>
                                        <p:attrNameLst>
                                          <p:attrName>ppt_w</p:attrName>
                                        </p:attrNameLst>
                                      </p:cBhvr>
                                      <p:tavLst>
                                        <p:tav tm="0">
                                          <p:val>
                                            <p:fltVal val="0"/>
                                          </p:val>
                                        </p:tav>
                                        <p:tav tm="100000">
                                          <p:val>
                                            <p:strVal val="#ppt_w"/>
                                          </p:val>
                                        </p:tav>
                                      </p:tavLst>
                                    </p:anim>
                                    <p:anim calcmode="lin" valueType="num">
                                      <p:cBhvr>
                                        <p:cTn id="8" dur="500" fill="hold"/>
                                        <p:tgtEl>
                                          <p:spTgt spid="291870"/>
                                        </p:tgtEl>
                                        <p:attrNameLst>
                                          <p:attrName>ppt_h</p:attrName>
                                        </p:attrNameLst>
                                      </p:cBhvr>
                                      <p:tavLst>
                                        <p:tav tm="0">
                                          <p:val>
                                            <p:fltVal val="0"/>
                                          </p:val>
                                        </p:tav>
                                        <p:tav tm="100000">
                                          <p:val>
                                            <p:strVal val="#ppt_h"/>
                                          </p:val>
                                        </p:tav>
                                      </p:tavLst>
                                    </p:anim>
                                    <p:animEffect transition="in" filter="fade">
                                      <p:cBhvr>
                                        <p:cTn id="9" dur="500"/>
                                        <p:tgtEl>
                                          <p:spTgt spid="291870"/>
                                        </p:tgtEl>
                                      </p:cBhvr>
                                    </p:animEffect>
                                  </p:childTnLst>
                                </p:cTn>
                              </p:par>
                              <p:par>
                                <p:cTn id="10" presetID="53" presetClass="entr" presetSubtype="0" fill="hold" nodeType="withEffect">
                                  <p:stCondLst>
                                    <p:cond delay="0"/>
                                  </p:stCondLst>
                                  <p:childTnLst>
                                    <p:set>
                                      <p:cBhvr>
                                        <p:cTn id="11" dur="1" fill="hold">
                                          <p:stCondLst>
                                            <p:cond delay="0"/>
                                          </p:stCondLst>
                                        </p:cTn>
                                        <p:tgtEl>
                                          <p:spTgt spid="291876"/>
                                        </p:tgtEl>
                                        <p:attrNameLst>
                                          <p:attrName>style.visibility</p:attrName>
                                        </p:attrNameLst>
                                      </p:cBhvr>
                                      <p:to>
                                        <p:strVal val="visible"/>
                                      </p:to>
                                    </p:set>
                                    <p:anim calcmode="lin" valueType="num">
                                      <p:cBhvr>
                                        <p:cTn id="12" dur="500" fill="hold"/>
                                        <p:tgtEl>
                                          <p:spTgt spid="291876"/>
                                        </p:tgtEl>
                                        <p:attrNameLst>
                                          <p:attrName>ppt_w</p:attrName>
                                        </p:attrNameLst>
                                      </p:cBhvr>
                                      <p:tavLst>
                                        <p:tav tm="0">
                                          <p:val>
                                            <p:fltVal val="0"/>
                                          </p:val>
                                        </p:tav>
                                        <p:tav tm="100000">
                                          <p:val>
                                            <p:strVal val="#ppt_w"/>
                                          </p:val>
                                        </p:tav>
                                      </p:tavLst>
                                    </p:anim>
                                    <p:anim calcmode="lin" valueType="num">
                                      <p:cBhvr>
                                        <p:cTn id="13" dur="500" fill="hold"/>
                                        <p:tgtEl>
                                          <p:spTgt spid="291876"/>
                                        </p:tgtEl>
                                        <p:attrNameLst>
                                          <p:attrName>ppt_h</p:attrName>
                                        </p:attrNameLst>
                                      </p:cBhvr>
                                      <p:tavLst>
                                        <p:tav tm="0">
                                          <p:val>
                                            <p:fltVal val="0"/>
                                          </p:val>
                                        </p:tav>
                                        <p:tav tm="100000">
                                          <p:val>
                                            <p:strVal val="#ppt_h"/>
                                          </p:val>
                                        </p:tav>
                                      </p:tavLst>
                                    </p:anim>
                                    <p:animEffect transition="in" filter="fade">
                                      <p:cBhvr>
                                        <p:cTn id="14" dur="500"/>
                                        <p:tgtEl>
                                          <p:spTgt spid="291876"/>
                                        </p:tgtEl>
                                      </p:cBhvr>
                                    </p:animEffect>
                                  </p:childTnLst>
                                </p:cTn>
                              </p:par>
                              <p:par>
                                <p:cTn id="15" presetID="53" presetClass="entr" presetSubtype="0" fill="hold" nodeType="withEffect">
                                  <p:stCondLst>
                                    <p:cond delay="0"/>
                                  </p:stCondLst>
                                  <p:childTnLst>
                                    <p:set>
                                      <p:cBhvr>
                                        <p:cTn id="16" dur="1" fill="hold">
                                          <p:stCondLst>
                                            <p:cond delay="0"/>
                                          </p:stCondLst>
                                        </p:cTn>
                                        <p:tgtEl>
                                          <p:spTgt spid="291859"/>
                                        </p:tgtEl>
                                        <p:attrNameLst>
                                          <p:attrName>style.visibility</p:attrName>
                                        </p:attrNameLst>
                                      </p:cBhvr>
                                      <p:to>
                                        <p:strVal val="visible"/>
                                      </p:to>
                                    </p:set>
                                    <p:anim calcmode="lin" valueType="num">
                                      <p:cBhvr>
                                        <p:cTn id="17" dur="500" fill="hold"/>
                                        <p:tgtEl>
                                          <p:spTgt spid="291859"/>
                                        </p:tgtEl>
                                        <p:attrNameLst>
                                          <p:attrName>ppt_w</p:attrName>
                                        </p:attrNameLst>
                                      </p:cBhvr>
                                      <p:tavLst>
                                        <p:tav tm="0">
                                          <p:val>
                                            <p:fltVal val="0"/>
                                          </p:val>
                                        </p:tav>
                                        <p:tav tm="100000">
                                          <p:val>
                                            <p:strVal val="#ppt_w"/>
                                          </p:val>
                                        </p:tav>
                                      </p:tavLst>
                                    </p:anim>
                                    <p:anim calcmode="lin" valueType="num">
                                      <p:cBhvr>
                                        <p:cTn id="18" dur="500" fill="hold"/>
                                        <p:tgtEl>
                                          <p:spTgt spid="291859"/>
                                        </p:tgtEl>
                                        <p:attrNameLst>
                                          <p:attrName>ppt_h</p:attrName>
                                        </p:attrNameLst>
                                      </p:cBhvr>
                                      <p:tavLst>
                                        <p:tav tm="0">
                                          <p:val>
                                            <p:fltVal val="0"/>
                                          </p:val>
                                        </p:tav>
                                        <p:tav tm="100000">
                                          <p:val>
                                            <p:strVal val="#ppt_h"/>
                                          </p:val>
                                        </p:tav>
                                      </p:tavLst>
                                    </p:anim>
                                    <p:animEffect transition="in" filter="fade">
                                      <p:cBhvr>
                                        <p:cTn id="19" dur="500"/>
                                        <p:tgtEl>
                                          <p:spTgt spid="291859"/>
                                        </p:tgtEl>
                                      </p:cBhvr>
                                    </p:animEffect>
                                  </p:childTnLst>
                                </p:cTn>
                              </p:par>
                              <p:par>
                                <p:cTn id="20" presetID="53" presetClass="entr" presetSubtype="0" fill="hold" nodeType="withEffect">
                                  <p:stCondLst>
                                    <p:cond delay="0"/>
                                  </p:stCondLst>
                                  <p:childTnLst>
                                    <p:set>
                                      <p:cBhvr>
                                        <p:cTn id="21" dur="1" fill="hold">
                                          <p:stCondLst>
                                            <p:cond delay="0"/>
                                          </p:stCondLst>
                                        </p:cTn>
                                        <p:tgtEl>
                                          <p:spTgt spid="291873"/>
                                        </p:tgtEl>
                                        <p:attrNameLst>
                                          <p:attrName>style.visibility</p:attrName>
                                        </p:attrNameLst>
                                      </p:cBhvr>
                                      <p:to>
                                        <p:strVal val="visible"/>
                                      </p:to>
                                    </p:set>
                                    <p:anim calcmode="lin" valueType="num">
                                      <p:cBhvr>
                                        <p:cTn id="22" dur="500" fill="hold"/>
                                        <p:tgtEl>
                                          <p:spTgt spid="291873"/>
                                        </p:tgtEl>
                                        <p:attrNameLst>
                                          <p:attrName>ppt_w</p:attrName>
                                        </p:attrNameLst>
                                      </p:cBhvr>
                                      <p:tavLst>
                                        <p:tav tm="0">
                                          <p:val>
                                            <p:fltVal val="0"/>
                                          </p:val>
                                        </p:tav>
                                        <p:tav tm="100000">
                                          <p:val>
                                            <p:strVal val="#ppt_w"/>
                                          </p:val>
                                        </p:tav>
                                      </p:tavLst>
                                    </p:anim>
                                    <p:anim calcmode="lin" valueType="num">
                                      <p:cBhvr>
                                        <p:cTn id="23" dur="500" fill="hold"/>
                                        <p:tgtEl>
                                          <p:spTgt spid="291873"/>
                                        </p:tgtEl>
                                        <p:attrNameLst>
                                          <p:attrName>ppt_h</p:attrName>
                                        </p:attrNameLst>
                                      </p:cBhvr>
                                      <p:tavLst>
                                        <p:tav tm="0">
                                          <p:val>
                                            <p:fltVal val="0"/>
                                          </p:val>
                                        </p:tav>
                                        <p:tav tm="100000">
                                          <p:val>
                                            <p:strVal val="#ppt_h"/>
                                          </p:val>
                                        </p:tav>
                                      </p:tavLst>
                                    </p:anim>
                                    <p:animEffect transition="in" filter="fade">
                                      <p:cBhvr>
                                        <p:cTn id="24" dur="500"/>
                                        <p:tgtEl>
                                          <p:spTgt spid="291873"/>
                                        </p:tgtEl>
                                      </p:cBhvr>
                                    </p:animEffect>
                                  </p:childTnLst>
                                </p:cTn>
                              </p:par>
                              <p:par>
                                <p:cTn id="25" presetID="53" presetClass="entr" presetSubtype="0" fill="hold" nodeType="withEffect">
                                  <p:stCondLst>
                                    <p:cond delay="0"/>
                                  </p:stCondLst>
                                  <p:childTnLst>
                                    <p:set>
                                      <p:cBhvr>
                                        <p:cTn id="26" dur="1" fill="hold">
                                          <p:stCondLst>
                                            <p:cond delay="0"/>
                                          </p:stCondLst>
                                        </p:cTn>
                                        <p:tgtEl>
                                          <p:spTgt spid="291879"/>
                                        </p:tgtEl>
                                        <p:attrNameLst>
                                          <p:attrName>style.visibility</p:attrName>
                                        </p:attrNameLst>
                                      </p:cBhvr>
                                      <p:to>
                                        <p:strVal val="visible"/>
                                      </p:to>
                                    </p:set>
                                    <p:anim calcmode="lin" valueType="num">
                                      <p:cBhvr>
                                        <p:cTn id="27" dur="500" fill="hold"/>
                                        <p:tgtEl>
                                          <p:spTgt spid="291879"/>
                                        </p:tgtEl>
                                        <p:attrNameLst>
                                          <p:attrName>ppt_w</p:attrName>
                                        </p:attrNameLst>
                                      </p:cBhvr>
                                      <p:tavLst>
                                        <p:tav tm="0">
                                          <p:val>
                                            <p:fltVal val="0"/>
                                          </p:val>
                                        </p:tav>
                                        <p:tav tm="100000">
                                          <p:val>
                                            <p:strVal val="#ppt_w"/>
                                          </p:val>
                                        </p:tav>
                                      </p:tavLst>
                                    </p:anim>
                                    <p:anim calcmode="lin" valueType="num">
                                      <p:cBhvr>
                                        <p:cTn id="28" dur="500" fill="hold"/>
                                        <p:tgtEl>
                                          <p:spTgt spid="291879"/>
                                        </p:tgtEl>
                                        <p:attrNameLst>
                                          <p:attrName>ppt_h</p:attrName>
                                        </p:attrNameLst>
                                      </p:cBhvr>
                                      <p:tavLst>
                                        <p:tav tm="0">
                                          <p:val>
                                            <p:fltVal val="0"/>
                                          </p:val>
                                        </p:tav>
                                        <p:tav tm="100000">
                                          <p:val>
                                            <p:strVal val="#ppt_h"/>
                                          </p:val>
                                        </p:tav>
                                      </p:tavLst>
                                    </p:anim>
                                    <p:animEffect transition="in" filter="fade">
                                      <p:cBhvr>
                                        <p:cTn id="29" dur="500"/>
                                        <p:tgtEl>
                                          <p:spTgt spid="291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ástupný symbol pro číslo snímku 2"/>
          <p:cNvSpPr>
            <a:spLocks noGrp="1"/>
          </p:cNvSpPr>
          <p:nvPr>
            <p:ph type="sldNum" sz="quarter" idx="10"/>
          </p:nvPr>
        </p:nvSpPr>
        <p:spPr/>
        <p:txBody>
          <a:bodyPr/>
          <a:lstStyle/>
          <a:p>
            <a:r>
              <a:rPr lang="en-US"/>
              <a:t>Page </a:t>
            </a:r>
            <a:fld id="{A01E3B37-4B9E-42BE-ABC1-CC93A3A41F63}" type="slidenum">
              <a:rPr lang="en-US"/>
              <a:pPr/>
              <a:t>9</a:t>
            </a:fld>
            <a:endParaRPr lang="en-US"/>
          </a:p>
        </p:txBody>
      </p:sp>
      <p:pic>
        <p:nvPicPr>
          <p:cNvPr id="229378" name="Picture 2" descr="Note-Book-Compu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17613"/>
            <a:ext cx="5822950" cy="5599112"/>
          </a:xfrm>
          <a:prstGeom prst="rect">
            <a:avLst/>
          </a:prstGeom>
          <a:noFill/>
          <a:extLst>
            <a:ext uri="{909E8E84-426E-40DD-AFC4-6F175D3DCCD1}">
              <a14:hiddenFill xmlns:a14="http://schemas.microsoft.com/office/drawing/2010/main">
                <a:solidFill>
                  <a:srgbClr val="FFFFFF"/>
                </a:solidFill>
              </a14:hiddenFill>
            </a:ext>
          </a:extLst>
        </p:spPr>
      </p:pic>
      <p:sp>
        <p:nvSpPr>
          <p:cNvPr id="229379" name="Rectangle 3"/>
          <p:cNvSpPr>
            <a:spLocks noGrp="1" noChangeArrowheads="1"/>
          </p:cNvSpPr>
          <p:nvPr>
            <p:ph type="title"/>
          </p:nvPr>
        </p:nvSpPr>
        <p:spPr/>
        <p:txBody>
          <a:bodyPr/>
          <a:lstStyle/>
          <a:p>
            <a:r>
              <a:rPr lang="cs-CZ"/>
              <a:t>Detailný rozbor SP2</a:t>
            </a:r>
            <a:endParaRPr lang="en-US"/>
          </a:p>
        </p:txBody>
      </p:sp>
      <p:pic>
        <p:nvPicPr>
          <p:cNvPr id="229380" name="Picture 4" descr="large blue gradient rounded rectan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0"/>
            <a:ext cx="86868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229381" name="Picture 5" descr="06-platfor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819400"/>
            <a:ext cx="8991600" cy="2622550"/>
          </a:xfrm>
          <a:prstGeom prst="rect">
            <a:avLst/>
          </a:prstGeom>
          <a:noFill/>
          <a:extLst>
            <a:ext uri="{909E8E84-426E-40DD-AFC4-6F175D3DCCD1}">
              <a14:hiddenFill xmlns:a14="http://schemas.microsoft.com/office/drawing/2010/main">
                <a:solidFill>
                  <a:srgbClr val="FFFFFF"/>
                </a:solidFill>
              </a14:hiddenFill>
            </a:ext>
          </a:extLst>
        </p:spPr>
      </p:pic>
      <p:grpSp>
        <p:nvGrpSpPr>
          <p:cNvPr id="229382" name="Group 6"/>
          <p:cNvGrpSpPr>
            <a:grpSpLocks/>
          </p:cNvGrpSpPr>
          <p:nvPr/>
        </p:nvGrpSpPr>
        <p:grpSpPr bwMode="auto">
          <a:xfrm>
            <a:off x="5029200" y="2970213"/>
            <a:ext cx="1371600" cy="1828800"/>
            <a:chOff x="3168" y="1871"/>
            <a:chExt cx="864" cy="1152"/>
          </a:xfrm>
        </p:grpSpPr>
        <p:pic>
          <p:nvPicPr>
            <p:cNvPr id="229383" name="Picture 7" descr="dimm ram memory chi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8" y="1871"/>
              <a:ext cx="864" cy="842"/>
            </a:xfrm>
            <a:prstGeom prst="rect">
              <a:avLst/>
            </a:prstGeom>
            <a:noFill/>
            <a:extLst>
              <a:ext uri="{909E8E84-426E-40DD-AFC4-6F175D3DCCD1}">
                <a14:hiddenFill xmlns:a14="http://schemas.microsoft.com/office/drawing/2010/main">
                  <a:solidFill>
                    <a:srgbClr val="FFFFFF"/>
                  </a:solidFill>
                </a14:hiddenFill>
              </a:ext>
            </a:extLst>
          </p:spPr>
        </p:pic>
        <p:sp>
          <p:nvSpPr>
            <p:cNvPr id="229384" name="Text Box 8"/>
            <p:cNvSpPr txBox="1">
              <a:spLocks noChangeArrowheads="1"/>
            </p:cNvSpPr>
            <p:nvPr/>
          </p:nvSpPr>
          <p:spPr bwMode="auto">
            <a:xfrm>
              <a:off x="3173" y="2735"/>
              <a:ext cx="8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sz="2400" b="1">
                  <a:solidFill>
                    <a:schemeClr val="bg1"/>
                  </a:solidFill>
                  <a:effectLst>
                    <a:outerShdw blurRad="38100" dist="38100" dir="2700000" algn="tl">
                      <a:srgbClr val="C0C0C0"/>
                    </a:outerShdw>
                  </a:effectLst>
                </a:rPr>
                <a:t>Memory</a:t>
              </a:r>
            </a:p>
          </p:txBody>
        </p:sp>
      </p:grpSp>
      <p:grpSp>
        <p:nvGrpSpPr>
          <p:cNvPr id="229385" name="Group 9"/>
          <p:cNvGrpSpPr>
            <a:grpSpLocks/>
          </p:cNvGrpSpPr>
          <p:nvPr/>
        </p:nvGrpSpPr>
        <p:grpSpPr bwMode="auto">
          <a:xfrm>
            <a:off x="2466975" y="3027363"/>
            <a:ext cx="2032000" cy="1771650"/>
            <a:chOff x="1554" y="1907"/>
            <a:chExt cx="1280" cy="1116"/>
          </a:xfrm>
        </p:grpSpPr>
        <p:grpSp>
          <p:nvGrpSpPr>
            <p:cNvPr id="229386" name="Group 10"/>
            <p:cNvGrpSpPr>
              <a:grpSpLocks/>
            </p:cNvGrpSpPr>
            <p:nvPr/>
          </p:nvGrpSpPr>
          <p:grpSpPr bwMode="auto">
            <a:xfrm>
              <a:off x="1730" y="1907"/>
              <a:ext cx="910" cy="733"/>
              <a:chOff x="2368" y="972"/>
              <a:chExt cx="1148" cy="864"/>
            </a:xfrm>
          </p:grpSpPr>
          <p:pic>
            <p:nvPicPr>
              <p:cNvPr id="229387" name="Picture 11" descr="XP icon mai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7" y="972"/>
                <a:ext cx="779" cy="864"/>
              </a:xfrm>
              <a:prstGeom prst="rect">
                <a:avLst/>
              </a:prstGeom>
              <a:noFill/>
              <a:extLst>
                <a:ext uri="{909E8E84-426E-40DD-AFC4-6F175D3DCCD1}">
                  <a14:hiddenFill xmlns:a14="http://schemas.microsoft.com/office/drawing/2010/main">
                    <a:solidFill>
                      <a:srgbClr val="FFFFFF"/>
                    </a:solidFill>
                  </a14:hiddenFill>
                </a:ext>
              </a:extLst>
            </p:spPr>
          </p:pic>
          <p:pic>
            <p:nvPicPr>
              <p:cNvPr id="229388" name="Picture 12" descr="messenger"/>
              <p:cNvPicPr>
                <a:picLocks noChangeAspect="1" noChangeArrowheads="1"/>
              </p:cNvPicPr>
              <p:nvPr/>
            </p:nvPicPr>
            <p:blipFill>
              <a:blip r:embed="rId7" cstate="print">
                <a:extLst>
                  <a:ext uri="{28A0092B-C50C-407E-A947-70E740481C1C}">
                    <a14:useLocalDpi xmlns:a14="http://schemas.microsoft.com/office/drawing/2010/main" val="0"/>
                  </a:ext>
                </a:extLst>
              </a:blip>
              <a:srcRect b="49355"/>
              <a:stretch>
                <a:fillRect/>
              </a:stretch>
            </p:blipFill>
            <p:spPr bwMode="auto">
              <a:xfrm>
                <a:off x="2368" y="1197"/>
                <a:ext cx="807" cy="639"/>
              </a:xfrm>
              <a:prstGeom prst="rect">
                <a:avLst/>
              </a:prstGeom>
              <a:noFill/>
              <a:extLst>
                <a:ext uri="{909E8E84-426E-40DD-AFC4-6F175D3DCCD1}">
                  <a14:hiddenFill xmlns:a14="http://schemas.microsoft.com/office/drawing/2010/main">
                    <a:solidFill>
                      <a:srgbClr val="FFFFFF"/>
                    </a:solidFill>
                  </a14:hiddenFill>
                </a:ext>
              </a:extLst>
            </p:spPr>
          </p:pic>
        </p:grpSp>
        <p:sp>
          <p:nvSpPr>
            <p:cNvPr id="229389" name="Text Box 13"/>
            <p:cNvSpPr txBox="1">
              <a:spLocks noChangeArrowheads="1"/>
            </p:cNvSpPr>
            <p:nvPr/>
          </p:nvSpPr>
          <p:spPr bwMode="auto">
            <a:xfrm>
              <a:off x="1554" y="2735"/>
              <a:ext cx="12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sz="2400" b="1">
                  <a:solidFill>
                    <a:schemeClr val="bg1"/>
                  </a:solidFill>
                  <a:effectLst>
                    <a:outerShdw blurRad="38100" dist="38100" dir="2700000" algn="tl">
                      <a:srgbClr val="C0C0C0"/>
                    </a:outerShdw>
                  </a:effectLst>
                </a:rPr>
                <a:t>Attachments</a:t>
              </a:r>
            </a:p>
          </p:txBody>
        </p:sp>
      </p:grpSp>
      <p:grpSp>
        <p:nvGrpSpPr>
          <p:cNvPr id="229390" name="Group 14"/>
          <p:cNvGrpSpPr>
            <a:grpSpLocks/>
          </p:cNvGrpSpPr>
          <p:nvPr/>
        </p:nvGrpSpPr>
        <p:grpSpPr bwMode="auto">
          <a:xfrm>
            <a:off x="7086600" y="3048000"/>
            <a:ext cx="1524000" cy="1765300"/>
            <a:chOff x="4464" y="1920"/>
            <a:chExt cx="960" cy="1112"/>
          </a:xfrm>
        </p:grpSpPr>
        <p:sp>
          <p:nvSpPr>
            <p:cNvPr id="229391" name="Text Box 15"/>
            <p:cNvSpPr txBox="1">
              <a:spLocks noChangeArrowheads="1"/>
            </p:cNvSpPr>
            <p:nvPr/>
          </p:nvSpPr>
          <p:spPr bwMode="auto">
            <a:xfrm>
              <a:off x="4645" y="2744"/>
              <a:ext cx="52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sz="2400" b="1">
                  <a:solidFill>
                    <a:schemeClr val="bg1"/>
                  </a:solidFill>
                  <a:effectLst>
                    <a:outerShdw blurRad="38100" dist="38100" dir="2700000" algn="tl">
                      <a:srgbClr val="C0C0C0"/>
                    </a:outerShdw>
                  </a:effectLst>
                </a:rPr>
                <a:t>Web</a:t>
              </a:r>
            </a:p>
          </p:txBody>
        </p:sp>
        <p:grpSp>
          <p:nvGrpSpPr>
            <p:cNvPr id="229392" name="Group 16"/>
            <p:cNvGrpSpPr>
              <a:grpSpLocks/>
            </p:cNvGrpSpPr>
            <p:nvPr/>
          </p:nvGrpSpPr>
          <p:grpSpPr bwMode="auto">
            <a:xfrm>
              <a:off x="4464" y="1920"/>
              <a:ext cx="960" cy="768"/>
              <a:chOff x="4176" y="2033"/>
              <a:chExt cx="912" cy="683"/>
            </a:xfrm>
          </p:grpSpPr>
          <p:pic>
            <p:nvPicPr>
              <p:cNvPr id="229393" name="Picture 17" descr="XP icon generic interne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6" y="2033"/>
                <a:ext cx="638" cy="638"/>
              </a:xfrm>
              <a:prstGeom prst="rect">
                <a:avLst/>
              </a:prstGeom>
              <a:noFill/>
              <a:extLst>
                <a:ext uri="{909E8E84-426E-40DD-AFC4-6F175D3DCCD1}">
                  <a14:hiddenFill xmlns:a14="http://schemas.microsoft.com/office/drawing/2010/main">
                    <a:solidFill>
                      <a:srgbClr val="FFFFFF"/>
                    </a:solidFill>
                  </a14:hiddenFill>
                </a:ext>
              </a:extLst>
            </p:spPr>
          </p:pic>
          <p:pic>
            <p:nvPicPr>
              <p:cNvPr id="229394" name="Picture 18" descr="XP icon keyboard"/>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56" y="2400"/>
                <a:ext cx="432" cy="316"/>
              </a:xfrm>
              <a:prstGeom prst="rect">
                <a:avLst/>
              </a:prstGeom>
              <a:noFill/>
              <a:extLst>
                <a:ext uri="{909E8E84-426E-40DD-AFC4-6F175D3DCCD1}">
                  <a14:hiddenFill xmlns:a14="http://schemas.microsoft.com/office/drawing/2010/main">
                    <a:solidFill>
                      <a:srgbClr val="FFFFFF"/>
                    </a:solidFill>
                  </a14:hiddenFill>
                </a:ext>
              </a:extLst>
            </p:spPr>
          </p:pic>
          <p:pic>
            <p:nvPicPr>
              <p:cNvPr id="229395" name="Picture 19" descr="XP icon my compute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12" y="2071"/>
                <a:ext cx="467" cy="473"/>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29396" name="Group 20"/>
          <p:cNvGrpSpPr>
            <a:grpSpLocks/>
          </p:cNvGrpSpPr>
          <p:nvPr/>
        </p:nvGrpSpPr>
        <p:grpSpPr bwMode="auto">
          <a:xfrm>
            <a:off x="619125" y="2743200"/>
            <a:ext cx="1514475" cy="2055813"/>
            <a:chOff x="390" y="1728"/>
            <a:chExt cx="954" cy="1295"/>
          </a:xfrm>
        </p:grpSpPr>
        <p:sp>
          <p:nvSpPr>
            <p:cNvPr id="229397" name="Text Box 21"/>
            <p:cNvSpPr txBox="1">
              <a:spLocks noChangeArrowheads="1"/>
            </p:cNvSpPr>
            <p:nvPr/>
          </p:nvSpPr>
          <p:spPr bwMode="auto">
            <a:xfrm>
              <a:off x="390" y="2735"/>
              <a:ext cx="87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r>
                <a:rPr lang="en-US" sz="2400" b="1">
                  <a:solidFill>
                    <a:schemeClr val="bg1"/>
                  </a:solidFill>
                  <a:effectLst>
                    <a:outerShdw blurRad="38100" dist="38100" dir="2700000" algn="tl">
                      <a:srgbClr val="C0C0C0"/>
                    </a:outerShdw>
                  </a:effectLst>
                </a:rPr>
                <a:t>Network</a:t>
              </a:r>
            </a:p>
          </p:txBody>
        </p:sp>
        <p:grpSp>
          <p:nvGrpSpPr>
            <p:cNvPr id="229398" name="Group 22"/>
            <p:cNvGrpSpPr>
              <a:grpSpLocks/>
            </p:cNvGrpSpPr>
            <p:nvPr/>
          </p:nvGrpSpPr>
          <p:grpSpPr bwMode="auto">
            <a:xfrm>
              <a:off x="429" y="1728"/>
              <a:ext cx="915" cy="1104"/>
              <a:chOff x="3132" y="1863"/>
              <a:chExt cx="819" cy="969"/>
            </a:xfrm>
          </p:grpSpPr>
          <p:pic>
            <p:nvPicPr>
              <p:cNvPr id="229399" name="Picture 23" descr="XP icon generic interne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16" y="2022"/>
                <a:ext cx="625" cy="612"/>
              </a:xfrm>
              <a:prstGeom prst="rect">
                <a:avLst/>
              </a:prstGeom>
              <a:noFill/>
              <a:extLst>
                <a:ext uri="{909E8E84-426E-40DD-AFC4-6F175D3DCCD1}">
                  <a14:hiddenFill xmlns:a14="http://schemas.microsoft.com/office/drawing/2010/main">
                    <a:solidFill>
                      <a:srgbClr val="FFFFFF"/>
                    </a:solidFill>
                  </a14:hiddenFill>
                </a:ext>
              </a:extLst>
            </p:spPr>
          </p:pic>
          <p:pic>
            <p:nvPicPr>
              <p:cNvPr id="229400" name="Picture 24" descr="net-cable"/>
              <p:cNvPicPr>
                <a:picLocks noChangeAspect="1" noChangeArrowheads="1"/>
              </p:cNvPicPr>
              <p:nvPr/>
            </p:nvPicPr>
            <p:blipFill>
              <a:blip r:embed="rId12">
                <a:extLst>
                  <a:ext uri="{28A0092B-C50C-407E-A947-70E740481C1C}">
                    <a14:useLocalDpi xmlns:a14="http://schemas.microsoft.com/office/drawing/2010/main" val="0"/>
                  </a:ext>
                </a:extLst>
              </a:blip>
              <a:srcRect r="41667"/>
              <a:stretch>
                <a:fillRect/>
              </a:stretch>
            </p:blipFill>
            <p:spPr bwMode="auto">
              <a:xfrm rot="7530487" flipH="1">
                <a:off x="3054" y="2238"/>
                <a:ext cx="672" cy="516"/>
              </a:xfrm>
              <a:prstGeom prst="rect">
                <a:avLst/>
              </a:prstGeom>
              <a:noFill/>
              <a:extLst>
                <a:ext uri="{909E8E84-426E-40DD-AFC4-6F175D3DCCD1}">
                  <a14:hiddenFill xmlns:a14="http://schemas.microsoft.com/office/drawing/2010/main">
                    <a:solidFill>
                      <a:srgbClr val="FFFFFF"/>
                    </a:solidFill>
                  </a14:hiddenFill>
                </a:ext>
              </a:extLst>
            </p:spPr>
          </p:pic>
          <p:pic>
            <p:nvPicPr>
              <p:cNvPr id="229401" name="Picture 25" descr="radio tower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456" y="1863"/>
                <a:ext cx="495" cy="825"/>
              </a:xfrm>
              <a:prstGeom prst="rect">
                <a:avLst/>
              </a:prstGeom>
              <a:noFill/>
              <a:extLst>
                <a:ext uri="{909E8E84-426E-40DD-AFC4-6F175D3DCCD1}">
                  <a14:hiddenFill xmlns:a14="http://schemas.microsoft.com/office/drawing/2010/main">
                    <a:solidFill>
                      <a:srgbClr val="FFFFFF"/>
                    </a:solidFill>
                  </a14:hiddenFill>
                </a:ext>
              </a:extLst>
            </p:spPr>
          </p:pic>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229396"/>
                                        </p:tgtEl>
                                        <p:attrNameLst>
                                          <p:attrName>style.visibility</p:attrName>
                                        </p:attrNameLst>
                                      </p:cBhvr>
                                      <p:to>
                                        <p:strVal val="visible"/>
                                      </p:to>
                                    </p:set>
                                    <p:animEffect transition="in" filter="wipe(down)">
                                      <p:cBhvr>
                                        <p:cTn id="7" dur="1000"/>
                                        <p:tgtEl>
                                          <p:spTgt spid="229396"/>
                                        </p:tgtEl>
                                      </p:cBhvr>
                                    </p:animEffect>
                                  </p:childTnLst>
                                </p:cTn>
                              </p:par>
                              <p:par>
                                <p:cTn id="8" presetID="22" presetClass="entr" presetSubtype="4" fill="hold" nodeType="withEffect">
                                  <p:stCondLst>
                                    <p:cond delay="0"/>
                                  </p:stCondLst>
                                  <p:childTnLst>
                                    <p:set>
                                      <p:cBhvr>
                                        <p:cTn id="9" dur="1" fill="hold">
                                          <p:stCondLst>
                                            <p:cond delay="0"/>
                                          </p:stCondLst>
                                        </p:cTn>
                                        <p:tgtEl>
                                          <p:spTgt spid="229385"/>
                                        </p:tgtEl>
                                        <p:attrNameLst>
                                          <p:attrName>style.visibility</p:attrName>
                                        </p:attrNameLst>
                                      </p:cBhvr>
                                      <p:to>
                                        <p:strVal val="visible"/>
                                      </p:to>
                                    </p:set>
                                    <p:animEffect transition="in" filter="wipe(down)">
                                      <p:cBhvr>
                                        <p:cTn id="10" dur="1000"/>
                                        <p:tgtEl>
                                          <p:spTgt spid="229385"/>
                                        </p:tgtEl>
                                      </p:cBhvr>
                                    </p:animEffect>
                                  </p:childTnLst>
                                </p:cTn>
                              </p:par>
                              <p:par>
                                <p:cTn id="11" presetID="22" presetClass="entr" presetSubtype="4" fill="hold" nodeType="withEffect">
                                  <p:stCondLst>
                                    <p:cond delay="0"/>
                                  </p:stCondLst>
                                  <p:childTnLst>
                                    <p:set>
                                      <p:cBhvr>
                                        <p:cTn id="12" dur="1" fill="hold">
                                          <p:stCondLst>
                                            <p:cond delay="0"/>
                                          </p:stCondLst>
                                        </p:cTn>
                                        <p:tgtEl>
                                          <p:spTgt spid="229382"/>
                                        </p:tgtEl>
                                        <p:attrNameLst>
                                          <p:attrName>style.visibility</p:attrName>
                                        </p:attrNameLst>
                                      </p:cBhvr>
                                      <p:to>
                                        <p:strVal val="visible"/>
                                      </p:to>
                                    </p:set>
                                    <p:animEffect transition="in" filter="wipe(down)">
                                      <p:cBhvr>
                                        <p:cTn id="13" dur="1000"/>
                                        <p:tgtEl>
                                          <p:spTgt spid="229382"/>
                                        </p:tgtEl>
                                      </p:cBhvr>
                                    </p:animEffect>
                                  </p:childTnLst>
                                </p:cTn>
                              </p:par>
                              <p:par>
                                <p:cTn id="14" presetID="22" presetClass="entr" presetSubtype="4" fill="hold" nodeType="withEffect">
                                  <p:stCondLst>
                                    <p:cond delay="0"/>
                                  </p:stCondLst>
                                  <p:childTnLst>
                                    <p:set>
                                      <p:cBhvr>
                                        <p:cTn id="15" dur="1" fill="hold">
                                          <p:stCondLst>
                                            <p:cond delay="0"/>
                                          </p:stCondLst>
                                        </p:cTn>
                                        <p:tgtEl>
                                          <p:spTgt spid="229390"/>
                                        </p:tgtEl>
                                        <p:attrNameLst>
                                          <p:attrName>style.visibility</p:attrName>
                                        </p:attrNameLst>
                                      </p:cBhvr>
                                      <p:to>
                                        <p:strVal val="visible"/>
                                      </p:to>
                                    </p:set>
                                    <p:animEffect transition="in" filter="wipe(down)">
                                      <p:cBhvr>
                                        <p:cTn id="16" dur="1000"/>
                                        <p:tgtEl>
                                          <p:spTgt spid="229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P2 Tech Workshop template">
  <a:themeElements>
    <a:clrScheme name="SP2 Tech Workshop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SP2 Tech Workshop template">
      <a:majorFont>
        <a:latin typeface="Tahoma"/>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SP2 Tech Workshop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P2 Tech Workshop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P2 Tech Workshop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P2 Tech Workshop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P2 Tech Workshop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P2 Tech Workshop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P2 Tech Workshop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P2 Tech Workshop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P2 Tech Workshop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P2 Tech Workshop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P2 Tech Workshop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P2 Tech Workshop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P2 Tech Workshop template 13">
        <a:dk1>
          <a:srgbClr val="000099"/>
        </a:dk1>
        <a:lt1>
          <a:srgbClr val="FFFFFF"/>
        </a:lt1>
        <a:dk2>
          <a:srgbClr val="000000"/>
        </a:dk2>
        <a:lt2>
          <a:srgbClr val="808080"/>
        </a:lt2>
        <a:accent1>
          <a:srgbClr val="99CCFF"/>
        </a:accent1>
        <a:accent2>
          <a:srgbClr val="CCCCFF"/>
        </a:accent2>
        <a:accent3>
          <a:srgbClr val="FFFFFF"/>
        </a:accent3>
        <a:accent4>
          <a:srgbClr val="000082"/>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P2 Tech Workshop template 14">
        <a:dk1>
          <a:srgbClr val="000099"/>
        </a:dk1>
        <a:lt1>
          <a:srgbClr val="FFFFFF"/>
        </a:lt1>
        <a:dk2>
          <a:srgbClr val="000099"/>
        </a:dk2>
        <a:lt2>
          <a:srgbClr val="808080"/>
        </a:lt2>
        <a:accent1>
          <a:srgbClr val="99CCFF"/>
        </a:accent1>
        <a:accent2>
          <a:srgbClr val="CCCCFF"/>
        </a:accent2>
        <a:accent3>
          <a:srgbClr val="FFFFFF"/>
        </a:accent3>
        <a:accent4>
          <a:srgbClr val="000082"/>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8262</TotalTime>
  <Words>1868</Words>
  <Application>Microsoft Office PowerPoint</Application>
  <PresentationFormat>Předvádění na obrazovce (4:3)</PresentationFormat>
  <Paragraphs>425</Paragraphs>
  <Slides>43</Slides>
  <Notes>8</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43</vt:i4>
      </vt:variant>
    </vt:vector>
  </HeadingPairs>
  <TitlesOfParts>
    <vt:vector size="51" baseType="lpstr">
      <vt:lpstr>Arial</vt:lpstr>
      <vt:lpstr>Tahoma</vt:lpstr>
      <vt:lpstr>Wingdings</vt:lpstr>
      <vt:lpstr>Times New Roman</vt:lpstr>
      <vt:lpstr>Segoe</vt:lpstr>
      <vt:lpstr>Franklin Gothic Medium</vt:lpstr>
      <vt:lpstr>ＭＳ Ｐゴシック</vt:lpstr>
      <vt:lpstr>SP2 Tech Workshop template</vt:lpstr>
      <vt:lpstr>Windows XP Service Pack 2 Čo by mal administrátor vedieť?  </vt:lpstr>
      <vt:lpstr>Úvod</vt:lpstr>
      <vt:lpstr>Úvod</vt:lpstr>
      <vt:lpstr>Úvod</vt:lpstr>
      <vt:lpstr>Úvod</vt:lpstr>
      <vt:lpstr>Úvod</vt:lpstr>
      <vt:lpstr>Úvod</vt:lpstr>
      <vt:lpstr>Úvod</vt:lpstr>
      <vt:lpstr>Detailný rozbor SP2</vt:lpstr>
      <vt:lpstr>TCP/IP</vt:lpstr>
      <vt:lpstr>Windows Firewall</vt:lpstr>
      <vt:lpstr>Windows Firewall</vt:lpstr>
      <vt:lpstr>Windows Firewall</vt:lpstr>
      <vt:lpstr>Windows Firewall</vt:lpstr>
      <vt:lpstr>Windows Firewall</vt:lpstr>
      <vt:lpstr>Windows Firewall</vt:lpstr>
      <vt:lpstr>DCOM &amp; RPC</vt:lpstr>
      <vt:lpstr>Mail</vt:lpstr>
      <vt:lpstr>Pamať – Software DEP</vt:lpstr>
      <vt:lpstr>Pamať – Software DEP</vt:lpstr>
      <vt:lpstr>Pamať – Hardware DEP</vt:lpstr>
      <vt:lpstr>Internet Explorer</vt:lpstr>
      <vt:lpstr>Internet Explorer</vt:lpstr>
      <vt:lpstr>Internet Explorer</vt:lpstr>
      <vt:lpstr>Internet Explorer</vt:lpstr>
      <vt:lpstr>Internet Explorer</vt:lpstr>
      <vt:lpstr>Internet Explorer</vt:lpstr>
      <vt:lpstr>Internet Explorer</vt:lpstr>
      <vt:lpstr>Internet Explorer</vt:lpstr>
      <vt:lpstr>Internet Explorer</vt:lpstr>
      <vt:lpstr>Internet Explorer</vt:lpstr>
      <vt:lpstr>Ďalšie vylepšenia</vt:lpstr>
      <vt:lpstr>Ďalšie vylepšenia</vt:lpstr>
      <vt:lpstr>Ďalšie vylepšenia</vt:lpstr>
      <vt:lpstr>Ďalšie vylepšenia</vt:lpstr>
      <vt:lpstr>Testovanie</vt:lpstr>
      <vt:lpstr>Testovanie</vt:lpstr>
      <vt:lpstr>Testovanie</vt:lpstr>
      <vt:lpstr>Application Compatibility Toolkit</vt:lpstr>
      <vt:lpstr>Deployment</vt:lpstr>
      <vt:lpstr>Troubleshooting</vt:lpstr>
      <vt:lpstr>Troubleshooting</vt:lpstr>
      <vt:lpstr>Linky</vt:lpstr>
    </vt:vector>
  </TitlesOfParts>
  <LinksUpToDate>false</LinksUpToDate>
  <SharedDoc>false</SharedDoc>
  <HyperlinkBase>www.supersupport.org</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Windows XP Service Pack 2</dc:title>
  <dc:subject>Čo by mal administrátor vedieť?</dc:subject>
  <dc:creator>Martin Žugec</dc:creator>
  <cp:keywords>WUG; Windows XP; SP2</cp:keywords>
  <cp:lastModifiedBy>Petr Vlk</cp:lastModifiedBy>
  <cp:revision>183</cp:revision>
  <dcterms:created xsi:type="dcterms:W3CDTF">2004-03-31T18:37:28Z</dcterms:created>
  <dcterms:modified xsi:type="dcterms:W3CDTF">2010-11-09T18:46:05Z</dcterms:modified>
</cp:coreProperties>
</file>